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AD3EA0E-D72A-4F71-8784-6704783043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9977611-5262-492B-A393-5AB30427A94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597E08C-BB69-493A-AE29-34B1DB7F3574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DA311DDD-1397-4222-9CFE-33B15138CE8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FAC26315-CBF8-4A41-91F3-1FF47C4E07D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460B60C4-E5D6-43FD-88FA-7CD0F8C029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9A53D9E-0B17-4909-8B49-3B856665FA4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953000" y="914400"/>
            <a:ext cx="3810000" cy="2362200"/>
          </a:xfrm>
        </p:spPr>
        <p:txBody>
          <a:bodyPr anchor="t"/>
          <a:lstStyle>
            <a:lvl1pPr>
              <a:defRPr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953000" y="2133600"/>
            <a:ext cx="3810000" cy="1905000"/>
          </a:xfrm>
        </p:spPr>
        <p:txBody>
          <a:bodyPr/>
          <a:lstStyle>
            <a:lvl1pPr marL="0" indent="0"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77936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8529EEAB-D98F-455F-AF6F-A824D27404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E4D041F-A32C-4630-B206-13BE39BEF78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2CEBD5C7-DBDA-4C1A-9337-5E596489058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78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6863" y="381000"/>
            <a:ext cx="2039937" cy="57118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25463" y="381000"/>
            <a:ext cx="5969000" cy="57118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37C56134-6960-4FDC-8B01-8EE31F0F7E8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47A1187-20FB-4442-B76A-07315F53DA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78F51A03-9761-4631-A3F4-063EE4D19D5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284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6044A8A3-5AD9-4A80-8D15-F29350A7FF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71EFEF8-1E7A-4A93-A355-34E15B7280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1E923F50-F714-43C1-9572-A87F4A94FA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293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883A06A2-CE25-491F-8A99-F3244AE871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A1C7D3C-049E-45D3-BAA1-C7E6D6D149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7D506DF5-FCA6-4E01-8374-56DAB8B99F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23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5463" y="1341438"/>
            <a:ext cx="3997325" cy="47513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5188" y="1341438"/>
            <a:ext cx="3997325" cy="47513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F7D9705B-EC42-4EEC-B946-06037AB9FC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03F499E4-BB41-4E90-8D40-8E7CBDD8EC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389310B4-0BD6-4514-92FF-3F7BAE57F2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447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028">
            <a:extLst>
              <a:ext uri="{FF2B5EF4-FFF2-40B4-BE49-F238E27FC236}">
                <a16:creationId xmlns:a16="http://schemas.microsoft.com/office/drawing/2014/main" id="{8D126D6A-69C7-46CD-B7F4-D65807219D5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029">
            <a:extLst>
              <a:ext uri="{FF2B5EF4-FFF2-40B4-BE49-F238E27FC236}">
                <a16:creationId xmlns:a16="http://schemas.microsoft.com/office/drawing/2014/main" id="{8FB74F2C-BAEE-44C2-8E1C-AD119C1C60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EA52B487-F27E-47ED-8B97-A81699BD989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60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028">
            <a:extLst>
              <a:ext uri="{FF2B5EF4-FFF2-40B4-BE49-F238E27FC236}">
                <a16:creationId xmlns:a16="http://schemas.microsoft.com/office/drawing/2014/main" id="{50FE4A48-B9B9-4D7F-85BA-A519C78084C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0D1044D-CBEF-4062-8077-5D206FA735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53573EE0-53DE-4C8A-90EB-C14D54CD8CA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951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>
            <a:extLst>
              <a:ext uri="{FF2B5EF4-FFF2-40B4-BE49-F238E27FC236}">
                <a16:creationId xmlns:a16="http://schemas.microsoft.com/office/drawing/2014/main" id="{CA867052-D710-49C6-89EA-18AA7972675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62591C36-E395-4D87-B7B9-DA2295C332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D64B168B-D946-4AFA-B075-F402F18FB8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047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760194D0-961E-485E-ADAE-AA351CE869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5B4CB93A-EE31-4673-9E56-C50E99C895E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92E87E54-6F28-4148-91A7-0BD6A381DB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884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1B1FB372-13CC-4291-93A2-E9EF8F8D0A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8C9C1B6D-80AC-4939-A5BE-8408B84743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608EA840-17E7-47A4-A6C5-7CC1C8BAEC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443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>
            <a:extLst>
              <a:ext uri="{FF2B5EF4-FFF2-40B4-BE49-F238E27FC236}">
                <a16:creationId xmlns:a16="http://schemas.microsoft.com/office/drawing/2014/main" id="{88DE13FF-48AF-4422-953C-D9514692C7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81000"/>
            <a:ext cx="814705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9459" name="Rectangle 1027">
            <a:extLst>
              <a:ext uri="{FF2B5EF4-FFF2-40B4-BE49-F238E27FC236}">
                <a16:creationId xmlns:a16="http://schemas.microsoft.com/office/drawing/2014/main" id="{F61ADAEF-DD90-4177-8924-8C5EE4CDF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5463" y="1341438"/>
            <a:ext cx="8147050" cy="475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9460" name="Rectangle 1028">
            <a:extLst>
              <a:ext uri="{FF2B5EF4-FFF2-40B4-BE49-F238E27FC236}">
                <a16:creationId xmlns:a16="http://schemas.microsoft.com/office/drawing/2014/main" id="{4CD2E5F5-8046-4CE9-89B2-FA7DCF44373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400800"/>
            <a:ext cx="3878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1" name="Rectangle 1029">
            <a:extLst>
              <a:ext uri="{FF2B5EF4-FFF2-40B4-BE49-F238E27FC236}">
                <a16:creationId xmlns:a16="http://schemas.microsoft.com/office/drawing/2014/main" id="{89DD99B1-9510-4394-8FFE-0F4D0103521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400800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1-</a:t>
            </a:r>
            <a:fld id="{D3C46AC4-2EEE-486D-837D-76AB96EC9F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 b="1" kern="12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8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 b="1" kern="12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0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0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6054A1E-A05D-426F-81C3-A73AF43012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Chapter 4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DEAEC42-D6AE-4F9C-922C-EAA95FEA098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Conceptual Modeling of Databases with Entity-Relationship Diagrams and Unified Modeling Language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5FB92F-FF10-48C8-8E8A-A9A9DD3BE2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D3F57B87-342C-42B0-B376-455D39981B0C}" type="slidenum">
              <a:rPr lang="en-US" altLang="zh-TW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51CB6F4B-D4D7-4C4F-ABD3-44452E8A7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Roles (con’t)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0243E69-ED59-4F08-A2E5-73F0A1977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5463" y="1341438"/>
            <a:ext cx="8147050" cy="4487862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sz="2800" i="1">
                <a:ea typeface="新細明體" panose="02020500000000000000" pitchFamily="18" charset="-120"/>
              </a:rPr>
              <a:t>Solution</a:t>
            </a:r>
            <a:r>
              <a:rPr lang="en-US" altLang="zh-TW" sz="2800">
                <a:ea typeface="新細明體" panose="02020500000000000000" pitchFamily="18" charset="-120"/>
              </a:rPr>
              <a:t>: role name of relationship type need not be same as name of entity type from which participants are drawn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 ReportsTo has roles </a:t>
            </a:r>
            <a:r>
              <a:rPr lang="en-US" altLang="zh-TW" sz="2400" i="1">
                <a:ea typeface="新細明體" panose="02020500000000000000" pitchFamily="18" charset="-120"/>
              </a:rPr>
              <a:t>Subordinate</a:t>
            </a:r>
            <a:r>
              <a:rPr lang="en-US" altLang="zh-TW" sz="2400">
                <a:ea typeface="新細明體" panose="02020500000000000000" pitchFamily="18" charset="-120"/>
              </a:rPr>
              <a:t> and </a:t>
            </a:r>
            <a:r>
              <a:rPr lang="en-US" altLang="zh-TW" sz="2400" i="1">
                <a:ea typeface="新細明體" panose="02020500000000000000" pitchFamily="18" charset="-120"/>
              </a:rPr>
              <a:t>Supervisor</a:t>
            </a:r>
            <a:r>
              <a:rPr lang="en-US" altLang="zh-TW" sz="2400">
                <a:ea typeface="新細明體" panose="02020500000000000000" pitchFamily="18" charset="-120"/>
              </a:rPr>
              <a:t> and attribute </a:t>
            </a:r>
            <a:r>
              <a:rPr lang="en-US" altLang="zh-TW" sz="2400" i="1">
                <a:ea typeface="新細明體" panose="02020500000000000000" pitchFamily="18" charset="-120"/>
              </a:rPr>
              <a:t>Since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Values of </a:t>
            </a:r>
            <a:r>
              <a:rPr lang="en-US" altLang="zh-TW" sz="2400" i="1">
                <a:ea typeface="新細明體" panose="02020500000000000000" pitchFamily="18" charset="-120"/>
              </a:rPr>
              <a:t>Subordinate</a:t>
            </a:r>
            <a:r>
              <a:rPr lang="en-US" altLang="zh-TW" sz="2400">
                <a:ea typeface="新細明體" panose="02020500000000000000" pitchFamily="18" charset="-120"/>
              </a:rPr>
              <a:t> and </a:t>
            </a:r>
            <a:r>
              <a:rPr lang="en-US" altLang="zh-TW" sz="2400" i="1">
                <a:ea typeface="新細明體" panose="02020500000000000000" pitchFamily="18" charset="-120"/>
              </a:rPr>
              <a:t>Supervisor</a:t>
            </a:r>
            <a:r>
              <a:rPr lang="en-US" altLang="zh-TW" sz="2400">
                <a:ea typeface="新細明體" panose="02020500000000000000" pitchFamily="18" charset="-120"/>
              </a:rPr>
              <a:t> both drawn from entity type Employee</a:t>
            </a:r>
          </a:p>
          <a:p>
            <a:pPr lvl="1">
              <a:lnSpc>
                <a:spcPct val="90000"/>
              </a:lnSpc>
              <a:defRPr/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defRPr/>
            </a:pPr>
            <a:endParaRPr lang="en-US" altLang="zh-TW" sz="28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B5B828B-98F1-42D1-9DD7-61AE4E347C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98AC8AA7-C8A4-4F33-8DFF-08970F79DF18}" type="slidenum">
              <a:rPr lang="en-US" altLang="zh-TW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635CB039-05F3-46A2-9552-6F3F19C6B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3460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Schema of a Relationship Type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8E2B05C-7BCF-4A24-8882-DE81D9E14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747838"/>
            <a:ext cx="7789862" cy="454025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sz="2800" i="1">
                <a:ea typeface="新細明體" panose="02020500000000000000" pitchFamily="18" charset="-120"/>
              </a:rPr>
              <a:t>Role names</a:t>
            </a:r>
            <a:r>
              <a:rPr lang="en-US" altLang="zh-TW" sz="2800">
                <a:ea typeface="新細明體" panose="02020500000000000000" pitchFamily="18" charset="-120"/>
              </a:rPr>
              <a:t>, </a:t>
            </a:r>
            <a:r>
              <a:rPr lang="en-US" altLang="zh-TW" sz="2800" i="1">
                <a:ea typeface="新細明體" panose="02020500000000000000" pitchFamily="18" charset="-120"/>
              </a:rPr>
              <a:t>R</a:t>
            </a:r>
            <a:r>
              <a:rPr lang="en-US" altLang="zh-TW" sz="2800" baseline="-25000">
                <a:ea typeface="新細明體" panose="02020500000000000000" pitchFamily="18" charset="-120"/>
              </a:rPr>
              <a:t>i</a:t>
            </a:r>
            <a:r>
              <a:rPr lang="en-US" altLang="zh-TW" sz="2800">
                <a:ea typeface="新細明體" panose="02020500000000000000" pitchFamily="18" charset="-120"/>
              </a:rPr>
              <a:t>, and their corresponding entity sets. Roles must be single valued (number of roles = degree of relationship)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800" i="1">
                <a:ea typeface="新細明體" panose="02020500000000000000" pitchFamily="18" charset="-120"/>
              </a:rPr>
              <a:t>Attribute names</a:t>
            </a:r>
            <a:r>
              <a:rPr lang="en-US" altLang="zh-TW" sz="2800">
                <a:ea typeface="新細明體" panose="02020500000000000000" pitchFamily="18" charset="-120"/>
              </a:rPr>
              <a:t>, </a:t>
            </a:r>
            <a:r>
              <a:rPr lang="en-US" altLang="zh-TW" sz="2800" i="1">
                <a:ea typeface="新細明體" panose="02020500000000000000" pitchFamily="18" charset="-120"/>
              </a:rPr>
              <a:t>A</a:t>
            </a:r>
            <a:r>
              <a:rPr lang="en-US" altLang="zh-TW" sz="2800" baseline="-25000">
                <a:ea typeface="新細明體" panose="02020500000000000000" pitchFamily="18" charset="-120"/>
              </a:rPr>
              <a:t>j</a:t>
            </a:r>
            <a:r>
              <a:rPr lang="en-US" altLang="zh-TW" sz="2800">
                <a:ea typeface="新細明體" panose="02020500000000000000" pitchFamily="18" charset="-120"/>
              </a:rPr>
              <a:t>, and their corresponding domains. Attributes may be set valued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800" i="1">
                <a:ea typeface="新細明體" panose="02020500000000000000" pitchFamily="18" charset="-120"/>
              </a:rPr>
              <a:t>Key</a:t>
            </a:r>
            <a:r>
              <a:rPr lang="en-US" altLang="zh-TW" sz="2800">
                <a:ea typeface="新細明體" panose="02020500000000000000" pitchFamily="18" charset="-120"/>
              </a:rPr>
              <a:t>: Minimum set of roles and attributes that uniquely identify a relationship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800" i="1">
                <a:ea typeface="新細明體" panose="02020500000000000000" pitchFamily="18" charset="-120"/>
              </a:rPr>
              <a:t>Relationship</a:t>
            </a:r>
            <a:r>
              <a:rPr lang="en-US" altLang="zh-TW" sz="2800">
                <a:ea typeface="新細明體" panose="02020500000000000000" pitchFamily="18" charset="-120"/>
              </a:rPr>
              <a:t>: &lt;e</a:t>
            </a:r>
            <a:r>
              <a:rPr lang="en-US" altLang="zh-TW" sz="2800" baseline="-25000">
                <a:ea typeface="新細明體" panose="02020500000000000000" pitchFamily="18" charset="-120"/>
              </a:rPr>
              <a:t>1</a:t>
            </a:r>
            <a:r>
              <a:rPr lang="en-US" altLang="zh-TW" sz="2800">
                <a:ea typeface="新細明體" panose="02020500000000000000" pitchFamily="18" charset="-120"/>
              </a:rPr>
              <a:t>, …e</a:t>
            </a:r>
            <a:r>
              <a:rPr lang="en-US" altLang="zh-TW" sz="2800" baseline="-25000">
                <a:ea typeface="新細明體" panose="02020500000000000000" pitchFamily="18" charset="-120"/>
              </a:rPr>
              <a:t>n</a:t>
            </a:r>
            <a:r>
              <a:rPr lang="en-US" altLang="zh-TW" sz="2800">
                <a:ea typeface="新細明體" panose="02020500000000000000" pitchFamily="18" charset="-120"/>
              </a:rPr>
              <a:t>; a</a:t>
            </a:r>
            <a:r>
              <a:rPr lang="en-US" altLang="zh-TW" sz="2800" baseline="-25000">
                <a:ea typeface="新細明體" panose="02020500000000000000" pitchFamily="18" charset="-120"/>
              </a:rPr>
              <a:t>1</a:t>
            </a:r>
            <a:r>
              <a:rPr lang="en-US" altLang="zh-TW" sz="2800">
                <a:ea typeface="新細明體" panose="02020500000000000000" pitchFamily="18" charset="-120"/>
              </a:rPr>
              <a:t>,  …a</a:t>
            </a:r>
            <a:r>
              <a:rPr lang="en-US" altLang="zh-TW" sz="2800" baseline="-25000">
                <a:ea typeface="新細明體" panose="02020500000000000000" pitchFamily="18" charset="-120"/>
              </a:rPr>
              <a:t>k</a:t>
            </a:r>
            <a:r>
              <a:rPr lang="en-US" altLang="zh-TW" sz="2800">
                <a:ea typeface="新細明體" panose="02020500000000000000" pitchFamily="18" charset="-120"/>
              </a:rPr>
              <a:t>&gt;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e</a:t>
            </a:r>
            <a:r>
              <a:rPr lang="en-US" altLang="zh-TW" sz="2400" baseline="-25000">
                <a:ea typeface="新細明體" panose="02020500000000000000" pitchFamily="18" charset="-120"/>
              </a:rPr>
              <a:t>i </a:t>
            </a:r>
            <a:r>
              <a:rPr lang="en-US" altLang="zh-TW" sz="2400">
                <a:ea typeface="新細明體" panose="02020500000000000000" pitchFamily="18" charset="-120"/>
              </a:rPr>
              <a:t>is an entity, a value from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 baseline="-25000">
                <a:ea typeface="新細明體" panose="02020500000000000000" pitchFamily="18" charset="-120"/>
              </a:rPr>
              <a:t>i</a:t>
            </a:r>
            <a:r>
              <a:rPr lang="en-US" altLang="zh-TW" sz="2400">
                <a:ea typeface="新細明體" panose="02020500000000000000" pitchFamily="18" charset="-120"/>
              </a:rPr>
              <a:t>’s entity set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a</a:t>
            </a:r>
            <a:r>
              <a:rPr lang="en-US" altLang="zh-TW" sz="2400" baseline="-25000">
                <a:ea typeface="新細明體" panose="02020500000000000000" pitchFamily="18" charset="-120"/>
              </a:rPr>
              <a:t>j </a:t>
            </a:r>
            <a:r>
              <a:rPr lang="en-US" altLang="zh-TW" sz="2400">
                <a:ea typeface="新細明體" panose="02020500000000000000" pitchFamily="18" charset="-120"/>
              </a:rPr>
              <a:t>is a set of attribute values with elements from domain of </a:t>
            </a:r>
            <a:r>
              <a:rPr lang="en-US" altLang="zh-TW" sz="2400" i="1">
                <a:ea typeface="新細明體" panose="02020500000000000000" pitchFamily="18" charset="-120"/>
              </a:rPr>
              <a:t>A</a:t>
            </a:r>
            <a:r>
              <a:rPr lang="en-US" altLang="zh-TW" sz="2400" baseline="-25000">
                <a:ea typeface="新細明體" panose="02020500000000000000" pitchFamily="18" charset="-120"/>
              </a:rPr>
              <a:t>j</a:t>
            </a:r>
            <a:endParaRPr lang="en-US" altLang="zh-TW" sz="2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B853487D-0A44-4847-B7CC-77677A3B2E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4D744D97-27AE-496B-A312-4FEE0517E085}" type="slidenum">
              <a:rPr lang="en-US" altLang="zh-TW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C98A8B82-7B48-4F89-A2D0-8B41F0395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3563" y="554038"/>
            <a:ext cx="8075612" cy="515937"/>
          </a:xfrm>
        </p:spPr>
        <p:txBody>
          <a:bodyPr/>
          <a:lstStyle/>
          <a:p>
            <a:pPr>
              <a:defRPr/>
            </a:pPr>
            <a:r>
              <a:rPr lang="en-US" altLang="zh-TW" sz="4000">
                <a:ea typeface="新細明體" panose="02020500000000000000" pitchFamily="18" charset="-120"/>
              </a:rPr>
              <a:t>Graphical Representation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2D8F3BD6-D95B-4CED-BB6F-4E50B506F1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00113" y="1747838"/>
            <a:ext cx="2417762" cy="3225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Roles are edges labeled with role names (omitted if role name = name of entity set). Most attributes have been omitted.</a:t>
            </a:r>
          </a:p>
        </p:txBody>
      </p:sp>
      <p:pic>
        <p:nvPicPr>
          <p:cNvPr id="15365" name="Picture 4">
            <a:extLst>
              <a:ext uri="{FF2B5EF4-FFF2-40B4-BE49-F238E27FC236}">
                <a16:creationId xmlns:a16="http://schemas.microsoft.com/office/drawing/2014/main" id="{A25D2257-8B89-4FAA-A1E9-3898FB0C4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1747838"/>
            <a:ext cx="5387975" cy="43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4">
            <a:extLst>
              <a:ext uri="{FF2B5EF4-FFF2-40B4-BE49-F238E27FC236}">
                <a16:creationId xmlns:a16="http://schemas.microsoft.com/office/drawing/2014/main" id="{5DA462D0-FCE2-457D-BBA8-9FBB86800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1DBB0D46-03CC-47A6-B2C7-F1946ADB22CE}" type="slidenum">
              <a:rPr lang="en-US" altLang="zh-TW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C55494BB-1F31-46ED-A17B-AA6A381A4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Single-role Key Constraint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F144C9C-1777-413D-B1AB-A783BBAFAB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If, for a particular participant entity type, each entity participates in </a:t>
            </a:r>
            <a:r>
              <a:rPr lang="en-US" altLang="zh-TW" i="1">
                <a:ea typeface="新細明體" panose="02020500000000000000" pitchFamily="18" charset="-120"/>
              </a:rPr>
              <a:t>at most</a:t>
            </a:r>
            <a:r>
              <a:rPr lang="en-US" altLang="zh-TW">
                <a:ea typeface="新細明體" panose="02020500000000000000" pitchFamily="18" charset="-120"/>
              </a:rPr>
              <a:t> one relationship, corresponding role is a key of relationship type</a:t>
            </a:r>
          </a:p>
          <a:p>
            <a:pPr lvl="1">
              <a:defRPr/>
            </a:pPr>
            <a:r>
              <a:rPr lang="en-US" altLang="zh-TW">
                <a:ea typeface="新細明體" panose="02020500000000000000" pitchFamily="18" charset="-120"/>
              </a:rPr>
              <a:t>E.g., </a:t>
            </a:r>
            <a:r>
              <a:rPr lang="en-US" altLang="zh-TW" i="1">
                <a:ea typeface="新細明體" panose="02020500000000000000" pitchFamily="18" charset="-120"/>
              </a:rPr>
              <a:t>Professor</a:t>
            </a:r>
            <a:r>
              <a:rPr lang="en-US" altLang="zh-TW">
                <a:ea typeface="新細明體" panose="02020500000000000000" pitchFamily="18" charset="-120"/>
              </a:rPr>
              <a:t> role is </a:t>
            </a:r>
            <a:r>
              <a:rPr lang="en-US" altLang="zh-TW" b="0" i="1">
                <a:solidFill>
                  <a:srgbClr val="FF3300"/>
                </a:solidFill>
                <a:ea typeface="新細明體" panose="02020500000000000000" pitchFamily="18" charset="-120"/>
              </a:rPr>
              <a:t>unique</a:t>
            </a:r>
            <a:r>
              <a:rPr lang="en-US" altLang="zh-TW">
                <a:ea typeface="新細明體" panose="02020500000000000000" pitchFamily="18" charset="-120"/>
              </a:rPr>
              <a:t> in WorksIn</a:t>
            </a:r>
          </a:p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Representation in E-R diagram: arrow</a:t>
            </a:r>
          </a:p>
        </p:txBody>
      </p:sp>
      <p:sp>
        <p:nvSpPr>
          <p:cNvPr id="16389" name="AutoShape 4">
            <a:extLst>
              <a:ext uri="{FF2B5EF4-FFF2-40B4-BE49-F238E27FC236}">
                <a16:creationId xmlns:a16="http://schemas.microsoft.com/office/drawing/2014/main" id="{334C6306-3D08-42E9-AD68-8EE770471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763" y="5334000"/>
            <a:ext cx="1828800" cy="9144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16390" name="Rectangle 5">
            <a:extLst>
              <a:ext uri="{FF2B5EF4-FFF2-40B4-BE49-F238E27FC236}">
                <a16:creationId xmlns:a16="http://schemas.microsoft.com/office/drawing/2014/main" id="{112AE830-6629-458E-ACAD-327D58C73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5486400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391" name="Rectangle 6">
            <a:extLst>
              <a:ext uri="{FF2B5EF4-FFF2-40B4-BE49-F238E27FC236}">
                <a16:creationId xmlns:a16="http://schemas.microsoft.com/office/drawing/2014/main" id="{CCA07F5F-8280-42ED-9F47-9EE6B5E70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763" y="5486400"/>
            <a:ext cx="1676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4823" name="Text Box 7">
            <a:extLst>
              <a:ext uri="{FF2B5EF4-FFF2-40B4-BE49-F238E27FC236}">
                <a16:creationId xmlns:a16="http://schemas.microsoft.com/office/drawing/2014/main" id="{03EB964C-469E-46A9-AE89-DC6C740FC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563" y="5562600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WorksIn</a:t>
            </a:r>
          </a:p>
        </p:txBody>
      </p:sp>
      <p:sp>
        <p:nvSpPr>
          <p:cNvPr id="34824" name="Text Box 8">
            <a:extLst>
              <a:ext uri="{FF2B5EF4-FFF2-40B4-BE49-F238E27FC236}">
                <a16:creationId xmlns:a16="http://schemas.microsoft.com/office/drawing/2014/main" id="{7C087F31-33AF-4554-BEB0-51D4A7739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5562600"/>
            <a:ext cx="133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</a:p>
        </p:txBody>
      </p:sp>
      <p:sp>
        <p:nvSpPr>
          <p:cNvPr id="34825" name="Text Box 9">
            <a:extLst>
              <a:ext uri="{FF2B5EF4-FFF2-40B4-BE49-F238E27FC236}">
                <a16:creationId xmlns:a16="http://schemas.microsoft.com/office/drawing/2014/main" id="{9EADB61B-1A58-44B1-BC94-9AD082B14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963" y="55626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Department</a:t>
            </a:r>
          </a:p>
        </p:txBody>
      </p:sp>
      <p:sp>
        <p:nvSpPr>
          <p:cNvPr id="16395" name="Line 10">
            <a:extLst>
              <a:ext uri="{FF2B5EF4-FFF2-40B4-BE49-F238E27FC236}">
                <a16:creationId xmlns:a16="http://schemas.microsoft.com/office/drawing/2014/main" id="{CD212453-DD0C-4FFC-8945-31634BE41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9363" y="5791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6" name="Line 11">
            <a:extLst>
              <a:ext uri="{FF2B5EF4-FFF2-40B4-BE49-F238E27FC236}">
                <a16:creationId xmlns:a16="http://schemas.microsoft.com/office/drawing/2014/main" id="{ED049AEC-1CBA-49B1-9F3C-DCB2C7DC7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3563" y="5791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3E3DCE6-2408-473E-BF09-E1B72072AC52}"/>
              </a:ext>
            </a:extLst>
          </p:cNvPr>
          <p:cNvSpPr txBox="1"/>
          <p:nvPr/>
        </p:nvSpPr>
        <p:spPr>
          <a:xfrm>
            <a:off x="3067050" y="4627810"/>
            <a:ext cx="33242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i="1" dirty="0">
                <a:solidFill>
                  <a:srgbClr val="C00000"/>
                </a:solidFill>
              </a:rPr>
              <a:t>Many to One</a:t>
            </a:r>
          </a:p>
          <a:p>
            <a:pPr algn="ctr"/>
            <a:r>
              <a:rPr lang="en-US" altLang="zh-TW" dirty="0">
                <a:solidFill>
                  <a:srgbClr val="C00000"/>
                </a:solidFill>
              </a:rPr>
              <a:t>1..n               0..1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D4B4CC-1A9F-4C1C-9669-9A80C0FA31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018B1BD2-1F83-4DAD-A68C-D99D83AC981F}" type="slidenum">
              <a:rPr lang="en-US" altLang="zh-TW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7DD3FEA6-CEE4-453B-B622-7EB8BA42D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3563" y="554038"/>
            <a:ext cx="8075612" cy="4699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Entity Type Hierarchies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0218E86-00B7-4467-B9D1-D5CADC883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747838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altLang="zh-TW" sz="2800">
                <a:ea typeface="新細明體" panose="02020500000000000000" pitchFamily="18" charset="-120"/>
              </a:rPr>
              <a:t>One entity type might be subtype of another</a:t>
            </a:r>
          </a:p>
          <a:p>
            <a:pPr lvl="1"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Freshman is a subtype of Student</a:t>
            </a:r>
          </a:p>
          <a:p>
            <a:pPr>
              <a:defRPr/>
            </a:pPr>
            <a:r>
              <a:rPr lang="en-US" altLang="zh-TW" sz="2800">
                <a:ea typeface="新細明體" panose="02020500000000000000" pitchFamily="18" charset="-120"/>
              </a:rPr>
              <a:t>A relationship exists between a Freshman entity and the corresponding Student entity</a:t>
            </a:r>
          </a:p>
          <a:p>
            <a:pPr lvl="1"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e.g., Freshman John is related to Student John</a:t>
            </a:r>
          </a:p>
          <a:p>
            <a:pPr>
              <a:defRPr/>
            </a:pPr>
            <a:r>
              <a:rPr lang="en-US" altLang="zh-TW" sz="2800">
                <a:ea typeface="新細明體" panose="02020500000000000000" pitchFamily="18" charset="-120"/>
              </a:rPr>
              <a:t>This relationship is called </a:t>
            </a:r>
            <a:r>
              <a:rPr lang="en-US" altLang="zh-TW" sz="2800" i="1">
                <a:ea typeface="新細明體" panose="02020500000000000000" pitchFamily="18" charset="-120"/>
              </a:rPr>
              <a:t>IsA</a:t>
            </a:r>
          </a:p>
          <a:p>
            <a:pPr lvl="1"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Freshman IsA Student</a:t>
            </a:r>
          </a:p>
          <a:p>
            <a:pPr lvl="1"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The two entities related by IsA are always descriptions of the same real-world object</a:t>
            </a: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4">
            <a:extLst>
              <a:ext uri="{FF2B5EF4-FFF2-40B4-BE49-F238E27FC236}">
                <a16:creationId xmlns:a16="http://schemas.microsoft.com/office/drawing/2014/main" id="{E0FE754E-75F3-483A-BA1D-CDA894644A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8B2C8BB8-3B13-4A24-B27C-F35E8C0E2C6D}" type="slidenum">
              <a:rPr lang="en-US" altLang="zh-TW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C47DC13E-D13A-4479-95CA-D14667D0D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IsA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1250D97C-0346-4A7A-9F99-664AD47D7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25" y="2239963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83AA43A9-446D-4A08-A4A7-E93E049E1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225" y="4830763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E9B97C33-F9B8-49D5-9E5B-604DC3CB4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0225" y="4830763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8439" name="Rectangle 6">
            <a:extLst>
              <a:ext uri="{FF2B5EF4-FFF2-40B4-BE49-F238E27FC236}">
                <a16:creationId xmlns:a16="http://schemas.microsoft.com/office/drawing/2014/main" id="{26F9EF98-941B-4DD5-B665-60343C0EC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225" y="4830763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8440" name="Rectangle 7">
            <a:extLst>
              <a:ext uri="{FF2B5EF4-FFF2-40B4-BE49-F238E27FC236}">
                <a16:creationId xmlns:a16="http://schemas.microsoft.com/office/drawing/2014/main" id="{99584DC8-992A-4910-9CB1-8929B608B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225" y="4830763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6872" name="Text Box 8">
            <a:extLst>
              <a:ext uri="{FF2B5EF4-FFF2-40B4-BE49-F238E27FC236}">
                <a16:creationId xmlns:a16="http://schemas.microsoft.com/office/drawing/2014/main" id="{A5312102-8FCC-4322-A5DC-ECD21925B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25" y="4906963"/>
            <a:ext cx="1385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Freshman</a:t>
            </a:r>
          </a:p>
        </p:txBody>
      </p:sp>
      <p:sp>
        <p:nvSpPr>
          <p:cNvPr id="36873" name="Text Box 9">
            <a:extLst>
              <a:ext uri="{FF2B5EF4-FFF2-40B4-BE49-F238E27FC236}">
                <a16:creationId xmlns:a16="http://schemas.microsoft.com/office/drawing/2014/main" id="{5103B885-4F97-41D8-9730-B78C344DF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25" y="4906963"/>
            <a:ext cx="1436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Sophmore</a:t>
            </a:r>
          </a:p>
        </p:txBody>
      </p:sp>
      <p:sp>
        <p:nvSpPr>
          <p:cNvPr id="36874" name="Text Box 10">
            <a:extLst>
              <a:ext uri="{FF2B5EF4-FFF2-40B4-BE49-F238E27FC236}">
                <a16:creationId xmlns:a16="http://schemas.microsoft.com/office/drawing/2014/main" id="{CFF64AF4-D42E-49BA-AAE7-5DE4D2D2B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225" y="4906963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Junior</a:t>
            </a:r>
          </a:p>
        </p:txBody>
      </p:sp>
      <p:sp>
        <p:nvSpPr>
          <p:cNvPr id="36875" name="Text Box 11">
            <a:extLst>
              <a:ext uri="{FF2B5EF4-FFF2-40B4-BE49-F238E27FC236}">
                <a16:creationId xmlns:a16="http://schemas.microsoft.com/office/drawing/2014/main" id="{2CD04130-58D2-4130-879A-8C75C7124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025" y="4906963"/>
            <a:ext cx="97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Senior</a:t>
            </a:r>
          </a:p>
        </p:txBody>
      </p:sp>
      <p:sp>
        <p:nvSpPr>
          <p:cNvPr id="36876" name="Text Box 12">
            <a:extLst>
              <a:ext uri="{FF2B5EF4-FFF2-40B4-BE49-F238E27FC236}">
                <a16:creationId xmlns:a16="http://schemas.microsoft.com/office/drawing/2014/main" id="{12118D7D-83F7-4A26-BF50-6EE391839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2316163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Student</a:t>
            </a:r>
          </a:p>
        </p:txBody>
      </p:sp>
      <p:sp>
        <p:nvSpPr>
          <p:cNvPr id="18446" name="AutoShape 13">
            <a:extLst>
              <a:ext uri="{FF2B5EF4-FFF2-40B4-BE49-F238E27FC236}">
                <a16:creationId xmlns:a16="http://schemas.microsoft.com/office/drawing/2014/main" id="{5021DE18-A3A6-49C7-A19F-63A310F33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425" y="3382963"/>
            <a:ext cx="10668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6878" name="Text Box 14">
            <a:extLst>
              <a:ext uri="{FF2B5EF4-FFF2-40B4-BE49-F238E27FC236}">
                <a16:creationId xmlns:a16="http://schemas.microsoft.com/office/drawing/2014/main" id="{0DF7A9C0-CA12-47E9-8D20-92DFF6406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025" y="3611563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IsA</a:t>
            </a:r>
          </a:p>
        </p:txBody>
      </p:sp>
      <p:sp>
        <p:nvSpPr>
          <p:cNvPr id="18448" name="Text Box 15">
            <a:extLst>
              <a:ext uri="{FF2B5EF4-FFF2-40B4-BE49-F238E27FC236}">
                <a16:creationId xmlns:a16="http://schemas.microsoft.com/office/drawing/2014/main" id="{58866D83-8A40-4619-9D74-5956E4688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3154363"/>
            <a:ext cx="2339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Represents 4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relationship types</a:t>
            </a:r>
          </a:p>
        </p:txBody>
      </p:sp>
      <p:sp>
        <p:nvSpPr>
          <p:cNvPr id="18449" name="Line 16">
            <a:extLst>
              <a:ext uri="{FF2B5EF4-FFF2-40B4-BE49-F238E27FC236}">
                <a16:creationId xmlns:a16="http://schemas.microsoft.com/office/drawing/2014/main" id="{B1CC033D-7BE5-4669-8A4A-D0C473B6A8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22825" y="28495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0" name="Line 17">
            <a:extLst>
              <a:ext uri="{FF2B5EF4-FFF2-40B4-BE49-F238E27FC236}">
                <a16:creationId xmlns:a16="http://schemas.microsoft.com/office/drawing/2014/main" id="{921A4B4C-4D6B-4850-AC43-01B8316ED0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03425" y="4144963"/>
            <a:ext cx="2286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1" name="Line 18">
            <a:extLst>
              <a:ext uri="{FF2B5EF4-FFF2-40B4-BE49-F238E27FC236}">
                <a16:creationId xmlns:a16="http://schemas.microsoft.com/office/drawing/2014/main" id="{1FB59B09-5D74-4784-892E-6D16CB2FEF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8425" y="4144963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2" name="Line 19">
            <a:extLst>
              <a:ext uri="{FF2B5EF4-FFF2-40B4-BE49-F238E27FC236}">
                <a16:creationId xmlns:a16="http://schemas.microsoft.com/office/drawing/2014/main" id="{E412F2F8-097C-4AC3-BDB2-B24056949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5225" y="4144963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3" name="Line 20">
            <a:extLst>
              <a:ext uri="{FF2B5EF4-FFF2-40B4-BE49-F238E27FC236}">
                <a16:creationId xmlns:a16="http://schemas.microsoft.com/office/drawing/2014/main" id="{2C70455F-9CBE-4683-80EE-9E6C32FF9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6225" y="4144963"/>
            <a:ext cx="2286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4" name="Line 21">
            <a:extLst>
              <a:ext uri="{FF2B5EF4-FFF2-40B4-BE49-F238E27FC236}">
                <a16:creationId xmlns:a16="http://schemas.microsoft.com/office/drawing/2014/main" id="{FDC52BB4-A096-4C40-9EDE-32FEDC2F9B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4825" y="3687763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A358650-43F7-4471-8A4C-3352DE9875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51F2F445-7F58-498D-A555-E60987794577}" type="slidenum">
              <a:rPr lang="en-US" altLang="zh-TW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5402F7DB-448D-48AC-845E-4A4D0EE40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3563" y="554038"/>
            <a:ext cx="8075612" cy="422275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Properties of IsA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04BAE97-A2C3-4B63-ABC0-F26F0C3E4F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747838"/>
            <a:ext cx="7848600" cy="4800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i="1">
                <a:ea typeface="新細明體" panose="02020500000000000000" pitchFamily="18" charset="-120"/>
              </a:rPr>
              <a:t>Inheritance</a:t>
            </a:r>
            <a:r>
              <a:rPr lang="en-US" altLang="zh-TW">
                <a:ea typeface="新細明體" panose="02020500000000000000" pitchFamily="18" charset="-120"/>
              </a:rPr>
              <a:t> - Attributes of supertype apply to subtype.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>
                <a:ea typeface="新細明體" panose="02020500000000000000" pitchFamily="18" charset="-120"/>
              </a:rPr>
              <a:t>E.g., </a:t>
            </a:r>
            <a:r>
              <a:rPr lang="en-US" altLang="zh-TW" i="1">
                <a:ea typeface="新細明體" panose="02020500000000000000" pitchFamily="18" charset="-120"/>
              </a:rPr>
              <a:t>GPA</a:t>
            </a:r>
            <a:r>
              <a:rPr lang="en-US" altLang="zh-TW">
                <a:ea typeface="新細明體" panose="02020500000000000000" pitchFamily="18" charset="-120"/>
              </a:rPr>
              <a:t> attribute of Student applies to Freshman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>
                <a:ea typeface="新細明體" panose="02020500000000000000" pitchFamily="18" charset="-120"/>
              </a:rPr>
              <a:t>Subtype </a:t>
            </a:r>
            <a:r>
              <a:rPr lang="en-US" altLang="zh-TW" i="1">
                <a:ea typeface="新細明體" panose="02020500000000000000" pitchFamily="18" charset="-120"/>
              </a:rPr>
              <a:t>inherits</a:t>
            </a:r>
            <a:r>
              <a:rPr lang="en-US" altLang="zh-TW">
                <a:ea typeface="新細明體" panose="02020500000000000000" pitchFamily="18" charset="-120"/>
              </a:rPr>
              <a:t> all attributes of supertype.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>
                <a:ea typeface="新細明體" panose="02020500000000000000" pitchFamily="18" charset="-120"/>
              </a:rPr>
              <a:t>Key of supertype is key of subtype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i="1">
                <a:ea typeface="新細明體" panose="02020500000000000000" pitchFamily="18" charset="-120"/>
              </a:rPr>
              <a:t>Transitivity</a:t>
            </a:r>
            <a:r>
              <a:rPr lang="en-US" altLang="zh-TW">
                <a:ea typeface="新細明體" panose="02020500000000000000" pitchFamily="18" charset="-120"/>
              </a:rPr>
              <a:t> - Hierarchy of IsA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>
                <a:ea typeface="新細明體" panose="02020500000000000000" pitchFamily="18" charset="-120"/>
              </a:rPr>
              <a:t>Student is subtype of Person, Freshman is subtype of Student, so Freshman is also a subtype of Person</a:t>
            </a: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B4D10C6-897A-4C7C-97B2-878F8EA0A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638A077F-BA75-4B42-8161-952B56E641A4}" type="slidenum">
              <a:rPr lang="en-US" altLang="zh-TW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99BE764C-B069-4010-9C94-6F1BF114C6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Advantages of IsA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CEAEB20-C9B2-4F95-8619-06B17D304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Can create a more concise and readable E-R diagram</a:t>
            </a:r>
          </a:p>
          <a:p>
            <a:pPr lvl="1">
              <a:defRPr/>
            </a:pPr>
            <a:r>
              <a:rPr lang="en-US" altLang="zh-TW">
                <a:ea typeface="新細明體" panose="02020500000000000000" pitchFamily="18" charset="-120"/>
              </a:rPr>
              <a:t>Attributes common to different entity sets need not be repeated</a:t>
            </a:r>
          </a:p>
          <a:p>
            <a:pPr lvl="1">
              <a:defRPr/>
            </a:pPr>
            <a:r>
              <a:rPr lang="en-US" altLang="zh-TW">
                <a:ea typeface="新細明體" panose="02020500000000000000" pitchFamily="18" charset="-120"/>
              </a:rPr>
              <a:t>They can be grouped in one place as attributes of supertype</a:t>
            </a:r>
          </a:p>
          <a:p>
            <a:pPr lvl="1">
              <a:defRPr/>
            </a:pPr>
            <a:r>
              <a:rPr lang="en-US" altLang="zh-TW">
                <a:ea typeface="新細明體" panose="02020500000000000000" pitchFamily="18" charset="-120"/>
              </a:rPr>
              <a:t>Attributes of (sibling) subtypes can be different</a:t>
            </a: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8F796C74-DF48-42A7-BEA4-64341ECA40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250916AD-7429-43CC-93D6-E4707E424292}" type="slidenum">
              <a:rPr lang="en-US" altLang="zh-TW"/>
              <a:pPr>
                <a:defRPr/>
              </a:pPr>
              <a:t>18</a:t>
            </a:fld>
            <a:endParaRPr lang="en-US" altLang="zh-TW"/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9FE0C848-BBF2-485A-958B-2D2853755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612900"/>
            <a:ext cx="6334125" cy="47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>
            <a:extLst>
              <a:ext uri="{FF2B5EF4-FFF2-40B4-BE49-F238E27FC236}">
                <a16:creationId xmlns:a16="http://schemas.microsoft.com/office/drawing/2014/main" id="{D5DA2D3E-7DFE-4D11-970E-70C3E7937A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IsA Hierarchy - Example</a:t>
            </a: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FF3FCB-4ACF-4314-A3A0-C4669463AE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0665FCF6-5C20-49D7-BF64-817D595C03FE}" type="slidenum">
              <a:rPr lang="en-US" altLang="zh-TW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64CD0D3-5594-4CCC-B988-561785B0A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Constraints on Type Hierarchies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E6FF9AF-64E8-46BF-874D-8322614BE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747838"/>
            <a:ext cx="7802563" cy="4300537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Might have associated constraints:</a:t>
            </a:r>
          </a:p>
          <a:p>
            <a:pPr lvl="1">
              <a:defRPr/>
            </a:pPr>
            <a:r>
              <a:rPr lang="en-US" altLang="zh-TW" i="1">
                <a:ea typeface="新細明體" panose="02020500000000000000" pitchFamily="18" charset="-120"/>
              </a:rPr>
              <a:t>Covering constraint</a:t>
            </a:r>
            <a:r>
              <a:rPr lang="en-US" altLang="zh-TW">
                <a:ea typeface="新細明體" panose="02020500000000000000" pitchFamily="18" charset="-120"/>
              </a:rPr>
              <a:t>: Union of subtype entities is equal to set of supertype entities</a:t>
            </a:r>
          </a:p>
          <a:p>
            <a:pPr lvl="2">
              <a:defRPr/>
            </a:pPr>
            <a:r>
              <a:rPr lang="en-US" altLang="zh-TW">
                <a:ea typeface="新細明體" panose="02020500000000000000" pitchFamily="18" charset="-120"/>
              </a:rPr>
              <a:t>Employee is either a secretary or a technician  (or both)</a:t>
            </a:r>
          </a:p>
          <a:p>
            <a:pPr lvl="1">
              <a:defRPr/>
            </a:pPr>
            <a:r>
              <a:rPr lang="en-US" altLang="zh-TW" i="1">
                <a:ea typeface="新細明體" panose="02020500000000000000" pitchFamily="18" charset="-120"/>
              </a:rPr>
              <a:t>Disjointness constraint</a:t>
            </a:r>
            <a:r>
              <a:rPr lang="en-US" altLang="zh-TW">
                <a:ea typeface="新細明體" panose="02020500000000000000" pitchFamily="18" charset="-120"/>
              </a:rPr>
              <a:t>: Sets of subtype entities are disjoint from one another</a:t>
            </a:r>
          </a:p>
          <a:p>
            <a:pPr lvl="2">
              <a:defRPr/>
            </a:pPr>
            <a:r>
              <a:rPr lang="en-US" altLang="zh-TW">
                <a:ea typeface="新細明體" panose="02020500000000000000" pitchFamily="18" charset="-120"/>
              </a:rPr>
              <a:t>Freshman, Sophomore, Junior, Senior are disjoint set</a:t>
            </a: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80F2AE-A00C-4359-93EC-4B77BBE99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89476716-889F-4073-988E-2A75F4D2C10E}" type="slidenum">
              <a:rPr lang="en-US" altLang="zh-TW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04282FAD-4C12-49D1-906B-D24A131F8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3175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Database Design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943FEBD-0EA9-491E-A994-8B9827DB44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747838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altLang="zh-TW" sz="2800" u="sng">
                <a:ea typeface="新細明體" panose="02020500000000000000" pitchFamily="18" charset="-120"/>
              </a:rPr>
              <a:t>Goal</a:t>
            </a:r>
            <a:r>
              <a:rPr lang="en-US" altLang="zh-TW" sz="2800">
                <a:ea typeface="新細明體" panose="02020500000000000000" pitchFamily="18" charset="-120"/>
              </a:rPr>
              <a:t>: specification of database schema</a:t>
            </a:r>
          </a:p>
          <a:p>
            <a:pPr>
              <a:defRPr/>
            </a:pPr>
            <a:r>
              <a:rPr lang="en-US" altLang="zh-TW" sz="2800" u="sng">
                <a:ea typeface="新細明體" panose="02020500000000000000" pitchFamily="18" charset="-120"/>
              </a:rPr>
              <a:t>Methodology</a:t>
            </a:r>
            <a:r>
              <a:rPr lang="en-US" altLang="zh-TW" sz="2800">
                <a:ea typeface="新細明體" panose="02020500000000000000" pitchFamily="18" charset="-120"/>
              </a:rPr>
              <a:t>: </a:t>
            </a:r>
          </a:p>
          <a:p>
            <a:pPr lvl="1"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Use </a:t>
            </a:r>
            <a:r>
              <a:rPr lang="en-US" altLang="zh-TW" sz="2400" i="1">
                <a:ea typeface="新細明體" panose="02020500000000000000" pitchFamily="18" charset="-120"/>
              </a:rPr>
              <a:t>E-R model</a:t>
            </a:r>
            <a:r>
              <a:rPr lang="en-US" altLang="zh-TW" sz="2400">
                <a:ea typeface="新細明體" panose="02020500000000000000" pitchFamily="18" charset="-120"/>
              </a:rPr>
              <a:t> to get a high-level graphical view of essential components of enterprise and how they are related</a:t>
            </a:r>
          </a:p>
          <a:p>
            <a:pPr lvl="1"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Convert E-R diagram to DDL</a:t>
            </a:r>
          </a:p>
          <a:p>
            <a:pPr>
              <a:defRPr/>
            </a:pPr>
            <a:r>
              <a:rPr lang="en-US" altLang="zh-TW" sz="2800" i="1">
                <a:ea typeface="新細明體" panose="02020500000000000000" pitchFamily="18" charset="-120"/>
              </a:rPr>
              <a:t>E-R Model</a:t>
            </a:r>
            <a:r>
              <a:rPr lang="en-US" altLang="zh-TW" sz="2800">
                <a:ea typeface="新細明體" panose="02020500000000000000" pitchFamily="18" charset="-120"/>
              </a:rPr>
              <a:t>: enterprise is viewed as a set of</a:t>
            </a:r>
          </a:p>
          <a:p>
            <a:pPr lvl="1">
              <a:defRPr/>
            </a:pPr>
            <a:r>
              <a:rPr lang="en-US" altLang="zh-TW" sz="2400" i="1">
                <a:ea typeface="新細明體" panose="02020500000000000000" pitchFamily="18" charset="-120"/>
              </a:rPr>
              <a:t>Entities</a:t>
            </a:r>
          </a:p>
          <a:p>
            <a:pPr lvl="1">
              <a:defRPr/>
            </a:pPr>
            <a:r>
              <a:rPr lang="en-US" altLang="zh-TW" sz="2400" i="1">
                <a:ea typeface="新細明體" panose="02020500000000000000" pitchFamily="18" charset="-120"/>
              </a:rPr>
              <a:t>Relationships</a:t>
            </a:r>
            <a:r>
              <a:rPr lang="en-US" altLang="zh-TW" sz="2400">
                <a:ea typeface="新細明體" panose="02020500000000000000" pitchFamily="18" charset="-120"/>
              </a:rPr>
              <a:t> among entities</a:t>
            </a: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4">
            <a:extLst>
              <a:ext uri="{FF2B5EF4-FFF2-40B4-BE49-F238E27FC236}">
                <a16:creationId xmlns:a16="http://schemas.microsoft.com/office/drawing/2014/main" id="{E585BD4A-F8D4-4B32-8F86-09F20B2018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3EFE285F-32DB-4F69-BFC4-3B40C9FEEE74}" type="slidenum">
              <a:rPr lang="en-US" altLang="zh-TW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AC6FD4AE-2363-4D03-B72D-5534E52A2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3563" y="601663"/>
            <a:ext cx="8075612" cy="37465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Participation Constraint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A26C992-4382-4740-94B6-19F2DB22C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747838"/>
            <a:ext cx="7842250" cy="3060700"/>
          </a:xfrm>
        </p:spPr>
        <p:txBody>
          <a:bodyPr/>
          <a:lstStyle/>
          <a:p>
            <a:pPr>
              <a:defRPr/>
            </a:pPr>
            <a:r>
              <a:rPr lang="en-US" altLang="zh-TW" sz="2800">
                <a:ea typeface="新細明體" panose="02020500000000000000" pitchFamily="18" charset="-120"/>
              </a:rPr>
              <a:t>If every entity participates in </a:t>
            </a:r>
            <a:r>
              <a:rPr lang="en-US" altLang="zh-TW" sz="2800" i="1">
                <a:ea typeface="新細明體" panose="02020500000000000000" pitchFamily="18" charset="-120"/>
              </a:rPr>
              <a:t>at least</a:t>
            </a:r>
            <a:r>
              <a:rPr lang="en-US" altLang="zh-TW" sz="2800">
                <a:ea typeface="新細明體" panose="02020500000000000000" pitchFamily="18" charset="-120"/>
              </a:rPr>
              <a:t> one relationship, a </a:t>
            </a:r>
            <a:r>
              <a:rPr lang="en-US" altLang="zh-TW" sz="2800" i="1">
                <a:ea typeface="新細明體" panose="02020500000000000000" pitchFamily="18" charset="-120"/>
              </a:rPr>
              <a:t>participation constraint</a:t>
            </a:r>
            <a:r>
              <a:rPr lang="en-US" altLang="zh-TW" sz="2800">
                <a:ea typeface="新細明體" panose="02020500000000000000" pitchFamily="18" charset="-120"/>
              </a:rPr>
              <a:t> holds:</a:t>
            </a:r>
          </a:p>
          <a:p>
            <a:pPr lvl="1"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A participation constraint of entity type E having role </a:t>
            </a:r>
            <a:r>
              <a:rPr lang="en-US" altLang="zh-TW" sz="2400" b="0">
                <a:solidFill>
                  <a:srgbClr val="FF33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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</a:rPr>
              <a:t>in relationship type R states that for </a:t>
            </a:r>
            <a:r>
              <a:rPr lang="en-US" altLang="zh-TW" sz="2400" i="1">
                <a:ea typeface="新細明體" panose="02020500000000000000" pitchFamily="18" charset="-120"/>
              </a:rPr>
              <a:t>e</a:t>
            </a:r>
            <a:r>
              <a:rPr lang="en-US" altLang="zh-TW" sz="2400">
                <a:ea typeface="新細明體" panose="02020500000000000000" pitchFamily="18" charset="-120"/>
              </a:rPr>
              <a:t> in E there is an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>
                <a:ea typeface="新細明體" panose="02020500000000000000" pitchFamily="18" charset="-120"/>
              </a:rPr>
              <a:t> in R such that </a:t>
            </a:r>
            <a:r>
              <a:rPr lang="en-US" altLang="zh-TW" sz="2400" b="0">
                <a:solidFill>
                  <a:srgbClr val="FF33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</a:t>
            </a:r>
            <a:r>
              <a:rPr lang="en-US" altLang="zh-TW" sz="2400">
                <a:ea typeface="新細明體" panose="02020500000000000000" pitchFamily="18" charset="-120"/>
              </a:rPr>
              <a:t>(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>
                <a:ea typeface="新細明體" panose="02020500000000000000" pitchFamily="18" charset="-120"/>
              </a:rPr>
              <a:t>) = </a:t>
            </a:r>
            <a:r>
              <a:rPr lang="en-US" altLang="zh-TW" sz="2400" i="1">
                <a:ea typeface="新細明體" panose="02020500000000000000" pitchFamily="18" charset="-120"/>
              </a:rPr>
              <a:t>e</a:t>
            </a:r>
            <a:r>
              <a:rPr lang="en-US" altLang="zh-TW" sz="2400">
                <a:ea typeface="新細明體" panose="02020500000000000000" pitchFamily="18" charset="-120"/>
              </a:rPr>
              <a:t>.</a:t>
            </a:r>
          </a:p>
          <a:p>
            <a:pPr lvl="1"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e.g., every professor works in </a:t>
            </a:r>
            <a:r>
              <a:rPr lang="en-US" altLang="zh-TW" sz="2400" b="0" i="1">
                <a:solidFill>
                  <a:srgbClr val="FF3300"/>
                </a:solidFill>
                <a:ea typeface="新細明體" panose="02020500000000000000" pitchFamily="18" charset="-120"/>
              </a:rPr>
              <a:t>at least</a:t>
            </a:r>
            <a:r>
              <a:rPr lang="en-US" altLang="zh-TW" sz="2400">
                <a:ea typeface="新細明體" panose="02020500000000000000" pitchFamily="18" charset="-120"/>
              </a:rPr>
              <a:t> one department</a:t>
            </a: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081BA766-8C94-4BDC-9A95-A6C5589C2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5521325"/>
            <a:ext cx="1752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58" name="Rectangle 5">
            <a:extLst>
              <a:ext uri="{FF2B5EF4-FFF2-40B4-BE49-F238E27FC236}">
                <a16:creationId xmlns:a16="http://schemas.microsoft.com/office/drawing/2014/main" id="{0662C7F4-880D-4292-BB0F-E09C5320B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275" y="5521325"/>
            <a:ext cx="1752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1990" name="AutoShape 6">
            <a:extLst>
              <a:ext uri="{FF2B5EF4-FFF2-40B4-BE49-F238E27FC236}">
                <a16:creationId xmlns:a16="http://schemas.microsoft.com/office/drawing/2014/main" id="{0839F70D-DC2F-4062-AE82-445B34341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975" y="5464175"/>
            <a:ext cx="1976438" cy="6858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WorksIn</a:t>
            </a:r>
          </a:p>
        </p:txBody>
      </p:sp>
      <p:sp>
        <p:nvSpPr>
          <p:cNvPr id="23560" name="Line 7">
            <a:extLst>
              <a:ext uri="{FF2B5EF4-FFF2-40B4-BE49-F238E27FC236}">
                <a16:creationId xmlns:a16="http://schemas.microsoft.com/office/drawing/2014/main" id="{B41E08B4-85C0-453B-9827-5CDC23BC3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5475" y="58261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1" name="Line 8">
            <a:extLst>
              <a:ext uri="{FF2B5EF4-FFF2-40B4-BE49-F238E27FC236}">
                <a16:creationId xmlns:a16="http://schemas.microsoft.com/office/drawing/2014/main" id="{15F60E89-2E3E-4F9C-BFD2-19092D0D59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8475" y="5826125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93" name="Text Box 9">
            <a:extLst>
              <a:ext uri="{FF2B5EF4-FFF2-40B4-BE49-F238E27FC236}">
                <a16:creationId xmlns:a16="http://schemas.microsoft.com/office/drawing/2014/main" id="{1BFDE1D4-2C43-49C2-8152-3E45496EC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475" y="5597525"/>
            <a:ext cx="133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</a:p>
        </p:txBody>
      </p:sp>
      <p:sp>
        <p:nvSpPr>
          <p:cNvPr id="41994" name="Text Box 10">
            <a:extLst>
              <a:ext uri="{FF2B5EF4-FFF2-40B4-BE49-F238E27FC236}">
                <a16:creationId xmlns:a16="http://schemas.microsoft.com/office/drawing/2014/main" id="{7675149A-A908-4DC8-98B8-9400C3E23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5" y="5597525"/>
            <a:ext cx="162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Department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4B8A64F-D0A4-4581-8797-88135AD4D594}"/>
              </a:ext>
            </a:extLst>
          </p:cNvPr>
          <p:cNvSpPr txBox="1"/>
          <p:nvPr/>
        </p:nvSpPr>
        <p:spPr>
          <a:xfrm>
            <a:off x="3067050" y="4627810"/>
            <a:ext cx="33242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i="1" dirty="0">
                <a:solidFill>
                  <a:srgbClr val="C00000"/>
                </a:solidFill>
              </a:rPr>
              <a:t>Many to Many</a:t>
            </a:r>
          </a:p>
          <a:p>
            <a:pPr algn="ctr"/>
            <a:r>
              <a:rPr lang="en-US" altLang="zh-TW" dirty="0">
                <a:solidFill>
                  <a:srgbClr val="C00000"/>
                </a:solidFill>
              </a:rPr>
              <a:t>1..n               </a:t>
            </a:r>
            <a:r>
              <a:rPr lang="en-US" altLang="zh-TW" dirty="0" err="1">
                <a:solidFill>
                  <a:srgbClr val="C00000"/>
                </a:solidFill>
              </a:rPr>
              <a:t>1..n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4">
            <a:extLst>
              <a:ext uri="{FF2B5EF4-FFF2-40B4-BE49-F238E27FC236}">
                <a16:creationId xmlns:a16="http://schemas.microsoft.com/office/drawing/2014/main" id="{F29BB11B-9332-4C94-BAD6-77EF8033B5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6672AD36-FF13-4690-B79A-0D3F8830C42D}" type="slidenum">
              <a:rPr lang="en-US" altLang="zh-TW"/>
              <a:pPr>
                <a:defRPr/>
              </a:pPr>
              <a:t>21</a:t>
            </a:fld>
            <a:endParaRPr lang="en-US" altLang="zh-TW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B62B7145-75EB-4D26-B580-B1933EAF5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3563" y="554038"/>
            <a:ext cx="8075612" cy="563562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Participation </a:t>
            </a:r>
            <a:r>
              <a:rPr lang="en-US" altLang="zh-TW" i="1">
                <a:ea typeface="新細明體" panose="02020500000000000000" pitchFamily="18" charset="-120"/>
              </a:rPr>
              <a:t>and</a:t>
            </a:r>
            <a:r>
              <a:rPr lang="en-US" altLang="zh-TW">
                <a:ea typeface="新細明體" panose="02020500000000000000" pitchFamily="18" charset="-120"/>
              </a:rPr>
              <a:t> Key Constraint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DB02B47-D8D9-4A9B-A596-A1319909E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747838"/>
            <a:ext cx="7772400" cy="2514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>
                <a:ea typeface="新細明體" panose="02020500000000000000" pitchFamily="18" charset="-120"/>
              </a:rPr>
              <a:t>If every entity participates in </a:t>
            </a:r>
            <a:r>
              <a:rPr lang="en-US" altLang="zh-TW" i="1">
                <a:ea typeface="新細明體" panose="02020500000000000000" pitchFamily="18" charset="-120"/>
              </a:rPr>
              <a:t>exactly</a:t>
            </a:r>
            <a:r>
              <a:rPr lang="en-US" altLang="zh-TW">
                <a:ea typeface="新細明體" panose="02020500000000000000" pitchFamily="18" charset="-120"/>
              </a:rPr>
              <a:t> one relationship, both a participation  and a key constraint hold: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>
                <a:ea typeface="新細明體" panose="02020500000000000000" pitchFamily="18" charset="-120"/>
              </a:rPr>
              <a:t>e.g., every professor works in </a:t>
            </a:r>
            <a:r>
              <a:rPr lang="en-US" altLang="zh-TW" b="0" i="1">
                <a:solidFill>
                  <a:srgbClr val="FF3300"/>
                </a:solidFill>
                <a:ea typeface="新細明體" panose="02020500000000000000" pitchFamily="18" charset="-120"/>
              </a:rPr>
              <a:t>exactly one</a:t>
            </a:r>
            <a:r>
              <a:rPr lang="en-US" altLang="zh-TW">
                <a:ea typeface="新細明體" panose="02020500000000000000" pitchFamily="18" charset="-120"/>
              </a:rPr>
              <a:t> department</a:t>
            </a:r>
          </a:p>
        </p:txBody>
      </p:sp>
      <p:sp>
        <p:nvSpPr>
          <p:cNvPr id="24581" name="Rectangle 4">
            <a:extLst>
              <a:ext uri="{FF2B5EF4-FFF2-40B4-BE49-F238E27FC236}">
                <a16:creationId xmlns:a16="http://schemas.microsoft.com/office/drawing/2014/main" id="{3502118B-35AA-40FD-8253-0ACC6BFDC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838" y="5392738"/>
            <a:ext cx="1752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4582" name="Rectangle 5">
            <a:extLst>
              <a:ext uri="{FF2B5EF4-FFF2-40B4-BE49-F238E27FC236}">
                <a16:creationId xmlns:a16="http://schemas.microsoft.com/office/drawing/2014/main" id="{45F2F439-CDD6-416D-ABEF-38FF580D8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238" y="5392738"/>
            <a:ext cx="1752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3014" name="AutoShape 6">
            <a:extLst>
              <a:ext uri="{FF2B5EF4-FFF2-40B4-BE49-F238E27FC236}">
                <a16:creationId xmlns:a16="http://schemas.microsoft.com/office/drawing/2014/main" id="{D5EC7A5B-D348-480C-ADCE-DE97AD6DD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238" y="5270500"/>
            <a:ext cx="1976437" cy="6858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WorksIn</a:t>
            </a:r>
          </a:p>
        </p:txBody>
      </p:sp>
      <p:sp>
        <p:nvSpPr>
          <p:cNvPr id="24584" name="Line 7">
            <a:extLst>
              <a:ext uri="{FF2B5EF4-FFF2-40B4-BE49-F238E27FC236}">
                <a16:creationId xmlns:a16="http://schemas.microsoft.com/office/drawing/2014/main" id="{FFBE4A82-A0BD-4A7E-89EA-4A32686348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9438" y="5621338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16" name="Text Box 8">
            <a:extLst>
              <a:ext uri="{FF2B5EF4-FFF2-40B4-BE49-F238E27FC236}">
                <a16:creationId xmlns:a16="http://schemas.microsoft.com/office/drawing/2014/main" id="{45AADE68-A6E4-4484-9FB5-7098FD121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438" y="5400675"/>
            <a:ext cx="133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</a:p>
        </p:txBody>
      </p:sp>
      <p:sp>
        <p:nvSpPr>
          <p:cNvPr id="43017" name="Text Box 9">
            <a:extLst>
              <a:ext uri="{FF2B5EF4-FFF2-40B4-BE49-F238E27FC236}">
                <a16:creationId xmlns:a16="http://schemas.microsoft.com/office/drawing/2014/main" id="{E15A86DD-1765-405A-97CE-6C07C3D4F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438" y="5468938"/>
            <a:ext cx="162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Department</a:t>
            </a:r>
          </a:p>
        </p:txBody>
      </p:sp>
      <p:sp>
        <p:nvSpPr>
          <p:cNvPr id="24587" name="Line 10">
            <a:extLst>
              <a:ext uri="{FF2B5EF4-FFF2-40B4-BE49-F238E27FC236}">
                <a16:creationId xmlns:a16="http://schemas.microsoft.com/office/drawing/2014/main" id="{EF8DDF2C-93C1-487A-9F03-CB37171DF6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2438" y="561657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8" name="AutoShape 11">
            <a:extLst>
              <a:ext uri="{FF2B5EF4-FFF2-40B4-BE49-F238E27FC236}">
                <a16:creationId xmlns:a16="http://schemas.microsoft.com/office/drawing/2014/main" id="{46536BAF-F8CF-4379-9555-15137DAB8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341" y="6180137"/>
            <a:ext cx="3729038" cy="533400"/>
          </a:xfrm>
          <a:prstGeom prst="wedgeRoundRectCallout">
            <a:avLst>
              <a:gd name="adj1" fmla="val -57906"/>
              <a:gd name="adj2" fmla="val -153898"/>
              <a:gd name="adj3" fmla="val 1666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i="1">
                <a:solidFill>
                  <a:schemeClr val="accent2"/>
                </a:solidFill>
                <a:ea typeface="新細明體" panose="02020500000000000000" pitchFamily="18" charset="-120"/>
              </a:rPr>
              <a:t>E-R representation: thick line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F2CF96F-7DC0-4E0D-A728-AAE73582D205}"/>
              </a:ext>
            </a:extLst>
          </p:cNvPr>
          <p:cNvSpPr txBox="1"/>
          <p:nvPr/>
        </p:nvSpPr>
        <p:spPr>
          <a:xfrm>
            <a:off x="3004344" y="4536182"/>
            <a:ext cx="33242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i="1" dirty="0">
                <a:solidFill>
                  <a:srgbClr val="C00000"/>
                </a:solidFill>
              </a:rPr>
              <a:t>Many to one</a:t>
            </a:r>
          </a:p>
          <a:p>
            <a:pPr algn="ctr"/>
            <a:r>
              <a:rPr lang="en-US" altLang="zh-TW" dirty="0">
                <a:solidFill>
                  <a:srgbClr val="C00000"/>
                </a:solidFill>
              </a:rPr>
              <a:t>1..n               1..1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EF1C2282-4CEE-44A2-981F-6B6E04E4A5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DB3CB18B-0161-4CC8-BF22-F547E4BF2335}" type="slidenum">
              <a:rPr lang="en-US" altLang="zh-TW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DD4E4B2C-CCCB-4313-ABC0-4AF9631CC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747838"/>
            <a:ext cx="7834312" cy="4602162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sz="2800">
                <a:ea typeface="新細明體" panose="02020500000000000000" pitchFamily="18" charset="-120"/>
              </a:rPr>
              <a:t>An entity type corresponds to a relation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800">
                <a:solidFill>
                  <a:schemeClr val="accent2"/>
                </a:solidFill>
                <a:ea typeface="新細明體" panose="02020500000000000000" pitchFamily="18" charset="-120"/>
              </a:rPr>
              <a:t>Relation’s attributes = entity type’s attributes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400" b="0" i="1">
                <a:solidFill>
                  <a:schemeClr val="accent2"/>
                </a:solidFill>
                <a:ea typeface="新細明體" panose="02020500000000000000" pitchFamily="18" charset="-120"/>
              </a:rPr>
              <a:t>Problem</a:t>
            </a:r>
            <a:r>
              <a:rPr lang="en-US" altLang="zh-TW" sz="2400">
                <a:ea typeface="新細明體" panose="02020500000000000000" pitchFamily="18" charset="-120"/>
              </a:rPr>
              <a:t>: entity type can have set valued attributes, e.g.,      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          Person:   </a:t>
            </a:r>
            <a:r>
              <a:rPr lang="en-US" altLang="zh-TW" sz="2400" i="1">
                <a:ea typeface="新細明體" panose="02020500000000000000" pitchFamily="18" charset="-120"/>
              </a:rPr>
              <a:t>Id</a:t>
            </a:r>
            <a:r>
              <a:rPr lang="en-US" altLang="zh-TW" sz="2400">
                <a:ea typeface="新細明體" panose="02020500000000000000" pitchFamily="18" charset="-120"/>
              </a:rPr>
              <a:t>, </a:t>
            </a:r>
            <a:r>
              <a:rPr lang="en-US" altLang="zh-TW" sz="2400" i="1">
                <a:ea typeface="新細明體" panose="02020500000000000000" pitchFamily="18" charset="-120"/>
              </a:rPr>
              <a:t>Name</a:t>
            </a:r>
            <a:r>
              <a:rPr lang="en-US" altLang="zh-TW" sz="2400">
                <a:ea typeface="新細明體" panose="02020500000000000000" pitchFamily="18" charset="-120"/>
              </a:rPr>
              <a:t>, </a:t>
            </a:r>
            <a:r>
              <a:rPr lang="en-US" altLang="zh-TW" sz="2400" i="1">
                <a:ea typeface="新細明體" panose="02020500000000000000" pitchFamily="18" charset="-120"/>
              </a:rPr>
              <a:t>Address</a:t>
            </a:r>
            <a:r>
              <a:rPr lang="en-US" altLang="zh-TW" sz="2400">
                <a:ea typeface="新細明體" panose="02020500000000000000" pitchFamily="18" charset="-120"/>
              </a:rPr>
              <a:t>, </a:t>
            </a:r>
            <a:r>
              <a:rPr lang="en-US" altLang="zh-TW" sz="2400" i="1">
                <a:ea typeface="新細明體" panose="02020500000000000000" pitchFamily="18" charset="-120"/>
              </a:rPr>
              <a:t>Hobbies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400" b="0" i="1">
                <a:solidFill>
                  <a:srgbClr val="FF3300"/>
                </a:solidFill>
                <a:ea typeface="新細明體" panose="02020500000000000000" pitchFamily="18" charset="-120"/>
              </a:rPr>
              <a:t>Solution</a:t>
            </a:r>
            <a:r>
              <a:rPr lang="en-US" altLang="zh-TW" sz="2400">
                <a:ea typeface="新細明體" panose="02020500000000000000" pitchFamily="18" charset="-120"/>
              </a:rPr>
              <a:t>: Use several rows to represent a single entity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sz="2000" b="0">
                <a:ea typeface="新細明體" panose="02020500000000000000" pitchFamily="18" charset="-120"/>
              </a:rPr>
              <a:t>(111111, John, 123 Main St, stamps)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sz="2000" b="0">
                <a:ea typeface="新細明體" panose="02020500000000000000" pitchFamily="18" charset="-120"/>
              </a:rPr>
              <a:t>(111111, John, 123 Main St, coins)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400" b="0">
                <a:solidFill>
                  <a:schemeClr val="accent2"/>
                </a:solidFill>
                <a:ea typeface="新細明體" panose="02020500000000000000" pitchFamily="18" charset="-120"/>
              </a:rPr>
              <a:t>Problems with this solution</a:t>
            </a:r>
            <a:r>
              <a:rPr lang="en-US" altLang="zh-TW" sz="2400">
                <a:ea typeface="新細明體" panose="02020500000000000000" pitchFamily="18" charset="-120"/>
              </a:rPr>
              <a:t>: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sz="2000">
                <a:ea typeface="新細明體" panose="02020500000000000000" pitchFamily="18" charset="-120"/>
              </a:rPr>
              <a:t>Redundancy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sz="2000">
                <a:ea typeface="新細明體" panose="02020500000000000000" pitchFamily="18" charset="-120"/>
              </a:rPr>
              <a:t>Key of entity type (Id) not key of relation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sz="2000">
                <a:ea typeface="新細明體" panose="02020500000000000000" pitchFamily="18" charset="-120"/>
              </a:rPr>
              <a:t>Hence, the resulting relation must be further transformed (Chapter 6)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D9FB46AA-5DFB-443B-9F2B-523D2954D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3563" y="508000"/>
            <a:ext cx="8075612" cy="6096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zh-TW" sz="3600">
                <a:ea typeface="新細明體" panose="02020500000000000000" pitchFamily="18" charset="-120"/>
              </a:rPr>
              <a:t>Representation of Entity Types in the Relational Model</a:t>
            </a:r>
          </a:p>
        </p:txBody>
      </p:sp>
      <p:sp>
        <p:nvSpPr>
          <p:cNvPr id="25605" name="Freeform 4">
            <a:extLst>
              <a:ext uri="{FF2B5EF4-FFF2-40B4-BE49-F238E27FC236}">
                <a16:creationId xmlns:a16="http://schemas.microsoft.com/office/drawing/2014/main" id="{DA62341B-3E5A-435F-ACBA-400C2EF2EB2E}"/>
              </a:ext>
            </a:extLst>
          </p:cNvPr>
          <p:cNvSpPr>
            <a:spLocks/>
          </p:cNvSpPr>
          <p:nvPr/>
        </p:nvSpPr>
        <p:spPr bwMode="auto">
          <a:xfrm>
            <a:off x="5834063" y="3795713"/>
            <a:ext cx="1139825" cy="944562"/>
          </a:xfrm>
          <a:custGeom>
            <a:avLst/>
            <a:gdLst>
              <a:gd name="T0" fmla="*/ 763588 w 718"/>
              <a:gd name="T1" fmla="*/ 0 h 595"/>
              <a:gd name="T2" fmla="*/ 277813 w 718"/>
              <a:gd name="T3" fmla="*/ 34925 h 595"/>
              <a:gd name="T4" fmla="*/ 149225 w 718"/>
              <a:gd name="T5" fmla="*/ 92075 h 595"/>
              <a:gd name="T6" fmla="*/ 0 w 718"/>
              <a:gd name="T7" fmla="*/ 347662 h 595"/>
              <a:gd name="T8" fmla="*/ 11113 w 718"/>
              <a:gd name="T9" fmla="*/ 717550 h 595"/>
              <a:gd name="T10" fmla="*/ 34925 w 718"/>
              <a:gd name="T11" fmla="*/ 798512 h 595"/>
              <a:gd name="T12" fmla="*/ 277813 w 718"/>
              <a:gd name="T13" fmla="*/ 925512 h 595"/>
              <a:gd name="T14" fmla="*/ 925513 w 718"/>
              <a:gd name="T15" fmla="*/ 844550 h 595"/>
              <a:gd name="T16" fmla="*/ 949325 w 718"/>
              <a:gd name="T17" fmla="*/ 809625 h 595"/>
              <a:gd name="T18" fmla="*/ 982663 w 718"/>
              <a:gd name="T19" fmla="*/ 787400 h 595"/>
              <a:gd name="T20" fmla="*/ 995363 w 718"/>
              <a:gd name="T21" fmla="*/ 752475 h 595"/>
              <a:gd name="T22" fmla="*/ 1041400 w 718"/>
              <a:gd name="T23" fmla="*/ 682625 h 595"/>
              <a:gd name="T24" fmla="*/ 820738 w 718"/>
              <a:gd name="T25" fmla="*/ 58737 h 59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18" h="595">
                <a:moveTo>
                  <a:pt x="481" y="0"/>
                </a:moveTo>
                <a:cubicBezTo>
                  <a:pt x="340" y="4"/>
                  <a:pt x="286" y="0"/>
                  <a:pt x="175" y="22"/>
                </a:cubicBezTo>
                <a:cubicBezTo>
                  <a:pt x="148" y="35"/>
                  <a:pt x="121" y="45"/>
                  <a:pt x="94" y="58"/>
                </a:cubicBezTo>
                <a:cubicBezTo>
                  <a:pt x="44" y="109"/>
                  <a:pt x="14" y="147"/>
                  <a:pt x="0" y="219"/>
                </a:cubicBezTo>
                <a:cubicBezTo>
                  <a:pt x="2" y="297"/>
                  <a:pt x="3" y="374"/>
                  <a:pt x="7" y="452"/>
                </a:cubicBezTo>
                <a:cubicBezTo>
                  <a:pt x="7" y="456"/>
                  <a:pt x="17" y="497"/>
                  <a:pt x="22" y="503"/>
                </a:cubicBezTo>
                <a:cubicBezTo>
                  <a:pt x="53" y="542"/>
                  <a:pt x="127" y="574"/>
                  <a:pt x="175" y="583"/>
                </a:cubicBezTo>
                <a:cubicBezTo>
                  <a:pt x="303" y="580"/>
                  <a:pt x="461" y="595"/>
                  <a:pt x="583" y="532"/>
                </a:cubicBezTo>
                <a:cubicBezTo>
                  <a:pt x="588" y="525"/>
                  <a:pt x="592" y="516"/>
                  <a:pt x="598" y="510"/>
                </a:cubicBezTo>
                <a:cubicBezTo>
                  <a:pt x="604" y="504"/>
                  <a:pt x="614" y="503"/>
                  <a:pt x="619" y="496"/>
                </a:cubicBezTo>
                <a:cubicBezTo>
                  <a:pt x="624" y="490"/>
                  <a:pt x="623" y="481"/>
                  <a:pt x="627" y="474"/>
                </a:cubicBezTo>
                <a:cubicBezTo>
                  <a:pt x="636" y="459"/>
                  <a:pt x="656" y="430"/>
                  <a:pt x="656" y="430"/>
                </a:cubicBezTo>
                <a:cubicBezTo>
                  <a:pt x="707" y="269"/>
                  <a:pt x="718" y="37"/>
                  <a:pt x="517" y="37"/>
                </a:cubicBez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6" name="Freeform 5">
            <a:extLst>
              <a:ext uri="{FF2B5EF4-FFF2-40B4-BE49-F238E27FC236}">
                <a16:creationId xmlns:a16="http://schemas.microsoft.com/office/drawing/2014/main" id="{DB50A467-9695-4290-9BCA-B30BFE97C634}"/>
              </a:ext>
            </a:extLst>
          </p:cNvPr>
          <p:cNvSpPr>
            <a:spLocks/>
          </p:cNvSpPr>
          <p:nvPr/>
        </p:nvSpPr>
        <p:spPr bwMode="auto">
          <a:xfrm>
            <a:off x="5578475" y="3760788"/>
            <a:ext cx="1296988" cy="996950"/>
          </a:xfrm>
          <a:custGeom>
            <a:avLst/>
            <a:gdLst>
              <a:gd name="T0" fmla="*/ 706438 w 817"/>
              <a:gd name="T1" fmla="*/ 0 h 628"/>
              <a:gd name="T2" fmla="*/ 520700 w 817"/>
              <a:gd name="T3" fmla="*/ 12700 h 628"/>
              <a:gd name="T4" fmla="*/ 323850 w 817"/>
              <a:gd name="T5" fmla="*/ 69850 h 628"/>
              <a:gd name="T6" fmla="*/ 174625 w 817"/>
              <a:gd name="T7" fmla="*/ 139700 h 628"/>
              <a:gd name="T8" fmla="*/ 139700 w 817"/>
              <a:gd name="T9" fmla="*/ 161925 h 628"/>
              <a:gd name="T10" fmla="*/ 58738 w 817"/>
              <a:gd name="T11" fmla="*/ 255588 h 628"/>
              <a:gd name="T12" fmla="*/ 0 w 817"/>
              <a:gd name="T13" fmla="*/ 404813 h 628"/>
              <a:gd name="T14" fmla="*/ 12700 w 817"/>
              <a:gd name="T15" fmla="*/ 649288 h 628"/>
              <a:gd name="T16" fmla="*/ 80963 w 817"/>
              <a:gd name="T17" fmla="*/ 857250 h 628"/>
              <a:gd name="T18" fmla="*/ 382588 w 817"/>
              <a:gd name="T19" fmla="*/ 949325 h 628"/>
              <a:gd name="T20" fmla="*/ 1216025 w 817"/>
              <a:gd name="T21" fmla="*/ 752475 h 628"/>
              <a:gd name="T22" fmla="*/ 1111250 w 817"/>
              <a:gd name="T23" fmla="*/ 150813 h 628"/>
              <a:gd name="T24" fmla="*/ 1054100 w 817"/>
              <a:gd name="T25" fmla="*/ 104775 h 628"/>
              <a:gd name="T26" fmla="*/ 914400 w 817"/>
              <a:gd name="T27" fmla="*/ 34925 h 628"/>
              <a:gd name="T28" fmla="*/ 706438 w 817"/>
              <a:gd name="T29" fmla="*/ 0 h 62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817" h="628">
                <a:moveTo>
                  <a:pt x="445" y="0"/>
                </a:moveTo>
                <a:cubicBezTo>
                  <a:pt x="406" y="3"/>
                  <a:pt x="367" y="3"/>
                  <a:pt x="328" y="8"/>
                </a:cubicBezTo>
                <a:cubicBezTo>
                  <a:pt x="290" y="13"/>
                  <a:pt x="241" y="34"/>
                  <a:pt x="204" y="44"/>
                </a:cubicBezTo>
                <a:cubicBezTo>
                  <a:pt x="162" y="55"/>
                  <a:pt x="149" y="62"/>
                  <a:pt x="110" y="88"/>
                </a:cubicBezTo>
                <a:cubicBezTo>
                  <a:pt x="103" y="93"/>
                  <a:pt x="88" y="102"/>
                  <a:pt x="88" y="102"/>
                </a:cubicBezTo>
                <a:cubicBezTo>
                  <a:pt x="54" y="153"/>
                  <a:pt x="74" y="136"/>
                  <a:pt x="37" y="161"/>
                </a:cubicBezTo>
                <a:cubicBezTo>
                  <a:pt x="25" y="194"/>
                  <a:pt x="9" y="221"/>
                  <a:pt x="0" y="255"/>
                </a:cubicBezTo>
                <a:cubicBezTo>
                  <a:pt x="3" y="306"/>
                  <a:pt x="4" y="358"/>
                  <a:pt x="8" y="409"/>
                </a:cubicBezTo>
                <a:cubicBezTo>
                  <a:pt x="11" y="444"/>
                  <a:pt x="23" y="512"/>
                  <a:pt x="51" y="540"/>
                </a:cubicBezTo>
                <a:cubicBezTo>
                  <a:pt x="82" y="571"/>
                  <a:pt x="199" y="592"/>
                  <a:pt x="241" y="598"/>
                </a:cubicBezTo>
                <a:cubicBezTo>
                  <a:pt x="401" y="594"/>
                  <a:pt x="649" y="628"/>
                  <a:pt x="766" y="474"/>
                </a:cubicBezTo>
                <a:cubicBezTo>
                  <a:pt x="790" y="351"/>
                  <a:pt x="817" y="174"/>
                  <a:pt x="700" y="95"/>
                </a:cubicBezTo>
                <a:cubicBezTo>
                  <a:pt x="674" y="55"/>
                  <a:pt x="701" y="86"/>
                  <a:pt x="664" y="66"/>
                </a:cubicBezTo>
                <a:cubicBezTo>
                  <a:pt x="633" y="49"/>
                  <a:pt x="612" y="27"/>
                  <a:pt x="576" y="22"/>
                </a:cubicBezTo>
                <a:cubicBezTo>
                  <a:pt x="447" y="4"/>
                  <a:pt x="542" y="29"/>
                  <a:pt x="445" y="0"/>
                </a:cubicBez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7" name="Freeform 6">
            <a:extLst>
              <a:ext uri="{FF2B5EF4-FFF2-40B4-BE49-F238E27FC236}">
                <a16:creationId xmlns:a16="http://schemas.microsoft.com/office/drawing/2014/main" id="{677C2541-EBB8-474E-9568-18C8671DE62B}"/>
              </a:ext>
            </a:extLst>
          </p:cNvPr>
          <p:cNvSpPr>
            <a:spLocks/>
          </p:cNvSpPr>
          <p:nvPr/>
        </p:nvSpPr>
        <p:spPr bwMode="auto">
          <a:xfrm>
            <a:off x="5151438" y="3749675"/>
            <a:ext cx="850900" cy="879475"/>
          </a:xfrm>
          <a:custGeom>
            <a:avLst/>
            <a:gdLst>
              <a:gd name="T0" fmla="*/ 801983 w 661"/>
              <a:gd name="T1" fmla="*/ 86223 h 663"/>
              <a:gd name="T2" fmla="*/ 548386 w 661"/>
              <a:gd name="T3" fmla="*/ 18571 h 663"/>
              <a:gd name="T4" fmla="*/ 163486 w 661"/>
              <a:gd name="T5" fmla="*/ 76937 h 663"/>
              <a:gd name="T6" fmla="*/ 60503 w 661"/>
              <a:gd name="T7" fmla="*/ 193670 h 663"/>
              <a:gd name="T8" fmla="*/ 23171 w 661"/>
              <a:gd name="T9" fmla="*/ 376728 h 663"/>
              <a:gd name="T10" fmla="*/ 79812 w 661"/>
              <a:gd name="T11" fmla="*/ 764069 h 663"/>
              <a:gd name="T12" fmla="*/ 191807 w 661"/>
              <a:gd name="T13" fmla="*/ 879475 h 663"/>
              <a:gd name="T14" fmla="*/ 445403 w 661"/>
              <a:gd name="T15" fmla="*/ 870189 h 663"/>
              <a:gd name="T16" fmla="*/ 585718 w 661"/>
              <a:gd name="T17" fmla="*/ 831721 h 663"/>
              <a:gd name="T18" fmla="*/ 848325 w 661"/>
              <a:gd name="T19" fmla="*/ 493461 h 663"/>
              <a:gd name="T20" fmla="*/ 839314 w 661"/>
              <a:gd name="T21" fmla="*/ 115406 h 663"/>
              <a:gd name="T22" fmla="*/ 810994 w 661"/>
              <a:gd name="T23" fmla="*/ 106121 h 663"/>
              <a:gd name="T24" fmla="*/ 801983 w 661"/>
              <a:gd name="T25" fmla="*/ 86223 h 66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61" h="663">
                <a:moveTo>
                  <a:pt x="623" y="65"/>
                </a:moveTo>
                <a:cubicBezTo>
                  <a:pt x="560" y="25"/>
                  <a:pt x="500" y="21"/>
                  <a:pt x="426" y="14"/>
                </a:cubicBezTo>
                <a:cubicBezTo>
                  <a:pt x="382" y="16"/>
                  <a:pt x="193" y="0"/>
                  <a:pt x="127" y="58"/>
                </a:cubicBezTo>
                <a:cubicBezTo>
                  <a:pt x="94" y="87"/>
                  <a:pt x="77" y="116"/>
                  <a:pt x="47" y="146"/>
                </a:cubicBezTo>
                <a:cubicBezTo>
                  <a:pt x="32" y="191"/>
                  <a:pt x="27" y="237"/>
                  <a:pt x="18" y="284"/>
                </a:cubicBezTo>
                <a:cubicBezTo>
                  <a:pt x="22" y="402"/>
                  <a:pt x="0" y="485"/>
                  <a:pt x="62" y="576"/>
                </a:cubicBezTo>
                <a:cubicBezTo>
                  <a:pt x="75" y="618"/>
                  <a:pt x="113" y="640"/>
                  <a:pt x="149" y="663"/>
                </a:cubicBezTo>
                <a:cubicBezTo>
                  <a:pt x="215" y="661"/>
                  <a:pt x="281" y="663"/>
                  <a:pt x="346" y="656"/>
                </a:cubicBezTo>
                <a:cubicBezTo>
                  <a:pt x="383" y="652"/>
                  <a:pt x="418" y="633"/>
                  <a:pt x="455" y="627"/>
                </a:cubicBezTo>
                <a:cubicBezTo>
                  <a:pt x="572" y="580"/>
                  <a:pt x="639" y="497"/>
                  <a:pt x="659" y="372"/>
                </a:cubicBezTo>
                <a:cubicBezTo>
                  <a:pt x="657" y="277"/>
                  <a:pt x="661" y="182"/>
                  <a:pt x="652" y="87"/>
                </a:cubicBezTo>
                <a:cubicBezTo>
                  <a:pt x="651" y="79"/>
                  <a:pt x="636" y="85"/>
                  <a:pt x="630" y="80"/>
                </a:cubicBezTo>
                <a:cubicBezTo>
                  <a:pt x="626" y="77"/>
                  <a:pt x="625" y="70"/>
                  <a:pt x="623" y="65"/>
                </a:cubicBezTo>
                <a:close/>
              </a:path>
            </a:pathLst>
          </a:custGeom>
          <a:noFill/>
          <a:ln w="19050" cap="flat" cmpd="sng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投影片編號版面配置區 4">
            <a:extLst>
              <a:ext uri="{FF2B5EF4-FFF2-40B4-BE49-F238E27FC236}">
                <a16:creationId xmlns:a16="http://schemas.microsoft.com/office/drawing/2014/main" id="{BD6159C1-D2C2-4A10-99BF-953AF25077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820CD46A-1585-466B-93DA-176ED0A3DA07}" type="slidenum">
              <a:rPr lang="en-US" altLang="zh-TW"/>
              <a:pPr>
                <a:defRPr/>
              </a:pPr>
              <a:t>23</a:t>
            </a:fld>
            <a:endParaRPr lang="en-US" altLang="zh-TW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85BFAA1A-2C00-4B1A-A2D1-BEA59FBD9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22325"/>
          </a:xfrm>
        </p:spPr>
        <p:txBody>
          <a:bodyPr/>
          <a:lstStyle/>
          <a:p>
            <a:pPr>
              <a:lnSpc>
                <a:spcPct val="70000"/>
              </a:lnSpc>
              <a:defRPr/>
            </a:pPr>
            <a:r>
              <a:rPr lang="en-US" altLang="zh-TW" sz="3200">
                <a:ea typeface="新細明體" panose="02020500000000000000" pitchFamily="18" charset="-120"/>
              </a:rPr>
              <a:t>Representation of Relationship Types in the Relational Model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E1A52FA-CA43-4A0B-9B53-EFBCEF6C00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747838"/>
            <a:ext cx="7791450" cy="45085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745538" algn="l"/>
                <a:tab pos="8802688" algn="l"/>
                <a:tab pos="8861425" algn="l"/>
              </a:tabLst>
              <a:defRPr/>
            </a:pPr>
            <a:r>
              <a:rPr lang="en-US" altLang="zh-TW" sz="2000">
                <a:ea typeface="新細明體" panose="02020500000000000000" pitchFamily="18" charset="-120"/>
              </a:rPr>
              <a:t>Typically, a relationship becomes a relation in the relational model</a:t>
            </a:r>
          </a:p>
          <a:p>
            <a:pPr>
              <a:lnSpc>
                <a:spcPct val="90000"/>
              </a:lnSpc>
              <a:tabLst>
                <a:tab pos="8745538" algn="l"/>
                <a:tab pos="8802688" algn="l"/>
                <a:tab pos="8861425" algn="l"/>
              </a:tabLst>
              <a:defRPr/>
            </a:pPr>
            <a:r>
              <a:rPr lang="en-US" altLang="zh-TW" sz="2000">
                <a:ea typeface="新細明體" panose="02020500000000000000" pitchFamily="18" charset="-120"/>
              </a:rPr>
              <a:t>Attributes of the corresponding relation are</a:t>
            </a:r>
          </a:p>
          <a:p>
            <a:pPr lvl="1">
              <a:lnSpc>
                <a:spcPct val="90000"/>
              </a:lnSpc>
              <a:tabLst>
                <a:tab pos="8745538" algn="l"/>
                <a:tab pos="8802688" algn="l"/>
                <a:tab pos="8861425" algn="l"/>
              </a:tabLst>
              <a:defRPr/>
            </a:pP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Attributes of relationship type</a:t>
            </a:r>
          </a:p>
          <a:p>
            <a:pPr lvl="1">
              <a:lnSpc>
                <a:spcPct val="90000"/>
              </a:lnSpc>
              <a:tabLst>
                <a:tab pos="8745538" algn="l"/>
                <a:tab pos="8802688" algn="l"/>
                <a:tab pos="8861425" algn="l"/>
              </a:tabLst>
              <a:defRPr/>
            </a:pPr>
            <a:r>
              <a:rPr lang="en-US" altLang="zh-TW" sz="2000" b="0">
                <a:solidFill>
                  <a:schemeClr val="accent2"/>
                </a:solidFill>
                <a:ea typeface="新細明體" panose="02020500000000000000" pitchFamily="18" charset="-120"/>
              </a:rPr>
              <a:t>For each role, the primary key of the entity type associated with that role</a:t>
            </a:r>
          </a:p>
          <a:p>
            <a:pPr>
              <a:lnSpc>
                <a:spcPct val="90000"/>
              </a:lnSpc>
              <a:tabLst>
                <a:tab pos="8745538" algn="l"/>
                <a:tab pos="8802688" algn="l"/>
                <a:tab pos="8861425" algn="l"/>
              </a:tabLst>
              <a:defRPr/>
            </a:pPr>
            <a:r>
              <a:rPr lang="en-US" altLang="zh-TW" sz="2000" i="1">
                <a:ea typeface="新細明體" panose="02020500000000000000" pitchFamily="18" charset="-120"/>
              </a:rPr>
              <a:t>Example</a:t>
            </a:r>
            <a:r>
              <a:rPr lang="en-US" altLang="zh-TW" sz="2000">
                <a:ea typeface="新細明體" panose="02020500000000000000" pitchFamily="18" charset="-120"/>
              </a:rPr>
              <a:t>: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8745538" algn="l"/>
                <a:tab pos="8802688" algn="l"/>
                <a:tab pos="8861425" algn="l"/>
              </a:tabLst>
              <a:defRPr/>
            </a:pPr>
            <a:endParaRPr lang="en-US" altLang="zh-TW" sz="200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  <a:buFontTx/>
              <a:buNone/>
              <a:tabLst>
                <a:tab pos="8745538" algn="l"/>
                <a:tab pos="8802688" algn="l"/>
                <a:tab pos="8861425" algn="l"/>
              </a:tabLst>
              <a:defRPr/>
            </a:pPr>
            <a:endParaRPr lang="en-US" altLang="zh-TW" sz="240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  <a:buFontTx/>
              <a:buNone/>
              <a:tabLst>
                <a:tab pos="8745538" algn="l"/>
                <a:tab pos="8802688" algn="l"/>
                <a:tab pos="8861425" algn="l"/>
              </a:tabLst>
              <a:defRPr/>
            </a:pPr>
            <a:endParaRPr lang="en-US" altLang="zh-TW" sz="240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  <a:buFontTx/>
              <a:buNone/>
              <a:tabLst>
                <a:tab pos="8745538" algn="l"/>
                <a:tab pos="8802688" algn="l"/>
                <a:tab pos="8861425" algn="l"/>
              </a:tabLst>
              <a:defRPr/>
            </a:pPr>
            <a:endParaRPr lang="en-US" altLang="zh-TW" sz="240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  <a:tabLst>
                <a:tab pos="8745538" algn="l"/>
                <a:tab pos="8802688" algn="l"/>
                <a:tab pos="8861425" algn="l"/>
              </a:tabLst>
              <a:defRPr/>
            </a:pPr>
            <a:r>
              <a:rPr lang="en-US" altLang="zh-TW" sz="2000">
                <a:ea typeface="新細明體" panose="02020500000000000000" pitchFamily="18" charset="-120"/>
              </a:rPr>
              <a:t> S2000Courses (</a:t>
            </a:r>
            <a:r>
              <a:rPr lang="en-US" altLang="zh-TW" sz="2000" i="1" u="sng">
                <a:ea typeface="新細明體" panose="02020500000000000000" pitchFamily="18" charset="-120"/>
              </a:rPr>
              <a:t>CrsCode</a:t>
            </a:r>
            <a:r>
              <a:rPr lang="en-US" altLang="zh-TW" sz="2000" i="1">
                <a:ea typeface="新細明體" panose="02020500000000000000" pitchFamily="18" charset="-120"/>
              </a:rPr>
              <a:t>, </a:t>
            </a:r>
            <a:r>
              <a:rPr lang="en-US" altLang="zh-TW" sz="2000" i="1" u="sng">
                <a:ea typeface="新細明體" panose="02020500000000000000" pitchFamily="18" charset="-120"/>
              </a:rPr>
              <a:t>SectNo</a:t>
            </a:r>
            <a:r>
              <a:rPr lang="en-US" altLang="zh-TW" sz="2000" i="1">
                <a:ea typeface="新細明體" panose="02020500000000000000" pitchFamily="18" charset="-120"/>
              </a:rPr>
              <a:t>, Enroll</a:t>
            </a:r>
            <a:r>
              <a:rPr lang="en-US" altLang="zh-TW" sz="2000">
                <a:ea typeface="新細明體" panose="02020500000000000000" pitchFamily="18" charset="-120"/>
              </a:rPr>
              <a:t>)</a:t>
            </a:r>
          </a:p>
          <a:p>
            <a:pPr lvl="1">
              <a:lnSpc>
                <a:spcPct val="90000"/>
              </a:lnSpc>
              <a:tabLst>
                <a:tab pos="8745538" algn="l"/>
                <a:tab pos="8802688" algn="l"/>
                <a:tab pos="8861425" algn="l"/>
              </a:tabLst>
              <a:defRPr/>
            </a:pPr>
            <a:r>
              <a:rPr lang="en-US" altLang="zh-TW" sz="2000">
                <a:ea typeface="新細明體" panose="02020500000000000000" pitchFamily="18" charset="-120"/>
              </a:rPr>
              <a:t> Professor (</a:t>
            </a:r>
            <a:r>
              <a:rPr lang="en-US" altLang="zh-TW" sz="2000" i="1" u="sng">
                <a:ea typeface="新細明體" panose="02020500000000000000" pitchFamily="18" charset="-120"/>
              </a:rPr>
              <a:t>Id,</a:t>
            </a:r>
            <a:r>
              <a:rPr lang="en-US" altLang="zh-TW" sz="2000" i="1">
                <a:ea typeface="新細明體" panose="02020500000000000000" pitchFamily="18" charset="-120"/>
              </a:rPr>
              <a:t> DeptId, Name</a:t>
            </a:r>
            <a:r>
              <a:rPr lang="en-US" altLang="zh-TW" sz="2000">
                <a:ea typeface="新細明體" panose="02020500000000000000" pitchFamily="18" charset="-120"/>
              </a:rPr>
              <a:t>)</a:t>
            </a:r>
          </a:p>
          <a:p>
            <a:pPr lvl="1">
              <a:lnSpc>
                <a:spcPct val="90000"/>
              </a:lnSpc>
              <a:tabLst>
                <a:tab pos="8745538" algn="l"/>
                <a:tab pos="8802688" algn="l"/>
                <a:tab pos="8861425" algn="l"/>
              </a:tabLst>
              <a:defRPr/>
            </a:pPr>
            <a:r>
              <a:rPr lang="en-US" altLang="zh-TW" sz="2000" b="0">
                <a:solidFill>
                  <a:schemeClr val="accent2"/>
                </a:solidFill>
                <a:ea typeface="新細明體" panose="02020500000000000000" pitchFamily="18" charset="-120"/>
              </a:rPr>
              <a:t> Teaching (</a:t>
            </a:r>
            <a:r>
              <a:rPr lang="en-US" altLang="zh-TW" sz="2000" b="0" i="1" u="sng">
                <a:solidFill>
                  <a:srgbClr val="FF3300"/>
                </a:solidFill>
                <a:ea typeface="新細明體" panose="02020500000000000000" pitchFamily="18" charset="-120"/>
              </a:rPr>
              <a:t>CrsCode</a:t>
            </a:r>
            <a:r>
              <a:rPr lang="en-US" altLang="zh-TW" sz="2000" b="0" i="1">
                <a:solidFill>
                  <a:srgbClr val="FF33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000" b="0" i="1" u="sng">
                <a:solidFill>
                  <a:srgbClr val="FF3300"/>
                </a:solidFill>
                <a:ea typeface="新細明體" panose="02020500000000000000" pitchFamily="18" charset="-120"/>
              </a:rPr>
              <a:t>SecNo</a:t>
            </a:r>
            <a:r>
              <a:rPr lang="en-US" altLang="zh-TW" sz="2000" b="0" i="1">
                <a:solidFill>
                  <a:schemeClr val="accent2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000" b="0" i="1">
                <a:ea typeface="新細明體" panose="02020500000000000000" pitchFamily="18" charset="-120"/>
              </a:rPr>
              <a:t>Id</a:t>
            </a:r>
            <a:r>
              <a:rPr lang="en-US" altLang="zh-TW" sz="2000" b="0" i="1">
                <a:solidFill>
                  <a:schemeClr val="accent2"/>
                </a:solidFill>
                <a:ea typeface="新細明體" panose="02020500000000000000" pitchFamily="18" charset="-120"/>
              </a:rPr>
              <a:t>, RoomNo, </a:t>
            </a:r>
            <a:r>
              <a:rPr lang="en-US" altLang="zh-TW" sz="2000" b="0" i="1" u="sng">
                <a:solidFill>
                  <a:schemeClr val="accent2"/>
                </a:solidFill>
                <a:ea typeface="新細明體" panose="02020500000000000000" pitchFamily="18" charset="-120"/>
              </a:rPr>
              <a:t>TAs</a:t>
            </a:r>
            <a:r>
              <a:rPr lang="en-US" altLang="zh-TW" sz="2000" b="0">
                <a:solidFill>
                  <a:schemeClr val="accent2"/>
                </a:solidFill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26629" name="Rectangle 4">
            <a:extLst>
              <a:ext uri="{FF2B5EF4-FFF2-40B4-BE49-F238E27FC236}">
                <a16:creationId xmlns:a16="http://schemas.microsoft.com/office/drawing/2014/main" id="{84EC3A61-4C5E-43F1-BA36-1EB1BCF60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325" y="4408488"/>
            <a:ext cx="1752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30" name="Rectangle 5">
            <a:extLst>
              <a:ext uri="{FF2B5EF4-FFF2-40B4-BE49-F238E27FC236}">
                <a16:creationId xmlns:a16="http://schemas.microsoft.com/office/drawing/2014/main" id="{E4648FD2-433D-468E-BD27-3BB29DE63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4381500"/>
            <a:ext cx="1790700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31" name="Line 6">
            <a:extLst>
              <a:ext uri="{FF2B5EF4-FFF2-40B4-BE49-F238E27FC236}">
                <a16:creationId xmlns:a16="http://schemas.microsoft.com/office/drawing/2014/main" id="{F4D314C6-04BA-4CB2-89A0-9AABA3EC0B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10525" y="4068763"/>
            <a:ext cx="309563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2" name="Line 7">
            <a:extLst>
              <a:ext uri="{FF2B5EF4-FFF2-40B4-BE49-F238E27FC236}">
                <a16:creationId xmlns:a16="http://schemas.microsoft.com/office/drawing/2014/main" id="{E97181CC-8160-40F4-9A20-5B8EDE7A6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8663" y="4068763"/>
            <a:ext cx="246062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3" name="Line 8">
            <a:extLst>
              <a:ext uri="{FF2B5EF4-FFF2-40B4-BE49-F238E27FC236}">
                <a16:creationId xmlns:a16="http://schemas.microsoft.com/office/drawing/2014/main" id="{14068EE6-CBC6-412A-A215-529554AB2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9725" y="41036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4" name="Line 9">
            <a:extLst>
              <a:ext uri="{FF2B5EF4-FFF2-40B4-BE49-F238E27FC236}">
                <a16:creationId xmlns:a16="http://schemas.microsoft.com/office/drawing/2014/main" id="{8571BDC8-86BA-471D-9C1B-E9A4CEB984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2050" y="4130675"/>
            <a:ext cx="206375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5" name="Line 10">
            <a:extLst>
              <a:ext uri="{FF2B5EF4-FFF2-40B4-BE49-F238E27FC236}">
                <a16:creationId xmlns:a16="http://schemas.microsoft.com/office/drawing/2014/main" id="{FEA318C3-7445-44E4-91C9-C694A555D5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4813" y="4130675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6" name="Line 11">
            <a:extLst>
              <a:ext uri="{FF2B5EF4-FFF2-40B4-BE49-F238E27FC236}">
                <a16:creationId xmlns:a16="http://schemas.microsoft.com/office/drawing/2014/main" id="{23D8297E-237D-4F13-9420-4EA27679D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7725" y="4194175"/>
            <a:ext cx="206375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68" name="AutoShape 12">
            <a:extLst>
              <a:ext uri="{FF2B5EF4-FFF2-40B4-BE49-F238E27FC236}">
                <a16:creationId xmlns:a16="http://schemas.microsoft.com/office/drawing/2014/main" id="{1CDD81F0-2FBA-47D4-BBA3-8DD6B8F52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00" y="4318000"/>
            <a:ext cx="1585913" cy="7493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</a:t>
            </a:r>
          </a:p>
        </p:txBody>
      </p:sp>
      <p:sp>
        <p:nvSpPr>
          <p:cNvPr id="45069" name="Text Box 13">
            <a:extLst>
              <a:ext uri="{FF2B5EF4-FFF2-40B4-BE49-F238E27FC236}">
                <a16:creationId xmlns:a16="http://schemas.microsoft.com/office/drawing/2014/main" id="{23466023-5699-43A8-AE33-AB21E0309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4484688"/>
            <a:ext cx="165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S2000Courses</a:t>
            </a:r>
          </a:p>
        </p:txBody>
      </p:sp>
      <p:sp>
        <p:nvSpPr>
          <p:cNvPr id="45070" name="Text Box 14">
            <a:extLst>
              <a:ext uri="{FF2B5EF4-FFF2-40B4-BE49-F238E27FC236}">
                <a16:creationId xmlns:a16="http://schemas.microsoft.com/office/drawing/2014/main" id="{6EBA6CD4-B41E-47A1-847C-D906BE2ED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25" y="4484688"/>
            <a:ext cx="1141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</a:p>
        </p:txBody>
      </p:sp>
      <p:sp>
        <p:nvSpPr>
          <p:cNvPr id="26640" name="Line 15">
            <a:extLst>
              <a:ext uri="{FF2B5EF4-FFF2-40B4-BE49-F238E27FC236}">
                <a16:creationId xmlns:a16="http://schemas.microsoft.com/office/drawing/2014/main" id="{CD0D8D57-B357-4CE2-B4AD-9DD2B96541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8425" y="4692650"/>
            <a:ext cx="688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41" name="Line 16">
            <a:extLst>
              <a:ext uri="{FF2B5EF4-FFF2-40B4-BE49-F238E27FC236}">
                <a16:creationId xmlns:a16="http://schemas.microsoft.com/office/drawing/2014/main" id="{4B492B84-0CD4-484D-9267-28AFDCC59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3313" y="4692650"/>
            <a:ext cx="620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42" name="Oval 17">
            <a:extLst>
              <a:ext uri="{FF2B5EF4-FFF2-40B4-BE49-F238E27FC236}">
                <a16:creationId xmlns:a16="http://schemas.microsoft.com/office/drawing/2014/main" id="{D6C6BF08-9A0E-4AEB-B9B9-2A9B61333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3570288"/>
            <a:ext cx="1377950" cy="4984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 i="1">
                <a:ea typeface="新細明體" panose="02020500000000000000" pitchFamily="18" charset="-120"/>
              </a:rPr>
              <a:t>DeptId</a:t>
            </a:r>
          </a:p>
        </p:txBody>
      </p:sp>
      <p:sp>
        <p:nvSpPr>
          <p:cNvPr id="26643" name="Oval 18">
            <a:extLst>
              <a:ext uri="{FF2B5EF4-FFF2-40B4-BE49-F238E27FC236}">
                <a16:creationId xmlns:a16="http://schemas.microsoft.com/office/drawing/2014/main" id="{E5B8F8F8-81AE-47C9-8F35-E41505480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75" y="3570288"/>
            <a:ext cx="1377950" cy="4984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 i="1">
                <a:ea typeface="新細明體" panose="02020500000000000000" pitchFamily="18" charset="-120"/>
              </a:rPr>
              <a:t>Name</a:t>
            </a:r>
          </a:p>
        </p:txBody>
      </p:sp>
      <p:sp>
        <p:nvSpPr>
          <p:cNvPr id="26644" name="Oval 19">
            <a:extLst>
              <a:ext uri="{FF2B5EF4-FFF2-40B4-BE49-F238E27FC236}">
                <a16:creationId xmlns:a16="http://schemas.microsoft.com/office/drawing/2014/main" id="{79A584A4-0200-4352-9E90-0EE235F44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0" y="3570288"/>
            <a:ext cx="1377950" cy="4984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 i="1">
                <a:solidFill>
                  <a:schemeClr val="accent2"/>
                </a:solidFill>
                <a:ea typeface="新細明體" panose="02020500000000000000" pitchFamily="18" charset="-120"/>
              </a:rPr>
              <a:t>RoomNo</a:t>
            </a:r>
          </a:p>
        </p:txBody>
      </p:sp>
      <p:sp>
        <p:nvSpPr>
          <p:cNvPr id="26645" name="Oval 20">
            <a:extLst>
              <a:ext uri="{FF2B5EF4-FFF2-40B4-BE49-F238E27FC236}">
                <a16:creationId xmlns:a16="http://schemas.microsoft.com/office/drawing/2014/main" id="{71913634-410B-4CFE-AC9E-576959F8F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363" y="3632200"/>
            <a:ext cx="1033462" cy="4984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 i="1" u="sng">
                <a:ea typeface="新細明體" panose="02020500000000000000" pitchFamily="18" charset="-120"/>
              </a:rPr>
              <a:t>CrsCode</a:t>
            </a:r>
          </a:p>
        </p:txBody>
      </p:sp>
      <p:sp>
        <p:nvSpPr>
          <p:cNvPr id="26646" name="Oval 21">
            <a:extLst>
              <a:ext uri="{FF2B5EF4-FFF2-40B4-BE49-F238E27FC236}">
                <a16:creationId xmlns:a16="http://schemas.microsoft.com/office/drawing/2014/main" id="{BB34FD99-C1F5-49C3-86BF-AD9265115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675" y="3632200"/>
            <a:ext cx="1033463" cy="4984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 i="1">
                <a:ea typeface="新細明體" panose="02020500000000000000" pitchFamily="18" charset="-120"/>
              </a:rPr>
              <a:t>Enroll</a:t>
            </a:r>
          </a:p>
        </p:txBody>
      </p:sp>
      <p:sp>
        <p:nvSpPr>
          <p:cNvPr id="26647" name="Oval 22">
            <a:extLst>
              <a:ext uri="{FF2B5EF4-FFF2-40B4-BE49-F238E27FC236}">
                <a16:creationId xmlns:a16="http://schemas.microsoft.com/office/drawing/2014/main" id="{0595FF7F-CB2D-4BFF-A692-309B2E74B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3695700"/>
            <a:ext cx="1171575" cy="560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 i="1" u="sng">
                <a:ea typeface="新細明體" panose="02020500000000000000" pitchFamily="18" charset="-120"/>
              </a:rPr>
              <a:t>SectNo</a:t>
            </a:r>
          </a:p>
        </p:txBody>
      </p:sp>
      <p:sp>
        <p:nvSpPr>
          <p:cNvPr id="26648" name="Oval 23">
            <a:extLst>
              <a:ext uri="{FF2B5EF4-FFF2-40B4-BE49-F238E27FC236}">
                <a16:creationId xmlns:a16="http://schemas.microsoft.com/office/drawing/2014/main" id="{E5759E3B-2F43-466A-9410-3BF1EBCDF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775" y="5129213"/>
            <a:ext cx="1033463" cy="4984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 i="1" u="sng">
                <a:ea typeface="新細明體" panose="02020500000000000000" pitchFamily="18" charset="-120"/>
              </a:rPr>
              <a:t>Id</a:t>
            </a:r>
          </a:p>
        </p:txBody>
      </p:sp>
      <p:sp>
        <p:nvSpPr>
          <p:cNvPr id="26649" name="Line 24">
            <a:extLst>
              <a:ext uri="{FF2B5EF4-FFF2-40B4-BE49-F238E27FC236}">
                <a16:creationId xmlns:a16="http://schemas.microsoft.com/office/drawing/2014/main" id="{EC59B2F7-BC1A-47D9-9408-6D3C65875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9375" y="4941888"/>
            <a:ext cx="0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50" name="Oval 25">
            <a:extLst>
              <a:ext uri="{FF2B5EF4-FFF2-40B4-BE49-F238E27FC236}">
                <a16:creationId xmlns:a16="http://schemas.microsoft.com/office/drawing/2014/main" id="{EE3F66B6-6D32-4248-8209-AF6F2AA78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575" y="5051425"/>
            <a:ext cx="1041400" cy="3476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 i="1">
                <a:solidFill>
                  <a:schemeClr val="accent2"/>
                </a:solidFill>
                <a:ea typeface="新細明體" panose="02020500000000000000" pitchFamily="18" charset="-120"/>
              </a:rPr>
              <a:t>TAs</a:t>
            </a:r>
          </a:p>
        </p:txBody>
      </p:sp>
      <p:sp>
        <p:nvSpPr>
          <p:cNvPr id="26651" name="Oval 26">
            <a:extLst>
              <a:ext uri="{FF2B5EF4-FFF2-40B4-BE49-F238E27FC236}">
                <a16:creationId xmlns:a16="http://schemas.microsoft.com/office/drawing/2014/main" id="{DAA072CB-3FF2-4738-B10A-C1D01BAF3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200" y="4981575"/>
            <a:ext cx="1168400" cy="465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zh-TW" altLang="en-US" sz="2000" i="1">
              <a:ea typeface="新細明體" panose="02020500000000000000" pitchFamily="18" charset="-120"/>
            </a:endParaRPr>
          </a:p>
        </p:txBody>
      </p:sp>
      <p:sp>
        <p:nvSpPr>
          <p:cNvPr id="26652" name="Line 27">
            <a:extLst>
              <a:ext uri="{FF2B5EF4-FFF2-40B4-BE49-F238E27FC236}">
                <a16:creationId xmlns:a16="http://schemas.microsoft.com/office/drawing/2014/main" id="{6477AAF5-138A-4300-8AFE-92B32105BE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1838" y="4872038"/>
            <a:ext cx="68262" cy="1508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53" name="Line 28">
            <a:extLst>
              <a:ext uri="{FF2B5EF4-FFF2-40B4-BE49-F238E27FC236}">
                <a16:creationId xmlns:a16="http://schemas.microsoft.com/office/drawing/2014/main" id="{2FF3BABA-2876-4D90-9D16-9E0A026E2D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1988" y="4918075"/>
            <a:ext cx="288925" cy="15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4">
            <a:extLst>
              <a:ext uri="{FF2B5EF4-FFF2-40B4-BE49-F238E27FC236}">
                <a16:creationId xmlns:a16="http://schemas.microsoft.com/office/drawing/2014/main" id="{314E0BDB-49C0-4852-898F-36B33440BB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F4468CAB-F40E-4F8D-8993-0B30CE672F1A}" type="slidenum">
              <a:rPr lang="en-US" altLang="zh-TW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F3DA4FC6-1011-416C-BE9E-6802A2B54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4000">
                <a:ea typeface="新細明體" panose="02020500000000000000" pitchFamily="18" charset="-120"/>
              </a:rPr>
              <a:t>Representation of Relationship Types in the Relational Model</a:t>
            </a:r>
            <a:endParaRPr lang="en-US" altLang="zh-TW" sz="3600">
              <a:ea typeface="新細明體" panose="02020500000000000000" pitchFamily="18" charset="-120"/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1A13CFC-3E1B-4202-9ACE-8F2A299083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7575" y="1747838"/>
            <a:ext cx="8226425" cy="2590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sz="2800">
                <a:ea typeface="新細明體" panose="02020500000000000000" pitchFamily="18" charset="-120"/>
              </a:rPr>
              <a:t>Candidate key of corresponding table = candidate key of relation</a:t>
            </a:r>
          </a:p>
          <a:p>
            <a:pPr lvl="1">
              <a:defRPr/>
            </a:pPr>
            <a:r>
              <a:rPr lang="en-US" altLang="zh-TW" sz="2400" b="0">
                <a:solidFill>
                  <a:srgbClr val="FF3300"/>
                </a:solidFill>
                <a:ea typeface="新細明體" panose="02020500000000000000" pitchFamily="18" charset="-120"/>
              </a:rPr>
              <a:t>Except when there are set  valued attributes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Example:  Teaching (</a:t>
            </a:r>
            <a:r>
              <a:rPr lang="en-US" altLang="zh-TW" sz="2400" i="1">
                <a:ea typeface="新細明體" panose="02020500000000000000" pitchFamily="18" charset="-120"/>
              </a:rPr>
              <a:t>CrsCode, SectNo, Id, RoomNo, TAs</a:t>
            </a:r>
            <a:r>
              <a:rPr lang="en-US" altLang="zh-TW" sz="2400">
                <a:ea typeface="新細明體" panose="02020500000000000000" pitchFamily="18" charset="-120"/>
              </a:rPr>
              <a:t>)</a:t>
            </a:r>
          </a:p>
          <a:p>
            <a:pPr lvl="2">
              <a:defRPr/>
            </a:pPr>
            <a:r>
              <a:rPr lang="en-US" altLang="zh-TW" sz="2000">
                <a:ea typeface="新細明體" panose="02020500000000000000" pitchFamily="18" charset="-120"/>
              </a:rPr>
              <a:t>Key of relationship type = (</a:t>
            </a:r>
            <a:r>
              <a:rPr lang="en-US" altLang="zh-TW" sz="2000" i="1">
                <a:ea typeface="新細明體" panose="02020500000000000000" pitchFamily="18" charset="-120"/>
              </a:rPr>
              <a:t>CrsCode, SectNo</a:t>
            </a:r>
            <a:r>
              <a:rPr lang="en-US" altLang="zh-TW" sz="2000">
                <a:ea typeface="新細明體" panose="02020500000000000000" pitchFamily="18" charset="-120"/>
              </a:rPr>
              <a:t>)</a:t>
            </a:r>
          </a:p>
          <a:p>
            <a:pPr lvl="2">
              <a:defRPr/>
            </a:pPr>
            <a:r>
              <a:rPr lang="en-US" altLang="zh-TW" sz="2000">
                <a:ea typeface="新細明體" panose="02020500000000000000" pitchFamily="18" charset="-120"/>
              </a:rPr>
              <a:t>Key of relation = (</a:t>
            </a:r>
            <a:r>
              <a:rPr lang="en-US" altLang="zh-TW" sz="2000" i="1">
                <a:ea typeface="新細明體" panose="02020500000000000000" pitchFamily="18" charset="-120"/>
              </a:rPr>
              <a:t>CrsCode, SectNo, TAs</a:t>
            </a:r>
            <a:r>
              <a:rPr lang="en-US" altLang="zh-TW" sz="2000">
                <a:ea typeface="新細明體" panose="02020500000000000000" pitchFamily="18" charset="-120"/>
              </a:rPr>
              <a:t>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05064DDD-2450-4C7C-8BA4-84FFFCC68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8" y="4506913"/>
            <a:ext cx="544195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TW" altLang="en-US" sz="2000" i="1">
                <a:ea typeface="新細明體" panose="02020500000000000000" pitchFamily="18" charset="-120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</a:rPr>
              <a:t>CrsCode     SectNo       Id        RoomNo         TAs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CSE305       1        1234   Hum 22      Joe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CSE305       1        1234   Hum 22      Mary</a:t>
            </a:r>
          </a:p>
        </p:txBody>
      </p:sp>
      <p:sp>
        <p:nvSpPr>
          <p:cNvPr id="27654" name="Line 5">
            <a:extLst>
              <a:ext uri="{FF2B5EF4-FFF2-40B4-BE49-F238E27FC236}">
                <a16:creationId xmlns:a16="http://schemas.microsoft.com/office/drawing/2014/main" id="{C1E958DD-B2B3-4023-A31C-7D241E16E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44577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5" name="Line 6">
            <a:extLst>
              <a:ext uri="{FF2B5EF4-FFF2-40B4-BE49-F238E27FC236}">
                <a16:creationId xmlns:a16="http://schemas.microsoft.com/office/drawing/2014/main" id="{735E0328-DBD2-4735-8428-B9D634910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4457700"/>
            <a:ext cx="0" cy="134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6" name="Line 7">
            <a:extLst>
              <a:ext uri="{FF2B5EF4-FFF2-40B4-BE49-F238E27FC236}">
                <a16:creationId xmlns:a16="http://schemas.microsoft.com/office/drawing/2014/main" id="{4E4D5E75-97AB-49A7-8E86-3040AA341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1238" y="4457700"/>
            <a:ext cx="0" cy="133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7" name="Line 8">
            <a:extLst>
              <a:ext uri="{FF2B5EF4-FFF2-40B4-BE49-F238E27FC236}">
                <a16:creationId xmlns:a16="http://schemas.microsoft.com/office/drawing/2014/main" id="{430D306B-A277-4288-B7CB-271007164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48387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8" name="AutoShape 9">
            <a:extLst>
              <a:ext uri="{FF2B5EF4-FFF2-40B4-BE49-F238E27FC236}">
                <a16:creationId xmlns:a16="http://schemas.microsoft.com/office/drawing/2014/main" id="{572E694E-F000-4174-9B39-4A8FD01AA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7788" y="4121150"/>
            <a:ext cx="914400" cy="609600"/>
          </a:xfrm>
          <a:prstGeom prst="wedgeRoundRectCallout">
            <a:avLst>
              <a:gd name="adj1" fmla="val 29514"/>
              <a:gd name="adj2" fmla="val -161458"/>
              <a:gd name="adj3" fmla="val 1666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TW" sz="1800" i="1">
                <a:ea typeface="新細明體" panose="02020500000000000000" pitchFamily="18" charset="-120"/>
              </a:rPr>
              <a:t>Set valued</a:t>
            </a: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C6785E-AD52-4599-AA07-81AEB09FF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2E8D997B-E853-4705-996D-3B476310411A}" type="slidenum">
              <a:rPr lang="en-US" altLang="zh-TW"/>
              <a:pPr>
                <a:defRPr/>
              </a:pPr>
              <a:t>25</a:t>
            </a:fld>
            <a:endParaRPr lang="en-US" altLang="zh-TW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B697D1A8-C69F-466C-81C5-EE5C27587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Representation in SQL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0D466EE-3625-43CB-B58D-236325809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Each role of relationship type produces a </a:t>
            </a:r>
            <a:r>
              <a:rPr lang="en-US" altLang="zh-TW" b="0">
                <a:solidFill>
                  <a:srgbClr val="FF3300"/>
                </a:solidFill>
                <a:ea typeface="新細明體" panose="02020500000000000000" pitchFamily="18" charset="-120"/>
              </a:rPr>
              <a:t>foreign key</a:t>
            </a:r>
            <a:r>
              <a:rPr lang="en-US" altLang="zh-TW">
                <a:ea typeface="新細明體" panose="02020500000000000000" pitchFamily="18" charset="-120"/>
              </a:rPr>
              <a:t> in corresponding relation</a:t>
            </a:r>
          </a:p>
          <a:p>
            <a:pPr lvl="1">
              <a:defRPr/>
            </a:pPr>
            <a:r>
              <a:rPr lang="en-US" altLang="zh-TW">
                <a:ea typeface="新細明體" panose="02020500000000000000" pitchFamily="18" charset="-120"/>
              </a:rPr>
              <a:t>Foreign key references table corresponding to entity type from which role values are drawn</a:t>
            </a: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3">
            <a:extLst>
              <a:ext uri="{FF2B5EF4-FFF2-40B4-BE49-F238E27FC236}">
                <a16:creationId xmlns:a16="http://schemas.microsoft.com/office/drawing/2014/main" id="{009C90EE-78F9-4181-99BF-4242E9CE4E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8E9DD1F2-D379-43A1-99BE-E75659F8BA5E}" type="slidenum">
              <a:rPr lang="en-US" altLang="zh-TW"/>
              <a:pPr>
                <a:defRPr/>
              </a:pPr>
              <a:t>26</a:t>
            </a:fld>
            <a:endParaRPr lang="en-US" altLang="zh-TW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60C6EBC-71D9-49A9-9D45-FC39177DA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3111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Example 1</a:t>
            </a:r>
          </a:p>
        </p:txBody>
      </p:sp>
      <p:sp>
        <p:nvSpPr>
          <p:cNvPr id="48131" name="AutoShape 3">
            <a:extLst>
              <a:ext uri="{FF2B5EF4-FFF2-40B4-BE49-F238E27FC236}">
                <a16:creationId xmlns:a16="http://schemas.microsoft.com/office/drawing/2014/main" id="{CB2B68E7-CD30-4729-8F8B-0F37C84A6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50" y="2198688"/>
            <a:ext cx="2509838" cy="1290637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WorksIn</a:t>
            </a:r>
          </a:p>
        </p:txBody>
      </p:sp>
      <p:sp>
        <p:nvSpPr>
          <p:cNvPr id="29701" name="Text Box 4">
            <a:extLst>
              <a:ext uri="{FF2B5EF4-FFF2-40B4-BE49-F238E27FC236}">
                <a16:creationId xmlns:a16="http://schemas.microsoft.com/office/drawing/2014/main" id="{52DB538A-A288-4CAE-B1F8-C66857969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5070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23E91B62-A97D-491A-A824-64977B0E5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2427288"/>
            <a:ext cx="1752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04377461-8F31-49C8-8553-A200CEDD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850" y="2427288"/>
            <a:ext cx="1752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Department</a:t>
            </a:r>
          </a:p>
        </p:txBody>
      </p:sp>
      <p:sp>
        <p:nvSpPr>
          <p:cNvPr id="29704" name="Oval 7">
            <a:extLst>
              <a:ext uri="{FF2B5EF4-FFF2-40B4-BE49-F238E27FC236}">
                <a16:creationId xmlns:a16="http://schemas.microsoft.com/office/drawing/2014/main" id="{77E0FE16-E917-4B08-B4A1-898FFBB51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1893888"/>
            <a:ext cx="15240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400" i="1">
                <a:ea typeface="新細明體" panose="02020500000000000000" pitchFamily="18" charset="-120"/>
              </a:rPr>
              <a:t>Since</a:t>
            </a:r>
          </a:p>
        </p:txBody>
      </p:sp>
      <p:sp>
        <p:nvSpPr>
          <p:cNvPr id="29705" name="Oval 8">
            <a:extLst>
              <a:ext uri="{FF2B5EF4-FFF2-40B4-BE49-F238E27FC236}">
                <a16:creationId xmlns:a16="http://schemas.microsoft.com/office/drawing/2014/main" id="{935C8123-9384-42B4-9998-843FCE4CF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450" y="1893888"/>
            <a:ext cx="15240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400" i="1">
                <a:ea typeface="新細明體" panose="02020500000000000000" pitchFamily="18" charset="-120"/>
              </a:rPr>
              <a:t>Status</a:t>
            </a:r>
          </a:p>
        </p:txBody>
      </p:sp>
      <p:sp>
        <p:nvSpPr>
          <p:cNvPr id="29706" name="Line 9">
            <a:extLst>
              <a:ext uri="{FF2B5EF4-FFF2-40B4-BE49-F238E27FC236}">
                <a16:creationId xmlns:a16="http://schemas.microsoft.com/office/drawing/2014/main" id="{F55BDC94-6AA7-442A-914B-2F1EB07CB4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280828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7" name="Line 10">
            <a:extLst>
              <a:ext uri="{FF2B5EF4-FFF2-40B4-BE49-F238E27FC236}">
                <a16:creationId xmlns:a16="http://schemas.microsoft.com/office/drawing/2014/main" id="{14465F50-0A7D-4721-930A-11010449A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4250" y="28082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8" name="Line 11">
            <a:extLst>
              <a:ext uri="{FF2B5EF4-FFF2-40B4-BE49-F238E27FC236}">
                <a16:creationId xmlns:a16="http://schemas.microsoft.com/office/drawing/2014/main" id="{A42006BB-0A10-4A30-9111-61C4F1730C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8450" y="23510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9" name="Line 12">
            <a:extLst>
              <a:ext uri="{FF2B5EF4-FFF2-40B4-BE49-F238E27FC236}">
                <a16:creationId xmlns:a16="http://schemas.microsoft.com/office/drawing/2014/main" id="{C10410D8-FDF7-445E-8473-E41DC6B211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3050" y="2274888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1" name="Text Box 13">
            <a:extLst>
              <a:ext uri="{FF2B5EF4-FFF2-40B4-BE49-F238E27FC236}">
                <a16:creationId xmlns:a16="http://schemas.microsoft.com/office/drawing/2014/main" id="{CBD873CA-A359-47FD-8C2E-BB4FDE876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709988"/>
            <a:ext cx="8047037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800">
                <a:ea typeface="新細明體" panose="02020500000000000000" pitchFamily="18" charset="-120"/>
              </a:rPr>
              <a:t>CREATE TABLE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800" b="1">
                <a:solidFill>
                  <a:schemeClr val="accent2"/>
                </a:solidFill>
                <a:ea typeface="新細明體" panose="02020500000000000000" pitchFamily="18" charset="-120"/>
              </a:rPr>
              <a:t>WorksIn </a:t>
            </a:r>
            <a:r>
              <a:rPr lang="en-US" altLang="zh-TW" sz="1800">
                <a:ea typeface="新細明體" panose="02020500000000000000" pitchFamily="18" charset="-120"/>
              </a:rPr>
              <a:t> (</a:t>
            </a:r>
          </a:p>
          <a:p>
            <a:pPr>
              <a:defRPr/>
            </a:pPr>
            <a:r>
              <a:rPr lang="en-US" altLang="zh-TW" sz="1800">
                <a:ea typeface="新細明體" panose="02020500000000000000" pitchFamily="18" charset="-120"/>
              </a:rPr>
              <a:t>    </a:t>
            </a:r>
            <a:r>
              <a:rPr lang="en-US" altLang="zh-TW" sz="1800" i="1">
                <a:ea typeface="新細明體" panose="02020500000000000000" pitchFamily="18" charset="-120"/>
              </a:rPr>
              <a:t>Since</a:t>
            </a:r>
            <a:r>
              <a:rPr lang="en-US" altLang="zh-TW" sz="1800">
                <a:ea typeface="新細明體" panose="02020500000000000000" pitchFamily="18" charset="-120"/>
              </a:rPr>
              <a:t> DATE,                -- </a:t>
            </a:r>
            <a:r>
              <a:rPr lang="en-US" altLang="zh-TW" sz="1800" i="1">
                <a:ea typeface="新細明體" panose="02020500000000000000" pitchFamily="18" charset="-120"/>
              </a:rPr>
              <a:t>attribute</a:t>
            </a:r>
          </a:p>
          <a:p>
            <a:pPr>
              <a:defRPr/>
            </a:pPr>
            <a:r>
              <a:rPr lang="en-US" altLang="zh-TW" sz="1800">
                <a:ea typeface="新細明體" panose="02020500000000000000" pitchFamily="18" charset="-120"/>
              </a:rPr>
              <a:t>    </a:t>
            </a:r>
            <a:r>
              <a:rPr lang="en-US" altLang="zh-TW" sz="1800" i="1">
                <a:ea typeface="新細明體" panose="02020500000000000000" pitchFamily="18" charset="-120"/>
              </a:rPr>
              <a:t>Status</a:t>
            </a:r>
            <a:r>
              <a:rPr lang="en-US" altLang="zh-TW" sz="1800">
                <a:ea typeface="新細明體" panose="02020500000000000000" pitchFamily="18" charset="-120"/>
              </a:rPr>
              <a:t>  CHAR (10),      -- </a:t>
            </a:r>
            <a:r>
              <a:rPr lang="en-US" altLang="zh-TW" sz="1800" i="1">
                <a:ea typeface="新細明體" panose="02020500000000000000" pitchFamily="18" charset="-120"/>
              </a:rPr>
              <a:t>attribute</a:t>
            </a:r>
          </a:p>
          <a:p>
            <a:pPr>
              <a:defRPr/>
            </a:pPr>
            <a:r>
              <a:rPr lang="en-US" altLang="zh-TW" sz="1800">
                <a:ea typeface="新細明體" panose="02020500000000000000" pitchFamily="18" charset="-120"/>
              </a:rPr>
              <a:t>    </a:t>
            </a:r>
            <a:r>
              <a:rPr lang="en-US" altLang="zh-TW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ProfId</a:t>
            </a:r>
            <a:r>
              <a:rPr lang="en-US" altLang="zh-TW" sz="1800">
                <a:ea typeface="新細明體" panose="02020500000000000000" pitchFamily="18" charset="-120"/>
              </a:rPr>
              <a:t>  INTEGER,       -- </a:t>
            </a:r>
            <a:r>
              <a:rPr lang="en-US" altLang="zh-TW" sz="1800" i="1">
                <a:ea typeface="新細明體" panose="02020500000000000000" pitchFamily="18" charset="-120"/>
              </a:rPr>
              <a:t>role (key of  </a:t>
            </a:r>
            <a:r>
              <a:rPr lang="en-US" altLang="zh-TW" sz="1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  <a:r>
              <a:rPr lang="en-US" altLang="zh-TW" sz="1800" i="1">
                <a:ea typeface="新細明體" panose="02020500000000000000" pitchFamily="18" charset="-120"/>
              </a:rPr>
              <a:t>)</a:t>
            </a:r>
          </a:p>
          <a:p>
            <a:pPr>
              <a:defRPr/>
            </a:pPr>
            <a:r>
              <a:rPr lang="en-US" altLang="zh-TW" sz="1800">
                <a:ea typeface="新細明體" panose="02020500000000000000" pitchFamily="18" charset="-120"/>
              </a:rPr>
              <a:t>    </a:t>
            </a:r>
            <a:r>
              <a:rPr lang="en-US" altLang="zh-TW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DeptId</a:t>
            </a:r>
            <a:r>
              <a:rPr lang="en-US" altLang="zh-TW" sz="1800">
                <a:ea typeface="新細明體" panose="02020500000000000000" pitchFamily="18" charset="-120"/>
              </a:rPr>
              <a:t>  CHAR (4),       -- </a:t>
            </a:r>
            <a:r>
              <a:rPr lang="en-US" altLang="zh-TW" sz="1800" i="1">
                <a:ea typeface="新細明體" panose="02020500000000000000" pitchFamily="18" charset="-120"/>
              </a:rPr>
              <a:t>role (key of  </a:t>
            </a:r>
            <a:r>
              <a:rPr lang="en-US" altLang="zh-TW" sz="1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Department</a:t>
            </a:r>
            <a:r>
              <a:rPr lang="en-US" altLang="zh-TW" sz="1800" i="1">
                <a:ea typeface="新細明體" panose="02020500000000000000" pitchFamily="18" charset="-120"/>
              </a:rPr>
              <a:t>)</a:t>
            </a:r>
          </a:p>
          <a:p>
            <a:pPr>
              <a:defRPr/>
            </a:pPr>
            <a:r>
              <a:rPr lang="en-US" altLang="zh-TW" sz="1800">
                <a:ea typeface="新細明體" panose="02020500000000000000" pitchFamily="18" charset="-120"/>
              </a:rPr>
              <a:t>    PRIMARY KEY (</a:t>
            </a:r>
            <a:r>
              <a:rPr lang="en-US" altLang="zh-TW" sz="1800" i="1">
                <a:ea typeface="新細明體" panose="02020500000000000000" pitchFamily="18" charset="-120"/>
              </a:rPr>
              <a:t>ProfId</a:t>
            </a:r>
            <a:r>
              <a:rPr lang="en-US" altLang="zh-TW" sz="1800">
                <a:ea typeface="新細明體" panose="02020500000000000000" pitchFamily="18" charset="-120"/>
              </a:rPr>
              <a:t>),  -- </a:t>
            </a:r>
            <a:r>
              <a:rPr lang="en-US" altLang="zh-TW" sz="1800" i="1">
                <a:ea typeface="新細明體" panose="02020500000000000000" pitchFamily="18" charset="-120"/>
              </a:rPr>
              <a:t>since a professor works in at most one department</a:t>
            </a:r>
          </a:p>
          <a:p>
            <a:pPr>
              <a:defRPr/>
            </a:pPr>
            <a:r>
              <a:rPr lang="en-US" altLang="zh-TW" sz="1800">
                <a:ea typeface="新細明體" panose="02020500000000000000" pitchFamily="18" charset="-120"/>
              </a:rPr>
              <a:t>    </a:t>
            </a:r>
            <a:r>
              <a:rPr lang="en-US" altLang="zh-TW" sz="1800">
                <a:solidFill>
                  <a:srgbClr val="FF3300"/>
                </a:solidFill>
                <a:ea typeface="新細明體" panose="02020500000000000000" pitchFamily="18" charset="-120"/>
              </a:rPr>
              <a:t>FOREIGN KEY (</a:t>
            </a:r>
            <a:r>
              <a:rPr lang="en-US" altLang="zh-TW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ProfId</a:t>
            </a:r>
            <a:r>
              <a:rPr lang="en-US" altLang="zh-TW" sz="1800">
                <a:solidFill>
                  <a:srgbClr val="FF3300"/>
                </a:solidFill>
                <a:ea typeface="新細明體" panose="02020500000000000000" pitchFamily="18" charset="-120"/>
              </a:rPr>
              <a:t>) REFERENCES </a:t>
            </a:r>
            <a:r>
              <a:rPr lang="en-US" altLang="zh-TW" sz="1800" b="1">
                <a:ea typeface="新細明體" panose="02020500000000000000" pitchFamily="18" charset="-120"/>
              </a:rPr>
              <a:t>Professor (</a:t>
            </a:r>
            <a:r>
              <a:rPr lang="en-US" altLang="zh-TW" sz="1800" b="1" i="1">
                <a:ea typeface="新細明體" panose="02020500000000000000" pitchFamily="18" charset="-120"/>
              </a:rPr>
              <a:t>Id</a:t>
            </a:r>
            <a:r>
              <a:rPr lang="en-US" altLang="zh-TW" sz="1800" b="1">
                <a:ea typeface="新細明體" panose="02020500000000000000" pitchFamily="18" charset="-120"/>
              </a:rPr>
              <a:t>),</a:t>
            </a:r>
          </a:p>
          <a:p>
            <a:pPr>
              <a:defRPr/>
            </a:pPr>
            <a:r>
              <a:rPr lang="en-US" altLang="zh-TW" sz="1800">
                <a:solidFill>
                  <a:srgbClr val="FF3300"/>
                </a:solidFill>
                <a:ea typeface="新細明體" panose="02020500000000000000" pitchFamily="18" charset="-120"/>
              </a:rPr>
              <a:t>    FOREIGN KEY (</a:t>
            </a:r>
            <a:r>
              <a:rPr lang="en-US" altLang="zh-TW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DeptId</a:t>
            </a:r>
            <a:r>
              <a:rPr lang="en-US" altLang="zh-TW" sz="1800">
                <a:solidFill>
                  <a:srgbClr val="FF3300"/>
                </a:solidFill>
                <a:ea typeface="新細明體" panose="02020500000000000000" pitchFamily="18" charset="-120"/>
              </a:rPr>
              <a:t>) REFERENCES</a:t>
            </a:r>
            <a:r>
              <a:rPr lang="en-US" altLang="zh-TW" sz="1800" b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 Department</a:t>
            </a:r>
            <a:r>
              <a:rPr lang="en-US" altLang="zh-TW" sz="1800">
                <a:ea typeface="新細明體" panose="02020500000000000000" pitchFamily="18" charset="-120"/>
              </a:rPr>
              <a:t> )</a:t>
            </a: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投影片編號版面配置區 3">
            <a:extLst>
              <a:ext uri="{FF2B5EF4-FFF2-40B4-BE49-F238E27FC236}">
                <a16:creationId xmlns:a16="http://schemas.microsoft.com/office/drawing/2014/main" id="{FEC2E4BA-9C1B-4787-81A4-03C2726152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55DBE7F7-C462-4847-8656-30137199D0CD}" type="slidenum">
              <a:rPr lang="en-US" altLang="zh-TW"/>
              <a:pPr>
                <a:defRPr/>
              </a:pPr>
              <a:t>27</a:t>
            </a:fld>
            <a:endParaRPr lang="en-US" altLang="zh-TW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057F6C94-E1D7-481C-924A-6CD4EBFDAE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3587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Example 2</a:t>
            </a:r>
          </a:p>
        </p:txBody>
      </p:sp>
      <p:sp>
        <p:nvSpPr>
          <p:cNvPr id="49155" name="AutoShape 3">
            <a:extLst>
              <a:ext uri="{FF2B5EF4-FFF2-40B4-BE49-F238E27FC236}">
                <a16:creationId xmlns:a16="http://schemas.microsoft.com/office/drawing/2014/main" id="{FAD89394-1824-470B-BE62-C1BC32842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1976438"/>
            <a:ext cx="2509837" cy="1290637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Sold</a:t>
            </a:r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642E0AE8-0FFD-4CA6-B6AE-6D97BC4A4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5070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96246049-1C80-4C32-BD7F-D16F7D56E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357438"/>
            <a:ext cx="1752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Project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9578B477-A218-4B1E-A26A-81437F780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513" y="2357438"/>
            <a:ext cx="1752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Part</a:t>
            </a:r>
          </a:p>
        </p:txBody>
      </p:sp>
      <p:sp>
        <p:nvSpPr>
          <p:cNvPr id="30728" name="Oval 7">
            <a:extLst>
              <a:ext uri="{FF2B5EF4-FFF2-40B4-BE49-F238E27FC236}">
                <a16:creationId xmlns:a16="http://schemas.microsoft.com/office/drawing/2014/main" id="{68290B02-596E-42F1-9593-7FC294D53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1747838"/>
            <a:ext cx="15240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400" i="1">
                <a:ea typeface="新細明體" panose="02020500000000000000" pitchFamily="18" charset="-120"/>
              </a:rPr>
              <a:t>Date</a:t>
            </a:r>
          </a:p>
        </p:txBody>
      </p:sp>
      <p:sp>
        <p:nvSpPr>
          <p:cNvPr id="30729" name="Oval 8">
            <a:extLst>
              <a:ext uri="{FF2B5EF4-FFF2-40B4-BE49-F238E27FC236}">
                <a16:creationId xmlns:a16="http://schemas.microsoft.com/office/drawing/2014/main" id="{C9C99FCE-2A7B-4DC4-A006-30874021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3" y="1747838"/>
            <a:ext cx="15240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400" i="1">
                <a:ea typeface="新細明體" panose="02020500000000000000" pitchFamily="18" charset="-120"/>
              </a:rPr>
              <a:t>Price</a:t>
            </a:r>
          </a:p>
        </p:txBody>
      </p:sp>
      <p:sp>
        <p:nvSpPr>
          <p:cNvPr id="49161" name="Text Box 9">
            <a:extLst>
              <a:ext uri="{FF2B5EF4-FFF2-40B4-BE49-F238E27FC236}">
                <a16:creationId xmlns:a16="http://schemas.microsoft.com/office/drawing/2014/main" id="{3733CE1C-52C6-4BE1-A768-5E04F6137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973513"/>
            <a:ext cx="5683250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>
                <a:ea typeface="新細明體" panose="02020500000000000000" pitchFamily="18" charset="-120"/>
              </a:rPr>
              <a:t>CREATE TABLE </a:t>
            </a:r>
            <a:r>
              <a:rPr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 </a:t>
            </a:r>
            <a:r>
              <a:rPr lang="en-US" altLang="zh-TW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Sold</a:t>
            </a:r>
            <a:r>
              <a:rPr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 </a:t>
            </a:r>
            <a:r>
              <a:rPr lang="en-US" altLang="zh-TW" sz="1600">
                <a:ea typeface="新細明體" panose="02020500000000000000" pitchFamily="18" charset="-120"/>
              </a:rPr>
              <a:t> (</a:t>
            </a:r>
          </a:p>
          <a:p>
            <a:pPr>
              <a:defRPr/>
            </a:pPr>
            <a:r>
              <a:rPr lang="en-US" altLang="zh-TW" sz="1600">
                <a:ea typeface="新細明體" panose="02020500000000000000" pitchFamily="18" charset="-120"/>
              </a:rPr>
              <a:t>    </a:t>
            </a:r>
            <a:r>
              <a:rPr lang="en-US" altLang="zh-TW" sz="1600" i="1">
                <a:ea typeface="新細明體" panose="02020500000000000000" pitchFamily="18" charset="-120"/>
              </a:rPr>
              <a:t>Price</a:t>
            </a:r>
            <a:r>
              <a:rPr lang="en-US" altLang="zh-TW" sz="1600">
                <a:ea typeface="新細明體" panose="02020500000000000000" pitchFamily="18" charset="-120"/>
              </a:rPr>
              <a:t>  INTEGER,                   -- </a:t>
            </a:r>
            <a:r>
              <a:rPr lang="en-US" altLang="zh-TW" sz="1600" i="1">
                <a:ea typeface="新細明體" panose="02020500000000000000" pitchFamily="18" charset="-120"/>
              </a:rPr>
              <a:t>attribute</a:t>
            </a:r>
          </a:p>
          <a:p>
            <a:pPr>
              <a:defRPr/>
            </a:pPr>
            <a:r>
              <a:rPr lang="en-US" altLang="zh-TW" sz="1600">
                <a:ea typeface="新細明體" panose="02020500000000000000" pitchFamily="18" charset="-120"/>
              </a:rPr>
              <a:t>    </a:t>
            </a:r>
            <a:r>
              <a:rPr lang="en-US" altLang="zh-TW" sz="1600" i="1">
                <a:ea typeface="新細明體" panose="02020500000000000000" pitchFamily="18" charset="-120"/>
              </a:rPr>
              <a:t>Date</a:t>
            </a:r>
            <a:r>
              <a:rPr lang="en-US" altLang="zh-TW" sz="1600">
                <a:ea typeface="新細明體" panose="02020500000000000000" pitchFamily="18" charset="-120"/>
              </a:rPr>
              <a:t>  DATE,                          -- </a:t>
            </a:r>
            <a:r>
              <a:rPr lang="en-US" altLang="zh-TW" sz="1600" i="1">
                <a:ea typeface="新細明體" panose="02020500000000000000" pitchFamily="18" charset="-120"/>
              </a:rPr>
              <a:t>attribute</a:t>
            </a:r>
          </a:p>
          <a:p>
            <a:pPr>
              <a:defRPr/>
            </a:pPr>
            <a:r>
              <a:rPr lang="en-US" altLang="zh-TW" sz="1600">
                <a:ea typeface="新細明體" panose="02020500000000000000" pitchFamily="18" charset="-120"/>
              </a:rPr>
              <a:t>    </a:t>
            </a:r>
            <a:r>
              <a:rPr lang="en-US" altLang="zh-TW" sz="16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ProjId</a:t>
            </a:r>
            <a:r>
              <a:rPr lang="en-US" altLang="zh-TW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 </a:t>
            </a:r>
            <a:r>
              <a:rPr lang="en-US" altLang="zh-TW" sz="1600">
                <a:ea typeface="新細明體" panose="02020500000000000000" pitchFamily="18" charset="-120"/>
              </a:rPr>
              <a:t> INTEGER,                 -- </a:t>
            </a:r>
            <a:r>
              <a:rPr lang="en-US" altLang="zh-TW" sz="1600" i="1">
                <a:ea typeface="新細明體" panose="02020500000000000000" pitchFamily="18" charset="-120"/>
              </a:rPr>
              <a:t>role</a:t>
            </a:r>
          </a:p>
          <a:p>
            <a:pPr>
              <a:defRPr/>
            </a:pPr>
            <a:r>
              <a:rPr lang="en-US" altLang="zh-TW" sz="1600">
                <a:ea typeface="新細明體" panose="02020500000000000000" pitchFamily="18" charset="-120"/>
              </a:rPr>
              <a:t>    </a:t>
            </a:r>
            <a:r>
              <a:rPr lang="en-US" altLang="zh-TW" sz="16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SupplierId</a:t>
            </a:r>
            <a:r>
              <a:rPr lang="en-US" altLang="zh-TW" sz="1600">
                <a:ea typeface="新細明體" panose="02020500000000000000" pitchFamily="18" charset="-120"/>
              </a:rPr>
              <a:t>  INTEGER,           -- </a:t>
            </a:r>
            <a:r>
              <a:rPr lang="en-US" altLang="zh-TW" sz="1600" i="1">
                <a:ea typeface="新細明體" panose="02020500000000000000" pitchFamily="18" charset="-120"/>
              </a:rPr>
              <a:t>role</a:t>
            </a:r>
          </a:p>
          <a:p>
            <a:pPr>
              <a:defRPr/>
            </a:pPr>
            <a:r>
              <a:rPr lang="en-US" altLang="zh-TW" sz="1600">
                <a:ea typeface="新細明體" panose="02020500000000000000" pitchFamily="18" charset="-120"/>
              </a:rPr>
              <a:t>    </a:t>
            </a:r>
            <a:r>
              <a:rPr lang="en-US" altLang="zh-TW" sz="16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PartNumber</a:t>
            </a:r>
            <a:r>
              <a:rPr lang="en-US" altLang="zh-TW" sz="1600">
                <a:ea typeface="新細明體" panose="02020500000000000000" pitchFamily="18" charset="-120"/>
              </a:rPr>
              <a:t>  INTEGER,        -- </a:t>
            </a:r>
            <a:r>
              <a:rPr lang="en-US" altLang="zh-TW" sz="1600" i="1">
                <a:ea typeface="新細明體" panose="02020500000000000000" pitchFamily="18" charset="-120"/>
              </a:rPr>
              <a:t>role</a:t>
            </a:r>
          </a:p>
          <a:p>
            <a:pPr>
              <a:defRPr/>
            </a:pPr>
            <a:r>
              <a:rPr lang="en-US" altLang="zh-TW" sz="1600">
                <a:ea typeface="新細明體" panose="02020500000000000000" pitchFamily="18" charset="-120"/>
              </a:rPr>
              <a:t>    PRIMARY KEY (</a:t>
            </a:r>
            <a:r>
              <a:rPr lang="en-US" altLang="zh-TW" sz="1600" i="1">
                <a:ea typeface="新細明體" panose="02020500000000000000" pitchFamily="18" charset="-120"/>
              </a:rPr>
              <a:t>ProjId, SupplierId, PartNumber, Date</a:t>
            </a:r>
            <a:r>
              <a:rPr lang="en-US" altLang="zh-TW" sz="1600">
                <a:ea typeface="新細明體" panose="02020500000000000000" pitchFamily="18" charset="-120"/>
              </a:rPr>
              <a:t>),</a:t>
            </a:r>
          </a:p>
          <a:p>
            <a:pPr>
              <a:defRPr/>
            </a:pPr>
            <a:r>
              <a:rPr lang="en-US" altLang="zh-TW" sz="1600">
                <a:ea typeface="新細明體" panose="02020500000000000000" pitchFamily="18" charset="-120"/>
              </a:rPr>
              <a:t>    </a:t>
            </a:r>
            <a:r>
              <a:rPr lang="en-US" altLang="zh-TW" sz="1600">
                <a:solidFill>
                  <a:srgbClr val="FF3300"/>
                </a:solidFill>
                <a:ea typeface="新細明體" panose="02020500000000000000" pitchFamily="18" charset="-120"/>
              </a:rPr>
              <a:t>FOREIGN KEY (</a:t>
            </a:r>
            <a:r>
              <a:rPr lang="en-US" altLang="zh-TW" sz="16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ProjId</a:t>
            </a:r>
            <a:r>
              <a:rPr lang="en-US" altLang="zh-TW" sz="1600">
                <a:solidFill>
                  <a:srgbClr val="FF3300"/>
                </a:solidFill>
                <a:ea typeface="新細明體" panose="02020500000000000000" pitchFamily="18" charset="-120"/>
              </a:rPr>
              <a:t>) REFERENCES </a:t>
            </a:r>
            <a:r>
              <a:rPr lang="en-US" altLang="zh-TW" sz="16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Project</a:t>
            </a:r>
            <a:r>
              <a:rPr lang="en-US" altLang="zh-TW" sz="1600">
                <a:solidFill>
                  <a:srgbClr val="FF3300"/>
                </a:solidFill>
                <a:ea typeface="新細明體" panose="02020500000000000000" pitchFamily="18" charset="-120"/>
              </a:rPr>
              <a:t>,</a:t>
            </a:r>
          </a:p>
          <a:p>
            <a:pPr>
              <a:defRPr/>
            </a:pPr>
            <a:r>
              <a:rPr lang="en-US" altLang="zh-TW" sz="1600">
                <a:solidFill>
                  <a:srgbClr val="FF3300"/>
                </a:solidFill>
                <a:ea typeface="新細明體" panose="02020500000000000000" pitchFamily="18" charset="-120"/>
              </a:rPr>
              <a:t>    FOREIGN KEY (</a:t>
            </a:r>
            <a:r>
              <a:rPr lang="en-US" altLang="zh-TW" sz="16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SupplierId</a:t>
            </a:r>
            <a:r>
              <a:rPr lang="en-US" altLang="zh-TW" sz="1600">
                <a:solidFill>
                  <a:srgbClr val="FF3300"/>
                </a:solidFill>
                <a:ea typeface="新細明體" panose="02020500000000000000" pitchFamily="18" charset="-120"/>
              </a:rPr>
              <a:t>) REFERENCES </a:t>
            </a:r>
            <a:r>
              <a:rPr lang="en-US" altLang="zh-TW" sz="16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Supplier</a:t>
            </a:r>
            <a:r>
              <a:rPr lang="en-US" altLang="zh-TW" sz="1600">
                <a:solidFill>
                  <a:srgbClr val="FF33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600">
                <a:ea typeface="新細明體" panose="02020500000000000000" pitchFamily="18" charset="-120"/>
              </a:rPr>
              <a:t>(</a:t>
            </a:r>
            <a:r>
              <a:rPr lang="en-US" altLang="zh-TW" sz="1600" i="1">
                <a:ea typeface="新細明體" panose="02020500000000000000" pitchFamily="18" charset="-120"/>
              </a:rPr>
              <a:t>Id</a:t>
            </a:r>
            <a:r>
              <a:rPr lang="en-US" altLang="zh-TW" sz="1600">
                <a:ea typeface="新細明體" panose="02020500000000000000" pitchFamily="18" charset="-120"/>
              </a:rPr>
              <a:t>),</a:t>
            </a:r>
          </a:p>
          <a:p>
            <a:pPr>
              <a:defRPr/>
            </a:pPr>
            <a:r>
              <a:rPr lang="en-US" altLang="zh-TW" sz="1600">
                <a:solidFill>
                  <a:srgbClr val="FF3300"/>
                </a:solidFill>
                <a:ea typeface="新細明體" panose="02020500000000000000" pitchFamily="18" charset="-120"/>
              </a:rPr>
              <a:t>    FOREIGN KEY (</a:t>
            </a:r>
            <a:r>
              <a:rPr lang="en-US" altLang="zh-TW" sz="16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PartNumber</a:t>
            </a:r>
            <a:r>
              <a:rPr lang="en-US" altLang="zh-TW" sz="1600">
                <a:solidFill>
                  <a:srgbClr val="FF3300"/>
                </a:solidFill>
                <a:ea typeface="新細明體" panose="02020500000000000000" pitchFamily="18" charset="-120"/>
              </a:rPr>
              <a:t>) REFERENCES </a:t>
            </a:r>
            <a:r>
              <a:rPr lang="en-US" altLang="zh-TW" sz="16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Part</a:t>
            </a:r>
            <a:r>
              <a:rPr lang="en-US" altLang="zh-TW" sz="1600">
                <a:ea typeface="新細明體" panose="02020500000000000000" pitchFamily="18" charset="-120"/>
              </a:rPr>
              <a:t> (</a:t>
            </a:r>
            <a:r>
              <a:rPr lang="en-US" altLang="zh-TW" sz="1600" i="1">
                <a:ea typeface="新細明體" panose="02020500000000000000" pitchFamily="18" charset="-120"/>
              </a:rPr>
              <a:t>Number</a:t>
            </a:r>
            <a:r>
              <a:rPr lang="en-US" altLang="zh-TW" sz="1600">
                <a:ea typeface="新細明體" panose="02020500000000000000" pitchFamily="18" charset="-120"/>
              </a:rPr>
              <a:t>)</a:t>
            </a:r>
            <a:r>
              <a:rPr lang="en-US" altLang="zh-TW" sz="1600">
                <a:solidFill>
                  <a:srgbClr val="FF3300"/>
                </a:solidFill>
                <a:ea typeface="新細明體" panose="02020500000000000000" pitchFamily="18" charset="-120"/>
              </a:rPr>
              <a:t>  )</a:t>
            </a:r>
            <a:endParaRPr lang="en-US" altLang="zh-TW" sz="1800">
              <a:solidFill>
                <a:srgbClr val="FF3300"/>
              </a:solidFill>
              <a:ea typeface="新細明體" panose="02020500000000000000" pitchFamily="18" charset="-120"/>
            </a:endParaRPr>
          </a:p>
        </p:txBody>
      </p:sp>
      <p:sp>
        <p:nvSpPr>
          <p:cNvPr id="49162" name="Rectangle 10">
            <a:extLst>
              <a:ext uri="{FF2B5EF4-FFF2-40B4-BE49-F238E27FC236}">
                <a16:creationId xmlns:a16="http://schemas.microsoft.com/office/drawing/2014/main" id="{553EE37B-650F-413A-A7FB-BE7DA64BF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13" y="3500438"/>
            <a:ext cx="1752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Supplier</a:t>
            </a:r>
          </a:p>
        </p:txBody>
      </p:sp>
      <p:sp>
        <p:nvSpPr>
          <p:cNvPr id="30732" name="Line 11">
            <a:extLst>
              <a:ext uri="{FF2B5EF4-FFF2-40B4-BE49-F238E27FC236}">
                <a16:creationId xmlns:a16="http://schemas.microsoft.com/office/drawing/2014/main" id="{478A9B64-6583-4E0D-B5D3-C5296F8A15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4113" y="258603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33" name="Line 12">
            <a:extLst>
              <a:ext uri="{FF2B5EF4-FFF2-40B4-BE49-F238E27FC236}">
                <a16:creationId xmlns:a16="http://schemas.microsoft.com/office/drawing/2014/main" id="{FC8BE233-0D81-4DB8-A935-BD7153D1ED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52713" y="258603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34" name="Line 13">
            <a:extLst>
              <a:ext uri="{FF2B5EF4-FFF2-40B4-BE49-F238E27FC236}">
                <a16:creationId xmlns:a16="http://schemas.microsoft.com/office/drawing/2014/main" id="{54C486AF-B383-4D8A-BC0C-B5D7686548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0513" y="22050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35" name="Line 14">
            <a:extLst>
              <a:ext uri="{FF2B5EF4-FFF2-40B4-BE49-F238E27FC236}">
                <a16:creationId xmlns:a16="http://schemas.microsoft.com/office/drawing/2014/main" id="{0BFE2F94-7D58-401A-8F14-AFEB5DA10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713" y="32718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36" name="Line 15">
            <a:extLst>
              <a:ext uri="{FF2B5EF4-FFF2-40B4-BE49-F238E27FC236}">
                <a16:creationId xmlns:a16="http://schemas.microsoft.com/office/drawing/2014/main" id="{EFF60FB8-23F4-4B76-85A5-724C88A44B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00713" y="22050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投影片編號版面配置區 4">
            <a:extLst>
              <a:ext uri="{FF2B5EF4-FFF2-40B4-BE49-F238E27FC236}">
                <a16:creationId xmlns:a16="http://schemas.microsoft.com/office/drawing/2014/main" id="{608FB9A6-59BD-490B-A36B-6957170F86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E15259BC-E3D5-4CAF-B1BE-F792EAA68F3E}" type="slidenum">
              <a:rPr lang="en-US" altLang="zh-TW"/>
              <a:pPr>
                <a:defRPr/>
              </a:pPr>
              <a:t>28</a:t>
            </a:fld>
            <a:endParaRPr lang="en-US" altLang="zh-TW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4501CDE2-D947-40DE-AE21-B6982A755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3563" y="508000"/>
            <a:ext cx="8075612" cy="3762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sz="3600">
                <a:ea typeface="新細明體" panose="02020500000000000000" pitchFamily="18" charset="-120"/>
              </a:rPr>
              <a:t>Representation of Single Role Key Constraints in the Relational Model</a:t>
            </a:r>
            <a:endParaRPr lang="en-US" altLang="zh-TW" sz="2800">
              <a:ea typeface="新細明體" panose="02020500000000000000" pitchFamily="18" charset="-120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5421D80-99F5-4727-9A13-D7E7AB1925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747838"/>
            <a:ext cx="7897812" cy="15652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sz="2000" i="1" dirty="0">
                <a:ea typeface="新細明體" panose="02020500000000000000" pitchFamily="18" charset="-120"/>
              </a:rPr>
              <a:t>Relational model representation</a:t>
            </a:r>
            <a:r>
              <a:rPr lang="en-US" altLang="zh-TW" sz="2000" dirty="0">
                <a:ea typeface="新細明體" panose="02020500000000000000" pitchFamily="18" charset="-120"/>
              </a:rPr>
              <a:t>: key of the relation corresponding to the entity type is key of the relation corresponding to the relationship type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1800" i="1" dirty="0">
                <a:solidFill>
                  <a:schemeClr val="accent2"/>
                </a:solidFill>
                <a:ea typeface="新細明體" panose="02020500000000000000" pitchFamily="18" charset="-120"/>
              </a:rPr>
              <a:t>Id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 is primary key of Professor; </a:t>
            </a:r>
            <a:r>
              <a:rPr lang="en-US" altLang="zh-TW" sz="18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ProfId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 is key of </a:t>
            </a:r>
            <a:r>
              <a:rPr lang="en-US" altLang="zh-TW" sz="18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WorksIn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.</a:t>
            </a:r>
            <a:r>
              <a:rPr lang="en-US" altLang="zh-TW" sz="1800" dirty="0">
                <a:ea typeface="新細明體" panose="02020500000000000000" pitchFamily="18" charset="-120"/>
              </a:rPr>
              <a:t>  </a:t>
            </a:r>
            <a:r>
              <a:rPr lang="en-US" altLang="zh-TW" sz="1800" dirty="0">
                <a:solidFill>
                  <a:srgbClr val="00B050"/>
                </a:solidFill>
                <a:ea typeface="新細明體" panose="02020500000000000000" pitchFamily="18" charset="-120"/>
              </a:rPr>
              <a:t>Professor 4100 does not participate in the relationship.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Cannot use foreign key in Professor to refer to </a:t>
            </a:r>
            <a:r>
              <a:rPr lang="en-US" altLang="zh-TW" sz="1800" dirty="0" err="1">
                <a:ea typeface="新細明體" panose="02020500000000000000" pitchFamily="18" charset="-120"/>
              </a:rPr>
              <a:t>WorksIn</a:t>
            </a:r>
            <a:r>
              <a:rPr lang="en-US" altLang="zh-TW" sz="1800" dirty="0">
                <a:ea typeface="新細明體" panose="02020500000000000000" pitchFamily="18" charset="-120"/>
              </a:rPr>
              <a:t> since some professors may not work in any dept. </a:t>
            </a:r>
            <a:r>
              <a:rPr lang="en-US" altLang="zh-TW" sz="1800" dirty="0">
                <a:solidFill>
                  <a:srgbClr val="FF3300"/>
                </a:solidFill>
                <a:ea typeface="新細明體" panose="02020500000000000000" pitchFamily="18" charset="-120"/>
              </a:rPr>
              <a:t>(But </a:t>
            </a:r>
            <a:r>
              <a:rPr lang="en-US" altLang="zh-TW" sz="1800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ProfId</a:t>
            </a:r>
            <a:r>
              <a:rPr lang="en-US" altLang="zh-TW" sz="1800" dirty="0">
                <a:solidFill>
                  <a:srgbClr val="FF3300"/>
                </a:solidFill>
                <a:ea typeface="新細明體" panose="02020500000000000000" pitchFamily="18" charset="-120"/>
              </a:rPr>
              <a:t> is a foreign key in </a:t>
            </a:r>
            <a:r>
              <a:rPr lang="en-US" altLang="zh-TW" sz="1800" dirty="0" err="1">
                <a:solidFill>
                  <a:srgbClr val="FF3300"/>
                </a:solidFill>
                <a:ea typeface="新細明體" panose="02020500000000000000" pitchFamily="18" charset="-120"/>
              </a:rPr>
              <a:t>WorksIn</a:t>
            </a:r>
            <a:r>
              <a:rPr lang="en-US" altLang="zh-TW" sz="1800" dirty="0">
                <a:solidFill>
                  <a:srgbClr val="FF3300"/>
                </a:solidFill>
                <a:ea typeface="新細明體" panose="02020500000000000000" pitchFamily="18" charset="-120"/>
              </a:rPr>
              <a:t> that refers to Professor.)</a:t>
            </a:r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7D4C7FAD-8A2C-417F-AA4B-F5C4552F7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163" y="4900613"/>
            <a:ext cx="8001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1123</a:t>
            </a:r>
          </a:p>
          <a:p>
            <a:r>
              <a:rPr lang="en-US" altLang="zh-TW" sz="2400">
                <a:solidFill>
                  <a:srgbClr val="00B050"/>
                </a:solidFill>
                <a:ea typeface="新細明體" panose="02020500000000000000" pitchFamily="18" charset="-120"/>
              </a:rPr>
              <a:t>4100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3216</a:t>
            </a:r>
          </a:p>
        </p:txBody>
      </p:sp>
      <p:sp>
        <p:nvSpPr>
          <p:cNvPr id="31750" name="Text Box 5">
            <a:extLst>
              <a:ext uri="{FF2B5EF4-FFF2-40B4-BE49-F238E27FC236}">
                <a16:creationId xmlns:a16="http://schemas.microsoft.com/office/drawing/2014/main" id="{4CAF2230-1195-4065-B717-C46248E87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963" y="5129213"/>
            <a:ext cx="22939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1123           CSE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3216           AMS</a:t>
            </a:r>
          </a:p>
        </p:txBody>
      </p:sp>
      <p:sp>
        <p:nvSpPr>
          <p:cNvPr id="31751" name="Rectangle 6">
            <a:extLst>
              <a:ext uri="{FF2B5EF4-FFF2-40B4-BE49-F238E27FC236}">
                <a16:creationId xmlns:a16="http://schemas.microsoft.com/office/drawing/2014/main" id="{680080D6-0390-4585-8795-D78FB2515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4976813"/>
            <a:ext cx="2133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1752" name="Rectangle 7">
            <a:extLst>
              <a:ext uri="{FF2B5EF4-FFF2-40B4-BE49-F238E27FC236}">
                <a16:creationId xmlns:a16="http://schemas.microsoft.com/office/drawing/2014/main" id="{D11EC52F-B093-40C2-B92D-5999C0910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963" y="5129213"/>
            <a:ext cx="2362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1753" name="Line 8">
            <a:extLst>
              <a:ext uri="{FF2B5EF4-FFF2-40B4-BE49-F238E27FC236}">
                <a16:creationId xmlns:a16="http://schemas.microsoft.com/office/drawing/2014/main" id="{DAAAC0FA-CCE9-46B2-BB7B-3203C8B5A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1163" y="4976813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54" name="Line 9">
            <a:extLst>
              <a:ext uri="{FF2B5EF4-FFF2-40B4-BE49-F238E27FC236}">
                <a16:creationId xmlns:a16="http://schemas.microsoft.com/office/drawing/2014/main" id="{D6DB4AF3-4423-45BB-8FDF-02092DBC9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5363" y="4976813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55" name="Line 10">
            <a:extLst>
              <a:ext uri="{FF2B5EF4-FFF2-40B4-BE49-F238E27FC236}">
                <a16:creationId xmlns:a16="http://schemas.microsoft.com/office/drawing/2014/main" id="{E8E71704-81EB-4592-8E70-7F5030CFA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9163" y="51292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56" name="Line 11">
            <a:extLst>
              <a:ext uri="{FF2B5EF4-FFF2-40B4-BE49-F238E27FC236}">
                <a16:creationId xmlns:a16="http://schemas.microsoft.com/office/drawing/2014/main" id="{D5B20AE1-2887-487B-BB2C-41BD37011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4963" y="51292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57" name="Line 12">
            <a:extLst>
              <a:ext uri="{FF2B5EF4-FFF2-40B4-BE49-F238E27FC236}">
                <a16:creationId xmlns:a16="http://schemas.microsoft.com/office/drawing/2014/main" id="{FEA1E1AE-500B-4367-8FE3-55AFB5BADF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5763" y="5662613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58" name="Line 13">
            <a:extLst>
              <a:ext uri="{FF2B5EF4-FFF2-40B4-BE49-F238E27FC236}">
                <a16:creationId xmlns:a16="http://schemas.microsoft.com/office/drawing/2014/main" id="{D877346A-6864-4FD2-8A1D-7F5419A0B0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5763" y="5281613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59" name="Line 14">
            <a:extLst>
              <a:ext uri="{FF2B5EF4-FFF2-40B4-BE49-F238E27FC236}">
                <a16:creationId xmlns:a16="http://schemas.microsoft.com/office/drawing/2014/main" id="{E89BFFD5-C37C-4CF6-B852-64033222E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0963" y="5510213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60" name="Line 15">
            <a:extLst>
              <a:ext uri="{FF2B5EF4-FFF2-40B4-BE49-F238E27FC236}">
                <a16:creationId xmlns:a16="http://schemas.microsoft.com/office/drawing/2014/main" id="{61DB74B9-3617-4B3F-A865-0604FFCF14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89363" y="5662613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192" name="Text Box 16">
            <a:extLst>
              <a:ext uri="{FF2B5EF4-FFF2-40B4-BE49-F238E27FC236}">
                <a16:creationId xmlns:a16="http://schemas.microsoft.com/office/drawing/2014/main" id="{17A2DF42-FD57-45D0-8415-097845079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6034088"/>
            <a:ext cx="133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</a:p>
        </p:txBody>
      </p:sp>
      <p:sp>
        <p:nvSpPr>
          <p:cNvPr id="50193" name="Text Box 17">
            <a:extLst>
              <a:ext uri="{FF2B5EF4-FFF2-40B4-BE49-F238E27FC236}">
                <a16:creationId xmlns:a16="http://schemas.microsoft.com/office/drawing/2014/main" id="{883B83BB-30F5-41DD-86BB-065EAC43D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5967413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WorksIn</a:t>
            </a:r>
          </a:p>
        </p:txBody>
      </p:sp>
      <p:sp>
        <p:nvSpPr>
          <p:cNvPr id="31763" name="Text Box 18">
            <a:extLst>
              <a:ext uri="{FF2B5EF4-FFF2-40B4-BE49-F238E27FC236}">
                <a16:creationId xmlns:a16="http://schemas.microsoft.com/office/drawing/2014/main" id="{7A6A3482-F919-4734-9250-0E4E78812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4568825"/>
            <a:ext cx="395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000" i="1">
                <a:ea typeface="新細明體" panose="02020500000000000000" pitchFamily="18" charset="-120"/>
              </a:rPr>
              <a:t>Id</a:t>
            </a:r>
          </a:p>
        </p:txBody>
      </p:sp>
      <p:sp>
        <p:nvSpPr>
          <p:cNvPr id="31764" name="Text Box 19">
            <a:extLst>
              <a:ext uri="{FF2B5EF4-FFF2-40B4-BE49-F238E27FC236}">
                <a16:creationId xmlns:a16="http://schemas.microsoft.com/office/drawing/2014/main" id="{7514136C-6D50-430D-B3AB-CFA50A05F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763" y="4714875"/>
            <a:ext cx="846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000" i="1">
                <a:ea typeface="新細明體" panose="02020500000000000000" pitchFamily="18" charset="-120"/>
              </a:rPr>
              <a:t>ProfId</a:t>
            </a:r>
          </a:p>
        </p:txBody>
      </p:sp>
      <p:sp>
        <p:nvSpPr>
          <p:cNvPr id="31765" name="Line 20">
            <a:extLst>
              <a:ext uri="{FF2B5EF4-FFF2-40B4-BE49-F238E27FC236}">
                <a16:creationId xmlns:a16="http://schemas.microsoft.com/office/drawing/2014/main" id="{04F4456D-2F84-4F12-9312-1EE55BC438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9363" y="5129213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66" name="AutoShape 21">
            <a:extLst>
              <a:ext uri="{FF2B5EF4-FFF2-40B4-BE49-F238E27FC236}">
                <a16:creationId xmlns:a16="http://schemas.microsoft.com/office/drawing/2014/main" id="{C1C90930-BD8C-4D0F-91AE-96303D1F6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200" y="3981450"/>
            <a:ext cx="1828800" cy="9144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31767" name="Rectangle 22">
            <a:extLst>
              <a:ext uri="{FF2B5EF4-FFF2-40B4-BE49-F238E27FC236}">
                <a16:creationId xmlns:a16="http://schemas.microsoft.com/office/drawing/2014/main" id="{D253B4D3-AFC0-4AE0-A0EA-38526E1DD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4133850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1768" name="Rectangle 23">
            <a:extLst>
              <a:ext uri="{FF2B5EF4-FFF2-40B4-BE49-F238E27FC236}">
                <a16:creationId xmlns:a16="http://schemas.microsoft.com/office/drawing/2014/main" id="{E489835B-4F1E-48E1-A184-3149A9ECB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200" y="4133850"/>
            <a:ext cx="1676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0200" name="Text Box 24">
            <a:extLst>
              <a:ext uri="{FF2B5EF4-FFF2-40B4-BE49-F238E27FC236}">
                <a16:creationId xmlns:a16="http://schemas.microsoft.com/office/drawing/2014/main" id="{A102E05D-A087-4045-B6E1-E52789243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0" y="4210050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WorksIn</a:t>
            </a:r>
          </a:p>
        </p:txBody>
      </p:sp>
      <p:sp>
        <p:nvSpPr>
          <p:cNvPr id="50201" name="Text Box 25">
            <a:extLst>
              <a:ext uri="{FF2B5EF4-FFF2-40B4-BE49-F238E27FC236}">
                <a16:creationId xmlns:a16="http://schemas.microsoft.com/office/drawing/2014/main" id="{73FD4062-3D1C-4C41-8E34-AE4687A74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4210050"/>
            <a:ext cx="133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</a:p>
        </p:txBody>
      </p:sp>
      <p:sp>
        <p:nvSpPr>
          <p:cNvPr id="50202" name="Text Box 26">
            <a:extLst>
              <a:ext uri="{FF2B5EF4-FFF2-40B4-BE49-F238E27FC236}">
                <a16:creationId xmlns:a16="http://schemas.microsoft.com/office/drawing/2014/main" id="{F0125732-16AE-4C4D-9FE5-F3A7ECFF5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421005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Department</a:t>
            </a:r>
          </a:p>
        </p:txBody>
      </p:sp>
      <p:sp>
        <p:nvSpPr>
          <p:cNvPr id="31772" name="Line 27">
            <a:extLst>
              <a:ext uri="{FF2B5EF4-FFF2-40B4-BE49-F238E27FC236}">
                <a16:creationId xmlns:a16="http://schemas.microsoft.com/office/drawing/2014/main" id="{696EB4EB-D012-4EC2-9459-E65FEFF36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6800" y="4438650"/>
            <a:ext cx="1295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73" name="Line 28">
            <a:extLst>
              <a:ext uri="{FF2B5EF4-FFF2-40B4-BE49-F238E27FC236}">
                <a16:creationId xmlns:a16="http://schemas.microsoft.com/office/drawing/2014/main" id="{509C3E5F-B7C9-4D5B-81E4-9A2E8BCB8F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1000" y="443865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205" name="AutoShape 29">
            <a:extLst>
              <a:ext uri="{FF2B5EF4-FFF2-40B4-BE49-F238E27FC236}">
                <a16:creationId xmlns:a16="http://schemas.microsoft.com/office/drawing/2014/main" id="{196C9ECA-62D6-48D5-BB21-BACB1536E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3825" y="4862513"/>
            <a:ext cx="914400" cy="390525"/>
          </a:xfrm>
          <a:prstGeom prst="wedgeRoundRectCallout">
            <a:avLst>
              <a:gd name="adj1" fmla="val -255037"/>
              <a:gd name="adj2" fmla="val -34958"/>
              <a:gd name="adj3" fmla="val 16667"/>
            </a:avLst>
          </a:prstGeom>
          <a:noFill/>
          <a:ln w="9525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8745538" algn="l"/>
                <a:tab pos="8802688" algn="l"/>
                <a:tab pos="8861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8745538" algn="l"/>
                <a:tab pos="8802688" algn="l"/>
                <a:tab pos="8861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8745538" algn="l"/>
                <a:tab pos="8802688" algn="l"/>
                <a:tab pos="8861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8745538" algn="l"/>
                <a:tab pos="8802688" algn="l"/>
                <a:tab pos="8861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8745538" algn="l"/>
                <a:tab pos="8802688" algn="l"/>
                <a:tab pos="8861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745538" algn="l"/>
                <a:tab pos="8802688" algn="l"/>
                <a:tab pos="8861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745538" algn="l"/>
                <a:tab pos="8802688" algn="l"/>
                <a:tab pos="8861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745538" algn="l"/>
                <a:tab pos="8802688" algn="l"/>
                <a:tab pos="8861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745538" algn="l"/>
                <a:tab pos="8802688" algn="l"/>
                <a:tab pos="8861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1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Key </a:t>
            </a: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4C8BD7B-2FF8-4BB4-852D-302357FDF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D250AF4D-2D77-4099-BF1D-7EDDC4277E2B}" type="slidenum">
              <a:rPr lang="en-US" altLang="zh-TW"/>
              <a:pPr>
                <a:defRPr/>
              </a:pPr>
              <a:t>29</a:t>
            </a:fld>
            <a:endParaRPr lang="en-US" altLang="zh-TW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FBAC1902-6C58-4D49-B3ED-66F5DD2454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81000"/>
            <a:ext cx="8147050" cy="49688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sz="3600">
                <a:ea typeface="新細明體" panose="02020500000000000000" pitchFamily="18" charset="-120"/>
              </a:rPr>
              <a:t>Representing Type Hierarchies in the Relational Model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A20EAE7-2ECB-4564-96C0-154DFBE92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>
                <a:ea typeface="新細明體" panose="02020500000000000000" pitchFamily="18" charset="-120"/>
              </a:rPr>
              <a:t>Supertypes</a:t>
            </a:r>
            <a:r>
              <a:rPr lang="en-US" altLang="zh-TW" dirty="0">
                <a:ea typeface="新細明體" panose="02020500000000000000" pitchFamily="18" charset="-120"/>
              </a:rPr>
              <a:t> and subtypes can be realized as separate relations</a:t>
            </a:r>
          </a:p>
          <a:p>
            <a:pPr lvl="1"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Need a way of identifying subtype entity with its (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unique</a:t>
            </a:r>
            <a:r>
              <a:rPr lang="en-US" altLang="zh-TW" dirty="0">
                <a:ea typeface="新細明體" panose="02020500000000000000" pitchFamily="18" charset="-120"/>
              </a:rPr>
              <a:t>) related </a:t>
            </a:r>
            <a:r>
              <a:rPr lang="en-US" altLang="zh-TW" dirty="0" err="1">
                <a:ea typeface="新細明體" panose="02020500000000000000" pitchFamily="18" charset="-120"/>
              </a:rPr>
              <a:t>supertype</a:t>
            </a:r>
            <a:r>
              <a:rPr lang="en-US" altLang="zh-TW" dirty="0">
                <a:ea typeface="新細明體" panose="02020500000000000000" pitchFamily="18" charset="-120"/>
              </a:rPr>
              <a:t> entity</a:t>
            </a:r>
          </a:p>
          <a:p>
            <a:pPr lvl="2">
              <a:defRPr/>
            </a:pPr>
            <a:r>
              <a:rPr lang="en-US" altLang="zh-TW" i="1" dirty="0">
                <a:solidFill>
                  <a:schemeClr val="accent2"/>
                </a:solidFill>
                <a:ea typeface="新細明體" panose="02020500000000000000" pitchFamily="18" charset="-120"/>
              </a:rPr>
              <a:t>Choose a candidate key and make it an attribute of all entity types in hierarchy</a:t>
            </a: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683E5C-9BFB-41D0-865B-2F40D21302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1586306A-E2C1-4B68-B406-41DF29BA8C13}" type="slidenum">
              <a:rPr lang="en-US" altLang="zh-TW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33DB1AA-C552-48CB-8EF9-CA14E63AE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Entities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4DF1F9B-7618-42FB-A93F-2A5D5C909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747838"/>
            <a:ext cx="8458200" cy="4114800"/>
          </a:xfrm>
        </p:spPr>
        <p:txBody>
          <a:bodyPr/>
          <a:lstStyle/>
          <a:p>
            <a:pPr>
              <a:defRPr/>
            </a:pPr>
            <a:r>
              <a:rPr lang="en-US" altLang="zh-TW" i="1">
                <a:ea typeface="新細明體" panose="02020500000000000000" pitchFamily="18" charset="-120"/>
              </a:rPr>
              <a:t>Entity</a:t>
            </a:r>
            <a:r>
              <a:rPr lang="en-US" altLang="zh-TW">
                <a:ea typeface="新細明體" panose="02020500000000000000" pitchFamily="18" charset="-120"/>
              </a:rPr>
              <a:t>: an object that is involved in the enterprise</a:t>
            </a:r>
          </a:p>
          <a:p>
            <a:pPr lvl="1">
              <a:defRPr/>
            </a:pPr>
            <a:r>
              <a:rPr lang="en-US" altLang="zh-TW">
                <a:ea typeface="新細明體" panose="02020500000000000000" pitchFamily="18" charset="-120"/>
              </a:rPr>
              <a:t>Ex: John, CSE305</a:t>
            </a:r>
          </a:p>
          <a:p>
            <a:pPr>
              <a:defRPr/>
            </a:pPr>
            <a:r>
              <a:rPr lang="en-US" altLang="zh-TW" i="1">
                <a:ea typeface="新細明體" panose="02020500000000000000" pitchFamily="18" charset="-120"/>
              </a:rPr>
              <a:t>Entity Type</a:t>
            </a:r>
            <a:r>
              <a:rPr lang="en-US" altLang="zh-TW">
                <a:ea typeface="新細明體" panose="02020500000000000000" pitchFamily="18" charset="-120"/>
              </a:rPr>
              <a:t>: set of similar objects</a:t>
            </a:r>
          </a:p>
          <a:p>
            <a:pPr lvl="1">
              <a:defRPr/>
            </a:pPr>
            <a:r>
              <a:rPr lang="en-US" altLang="zh-TW">
                <a:ea typeface="新細明體" panose="02020500000000000000" pitchFamily="18" charset="-120"/>
              </a:rPr>
              <a:t>Ex: students, courses</a:t>
            </a:r>
          </a:p>
          <a:p>
            <a:pPr>
              <a:defRPr/>
            </a:pPr>
            <a:r>
              <a:rPr lang="en-US" altLang="zh-TW" i="1">
                <a:ea typeface="新細明體" panose="02020500000000000000" pitchFamily="18" charset="-120"/>
              </a:rPr>
              <a:t>Attribute</a:t>
            </a:r>
            <a:r>
              <a:rPr lang="en-US" altLang="zh-TW">
                <a:ea typeface="新細明體" panose="02020500000000000000" pitchFamily="18" charset="-120"/>
              </a:rPr>
              <a:t>: describes one aspect of an entity type</a:t>
            </a:r>
          </a:p>
          <a:p>
            <a:pPr lvl="1">
              <a:defRPr/>
            </a:pPr>
            <a:r>
              <a:rPr lang="en-US" altLang="zh-TW">
                <a:ea typeface="新細明體" panose="02020500000000000000" pitchFamily="18" charset="-120"/>
              </a:rPr>
              <a:t>Ex: </a:t>
            </a:r>
            <a:r>
              <a:rPr lang="en-US" altLang="zh-TW" i="1">
                <a:ea typeface="新細明體" panose="02020500000000000000" pitchFamily="18" charset="-120"/>
              </a:rPr>
              <a:t>name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 i="1">
                <a:ea typeface="新細明體" panose="02020500000000000000" pitchFamily="18" charset="-120"/>
              </a:rPr>
              <a:t>maximum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i="1">
                <a:ea typeface="新細明體" panose="02020500000000000000" pitchFamily="18" charset="-120"/>
              </a:rPr>
              <a:t>enrollment</a:t>
            </a: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投影片編號版面配置區 3">
            <a:extLst>
              <a:ext uri="{FF2B5EF4-FFF2-40B4-BE49-F238E27FC236}">
                <a16:creationId xmlns:a16="http://schemas.microsoft.com/office/drawing/2014/main" id="{27AE7DAC-EE71-4513-A5FC-030BADC607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9971E15D-799F-430D-84E4-39292B8670CF}" type="slidenum">
              <a:rPr lang="en-US" altLang="zh-TW"/>
              <a:pPr>
                <a:defRPr/>
              </a:pPr>
              <a:t>30</a:t>
            </a:fld>
            <a:endParaRPr lang="en-US" altLang="zh-TW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BB7B1D4A-E484-43EF-8A5A-0AD2E39C91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3563" y="508000"/>
            <a:ext cx="8075612" cy="376238"/>
          </a:xfrm>
        </p:spPr>
        <p:txBody>
          <a:bodyPr/>
          <a:lstStyle/>
          <a:p>
            <a:pPr>
              <a:defRPr/>
            </a:pPr>
            <a:r>
              <a:rPr lang="en-US" altLang="zh-TW" sz="3800">
                <a:ea typeface="新細明體" panose="02020500000000000000" pitchFamily="18" charset="-120"/>
              </a:rPr>
              <a:t>Type Hierarchies and the Relational Model</a:t>
            </a:r>
            <a:endParaRPr lang="en-US" altLang="zh-TW" sz="3200">
              <a:ea typeface="新細明體" panose="02020500000000000000" pitchFamily="18" charset="-120"/>
            </a:endParaRP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541E7BF4-0224-47C7-A9E1-C4B80C853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4516438"/>
            <a:ext cx="1524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3797" name="Text Box 4">
            <a:extLst>
              <a:ext uri="{FF2B5EF4-FFF2-40B4-BE49-F238E27FC236}">
                <a16:creationId xmlns:a16="http://schemas.microsoft.com/office/drawing/2014/main" id="{14C4931F-2F32-414B-B365-2FA9FBBF8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43370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33798" name="Text Box 5">
            <a:extLst>
              <a:ext uri="{FF2B5EF4-FFF2-40B4-BE49-F238E27FC236}">
                <a16:creationId xmlns:a16="http://schemas.microsoft.com/office/drawing/2014/main" id="{370FDBE4-B582-40FE-A173-F12083D31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600" y="4135438"/>
            <a:ext cx="689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TW" altLang="en-US" sz="2400">
                <a:ea typeface="新細明體" panose="02020500000000000000" pitchFamily="18" charset="-120"/>
              </a:rPr>
              <a:t> </a:t>
            </a:r>
            <a:r>
              <a:rPr lang="en-US" altLang="zh-TW" sz="2000" i="1">
                <a:solidFill>
                  <a:srgbClr val="FF3300"/>
                </a:solidFill>
                <a:ea typeface="新細明體" panose="02020500000000000000" pitchFamily="18" charset="-120"/>
              </a:rPr>
              <a:t>Id</a:t>
            </a:r>
            <a:r>
              <a:rPr lang="en-US" altLang="zh-TW" sz="2400">
                <a:ea typeface="新細明體" panose="02020500000000000000" pitchFamily="18" charset="-120"/>
              </a:rPr>
              <a:t>   </a:t>
            </a:r>
            <a:r>
              <a:rPr lang="en-US" altLang="zh-TW" sz="2000" i="1">
                <a:ea typeface="新細明體" panose="02020500000000000000" pitchFamily="18" charset="-120"/>
              </a:rPr>
              <a:t>attribs1</a:t>
            </a:r>
            <a:r>
              <a:rPr lang="en-US" altLang="zh-TW" sz="2400">
                <a:ea typeface="新細明體" panose="02020500000000000000" pitchFamily="18" charset="-120"/>
              </a:rPr>
              <a:t>      </a:t>
            </a:r>
            <a:r>
              <a:rPr lang="en-US" altLang="zh-TW" sz="2400">
                <a:solidFill>
                  <a:srgbClr val="FF33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i="1">
                <a:solidFill>
                  <a:srgbClr val="FF3300"/>
                </a:solidFill>
                <a:ea typeface="新細明體" panose="02020500000000000000" pitchFamily="18" charset="-120"/>
              </a:rPr>
              <a:t>Id</a:t>
            </a:r>
            <a:r>
              <a:rPr lang="en-US" altLang="zh-TW" sz="2400">
                <a:ea typeface="新細明體" panose="02020500000000000000" pitchFamily="18" charset="-120"/>
              </a:rPr>
              <a:t>    </a:t>
            </a:r>
            <a:r>
              <a:rPr lang="en-US" altLang="zh-TW" sz="2000" i="1">
                <a:ea typeface="新細明體" panose="02020500000000000000" pitchFamily="18" charset="-120"/>
              </a:rPr>
              <a:t>attribs2</a:t>
            </a:r>
            <a:r>
              <a:rPr lang="en-US" altLang="zh-TW" sz="2400">
                <a:ea typeface="新細明體" panose="02020500000000000000" pitchFamily="18" charset="-120"/>
              </a:rPr>
              <a:t>       </a:t>
            </a:r>
            <a:r>
              <a:rPr lang="en-US" altLang="zh-TW" sz="2000" i="1">
                <a:solidFill>
                  <a:srgbClr val="FF3300"/>
                </a:solidFill>
                <a:ea typeface="新細明體" panose="02020500000000000000" pitchFamily="18" charset="-120"/>
              </a:rPr>
              <a:t>Id</a:t>
            </a:r>
            <a:r>
              <a:rPr lang="en-US" altLang="zh-TW" sz="2400">
                <a:solidFill>
                  <a:srgbClr val="FF33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</a:rPr>
              <a:t>   </a:t>
            </a:r>
            <a:r>
              <a:rPr lang="en-US" altLang="zh-TW" sz="2000" i="1">
                <a:ea typeface="新細明體" panose="02020500000000000000" pitchFamily="18" charset="-120"/>
              </a:rPr>
              <a:t>attribs3</a:t>
            </a:r>
            <a:r>
              <a:rPr lang="en-US" altLang="zh-TW" sz="2400">
                <a:ea typeface="新細明體" panose="02020500000000000000" pitchFamily="18" charset="-120"/>
              </a:rPr>
              <a:t>      </a:t>
            </a:r>
            <a:r>
              <a:rPr lang="en-US" altLang="zh-TW" sz="2000" i="1">
                <a:solidFill>
                  <a:srgbClr val="FF3300"/>
                </a:solidFill>
                <a:ea typeface="新細明體" panose="02020500000000000000" pitchFamily="18" charset="-120"/>
              </a:rPr>
              <a:t>Id</a:t>
            </a:r>
            <a:r>
              <a:rPr lang="en-US" altLang="zh-TW" sz="2000" i="1">
                <a:ea typeface="新細明體" panose="02020500000000000000" pitchFamily="18" charset="-120"/>
              </a:rPr>
              <a:t>  </a:t>
            </a:r>
            <a:r>
              <a:rPr lang="en-US" altLang="zh-TW" sz="2400">
                <a:ea typeface="新細明體" panose="02020500000000000000" pitchFamily="18" charset="-120"/>
              </a:rPr>
              <a:t>  </a:t>
            </a:r>
            <a:r>
              <a:rPr lang="en-US" altLang="zh-TW" sz="2000" i="1">
                <a:ea typeface="新細明體" panose="02020500000000000000" pitchFamily="18" charset="-120"/>
              </a:rPr>
              <a:t>attribs4</a:t>
            </a:r>
          </a:p>
        </p:txBody>
      </p:sp>
      <p:sp>
        <p:nvSpPr>
          <p:cNvPr id="33799" name="Rectangle 6">
            <a:extLst>
              <a:ext uri="{FF2B5EF4-FFF2-40B4-BE49-F238E27FC236}">
                <a16:creationId xmlns:a16="http://schemas.microsoft.com/office/drawing/2014/main" id="{7D558D04-C776-452A-83D0-A441F99E8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400" y="4516438"/>
            <a:ext cx="1524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3800" name="Rectangle 7">
            <a:extLst>
              <a:ext uri="{FF2B5EF4-FFF2-40B4-BE49-F238E27FC236}">
                <a16:creationId xmlns:a16="http://schemas.microsoft.com/office/drawing/2014/main" id="{FB26F3F7-2E95-4504-8C84-383E30521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4516438"/>
            <a:ext cx="1524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3801" name="Rectangle 8">
            <a:extLst>
              <a:ext uri="{FF2B5EF4-FFF2-40B4-BE49-F238E27FC236}">
                <a16:creationId xmlns:a16="http://schemas.microsoft.com/office/drawing/2014/main" id="{383EA891-2BB6-40FC-B93F-BA81A67F0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00" y="4516438"/>
            <a:ext cx="1524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3802" name="Line 9">
            <a:extLst>
              <a:ext uri="{FF2B5EF4-FFF2-40B4-BE49-F238E27FC236}">
                <a16:creationId xmlns:a16="http://schemas.microsoft.com/office/drawing/2014/main" id="{E927EA2E-60AB-48C5-ABCC-542442BD1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1800" y="4516438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3" name="Line 10">
            <a:extLst>
              <a:ext uri="{FF2B5EF4-FFF2-40B4-BE49-F238E27FC236}">
                <a16:creationId xmlns:a16="http://schemas.microsoft.com/office/drawing/2014/main" id="{CCA2BB74-98C9-47AC-9204-97108A152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4516438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4" name="Line 11">
            <a:extLst>
              <a:ext uri="{FF2B5EF4-FFF2-40B4-BE49-F238E27FC236}">
                <a16:creationId xmlns:a16="http://schemas.microsoft.com/office/drawing/2014/main" id="{C9E950CC-0084-4F50-A741-345A0C9B0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9400" y="4516438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5" name="Line 12">
            <a:extLst>
              <a:ext uri="{FF2B5EF4-FFF2-40B4-BE49-F238E27FC236}">
                <a16:creationId xmlns:a16="http://schemas.microsoft.com/office/drawing/2014/main" id="{557B8A29-386B-46A5-A56E-964BA8CFC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8200" y="4516438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6" name="Rectangle 13">
            <a:extLst>
              <a:ext uri="{FF2B5EF4-FFF2-40B4-BE49-F238E27FC236}">
                <a16:creationId xmlns:a16="http://schemas.microsoft.com/office/drawing/2014/main" id="{DD9C68C4-17BE-409A-A164-DDE79888D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879725"/>
            <a:ext cx="1524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3807" name="Line 14">
            <a:extLst>
              <a:ext uri="{FF2B5EF4-FFF2-40B4-BE49-F238E27FC236}">
                <a16:creationId xmlns:a16="http://schemas.microsoft.com/office/drawing/2014/main" id="{FDEF0410-79F5-4015-A9C0-344A10C5A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3688" y="2890838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8" name="Text Box 15">
            <a:extLst>
              <a:ext uri="{FF2B5EF4-FFF2-40B4-BE49-F238E27FC236}">
                <a16:creationId xmlns:a16="http://schemas.microsoft.com/office/drawing/2014/main" id="{6EF94FA1-A8F0-466E-B97E-817561EEA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275" y="2474913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000" i="1">
                <a:solidFill>
                  <a:srgbClr val="FF3300"/>
                </a:solidFill>
                <a:ea typeface="新細明體" panose="02020500000000000000" pitchFamily="18" charset="-120"/>
              </a:rPr>
              <a:t>Id</a:t>
            </a:r>
            <a:r>
              <a:rPr lang="en-US" altLang="zh-TW" sz="2400">
                <a:solidFill>
                  <a:srgbClr val="FF33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</a:rPr>
              <a:t>  </a:t>
            </a:r>
            <a:r>
              <a:rPr lang="en-US" altLang="zh-TW" sz="2000" i="1">
                <a:ea typeface="新細明體" panose="02020500000000000000" pitchFamily="18" charset="-120"/>
              </a:rPr>
              <a:t>attribs0</a:t>
            </a:r>
          </a:p>
        </p:txBody>
      </p:sp>
      <p:sp>
        <p:nvSpPr>
          <p:cNvPr id="52240" name="Text Box 16">
            <a:extLst>
              <a:ext uri="{FF2B5EF4-FFF2-40B4-BE49-F238E27FC236}">
                <a16:creationId xmlns:a16="http://schemas.microsoft.com/office/drawing/2014/main" id="{323F68D2-329E-4D82-A18B-780241846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7825" y="3022600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Student</a:t>
            </a:r>
          </a:p>
        </p:txBody>
      </p:sp>
      <p:sp>
        <p:nvSpPr>
          <p:cNvPr id="52241" name="Text Box 17">
            <a:extLst>
              <a:ext uri="{FF2B5EF4-FFF2-40B4-BE49-F238E27FC236}">
                <a16:creationId xmlns:a16="http://schemas.microsoft.com/office/drawing/2014/main" id="{8484D627-ECF7-471F-99B6-1DAA72BFF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5713413"/>
            <a:ext cx="655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Freshman</a:t>
            </a:r>
            <a:r>
              <a:rPr lang="en-US" altLang="zh-TW" sz="2400">
                <a:ea typeface="新細明體" panose="02020500000000000000" pitchFamily="18" charset="-120"/>
              </a:rPr>
              <a:t>      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Sophmore</a:t>
            </a:r>
            <a:r>
              <a:rPr lang="en-US" altLang="zh-TW" sz="2400">
                <a:ea typeface="新細明體" panose="02020500000000000000" pitchFamily="18" charset="-120"/>
              </a:rPr>
              <a:t>         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Junior</a:t>
            </a:r>
            <a:r>
              <a:rPr lang="en-US" altLang="zh-TW" sz="2400">
                <a:ea typeface="新細明體" panose="02020500000000000000" pitchFamily="18" charset="-120"/>
              </a:rPr>
              <a:t>          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Senior</a:t>
            </a:r>
          </a:p>
        </p:txBody>
      </p:sp>
      <p:sp>
        <p:nvSpPr>
          <p:cNvPr id="33811" name="Text Box 18">
            <a:extLst>
              <a:ext uri="{FF2B5EF4-FFF2-40B4-BE49-F238E27FC236}">
                <a16:creationId xmlns:a16="http://schemas.microsoft.com/office/drawing/2014/main" id="{D268C92F-0C52-4C53-A22D-EADC512AF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47838"/>
            <a:ext cx="7537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8745538" algn="l"/>
                <a:tab pos="8802688" algn="l"/>
                <a:tab pos="88614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8745538" algn="l"/>
                <a:tab pos="8802688" algn="l"/>
                <a:tab pos="88614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8745538" algn="l"/>
                <a:tab pos="8802688" algn="l"/>
                <a:tab pos="88614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8745538" algn="l"/>
                <a:tab pos="8802688" algn="l"/>
                <a:tab pos="88614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8745538" algn="l"/>
                <a:tab pos="8802688" algn="l"/>
                <a:tab pos="88614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5538" algn="l"/>
                <a:tab pos="8802688" algn="l"/>
                <a:tab pos="88614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5538" algn="l"/>
                <a:tab pos="8802688" algn="l"/>
                <a:tab pos="88614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5538" algn="l"/>
                <a:tab pos="8802688" algn="l"/>
                <a:tab pos="88614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5538" algn="l"/>
                <a:tab pos="8802688" algn="l"/>
                <a:tab pos="88614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TW" altLang="en-US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</a:rPr>
              <a:t>Translated by adding the primary key of supertype to all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>
                <a:ea typeface="新細明體" panose="02020500000000000000" pitchFamily="18" charset="-120"/>
              </a:rPr>
              <a:t>   subtypes. Plus foreign key from subtypes to the supertype.</a:t>
            </a:r>
          </a:p>
        </p:txBody>
      </p:sp>
      <p:sp>
        <p:nvSpPr>
          <p:cNvPr id="52243" name="Text Box 19">
            <a:extLst>
              <a:ext uri="{FF2B5EF4-FFF2-40B4-BE49-F238E27FC236}">
                <a16:creationId xmlns:a16="http://schemas.microsoft.com/office/drawing/2014/main" id="{5AF9CAC0-BAEE-4888-B26B-6DA8EB48A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025" y="6137275"/>
            <a:ext cx="4979988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FOREIGN KEY </a:t>
            </a:r>
            <a:r>
              <a:rPr lang="en-US" altLang="zh-TW" sz="1800" i="1" dirty="0">
                <a:solidFill>
                  <a:srgbClr val="C00000"/>
                </a:solidFill>
                <a:ea typeface="新細明體" panose="02020500000000000000" pitchFamily="18" charset="-120"/>
              </a:rPr>
              <a:t>Id</a:t>
            </a:r>
            <a:r>
              <a:rPr lang="en-US" altLang="zh-TW" sz="2000" dirty="0">
                <a:solidFill>
                  <a:srgbClr val="C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REFERENCES </a:t>
            </a:r>
            <a:r>
              <a:rPr lang="en-US" altLang="zh-TW" sz="1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Student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1800" dirty="0">
                <a:solidFill>
                  <a:srgbClr val="C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in  Freshman, Sophomore, </a:t>
            </a:r>
            <a:r>
              <a:rPr lang="en-US" altLang="zh-TW" sz="1800" dirty="0" err="1">
                <a:solidFill>
                  <a:srgbClr val="C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Sunior</a:t>
            </a:r>
            <a:r>
              <a:rPr lang="en-US" altLang="zh-TW" sz="1800" dirty="0">
                <a:solidFill>
                  <a:srgbClr val="C00000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, Senior</a:t>
            </a: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4">
            <a:extLst>
              <a:ext uri="{FF2B5EF4-FFF2-40B4-BE49-F238E27FC236}">
                <a16:creationId xmlns:a16="http://schemas.microsoft.com/office/drawing/2014/main" id="{07FCF492-7D27-4396-ADEE-D02FAF7927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3EAAAC8D-1259-47AF-9320-7FED3408E005}" type="slidenum">
              <a:rPr lang="en-US" altLang="zh-TW"/>
              <a:pPr>
                <a:defRPr/>
              </a:pPr>
              <a:t>31</a:t>
            </a:fld>
            <a:endParaRPr lang="en-US" altLang="zh-TW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ECE5DFB1-9B52-455D-8261-CBEEA5FB7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3563" y="554038"/>
            <a:ext cx="8075612" cy="422275"/>
          </a:xfrm>
        </p:spPr>
        <p:txBody>
          <a:bodyPr/>
          <a:lstStyle/>
          <a:p>
            <a:pPr>
              <a:defRPr/>
            </a:pPr>
            <a:r>
              <a:rPr lang="en-US" altLang="zh-TW" sz="4000">
                <a:ea typeface="新細明體" panose="02020500000000000000" pitchFamily="18" charset="-120"/>
              </a:rPr>
              <a:t>Type Hierarchies and the Relational Model</a:t>
            </a:r>
            <a:endParaRPr lang="en-US" altLang="zh-TW" sz="3200">
              <a:ea typeface="新細明體" panose="02020500000000000000" pitchFamily="18" charset="-120"/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F9E19C6-EF85-4282-A12E-88F3DB011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5463" y="1341438"/>
            <a:ext cx="8147050" cy="228758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>
                <a:ea typeface="新細明體" panose="02020500000000000000" pitchFamily="18" charset="-120"/>
              </a:rPr>
              <a:t>Redundancy eliminated if IsA is not disjoint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>
                <a:ea typeface="新細明體" panose="02020500000000000000" pitchFamily="18" charset="-120"/>
              </a:rPr>
              <a:t>For individuals who are both employees and students, Name and DOB are stored only once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4821" name="Text Box 4">
            <a:extLst>
              <a:ext uri="{FF2B5EF4-FFF2-40B4-BE49-F238E27FC236}">
                <a16:creationId xmlns:a16="http://schemas.microsoft.com/office/drawing/2014/main" id="{F3D9559B-4295-46E5-92B6-8B8458353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4476750"/>
            <a:ext cx="837723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000" i="1">
                <a:solidFill>
                  <a:srgbClr val="C00000"/>
                </a:solidFill>
                <a:ea typeface="新細明體" panose="02020500000000000000" pitchFamily="18" charset="-120"/>
              </a:rPr>
              <a:t>SSN</a:t>
            </a:r>
            <a:r>
              <a:rPr lang="en-US" altLang="zh-TW" sz="2000" i="1">
                <a:ea typeface="新細明體" panose="02020500000000000000" pitchFamily="18" charset="-120"/>
              </a:rPr>
              <a:t>   </a:t>
            </a:r>
            <a:r>
              <a:rPr lang="en-US" altLang="zh-TW" sz="2400">
                <a:ea typeface="新細明體" panose="02020500000000000000" pitchFamily="18" charset="-120"/>
              </a:rPr>
              <a:t>  </a:t>
            </a:r>
            <a:r>
              <a:rPr lang="en-US" altLang="zh-TW" sz="2000" i="1">
                <a:ea typeface="新細明體" panose="02020500000000000000" pitchFamily="18" charset="-120"/>
              </a:rPr>
              <a:t>Name</a:t>
            </a:r>
            <a:r>
              <a:rPr lang="en-US" altLang="zh-TW" sz="2400">
                <a:ea typeface="新細明體" panose="02020500000000000000" pitchFamily="18" charset="-120"/>
              </a:rPr>
              <a:t>   </a:t>
            </a:r>
            <a:r>
              <a:rPr lang="en-US" altLang="zh-TW" sz="2000" i="1">
                <a:ea typeface="新細明體" panose="02020500000000000000" pitchFamily="18" charset="-120"/>
              </a:rPr>
              <a:t>DOB</a:t>
            </a:r>
            <a:r>
              <a:rPr lang="en-US" altLang="zh-TW" sz="2400">
                <a:ea typeface="新細明體" panose="02020500000000000000" pitchFamily="18" charset="-120"/>
              </a:rPr>
              <a:t>     </a:t>
            </a:r>
            <a:r>
              <a:rPr lang="en-US" altLang="zh-TW" sz="2000" i="1">
                <a:solidFill>
                  <a:srgbClr val="C00000"/>
                </a:solidFill>
                <a:ea typeface="新細明體" panose="02020500000000000000" pitchFamily="18" charset="-120"/>
              </a:rPr>
              <a:t>SSN</a:t>
            </a:r>
            <a:r>
              <a:rPr lang="en-US" altLang="zh-TW" sz="2400">
                <a:ea typeface="新細明體" panose="02020500000000000000" pitchFamily="18" charset="-120"/>
              </a:rPr>
              <a:t>    </a:t>
            </a:r>
            <a:r>
              <a:rPr lang="en-US" altLang="zh-TW" sz="2000" i="1">
                <a:ea typeface="新細明體" panose="02020500000000000000" pitchFamily="18" charset="-120"/>
              </a:rPr>
              <a:t>Department</a:t>
            </a:r>
            <a:r>
              <a:rPr lang="en-US" altLang="zh-TW" sz="2400">
                <a:ea typeface="新細明體" panose="02020500000000000000" pitchFamily="18" charset="-120"/>
              </a:rPr>
              <a:t>    </a:t>
            </a:r>
            <a:r>
              <a:rPr lang="en-US" altLang="zh-TW" sz="2000" i="1">
                <a:ea typeface="新細明體" panose="02020500000000000000" pitchFamily="18" charset="-120"/>
              </a:rPr>
              <a:t>Salary</a:t>
            </a:r>
            <a:r>
              <a:rPr lang="en-US" altLang="zh-TW" sz="2400">
                <a:ea typeface="新細明體" panose="02020500000000000000" pitchFamily="18" charset="-120"/>
              </a:rPr>
              <a:t>     </a:t>
            </a:r>
            <a:r>
              <a:rPr lang="en-US" altLang="zh-TW" sz="2000" i="1">
                <a:solidFill>
                  <a:srgbClr val="C00000"/>
                </a:solidFill>
                <a:ea typeface="新細明體" panose="02020500000000000000" pitchFamily="18" charset="-120"/>
              </a:rPr>
              <a:t>SSN</a:t>
            </a:r>
            <a:r>
              <a:rPr lang="en-US" altLang="zh-TW" sz="2400">
                <a:ea typeface="新細明體" panose="02020500000000000000" pitchFamily="18" charset="-120"/>
              </a:rPr>
              <a:t>   </a:t>
            </a:r>
            <a:r>
              <a:rPr lang="en-US" altLang="zh-TW" sz="2000" i="1">
                <a:ea typeface="新細明體" panose="02020500000000000000" pitchFamily="18" charset="-120"/>
              </a:rPr>
              <a:t>GPA</a:t>
            </a:r>
            <a:r>
              <a:rPr lang="en-US" altLang="zh-TW" sz="2400">
                <a:ea typeface="新細明體" panose="02020500000000000000" pitchFamily="18" charset="-120"/>
              </a:rPr>
              <a:t>   </a:t>
            </a:r>
            <a:r>
              <a:rPr lang="en-US" altLang="zh-TW" sz="2000" i="1">
                <a:ea typeface="新細明體" panose="02020500000000000000" pitchFamily="18" charset="-120"/>
              </a:rPr>
              <a:t>StartDate</a:t>
            </a:r>
          </a:p>
          <a:p>
            <a:r>
              <a:rPr lang="en-US" altLang="zh-TW" sz="2000">
                <a:ea typeface="新細明體" panose="02020500000000000000" pitchFamily="18" charset="-120"/>
              </a:rPr>
              <a:t>1234</a:t>
            </a:r>
            <a:r>
              <a:rPr lang="en-US" altLang="zh-TW" sz="2400">
                <a:ea typeface="新細明體" panose="02020500000000000000" pitchFamily="18" charset="-120"/>
              </a:rPr>
              <a:t>    </a:t>
            </a:r>
            <a:r>
              <a:rPr lang="en-US" altLang="zh-TW" sz="2000">
                <a:ea typeface="新細明體" panose="02020500000000000000" pitchFamily="18" charset="-120"/>
              </a:rPr>
              <a:t>Mary</a:t>
            </a:r>
            <a:r>
              <a:rPr lang="en-US" altLang="zh-TW" sz="2400">
                <a:ea typeface="新細明體" panose="02020500000000000000" pitchFamily="18" charset="-120"/>
              </a:rPr>
              <a:t>    </a:t>
            </a:r>
            <a:r>
              <a:rPr lang="en-US" altLang="zh-TW" sz="2000">
                <a:ea typeface="新細明體" panose="02020500000000000000" pitchFamily="18" charset="-120"/>
              </a:rPr>
              <a:t>1950     1234    Accounting     35000      1234    3.5      1997</a:t>
            </a:r>
          </a:p>
        </p:txBody>
      </p:sp>
      <p:sp>
        <p:nvSpPr>
          <p:cNvPr id="34822" name="Line 5">
            <a:extLst>
              <a:ext uri="{FF2B5EF4-FFF2-40B4-BE49-F238E27FC236}">
                <a16:creationId xmlns:a16="http://schemas.microsoft.com/office/drawing/2014/main" id="{71092552-6F6B-4CC4-ABE5-E86C0E7527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3" y="447675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23" name="Line 6">
            <a:extLst>
              <a:ext uri="{FF2B5EF4-FFF2-40B4-BE49-F238E27FC236}">
                <a16:creationId xmlns:a16="http://schemas.microsoft.com/office/drawing/2014/main" id="{558357F6-F5D1-4280-B09D-B43799172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3" y="447675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24" name="Line 7">
            <a:extLst>
              <a:ext uri="{FF2B5EF4-FFF2-40B4-BE49-F238E27FC236}">
                <a16:creationId xmlns:a16="http://schemas.microsoft.com/office/drawing/2014/main" id="{49F3B588-D6E3-4BC9-BC09-893C6ACA5B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8463" y="447675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25" name="Line 8">
            <a:extLst>
              <a:ext uri="{FF2B5EF4-FFF2-40B4-BE49-F238E27FC236}">
                <a16:creationId xmlns:a16="http://schemas.microsoft.com/office/drawing/2014/main" id="{C28A6480-A538-4743-BB08-FF5F990455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3" y="607695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26" name="Line 9">
            <a:extLst>
              <a:ext uri="{FF2B5EF4-FFF2-40B4-BE49-F238E27FC236}">
                <a16:creationId xmlns:a16="http://schemas.microsoft.com/office/drawing/2014/main" id="{441918BE-51DA-46DA-B451-7C973F77B8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0863" y="447675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27" name="Line 10">
            <a:extLst>
              <a:ext uri="{FF2B5EF4-FFF2-40B4-BE49-F238E27FC236}">
                <a16:creationId xmlns:a16="http://schemas.microsoft.com/office/drawing/2014/main" id="{3DF272E6-2100-428B-82BF-CAE2FDFDF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5063" y="447675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28" name="Line 11">
            <a:extLst>
              <a:ext uri="{FF2B5EF4-FFF2-40B4-BE49-F238E27FC236}">
                <a16:creationId xmlns:a16="http://schemas.microsoft.com/office/drawing/2014/main" id="{FD440740-9C56-4F1D-95F2-7D1D3F0B1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7463" y="447675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29" name="Line 12">
            <a:extLst>
              <a:ext uri="{FF2B5EF4-FFF2-40B4-BE49-F238E27FC236}">
                <a16:creationId xmlns:a16="http://schemas.microsoft.com/office/drawing/2014/main" id="{E1CF199C-B623-4EFA-98FC-7640DA9D7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0863" y="447675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30" name="Line 13">
            <a:extLst>
              <a:ext uri="{FF2B5EF4-FFF2-40B4-BE49-F238E27FC236}">
                <a16:creationId xmlns:a16="http://schemas.microsoft.com/office/drawing/2014/main" id="{33E1D3D9-54BB-4A14-831E-1A90D6EA9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7463" y="447675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31" name="Line 14">
            <a:extLst>
              <a:ext uri="{FF2B5EF4-FFF2-40B4-BE49-F238E27FC236}">
                <a16:creationId xmlns:a16="http://schemas.microsoft.com/office/drawing/2014/main" id="{E4927FA5-DC02-4E0C-BA40-2F58D8E66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7463" y="485775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32" name="Line 15">
            <a:extLst>
              <a:ext uri="{FF2B5EF4-FFF2-40B4-BE49-F238E27FC236}">
                <a16:creationId xmlns:a16="http://schemas.microsoft.com/office/drawing/2014/main" id="{E4E1B333-8D48-46EB-B496-A70995009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7463" y="607695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33" name="Line 16">
            <a:extLst>
              <a:ext uri="{FF2B5EF4-FFF2-40B4-BE49-F238E27FC236}">
                <a16:creationId xmlns:a16="http://schemas.microsoft.com/office/drawing/2014/main" id="{5DB807C3-4F15-4C69-9B0F-A45845543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8263" y="447675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34" name="Line 17">
            <a:extLst>
              <a:ext uri="{FF2B5EF4-FFF2-40B4-BE49-F238E27FC236}">
                <a16:creationId xmlns:a16="http://schemas.microsoft.com/office/drawing/2014/main" id="{239DD0C6-2F27-4FD4-A88A-AA9091766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0863" y="485775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35" name="Line 18">
            <a:extLst>
              <a:ext uri="{FF2B5EF4-FFF2-40B4-BE49-F238E27FC236}">
                <a16:creationId xmlns:a16="http://schemas.microsoft.com/office/drawing/2014/main" id="{F6180359-6B86-499C-833D-C6C6B47B69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0863" y="607695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36" name="Line 19">
            <a:extLst>
              <a:ext uri="{FF2B5EF4-FFF2-40B4-BE49-F238E27FC236}">
                <a16:creationId xmlns:a16="http://schemas.microsoft.com/office/drawing/2014/main" id="{3375A8FA-6F4E-444D-96FD-4D367DBEB2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3" y="485775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8" name="Text Box 20">
            <a:extLst>
              <a:ext uri="{FF2B5EF4-FFF2-40B4-BE49-F238E27FC236}">
                <a16:creationId xmlns:a16="http://schemas.microsoft.com/office/drawing/2014/main" id="{5DD8DF43-197C-4A17-A8B3-9399AE1A6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3867150"/>
            <a:ext cx="101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Person</a:t>
            </a:r>
          </a:p>
        </p:txBody>
      </p:sp>
      <p:sp>
        <p:nvSpPr>
          <p:cNvPr id="53269" name="Text Box 21">
            <a:extLst>
              <a:ext uri="{FF2B5EF4-FFF2-40B4-BE49-F238E27FC236}">
                <a16:creationId xmlns:a16="http://schemas.microsoft.com/office/drawing/2014/main" id="{63A21DFB-8E92-4D03-8B3A-1E6635384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663" y="3867150"/>
            <a:ext cx="4252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Employee</a:t>
            </a:r>
            <a:r>
              <a:rPr lang="en-US" altLang="zh-TW" sz="2400">
                <a:ea typeface="新細明體" panose="02020500000000000000" pitchFamily="18" charset="-120"/>
              </a:rPr>
              <a:t>                       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Student</a:t>
            </a: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E6E15F-6292-4D51-9061-3BF98EDAC2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8C8A3258-925F-4333-A14F-00C0D9C28F3A}" type="slidenum">
              <a:rPr lang="en-US" altLang="zh-TW"/>
              <a:pPr>
                <a:defRPr/>
              </a:pPr>
              <a:t>32</a:t>
            </a:fld>
            <a:endParaRPr lang="en-US" altLang="zh-TW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755A39A1-F835-46EA-BC22-FFA012213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4000">
                <a:ea typeface="新細明體" panose="02020500000000000000" pitchFamily="18" charset="-120"/>
              </a:rPr>
              <a:t>Type Hierarchies and the Relational Model</a:t>
            </a:r>
            <a:endParaRPr lang="en-US" altLang="zh-TW" sz="3200">
              <a:ea typeface="新細明體" panose="02020500000000000000" pitchFamily="18" charset="-120"/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C9A2B92-288C-4E52-A484-507B6689F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2800">
                <a:ea typeface="新細明體" panose="02020500000000000000" pitchFamily="18" charset="-120"/>
              </a:rPr>
              <a:t>Other representations are possible in special cases, such as when all subtypes are disjoint</a:t>
            </a:r>
          </a:p>
          <a:p>
            <a:pPr>
              <a:defRPr/>
            </a:pPr>
            <a:r>
              <a:rPr lang="en-US" altLang="zh-TW" sz="2800">
                <a:solidFill>
                  <a:srgbClr val="FF3300"/>
                </a:solidFill>
                <a:ea typeface="新細明體" panose="02020500000000000000" pitchFamily="18" charset="-120"/>
              </a:rPr>
              <a:t>See in the book</a:t>
            </a: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4">
            <a:extLst>
              <a:ext uri="{FF2B5EF4-FFF2-40B4-BE49-F238E27FC236}">
                <a16:creationId xmlns:a16="http://schemas.microsoft.com/office/drawing/2014/main" id="{61E3B91C-FB07-45FC-924D-5C6B791936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6A753F86-D315-4BF3-8677-D939E751B80C}" type="slidenum">
              <a:rPr lang="en-US" altLang="zh-TW"/>
              <a:pPr>
                <a:defRPr/>
              </a:pPr>
              <a:t>33</a:t>
            </a:fld>
            <a:endParaRPr lang="en-US" altLang="zh-TW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CEDFEF1D-54A7-436A-9FD9-84A04583A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311150"/>
            <a:ext cx="8186738" cy="9239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sz="3600" dirty="0">
                <a:ea typeface="新細明體" panose="02020500000000000000" pitchFamily="18" charset="-120"/>
              </a:rPr>
              <a:t>Representing Participation Constraints </a:t>
            </a:r>
            <a:br>
              <a:rPr lang="en-US" altLang="zh-TW" sz="3600" dirty="0">
                <a:ea typeface="新細明體" panose="02020500000000000000" pitchFamily="18" charset="-120"/>
              </a:rPr>
            </a:br>
            <a:r>
              <a:rPr lang="en-US" altLang="zh-TW" sz="3600" dirty="0">
                <a:ea typeface="新細明體" panose="02020500000000000000" pitchFamily="18" charset="-120"/>
              </a:rPr>
              <a:t>in the Relational Model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4FE76EBE-6937-46A7-8FCC-49DA3B7FD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2224088"/>
            <a:ext cx="7885112" cy="3048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sz="2000" i="1" dirty="0">
                <a:ea typeface="新細明體" panose="02020500000000000000" pitchFamily="18" charset="-120"/>
              </a:rPr>
              <a:t>Inclusion dependency</a:t>
            </a:r>
            <a:r>
              <a:rPr lang="en-US" altLang="zh-TW" sz="2000" dirty="0">
                <a:ea typeface="新細明體" panose="02020500000000000000" pitchFamily="18" charset="-120"/>
              </a:rPr>
              <a:t>:  Every professor works in </a:t>
            </a:r>
            <a:r>
              <a:rPr lang="en-US" altLang="zh-TW" sz="2000" i="1" dirty="0">
                <a:ea typeface="新細明體" panose="02020500000000000000" pitchFamily="18" charset="-120"/>
              </a:rPr>
              <a:t>at least</a:t>
            </a:r>
            <a:r>
              <a:rPr lang="en-US" altLang="zh-TW" sz="2000" dirty="0">
                <a:ea typeface="新細明體" panose="02020500000000000000" pitchFamily="18" charset="-120"/>
              </a:rPr>
              <a:t> one dep’t.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in the relational model:  (easy)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Professor (</a:t>
            </a:r>
            <a:r>
              <a:rPr lang="en-US" altLang="zh-TW" sz="2000" i="1" dirty="0">
                <a:ea typeface="新細明體" panose="02020500000000000000" pitchFamily="18" charset="-120"/>
              </a:rPr>
              <a:t>Id</a:t>
            </a:r>
            <a:r>
              <a:rPr lang="en-US" altLang="zh-TW" sz="2000" dirty="0">
                <a:ea typeface="新細明體" panose="02020500000000000000" pitchFamily="18" charset="-120"/>
              </a:rPr>
              <a:t>) </a:t>
            </a:r>
            <a:r>
              <a:rPr lang="en-US" altLang="zh-TW" sz="2000" u="sng" dirty="0">
                <a:ea typeface="新細明體" panose="02020500000000000000" pitchFamily="18" charset="-120"/>
              </a:rPr>
              <a:t>references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dirty="0" err="1">
                <a:ea typeface="新細明體" panose="02020500000000000000" pitchFamily="18" charset="-120"/>
              </a:rPr>
              <a:t>WorksIn</a:t>
            </a:r>
            <a:r>
              <a:rPr lang="en-US" altLang="zh-TW" sz="2000" dirty="0">
                <a:ea typeface="新細明體" panose="02020500000000000000" pitchFamily="18" charset="-120"/>
              </a:rPr>
              <a:t> (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ProfId</a:t>
            </a:r>
            <a:r>
              <a:rPr lang="en-US" altLang="zh-TW" sz="2000" dirty="0">
                <a:ea typeface="新細明體" panose="02020500000000000000" pitchFamily="18" charset="-120"/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in SQL:</a:t>
            </a:r>
            <a:r>
              <a:rPr lang="en-US" altLang="zh-TW" sz="2400" dirty="0">
                <a:ea typeface="新細明體" panose="02020500000000000000" pitchFamily="18" charset="-120"/>
              </a:rPr>
              <a:t>   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Simple case: </a:t>
            </a:r>
            <a:r>
              <a:rPr lang="en-US" altLang="zh-TW" sz="2000" i="1" u="sng" dirty="0">
                <a:ea typeface="新細明體" panose="02020500000000000000" pitchFamily="18" charset="-120"/>
              </a:rPr>
              <a:t>If</a:t>
            </a:r>
            <a:r>
              <a:rPr lang="en-US" altLang="zh-TW" sz="2000" dirty="0">
                <a:ea typeface="新細明體" panose="02020500000000000000" pitchFamily="18" charset="-120"/>
              </a:rPr>
              <a:t>  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ProfId</a:t>
            </a:r>
            <a:r>
              <a:rPr lang="en-US" altLang="zh-TW" sz="2000" i="1" dirty="0">
                <a:ea typeface="新細明體" panose="02020500000000000000" pitchFamily="18" charset="-120"/>
              </a:rPr>
              <a:t> is a key in </a:t>
            </a:r>
            <a:r>
              <a:rPr lang="en-US" altLang="zh-TW" sz="2000" b="0" dirty="0" err="1">
                <a:ea typeface="新細明體" panose="02020500000000000000" pitchFamily="18" charset="-120"/>
              </a:rPr>
              <a:t>WorksIn</a:t>
            </a:r>
            <a:r>
              <a:rPr lang="en-US" altLang="zh-TW" sz="2000" i="1" dirty="0">
                <a:ea typeface="新細明體" panose="02020500000000000000" pitchFamily="18" charset="-120"/>
              </a:rPr>
              <a:t> (</a:t>
            </a:r>
            <a:r>
              <a:rPr lang="en-US" altLang="zh-TW" sz="2000" dirty="0">
                <a:ea typeface="新細明體" panose="02020500000000000000" pitchFamily="18" charset="-120"/>
              </a:rPr>
              <a:t>i.e., every professor works in </a:t>
            </a:r>
            <a:r>
              <a:rPr lang="en-US" altLang="zh-TW" sz="2000" i="1" dirty="0">
                <a:ea typeface="新細明體" panose="02020500000000000000" pitchFamily="18" charset="-120"/>
              </a:rPr>
              <a:t>exactly one</a:t>
            </a:r>
            <a:r>
              <a:rPr lang="en-US" altLang="zh-TW" sz="2000" dirty="0">
                <a:ea typeface="新細明體" panose="02020500000000000000" pitchFamily="18" charset="-120"/>
              </a:rPr>
              <a:t> department) then it is easy:</a:t>
            </a:r>
          </a:p>
          <a:p>
            <a:pPr lvl="3">
              <a:lnSpc>
                <a:spcPct val="90000"/>
              </a:lnSpc>
              <a:defRPr/>
            </a:pP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FOREIGN KEY  </a:t>
            </a:r>
            <a:r>
              <a:rPr lang="en-US" altLang="zh-TW" sz="1800" i="1" dirty="0">
                <a:ea typeface="新細明體" panose="02020500000000000000" pitchFamily="18" charset="-120"/>
              </a:rPr>
              <a:t>Id</a:t>
            </a:r>
            <a:r>
              <a:rPr lang="en-US" altLang="zh-TW" sz="1800" dirty="0">
                <a:ea typeface="新細明體" panose="02020500000000000000" pitchFamily="18" charset="-120"/>
              </a:rPr>
              <a:t>  REFERENCES  </a:t>
            </a:r>
            <a:r>
              <a:rPr lang="en-US" altLang="zh-TW" sz="1800" dirty="0" err="1">
                <a:ea typeface="新細明體" panose="02020500000000000000" pitchFamily="18" charset="-120"/>
              </a:rPr>
              <a:t>WorksIn</a:t>
            </a:r>
            <a:r>
              <a:rPr lang="en-US" altLang="zh-TW" sz="1800" dirty="0">
                <a:ea typeface="新細明體" panose="02020500000000000000" pitchFamily="18" charset="-120"/>
              </a:rPr>
              <a:t> (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ProfId</a:t>
            </a:r>
            <a:r>
              <a:rPr lang="en-US" altLang="zh-TW" sz="1800" dirty="0">
                <a:ea typeface="新細明體" panose="02020500000000000000" pitchFamily="18" charset="-120"/>
              </a:rPr>
              <a:t>)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General case – 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ProfId</a:t>
            </a:r>
            <a:r>
              <a:rPr lang="en-US" altLang="zh-TW" sz="2000" dirty="0">
                <a:ea typeface="新細明體" panose="02020500000000000000" pitchFamily="18" charset="-120"/>
              </a:rPr>
              <a:t> is </a:t>
            </a:r>
            <a:r>
              <a:rPr lang="en-US" altLang="zh-TW" sz="2000" i="1" dirty="0">
                <a:ea typeface="新細明體" panose="02020500000000000000" pitchFamily="18" charset="-120"/>
              </a:rPr>
              <a:t>not</a:t>
            </a:r>
            <a:r>
              <a:rPr lang="en-US" altLang="zh-TW" sz="2000" dirty="0">
                <a:ea typeface="新細明體" panose="02020500000000000000" pitchFamily="18" charset="-120"/>
              </a:rPr>
              <a:t> a key in </a:t>
            </a:r>
            <a:r>
              <a:rPr lang="en-US" altLang="zh-TW" sz="2000" b="0" dirty="0" err="1">
                <a:ea typeface="新細明體" panose="02020500000000000000" pitchFamily="18" charset="-120"/>
              </a:rPr>
              <a:t>WorksIn</a:t>
            </a:r>
            <a:r>
              <a:rPr lang="en-US" altLang="zh-TW" sz="2000" dirty="0">
                <a:ea typeface="新細明體" panose="02020500000000000000" pitchFamily="18" charset="-120"/>
              </a:rPr>
              <a:t>, so can’t use </a:t>
            </a:r>
            <a:r>
              <a:rPr lang="en-US" altLang="zh-TW" sz="2000" dirty="0">
                <a:solidFill>
                  <a:srgbClr val="C00000"/>
                </a:solidFill>
                <a:ea typeface="新細明體" panose="02020500000000000000" pitchFamily="18" charset="-120"/>
              </a:rPr>
              <a:t>foreign key constraint  (not so easy)</a:t>
            </a:r>
            <a:r>
              <a:rPr lang="en-US" altLang="zh-TW" sz="2000" dirty="0">
                <a:ea typeface="新細明體" panose="02020500000000000000" pitchFamily="18" charset="-120"/>
              </a:rPr>
              <a:t>: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D081824E-9A25-41E8-9C90-F44F1BC42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788" y="5064125"/>
            <a:ext cx="34734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>
                <a:solidFill>
                  <a:srgbClr val="FF3300"/>
                </a:solidFill>
                <a:ea typeface="新細明體" panose="02020500000000000000" pitchFamily="18" charset="-120"/>
              </a:rPr>
              <a:t>CREATE ASSERTION  </a:t>
            </a:r>
            <a:r>
              <a:rPr lang="en-US" altLang="zh-TW" sz="1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ProfsInDepts</a:t>
            </a:r>
            <a:r>
              <a:rPr lang="en-US" altLang="zh-TW" sz="1800">
                <a:ea typeface="新細明體" panose="02020500000000000000" pitchFamily="18" charset="-120"/>
              </a:rPr>
              <a:t> </a:t>
            </a:r>
          </a:p>
          <a:p>
            <a:pPr>
              <a:defRPr/>
            </a:pPr>
            <a:r>
              <a:rPr lang="en-US" altLang="zh-TW" sz="1800">
                <a:ea typeface="新細明體" panose="02020500000000000000" pitchFamily="18" charset="-120"/>
              </a:rPr>
              <a:t>    </a:t>
            </a:r>
            <a:r>
              <a:rPr lang="en-US" altLang="zh-TW" sz="1600">
                <a:ea typeface="新細明體" panose="02020500000000000000" pitchFamily="18" charset="-120"/>
              </a:rPr>
              <a:t>CHECK ( NOT EXISTS (</a:t>
            </a:r>
          </a:p>
          <a:p>
            <a:pPr>
              <a:defRPr/>
            </a:pPr>
            <a:r>
              <a:rPr lang="en-US" altLang="zh-TW" sz="1600">
                <a:ea typeface="新細明體" panose="02020500000000000000" pitchFamily="18" charset="-120"/>
              </a:rPr>
              <a:t>        SELECT  *  FROM  </a:t>
            </a:r>
            <a:r>
              <a:rPr lang="en-US" altLang="zh-TW" sz="16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  <a:r>
              <a:rPr lang="en-US" altLang="zh-TW" sz="1600">
                <a:ea typeface="新細明體" panose="02020500000000000000" pitchFamily="18" charset="-120"/>
              </a:rPr>
              <a:t> P</a:t>
            </a:r>
          </a:p>
          <a:p>
            <a:pPr>
              <a:defRPr/>
            </a:pPr>
            <a:r>
              <a:rPr lang="en-US" altLang="zh-TW" sz="1600">
                <a:ea typeface="新細明體" panose="02020500000000000000" pitchFamily="18" charset="-120"/>
              </a:rPr>
              <a:t>        WHERE NOT EXISTS (</a:t>
            </a:r>
          </a:p>
          <a:p>
            <a:pPr>
              <a:defRPr/>
            </a:pPr>
            <a:r>
              <a:rPr lang="en-US" altLang="zh-TW" sz="1600">
                <a:ea typeface="新細明體" panose="02020500000000000000" pitchFamily="18" charset="-120"/>
              </a:rPr>
              <a:t>            SELECT  *  FROM  </a:t>
            </a:r>
            <a:r>
              <a:rPr lang="en-US" altLang="zh-TW" sz="16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WorksIn</a:t>
            </a:r>
            <a:r>
              <a:rPr lang="en-US" altLang="zh-TW" sz="1600">
                <a:ea typeface="新細明體" panose="02020500000000000000" pitchFamily="18" charset="-120"/>
              </a:rPr>
              <a:t> W</a:t>
            </a:r>
          </a:p>
          <a:p>
            <a:pPr>
              <a:defRPr/>
            </a:pPr>
            <a:r>
              <a:rPr lang="en-US" altLang="zh-TW" sz="1600">
                <a:ea typeface="新細明體" panose="02020500000000000000" pitchFamily="18" charset="-120"/>
              </a:rPr>
              <a:t>            WHERE   P.</a:t>
            </a:r>
            <a:r>
              <a:rPr lang="en-US" altLang="zh-TW" sz="1600" i="1">
                <a:ea typeface="新細明體" panose="02020500000000000000" pitchFamily="18" charset="-120"/>
              </a:rPr>
              <a:t>Id</a:t>
            </a:r>
            <a:r>
              <a:rPr lang="en-US" altLang="zh-TW" sz="1600">
                <a:ea typeface="新細明體" panose="02020500000000000000" pitchFamily="18" charset="-120"/>
              </a:rPr>
              <a:t> = W.</a:t>
            </a:r>
            <a:r>
              <a:rPr lang="en-US" altLang="zh-TW" sz="1600" i="1">
                <a:ea typeface="新細明體" panose="02020500000000000000" pitchFamily="18" charset="-120"/>
              </a:rPr>
              <a:t>ProfId</a:t>
            </a:r>
            <a:r>
              <a:rPr lang="en-US" altLang="zh-TW" sz="1600">
                <a:ea typeface="新細明體" panose="02020500000000000000" pitchFamily="18" charset="-120"/>
              </a:rPr>
              <a:t> ) ) )</a:t>
            </a:r>
          </a:p>
        </p:txBody>
      </p:sp>
      <p:sp>
        <p:nvSpPr>
          <p:cNvPr id="36870" name="Rectangle 5">
            <a:extLst>
              <a:ext uri="{FF2B5EF4-FFF2-40B4-BE49-F238E27FC236}">
                <a16:creationId xmlns:a16="http://schemas.microsoft.com/office/drawing/2014/main" id="{FBB53857-DE33-4C3A-948C-62F53EF83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950" y="1646238"/>
            <a:ext cx="1752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6871" name="Rectangle 6">
            <a:extLst>
              <a:ext uri="{FF2B5EF4-FFF2-40B4-BE49-F238E27FC236}">
                <a16:creationId xmlns:a16="http://schemas.microsoft.com/office/drawing/2014/main" id="{634645B9-E2FD-4688-95C8-A4DCB0A4D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350" y="1646238"/>
            <a:ext cx="1752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5303" name="AutoShape 7">
            <a:extLst>
              <a:ext uri="{FF2B5EF4-FFF2-40B4-BE49-F238E27FC236}">
                <a16:creationId xmlns:a16="http://schemas.microsoft.com/office/drawing/2014/main" id="{0E63A09E-9268-446E-91AB-04F1A6E2B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050" y="1589088"/>
            <a:ext cx="1976438" cy="6858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WorksIn</a:t>
            </a:r>
          </a:p>
        </p:txBody>
      </p:sp>
      <p:sp>
        <p:nvSpPr>
          <p:cNvPr id="36873" name="Line 8">
            <a:extLst>
              <a:ext uri="{FF2B5EF4-FFF2-40B4-BE49-F238E27FC236}">
                <a16:creationId xmlns:a16="http://schemas.microsoft.com/office/drawing/2014/main" id="{195B37DE-AB3A-4441-922E-4069460BE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4550" y="1951038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4" name="Line 9">
            <a:extLst>
              <a:ext uri="{FF2B5EF4-FFF2-40B4-BE49-F238E27FC236}">
                <a16:creationId xmlns:a16="http://schemas.microsoft.com/office/drawing/2014/main" id="{25174531-A629-458C-A26C-74F38944B5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57550" y="1951038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6" name="Text Box 10">
            <a:extLst>
              <a:ext uri="{FF2B5EF4-FFF2-40B4-BE49-F238E27FC236}">
                <a16:creationId xmlns:a16="http://schemas.microsoft.com/office/drawing/2014/main" id="{375789CC-F5AF-45C0-926C-56B204B03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1722438"/>
            <a:ext cx="133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</a:p>
        </p:txBody>
      </p:sp>
      <p:sp>
        <p:nvSpPr>
          <p:cNvPr id="55307" name="Text Box 11">
            <a:extLst>
              <a:ext uri="{FF2B5EF4-FFF2-40B4-BE49-F238E27FC236}">
                <a16:creationId xmlns:a16="http://schemas.microsoft.com/office/drawing/2014/main" id="{34062F98-2D70-4401-AE4D-3B52EF62D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350" y="1722438"/>
            <a:ext cx="162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Department</a:t>
            </a: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4">
            <a:extLst>
              <a:ext uri="{FF2B5EF4-FFF2-40B4-BE49-F238E27FC236}">
                <a16:creationId xmlns:a16="http://schemas.microsoft.com/office/drawing/2014/main" id="{3FA6C70B-C8BA-4E4D-92C7-B5BEC34F0B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6205902F-4A3D-4C99-85C1-DA7A90FA967E}" type="slidenum">
              <a:rPr lang="en-US" altLang="zh-TW"/>
              <a:pPr>
                <a:defRPr/>
              </a:pPr>
              <a:t>34</a:t>
            </a:fld>
            <a:endParaRPr lang="en-US" altLang="zh-TW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A5528233-8A72-4365-8B99-0B2AF23E6E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388938"/>
            <a:ext cx="8351837" cy="1143000"/>
          </a:xfrm>
        </p:spPr>
        <p:txBody>
          <a:bodyPr/>
          <a:lstStyle/>
          <a:p>
            <a:pPr>
              <a:defRPr/>
            </a:pPr>
            <a:r>
              <a:rPr lang="en-US" altLang="zh-TW" sz="3600" dirty="0">
                <a:ea typeface="新細明體" panose="02020500000000000000" pitchFamily="18" charset="-120"/>
              </a:rPr>
              <a:t>Representing Participation Constraint  in the Relational Model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BB678AE-14E6-419B-A2C6-A1A12CE85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747838"/>
            <a:ext cx="8153400" cy="4114800"/>
          </a:xfrm>
        </p:spPr>
        <p:txBody>
          <a:bodyPr/>
          <a:lstStyle/>
          <a:p>
            <a:pPr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Example (can’t use foreign key in Professor </a:t>
            </a:r>
            <a:r>
              <a:rPr lang="en-US" altLang="zh-TW" sz="2800" dirty="0">
                <a:solidFill>
                  <a:schemeClr val="accent2"/>
                </a:solidFill>
                <a:ea typeface="新細明體" panose="02020500000000000000" pitchFamily="18" charset="-120"/>
              </a:rPr>
              <a:t>if </a:t>
            </a:r>
            <a:r>
              <a:rPr lang="en-US" altLang="zh-TW" sz="28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ProfId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chemeClr val="accent2"/>
                </a:solidFill>
                <a:ea typeface="新細明體" panose="02020500000000000000" pitchFamily="18" charset="-120"/>
              </a:rPr>
              <a:t>is not a candidate key in </a:t>
            </a:r>
            <a:r>
              <a:rPr lang="en-US" altLang="zh-TW" sz="28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WorksIn</a:t>
            </a:r>
            <a:r>
              <a:rPr lang="en-US" altLang="zh-TW" sz="2800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69F8607B-79C5-42D6-978E-C267D6EB6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581400"/>
            <a:ext cx="8001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solidFill>
                  <a:srgbClr val="0000FF"/>
                </a:solidFill>
                <a:ea typeface="新細明體" panose="02020500000000000000" pitchFamily="18" charset="-120"/>
              </a:rPr>
              <a:t>1123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4100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3216</a:t>
            </a:r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1D4AAA1A-FB13-448E-B247-DDA923EF3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429000"/>
            <a:ext cx="23749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solidFill>
                  <a:srgbClr val="0000FF"/>
                </a:solidFill>
                <a:ea typeface="新細明體" panose="02020500000000000000" pitchFamily="18" charset="-120"/>
              </a:rPr>
              <a:t>1123            CSE</a:t>
            </a:r>
          </a:p>
          <a:p>
            <a:r>
              <a:rPr lang="en-US" altLang="zh-TW" sz="2400">
                <a:solidFill>
                  <a:srgbClr val="0000FF"/>
                </a:solidFill>
                <a:ea typeface="新細明體" panose="02020500000000000000" pitchFamily="18" charset="-120"/>
              </a:rPr>
              <a:t>1123            AMS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4100            ECO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3216            AMS</a:t>
            </a:r>
          </a:p>
        </p:txBody>
      </p:sp>
      <p:sp>
        <p:nvSpPr>
          <p:cNvPr id="37895" name="Rectangle 6">
            <a:extLst>
              <a:ext uri="{FF2B5EF4-FFF2-40B4-BE49-F238E27FC236}">
                <a16:creationId xmlns:a16="http://schemas.microsoft.com/office/drawing/2014/main" id="{1075149E-8BED-4139-8B01-F88137344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657600"/>
            <a:ext cx="2286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896" name="Rectangle 7">
            <a:extLst>
              <a:ext uri="{FF2B5EF4-FFF2-40B4-BE49-F238E27FC236}">
                <a16:creationId xmlns:a16="http://schemas.microsoft.com/office/drawing/2014/main" id="{C4156AB7-5FA4-46F7-BD4D-4FEE71F1E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505200"/>
            <a:ext cx="2362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897" name="Line 8">
            <a:extLst>
              <a:ext uri="{FF2B5EF4-FFF2-40B4-BE49-F238E27FC236}">
                <a16:creationId xmlns:a16="http://schemas.microsoft.com/office/drawing/2014/main" id="{FA9C089F-EA3E-4D97-9582-FB277D23C2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657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98" name="Line 9">
            <a:extLst>
              <a:ext uri="{FF2B5EF4-FFF2-40B4-BE49-F238E27FC236}">
                <a16:creationId xmlns:a16="http://schemas.microsoft.com/office/drawing/2014/main" id="{EBA6A235-9C3B-4B49-A2CE-D7ED6515B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657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99" name="Line 10">
            <a:extLst>
              <a:ext uri="{FF2B5EF4-FFF2-40B4-BE49-F238E27FC236}">
                <a16:creationId xmlns:a16="http://schemas.microsoft.com/office/drawing/2014/main" id="{49E2F101-2C63-4E11-891C-9B9DA46ED1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505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0" name="Line 11">
            <a:extLst>
              <a:ext uri="{FF2B5EF4-FFF2-40B4-BE49-F238E27FC236}">
                <a16:creationId xmlns:a16="http://schemas.microsoft.com/office/drawing/2014/main" id="{EBBA3E56-C634-4BF1-8FFF-C5AE66119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505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1" name="Line 12">
            <a:extLst>
              <a:ext uri="{FF2B5EF4-FFF2-40B4-BE49-F238E27FC236}">
                <a16:creationId xmlns:a16="http://schemas.microsoft.com/office/drawing/2014/main" id="{B00C2AF5-76BA-4392-A00E-4E7E283F68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3962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2" name="Line 13">
            <a:extLst>
              <a:ext uri="{FF2B5EF4-FFF2-40B4-BE49-F238E27FC236}">
                <a16:creationId xmlns:a16="http://schemas.microsoft.com/office/drawing/2014/main" id="{7DFDDDD7-7652-4664-9604-947E278991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4343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3" name="Line 14">
            <a:extLst>
              <a:ext uri="{FF2B5EF4-FFF2-40B4-BE49-F238E27FC236}">
                <a16:creationId xmlns:a16="http://schemas.microsoft.com/office/drawing/2014/main" id="{09E04203-65C2-4AFC-9CE3-5EB635146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886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4" name="Line 15">
            <a:extLst>
              <a:ext uri="{FF2B5EF4-FFF2-40B4-BE49-F238E27FC236}">
                <a16:creationId xmlns:a16="http://schemas.microsoft.com/office/drawing/2014/main" id="{BFC66132-3B57-4FEC-82AF-7CBE1B3BE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191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5" name="Line 16">
            <a:extLst>
              <a:ext uri="{FF2B5EF4-FFF2-40B4-BE49-F238E27FC236}">
                <a16:creationId xmlns:a16="http://schemas.microsoft.com/office/drawing/2014/main" id="{986F428D-36FA-4170-B6EC-5D920F42F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6" name="Line 17">
            <a:extLst>
              <a:ext uri="{FF2B5EF4-FFF2-40B4-BE49-F238E27FC236}">
                <a16:creationId xmlns:a16="http://schemas.microsoft.com/office/drawing/2014/main" id="{FE132B2D-7CFA-4904-A3D2-C603384273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657600"/>
            <a:ext cx="16002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7" name="Line 18">
            <a:extLst>
              <a:ext uri="{FF2B5EF4-FFF2-40B4-BE49-F238E27FC236}">
                <a16:creationId xmlns:a16="http://schemas.microsoft.com/office/drawing/2014/main" id="{8A961C50-B920-4AD2-8D21-2B965E9C8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810000"/>
            <a:ext cx="16002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8" name="Line 19">
            <a:extLst>
              <a:ext uri="{FF2B5EF4-FFF2-40B4-BE49-F238E27FC236}">
                <a16:creationId xmlns:a16="http://schemas.microsoft.com/office/drawing/2014/main" id="{9FE5339A-2C27-46AB-AE7E-3B7E4B05E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191000"/>
            <a:ext cx="16002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909" name="Line 20">
            <a:extLst>
              <a:ext uri="{FF2B5EF4-FFF2-40B4-BE49-F238E27FC236}">
                <a16:creationId xmlns:a16="http://schemas.microsoft.com/office/drawing/2014/main" id="{8803A220-D6B8-45EB-A9C8-2B59CB1B5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4958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41" name="Text Box 21">
            <a:extLst>
              <a:ext uri="{FF2B5EF4-FFF2-40B4-BE49-F238E27FC236}">
                <a16:creationId xmlns:a16="http://schemas.microsoft.com/office/drawing/2014/main" id="{6D33876F-448C-471F-9CFC-3A702D871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876800"/>
            <a:ext cx="133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</a:p>
        </p:txBody>
      </p:sp>
      <p:sp>
        <p:nvSpPr>
          <p:cNvPr id="56342" name="Text Box 22">
            <a:extLst>
              <a:ext uri="{FF2B5EF4-FFF2-40B4-BE49-F238E27FC236}">
                <a16:creationId xmlns:a16="http://schemas.microsoft.com/office/drawing/2014/main" id="{11C7EFDF-7FDD-4170-A34B-AA1BCFB0F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105400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WorksIn</a:t>
            </a:r>
          </a:p>
        </p:txBody>
      </p:sp>
      <p:sp>
        <p:nvSpPr>
          <p:cNvPr id="37912" name="Text Box 23">
            <a:extLst>
              <a:ext uri="{FF2B5EF4-FFF2-40B4-BE49-F238E27FC236}">
                <a16:creationId xmlns:a16="http://schemas.microsoft.com/office/drawing/2014/main" id="{EDACB8F6-B721-44CD-BA67-F23530673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3138488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000" i="1">
                <a:ea typeface="新細明體" panose="02020500000000000000" pitchFamily="18" charset="-120"/>
              </a:rPr>
              <a:t>Id</a:t>
            </a:r>
          </a:p>
        </p:txBody>
      </p:sp>
      <p:sp>
        <p:nvSpPr>
          <p:cNvPr id="37913" name="Text Box 24">
            <a:extLst>
              <a:ext uri="{FF2B5EF4-FFF2-40B4-BE49-F238E27FC236}">
                <a16:creationId xmlns:a16="http://schemas.microsoft.com/office/drawing/2014/main" id="{88B64757-CA9C-485E-8876-FB57F198C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2986088"/>
            <a:ext cx="84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000" i="1">
                <a:ea typeface="新細明體" panose="02020500000000000000" pitchFamily="18" charset="-120"/>
              </a:rPr>
              <a:t>ProfId</a:t>
            </a:r>
          </a:p>
        </p:txBody>
      </p:sp>
      <p:sp>
        <p:nvSpPr>
          <p:cNvPr id="37914" name="Text Box 25">
            <a:extLst>
              <a:ext uri="{FF2B5EF4-FFF2-40B4-BE49-F238E27FC236}">
                <a16:creationId xmlns:a16="http://schemas.microsoft.com/office/drawing/2014/main" id="{07A1441A-AA90-445D-B8A3-0F6310B79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8" y="5549900"/>
            <a:ext cx="18653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000" i="1">
                <a:ea typeface="新細明體" panose="02020500000000000000" pitchFamily="18" charset="-120"/>
              </a:rPr>
              <a:t>ProfId</a:t>
            </a:r>
            <a:r>
              <a:rPr lang="en-US" altLang="zh-TW" sz="2400">
                <a:ea typeface="新細明體" panose="02020500000000000000" pitchFamily="18" charset="-120"/>
              </a:rPr>
              <a:t>  </a:t>
            </a:r>
            <a:r>
              <a:rPr lang="en-US" altLang="zh-TW" sz="2400" i="1" u="sng">
                <a:ea typeface="新細明體" panose="02020500000000000000" pitchFamily="18" charset="-120"/>
              </a:rPr>
              <a:t>not</a:t>
            </a:r>
            <a:r>
              <a:rPr lang="en-US" altLang="zh-TW" sz="2400">
                <a:ea typeface="新細明體" panose="02020500000000000000" pitchFamily="18" charset="-120"/>
              </a:rPr>
              <a:t> a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candidate key</a:t>
            </a:r>
          </a:p>
        </p:txBody>
      </p:sp>
      <p:sp>
        <p:nvSpPr>
          <p:cNvPr id="37915" name="Line 26">
            <a:extLst>
              <a:ext uri="{FF2B5EF4-FFF2-40B4-BE49-F238E27FC236}">
                <a16:creationId xmlns:a16="http://schemas.microsoft.com/office/drawing/2014/main" id="{5AFF3C04-13BF-45F7-98CF-5D536C5085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7063" y="5029200"/>
            <a:ext cx="668337" cy="584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4">
            <a:extLst>
              <a:ext uri="{FF2B5EF4-FFF2-40B4-BE49-F238E27FC236}">
                <a16:creationId xmlns:a16="http://schemas.microsoft.com/office/drawing/2014/main" id="{358E0BAA-E301-4C99-811B-CBA46D85C1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C9F6E63D-D6F4-42DE-A04A-7F32F5918030}" type="slidenum">
              <a:rPr lang="en-US" altLang="zh-TW"/>
              <a:pPr>
                <a:defRPr/>
              </a:pPr>
              <a:t>35</a:t>
            </a:fld>
            <a:endParaRPr lang="en-US" altLang="zh-TW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9AE6E3BC-AF15-4904-AABD-87C533A28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373063"/>
            <a:ext cx="7940675" cy="1046162"/>
          </a:xfrm>
        </p:spPr>
        <p:txBody>
          <a:bodyPr/>
          <a:lstStyle/>
          <a:p>
            <a:pPr>
              <a:defRPr/>
            </a:pPr>
            <a:r>
              <a:rPr lang="en-US" altLang="zh-TW" sz="3600" dirty="0">
                <a:ea typeface="新細明體" panose="02020500000000000000" pitchFamily="18" charset="-120"/>
              </a:rPr>
              <a:t>Representing Participation </a:t>
            </a:r>
            <a:r>
              <a:rPr lang="en-US" altLang="zh-TW" sz="3600" i="1" dirty="0">
                <a:ea typeface="新細明體" panose="02020500000000000000" pitchFamily="18" charset="-120"/>
              </a:rPr>
              <a:t>and</a:t>
            </a:r>
            <a:r>
              <a:rPr lang="en-US" altLang="zh-TW" sz="3600" dirty="0">
                <a:ea typeface="新細明體" panose="02020500000000000000" pitchFamily="18" charset="-120"/>
              </a:rPr>
              <a:t> Key Constraint in SQL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8280CB8A-6654-42C0-99F2-8AE9EBBD3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557338"/>
            <a:ext cx="8229600" cy="2058987"/>
          </a:xfrm>
        </p:spPr>
        <p:txBody>
          <a:bodyPr/>
          <a:lstStyle/>
          <a:p>
            <a:pPr>
              <a:defRPr/>
            </a:pPr>
            <a:r>
              <a:rPr lang="en-US" altLang="zh-TW" sz="2800" dirty="0">
                <a:solidFill>
                  <a:schemeClr val="accent2"/>
                </a:solidFill>
                <a:ea typeface="新細明體" panose="02020500000000000000" pitchFamily="18" charset="-120"/>
              </a:rPr>
              <a:t>If both participation and key constraints apply</a:t>
            </a:r>
            <a:r>
              <a:rPr lang="en-US" altLang="zh-TW" sz="2800" dirty="0">
                <a:ea typeface="新細明體" panose="02020500000000000000" pitchFamily="18" charset="-120"/>
              </a:rPr>
              <a:t>, use foreign key constraint in entity table (but beware: if candidate key in entity table is not primary, presence of nulls violates participation constraint).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7B8FC2A5-8883-426D-A618-2F9370458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767138"/>
            <a:ext cx="800735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CREATE TABLE </a:t>
            </a:r>
            <a:r>
              <a:rPr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  <a:r>
              <a:rPr lang="en-US" altLang="zh-TW" sz="2000" dirty="0">
                <a:ea typeface="新細明體" panose="02020500000000000000" pitchFamily="18" charset="-120"/>
              </a:rPr>
              <a:t>  (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    </a:t>
            </a:r>
            <a:r>
              <a:rPr lang="en-US" altLang="zh-TW" sz="2000" i="1" dirty="0">
                <a:ea typeface="新細明體" panose="02020500000000000000" pitchFamily="18" charset="-120"/>
              </a:rPr>
              <a:t>Id</a:t>
            </a:r>
            <a:r>
              <a:rPr lang="en-US" altLang="zh-TW" sz="2000" dirty="0">
                <a:ea typeface="新細明體" panose="02020500000000000000" pitchFamily="18" charset="-120"/>
              </a:rPr>
              <a:t>   INTEGER,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         ……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    PRIMARY KEY (</a:t>
            </a:r>
            <a:r>
              <a:rPr lang="en-US" altLang="zh-TW" sz="2000" i="1" dirty="0">
                <a:ea typeface="新細明體" panose="02020500000000000000" pitchFamily="18" charset="-120"/>
              </a:rPr>
              <a:t>Id</a:t>
            </a:r>
            <a:r>
              <a:rPr lang="en-US" altLang="zh-TW" sz="2000" dirty="0">
                <a:ea typeface="新細明體" panose="02020500000000000000" pitchFamily="18" charset="-120"/>
              </a:rPr>
              <a:t>),      -- </a:t>
            </a:r>
            <a:r>
              <a:rPr lang="en-US" altLang="zh-TW" sz="2000" i="1" dirty="0">
                <a:ea typeface="新細明體" panose="02020500000000000000" pitchFamily="18" charset="-120"/>
              </a:rPr>
              <a:t>Id can’t be null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    FOREIGN KEY (</a:t>
            </a:r>
            <a:r>
              <a:rPr lang="en-US" altLang="zh-TW" sz="2000" i="1" dirty="0">
                <a:ea typeface="新細明體" panose="02020500000000000000" pitchFamily="18" charset="-120"/>
              </a:rPr>
              <a:t>Id</a:t>
            </a:r>
            <a:r>
              <a:rPr lang="en-US" altLang="zh-TW" sz="2000" dirty="0">
                <a:ea typeface="新細明體" panose="02020500000000000000" pitchFamily="18" charset="-120"/>
              </a:rPr>
              <a:t>) REFERENCES </a:t>
            </a:r>
            <a:r>
              <a:rPr lang="en-US" altLang="zh-TW" sz="2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WorksIn</a:t>
            </a:r>
            <a:r>
              <a:rPr lang="en-US" altLang="zh-TW" sz="2000" dirty="0">
                <a:ea typeface="新細明體" panose="02020500000000000000" pitchFamily="18" charset="-120"/>
              </a:rPr>
              <a:t>  (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ProfId</a:t>
            </a:r>
            <a:r>
              <a:rPr lang="en-US" altLang="zh-TW" sz="2000" dirty="0"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                                              --</a:t>
            </a:r>
            <a:r>
              <a:rPr lang="en-US" altLang="zh-TW" sz="2000" i="1" dirty="0">
                <a:solidFill>
                  <a:srgbClr val="C00000"/>
                </a:solidFill>
                <a:ea typeface="新細明體" panose="02020500000000000000" pitchFamily="18" charset="-120"/>
              </a:rPr>
              <a:t>all professors participate</a:t>
            </a:r>
            <a:r>
              <a:rPr lang="en-US" altLang="zh-TW" sz="2000" dirty="0">
                <a:solidFill>
                  <a:srgbClr val="C00000"/>
                </a:solidFill>
                <a:ea typeface="新細明體" panose="02020500000000000000" pitchFamily="18" charset="-120"/>
              </a:rPr>
              <a:t> 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38918" name="Rectangle 5">
            <a:extLst>
              <a:ext uri="{FF2B5EF4-FFF2-40B4-BE49-F238E27FC236}">
                <a16:creationId xmlns:a16="http://schemas.microsoft.com/office/drawing/2014/main" id="{4889179C-F177-4DCA-91B6-C9A670B7D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88" y="5699125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8919" name="Rectangle 6">
            <a:extLst>
              <a:ext uri="{FF2B5EF4-FFF2-40B4-BE49-F238E27FC236}">
                <a16:creationId xmlns:a16="http://schemas.microsoft.com/office/drawing/2014/main" id="{68DDAFF4-5D23-4EF9-AAC4-EFAFE235B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888" y="5699125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8920" name="AutoShape 7">
            <a:extLst>
              <a:ext uri="{FF2B5EF4-FFF2-40B4-BE49-F238E27FC236}">
                <a16:creationId xmlns:a16="http://schemas.microsoft.com/office/drawing/2014/main" id="{99A4E23F-44F2-4ACE-AE15-5252CAFB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288" y="5546725"/>
            <a:ext cx="2133600" cy="7620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8921" name="Line 8">
            <a:extLst>
              <a:ext uri="{FF2B5EF4-FFF2-40B4-BE49-F238E27FC236}">
                <a16:creationId xmlns:a16="http://schemas.microsoft.com/office/drawing/2014/main" id="{F47C413A-3DEE-4572-ACAC-C93B9758D5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888" y="59277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22" name="Line 9">
            <a:extLst>
              <a:ext uri="{FF2B5EF4-FFF2-40B4-BE49-F238E27FC236}">
                <a16:creationId xmlns:a16="http://schemas.microsoft.com/office/drawing/2014/main" id="{8ADA7FCF-03AF-4C43-ABFA-2B2F0EEF8E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6888" y="5927725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54" name="Text Box 10">
            <a:extLst>
              <a:ext uri="{FF2B5EF4-FFF2-40B4-BE49-F238E27FC236}">
                <a16:creationId xmlns:a16="http://schemas.microsoft.com/office/drawing/2014/main" id="{E3E67479-003F-46CD-A6BE-A4777E0E7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5699125"/>
            <a:ext cx="133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</a:p>
        </p:txBody>
      </p:sp>
      <p:sp>
        <p:nvSpPr>
          <p:cNvPr id="57355" name="Text Box 11">
            <a:extLst>
              <a:ext uri="{FF2B5EF4-FFF2-40B4-BE49-F238E27FC236}">
                <a16:creationId xmlns:a16="http://schemas.microsoft.com/office/drawing/2014/main" id="{01130B1A-8C09-4790-8AB1-CAEAD9472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288" y="5699125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WorksIn</a:t>
            </a:r>
          </a:p>
        </p:txBody>
      </p:sp>
      <p:sp>
        <p:nvSpPr>
          <p:cNvPr id="57356" name="Text Box 12">
            <a:extLst>
              <a:ext uri="{FF2B5EF4-FFF2-40B4-BE49-F238E27FC236}">
                <a16:creationId xmlns:a16="http://schemas.microsoft.com/office/drawing/2014/main" id="{B948B5B2-064F-4253-A07A-723AAAF25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013" y="5664200"/>
            <a:ext cx="162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Department</a:t>
            </a: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4">
            <a:extLst>
              <a:ext uri="{FF2B5EF4-FFF2-40B4-BE49-F238E27FC236}">
                <a16:creationId xmlns:a16="http://schemas.microsoft.com/office/drawing/2014/main" id="{9DBCA542-B45E-4261-9FD1-A11CB82F95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8151EE00-305D-4958-854D-FC1B5BBB873F}" type="slidenum">
              <a:rPr lang="en-US" altLang="zh-TW"/>
              <a:pPr>
                <a:defRPr/>
              </a:pPr>
              <a:t>36</a:t>
            </a:fld>
            <a:endParaRPr lang="en-US" altLang="zh-TW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494FB22E-5759-4CF6-BB53-4A7BBB1DD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3563" y="414338"/>
            <a:ext cx="8075612" cy="911225"/>
          </a:xfrm>
        </p:spPr>
        <p:txBody>
          <a:bodyPr/>
          <a:lstStyle/>
          <a:p>
            <a:pPr>
              <a:defRPr/>
            </a:pPr>
            <a:r>
              <a:rPr lang="en-US" altLang="zh-TW" sz="3600" dirty="0">
                <a:ea typeface="新細明體" panose="02020500000000000000" pitchFamily="18" charset="-120"/>
              </a:rPr>
              <a:t>Participation </a:t>
            </a:r>
            <a:r>
              <a:rPr lang="en-US" altLang="zh-TW" sz="3600" i="1" dirty="0">
                <a:ea typeface="新細明體" panose="02020500000000000000" pitchFamily="18" charset="-120"/>
              </a:rPr>
              <a:t>and</a:t>
            </a:r>
            <a:r>
              <a:rPr lang="en-US" altLang="zh-TW" sz="3600" dirty="0">
                <a:ea typeface="新細明體" panose="02020500000000000000" pitchFamily="18" charset="-120"/>
              </a:rPr>
              <a:t> Key Constraint  in the Relational Model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E53CD09-2D34-4461-A5BB-3B14E55A9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Example:</a:t>
            </a:r>
          </a:p>
        </p:txBody>
      </p:sp>
      <p:sp>
        <p:nvSpPr>
          <p:cNvPr id="39941" name="Text Box 4">
            <a:extLst>
              <a:ext uri="{FF2B5EF4-FFF2-40B4-BE49-F238E27FC236}">
                <a16:creationId xmlns:a16="http://schemas.microsoft.com/office/drawing/2014/main" id="{88329DBA-59A9-4B2B-8464-7FCD38CDC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2784475"/>
            <a:ext cx="19669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xxxxxx   1123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yyyyyy   4100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zzzzzzz   3216</a:t>
            </a:r>
          </a:p>
        </p:txBody>
      </p:sp>
      <p:sp>
        <p:nvSpPr>
          <p:cNvPr id="39942" name="Text Box 5">
            <a:extLst>
              <a:ext uri="{FF2B5EF4-FFF2-40B4-BE49-F238E27FC236}">
                <a16:creationId xmlns:a16="http://schemas.microsoft.com/office/drawing/2014/main" id="{059DC359-34FD-437D-9BD7-B3AB2E426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9400"/>
            <a:ext cx="20653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1123        CSE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4100        ECO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3216        AMS</a:t>
            </a:r>
          </a:p>
        </p:txBody>
      </p:sp>
      <p:sp>
        <p:nvSpPr>
          <p:cNvPr id="39943" name="Rectangle 6">
            <a:extLst>
              <a:ext uri="{FF2B5EF4-FFF2-40B4-BE49-F238E27FC236}">
                <a16:creationId xmlns:a16="http://schemas.microsoft.com/office/drawing/2014/main" id="{A4EEB1A0-FA66-42DA-B344-A8895F10B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19400"/>
            <a:ext cx="1905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9944" name="Rectangle 7">
            <a:extLst>
              <a:ext uri="{FF2B5EF4-FFF2-40B4-BE49-F238E27FC236}">
                <a16:creationId xmlns:a16="http://schemas.microsoft.com/office/drawing/2014/main" id="{A4D3DF66-4638-4021-B9A1-03C669041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819400"/>
            <a:ext cx="2057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9945" name="Line 8">
            <a:extLst>
              <a:ext uri="{FF2B5EF4-FFF2-40B4-BE49-F238E27FC236}">
                <a16:creationId xmlns:a16="http://schemas.microsoft.com/office/drawing/2014/main" id="{5B1651B3-F0C6-45F0-9B73-E9CA6D6226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200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946" name="Line 9">
            <a:extLst>
              <a:ext uri="{FF2B5EF4-FFF2-40B4-BE49-F238E27FC236}">
                <a16:creationId xmlns:a16="http://schemas.microsoft.com/office/drawing/2014/main" id="{F12F2D07-138A-4F32-ACDC-186BBA264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581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947" name="Line 10">
            <a:extLst>
              <a:ext uri="{FF2B5EF4-FFF2-40B4-BE49-F238E27FC236}">
                <a16:creationId xmlns:a16="http://schemas.microsoft.com/office/drawing/2014/main" id="{F63257AA-D9EA-4F48-917A-420E57714A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200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948" name="Line 11">
            <a:extLst>
              <a:ext uri="{FF2B5EF4-FFF2-40B4-BE49-F238E27FC236}">
                <a16:creationId xmlns:a16="http://schemas.microsoft.com/office/drawing/2014/main" id="{590654E0-AAA1-416E-BF4D-7CD2DF287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581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949" name="Line 12">
            <a:extLst>
              <a:ext uri="{FF2B5EF4-FFF2-40B4-BE49-F238E27FC236}">
                <a16:creationId xmlns:a16="http://schemas.microsoft.com/office/drawing/2014/main" id="{BD382E1C-2DE4-4C50-8843-746D6FC9EF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048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950" name="Line 13">
            <a:extLst>
              <a:ext uri="{FF2B5EF4-FFF2-40B4-BE49-F238E27FC236}">
                <a16:creationId xmlns:a16="http://schemas.microsoft.com/office/drawing/2014/main" id="{D9FFB7CD-0B4F-4E66-95BE-6733FF5649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429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951" name="Line 14">
            <a:extLst>
              <a:ext uri="{FF2B5EF4-FFF2-40B4-BE49-F238E27FC236}">
                <a16:creationId xmlns:a16="http://schemas.microsoft.com/office/drawing/2014/main" id="{EBA6035A-5435-4546-A230-7D32D2B75F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810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952" name="Line 15">
            <a:extLst>
              <a:ext uri="{FF2B5EF4-FFF2-40B4-BE49-F238E27FC236}">
                <a16:creationId xmlns:a16="http://schemas.microsoft.com/office/drawing/2014/main" id="{CE1CBD1E-DA17-46A6-AB29-5ECF82528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819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953" name="Line 16">
            <a:extLst>
              <a:ext uri="{FF2B5EF4-FFF2-40B4-BE49-F238E27FC236}">
                <a16:creationId xmlns:a16="http://schemas.microsoft.com/office/drawing/2014/main" id="{76C34A07-DC42-4809-8A62-076C1C800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819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954" name="Line 17">
            <a:extLst>
              <a:ext uri="{FF2B5EF4-FFF2-40B4-BE49-F238E27FC236}">
                <a16:creationId xmlns:a16="http://schemas.microsoft.com/office/drawing/2014/main" id="{5008BD27-C762-4676-8654-6E880781D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86" name="Text Box 18">
            <a:extLst>
              <a:ext uri="{FF2B5EF4-FFF2-40B4-BE49-F238E27FC236}">
                <a16:creationId xmlns:a16="http://schemas.microsoft.com/office/drawing/2014/main" id="{B9B553F0-3699-4B88-B7B8-89057FC4D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4079875"/>
            <a:ext cx="133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</a:p>
        </p:txBody>
      </p:sp>
      <p:sp>
        <p:nvSpPr>
          <p:cNvPr id="39956" name="Text Box 19">
            <a:extLst>
              <a:ext uri="{FF2B5EF4-FFF2-40B4-BE49-F238E27FC236}">
                <a16:creationId xmlns:a16="http://schemas.microsoft.com/office/drawing/2014/main" id="{EBBE038F-27E9-4457-96FD-507B5FB19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438400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000" i="1">
                <a:ea typeface="新細明體" panose="02020500000000000000" pitchFamily="18" charset="-120"/>
              </a:rPr>
              <a:t>Id</a:t>
            </a:r>
          </a:p>
        </p:txBody>
      </p:sp>
      <p:sp>
        <p:nvSpPr>
          <p:cNvPr id="39957" name="Text Box 20">
            <a:extLst>
              <a:ext uri="{FF2B5EF4-FFF2-40B4-BE49-F238E27FC236}">
                <a16:creationId xmlns:a16="http://schemas.microsoft.com/office/drawing/2014/main" id="{91694573-F1F0-483D-A142-6BBEAD80F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362200"/>
            <a:ext cx="84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000" i="1">
                <a:ea typeface="新細明體" panose="02020500000000000000" pitchFamily="18" charset="-120"/>
              </a:rPr>
              <a:t>ProfId</a:t>
            </a:r>
          </a:p>
        </p:txBody>
      </p:sp>
      <p:sp>
        <p:nvSpPr>
          <p:cNvPr id="58389" name="Text Box 21">
            <a:extLst>
              <a:ext uri="{FF2B5EF4-FFF2-40B4-BE49-F238E27FC236}">
                <a16:creationId xmlns:a16="http://schemas.microsoft.com/office/drawing/2014/main" id="{704535EB-7CB6-474C-88D3-CE0419185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9288" y="4141788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WorksIn</a:t>
            </a: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E54130-4CE9-4057-9718-8DDF4F7BC3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6F1003ED-343E-4809-969C-43236A161E6C}" type="slidenum">
              <a:rPr lang="en-US" altLang="zh-TW"/>
              <a:pPr>
                <a:defRPr/>
              </a:pPr>
              <a:t>37</a:t>
            </a:fld>
            <a:endParaRPr lang="en-US" altLang="zh-TW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BB651295-C451-4B87-AF71-646D2378F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025" y="260350"/>
            <a:ext cx="8147050" cy="9271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sz="3600" dirty="0">
                <a:ea typeface="新細明體" panose="02020500000000000000" pitchFamily="18" charset="-120"/>
              </a:rPr>
              <a:t>Participation </a:t>
            </a:r>
            <a:r>
              <a:rPr lang="en-US" altLang="zh-TW" sz="3600" i="1" dirty="0">
                <a:ea typeface="新細明體" panose="02020500000000000000" pitchFamily="18" charset="-120"/>
              </a:rPr>
              <a:t>and</a:t>
            </a:r>
            <a:r>
              <a:rPr lang="en-US" altLang="zh-TW" sz="3600" dirty="0">
                <a:ea typeface="新細明體" panose="02020500000000000000" pitchFamily="18" charset="-120"/>
              </a:rPr>
              <a:t> Key Constraint in Relational Model (again)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E05851C-51F7-4533-B279-612208747A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Alternative solution if both key and participation constraints apply: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merge the tables representing the entity and relationship sets</a:t>
            </a:r>
          </a:p>
          <a:p>
            <a:pPr lvl="1"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Since there is a </a:t>
            </a:r>
            <a:r>
              <a:rPr lang="en-US" altLang="zh-TW" dirty="0">
                <a:solidFill>
                  <a:schemeClr val="accent2"/>
                </a:solidFill>
                <a:ea typeface="新細明體" panose="02020500000000000000" pitchFamily="18" charset="-120"/>
              </a:rPr>
              <a:t>1-1 and onto relationship</a:t>
            </a:r>
            <a:r>
              <a:rPr lang="en-US" altLang="zh-TW" dirty="0">
                <a:ea typeface="新細明體" panose="02020500000000000000" pitchFamily="18" charset="-120"/>
              </a:rPr>
              <a:t> between the rows of the entity set and the relationship sets, might as well put all the attributes in one table</a:t>
            </a: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4">
            <a:extLst>
              <a:ext uri="{FF2B5EF4-FFF2-40B4-BE49-F238E27FC236}">
                <a16:creationId xmlns:a16="http://schemas.microsoft.com/office/drawing/2014/main" id="{05E6C969-9ADB-4D7D-AC03-304DFCF7F5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1055FD0B-76A1-42F9-BD15-78D7732E6358}" type="slidenum">
              <a:rPr lang="en-US" altLang="zh-TW"/>
              <a:pPr>
                <a:defRPr/>
              </a:pPr>
              <a:t>38</a:t>
            </a:fld>
            <a:endParaRPr lang="en-US" altLang="zh-TW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0689261A-4914-4C12-A911-C165D3421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5825" y="323850"/>
            <a:ext cx="7772400" cy="8842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sz="3600" dirty="0">
                <a:ea typeface="新細明體" panose="02020500000000000000" pitchFamily="18" charset="-120"/>
              </a:rPr>
              <a:t>Participation </a:t>
            </a:r>
            <a:r>
              <a:rPr lang="en-US" altLang="zh-TW" sz="3600" i="1" dirty="0">
                <a:ea typeface="新細明體" panose="02020500000000000000" pitchFamily="18" charset="-120"/>
              </a:rPr>
              <a:t>and</a:t>
            </a:r>
            <a:r>
              <a:rPr lang="en-US" altLang="zh-TW" sz="3600" dirty="0">
                <a:ea typeface="新細明體" panose="02020500000000000000" pitchFamily="18" charset="-120"/>
              </a:rPr>
              <a:t> Key Constraint  in Relational Model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FCC1393-A7C6-44AE-A86F-7E6273BCF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Example</a:t>
            </a:r>
          </a:p>
        </p:txBody>
      </p:sp>
      <p:sp>
        <p:nvSpPr>
          <p:cNvPr id="41989" name="Text Box 4">
            <a:extLst>
              <a:ext uri="{FF2B5EF4-FFF2-40B4-BE49-F238E27FC236}">
                <a16:creationId xmlns:a16="http://schemas.microsoft.com/office/drawing/2014/main" id="{50C3EAC4-4920-4401-8433-018F721BE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0" y="3463925"/>
            <a:ext cx="38306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xxxxxxx        1123         CSE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yyyyyyy        4100         ECO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zzzzzzzz        3216         AMS</a:t>
            </a:r>
          </a:p>
        </p:txBody>
      </p:sp>
      <p:sp>
        <p:nvSpPr>
          <p:cNvPr id="41990" name="Rectangle 5">
            <a:extLst>
              <a:ext uri="{FF2B5EF4-FFF2-40B4-BE49-F238E27FC236}">
                <a16:creationId xmlns:a16="http://schemas.microsoft.com/office/drawing/2014/main" id="{CC75FCEA-6B66-4591-B927-E07D16208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3497263"/>
            <a:ext cx="3810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1991" name="Line 6">
            <a:extLst>
              <a:ext uri="{FF2B5EF4-FFF2-40B4-BE49-F238E27FC236}">
                <a16:creationId xmlns:a16="http://schemas.microsoft.com/office/drawing/2014/main" id="{2C6C4075-748B-4114-818B-BDC8FD4B0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0588" y="350837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92" name="Line 7">
            <a:extLst>
              <a:ext uri="{FF2B5EF4-FFF2-40B4-BE49-F238E27FC236}">
                <a16:creationId xmlns:a16="http://schemas.microsoft.com/office/drawing/2014/main" id="{5B7239BC-835F-4828-B657-8AF3C5C41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3700" y="34988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93" name="Line 8">
            <a:extLst>
              <a:ext uri="{FF2B5EF4-FFF2-40B4-BE49-F238E27FC236}">
                <a16:creationId xmlns:a16="http://schemas.microsoft.com/office/drawing/2014/main" id="{266F214A-BA36-4095-B0E7-BDF40DC37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509963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94" name="Line 9">
            <a:extLst>
              <a:ext uri="{FF2B5EF4-FFF2-40B4-BE49-F238E27FC236}">
                <a16:creationId xmlns:a16="http://schemas.microsoft.com/office/drawing/2014/main" id="{4F449D40-6DFE-4C15-927E-54D5D9A746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86715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95" name="Line 10">
            <a:extLst>
              <a:ext uri="{FF2B5EF4-FFF2-40B4-BE49-F238E27FC236}">
                <a16:creationId xmlns:a16="http://schemas.microsoft.com/office/drawing/2014/main" id="{EF1AFF88-83AF-4564-AF03-69D2E5069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24815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27" name="Text Box 11">
            <a:extLst>
              <a:ext uri="{FF2B5EF4-FFF2-40B4-BE49-F238E27FC236}">
                <a16:creationId xmlns:a16="http://schemas.microsoft.com/office/drawing/2014/main" id="{89E5C1B1-0FC4-4BAD-8708-7F61E82FD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4735513"/>
            <a:ext cx="192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Prof_WorksIn</a:t>
            </a:r>
          </a:p>
        </p:txBody>
      </p:sp>
      <p:sp>
        <p:nvSpPr>
          <p:cNvPr id="41997" name="Text Box 12">
            <a:extLst>
              <a:ext uri="{FF2B5EF4-FFF2-40B4-BE49-F238E27FC236}">
                <a16:creationId xmlns:a16="http://schemas.microsoft.com/office/drawing/2014/main" id="{D07DE450-6249-4014-98AB-2D258FD5E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951163"/>
            <a:ext cx="37147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1800" i="1">
                <a:ea typeface="新細明體" panose="02020500000000000000" pitchFamily="18" charset="-120"/>
              </a:rPr>
              <a:t>Name                    Id                  </a:t>
            </a:r>
            <a:r>
              <a:rPr lang="en-US" altLang="zh-TW" sz="1800" i="1">
                <a:solidFill>
                  <a:srgbClr val="C00000"/>
                </a:solidFill>
                <a:ea typeface="新細明體" panose="02020500000000000000" pitchFamily="18" charset="-120"/>
              </a:rPr>
              <a:t>DeptId</a:t>
            </a: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投影片編號版面配置區 4">
            <a:extLst>
              <a:ext uri="{FF2B5EF4-FFF2-40B4-BE49-F238E27FC236}">
                <a16:creationId xmlns:a16="http://schemas.microsoft.com/office/drawing/2014/main" id="{35F02ECD-5C44-4CDF-A37D-00294CB86C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A2F7AAF6-FEBC-4BBB-88D4-E8157ED21D68}" type="slidenum">
              <a:rPr lang="en-US" altLang="zh-TW"/>
              <a:pPr>
                <a:defRPr/>
              </a:pPr>
              <a:t>39</a:t>
            </a:fld>
            <a:endParaRPr lang="en-US" altLang="zh-TW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0A2E29D0-7271-444A-B447-359BE3E14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304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Entity or Attribute?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8F9744E-25AB-47E1-A77B-79AB07D9F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747838"/>
            <a:ext cx="7620000" cy="10668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Sometimes information can be represented as either an entity or an attribute.</a:t>
            </a: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2FB67795-FB62-4049-8306-2431BF2CF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276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Student</a:t>
            </a:r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1D3B85E7-65AC-4389-986B-C83DB757D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276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Semester</a:t>
            </a:r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956C272A-63D3-4564-BD98-A2D505062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191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Course</a:t>
            </a:r>
          </a:p>
        </p:txBody>
      </p:sp>
      <p:sp>
        <p:nvSpPr>
          <p:cNvPr id="61447" name="AutoShape 7">
            <a:extLst>
              <a:ext uri="{FF2B5EF4-FFF2-40B4-BE49-F238E27FC236}">
                <a16:creationId xmlns:a16="http://schemas.microsoft.com/office/drawing/2014/main" id="{BD4B56C6-8213-4CB8-8922-DF3EF7115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048000"/>
            <a:ext cx="1828800" cy="909638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</a:t>
            </a:r>
          </a:p>
        </p:txBody>
      </p:sp>
      <p:sp>
        <p:nvSpPr>
          <p:cNvPr id="43017" name="Oval 8">
            <a:extLst>
              <a:ext uri="{FF2B5EF4-FFF2-40B4-BE49-F238E27FC236}">
                <a16:creationId xmlns:a16="http://schemas.microsoft.com/office/drawing/2014/main" id="{4930A444-6DED-4FB8-B7C4-29753C82B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810000"/>
            <a:ext cx="11430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400" i="1">
                <a:ea typeface="新細明體" panose="02020500000000000000" pitchFamily="18" charset="-120"/>
              </a:rPr>
              <a:t>Grade</a:t>
            </a:r>
          </a:p>
        </p:txBody>
      </p:sp>
      <p:sp>
        <p:nvSpPr>
          <p:cNvPr id="43018" name="Line 9">
            <a:extLst>
              <a:ext uri="{FF2B5EF4-FFF2-40B4-BE49-F238E27FC236}">
                <a16:creationId xmlns:a16="http://schemas.microsoft.com/office/drawing/2014/main" id="{590D1E44-E255-4A89-9560-F41681625B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3505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19" name="Line 10">
            <a:extLst>
              <a:ext uri="{FF2B5EF4-FFF2-40B4-BE49-F238E27FC236}">
                <a16:creationId xmlns:a16="http://schemas.microsoft.com/office/drawing/2014/main" id="{E3D937F4-5A15-452D-8626-6EF708806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20" name="Line 11">
            <a:extLst>
              <a:ext uri="{FF2B5EF4-FFF2-40B4-BE49-F238E27FC236}">
                <a16:creationId xmlns:a16="http://schemas.microsoft.com/office/drawing/2014/main" id="{58B80DFA-C3EC-4B9F-8F53-8671A3EEB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962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52" name="Rectangle 12">
            <a:extLst>
              <a:ext uri="{FF2B5EF4-FFF2-40B4-BE49-F238E27FC236}">
                <a16:creationId xmlns:a16="http://schemas.microsoft.com/office/drawing/2014/main" id="{3F22F383-5416-4A7A-A5D5-8CCADFC8D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340350"/>
            <a:ext cx="1114425" cy="312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0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Student</a:t>
            </a:r>
          </a:p>
        </p:txBody>
      </p:sp>
      <p:sp>
        <p:nvSpPr>
          <p:cNvPr id="61453" name="Rectangle 13">
            <a:extLst>
              <a:ext uri="{FF2B5EF4-FFF2-40B4-BE49-F238E27FC236}">
                <a16:creationId xmlns:a16="http://schemas.microsoft.com/office/drawing/2014/main" id="{EB48242C-19B6-4D64-8200-CFB6DF343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488" y="6089650"/>
            <a:ext cx="1114425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0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Course</a:t>
            </a:r>
          </a:p>
        </p:txBody>
      </p:sp>
      <p:sp>
        <p:nvSpPr>
          <p:cNvPr id="61454" name="AutoShape 14">
            <a:extLst>
              <a:ext uri="{FF2B5EF4-FFF2-40B4-BE49-F238E27FC236}">
                <a16:creationId xmlns:a16="http://schemas.microsoft.com/office/drawing/2014/main" id="{F458BA26-86B8-4DBA-BE03-1DF3BA377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5154613"/>
            <a:ext cx="1671637" cy="7429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0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</a:t>
            </a:r>
          </a:p>
        </p:txBody>
      </p:sp>
      <p:sp>
        <p:nvSpPr>
          <p:cNvPr id="43024" name="Oval 15">
            <a:extLst>
              <a:ext uri="{FF2B5EF4-FFF2-40B4-BE49-F238E27FC236}">
                <a16:creationId xmlns:a16="http://schemas.microsoft.com/office/drawing/2014/main" id="{DE705D4D-A048-4E36-BD07-C7BC65082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5653088"/>
            <a:ext cx="1046163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 i="1">
                <a:ea typeface="新細明體" panose="02020500000000000000" pitchFamily="18" charset="-120"/>
              </a:rPr>
              <a:t>Grade</a:t>
            </a:r>
          </a:p>
        </p:txBody>
      </p:sp>
      <p:sp>
        <p:nvSpPr>
          <p:cNvPr id="43025" name="Oval 16">
            <a:extLst>
              <a:ext uri="{FF2B5EF4-FFF2-40B4-BE49-F238E27FC236}">
                <a16:creationId xmlns:a16="http://schemas.microsoft.com/office/drawing/2014/main" id="{8ED4939F-3028-4D5F-9E3A-999C59586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876800"/>
            <a:ext cx="1393825" cy="4984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 i="1">
                <a:solidFill>
                  <a:srgbClr val="0000FF"/>
                </a:solidFill>
                <a:ea typeface="新細明體" panose="02020500000000000000" pitchFamily="18" charset="-120"/>
              </a:rPr>
              <a:t>Semester</a:t>
            </a:r>
          </a:p>
        </p:txBody>
      </p:sp>
      <p:sp>
        <p:nvSpPr>
          <p:cNvPr id="43026" name="Line 17">
            <a:extLst>
              <a:ext uri="{FF2B5EF4-FFF2-40B4-BE49-F238E27FC236}">
                <a16:creationId xmlns:a16="http://schemas.microsoft.com/office/drawing/2014/main" id="{727724EF-7078-4D33-BC91-D6511E926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9700" y="5902325"/>
            <a:ext cx="0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27" name="Line 18">
            <a:extLst>
              <a:ext uri="{FF2B5EF4-FFF2-40B4-BE49-F238E27FC236}">
                <a16:creationId xmlns:a16="http://schemas.microsoft.com/office/drawing/2014/main" id="{072DE27E-A844-4148-AEF1-5831EEF69E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6025" y="5527675"/>
            <a:ext cx="627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28" name="Line 19">
            <a:extLst>
              <a:ext uri="{FF2B5EF4-FFF2-40B4-BE49-F238E27FC236}">
                <a16:creationId xmlns:a16="http://schemas.microsoft.com/office/drawing/2014/main" id="{88A415E6-8722-43B2-A694-139B1254948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3657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29" name="Line 20">
            <a:extLst>
              <a:ext uri="{FF2B5EF4-FFF2-40B4-BE49-F238E27FC236}">
                <a16:creationId xmlns:a16="http://schemas.microsoft.com/office/drawing/2014/main" id="{4EE0C0F8-468A-4336-BEB2-C3FC0B9713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51816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30" name="Line 21">
            <a:extLst>
              <a:ext uri="{FF2B5EF4-FFF2-40B4-BE49-F238E27FC236}">
                <a16:creationId xmlns:a16="http://schemas.microsoft.com/office/drawing/2014/main" id="{FB1860BC-CC5D-4497-8051-7758F5E6C3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5638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31" name="Text Box 22">
            <a:extLst>
              <a:ext uri="{FF2B5EF4-FFF2-40B4-BE49-F238E27FC236}">
                <a16:creationId xmlns:a16="http://schemas.microsoft.com/office/drawing/2014/main" id="{B3BD46D0-43BB-425B-835B-0D920812D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2336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 sz="1800" i="1">
              <a:ea typeface="新細明體" panose="02020500000000000000" pitchFamily="18" charset="-120"/>
            </a:endParaRPr>
          </a:p>
        </p:txBody>
      </p:sp>
      <p:sp>
        <p:nvSpPr>
          <p:cNvPr id="61463" name="AutoShape 23">
            <a:extLst>
              <a:ext uri="{FF2B5EF4-FFF2-40B4-BE49-F238E27FC236}">
                <a16:creationId xmlns:a16="http://schemas.microsoft.com/office/drawing/2014/main" id="{6E996EFD-45D0-43BB-BD27-DC48CE5C3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800600"/>
            <a:ext cx="2362200" cy="855663"/>
          </a:xfrm>
          <a:prstGeom prst="wedgeRoundRectCallout">
            <a:avLst>
              <a:gd name="adj1" fmla="val -63644"/>
              <a:gd name="adj2" fmla="val -171894"/>
              <a:gd name="adj3" fmla="val 1666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 sz="1600" i="1">
                <a:ea typeface="新細明體" panose="02020500000000000000" pitchFamily="18" charset="-120"/>
              </a:rPr>
              <a:t>Appropriate if  </a:t>
            </a:r>
            <a:r>
              <a:rPr lang="en-US" altLang="zh-TW" sz="16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Semester </a:t>
            </a:r>
            <a:r>
              <a:rPr lang="en-US" altLang="zh-TW" sz="1600" i="1">
                <a:ea typeface="新細明體" panose="02020500000000000000" pitchFamily="18" charset="-120"/>
              </a:rPr>
              <a:t> has attributes</a:t>
            </a:r>
          </a:p>
          <a:p>
            <a:pPr>
              <a:defRPr/>
            </a:pPr>
            <a:r>
              <a:rPr lang="en-US" altLang="zh-TW" sz="1400" i="1">
                <a:ea typeface="新細明體" panose="02020500000000000000" pitchFamily="18" charset="-120"/>
              </a:rPr>
              <a:t>(next slide)</a:t>
            </a: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490C030-8EE5-4820-A266-9D8EA4BDB8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58D0E75C-56FF-4209-9931-1991B231C8D7}" type="slidenum">
              <a:rPr lang="en-US" altLang="zh-TW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AD0B5402-A910-48C9-8053-188998C1B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2635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Entity Type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744059E-D43A-48F8-ABF5-8B8EECF80C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747838"/>
            <a:ext cx="7772400" cy="4724400"/>
          </a:xfrm>
        </p:spPr>
        <p:txBody>
          <a:bodyPr/>
          <a:lstStyle/>
          <a:p>
            <a:pPr>
              <a:defRPr/>
            </a:pPr>
            <a:r>
              <a:rPr lang="en-US" altLang="zh-TW" sz="2800">
                <a:ea typeface="新細明體" panose="02020500000000000000" pitchFamily="18" charset="-120"/>
              </a:rPr>
              <a:t>Entity type described by set of attributes</a:t>
            </a:r>
          </a:p>
          <a:p>
            <a:pPr lvl="1"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Person: </a:t>
            </a:r>
            <a:r>
              <a:rPr lang="en-US" altLang="zh-TW" sz="2400" i="1">
                <a:ea typeface="新細明體" panose="02020500000000000000" pitchFamily="18" charset="-120"/>
              </a:rPr>
              <a:t>Id</a:t>
            </a:r>
            <a:r>
              <a:rPr lang="en-US" altLang="zh-TW" sz="2400">
                <a:ea typeface="新細明體" panose="02020500000000000000" pitchFamily="18" charset="-120"/>
              </a:rPr>
              <a:t>, </a:t>
            </a:r>
            <a:r>
              <a:rPr lang="en-US" altLang="zh-TW" sz="2400" i="1">
                <a:ea typeface="新細明體" panose="02020500000000000000" pitchFamily="18" charset="-120"/>
              </a:rPr>
              <a:t>Name</a:t>
            </a:r>
            <a:r>
              <a:rPr lang="en-US" altLang="zh-TW" sz="2400">
                <a:ea typeface="新細明體" panose="02020500000000000000" pitchFamily="18" charset="-120"/>
              </a:rPr>
              <a:t>, </a:t>
            </a:r>
            <a:r>
              <a:rPr lang="en-US" altLang="zh-TW" sz="2400" i="1">
                <a:ea typeface="新細明體" panose="02020500000000000000" pitchFamily="18" charset="-120"/>
              </a:rPr>
              <a:t>Address</a:t>
            </a:r>
            <a:r>
              <a:rPr lang="en-US" altLang="zh-TW" sz="2400">
                <a:ea typeface="新細明體" panose="02020500000000000000" pitchFamily="18" charset="-120"/>
              </a:rPr>
              <a:t>, </a:t>
            </a:r>
            <a:r>
              <a:rPr lang="en-US" altLang="zh-TW" sz="2400" i="1">
                <a:ea typeface="新細明體" panose="02020500000000000000" pitchFamily="18" charset="-120"/>
              </a:rPr>
              <a:t>Hobbies</a:t>
            </a:r>
          </a:p>
          <a:p>
            <a:pPr>
              <a:defRPr/>
            </a:pPr>
            <a:r>
              <a:rPr lang="en-US" altLang="zh-TW" sz="2800" i="1">
                <a:ea typeface="新細明體" panose="02020500000000000000" pitchFamily="18" charset="-120"/>
              </a:rPr>
              <a:t>Domain</a:t>
            </a:r>
            <a:r>
              <a:rPr lang="en-US" altLang="zh-TW" sz="2800">
                <a:ea typeface="新細明體" panose="02020500000000000000" pitchFamily="18" charset="-120"/>
              </a:rPr>
              <a:t>: possible values of an attribute</a:t>
            </a:r>
          </a:p>
          <a:p>
            <a:pPr lvl="1"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Value can be a set (in contrast to relational model)</a:t>
            </a:r>
          </a:p>
          <a:p>
            <a:pPr lvl="2">
              <a:defRPr/>
            </a:pPr>
            <a:r>
              <a:rPr lang="en-US" altLang="zh-TW" sz="2000">
                <a:ea typeface="新細明體" panose="02020500000000000000" pitchFamily="18" charset="-120"/>
              </a:rPr>
              <a:t>(111111, John, 123 Main St, {stamps, coins})</a:t>
            </a:r>
          </a:p>
          <a:p>
            <a:pPr>
              <a:defRPr/>
            </a:pPr>
            <a:r>
              <a:rPr lang="en-US" altLang="zh-TW" sz="2800" i="1">
                <a:ea typeface="新細明體" panose="02020500000000000000" pitchFamily="18" charset="-120"/>
              </a:rPr>
              <a:t>Key</a:t>
            </a:r>
            <a:r>
              <a:rPr lang="en-US" altLang="zh-TW" sz="2800">
                <a:ea typeface="新細明體" panose="02020500000000000000" pitchFamily="18" charset="-120"/>
              </a:rPr>
              <a:t>: minimum set of attributes that uniquely identifies an entity (candidate key)</a:t>
            </a:r>
          </a:p>
          <a:p>
            <a:pPr>
              <a:defRPr/>
            </a:pPr>
            <a:r>
              <a:rPr lang="en-US" altLang="zh-TW" sz="2800" i="1">
                <a:ea typeface="新細明體" panose="02020500000000000000" pitchFamily="18" charset="-120"/>
              </a:rPr>
              <a:t>Entity Schema</a:t>
            </a:r>
            <a:r>
              <a:rPr lang="en-US" altLang="zh-TW" sz="2800">
                <a:ea typeface="新細明體" panose="02020500000000000000" pitchFamily="18" charset="-120"/>
              </a:rPr>
              <a:t>: entity type name, attributes (and associated domain), key constraints</a:t>
            </a:r>
          </a:p>
          <a:p>
            <a:pPr>
              <a:defRPr/>
            </a:pPr>
            <a:endParaRPr lang="en-US" altLang="zh-TW" sz="28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1F73DA29-7692-4B21-95C5-FD11262FB8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57FCE8F6-1184-4A59-BA4B-29B43B4CDA92}" type="slidenum">
              <a:rPr lang="en-US" altLang="zh-TW"/>
              <a:pPr>
                <a:defRPr/>
              </a:pPr>
              <a:t>40</a:t>
            </a:fld>
            <a:endParaRPr lang="en-US" altLang="zh-TW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66156B67-8032-43E9-A290-F402FF977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3563" y="601663"/>
            <a:ext cx="8075612" cy="422275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Entity or Relationship?</a:t>
            </a:r>
          </a:p>
        </p:txBody>
      </p:sp>
      <p:pic>
        <p:nvPicPr>
          <p:cNvPr id="44036" name="Picture 3">
            <a:extLst>
              <a:ext uri="{FF2B5EF4-FFF2-40B4-BE49-F238E27FC236}">
                <a16:creationId xmlns:a16="http://schemas.microsoft.com/office/drawing/2014/main" id="{BB4BCE1E-D72C-41FA-AD53-BB554FE70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2268538"/>
            <a:ext cx="7245350" cy="363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投影片編號版面配置區 4">
            <a:extLst>
              <a:ext uri="{FF2B5EF4-FFF2-40B4-BE49-F238E27FC236}">
                <a16:creationId xmlns:a16="http://schemas.microsoft.com/office/drawing/2014/main" id="{0E49023B-4030-440B-98D3-F9208D861A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42A26891-B343-43D8-8ECE-0C2B9A60FD1F}" type="slidenum">
              <a:rPr lang="en-US" altLang="zh-TW"/>
              <a:pPr>
                <a:defRPr/>
              </a:pPr>
              <a:t>41</a:t>
            </a:fld>
            <a:endParaRPr lang="en-US" altLang="zh-TW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8BCB27D8-61E0-4DEB-8A8F-C6857F3B3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3563" y="601663"/>
            <a:ext cx="8075612" cy="328612"/>
          </a:xfrm>
        </p:spPr>
        <p:txBody>
          <a:bodyPr/>
          <a:lstStyle/>
          <a:p>
            <a:pPr>
              <a:defRPr/>
            </a:pPr>
            <a:r>
              <a:rPr lang="en-US" altLang="zh-TW" sz="4000">
                <a:ea typeface="新細明體" panose="02020500000000000000" pitchFamily="18" charset="-120"/>
              </a:rPr>
              <a:t>(Non-) Equivalence of Diagrams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5B0D70A-6627-492C-8781-DBF030F60E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747838"/>
            <a:ext cx="7772400" cy="685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Transformations between binary and ternary relationships</a:t>
            </a:r>
            <a:r>
              <a:rPr lang="en-US" altLang="zh-TW" sz="280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E4FEEDC3-1CE9-4102-9AE7-3BCE7FB71E12}"/>
              </a:ext>
            </a:extLst>
          </p:cNvPr>
          <p:cNvSpPr>
            <a:spLocks noChangeArrowheads="1"/>
          </p:cNvSpPr>
          <p:nvPr/>
        </p:nvSpPr>
        <p:spPr bwMode="auto">
          <a:xfrm rot="2708447">
            <a:off x="4520407" y="2623344"/>
            <a:ext cx="728662" cy="717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zh-TW" altLang="en-US" sz="2000">
              <a:ea typeface="新細明體" panose="02020500000000000000" pitchFamily="18" charset="-120"/>
            </a:endParaRP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ECF277E7-904F-4A6D-89EB-1D5950988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00" y="2798763"/>
            <a:ext cx="649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0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Sold</a:t>
            </a: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5AEFADB3-4BF8-4A69-A68B-3152BF778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25" y="2751138"/>
            <a:ext cx="1103313" cy="463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0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Project</a:t>
            </a:r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76B8F35C-49B2-4F3A-B0D2-6383B7CED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850" y="2236788"/>
            <a:ext cx="1103313" cy="463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0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Part</a:t>
            </a:r>
          </a:p>
        </p:txBody>
      </p:sp>
      <p:sp>
        <p:nvSpPr>
          <p:cNvPr id="63496" name="Rectangle 8">
            <a:extLst>
              <a:ext uri="{FF2B5EF4-FFF2-40B4-BE49-F238E27FC236}">
                <a16:creationId xmlns:a16="http://schemas.microsoft.com/office/drawing/2014/main" id="{60E24BF5-53BE-41D6-96FD-01AE1F408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5" y="3309938"/>
            <a:ext cx="1103313" cy="463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TW" sz="20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Supplier</a:t>
            </a:r>
          </a:p>
        </p:txBody>
      </p:sp>
      <p:sp>
        <p:nvSpPr>
          <p:cNvPr id="45066" name="Line 9">
            <a:extLst>
              <a:ext uri="{FF2B5EF4-FFF2-40B4-BE49-F238E27FC236}">
                <a16:creationId xmlns:a16="http://schemas.microsoft.com/office/drawing/2014/main" id="{0DBBBAF6-CD80-4D18-B6E1-096ABD4AF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4338" y="2982913"/>
            <a:ext cx="142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67" name="Line 10">
            <a:extLst>
              <a:ext uri="{FF2B5EF4-FFF2-40B4-BE49-F238E27FC236}">
                <a16:creationId xmlns:a16="http://schemas.microsoft.com/office/drawing/2014/main" id="{5AEBA9EF-5AF5-4537-A79D-96323BBA4F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5250" y="2466975"/>
            <a:ext cx="1625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68" name="Line 11">
            <a:extLst>
              <a:ext uri="{FF2B5EF4-FFF2-40B4-BE49-F238E27FC236}">
                <a16:creationId xmlns:a16="http://schemas.microsoft.com/office/drawing/2014/main" id="{71731B74-C30C-4D88-A1F5-59F89939F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5250" y="3222625"/>
            <a:ext cx="1668463" cy="319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69" name="Oval 12">
            <a:extLst>
              <a:ext uri="{FF2B5EF4-FFF2-40B4-BE49-F238E27FC236}">
                <a16:creationId xmlns:a16="http://schemas.microsoft.com/office/drawing/2014/main" id="{58E3E1D1-E461-49C1-83B8-2CCBB5DC4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2381250"/>
            <a:ext cx="784225" cy="3190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TW" sz="1800" i="1">
                <a:ea typeface="新細明體" panose="02020500000000000000" pitchFamily="18" charset="-120"/>
              </a:rPr>
              <a:t>Date</a:t>
            </a:r>
          </a:p>
        </p:txBody>
      </p:sp>
      <p:sp>
        <p:nvSpPr>
          <p:cNvPr id="45070" name="Oval 13">
            <a:extLst>
              <a:ext uri="{FF2B5EF4-FFF2-40B4-BE49-F238E27FC236}">
                <a16:creationId xmlns:a16="http://schemas.microsoft.com/office/drawing/2014/main" id="{F978C569-A577-4A11-90D7-B3C00D91B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338" y="3324225"/>
            <a:ext cx="784225" cy="3190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TW" sz="1800" i="1">
                <a:ea typeface="新細明體" panose="02020500000000000000" pitchFamily="18" charset="-120"/>
              </a:rPr>
              <a:t>Price</a:t>
            </a:r>
          </a:p>
        </p:txBody>
      </p:sp>
      <p:sp>
        <p:nvSpPr>
          <p:cNvPr id="45071" name="Line 14">
            <a:extLst>
              <a:ext uri="{FF2B5EF4-FFF2-40B4-BE49-F238E27FC236}">
                <a16:creationId xmlns:a16="http://schemas.microsoft.com/office/drawing/2014/main" id="{F92A9845-8EC9-4C2C-AD3F-AFA1255AE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0850" y="2525713"/>
            <a:ext cx="377825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72" name="Line 15">
            <a:extLst>
              <a:ext uri="{FF2B5EF4-FFF2-40B4-BE49-F238E27FC236}">
                <a16:creationId xmlns:a16="http://schemas.microsoft.com/office/drawing/2014/main" id="{533F2E17-0748-47F5-A602-D0A4FE5E9D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6563" y="3251200"/>
            <a:ext cx="376237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45073" name="Picture 16">
            <a:extLst>
              <a:ext uri="{FF2B5EF4-FFF2-40B4-BE49-F238E27FC236}">
                <a16:creationId xmlns:a16="http://schemas.microsoft.com/office/drawing/2014/main" id="{E00253C8-AAEB-469E-BB7D-43B375FD5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4122738"/>
            <a:ext cx="7337425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74" name="文字方塊 27">
            <a:extLst>
              <a:ext uri="{FF2B5EF4-FFF2-40B4-BE49-F238E27FC236}">
                <a16:creationId xmlns:a16="http://schemas.microsoft.com/office/drawing/2014/main" id="{C343926D-D8DD-4C39-AA44-C05BF57A5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3563938"/>
            <a:ext cx="2068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 b="1">
                <a:solidFill>
                  <a:srgbClr val="0000FF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i="1">
                <a:solidFill>
                  <a:srgbClr val="C00000"/>
                </a:solidFill>
                <a:ea typeface="新細明體" panose="02020500000000000000" pitchFamily="18" charset="-120"/>
              </a:rPr>
              <a:t>Information loss?</a:t>
            </a:r>
            <a:endParaRPr lang="zh-TW" altLang="en-US" sz="2000" i="1">
              <a:solidFill>
                <a:srgbClr val="C000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45075" name="直線接點 2">
            <a:extLst>
              <a:ext uri="{FF2B5EF4-FFF2-40B4-BE49-F238E27FC236}">
                <a16:creationId xmlns:a16="http://schemas.microsoft.com/office/drawing/2014/main" id="{A46FF908-C318-4484-8E4D-263986E1FF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87713" y="4905375"/>
            <a:ext cx="1271587" cy="511175"/>
          </a:xfrm>
          <a:prstGeom prst="line">
            <a:avLst/>
          </a:prstGeom>
          <a:noFill/>
          <a:ln w="25400" algn="ctr">
            <a:solidFill>
              <a:srgbClr val="0000CC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6" name="直線接點 21">
            <a:extLst>
              <a:ext uri="{FF2B5EF4-FFF2-40B4-BE49-F238E27FC236}">
                <a16:creationId xmlns:a16="http://schemas.microsoft.com/office/drawing/2014/main" id="{A7028603-9582-41A1-86C9-7CCE6B8F14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38563" y="4810125"/>
            <a:ext cx="2416175" cy="25400"/>
          </a:xfrm>
          <a:prstGeom prst="line">
            <a:avLst/>
          </a:prstGeom>
          <a:noFill/>
          <a:ln w="25400" algn="ctr">
            <a:solidFill>
              <a:srgbClr val="0000CC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7" name="直線接點 23">
            <a:extLst>
              <a:ext uri="{FF2B5EF4-FFF2-40B4-BE49-F238E27FC236}">
                <a16:creationId xmlns:a16="http://schemas.microsoft.com/office/drawing/2014/main" id="{09268887-C514-459B-9C26-A3E5299D234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991100" y="4905375"/>
            <a:ext cx="1260475" cy="503238"/>
          </a:xfrm>
          <a:prstGeom prst="line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78" name="文字方塊 7">
            <a:extLst>
              <a:ext uri="{FF2B5EF4-FFF2-40B4-BE49-F238E27FC236}">
                <a16:creationId xmlns:a16="http://schemas.microsoft.com/office/drawing/2014/main" id="{7B67A173-2EE9-4809-8F65-56140F4D2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963" y="4865688"/>
            <a:ext cx="15367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 b="1">
                <a:solidFill>
                  <a:srgbClr val="0000FF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TW" sz="1600" b="0" i="1">
                <a:solidFill>
                  <a:srgbClr val="C00000"/>
                </a:solidFill>
                <a:ea typeface="新細明體" panose="02020500000000000000" pitchFamily="18" charset="-120"/>
              </a:rPr>
              <a:t>Navigation Trap</a:t>
            </a:r>
            <a:endParaRPr lang="zh-TW" altLang="en-US" sz="1600" b="0" i="1">
              <a:solidFill>
                <a:srgbClr val="C00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A82F0CD4-CAF2-49D2-9834-5B3881C1F3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B36837DA-2E5B-41C2-B912-D92B7B589278}" type="slidenum">
              <a:rPr lang="en-US" altLang="zh-TW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156D6692-DA84-4688-ABB7-D64F11648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Entity Type (con’t)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8170E56-34BB-45D0-B7F1-B17C8047F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Graphical Representation in E-R diagram:</a:t>
            </a:r>
          </a:p>
        </p:txBody>
      </p:sp>
      <p:pic>
        <p:nvPicPr>
          <p:cNvPr id="8197" name="Picture 4">
            <a:extLst>
              <a:ext uri="{FF2B5EF4-FFF2-40B4-BE49-F238E27FC236}">
                <a16:creationId xmlns:a16="http://schemas.microsoft.com/office/drawing/2014/main" id="{0E20A24C-3CC6-40A9-BAE2-46A9010E3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282950"/>
            <a:ext cx="76962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AutoShape 5">
            <a:extLst>
              <a:ext uri="{FF2B5EF4-FFF2-40B4-BE49-F238E27FC236}">
                <a16:creationId xmlns:a16="http://schemas.microsoft.com/office/drawing/2014/main" id="{9304FE81-3082-4656-AF0D-4A16AD163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5438775"/>
            <a:ext cx="1641475" cy="609600"/>
          </a:xfrm>
          <a:prstGeom prst="wedgeEllipseCallout">
            <a:avLst>
              <a:gd name="adj1" fmla="val 6866"/>
              <a:gd name="adj2" fmla="val -189843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TW" sz="1800" i="1">
                <a:ea typeface="新細明體" panose="02020500000000000000" pitchFamily="18" charset="-120"/>
              </a:rPr>
              <a:t>Set valued</a:t>
            </a: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6E1F8B-A4D6-47E6-B4D6-85E82530DE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E0C479EE-73C3-4BF3-A381-CEBDE408D1F7}" type="slidenum">
              <a:rPr lang="en-US" altLang="zh-TW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8297C539-7D09-4A1E-AF75-A117A12FAD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3095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Relationships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EBCB915-508E-4F86-8B5C-A54ECB8B2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747838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sz="2800" i="1">
                <a:ea typeface="新細明體" panose="02020500000000000000" pitchFamily="18" charset="-120"/>
              </a:rPr>
              <a:t>Relationship</a:t>
            </a:r>
            <a:r>
              <a:rPr lang="en-US" altLang="zh-TW" sz="2800">
                <a:ea typeface="新細明體" panose="02020500000000000000" pitchFamily="18" charset="-120"/>
              </a:rPr>
              <a:t>: relates two or more entities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John </a:t>
            </a:r>
            <a:r>
              <a:rPr lang="en-US" altLang="zh-TW" sz="2400" i="1">
                <a:ea typeface="新細明體" panose="02020500000000000000" pitchFamily="18" charset="-120"/>
              </a:rPr>
              <a:t>majors in</a:t>
            </a:r>
            <a:r>
              <a:rPr lang="en-US" altLang="zh-TW" sz="2400">
                <a:ea typeface="新細明體" panose="02020500000000000000" pitchFamily="18" charset="-120"/>
              </a:rPr>
              <a:t> Computer Science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800" i="1">
                <a:ea typeface="新細明體" panose="02020500000000000000" pitchFamily="18" charset="-120"/>
              </a:rPr>
              <a:t>Relationship Type</a:t>
            </a:r>
            <a:r>
              <a:rPr lang="en-US" altLang="zh-TW" sz="2800">
                <a:ea typeface="新細明體" panose="02020500000000000000" pitchFamily="18" charset="-120"/>
              </a:rPr>
              <a:t>: set of similar relationships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Student (entity type) related to Department (entity type) by MajorsIn (relationship type).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800">
                <a:ea typeface="新細明體" panose="02020500000000000000" pitchFamily="18" charset="-120"/>
              </a:rPr>
              <a:t>Distinction: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400" i="1">
                <a:ea typeface="新細明體" panose="02020500000000000000" pitchFamily="18" charset="-120"/>
              </a:rPr>
              <a:t>relation</a:t>
            </a:r>
            <a:r>
              <a:rPr lang="en-US" altLang="zh-TW" sz="2400">
                <a:ea typeface="新細明體" panose="02020500000000000000" pitchFamily="18" charset="-120"/>
              </a:rPr>
              <a:t> (relational model) - set of tuples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400" i="1">
                <a:ea typeface="新細明體" panose="02020500000000000000" pitchFamily="18" charset="-120"/>
              </a:rPr>
              <a:t>relationship</a:t>
            </a:r>
            <a:r>
              <a:rPr lang="en-US" altLang="zh-TW" sz="2400">
                <a:ea typeface="新細明體" panose="02020500000000000000" pitchFamily="18" charset="-120"/>
              </a:rPr>
              <a:t> (E-R Model) – describes relationship between entities of an enterprise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Both entity types and relationship types (E-R model) may be represented as relations (in the relational model)</a:t>
            </a:r>
          </a:p>
          <a:p>
            <a:pPr lvl="1">
              <a:lnSpc>
                <a:spcPct val="90000"/>
              </a:lnSpc>
              <a:defRPr/>
            </a:pPr>
            <a:endParaRPr lang="zh-TW" altLang="en-US" sz="2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ACBC657-0478-4277-B307-B8FB965635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A4CBAF7E-A140-4BF5-99B3-17E1E3E8270F}" type="slidenum">
              <a:rPr lang="en-US" altLang="zh-TW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2E7B8E7B-3A09-4CEA-BB5C-CEE06A419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3587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Attributes and Roles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11C5543-B3D6-42E4-973B-CD8CE7BFB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747838"/>
            <a:ext cx="7848600" cy="445135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sz="2800" i="1">
                <a:ea typeface="新細明體" panose="02020500000000000000" pitchFamily="18" charset="-120"/>
              </a:rPr>
              <a:t>Attribute</a:t>
            </a:r>
            <a:r>
              <a:rPr lang="en-US" altLang="zh-TW" sz="2800">
                <a:ea typeface="新細明體" panose="02020500000000000000" pitchFamily="18" charset="-120"/>
              </a:rPr>
              <a:t> of a relationship type describes the relationship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e.g., John majors in CS </a:t>
            </a:r>
            <a:r>
              <a:rPr lang="en-US" altLang="zh-TW" sz="2400" i="1">
                <a:ea typeface="新細明體" panose="02020500000000000000" pitchFamily="18" charset="-120"/>
              </a:rPr>
              <a:t>since</a:t>
            </a:r>
            <a:r>
              <a:rPr lang="en-US" altLang="zh-TW" sz="2400">
                <a:ea typeface="新細明體" panose="02020500000000000000" pitchFamily="18" charset="-120"/>
              </a:rPr>
              <a:t> 2000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sz="2000">
                <a:ea typeface="新細明體" panose="02020500000000000000" pitchFamily="18" charset="-120"/>
              </a:rPr>
              <a:t>John and CS are related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sz="2000">
                <a:ea typeface="新細明體" panose="02020500000000000000" pitchFamily="18" charset="-120"/>
              </a:rPr>
              <a:t>2000 describes relationship - value of  SINCE</a:t>
            </a:r>
            <a:r>
              <a:rPr lang="en-US" altLang="zh-TW" sz="200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000">
                <a:ea typeface="新細明體" panose="02020500000000000000" pitchFamily="18" charset="-120"/>
              </a:rPr>
              <a:t>attribute of MajorsIn relationship type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800" i="1">
                <a:ea typeface="新細明體" panose="02020500000000000000" pitchFamily="18" charset="-120"/>
              </a:rPr>
              <a:t>Role</a:t>
            </a:r>
            <a:r>
              <a:rPr lang="en-US" altLang="zh-TW" sz="2800">
                <a:ea typeface="新細明體" panose="02020500000000000000" pitchFamily="18" charset="-120"/>
              </a:rPr>
              <a:t> of a relationship type names one of the related entities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e.g., John is value of </a:t>
            </a:r>
            <a:r>
              <a:rPr lang="en-US" altLang="zh-TW" sz="2400" i="1">
                <a:ea typeface="新細明體" panose="02020500000000000000" pitchFamily="18" charset="-120"/>
              </a:rPr>
              <a:t>Student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</a:rPr>
              <a:t>role, CS value of </a:t>
            </a:r>
            <a:r>
              <a:rPr lang="en-US" altLang="zh-TW" sz="2400" i="1">
                <a:ea typeface="新細明體" panose="02020500000000000000" pitchFamily="18" charset="-120"/>
              </a:rPr>
              <a:t>Department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</a:rPr>
              <a:t>role of MajorsIn relationship type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(John, CS; 2000) describes a relationship</a:t>
            </a: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3CF251-B298-4839-8463-ACAFC37CF1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B650A8A0-2E3A-4DB6-BA69-A78A53F46F57}" type="slidenum">
              <a:rPr lang="en-US" altLang="zh-TW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C8B0D61B-7293-4915-9F83-3A0F281E0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Relationship Type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A1D7549-9AD1-4CAC-A86D-5081A2A4F3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Described by set of attributes and roles</a:t>
            </a:r>
          </a:p>
          <a:p>
            <a:pPr lvl="1">
              <a:defRPr/>
            </a:pPr>
            <a:r>
              <a:rPr lang="en-US" altLang="zh-TW">
                <a:ea typeface="新細明體" panose="02020500000000000000" pitchFamily="18" charset="-120"/>
              </a:rPr>
              <a:t>e.g., MajorsIn: </a:t>
            </a:r>
            <a:r>
              <a:rPr lang="en-US" altLang="zh-TW" i="1">
                <a:ea typeface="新細明體" panose="02020500000000000000" pitchFamily="18" charset="-120"/>
              </a:rPr>
              <a:t>Student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 i="1">
                <a:ea typeface="新細明體" panose="02020500000000000000" pitchFamily="18" charset="-120"/>
              </a:rPr>
              <a:t>Department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 i="1">
                <a:ea typeface="新細明體" panose="02020500000000000000" pitchFamily="18" charset="-120"/>
              </a:rPr>
              <a:t>Since</a:t>
            </a:r>
          </a:p>
          <a:p>
            <a:pPr lvl="1">
              <a:defRPr/>
            </a:pPr>
            <a:r>
              <a:rPr lang="en-US" altLang="zh-TW">
                <a:ea typeface="新細明體" panose="02020500000000000000" pitchFamily="18" charset="-120"/>
              </a:rPr>
              <a:t>Here we have used as the role name (</a:t>
            </a:r>
            <a:r>
              <a:rPr lang="en-US" altLang="zh-TW" i="1">
                <a:ea typeface="新細明體" panose="02020500000000000000" pitchFamily="18" charset="-120"/>
              </a:rPr>
              <a:t>Student</a:t>
            </a:r>
            <a:r>
              <a:rPr lang="en-US" altLang="zh-TW">
                <a:ea typeface="新細明體" panose="02020500000000000000" pitchFamily="18" charset="-120"/>
              </a:rPr>
              <a:t>) the name of the entity type (Student) of the participant in the relationship, but ...</a:t>
            </a: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08C915-DB0C-42D1-9DB8-2946CFF8CA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2D409EB9-9F09-4749-80FF-F9BC3CA6EB96}" type="slidenum">
              <a:rPr lang="en-US" altLang="zh-TW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2E8FAAB2-E5C0-4406-802D-A07D9E6794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381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Roles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68657E5-39AE-4A75-A9F0-32177628AE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747838"/>
            <a:ext cx="8077200" cy="4648200"/>
          </a:xfrm>
        </p:spPr>
        <p:txBody>
          <a:bodyPr/>
          <a:lstStyle/>
          <a:p>
            <a:pPr>
              <a:defRPr/>
            </a:pPr>
            <a:r>
              <a:rPr lang="en-US" altLang="zh-TW" i="1">
                <a:ea typeface="新細明體" panose="02020500000000000000" pitchFamily="18" charset="-120"/>
              </a:rPr>
              <a:t>Problem</a:t>
            </a:r>
            <a:r>
              <a:rPr lang="en-US" altLang="zh-TW">
                <a:ea typeface="新細明體" panose="02020500000000000000" pitchFamily="18" charset="-120"/>
              </a:rPr>
              <a:t>: relationship can relate elements of same entity type</a:t>
            </a:r>
          </a:p>
          <a:p>
            <a:pPr lvl="1">
              <a:defRPr/>
            </a:pPr>
            <a:r>
              <a:rPr lang="en-US" altLang="zh-TW">
                <a:ea typeface="新細明體" panose="02020500000000000000" pitchFamily="18" charset="-120"/>
              </a:rPr>
              <a:t>e.g., </a:t>
            </a:r>
            <a:r>
              <a:rPr lang="en-US" altLang="zh-TW" i="1">
                <a:ea typeface="新細明體" panose="02020500000000000000" pitchFamily="18" charset="-120"/>
              </a:rPr>
              <a:t>ReportsTo</a:t>
            </a:r>
            <a:r>
              <a:rPr lang="en-US" altLang="zh-TW">
                <a:ea typeface="新細明體" panose="02020500000000000000" pitchFamily="18" charset="-120"/>
              </a:rPr>
              <a:t> relationship type relates two elements of Employee entity type:  </a:t>
            </a:r>
          </a:p>
          <a:p>
            <a:pPr lvl="2">
              <a:defRPr/>
            </a:pPr>
            <a:r>
              <a:rPr lang="en-US" altLang="zh-TW">
                <a:ea typeface="新細明體" panose="02020500000000000000" pitchFamily="18" charset="-120"/>
              </a:rPr>
              <a:t>Bob reports to Mary since 2000 </a:t>
            </a:r>
          </a:p>
          <a:p>
            <a:pPr lvl="1">
              <a:defRPr/>
            </a:pPr>
            <a:r>
              <a:rPr lang="en-US" altLang="zh-TW">
                <a:ea typeface="新細明體" panose="02020500000000000000" pitchFamily="18" charset="-120"/>
              </a:rPr>
              <a:t>We do not have distinct names for the roles</a:t>
            </a:r>
          </a:p>
          <a:p>
            <a:pPr lvl="1">
              <a:defRPr/>
            </a:pPr>
            <a:r>
              <a:rPr lang="en-US" altLang="zh-TW">
                <a:ea typeface="新細明體" panose="02020500000000000000" pitchFamily="18" charset="-120"/>
              </a:rPr>
              <a:t>It is not clear who reports to whom</a:t>
            </a: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DB">
  <a:themeElements>
    <a:clrScheme name="D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B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15</TotalTime>
  <Words>2284</Words>
  <Application>Microsoft Office PowerPoint</Application>
  <PresentationFormat>如螢幕大小 (4:3)</PresentationFormat>
  <Paragraphs>382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8" baseType="lpstr">
      <vt:lpstr>Times New Roman</vt:lpstr>
      <vt:lpstr>Arial</vt:lpstr>
      <vt:lpstr>新細明體</vt:lpstr>
      <vt:lpstr>Century Gothic</vt:lpstr>
      <vt:lpstr>Symbol</vt:lpstr>
      <vt:lpstr>Times</vt:lpstr>
      <vt:lpstr>DB</vt:lpstr>
      <vt:lpstr>Chapter 4</vt:lpstr>
      <vt:lpstr>Database Design</vt:lpstr>
      <vt:lpstr>Entities</vt:lpstr>
      <vt:lpstr>Entity Type</vt:lpstr>
      <vt:lpstr>Entity Type (con’t)</vt:lpstr>
      <vt:lpstr>Relationships</vt:lpstr>
      <vt:lpstr>Attributes and Roles</vt:lpstr>
      <vt:lpstr>Relationship Type</vt:lpstr>
      <vt:lpstr>Roles</vt:lpstr>
      <vt:lpstr>Roles (con’t)</vt:lpstr>
      <vt:lpstr>Schema of a Relationship Type</vt:lpstr>
      <vt:lpstr>Graphical Representation</vt:lpstr>
      <vt:lpstr>Single-role Key Constraint</vt:lpstr>
      <vt:lpstr>Entity Type Hierarchies</vt:lpstr>
      <vt:lpstr>IsA</vt:lpstr>
      <vt:lpstr>Properties of IsA</vt:lpstr>
      <vt:lpstr>Advantages of IsA</vt:lpstr>
      <vt:lpstr>IsA Hierarchy - Example</vt:lpstr>
      <vt:lpstr>Constraints on Type Hierarchies</vt:lpstr>
      <vt:lpstr>Participation Constraint</vt:lpstr>
      <vt:lpstr>Participation and Key Constraint</vt:lpstr>
      <vt:lpstr>Representation of Entity Types in the Relational Model</vt:lpstr>
      <vt:lpstr>Representation of Relationship Types in the Relational Model</vt:lpstr>
      <vt:lpstr>Representation of Relationship Types in the Relational Model</vt:lpstr>
      <vt:lpstr>Representation in SQL</vt:lpstr>
      <vt:lpstr>Example 1</vt:lpstr>
      <vt:lpstr>Example 2</vt:lpstr>
      <vt:lpstr>Representation of Single Role Key Constraints in the Relational Model</vt:lpstr>
      <vt:lpstr>Representing Type Hierarchies in the Relational Model</vt:lpstr>
      <vt:lpstr>Type Hierarchies and the Relational Model</vt:lpstr>
      <vt:lpstr>Type Hierarchies and the Relational Model</vt:lpstr>
      <vt:lpstr>Type Hierarchies and the Relational Model</vt:lpstr>
      <vt:lpstr>Representing Participation Constraints  in the Relational Model</vt:lpstr>
      <vt:lpstr>Representing Participation Constraint  in the Relational Model</vt:lpstr>
      <vt:lpstr>Representing Participation and Key Constraint in SQL</vt:lpstr>
      <vt:lpstr>Participation and Key Constraint  in the Relational Model</vt:lpstr>
      <vt:lpstr>Participation and Key Constraint in Relational Model (again)</vt:lpstr>
      <vt:lpstr>Participation and Key Constraint  in Relational Model</vt:lpstr>
      <vt:lpstr>Entity or Attribute?</vt:lpstr>
      <vt:lpstr>Entity or Relationship?</vt:lpstr>
      <vt:lpstr>(Non-) Equivalence of Diagrams</vt:lpstr>
    </vt:vector>
  </TitlesOfParts>
  <Manager/>
  <Company>CMT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/>
  <dc:creator>user</dc:creator>
  <cp:keywords/>
  <dc:description/>
  <cp:lastModifiedBy>user</cp:lastModifiedBy>
  <cp:revision>5</cp:revision>
  <cp:lastPrinted>2000-08-23T15:30:00Z</cp:lastPrinted>
  <dcterms:created xsi:type="dcterms:W3CDTF">2007-01-31T12:57:07Z</dcterms:created>
  <dcterms:modified xsi:type="dcterms:W3CDTF">2023-05-17T01:25:25Z</dcterms:modified>
  <cp:category/>
</cp:coreProperties>
</file>