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9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點就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620688"/>
            <a:ext cx="8424936" cy="8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9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497856"/>
            <a:ext cx="8496944" cy="5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221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81000" y="152400"/>
            <a:ext cx="457200" cy="2317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0DBA3B-0431-4AB1-AC89-A56632E8AF1B}" type="slidenum">
              <a:rPr lang="en-US" altLang="zh-TW" smtClean="0">
                <a:solidFill>
                  <a:srgbClr val="FFF9D5"/>
                </a:solidFill>
              </a:rPr>
              <a:pPr/>
              <a:t>‹#›</a:t>
            </a:fld>
            <a:endParaRPr lang="en-US" altLang="zh-TW" dirty="0">
              <a:solidFill>
                <a:srgbClr val="FFF9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6489700"/>
            <a:ext cx="21336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A43FA-E5CD-412C-9FF3-01C932CCED20}" type="slidenum">
              <a:rPr lang="en-US" altLang="zh-TW">
                <a:solidFill>
                  <a:srgbClr val="163356"/>
                </a:solidFill>
              </a:rPr>
              <a:pPr/>
              <a:t>‹#›</a:t>
            </a:fld>
            <a:endParaRPr lang="en-US" altLang="zh-TW">
              <a:solidFill>
                <a:srgbClr val="16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2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85800" y="6489700"/>
            <a:ext cx="21336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6FBD6-E28F-4C2A-8859-787CD2650A7C}" type="slidenum">
              <a:rPr lang="en-US" altLang="zh-TW">
                <a:solidFill>
                  <a:srgbClr val="163356"/>
                </a:solidFill>
              </a:rPr>
              <a:pPr/>
              <a:t>‹#›</a:t>
            </a:fld>
            <a:endParaRPr lang="en-US" altLang="zh-TW">
              <a:solidFill>
                <a:srgbClr val="16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7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431074" y="95672"/>
            <a:ext cx="533400" cy="381000"/>
          </a:xfrm>
        </p:spPr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85800" y="6489700"/>
            <a:ext cx="21336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2635F-03AB-4437-9B20-BF19DBBB8597}" type="slidenum">
              <a:rPr lang="en-US" altLang="zh-TW">
                <a:solidFill>
                  <a:srgbClr val="163356"/>
                </a:solidFill>
              </a:rPr>
              <a:pPr/>
              <a:t>‹#›</a:t>
            </a:fld>
            <a:endParaRPr lang="en-US" altLang="zh-TW">
              <a:solidFill>
                <a:srgbClr val="1633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4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9" name="群組 8"/>
          <p:cNvGrpSpPr/>
          <p:nvPr userDrawn="1"/>
        </p:nvGrpSpPr>
        <p:grpSpPr>
          <a:xfrm>
            <a:off x="362569" y="576390"/>
            <a:ext cx="8382000" cy="584775"/>
            <a:chOff x="362569" y="576390"/>
            <a:chExt cx="8382000" cy="584775"/>
          </a:xfrm>
        </p:grpSpPr>
        <p:grpSp>
          <p:nvGrpSpPr>
            <p:cNvPr id="4" name="群組 3"/>
            <p:cNvGrpSpPr/>
            <p:nvPr userDrawn="1"/>
          </p:nvGrpSpPr>
          <p:grpSpPr>
            <a:xfrm>
              <a:off x="362569" y="788927"/>
              <a:ext cx="8382000" cy="228600"/>
              <a:chOff x="457200" y="838200"/>
              <a:chExt cx="8382000" cy="228600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457200" y="838200"/>
                <a:ext cx="2133600" cy="228600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Freeform 23"/>
              <p:cNvSpPr>
                <a:spLocks/>
              </p:cNvSpPr>
              <p:nvPr/>
            </p:nvSpPr>
            <p:spPr bwMode="auto">
              <a:xfrm rot="5400000" flipH="1">
                <a:off x="6743700" y="-1028700"/>
                <a:ext cx="228600" cy="3962400"/>
              </a:xfrm>
              <a:prstGeom prst="rect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文字方塊 7"/>
            <p:cNvSpPr txBox="1"/>
            <p:nvPr userDrawn="1"/>
          </p:nvSpPr>
          <p:spPr>
            <a:xfrm>
              <a:off x="2309309" y="576390"/>
              <a:ext cx="2667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200" dirty="0">
                  <a:ln w="18415" cmpd="sng">
                    <a:noFill/>
                    <a:prstDash val="solid"/>
                  </a:ln>
                  <a:solidFill>
                    <a:srgbClr val="4F81BD"/>
                  </a:solidFill>
                  <a:latin typeface="Elephant" pitchFamily="18" charset="0"/>
                </a:rPr>
                <a:t>objectives</a:t>
              </a:r>
              <a:endParaRPr lang="zh-TW" altLang="en-US" sz="3200" dirty="0">
                <a:ln w="18415" cmpd="sng">
                  <a:noFill/>
                  <a:prstDash val="solid"/>
                </a:ln>
                <a:solidFill>
                  <a:srgbClr val="4F81BD"/>
                </a:solidFill>
                <a:latin typeface="Elephant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14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本章節架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31074" y="0"/>
            <a:ext cx="533400" cy="394063"/>
          </a:xfrm>
        </p:spPr>
        <p:txBody>
          <a:bodyPr anchor="b"/>
          <a:lstStyle>
            <a:lvl1pPr>
              <a:defRPr/>
            </a:lvl1pPr>
          </a:lstStyle>
          <a:p>
            <a:fld id="{7806F476-E418-4322-B99A-8992B85E2476}" type="slidenum">
              <a:rPr lang="en-US" altLang="zh-TW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sp>
        <p:nvSpPr>
          <p:cNvPr id="5" name="圓角化同側角落矩形 4"/>
          <p:cNvSpPr/>
          <p:nvPr userDrawn="1"/>
        </p:nvSpPr>
        <p:spPr bwMode="auto">
          <a:xfrm flipV="1">
            <a:off x="381000" y="488955"/>
            <a:ext cx="2438400" cy="665920"/>
          </a:xfrm>
          <a:prstGeom prst="round2SameRect">
            <a:avLst>
              <a:gd name="adj1" fmla="val 26153"/>
              <a:gd name="adj2" fmla="val 0"/>
            </a:avLst>
          </a:prstGeom>
          <a:gradFill rotWithShape="1">
            <a:gsLst>
              <a:gs pos="0">
                <a:srgbClr val="CB4800"/>
              </a:gs>
              <a:gs pos="72000">
                <a:srgbClr val="CB4800">
                  <a:alpha val="78000"/>
                </a:srgbClr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583096" y="581720"/>
            <a:ext cx="2057400" cy="4572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200" b="1" spc="150" dirty="0">
                <a:ln w="11430"/>
                <a:solidFill>
                  <a:srgbClr val="FFFFE5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本章架構</a:t>
            </a:r>
          </a:p>
        </p:txBody>
      </p:sp>
    </p:spTree>
    <p:extLst>
      <p:ext uri="{BB962C8B-B14F-4D97-AF65-F5344CB8AC3E}">
        <p14:creationId xmlns:p14="http://schemas.microsoft.com/office/powerpoint/2010/main" val="85760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網情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548680"/>
            <a:ext cx="8496944" cy="63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68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功告成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8240" y="548680"/>
            <a:ext cx="8524240" cy="70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5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給我報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5536" y="548680"/>
            <a:ext cx="8496944" cy="7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64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動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620688"/>
            <a:ext cx="8424936" cy="4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306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Rectangle 190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609601"/>
            <a:ext cx="83820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524000"/>
            <a:ext cx="8382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219" name="Line 195"/>
          <p:cNvSpPr>
            <a:spLocks noChangeShapeType="1"/>
          </p:cNvSpPr>
          <p:nvPr/>
        </p:nvSpPr>
        <p:spPr bwMode="gray">
          <a:xfrm>
            <a:off x="381000" y="457200"/>
            <a:ext cx="8508274" cy="0"/>
          </a:xfrm>
          <a:prstGeom prst="line">
            <a:avLst/>
          </a:prstGeom>
          <a:ln>
            <a:solidFill>
              <a:srgbClr val="3F80C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5211"/>
            <a:ext cx="9144000" cy="299117"/>
          </a:xfrm>
          <a:prstGeom prst="rect">
            <a:avLst/>
          </a:prstGeom>
        </p:spPr>
      </p:pic>
      <p:sp>
        <p:nvSpPr>
          <p:cNvPr id="1218" name="Rectangle 19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1074" y="95672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i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4139952" y="133064"/>
            <a:ext cx="1495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163356"/>
                </a:solidFill>
                <a:latin typeface="Arial Black" pitchFamily="34" charset="0"/>
              </a:rPr>
              <a:t>Chapter 10 </a:t>
            </a:r>
            <a:r>
              <a:rPr lang="zh-TW" altLang="en-US" sz="1400" dirty="0">
                <a:solidFill>
                  <a:srgbClr val="163356"/>
                </a:solidFill>
                <a:latin typeface="標楷體"/>
              </a:rPr>
              <a:t>　</a:t>
            </a:r>
            <a:endParaRPr lang="en-US" altLang="zh-TW" sz="1400" spc="100" dirty="0">
              <a:solidFill>
                <a:srgbClr val="163356"/>
              </a:solidFill>
              <a:latin typeface="標楷體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7408" y="74142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solidFill>
                  <a:srgbClr val="163356"/>
                </a:solidFill>
              </a:rPr>
              <a:t>不動產、廠房及設備與遞耗資產</a:t>
            </a:r>
          </a:p>
        </p:txBody>
      </p:sp>
    </p:spTree>
    <p:extLst>
      <p:ext uri="{BB962C8B-B14F-4D97-AF65-F5344CB8AC3E}">
        <p14:creationId xmlns:p14="http://schemas.microsoft.com/office/powerpoint/2010/main" val="299022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864000" indent="-864000"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8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600">
          <a:solidFill>
            <a:schemeClr val="bg2">
              <a:lumMod val="9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>
              <a:lumMod val="9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000">
          <a:solidFill>
            <a:schemeClr val="bg2">
              <a:lumMod val="9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000">
          <a:solidFill>
            <a:schemeClr val="bg2">
              <a:lumMod val="9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1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97732" y="544858"/>
            <a:ext cx="8704222" cy="5404422"/>
            <a:chOff x="197732" y="338706"/>
            <a:chExt cx="8704222" cy="5404422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732" y="338706"/>
              <a:ext cx="8704222" cy="1074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矩形 4"/>
            <p:cNvSpPr/>
            <p:nvPr/>
          </p:nvSpPr>
          <p:spPr>
            <a:xfrm>
              <a:off x="611560" y="1396617"/>
              <a:ext cx="8136904" cy="4346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000" dirty="0">
                  <a:solidFill>
                    <a:srgbClr val="000000"/>
                  </a:solidFill>
                </a:rPr>
                <a:t>日月光公司有一封裝設備，因為製程之改變，故於</a:t>
              </a:r>
              <a:r>
                <a:rPr lang="en-US" altLang="zh-TW" sz="2000" dirty="0">
                  <a:solidFill>
                    <a:srgbClr val="000000"/>
                  </a:solidFill>
                </a:rPr>
                <a:t>×4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年底覆核其是否有價值減損的現象。該設備購於</a:t>
              </a:r>
              <a:r>
                <a:rPr lang="en-US" altLang="zh-TW" sz="2000" dirty="0">
                  <a:solidFill>
                    <a:srgbClr val="000000"/>
                  </a:solidFill>
                </a:rPr>
                <a:t>×1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</a:t>
              </a:r>
              <a:r>
                <a:rPr lang="en-US" altLang="zh-TW" sz="2000" dirty="0">
                  <a:solidFill>
                    <a:srgbClr val="000000"/>
                  </a:solidFill>
                </a:rPr>
                <a:t>1</a:t>
              </a:r>
              <a:r>
                <a:rPr lang="zh-TW" altLang="en-US" sz="2000" dirty="0">
                  <a:solidFill>
                    <a:srgbClr val="000000"/>
                  </a:solidFill>
                </a:rPr>
                <a:t>月，成本為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$5,000,000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，估計耐用年限為</a:t>
              </a:r>
              <a:r>
                <a:rPr lang="en-US" altLang="zh-TW" sz="2000" dirty="0">
                  <a:solidFill>
                    <a:srgbClr val="000000"/>
                  </a:solidFill>
                </a:rPr>
                <a:t>10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年，沒有殘值，以直線法計提折舊。公司的會計主管預估該設備未來現金流量的總和（未折現）為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$3,200,000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，而未來現金流量的折現值為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$2,000,000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，假使公司意圖繼續使用該設備，但預期剩餘耐用年限為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>4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年。</a:t>
              </a:r>
            </a:p>
            <a:p>
              <a:pPr algn="just" fontAlgn="base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2000" dirty="0">
                  <a:solidFill>
                    <a:srgbClr val="000000"/>
                  </a:solidFill>
                </a:rPr>
                <a:t>試作：</a:t>
              </a:r>
            </a:p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00"/>
                  </a:solidFill>
                </a:rPr>
                <a:t>(1)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如果需要的話，</a:t>
              </a:r>
              <a:r>
                <a:rPr lang="en-US" altLang="zh-TW" sz="2000" dirty="0">
                  <a:solidFill>
                    <a:srgbClr val="000000"/>
                  </a:solidFill>
                </a:rPr>
                <a:t>×4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年底設備價值減損的分錄。</a:t>
              </a:r>
            </a:p>
            <a:p>
              <a:pPr algn="just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00"/>
                  </a:solidFill>
                </a:rPr>
                <a:t>(2) ×5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年底設備之折舊分錄。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98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2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67544" y="628068"/>
            <a:ext cx="8136904" cy="5610661"/>
            <a:chOff x="467544" y="628068"/>
            <a:chExt cx="8136904" cy="5610661"/>
          </a:xfrm>
        </p:grpSpPr>
        <p:grpSp>
          <p:nvGrpSpPr>
            <p:cNvPr id="9" name="群組 8"/>
            <p:cNvGrpSpPr/>
            <p:nvPr/>
          </p:nvGrpSpPr>
          <p:grpSpPr>
            <a:xfrm>
              <a:off x="467544" y="1406642"/>
              <a:ext cx="8136904" cy="4832087"/>
              <a:chOff x="467544" y="1556792"/>
              <a:chExt cx="8136904" cy="483208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67544" y="1556792"/>
                <a:ext cx="8064896" cy="2015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(1)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設備資產自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×1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年至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×4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年每年之折舊費用為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/>
                </a:r>
                <a:br>
                  <a:rPr lang="en-US" altLang="zh-TW" sz="2000" dirty="0">
                    <a:solidFill>
                      <a:srgbClr val="000000"/>
                    </a:solidFill>
                  </a:rPr>
                </a:br>
                <a:r>
                  <a:rPr lang="en-US" altLang="zh-TW" sz="2000" dirty="0">
                    <a:solidFill>
                      <a:srgbClr val="000000"/>
                    </a:solidFill>
                  </a:rPr>
                  <a:t>$5,000,000÷10=$500,000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×4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年底設備資產之帳面金額為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$5,000,000 – ($500,000 × 4) =$3,000,000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，在本例中之可回收金額應為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$2,000,000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，所以有資產減損損失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/>
                </a:r>
                <a:br>
                  <a:rPr lang="en-US" altLang="zh-TW" sz="2000" dirty="0">
                    <a:solidFill>
                      <a:srgbClr val="000000"/>
                    </a:solidFill>
                  </a:rPr>
                </a:br>
                <a:r>
                  <a:rPr lang="en-US" altLang="zh-TW" sz="2000" dirty="0">
                    <a:solidFill>
                      <a:srgbClr val="000000"/>
                    </a:solidFill>
                  </a:rPr>
                  <a:t>$3,000,000 – $2,000,000 = $1,000,000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。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67544" y="4546900"/>
                <a:ext cx="8064896" cy="826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(2)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經提列減損損失後，設備的新帳面金額即為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$2,000,000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，因此自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×5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年起，剩餘年限每年之折舊費用為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$2,000,000 ÷ 4 = $500,000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。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59632" y="3585210"/>
                <a:ext cx="67687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減損損失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1,000,000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累計減損－設備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1,000,000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31640" y="5373216"/>
                <a:ext cx="72728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折舊費用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500,000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累計折舊－設備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500,000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544475" y="628068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8709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3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55447"/>
            <a:ext cx="8564179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solidFill>
                  <a:srgbClr val="000000"/>
                </a:solidFill>
              </a:rPr>
              <a:t>假設國內工業電腦製造大廠研華公司於</a:t>
            </a:r>
            <a:r>
              <a:rPr lang="en-US" altLang="zh-TW" sz="2400" dirty="0">
                <a:solidFill>
                  <a:srgbClr val="000000"/>
                </a:solidFill>
              </a:rPr>
              <a:t>×1 </a:t>
            </a:r>
            <a:r>
              <a:rPr lang="zh-TW" altLang="en-US" sz="2400" dirty="0">
                <a:solidFill>
                  <a:srgbClr val="000000"/>
                </a:solidFill>
              </a:rPr>
              <a:t>年初購進一部精密製造設備，成本</a:t>
            </a:r>
            <a:r>
              <a:rPr lang="en-US" altLang="zh-TW" sz="2400" dirty="0">
                <a:solidFill>
                  <a:srgbClr val="000000"/>
                </a:solidFill>
              </a:rPr>
              <a:t>$1,200,000</a:t>
            </a:r>
            <a:r>
              <a:rPr lang="zh-TW" altLang="en-US" sz="2400" dirty="0">
                <a:solidFill>
                  <a:srgbClr val="000000"/>
                </a:solidFill>
              </a:rPr>
              <a:t>，估計可用</a:t>
            </a:r>
            <a:r>
              <a:rPr lang="en-US" altLang="zh-TW" sz="2400" dirty="0">
                <a:solidFill>
                  <a:srgbClr val="000000"/>
                </a:solidFill>
              </a:rPr>
              <a:t>8</a:t>
            </a:r>
            <a:r>
              <a:rPr lang="zh-TW" altLang="en-US" sz="2400" dirty="0">
                <a:solidFill>
                  <a:srgbClr val="000000"/>
                </a:solidFill>
              </a:rPr>
              <a:t>年，無殘值，採直線法折舊。以下為該設備資產使用價值評估的資訊：</a:t>
            </a:r>
            <a:r>
              <a:rPr lang="en-US" altLang="zh-TW" sz="2400" dirty="0">
                <a:solidFill>
                  <a:srgbClr val="000000"/>
                </a:solidFill>
              </a:rPr>
              <a:t>×3</a:t>
            </a:r>
            <a:r>
              <a:rPr lang="zh-TW" altLang="en-US" sz="2400" dirty="0">
                <a:solidFill>
                  <a:srgbClr val="000000"/>
                </a:solidFill>
              </a:rPr>
              <a:t>年</a:t>
            </a:r>
            <a:r>
              <a:rPr lang="en-US" altLang="zh-TW" sz="2400" dirty="0">
                <a:solidFill>
                  <a:srgbClr val="000000"/>
                </a:solidFill>
              </a:rPr>
              <a:t>12</a:t>
            </a:r>
            <a:r>
              <a:rPr lang="zh-TW" altLang="en-US" sz="2400" dirty="0">
                <a:solidFill>
                  <a:srgbClr val="000000"/>
                </a:solidFill>
              </a:rPr>
              <a:t>月</a:t>
            </a:r>
            <a:r>
              <a:rPr lang="en-US" altLang="zh-TW" sz="2400" dirty="0">
                <a:solidFill>
                  <a:srgbClr val="000000"/>
                </a:solidFill>
              </a:rPr>
              <a:t>31</a:t>
            </a:r>
            <a:r>
              <a:rPr lang="zh-TW" altLang="en-US" sz="2400" dirty="0">
                <a:solidFill>
                  <a:srgbClr val="000000"/>
                </a:solidFill>
              </a:rPr>
              <a:t>日，使用價值為 </a:t>
            </a:r>
            <a:r>
              <a:rPr lang="en-US" altLang="zh-TW" sz="2400" dirty="0">
                <a:solidFill>
                  <a:srgbClr val="000000"/>
                </a:solidFill>
              </a:rPr>
              <a:t>$700,000</a:t>
            </a:r>
            <a:r>
              <a:rPr lang="zh-TW" altLang="en-US" sz="2400" dirty="0">
                <a:solidFill>
                  <a:srgbClr val="000000"/>
                </a:solidFill>
              </a:rPr>
              <a:t>；</a:t>
            </a:r>
            <a:r>
              <a:rPr lang="en-US" altLang="zh-TW" sz="2400" dirty="0">
                <a:solidFill>
                  <a:srgbClr val="000000"/>
                </a:solidFill>
              </a:rPr>
              <a:t>×5</a:t>
            </a:r>
            <a:r>
              <a:rPr lang="zh-TW" altLang="en-US" sz="2400" dirty="0">
                <a:solidFill>
                  <a:srgbClr val="000000"/>
                </a:solidFill>
              </a:rPr>
              <a:t>年</a:t>
            </a:r>
            <a:r>
              <a:rPr lang="en-US" altLang="zh-TW" sz="2400" dirty="0">
                <a:solidFill>
                  <a:srgbClr val="000000"/>
                </a:solidFill>
              </a:rPr>
              <a:t>12</a:t>
            </a:r>
            <a:r>
              <a:rPr lang="zh-TW" altLang="en-US" sz="2400" dirty="0">
                <a:solidFill>
                  <a:srgbClr val="000000"/>
                </a:solidFill>
              </a:rPr>
              <a:t>月</a:t>
            </a:r>
            <a:r>
              <a:rPr lang="en-US" altLang="zh-TW" sz="2400" dirty="0">
                <a:solidFill>
                  <a:srgbClr val="000000"/>
                </a:solidFill>
              </a:rPr>
              <a:t>31</a:t>
            </a:r>
            <a:r>
              <a:rPr lang="zh-TW" altLang="en-US" sz="2400" dirty="0">
                <a:solidFill>
                  <a:srgbClr val="000000"/>
                </a:solidFill>
              </a:rPr>
              <a:t>日，使用價值為 </a:t>
            </a:r>
            <a:r>
              <a:rPr lang="en-US" altLang="zh-TW" sz="2400" dirty="0">
                <a:solidFill>
                  <a:srgbClr val="000000"/>
                </a:solidFill>
              </a:rPr>
              <a:t>$360,000</a:t>
            </a:r>
            <a:r>
              <a:rPr lang="zh-TW" altLang="en-US" sz="2400" dirty="0">
                <a:solidFill>
                  <a:srgbClr val="000000"/>
                </a:solidFill>
              </a:rPr>
              <a:t>；以及</a:t>
            </a:r>
            <a:r>
              <a:rPr lang="en-US" altLang="zh-TW" sz="2400" dirty="0">
                <a:solidFill>
                  <a:srgbClr val="000000"/>
                </a:solidFill>
              </a:rPr>
              <a:t>×6</a:t>
            </a:r>
            <a:r>
              <a:rPr lang="zh-TW" altLang="en-US" sz="2400" dirty="0">
                <a:solidFill>
                  <a:srgbClr val="000000"/>
                </a:solidFill>
              </a:rPr>
              <a:t>年</a:t>
            </a:r>
            <a:r>
              <a:rPr lang="en-US" altLang="zh-TW" sz="2400" dirty="0">
                <a:solidFill>
                  <a:srgbClr val="000000"/>
                </a:solidFill>
              </a:rPr>
              <a:t>12</a:t>
            </a:r>
            <a:r>
              <a:rPr lang="zh-TW" altLang="en-US" sz="2400" dirty="0">
                <a:solidFill>
                  <a:srgbClr val="000000"/>
                </a:solidFill>
              </a:rPr>
              <a:t>月</a:t>
            </a:r>
            <a:r>
              <a:rPr lang="en-US" altLang="zh-TW" sz="2400" dirty="0">
                <a:solidFill>
                  <a:srgbClr val="000000"/>
                </a:solidFill>
              </a:rPr>
              <a:t>31</a:t>
            </a:r>
            <a:r>
              <a:rPr lang="zh-TW" altLang="en-US" sz="2400" dirty="0">
                <a:solidFill>
                  <a:srgbClr val="000000"/>
                </a:solidFill>
              </a:rPr>
              <a:t>日，使用價值為 </a:t>
            </a:r>
            <a:r>
              <a:rPr lang="en-US" altLang="zh-TW" sz="2400" dirty="0">
                <a:solidFill>
                  <a:srgbClr val="000000"/>
                </a:solidFill>
              </a:rPr>
              <a:t>$310,000</a:t>
            </a:r>
            <a:r>
              <a:rPr lang="zh-TW" altLang="en-US" sz="2400" dirty="0">
                <a:solidFill>
                  <a:srgbClr val="000000"/>
                </a:solidFill>
              </a:rPr>
              <a:t>。</a:t>
            </a:r>
          </a:p>
          <a:p>
            <a:pPr algn="just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000000"/>
                </a:solidFill>
              </a:rPr>
              <a:t>試作：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000000"/>
                </a:solidFill>
              </a:rPr>
              <a:t>(1) </a:t>
            </a:r>
            <a:r>
              <a:rPr lang="zh-TW" altLang="en-US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>
                <a:solidFill>
                  <a:srgbClr val="000000"/>
                </a:solidFill>
              </a:rPr>
              <a:t>×1 </a:t>
            </a:r>
            <a:r>
              <a:rPr lang="zh-TW" altLang="en-US" sz="2400" dirty="0">
                <a:solidFill>
                  <a:srgbClr val="000000"/>
                </a:solidFill>
              </a:rPr>
              <a:t>至</a:t>
            </a:r>
            <a:r>
              <a:rPr lang="en-US" altLang="zh-TW" sz="2400" dirty="0">
                <a:solidFill>
                  <a:srgbClr val="000000"/>
                </a:solidFill>
              </a:rPr>
              <a:t>×6 </a:t>
            </a:r>
            <a:r>
              <a:rPr lang="zh-TW" altLang="en-US" sz="2400" dirty="0">
                <a:solidFill>
                  <a:srgbClr val="000000"/>
                </a:solidFill>
              </a:rPr>
              <a:t>年有關設備之折舊與減損之分錄。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000000"/>
                </a:solidFill>
              </a:rPr>
              <a:t>(2) ×3/12/31</a:t>
            </a:r>
            <a:r>
              <a:rPr lang="zh-TW" altLang="en-US" sz="2400" dirty="0">
                <a:solidFill>
                  <a:srgbClr val="000000"/>
                </a:solidFill>
              </a:rPr>
              <a:t>、</a:t>
            </a:r>
            <a:r>
              <a:rPr lang="en-US" altLang="zh-TW" sz="2400" dirty="0">
                <a:solidFill>
                  <a:srgbClr val="000000"/>
                </a:solidFill>
              </a:rPr>
              <a:t>×5/12/31</a:t>
            </a:r>
            <a:r>
              <a:rPr lang="zh-TW" altLang="en-US" sz="2400" dirty="0">
                <a:solidFill>
                  <a:srgbClr val="000000"/>
                </a:solidFill>
              </a:rPr>
              <a:t>及</a:t>
            </a:r>
            <a:r>
              <a:rPr lang="en-US" altLang="zh-TW" sz="2400" dirty="0">
                <a:solidFill>
                  <a:srgbClr val="000000"/>
                </a:solidFill>
              </a:rPr>
              <a:t>×6/12/31</a:t>
            </a:r>
            <a:r>
              <a:rPr lang="zh-TW" altLang="en-US" sz="2400" dirty="0">
                <a:solidFill>
                  <a:srgbClr val="000000"/>
                </a:solidFill>
              </a:rPr>
              <a:t>資產負債表設備部分之表達。</a:t>
            </a:r>
          </a:p>
        </p:txBody>
      </p:sp>
    </p:spTree>
    <p:extLst>
      <p:ext uri="{BB962C8B-B14F-4D97-AF65-F5344CB8AC3E}">
        <p14:creationId xmlns:p14="http://schemas.microsoft.com/office/powerpoint/2010/main" val="3371252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4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03860" y="641439"/>
            <a:ext cx="8216612" cy="3443184"/>
            <a:chOff x="603860" y="641439"/>
            <a:chExt cx="8216612" cy="3443184"/>
          </a:xfrm>
        </p:grpSpPr>
        <p:grpSp>
          <p:nvGrpSpPr>
            <p:cNvPr id="9" name="群組 8"/>
            <p:cNvGrpSpPr/>
            <p:nvPr/>
          </p:nvGrpSpPr>
          <p:grpSpPr>
            <a:xfrm>
              <a:off x="611560" y="1596385"/>
              <a:ext cx="8208912" cy="2488238"/>
              <a:chOff x="611560" y="1412776"/>
              <a:chExt cx="8208912" cy="248823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11560" y="1412776"/>
                <a:ext cx="8208912" cy="142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(1)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×1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至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×3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年應提列之折舊費用為 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  <a:p>
                <a:pPr marL="360000" indent="-360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$1,200,000÷8 = $150,000</a:t>
                </a:r>
              </a:p>
              <a:p>
                <a:pPr marL="360000" indent="-360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所以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年至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×3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年每年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12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月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日之折舊費用均為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$150,000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。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23728" y="2885351"/>
                <a:ext cx="640871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折舊費用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150,000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累計折舊－設備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150,000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603860" y="641439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4981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5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67544" y="556060"/>
            <a:ext cx="8503628" cy="5956906"/>
            <a:chOff x="603860" y="556060"/>
            <a:chExt cx="8503628" cy="5956906"/>
          </a:xfrm>
        </p:grpSpPr>
        <p:grpSp>
          <p:nvGrpSpPr>
            <p:cNvPr id="9" name="群組 8"/>
            <p:cNvGrpSpPr/>
            <p:nvPr/>
          </p:nvGrpSpPr>
          <p:grpSpPr>
            <a:xfrm>
              <a:off x="954324" y="3429000"/>
              <a:ext cx="8153164" cy="3083966"/>
              <a:chOff x="954324" y="692696"/>
              <a:chExt cx="8153164" cy="308396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71600" y="1760726"/>
                <a:ext cx="8135888" cy="2015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×3/12/31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資產負債表之表達：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/>
                </a:r>
                <a:br>
                  <a:rPr lang="en-US" altLang="zh-TW" sz="2000" dirty="0">
                    <a:solidFill>
                      <a:srgbClr val="000000"/>
                    </a:solidFill>
                  </a:rPr>
                </a:b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$ 1,200,000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減：累計折舊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$450,000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 累計減損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u="sng" dirty="0">
                    <a:solidFill>
                      <a:srgbClr val="000000"/>
                    </a:solidFill>
                  </a:rPr>
                  <a:t>    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50,000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 </a:t>
                </a:r>
                <a:r>
                  <a:rPr lang="zh-TW" altLang="en-US" sz="2000" u="sng" dirty="0">
                    <a:solidFill>
                      <a:srgbClr val="000000"/>
                    </a:solidFill>
                  </a:rPr>
                  <a:t>    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(500,000)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			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$ 700,000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54324" y="692696"/>
                <a:ext cx="781236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×3/12/31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減損損失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50,000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累計減損－設備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50,000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603860" y="556060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611560" y="1327397"/>
              <a:ext cx="8064896" cy="2102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0000" indent="-360000" fontAlgn="base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00"/>
                  </a:solidFill>
                </a:rPr>
                <a:t>(2)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至</a:t>
              </a:r>
              <a:r>
                <a:rPr lang="en-US" altLang="zh-TW" sz="2000" dirty="0">
                  <a:solidFill>
                    <a:srgbClr val="000000"/>
                  </a:solidFill>
                </a:rPr>
                <a:t>×3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年底設備之帳面金額為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/>
              </a:r>
              <a:br>
                <a:rPr lang="en-US" altLang="zh-TW" sz="2000" dirty="0">
                  <a:solidFill>
                    <a:srgbClr val="000000"/>
                  </a:solidFill>
                </a:rPr>
              </a:br>
              <a:r>
                <a:rPr lang="en-US" altLang="zh-TW" sz="2000" dirty="0">
                  <a:solidFill>
                    <a:srgbClr val="000000"/>
                  </a:solidFill>
                </a:rPr>
                <a:t>$1,200,000 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－ </a:t>
              </a:r>
              <a:r>
                <a:rPr lang="en-US" altLang="zh-TW" sz="2000" dirty="0">
                  <a:solidFill>
                    <a:srgbClr val="000000"/>
                  </a:solidFill>
                </a:rPr>
                <a:t>(3×$150,000)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＝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$750,000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 因使用價值</a:t>
              </a:r>
              <a:r>
                <a:rPr lang="en-US" altLang="zh-TW" sz="2000" dirty="0">
                  <a:solidFill>
                    <a:srgbClr val="000000"/>
                  </a:solidFill>
                </a:rPr>
                <a:t>$700,000 </a:t>
              </a:r>
              <a:r>
                <a:rPr lang="zh-TW" altLang="en-US" sz="2000" dirty="0">
                  <a:solidFill>
                    <a:srgbClr val="000000"/>
                  </a:solidFill>
                </a:rPr>
                <a:t>低於帳面金額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$750,000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，故有資產減損</a:t>
              </a:r>
              <a:r>
                <a:rPr lang="en-US" altLang="zh-TW" sz="2000" dirty="0">
                  <a:solidFill>
                    <a:srgbClr val="000000"/>
                  </a:solidFill>
                </a:rPr>
                <a:t/>
              </a:r>
              <a:br>
                <a:rPr lang="en-US" altLang="zh-TW" sz="2000" dirty="0">
                  <a:solidFill>
                    <a:srgbClr val="000000"/>
                  </a:solidFill>
                </a:rPr>
              </a:br>
              <a:r>
                <a:rPr lang="zh-TW" altLang="en-US" sz="2000" dirty="0">
                  <a:solidFill>
                    <a:srgbClr val="000000"/>
                  </a:solidFill>
                </a:rPr>
                <a:t>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$750,000 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－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$700,000 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＝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$50,000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，</a:t>
              </a:r>
              <a:r>
                <a:rPr lang="en-US" altLang="zh-TW" sz="2000" dirty="0">
                  <a:solidFill>
                    <a:srgbClr val="000000"/>
                  </a:solidFill>
                </a:rPr>
                <a:t>×3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</a:t>
              </a:r>
              <a:r>
                <a:rPr lang="en-US" altLang="zh-TW" sz="2000" dirty="0">
                  <a:solidFill>
                    <a:srgbClr val="000000"/>
                  </a:solidFill>
                </a:rPr>
                <a:t>12 </a:t>
              </a:r>
              <a:r>
                <a:rPr lang="zh-TW" altLang="en-US" sz="2000" dirty="0">
                  <a:solidFill>
                    <a:srgbClr val="000000"/>
                  </a:solidFill>
                </a:rPr>
                <a:t>月</a:t>
              </a:r>
              <a:r>
                <a:rPr lang="en-US" altLang="zh-TW" sz="2000" dirty="0">
                  <a:solidFill>
                    <a:srgbClr val="000000"/>
                  </a:solidFill>
                </a:rPr>
                <a:t>31 </a:t>
              </a:r>
              <a:r>
                <a:rPr lang="zh-TW" altLang="en-US" sz="2000" dirty="0">
                  <a:solidFill>
                    <a:srgbClr val="000000"/>
                  </a:solidFill>
                </a:rPr>
                <a:t>日須額外作一減損分錄為：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072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6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67544" y="793315"/>
            <a:ext cx="8388424" cy="3931829"/>
            <a:chOff x="467544" y="793315"/>
            <a:chExt cx="8388424" cy="3931829"/>
          </a:xfrm>
        </p:grpSpPr>
        <p:grpSp>
          <p:nvGrpSpPr>
            <p:cNvPr id="3" name="群組 2"/>
            <p:cNvGrpSpPr/>
            <p:nvPr/>
          </p:nvGrpSpPr>
          <p:grpSpPr>
            <a:xfrm>
              <a:off x="611560" y="1700808"/>
              <a:ext cx="8244408" cy="3024336"/>
              <a:chOff x="611560" y="4064982"/>
              <a:chExt cx="8244408" cy="30243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11560" y="4064982"/>
                <a:ext cx="820891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(3)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×4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年及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×5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年之折舊分錄：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/>
                </a:r>
                <a:br>
                  <a:rPr lang="en-US" altLang="zh-TW" sz="2000" dirty="0">
                    <a:solidFill>
                      <a:srgbClr val="000000"/>
                    </a:solidFill>
                  </a:rPr>
                </a:br>
                <a:r>
                  <a:rPr lang="zh-TW" altLang="en-US" sz="2000" dirty="0">
                    <a:solidFill>
                      <a:srgbClr val="000000"/>
                    </a:solidFill>
                  </a:rPr>
                  <a:t>資產減損後應以減損後之帳面金額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$700,000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計算剩餘年限之折舊費用，即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$700,000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÷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5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＝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$140,000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。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/>
                </a:r>
                <a:br>
                  <a:rPr lang="en-US" altLang="zh-TW" sz="2000" dirty="0">
                    <a:solidFill>
                      <a:srgbClr val="000000"/>
                    </a:solidFill>
                  </a:rPr>
                </a:br>
                <a:r>
                  <a:rPr lang="en-US" altLang="zh-TW" sz="2000" dirty="0">
                    <a:solidFill>
                      <a:srgbClr val="000000"/>
                    </a:solidFill>
                  </a:rPr>
                  <a:t>×4/12/31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與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×5/12/31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之折舊分錄為：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411760" y="6073655"/>
                <a:ext cx="64442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折舊費用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140,000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累計折舊－設備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140,000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467544" y="793315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1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7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3860" y="793315"/>
            <a:ext cx="8288620" cy="5011949"/>
            <a:chOff x="603860" y="793315"/>
            <a:chExt cx="8288620" cy="5011949"/>
          </a:xfrm>
        </p:grpSpPr>
        <p:grpSp>
          <p:nvGrpSpPr>
            <p:cNvPr id="7" name="群組 6"/>
            <p:cNvGrpSpPr/>
            <p:nvPr/>
          </p:nvGrpSpPr>
          <p:grpSpPr>
            <a:xfrm>
              <a:off x="611560" y="1484627"/>
              <a:ext cx="8280920" cy="4320637"/>
              <a:chOff x="611560" y="1844667"/>
              <a:chExt cx="8280920" cy="432063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11560" y="1844667"/>
                <a:ext cx="820891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(4)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×5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年底設備之帳面金額為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$700,000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(2×$140,000)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＝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$420,000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，因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×5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年底再度進行減損評估時，設備之使用價值為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$360,000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，再減損之金額為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$60,000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，減損分錄為：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043608" y="3226038"/>
                <a:ext cx="7848872" cy="2939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×5/12/31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減損損失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    60,000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   累計減損－設備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    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60,000</a:t>
                </a: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×5/12/31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資產負債表之表達：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       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  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$1,200,000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       減：累計折舊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$730,000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累計減損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   110,000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</a:t>
                </a:r>
                <a:r>
                  <a:rPr lang="zh-TW" altLang="en-US" sz="2000" u="sng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(840,000)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		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       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360,000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603860" y="793315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506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8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03860" y="793315"/>
            <a:ext cx="8072596" cy="2417339"/>
            <a:chOff x="603860" y="793315"/>
            <a:chExt cx="8072596" cy="2417339"/>
          </a:xfrm>
        </p:grpSpPr>
        <p:sp>
          <p:nvSpPr>
            <p:cNvPr id="3" name="矩形 2"/>
            <p:cNvSpPr/>
            <p:nvPr/>
          </p:nvSpPr>
          <p:spPr>
            <a:xfrm>
              <a:off x="611560" y="1620236"/>
              <a:ext cx="727280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0000" indent="-3600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00"/>
                  </a:solidFill>
                </a:rPr>
                <a:t>(5)  ×6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年之折舊費用為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$360,000÷3 </a:t>
              </a:r>
              <a:r>
                <a:rPr lang="zh-TW" altLang="en-US" sz="2000" dirty="0">
                  <a:solidFill>
                    <a:srgbClr val="000000"/>
                  </a:solidFill>
                </a:rPr>
                <a:t>＝ </a:t>
              </a:r>
              <a:r>
                <a:rPr lang="en-US" altLang="zh-TW" sz="2000" dirty="0">
                  <a:solidFill>
                    <a:srgbClr val="000000"/>
                  </a:solidFill>
                </a:rPr>
                <a:t>$120,000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43608" y="2348880"/>
              <a:ext cx="763284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00"/>
                  </a:solidFill>
                </a:rPr>
                <a:t>×6/12/31     </a:t>
              </a:r>
              <a:r>
                <a:rPr lang="zh-TW" altLang="en-US" sz="2000" dirty="0">
                  <a:solidFill>
                    <a:srgbClr val="000000"/>
                  </a:solidFill>
                </a:rPr>
                <a:t>折舊費用 </a:t>
              </a:r>
              <a:r>
                <a:rPr lang="en-US" altLang="zh-TW" sz="2000" dirty="0">
                  <a:solidFill>
                    <a:srgbClr val="000000"/>
                  </a:solidFill>
                </a:rPr>
                <a:t>		   120,000</a:t>
              </a:r>
            </a:p>
            <a:p>
              <a:pPr fontAlgn="base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000" dirty="0">
                  <a:solidFill>
                    <a:srgbClr val="000000"/>
                  </a:solidFill>
                </a:rPr>
                <a:t>　　</a:t>
              </a:r>
              <a:r>
                <a:rPr lang="en-US" altLang="zh-TW" sz="2000" dirty="0">
                  <a:solidFill>
                    <a:srgbClr val="000000"/>
                  </a:solidFill>
                </a:rPr>
                <a:t>		</a:t>
              </a:r>
              <a:r>
                <a:rPr lang="zh-TW" altLang="en-US" sz="2000" dirty="0">
                  <a:solidFill>
                    <a:srgbClr val="000000"/>
                  </a:solidFill>
                </a:rPr>
                <a:t>累計折舊－設備 </a:t>
              </a:r>
              <a:r>
                <a:rPr lang="en-US" altLang="zh-TW" sz="2000" dirty="0">
                  <a:solidFill>
                    <a:srgbClr val="000000"/>
                  </a:solidFill>
                </a:rPr>
                <a:t>		  120,000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  <p:pic>
          <p:nvPicPr>
            <p:cNvPr id="5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603860" y="793315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22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1BBE-5BC5-4AE3-97A6-823ABC47BFEC}" type="slidenum">
              <a:rPr lang="en-US" altLang="zh-TW" smtClean="0">
                <a:solidFill>
                  <a:srgbClr val="163356"/>
                </a:solidFill>
              </a:rPr>
              <a:pPr/>
              <a:t>9</a:t>
            </a:fld>
            <a:endParaRPr lang="en-US" altLang="zh-TW" dirty="0">
              <a:solidFill>
                <a:srgbClr val="163356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03860" y="522151"/>
            <a:ext cx="8216612" cy="6147209"/>
            <a:chOff x="603860" y="522151"/>
            <a:chExt cx="8216612" cy="6147209"/>
          </a:xfrm>
        </p:grpSpPr>
        <p:grpSp>
          <p:nvGrpSpPr>
            <p:cNvPr id="7" name="群組 6"/>
            <p:cNvGrpSpPr/>
            <p:nvPr/>
          </p:nvGrpSpPr>
          <p:grpSpPr>
            <a:xfrm>
              <a:off x="611560" y="1341056"/>
              <a:ext cx="8208912" cy="5328304"/>
              <a:chOff x="611560" y="692984"/>
              <a:chExt cx="8208912" cy="532830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11560" y="692984"/>
                <a:ext cx="8208912" cy="2015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indent="-360000"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(6) ×6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年底評估設備之使用價值為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$310,000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，較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×6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年期末帳面金額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$240,000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高，可承認減損迴轉利益。因設備在未認列前述任何減損損失的情況下，減除應提列折舊後的帳面金額，在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×6/12/31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應為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$1,200,000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($150,000×6)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＝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，故可承認之減損利益僅能將設備之帳面金額提高至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$300,000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，而非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$310,000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。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954252" y="2668850"/>
                <a:ext cx="62646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減損損失之迴轉為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$300,000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$240,000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＝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$60,000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971600" y="3158966"/>
                <a:ext cx="777686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×6/12/31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累計減損－設備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60,000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減損迴轉利益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	60,000</a:t>
                </a:r>
              </a:p>
              <a:p>
                <a:pPr fontAlgn="base">
                  <a:lnSpc>
                    <a:spcPts val="3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×6/12/31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　資產負債表之表達：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　　　 設備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		      $1,200,000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     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減：累計折舊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         $850,000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2000" dirty="0">
                    <a:solidFill>
                      <a:srgbClr val="000000"/>
                    </a:solidFill>
                  </a:rPr>
                  <a:t>　　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累計減損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		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50,000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	         </a:t>
                </a:r>
                <a:r>
                  <a:rPr lang="en-US" altLang="zh-TW" sz="2000" u="sng" dirty="0">
                    <a:solidFill>
                      <a:srgbClr val="000000"/>
                    </a:solidFill>
                  </a:rPr>
                  <a:t>(900,000)</a:t>
                </a:r>
              </a:p>
              <a:p>
                <a:pPr fontAlgn="base">
                  <a:lnSpc>
                    <a:spcPts val="3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						       $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0000"/>
                    </a:solidFill>
                  </a:rPr>
                  <a:t> 300,000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8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0000">
              <a:off x="603860" y="522151"/>
              <a:ext cx="1822450" cy="9001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2282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會計學第5版_藍底範本">
  <a:themeElements>
    <a:clrScheme name="自訂 1">
      <a:dk1>
        <a:srgbClr val="000000"/>
      </a:dk1>
      <a:lt1>
        <a:srgbClr val="163356"/>
      </a:lt1>
      <a:dk2>
        <a:srgbClr val="FFF9D5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Arial Black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tint val="0"/>
                <a:invGamma/>
              </a:schemeClr>
            </a:gs>
            <a:gs pos="100000">
              <a:schemeClr val="accent2">
                <a:alpha val="30000"/>
              </a:schemeClr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tint val="0"/>
                <a:invGamma/>
              </a:schemeClr>
            </a:gs>
            <a:gs pos="100000">
              <a:schemeClr val="accent2">
                <a:alpha val="30000"/>
              </a:schemeClr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38tgp_fnance_light_ani 1">
        <a:dk1>
          <a:srgbClr val="000000"/>
        </a:dk1>
        <a:lt1>
          <a:srgbClr val="FFFFFF"/>
        </a:lt1>
        <a:dk2>
          <a:srgbClr val="012A7D"/>
        </a:dk2>
        <a:lt2>
          <a:srgbClr val="C0C0C0"/>
        </a:lt2>
        <a:accent1>
          <a:srgbClr val="127CD4"/>
        </a:accent1>
        <a:accent2>
          <a:srgbClr val="04AADE"/>
        </a:accent2>
        <a:accent3>
          <a:srgbClr val="FFFFFF"/>
        </a:accent3>
        <a:accent4>
          <a:srgbClr val="000000"/>
        </a:accent4>
        <a:accent5>
          <a:srgbClr val="AABFE6"/>
        </a:accent5>
        <a:accent6>
          <a:srgbClr val="039AC9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8tgp_fnance_light_ani 2">
        <a:dk1>
          <a:srgbClr val="000000"/>
        </a:dk1>
        <a:lt1>
          <a:srgbClr val="FFFFFF"/>
        </a:lt1>
        <a:dk2>
          <a:srgbClr val="2A1B87"/>
        </a:dk2>
        <a:lt2>
          <a:srgbClr val="C0C0C0"/>
        </a:lt2>
        <a:accent1>
          <a:srgbClr val="486FEA"/>
        </a:accent1>
        <a:accent2>
          <a:srgbClr val="E7B947"/>
        </a:accent2>
        <a:accent3>
          <a:srgbClr val="FFFFFF"/>
        </a:accent3>
        <a:accent4>
          <a:srgbClr val="000000"/>
        </a:accent4>
        <a:accent5>
          <a:srgbClr val="B1BBF3"/>
        </a:accent5>
        <a:accent6>
          <a:srgbClr val="D1A73F"/>
        </a:accent6>
        <a:hlink>
          <a:srgbClr val="33BDCB"/>
        </a:hlink>
        <a:folHlink>
          <a:srgbClr val="A1A7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8tgp_fnance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25AAC9"/>
        </a:accent1>
        <a:accent2>
          <a:srgbClr val="89B55D"/>
        </a:accent2>
        <a:accent3>
          <a:srgbClr val="FFFFFF"/>
        </a:accent3>
        <a:accent4>
          <a:srgbClr val="000000"/>
        </a:accent4>
        <a:accent5>
          <a:srgbClr val="ACD2E1"/>
        </a:accent5>
        <a:accent6>
          <a:srgbClr val="7CA453"/>
        </a:accent6>
        <a:hlink>
          <a:srgbClr val="FF990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582</Words>
  <Application>Microsoft Office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Arial Black</vt:lpstr>
      <vt:lpstr>Elephant</vt:lpstr>
      <vt:lpstr>Verdana</vt:lpstr>
      <vt:lpstr>Wingdings</vt:lpstr>
      <vt:lpstr>會計學第5版_藍底範本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使用者</cp:lastModifiedBy>
  <cp:revision>4</cp:revision>
  <dcterms:created xsi:type="dcterms:W3CDTF">2019-02-26T06:38:54Z</dcterms:created>
  <dcterms:modified xsi:type="dcterms:W3CDTF">2023-03-02T09:17:05Z</dcterms:modified>
</cp:coreProperties>
</file>