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6" r:id="rId4"/>
    <p:sldId id="280" r:id="rId5"/>
    <p:sldId id="281" r:id="rId6"/>
    <p:sldId id="282" r:id="rId7"/>
    <p:sldId id="287" r:id="rId8"/>
    <p:sldId id="289" r:id="rId9"/>
    <p:sldId id="291" r:id="rId10"/>
    <p:sldId id="292" r:id="rId11"/>
    <p:sldId id="290" r:id="rId12"/>
    <p:sldId id="288" r:id="rId13"/>
    <p:sldId id="283" r:id="rId14"/>
    <p:sldId id="284" r:id="rId15"/>
    <p:sldId id="286" r:id="rId16"/>
    <p:sldId id="285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3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4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95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5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63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5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6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99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4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67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72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3190-8662-4E5F-84A1-9E8518982C32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C709-4852-4ADF-912D-879125D7C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6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twork_address_transl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IPAS</a:t>
            </a:r>
            <a:r>
              <a:rPr lang="zh-TW" altLang="en-US" dirty="0" smtClean="0"/>
              <a:t>資訊安全</a:t>
            </a:r>
            <a:r>
              <a:rPr lang="zh-TW" altLang="en-US" dirty="0"/>
              <a:t>技術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21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99"/>
          </a:xfrm>
        </p:spPr>
        <p:txBody>
          <a:bodyPr/>
          <a:lstStyle/>
          <a:p>
            <a:r>
              <a:rPr lang="en-US" altLang="zh-TW" dirty="0" smtClean="0"/>
              <a:t>WPA | Wi-Fi </a:t>
            </a:r>
            <a:r>
              <a:rPr lang="en-US" altLang="zh-TW" dirty="0"/>
              <a:t>Protected </a:t>
            </a:r>
            <a:r>
              <a:rPr lang="en-US" altLang="zh-TW" dirty="0" smtClean="0"/>
              <a:t>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735389"/>
            <a:ext cx="7886700" cy="244157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WPA</a:t>
            </a:r>
            <a:r>
              <a:rPr lang="zh-TW" altLang="en-US" dirty="0"/>
              <a:t>或</a:t>
            </a:r>
            <a:r>
              <a:rPr lang="en-US" altLang="zh-TW" dirty="0"/>
              <a:t>WPA2</a:t>
            </a:r>
            <a:r>
              <a:rPr lang="zh-TW" altLang="en-US" dirty="0"/>
              <a:t>一定要啟動並且被選來代替</a:t>
            </a:r>
            <a:r>
              <a:rPr lang="en-US" altLang="zh-TW" dirty="0"/>
              <a:t>WEP</a:t>
            </a:r>
            <a:r>
              <a:rPr lang="zh-TW" altLang="en-US" dirty="0"/>
              <a:t>才能生效，但是在某些舊裝置的安裝指引或預設組態中，</a:t>
            </a:r>
            <a:r>
              <a:rPr lang="en-US" altLang="zh-TW" dirty="0"/>
              <a:t>WEP</a:t>
            </a:r>
            <a:r>
              <a:rPr lang="zh-TW" altLang="en-US" dirty="0"/>
              <a:t>標準是預設選項。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在使用家中和小型辦公室最可能選用的「個人」（</a:t>
            </a:r>
            <a:r>
              <a:rPr lang="en-US" altLang="zh-TW" dirty="0"/>
              <a:t>Personal</a:t>
            </a:r>
            <a:r>
              <a:rPr lang="zh-TW" altLang="en-US" dirty="0"/>
              <a:t>）模式時，為了保全的完整性，所需的密語一定要比過去用戶所設定的六到八個字元的密碼還長。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目前最新版標準是</a:t>
            </a:r>
            <a:r>
              <a:rPr lang="en-US" altLang="zh-TW" dirty="0"/>
              <a:t>2018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月發表的</a:t>
            </a:r>
            <a:r>
              <a:rPr lang="en-US" altLang="zh-TW" dirty="0"/>
              <a:t>WPA3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8354" y="1159648"/>
            <a:ext cx="7781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WPA</a:t>
            </a:r>
            <a:r>
              <a:rPr lang="zh-TW" altLang="en-US" dirty="0"/>
              <a:t>（英語：</a:t>
            </a:r>
            <a:r>
              <a:rPr lang="en-US" altLang="zh-TW" dirty="0"/>
              <a:t>Wi-Fi Protected Access</a:t>
            </a:r>
            <a:r>
              <a:rPr lang="zh-TW" altLang="en-US" dirty="0"/>
              <a:t>），意即「</a:t>
            </a:r>
            <a:r>
              <a:rPr lang="en-US" altLang="zh-TW" dirty="0"/>
              <a:t>Wi-Fi</a:t>
            </a:r>
            <a:r>
              <a:rPr lang="zh-TW" altLang="en-US" dirty="0"/>
              <a:t>存取保護」，是一種保護無線網路（</a:t>
            </a:r>
            <a:r>
              <a:rPr lang="en-US" altLang="zh-TW" dirty="0"/>
              <a:t>Wi-Fi</a:t>
            </a:r>
            <a:r>
              <a:rPr lang="zh-TW" altLang="en-US" dirty="0"/>
              <a:t>）存取安全的技術標準。它是應研究者在前一代的有線等效加密（</a:t>
            </a:r>
            <a:r>
              <a:rPr lang="en-US" altLang="zh-TW" dirty="0"/>
              <a:t>WEP</a:t>
            </a:r>
            <a:r>
              <a:rPr lang="zh-TW" altLang="en-US" dirty="0"/>
              <a:t>）系統中找到的幾個嚴重的弱點而產生的。目前廣泛實作的有</a:t>
            </a:r>
            <a:r>
              <a:rPr lang="en-US" altLang="zh-TW" dirty="0"/>
              <a:t>WPA</a:t>
            </a:r>
            <a:r>
              <a:rPr lang="zh-TW" altLang="en-US" dirty="0"/>
              <a:t>、</a:t>
            </a:r>
            <a:r>
              <a:rPr lang="en-US" altLang="zh-TW" dirty="0"/>
              <a:t>WPA2</a:t>
            </a:r>
            <a:r>
              <a:rPr lang="zh-TW" altLang="en-US" dirty="0"/>
              <a:t>兩個標準，</a:t>
            </a:r>
            <a:r>
              <a:rPr lang="en-US" altLang="zh-TW" dirty="0"/>
              <a:t>WPA</a:t>
            </a:r>
            <a:r>
              <a:rPr lang="zh-TW" altLang="en-US" dirty="0"/>
              <a:t>實作了</a:t>
            </a:r>
            <a:r>
              <a:rPr lang="en-US" altLang="zh-TW" dirty="0"/>
              <a:t>IEEE 802.11i</a:t>
            </a:r>
            <a:r>
              <a:rPr lang="zh-TW" altLang="en-US" dirty="0"/>
              <a:t>標準的大部分，是在</a:t>
            </a:r>
            <a:r>
              <a:rPr lang="en-US" altLang="zh-TW" dirty="0"/>
              <a:t>802.11i</a:t>
            </a:r>
            <a:r>
              <a:rPr lang="zh-TW" altLang="en-US" dirty="0"/>
              <a:t>完備之前替代</a:t>
            </a:r>
            <a:r>
              <a:rPr lang="en-US" altLang="zh-TW" dirty="0"/>
              <a:t>WEP</a:t>
            </a:r>
            <a:r>
              <a:rPr lang="zh-TW" altLang="en-US" dirty="0"/>
              <a:t>的過渡方案。</a:t>
            </a:r>
            <a:r>
              <a:rPr lang="en-US" altLang="zh-TW" dirty="0"/>
              <a:t>WPA</a:t>
            </a:r>
            <a:r>
              <a:rPr lang="zh-TW" altLang="en-US" dirty="0"/>
              <a:t>的設計可以用在所有的無線網卡上，但未必能用在第一代的無線存取點上。</a:t>
            </a:r>
            <a:r>
              <a:rPr lang="en-US" altLang="zh-TW" dirty="0"/>
              <a:t>WPA2</a:t>
            </a:r>
            <a:r>
              <a:rPr lang="zh-TW" altLang="en-US" dirty="0"/>
              <a:t>具備完整的標準體系，但其不能被應用在某些舊型的網卡上。</a:t>
            </a:r>
            <a:r>
              <a:rPr lang="en-US" altLang="zh-TW" dirty="0"/>
              <a:t>WPA</a:t>
            </a:r>
            <a:r>
              <a:rPr lang="zh-TW" altLang="en-US" dirty="0"/>
              <a:t>和</a:t>
            </a:r>
            <a:r>
              <a:rPr lang="en-US" altLang="zh-TW" dirty="0"/>
              <a:t>WPA2</a:t>
            </a:r>
            <a:r>
              <a:rPr lang="zh-TW" altLang="en-US" dirty="0"/>
              <a:t>這兩個標準都提供了不錯的保全能力，但也都存在自己的問題：</a:t>
            </a:r>
          </a:p>
        </p:txBody>
      </p:sp>
    </p:spTree>
    <p:extLst>
      <p:ext uri="{BB962C8B-B14F-4D97-AF65-F5344CB8AC3E}">
        <p14:creationId xmlns:p14="http://schemas.microsoft.com/office/powerpoint/2010/main" val="110413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1978"/>
              </p:ext>
            </p:extLst>
          </p:nvPr>
        </p:nvGraphicFramePr>
        <p:xfrm>
          <a:off x="380718" y="1845837"/>
          <a:ext cx="8340589" cy="4389029"/>
        </p:xfrm>
        <a:graphic>
          <a:graphicData uri="http://schemas.openxmlformats.org/drawingml/2006/table">
            <a:tbl>
              <a:tblPr/>
              <a:tblGrid>
                <a:gridCol w="1154784"/>
                <a:gridCol w="1095555"/>
                <a:gridCol w="2570671"/>
                <a:gridCol w="1851461"/>
                <a:gridCol w="1668118"/>
              </a:tblGrid>
              <a:tr h="486403"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 dirty="0">
                          <a:effectLst/>
                        </a:rPr>
                        <a:t>發布年份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Wi-Fi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>
                          <a:effectLst/>
                        </a:rPr>
                        <a:t>無線網路標準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>
                          <a:effectLst/>
                        </a:rPr>
                        <a:t>頻段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>
                          <a:effectLst/>
                        </a:rPr>
                        <a:t>最高傳輸速率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249775">
                <a:tc>
                  <a:txBody>
                    <a:bodyPr/>
                    <a:lstStyle/>
                    <a:p>
                      <a:pPr fontAlgn="auto"/>
                      <a:r>
                        <a:rPr lang="en-US" altLang="zh-TW" sz="1800" dirty="0">
                          <a:effectLst/>
                        </a:rPr>
                        <a:t>1997 </a:t>
                      </a:r>
                      <a:r>
                        <a:rPr lang="zh-TW" altLang="en-US" sz="1800" dirty="0">
                          <a:effectLst/>
                        </a:rPr>
                        <a:t>年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 dirty="0">
                          <a:effectLst/>
                        </a:rPr>
                        <a:t>第一代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IEEE 802.11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2.4GHz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2Mbit/s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59661">
                <a:tc>
                  <a:txBody>
                    <a:bodyPr/>
                    <a:lstStyle/>
                    <a:p>
                      <a:pPr fontAlgn="auto"/>
                      <a:r>
                        <a:rPr lang="en-US" altLang="zh-TW" sz="1800">
                          <a:effectLst/>
                        </a:rPr>
                        <a:t>1999 </a:t>
                      </a:r>
                      <a:r>
                        <a:rPr lang="zh-TW" altLang="en-US" sz="1800">
                          <a:effectLst/>
                        </a:rPr>
                        <a:t>年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 dirty="0">
                          <a:effectLst/>
                        </a:rPr>
                        <a:t>第二代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IEEE 802.11a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IEEE 802.11b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5GHz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2.4GHz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54Mbit/s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11Mbit/s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6403">
                <a:tc>
                  <a:txBody>
                    <a:bodyPr/>
                    <a:lstStyle/>
                    <a:p>
                      <a:pPr fontAlgn="auto"/>
                      <a:r>
                        <a:rPr lang="en-US" altLang="zh-TW" sz="1800">
                          <a:effectLst/>
                        </a:rPr>
                        <a:t>2003 </a:t>
                      </a:r>
                      <a:r>
                        <a:rPr lang="zh-TW" altLang="en-US" sz="1800">
                          <a:effectLst/>
                        </a:rPr>
                        <a:t>年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>
                          <a:effectLst/>
                        </a:rPr>
                        <a:t>第三代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IEEE 802.11g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2.4GHz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54Mbit/s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3032">
                <a:tc>
                  <a:txBody>
                    <a:bodyPr/>
                    <a:lstStyle/>
                    <a:p>
                      <a:pPr fontAlgn="auto"/>
                      <a:r>
                        <a:rPr lang="en-US" altLang="zh-TW" sz="1800">
                          <a:effectLst/>
                        </a:rPr>
                        <a:t>2009 </a:t>
                      </a:r>
                      <a:r>
                        <a:rPr lang="zh-TW" altLang="en-US" sz="1800">
                          <a:effectLst/>
                        </a:rPr>
                        <a:t>年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>
                          <a:effectLst/>
                        </a:rPr>
                        <a:t>第四代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IEEE 802.11n（Wi-Fi 4）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2.4GHz </a:t>
                      </a:r>
                      <a:r>
                        <a:rPr lang="zh-TW" altLang="en-US" sz="1800" dirty="0">
                          <a:effectLst/>
                        </a:rPr>
                        <a:t>或 </a:t>
                      </a:r>
                      <a:r>
                        <a:rPr lang="en-US" altLang="zh-TW" sz="1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GHz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600Mbit/s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3032">
                <a:tc>
                  <a:txBody>
                    <a:bodyPr/>
                    <a:lstStyle/>
                    <a:p>
                      <a:pPr fontAlgn="auto"/>
                      <a:r>
                        <a:rPr lang="en-US" altLang="zh-TW" sz="1800">
                          <a:effectLst/>
                        </a:rPr>
                        <a:t>2013 </a:t>
                      </a:r>
                      <a:r>
                        <a:rPr lang="zh-TW" altLang="en-US" sz="1800">
                          <a:effectLst/>
                        </a:rPr>
                        <a:t>年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>
                          <a:effectLst/>
                        </a:rPr>
                        <a:t>第五代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IEEE 802.11ac（Wi-Fi 5）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5GHz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6,933Mbit/s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3032">
                <a:tc>
                  <a:txBody>
                    <a:bodyPr/>
                    <a:lstStyle/>
                    <a:p>
                      <a:pPr fontAlgn="auto"/>
                      <a:r>
                        <a:rPr lang="en-US" altLang="zh-TW" sz="1800">
                          <a:effectLst/>
                        </a:rPr>
                        <a:t>2019 </a:t>
                      </a:r>
                      <a:r>
                        <a:rPr lang="zh-TW" altLang="en-US" sz="1800">
                          <a:effectLst/>
                        </a:rPr>
                        <a:t>年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TW" altLang="en-US" sz="1800">
                          <a:effectLst/>
                        </a:rPr>
                        <a:t>第六代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IEEE 802.11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ax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（Wi-Fi 6）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2.4GHz </a:t>
                      </a:r>
                      <a:r>
                        <a:rPr lang="zh-TW" altLang="en-US" sz="1800">
                          <a:effectLst/>
                        </a:rPr>
                        <a:t>或 </a:t>
                      </a:r>
                      <a:r>
                        <a:rPr lang="en-US" altLang="zh-TW" sz="1800">
                          <a:effectLst/>
                        </a:rPr>
                        <a:t>5</a:t>
                      </a:r>
                      <a:r>
                        <a:rPr lang="en-US" sz="1800">
                          <a:effectLst/>
                        </a:rPr>
                        <a:t>GHz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9,607.8MBit/s</a:t>
                      </a:r>
                    </a:p>
                  </a:txBody>
                  <a:tcPr marL="6573" marR="6573" marT="6573" marB="6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36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無線網路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</a:t>
            </a:r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手法</a:t>
            </a:r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藍牙  </a:t>
            </a:r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MQTT</a:t>
            </a:r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0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防火牆技術</a:t>
            </a:r>
            <a:r>
              <a:rPr lang="en-US" altLang="zh-TW" dirty="0"/>
              <a:t>(Firewall)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46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防火牆技術</a:t>
            </a:r>
            <a:r>
              <a:rPr lang="en-US" altLang="zh-TW" dirty="0"/>
              <a:t>(Firewall</a:t>
            </a:r>
            <a:r>
              <a:rPr lang="en-US" altLang="zh-TW" dirty="0" smtClean="0"/>
              <a:t>):</a:t>
            </a:r>
            <a:r>
              <a:rPr lang="zh-TW" altLang="en-US" dirty="0" smtClean="0"/>
              <a:t>類型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47726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Packet filter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Stateful</a:t>
                      </a:r>
                      <a:r>
                        <a:rPr lang="en-US" altLang="zh-TW" dirty="0" smtClean="0"/>
                        <a:t> inspection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Application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29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防火牆技術</a:t>
            </a:r>
            <a:r>
              <a:rPr lang="en-US" altLang="zh-TW" dirty="0"/>
              <a:t>(Firewall</a:t>
            </a:r>
            <a:r>
              <a:rPr lang="en-US" altLang="zh-TW" dirty="0" smtClean="0"/>
              <a:t>):</a:t>
            </a:r>
            <a:r>
              <a:rPr lang="zh-TW" altLang="en-US" dirty="0" smtClean="0"/>
              <a:t>部屬架構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100231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Bastion Host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堡壘主機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u="sng" dirty="0">
                <a:hlinkClick r:id="rId2"/>
              </a:rPr>
              <a:t>Network address translation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7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08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4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7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0716" y="912818"/>
            <a:ext cx="83331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1.</a:t>
            </a:r>
            <a:r>
              <a:rPr lang="zh-TW" altLang="en-US" sz="4400" dirty="0"/>
              <a:t>網路與通訊安全</a:t>
            </a:r>
          </a:p>
          <a:p>
            <a:r>
              <a:rPr lang="en-US" altLang="zh-TW" sz="4400" dirty="0"/>
              <a:t>2.</a:t>
            </a:r>
            <a:r>
              <a:rPr lang="zh-TW" altLang="en-US" sz="4400" dirty="0"/>
              <a:t>作業系統與應用程式安全</a:t>
            </a:r>
          </a:p>
          <a:p>
            <a:endParaRPr lang="zh-TW" altLang="en-US" sz="4400" dirty="0"/>
          </a:p>
          <a:p>
            <a:r>
              <a:rPr lang="en-US" altLang="zh-TW" sz="4400" dirty="0"/>
              <a:t>3.</a:t>
            </a:r>
            <a:r>
              <a:rPr lang="zh-TW" altLang="en-US" sz="4400" dirty="0"/>
              <a:t>資安維運技術</a:t>
            </a:r>
          </a:p>
          <a:p>
            <a:endParaRPr lang="zh-TW" altLang="en-US" sz="4400" dirty="0"/>
          </a:p>
          <a:p>
            <a:r>
              <a:rPr lang="en-US" altLang="zh-TW" sz="4400" dirty="0"/>
              <a:t>4.</a:t>
            </a:r>
            <a:r>
              <a:rPr lang="zh-TW" altLang="en-US" sz="4400" dirty="0"/>
              <a:t>新興科技安全</a:t>
            </a:r>
            <a:r>
              <a:rPr lang="en-US" altLang="zh-TW" sz="4400" dirty="0" smtClean="0"/>
              <a:t>:</a:t>
            </a:r>
            <a:r>
              <a:rPr lang="zh-TW" altLang="en-US" sz="4400" dirty="0" smtClean="0"/>
              <a:t> </a:t>
            </a:r>
            <a:r>
              <a:rPr lang="zh-TW" altLang="en-US" dirty="0" smtClean="0"/>
              <a:t>雲端</a:t>
            </a:r>
            <a:r>
              <a:rPr lang="en-US" altLang="zh-TW" dirty="0"/>
              <a:t>+</a:t>
            </a:r>
            <a:r>
              <a:rPr lang="zh-TW" altLang="en-US" dirty="0"/>
              <a:t>行動</a:t>
            </a:r>
            <a:r>
              <a:rPr lang="en-US" altLang="zh-TW" dirty="0"/>
              <a:t>+IOT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3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4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71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4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71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077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6980" y="1219078"/>
            <a:ext cx="78845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網路與通訊安全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1.1.</a:t>
            </a:r>
            <a:r>
              <a:rPr lang="zh-TW" altLang="en-US" dirty="0"/>
              <a:t>網路安全</a:t>
            </a:r>
            <a:r>
              <a:rPr lang="en-US" altLang="zh-TW" dirty="0"/>
              <a:t>Network Security</a:t>
            </a:r>
          </a:p>
          <a:p>
            <a:r>
              <a:rPr lang="en-US" altLang="zh-TW" dirty="0"/>
              <a:t>    1.1.1.</a:t>
            </a:r>
            <a:r>
              <a:rPr lang="zh-TW" altLang="en-US" dirty="0"/>
              <a:t>網路概論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1.1.2.</a:t>
            </a:r>
            <a:r>
              <a:rPr lang="zh-TW" altLang="en-US" dirty="0"/>
              <a:t>網路協定</a:t>
            </a:r>
          </a:p>
          <a:p>
            <a:r>
              <a:rPr lang="zh-TW" altLang="en-US" dirty="0"/>
              <a:t>    </a:t>
            </a:r>
            <a:r>
              <a:rPr lang="en-US" altLang="zh-TW" strike="dblStrike" dirty="0"/>
              <a:t>1.1.3.</a:t>
            </a:r>
            <a:r>
              <a:rPr lang="zh-TW" altLang="en-US" strike="dblStrike" dirty="0"/>
              <a:t>網路封包分析</a:t>
            </a:r>
            <a:r>
              <a:rPr lang="en-US" altLang="zh-TW" strike="dblStrike" dirty="0"/>
              <a:t>---</a:t>
            </a:r>
            <a:r>
              <a:rPr lang="zh-TW" altLang="en-US" strike="dblStrike" dirty="0"/>
              <a:t>使用</a:t>
            </a:r>
            <a:r>
              <a:rPr lang="en-US" altLang="zh-TW" strike="dblStrike" dirty="0" err="1"/>
              <a:t>wireshark</a:t>
            </a:r>
            <a:endParaRPr lang="en-US" altLang="zh-TW" strike="dblStrike" dirty="0"/>
          </a:p>
          <a:p>
            <a:endParaRPr lang="en-US" altLang="zh-TW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1.1.4.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網路攻擊手法</a:t>
            </a:r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  <a:endParaRPr lang="en-US" altLang="zh-TW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    </a:t>
            </a:r>
            <a:r>
              <a:rPr lang="en-US" altLang="zh-TW" dirty="0"/>
              <a:t>1.1.5.</a:t>
            </a:r>
            <a:r>
              <a:rPr lang="zh-TW" altLang="en-US" dirty="0"/>
              <a:t>網路防御實戰</a:t>
            </a:r>
            <a:r>
              <a:rPr lang="en-US" altLang="zh-TW" dirty="0"/>
              <a:t>(1)---</a:t>
            </a:r>
            <a:r>
              <a:rPr lang="zh-TW" altLang="en-US" dirty="0"/>
              <a:t>防火牆技術</a:t>
            </a:r>
            <a:r>
              <a:rPr lang="en-US" altLang="zh-TW" dirty="0"/>
              <a:t>(Firewall)</a:t>
            </a:r>
          </a:p>
          <a:p>
            <a:r>
              <a:rPr lang="en-US" altLang="zh-TW" dirty="0"/>
              <a:t>    1.1.6.</a:t>
            </a:r>
            <a:r>
              <a:rPr lang="zh-TW" altLang="en-US" dirty="0"/>
              <a:t>網路防御實戰</a:t>
            </a:r>
            <a:r>
              <a:rPr lang="en-US" altLang="zh-TW" dirty="0"/>
              <a:t>(2)---</a:t>
            </a:r>
            <a:r>
              <a:rPr lang="zh-TW" altLang="en-US" dirty="0"/>
              <a:t>入侵偵測系統實戰</a:t>
            </a:r>
            <a:r>
              <a:rPr lang="en-US" altLang="zh-TW" dirty="0"/>
              <a:t>(intrusion detection </a:t>
            </a:r>
            <a:r>
              <a:rPr lang="en-US" altLang="zh-TW" dirty="0" err="1"/>
              <a:t>system|snort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  1.2.</a:t>
            </a:r>
            <a:r>
              <a:rPr lang="zh-TW" altLang="en-US" dirty="0"/>
              <a:t>通訊安全</a:t>
            </a:r>
            <a:r>
              <a:rPr lang="en-US" altLang="zh-TW" dirty="0"/>
              <a:t>Communications Security (COMSEC)</a:t>
            </a:r>
          </a:p>
          <a:p>
            <a:r>
              <a:rPr lang="en-US" altLang="zh-TW" dirty="0"/>
              <a:t>    1.2.1 </a:t>
            </a:r>
            <a:r>
              <a:rPr lang="zh-TW" altLang="en-US" dirty="0"/>
              <a:t>無線網路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1.2.2.</a:t>
            </a:r>
            <a:r>
              <a:rPr lang="zh-TW" altLang="en-US" dirty="0"/>
              <a:t>無線網路攻擊手法分析</a:t>
            </a:r>
          </a:p>
        </p:txBody>
      </p:sp>
    </p:spTree>
    <p:extLst>
      <p:ext uri="{BB962C8B-B14F-4D97-AF65-F5344CB8AC3E}">
        <p14:creationId xmlns:p14="http://schemas.microsoft.com/office/powerpoint/2010/main" val="152985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網路概論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78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協定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 安全</a:t>
            </a:r>
            <a:r>
              <a:rPr lang="en-US" altLang="zh-TW" dirty="0" smtClean="0"/>
              <a:t>vs</a:t>
            </a:r>
            <a:r>
              <a:rPr lang="zh-TW" altLang="en-US" dirty="0" smtClean="0"/>
              <a:t>不安全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運作原理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572181"/>
              </p:ext>
            </p:extLst>
          </p:nvPr>
        </p:nvGraphicFramePr>
        <p:xfrm>
          <a:off x="628650" y="1825625"/>
          <a:ext cx="444368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95"/>
                <a:gridCol w="251028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不安全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安全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HTTP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HTTPs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FTP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Sftp</a:t>
                      </a:r>
                      <a:r>
                        <a:rPr lang="en-US" altLang="zh-TW" sz="2800" dirty="0" smtClean="0"/>
                        <a:t>  </a:t>
                      </a:r>
                      <a:r>
                        <a:rPr lang="en-US" altLang="zh-TW" sz="2800" dirty="0" err="1" smtClean="0"/>
                        <a:t>ftps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DNS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DNSsec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IPsec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Telnet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ssh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網路攻擊手法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Spoofing:IP</a:t>
            </a:r>
            <a:r>
              <a:rPr lang="en-US" altLang="zh-TW" sz="2400" dirty="0" smtClean="0"/>
              <a:t> ARP </a:t>
            </a:r>
          </a:p>
          <a:p>
            <a:r>
              <a:rPr lang="zh-TW" altLang="en-US" sz="2400" b="1" dirty="0"/>
              <a:t>中間人</a:t>
            </a:r>
            <a:r>
              <a:rPr lang="zh-TW" altLang="en-US" sz="2400" b="1" dirty="0" smtClean="0"/>
              <a:t>攻擊</a:t>
            </a:r>
            <a:r>
              <a:rPr lang="en-US" altLang="zh-TW" sz="2400" b="1" dirty="0" err="1" smtClean="0"/>
              <a:t>MiTM</a:t>
            </a:r>
            <a:endParaRPr lang="en-US" altLang="zh-TW" sz="2400" b="1" dirty="0" smtClean="0"/>
          </a:p>
          <a:p>
            <a:r>
              <a:rPr lang="zh-TW" altLang="en-US" sz="2400" b="1" dirty="0"/>
              <a:t>社交工程</a:t>
            </a:r>
            <a:r>
              <a:rPr lang="en-US" altLang="zh-TW" sz="2400" b="1" dirty="0"/>
              <a:t>(Social Engineering)</a:t>
            </a:r>
            <a:r>
              <a:rPr lang="zh-TW" altLang="en-US" sz="2400" b="1" dirty="0"/>
              <a:t>攻擊</a:t>
            </a:r>
          </a:p>
          <a:p>
            <a:r>
              <a:rPr lang="zh-TW" altLang="en-US" sz="2400" b="1" dirty="0"/>
              <a:t>阻斷式服務攻擊（</a:t>
            </a:r>
            <a:r>
              <a:rPr lang="en-US" altLang="zh-TW" sz="2400" b="1" dirty="0"/>
              <a:t>Denial-of-Service Attack) DOS vs DDOS</a:t>
            </a:r>
            <a:endParaRPr lang="zh-TW" altLang="en-US" sz="24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82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無線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認證與加密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WEP</a:t>
            </a:r>
          </a:p>
          <a:p>
            <a:r>
              <a:rPr lang="en-US" altLang="zh-TW" dirty="0" smtClean="0"/>
              <a:t>WPA</a:t>
            </a:r>
          </a:p>
          <a:p>
            <a:r>
              <a:rPr lang="en-US" altLang="zh-TW" dirty="0" smtClean="0"/>
              <a:t>WPA3</a:t>
            </a:r>
          </a:p>
          <a:p>
            <a:r>
              <a:rPr lang="en-US" altLang="zh-TW" dirty="0" smtClean="0"/>
              <a:t>Wi-hi 6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32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無線加密協議</a:t>
            </a:r>
            <a:r>
              <a:rPr lang="zh-TW" altLang="en-US" dirty="0" smtClean="0"/>
              <a:t>（</a:t>
            </a:r>
            <a:r>
              <a:rPr lang="en-US" altLang="zh-TW" dirty="0" smtClean="0"/>
              <a:t>Wireless </a:t>
            </a:r>
            <a:r>
              <a:rPr lang="en-US" altLang="zh-TW" dirty="0"/>
              <a:t>Encryption Protocol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WEP)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4785" y="181859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有線等效加密（英語：</a:t>
            </a:r>
            <a:r>
              <a:rPr lang="en-US" altLang="zh-TW" dirty="0"/>
              <a:t>Wired Equivalent Privacy</a:t>
            </a:r>
            <a:r>
              <a:rPr lang="zh-TW" altLang="en-US" dirty="0"/>
              <a:t>，縮寫：</a:t>
            </a:r>
            <a:r>
              <a:rPr lang="en-US" altLang="zh-TW" dirty="0"/>
              <a:t>WEP</a:t>
            </a:r>
            <a:r>
              <a:rPr lang="zh-TW" altLang="en-US" dirty="0"/>
              <a:t>），又稱無線加密協議（英語：</a:t>
            </a:r>
            <a:r>
              <a:rPr lang="en-US" altLang="zh-TW" dirty="0"/>
              <a:t>Wireless Encryption Protocol</a:t>
            </a:r>
            <a:r>
              <a:rPr lang="zh-TW" altLang="en-US" dirty="0"/>
              <a:t>，縮寫：</a:t>
            </a:r>
            <a:r>
              <a:rPr lang="en-US" altLang="zh-TW" dirty="0"/>
              <a:t>WEP</a:t>
            </a:r>
            <a:r>
              <a:rPr lang="zh-TW" altLang="en-US" dirty="0"/>
              <a:t>），是個保護無線網路信息安全的體制。 因為無線網路是用無線電把訊息傳播出去，它特別容易被竊聽。</a:t>
            </a:r>
          </a:p>
        </p:txBody>
      </p:sp>
      <p:sp>
        <p:nvSpPr>
          <p:cNvPr id="4" name="矩形 3"/>
          <p:cNvSpPr/>
          <p:nvPr/>
        </p:nvSpPr>
        <p:spPr>
          <a:xfrm>
            <a:off x="750499" y="3985252"/>
            <a:ext cx="72289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WEP</a:t>
            </a:r>
          </a:p>
          <a:p>
            <a:r>
              <a:rPr lang="en-US" altLang="zh-TW" sz="2800" dirty="0" smtClean="0"/>
              <a:t>1999</a:t>
            </a:r>
            <a:r>
              <a:rPr lang="zh-TW" altLang="en-US" sz="2800" dirty="0"/>
              <a:t>年</a:t>
            </a:r>
            <a:r>
              <a:rPr lang="en-US" altLang="zh-TW" sz="2800" dirty="0"/>
              <a:t>9</a:t>
            </a:r>
            <a:r>
              <a:rPr lang="zh-TW" altLang="en-US" sz="2800" dirty="0"/>
              <a:t>月通過的</a:t>
            </a:r>
            <a:r>
              <a:rPr lang="en-US" altLang="zh-TW" sz="2800" dirty="0"/>
              <a:t>IEEE 802.11</a:t>
            </a:r>
            <a:r>
              <a:rPr lang="zh-TW" altLang="en-US" sz="2800" dirty="0"/>
              <a:t>標準的一部分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r>
              <a:rPr lang="zh-TW" altLang="en-US" sz="2800" dirty="0" smtClean="0"/>
              <a:t>使用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RC4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串流加密技</a:t>
            </a:r>
            <a:r>
              <a:rPr lang="zh-TW" altLang="en-US" sz="2800" dirty="0"/>
              <a:t>術達到機密性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r>
              <a:rPr lang="zh-TW" altLang="en-US" sz="2800" dirty="0" smtClean="0"/>
              <a:t>並</a:t>
            </a:r>
            <a:r>
              <a:rPr lang="zh-TW" altLang="en-US" sz="2800" dirty="0"/>
              <a:t>使用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CRC-32 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驗和</a:t>
            </a:r>
            <a:r>
              <a:rPr lang="zh-TW" altLang="en-US" sz="2800" dirty="0"/>
              <a:t>達到資料正確性</a:t>
            </a:r>
          </a:p>
        </p:txBody>
      </p:sp>
    </p:spTree>
    <p:extLst>
      <p:ext uri="{BB962C8B-B14F-4D97-AF65-F5344CB8AC3E}">
        <p14:creationId xmlns:p14="http://schemas.microsoft.com/office/powerpoint/2010/main" val="220974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654</Words>
  <Application>Microsoft Office PowerPoint</Application>
  <PresentationFormat>如螢幕大小 (4:3)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IPAS資訊安全技術</vt:lpstr>
      <vt:lpstr>PowerPoint 簡報</vt:lpstr>
      <vt:lpstr>PowerPoint 簡報</vt:lpstr>
      <vt:lpstr>PowerPoint 簡報</vt:lpstr>
      <vt:lpstr>網路概論 </vt:lpstr>
      <vt:lpstr>網路協定: 安全vs不安全 運作原理</vt:lpstr>
      <vt:lpstr>網路攻擊手法</vt:lpstr>
      <vt:lpstr>無線認證與加密</vt:lpstr>
      <vt:lpstr>無線加密協議（Wireless Encryption Protocol，WEP)</vt:lpstr>
      <vt:lpstr>WPA | Wi-Fi Protected Access</vt:lpstr>
      <vt:lpstr>PowerPoint 簡報</vt:lpstr>
      <vt:lpstr>無線網路攻擊手法 藍牙  MQTT  Can BUS</vt:lpstr>
      <vt:lpstr>防火牆技術(Firewall) </vt:lpstr>
      <vt:lpstr>防火牆技術(Firewall):類型 </vt:lpstr>
      <vt:lpstr>防火牆技術(Firewall):部屬架構</vt:lpstr>
      <vt:lpstr>Network address translation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KSUIE</cp:lastModifiedBy>
  <cp:revision>19</cp:revision>
  <dcterms:created xsi:type="dcterms:W3CDTF">2020-04-21T08:42:48Z</dcterms:created>
  <dcterms:modified xsi:type="dcterms:W3CDTF">2020-04-21T12:47:38Z</dcterms:modified>
</cp:coreProperties>
</file>