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79" r:id="rId6"/>
    <p:sldId id="287" r:id="rId7"/>
    <p:sldId id="285" r:id="rId8"/>
    <p:sldId id="286" r:id="rId9"/>
    <p:sldId id="290" r:id="rId10"/>
    <p:sldId id="291" r:id="rId11"/>
    <p:sldId id="510" r:id="rId12"/>
    <p:sldId id="511" r:id="rId13"/>
    <p:sldId id="512" r:id="rId14"/>
    <p:sldId id="513" r:id="rId15"/>
    <p:sldId id="400" r:id="rId16"/>
    <p:sldId id="401" r:id="rId17"/>
    <p:sldId id="402" r:id="rId18"/>
    <p:sldId id="403" r:id="rId19"/>
    <p:sldId id="288" r:id="rId20"/>
    <p:sldId id="281" r:id="rId21"/>
    <p:sldId id="282" r:id="rId22"/>
    <p:sldId id="283" r:id="rId23"/>
    <p:sldId id="284" r:id="rId24"/>
    <p:sldId id="404" r:id="rId25"/>
    <p:sldId id="405" r:id="rId26"/>
    <p:sldId id="289" r:id="rId27"/>
    <p:sldId id="311" r:id="rId28"/>
    <p:sldId id="280" r:id="rId29"/>
    <p:sldId id="600" r:id="rId30"/>
    <p:sldId id="601" r:id="rId31"/>
    <p:sldId id="602" r:id="rId32"/>
    <p:sldId id="603" r:id="rId33"/>
    <p:sldId id="604" r:id="rId34"/>
    <p:sldId id="611" r:id="rId35"/>
    <p:sldId id="606" r:id="rId36"/>
    <p:sldId id="612" r:id="rId37"/>
    <p:sldId id="500" r:id="rId38"/>
    <p:sldId id="501" r:id="rId39"/>
    <p:sldId id="504" r:id="rId40"/>
    <p:sldId id="505" r:id="rId41"/>
    <p:sldId id="506" r:id="rId42"/>
    <p:sldId id="507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610" r:id="rId54"/>
    <p:sldId id="295" r:id="rId55"/>
    <p:sldId id="508" r:id="rId56"/>
    <p:sldId id="509" r:id="rId57"/>
    <p:sldId id="502" r:id="rId58"/>
    <p:sldId id="503" r:id="rId59"/>
    <p:sldId id="608" r:id="rId60"/>
    <p:sldId id="609" r:id="rId61"/>
    <p:sldId id="263" r:id="rId62"/>
    <p:sldId id="265" r:id="rId63"/>
    <p:sldId id="337" r:id="rId64"/>
    <p:sldId id="586" r:id="rId65"/>
    <p:sldId id="587" r:id="rId66"/>
    <p:sldId id="588" r:id="rId67"/>
    <p:sldId id="589" r:id="rId68"/>
    <p:sldId id="590" r:id="rId69"/>
    <p:sldId id="591" r:id="rId70"/>
    <p:sldId id="592" r:id="rId71"/>
    <p:sldId id="593" r:id="rId72"/>
    <p:sldId id="594" r:id="rId73"/>
    <p:sldId id="595" r:id="rId74"/>
    <p:sldId id="596" r:id="rId75"/>
    <p:sldId id="597" r:id="rId76"/>
    <p:sldId id="598" r:id="rId77"/>
    <p:sldId id="599" r:id="rId78"/>
    <p:sldId id="496" r:id="rId79"/>
    <p:sldId id="497" r:id="rId80"/>
    <p:sldId id="498" r:id="rId81"/>
    <p:sldId id="499" r:id="rId82"/>
    <p:sldId id="486" r:id="rId83"/>
    <p:sldId id="487" r:id="rId84"/>
    <p:sldId id="488" r:id="rId85"/>
    <p:sldId id="489" r:id="rId86"/>
    <p:sldId id="490" r:id="rId87"/>
    <p:sldId id="491" r:id="rId88"/>
    <p:sldId id="492" r:id="rId89"/>
    <p:sldId id="493" r:id="rId90"/>
    <p:sldId id="494" r:id="rId91"/>
    <p:sldId id="495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38" r:id="rId107"/>
    <p:sldId id="576" r:id="rId108"/>
    <p:sldId id="577" r:id="rId109"/>
    <p:sldId id="578" r:id="rId110"/>
    <p:sldId id="579" r:id="rId111"/>
    <p:sldId id="580" r:id="rId112"/>
    <p:sldId id="581" r:id="rId113"/>
    <p:sldId id="582" r:id="rId114"/>
    <p:sldId id="583" r:id="rId115"/>
    <p:sldId id="584" r:id="rId116"/>
    <p:sldId id="585" r:id="rId117"/>
    <p:sldId id="476" r:id="rId118"/>
    <p:sldId id="477" r:id="rId119"/>
    <p:sldId id="478" r:id="rId120"/>
    <p:sldId id="479" r:id="rId121"/>
    <p:sldId id="480" r:id="rId122"/>
    <p:sldId id="481" r:id="rId123"/>
    <p:sldId id="482" r:id="rId124"/>
    <p:sldId id="483" r:id="rId125"/>
    <p:sldId id="484" r:id="rId126"/>
    <p:sldId id="485" r:id="rId127"/>
    <p:sldId id="357" r:id="rId128"/>
    <p:sldId id="358" r:id="rId129"/>
    <p:sldId id="359" r:id="rId130"/>
    <p:sldId id="360" r:id="rId131"/>
    <p:sldId id="361" r:id="rId132"/>
    <p:sldId id="362" r:id="rId133"/>
    <p:sldId id="363" r:id="rId134"/>
    <p:sldId id="364" r:id="rId135"/>
    <p:sldId id="365" r:id="rId136"/>
    <p:sldId id="366" r:id="rId137"/>
    <p:sldId id="335" r:id="rId138"/>
    <p:sldId id="336" r:id="rId139"/>
    <p:sldId id="261" r:id="rId140"/>
    <p:sldId id="266" r:id="rId141"/>
    <p:sldId id="325" r:id="rId142"/>
    <p:sldId id="267" r:id="rId143"/>
    <p:sldId id="568" r:id="rId144"/>
    <p:sldId id="569" r:id="rId145"/>
    <p:sldId id="570" r:id="rId146"/>
    <p:sldId id="571" r:id="rId147"/>
    <p:sldId id="562" r:id="rId148"/>
    <p:sldId id="563" r:id="rId149"/>
    <p:sldId id="474" r:id="rId150"/>
    <p:sldId id="475" r:id="rId151"/>
    <p:sldId id="466" r:id="rId152"/>
    <p:sldId id="467" r:id="rId153"/>
    <p:sldId id="391" r:id="rId154"/>
    <p:sldId id="392" r:id="rId155"/>
    <p:sldId id="395" r:id="rId156"/>
    <p:sldId id="572" r:id="rId157"/>
    <p:sldId id="573" r:id="rId158"/>
    <p:sldId id="574" r:id="rId159"/>
    <p:sldId id="575" r:id="rId160"/>
    <p:sldId id="468" r:id="rId161"/>
    <p:sldId id="469" r:id="rId162"/>
    <p:sldId id="470" r:id="rId163"/>
    <p:sldId id="471" r:id="rId164"/>
    <p:sldId id="472" r:id="rId165"/>
    <p:sldId id="473" r:id="rId166"/>
    <p:sldId id="396" r:id="rId167"/>
    <p:sldId id="397" r:id="rId168"/>
    <p:sldId id="393" r:id="rId169"/>
    <p:sldId id="394" r:id="rId170"/>
    <p:sldId id="351" r:id="rId171"/>
    <p:sldId id="352" r:id="rId172"/>
    <p:sldId id="324" r:id="rId173"/>
    <p:sldId id="268" r:id="rId174"/>
    <p:sldId id="564" r:id="rId175"/>
    <p:sldId id="565" r:id="rId176"/>
    <p:sldId id="566" r:id="rId177"/>
    <p:sldId id="567" r:id="rId178"/>
    <p:sldId id="550" r:id="rId179"/>
    <p:sldId id="551" r:id="rId180"/>
    <p:sldId id="552" r:id="rId181"/>
    <p:sldId id="553" r:id="rId182"/>
    <p:sldId id="554" r:id="rId183"/>
    <p:sldId id="555" r:id="rId184"/>
    <p:sldId id="556" r:id="rId185"/>
    <p:sldId id="557" r:id="rId186"/>
    <p:sldId id="558" r:id="rId187"/>
    <p:sldId id="559" r:id="rId188"/>
    <p:sldId id="560" r:id="rId189"/>
    <p:sldId id="561" r:id="rId190"/>
    <p:sldId id="448" r:id="rId191"/>
    <p:sldId id="449" r:id="rId192"/>
    <p:sldId id="450" r:id="rId193"/>
    <p:sldId id="451" r:id="rId194"/>
    <p:sldId id="452" r:id="rId195"/>
    <p:sldId id="453" r:id="rId196"/>
    <p:sldId id="454" r:id="rId197"/>
    <p:sldId id="455" r:id="rId198"/>
    <p:sldId id="456" r:id="rId199"/>
    <p:sldId id="457" r:id="rId200"/>
    <p:sldId id="458" r:id="rId201"/>
    <p:sldId id="459" r:id="rId202"/>
    <p:sldId id="460" r:id="rId203"/>
    <p:sldId id="461" r:id="rId204"/>
    <p:sldId id="462" r:id="rId205"/>
    <p:sldId id="463" r:id="rId206"/>
    <p:sldId id="464" r:id="rId207"/>
    <p:sldId id="465" r:id="rId208"/>
    <p:sldId id="353" r:id="rId209"/>
    <p:sldId id="354" r:id="rId210"/>
    <p:sldId id="355" r:id="rId211"/>
    <p:sldId id="356" r:id="rId212"/>
    <p:sldId id="339" r:id="rId213"/>
    <p:sldId id="340" r:id="rId214"/>
    <p:sldId id="341" r:id="rId215"/>
    <p:sldId id="342" r:id="rId216"/>
    <p:sldId id="343" r:id="rId217"/>
    <p:sldId id="344" r:id="rId218"/>
    <p:sldId id="345" r:id="rId219"/>
    <p:sldId id="346" r:id="rId220"/>
    <p:sldId id="347" r:id="rId221"/>
    <p:sldId id="348" r:id="rId222"/>
    <p:sldId id="349" r:id="rId223"/>
    <p:sldId id="350" r:id="rId224"/>
    <p:sldId id="549" r:id="rId225"/>
    <p:sldId id="547" r:id="rId226"/>
    <p:sldId id="548" r:id="rId227"/>
    <p:sldId id="323" r:id="rId228"/>
    <p:sldId id="322" r:id="rId229"/>
    <p:sldId id="320" r:id="rId230"/>
    <p:sldId id="321" r:id="rId231"/>
    <p:sldId id="260" r:id="rId232"/>
    <p:sldId id="269" r:id="rId233"/>
    <p:sldId id="270" r:id="rId234"/>
    <p:sldId id="317" r:id="rId235"/>
    <p:sldId id="436" r:id="rId236"/>
    <p:sldId id="442" r:id="rId237"/>
    <p:sldId id="443" r:id="rId238"/>
    <p:sldId id="438" r:id="rId239"/>
    <p:sldId id="439" r:id="rId240"/>
    <p:sldId id="440" r:id="rId241"/>
    <p:sldId id="441" r:id="rId242"/>
    <p:sldId id="434" r:id="rId243"/>
    <p:sldId id="435" r:id="rId244"/>
    <p:sldId id="315" r:id="rId245"/>
    <p:sldId id="316" r:id="rId246"/>
    <p:sldId id="437" r:id="rId247"/>
    <p:sldId id="539" r:id="rId248"/>
    <p:sldId id="540" r:id="rId249"/>
    <p:sldId id="541" r:id="rId250"/>
    <p:sldId id="542" r:id="rId251"/>
    <p:sldId id="543" r:id="rId252"/>
    <p:sldId id="544" r:id="rId253"/>
    <p:sldId id="545" r:id="rId254"/>
    <p:sldId id="546" r:id="rId255"/>
    <p:sldId id="444" r:id="rId256"/>
    <p:sldId id="445" r:id="rId257"/>
    <p:sldId id="446" r:id="rId258"/>
    <p:sldId id="447" r:id="rId259"/>
    <p:sldId id="331" r:id="rId260"/>
    <p:sldId id="332" r:id="rId261"/>
    <p:sldId id="333" r:id="rId262"/>
    <p:sldId id="334" r:id="rId263"/>
    <p:sldId id="538" r:id="rId264"/>
    <p:sldId id="536" r:id="rId265"/>
    <p:sldId id="537" r:id="rId266"/>
    <p:sldId id="318" r:id="rId267"/>
    <p:sldId id="319" r:id="rId268"/>
    <p:sldId id="312" r:id="rId269"/>
    <p:sldId id="530" r:id="rId270"/>
    <p:sldId id="531" r:id="rId271"/>
    <p:sldId id="532" r:id="rId272"/>
    <p:sldId id="533" r:id="rId273"/>
    <p:sldId id="534" r:id="rId274"/>
    <p:sldId id="535" r:id="rId275"/>
    <p:sldId id="424" r:id="rId276"/>
    <p:sldId id="425" r:id="rId277"/>
    <p:sldId id="426" r:id="rId278"/>
    <p:sldId id="427" r:id="rId279"/>
    <p:sldId id="428" r:id="rId280"/>
    <p:sldId id="429" r:id="rId281"/>
    <p:sldId id="430" r:id="rId282"/>
    <p:sldId id="431" r:id="rId283"/>
    <p:sldId id="432" r:id="rId284"/>
    <p:sldId id="433" r:id="rId285"/>
    <p:sldId id="398" r:id="rId286"/>
    <p:sldId id="399" r:id="rId287"/>
    <p:sldId id="326" r:id="rId288"/>
    <p:sldId id="313" r:id="rId289"/>
    <p:sldId id="314" r:id="rId290"/>
    <p:sldId id="306" r:id="rId291"/>
    <p:sldId id="307" r:id="rId292"/>
    <p:sldId id="308" r:id="rId293"/>
    <p:sldId id="309" r:id="rId294"/>
    <p:sldId id="310" r:id="rId295"/>
    <p:sldId id="327" r:id="rId296"/>
    <p:sldId id="526" r:id="rId297"/>
    <p:sldId id="527" r:id="rId298"/>
    <p:sldId id="528" r:id="rId299"/>
    <p:sldId id="529" r:id="rId300"/>
    <p:sldId id="524" r:id="rId301"/>
    <p:sldId id="525" r:id="rId302"/>
    <p:sldId id="328" r:id="rId303"/>
    <p:sldId id="329" r:id="rId304"/>
    <p:sldId id="330" r:id="rId305"/>
    <p:sldId id="259" r:id="rId306"/>
    <p:sldId id="273" r:id="rId307"/>
    <p:sldId id="419" r:id="rId308"/>
    <p:sldId id="272" r:id="rId309"/>
    <p:sldId id="423" r:id="rId310"/>
    <p:sldId id="522" r:id="rId311"/>
    <p:sldId id="523" r:id="rId312"/>
    <p:sldId id="415" r:id="rId313"/>
    <p:sldId id="416" r:id="rId314"/>
    <p:sldId id="417" r:id="rId315"/>
    <p:sldId id="418" r:id="rId316"/>
    <p:sldId id="422" r:id="rId317"/>
    <p:sldId id="520" r:id="rId318"/>
    <p:sldId id="521" r:id="rId319"/>
    <p:sldId id="300" r:id="rId320"/>
    <p:sldId id="301" r:id="rId321"/>
    <p:sldId id="302" r:id="rId322"/>
    <p:sldId id="303" r:id="rId323"/>
    <p:sldId id="304" r:id="rId324"/>
    <p:sldId id="305" r:id="rId325"/>
    <p:sldId id="413" r:id="rId326"/>
    <p:sldId id="414" r:id="rId327"/>
    <p:sldId id="293" r:id="rId328"/>
    <p:sldId id="294" r:id="rId329"/>
    <p:sldId id="420" r:id="rId330"/>
    <p:sldId id="275" r:id="rId331"/>
    <p:sldId id="292" r:id="rId332"/>
    <p:sldId id="421" r:id="rId333"/>
    <p:sldId id="276" r:id="rId334"/>
    <p:sldId id="412" r:id="rId335"/>
    <p:sldId id="278" r:id="rId336"/>
    <p:sldId id="514" r:id="rId337"/>
    <p:sldId id="515" r:id="rId338"/>
    <p:sldId id="516" r:id="rId339"/>
    <p:sldId id="517" r:id="rId340"/>
    <p:sldId id="518" r:id="rId341"/>
    <p:sldId id="519" r:id="rId342"/>
    <p:sldId id="406" r:id="rId343"/>
    <p:sldId id="407" r:id="rId344"/>
    <p:sldId id="408" r:id="rId345"/>
    <p:sldId id="409" r:id="rId346"/>
    <p:sldId id="410" r:id="rId347"/>
    <p:sldId id="411" r:id="rId348"/>
    <p:sldId id="296" r:id="rId349"/>
    <p:sldId id="297" r:id="rId350"/>
    <p:sldId id="298" r:id="rId351"/>
    <p:sldId id="299" r:id="rId3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7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viewProps" Target="view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theme" Target="theme/theme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tableStyles" Target="tableStyle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7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3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9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9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7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6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9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23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3B58-7AFD-417F-B990-49CC906A313D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31FD-E553-40CA-B37E-1C96189B3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6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資訊安全管理概論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3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下列何者是「機密性」的正確意涵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確保被使用的為正確資料</a:t>
            </a:r>
            <a:r>
              <a:rPr lang="en-US" altLang="zh-TW" sz="3600" dirty="0"/>
              <a:t>,</a:t>
            </a:r>
            <a:r>
              <a:rPr lang="zh-TW" altLang="en-US" sz="3600" dirty="0"/>
              <a:t>未遭人竄改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確保網路通訊中的參與者</a:t>
            </a:r>
            <a:r>
              <a:rPr lang="en-US" altLang="zh-TW" sz="3600" dirty="0"/>
              <a:t>,</a:t>
            </a:r>
            <a:r>
              <a:rPr lang="zh-TW" altLang="en-US" sz="3600" dirty="0"/>
              <a:t>不會拒絕承認他們的行為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確保資訊服務隨時可被取用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防止未經授權的人或系統存取資料或訊息</a:t>
            </a:r>
          </a:p>
        </p:txBody>
      </p:sp>
    </p:spTree>
    <p:extLst>
      <p:ext uri="{BB962C8B-B14F-4D97-AF65-F5344CB8AC3E}">
        <p14:creationId xmlns:p14="http://schemas.microsoft.com/office/powerpoint/2010/main" val="37279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關於資產分類分級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資產評估不需考量資產之完整性、可用性、機密性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資產分類分級不需考慮產業別差異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資產分類分級可以做為風險評估重要的依據</a:t>
            </a:r>
          </a:p>
          <a:p>
            <a:r>
              <a:rPr lang="en-US" altLang="zh-TW" sz="3600" dirty="0"/>
              <a:t>(D) CCTV </a:t>
            </a:r>
            <a:r>
              <a:rPr lang="zh-TW" altLang="en-US" sz="3600" dirty="0"/>
              <a:t>系統歸在人資行管部門管控</a:t>
            </a:r>
            <a:r>
              <a:rPr lang="en-US" altLang="zh-TW" sz="3600" dirty="0"/>
              <a:t>,</a:t>
            </a:r>
            <a:r>
              <a:rPr lang="zh-TW" altLang="en-US" sz="3600" dirty="0"/>
              <a:t>可不列入分類與評估建議</a:t>
            </a:r>
          </a:p>
        </p:txBody>
      </p:sp>
    </p:spTree>
    <p:extLst>
      <p:ext uri="{BB962C8B-B14F-4D97-AF65-F5344CB8AC3E}">
        <p14:creationId xmlns:p14="http://schemas.microsoft.com/office/powerpoint/2010/main" val="7001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關於資產分類分級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資產評估不需考量資產之完整性、可用性、機密性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資產分類分級不需考慮產業別差異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資產分類分級可以做為風險評估重要的依據</a:t>
            </a:r>
          </a:p>
          <a:p>
            <a:r>
              <a:rPr lang="en-US" altLang="zh-TW" sz="3600" dirty="0"/>
              <a:t>(D) CCTV </a:t>
            </a:r>
            <a:r>
              <a:rPr lang="zh-TW" altLang="en-US" sz="3600" dirty="0"/>
              <a:t>系統歸在人資行管部門管控</a:t>
            </a:r>
            <a:r>
              <a:rPr lang="en-US" altLang="zh-TW" sz="3600" dirty="0"/>
              <a:t>,</a:t>
            </a:r>
            <a:r>
              <a:rPr lang="zh-TW" altLang="en-US" sz="3600" dirty="0"/>
              <a:t>可不列入分類與評估建議</a:t>
            </a:r>
          </a:p>
        </p:txBody>
      </p:sp>
    </p:spTree>
    <p:extLst>
      <p:ext uri="{BB962C8B-B14F-4D97-AF65-F5344CB8AC3E}">
        <p14:creationId xmlns:p14="http://schemas.microsoft.com/office/powerpoint/2010/main" val="6817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關於雲端服務資產識別議題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下列敘述何者有待商榷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租賃雲端服務系統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未列會計科目資產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所以不列入資訊資產盤點項目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雲端服務資料屬於企業組織之資產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仍屬於資產識別需考量之範圍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法規的適用上</a:t>
            </a:r>
            <a:r>
              <a:rPr lang="en-US" altLang="zh-TW" sz="3600" dirty="0"/>
              <a:t>,</a:t>
            </a:r>
            <a:r>
              <a:rPr lang="zh-TW" altLang="en-US" sz="3600" dirty="0"/>
              <a:t>在雲端資訊資產處理方式</a:t>
            </a:r>
            <a:r>
              <a:rPr lang="en-US" altLang="zh-TW" sz="3600" dirty="0"/>
              <a:t>,</a:t>
            </a:r>
            <a:r>
              <a:rPr lang="zh-TW" altLang="en-US" sz="3600" dirty="0"/>
              <a:t>各國無一致標準</a:t>
            </a:r>
            <a:r>
              <a:rPr lang="en-US" altLang="zh-TW" sz="3600" dirty="0"/>
              <a:t>,</a:t>
            </a:r>
            <a:r>
              <a:rPr lang="zh-TW" altLang="en-US" sz="3600" dirty="0"/>
              <a:t>需審慎使用</a:t>
            </a:r>
          </a:p>
        </p:txBody>
      </p:sp>
    </p:spTree>
    <p:extLst>
      <p:ext uri="{BB962C8B-B14F-4D97-AF65-F5344CB8AC3E}">
        <p14:creationId xmlns:p14="http://schemas.microsoft.com/office/powerpoint/2010/main" val="32715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關於雲端服務資產識別議題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下列敘述何者有待商榷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租賃雲端服務系統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未列會計科目資產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所以不列入資訊資產盤點項目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雲端服務資料屬於企業組織之資產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仍屬於資產識別需考量之範圍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法規的適用上</a:t>
            </a:r>
            <a:r>
              <a:rPr lang="en-US" altLang="zh-TW" sz="3600" dirty="0"/>
              <a:t>,</a:t>
            </a:r>
            <a:r>
              <a:rPr lang="zh-TW" altLang="en-US" sz="3600" dirty="0"/>
              <a:t>在雲端資訊資產處理方式</a:t>
            </a:r>
            <a:r>
              <a:rPr lang="en-US" altLang="zh-TW" sz="3600" dirty="0"/>
              <a:t>,</a:t>
            </a:r>
            <a:r>
              <a:rPr lang="zh-TW" altLang="en-US" sz="3600" dirty="0"/>
              <a:t>各國無一致標準</a:t>
            </a:r>
            <a:r>
              <a:rPr lang="en-US" altLang="zh-TW" sz="3600" dirty="0"/>
              <a:t>,</a:t>
            </a:r>
            <a:r>
              <a:rPr lang="zh-TW" altLang="en-US" sz="3600" dirty="0"/>
              <a:t>需審慎使用</a:t>
            </a:r>
          </a:p>
        </p:txBody>
      </p:sp>
    </p:spTree>
    <p:extLst>
      <p:ext uri="{BB962C8B-B14F-4D97-AF65-F5344CB8AC3E}">
        <p14:creationId xmlns:p14="http://schemas.microsoft.com/office/powerpoint/2010/main" val="1009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在進行資產盤點和建立資產清冊時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下列何者不是必要做法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資產清冊需要識別與資訊及資訊處理設施有關的資產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資產清冊需要標示資產購置時的成本和費用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對已識別的資訊資產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需要指派資產的擁有者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資產清冊應予文件化</a:t>
            </a:r>
          </a:p>
        </p:txBody>
      </p:sp>
    </p:spTree>
    <p:extLst>
      <p:ext uri="{BB962C8B-B14F-4D97-AF65-F5344CB8AC3E}">
        <p14:creationId xmlns:p14="http://schemas.microsoft.com/office/powerpoint/2010/main" val="17195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在進行資產盤點和建立資產清冊時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下列何者不是必要做法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資產清冊需要識別與資訊及資訊處理設施有關的資產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資產清冊需要標示資產購置時的成本和費用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對已識別的資訊資產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需要指派資產的擁有者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資產清冊應予文件化</a:t>
            </a:r>
          </a:p>
        </p:txBody>
      </p:sp>
    </p:spTree>
    <p:extLst>
      <p:ext uri="{BB962C8B-B14F-4D97-AF65-F5344CB8AC3E}">
        <p14:creationId xmlns:p14="http://schemas.microsoft.com/office/powerpoint/2010/main" val="27306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2.2.</a:t>
            </a:r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風險管理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8118925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如果資訊安全事件的攻擊者的獲益小於成本時</a:t>
            </a:r>
            <a:r>
              <a:rPr lang="en-US" altLang="zh-TW" sz="3600" dirty="0"/>
              <a:t>,</a:t>
            </a:r>
            <a:r>
              <a:rPr lang="zh-TW" altLang="en-US" sz="3600" dirty="0"/>
              <a:t>或是預估的損失在組織可以容忍的範圍內</a:t>
            </a:r>
            <a:r>
              <a:rPr lang="en-US" altLang="zh-TW" sz="3600" dirty="0"/>
              <a:t>,</a:t>
            </a:r>
            <a:r>
              <a:rPr lang="zh-TW" altLang="en-US" sz="3600" dirty="0"/>
              <a:t>此時可以採取哪一種風險處置策略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19791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如果資訊安全事件的攻擊者的獲益小於成本時</a:t>
            </a:r>
            <a:r>
              <a:rPr lang="en-US" altLang="zh-TW" sz="3600" dirty="0"/>
              <a:t>,</a:t>
            </a:r>
            <a:r>
              <a:rPr lang="zh-TW" altLang="en-US" sz="3600" dirty="0"/>
              <a:t>或是預估的損失在組織可以容忍的範圍內</a:t>
            </a:r>
            <a:r>
              <a:rPr lang="en-US" altLang="zh-TW" sz="3600" dirty="0"/>
              <a:t>,</a:t>
            </a:r>
            <a:r>
              <a:rPr lang="zh-TW" altLang="en-US" sz="3600" dirty="0"/>
              <a:t>此時可以採取哪一種風險處置策略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32342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以下何者非風險評鑑後</a:t>
            </a:r>
            <a:r>
              <a:rPr lang="en-US" altLang="zh-TW" sz="3600" dirty="0"/>
              <a:t>,</a:t>
            </a:r>
            <a:r>
              <a:rPr lang="zh-TW" altLang="en-US" sz="3600" dirty="0"/>
              <a:t>對於超出風險事項首要處理方式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風險控制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風險再評鑑</a:t>
            </a:r>
          </a:p>
        </p:txBody>
      </p:sp>
    </p:spTree>
    <p:extLst>
      <p:ext uri="{BB962C8B-B14F-4D97-AF65-F5344CB8AC3E}">
        <p14:creationId xmlns:p14="http://schemas.microsoft.com/office/powerpoint/2010/main" val="1780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請問「確保已授權之使用者可適時、可靠的存取資料與資源」所代表的意義是下列何者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17518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以下何者非風險評鑑後</a:t>
            </a:r>
            <a:r>
              <a:rPr lang="en-US" altLang="zh-TW" sz="3600" dirty="0"/>
              <a:t>,</a:t>
            </a:r>
            <a:r>
              <a:rPr lang="zh-TW" altLang="en-US" sz="3600" dirty="0"/>
              <a:t>對於超出風險事項首要處理方式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風險控制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風險再評鑑</a:t>
            </a:r>
          </a:p>
        </p:txBody>
      </p:sp>
    </p:spTree>
    <p:extLst>
      <p:ext uri="{BB962C8B-B14F-4D97-AF65-F5344CB8AC3E}">
        <p14:creationId xmlns:p14="http://schemas.microsoft.com/office/powerpoint/2010/main" val="14691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dirty="0"/>
              <a:t>關於風險分析</a:t>
            </a:r>
            <a:r>
              <a:rPr lang="en-US" altLang="zh-TW" sz="3000" dirty="0"/>
              <a:t>(Risk Analysis),</a:t>
            </a:r>
            <a:r>
              <a:rPr lang="zh-TW" altLang="en-US" sz="3000" dirty="0"/>
              <a:t>下列敘述何者不正確</a:t>
            </a:r>
            <a:r>
              <a:rPr lang="en-US" altLang="zh-TW" sz="3000" dirty="0"/>
              <a:t>?</a:t>
            </a:r>
          </a:p>
          <a:p>
            <a:r>
              <a:rPr lang="en-US" altLang="zh-TW" sz="3000" dirty="0"/>
              <a:t>(A) </a:t>
            </a:r>
            <a:r>
              <a:rPr lang="zh-TW" altLang="en-US" sz="3000" dirty="0"/>
              <a:t>在現有的控制方法下</a:t>
            </a:r>
            <a:r>
              <a:rPr lang="en-US" altLang="zh-TW" sz="3000" dirty="0"/>
              <a:t>,</a:t>
            </a:r>
            <a:r>
              <a:rPr lang="zh-TW" altLang="en-US" sz="3000" dirty="0"/>
              <a:t>系統性運用有效資訊</a:t>
            </a:r>
            <a:r>
              <a:rPr lang="en-US" altLang="zh-TW" sz="3000" dirty="0"/>
              <a:t>,</a:t>
            </a:r>
            <a:r>
              <a:rPr lang="zh-TW" altLang="en-US" sz="3000" dirty="0"/>
              <a:t>以判斷特定事件發生的可能性及其影響的嚴重程度</a:t>
            </a:r>
          </a:p>
          <a:p>
            <a:r>
              <a:rPr lang="en-US" altLang="zh-TW" sz="3000" dirty="0"/>
              <a:t>(B) </a:t>
            </a:r>
            <a:r>
              <a:rPr lang="zh-TW" altLang="en-US" sz="3000" dirty="0"/>
              <a:t>將可接受風險與主要風險分開</a:t>
            </a:r>
            <a:r>
              <a:rPr lang="en-US" altLang="zh-TW" sz="3000" dirty="0"/>
              <a:t>,</a:t>
            </a:r>
            <a:r>
              <a:rPr lang="zh-TW" altLang="en-US" sz="3000" dirty="0"/>
              <a:t>並提供風險評量所需的資料</a:t>
            </a:r>
          </a:p>
          <a:p>
            <a:r>
              <a:rPr lang="en-US" altLang="zh-TW" sz="3000" dirty="0"/>
              <a:t>(C) </a:t>
            </a:r>
            <a:r>
              <a:rPr lang="zh-TW" altLang="en-US" sz="3000" dirty="0"/>
              <a:t>風險分析的步驟之一為畫出風險圖像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依分析資料結果畫出風險圖像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橫軸代表機率</a:t>
            </a:r>
            <a:r>
              <a:rPr lang="en-US" altLang="zh-TW" sz="3000" dirty="0"/>
              <a:t>,</a:t>
            </a:r>
            <a:r>
              <a:rPr lang="zh-TW" altLang="en-US" sz="3000" dirty="0"/>
              <a:t>縱軸代表時間</a:t>
            </a:r>
          </a:p>
          <a:p>
            <a:r>
              <a:rPr lang="en-US" altLang="zh-TW" sz="3000" dirty="0"/>
              <a:t>(D) </a:t>
            </a:r>
            <a:r>
              <a:rPr lang="zh-TW" altLang="en-US" sz="3000" dirty="0"/>
              <a:t>風險分析的步驟之一為蒐集資訊</a:t>
            </a:r>
            <a:r>
              <a:rPr lang="en-US" altLang="zh-TW" sz="3000" dirty="0"/>
              <a:t>,</a:t>
            </a:r>
            <a:r>
              <a:rPr lang="zh-TW" altLang="en-US" sz="3000" dirty="0"/>
              <a:t>包括紀錄經驗、國外的應用、出版文獻、調查與研究、專家判斷、模型應用、實驗及原型</a:t>
            </a:r>
          </a:p>
        </p:txBody>
      </p:sp>
    </p:spTree>
    <p:extLst>
      <p:ext uri="{BB962C8B-B14F-4D97-AF65-F5344CB8AC3E}">
        <p14:creationId xmlns:p14="http://schemas.microsoft.com/office/powerpoint/2010/main" val="3002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dirty="0"/>
              <a:t>關於風險分析</a:t>
            </a:r>
            <a:r>
              <a:rPr lang="en-US" altLang="zh-TW" sz="3000" dirty="0"/>
              <a:t>(Risk Analysis),</a:t>
            </a:r>
            <a:r>
              <a:rPr lang="zh-TW" altLang="en-US" sz="3000" dirty="0"/>
              <a:t>下列敘述何者不正確</a:t>
            </a:r>
            <a:r>
              <a:rPr lang="en-US" altLang="zh-TW" sz="3000" dirty="0"/>
              <a:t>?</a:t>
            </a:r>
          </a:p>
          <a:p>
            <a:r>
              <a:rPr lang="en-US" altLang="zh-TW" sz="3000" dirty="0"/>
              <a:t>(A) </a:t>
            </a:r>
            <a:r>
              <a:rPr lang="zh-TW" altLang="en-US" sz="3000" dirty="0"/>
              <a:t>在現有的控制方法下</a:t>
            </a:r>
            <a:r>
              <a:rPr lang="en-US" altLang="zh-TW" sz="3000" dirty="0"/>
              <a:t>,</a:t>
            </a:r>
            <a:r>
              <a:rPr lang="zh-TW" altLang="en-US" sz="3000" dirty="0"/>
              <a:t>系統性運用有效資訊</a:t>
            </a:r>
            <a:r>
              <a:rPr lang="en-US" altLang="zh-TW" sz="3000" dirty="0"/>
              <a:t>,</a:t>
            </a:r>
            <a:r>
              <a:rPr lang="zh-TW" altLang="en-US" sz="3000" dirty="0"/>
              <a:t>以判斷特定事件發生的可能性及其影響的嚴重程度</a:t>
            </a:r>
          </a:p>
          <a:p>
            <a:r>
              <a:rPr lang="en-US" altLang="zh-TW" sz="3000" dirty="0"/>
              <a:t>(B) </a:t>
            </a:r>
            <a:r>
              <a:rPr lang="zh-TW" altLang="en-US" sz="3000" dirty="0"/>
              <a:t>將可接受風險與主要風險分開</a:t>
            </a:r>
            <a:r>
              <a:rPr lang="en-US" altLang="zh-TW" sz="3000" dirty="0"/>
              <a:t>,</a:t>
            </a:r>
            <a:r>
              <a:rPr lang="zh-TW" altLang="en-US" sz="3000" dirty="0"/>
              <a:t>並提供風險評量所需的資料</a:t>
            </a:r>
          </a:p>
          <a:p>
            <a:r>
              <a:rPr lang="en-US" altLang="zh-TW" sz="3000" dirty="0">
                <a:solidFill>
                  <a:srgbClr val="FF0000"/>
                </a:solidFill>
              </a:rPr>
              <a:t>(C) </a:t>
            </a:r>
            <a:r>
              <a:rPr lang="zh-TW" altLang="en-US" sz="3000" dirty="0">
                <a:solidFill>
                  <a:srgbClr val="FF0000"/>
                </a:solidFill>
              </a:rPr>
              <a:t>風險分析的步驟之一為畫出風險圖像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依分析資料結果畫出風險圖像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橫軸代表機率</a:t>
            </a:r>
            <a:r>
              <a:rPr lang="en-US" altLang="zh-TW" sz="3000" dirty="0">
                <a:solidFill>
                  <a:srgbClr val="FF0000"/>
                </a:solidFill>
              </a:rPr>
              <a:t>,</a:t>
            </a:r>
            <a:r>
              <a:rPr lang="zh-TW" altLang="en-US" sz="3000" dirty="0">
                <a:solidFill>
                  <a:srgbClr val="FF0000"/>
                </a:solidFill>
              </a:rPr>
              <a:t>縱軸代表時間</a:t>
            </a:r>
          </a:p>
          <a:p>
            <a:r>
              <a:rPr lang="en-US" altLang="zh-TW" sz="3000" dirty="0"/>
              <a:t>(D) </a:t>
            </a:r>
            <a:r>
              <a:rPr lang="zh-TW" altLang="en-US" sz="3000" dirty="0"/>
              <a:t>風險分析的步驟之一為蒐集資訊</a:t>
            </a:r>
            <a:r>
              <a:rPr lang="en-US" altLang="zh-TW" sz="3000" dirty="0"/>
              <a:t>,</a:t>
            </a:r>
            <a:r>
              <a:rPr lang="zh-TW" altLang="en-US" sz="3000" dirty="0"/>
              <a:t>包括紀錄經驗、國外的應用、出版文獻、調查與研究、專家判斷、模型應用、實驗及原型</a:t>
            </a:r>
          </a:p>
        </p:txBody>
      </p:sp>
    </p:spTree>
    <p:extLst>
      <p:ext uri="{BB962C8B-B14F-4D97-AF65-F5344CB8AC3E}">
        <p14:creationId xmlns:p14="http://schemas.microsoft.com/office/powerpoint/2010/main" val="24535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關於資訊安全管理系統中的風險處理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依照風險等級</a:t>
            </a:r>
            <a:r>
              <a:rPr lang="en-US" altLang="zh-TW" sz="3600" dirty="0"/>
              <a:t>,</a:t>
            </a:r>
            <a:r>
              <a:rPr lang="zh-TW" altLang="en-US" sz="3600" dirty="0"/>
              <a:t>實施控制措施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可選擇風險轉移</a:t>
            </a:r>
            <a:r>
              <a:rPr lang="en-US" altLang="zh-TW" sz="3600" dirty="0"/>
              <a:t>;</a:t>
            </a:r>
            <a:r>
              <a:rPr lang="zh-TW" altLang="en-US" sz="3600" dirty="0"/>
              <a:t>比方購買地震或防火保險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所有風險都可以選擇直接接受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移除風險來源</a:t>
            </a:r>
          </a:p>
        </p:txBody>
      </p:sp>
    </p:spTree>
    <p:extLst>
      <p:ext uri="{BB962C8B-B14F-4D97-AF65-F5344CB8AC3E}">
        <p14:creationId xmlns:p14="http://schemas.microsoft.com/office/powerpoint/2010/main" val="22088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關於資訊安全管理系統中的風險處理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依照風險等級</a:t>
            </a:r>
            <a:r>
              <a:rPr lang="en-US" altLang="zh-TW" sz="3600" dirty="0"/>
              <a:t>,</a:t>
            </a:r>
            <a:r>
              <a:rPr lang="zh-TW" altLang="en-US" sz="3600" dirty="0"/>
              <a:t>實施控制措施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可選擇風險轉移</a:t>
            </a:r>
            <a:r>
              <a:rPr lang="en-US" altLang="zh-TW" sz="3600" dirty="0"/>
              <a:t>;</a:t>
            </a:r>
            <a:r>
              <a:rPr lang="zh-TW" altLang="en-US" sz="3600" dirty="0"/>
              <a:t>比方購買地震或防火保險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所有風險都可以選擇直接接受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移除風險來源</a:t>
            </a:r>
          </a:p>
        </p:txBody>
      </p:sp>
    </p:spTree>
    <p:extLst>
      <p:ext uri="{BB962C8B-B14F-4D97-AF65-F5344CB8AC3E}">
        <p14:creationId xmlns:p14="http://schemas.microsoft.com/office/powerpoint/2010/main" val="7393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下列何者不是定量風險分析中所使用的計算因子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年度發生率</a:t>
            </a:r>
            <a:r>
              <a:rPr lang="en-US" altLang="zh-TW" sz="3600" dirty="0"/>
              <a:t>(Annualized Rate of Occurrence, ARO)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資產價值</a:t>
            </a:r>
            <a:r>
              <a:rPr lang="en-US" altLang="zh-TW" sz="3600" dirty="0"/>
              <a:t>(Assets Value)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暴露因子</a:t>
            </a:r>
            <a:r>
              <a:rPr lang="en-US" altLang="zh-TW" sz="3600" dirty="0"/>
              <a:t>(Exposure Factor, EF)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均線</a:t>
            </a:r>
            <a:r>
              <a:rPr lang="en-US" altLang="zh-TW" sz="3600" dirty="0"/>
              <a:t>(Moving Average, MA)</a:t>
            </a:r>
          </a:p>
        </p:txBody>
      </p:sp>
    </p:spTree>
    <p:extLst>
      <p:ext uri="{BB962C8B-B14F-4D97-AF65-F5344CB8AC3E}">
        <p14:creationId xmlns:p14="http://schemas.microsoft.com/office/powerpoint/2010/main" val="30474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下列何者不是定量風險分析中所使用的計算因子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年度發生率</a:t>
            </a:r>
            <a:r>
              <a:rPr lang="en-US" altLang="zh-TW" sz="3600" dirty="0"/>
              <a:t>(Annualized Rate of Occurrence, ARO)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資產價值</a:t>
            </a:r>
            <a:r>
              <a:rPr lang="en-US" altLang="zh-TW" sz="3600" dirty="0"/>
              <a:t>(Assets Value)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暴露因子</a:t>
            </a:r>
            <a:r>
              <a:rPr lang="en-US" altLang="zh-TW" sz="3600" dirty="0"/>
              <a:t>(Exposure Factor, EF)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均線</a:t>
            </a:r>
            <a:r>
              <a:rPr lang="en-US" altLang="zh-TW" sz="3600" dirty="0">
                <a:solidFill>
                  <a:srgbClr val="FF0000"/>
                </a:solidFill>
              </a:rPr>
              <a:t>(Moving Average, MA)</a:t>
            </a:r>
          </a:p>
        </p:txBody>
      </p:sp>
    </p:spTree>
    <p:extLst>
      <p:ext uri="{BB962C8B-B14F-4D97-AF65-F5344CB8AC3E}">
        <p14:creationId xmlns:p14="http://schemas.microsoft.com/office/powerpoint/2010/main" val="4100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對於高等級的衝擊可能會嚴重違背、傷害或阻礙一個組織的使命、聲</a:t>
            </a:r>
          </a:p>
          <a:p>
            <a:r>
              <a:rPr lang="zh-TW" altLang="en-US" sz="3600" dirty="0"/>
              <a:t>譽或利益</a:t>
            </a:r>
            <a:r>
              <a:rPr lang="en-US" altLang="zh-TW" sz="3600" dirty="0"/>
              <a:t>,</a:t>
            </a:r>
            <a:r>
              <a:rPr lang="zh-TW" altLang="en-US" sz="3600" dirty="0"/>
              <a:t>或者可能會造成人員的死亡或嚴重受傷。此時應該優先考</a:t>
            </a:r>
          </a:p>
          <a:p>
            <a:r>
              <a:rPr lang="zh-TW" altLang="en-US" sz="3600" dirty="0"/>
              <a:t>量哪一種風險處置策略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25086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對於高等級的衝擊可能會嚴重違背、傷害或阻礙一個組織的使命、聲</a:t>
            </a:r>
          </a:p>
          <a:p>
            <a:r>
              <a:rPr lang="zh-TW" altLang="en-US" sz="3600" dirty="0"/>
              <a:t>譽或利益</a:t>
            </a:r>
            <a:r>
              <a:rPr lang="en-US" altLang="zh-TW" sz="3600" dirty="0"/>
              <a:t>,</a:t>
            </a:r>
            <a:r>
              <a:rPr lang="zh-TW" altLang="en-US" sz="3600" dirty="0"/>
              <a:t>或者可能會造成人員的死亡或嚴重受傷。此時應該優先考</a:t>
            </a:r>
          </a:p>
          <a:p>
            <a:r>
              <a:rPr lang="zh-TW" altLang="en-US" sz="3600" dirty="0"/>
              <a:t>量哪一種風險處置策略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3467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下列敘述何者符合風險移轉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投保機房火險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建立備援網路系統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停止網路平台交易業務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增加開啟系統權限的簽核流程</a:t>
            </a:r>
          </a:p>
        </p:txBody>
      </p:sp>
    </p:spTree>
    <p:extLst>
      <p:ext uri="{BB962C8B-B14F-4D97-AF65-F5344CB8AC3E}">
        <p14:creationId xmlns:p14="http://schemas.microsoft.com/office/powerpoint/2010/main" val="25346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請問「確保已授權之使用者可適時、可靠的存取資料與資源」所代表的意義是下列何者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12429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下列敘述何者符合風險移轉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投保機房火險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建立備援網路系統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停止網路平台交易業務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增加開啟系統權限的簽核流程</a:t>
            </a:r>
          </a:p>
        </p:txBody>
      </p:sp>
    </p:spTree>
    <p:extLst>
      <p:ext uri="{BB962C8B-B14F-4D97-AF65-F5344CB8AC3E}">
        <p14:creationId xmlns:p14="http://schemas.microsoft.com/office/powerpoint/2010/main" val="27752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關於風險管理常舉例的「木桶理論」</a:t>
            </a:r>
            <a:r>
              <a:rPr lang="en-US" altLang="zh-TW" sz="3600" dirty="0"/>
              <a:t>,</a:t>
            </a:r>
            <a:r>
              <a:rPr lang="zh-TW" altLang="en-US" sz="3600" dirty="0"/>
              <a:t>如何決定一個由長短不同的木板所構成的木桶之「容水量大小」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取決於其中「最長」的那塊木板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取決於全部木板長度的「平均值」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取決於其中「最短」的那塊木板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2660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關於風險管理常舉例的「木桶理論」</a:t>
            </a:r>
            <a:r>
              <a:rPr lang="en-US" altLang="zh-TW" sz="3600" dirty="0"/>
              <a:t>,</a:t>
            </a:r>
            <a:r>
              <a:rPr lang="zh-TW" altLang="en-US" sz="3600" dirty="0"/>
              <a:t>如何決定一個由長短不同的木板所構成的木桶之「容水量大小」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取決於其中「最長」的那塊木板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取決於全部木板長度的「平均值」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取決於其中「最短」的那塊木板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606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為了降低風險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下列何者不是實施風險控制措施的考量因素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法規要求與限制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組織的目標與規範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實施的可能成本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資訊資產類別</a:t>
            </a:r>
          </a:p>
        </p:txBody>
      </p:sp>
    </p:spTree>
    <p:extLst>
      <p:ext uri="{BB962C8B-B14F-4D97-AF65-F5344CB8AC3E}">
        <p14:creationId xmlns:p14="http://schemas.microsoft.com/office/powerpoint/2010/main" val="6988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為了降低風險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下列何者不是實施風險控制措施的考量因素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法規要求與限制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組織的目標與規範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實施的可能成本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資訊資產類別</a:t>
            </a:r>
          </a:p>
        </p:txBody>
      </p:sp>
    </p:spTree>
    <p:extLst>
      <p:ext uri="{BB962C8B-B14F-4D97-AF65-F5344CB8AC3E}">
        <p14:creationId xmlns:p14="http://schemas.microsoft.com/office/powerpoint/2010/main" val="38002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管理組織風險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避免風險擴大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協助組織隱藏風險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避免驗證失效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協調實作控制風險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尋求備案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以避免意外發生</a:t>
            </a:r>
          </a:p>
        </p:txBody>
      </p:sp>
    </p:spTree>
    <p:extLst>
      <p:ext uri="{BB962C8B-B14F-4D97-AF65-F5344CB8AC3E}">
        <p14:creationId xmlns:p14="http://schemas.microsoft.com/office/powerpoint/2010/main" val="31173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管理組織風險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避免風險擴大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協助組織隱藏風險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避免驗證失效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協調實作控制風險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尋求備案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以避免意外發生</a:t>
            </a:r>
          </a:p>
        </p:txBody>
      </p:sp>
    </p:spTree>
    <p:extLst>
      <p:ext uri="{BB962C8B-B14F-4D97-AF65-F5344CB8AC3E}">
        <p14:creationId xmlns:p14="http://schemas.microsoft.com/office/powerpoint/2010/main" val="869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風險不可能不存在</a:t>
            </a:r>
            <a:r>
              <a:rPr lang="en-US" altLang="zh-TW" sz="3600" dirty="0"/>
              <a:t>,</a:t>
            </a:r>
            <a:r>
              <a:rPr lang="zh-TW" altLang="en-US" sz="3600" dirty="0"/>
              <a:t>面對風險有哪四種處置的方法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接受、降低、移轉、避免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規劃、評估、排序、避免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面對、處理、解決、接受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評估、分析、處理、降低</a:t>
            </a:r>
          </a:p>
        </p:txBody>
      </p:sp>
    </p:spTree>
    <p:extLst>
      <p:ext uri="{BB962C8B-B14F-4D97-AF65-F5344CB8AC3E}">
        <p14:creationId xmlns:p14="http://schemas.microsoft.com/office/powerpoint/2010/main" val="21925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風險不可能不存在</a:t>
            </a:r>
            <a:r>
              <a:rPr lang="en-US" altLang="zh-TW" sz="3600" dirty="0"/>
              <a:t>,</a:t>
            </a:r>
            <a:r>
              <a:rPr lang="zh-TW" altLang="en-US" sz="3600" dirty="0"/>
              <a:t>面對風險有哪四種處置的方法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接受、降低、移轉、避免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規劃、評估、排序、避免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面對、處理、解決、接受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評估、分析、處理、降低</a:t>
            </a:r>
          </a:p>
        </p:txBody>
      </p:sp>
    </p:spTree>
    <p:extLst>
      <p:ext uri="{BB962C8B-B14F-4D97-AF65-F5344CB8AC3E}">
        <p14:creationId xmlns:p14="http://schemas.microsoft.com/office/powerpoint/2010/main" val="1808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假設災難一定會發生</a:t>
            </a:r>
            <a:r>
              <a:rPr lang="en-US" altLang="zh-TW" sz="3600" dirty="0"/>
              <a:t>(</a:t>
            </a:r>
            <a:r>
              <a:rPr lang="zh-TW" altLang="en-US" sz="3600" dirty="0"/>
              <a:t>不論機率再低</a:t>
            </a:r>
            <a:r>
              <a:rPr lang="en-US" altLang="zh-TW" sz="3600" dirty="0"/>
              <a:t>),</a:t>
            </a:r>
            <a:r>
              <a:rPr lang="zh-TW" altLang="en-US" sz="3600" dirty="0"/>
              <a:t>當災難發生時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為了確保組織在災難發生時有可遵循的作業程序</a:t>
            </a:r>
            <a:r>
              <a:rPr lang="en-US" altLang="zh-TW" sz="3600" dirty="0"/>
              <a:t>,</a:t>
            </a:r>
            <a:r>
              <a:rPr lang="zh-TW" altLang="en-US" sz="3600" dirty="0"/>
              <a:t>以降低損失</a:t>
            </a:r>
            <a:r>
              <a:rPr lang="en-US" altLang="zh-TW" sz="3600" dirty="0"/>
              <a:t>,</a:t>
            </a:r>
            <a:r>
              <a:rPr lang="zh-TW" altLang="en-US" sz="3600" dirty="0"/>
              <a:t>所以必須要制定哪一種文件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風險管理計畫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緊急應變計畫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適用性聲明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內部稽核計畫</a:t>
            </a:r>
          </a:p>
        </p:txBody>
      </p:sp>
    </p:spTree>
    <p:extLst>
      <p:ext uri="{BB962C8B-B14F-4D97-AF65-F5344CB8AC3E}">
        <p14:creationId xmlns:p14="http://schemas.microsoft.com/office/powerpoint/2010/main" val="32998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組織內部某資料庫遭受駭客藉由惡意程式入侵</a:t>
            </a:r>
            <a:r>
              <a:rPr lang="en-US" altLang="zh-TW" sz="3600" dirty="0"/>
              <a:t>,</a:t>
            </a:r>
            <a:r>
              <a:rPr lang="zh-TW" altLang="en-US" sz="3600" dirty="0"/>
              <a:t>竊走大量個人資料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請問此為下列哪些特性遭受破壞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3784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假設災難一定會發生</a:t>
            </a:r>
            <a:r>
              <a:rPr lang="en-US" altLang="zh-TW" sz="3600" dirty="0"/>
              <a:t>(</a:t>
            </a:r>
            <a:r>
              <a:rPr lang="zh-TW" altLang="en-US" sz="3600" dirty="0"/>
              <a:t>不論機率再低</a:t>
            </a:r>
            <a:r>
              <a:rPr lang="en-US" altLang="zh-TW" sz="3600" dirty="0"/>
              <a:t>),</a:t>
            </a:r>
            <a:r>
              <a:rPr lang="zh-TW" altLang="en-US" sz="3600" dirty="0"/>
              <a:t>當災難發生時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為了確保組織在災難發生時有可遵循的作業程序</a:t>
            </a:r>
            <a:r>
              <a:rPr lang="en-US" altLang="zh-TW" sz="3600" dirty="0"/>
              <a:t>,</a:t>
            </a:r>
            <a:r>
              <a:rPr lang="zh-TW" altLang="en-US" sz="3600" dirty="0"/>
              <a:t>以降低損失</a:t>
            </a:r>
            <a:r>
              <a:rPr lang="en-US" altLang="zh-TW" sz="3600" dirty="0"/>
              <a:t>,</a:t>
            </a:r>
            <a:r>
              <a:rPr lang="zh-TW" altLang="en-US" sz="3600" dirty="0"/>
              <a:t>所以必須要制定哪一種文件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風險管理計畫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緊急應變計畫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適用性聲明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內部稽核計畫</a:t>
            </a:r>
          </a:p>
        </p:txBody>
      </p:sp>
    </p:spTree>
    <p:extLst>
      <p:ext uri="{BB962C8B-B14F-4D97-AF65-F5344CB8AC3E}">
        <p14:creationId xmlns:p14="http://schemas.microsoft.com/office/powerpoint/2010/main" val="27192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為能達成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系統不中斷的使用要求</a:t>
            </a:r>
            <a:r>
              <a:rPr lang="en-US" altLang="zh-TW" sz="3600" dirty="0"/>
              <a:t>,</a:t>
            </a:r>
            <a:r>
              <a:rPr lang="zh-TW" altLang="en-US" sz="3600" dirty="0"/>
              <a:t>資訊單位決定建立 </a:t>
            </a:r>
            <a:r>
              <a:rPr lang="en-US" altLang="zh-TW" sz="3600" dirty="0"/>
              <a:t>ERP </a:t>
            </a:r>
            <a:r>
              <a:rPr lang="zh-TW" altLang="en-US" sz="3600" dirty="0"/>
              <a:t>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請問這是風險處理哪一種行為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風險降低</a:t>
            </a:r>
            <a:r>
              <a:rPr lang="en-US" altLang="zh-TW" sz="3600" dirty="0"/>
              <a:t>(Reduce)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風險接受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21122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為能達成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系統不中斷的使用要求</a:t>
            </a:r>
            <a:r>
              <a:rPr lang="en-US" altLang="zh-TW" sz="3600" dirty="0"/>
              <a:t>,</a:t>
            </a:r>
            <a:r>
              <a:rPr lang="zh-TW" altLang="en-US" sz="3600" dirty="0"/>
              <a:t>資訊單位決定建立 </a:t>
            </a:r>
            <a:r>
              <a:rPr lang="en-US" altLang="zh-TW" sz="3600" dirty="0"/>
              <a:t>ERP </a:t>
            </a:r>
            <a:r>
              <a:rPr lang="zh-TW" altLang="en-US" sz="3600" dirty="0"/>
              <a:t>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請問這是風險處理哪一種行為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風險降低</a:t>
            </a:r>
            <a:r>
              <a:rPr lang="en-US" altLang="zh-TW" sz="3600" dirty="0">
                <a:solidFill>
                  <a:srgbClr val="FF0000"/>
                </a:solidFill>
              </a:rPr>
              <a:t>(Reduce)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風險接受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3740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關於風險降低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其方式包括稽查及遵守計畫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其方式包括處理偶發事故的計畫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其方式包括找出相較於現有的控制方法</a:t>
            </a:r>
            <a:r>
              <a:rPr lang="en-US" altLang="zh-TW" sz="3600" dirty="0"/>
              <a:t>,</a:t>
            </a:r>
            <a:r>
              <a:rPr lang="zh-TW" altLang="en-US" sz="3600" dirty="0"/>
              <a:t>新的控制方法所可能帶來的相對利益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其方法包括契約的簽訂、保險和機關的結構</a:t>
            </a:r>
            <a:r>
              <a:rPr lang="en-US" altLang="zh-TW" sz="3600" dirty="0"/>
              <a:t>,</a:t>
            </a:r>
            <a:r>
              <a:rPr lang="zh-TW" altLang="en-US" sz="3600" dirty="0"/>
              <a:t>如合夥經營和共同投資</a:t>
            </a:r>
          </a:p>
        </p:txBody>
      </p:sp>
    </p:spTree>
    <p:extLst>
      <p:ext uri="{BB962C8B-B14F-4D97-AF65-F5344CB8AC3E}">
        <p14:creationId xmlns:p14="http://schemas.microsoft.com/office/powerpoint/2010/main" val="17312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關於風險降低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其方式包括稽查及遵守計畫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其方式包括處理偶發事故的計畫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其方式包括找出相較於現有的控制方法</a:t>
            </a:r>
            <a:r>
              <a:rPr lang="en-US" altLang="zh-TW" sz="3600" dirty="0"/>
              <a:t>,</a:t>
            </a:r>
            <a:r>
              <a:rPr lang="zh-TW" altLang="en-US" sz="3600" dirty="0"/>
              <a:t>新的控制方法所可能帶來的相對利益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</a:t>
            </a:r>
            <a:r>
              <a:rPr lang="zh-TW" altLang="en-US" sz="3600" dirty="0">
                <a:solidFill>
                  <a:srgbClr val="FF0000"/>
                </a:solidFill>
              </a:rPr>
              <a:t>其方法包括契約的簽訂、保險和機關的結構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如合夥經營和共同投資</a:t>
            </a:r>
          </a:p>
        </p:txBody>
      </p:sp>
    </p:spTree>
    <p:extLst>
      <p:ext uri="{BB962C8B-B14F-4D97-AF65-F5344CB8AC3E}">
        <p14:creationId xmlns:p14="http://schemas.microsoft.com/office/powerpoint/2010/main" val="40734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只要進行風險處理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就可以消弭所有的風險因子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不需要考慮成本或法規要求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風險處理後</a:t>
            </a:r>
            <a:r>
              <a:rPr lang="en-US" altLang="zh-TW" sz="3600" dirty="0"/>
              <a:t>,</a:t>
            </a:r>
            <a:r>
              <a:rPr lang="zh-TW" altLang="en-US" sz="3600" dirty="0"/>
              <a:t>可能產生新的風險項目或是殘餘風險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風險處理僅能選擇暫時接受風險</a:t>
            </a:r>
            <a:r>
              <a:rPr lang="en-US" altLang="zh-TW" sz="3600" dirty="0"/>
              <a:t>,</a:t>
            </a:r>
            <a:r>
              <a:rPr lang="zh-TW" altLang="en-US" sz="3600" dirty="0"/>
              <a:t>別無他法</a:t>
            </a:r>
          </a:p>
        </p:txBody>
      </p:sp>
    </p:spTree>
    <p:extLst>
      <p:ext uri="{BB962C8B-B14F-4D97-AF65-F5344CB8AC3E}">
        <p14:creationId xmlns:p14="http://schemas.microsoft.com/office/powerpoint/2010/main" val="5632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只要進行風險處理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就可以消弭所有的風險因子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不需要考慮成本或法規要求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風險處理後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可能產生新的風險項目或是殘餘風險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風險處理僅能選擇暫時接受風險</a:t>
            </a:r>
            <a:r>
              <a:rPr lang="en-US" altLang="zh-TW" sz="3600" dirty="0"/>
              <a:t>,</a:t>
            </a:r>
            <a:r>
              <a:rPr lang="zh-TW" altLang="en-US" sz="3600" dirty="0"/>
              <a:t>別無他法</a:t>
            </a:r>
          </a:p>
        </p:txBody>
      </p:sp>
    </p:spTree>
    <p:extLst>
      <p:ext uri="{BB962C8B-B14F-4D97-AF65-F5344CB8AC3E}">
        <p14:creationId xmlns:p14="http://schemas.microsoft.com/office/powerpoint/2010/main" val="41145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關於營運持續管理處理策略之選擇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轉移風險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避免風險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調整風險</a:t>
            </a:r>
            <a:r>
              <a:rPr lang="en-US" altLang="zh-TW" sz="3600" dirty="0"/>
              <a:t>(Adjust)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接受風險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1764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關於營運持續管理處理策略之選擇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轉移風險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避免風險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調整風險</a:t>
            </a:r>
            <a:r>
              <a:rPr lang="en-US" altLang="zh-TW" sz="3600" dirty="0">
                <a:solidFill>
                  <a:srgbClr val="FF0000"/>
                </a:solidFill>
              </a:rPr>
              <a:t>(Adjust)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接受風險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31874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  <a:p>
            <a:pPr algn="ctr"/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</a:t>
            </a:r>
            <a:r>
              <a:rPr lang="zh-TW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</a:t>
            </a:r>
            <a:r>
              <a:rPr lang="zh-TW" altLang="en-US" sz="4400" dirty="0" smtClean="0"/>
              <a:t>、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加</a:t>
            </a:r>
            <a:r>
              <a:rPr lang="zh-TW" altLang="en-US" sz="4400" dirty="0"/>
              <a:t>解</a:t>
            </a:r>
            <a:r>
              <a:rPr lang="zh-TW" altLang="en-US" sz="4400" dirty="0" smtClean="0"/>
              <a:t>密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與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金</a:t>
            </a:r>
            <a:r>
              <a:rPr lang="zh-TW" altLang="en-US" sz="4400" dirty="0"/>
              <a:t>鑰管理 </a:t>
            </a:r>
          </a:p>
        </p:txBody>
      </p:sp>
    </p:spTree>
    <p:extLst>
      <p:ext uri="{BB962C8B-B14F-4D97-AF65-F5344CB8AC3E}">
        <p14:creationId xmlns:p14="http://schemas.microsoft.com/office/powerpoint/2010/main" val="12195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組織內部某資料庫遭受駭客藉由惡意程式入侵</a:t>
            </a:r>
            <a:r>
              <a:rPr lang="en-US" altLang="zh-TW" sz="3600" dirty="0"/>
              <a:t>,</a:t>
            </a:r>
            <a:r>
              <a:rPr lang="zh-TW" altLang="en-US" sz="3600" dirty="0"/>
              <a:t>竊走大量個人資料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請問此為下列哪些特性遭受破壞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機密性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21528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存取控制、加解密與金鑰管理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4969" y="1916832"/>
            <a:ext cx="769050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(Access Control)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特權管理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身分認證（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3.4.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加解密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密碼學基本觀念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3.5.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金鑰管理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Management)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PKI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4969" y="5085184"/>
            <a:ext cx="774944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CISSP Domain 5: Identity and Access Management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85526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3.1.</a:t>
            </a:r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Control</a:t>
            </a:r>
            <a:endParaRPr lang="zh-TW" alt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33095269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3_1_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(Access Control)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與特權管理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539552" y="1556792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3_1_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存取控制與特權管理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存取控制基本觀念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最小權限原則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超重要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存取控制類型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三類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系統、實體與網路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超重要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存取控制模型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存取控制措施與方法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特權（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Privilege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權限管理基本觀念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最小權限原則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72637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關於存取控制措施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應建立帳號管理機制</a:t>
            </a:r>
            <a:r>
              <a:rPr lang="en-US" altLang="zh-TW" sz="3200" dirty="0"/>
              <a:t>,</a:t>
            </a:r>
            <a:r>
              <a:rPr lang="zh-TW" altLang="en-US" sz="3200" dirty="0"/>
              <a:t>包含帳號之申請、開通、停用及刪除之程序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組織應在符合資訊存取限制條件下</a:t>
            </a:r>
            <a:r>
              <a:rPr lang="en-US" altLang="zh-TW" sz="3200" dirty="0"/>
              <a:t>,</a:t>
            </a:r>
            <a:r>
              <a:rPr lang="zh-TW" altLang="en-US" sz="3200" dirty="0"/>
              <a:t>讓授權的使用者可指派分享的存取權限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對於每一種允許的遠端存取類型</a:t>
            </a:r>
            <a:r>
              <a:rPr lang="en-US" altLang="zh-TW" sz="3200" dirty="0"/>
              <a:t>,</a:t>
            </a:r>
            <a:r>
              <a:rPr lang="zh-TW" altLang="en-US" sz="3200" dirty="0"/>
              <a:t>都應先取得授權</a:t>
            </a:r>
            <a:r>
              <a:rPr lang="en-US" altLang="zh-TW" sz="3200" dirty="0"/>
              <a:t>,</a:t>
            </a:r>
            <a:r>
              <a:rPr lang="zh-TW" altLang="en-US" sz="3200" dirty="0"/>
              <a:t>建立使用限制、組態</a:t>
            </a:r>
            <a:r>
              <a:rPr lang="en-US" altLang="zh-TW" sz="3200" dirty="0"/>
              <a:t>/</a:t>
            </a:r>
            <a:r>
              <a:rPr lang="zh-TW" altLang="en-US" sz="3200" dirty="0"/>
              <a:t>連線需求及實作指引</a:t>
            </a:r>
            <a:r>
              <a:rPr lang="en-US" altLang="zh-TW" sz="3200" dirty="0"/>
              <a:t>,</a:t>
            </a:r>
            <a:r>
              <a:rPr lang="zh-TW" altLang="en-US" sz="3200" dirty="0"/>
              <a:t>並予以文件化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資訊系統無需對行動裝置之連線要求授權</a:t>
            </a:r>
          </a:p>
        </p:txBody>
      </p:sp>
    </p:spTree>
    <p:extLst>
      <p:ext uri="{BB962C8B-B14F-4D97-AF65-F5344CB8AC3E}">
        <p14:creationId xmlns:p14="http://schemas.microsoft.com/office/powerpoint/2010/main" val="17569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關於存取控制措施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應建立帳號管理機制</a:t>
            </a:r>
            <a:r>
              <a:rPr lang="en-US" altLang="zh-TW" sz="3200" dirty="0"/>
              <a:t>,</a:t>
            </a:r>
            <a:r>
              <a:rPr lang="zh-TW" altLang="en-US" sz="3200" dirty="0"/>
              <a:t>包含帳號之申請、開通、停用及刪除之程序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組織應在符合資訊存取限制條件下</a:t>
            </a:r>
            <a:r>
              <a:rPr lang="en-US" altLang="zh-TW" sz="3200" dirty="0"/>
              <a:t>,</a:t>
            </a:r>
            <a:r>
              <a:rPr lang="zh-TW" altLang="en-US" sz="3200" dirty="0"/>
              <a:t>讓授權的使用者可指派分享的存取權限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對於每一種允許的遠端存取類型</a:t>
            </a:r>
            <a:r>
              <a:rPr lang="en-US" altLang="zh-TW" sz="3200" dirty="0"/>
              <a:t>,</a:t>
            </a:r>
            <a:r>
              <a:rPr lang="zh-TW" altLang="en-US" sz="3200" dirty="0"/>
              <a:t>都應先取得授權</a:t>
            </a:r>
            <a:r>
              <a:rPr lang="en-US" altLang="zh-TW" sz="3200" dirty="0"/>
              <a:t>,</a:t>
            </a:r>
            <a:r>
              <a:rPr lang="zh-TW" altLang="en-US" sz="3200" dirty="0"/>
              <a:t>建立使用限制、組態</a:t>
            </a:r>
            <a:r>
              <a:rPr lang="en-US" altLang="zh-TW" sz="3200" dirty="0"/>
              <a:t>/</a:t>
            </a:r>
            <a:r>
              <a:rPr lang="zh-TW" altLang="en-US" sz="3200" dirty="0"/>
              <a:t>連線需求及實作指引</a:t>
            </a:r>
            <a:r>
              <a:rPr lang="en-US" altLang="zh-TW" sz="3200" dirty="0"/>
              <a:t>,</a:t>
            </a:r>
            <a:r>
              <a:rPr lang="zh-TW" altLang="en-US" sz="3200" dirty="0"/>
              <a:t>並予以文件化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資訊系統無需對行動裝置之連線要求授權</a:t>
            </a:r>
          </a:p>
        </p:txBody>
      </p:sp>
    </p:spTree>
    <p:extLst>
      <p:ext uri="{BB962C8B-B14F-4D97-AF65-F5344CB8AC3E}">
        <p14:creationId xmlns:p14="http://schemas.microsoft.com/office/powerpoint/2010/main" val="20252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存取控制大概可分為三類</a:t>
            </a:r>
            <a:r>
              <a:rPr lang="en-US" altLang="zh-TW" sz="3600" dirty="0"/>
              <a:t>,</a:t>
            </a:r>
            <a:r>
              <a:rPr lang="zh-TW" altLang="en-US" sz="3600" dirty="0"/>
              <a:t>系統、實體與網路存取控制。以下哪種行為是屬於實體存取控制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讀取公司郵件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列印生產報表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進入機房巡檢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上網瀏覽新聞</a:t>
            </a:r>
          </a:p>
        </p:txBody>
      </p:sp>
    </p:spTree>
    <p:extLst>
      <p:ext uri="{BB962C8B-B14F-4D97-AF65-F5344CB8AC3E}">
        <p14:creationId xmlns:p14="http://schemas.microsoft.com/office/powerpoint/2010/main" val="18874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存取控制大概可分為三類</a:t>
            </a:r>
            <a:r>
              <a:rPr lang="en-US" altLang="zh-TW" sz="3600" dirty="0"/>
              <a:t>,</a:t>
            </a:r>
            <a:r>
              <a:rPr lang="zh-TW" altLang="en-US" sz="3600" dirty="0"/>
              <a:t>系統、實體與網路存取控制。以下哪種行為是屬於實體存取控制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讀取公司郵件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列印生產報表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進入機房巡檢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上網瀏覽新聞</a:t>
            </a:r>
          </a:p>
        </p:txBody>
      </p:sp>
    </p:spTree>
    <p:extLst>
      <p:ext uri="{BB962C8B-B14F-4D97-AF65-F5344CB8AC3E}">
        <p14:creationId xmlns:p14="http://schemas.microsoft.com/office/powerpoint/2010/main" val="14519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下列何者不屬於實體控制</a:t>
            </a:r>
            <a:r>
              <a:rPr lang="en-US" altLang="zh-TW" sz="3600" dirty="0"/>
              <a:t>(Physical Controls)</a:t>
            </a:r>
            <a:r>
              <a:rPr lang="zh-TW" altLang="en-US" sz="3600" dirty="0"/>
              <a:t>層面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門禁系統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安全政策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纜線保護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大樓保全或警衛</a:t>
            </a:r>
          </a:p>
        </p:txBody>
      </p:sp>
    </p:spTree>
    <p:extLst>
      <p:ext uri="{BB962C8B-B14F-4D97-AF65-F5344CB8AC3E}">
        <p14:creationId xmlns:p14="http://schemas.microsoft.com/office/powerpoint/2010/main" val="32773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下列何者不屬於實體控制</a:t>
            </a:r>
            <a:r>
              <a:rPr lang="en-US" altLang="zh-TW" sz="3600" dirty="0"/>
              <a:t>(Physical Controls)</a:t>
            </a:r>
            <a:r>
              <a:rPr lang="zh-TW" altLang="en-US" sz="3600" dirty="0"/>
              <a:t>層面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門禁系統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安全政策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纜線保護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大樓保全或警衛</a:t>
            </a:r>
          </a:p>
        </p:txBody>
      </p:sp>
    </p:spTree>
    <p:extLst>
      <p:ext uri="{BB962C8B-B14F-4D97-AF65-F5344CB8AC3E}">
        <p14:creationId xmlns:p14="http://schemas.microsoft.com/office/powerpoint/2010/main" val="29687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639" y="946908"/>
            <a:ext cx="87747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關於存取控制措施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組織建立無線存取資訊系統時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無需取得授權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以快速建立無線存取使用限制、組態</a:t>
            </a:r>
            <a:r>
              <a:rPr lang="en-US" altLang="zh-TW" sz="3600" dirty="0"/>
              <a:t>/</a:t>
            </a:r>
            <a:r>
              <a:rPr lang="zh-TW" altLang="en-US" sz="3600" dirty="0"/>
              <a:t>連線需求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採用最小權限原則時</a:t>
            </a:r>
            <a:r>
              <a:rPr lang="en-US" altLang="zh-TW" sz="3600" dirty="0"/>
              <a:t>,</a:t>
            </a:r>
            <a:r>
              <a:rPr lang="zh-TW" altLang="en-US" sz="3600" dirty="0"/>
              <a:t>只允許使用者依據任務和業務功能</a:t>
            </a:r>
            <a:r>
              <a:rPr lang="en-US" altLang="zh-TW" sz="3600" dirty="0"/>
              <a:t>,</a:t>
            </a:r>
            <a:r>
              <a:rPr lang="zh-TW" altLang="en-US" sz="3600" dirty="0"/>
              <a:t>完成所需之授權存取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資訊系統及系統間的資料交換</a:t>
            </a:r>
            <a:r>
              <a:rPr lang="en-US" altLang="zh-TW" sz="3600" dirty="0"/>
              <a:t>,</a:t>
            </a:r>
            <a:r>
              <a:rPr lang="zh-TW" altLang="en-US" sz="3600" dirty="0"/>
              <a:t>無需採取強制審查授權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以符合組織的存取控制政策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作業系統皆無需考慮強制存取控制</a:t>
            </a:r>
            <a:r>
              <a:rPr lang="en-US" altLang="zh-TW" sz="3600" dirty="0"/>
              <a:t>(Mandatory Access </a:t>
            </a:r>
            <a:r>
              <a:rPr lang="en-US" altLang="zh-TW" sz="3600" dirty="0" err="1"/>
              <a:t>Control,MAC</a:t>
            </a:r>
            <a:r>
              <a:rPr lang="en-US" altLang="zh-TW" sz="3600" dirty="0"/>
              <a:t>)</a:t>
            </a:r>
            <a:r>
              <a:rPr lang="zh-TW" altLang="en-US" sz="3600" dirty="0"/>
              <a:t>之架構</a:t>
            </a:r>
          </a:p>
        </p:txBody>
      </p:sp>
    </p:spTree>
    <p:extLst>
      <p:ext uri="{BB962C8B-B14F-4D97-AF65-F5344CB8AC3E}">
        <p14:creationId xmlns:p14="http://schemas.microsoft.com/office/powerpoint/2010/main" val="1001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請問「無論是資源、通訊、資料或是資訊等</a:t>
            </a:r>
            <a:r>
              <a:rPr lang="en-US" altLang="zh-TW" sz="3600" dirty="0"/>
              <a:t>,</a:t>
            </a:r>
            <a:r>
              <a:rPr lang="zh-TW" altLang="en-US" sz="3600" dirty="0"/>
              <a:t>只能讓經授權的使用者使用」所代表的意義是下列何者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24416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639" y="946908"/>
            <a:ext cx="87747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關於存取控制措施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組織建立無線存取資訊系統時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無需取得授權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以快速建立無線存取使用限制、組態</a:t>
            </a:r>
            <a:r>
              <a:rPr lang="en-US" altLang="zh-TW" sz="3600" dirty="0"/>
              <a:t>/</a:t>
            </a:r>
            <a:r>
              <a:rPr lang="zh-TW" altLang="en-US" sz="3600" dirty="0"/>
              <a:t>連線需求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採用最小權限原則時</a:t>
            </a:r>
            <a:r>
              <a:rPr lang="en-US" altLang="zh-TW" sz="3600" dirty="0"/>
              <a:t>,</a:t>
            </a:r>
            <a:r>
              <a:rPr lang="zh-TW" altLang="en-US" sz="3600" dirty="0"/>
              <a:t>只允許使用者依據任務和業務功能</a:t>
            </a:r>
            <a:r>
              <a:rPr lang="en-US" altLang="zh-TW" sz="3600" dirty="0"/>
              <a:t>,</a:t>
            </a:r>
            <a:r>
              <a:rPr lang="zh-TW" altLang="en-US" sz="3600" dirty="0"/>
              <a:t>完成所需之授權存取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資訊系統及系統間的資料交換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無需採取強制審查授權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以符合組織的存取控制政策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作業系統皆無需考慮強制存取控制</a:t>
            </a:r>
            <a:r>
              <a:rPr lang="en-US" altLang="zh-TW" sz="3600" dirty="0"/>
              <a:t>(Mandatory Access </a:t>
            </a:r>
            <a:r>
              <a:rPr lang="en-US" altLang="zh-TW" sz="3600" dirty="0" err="1"/>
              <a:t>Control,MAC</a:t>
            </a:r>
            <a:r>
              <a:rPr lang="en-US" altLang="zh-TW" sz="3600" dirty="0"/>
              <a:t>)</a:t>
            </a:r>
            <a:r>
              <a:rPr lang="zh-TW" altLang="en-US" sz="3600" dirty="0"/>
              <a:t>之架構</a:t>
            </a:r>
          </a:p>
        </p:txBody>
      </p:sp>
    </p:spTree>
    <p:extLst>
      <p:ext uri="{BB962C8B-B14F-4D97-AF65-F5344CB8AC3E}">
        <p14:creationId xmlns:p14="http://schemas.microsoft.com/office/powerpoint/2010/main" val="30402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下列何者不是資料存取控制的方法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強制存取控制</a:t>
            </a:r>
            <a:r>
              <a:rPr lang="en-US" altLang="zh-TW" sz="3600" dirty="0"/>
              <a:t>(Mandatory Access Control, MAC)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存取控制目錄</a:t>
            </a:r>
            <a:r>
              <a:rPr lang="en-US" altLang="zh-TW" sz="3600" dirty="0"/>
              <a:t>(Access Control List , ACL)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規則基準存取控制</a:t>
            </a:r>
            <a:r>
              <a:rPr lang="en-US" altLang="zh-TW" sz="3600" dirty="0"/>
              <a:t>(Rule-based Access Control)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身分識別</a:t>
            </a:r>
            <a:r>
              <a:rPr lang="en-US" altLang="zh-TW" sz="3600" dirty="0"/>
              <a:t>(Identification)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6034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下列何者不是資料存取控制的方法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強制存取控制</a:t>
            </a:r>
            <a:r>
              <a:rPr lang="en-US" altLang="zh-TW" sz="3600" dirty="0"/>
              <a:t>(Mandatory Access Control, MAC)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存取控制目錄</a:t>
            </a:r>
            <a:r>
              <a:rPr lang="en-US" altLang="zh-TW" sz="3600" dirty="0"/>
              <a:t>(Access Control List , ACL)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規則基準存取控制</a:t>
            </a:r>
            <a:r>
              <a:rPr lang="en-US" altLang="zh-TW" sz="3600" dirty="0"/>
              <a:t>(Rule-based Access Control)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身分識別</a:t>
            </a:r>
            <a:r>
              <a:rPr lang="en-US" altLang="zh-TW" sz="3600" dirty="0">
                <a:solidFill>
                  <a:srgbClr val="FF0000"/>
                </a:solidFill>
              </a:rPr>
              <a:t>(Identification)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35124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43" y="946908"/>
            <a:ext cx="90803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您是資訊業務承辦人員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當您有特殊業務需求進行存取敏感性資料時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需要獲得存取許可</a:t>
            </a:r>
            <a:r>
              <a:rPr lang="en-US" altLang="zh-TW" sz="3600" dirty="0"/>
              <a:t>,</a:t>
            </a:r>
            <a:r>
              <a:rPr lang="zh-TW" altLang="en-US" sz="3600" dirty="0"/>
              <a:t>即使您有資料存取權限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還需要提出資料存取的理由。上述說明主要為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9437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43" y="946908"/>
            <a:ext cx="9080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您是資訊業務承辦人員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當您有特殊業務需求進行存取敏感性資料時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需要獲得存取許可</a:t>
            </a:r>
            <a:r>
              <a:rPr lang="en-US" altLang="zh-TW" sz="3600" dirty="0"/>
              <a:t>,</a:t>
            </a:r>
            <a:r>
              <a:rPr lang="zh-TW" altLang="en-US" sz="3600" dirty="0"/>
              <a:t>即使您有資料存取權限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還需要提出資料存取的理由。上述說明主要為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職務區隔</a:t>
            </a:r>
            <a:r>
              <a:rPr lang="en-US" altLang="zh-TW" sz="3600" dirty="0">
                <a:solidFill>
                  <a:srgbClr val="FF0000"/>
                </a:solidFill>
              </a:rPr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42319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3.2.</a:t>
            </a:r>
            <a:r>
              <a:rPr lang="zh-TW" altLang="en-US" sz="6600" dirty="0" smtClean="0"/>
              <a:t>權限管理</a:t>
            </a:r>
          </a:p>
        </p:txBody>
      </p:sp>
    </p:spTree>
    <p:extLst>
      <p:ext uri="{BB962C8B-B14F-4D97-AF65-F5344CB8AC3E}">
        <p14:creationId xmlns:p14="http://schemas.microsoft.com/office/powerpoint/2010/main" val="201235377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新進員工好奇嘗試操作公司資訊系統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發現很多功能都無法使用</a:t>
            </a:r>
            <a:r>
              <a:rPr lang="en-US" altLang="zh-TW" sz="3600" dirty="0"/>
              <a:t>,</a:t>
            </a:r>
            <a:r>
              <a:rPr lang="zh-TW" altLang="en-US" sz="3600" dirty="0"/>
              <a:t>但其主管使用時卻無此問題。關於上述情境</a:t>
            </a:r>
            <a:r>
              <a:rPr lang="en-US" altLang="zh-TW" sz="3600" dirty="0"/>
              <a:t>,</a:t>
            </a:r>
            <a:r>
              <a:rPr lang="zh-TW" altLang="en-US" sz="3600" dirty="0"/>
              <a:t>最可能發生的原因何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系統有缺陷造成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硬碟發生壞軌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系統感染電腦病毒</a:t>
            </a:r>
          </a:p>
        </p:txBody>
      </p:sp>
    </p:spTree>
    <p:extLst>
      <p:ext uri="{BB962C8B-B14F-4D97-AF65-F5344CB8AC3E}">
        <p14:creationId xmlns:p14="http://schemas.microsoft.com/office/powerpoint/2010/main" val="6451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新進員工好奇嘗試操作公司資訊系統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發現很多功能都無法使用</a:t>
            </a:r>
            <a:r>
              <a:rPr lang="en-US" altLang="zh-TW" sz="3600" dirty="0"/>
              <a:t>,</a:t>
            </a:r>
            <a:r>
              <a:rPr lang="zh-TW" altLang="en-US" sz="3600" dirty="0"/>
              <a:t>但其主管使用時卻無此問題。關於上述情境</a:t>
            </a:r>
            <a:r>
              <a:rPr lang="en-US" altLang="zh-TW" sz="3600" dirty="0"/>
              <a:t>,</a:t>
            </a:r>
            <a:r>
              <a:rPr lang="zh-TW" altLang="en-US" sz="3600" dirty="0"/>
              <a:t>最可能發生的原因何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系統有缺陷造成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最小權限原則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硬碟發生壞軌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系統感染電腦病毒</a:t>
            </a:r>
          </a:p>
        </p:txBody>
      </p:sp>
    </p:spTree>
    <p:extLst>
      <p:ext uri="{BB962C8B-B14F-4D97-AF65-F5344CB8AC3E}">
        <p14:creationId xmlns:p14="http://schemas.microsoft.com/office/powerpoint/2010/main" val="31806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下列何種權限管理行為較不適當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公司負責人擁有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所有系統的唯讀權限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並另外擁有最高管理者的帳號密碼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採購主管擁有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採購系統除單據</a:t>
            </a:r>
            <a:r>
              <a:rPr lang="en-US" altLang="zh-TW" sz="3200" dirty="0"/>
              <a:t>(</a:t>
            </a:r>
            <a:r>
              <a:rPr lang="zh-TW" altLang="en-US" sz="3200" dirty="0"/>
              <a:t>紀錄</a:t>
            </a:r>
            <a:r>
              <a:rPr lang="en-US" altLang="zh-TW" sz="3200" dirty="0"/>
              <a:t>)</a:t>
            </a:r>
            <a:r>
              <a:rPr lang="zh-TW" altLang="en-US" sz="3200" dirty="0"/>
              <a:t>刪除外的所有權限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並擁有物料庫存數量的查詢權限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資訊人員擁有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系統設定權限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並同時擁有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系統採購單據的新增、編輯、刪除權限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會計主管擁有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系統每月結轉權限</a:t>
            </a:r>
          </a:p>
        </p:txBody>
      </p:sp>
    </p:spTree>
    <p:extLst>
      <p:ext uri="{BB962C8B-B14F-4D97-AF65-F5344CB8AC3E}">
        <p14:creationId xmlns:p14="http://schemas.microsoft.com/office/powerpoint/2010/main" val="3572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下列何種權限管理行為較不適當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公司負責人擁有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所有系統的唯讀權限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並另外擁有最高管理者的帳號密碼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採購主管擁有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採購系統除單據</a:t>
            </a:r>
            <a:r>
              <a:rPr lang="en-US" altLang="zh-TW" sz="3200" dirty="0"/>
              <a:t>(</a:t>
            </a:r>
            <a:r>
              <a:rPr lang="zh-TW" altLang="en-US" sz="3200" dirty="0"/>
              <a:t>紀錄</a:t>
            </a:r>
            <a:r>
              <a:rPr lang="en-US" altLang="zh-TW" sz="3200" dirty="0"/>
              <a:t>)</a:t>
            </a:r>
            <a:r>
              <a:rPr lang="zh-TW" altLang="en-US" sz="3200" dirty="0"/>
              <a:t>刪除外的所有權限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並擁有物料庫存數量的查詢權限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資訊人員擁有 </a:t>
            </a:r>
            <a:r>
              <a:rPr lang="en-US" altLang="zh-TW" sz="3200" dirty="0">
                <a:solidFill>
                  <a:srgbClr val="FF0000"/>
                </a:solidFill>
              </a:rPr>
              <a:t>ERP </a:t>
            </a:r>
            <a:r>
              <a:rPr lang="zh-TW" altLang="en-US" sz="3200" dirty="0">
                <a:solidFill>
                  <a:srgbClr val="FF0000"/>
                </a:solidFill>
              </a:rPr>
              <a:t>系統設定權限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並同時擁有 </a:t>
            </a:r>
            <a:r>
              <a:rPr lang="en-US" altLang="zh-TW" sz="3200" dirty="0">
                <a:solidFill>
                  <a:srgbClr val="FF0000"/>
                </a:solidFill>
              </a:rPr>
              <a:t>ERP </a:t>
            </a:r>
            <a:r>
              <a:rPr lang="zh-TW" altLang="en-US" sz="3200" dirty="0">
                <a:solidFill>
                  <a:srgbClr val="FF0000"/>
                </a:solidFill>
              </a:rPr>
              <a:t>系統採購單據的新增、編輯、刪除權限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會計主管擁有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系統每月結轉權限</a:t>
            </a:r>
          </a:p>
        </p:txBody>
      </p:sp>
    </p:spTree>
    <p:extLst>
      <p:ext uri="{BB962C8B-B14F-4D97-AF65-F5344CB8AC3E}">
        <p14:creationId xmlns:p14="http://schemas.microsoft.com/office/powerpoint/2010/main" val="10195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請問「無論是資源、通訊、資料或是資訊等</a:t>
            </a:r>
            <a:r>
              <a:rPr lang="en-US" altLang="zh-TW" sz="3600" dirty="0"/>
              <a:t>,</a:t>
            </a:r>
            <a:r>
              <a:rPr lang="zh-TW" altLang="en-US" sz="3600" dirty="0"/>
              <a:t>只能讓經授權的使用者使用」所代表的意義是下列何者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16740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特權</a:t>
            </a:r>
            <a:r>
              <a:rPr lang="en-US" altLang="zh-TW" sz="3600" dirty="0"/>
              <a:t>(Privilege)</a:t>
            </a:r>
            <a:r>
              <a:rPr lang="zh-TW" altLang="en-US" sz="3600" dirty="0"/>
              <a:t>是指使用者對資訊資產擁有特殊的權限。下列何者不是特權使用者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資料庫管理員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帳號管理員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文書處理員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網路管理員</a:t>
            </a:r>
          </a:p>
        </p:txBody>
      </p:sp>
    </p:spTree>
    <p:extLst>
      <p:ext uri="{BB962C8B-B14F-4D97-AF65-F5344CB8AC3E}">
        <p14:creationId xmlns:p14="http://schemas.microsoft.com/office/powerpoint/2010/main" val="25490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特權</a:t>
            </a:r>
            <a:r>
              <a:rPr lang="en-US" altLang="zh-TW" sz="3600" dirty="0"/>
              <a:t>(Privilege)</a:t>
            </a:r>
            <a:r>
              <a:rPr lang="zh-TW" altLang="en-US" sz="3600" dirty="0"/>
              <a:t>是指使用者對資訊資產擁有特殊的權限。下列何者不是特權使用者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資料庫管理員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帳號管理員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文書處理員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網路管理員</a:t>
            </a:r>
          </a:p>
        </p:txBody>
      </p:sp>
    </p:spTree>
    <p:extLst>
      <p:ext uri="{BB962C8B-B14F-4D97-AF65-F5344CB8AC3E}">
        <p14:creationId xmlns:p14="http://schemas.microsoft.com/office/powerpoint/2010/main" val="35339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「業務承辦人員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不能身兼業務稽核人員」為下列何者的說明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13008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「業務承辦人員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不能身兼業務稽核人員」為下列何者的說明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最小權限原則</a:t>
            </a:r>
            <a:r>
              <a:rPr lang="en-US" altLang="zh-TW" sz="3600" dirty="0">
                <a:solidFill>
                  <a:srgbClr val="FF0000"/>
                </a:solidFill>
              </a:rPr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35393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下列做法何者較不適當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賦予新到任資訊人員系統權限前</a:t>
            </a:r>
            <a:r>
              <a:rPr lang="en-US" altLang="zh-TW" sz="3600" dirty="0"/>
              <a:t>,</a:t>
            </a:r>
            <a:r>
              <a:rPr lang="zh-TW" altLang="en-US" sz="3600" dirty="0"/>
              <a:t>應先經過考核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由於系統權限設定時已經過核准</a:t>
            </a:r>
            <a:r>
              <a:rPr lang="en-US" altLang="zh-TW" sz="3600" dirty="0"/>
              <a:t>,</a:t>
            </a:r>
            <a:r>
              <a:rPr lang="zh-TW" altLang="en-US" sz="3600" dirty="0"/>
              <a:t>故不需定期審查系統權限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採購助理申請查詢庫存數量權限時</a:t>
            </a:r>
            <a:r>
              <a:rPr lang="en-US" altLang="zh-TW" sz="3600" dirty="0"/>
              <a:t>,</a:t>
            </a:r>
            <a:r>
              <a:rPr lang="zh-TW" altLang="en-US" sz="3600" dirty="0"/>
              <a:t>應會簽倉儲主管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業務助理離職後</a:t>
            </a:r>
            <a:r>
              <a:rPr lang="en-US" altLang="zh-TW" sz="3600" dirty="0"/>
              <a:t>,</a:t>
            </a:r>
            <a:r>
              <a:rPr lang="zh-TW" altLang="en-US" sz="3600" dirty="0"/>
              <a:t>系統僅設定停用該員帳號而非刪除帳號</a:t>
            </a:r>
          </a:p>
        </p:txBody>
      </p:sp>
    </p:spTree>
    <p:extLst>
      <p:ext uri="{BB962C8B-B14F-4D97-AF65-F5344CB8AC3E}">
        <p14:creationId xmlns:p14="http://schemas.microsoft.com/office/powerpoint/2010/main" val="8837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下列做法何者較不適當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賦予新到任資訊人員系統權限前</a:t>
            </a:r>
            <a:r>
              <a:rPr lang="en-US" altLang="zh-TW" sz="3600" dirty="0"/>
              <a:t>,</a:t>
            </a:r>
            <a:r>
              <a:rPr lang="zh-TW" altLang="en-US" sz="3600" dirty="0"/>
              <a:t>應先經過考核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由於系統權限設定時已經過核准</a:t>
            </a:r>
            <a:r>
              <a:rPr lang="en-US" altLang="zh-TW" sz="3600" dirty="0"/>
              <a:t>,</a:t>
            </a:r>
            <a:r>
              <a:rPr lang="zh-TW" altLang="en-US" sz="3600" dirty="0"/>
              <a:t>故不需定期審查系統權限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採購助理申請查詢庫存數量權限時</a:t>
            </a:r>
            <a:r>
              <a:rPr lang="en-US" altLang="zh-TW" sz="3600" dirty="0"/>
              <a:t>,</a:t>
            </a:r>
            <a:r>
              <a:rPr lang="zh-TW" altLang="en-US" sz="3600" dirty="0"/>
              <a:t>應會簽倉儲主管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業務助理離職後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系統僅設定停用該員帳號而非刪除帳號</a:t>
            </a:r>
          </a:p>
        </p:txBody>
      </p:sp>
    </p:spTree>
    <p:extLst>
      <p:ext uri="{BB962C8B-B14F-4D97-AF65-F5344CB8AC3E}">
        <p14:creationId xmlns:p14="http://schemas.microsoft.com/office/powerpoint/2010/main" val="24210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關於特權管理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下列敘述何者最為正確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登入主機應該使用 </a:t>
            </a:r>
            <a:r>
              <a:rPr lang="en-US" altLang="zh-TW" sz="3600" dirty="0"/>
              <a:t>Administrator or Root </a:t>
            </a:r>
            <a:r>
              <a:rPr lang="zh-TW" altLang="en-US" sz="3600" dirty="0"/>
              <a:t>帳號</a:t>
            </a:r>
            <a:r>
              <a:rPr lang="en-US" altLang="zh-TW" sz="3600" dirty="0"/>
              <a:t>,</a:t>
            </a:r>
            <a:r>
              <a:rPr lang="zh-TW" altLang="en-US" sz="3600" dirty="0"/>
              <a:t>以利管理相關權限設定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資料庫管理員除了備份資料外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還需要讀取資料以利調校資料庫效能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基於代理人機制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系統管理員除了網路管理帳號外也需本機管理帳號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應該定期審查特權帳號</a:t>
            </a:r>
            <a:r>
              <a:rPr lang="en-US" altLang="zh-TW" sz="3600" dirty="0"/>
              <a:t>,</a:t>
            </a:r>
            <a:r>
              <a:rPr lang="zh-TW" altLang="en-US" sz="3600" dirty="0"/>
              <a:t>若有人員離職也須立即審查相關系統帳號</a:t>
            </a:r>
          </a:p>
        </p:txBody>
      </p:sp>
    </p:spTree>
    <p:extLst>
      <p:ext uri="{BB962C8B-B14F-4D97-AF65-F5344CB8AC3E}">
        <p14:creationId xmlns:p14="http://schemas.microsoft.com/office/powerpoint/2010/main" val="4151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關於特權管理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下列敘述何者最為正確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登入主機應該使用 </a:t>
            </a:r>
            <a:r>
              <a:rPr lang="en-US" altLang="zh-TW" sz="3600" dirty="0"/>
              <a:t>Administrator or Root </a:t>
            </a:r>
            <a:r>
              <a:rPr lang="zh-TW" altLang="en-US" sz="3600" dirty="0"/>
              <a:t>帳號</a:t>
            </a:r>
            <a:r>
              <a:rPr lang="en-US" altLang="zh-TW" sz="3600" dirty="0"/>
              <a:t>,</a:t>
            </a:r>
            <a:r>
              <a:rPr lang="zh-TW" altLang="en-US" sz="3600" dirty="0"/>
              <a:t>以利管理相關權限設定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資料庫管理員除了備份資料外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還需要讀取資料以利調校資料庫效能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基於代理人機制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系統管理員除了網路管理帳號外也需本機管理帳號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應該定期審查特權帳號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若有人員離職也須立即審查相關系統帳號</a:t>
            </a:r>
          </a:p>
        </p:txBody>
      </p:sp>
    </p:spTree>
    <p:extLst>
      <p:ext uri="{BB962C8B-B14F-4D97-AF65-F5344CB8AC3E}">
        <p14:creationId xmlns:p14="http://schemas.microsoft.com/office/powerpoint/2010/main" val="36638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512" y="946908"/>
            <a:ext cx="7866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下列敘述何項較不適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採購人員擁有採購系統新增、編修、存檔的權限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但無刪除權限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總經理只擁有採購系統所有模組的查詢權限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總經理將採購系統最高管理者的帳號密碼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存放於保險箱未使用</a:t>
            </a:r>
            <a:r>
              <a:rPr lang="en-US" altLang="zh-TW" sz="3600" dirty="0"/>
              <a:t>,</a:t>
            </a:r>
            <a:r>
              <a:rPr lang="zh-TW" altLang="en-US" sz="3600" dirty="0"/>
              <a:t>另外使用其他帳號登入系統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資訊主管的系統帳號已是採購系統管理者</a:t>
            </a:r>
            <a:r>
              <a:rPr lang="en-US" altLang="zh-TW" sz="3600" dirty="0"/>
              <a:t>,</a:t>
            </a:r>
            <a:r>
              <a:rPr lang="zh-TW" altLang="en-US" sz="3600" dirty="0"/>
              <a:t>因此無須監控其系統操作行為</a:t>
            </a:r>
          </a:p>
        </p:txBody>
      </p:sp>
    </p:spTree>
    <p:extLst>
      <p:ext uri="{BB962C8B-B14F-4D97-AF65-F5344CB8AC3E}">
        <p14:creationId xmlns:p14="http://schemas.microsoft.com/office/powerpoint/2010/main" val="9120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512" y="946908"/>
            <a:ext cx="7866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下列敘述何項較不適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採購人員擁有採購系統新增、編修、存檔的權限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但無刪除權限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總經理只擁有採購系統所有模組的查詢權限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總經理將採購系統最高管理者的帳號密碼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存放於保險箱未使用</a:t>
            </a:r>
            <a:r>
              <a:rPr lang="en-US" altLang="zh-TW" sz="3600" dirty="0"/>
              <a:t>,</a:t>
            </a:r>
            <a:r>
              <a:rPr lang="zh-TW" altLang="en-US" sz="3600" dirty="0"/>
              <a:t>另外使用其他帳號登入系統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資訊主管的系統帳號已是採購系統管理者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因此無須監控其系統操作行為</a:t>
            </a:r>
          </a:p>
        </p:txBody>
      </p:sp>
    </p:spTree>
    <p:extLst>
      <p:ext uri="{BB962C8B-B14F-4D97-AF65-F5344CB8AC3E}">
        <p14:creationId xmlns:p14="http://schemas.microsoft.com/office/powerpoint/2010/main" val="27950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建立資訊系統資料備份機制</a:t>
            </a:r>
            <a:r>
              <a:rPr lang="en-US" altLang="zh-TW" sz="3600" dirty="0"/>
              <a:t>,</a:t>
            </a:r>
            <a:r>
              <a:rPr lang="zh-TW" altLang="en-US" sz="3600" dirty="0"/>
              <a:t>與下列何者關聯性最高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可歸責性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機密性</a:t>
            </a:r>
          </a:p>
        </p:txBody>
      </p:sp>
    </p:spTree>
    <p:extLst>
      <p:ext uri="{BB962C8B-B14F-4D97-AF65-F5344CB8AC3E}">
        <p14:creationId xmlns:p14="http://schemas.microsoft.com/office/powerpoint/2010/main" val="10658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關於網路及系統存取管理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系統主機應考量保護機制</a:t>
            </a:r>
            <a:r>
              <a:rPr lang="en-US" altLang="zh-TW" sz="3600" dirty="0"/>
              <a:t>,</a:t>
            </a:r>
            <a:r>
              <a:rPr lang="zh-TW" altLang="en-US" sz="3600" dirty="0"/>
              <a:t>如設定在一段時間未操作時即會自動登出的機制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若因人為因素誤植帳號及密碼</a:t>
            </a:r>
            <a:r>
              <a:rPr lang="en-US" altLang="zh-TW" sz="3600" dirty="0"/>
              <a:t>,</a:t>
            </a:r>
            <a:r>
              <a:rPr lang="zh-TW" altLang="en-US" sz="3600" dirty="0"/>
              <a:t>無需保存紀錄檔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連線的來源位址與目的位址應建立路由</a:t>
            </a:r>
            <a:r>
              <a:rPr lang="en-US" altLang="zh-TW" sz="3600" dirty="0"/>
              <a:t>(Routing)</a:t>
            </a:r>
            <a:r>
              <a:rPr lang="zh-TW" altLang="en-US" sz="3600" dirty="0"/>
              <a:t>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管理者應依照使用者身份</a:t>
            </a:r>
            <a:r>
              <a:rPr lang="en-US" altLang="zh-TW" sz="3600" dirty="0"/>
              <a:t>,</a:t>
            </a:r>
            <a:r>
              <a:rPr lang="zh-TW" altLang="en-US" sz="3600" dirty="0"/>
              <a:t>控制系統應用程式的存取</a:t>
            </a:r>
          </a:p>
        </p:txBody>
      </p:sp>
    </p:spTree>
    <p:extLst>
      <p:ext uri="{BB962C8B-B14F-4D97-AF65-F5344CB8AC3E}">
        <p14:creationId xmlns:p14="http://schemas.microsoft.com/office/powerpoint/2010/main" val="27854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關於網路及系統存取管理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系統主機應考量保護機制</a:t>
            </a:r>
            <a:r>
              <a:rPr lang="en-US" altLang="zh-TW" sz="3600" dirty="0"/>
              <a:t>,</a:t>
            </a:r>
            <a:r>
              <a:rPr lang="zh-TW" altLang="en-US" sz="3600" dirty="0"/>
              <a:t>如設定在一段時間未操作時即會自動登出的機制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若因人為因素誤植帳號及密碼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無需保存紀錄檔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連線的來源位址與目的位址應建立路由</a:t>
            </a:r>
            <a:r>
              <a:rPr lang="en-US" altLang="zh-TW" sz="3600" dirty="0"/>
              <a:t>(Routing)</a:t>
            </a:r>
            <a:r>
              <a:rPr lang="zh-TW" altLang="en-US" sz="3600" dirty="0"/>
              <a:t>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管理者應依照使用者身份</a:t>
            </a:r>
            <a:r>
              <a:rPr lang="en-US" altLang="zh-TW" sz="3600" dirty="0"/>
              <a:t>,</a:t>
            </a:r>
            <a:r>
              <a:rPr lang="zh-TW" altLang="en-US" sz="3600" dirty="0"/>
              <a:t>控制系統應用程式的存取</a:t>
            </a:r>
          </a:p>
        </p:txBody>
      </p:sp>
    </p:spTree>
    <p:extLst>
      <p:ext uri="{BB962C8B-B14F-4D97-AF65-F5344CB8AC3E}">
        <p14:creationId xmlns:p14="http://schemas.microsoft.com/office/powerpoint/2010/main" val="23310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3.3.</a:t>
            </a:r>
            <a:r>
              <a:rPr lang="zh-TW" altLang="en-US" sz="6600" dirty="0" smtClean="0"/>
              <a:t>身分認證</a:t>
            </a:r>
            <a:r>
              <a:rPr lang="en-US" altLang="zh-TW" sz="6600" dirty="0" smtClean="0"/>
              <a:t>Authentication</a:t>
            </a:r>
            <a:endParaRPr lang="zh-TW" alt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76307966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3_2_</a:t>
            </a:r>
            <a:r>
              <a:rPr lang="zh-TW" altLang="en-US" dirty="0" smtClean="0"/>
              <a:t>身分認證（</a:t>
            </a:r>
            <a:r>
              <a:rPr lang="en-US" altLang="zh-TW" dirty="0" smtClean="0"/>
              <a:t>Authentication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489111"/>
            <a:ext cx="53844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身分認證（</a:t>
            </a:r>
            <a:r>
              <a:rPr lang="en-US" altLang="zh-TW" dirty="0" smtClean="0"/>
              <a:t>Authentication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身份認證（</a:t>
            </a:r>
            <a:r>
              <a:rPr lang="en-US" altLang="zh-TW" dirty="0" smtClean="0"/>
              <a:t>Authentication</a:t>
            </a:r>
            <a:r>
              <a:rPr lang="zh-TW" altLang="en-US" dirty="0" smtClean="0"/>
              <a:t>）機制設計三要素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What you know</a:t>
            </a:r>
            <a:r>
              <a:rPr lang="zh-TW" altLang="en-US" dirty="0" smtClean="0"/>
              <a:t>：腦中的東西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What you have</a:t>
            </a:r>
            <a:r>
              <a:rPr lang="zh-TW" altLang="en-US" dirty="0" smtClean="0"/>
              <a:t>：手上擁有的實體物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What you are</a:t>
            </a:r>
            <a:r>
              <a:rPr lang="zh-TW" altLang="en-US" dirty="0" smtClean="0"/>
              <a:t>：身上本來就有的特徵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 各種身份認證（</a:t>
            </a:r>
            <a:r>
              <a:rPr lang="en-US" altLang="zh-TW" dirty="0" smtClean="0"/>
              <a:t>Authentication</a:t>
            </a:r>
            <a:r>
              <a:rPr lang="zh-TW" altLang="en-US" dirty="0" smtClean="0"/>
              <a:t>）設計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OTP</a:t>
            </a:r>
            <a:r>
              <a:rPr lang="zh-TW" altLang="en-US" dirty="0" smtClean="0"/>
              <a:t>（</a:t>
            </a:r>
            <a:r>
              <a:rPr lang="en-US" altLang="zh-TW" dirty="0" smtClean="0"/>
              <a:t>One-Time Password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多因子認證法（</a:t>
            </a:r>
            <a:r>
              <a:rPr lang="en-US" altLang="zh-TW" dirty="0" smtClean="0"/>
              <a:t>Multi-factor Authentication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Biometric Systems</a:t>
            </a:r>
            <a:r>
              <a:rPr lang="zh-TW" altLang="en-US" dirty="0" smtClean="0"/>
              <a:t>識別身分驗證技術</a:t>
            </a:r>
          </a:p>
          <a:p>
            <a:r>
              <a:rPr lang="zh-TW" altLang="en-US" dirty="0" smtClean="0"/>
              <a:t>   生物辨識技術（</a:t>
            </a:r>
            <a:r>
              <a:rPr lang="en-US" altLang="zh-TW" dirty="0" smtClean="0"/>
              <a:t>biometrics</a:t>
            </a:r>
            <a:r>
              <a:rPr lang="zh-TW" altLang="en-US" dirty="0" smtClean="0"/>
              <a:t>，也稱生物測定學）</a:t>
            </a:r>
          </a:p>
          <a:p>
            <a:r>
              <a:rPr lang="zh-TW" altLang="en-US" dirty="0" smtClean="0"/>
              <a:t>   網路身份認證（</a:t>
            </a:r>
            <a:r>
              <a:rPr lang="en-US" altLang="zh-TW" dirty="0" smtClean="0"/>
              <a:t>Authentication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攻擊身分認證</a:t>
            </a:r>
            <a:r>
              <a:rPr lang="en-US" altLang="zh-TW" dirty="0" smtClean="0"/>
              <a:t>:</a:t>
            </a:r>
            <a:r>
              <a:rPr lang="zh-TW" altLang="en-US" dirty="0" smtClean="0"/>
              <a:t>破解密碼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931198"/>
            <a:ext cx="691276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TW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身份識別與存取</a:t>
            </a:r>
            <a:r>
              <a:rPr lang="zh-TW" altLang="en-US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en-US" altLang="zh-TW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</a:t>
            </a:r>
            <a:r>
              <a:rPr lang="en-US" altLang="zh-TW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Access Management</a:t>
            </a:r>
            <a:r>
              <a:rPr lang="zh-TW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 </a:t>
            </a:r>
            <a:r>
              <a:rPr lang="en-US" altLang="zh-TW" sz="2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182722457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</a:t>
            </a:r>
            <a:r>
              <a:rPr lang="en-US" altLang="zh-TW" sz="3600" dirty="0"/>
              <a:t>(Authentication),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擁有系統的帳戶與密碼</a:t>
            </a:r>
            <a:r>
              <a:rPr lang="en-US" altLang="zh-TW" sz="3600" dirty="0"/>
              <a:t>,</a:t>
            </a:r>
            <a:r>
              <a:rPr lang="zh-TW" altLang="en-US" sz="3600" dirty="0"/>
              <a:t>可以登入電子系統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確認使用電子身分的是使用者本人的程序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給予使用者聽、說、讀、寫、執行、刪除等等權限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留下使用者的使用軌跡</a:t>
            </a:r>
            <a:r>
              <a:rPr lang="en-US" altLang="zh-TW" sz="3600" dirty="0"/>
              <a:t>,</a:t>
            </a:r>
            <a:r>
              <a:rPr lang="zh-TW" altLang="en-US" sz="3600" dirty="0"/>
              <a:t>並且自動稽核</a:t>
            </a:r>
          </a:p>
        </p:txBody>
      </p:sp>
    </p:spTree>
    <p:extLst>
      <p:ext uri="{BB962C8B-B14F-4D97-AF65-F5344CB8AC3E}">
        <p14:creationId xmlns:p14="http://schemas.microsoft.com/office/powerpoint/2010/main" val="29159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</a:t>
            </a:r>
            <a:r>
              <a:rPr lang="en-US" altLang="zh-TW" sz="3600" dirty="0"/>
              <a:t>(Authentication),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擁有系統的帳戶與密碼</a:t>
            </a:r>
            <a:r>
              <a:rPr lang="en-US" altLang="zh-TW" sz="3600" dirty="0"/>
              <a:t>,</a:t>
            </a:r>
            <a:r>
              <a:rPr lang="zh-TW" altLang="en-US" sz="3600" dirty="0"/>
              <a:t>可以登入電子系統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確認使用電子身分的是使用者本人的程序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給予使用者聽、說、讀、寫、執行、刪除等等權限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留下使用者的使用軌跡</a:t>
            </a:r>
            <a:r>
              <a:rPr lang="en-US" altLang="zh-TW" sz="3600" dirty="0"/>
              <a:t>,</a:t>
            </a:r>
            <a:r>
              <a:rPr lang="zh-TW" altLang="en-US" sz="3600" dirty="0"/>
              <a:t>並且自動稽核</a:t>
            </a:r>
          </a:p>
        </p:txBody>
      </p:sp>
    </p:spTree>
    <p:extLst>
      <p:ext uri="{BB962C8B-B14F-4D97-AF65-F5344CB8AC3E}">
        <p14:creationId xmlns:p14="http://schemas.microsoft.com/office/powerpoint/2010/main" val="828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Faker </a:t>
            </a:r>
            <a:r>
              <a:rPr lang="zh-TW" altLang="en-US" sz="3600" dirty="0"/>
              <a:t>是公司的資訊人員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主要職責為避免非法存取控制的資安事件發生。請問以下「不是」他應有的作為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將多台電腦共用同一組存取密碼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記錄所有登入的事件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呼籲同仁在離開電腦時需上鎖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呼籲同仁切勿將自己的帳戶提供他人</a:t>
            </a:r>
            <a:r>
              <a:rPr lang="zh-TW" altLang="en-US" sz="3600" dirty="0" smtClean="0"/>
              <a:t>使用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98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Faker </a:t>
            </a:r>
            <a:r>
              <a:rPr lang="zh-TW" altLang="en-US" sz="3600" dirty="0"/>
              <a:t>是公司的資訊人員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主要職責為避免非法存取控制的資安事件發生。請問以下「不是」他應有的作為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將多台電腦共用同一組存取密碼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記錄所有登入的事件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呼籲同仁在離開電腦時需上鎖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呼籲同仁切勿將自己的帳戶提供他人</a:t>
            </a:r>
            <a:r>
              <a:rPr lang="zh-TW" altLang="en-US" sz="3600" dirty="0" smtClean="0"/>
              <a:t>使用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25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OTP(One-Time Password)</a:t>
            </a:r>
            <a:r>
              <a:rPr lang="zh-TW" altLang="en-US" sz="3600" dirty="0"/>
              <a:t>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不可預測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使用一次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不可重複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能防止釣魚網站</a:t>
            </a:r>
          </a:p>
        </p:txBody>
      </p:sp>
    </p:spTree>
    <p:extLst>
      <p:ext uri="{BB962C8B-B14F-4D97-AF65-F5344CB8AC3E}">
        <p14:creationId xmlns:p14="http://schemas.microsoft.com/office/powerpoint/2010/main" val="36350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OTP(One-Time Password)</a:t>
            </a:r>
            <a:r>
              <a:rPr lang="zh-TW" altLang="en-US" sz="3600" dirty="0"/>
              <a:t>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不可預測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使用一次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不可重複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能防止釣魚網站</a:t>
            </a:r>
          </a:p>
        </p:txBody>
      </p:sp>
    </p:spTree>
    <p:extLst>
      <p:ext uri="{BB962C8B-B14F-4D97-AF65-F5344CB8AC3E}">
        <p14:creationId xmlns:p14="http://schemas.microsoft.com/office/powerpoint/2010/main" val="31966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484784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建立資訊系統資料備份機制</a:t>
            </a:r>
            <a:r>
              <a:rPr lang="en-US" altLang="zh-TW" sz="3600" dirty="0"/>
              <a:t>,</a:t>
            </a:r>
            <a:r>
              <a:rPr lang="zh-TW" altLang="en-US" sz="3600" dirty="0"/>
              <a:t>與下列何者關聯性最高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可歸責性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可用性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機密性</a:t>
            </a:r>
          </a:p>
        </p:txBody>
      </p:sp>
    </p:spTree>
    <p:extLst>
      <p:ext uri="{BB962C8B-B14F-4D97-AF65-F5344CB8AC3E}">
        <p14:creationId xmlns:p14="http://schemas.microsoft.com/office/powerpoint/2010/main" val="2171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身份認證主要是來證明使用者的身份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相關的機制設計主要包含三要素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請問下列何者不包含在其中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Something you know</a:t>
            </a:r>
          </a:p>
          <a:p>
            <a:r>
              <a:rPr lang="en-US" altLang="zh-TW" sz="3600" dirty="0"/>
              <a:t>(B) Something you have</a:t>
            </a:r>
          </a:p>
          <a:p>
            <a:r>
              <a:rPr lang="en-US" altLang="zh-TW" sz="3600" dirty="0"/>
              <a:t>(C) Something you are</a:t>
            </a:r>
          </a:p>
          <a:p>
            <a:r>
              <a:rPr lang="en-US" altLang="zh-TW" sz="3600" dirty="0"/>
              <a:t>(D) Something you need</a:t>
            </a:r>
          </a:p>
        </p:txBody>
      </p:sp>
    </p:spTree>
    <p:extLst>
      <p:ext uri="{BB962C8B-B14F-4D97-AF65-F5344CB8AC3E}">
        <p14:creationId xmlns:p14="http://schemas.microsoft.com/office/powerpoint/2010/main" val="1652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身份認證主要是來證明使用者的身份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相關的機制設計主要包含三要素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請問下列何者不包含在其中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Something you know</a:t>
            </a:r>
          </a:p>
          <a:p>
            <a:r>
              <a:rPr lang="en-US" altLang="zh-TW" sz="3600" dirty="0"/>
              <a:t>(B) Something you have</a:t>
            </a:r>
          </a:p>
          <a:p>
            <a:r>
              <a:rPr lang="en-US" altLang="zh-TW" sz="3600" dirty="0"/>
              <a:t>(C) Something you are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Something you need</a:t>
            </a:r>
          </a:p>
        </p:txBody>
      </p:sp>
    </p:spTree>
    <p:extLst>
      <p:ext uri="{BB962C8B-B14F-4D97-AF65-F5344CB8AC3E}">
        <p14:creationId xmlns:p14="http://schemas.microsoft.com/office/powerpoint/2010/main" val="37954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使用通關密碼或是 </a:t>
            </a:r>
            <a:r>
              <a:rPr lang="en-US" altLang="zh-TW" sz="3600" dirty="0"/>
              <a:t>PIN </a:t>
            </a:r>
            <a:r>
              <a:rPr lang="zh-TW" altLang="en-US" sz="3600" dirty="0"/>
              <a:t>碼來登入資訊系統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這是屬於下列何種身份認證方式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所知之事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所持之物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靜態特徵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動態特徵</a:t>
            </a:r>
          </a:p>
        </p:txBody>
      </p:sp>
    </p:spTree>
    <p:extLst>
      <p:ext uri="{BB962C8B-B14F-4D97-AF65-F5344CB8AC3E}">
        <p14:creationId xmlns:p14="http://schemas.microsoft.com/office/powerpoint/2010/main" val="3634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使用通關密碼或是 </a:t>
            </a:r>
            <a:r>
              <a:rPr lang="en-US" altLang="zh-TW" sz="3600" dirty="0"/>
              <a:t>PIN </a:t>
            </a:r>
            <a:r>
              <a:rPr lang="zh-TW" altLang="en-US" sz="3600" dirty="0"/>
              <a:t>碼來登入資訊系統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這是屬於下列何種身份認證方式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所知之事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所持之物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靜態特徵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動態特徵</a:t>
            </a:r>
          </a:p>
        </p:txBody>
      </p:sp>
    </p:spTree>
    <p:extLst>
      <p:ext uri="{BB962C8B-B14F-4D97-AF65-F5344CB8AC3E}">
        <p14:creationId xmlns:p14="http://schemas.microsoft.com/office/powerpoint/2010/main" val="25356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Biometric Systems </a:t>
            </a:r>
            <a:r>
              <a:rPr lang="zh-TW" altLang="en-US" sz="3600" dirty="0"/>
              <a:t>識別身分驗證技術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Fingerprint</a:t>
            </a:r>
          </a:p>
          <a:p>
            <a:r>
              <a:rPr lang="en-US" altLang="zh-TW" sz="3600" dirty="0"/>
              <a:t>(B) Retina</a:t>
            </a:r>
          </a:p>
          <a:p>
            <a:r>
              <a:rPr lang="en-US" altLang="zh-TW" sz="3600" dirty="0"/>
              <a:t>(C) Iris</a:t>
            </a:r>
          </a:p>
          <a:p>
            <a:r>
              <a:rPr lang="en-US" altLang="zh-TW" sz="3600" dirty="0"/>
              <a:t>(D) OTP</a:t>
            </a:r>
          </a:p>
        </p:txBody>
      </p:sp>
    </p:spTree>
    <p:extLst>
      <p:ext uri="{BB962C8B-B14F-4D97-AF65-F5344CB8AC3E}">
        <p14:creationId xmlns:p14="http://schemas.microsoft.com/office/powerpoint/2010/main" val="20199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Biometric Systems </a:t>
            </a:r>
            <a:r>
              <a:rPr lang="zh-TW" altLang="en-US" sz="3600" dirty="0"/>
              <a:t>識別身分驗證技術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Fingerprint</a:t>
            </a:r>
          </a:p>
          <a:p>
            <a:r>
              <a:rPr lang="en-US" altLang="zh-TW" sz="3600" dirty="0"/>
              <a:t>(B) Retina</a:t>
            </a:r>
          </a:p>
          <a:p>
            <a:r>
              <a:rPr lang="en-US" altLang="zh-TW" sz="3600" dirty="0"/>
              <a:t>(C) Iris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OTP</a:t>
            </a:r>
          </a:p>
        </p:txBody>
      </p:sp>
    </p:spTree>
    <p:extLst>
      <p:ext uri="{BB962C8B-B14F-4D97-AF65-F5344CB8AC3E}">
        <p14:creationId xmlns:p14="http://schemas.microsoft.com/office/powerpoint/2010/main" val="27762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下列哪一個工具無法進行身分認證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記名悠遊卡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信用卡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超商集點卡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健保卡</a:t>
            </a:r>
          </a:p>
        </p:txBody>
      </p:sp>
    </p:spTree>
    <p:extLst>
      <p:ext uri="{BB962C8B-B14F-4D97-AF65-F5344CB8AC3E}">
        <p14:creationId xmlns:p14="http://schemas.microsoft.com/office/powerpoint/2010/main" val="27996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下列哪一個工具無法進行身分認證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記名悠遊卡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信用卡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超商集點卡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健保卡</a:t>
            </a:r>
          </a:p>
        </p:txBody>
      </p:sp>
    </p:spTree>
    <p:extLst>
      <p:ext uri="{BB962C8B-B14F-4D97-AF65-F5344CB8AC3E}">
        <p14:creationId xmlns:p14="http://schemas.microsoft.com/office/powerpoint/2010/main" val="15982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某家國防工業公司</a:t>
            </a:r>
            <a:r>
              <a:rPr lang="en-US" altLang="zh-TW" sz="3600" dirty="0"/>
              <a:t>,</a:t>
            </a:r>
            <a:r>
              <a:rPr lang="zh-TW" altLang="en-US" sz="3600" dirty="0"/>
              <a:t>員工被要求需使用智慧卡</a:t>
            </a:r>
            <a:r>
              <a:rPr lang="en-US" altLang="zh-TW" sz="3600" dirty="0"/>
              <a:t>(Smart Card)</a:t>
            </a:r>
            <a:r>
              <a:rPr lang="zh-TW" altLang="en-US" sz="3600" dirty="0"/>
              <a:t>和個人識別碼</a:t>
            </a:r>
            <a:r>
              <a:rPr lang="en-US" altLang="zh-TW" sz="3600" dirty="0"/>
              <a:t>(Personal Identification Number, PIN)</a:t>
            </a:r>
            <a:r>
              <a:rPr lang="zh-TW" altLang="en-US" sz="3600" dirty="0"/>
              <a:t>登入公司資訊系統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請問這家公司使用的是哪一種驗證方法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時間基礎的一次密碼</a:t>
            </a:r>
            <a:r>
              <a:rPr lang="en-US" altLang="zh-TW" sz="3600" dirty="0"/>
              <a:t>(Time-based One-Time Password, TOTP)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多因子認證法</a:t>
            </a:r>
            <a:r>
              <a:rPr lang="en-US" altLang="zh-TW" sz="3600" dirty="0"/>
              <a:t>(Multifactor)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相互認證法</a:t>
            </a:r>
            <a:r>
              <a:rPr lang="en-US" altLang="zh-TW" sz="3600" dirty="0"/>
              <a:t>(Mutual Authentication)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聯邦認證法</a:t>
            </a:r>
            <a:r>
              <a:rPr lang="en-US" altLang="zh-TW" sz="3600" dirty="0"/>
              <a:t>(Federal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2811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某家國防工業公司</a:t>
            </a:r>
            <a:r>
              <a:rPr lang="en-US" altLang="zh-TW" sz="3600" dirty="0"/>
              <a:t>,</a:t>
            </a:r>
            <a:r>
              <a:rPr lang="zh-TW" altLang="en-US" sz="3600" dirty="0"/>
              <a:t>員工被要求需使用智慧卡</a:t>
            </a:r>
            <a:r>
              <a:rPr lang="en-US" altLang="zh-TW" sz="3600" dirty="0"/>
              <a:t>(Smart Card)</a:t>
            </a:r>
            <a:r>
              <a:rPr lang="zh-TW" altLang="en-US" sz="3600" dirty="0"/>
              <a:t>和個人識別碼</a:t>
            </a:r>
            <a:r>
              <a:rPr lang="en-US" altLang="zh-TW" sz="3600" dirty="0"/>
              <a:t>(Personal Identification Number, PIN)</a:t>
            </a:r>
            <a:r>
              <a:rPr lang="zh-TW" altLang="en-US" sz="3600" dirty="0"/>
              <a:t>登入公司資訊系統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請問這家公司使用的是哪一種驗證方法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時間基礎的一次密碼</a:t>
            </a:r>
            <a:r>
              <a:rPr lang="en-US" altLang="zh-TW" sz="3600" dirty="0"/>
              <a:t>(Time-based One-Time Password, TOTP)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多因子認證法</a:t>
            </a:r>
            <a:r>
              <a:rPr lang="en-US" altLang="zh-TW" sz="3600" dirty="0"/>
              <a:t>(Multifactor)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相互認證法</a:t>
            </a:r>
            <a:r>
              <a:rPr lang="en-US" altLang="zh-TW" sz="3600" dirty="0">
                <a:solidFill>
                  <a:srgbClr val="FF0000"/>
                </a:solidFill>
              </a:rPr>
              <a:t>(Mutual Authentication)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聯邦認證法</a:t>
            </a:r>
            <a:r>
              <a:rPr lang="en-US" altLang="zh-TW" sz="3600" dirty="0"/>
              <a:t>(Federal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27514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 </a:t>
            </a:r>
            <a:r>
              <a:rPr lang="en-US" altLang="zh-TW" sz="6600" dirty="0" smtClean="0"/>
              <a:t> 1.1.2.</a:t>
            </a:r>
            <a:r>
              <a:rPr lang="zh-TW" altLang="en-US" sz="6600" dirty="0" smtClean="0"/>
              <a:t> 破壞</a:t>
            </a:r>
            <a:r>
              <a:rPr lang="en-US" altLang="zh-TW" sz="6600" dirty="0" smtClean="0"/>
              <a:t>CIA</a:t>
            </a:r>
            <a:r>
              <a:rPr lang="zh-TW" altLang="en-US" sz="6600" dirty="0" smtClean="0"/>
              <a:t>的情境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521596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當遇到需設定密碼識別的情況時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下列何種做法可使密碼較不容易被破解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使用純數字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英文名字加生日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身分證字號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參雜大小寫數字</a:t>
            </a:r>
            <a:r>
              <a:rPr lang="en-US" altLang="zh-TW" sz="3600" dirty="0"/>
              <a:t>,</a:t>
            </a:r>
            <a:r>
              <a:rPr lang="zh-TW" altLang="en-US" sz="3600" dirty="0"/>
              <a:t>越雜亂無章越好</a:t>
            </a:r>
          </a:p>
        </p:txBody>
      </p:sp>
    </p:spTree>
    <p:extLst>
      <p:ext uri="{BB962C8B-B14F-4D97-AF65-F5344CB8AC3E}">
        <p14:creationId xmlns:p14="http://schemas.microsoft.com/office/powerpoint/2010/main" val="20810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當遇到需設定密碼識別的情況時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下列何種做法可使密碼較不容易被破解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使用純數字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英文名字加生日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身分證字號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參雜大小寫數字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越雜亂無章越好</a:t>
            </a:r>
          </a:p>
        </p:txBody>
      </p:sp>
    </p:spTree>
    <p:extLst>
      <p:ext uri="{BB962C8B-B14F-4D97-AF65-F5344CB8AC3E}">
        <p14:creationId xmlns:p14="http://schemas.microsoft.com/office/powerpoint/2010/main" val="40274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下列何種生物辨識方式之交叉錯誤率</a:t>
            </a:r>
            <a:r>
              <a:rPr lang="en-US" altLang="zh-TW" sz="3600" dirty="0"/>
              <a:t>(Crossover Error Rate, CER)</a:t>
            </a:r>
            <a:r>
              <a:rPr lang="zh-TW" altLang="en-US" sz="3600" dirty="0"/>
              <a:t>最低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語音辨識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掌形辨識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手寫辨識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</a:t>
            </a:r>
          </a:p>
        </p:txBody>
      </p:sp>
    </p:spTree>
    <p:extLst>
      <p:ext uri="{BB962C8B-B14F-4D97-AF65-F5344CB8AC3E}">
        <p14:creationId xmlns:p14="http://schemas.microsoft.com/office/powerpoint/2010/main" val="33379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下列何種生物辨識方式之交叉錯誤率</a:t>
            </a:r>
            <a:r>
              <a:rPr lang="en-US" altLang="zh-TW" sz="3600" dirty="0"/>
              <a:t>(Crossover Error Rate, CER)</a:t>
            </a:r>
            <a:r>
              <a:rPr lang="zh-TW" altLang="en-US" sz="3600" dirty="0"/>
              <a:t>最低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語音辨識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掌形辨識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手寫辨識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虹膜辨識</a:t>
            </a:r>
          </a:p>
        </p:txBody>
      </p:sp>
    </p:spTree>
    <p:extLst>
      <p:ext uri="{BB962C8B-B14F-4D97-AF65-F5344CB8AC3E}">
        <p14:creationId xmlns:p14="http://schemas.microsoft.com/office/powerpoint/2010/main" val="79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兩階段身分認證的方式可透過手機</a:t>
            </a:r>
            <a:r>
              <a:rPr lang="en-US" altLang="zh-TW" sz="3600" dirty="0"/>
              <a:t>,</a:t>
            </a:r>
            <a:r>
              <a:rPr lang="zh-TW" altLang="en-US" sz="3600" dirty="0"/>
              <a:t>或是專屬的安全金鑰裝置等工具執行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兩階段身分認證的目的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在於簡化認證程序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動態密碼符記</a:t>
            </a:r>
            <a:r>
              <a:rPr lang="en-US" altLang="zh-TW" sz="3600" dirty="0"/>
              <a:t>(Token)</a:t>
            </a:r>
            <a:r>
              <a:rPr lang="zh-TW" altLang="en-US" sz="3600" dirty="0"/>
              <a:t>身份認證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是在使用者端常見的驗證工具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可透過 </a:t>
            </a:r>
            <a:r>
              <a:rPr lang="en-US" altLang="zh-TW" sz="3600" dirty="0"/>
              <a:t>LDAP </a:t>
            </a:r>
            <a:r>
              <a:rPr lang="zh-TW" altLang="en-US" sz="3600" dirty="0"/>
              <a:t>服務</a:t>
            </a:r>
            <a:r>
              <a:rPr lang="en-US" altLang="zh-TW" sz="3600" dirty="0"/>
              <a:t>,</a:t>
            </a:r>
            <a:r>
              <a:rPr lang="zh-TW" altLang="en-US" sz="3600" dirty="0"/>
              <a:t>整合使用者在各種應用程式進行認證</a:t>
            </a:r>
          </a:p>
        </p:txBody>
      </p:sp>
    </p:spTree>
    <p:extLst>
      <p:ext uri="{BB962C8B-B14F-4D97-AF65-F5344CB8AC3E}">
        <p14:creationId xmlns:p14="http://schemas.microsoft.com/office/powerpoint/2010/main" val="14111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兩階段身分認證的方式可透過手機</a:t>
            </a:r>
            <a:r>
              <a:rPr lang="en-US" altLang="zh-TW" sz="3600" dirty="0"/>
              <a:t>,</a:t>
            </a:r>
            <a:r>
              <a:rPr lang="zh-TW" altLang="en-US" sz="3600" dirty="0"/>
              <a:t>或是專屬的安全金鑰裝置等工具執行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兩階段身分認證的目的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在於簡化認證程序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動態密碼符記</a:t>
            </a:r>
            <a:r>
              <a:rPr lang="en-US" altLang="zh-TW" sz="3600" dirty="0"/>
              <a:t>(Token)</a:t>
            </a:r>
            <a:r>
              <a:rPr lang="zh-TW" altLang="en-US" sz="3600" dirty="0"/>
              <a:t>身份認證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是在使用者端常見的驗證工具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可透過 </a:t>
            </a:r>
            <a:r>
              <a:rPr lang="en-US" altLang="zh-TW" sz="3600" dirty="0"/>
              <a:t>LDAP </a:t>
            </a:r>
            <a:r>
              <a:rPr lang="zh-TW" altLang="en-US" sz="3600" dirty="0"/>
              <a:t>服務</a:t>
            </a:r>
            <a:r>
              <a:rPr lang="en-US" altLang="zh-TW" sz="3600" dirty="0"/>
              <a:t>,</a:t>
            </a:r>
            <a:r>
              <a:rPr lang="zh-TW" altLang="en-US" sz="3600" dirty="0"/>
              <a:t>整合使用者在各種應用程式進行認證</a:t>
            </a:r>
          </a:p>
        </p:txBody>
      </p:sp>
    </p:spTree>
    <p:extLst>
      <p:ext uri="{BB962C8B-B14F-4D97-AF65-F5344CB8AC3E}">
        <p14:creationId xmlns:p14="http://schemas.microsoft.com/office/powerpoint/2010/main" val="4863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無法達到竊取或偽冒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使用者身份的目的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PTT(Pass the Ticket)</a:t>
            </a:r>
          </a:p>
          <a:p>
            <a:r>
              <a:rPr lang="en-US" altLang="zh-TW" sz="3600" dirty="0"/>
              <a:t>(B) PTH(Pass the Hash)</a:t>
            </a:r>
          </a:p>
          <a:p>
            <a:r>
              <a:rPr lang="en-US" altLang="zh-TW" sz="3600" dirty="0"/>
              <a:t>(C)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(Distributed 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密碼暴力破解</a:t>
            </a:r>
            <a:r>
              <a:rPr lang="en-US" altLang="zh-TW" sz="3600" dirty="0"/>
              <a:t>(Brute-Force Attack)</a:t>
            </a:r>
          </a:p>
        </p:txBody>
      </p:sp>
    </p:spTree>
    <p:extLst>
      <p:ext uri="{BB962C8B-B14F-4D97-AF65-F5344CB8AC3E}">
        <p14:creationId xmlns:p14="http://schemas.microsoft.com/office/powerpoint/2010/main" val="5523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無法達到竊取或偽冒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使用者身份的目的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PTT(Pass the Ticket)</a:t>
            </a:r>
          </a:p>
          <a:p>
            <a:r>
              <a:rPr lang="en-US" altLang="zh-TW" sz="3600" dirty="0"/>
              <a:t>(B) PTH(Pass the Hash)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en-US" altLang="zh-TW" sz="3600" dirty="0" err="1">
                <a:solidFill>
                  <a:srgbClr val="FF0000"/>
                </a:solidFill>
              </a:rPr>
              <a:t>DDoS</a:t>
            </a:r>
            <a:r>
              <a:rPr lang="en-US" altLang="zh-TW" sz="3600" dirty="0">
                <a:solidFill>
                  <a:srgbClr val="FF0000"/>
                </a:solidFill>
              </a:rPr>
              <a:t>(Distributed 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密碼暴力破解</a:t>
            </a:r>
            <a:r>
              <a:rPr lang="en-US" altLang="zh-TW" sz="3600" dirty="0"/>
              <a:t>(Brute-Force Attack)</a:t>
            </a:r>
          </a:p>
        </p:txBody>
      </p:sp>
    </p:spTree>
    <p:extLst>
      <p:ext uri="{BB962C8B-B14F-4D97-AF65-F5344CB8AC3E}">
        <p14:creationId xmlns:p14="http://schemas.microsoft.com/office/powerpoint/2010/main" val="28388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以下所列的都是身份認證所需的相關元素</a:t>
            </a:r>
            <a:r>
              <a:rPr lang="en-US" altLang="zh-TW" sz="3600" dirty="0"/>
              <a:t>,</a:t>
            </a:r>
            <a:r>
              <a:rPr lang="zh-TW" altLang="en-US" sz="3600" dirty="0"/>
              <a:t>其中何者遭公開或竊取時</a:t>
            </a:r>
            <a:r>
              <a:rPr lang="en-US" altLang="zh-TW" sz="3600" dirty="0"/>
              <a:t>,</a:t>
            </a:r>
            <a:r>
              <a:rPr lang="zh-TW" altLang="en-US" sz="3600" dirty="0"/>
              <a:t>不會影響身份認證的安全性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憑證公鑰</a:t>
            </a:r>
            <a:r>
              <a:rPr lang="en-US" altLang="zh-TW" sz="3600" dirty="0"/>
              <a:t>(Public Key)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通行碼</a:t>
            </a:r>
            <a:r>
              <a:rPr lang="en-US" altLang="zh-TW" sz="3600" dirty="0"/>
              <a:t>(Pin Code)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憑證私鑰</a:t>
            </a:r>
            <a:r>
              <a:rPr lang="en-US" altLang="zh-TW" sz="3600" dirty="0"/>
              <a:t>(Private Key)</a:t>
            </a:r>
          </a:p>
        </p:txBody>
      </p:sp>
    </p:spTree>
    <p:extLst>
      <p:ext uri="{BB962C8B-B14F-4D97-AF65-F5344CB8AC3E}">
        <p14:creationId xmlns:p14="http://schemas.microsoft.com/office/powerpoint/2010/main" val="32036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以下所列的都是身份認證所需的相關元素</a:t>
            </a:r>
            <a:r>
              <a:rPr lang="en-US" altLang="zh-TW" sz="3600" dirty="0"/>
              <a:t>,</a:t>
            </a:r>
            <a:r>
              <a:rPr lang="zh-TW" altLang="en-US" sz="3600" dirty="0"/>
              <a:t>其中何者遭公開或竊取時</a:t>
            </a:r>
            <a:r>
              <a:rPr lang="en-US" altLang="zh-TW" sz="3600" dirty="0"/>
              <a:t>,</a:t>
            </a:r>
            <a:r>
              <a:rPr lang="zh-TW" altLang="en-US" sz="3600" dirty="0"/>
              <a:t>不會影響身份認證的安全性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憑證公鑰</a:t>
            </a:r>
            <a:r>
              <a:rPr lang="en-US" altLang="zh-TW" sz="3600" dirty="0">
                <a:solidFill>
                  <a:srgbClr val="FF0000"/>
                </a:solidFill>
              </a:rPr>
              <a:t>(Public Key)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通行碼</a:t>
            </a:r>
            <a:r>
              <a:rPr lang="en-US" altLang="zh-TW" sz="3600" dirty="0"/>
              <a:t>(Pin Code)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憑證私鑰</a:t>
            </a:r>
            <a:r>
              <a:rPr lang="en-US" altLang="zh-TW" sz="3600" dirty="0"/>
              <a:t>(Private Key)</a:t>
            </a:r>
          </a:p>
        </p:txBody>
      </p:sp>
    </p:spTree>
    <p:extLst>
      <p:ext uri="{BB962C8B-B14F-4D97-AF65-F5344CB8AC3E}">
        <p14:creationId xmlns:p14="http://schemas.microsoft.com/office/powerpoint/2010/main" val="42656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082" y="1745503"/>
            <a:ext cx="76061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1.</a:t>
            </a:r>
            <a:r>
              <a:rPr lang="zh-TW" altLang="en-US" sz="3200" dirty="0"/>
              <a:t>資訊安全管理概念</a:t>
            </a:r>
          </a:p>
          <a:p>
            <a:r>
              <a:rPr lang="en-US" altLang="zh-TW" sz="3200" dirty="0"/>
              <a:t>2.</a:t>
            </a:r>
            <a:r>
              <a:rPr lang="zh-TW" altLang="en-US" sz="3200" dirty="0"/>
              <a:t>資產管理</a:t>
            </a:r>
            <a:r>
              <a:rPr lang="en-US" altLang="zh-TW" sz="3200" dirty="0"/>
              <a:t>(asset management)</a:t>
            </a:r>
            <a:r>
              <a:rPr lang="zh-TW" altLang="en-US" sz="3200" dirty="0" smtClean="0"/>
              <a:t>與</a:t>
            </a:r>
            <a:endParaRPr lang="en-US" altLang="zh-TW" sz="3200" dirty="0" smtClean="0"/>
          </a:p>
          <a:p>
            <a:r>
              <a:rPr lang="en-US" altLang="zh-TW" sz="3200" dirty="0"/>
              <a:t> </a:t>
            </a:r>
            <a:r>
              <a:rPr lang="en-US" altLang="zh-TW" sz="3200" dirty="0" smtClean="0"/>
              <a:t>  </a:t>
            </a:r>
            <a:r>
              <a:rPr lang="zh-TW" altLang="en-US" sz="3200" dirty="0" smtClean="0"/>
              <a:t>風險</a:t>
            </a:r>
            <a:r>
              <a:rPr lang="zh-TW" altLang="en-US" sz="3200" dirty="0"/>
              <a:t>管理</a:t>
            </a:r>
            <a:r>
              <a:rPr lang="en-US" altLang="zh-TW" sz="3200" dirty="0"/>
              <a:t>(Risk management)</a:t>
            </a:r>
          </a:p>
          <a:p>
            <a:r>
              <a:rPr lang="en-US" altLang="zh-TW" sz="3200" dirty="0"/>
              <a:t>3.</a:t>
            </a:r>
            <a:r>
              <a:rPr lang="zh-TW" altLang="en-US" sz="3200" dirty="0"/>
              <a:t>存取控制、加解密與金鑰管理 </a:t>
            </a:r>
          </a:p>
          <a:p>
            <a:r>
              <a:rPr lang="en-US" altLang="zh-TW" sz="3200" dirty="0"/>
              <a:t>4.</a:t>
            </a:r>
            <a:r>
              <a:rPr lang="zh-TW" altLang="en-US" sz="3200" dirty="0"/>
              <a:t>事故管理與營運持續	 </a:t>
            </a:r>
          </a:p>
          <a:p>
            <a:r>
              <a:rPr lang="en-US" altLang="zh-TW" sz="3200" dirty="0"/>
              <a:t>5.</a:t>
            </a:r>
            <a:r>
              <a:rPr lang="zh-TW" altLang="en-US" sz="3200" dirty="0"/>
              <a:t>法規遵循與資訊倫理</a:t>
            </a:r>
          </a:p>
        </p:txBody>
      </p:sp>
    </p:spTree>
    <p:extLst>
      <p:ext uri="{BB962C8B-B14F-4D97-AF65-F5344CB8AC3E}">
        <p14:creationId xmlns:p14="http://schemas.microsoft.com/office/powerpoint/2010/main" val="37664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學生侵入學校的伺服器</a:t>
            </a:r>
            <a:r>
              <a:rPr lang="en-US" altLang="zh-TW" sz="3600" dirty="0"/>
              <a:t>,</a:t>
            </a:r>
            <a:r>
              <a:rPr lang="zh-TW" altLang="en-US" sz="3600" dirty="0"/>
              <a:t>偷偷竄改自己的期末考成績。這是破壞了資訊的哪一項特性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保密性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  <a:r>
              <a:rPr lang="en-US" altLang="zh-TW" sz="3600" dirty="0"/>
              <a:t>(Integrity)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責任性</a:t>
            </a:r>
            <a:r>
              <a:rPr lang="en-US" altLang="zh-TW" sz="3600" dirty="0"/>
              <a:t>(Accountability)</a:t>
            </a:r>
          </a:p>
        </p:txBody>
      </p:sp>
    </p:spTree>
    <p:extLst>
      <p:ext uri="{BB962C8B-B14F-4D97-AF65-F5344CB8AC3E}">
        <p14:creationId xmlns:p14="http://schemas.microsoft.com/office/powerpoint/2010/main" val="15405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47" y="946908"/>
            <a:ext cx="89161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關於身份識別與存取管理</a:t>
            </a:r>
            <a:r>
              <a:rPr lang="en-US" altLang="zh-TW" sz="3400" dirty="0"/>
              <a:t>(Identity and Access Management, IAM),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IAM </a:t>
            </a:r>
            <a:r>
              <a:rPr lang="zh-TW" altLang="en-US" sz="3400" dirty="0"/>
              <a:t>重視驗證</a:t>
            </a:r>
            <a:r>
              <a:rPr lang="en-US" altLang="zh-TW" sz="3400" dirty="0"/>
              <a:t>(Authentication)</a:t>
            </a:r>
            <a:r>
              <a:rPr lang="zh-TW" altLang="en-US" sz="3400" dirty="0"/>
              <a:t>、授權</a:t>
            </a:r>
            <a:r>
              <a:rPr lang="en-US" altLang="zh-TW" sz="3400" dirty="0"/>
              <a:t>(Authorization)</a:t>
            </a:r>
            <a:r>
              <a:rPr lang="zh-TW" altLang="en-US" sz="3400" dirty="0"/>
              <a:t>及</a:t>
            </a:r>
            <a:r>
              <a:rPr lang="zh-TW" altLang="en-US" sz="3400" dirty="0" smtClean="0"/>
              <a:t>稽核</a:t>
            </a:r>
            <a:r>
              <a:rPr lang="en-US" altLang="zh-TW" sz="3400" dirty="0" smtClean="0"/>
              <a:t>(</a:t>
            </a:r>
            <a:r>
              <a:rPr lang="en-US" altLang="zh-TW" sz="3400" dirty="0"/>
              <a:t>Auditing)</a:t>
            </a:r>
          </a:p>
          <a:p>
            <a:r>
              <a:rPr lang="en-US" altLang="zh-TW" sz="3400" dirty="0"/>
              <a:t>(B) IAM </a:t>
            </a:r>
            <a:r>
              <a:rPr lang="zh-TW" altLang="en-US" sz="3400" dirty="0"/>
              <a:t>可透過你知</a:t>
            </a:r>
            <a:r>
              <a:rPr lang="en-US" altLang="zh-TW" sz="3400" dirty="0"/>
              <a:t>(What you know)</a:t>
            </a:r>
            <a:r>
              <a:rPr lang="zh-TW" altLang="en-US" sz="3400" dirty="0"/>
              <a:t>、你有</a:t>
            </a:r>
            <a:r>
              <a:rPr lang="en-US" altLang="zh-TW" sz="3400" dirty="0"/>
              <a:t>(What you have)</a:t>
            </a:r>
            <a:r>
              <a:rPr lang="zh-TW" altLang="en-US" sz="3400" dirty="0"/>
              <a:t>、你是</a:t>
            </a:r>
            <a:r>
              <a:rPr lang="en-US" altLang="zh-TW" sz="3400" dirty="0"/>
              <a:t>(What you are)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驗證安全其它條件</a:t>
            </a:r>
            <a:r>
              <a:rPr lang="en-US" altLang="zh-TW" sz="3400" dirty="0"/>
              <a:t>,</a:t>
            </a:r>
            <a:r>
              <a:rPr lang="zh-TW" altLang="en-US" sz="3400" dirty="0"/>
              <a:t>應思考通訊傳輸加密與驗證值加密保護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驗證後權限</a:t>
            </a:r>
            <a:r>
              <a:rPr lang="en-US" altLang="zh-TW" sz="3400" dirty="0"/>
              <a:t>,</a:t>
            </a:r>
            <a:r>
              <a:rPr lang="zh-TW" altLang="en-US" sz="3400" dirty="0"/>
              <a:t>應符合最大權限原則</a:t>
            </a:r>
          </a:p>
        </p:txBody>
      </p:sp>
    </p:spTree>
    <p:extLst>
      <p:ext uri="{BB962C8B-B14F-4D97-AF65-F5344CB8AC3E}">
        <p14:creationId xmlns:p14="http://schemas.microsoft.com/office/powerpoint/2010/main" val="39298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47" y="946908"/>
            <a:ext cx="89161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關於身份識別與存取管理</a:t>
            </a:r>
            <a:r>
              <a:rPr lang="en-US" altLang="zh-TW" sz="3400" dirty="0"/>
              <a:t>(Identity and Access Management, IAM),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IAM </a:t>
            </a:r>
            <a:r>
              <a:rPr lang="zh-TW" altLang="en-US" sz="3400" dirty="0"/>
              <a:t>重視驗證</a:t>
            </a:r>
            <a:r>
              <a:rPr lang="en-US" altLang="zh-TW" sz="3400" dirty="0"/>
              <a:t>(Authentication)</a:t>
            </a:r>
            <a:r>
              <a:rPr lang="zh-TW" altLang="en-US" sz="3400" dirty="0"/>
              <a:t>、授權</a:t>
            </a:r>
            <a:r>
              <a:rPr lang="en-US" altLang="zh-TW" sz="3400" dirty="0"/>
              <a:t>(Authorization)</a:t>
            </a:r>
            <a:r>
              <a:rPr lang="zh-TW" altLang="en-US" sz="3400" dirty="0"/>
              <a:t>及</a:t>
            </a:r>
            <a:r>
              <a:rPr lang="zh-TW" altLang="en-US" sz="3400" dirty="0" smtClean="0"/>
              <a:t>稽核</a:t>
            </a:r>
            <a:r>
              <a:rPr lang="en-US" altLang="zh-TW" sz="3400" dirty="0" smtClean="0"/>
              <a:t>(</a:t>
            </a:r>
            <a:r>
              <a:rPr lang="en-US" altLang="zh-TW" sz="3400" dirty="0"/>
              <a:t>Auditing)</a:t>
            </a:r>
          </a:p>
          <a:p>
            <a:r>
              <a:rPr lang="en-US" altLang="zh-TW" sz="3400" dirty="0"/>
              <a:t>(B) IAM </a:t>
            </a:r>
            <a:r>
              <a:rPr lang="zh-TW" altLang="en-US" sz="3400" dirty="0"/>
              <a:t>可透過你知</a:t>
            </a:r>
            <a:r>
              <a:rPr lang="en-US" altLang="zh-TW" sz="3400" dirty="0"/>
              <a:t>(What you know)</a:t>
            </a:r>
            <a:r>
              <a:rPr lang="zh-TW" altLang="en-US" sz="3400" dirty="0"/>
              <a:t>、你有</a:t>
            </a:r>
            <a:r>
              <a:rPr lang="en-US" altLang="zh-TW" sz="3400" dirty="0"/>
              <a:t>(What you have)</a:t>
            </a:r>
            <a:r>
              <a:rPr lang="zh-TW" altLang="en-US" sz="3400" dirty="0"/>
              <a:t>、你是</a:t>
            </a:r>
            <a:r>
              <a:rPr lang="en-US" altLang="zh-TW" sz="3400" dirty="0"/>
              <a:t>(What you are)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驗證安全其它條件</a:t>
            </a:r>
            <a:r>
              <a:rPr lang="en-US" altLang="zh-TW" sz="3400" dirty="0"/>
              <a:t>,</a:t>
            </a:r>
            <a:r>
              <a:rPr lang="zh-TW" altLang="en-US" sz="3400" dirty="0"/>
              <a:t>應思考通訊傳輸加密與驗證值加密保護</a:t>
            </a:r>
          </a:p>
          <a:p>
            <a:r>
              <a:rPr lang="en-US" altLang="zh-TW" sz="3400" dirty="0">
                <a:solidFill>
                  <a:srgbClr val="FF0000"/>
                </a:solidFill>
              </a:rPr>
              <a:t>(D) </a:t>
            </a:r>
            <a:r>
              <a:rPr lang="zh-TW" altLang="en-US" sz="3400" dirty="0">
                <a:solidFill>
                  <a:srgbClr val="FF0000"/>
                </a:solidFill>
              </a:rPr>
              <a:t>驗證後權限</a:t>
            </a:r>
            <a:r>
              <a:rPr lang="en-US" altLang="zh-TW" sz="3400" dirty="0">
                <a:solidFill>
                  <a:srgbClr val="FF0000"/>
                </a:solidFill>
              </a:rPr>
              <a:t>,</a:t>
            </a:r>
            <a:r>
              <a:rPr lang="zh-TW" altLang="en-US" sz="3400" dirty="0">
                <a:solidFill>
                  <a:srgbClr val="FF0000"/>
                </a:solidFill>
              </a:rPr>
              <a:t>應符合最大權限原則</a:t>
            </a:r>
          </a:p>
        </p:txBody>
      </p:sp>
    </p:spTree>
    <p:extLst>
      <p:ext uri="{BB962C8B-B14F-4D97-AF65-F5344CB8AC3E}">
        <p14:creationId xmlns:p14="http://schemas.microsoft.com/office/powerpoint/2010/main" val="8171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身分驗證中</a:t>
            </a:r>
            <a:r>
              <a:rPr lang="en-US" altLang="zh-TW" sz="3600" dirty="0"/>
              <a:t>,</a:t>
            </a:r>
            <a:r>
              <a:rPr lang="zh-TW" altLang="en-US" sz="3600" dirty="0"/>
              <a:t>生物特徵比對有靜態與動態的差異。請問下列何者不是動態比對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聲音辨識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臉部辨識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電子筆簽字辨識</a:t>
            </a:r>
          </a:p>
        </p:txBody>
      </p:sp>
    </p:spTree>
    <p:extLst>
      <p:ext uri="{BB962C8B-B14F-4D97-AF65-F5344CB8AC3E}">
        <p14:creationId xmlns:p14="http://schemas.microsoft.com/office/powerpoint/2010/main" val="3567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身分驗證中</a:t>
            </a:r>
            <a:r>
              <a:rPr lang="en-US" altLang="zh-TW" sz="3600" dirty="0"/>
              <a:t>,</a:t>
            </a:r>
            <a:r>
              <a:rPr lang="zh-TW" altLang="en-US" sz="3600" dirty="0"/>
              <a:t>生物特徵比對有靜態與動態的差異。請問下列何者不是動態比對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聲音辨識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臉部辨識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指紋辨識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電子筆簽字辨識</a:t>
            </a:r>
          </a:p>
        </p:txBody>
      </p:sp>
    </p:spTree>
    <p:extLst>
      <p:ext uri="{BB962C8B-B14F-4D97-AF65-F5344CB8AC3E}">
        <p14:creationId xmlns:p14="http://schemas.microsoft.com/office/powerpoint/2010/main" val="42200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137" y="946908"/>
            <a:ext cx="86377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若員工重複使用先前用過的密碼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請問管理人員應執行下列何種政策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以防止這種情況發生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強制密碼歷程記錄和密碼最長使用期限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密碼最短使用期限和密碼必須符合複雜度需求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強制密碼歷程記錄和密碼最短使用期限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密碼必須符合複雜度需求和強制密碼歷程記錄</a:t>
            </a:r>
          </a:p>
        </p:txBody>
      </p:sp>
    </p:spTree>
    <p:extLst>
      <p:ext uri="{BB962C8B-B14F-4D97-AF65-F5344CB8AC3E}">
        <p14:creationId xmlns:p14="http://schemas.microsoft.com/office/powerpoint/2010/main" val="41046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137" y="946908"/>
            <a:ext cx="86377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若員工重複使用先前用過的密碼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請問管理人員應執行下列何種政策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以防止這種情況發生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強制密碼歷程記錄和密碼最長使用期限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密碼最短使用期限和密碼必須符合複雜度需求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強制密碼歷程記錄和密碼最短使用期限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密碼必須符合複雜度需求和強制密碼歷程記錄</a:t>
            </a:r>
          </a:p>
        </p:txBody>
      </p:sp>
    </p:spTree>
    <p:extLst>
      <p:ext uri="{BB962C8B-B14F-4D97-AF65-F5344CB8AC3E}">
        <p14:creationId xmlns:p14="http://schemas.microsoft.com/office/powerpoint/2010/main" val="7672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身分認證存取控制是一種限制資源存取的處理方式及程序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其目的在保護系統資源不會被非經授權者或授權者進行不當的存取。請問使用者身分被認證後</a:t>
            </a:r>
            <a:r>
              <a:rPr lang="en-US" altLang="zh-TW" sz="3600" dirty="0"/>
              <a:t>,</a:t>
            </a:r>
            <a:r>
              <a:rPr lang="zh-TW" altLang="en-US" sz="3600" dirty="0"/>
              <a:t>授予其應有的權限的程序稱為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Identification(</a:t>
            </a:r>
            <a:r>
              <a:rPr lang="zh-TW" altLang="en-US" sz="3600" dirty="0"/>
              <a:t>識別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Authentication(</a:t>
            </a:r>
            <a:r>
              <a:rPr lang="zh-TW" altLang="en-US" sz="3600" dirty="0"/>
              <a:t>認證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Authorization(</a:t>
            </a:r>
            <a:r>
              <a:rPr lang="zh-TW" altLang="en-US" sz="3600" dirty="0"/>
              <a:t>授權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(D) Accountability(</a:t>
            </a:r>
            <a:r>
              <a:rPr lang="zh-TW" altLang="en-US" sz="3600" dirty="0"/>
              <a:t>可歸責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52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身分認證存取控制是一種限制資源存取的處理方式及程序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其目的在保護系統資源不會被非經授權者或授權者進行不當的存取。請問使用者身分被認證後</a:t>
            </a:r>
            <a:r>
              <a:rPr lang="en-US" altLang="zh-TW" sz="3600" dirty="0"/>
              <a:t>,</a:t>
            </a:r>
            <a:r>
              <a:rPr lang="zh-TW" altLang="en-US" sz="3600" dirty="0"/>
              <a:t>授予其應有的權限的程序稱為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Identification(</a:t>
            </a:r>
            <a:r>
              <a:rPr lang="zh-TW" altLang="en-US" sz="3600" dirty="0"/>
              <a:t>識別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Authentication(</a:t>
            </a:r>
            <a:r>
              <a:rPr lang="zh-TW" altLang="en-US" sz="3600" dirty="0"/>
              <a:t>認證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Authorization(</a:t>
            </a:r>
            <a:r>
              <a:rPr lang="zh-TW" altLang="en-US" sz="3600" dirty="0">
                <a:solidFill>
                  <a:srgbClr val="FF0000"/>
                </a:solidFill>
              </a:rPr>
              <a:t>授權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dirty="0"/>
              <a:t>(D) Accountability(</a:t>
            </a:r>
            <a:r>
              <a:rPr lang="zh-TW" altLang="en-US" sz="3600" dirty="0"/>
              <a:t>可歸責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1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常見的密碼驗證攻擊中</a:t>
            </a:r>
            <a:r>
              <a:rPr lang="en-US" altLang="zh-TW" sz="3600" dirty="0"/>
              <a:t>,</a:t>
            </a:r>
            <a:r>
              <a:rPr lang="zh-TW" altLang="en-US" sz="3600" dirty="0"/>
              <a:t>以下何種方法「不是」透過反覆嘗試密碼的方式破解密碼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雜湊注入</a:t>
            </a:r>
            <a:r>
              <a:rPr lang="en-US" altLang="zh-TW" sz="3600" dirty="0"/>
              <a:t>(Pass-the-Hash)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(Exhaustive Search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猜測攻擊</a:t>
            </a:r>
            <a:r>
              <a:rPr lang="en-US" altLang="zh-TW" sz="3600" dirty="0"/>
              <a:t>(Guessing Attack)</a:t>
            </a:r>
          </a:p>
        </p:txBody>
      </p:sp>
    </p:spTree>
    <p:extLst>
      <p:ext uri="{BB962C8B-B14F-4D97-AF65-F5344CB8AC3E}">
        <p14:creationId xmlns:p14="http://schemas.microsoft.com/office/powerpoint/2010/main" val="41928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常見的密碼驗證攻擊中</a:t>
            </a:r>
            <a:r>
              <a:rPr lang="en-US" altLang="zh-TW" sz="3600" dirty="0"/>
              <a:t>,</a:t>
            </a:r>
            <a:r>
              <a:rPr lang="zh-TW" altLang="en-US" sz="3600" dirty="0"/>
              <a:t>以下何種方法「不是」透過反覆嘗試密碼的方式破解密碼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雜湊注入</a:t>
            </a:r>
            <a:r>
              <a:rPr lang="en-US" altLang="zh-TW" sz="3600" dirty="0">
                <a:solidFill>
                  <a:srgbClr val="FF0000"/>
                </a:solidFill>
              </a:rPr>
              <a:t>(Pass-the-Hash)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(Exhaustive Search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猜測攻擊</a:t>
            </a:r>
            <a:r>
              <a:rPr lang="en-US" altLang="zh-TW" sz="3600" dirty="0"/>
              <a:t>(Guessing Attack)</a:t>
            </a:r>
          </a:p>
        </p:txBody>
      </p:sp>
    </p:spTree>
    <p:extLst>
      <p:ext uri="{BB962C8B-B14F-4D97-AF65-F5344CB8AC3E}">
        <p14:creationId xmlns:p14="http://schemas.microsoft.com/office/powerpoint/2010/main" val="40360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學生侵入學校的伺服器</a:t>
            </a:r>
            <a:r>
              <a:rPr lang="en-US" altLang="zh-TW" sz="3600" dirty="0"/>
              <a:t>,</a:t>
            </a:r>
            <a:r>
              <a:rPr lang="zh-TW" altLang="en-US" sz="3600" dirty="0"/>
              <a:t>偷偷竄改自己的期末考成績。這是破壞了資訊的哪一項特性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保密性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完整性</a:t>
            </a:r>
            <a:r>
              <a:rPr lang="en-US" altLang="zh-TW" sz="3600" dirty="0">
                <a:solidFill>
                  <a:srgbClr val="FF0000"/>
                </a:solidFill>
              </a:rPr>
              <a:t>(Integrity)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責任性</a:t>
            </a:r>
            <a:r>
              <a:rPr lang="en-US" altLang="zh-TW" sz="3600" dirty="0"/>
              <a:t>(Accountability)</a:t>
            </a:r>
          </a:p>
        </p:txBody>
      </p:sp>
    </p:spTree>
    <p:extLst>
      <p:ext uri="{BB962C8B-B14F-4D97-AF65-F5344CB8AC3E}">
        <p14:creationId xmlns:p14="http://schemas.microsoft.com/office/powerpoint/2010/main" val="12630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使用者在選定密碼時需注意避免太容易被攻擊者破解</a:t>
            </a:r>
            <a:r>
              <a:rPr lang="en-US" altLang="zh-TW" sz="3600" dirty="0"/>
              <a:t>,</a:t>
            </a:r>
            <a:r>
              <a:rPr lang="zh-TW" altLang="en-US" sz="3600" dirty="0"/>
              <a:t>請比較下面四組密碼</a:t>
            </a:r>
            <a:r>
              <a:rPr lang="en-US" altLang="zh-TW" sz="3600" dirty="0"/>
              <a:t>,</a:t>
            </a:r>
            <a:r>
              <a:rPr lang="zh-TW" altLang="en-US" sz="3600" dirty="0"/>
              <a:t>指出何組密碼較不容易遭到攻擊者破解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qwA$c&amp;1!e</a:t>
            </a:r>
          </a:p>
          <a:p>
            <a:r>
              <a:rPr lang="en-US" altLang="zh-TW" sz="3600" dirty="0"/>
              <a:t>(B) password</a:t>
            </a:r>
          </a:p>
          <a:p>
            <a:r>
              <a:rPr lang="en-US" altLang="zh-TW" sz="3600" dirty="0"/>
              <a:t>(C) 12345678</a:t>
            </a:r>
          </a:p>
          <a:p>
            <a:r>
              <a:rPr lang="en-US" altLang="zh-TW" sz="3600" dirty="0"/>
              <a:t>(D) abcd0229</a:t>
            </a:r>
          </a:p>
        </p:txBody>
      </p:sp>
    </p:spTree>
    <p:extLst>
      <p:ext uri="{BB962C8B-B14F-4D97-AF65-F5344CB8AC3E}">
        <p14:creationId xmlns:p14="http://schemas.microsoft.com/office/powerpoint/2010/main" val="3103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使用者在選定密碼時需注意避免太容易被攻擊者破解</a:t>
            </a:r>
            <a:r>
              <a:rPr lang="en-US" altLang="zh-TW" sz="3600" dirty="0"/>
              <a:t>,</a:t>
            </a:r>
            <a:r>
              <a:rPr lang="zh-TW" altLang="en-US" sz="3600" dirty="0"/>
              <a:t>請比較下面四組密碼</a:t>
            </a:r>
            <a:r>
              <a:rPr lang="en-US" altLang="zh-TW" sz="3600" dirty="0"/>
              <a:t>,</a:t>
            </a:r>
            <a:r>
              <a:rPr lang="zh-TW" altLang="en-US" sz="3600" dirty="0"/>
              <a:t>指出何組密碼較不容易遭到攻擊者破解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qwA$c&amp;1!e</a:t>
            </a:r>
          </a:p>
          <a:p>
            <a:r>
              <a:rPr lang="en-US" altLang="zh-TW" sz="3600" dirty="0"/>
              <a:t>(B) password</a:t>
            </a:r>
          </a:p>
          <a:p>
            <a:r>
              <a:rPr lang="en-US" altLang="zh-TW" sz="3600" dirty="0"/>
              <a:t>(C) 12345678</a:t>
            </a:r>
          </a:p>
          <a:p>
            <a:r>
              <a:rPr lang="en-US" altLang="zh-TW" sz="3600" dirty="0"/>
              <a:t>(D) abcd0229</a:t>
            </a:r>
          </a:p>
        </p:txBody>
      </p:sp>
    </p:spTree>
    <p:extLst>
      <p:ext uri="{BB962C8B-B14F-4D97-AF65-F5344CB8AC3E}">
        <p14:creationId xmlns:p14="http://schemas.microsoft.com/office/powerpoint/2010/main" val="25661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我們常使用密碼來做為認證身份的主要方式</a:t>
            </a:r>
            <a:r>
              <a:rPr lang="en-US" altLang="zh-TW" sz="3600" dirty="0"/>
              <a:t>,</a:t>
            </a:r>
            <a:r>
              <a:rPr lang="zh-TW" altLang="en-US" sz="3600" dirty="0"/>
              <a:t>關於密碼強度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符合密碼複雜性原則可增強密碼強度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對於複雜程度相同的密碼而言</a:t>
            </a:r>
            <a:r>
              <a:rPr lang="en-US" altLang="zh-TW" sz="3600" dirty="0"/>
              <a:t>,</a:t>
            </a:r>
            <a:r>
              <a:rPr lang="zh-TW" altLang="en-US" sz="3600" dirty="0"/>
              <a:t>長度較長的密碼安全度較短密碼為高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密碼複雜性原則不包含數字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密碼複雜性原則不包含圖片</a:t>
            </a:r>
          </a:p>
        </p:txBody>
      </p:sp>
    </p:spTree>
    <p:extLst>
      <p:ext uri="{BB962C8B-B14F-4D97-AF65-F5344CB8AC3E}">
        <p14:creationId xmlns:p14="http://schemas.microsoft.com/office/powerpoint/2010/main" val="10181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我們常使用密碼來做為認證身份的主要方式</a:t>
            </a:r>
            <a:r>
              <a:rPr lang="en-US" altLang="zh-TW" sz="3600" dirty="0"/>
              <a:t>,</a:t>
            </a:r>
            <a:r>
              <a:rPr lang="zh-TW" altLang="en-US" sz="3600" dirty="0"/>
              <a:t>關於密碼強度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符合密碼複雜性原則可增強密碼強度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對於複雜程度相同的密碼而言</a:t>
            </a:r>
            <a:r>
              <a:rPr lang="en-US" altLang="zh-TW" sz="3600" dirty="0"/>
              <a:t>,</a:t>
            </a:r>
            <a:r>
              <a:rPr lang="zh-TW" altLang="en-US" sz="3600" dirty="0"/>
              <a:t>長度較長的密碼安全度較短密碼為高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密碼複雜性原則不包含數字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密碼複雜性原則不包含圖片</a:t>
            </a:r>
          </a:p>
        </p:txBody>
      </p:sp>
    </p:spTree>
    <p:extLst>
      <p:ext uri="{BB962C8B-B14F-4D97-AF65-F5344CB8AC3E}">
        <p14:creationId xmlns:p14="http://schemas.microsoft.com/office/powerpoint/2010/main" val="3989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為強化身份認證機制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我們常會使用雙因素認證機制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請問下列何種組合並不屬於雙因素認證的定義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 + RFID </a:t>
            </a:r>
            <a:r>
              <a:rPr lang="zh-TW" altLang="en-US" sz="3600" dirty="0"/>
              <a:t>感應卡</a:t>
            </a:r>
            <a:r>
              <a:rPr lang="en-US" altLang="zh-TW" sz="3600" dirty="0"/>
              <a:t>(</a:t>
            </a:r>
            <a:r>
              <a:rPr lang="zh-TW" altLang="en-US" sz="3600" dirty="0"/>
              <a:t>如悠遊卡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RFID </a:t>
            </a:r>
            <a:r>
              <a:rPr lang="zh-TW" altLang="en-US" sz="3600" dirty="0"/>
              <a:t>感應卡 </a:t>
            </a:r>
            <a:r>
              <a:rPr lang="en-US" altLang="zh-TW" sz="3600" dirty="0"/>
              <a:t>+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 </a:t>
            </a:r>
            <a:r>
              <a:rPr lang="en-US" altLang="zh-TW" sz="3600" dirty="0"/>
              <a:t>+ </a:t>
            </a:r>
            <a:r>
              <a:rPr lang="zh-TW" altLang="en-US" sz="3600" dirty="0"/>
              <a:t>指紋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指紋 </a:t>
            </a:r>
            <a:r>
              <a:rPr lang="en-US" altLang="zh-TW" sz="3600" dirty="0"/>
              <a:t>+ </a:t>
            </a:r>
            <a:r>
              <a:rPr lang="zh-TW" altLang="en-US" sz="3600" dirty="0"/>
              <a:t>密碼</a:t>
            </a:r>
          </a:p>
        </p:txBody>
      </p:sp>
    </p:spTree>
    <p:extLst>
      <p:ext uri="{BB962C8B-B14F-4D97-AF65-F5344CB8AC3E}">
        <p14:creationId xmlns:p14="http://schemas.microsoft.com/office/powerpoint/2010/main" val="21584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為強化身份認證機制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我們常會使用雙因素認證機制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請問下列何種組合並不屬於雙因素認證的定義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 + RFID </a:t>
            </a:r>
            <a:r>
              <a:rPr lang="zh-TW" altLang="en-US" sz="3600" dirty="0"/>
              <a:t>感應卡</a:t>
            </a:r>
            <a:r>
              <a:rPr lang="en-US" altLang="zh-TW" sz="3600" dirty="0"/>
              <a:t>(</a:t>
            </a:r>
            <a:r>
              <a:rPr lang="zh-TW" altLang="en-US" sz="3600" dirty="0"/>
              <a:t>如悠遊卡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RFID </a:t>
            </a:r>
            <a:r>
              <a:rPr lang="zh-TW" altLang="en-US" sz="3600" dirty="0">
                <a:solidFill>
                  <a:srgbClr val="FF0000"/>
                </a:solidFill>
              </a:rPr>
              <a:t>感應卡 </a:t>
            </a:r>
            <a:r>
              <a:rPr lang="en-US" altLang="zh-TW" sz="3600" dirty="0">
                <a:solidFill>
                  <a:srgbClr val="FF0000"/>
                </a:solidFill>
              </a:rPr>
              <a:t>+ </a:t>
            </a:r>
            <a:r>
              <a:rPr lang="zh-TW" altLang="en-US" sz="3600" dirty="0">
                <a:solidFill>
                  <a:srgbClr val="FF0000"/>
                </a:solidFill>
              </a:rPr>
              <a:t>自然人憑證 </a:t>
            </a:r>
            <a:r>
              <a:rPr lang="en-US" altLang="zh-TW" sz="3600" dirty="0">
                <a:solidFill>
                  <a:srgbClr val="FF0000"/>
                </a:solidFill>
              </a:rPr>
              <a:t>IC </a:t>
            </a:r>
            <a:r>
              <a:rPr lang="zh-TW" altLang="en-US" sz="3600" dirty="0">
                <a:solidFill>
                  <a:srgbClr val="FF0000"/>
                </a:solidFill>
              </a:rPr>
              <a:t>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 </a:t>
            </a:r>
            <a:r>
              <a:rPr lang="en-US" altLang="zh-TW" sz="3600" dirty="0"/>
              <a:t>+ </a:t>
            </a:r>
            <a:r>
              <a:rPr lang="zh-TW" altLang="en-US" sz="3600" dirty="0"/>
              <a:t>指紋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指紋 </a:t>
            </a:r>
            <a:r>
              <a:rPr lang="en-US" altLang="zh-TW" sz="3600" dirty="0"/>
              <a:t>+ </a:t>
            </a:r>
            <a:r>
              <a:rPr lang="zh-TW" altLang="en-US" sz="3600" dirty="0"/>
              <a:t>密碼</a:t>
            </a:r>
          </a:p>
        </p:txBody>
      </p:sp>
    </p:spTree>
    <p:extLst>
      <p:ext uri="{BB962C8B-B14F-4D97-AF65-F5344CB8AC3E}">
        <p14:creationId xmlns:p14="http://schemas.microsoft.com/office/powerpoint/2010/main" val="2256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下列何者非單一登入</a:t>
            </a:r>
            <a:r>
              <a:rPr lang="en-US" altLang="zh-TW" sz="3600" dirty="0"/>
              <a:t>(Single Sign-On, SSO)</a:t>
            </a:r>
            <a:r>
              <a:rPr lang="zh-TW" altLang="en-US" sz="3600" dirty="0"/>
              <a:t>的優點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集中權限控管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降低不同的帳號密碼組合的困擾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減少重新輸入密碼的程序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簡訊認證</a:t>
            </a:r>
          </a:p>
        </p:txBody>
      </p:sp>
    </p:spTree>
    <p:extLst>
      <p:ext uri="{BB962C8B-B14F-4D97-AF65-F5344CB8AC3E}">
        <p14:creationId xmlns:p14="http://schemas.microsoft.com/office/powerpoint/2010/main" val="2483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下列何者非單一登入</a:t>
            </a:r>
            <a:r>
              <a:rPr lang="en-US" altLang="zh-TW" sz="3600" dirty="0"/>
              <a:t>(Single Sign-On, SSO)</a:t>
            </a:r>
            <a:r>
              <a:rPr lang="zh-TW" altLang="en-US" sz="3600" dirty="0"/>
              <a:t>的優點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集中權限控管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降低不同的帳號密碼組合的困擾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減少重新輸入密碼的程序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</a:t>
            </a:r>
            <a:r>
              <a:rPr lang="zh-TW" altLang="en-US" sz="3600" dirty="0">
                <a:solidFill>
                  <a:srgbClr val="FF0000"/>
                </a:solidFill>
              </a:rPr>
              <a:t>簡訊認證</a:t>
            </a:r>
          </a:p>
        </p:txBody>
      </p:sp>
    </p:spTree>
    <p:extLst>
      <p:ext uri="{BB962C8B-B14F-4D97-AF65-F5344CB8AC3E}">
        <p14:creationId xmlns:p14="http://schemas.microsoft.com/office/powerpoint/2010/main" val="3750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Kerberos,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針對個人通信安全</a:t>
            </a:r>
            <a:r>
              <a:rPr lang="en-US" altLang="zh-TW" sz="3600" dirty="0"/>
              <a:t>,</a:t>
            </a:r>
            <a:r>
              <a:rPr lang="zh-TW" altLang="en-US" sz="3600" dirty="0"/>
              <a:t>可進行身份認證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是一種非對稱金鑰管理機制來進行金鑰管理的系統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可採複合 </a:t>
            </a:r>
            <a:r>
              <a:rPr lang="en-US" altLang="zh-TW" sz="3600" dirty="0"/>
              <a:t>Kerberos </a:t>
            </a:r>
            <a:r>
              <a:rPr lang="zh-TW" altLang="en-US" sz="3600" dirty="0"/>
              <a:t>伺服器和缺陷認證機制來補救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具備加密機制</a:t>
            </a:r>
            <a:r>
              <a:rPr lang="en-US" altLang="zh-TW" sz="3600" dirty="0"/>
              <a:t>,</a:t>
            </a:r>
            <a:r>
              <a:rPr lang="zh-TW" altLang="en-US" sz="3600" dirty="0"/>
              <a:t>可保護資料完整性</a:t>
            </a:r>
          </a:p>
        </p:txBody>
      </p:sp>
    </p:spTree>
    <p:extLst>
      <p:ext uri="{BB962C8B-B14F-4D97-AF65-F5344CB8AC3E}">
        <p14:creationId xmlns:p14="http://schemas.microsoft.com/office/powerpoint/2010/main" val="17661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Kerberos,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針對個人通信安全</a:t>
            </a:r>
            <a:r>
              <a:rPr lang="en-US" altLang="zh-TW" sz="3600" dirty="0"/>
              <a:t>,</a:t>
            </a:r>
            <a:r>
              <a:rPr lang="zh-TW" altLang="en-US" sz="3600" dirty="0"/>
              <a:t>可進行身份認證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是一種非對稱金鑰管理機制來進行金鑰管理的系統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可採複合 </a:t>
            </a:r>
            <a:r>
              <a:rPr lang="en-US" altLang="zh-TW" sz="3600" dirty="0"/>
              <a:t>Kerberos </a:t>
            </a:r>
            <a:r>
              <a:rPr lang="zh-TW" altLang="en-US" sz="3600" dirty="0"/>
              <a:t>伺服器和缺陷認證機制來補救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具備加密機制</a:t>
            </a:r>
            <a:r>
              <a:rPr lang="en-US" altLang="zh-TW" sz="3600" dirty="0"/>
              <a:t>,</a:t>
            </a:r>
            <a:r>
              <a:rPr lang="zh-TW" altLang="en-US" sz="3600" dirty="0"/>
              <a:t>可保護資料完整性</a:t>
            </a:r>
          </a:p>
        </p:txBody>
      </p:sp>
    </p:spTree>
    <p:extLst>
      <p:ext uri="{BB962C8B-B14F-4D97-AF65-F5344CB8AC3E}">
        <p14:creationId xmlns:p14="http://schemas.microsoft.com/office/powerpoint/2010/main" val="25914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組織對外服務之官方網站遭受駭客透過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 </a:t>
            </a:r>
            <a:r>
              <a:rPr lang="zh-TW" altLang="en-US" sz="3600" dirty="0"/>
              <a:t>攻擊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請問此為下列哪項遭受破壞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36618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關於設計網際網路服務使用者身分驗證機制的考量因素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What you know?</a:t>
            </a:r>
            <a:r>
              <a:rPr lang="zh-TW" altLang="en-US" sz="3600" dirty="0"/>
              <a:t>使用者所記住的身分內容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個人識別名稱及對應的密碼</a:t>
            </a:r>
          </a:p>
          <a:p>
            <a:r>
              <a:rPr lang="en-US" altLang="zh-TW" sz="3600" dirty="0"/>
              <a:t>(B) What you have?</a:t>
            </a:r>
            <a:r>
              <a:rPr lang="zh-TW" altLang="en-US" sz="3600" dirty="0"/>
              <a:t>使用者所擁有之認證裝置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金融卡、智慧卡</a:t>
            </a:r>
          </a:p>
          <a:p>
            <a:r>
              <a:rPr lang="en-US" altLang="zh-TW" sz="3600" dirty="0"/>
              <a:t>(C) Who you are?</a:t>
            </a:r>
            <a:r>
              <a:rPr lang="zh-TW" altLang="en-US" sz="3600" dirty="0"/>
              <a:t>使用者所扮演的角色</a:t>
            </a:r>
            <a:r>
              <a:rPr lang="en-US" altLang="zh-TW" sz="3600" dirty="0"/>
              <a:t>: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學代、班聯會主席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(D) What you are?</a:t>
            </a:r>
            <a:r>
              <a:rPr lang="zh-TW" altLang="en-US" sz="3600" dirty="0"/>
              <a:t>使用者擁有之特徵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指紋、虹膜</a:t>
            </a:r>
          </a:p>
        </p:txBody>
      </p:sp>
    </p:spTree>
    <p:extLst>
      <p:ext uri="{BB962C8B-B14F-4D97-AF65-F5344CB8AC3E}">
        <p14:creationId xmlns:p14="http://schemas.microsoft.com/office/powerpoint/2010/main" val="9475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關於設計網際網路服務使用者身分驗證機制的考量因素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What you know?</a:t>
            </a:r>
            <a:r>
              <a:rPr lang="zh-TW" altLang="en-US" sz="3600" dirty="0"/>
              <a:t>使用者所記住的身分內容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個人識別名稱及對應的密碼</a:t>
            </a:r>
          </a:p>
          <a:p>
            <a:r>
              <a:rPr lang="en-US" altLang="zh-TW" sz="3600" dirty="0"/>
              <a:t>(B) What you have?</a:t>
            </a:r>
            <a:r>
              <a:rPr lang="zh-TW" altLang="en-US" sz="3600" dirty="0"/>
              <a:t>使用者所擁有之認證裝置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金融卡、智慧卡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Who you are?</a:t>
            </a:r>
            <a:r>
              <a:rPr lang="zh-TW" altLang="en-US" sz="3600" dirty="0">
                <a:solidFill>
                  <a:srgbClr val="FF0000"/>
                </a:solidFill>
              </a:rPr>
              <a:t>使用者所扮演的角色</a:t>
            </a:r>
            <a:r>
              <a:rPr lang="en-US" altLang="zh-TW" sz="3600" dirty="0">
                <a:solidFill>
                  <a:srgbClr val="FF0000"/>
                </a:solidFill>
              </a:rPr>
              <a:t>:</a:t>
            </a:r>
            <a:r>
              <a:rPr lang="zh-TW" altLang="en-US" sz="3600" dirty="0">
                <a:solidFill>
                  <a:srgbClr val="FF0000"/>
                </a:solidFill>
              </a:rPr>
              <a:t>如</a:t>
            </a:r>
            <a:r>
              <a:rPr lang="en-US" altLang="zh-TW" sz="3600" dirty="0">
                <a:solidFill>
                  <a:srgbClr val="FF0000"/>
                </a:solidFill>
              </a:rPr>
              <a:t>:</a:t>
            </a:r>
            <a:r>
              <a:rPr lang="zh-TW" altLang="en-US" sz="3600" dirty="0">
                <a:solidFill>
                  <a:srgbClr val="FF0000"/>
                </a:solidFill>
              </a:rPr>
              <a:t>學代、班聯會主席</a:t>
            </a:r>
            <a:r>
              <a:rPr lang="en-US" altLang="zh-TW" sz="36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TW" sz="3600" dirty="0"/>
              <a:t>(D) What you are?</a:t>
            </a:r>
            <a:r>
              <a:rPr lang="zh-TW" altLang="en-US" sz="3600" dirty="0"/>
              <a:t>使用者擁有之特徵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指紋、虹膜</a:t>
            </a:r>
          </a:p>
        </p:txBody>
      </p:sp>
    </p:spTree>
    <p:extLst>
      <p:ext uri="{BB962C8B-B14F-4D97-AF65-F5344CB8AC3E}">
        <p14:creationId xmlns:p14="http://schemas.microsoft.com/office/powerpoint/2010/main" val="35102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96752"/>
            <a:ext cx="81078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請問在系統服務裡</a:t>
            </a:r>
            <a:r>
              <a:rPr lang="en-US" altLang="zh-TW" sz="3600" dirty="0"/>
              <a:t>,</a:t>
            </a:r>
            <a:r>
              <a:rPr lang="zh-TW" altLang="en-US" sz="3600" dirty="0"/>
              <a:t>關於身分驗證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只要通過身分驗證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就可以暢行無阻。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即是擁有最高權限。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所有的使用行為都是適合理的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不需要軌跡。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依照最小權限原則</a:t>
            </a:r>
            <a:r>
              <a:rPr lang="en-US" altLang="zh-TW" sz="3600" dirty="0"/>
              <a:t>,</a:t>
            </a:r>
            <a:r>
              <a:rPr lang="zh-TW" altLang="en-US" sz="3600" dirty="0"/>
              <a:t>劃分給予適當的權限控管。</a:t>
            </a:r>
          </a:p>
        </p:txBody>
      </p:sp>
    </p:spTree>
    <p:extLst>
      <p:ext uri="{BB962C8B-B14F-4D97-AF65-F5344CB8AC3E}">
        <p14:creationId xmlns:p14="http://schemas.microsoft.com/office/powerpoint/2010/main" val="1605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8930" y="1052736"/>
            <a:ext cx="79638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請問在系統服務裡</a:t>
            </a:r>
            <a:r>
              <a:rPr lang="en-US" altLang="zh-TW" sz="3600" dirty="0"/>
              <a:t>,</a:t>
            </a:r>
            <a:r>
              <a:rPr lang="zh-TW" altLang="en-US" sz="3600" dirty="0"/>
              <a:t>關於身分驗證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只要通過身分驗證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就可以暢行無阻。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即是擁有最高權限。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所有的使用行為都是適合理的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不需要軌跡。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依照最小權限原則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劃分給予適當的權限控管。</a:t>
            </a:r>
          </a:p>
        </p:txBody>
      </p:sp>
    </p:spTree>
    <p:extLst>
      <p:ext uri="{BB962C8B-B14F-4D97-AF65-F5344CB8AC3E}">
        <p14:creationId xmlns:p14="http://schemas.microsoft.com/office/powerpoint/2010/main" val="42249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資安事故</a:t>
            </a:r>
            <a:r>
              <a:rPr lang="en-US" altLang="zh-TW" sz="3600" dirty="0" smtClean="0"/>
              <a:t>(Security Incident)</a:t>
            </a:r>
          </a:p>
          <a:p>
            <a:pPr algn="ctr"/>
            <a:r>
              <a:rPr lang="zh-TW" altLang="en-US" sz="6600" dirty="0" smtClean="0"/>
              <a:t>與</a:t>
            </a:r>
            <a:endParaRPr lang="en-US" altLang="zh-TW" sz="6600" dirty="0" smtClean="0"/>
          </a:p>
          <a:p>
            <a:pPr algn="ctr"/>
            <a:r>
              <a:rPr lang="zh-TW" altLang="en-US" sz="6600" dirty="0" smtClean="0"/>
              <a:t>資安事件</a:t>
            </a:r>
            <a:r>
              <a:rPr lang="zh-TW" altLang="en-US" sz="3200" dirty="0" smtClean="0"/>
              <a:t>（</a:t>
            </a:r>
            <a:r>
              <a:rPr lang="en-US" altLang="zh-TW" sz="3200" dirty="0" smtClean="0"/>
              <a:t>Security Event</a:t>
            </a:r>
            <a:r>
              <a:rPr lang="zh-TW" altLang="en-US" sz="32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8532051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4582"/>
            <a:ext cx="85205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使用帳號及密碼進行身分認證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是時下網路上最常用的方法</a:t>
            </a:r>
            <a:r>
              <a:rPr lang="en-US" altLang="zh-TW" sz="3600" dirty="0"/>
              <a:t>,</a:t>
            </a:r>
            <a:r>
              <a:rPr lang="zh-TW" altLang="en-US" sz="3600" dirty="0"/>
              <a:t>破解密碼就可以有效攻擊身分認證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下列何項不是針對破解密碼的攻擊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窮舉攻擊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網路釣魚網站</a:t>
            </a:r>
            <a:r>
              <a:rPr lang="en-US" altLang="zh-TW" sz="3600" dirty="0"/>
              <a:t>(Phishing</a:t>
            </a:r>
            <a:r>
              <a:rPr lang="en-US" altLang="zh-TW" sz="3600" dirty="0" smtClean="0"/>
              <a:t>)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933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35873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使用帳號及密碼進行身分認證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是時下網路上最常用的方法</a:t>
            </a:r>
            <a:r>
              <a:rPr lang="en-US" altLang="zh-TW" sz="3600" dirty="0"/>
              <a:t>,</a:t>
            </a:r>
            <a:r>
              <a:rPr lang="zh-TW" altLang="en-US" sz="3600" dirty="0"/>
              <a:t>破解密碼就可以有效攻擊身分認證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下列何項不是針對破解密碼的攻擊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窮舉攻擊</a:t>
            </a:r>
            <a:r>
              <a:rPr lang="en-US" altLang="zh-TW" sz="3200" dirty="0"/>
              <a:t>(Brute-Force Attack)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字典攻擊</a:t>
            </a:r>
            <a:r>
              <a:rPr lang="en-US" altLang="zh-TW" sz="3200" dirty="0">
                <a:solidFill>
                  <a:srgbClr val="FF0000"/>
                </a:solidFill>
              </a:rPr>
              <a:t>(Dictionary Attack)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跨網站指令碼攻擊</a:t>
            </a:r>
            <a:r>
              <a:rPr lang="en-US" altLang="zh-TW" sz="3200" dirty="0"/>
              <a:t>(Cross-Site Scripting)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網路釣魚網站</a:t>
            </a:r>
            <a:r>
              <a:rPr lang="en-US" altLang="zh-TW" sz="3200" dirty="0"/>
              <a:t>(Phishing</a:t>
            </a:r>
            <a:r>
              <a:rPr lang="en-US" altLang="zh-TW" sz="3200" dirty="0" smtClean="0"/>
              <a:t>)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8619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3.4.</a:t>
            </a:r>
            <a:r>
              <a:rPr lang="zh-TW" altLang="en-US" sz="6600" dirty="0" smtClean="0"/>
              <a:t>加解密</a:t>
            </a:r>
            <a:endParaRPr lang="zh-TW" alt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129460145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3.5.PKI</a:t>
            </a:r>
            <a:r>
              <a:rPr lang="zh-TW" altLang="en-US" sz="6600" dirty="0" smtClean="0"/>
              <a:t>與自然人憑證</a:t>
            </a:r>
            <a:endParaRPr lang="zh-TW" alt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77852260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066" y="946908"/>
            <a:ext cx="867586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中華民國目前使用自然人憑證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做為民眾於網路應用時之合法身份識別依據。關於自然人憑證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</a:t>
            </a:r>
            <a:r>
              <a:rPr lang="zh-TW" altLang="en-US" sz="3400" dirty="0"/>
              <a:t>自然人憑證是基於 </a:t>
            </a:r>
            <a:r>
              <a:rPr lang="en-US" altLang="zh-TW" sz="3400" dirty="0"/>
              <a:t>PKI(Public Key Infrastructure)</a:t>
            </a:r>
            <a:r>
              <a:rPr lang="zh-TW" altLang="en-US" sz="3400" dirty="0"/>
              <a:t>架構下之應用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自然人憑證在網路上使用時</a:t>
            </a:r>
            <a:r>
              <a:rPr lang="en-US" altLang="zh-TW" sz="3400" dirty="0"/>
              <a:t>,</a:t>
            </a:r>
            <a:r>
              <a:rPr lang="zh-TW" altLang="en-US" sz="3400" dirty="0"/>
              <a:t>其代表申請人之身分識別上具有法律效力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自然人憑證申請一次永久有效</a:t>
            </a:r>
            <a:r>
              <a:rPr lang="en-US" altLang="zh-TW" sz="3400" dirty="0"/>
              <a:t>,</a:t>
            </a:r>
            <a:r>
              <a:rPr lang="zh-TW" altLang="en-US" sz="3400" dirty="0"/>
              <a:t>無需換發</a:t>
            </a:r>
          </a:p>
          <a:p>
            <a:r>
              <a:rPr lang="en-US" altLang="zh-TW" sz="3400" dirty="0"/>
              <a:t>(D)</a:t>
            </a:r>
            <a:r>
              <a:rPr lang="zh-TW" altLang="en-US" sz="3400" dirty="0"/>
              <a:t>自然人憑證於網路上的相關應用具有不可否認性</a:t>
            </a:r>
          </a:p>
        </p:txBody>
      </p:sp>
    </p:spTree>
    <p:extLst>
      <p:ext uri="{BB962C8B-B14F-4D97-AF65-F5344CB8AC3E}">
        <p14:creationId xmlns:p14="http://schemas.microsoft.com/office/powerpoint/2010/main" val="42661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組織對外服務之官方網站遭受駭客透過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 </a:t>
            </a:r>
            <a:r>
              <a:rPr lang="zh-TW" altLang="en-US" sz="3600" dirty="0"/>
              <a:t>攻擊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請問此為下列哪項遭受破壞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5275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066" y="946908"/>
            <a:ext cx="867586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中華民國目前使用自然人憑證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做為民眾於網路應用時之合法身份識別依據。關於自然人憑證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</a:t>
            </a:r>
            <a:r>
              <a:rPr lang="zh-TW" altLang="en-US" sz="3400" dirty="0"/>
              <a:t>自然人憑證是基於 </a:t>
            </a:r>
            <a:r>
              <a:rPr lang="en-US" altLang="zh-TW" sz="3400" dirty="0"/>
              <a:t>PKI(Public Key Infrastructure)</a:t>
            </a:r>
            <a:r>
              <a:rPr lang="zh-TW" altLang="en-US" sz="3400" dirty="0"/>
              <a:t>架構下之應用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自然人憑證在網路上使用時</a:t>
            </a:r>
            <a:r>
              <a:rPr lang="en-US" altLang="zh-TW" sz="3400" dirty="0"/>
              <a:t>,</a:t>
            </a:r>
            <a:r>
              <a:rPr lang="zh-TW" altLang="en-US" sz="3400" dirty="0"/>
              <a:t>其代表申請人之身分識別上具有法律效力</a:t>
            </a:r>
          </a:p>
          <a:p>
            <a:r>
              <a:rPr lang="en-US" altLang="zh-TW" sz="3400" dirty="0">
                <a:solidFill>
                  <a:srgbClr val="FF0000"/>
                </a:solidFill>
              </a:rPr>
              <a:t>(C) </a:t>
            </a:r>
            <a:r>
              <a:rPr lang="zh-TW" altLang="en-US" sz="3400" dirty="0">
                <a:solidFill>
                  <a:srgbClr val="FF0000"/>
                </a:solidFill>
              </a:rPr>
              <a:t>自然人憑證申請一次永久有效</a:t>
            </a:r>
            <a:r>
              <a:rPr lang="en-US" altLang="zh-TW" sz="3400" dirty="0">
                <a:solidFill>
                  <a:srgbClr val="FF0000"/>
                </a:solidFill>
              </a:rPr>
              <a:t>,</a:t>
            </a:r>
            <a:r>
              <a:rPr lang="zh-TW" altLang="en-US" sz="3400" dirty="0">
                <a:solidFill>
                  <a:srgbClr val="FF0000"/>
                </a:solidFill>
              </a:rPr>
              <a:t>無需換發</a:t>
            </a:r>
          </a:p>
          <a:p>
            <a:r>
              <a:rPr lang="en-US" altLang="zh-TW" sz="3400" dirty="0"/>
              <a:t>(D)</a:t>
            </a:r>
            <a:r>
              <a:rPr lang="zh-TW" altLang="en-US" sz="3400" dirty="0"/>
              <a:t>自然人憑證於網路上的相關應用具有不可否認性</a:t>
            </a:r>
          </a:p>
        </p:txBody>
      </p:sp>
    </p:spTree>
    <p:extLst>
      <p:ext uri="{BB962C8B-B14F-4D97-AF65-F5344CB8AC3E}">
        <p14:creationId xmlns:p14="http://schemas.microsoft.com/office/powerpoint/2010/main" val="5145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  <a:p>
            <a:pPr algn="ctr"/>
            <a:r>
              <a:rPr lang="zh-TW" altLang="en-US" sz="4000" dirty="0" smtClean="0"/>
              <a:t>事故管理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與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營運</a:t>
            </a:r>
            <a:r>
              <a:rPr lang="zh-TW" altLang="en-US" sz="4000" dirty="0"/>
              <a:t>持續</a:t>
            </a:r>
          </a:p>
        </p:txBody>
      </p:sp>
    </p:spTree>
    <p:extLst>
      <p:ext uri="{BB962C8B-B14F-4D97-AF65-F5344CB8AC3E}">
        <p14:creationId xmlns:p14="http://schemas.microsoft.com/office/powerpoint/2010/main" val="176828979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事故管理與營運持續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4.1.</a:t>
            </a:r>
            <a:r>
              <a:rPr lang="zh-TW" altLang="en-US" dirty="0" smtClean="0"/>
              <a:t>事件與事故管理</a:t>
            </a:r>
          </a:p>
          <a:p>
            <a:r>
              <a:rPr lang="zh-TW" altLang="en-US" dirty="0" smtClean="0"/>
              <a:t>    資訊安全事故</a:t>
            </a:r>
            <a:r>
              <a:rPr lang="en-US" altLang="zh-TW" dirty="0" smtClean="0"/>
              <a:t>(Security Incident)</a:t>
            </a:r>
            <a:r>
              <a:rPr lang="zh-TW" altLang="en-US" dirty="0" smtClean="0"/>
              <a:t>與資安事件（</a:t>
            </a:r>
            <a:r>
              <a:rPr lang="en-US" altLang="zh-TW" dirty="0" smtClean="0"/>
              <a:t>Security Event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 資訊安全事件通報</a:t>
            </a:r>
          </a:p>
          <a:p>
            <a:r>
              <a:rPr lang="zh-TW" altLang="en-US" dirty="0" smtClean="0"/>
              <a:t>    資安事故應變與處理程序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4.2.</a:t>
            </a:r>
            <a:r>
              <a:rPr lang="zh-TW" altLang="en-US" dirty="0" smtClean="0"/>
              <a:t>備援</a:t>
            </a:r>
          </a:p>
          <a:p>
            <a:r>
              <a:rPr lang="zh-TW" altLang="en-US" dirty="0" smtClean="0"/>
              <a:t>    備援與備份</a:t>
            </a:r>
            <a:r>
              <a:rPr lang="en-US" altLang="zh-TW" dirty="0" smtClean="0"/>
              <a:t>(Backup)</a:t>
            </a:r>
          </a:p>
          <a:p>
            <a:r>
              <a:rPr lang="en-US" altLang="zh-TW" dirty="0" smtClean="0"/>
              <a:t>    </a:t>
            </a:r>
            <a:r>
              <a:rPr lang="zh-TW" altLang="en-US" dirty="0" smtClean="0"/>
              <a:t>備援與備份</a:t>
            </a:r>
            <a:r>
              <a:rPr lang="en-US" altLang="zh-TW" dirty="0" smtClean="0"/>
              <a:t>(Backup):</a:t>
            </a:r>
            <a:r>
              <a:rPr lang="zh-TW" altLang="en-US" dirty="0" smtClean="0"/>
              <a:t>重要指標</a:t>
            </a:r>
          </a:p>
          <a:p>
            <a:r>
              <a:rPr lang="zh-TW" altLang="en-US" dirty="0" smtClean="0"/>
              <a:t>      復原點目標（</a:t>
            </a:r>
            <a:r>
              <a:rPr lang="en-US" altLang="zh-TW" dirty="0" smtClean="0"/>
              <a:t>Recovery Point Objective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RPO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   復原時間目標（</a:t>
            </a:r>
            <a:r>
              <a:rPr lang="en-US" altLang="zh-TW" dirty="0" smtClean="0"/>
              <a:t>Recovery Time Objective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RTO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   最大可容忍的中斷時間（</a:t>
            </a:r>
            <a:r>
              <a:rPr lang="en-US" altLang="zh-TW" dirty="0" smtClean="0"/>
              <a:t>Maximum Tolerable Period of Disruption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MTPD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 備份的各種方式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完整備份（</a:t>
            </a:r>
            <a:r>
              <a:rPr lang="en-US" altLang="zh-TW" dirty="0" smtClean="0"/>
              <a:t>Full Backup</a:t>
            </a:r>
            <a:r>
              <a:rPr lang="zh-TW" altLang="en-US" dirty="0" smtClean="0"/>
              <a:t>）</a:t>
            </a:r>
            <a:r>
              <a:rPr lang="en-US" altLang="zh-TW" dirty="0" smtClean="0"/>
              <a:t>|</a:t>
            </a:r>
            <a:r>
              <a:rPr lang="zh-TW" altLang="en-US" dirty="0" smtClean="0"/>
              <a:t>差異備份（</a:t>
            </a:r>
            <a:r>
              <a:rPr lang="en-US" altLang="zh-TW" dirty="0" smtClean="0"/>
              <a:t>Differential Backup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                增量備份（</a:t>
            </a:r>
            <a:r>
              <a:rPr lang="en-US" altLang="zh-TW" dirty="0" smtClean="0"/>
              <a:t>Incremental Backup</a:t>
            </a:r>
            <a:r>
              <a:rPr lang="zh-TW" altLang="en-US" dirty="0" smtClean="0"/>
              <a:t>）</a:t>
            </a:r>
            <a:r>
              <a:rPr lang="en-US" altLang="zh-TW" dirty="0" smtClean="0"/>
              <a:t>|</a:t>
            </a:r>
            <a:r>
              <a:rPr lang="zh-TW" altLang="en-US" dirty="0" smtClean="0"/>
              <a:t>選擇式備份（</a:t>
            </a:r>
            <a:r>
              <a:rPr lang="en-US" altLang="zh-TW" dirty="0" smtClean="0"/>
              <a:t>Selective Backup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 異地備援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25314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事故管理與營運持續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844824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4.3.</a:t>
            </a:r>
            <a:r>
              <a:rPr lang="zh-TW" altLang="en-US" sz="3600" dirty="0" smtClean="0"/>
              <a:t>營運持續</a:t>
            </a:r>
            <a:endParaRPr lang="en-US" altLang="zh-TW" sz="3600" dirty="0" smtClean="0"/>
          </a:p>
          <a:p>
            <a:r>
              <a:rPr lang="en-US" altLang="zh-TW" sz="3600" dirty="0" smtClean="0"/>
              <a:t>    </a:t>
            </a:r>
            <a:r>
              <a:rPr lang="zh-TW" altLang="en-US" sz="3600" dirty="0" smtClean="0"/>
              <a:t>企業營運持續計畫</a:t>
            </a:r>
          </a:p>
          <a:p>
            <a:r>
              <a:rPr lang="zh-TW" altLang="en-US" sz="3600" dirty="0" smtClean="0"/>
              <a:t>    營運持續管理的國際標準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539552" y="5105384"/>
            <a:ext cx="71316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CISSP Domain 7: Security Operations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61996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4.1.</a:t>
            </a:r>
            <a:r>
              <a:rPr lang="zh-TW" altLang="en-US" sz="6600" dirty="0" smtClean="0"/>
              <a:t>事件與事故管理</a:t>
            </a:r>
          </a:p>
        </p:txBody>
      </p:sp>
    </p:spTree>
    <p:extLst>
      <p:ext uri="{BB962C8B-B14F-4D97-AF65-F5344CB8AC3E}">
        <p14:creationId xmlns:p14="http://schemas.microsoft.com/office/powerpoint/2010/main" val="264486786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資安事故</a:t>
            </a:r>
            <a:r>
              <a:rPr lang="en-US" altLang="zh-TW" sz="3600" dirty="0" smtClean="0"/>
              <a:t>(Security Incident)</a:t>
            </a:r>
          </a:p>
          <a:p>
            <a:pPr algn="ctr"/>
            <a:r>
              <a:rPr lang="zh-TW" altLang="en-US" sz="6600" dirty="0" smtClean="0"/>
              <a:t>與</a:t>
            </a:r>
            <a:endParaRPr lang="en-US" altLang="zh-TW" sz="6600" dirty="0" smtClean="0"/>
          </a:p>
          <a:p>
            <a:pPr algn="ctr"/>
            <a:r>
              <a:rPr lang="zh-TW" altLang="en-US" sz="6600" dirty="0" smtClean="0"/>
              <a:t>資安事件</a:t>
            </a:r>
            <a:r>
              <a:rPr lang="zh-TW" altLang="en-US" sz="3200" dirty="0" smtClean="0"/>
              <a:t>（</a:t>
            </a:r>
            <a:r>
              <a:rPr lang="en-US" altLang="zh-TW" sz="3200" dirty="0" smtClean="0"/>
              <a:t>Security Event</a:t>
            </a:r>
            <a:r>
              <a:rPr lang="zh-TW" altLang="en-US" sz="32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15887938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47667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資安事故</a:t>
            </a:r>
            <a:r>
              <a:rPr lang="en-US" altLang="zh-TW" sz="2400" dirty="0" smtClean="0"/>
              <a:t>Security Incident  </a:t>
            </a:r>
            <a:r>
              <a:rPr lang="zh-TW" altLang="en-US" sz="2400" dirty="0" smtClean="0"/>
              <a:t>與   資安事件</a:t>
            </a:r>
            <a:r>
              <a:rPr lang="en-US" altLang="zh-TW" sz="2400" dirty="0" smtClean="0"/>
              <a:t>Security Event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25579"/>
              </p:ext>
            </p:extLst>
          </p:nvPr>
        </p:nvGraphicFramePr>
        <p:xfrm>
          <a:off x="539553" y="1340768"/>
          <a:ext cx="819065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001"/>
                <a:gridCol w="3389900"/>
                <a:gridCol w="353675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事件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Event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任何系統或網路上可觀察到的行為變化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使用者登入登出紀錄，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IP</a:t>
                      </a:r>
                      <a:r>
                        <a:rPr lang="zh-TW" altLang="en-US" dirty="0" smtClean="0"/>
                        <a:t>連線紀錄</a:t>
                      </a:r>
                      <a:r>
                        <a:rPr lang="en-US" altLang="zh-TW" dirty="0" smtClean="0"/>
                        <a:t>allow or deny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事故</a:t>
                      </a:r>
                      <a:r>
                        <a:rPr lang="en-US" altLang="zh-TW" sz="1800" dirty="0" smtClean="0"/>
                        <a:t>Incident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當事件發生時有造成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極大的損失</a:t>
                      </a:r>
                      <a:r>
                        <a:rPr lang="zh-TW" altLang="en-US" dirty="0" smtClean="0"/>
                        <a:t>時，就變成了資安事故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92089"/>
              </p:ext>
            </p:extLst>
          </p:nvPr>
        </p:nvGraphicFramePr>
        <p:xfrm>
          <a:off x="422167" y="3429000"/>
          <a:ext cx="820891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520280"/>
                <a:gridCol w="439248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資安事件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Security Event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不良的事件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不正常或未經授權的存取機敏性資料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防毒軟體偵測到惡意程式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系統發生警訊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資安事故</a:t>
                      </a:r>
                      <a:endParaRPr lang="en-US" altLang="zh-TW" dirty="0" smtClean="0"/>
                    </a:p>
                    <a:p>
                      <a:r>
                        <a:rPr lang="en-US" altLang="zh-TW" sz="1800" dirty="0" smtClean="0"/>
                        <a:t>Security Incident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資安事件已對組織或單位的資產造成損失，而事件尚未對組織或單位造成損失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網路瞬斷一秒，被系統紀錄到，或許使用者們皆無感覺，這就像是事件。若網路斷線一小時，惹發民怨、要求賠償、影響商譽這就算是事故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17906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ISO 27000 standard</a:t>
            </a:r>
            <a:r>
              <a:rPr lang="zh-TW" altLang="en-US" dirty="0" smtClean="0"/>
              <a:t>的定義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1628800"/>
            <a:ext cx="81369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For the purposes of ISO 27001, the ISO 27000 standard, which defines the vocabulary for ISO information security management, uses the following concepts:</a:t>
            </a:r>
          </a:p>
          <a:p>
            <a:endParaRPr lang="en-US" altLang="zh-TW" sz="2000" dirty="0" smtClean="0"/>
          </a:p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security event</a:t>
            </a:r>
            <a:r>
              <a:rPr lang="en-US" altLang="zh-TW" sz="2000" dirty="0" smtClean="0"/>
              <a:t>: any occurrence related to assets or the environment indicating a possible compromise of policies or failure of controls, or an unmapped situation that can impact security.</a:t>
            </a:r>
          </a:p>
          <a:p>
            <a:endParaRPr lang="en-US" altLang="zh-TW" sz="2000" dirty="0" smtClean="0"/>
          </a:p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security incident</a:t>
            </a:r>
            <a:r>
              <a:rPr lang="en-US" altLang="zh-TW" sz="2000" dirty="0" smtClean="0"/>
              <a:t>: one or more information security events that compromise business operations and information security.</a:t>
            </a:r>
          </a:p>
          <a:p>
            <a:endParaRPr lang="en-US" altLang="zh-TW" sz="2000" dirty="0" smtClean="0"/>
          </a:p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security non-compliance</a:t>
            </a:r>
            <a:r>
              <a:rPr lang="en-US" altLang="zh-TW" sz="2000" dirty="0" smtClean="0"/>
              <a:t>: any situation where a requirement is not being fulfilled.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77933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80358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關於資訊安全事故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事件發生時</a:t>
            </a:r>
            <a:r>
              <a:rPr lang="en-US" altLang="zh-TW" sz="3200" dirty="0"/>
              <a:t>,</a:t>
            </a:r>
            <a:r>
              <a:rPr lang="zh-TW" altLang="en-US" sz="3200" dirty="0"/>
              <a:t>應填寫通報單</a:t>
            </a:r>
            <a:r>
              <a:rPr lang="en-US" altLang="zh-TW" sz="3200" dirty="0"/>
              <a:t>,</a:t>
            </a:r>
            <a:r>
              <a:rPr lang="zh-TW" altLang="en-US" sz="3200" dirty="0"/>
              <a:t>來判定是否為資安事故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應將資訊安全事件進行分級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每一個級別都可視為資安事故</a:t>
            </a:r>
            <a:r>
              <a:rPr lang="en-US" altLang="zh-TW" sz="3200" dirty="0"/>
              <a:t>,</a:t>
            </a:r>
            <a:r>
              <a:rPr lang="zh-TW" altLang="en-US" sz="3200" dirty="0"/>
              <a:t>有不同處理規範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天然災害為不可抗力</a:t>
            </a:r>
            <a:r>
              <a:rPr lang="en-US" altLang="zh-TW" sz="3200" dirty="0"/>
              <a:t>,</a:t>
            </a:r>
            <a:r>
              <a:rPr lang="zh-TW" altLang="en-US" sz="3200" dirty="0"/>
              <a:t>所以不用列入處理</a:t>
            </a:r>
          </a:p>
        </p:txBody>
      </p:sp>
    </p:spTree>
    <p:extLst>
      <p:ext uri="{BB962C8B-B14F-4D97-AF65-F5344CB8AC3E}">
        <p14:creationId xmlns:p14="http://schemas.microsoft.com/office/powerpoint/2010/main" val="36429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關於資訊安全事故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事件發生時</a:t>
            </a:r>
            <a:r>
              <a:rPr lang="en-US" altLang="zh-TW" sz="3200" dirty="0"/>
              <a:t>,</a:t>
            </a:r>
            <a:r>
              <a:rPr lang="zh-TW" altLang="en-US" sz="3200" dirty="0"/>
              <a:t>應填寫通報單</a:t>
            </a:r>
            <a:r>
              <a:rPr lang="en-US" altLang="zh-TW" sz="3200" dirty="0"/>
              <a:t>,</a:t>
            </a:r>
            <a:r>
              <a:rPr lang="zh-TW" altLang="en-US" sz="3200" dirty="0"/>
              <a:t>來判定是否為資安事故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應將資訊安全事件進行分級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每一個級別都可視為資安事故</a:t>
            </a:r>
            <a:r>
              <a:rPr lang="en-US" altLang="zh-TW" sz="3200" dirty="0"/>
              <a:t>,</a:t>
            </a:r>
            <a:r>
              <a:rPr lang="zh-TW" altLang="en-US" sz="3200" dirty="0"/>
              <a:t>有不同處理規範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天然災害為不可抗力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所以不用列入處理</a:t>
            </a:r>
          </a:p>
        </p:txBody>
      </p:sp>
    </p:spTree>
    <p:extLst>
      <p:ext uri="{BB962C8B-B14F-4D97-AF65-F5344CB8AC3E}">
        <p14:creationId xmlns:p14="http://schemas.microsoft.com/office/powerpoint/2010/main" val="36564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下列哪一種攻擊手法</a:t>
            </a:r>
            <a:r>
              <a:rPr lang="en-US" altLang="zh-TW" sz="2800" dirty="0"/>
              <a:t>,</a:t>
            </a:r>
            <a:r>
              <a:rPr lang="zh-TW" altLang="en-US" sz="2800" dirty="0"/>
              <a:t>主要目的是在破壞「機密性」</a:t>
            </a:r>
            <a:r>
              <a:rPr lang="en-US" altLang="zh-TW" sz="28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社交工程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(Google-Hacking)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拒絕服務</a:t>
            </a:r>
            <a:r>
              <a:rPr lang="en-US" altLang="zh-TW" sz="3600" dirty="0"/>
              <a:t>(Denial-of-Services)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駭客侵入銀行資料庫竄改存款</a:t>
            </a:r>
            <a:r>
              <a:rPr lang="zh-TW" altLang="en-US" sz="3600" dirty="0" smtClean="0"/>
              <a:t>金額</a:t>
            </a:r>
            <a:endParaRPr lang="en-US" altLang="zh-TW" sz="3600" dirty="0" smtClean="0"/>
          </a:p>
          <a:p>
            <a:endParaRPr lang="zh-TW" altLang="en-US" sz="3600" dirty="0"/>
          </a:p>
          <a:p>
            <a:r>
              <a:rPr lang="en-US" altLang="zh-TW" sz="3600" dirty="0"/>
              <a:t>(A) (1), (2)</a:t>
            </a:r>
          </a:p>
          <a:p>
            <a:r>
              <a:rPr lang="en-US" altLang="zh-TW" sz="3600" dirty="0"/>
              <a:t>(B) (3), (4)</a:t>
            </a:r>
          </a:p>
          <a:p>
            <a:r>
              <a:rPr lang="en-US" altLang="zh-TW" sz="3600" dirty="0"/>
              <a:t>(C) (2), (3), (4)</a:t>
            </a:r>
          </a:p>
          <a:p>
            <a:r>
              <a:rPr lang="en-US" altLang="zh-TW" sz="3600" dirty="0"/>
              <a:t>(D) (1), (2), (4)</a:t>
            </a:r>
          </a:p>
        </p:txBody>
      </p:sp>
    </p:spTree>
    <p:extLst>
      <p:ext uri="{BB962C8B-B14F-4D97-AF65-F5344CB8AC3E}">
        <p14:creationId xmlns:p14="http://schemas.microsoft.com/office/powerpoint/2010/main" val="32054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</a:t>
            </a:r>
            <a:r>
              <a:rPr lang="en-US" altLang="zh-TW" sz="3600" dirty="0"/>
              <a:t>(Security Event),</a:t>
            </a:r>
            <a:r>
              <a:rPr lang="zh-TW" altLang="en-US" sz="3600" dirty="0"/>
              <a:t>下列敘述何者最正確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一定需要立即處理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需要留存紀錄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發生時需要啟動緊急應變計畫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與資安事故</a:t>
            </a:r>
            <a:r>
              <a:rPr lang="en-US" altLang="zh-TW" sz="3600" dirty="0"/>
              <a:t>(Security Incident)</a:t>
            </a:r>
            <a:r>
              <a:rPr lang="zh-TW" altLang="en-US" sz="3600" dirty="0"/>
              <a:t>沒有差別</a:t>
            </a:r>
          </a:p>
        </p:txBody>
      </p:sp>
    </p:spTree>
    <p:extLst>
      <p:ext uri="{BB962C8B-B14F-4D97-AF65-F5344CB8AC3E}">
        <p14:creationId xmlns:p14="http://schemas.microsoft.com/office/powerpoint/2010/main" val="34095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268760"/>
            <a:ext cx="8448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</a:t>
            </a:r>
            <a:r>
              <a:rPr lang="en-US" altLang="zh-TW" sz="3600" dirty="0"/>
              <a:t>(Security Event),</a:t>
            </a:r>
            <a:r>
              <a:rPr lang="zh-TW" altLang="en-US" sz="3600" dirty="0"/>
              <a:t>下列敘述何者最正確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一定需要立即處理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需要留存紀錄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發生時需要啟動緊急應變計畫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與資安事故</a:t>
            </a:r>
            <a:r>
              <a:rPr lang="en-US" altLang="zh-TW" sz="3600" dirty="0"/>
              <a:t>(Security Incident)</a:t>
            </a:r>
            <a:r>
              <a:rPr lang="zh-TW" altLang="en-US" sz="3600" dirty="0"/>
              <a:t>沒有差別</a:t>
            </a:r>
          </a:p>
        </p:txBody>
      </p:sp>
    </p:spTree>
    <p:extLst>
      <p:ext uri="{BB962C8B-B14F-4D97-AF65-F5344CB8AC3E}">
        <p14:creationId xmlns:p14="http://schemas.microsoft.com/office/powerpoint/2010/main" val="18304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如發現駭客正試圖攻擊路由器或防火牆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尚未入侵網路系統。稱之為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資訊安全事件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資訊安全事故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資訊安全分析</a:t>
            </a:r>
          </a:p>
        </p:txBody>
      </p:sp>
    </p:spTree>
    <p:extLst>
      <p:ext uri="{BB962C8B-B14F-4D97-AF65-F5344CB8AC3E}">
        <p14:creationId xmlns:p14="http://schemas.microsoft.com/office/powerpoint/2010/main" val="26628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如發現駭客正試圖攻擊路由器或防火牆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尚未入侵網路系統。稱之為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資訊安全事件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資訊安全事故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資訊安全分析</a:t>
            </a:r>
          </a:p>
        </p:txBody>
      </p:sp>
    </p:spTree>
    <p:extLst>
      <p:ext uri="{BB962C8B-B14F-4D97-AF65-F5344CB8AC3E}">
        <p14:creationId xmlns:p14="http://schemas.microsoft.com/office/powerpoint/2010/main" val="29414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556792"/>
            <a:ext cx="80283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請問下列何者可以確定為資安事故</a:t>
            </a:r>
            <a:r>
              <a:rPr lang="en-US" altLang="zh-TW" sz="3600" dirty="0"/>
              <a:t>(Security Incident</a:t>
            </a:r>
            <a:r>
              <a:rPr lang="en-US" altLang="zh-TW" sz="3600" dirty="0" smtClean="0"/>
              <a:t>)?</a:t>
            </a:r>
          </a:p>
          <a:p>
            <a:endParaRPr lang="en-US" altLang="zh-TW" sz="3600" dirty="0"/>
          </a:p>
          <a:p>
            <a:r>
              <a:rPr lang="en-US" altLang="zh-TW" sz="2400" dirty="0"/>
              <a:t>(A) </a:t>
            </a:r>
            <a:r>
              <a:rPr lang="zh-TW" altLang="en-US" sz="2400" dirty="0"/>
              <a:t>防毒軟體成功地更新了病毒碼</a:t>
            </a:r>
          </a:p>
          <a:p>
            <a:r>
              <a:rPr lang="en-US" altLang="zh-TW" sz="2400" dirty="0"/>
              <a:t>(B) </a:t>
            </a:r>
            <a:r>
              <a:rPr lang="zh-TW" altLang="en-US" sz="2400" dirty="0"/>
              <a:t>監控系統出現「硬碟使用量超過 </a:t>
            </a:r>
            <a:r>
              <a:rPr lang="en-US" altLang="zh-TW" sz="2400" dirty="0"/>
              <a:t>80%</a:t>
            </a:r>
            <a:r>
              <a:rPr lang="zh-TW" altLang="en-US" sz="2400" dirty="0"/>
              <a:t>」的訊息</a:t>
            </a:r>
          </a:p>
          <a:p>
            <a:r>
              <a:rPr lang="en-US" altLang="zh-TW" sz="2400" dirty="0"/>
              <a:t>(C) </a:t>
            </a:r>
            <a:r>
              <a:rPr lang="zh-TW" altLang="en-US" sz="2400" dirty="0"/>
              <a:t>執行 </a:t>
            </a:r>
            <a:r>
              <a:rPr lang="en-US" altLang="zh-TW" sz="2400" dirty="0"/>
              <a:t>google </a:t>
            </a:r>
            <a:r>
              <a:rPr lang="zh-TW" altLang="en-US" sz="2400" dirty="0"/>
              <a:t>蒐尋</a:t>
            </a:r>
            <a:r>
              <a:rPr lang="en-US" altLang="zh-TW" sz="2400" dirty="0"/>
              <a:t>,</a:t>
            </a:r>
            <a:r>
              <a:rPr lang="zh-TW" altLang="en-US" sz="2400" dirty="0"/>
              <a:t>發現結果出現有公司機密文件</a:t>
            </a:r>
          </a:p>
          <a:p>
            <a:r>
              <a:rPr lang="en-US" altLang="zh-TW" sz="2400" dirty="0"/>
              <a:t>(D) </a:t>
            </a:r>
            <a:r>
              <a:rPr lang="zh-TW" altLang="en-US" sz="2400" dirty="0"/>
              <a:t>設備廠商進入機房維修</a:t>
            </a:r>
          </a:p>
        </p:txBody>
      </p:sp>
    </p:spTree>
    <p:extLst>
      <p:ext uri="{BB962C8B-B14F-4D97-AF65-F5344CB8AC3E}">
        <p14:creationId xmlns:p14="http://schemas.microsoft.com/office/powerpoint/2010/main" val="17550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628800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請問下列何者可以確定為資安事故</a:t>
            </a:r>
            <a:r>
              <a:rPr lang="en-US" altLang="zh-TW" sz="3600" dirty="0"/>
              <a:t>(Security Incident</a:t>
            </a:r>
            <a:r>
              <a:rPr lang="en-US" altLang="zh-TW" sz="3600" dirty="0" smtClean="0"/>
              <a:t>)?</a:t>
            </a:r>
          </a:p>
          <a:p>
            <a:endParaRPr lang="en-US" altLang="zh-TW" sz="36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防毒軟體成功地更新了病毒碼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監控系統出現「硬碟使用量超過 </a:t>
            </a:r>
            <a:r>
              <a:rPr lang="en-US" altLang="zh-TW" sz="2800" dirty="0"/>
              <a:t>80%</a:t>
            </a:r>
            <a:r>
              <a:rPr lang="zh-TW" altLang="en-US" sz="2800" dirty="0"/>
              <a:t>」的訊息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(C) </a:t>
            </a:r>
            <a:r>
              <a:rPr lang="zh-TW" altLang="en-US" sz="2800" dirty="0">
                <a:solidFill>
                  <a:srgbClr val="FF0000"/>
                </a:solidFill>
              </a:rPr>
              <a:t>執行 </a:t>
            </a:r>
            <a:r>
              <a:rPr lang="en-US" altLang="zh-TW" sz="2800" dirty="0">
                <a:solidFill>
                  <a:srgbClr val="FF0000"/>
                </a:solidFill>
              </a:rPr>
              <a:t>google </a:t>
            </a:r>
            <a:r>
              <a:rPr lang="zh-TW" altLang="en-US" sz="2800" dirty="0">
                <a:solidFill>
                  <a:srgbClr val="FF0000"/>
                </a:solidFill>
              </a:rPr>
              <a:t>蒐尋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發現結果出現有公司機密文件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設備廠商進入機房維修</a:t>
            </a:r>
          </a:p>
        </p:txBody>
      </p:sp>
    </p:spTree>
    <p:extLst>
      <p:ext uri="{BB962C8B-B14F-4D97-AF65-F5344CB8AC3E}">
        <p14:creationId xmlns:p14="http://schemas.microsoft.com/office/powerpoint/2010/main" val="33386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4.2.</a:t>
            </a:r>
          </a:p>
          <a:p>
            <a:pPr algn="ctr"/>
            <a:r>
              <a:rPr lang="zh-TW" altLang="en-US" sz="6600" dirty="0" smtClean="0"/>
              <a:t>資安事故應變</a:t>
            </a:r>
            <a:endParaRPr lang="en-US" altLang="zh-TW" sz="6600" dirty="0" smtClean="0"/>
          </a:p>
          <a:p>
            <a:pPr algn="ctr"/>
            <a:r>
              <a:rPr lang="zh-TW" altLang="en-US" sz="6600" dirty="0" smtClean="0"/>
              <a:t>與處理程序</a:t>
            </a:r>
          </a:p>
        </p:txBody>
      </p:sp>
    </p:spTree>
    <p:extLst>
      <p:ext uri="{BB962C8B-B14F-4D97-AF65-F5344CB8AC3E}">
        <p14:creationId xmlns:p14="http://schemas.microsoft.com/office/powerpoint/2010/main" val="111588793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84784"/>
            <a:ext cx="81798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關於資安事件發生前的預先準備計畫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應訂定災害預防計畫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應規劃建置資通安全整體防護環境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利用防火牆等設備隔離受害主機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應定期實施安全稽核</a:t>
            </a:r>
          </a:p>
        </p:txBody>
      </p:sp>
    </p:spTree>
    <p:extLst>
      <p:ext uri="{BB962C8B-B14F-4D97-AF65-F5344CB8AC3E}">
        <p14:creationId xmlns:p14="http://schemas.microsoft.com/office/powerpoint/2010/main" val="37121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892" y="1412776"/>
            <a:ext cx="79638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關於資安事件發生前的預先準備計畫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應訂定災害預防計畫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應規劃建置資通安全整體防護環境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利用防火牆等設備隔離受害主機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應定期實施安全稽核</a:t>
            </a:r>
          </a:p>
        </p:txBody>
      </p:sp>
    </p:spTree>
    <p:extLst>
      <p:ext uri="{BB962C8B-B14F-4D97-AF65-F5344CB8AC3E}">
        <p14:creationId xmlns:p14="http://schemas.microsoft.com/office/powerpoint/2010/main" val="36362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下列名詞解釋何者不正確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 smtClean="0"/>
              <a:t>(A) </a:t>
            </a:r>
            <a:r>
              <a:rPr lang="zh-TW" altLang="en-US" sz="3200" dirty="0" smtClean="0"/>
              <a:t>年度</a:t>
            </a:r>
            <a:r>
              <a:rPr lang="zh-TW" altLang="en-US" sz="3200" dirty="0"/>
              <a:t>損失預測值</a:t>
            </a:r>
            <a:r>
              <a:rPr lang="en-US" altLang="zh-TW" sz="3200" dirty="0"/>
              <a:t>(ALE),</a:t>
            </a:r>
            <a:r>
              <a:rPr lang="zh-TW" altLang="en-US" sz="3200" dirty="0"/>
              <a:t>一年內預期資產因風險造成之金錢</a:t>
            </a:r>
            <a:r>
              <a:rPr lang="zh-TW" altLang="en-US" sz="3200" dirty="0" smtClean="0"/>
              <a:t>損失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間接價值</a:t>
            </a:r>
            <a:r>
              <a:rPr lang="en-US" altLang="zh-TW" sz="3200" dirty="0"/>
              <a:t>(Indirect Value),</a:t>
            </a:r>
            <a:r>
              <a:rPr lang="zh-TW" altLang="en-US" sz="3200" dirty="0"/>
              <a:t>資訊資產受損或遺失</a:t>
            </a:r>
            <a:r>
              <a:rPr lang="en-US" altLang="zh-TW" sz="3200" dirty="0"/>
              <a:t>,</a:t>
            </a:r>
            <a:r>
              <a:rPr lang="zh-TW" altLang="en-US" sz="3200" dirty="0"/>
              <a:t>因置換或回復所估之</a:t>
            </a:r>
            <a:r>
              <a:rPr lang="zh-TW" altLang="en-US" sz="3200" dirty="0" smtClean="0"/>
              <a:t>價值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社會價值</a:t>
            </a:r>
            <a:r>
              <a:rPr lang="en-US" altLang="zh-TW" sz="3200" dirty="0"/>
              <a:t>(Societal Value),</a:t>
            </a:r>
            <a:r>
              <a:rPr lang="zh-TW" altLang="en-US" sz="3200" dirty="0"/>
              <a:t>公眾對於資訊安全事件之對錯</a:t>
            </a:r>
            <a:r>
              <a:rPr lang="zh-TW" altLang="en-US" sz="3200" dirty="0" smtClean="0"/>
              <a:t>判別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機會價值</a:t>
            </a:r>
            <a:r>
              <a:rPr lang="en-US" altLang="zh-TW" sz="3200" dirty="0"/>
              <a:t>(Opportunity Value),</a:t>
            </a:r>
            <a:r>
              <a:rPr lang="zh-TW" altLang="en-US" sz="3200" dirty="0"/>
              <a:t>從特定資安活動取得已知估計正價值</a:t>
            </a:r>
          </a:p>
        </p:txBody>
      </p:sp>
    </p:spTree>
    <p:extLst>
      <p:ext uri="{BB962C8B-B14F-4D97-AF65-F5344CB8AC3E}">
        <p14:creationId xmlns:p14="http://schemas.microsoft.com/office/powerpoint/2010/main" val="40757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下列哪一種攻擊手法</a:t>
            </a:r>
            <a:r>
              <a:rPr lang="en-US" altLang="zh-TW" sz="2800" dirty="0"/>
              <a:t>,</a:t>
            </a:r>
            <a:r>
              <a:rPr lang="zh-TW" altLang="en-US" sz="2800" dirty="0"/>
              <a:t>主要目的是在破壞「機密性」</a:t>
            </a:r>
            <a:r>
              <a:rPr lang="en-US" altLang="zh-TW" sz="28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社交工程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(Google-Hacking)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拒絕服務</a:t>
            </a:r>
            <a:r>
              <a:rPr lang="en-US" altLang="zh-TW" sz="3600" dirty="0"/>
              <a:t>(Denial-of-Services)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駭客侵入銀行資料庫竄改存款</a:t>
            </a:r>
            <a:r>
              <a:rPr lang="zh-TW" altLang="en-US" sz="3600" dirty="0" smtClean="0"/>
              <a:t>金額</a:t>
            </a:r>
            <a:endParaRPr lang="en-US" altLang="zh-TW" sz="3600" dirty="0" smtClean="0"/>
          </a:p>
          <a:p>
            <a:endParaRPr lang="zh-TW" altLang="en-US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(1), (2)</a:t>
            </a:r>
          </a:p>
          <a:p>
            <a:r>
              <a:rPr lang="en-US" altLang="zh-TW" sz="3600" dirty="0"/>
              <a:t>(B) (3), (4)</a:t>
            </a:r>
          </a:p>
          <a:p>
            <a:r>
              <a:rPr lang="en-US" altLang="zh-TW" sz="3600" dirty="0"/>
              <a:t>(C) (2), (3), (4)</a:t>
            </a:r>
          </a:p>
          <a:p>
            <a:r>
              <a:rPr lang="en-US" altLang="zh-TW" sz="3600" dirty="0"/>
              <a:t>(D) (1), (2), (4)</a:t>
            </a:r>
          </a:p>
        </p:txBody>
      </p:sp>
    </p:spTree>
    <p:extLst>
      <p:ext uri="{BB962C8B-B14F-4D97-AF65-F5344CB8AC3E}">
        <p14:creationId xmlns:p14="http://schemas.microsoft.com/office/powerpoint/2010/main" val="40643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下列名詞解釋何者不正確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年度損失預測值</a:t>
            </a:r>
            <a:r>
              <a:rPr lang="en-US" altLang="zh-TW" sz="2800" dirty="0"/>
              <a:t>(ALE),</a:t>
            </a:r>
            <a:r>
              <a:rPr lang="zh-TW" altLang="en-US" sz="2800" dirty="0"/>
              <a:t>一年內預期資產因風險造成之金錢損失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間接價值</a:t>
            </a:r>
            <a:r>
              <a:rPr lang="en-US" altLang="zh-TW" sz="2800" dirty="0"/>
              <a:t>(Indirect Value),</a:t>
            </a:r>
            <a:r>
              <a:rPr lang="zh-TW" altLang="en-US" sz="2800" dirty="0"/>
              <a:t>資訊資產受損或遺失</a:t>
            </a:r>
            <a:r>
              <a:rPr lang="en-US" altLang="zh-TW" sz="2800" dirty="0"/>
              <a:t>,</a:t>
            </a:r>
            <a:r>
              <a:rPr lang="zh-TW" altLang="en-US" sz="2800" dirty="0"/>
              <a:t>因置換或回復所估之價值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社會價值</a:t>
            </a:r>
            <a:r>
              <a:rPr lang="en-US" altLang="zh-TW" sz="2800" dirty="0"/>
              <a:t>(Societal Value),</a:t>
            </a:r>
            <a:r>
              <a:rPr lang="zh-TW" altLang="en-US" sz="2800" dirty="0"/>
              <a:t>公眾對於資訊安全事件之對錯判別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(D) </a:t>
            </a:r>
            <a:r>
              <a:rPr lang="zh-TW" altLang="en-US" sz="2800" dirty="0">
                <a:solidFill>
                  <a:srgbClr val="FF0000"/>
                </a:solidFill>
              </a:rPr>
              <a:t>機會價值</a:t>
            </a:r>
            <a:r>
              <a:rPr lang="en-US" altLang="zh-TW" sz="2800" dirty="0">
                <a:solidFill>
                  <a:srgbClr val="FF0000"/>
                </a:solidFill>
              </a:rPr>
              <a:t>(Opportunity Value),</a:t>
            </a:r>
            <a:r>
              <a:rPr lang="zh-TW" altLang="en-US" sz="2800" dirty="0">
                <a:solidFill>
                  <a:srgbClr val="FF0000"/>
                </a:solidFill>
              </a:rPr>
              <a:t>從特定資安活動取得已知估計正價值</a:t>
            </a:r>
          </a:p>
        </p:txBody>
      </p:sp>
    </p:spTree>
    <p:extLst>
      <p:ext uri="{BB962C8B-B14F-4D97-AF65-F5344CB8AC3E}">
        <p14:creationId xmlns:p14="http://schemas.microsoft.com/office/powerpoint/2010/main" val="30015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請問發生資安事故的第一步驟為何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蒐集證據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將系統回復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35594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請問發生資安事故的第一步驟為何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蒐集證據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記錄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將系統回復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4055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當組織遇到資訊安全事件時</a:t>
            </a:r>
            <a:r>
              <a:rPr lang="en-US" altLang="zh-TW" sz="3600" dirty="0"/>
              <a:t>,</a:t>
            </a:r>
            <a:r>
              <a:rPr lang="zh-TW" altLang="en-US" sz="3600" dirty="0"/>
              <a:t>必須採取正確、有效的處理程序。處理事件的第一步驟是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問題隔離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問題分析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問題分類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問題調查</a:t>
            </a:r>
          </a:p>
        </p:txBody>
      </p:sp>
    </p:spTree>
    <p:extLst>
      <p:ext uri="{BB962C8B-B14F-4D97-AF65-F5344CB8AC3E}">
        <p14:creationId xmlns:p14="http://schemas.microsoft.com/office/powerpoint/2010/main" val="7429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當組織遇到資訊安全事件時</a:t>
            </a:r>
            <a:r>
              <a:rPr lang="en-US" altLang="zh-TW" sz="3600" dirty="0"/>
              <a:t>,</a:t>
            </a:r>
            <a:r>
              <a:rPr lang="zh-TW" altLang="en-US" sz="3600" dirty="0"/>
              <a:t>必須採取正確、有效的處理程序。處理事件的第一步驟是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問題隔離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問題分析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問題分類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問題調查</a:t>
            </a:r>
          </a:p>
        </p:txBody>
      </p:sp>
    </p:spTree>
    <p:extLst>
      <p:ext uri="{BB962C8B-B14F-4D97-AF65-F5344CB8AC3E}">
        <p14:creationId xmlns:p14="http://schemas.microsoft.com/office/powerpoint/2010/main" val="33609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下列何者不屬於資訊安全事件通報之情況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破壞所預期之資訊完整性、機密性、可用性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違反個資法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存取違例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廠商例行維護</a:t>
            </a:r>
          </a:p>
        </p:txBody>
      </p:sp>
    </p:spTree>
    <p:extLst>
      <p:ext uri="{BB962C8B-B14F-4D97-AF65-F5344CB8AC3E}">
        <p14:creationId xmlns:p14="http://schemas.microsoft.com/office/powerpoint/2010/main" val="107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下列何者不屬於資訊安全事件通報之情況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破壞所預期之資訊完整性、機密性、可用性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違反個資法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存取違例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廠商例行維護</a:t>
            </a:r>
          </a:p>
        </p:txBody>
      </p:sp>
    </p:spTree>
    <p:extLst>
      <p:ext uri="{BB962C8B-B14F-4D97-AF65-F5344CB8AC3E}">
        <p14:creationId xmlns:p14="http://schemas.microsoft.com/office/powerpoint/2010/main" val="30852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下列何者不屬於資安事故應變與處理程序循環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發現與分析</a:t>
            </a:r>
            <a:r>
              <a:rPr lang="en-US" altLang="zh-TW" sz="3600" dirty="0"/>
              <a:t>(Detection &amp;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控制移除與復原</a:t>
            </a:r>
            <a:r>
              <a:rPr lang="en-US" altLang="zh-TW" sz="3600" dirty="0"/>
              <a:t>(Containment, Eradication &amp; Recover)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準備</a:t>
            </a:r>
            <a:r>
              <a:rPr lang="en-US" altLang="zh-TW" sz="3600" dirty="0"/>
              <a:t>(Preparation)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清除 </a:t>
            </a:r>
            <a:r>
              <a:rPr lang="en-US" altLang="zh-TW" sz="3600" dirty="0"/>
              <a:t>Log </a:t>
            </a:r>
            <a:r>
              <a:rPr lang="zh-TW" altLang="en-US" sz="3600" dirty="0"/>
              <a:t>檔</a:t>
            </a:r>
            <a:r>
              <a:rPr lang="en-US" altLang="zh-TW" sz="3600" dirty="0"/>
              <a:t>(Reset Log File)</a:t>
            </a:r>
          </a:p>
        </p:txBody>
      </p:sp>
    </p:spTree>
    <p:extLst>
      <p:ext uri="{BB962C8B-B14F-4D97-AF65-F5344CB8AC3E}">
        <p14:creationId xmlns:p14="http://schemas.microsoft.com/office/powerpoint/2010/main" val="28817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下列何者不屬於資安事故應變與處理程序循環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發現與分析</a:t>
            </a:r>
            <a:r>
              <a:rPr lang="en-US" altLang="zh-TW" sz="3600" dirty="0"/>
              <a:t>(Detection &amp;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控制移除與復原</a:t>
            </a:r>
            <a:r>
              <a:rPr lang="en-US" altLang="zh-TW" sz="3600" dirty="0"/>
              <a:t>(Containment, Eradication &amp; Recover)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準備</a:t>
            </a:r>
            <a:r>
              <a:rPr lang="en-US" altLang="zh-TW" sz="3600" dirty="0"/>
              <a:t>(Preparation)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清除 </a:t>
            </a:r>
            <a:r>
              <a:rPr lang="en-US" altLang="zh-TW" sz="3600" dirty="0">
                <a:solidFill>
                  <a:srgbClr val="FF0000"/>
                </a:solidFill>
              </a:rPr>
              <a:t>Log </a:t>
            </a:r>
            <a:r>
              <a:rPr lang="zh-TW" altLang="en-US" sz="3600" dirty="0">
                <a:solidFill>
                  <a:srgbClr val="FF0000"/>
                </a:solidFill>
              </a:rPr>
              <a:t>檔</a:t>
            </a:r>
            <a:r>
              <a:rPr lang="en-US" altLang="zh-TW" sz="3600" dirty="0">
                <a:solidFill>
                  <a:srgbClr val="FF0000"/>
                </a:solidFill>
              </a:rPr>
              <a:t>(Reset Log File)</a:t>
            </a:r>
          </a:p>
        </p:txBody>
      </p:sp>
    </p:spTree>
    <p:extLst>
      <p:ext uri="{BB962C8B-B14F-4D97-AF65-F5344CB8AC3E}">
        <p14:creationId xmlns:p14="http://schemas.microsoft.com/office/powerpoint/2010/main" val="21702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將不同的設備或不同時間的日誌進行比對</a:t>
            </a:r>
            <a:r>
              <a:rPr lang="en-US" altLang="zh-TW" sz="3600" dirty="0"/>
              <a:t>,</a:t>
            </a:r>
            <a:r>
              <a:rPr lang="zh-TW" altLang="en-US" sz="3600" dirty="0"/>
              <a:t>強化判斷是否為真正資安事件之動作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根因分析</a:t>
            </a:r>
            <a:r>
              <a:rPr lang="en-US" altLang="zh-TW" sz="3600" dirty="0"/>
              <a:t>(Root Cause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關聯分析</a:t>
            </a:r>
            <a:r>
              <a:rPr lang="en-US" altLang="zh-TW" sz="3600" dirty="0"/>
              <a:t>(Correlation)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暫時解決方案</a:t>
            </a:r>
            <a:r>
              <a:rPr lang="en-US" altLang="zh-TW" sz="3600" dirty="0"/>
              <a:t>(Workaround)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升級</a:t>
            </a:r>
            <a:r>
              <a:rPr lang="en-US" altLang="zh-TW" sz="3600" dirty="0"/>
              <a:t>(Escalation)</a:t>
            </a:r>
          </a:p>
        </p:txBody>
      </p:sp>
    </p:spTree>
    <p:extLst>
      <p:ext uri="{BB962C8B-B14F-4D97-AF65-F5344CB8AC3E}">
        <p14:creationId xmlns:p14="http://schemas.microsoft.com/office/powerpoint/2010/main" val="39598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 </a:t>
            </a:r>
            <a:r>
              <a:rPr lang="en-US" altLang="zh-TW" sz="6600" dirty="0" smtClean="0"/>
              <a:t> 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1.1.3.</a:t>
            </a:r>
            <a:r>
              <a:rPr lang="zh-TW" altLang="en-US" sz="6600" dirty="0" smtClean="0"/>
              <a:t>保護</a:t>
            </a:r>
            <a:r>
              <a:rPr lang="en-US" altLang="zh-TW" sz="6600" dirty="0" smtClean="0"/>
              <a:t>CIA</a:t>
            </a:r>
            <a:r>
              <a:rPr lang="zh-TW" altLang="en-US" sz="6600" dirty="0" smtClean="0"/>
              <a:t>的方法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8410929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將不同的設備或不同時間的日誌進行比對</a:t>
            </a:r>
            <a:r>
              <a:rPr lang="en-US" altLang="zh-TW" sz="3600" dirty="0"/>
              <a:t>,</a:t>
            </a:r>
            <a:r>
              <a:rPr lang="zh-TW" altLang="en-US" sz="3600" dirty="0"/>
              <a:t>強化判斷是否為真正資安事件之動作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根因分析</a:t>
            </a:r>
            <a:r>
              <a:rPr lang="en-US" altLang="zh-TW" sz="3600" dirty="0"/>
              <a:t>(Root Cause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關聯分析</a:t>
            </a:r>
            <a:r>
              <a:rPr lang="en-US" altLang="zh-TW" sz="3600" dirty="0">
                <a:solidFill>
                  <a:srgbClr val="FF0000"/>
                </a:solidFill>
              </a:rPr>
              <a:t>(Correlation)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暫時解決方案</a:t>
            </a:r>
            <a:r>
              <a:rPr lang="en-US" altLang="zh-TW" sz="3600" dirty="0"/>
              <a:t>(Workaround)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升級</a:t>
            </a:r>
            <a:r>
              <a:rPr lang="en-US" altLang="zh-TW" sz="3600" dirty="0"/>
              <a:t>(Escalation)</a:t>
            </a:r>
          </a:p>
        </p:txBody>
      </p:sp>
    </p:spTree>
    <p:extLst>
      <p:ext uri="{BB962C8B-B14F-4D97-AF65-F5344CB8AC3E}">
        <p14:creationId xmlns:p14="http://schemas.microsoft.com/office/powerpoint/2010/main" val="29143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4690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企業委託信賴的第三方團隊</a:t>
            </a:r>
            <a:r>
              <a:rPr lang="en-US" altLang="zh-TW" sz="3600" dirty="0"/>
              <a:t>,</a:t>
            </a:r>
            <a:r>
              <a:rPr lang="zh-TW" altLang="en-US" sz="3600" dirty="0"/>
              <a:t>對企業網路目標範圍進行安全性評估</a:t>
            </a:r>
            <a:r>
              <a:rPr lang="en-US" altLang="zh-TW" sz="3600" dirty="0"/>
              <a:t>,</a:t>
            </a:r>
            <a:r>
              <a:rPr lang="zh-TW" altLang="en-US" sz="3600" dirty="0"/>
              <a:t>找出存在的弱點或錯誤安全設定問題</a:t>
            </a:r>
            <a:r>
              <a:rPr lang="en-US" altLang="zh-TW" sz="3600" dirty="0"/>
              <a:t>;</a:t>
            </a:r>
            <a:r>
              <a:rPr lang="zh-TW" altLang="en-US" sz="3600" dirty="0"/>
              <a:t>並藉此瞭解員工對各種攻擊異常事件的反應。該進行哪種測試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原始碼測試</a:t>
            </a:r>
            <a:r>
              <a:rPr lang="en-US" altLang="zh-TW" sz="3600" dirty="0"/>
              <a:t>( Source Code Review)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壓力測試</a:t>
            </a:r>
            <a:r>
              <a:rPr lang="en-US" altLang="zh-TW" sz="3600" dirty="0"/>
              <a:t>(Stress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滲透測試</a:t>
            </a:r>
            <a:r>
              <a:rPr lang="en-US" altLang="zh-TW" sz="3600" dirty="0"/>
              <a:t>( Penetration Test)</a:t>
            </a:r>
          </a:p>
        </p:txBody>
      </p:sp>
    </p:spTree>
    <p:extLst>
      <p:ext uri="{BB962C8B-B14F-4D97-AF65-F5344CB8AC3E}">
        <p14:creationId xmlns:p14="http://schemas.microsoft.com/office/powerpoint/2010/main" val="3422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946908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企業委託信賴的第三方團隊</a:t>
            </a:r>
            <a:r>
              <a:rPr lang="en-US" altLang="zh-TW" sz="3600" dirty="0"/>
              <a:t>,</a:t>
            </a:r>
            <a:r>
              <a:rPr lang="zh-TW" altLang="en-US" sz="3600" dirty="0"/>
              <a:t>對企業網路目標範圍進行安全性評估</a:t>
            </a:r>
            <a:r>
              <a:rPr lang="en-US" altLang="zh-TW" sz="3600" dirty="0"/>
              <a:t>,</a:t>
            </a:r>
            <a:r>
              <a:rPr lang="zh-TW" altLang="en-US" sz="3600" dirty="0"/>
              <a:t>找出存在的弱點或錯誤安全設定問題</a:t>
            </a:r>
            <a:r>
              <a:rPr lang="en-US" altLang="zh-TW" sz="3600" dirty="0"/>
              <a:t>;</a:t>
            </a:r>
            <a:r>
              <a:rPr lang="zh-TW" altLang="en-US" sz="3600" dirty="0"/>
              <a:t>並藉此瞭解員工對各種攻擊異常事件的反應。該進行哪種測試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原始碼測試</a:t>
            </a:r>
            <a:r>
              <a:rPr lang="en-US" altLang="zh-TW" sz="3600" dirty="0"/>
              <a:t>( Source Code Review)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壓力測試</a:t>
            </a:r>
            <a:r>
              <a:rPr lang="en-US" altLang="zh-TW" sz="3600" dirty="0"/>
              <a:t>(Stress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滲透測試</a:t>
            </a:r>
            <a:r>
              <a:rPr lang="en-US" altLang="zh-TW" sz="3600" dirty="0">
                <a:solidFill>
                  <a:srgbClr val="FF0000"/>
                </a:solidFill>
              </a:rPr>
              <a:t>( Penetration Test)</a:t>
            </a:r>
          </a:p>
        </p:txBody>
      </p:sp>
    </p:spTree>
    <p:extLst>
      <p:ext uri="{BB962C8B-B14F-4D97-AF65-F5344CB8AC3E}">
        <p14:creationId xmlns:p14="http://schemas.microsoft.com/office/powerpoint/2010/main" val="4179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行政院國家資通安全會報通報及應變作業流程</a:t>
            </a:r>
            <a:endParaRPr lang="zh-TW" alt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431041998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依據「行政院國家資通安全會報通報及應變作業流程」</a:t>
            </a:r>
            <a:r>
              <a:rPr lang="en-US" altLang="zh-TW" sz="3600" dirty="0"/>
              <a:t>,</a:t>
            </a:r>
            <a:r>
              <a:rPr lang="zh-TW" altLang="en-US" sz="3600" dirty="0"/>
              <a:t>各級政府機關於通報並著手處理資安事件後</a:t>
            </a:r>
            <a:r>
              <a:rPr lang="en-US" altLang="zh-TW" sz="3600" dirty="0"/>
              <a:t>,</a:t>
            </a:r>
            <a:r>
              <a:rPr lang="zh-TW" altLang="en-US" sz="3600" dirty="0"/>
              <a:t>若判定為 </a:t>
            </a:r>
            <a:r>
              <a:rPr lang="en-US" altLang="zh-TW" sz="3600" dirty="0"/>
              <a:t>1 </a:t>
            </a:r>
            <a:r>
              <a:rPr lang="zh-TW" altLang="en-US" sz="3600" dirty="0"/>
              <a:t>級或 </a:t>
            </a:r>
            <a:r>
              <a:rPr lang="en-US" altLang="zh-TW" sz="3600" dirty="0"/>
              <a:t>2 </a:t>
            </a:r>
            <a:r>
              <a:rPr lang="zh-TW" altLang="en-US" sz="3600" dirty="0"/>
              <a:t>級事件</a:t>
            </a:r>
            <a:r>
              <a:rPr lang="en-US" altLang="zh-TW" sz="3600" dirty="0"/>
              <a:t>,</a:t>
            </a:r>
            <a:r>
              <a:rPr lang="zh-TW" altLang="en-US" sz="3600" dirty="0"/>
              <a:t>應於幾小時內完成復原或損害管制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24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(B) 48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(C) 72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(D) 96 </a:t>
            </a:r>
            <a:r>
              <a:rPr lang="zh-TW" altLang="en-US" sz="3600" dirty="0"/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21193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依據「行政院國家資通安全會報通報及應變作業流程」</a:t>
            </a:r>
            <a:r>
              <a:rPr lang="en-US" altLang="zh-TW" sz="3600" dirty="0"/>
              <a:t>,</a:t>
            </a:r>
            <a:r>
              <a:rPr lang="zh-TW" altLang="en-US" sz="3600" dirty="0"/>
              <a:t>各級政府機關於通報並著手處理資安事件後</a:t>
            </a:r>
            <a:r>
              <a:rPr lang="en-US" altLang="zh-TW" sz="3600" dirty="0"/>
              <a:t>,</a:t>
            </a:r>
            <a:r>
              <a:rPr lang="zh-TW" altLang="en-US" sz="3600" dirty="0"/>
              <a:t>若判定為 </a:t>
            </a:r>
            <a:r>
              <a:rPr lang="en-US" altLang="zh-TW" sz="3600" dirty="0"/>
              <a:t>1 </a:t>
            </a:r>
            <a:r>
              <a:rPr lang="zh-TW" altLang="en-US" sz="3600" dirty="0"/>
              <a:t>級或 </a:t>
            </a:r>
            <a:r>
              <a:rPr lang="en-US" altLang="zh-TW" sz="3600" dirty="0"/>
              <a:t>2 </a:t>
            </a:r>
            <a:r>
              <a:rPr lang="zh-TW" altLang="en-US" sz="3600" dirty="0"/>
              <a:t>級事件</a:t>
            </a:r>
            <a:r>
              <a:rPr lang="en-US" altLang="zh-TW" sz="3600" dirty="0"/>
              <a:t>,</a:t>
            </a:r>
            <a:r>
              <a:rPr lang="zh-TW" altLang="en-US" sz="3600" dirty="0"/>
              <a:t>應於幾小時內完成復原或損害管制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24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(B) 48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72 </a:t>
            </a:r>
            <a:r>
              <a:rPr lang="zh-TW" altLang="en-US" sz="3600" dirty="0">
                <a:solidFill>
                  <a:srgbClr val="FF0000"/>
                </a:solidFill>
              </a:rPr>
              <a:t>小時</a:t>
            </a:r>
          </a:p>
          <a:p>
            <a:r>
              <a:rPr lang="en-US" altLang="zh-TW" sz="3600" dirty="0"/>
              <a:t>(D) 96 </a:t>
            </a:r>
            <a:r>
              <a:rPr lang="zh-TW" altLang="en-US" sz="3600" dirty="0"/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6774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依據「行政院國家資通安全會報通報及應變作業流程」</a:t>
            </a:r>
            <a:r>
              <a:rPr lang="en-US" altLang="zh-TW" sz="3400" dirty="0"/>
              <a:t>,</a:t>
            </a:r>
            <a:r>
              <a:rPr lang="zh-TW" altLang="en-US" sz="3400" dirty="0"/>
              <a:t>判定事故影響等級時</a:t>
            </a:r>
            <a:r>
              <a:rPr lang="en-US" altLang="zh-TW" sz="3400" dirty="0"/>
              <a:t>,</a:t>
            </a:r>
            <a:r>
              <a:rPr lang="zh-TW" altLang="en-US" sz="3400" dirty="0"/>
              <a:t>應評估資安事故造成之機密性、完整性以及可用性衝擊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下列何者非 </a:t>
            </a:r>
            <a:r>
              <a:rPr lang="en-US" altLang="zh-TW" sz="3400" dirty="0"/>
              <a:t>4 </a:t>
            </a:r>
            <a:r>
              <a:rPr lang="zh-TW" altLang="en-US" sz="3400" dirty="0"/>
              <a:t>級事件</a:t>
            </a:r>
            <a:r>
              <a:rPr lang="en-US" altLang="zh-TW" sz="3400" dirty="0" smtClean="0"/>
              <a:t>?</a:t>
            </a:r>
          </a:p>
          <a:p>
            <a:endParaRPr lang="en-US" altLang="zh-TW" sz="34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國家機密資料遭洩漏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關鍵資訊基礎設施系統或資料遭嚴重竄改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關鍵資訊基礎設施運作遭影響或系統停頓</a:t>
            </a:r>
            <a:r>
              <a:rPr lang="en-US" altLang="zh-TW" sz="3200" dirty="0"/>
              <a:t>,</a:t>
            </a:r>
            <a:r>
              <a:rPr lang="zh-TW" altLang="en-US" sz="3200" dirty="0"/>
              <a:t>無法於可容忍中斷時間內回復正常運作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機關業務系統或資料遭嚴重竄改</a:t>
            </a:r>
          </a:p>
        </p:txBody>
      </p:sp>
    </p:spTree>
    <p:extLst>
      <p:ext uri="{BB962C8B-B14F-4D97-AF65-F5344CB8AC3E}">
        <p14:creationId xmlns:p14="http://schemas.microsoft.com/office/powerpoint/2010/main" val="11450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依據「行政院國家資通安全會報通報及應變作業流程」</a:t>
            </a:r>
            <a:r>
              <a:rPr lang="en-US" altLang="zh-TW" sz="3400" dirty="0"/>
              <a:t>,</a:t>
            </a:r>
            <a:r>
              <a:rPr lang="zh-TW" altLang="en-US" sz="3400" dirty="0"/>
              <a:t>判定事故影響等級時</a:t>
            </a:r>
            <a:r>
              <a:rPr lang="en-US" altLang="zh-TW" sz="3400" dirty="0"/>
              <a:t>,</a:t>
            </a:r>
            <a:r>
              <a:rPr lang="zh-TW" altLang="en-US" sz="3400" dirty="0"/>
              <a:t>應評估資安事故造成之機密性、完整性以及可用性衝擊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下列何者非 </a:t>
            </a:r>
            <a:r>
              <a:rPr lang="en-US" altLang="zh-TW" sz="3400" dirty="0"/>
              <a:t>4 </a:t>
            </a:r>
            <a:r>
              <a:rPr lang="zh-TW" altLang="en-US" sz="3400" dirty="0"/>
              <a:t>級事件</a:t>
            </a:r>
            <a:r>
              <a:rPr lang="en-US" altLang="zh-TW" sz="3400" dirty="0" smtClean="0"/>
              <a:t>?</a:t>
            </a:r>
          </a:p>
          <a:p>
            <a:endParaRPr lang="en-US" altLang="zh-TW" sz="34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國家機密資料遭洩漏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關鍵資訊基礎設施系統或資料遭嚴重竄改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關鍵資訊基礎設施運作遭影響或系統停頓</a:t>
            </a:r>
            <a:r>
              <a:rPr lang="en-US" altLang="zh-TW" sz="3200" dirty="0"/>
              <a:t>,</a:t>
            </a:r>
            <a:r>
              <a:rPr lang="zh-TW" altLang="en-US" sz="3200" dirty="0"/>
              <a:t>無法於可容忍中斷時間內回復正常運作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機關業務系統或資料遭嚴重竄改</a:t>
            </a:r>
          </a:p>
        </p:txBody>
      </p:sp>
    </p:spTree>
    <p:extLst>
      <p:ext uri="{BB962C8B-B14F-4D97-AF65-F5344CB8AC3E}">
        <p14:creationId xmlns:p14="http://schemas.microsoft.com/office/powerpoint/2010/main" val="17958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4.2.</a:t>
            </a:r>
            <a:r>
              <a:rPr lang="zh-TW" altLang="en-US" sz="6600" dirty="0" smtClean="0"/>
              <a:t>備援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32117113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您是資安經理</a:t>
            </a:r>
            <a:r>
              <a:rPr lang="en-US" altLang="zh-TW" sz="3600" dirty="0"/>
              <a:t>,</a:t>
            </a:r>
            <a:r>
              <a:rPr lang="zh-TW" altLang="en-US" sz="3600" dirty="0"/>
              <a:t>正在分析異地備援的模式</a:t>
            </a:r>
            <a:r>
              <a:rPr lang="en-US" altLang="zh-TW" sz="3600" dirty="0"/>
              <a:t>,</a:t>
            </a:r>
            <a:r>
              <a:rPr lang="zh-TW" altLang="en-US" sz="3600" dirty="0"/>
              <a:t>公司將以最低成本考量</a:t>
            </a:r>
            <a:r>
              <a:rPr lang="en-US" altLang="zh-TW" sz="3600" dirty="0"/>
              <a:t>,</a:t>
            </a:r>
            <a:r>
              <a:rPr lang="zh-TW" altLang="en-US" sz="3600" dirty="0"/>
              <a:t>您將建議下列何者方案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冷備援站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暖備援站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熱備援站</a:t>
            </a:r>
            <a:r>
              <a:rPr lang="en-US" altLang="zh-TW" sz="3600" dirty="0"/>
              <a:t>(Hot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冗餘備援站</a:t>
            </a:r>
            <a:r>
              <a:rPr lang="en-US" altLang="zh-TW" sz="3600" dirty="0"/>
              <a:t>(Redundancy Site)</a:t>
            </a:r>
          </a:p>
        </p:txBody>
      </p:sp>
    </p:spTree>
    <p:extLst>
      <p:ext uri="{BB962C8B-B14F-4D97-AF65-F5344CB8AC3E}">
        <p14:creationId xmlns:p14="http://schemas.microsoft.com/office/powerpoint/2010/main" val="3466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 </a:t>
            </a:r>
            <a:r>
              <a:rPr lang="en-US" altLang="zh-TW" sz="6600" dirty="0" smtClean="0"/>
              <a:t> </a:t>
            </a:r>
            <a:r>
              <a:rPr lang="zh-TW" altLang="en-US" sz="6600" dirty="0" smtClean="0"/>
              <a:t>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994931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您是資安經理</a:t>
            </a:r>
            <a:r>
              <a:rPr lang="en-US" altLang="zh-TW" sz="3600" dirty="0"/>
              <a:t>,</a:t>
            </a:r>
            <a:r>
              <a:rPr lang="zh-TW" altLang="en-US" sz="3600" dirty="0"/>
              <a:t>正在分析異地備援的模式</a:t>
            </a:r>
            <a:r>
              <a:rPr lang="en-US" altLang="zh-TW" sz="3600" dirty="0"/>
              <a:t>,</a:t>
            </a:r>
            <a:r>
              <a:rPr lang="zh-TW" altLang="en-US" sz="3600" dirty="0"/>
              <a:t>公司將以最低成本考量</a:t>
            </a:r>
            <a:r>
              <a:rPr lang="en-US" altLang="zh-TW" sz="3600" dirty="0"/>
              <a:t>,</a:t>
            </a:r>
            <a:r>
              <a:rPr lang="zh-TW" altLang="en-US" sz="3600" dirty="0"/>
              <a:t>您將建議下列何者方案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冷備援站</a:t>
            </a:r>
            <a:r>
              <a:rPr lang="en-US" altLang="zh-TW" sz="3600" dirty="0">
                <a:solidFill>
                  <a:srgbClr val="FF0000"/>
                </a:solidFill>
              </a:rPr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暖備援站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熱備援站</a:t>
            </a:r>
            <a:r>
              <a:rPr lang="en-US" altLang="zh-TW" sz="3600" dirty="0"/>
              <a:t>(Hot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冗餘備援站</a:t>
            </a:r>
            <a:r>
              <a:rPr lang="en-US" altLang="zh-TW" sz="3600" dirty="0"/>
              <a:t>(Redundancy Site)</a:t>
            </a:r>
          </a:p>
        </p:txBody>
      </p:sp>
    </p:spTree>
    <p:extLst>
      <p:ext uri="{BB962C8B-B14F-4D97-AF65-F5344CB8AC3E}">
        <p14:creationId xmlns:p14="http://schemas.microsoft.com/office/powerpoint/2010/main" val="36916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下列何者與營運持續計畫之規劃的關聯度較低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風險評鑑的結果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可接受 </a:t>
            </a:r>
            <a:r>
              <a:rPr lang="en-US" altLang="zh-TW" sz="3600" dirty="0"/>
              <a:t>RTO(</a:t>
            </a:r>
            <a:r>
              <a:rPr lang="zh-TW" altLang="en-US" sz="3600" dirty="0"/>
              <a:t>回復時間目標</a:t>
            </a:r>
            <a:r>
              <a:rPr lang="en-US" altLang="zh-TW" sz="3600" dirty="0"/>
              <a:t>)</a:t>
            </a:r>
            <a:r>
              <a:rPr lang="zh-TW" altLang="en-US" sz="3600" dirty="0"/>
              <a:t>、</a:t>
            </a:r>
            <a:r>
              <a:rPr lang="en-US" altLang="zh-TW" sz="3600" dirty="0"/>
              <a:t>RPO(</a:t>
            </a:r>
            <a:r>
              <a:rPr lang="zh-TW" altLang="en-US" sz="3600" dirty="0"/>
              <a:t>回復點目標</a:t>
            </a:r>
            <a:r>
              <a:rPr lang="en-US" altLang="zh-TW" sz="3600" dirty="0"/>
              <a:t>)</a:t>
            </a:r>
            <a:r>
              <a:rPr lang="zh-TW" altLang="en-US" sz="3600" dirty="0"/>
              <a:t>的標準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營運衝擊分析的結果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資訊資產的盤點結果</a:t>
            </a:r>
          </a:p>
        </p:txBody>
      </p:sp>
    </p:spTree>
    <p:extLst>
      <p:ext uri="{BB962C8B-B14F-4D97-AF65-F5344CB8AC3E}">
        <p14:creationId xmlns:p14="http://schemas.microsoft.com/office/powerpoint/2010/main" val="7606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下列何者與營運持續計畫之規劃的關聯度較低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風險評鑑的結果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可接受 </a:t>
            </a:r>
            <a:r>
              <a:rPr lang="en-US" altLang="zh-TW" sz="3600" dirty="0"/>
              <a:t>RTO(</a:t>
            </a:r>
            <a:r>
              <a:rPr lang="zh-TW" altLang="en-US" sz="3600" dirty="0"/>
              <a:t>回復時間目標</a:t>
            </a:r>
            <a:r>
              <a:rPr lang="en-US" altLang="zh-TW" sz="3600" dirty="0"/>
              <a:t>)</a:t>
            </a:r>
            <a:r>
              <a:rPr lang="zh-TW" altLang="en-US" sz="3600" dirty="0"/>
              <a:t>、</a:t>
            </a:r>
            <a:r>
              <a:rPr lang="en-US" altLang="zh-TW" sz="3600" dirty="0"/>
              <a:t>RPO(</a:t>
            </a:r>
            <a:r>
              <a:rPr lang="zh-TW" altLang="en-US" sz="3600" dirty="0"/>
              <a:t>回復點目標</a:t>
            </a:r>
            <a:r>
              <a:rPr lang="en-US" altLang="zh-TW" sz="3600" dirty="0"/>
              <a:t>)</a:t>
            </a:r>
            <a:r>
              <a:rPr lang="zh-TW" altLang="en-US" sz="3600" dirty="0"/>
              <a:t>的標準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營運衝擊分析的結果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資訊資產的盤點結果</a:t>
            </a:r>
          </a:p>
        </p:txBody>
      </p:sp>
    </p:spTree>
    <p:extLst>
      <p:ext uri="{BB962C8B-B14F-4D97-AF65-F5344CB8AC3E}">
        <p14:creationId xmlns:p14="http://schemas.microsoft.com/office/powerpoint/2010/main" val="7040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請問同樣的系統資料</a:t>
            </a:r>
            <a:r>
              <a:rPr lang="en-US" altLang="zh-TW" sz="3600" dirty="0"/>
              <a:t>,</a:t>
            </a:r>
            <a:r>
              <a:rPr lang="zh-TW" altLang="en-US" sz="3600" dirty="0"/>
              <a:t>採用下列三種備份方式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當要將資料還原時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下列何者執行還原作業所需的時間最長</a:t>
            </a:r>
            <a:r>
              <a:rPr lang="en-US" altLang="zh-TW" sz="3600" dirty="0"/>
              <a:t>?</a:t>
            </a:r>
          </a:p>
          <a:p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</a:t>
            </a:r>
          </a:p>
          <a:p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三者相同</a:t>
            </a:r>
          </a:p>
        </p:txBody>
      </p:sp>
    </p:spTree>
    <p:extLst>
      <p:ext uri="{BB962C8B-B14F-4D97-AF65-F5344CB8AC3E}">
        <p14:creationId xmlns:p14="http://schemas.microsoft.com/office/powerpoint/2010/main" val="35197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請問同樣的系統資料</a:t>
            </a:r>
            <a:r>
              <a:rPr lang="en-US" altLang="zh-TW" sz="3600" dirty="0"/>
              <a:t>,</a:t>
            </a:r>
            <a:r>
              <a:rPr lang="zh-TW" altLang="en-US" sz="3600" dirty="0"/>
              <a:t>採用下列三種備份方式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當要將資料還原時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下列何者執行還原作業所需的時間最長</a:t>
            </a:r>
            <a:r>
              <a:rPr lang="en-US" altLang="zh-TW" sz="3600" dirty="0"/>
              <a:t>?</a:t>
            </a:r>
          </a:p>
          <a:p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</a:t>
            </a:r>
          </a:p>
          <a:p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甲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三者相同</a:t>
            </a:r>
          </a:p>
        </p:txBody>
      </p:sp>
    </p:spTree>
    <p:extLst>
      <p:ext uri="{BB962C8B-B14F-4D97-AF65-F5344CB8AC3E}">
        <p14:creationId xmlns:p14="http://schemas.microsoft.com/office/powerpoint/2010/main" val="18135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當需要完整還原所有檔案至前一個備分時間點之資料時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通常其還原速度最快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選擇式備份</a:t>
            </a:r>
            <a:r>
              <a:rPr lang="en-US" altLang="zh-TW" sz="3600" dirty="0"/>
              <a:t>(Selective Backup)</a:t>
            </a:r>
          </a:p>
        </p:txBody>
      </p:sp>
    </p:spTree>
    <p:extLst>
      <p:ext uri="{BB962C8B-B14F-4D97-AF65-F5344CB8AC3E}">
        <p14:creationId xmlns:p14="http://schemas.microsoft.com/office/powerpoint/2010/main" val="29465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當需要完整還原所有檔案至前一個備分時間點之資料時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通常其還原速度最快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完整備份</a:t>
            </a:r>
            <a:r>
              <a:rPr lang="en-US" altLang="zh-TW" sz="3600" dirty="0">
                <a:solidFill>
                  <a:srgbClr val="FF0000"/>
                </a:solidFill>
              </a:rPr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選擇式備份</a:t>
            </a:r>
            <a:r>
              <a:rPr lang="en-US" altLang="zh-TW" sz="3600" dirty="0"/>
              <a:t>(Selective Backup)</a:t>
            </a:r>
          </a:p>
        </p:txBody>
      </p:sp>
    </p:spTree>
    <p:extLst>
      <p:ext uri="{BB962C8B-B14F-4D97-AF65-F5344CB8AC3E}">
        <p14:creationId xmlns:p14="http://schemas.microsoft.com/office/powerpoint/2010/main" val="4394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下列幾種異地備援中心</a:t>
            </a:r>
            <a:r>
              <a:rPr lang="en-US" altLang="zh-TW" sz="3600" dirty="0"/>
              <a:t>,</a:t>
            </a:r>
            <a:r>
              <a:rPr lang="zh-TW" altLang="en-US" sz="3600" dirty="0"/>
              <a:t>何者可在發生重大災難時於最短時間內將服務回復至最低服務水準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鏡備援</a:t>
            </a:r>
            <a:r>
              <a:rPr lang="en-US" altLang="zh-TW" sz="3600" dirty="0"/>
              <a:t>(Mirror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熱備援</a:t>
            </a:r>
            <a:r>
              <a:rPr lang="en-US" altLang="zh-TW" sz="3600" dirty="0"/>
              <a:t>(Hot Site)</a:t>
            </a:r>
          </a:p>
        </p:txBody>
      </p:sp>
    </p:spTree>
    <p:extLst>
      <p:ext uri="{BB962C8B-B14F-4D97-AF65-F5344CB8AC3E}">
        <p14:creationId xmlns:p14="http://schemas.microsoft.com/office/powerpoint/2010/main" val="4189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下列幾種異地備援中心</a:t>
            </a:r>
            <a:r>
              <a:rPr lang="en-US" altLang="zh-TW" sz="3600" dirty="0"/>
              <a:t>,</a:t>
            </a:r>
            <a:r>
              <a:rPr lang="zh-TW" altLang="en-US" sz="3600" dirty="0"/>
              <a:t>何者可在發生重大災難時於最短時間內將服務回復至最低服務水準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鏡備援</a:t>
            </a:r>
            <a:r>
              <a:rPr lang="en-US" altLang="zh-TW" sz="3600" dirty="0">
                <a:solidFill>
                  <a:srgbClr val="FF0000"/>
                </a:solidFill>
              </a:rPr>
              <a:t>(Mirror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熱備援</a:t>
            </a:r>
            <a:r>
              <a:rPr lang="en-US" altLang="zh-TW" sz="3600" dirty="0"/>
              <a:t>(Hot Site)</a:t>
            </a:r>
          </a:p>
        </p:txBody>
      </p:sp>
    </p:spTree>
    <p:extLst>
      <p:ext uri="{BB962C8B-B14F-4D97-AF65-F5344CB8AC3E}">
        <p14:creationId xmlns:p14="http://schemas.microsoft.com/office/powerpoint/2010/main" val="4660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關於最大可容忍的中斷時間</a:t>
            </a:r>
            <a:r>
              <a:rPr lang="en-US" altLang="zh-TW" sz="3600" dirty="0"/>
              <a:t>(Maximum Tolerable Period of </a:t>
            </a:r>
            <a:r>
              <a:rPr lang="en-US" altLang="zh-TW" sz="3600" dirty="0" err="1"/>
              <a:t>Disruption,MTPD</a:t>
            </a:r>
            <a:r>
              <a:rPr lang="en-US" altLang="zh-TW" sz="3600" dirty="0"/>
              <a:t>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實際電力中斷的時間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實際停止上班的時間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關鍵營運活動最多可允許中斷的時間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關鍵資料可遺失的時間</a:t>
            </a:r>
          </a:p>
        </p:txBody>
      </p:sp>
    </p:spTree>
    <p:extLst>
      <p:ext uri="{BB962C8B-B14F-4D97-AF65-F5344CB8AC3E}">
        <p14:creationId xmlns:p14="http://schemas.microsoft.com/office/powerpoint/2010/main" val="2626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1.2</a:t>
            </a:r>
          </a:p>
          <a:p>
            <a:pPr algn="ctr"/>
            <a:r>
              <a:rPr lang="zh-TW" altLang="en-US" sz="4400" dirty="0" smtClean="0"/>
              <a:t>資訊安全管理系統</a:t>
            </a:r>
            <a:endParaRPr lang="en-US" altLang="zh-TW" sz="4400" dirty="0"/>
          </a:p>
          <a:p>
            <a:pPr algn="ctr"/>
            <a:r>
              <a:rPr lang="en-US" altLang="zh-TW" sz="4400" dirty="0" smtClean="0"/>
              <a:t>ISMS</a:t>
            </a:r>
          </a:p>
          <a:p>
            <a:pPr algn="ctr"/>
            <a:r>
              <a:rPr lang="en-US" altLang="zh-TW" sz="3200" dirty="0" smtClean="0"/>
              <a:t>Information Security Management System</a:t>
            </a:r>
            <a:endParaRPr lang="en-US" altLang="zh-TW" sz="3200" dirty="0" smtClean="0"/>
          </a:p>
          <a:p>
            <a:pPr algn="ctr"/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831960892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關於最大可容忍的中斷時間</a:t>
            </a:r>
            <a:r>
              <a:rPr lang="en-US" altLang="zh-TW" sz="3600" dirty="0"/>
              <a:t>(Maximum Tolerable Period of </a:t>
            </a:r>
            <a:r>
              <a:rPr lang="en-US" altLang="zh-TW" sz="3600" dirty="0" err="1"/>
              <a:t>Disruption,MTPD</a:t>
            </a:r>
            <a:r>
              <a:rPr lang="en-US" altLang="zh-TW" sz="3600" dirty="0"/>
              <a:t>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實際電力中斷的時間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實際停止上班的時間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關鍵營運活動最多可允許中斷的時間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關鍵資料可遺失的時間</a:t>
            </a:r>
          </a:p>
        </p:txBody>
      </p:sp>
    </p:spTree>
    <p:extLst>
      <p:ext uri="{BB962C8B-B14F-4D97-AF65-F5344CB8AC3E}">
        <p14:creationId xmlns:p14="http://schemas.microsoft.com/office/powerpoint/2010/main" val="6377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下列何者是主機備援最安全的做法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存放於營運主機所在的相同地點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存放於營運主機所在的不同地點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將備用主機與營運主機存放在相同地點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備份資料則存放於不同地點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將備份資料與營運主機存放在相同地點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備用主機則存放於不同地點</a:t>
            </a:r>
          </a:p>
        </p:txBody>
      </p:sp>
    </p:spTree>
    <p:extLst>
      <p:ext uri="{BB962C8B-B14F-4D97-AF65-F5344CB8AC3E}">
        <p14:creationId xmlns:p14="http://schemas.microsoft.com/office/powerpoint/2010/main" val="22392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下列何者是主機備援最安全的做法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存放於營運主機所在的相同地點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將備用主機和備份資料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存放於營運主機所在的不同地點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將備用主機與營運主機存放在相同地點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備份資料則存放於不同地點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將備份資料與營運主機存放在相同地點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備用主機則存放於不同地點</a:t>
            </a:r>
          </a:p>
        </p:txBody>
      </p:sp>
    </p:spTree>
    <p:extLst>
      <p:ext uri="{BB962C8B-B14F-4D97-AF65-F5344CB8AC3E}">
        <p14:creationId xmlns:p14="http://schemas.microsoft.com/office/powerpoint/2010/main" val="33129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下列何者為訂定資料備份策略時</a:t>
            </a:r>
            <a:r>
              <a:rPr lang="en-US" altLang="zh-TW" sz="3600" dirty="0"/>
              <a:t>,</a:t>
            </a:r>
            <a:r>
              <a:rPr lang="zh-TW" altLang="en-US" sz="3600" dirty="0"/>
              <a:t>決定可接受之資料損失的項目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復原時間目標</a:t>
            </a:r>
            <a:r>
              <a:rPr lang="en-US" altLang="zh-TW" sz="3600" dirty="0"/>
              <a:t>(Recovery Time Objective, RTO)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備份媒體的選擇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備份時間與週期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復原點目標</a:t>
            </a:r>
            <a:r>
              <a:rPr lang="en-US" altLang="zh-TW" sz="3600" dirty="0"/>
              <a:t>(Recovery Point Objective, RPO)</a:t>
            </a:r>
          </a:p>
        </p:txBody>
      </p:sp>
    </p:spTree>
    <p:extLst>
      <p:ext uri="{BB962C8B-B14F-4D97-AF65-F5344CB8AC3E}">
        <p14:creationId xmlns:p14="http://schemas.microsoft.com/office/powerpoint/2010/main" val="1820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下列何者為訂定資料備份策略時</a:t>
            </a:r>
            <a:r>
              <a:rPr lang="en-US" altLang="zh-TW" sz="3600" dirty="0"/>
              <a:t>,</a:t>
            </a:r>
            <a:r>
              <a:rPr lang="zh-TW" altLang="en-US" sz="3600" dirty="0"/>
              <a:t>決定可接受之資料損失的項目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復原時間目標</a:t>
            </a:r>
            <a:r>
              <a:rPr lang="en-US" altLang="zh-TW" sz="3600" dirty="0"/>
              <a:t>(Recovery Time Objective, RTO)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備份媒體的選擇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備份時間與週期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復原點目標</a:t>
            </a:r>
            <a:r>
              <a:rPr lang="en-US" altLang="zh-TW" sz="3600" dirty="0">
                <a:solidFill>
                  <a:srgbClr val="FF0000"/>
                </a:solidFill>
              </a:rPr>
              <a:t>(Recovery Point Objective, RPO)</a:t>
            </a:r>
          </a:p>
        </p:txBody>
      </p:sp>
    </p:spTree>
    <p:extLst>
      <p:ext uri="{BB962C8B-B14F-4D97-AF65-F5344CB8AC3E}">
        <p14:creationId xmlns:p14="http://schemas.microsoft.com/office/powerpoint/2010/main" val="7210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為了防止非授權的存取</a:t>
            </a:r>
            <a:r>
              <a:rPr lang="en-US" altLang="zh-TW" sz="3600" dirty="0"/>
              <a:t>,</a:t>
            </a:r>
            <a:r>
              <a:rPr lang="zh-TW" altLang="en-US" sz="3600" dirty="0"/>
              <a:t>企業應根據存取控管政策對使用者</a:t>
            </a:r>
            <a:r>
              <a:rPr lang="en-US" altLang="zh-TW" sz="3600" dirty="0"/>
              <a:t>(</a:t>
            </a:r>
            <a:r>
              <a:rPr lang="zh-TW" altLang="en-US" sz="3600" dirty="0"/>
              <a:t>包括內、外部使用者</a:t>
            </a:r>
            <a:r>
              <a:rPr lang="en-US" altLang="zh-TW" sz="3600" dirty="0"/>
              <a:t>)</a:t>
            </a:r>
            <a:r>
              <a:rPr lang="zh-TW" altLang="en-US" sz="3600" dirty="0"/>
              <a:t>存取權限進行管理。下列何者較無關於管理存取權限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定期變更密碼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定期審查使用者存取權限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保留存取紀錄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資料備份</a:t>
            </a:r>
          </a:p>
        </p:txBody>
      </p:sp>
    </p:spTree>
    <p:extLst>
      <p:ext uri="{BB962C8B-B14F-4D97-AF65-F5344CB8AC3E}">
        <p14:creationId xmlns:p14="http://schemas.microsoft.com/office/powerpoint/2010/main" val="23142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為了防止非授權的存取</a:t>
            </a:r>
            <a:r>
              <a:rPr lang="en-US" altLang="zh-TW" sz="3600" dirty="0"/>
              <a:t>,</a:t>
            </a:r>
            <a:r>
              <a:rPr lang="zh-TW" altLang="en-US" sz="3600" dirty="0"/>
              <a:t>企業應根據存取控管政策對使用者</a:t>
            </a:r>
            <a:r>
              <a:rPr lang="en-US" altLang="zh-TW" sz="3600" dirty="0"/>
              <a:t>(</a:t>
            </a:r>
            <a:r>
              <a:rPr lang="zh-TW" altLang="en-US" sz="3600" dirty="0"/>
              <a:t>包括內、外部使用者</a:t>
            </a:r>
            <a:r>
              <a:rPr lang="en-US" altLang="zh-TW" sz="3600" dirty="0"/>
              <a:t>)</a:t>
            </a:r>
            <a:r>
              <a:rPr lang="zh-TW" altLang="en-US" sz="3600" dirty="0"/>
              <a:t>存取權限進行管理。下列何者較無關於管理存取權限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定期變更密碼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定期審查使用者存取權限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保留存取紀錄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資料備份</a:t>
            </a:r>
          </a:p>
        </p:txBody>
      </p:sp>
    </p:spTree>
    <p:extLst>
      <p:ext uri="{BB962C8B-B14F-4D97-AF65-F5344CB8AC3E}">
        <p14:creationId xmlns:p14="http://schemas.microsoft.com/office/powerpoint/2010/main" val="30958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公司或組織願意提供資源建立 </a:t>
            </a:r>
            <a:r>
              <a:rPr lang="en-US" altLang="zh-TW" sz="3600" dirty="0"/>
              <a:t>Hot Site </a:t>
            </a:r>
            <a:r>
              <a:rPr lang="zh-TW" altLang="en-US" sz="3600" dirty="0"/>
              <a:t>即時備援系統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下列何者是較不可能的原因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營業項目有法規的要求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為了符合所訂定的資訊安全目標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與客戶訂定的合約條款要求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客戶在公司提供的服務資源上</a:t>
            </a:r>
            <a:r>
              <a:rPr lang="en-US" altLang="zh-TW" sz="3600" dirty="0"/>
              <a:t>,</a:t>
            </a:r>
            <a:r>
              <a:rPr lang="zh-TW" altLang="en-US" sz="3600" dirty="0"/>
              <a:t>建立重要機密的管理系統</a:t>
            </a:r>
          </a:p>
        </p:txBody>
      </p:sp>
    </p:spTree>
    <p:extLst>
      <p:ext uri="{BB962C8B-B14F-4D97-AF65-F5344CB8AC3E}">
        <p14:creationId xmlns:p14="http://schemas.microsoft.com/office/powerpoint/2010/main" val="31353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公司或組織願意提供資源建立 </a:t>
            </a:r>
            <a:r>
              <a:rPr lang="en-US" altLang="zh-TW" sz="3600" dirty="0"/>
              <a:t>Hot Site </a:t>
            </a:r>
            <a:r>
              <a:rPr lang="zh-TW" altLang="en-US" sz="3600" dirty="0"/>
              <a:t>即時備援系統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下列何者是較不可能的原因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營業項目有法規的要求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為了符合所訂定的資訊安全目標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與客戶訂定的合約條款要求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客戶在公司提供的服務資源上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建立重要機密的管理系統</a:t>
            </a:r>
          </a:p>
        </p:txBody>
      </p:sp>
    </p:spTree>
    <p:extLst>
      <p:ext uri="{BB962C8B-B14F-4D97-AF65-F5344CB8AC3E}">
        <p14:creationId xmlns:p14="http://schemas.microsoft.com/office/powerpoint/2010/main" val="26074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下列何者非現代常用的備份媒體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磁片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磁帶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光碟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外接硬碟</a:t>
            </a:r>
          </a:p>
        </p:txBody>
      </p:sp>
    </p:spTree>
    <p:extLst>
      <p:ext uri="{BB962C8B-B14F-4D97-AF65-F5344CB8AC3E}">
        <p14:creationId xmlns:p14="http://schemas.microsoft.com/office/powerpoint/2010/main" val="30895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衝擊是威脅利用弱點對資產造成風險的可能性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衝擊是資產利用弱點對威脅造成風險的可能性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風險是威脅利用弱點對資產造成衝擊的可能性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風險是資產利用弱點對威脅造成衝擊的</a:t>
            </a:r>
            <a:r>
              <a:rPr lang="zh-TW" altLang="en-US" sz="3600" dirty="0" smtClean="0"/>
              <a:t>可能性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0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針對相同資料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依其執行備份所需的時間</a:t>
            </a:r>
            <a:r>
              <a:rPr lang="en-US" altLang="zh-TW" sz="3600" dirty="0"/>
              <a:t>,</a:t>
            </a:r>
            <a:r>
              <a:rPr lang="zh-TW" altLang="en-US" sz="3600" dirty="0"/>
              <a:t>由大到小排列為下列何者</a:t>
            </a:r>
            <a:r>
              <a:rPr lang="en-US" altLang="zh-TW" sz="3600" dirty="0"/>
              <a:t>?</a:t>
            </a:r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 </a:t>
            </a:r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 </a:t>
            </a:r>
            <a:r>
              <a:rPr lang="en-US" altLang="zh-TW" sz="3600" dirty="0"/>
              <a:t>(Differential Backup)?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  <a:r>
              <a:rPr lang="en-US" altLang="zh-TW" sz="3600" dirty="0"/>
              <a:t>=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甲</a:t>
            </a:r>
            <a:r>
              <a:rPr lang="en-US" altLang="zh-TW" sz="3600" dirty="0"/>
              <a:t>&lt;</a:t>
            </a:r>
            <a:r>
              <a:rPr lang="zh-TW" altLang="en-US" sz="3600" dirty="0"/>
              <a:t>丙</a:t>
            </a:r>
            <a:r>
              <a:rPr lang="en-US" altLang="zh-TW" sz="3600" dirty="0"/>
              <a:t>&lt;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甲</a:t>
            </a:r>
            <a:r>
              <a:rPr lang="en-US" altLang="zh-TW" sz="3600" dirty="0"/>
              <a:t>=</a:t>
            </a:r>
            <a:r>
              <a:rPr lang="zh-TW" altLang="en-US" sz="3600" dirty="0"/>
              <a:t>乙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</a:p>
        </p:txBody>
      </p:sp>
    </p:spTree>
    <p:extLst>
      <p:ext uri="{BB962C8B-B14F-4D97-AF65-F5344CB8AC3E}">
        <p14:creationId xmlns:p14="http://schemas.microsoft.com/office/powerpoint/2010/main" val="1371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針對相同資料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依其執行備份所需的時間</a:t>
            </a:r>
            <a:r>
              <a:rPr lang="en-US" altLang="zh-TW" sz="3600" dirty="0"/>
              <a:t>,</a:t>
            </a:r>
            <a:r>
              <a:rPr lang="zh-TW" altLang="en-US" sz="3600" dirty="0"/>
              <a:t>由大到小排列為下列何者</a:t>
            </a:r>
            <a:r>
              <a:rPr lang="en-US" altLang="zh-TW" sz="3600" dirty="0"/>
              <a:t>?</a:t>
            </a:r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 </a:t>
            </a:r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 </a:t>
            </a:r>
            <a:r>
              <a:rPr lang="en-US" altLang="zh-TW" sz="3600" dirty="0"/>
              <a:t>(Differential Backup)?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  <a:r>
              <a:rPr lang="en-US" altLang="zh-TW" sz="3600" dirty="0"/>
              <a:t>=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甲</a:t>
            </a:r>
            <a:r>
              <a:rPr lang="en-US" altLang="zh-TW" sz="3600" dirty="0"/>
              <a:t>&lt;</a:t>
            </a:r>
            <a:r>
              <a:rPr lang="zh-TW" altLang="en-US" sz="3600" dirty="0"/>
              <a:t>丙</a:t>
            </a:r>
            <a:r>
              <a:rPr lang="en-US" altLang="zh-TW" sz="3600" dirty="0"/>
              <a:t>&lt;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甲</a:t>
            </a:r>
            <a:r>
              <a:rPr lang="en-US" altLang="zh-TW" sz="3600" dirty="0"/>
              <a:t>=</a:t>
            </a:r>
            <a:r>
              <a:rPr lang="zh-TW" altLang="en-US" sz="3600" dirty="0"/>
              <a:t>乙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甲</a:t>
            </a:r>
            <a:r>
              <a:rPr lang="en-US" altLang="zh-TW" sz="3600" dirty="0">
                <a:solidFill>
                  <a:srgbClr val="FF0000"/>
                </a:solidFill>
              </a:rPr>
              <a:t>&gt;</a:t>
            </a:r>
            <a:r>
              <a:rPr lang="zh-TW" altLang="en-US" sz="3600" dirty="0">
                <a:solidFill>
                  <a:srgbClr val="FF0000"/>
                </a:solidFill>
              </a:rPr>
              <a:t>丙</a:t>
            </a:r>
            <a:r>
              <a:rPr lang="en-US" altLang="zh-TW" sz="3600" dirty="0">
                <a:solidFill>
                  <a:srgbClr val="FF0000"/>
                </a:solidFill>
              </a:rPr>
              <a:t>&gt;</a:t>
            </a:r>
            <a:r>
              <a:rPr lang="zh-TW" altLang="en-US" sz="3600" dirty="0">
                <a:solidFill>
                  <a:srgbClr val="FF0000"/>
                </a:solidFill>
              </a:rPr>
              <a:t>乙</a:t>
            </a:r>
          </a:p>
        </p:txBody>
      </p:sp>
    </p:spTree>
    <p:extLst>
      <p:ext uri="{BB962C8B-B14F-4D97-AF65-F5344CB8AC3E}">
        <p14:creationId xmlns:p14="http://schemas.microsoft.com/office/powerpoint/2010/main" val="37482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關於復原的目標時間</a:t>
            </a:r>
            <a:r>
              <a:rPr lang="en-US" altLang="zh-TW" sz="3600" dirty="0"/>
              <a:t>(Recovery Time Objective),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實際系統復原的時間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系統無法復原的時間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預計完成系統復原的時間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預計系統可能中斷的時間</a:t>
            </a:r>
          </a:p>
        </p:txBody>
      </p:sp>
    </p:spTree>
    <p:extLst>
      <p:ext uri="{BB962C8B-B14F-4D97-AF65-F5344CB8AC3E}">
        <p14:creationId xmlns:p14="http://schemas.microsoft.com/office/powerpoint/2010/main" val="13099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關於復原的目標時間</a:t>
            </a:r>
            <a:r>
              <a:rPr lang="en-US" altLang="zh-TW" sz="3600" dirty="0"/>
              <a:t>(Recovery Time Objective),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實際系統復原的時間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系統無法復原的時間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發生災難後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預計完成系統復原的時間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預計系統可能中斷的時間</a:t>
            </a:r>
          </a:p>
        </p:txBody>
      </p:sp>
    </p:spTree>
    <p:extLst>
      <p:ext uri="{BB962C8B-B14F-4D97-AF65-F5344CB8AC3E}">
        <p14:creationId xmlns:p14="http://schemas.microsoft.com/office/powerpoint/2010/main" val="20412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下列何者非現代常用的備份媒體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磁片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磁帶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光碟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外接硬碟</a:t>
            </a:r>
          </a:p>
        </p:txBody>
      </p:sp>
    </p:spTree>
    <p:extLst>
      <p:ext uri="{BB962C8B-B14F-4D97-AF65-F5344CB8AC3E}">
        <p14:creationId xmlns:p14="http://schemas.microsoft.com/office/powerpoint/2010/main" val="18025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4.3.</a:t>
            </a:r>
            <a:r>
              <a:rPr lang="zh-TW" altLang="en-US" sz="6600" dirty="0" smtClean="0"/>
              <a:t>營運持續</a:t>
            </a:r>
          </a:p>
        </p:txBody>
      </p:sp>
    </p:spTree>
    <p:extLst>
      <p:ext uri="{BB962C8B-B14F-4D97-AF65-F5344CB8AC3E}">
        <p14:creationId xmlns:p14="http://schemas.microsoft.com/office/powerpoint/2010/main" val="4250706472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在訂定企業營運持續計畫時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下列何者是首要進行的事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訂定災難復原計畫</a:t>
            </a:r>
            <a:r>
              <a:rPr lang="en-US" altLang="zh-TW" sz="3600" dirty="0"/>
              <a:t>(Disaster Recovery Plan, DRP)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執行營運衝擊分析</a:t>
            </a:r>
            <a:r>
              <a:rPr lang="en-US" altLang="zh-TW" sz="3600" dirty="0"/>
              <a:t>(Business Impact Analysis, BIA)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獲得高階管理階層的支持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鑑別關鍵性業務</a:t>
            </a:r>
          </a:p>
        </p:txBody>
      </p:sp>
    </p:spTree>
    <p:extLst>
      <p:ext uri="{BB962C8B-B14F-4D97-AF65-F5344CB8AC3E}">
        <p14:creationId xmlns:p14="http://schemas.microsoft.com/office/powerpoint/2010/main" val="199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在訂定企業營運持續計畫時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下列何者是首要進行的事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訂定災難復原計畫</a:t>
            </a:r>
            <a:r>
              <a:rPr lang="en-US" altLang="zh-TW" sz="3600" dirty="0"/>
              <a:t>(Disaster Recovery Plan, DRP)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執行營運衝擊分析</a:t>
            </a:r>
            <a:r>
              <a:rPr lang="en-US" altLang="zh-TW" sz="3600" dirty="0"/>
              <a:t>(Business Impact Analysis, BIA)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獲得高階管理階層的支持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鑑別關鍵性業務</a:t>
            </a:r>
          </a:p>
        </p:txBody>
      </p:sp>
    </p:spTree>
    <p:extLst>
      <p:ext uri="{BB962C8B-B14F-4D97-AF65-F5344CB8AC3E}">
        <p14:creationId xmlns:p14="http://schemas.microsoft.com/office/powerpoint/2010/main" val="39714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先進的網路技術</a:t>
            </a:r>
            <a:r>
              <a:rPr lang="en-US" altLang="zh-TW" sz="3600" dirty="0"/>
              <a:t>,</a:t>
            </a:r>
            <a:r>
              <a:rPr lang="zh-TW" altLang="en-US" sz="3600" dirty="0"/>
              <a:t>開啟了個人電腦使用挖掘大量資料的可能性</a:t>
            </a:r>
            <a:r>
              <a:rPr lang="en-US" altLang="zh-TW" sz="3600" dirty="0"/>
              <a:t>,</a:t>
            </a:r>
            <a:r>
              <a:rPr lang="zh-TW" altLang="en-US" sz="3600" dirty="0"/>
              <a:t>因此能比過去難以想像的大規模及精準地侵犯個人隱私。下列何者不算個人隱私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醫療、健康狀況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性生活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財務情況、社會活動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證件上照片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59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先進的網路技術</a:t>
            </a:r>
            <a:r>
              <a:rPr lang="en-US" altLang="zh-TW" sz="3600" dirty="0"/>
              <a:t>,</a:t>
            </a:r>
            <a:r>
              <a:rPr lang="zh-TW" altLang="en-US" sz="3600" dirty="0"/>
              <a:t>開啟了個人電腦使用挖掘大量資料的可能性</a:t>
            </a:r>
            <a:r>
              <a:rPr lang="en-US" altLang="zh-TW" sz="3600" dirty="0"/>
              <a:t>,</a:t>
            </a:r>
            <a:r>
              <a:rPr lang="zh-TW" altLang="en-US" sz="3600" dirty="0"/>
              <a:t>因此能比過去難以想像的大規模及精準地侵犯個人隱私。下列何者不算個人隱私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醫療、健康狀況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性生活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財務情況、社會活動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證件上照片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49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TW" altLang="en-US" sz="2800" dirty="0" smtClean="0"/>
              <a:t>資訊安全</a:t>
            </a:r>
            <a:r>
              <a:rPr lang="zh-TW" altLang="en-US" sz="2800" dirty="0"/>
              <a:t>管理概念</a:t>
            </a:r>
          </a:p>
        </p:txBody>
      </p:sp>
    </p:spTree>
    <p:extLst>
      <p:ext uri="{BB962C8B-B14F-4D97-AF65-F5344CB8AC3E}">
        <p14:creationId xmlns:p14="http://schemas.microsoft.com/office/powerpoint/2010/main" val="360835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46908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衝擊是威脅利用弱點對資產造成風險的可能性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衝擊是資產利用弱點對威脅造成風險的可能性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風險是威脅利用弱點對資產造成衝擊的可能性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風險是資產利用弱點對威脅造成衝擊的</a:t>
            </a:r>
            <a:r>
              <a:rPr lang="zh-TW" altLang="en-US" sz="3600" dirty="0" smtClean="0"/>
              <a:t>可能性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45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下列何者是營運持續管理的國際標準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ISO 9000</a:t>
            </a:r>
          </a:p>
          <a:p>
            <a:r>
              <a:rPr lang="en-US" altLang="zh-TW" sz="3600" dirty="0"/>
              <a:t>(B) ISO 14000</a:t>
            </a:r>
          </a:p>
          <a:p>
            <a:r>
              <a:rPr lang="en-US" altLang="zh-TW" sz="3600" dirty="0"/>
              <a:t>(C) ISO 20000</a:t>
            </a:r>
          </a:p>
          <a:p>
            <a:r>
              <a:rPr lang="en-US" altLang="zh-TW" sz="3600" dirty="0"/>
              <a:t>(D) ISO 22301</a:t>
            </a:r>
          </a:p>
        </p:txBody>
      </p:sp>
    </p:spTree>
    <p:extLst>
      <p:ext uri="{BB962C8B-B14F-4D97-AF65-F5344CB8AC3E}">
        <p14:creationId xmlns:p14="http://schemas.microsoft.com/office/powerpoint/2010/main" val="28425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下列何者是營運持續管理的國際標準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ISO 9000</a:t>
            </a:r>
          </a:p>
          <a:p>
            <a:r>
              <a:rPr lang="en-US" altLang="zh-TW" sz="3600" dirty="0"/>
              <a:t>(B) ISO 14000</a:t>
            </a:r>
          </a:p>
          <a:p>
            <a:r>
              <a:rPr lang="en-US" altLang="zh-TW" sz="3600" dirty="0"/>
              <a:t>(C) ISO 20000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ISO 22301</a:t>
            </a:r>
          </a:p>
        </p:txBody>
      </p:sp>
    </p:spTree>
    <p:extLst>
      <p:ext uri="{BB962C8B-B14F-4D97-AF65-F5344CB8AC3E}">
        <p14:creationId xmlns:p14="http://schemas.microsoft.com/office/powerpoint/2010/main" val="42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196752"/>
            <a:ext cx="81078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您是資安專家</a:t>
            </a:r>
            <a:r>
              <a:rPr lang="en-US" altLang="zh-TW" sz="2800" dirty="0"/>
              <a:t>,</a:t>
            </a:r>
            <a:r>
              <a:rPr lang="zh-TW" altLang="en-US" sz="2800" dirty="0"/>
              <a:t>希望能估計營運可承受之最長中斷時間</a:t>
            </a:r>
            <a:r>
              <a:rPr lang="en-US" altLang="zh-TW" sz="2800" dirty="0"/>
              <a:t>(Maximum Tolerable Period of Disruption),</a:t>
            </a:r>
            <a:r>
              <a:rPr lang="zh-TW" altLang="en-US" sz="2800" dirty="0"/>
              <a:t>而您最有可能從下列何者取得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平衡計分卡</a:t>
            </a:r>
            <a:r>
              <a:rPr lang="en-US" altLang="zh-TW" sz="3200" dirty="0"/>
              <a:t>(Balanced Score Card)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風險估算</a:t>
            </a:r>
            <a:r>
              <a:rPr lang="en-US" altLang="zh-TW" sz="3200" dirty="0"/>
              <a:t>(Risk Evaluation)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恢復點目標</a:t>
            </a:r>
            <a:r>
              <a:rPr lang="en-US" altLang="zh-TW" sz="3200" dirty="0"/>
              <a:t>(Recovery Point Objective)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營運衝擊分析</a:t>
            </a:r>
            <a:r>
              <a:rPr lang="en-US" altLang="zh-TW" sz="3200" dirty="0"/>
              <a:t>(Business Impact Analysis)</a:t>
            </a:r>
          </a:p>
        </p:txBody>
      </p:sp>
    </p:spTree>
    <p:extLst>
      <p:ext uri="{BB962C8B-B14F-4D97-AF65-F5344CB8AC3E}">
        <p14:creationId xmlns:p14="http://schemas.microsoft.com/office/powerpoint/2010/main" val="38662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196752"/>
            <a:ext cx="81078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您是資安專家</a:t>
            </a:r>
            <a:r>
              <a:rPr lang="en-US" altLang="zh-TW" sz="2800" dirty="0"/>
              <a:t>,</a:t>
            </a:r>
            <a:r>
              <a:rPr lang="zh-TW" altLang="en-US" sz="2800" dirty="0"/>
              <a:t>希望能估計營運可承受之最長中斷時間</a:t>
            </a:r>
            <a:r>
              <a:rPr lang="en-US" altLang="zh-TW" sz="2800" dirty="0"/>
              <a:t>(Maximum Tolerable Period of Disruption),</a:t>
            </a:r>
            <a:r>
              <a:rPr lang="zh-TW" altLang="en-US" sz="2800" dirty="0"/>
              <a:t>而您最有可能從下列何者取得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平衡計分卡</a:t>
            </a:r>
            <a:r>
              <a:rPr lang="en-US" altLang="zh-TW" sz="3200" dirty="0"/>
              <a:t>(Balanced Score Card)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風險估算</a:t>
            </a:r>
            <a:r>
              <a:rPr lang="en-US" altLang="zh-TW" sz="3200" dirty="0"/>
              <a:t>(Risk Evaluation)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恢復點目標</a:t>
            </a:r>
            <a:r>
              <a:rPr lang="en-US" altLang="zh-TW" sz="3200" dirty="0"/>
              <a:t>(Recovery Point Objective)</a:t>
            </a:r>
          </a:p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營運衝擊分析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(Business Impact Analysis)</a:t>
            </a:r>
          </a:p>
        </p:txBody>
      </p:sp>
    </p:spTree>
    <p:extLst>
      <p:ext uri="{BB962C8B-B14F-4D97-AF65-F5344CB8AC3E}">
        <p14:creationId xmlns:p14="http://schemas.microsoft.com/office/powerpoint/2010/main" val="26912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BIA </a:t>
            </a:r>
            <a:r>
              <a:rPr lang="zh-TW" altLang="en-US" dirty="0" smtClean="0"/>
              <a:t>營運衝擊分析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Business Impact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303620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</a:p>
          <a:p>
            <a:pPr algn="ctr"/>
            <a:r>
              <a:rPr lang="zh-TW" altLang="en-US" sz="4000" dirty="0" smtClean="0"/>
              <a:t>法規遵循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與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資訊</a:t>
            </a:r>
            <a:r>
              <a:rPr lang="zh-TW" altLang="en-US" sz="4000" dirty="0"/>
              <a:t>倫理</a:t>
            </a:r>
          </a:p>
        </p:txBody>
      </p:sp>
    </p:spTree>
    <p:extLst>
      <p:ext uri="{BB962C8B-B14F-4D97-AF65-F5344CB8AC3E}">
        <p14:creationId xmlns:p14="http://schemas.microsoft.com/office/powerpoint/2010/main" val="148817867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法規遵循與資訊倫理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1640" y="2276872"/>
            <a:ext cx="6606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 smtClean="0"/>
              <a:t>5.1.</a:t>
            </a:r>
            <a:r>
              <a:rPr lang="zh-TW" altLang="en-US" sz="3600" b="1" dirty="0" smtClean="0"/>
              <a:t>隱私保護與智慧財產權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5.2.</a:t>
            </a:r>
            <a:r>
              <a:rPr lang="zh-TW" altLang="en-US" sz="3600" b="1" dirty="0" smtClean="0"/>
              <a:t>資訊倫理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5.3.</a:t>
            </a:r>
            <a:r>
              <a:rPr lang="zh-TW" altLang="en-US" sz="3600" b="1" dirty="0" smtClean="0"/>
              <a:t>法規遵循</a:t>
            </a:r>
            <a:r>
              <a:rPr lang="en-US" altLang="zh-TW" sz="3600" b="1" dirty="0" smtClean="0"/>
              <a:t>(</a:t>
            </a:r>
            <a:r>
              <a:rPr lang="zh-TW" altLang="en-US" sz="3600" b="1" dirty="0" smtClean="0"/>
              <a:t>含</a:t>
            </a:r>
            <a:r>
              <a:rPr lang="en-US" altLang="zh-TW" sz="3600" b="1" dirty="0" smtClean="0"/>
              <a:t>GDPR)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r>
              <a:rPr lang="en-US" altLang="zh-TW" sz="3600" b="1" dirty="0" smtClean="0"/>
              <a:t>5.4.</a:t>
            </a:r>
            <a:r>
              <a:rPr lang="zh-TW" altLang="en-US" sz="3600" b="1" dirty="0" smtClean="0"/>
              <a:t>稽核</a:t>
            </a:r>
          </a:p>
          <a:p>
            <a:r>
              <a:rPr lang="zh-TW" altLang="en-US" dirty="0" smtClean="0"/>
              <a:t>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029610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5.1.</a:t>
            </a:r>
            <a:r>
              <a:rPr lang="zh-TW" altLang="en-US" sz="6600" dirty="0" smtClean="0"/>
              <a:t>隱私保護</a:t>
            </a:r>
            <a:endParaRPr lang="en-US" altLang="zh-TW" sz="6600" dirty="0" smtClean="0"/>
          </a:p>
          <a:p>
            <a:pPr algn="ctr"/>
            <a:r>
              <a:rPr lang="zh-TW" altLang="en-US" sz="6600" dirty="0" smtClean="0"/>
              <a:t>與智慧財產權</a:t>
            </a:r>
          </a:p>
        </p:txBody>
      </p:sp>
    </p:spTree>
    <p:extLst>
      <p:ext uri="{BB962C8B-B14F-4D97-AF65-F5344CB8AC3E}">
        <p14:creationId xmlns:p14="http://schemas.microsoft.com/office/powerpoint/2010/main" val="319132787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5.1.</a:t>
            </a:r>
            <a:r>
              <a:rPr lang="zh-TW" altLang="en-US" b="1" dirty="0" smtClean="0"/>
              <a:t>隱私保護與智慧財產權</a:t>
            </a:r>
            <a:endParaRPr lang="zh-TW" altLang="en-US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251520" y="1700808"/>
            <a:ext cx="85689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5_1_A: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隱私保護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===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個資法</a:t>
            </a:r>
          </a:p>
          <a:p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https://www.ithome.com.tw/article/87965</a:t>
            </a:r>
          </a:p>
          <a:p>
            <a:r>
              <a:rPr lang="en-US" altLang="zh-TW" sz="2400" dirty="0" smtClean="0"/>
              <a:t>          https://law.moj.gov.tw/LawClass/LawAll.aspx?pcode=I0050021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5_1_B: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智慧財產權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(Intellectual Property Rights)  IP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774476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5_1_A:</a:t>
            </a:r>
            <a:r>
              <a:rPr lang="zh-TW" altLang="en-US" sz="6600" dirty="0" smtClean="0"/>
              <a:t>隱私保護 </a:t>
            </a:r>
            <a:endParaRPr lang="en-US" altLang="zh-TW" sz="6600" dirty="0" smtClean="0"/>
          </a:p>
          <a:p>
            <a:pPr algn="ctr"/>
            <a:r>
              <a:rPr lang="en-US" altLang="zh-TW" sz="6600" dirty="0" smtClean="0"/>
              <a:t> </a:t>
            </a:r>
            <a:r>
              <a:rPr lang="zh-TW" altLang="en-US" sz="6600" dirty="0" smtClean="0"/>
              <a:t>個資法</a:t>
            </a:r>
          </a:p>
        </p:txBody>
      </p:sp>
    </p:spTree>
    <p:extLst>
      <p:ext uri="{BB962C8B-B14F-4D97-AF65-F5344CB8AC3E}">
        <p14:creationId xmlns:p14="http://schemas.microsoft.com/office/powerpoint/2010/main" val="4270365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596" y="1052736"/>
            <a:ext cx="87378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下列何項非為成功建立資訊安全管理系統之必要項目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導入 </a:t>
            </a:r>
            <a:r>
              <a:rPr lang="en-US" altLang="zh-TW" sz="3600" dirty="0"/>
              <a:t>ISO </a:t>
            </a:r>
            <a:r>
              <a:rPr lang="zh-TW" altLang="en-US" sz="3600" dirty="0"/>
              <a:t>國際標準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最高管理階層的參與及支持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組織提供建立資訊安全管理系統</a:t>
            </a:r>
            <a:r>
              <a:rPr lang="en-US" altLang="zh-TW" sz="3600" dirty="0"/>
              <a:t>(Information Security Management System, ISMS)</a:t>
            </a:r>
            <a:r>
              <a:rPr lang="zh-TW" altLang="en-US" sz="3600" dirty="0"/>
              <a:t>所需之資源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確立資訊安全管理的政策及目標</a:t>
            </a:r>
          </a:p>
        </p:txBody>
      </p:sp>
    </p:spTree>
    <p:extLst>
      <p:ext uri="{BB962C8B-B14F-4D97-AF65-F5344CB8AC3E}">
        <p14:creationId xmlns:p14="http://schemas.microsoft.com/office/powerpoint/2010/main" val="3716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下列何者不是個人資料的當事人可行使的權利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查詢當事人的個人資料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查詢親友的個人資料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請求製給複製本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請求補充或更正</a:t>
            </a:r>
          </a:p>
        </p:txBody>
      </p:sp>
    </p:spTree>
    <p:extLst>
      <p:ext uri="{BB962C8B-B14F-4D97-AF65-F5344CB8AC3E}">
        <p14:creationId xmlns:p14="http://schemas.microsoft.com/office/powerpoint/2010/main" val="13689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下列何者不是個人資料的當事人可行使的權利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查詢當事人的個人資料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查詢親友的個人資料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請求製給複製本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請求補充或更正</a:t>
            </a:r>
          </a:p>
        </p:txBody>
      </p:sp>
    </p:spTree>
    <p:extLst>
      <p:ext uri="{BB962C8B-B14F-4D97-AF65-F5344CB8AC3E}">
        <p14:creationId xmlns:p14="http://schemas.microsoft.com/office/powerpoint/2010/main" val="38571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下列何者並非個人資料保護法中</a:t>
            </a:r>
            <a:r>
              <a:rPr lang="en-US" altLang="zh-TW" sz="3600" dirty="0"/>
              <a:t>,</a:t>
            </a:r>
            <a:r>
              <a:rPr lang="zh-TW" altLang="en-US" sz="3600" dirty="0"/>
              <a:t>當事人對於個人資料的權利</a:t>
            </a:r>
            <a:r>
              <a:rPr lang="en-US" altLang="zh-TW" sz="3600" dirty="0"/>
              <a:t>?,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查詢或請求閱覽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請求補充或更正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請求刪除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請求永久保留</a:t>
            </a:r>
          </a:p>
        </p:txBody>
      </p:sp>
    </p:spTree>
    <p:extLst>
      <p:ext uri="{BB962C8B-B14F-4D97-AF65-F5344CB8AC3E}">
        <p14:creationId xmlns:p14="http://schemas.microsoft.com/office/powerpoint/2010/main" val="28095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下列何者並非個人資料保護法中</a:t>
            </a:r>
            <a:r>
              <a:rPr lang="en-US" altLang="zh-TW" sz="3600" dirty="0"/>
              <a:t>,</a:t>
            </a:r>
            <a:r>
              <a:rPr lang="zh-TW" altLang="en-US" sz="3600" dirty="0"/>
              <a:t>當事人對於個人資料的權利</a:t>
            </a:r>
            <a:r>
              <a:rPr lang="en-US" altLang="zh-TW" sz="3600" dirty="0"/>
              <a:t>?,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查詢或請求閱覽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請求補充或更正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請求刪除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請求永久保留</a:t>
            </a:r>
          </a:p>
        </p:txBody>
      </p:sp>
    </p:spTree>
    <p:extLst>
      <p:ext uri="{BB962C8B-B14F-4D97-AF65-F5344CB8AC3E}">
        <p14:creationId xmlns:p14="http://schemas.microsoft.com/office/powerpoint/2010/main" val="33854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下列何者非個資法第 </a:t>
            </a:r>
            <a:r>
              <a:rPr lang="en-US" altLang="zh-TW" sz="3600" dirty="0"/>
              <a:t>6 </a:t>
            </a:r>
            <a:r>
              <a:rPr lang="zh-TW" altLang="en-US" sz="3600" dirty="0"/>
              <a:t>條</a:t>
            </a:r>
            <a:r>
              <a:rPr lang="en-US" altLang="zh-TW" sz="3600" dirty="0"/>
              <a:t>,</a:t>
            </a:r>
            <a:r>
              <a:rPr lang="zh-TW" altLang="en-US" sz="3600" dirty="0"/>
              <a:t>不可隨意蒐集、處理或利用的個資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基因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犯罪前科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財務情況</a:t>
            </a:r>
          </a:p>
        </p:txBody>
      </p:sp>
    </p:spTree>
    <p:extLst>
      <p:ext uri="{BB962C8B-B14F-4D97-AF65-F5344CB8AC3E}">
        <p14:creationId xmlns:p14="http://schemas.microsoft.com/office/powerpoint/2010/main" val="3674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下列何者非個資法第 </a:t>
            </a:r>
            <a:r>
              <a:rPr lang="en-US" altLang="zh-TW" sz="3600" dirty="0"/>
              <a:t>6 </a:t>
            </a:r>
            <a:r>
              <a:rPr lang="zh-TW" altLang="en-US" sz="3600" dirty="0"/>
              <a:t>條</a:t>
            </a:r>
            <a:r>
              <a:rPr lang="en-US" altLang="zh-TW" sz="3600" dirty="0"/>
              <a:t>,</a:t>
            </a:r>
            <a:r>
              <a:rPr lang="zh-TW" altLang="en-US" sz="3600" dirty="0"/>
              <a:t>不可隨意蒐集、處理或利用的個資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基因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犯罪前科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財務情況</a:t>
            </a:r>
          </a:p>
        </p:txBody>
      </p:sp>
    </p:spTree>
    <p:extLst>
      <p:ext uri="{BB962C8B-B14F-4D97-AF65-F5344CB8AC3E}">
        <p14:creationId xmlns:p14="http://schemas.microsoft.com/office/powerpoint/2010/main" val="10122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5_1_B:</a:t>
            </a:r>
            <a:r>
              <a:rPr lang="zh-TW" altLang="en-US" sz="6600" dirty="0" smtClean="0"/>
              <a:t>智慧財產權</a:t>
            </a:r>
            <a:endParaRPr lang="en-US" altLang="zh-TW" sz="6600" dirty="0" smtClean="0"/>
          </a:p>
          <a:p>
            <a:pPr algn="ctr"/>
            <a:r>
              <a:rPr lang="en-US" altLang="zh-TW" sz="3600" dirty="0" smtClean="0"/>
              <a:t>(Intellectual Property Rights)  </a:t>
            </a:r>
          </a:p>
          <a:p>
            <a:pPr algn="ctr"/>
            <a:r>
              <a:rPr lang="en-US" altLang="zh-TW" sz="6600" dirty="0" smtClean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4270365226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下列何種不是智慧財產相關的法令規範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專利法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著作權法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商標法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公司法</a:t>
            </a:r>
          </a:p>
        </p:txBody>
      </p:sp>
    </p:spTree>
    <p:extLst>
      <p:ext uri="{BB962C8B-B14F-4D97-AF65-F5344CB8AC3E}">
        <p14:creationId xmlns:p14="http://schemas.microsoft.com/office/powerpoint/2010/main" val="29236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下列何種不是智慧財產相關的法令規範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專利法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著作權法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商標法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公司法</a:t>
            </a:r>
          </a:p>
        </p:txBody>
      </p:sp>
    </p:spTree>
    <p:extLst>
      <p:ext uri="{BB962C8B-B14F-4D97-AF65-F5344CB8AC3E}">
        <p14:creationId xmlns:p14="http://schemas.microsoft.com/office/powerpoint/2010/main" val="28130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智慧財產權</a:t>
            </a:r>
            <a:r>
              <a:rPr lang="en-US" altLang="zh-TW" sz="3600" dirty="0"/>
              <a:t>(Intellectual Property Rights)</a:t>
            </a:r>
            <a:r>
              <a:rPr lang="zh-TW" altLang="en-US" sz="3600" dirty="0"/>
              <a:t>是指由人類思想、智慧、創作而產生具有財產價值的產物。下列何者不屬於智慧財產權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肖像權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專利權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營業秘密法</a:t>
            </a:r>
          </a:p>
        </p:txBody>
      </p:sp>
    </p:spTree>
    <p:extLst>
      <p:ext uri="{BB962C8B-B14F-4D97-AF65-F5344CB8AC3E}">
        <p14:creationId xmlns:p14="http://schemas.microsoft.com/office/powerpoint/2010/main" val="34287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124744"/>
            <a:ext cx="83765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下列何項非為成功建立資訊安全管理系統之必要項目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導入 </a:t>
            </a:r>
            <a:r>
              <a:rPr lang="en-US" altLang="zh-TW" sz="3600" dirty="0">
                <a:solidFill>
                  <a:srgbClr val="FF0000"/>
                </a:solidFill>
              </a:rPr>
              <a:t>ISO </a:t>
            </a:r>
            <a:r>
              <a:rPr lang="zh-TW" altLang="en-US" sz="3600" dirty="0">
                <a:solidFill>
                  <a:srgbClr val="FF0000"/>
                </a:solidFill>
              </a:rPr>
              <a:t>國際標準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最高管理階層的參與及支持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組織提供建立資訊安全管理系統</a:t>
            </a:r>
            <a:r>
              <a:rPr lang="en-US" altLang="zh-TW" sz="3600" dirty="0"/>
              <a:t>(Information Security Management System, ISMS)</a:t>
            </a:r>
            <a:r>
              <a:rPr lang="zh-TW" altLang="en-US" sz="3600" dirty="0"/>
              <a:t>所需之資源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確立資訊安全管理的政策及目標</a:t>
            </a:r>
          </a:p>
        </p:txBody>
      </p:sp>
    </p:spTree>
    <p:extLst>
      <p:ext uri="{BB962C8B-B14F-4D97-AF65-F5344CB8AC3E}">
        <p14:creationId xmlns:p14="http://schemas.microsoft.com/office/powerpoint/2010/main" val="7464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智慧財產權</a:t>
            </a:r>
            <a:r>
              <a:rPr lang="en-US" altLang="zh-TW" sz="3600" dirty="0"/>
              <a:t>(Intellectual Property Rights)</a:t>
            </a:r>
            <a:r>
              <a:rPr lang="zh-TW" altLang="en-US" sz="3600" dirty="0"/>
              <a:t>是指由人類思想、智慧、創作而產生具有財產價值的產物。下列何者不屬於智慧財產權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</a:t>
            </a:r>
            <a:r>
              <a:rPr lang="en-US" altLang="zh-TW" sz="3600" dirty="0">
                <a:solidFill>
                  <a:srgbClr val="FF0000"/>
                </a:solidFill>
              </a:rPr>
              <a:t>A) </a:t>
            </a:r>
            <a:r>
              <a:rPr lang="zh-TW" altLang="en-US" sz="3600" dirty="0">
                <a:solidFill>
                  <a:srgbClr val="FF0000"/>
                </a:solidFill>
              </a:rPr>
              <a:t>肖像權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專利權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營業秘密法</a:t>
            </a:r>
          </a:p>
        </p:txBody>
      </p:sp>
    </p:spTree>
    <p:extLst>
      <p:ext uri="{BB962C8B-B14F-4D97-AF65-F5344CB8AC3E}">
        <p14:creationId xmlns:p14="http://schemas.microsoft.com/office/powerpoint/2010/main" val="23068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689" y="946908"/>
            <a:ext cx="872862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商標註冊後</a:t>
            </a:r>
            <a:r>
              <a:rPr lang="en-US" altLang="zh-TW" sz="3200" dirty="0"/>
              <a:t>,</a:t>
            </a:r>
            <a:r>
              <a:rPr lang="zh-TW" altLang="en-US" sz="3200" dirty="0"/>
              <a:t>商標註冊人享有商標專用權</a:t>
            </a:r>
            <a:r>
              <a:rPr lang="en-US" altLang="zh-TW" sz="3200" dirty="0"/>
              <a:t>,</a:t>
            </a:r>
            <a:r>
              <a:rPr lang="zh-TW" altLang="en-US" sz="3200" dirty="0"/>
              <a:t>圖形為 </a:t>
            </a:r>
            <a:r>
              <a:rPr lang="en-US" altLang="zh-TW" sz="3200" dirty="0"/>
              <a:t>『® 』,</a:t>
            </a:r>
            <a:r>
              <a:rPr lang="zh-TW" altLang="en-US" sz="3200" dirty="0"/>
              <a:t>表示某個商標經過註冊</a:t>
            </a:r>
            <a:r>
              <a:rPr lang="en-US" altLang="zh-TW" sz="3200" dirty="0"/>
              <a:t>,</a:t>
            </a:r>
            <a:r>
              <a:rPr lang="zh-TW" altLang="en-US" sz="3200" dirty="0"/>
              <a:t>並受法律之保護。關於商標與專利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專利需要具有發明、新型及新式樣等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商標是一個圖樣</a:t>
            </a:r>
            <a:r>
              <a:rPr lang="en-US" altLang="zh-TW" sz="2800" dirty="0"/>
              <a:t>,</a:t>
            </a:r>
            <a:r>
              <a:rPr lang="zh-TW" altLang="en-US" sz="2800" dirty="0"/>
              <a:t>或文字</a:t>
            </a:r>
            <a:r>
              <a:rPr lang="en-US" altLang="zh-TW" sz="2800" dirty="0"/>
              <a:t>,</a:t>
            </a:r>
            <a:r>
              <a:rPr lang="zh-TW" altLang="en-US" sz="2800" dirty="0"/>
              <a:t>或符號</a:t>
            </a:r>
            <a:r>
              <a:rPr lang="en-US" altLang="zh-TW" sz="2800" dirty="0"/>
              <a:t>,</a:t>
            </a:r>
            <a:r>
              <a:rPr lang="zh-TW" altLang="en-US" sz="2800" dirty="0"/>
              <a:t>或顏色</a:t>
            </a:r>
            <a:r>
              <a:rPr lang="en-US" altLang="zh-TW" sz="2800" dirty="0"/>
              <a:t>,</a:t>
            </a:r>
            <a:r>
              <a:rPr lang="zh-TW" altLang="en-US" sz="2800" dirty="0"/>
              <a:t>或聲音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德國愛迪達公司控告美國威名百貨銷售的佩雷斯運動鞋有三條線</a:t>
            </a:r>
            <a:r>
              <a:rPr lang="en-US" altLang="zh-TW" sz="2800" dirty="0"/>
              <a:t>,</a:t>
            </a:r>
            <a:r>
              <a:rPr lang="zh-TW" altLang="en-US" sz="2800" dirty="0"/>
              <a:t>是非法使用其</a:t>
            </a:r>
            <a:r>
              <a:rPr lang="en-US" altLang="zh-TW" sz="2800" dirty="0"/>
              <a:t>『</a:t>
            </a:r>
            <a:r>
              <a:rPr lang="zh-TW" altLang="en-US" sz="2800" dirty="0"/>
              <a:t>愛迪達</a:t>
            </a:r>
            <a:r>
              <a:rPr lang="en-US" altLang="zh-TW" sz="2800" dirty="0"/>
              <a:t>』</a:t>
            </a:r>
            <a:r>
              <a:rPr lang="zh-TW" altLang="en-US" sz="2800" dirty="0"/>
              <a:t>專利權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專利權是對發明授予的權利</a:t>
            </a:r>
            <a:r>
              <a:rPr lang="en-US" altLang="zh-TW" sz="2800" dirty="0"/>
              <a:t>,</a:t>
            </a:r>
            <a:r>
              <a:rPr lang="zh-TW" altLang="en-US" sz="2800" dirty="0"/>
              <a:t>對專利權人之發明予以保護</a:t>
            </a:r>
            <a:r>
              <a:rPr lang="en-US" altLang="zh-TW" sz="2800" dirty="0"/>
              <a:t>,</a:t>
            </a:r>
            <a:r>
              <a:rPr lang="zh-TW" altLang="en-US" sz="2800" dirty="0"/>
              <a:t>保護權利在一段期間內有效</a:t>
            </a:r>
            <a:r>
              <a:rPr lang="en-US" altLang="zh-TW" sz="2800" dirty="0"/>
              <a:t>,</a:t>
            </a:r>
            <a:r>
              <a:rPr lang="zh-TW" altLang="en-US" sz="2800" dirty="0"/>
              <a:t>一般期限為 </a:t>
            </a:r>
            <a:r>
              <a:rPr lang="en-US" altLang="zh-TW" sz="2800" dirty="0"/>
              <a:t>20 </a:t>
            </a:r>
            <a:r>
              <a:rPr lang="zh-TW" altLang="en-US" sz="28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7958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689" y="946908"/>
            <a:ext cx="872862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商標註冊後</a:t>
            </a:r>
            <a:r>
              <a:rPr lang="en-US" altLang="zh-TW" sz="3200" dirty="0"/>
              <a:t>,</a:t>
            </a:r>
            <a:r>
              <a:rPr lang="zh-TW" altLang="en-US" sz="3200" dirty="0"/>
              <a:t>商標註冊人享有商標專用權</a:t>
            </a:r>
            <a:r>
              <a:rPr lang="en-US" altLang="zh-TW" sz="3200" dirty="0"/>
              <a:t>,</a:t>
            </a:r>
            <a:r>
              <a:rPr lang="zh-TW" altLang="en-US" sz="3200" dirty="0"/>
              <a:t>圖形為 </a:t>
            </a:r>
            <a:r>
              <a:rPr lang="en-US" altLang="zh-TW" sz="3200" dirty="0"/>
              <a:t>『® 』,</a:t>
            </a:r>
            <a:r>
              <a:rPr lang="zh-TW" altLang="en-US" sz="3200" dirty="0"/>
              <a:t>表示某個商標經過註冊</a:t>
            </a:r>
            <a:r>
              <a:rPr lang="en-US" altLang="zh-TW" sz="3200" dirty="0"/>
              <a:t>,</a:t>
            </a:r>
            <a:r>
              <a:rPr lang="zh-TW" altLang="en-US" sz="3200" dirty="0"/>
              <a:t>並受法律之保護。關於商標與專利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專利需要具有發明、新型及新式樣等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商標是一個圖樣</a:t>
            </a:r>
            <a:r>
              <a:rPr lang="en-US" altLang="zh-TW" sz="2800" dirty="0"/>
              <a:t>,</a:t>
            </a:r>
            <a:r>
              <a:rPr lang="zh-TW" altLang="en-US" sz="2800" dirty="0"/>
              <a:t>或文字</a:t>
            </a:r>
            <a:r>
              <a:rPr lang="en-US" altLang="zh-TW" sz="2800" dirty="0"/>
              <a:t>,</a:t>
            </a:r>
            <a:r>
              <a:rPr lang="zh-TW" altLang="en-US" sz="2800" dirty="0"/>
              <a:t>或符號</a:t>
            </a:r>
            <a:r>
              <a:rPr lang="en-US" altLang="zh-TW" sz="2800" dirty="0"/>
              <a:t>,</a:t>
            </a:r>
            <a:r>
              <a:rPr lang="zh-TW" altLang="en-US" sz="2800" dirty="0"/>
              <a:t>或顏色</a:t>
            </a:r>
            <a:r>
              <a:rPr lang="en-US" altLang="zh-TW" sz="2800" dirty="0"/>
              <a:t>,</a:t>
            </a:r>
            <a:r>
              <a:rPr lang="zh-TW" altLang="en-US" sz="2800" dirty="0"/>
              <a:t>或聲音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(C) </a:t>
            </a:r>
            <a:r>
              <a:rPr lang="zh-TW" altLang="en-US" sz="2800" dirty="0">
                <a:solidFill>
                  <a:srgbClr val="FF0000"/>
                </a:solidFill>
              </a:rPr>
              <a:t>德國愛迪達公司控告美國威名百貨銷售的佩雷斯運動鞋有三條線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是非法使用其</a:t>
            </a:r>
            <a:r>
              <a:rPr lang="en-US" altLang="zh-TW" sz="2800" dirty="0">
                <a:solidFill>
                  <a:srgbClr val="FF0000"/>
                </a:solidFill>
              </a:rPr>
              <a:t>『</a:t>
            </a:r>
            <a:r>
              <a:rPr lang="zh-TW" altLang="en-US" sz="2800" dirty="0">
                <a:solidFill>
                  <a:srgbClr val="FF0000"/>
                </a:solidFill>
              </a:rPr>
              <a:t>愛迪達</a:t>
            </a:r>
            <a:r>
              <a:rPr lang="en-US" altLang="zh-TW" sz="2800" dirty="0">
                <a:solidFill>
                  <a:srgbClr val="FF0000"/>
                </a:solidFill>
              </a:rPr>
              <a:t>』</a:t>
            </a:r>
            <a:r>
              <a:rPr lang="zh-TW" altLang="en-US" sz="2800" dirty="0">
                <a:solidFill>
                  <a:srgbClr val="FF0000"/>
                </a:solidFill>
              </a:rPr>
              <a:t>專利權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專利權是對發明授予的權利</a:t>
            </a:r>
            <a:r>
              <a:rPr lang="en-US" altLang="zh-TW" sz="2800" dirty="0"/>
              <a:t>,</a:t>
            </a:r>
            <a:r>
              <a:rPr lang="zh-TW" altLang="en-US" sz="2800" dirty="0"/>
              <a:t>對專利權人之發明予以保護</a:t>
            </a:r>
            <a:r>
              <a:rPr lang="en-US" altLang="zh-TW" sz="2800" dirty="0"/>
              <a:t>,</a:t>
            </a:r>
            <a:r>
              <a:rPr lang="zh-TW" altLang="en-US" sz="2800" dirty="0"/>
              <a:t>保護權利在一段期間內有效</a:t>
            </a:r>
            <a:r>
              <a:rPr lang="en-US" altLang="zh-TW" sz="2800" dirty="0"/>
              <a:t>,</a:t>
            </a:r>
            <a:r>
              <a:rPr lang="zh-TW" altLang="en-US" sz="2800" dirty="0"/>
              <a:t>一般期限為 </a:t>
            </a:r>
            <a:r>
              <a:rPr lang="en-US" altLang="zh-TW" sz="2800" dirty="0"/>
              <a:t>20 </a:t>
            </a:r>
            <a:r>
              <a:rPr lang="zh-TW" altLang="en-US" sz="28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5304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959" y="1445672"/>
            <a:ext cx="814321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下列何者不是展現保護智慧財產權的良好做法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建立銷毀軟體或是轉讓給他人的政策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允許暫時超過軟體授權內的使用人數上限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將合法授權的軟體光碟複製一份作為備用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妥善保存軟體光碟的授權書和啓用碼</a:t>
            </a:r>
          </a:p>
        </p:txBody>
      </p:sp>
    </p:spTree>
    <p:extLst>
      <p:ext uri="{BB962C8B-B14F-4D97-AF65-F5344CB8AC3E}">
        <p14:creationId xmlns:p14="http://schemas.microsoft.com/office/powerpoint/2010/main" val="20268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831" y="1412421"/>
            <a:ext cx="816815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下列何者不是展現保護智慧財產權的良好做法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建立銷毀軟體或是轉讓給他人的政策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允許暫時超過軟體授權內的使用人數上限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將合法授權的軟體光碟複製一份作為備用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妥善保存軟體光碟的授權書和啓用碼</a:t>
            </a:r>
          </a:p>
        </p:txBody>
      </p:sp>
    </p:spTree>
    <p:extLst>
      <p:ext uri="{BB962C8B-B14F-4D97-AF65-F5344CB8AC3E}">
        <p14:creationId xmlns:p14="http://schemas.microsoft.com/office/powerpoint/2010/main" val="24379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下列哪種行為並不違反智慧財產權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複製有版權的軟體給他人使用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使用或張貼網路上的文章及圖畫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推薦網上購物商品資訊與朋友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下載網上電影並分享與他人</a:t>
            </a:r>
          </a:p>
        </p:txBody>
      </p:sp>
    </p:spTree>
    <p:extLst>
      <p:ext uri="{BB962C8B-B14F-4D97-AF65-F5344CB8AC3E}">
        <p14:creationId xmlns:p14="http://schemas.microsoft.com/office/powerpoint/2010/main" val="7983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下列哪種行為並不違反智慧財產權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複製有版權的軟體給他人使用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使用或張貼網路上的文章及圖畫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推薦網上購物商品資訊與朋友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下載網上電影並分享與他人</a:t>
            </a:r>
          </a:p>
        </p:txBody>
      </p:sp>
    </p:spTree>
    <p:extLst>
      <p:ext uri="{BB962C8B-B14F-4D97-AF65-F5344CB8AC3E}">
        <p14:creationId xmlns:p14="http://schemas.microsoft.com/office/powerpoint/2010/main" val="12271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下列何種權利必須到經濟部智慧財產局申請</a:t>
            </a:r>
            <a:r>
              <a:rPr lang="en-US" altLang="zh-TW" sz="3600" dirty="0"/>
              <a:t>,</a:t>
            </a:r>
            <a:r>
              <a:rPr lang="zh-TW" altLang="en-US" sz="3600" dirty="0"/>
              <a:t>才可享有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專利權</a:t>
            </a:r>
            <a:r>
              <a:rPr lang="en-US" altLang="zh-TW" sz="3600" dirty="0"/>
              <a:t>(b)</a:t>
            </a:r>
            <a:r>
              <a:rPr lang="zh-TW" altLang="en-US" sz="3600" dirty="0"/>
              <a:t>商標權</a:t>
            </a:r>
            <a:r>
              <a:rPr lang="en-US" altLang="zh-TW" sz="3600" dirty="0"/>
              <a:t>(c)</a:t>
            </a:r>
            <a:r>
              <a:rPr lang="zh-TW" altLang="en-US" sz="3600" dirty="0" smtClean="0"/>
              <a:t>著作權</a:t>
            </a:r>
            <a:endParaRPr lang="en-US" altLang="zh-TW" sz="3600" dirty="0" smtClean="0"/>
          </a:p>
          <a:p>
            <a:endParaRPr lang="zh-TW" altLang="en-US" sz="3600" dirty="0"/>
          </a:p>
          <a:p>
            <a:r>
              <a:rPr lang="en-US" altLang="zh-TW" sz="3600" dirty="0"/>
              <a:t>(A) (a)(b)</a:t>
            </a:r>
          </a:p>
          <a:p>
            <a:r>
              <a:rPr lang="en-US" altLang="zh-TW" sz="3600" dirty="0"/>
              <a:t>(B) (a)(c)</a:t>
            </a:r>
          </a:p>
          <a:p>
            <a:r>
              <a:rPr lang="en-US" altLang="zh-TW" sz="3600" dirty="0"/>
              <a:t>(C) (b)(c)</a:t>
            </a:r>
          </a:p>
          <a:p>
            <a:r>
              <a:rPr lang="en-US" altLang="zh-TW" sz="3600" dirty="0"/>
              <a:t>(D) (a)(b)(c)</a:t>
            </a:r>
          </a:p>
        </p:txBody>
      </p:sp>
    </p:spTree>
    <p:extLst>
      <p:ext uri="{BB962C8B-B14F-4D97-AF65-F5344CB8AC3E}">
        <p14:creationId xmlns:p14="http://schemas.microsoft.com/office/powerpoint/2010/main" val="35470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下列何種權利必須到經濟部智慧財產局申請</a:t>
            </a:r>
            <a:r>
              <a:rPr lang="en-US" altLang="zh-TW" sz="3600" dirty="0"/>
              <a:t>,</a:t>
            </a:r>
            <a:r>
              <a:rPr lang="zh-TW" altLang="en-US" sz="3600" dirty="0"/>
              <a:t>才可享有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專利權</a:t>
            </a:r>
            <a:r>
              <a:rPr lang="en-US" altLang="zh-TW" sz="3600" dirty="0"/>
              <a:t>(b)</a:t>
            </a:r>
            <a:r>
              <a:rPr lang="zh-TW" altLang="en-US" sz="3600" dirty="0"/>
              <a:t>商標權</a:t>
            </a:r>
            <a:r>
              <a:rPr lang="en-US" altLang="zh-TW" sz="3600" dirty="0"/>
              <a:t>(c)</a:t>
            </a:r>
            <a:r>
              <a:rPr lang="zh-TW" altLang="en-US" sz="3600" dirty="0" smtClean="0"/>
              <a:t>著作權</a:t>
            </a:r>
            <a:endParaRPr lang="en-US" altLang="zh-TW" sz="3600" dirty="0" smtClean="0"/>
          </a:p>
          <a:p>
            <a:endParaRPr lang="zh-TW" altLang="en-US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(a)(b)</a:t>
            </a:r>
          </a:p>
          <a:p>
            <a:r>
              <a:rPr lang="en-US" altLang="zh-TW" sz="3600" dirty="0"/>
              <a:t>(B) (a)(c)</a:t>
            </a:r>
          </a:p>
          <a:p>
            <a:r>
              <a:rPr lang="en-US" altLang="zh-TW" sz="3600" dirty="0"/>
              <a:t>(C) (b)(c)</a:t>
            </a:r>
          </a:p>
          <a:p>
            <a:r>
              <a:rPr lang="en-US" altLang="zh-TW" sz="3600" dirty="0"/>
              <a:t>(D) (a)(b)(c)</a:t>
            </a:r>
          </a:p>
        </p:txBody>
      </p:sp>
    </p:spTree>
    <p:extLst>
      <p:ext uri="{BB962C8B-B14F-4D97-AF65-F5344CB8AC3E}">
        <p14:creationId xmlns:p14="http://schemas.microsoft.com/office/powerpoint/2010/main" val="5890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5.2.</a:t>
            </a:r>
            <a:r>
              <a:rPr lang="zh-TW" altLang="en-US" sz="6600" dirty="0" smtClean="0"/>
              <a:t>資訊倫理</a:t>
            </a:r>
          </a:p>
        </p:txBody>
      </p:sp>
    </p:spTree>
    <p:extLst>
      <p:ext uri="{BB962C8B-B14F-4D97-AF65-F5344CB8AC3E}">
        <p14:creationId xmlns:p14="http://schemas.microsoft.com/office/powerpoint/2010/main" val="3276145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340768"/>
            <a:ext cx="859257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進行資安內部查核時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在查核前擬定稽核計畫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招開行前會議</a:t>
            </a:r>
            <a:r>
              <a:rPr lang="en-US" altLang="zh-TW" sz="3200" dirty="0"/>
              <a:t>,</a:t>
            </a:r>
            <a:r>
              <a:rPr lang="zh-TW" altLang="en-US" sz="3200" dirty="0"/>
              <a:t>說明稽核計畫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稽核人員可稽核所屬單位</a:t>
            </a:r>
            <a:r>
              <a:rPr lang="en-US" altLang="zh-TW" sz="3200" dirty="0"/>
              <a:t>,</a:t>
            </a:r>
            <a:r>
              <a:rPr lang="zh-TW" altLang="en-US" sz="3200" dirty="0"/>
              <a:t>無須具備獨立性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建立稽核程序書或文件</a:t>
            </a:r>
          </a:p>
        </p:txBody>
      </p:sp>
    </p:spTree>
    <p:extLst>
      <p:ext uri="{BB962C8B-B14F-4D97-AF65-F5344CB8AC3E}">
        <p14:creationId xmlns:p14="http://schemas.microsoft.com/office/powerpoint/2010/main" val="1790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5.2.</a:t>
            </a:r>
            <a:r>
              <a:rPr lang="zh-TW" altLang="en-US" b="1" dirty="0" smtClean="0"/>
              <a:t>資訊倫理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77281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5.2.1.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資訊倫理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5.2.2.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資訊倫理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PAPA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437112"/>
            <a:ext cx="770485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TW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https://sis.binus.ac.id/2018/02/22/papa-privacy-accuracy-property-and-accessibility/</a:t>
            </a:r>
            <a:endParaRPr lang="zh-TW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9865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資訊倫理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PAPA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3915"/>
              </p:ext>
            </p:extLst>
          </p:nvPr>
        </p:nvGraphicFramePr>
        <p:xfrm>
          <a:off x="539552" y="2348880"/>
          <a:ext cx="8075240" cy="1836805"/>
        </p:xfrm>
        <a:graphic>
          <a:graphicData uri="http://schemas.openxmlformats.org/drawingml/2006/table">
            <a:tbl>
              <a:tblPr/>
              <a:tblGrid>
                <a:gridCol w="1594520"/>
                <a:gridCol w="1152128"/>
                <a:gridCol w="5328592"/>
              </a:tblGrid>
              <a:tr h="367361">
                <a:tc>
                  <a:txBody>
                    <a:bodyPr/>
                    <a:lstStyle/>
                    <a:p>
                      <a:endParaRPr lang="en-US" sz="1700" b="1" dirty="0">
                        <a:effectLst/>
                      </a:endParaRP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b="1" dirty="0">
                          <a:effectLst/>
                        </a:rPr>
                        <a:t>中文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b="1" dirty="0">
                        <a:effectLst/>
                      </a:endParaRP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36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Privacy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隱私權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>
                        <a:effectLst/>
                      </a:endParaRP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36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Accuracy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精確性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>
                        <a:effectLst/>
                      </a:endParaRP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36736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財產權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>
                        <a:effectLst/>
                      </a:endParaRP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736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Accessibility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存取權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>
                        <a:effectLst/>
                      </a:endParaRP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3967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5.3.</a:t>
            </a:r>
            <a:r>
              <a:rPr lang="zh-TW" altLang="en-US" sz="6600" dirty="0" smtClean="0"/>
              <a:t>法規遵循</a:t>
            </a:r>
            <a:endParaRPr lang="en-US" altLang="zh-TW" sz="6600" dirty="0" smtClean="0"/>
          </a:p>
          <a:p>
            <a:pPr algn="ctr"/>
            <a:r>
              <a:rPr lang="en-US" altLang="zh-TW" sz="6600" dirty="0" smtClean="0"/>
              <a:t>(</a:t>
            </a:r>
            <a:r>
              <a:rPr lang="zh-TW" altLang="en-US" sz="6600" dirty="0" smtClean="0"/>
              <a:t>含</a:t>
            </a:r>
            <a:r>
              <a:rPr lang="en-US" altLang="zh-TW" sz="6600" dirty="0" smtClean="0"/>
              <a:t>GDPR)</a:t>
            </a:r>
            <a:endParaRPr lang="zh-TW" alt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3045691608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5.3.</a:t>
            </a:r>
            <a:r>
              <a:rPr lang="zh-TW" altLang="en-US" b="1" dirty="0" smtClean="0"/>
              <a:t>法規遵循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含</a:t>
            </a:r>
            <a:r>
              <a:rPr lang="en-US" altLang="zh-TW" b="1" dirty="0" smtClean="0"/>
              <a:t>GDPR)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3688" y="1484784"/>
            <a:ext cx="4042792" cy="3168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 smtClean="0"/>
              <a:t>5.3.1.</a:t>
            </a:r>
            <a:r>
              <a:rPr lang="zh-TW" altLang="en-US" b="1" dirty="0" smtClean="0"/>
              <a:t>法規遵循</a:t>
            </a:r>
            <a:endParaRPr lang="en-US" altLang="zh-TW" b="1" dirty="0" smtClean="0"/>
          </a:p>
          <a:p>
            <a:pPr marL="400050" lvl="1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智慧財產保護法 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個人資料保護法 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資安管理法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smtClean="0"/>
              <a:t>5.3.2.GDPR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539" y="5877272"/>
            <a:ext cx="81369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史上最嚴個資法</a:t>
            </a:r>
            <a:r>
              <a:rPr lang="en-US" altLang="zh-TW" dirty="0" smtClean="0"/>
              <a:t>GDPR</a:t>
            </a:r>
            <a:r>
              <a:rPr lang="zh-TW" altLang="en-US" dirty="0" smtClean="0"/>
              <a:t>上路滿週年，交出了一份成果報告  </a:t>
            </a:r>
            <a:r>
              <a:rPr lang="en-US" altLang="zh-TW" dirty="0" smtClean="0"/>
              <a:t>2019.05.29 by  </a:t>
            </a:r>
            <a:r>
              <a:rPr lang="zh-TW" altLang="en-US" dirty="0" smtClean="0"/>
              <a:t>楊晨欣</a:t>
            </a:r>
          </a:p>
          <a:p>
            <a:r>
              <a:rPr lang="en-US" altLang="zh-TW" dirty="0" smtClean="0"/>
              <a:t>https://www.bnext.com.tw/article/53456/gdpr-first-year-gathered-56million-fine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0539" y="4941168"/>
            <a:ext cx="81369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solidFill>
                  <a:prstClr val="black"/>
                </a:solidFill>
              </a:rPr>
              <a:t>違反</a:t>
            </a:r>
            <a:r>
              <a:rPr lang="en-US" altLang="zh-TW" dirty="0">
                <a:solidFill>
                  <a:prstClr val="black"/>
                </a:solidFill>
              </a:rPr>
              <a:t>GDPR</a:t>
            </a:r>
            <a:r>
              <a:rPr lang="zh-TW" altLang="en-US" dirty="0">
                <a:solidFill>
                  <a:prstClr val="black"/>
                </a:solidFill>
              </a:rPr>
              <a:t>重罰首例，</a:t>
            </a:r>
            <a:r>
              <a:rPr lang="en-US" altLang="zh-TW" dirty="0">
                <a:solidFill>
                  <a:prstClr val="black"/>
                </a:solidFill>
              </a:rPr>
              <a:t>Google</a:t>
            </a:r>
            <a:r>
              <a:rPr lang="zh-TW" altLang="en-US" dirty="0">
                <a:solidFill>
                  <a:prstClr val="black"/>
                </a:solidFill>
              </a:rPr>
              <a:t>遭法國重罰</a:t>
            </a:r>
            <a:r>
              <a:rPr lang="en-US" altLang="zh-TW" dirty="0">
                <a:solidFill>
                  <a:prstClr val="black"/>
                </a:solidFill>
              </a:rPr>
              <a:t>5</a:t>
            </a:r>
            <a:r>
              <a:rPr lang="zh-TW" altLang="en-US" dirty="0">
                <a:solidFill>
                  <a:prstClr val="black"/>
                </a:solidFill>
              </a:rPr>
              <a:t>千萬歐元  </a:t>
            </a:r>
            <a:r>
              <a:rPr lang="en-US" altLang="zh-TW" dirty="0">
                <a:solidFill>
                  <a:prstClr val="black"/>
                </a:solidFill>
              </a:rPr>
              <a:t>https://www.ithome.com.tw/news/128391</a:t>
            </a:r>
          </a:p>
        </p:txBody>
      </p:sp>
    </p:spTree>
    <p:extLst>
      <p:ext uri="{BB962C8B-B14F-4D97-AF65-F5344CB8AC3E}">
        <p14:creationId xmlns:p14="http://schemas.microsoft.com/office/powerpoint/2010/main" val="244382464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5.4.</a:t>
            </a:r>
            <a:r>
              <a:rPr lang="zh-TW" altLang="en-US" sz="6600" dirty="0" smtClean="0"/>
              <a:t>稽核</a:t>
            </a:r>
          </a:p>
        </p:txBody>
      </p:sp>
    </p:spTree>
    <p:extLst>
      <p:ext uri="{BB962C8B-B14F-4D97-AF65-F5344CB8AC3E}">
        <p14:creationId xmlns:p14="http://schemas.microsoft.com/office/powerpoint/2010/main" val="45597450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5.4.</a:t>
            </a:r>
            <a:r>
              <a:rPr lang="zh-TW" altLang="en-US" b="1" dirty="0" smtClean="0"/>
              <a:t>稽核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1600" y="1700808"/>
            <a:ext cx="72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5.4.1.</a:t>
            </a:r>
            <a:r>
              <a:rPr lang="zh-TW" altLang="en-US" sz="2800" dirty="0" smtClean="0"/>
              <a:t>稽核</a:t>
            </a:r>
            <a:endParaRPr lang="en-US" altLang="zh-TW" sz="2800" dirty="0" smtClean="0"/>
          </a:p>
          <a:p>
            <a:r>
              <a:rPr lang="en-US" altLang="zh-TW" sz="2800" dirty="0" smtClean="0"/>
              <a:t>5.4.2.</a:t>
            </a:r>
            <a:r>
              <a:rPr lang="zh-TW" altLang="en-US" sz="2800" dirty="0" smtClean="0"/>
              <a:t>稽核類型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       </a:t>
            </a:r>
            <a:r>
              <a:rPr lang="zh-TW" altLang="en-US" sz="2800" dirty="0" smtClean="0"/>
              <a:t>第一方稽核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第二方稽核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第三方稽核 </a:t>
            </a:r>
          </a:p>
          <a:p>
            <a:r>
              <a:rPr lang="en-US" altLang="zh-TW" sz="2800" dirty="0" smtClean="0"/>
              <a:t>5.4.3.</a:t>
            </a:r>
            <a:r>
              <a:rPr lang="zh-TW" altLang="en-US" sz="2800" dirty="0" smtClean="0"/>
              <a:t>稽核人員應遵守四大原則</a:t>
            </a:r>
          </a:p>
          <a:p>
            <a:r>
              <a:rPr lang="en-US" altLang="zh-TW" sz="2800" dirty="0" smtClean="0"/>
              <a:t>5.4.4.</a:t>
            </a:r>
            <a:r>
              <a:rPr lang="zh-TW" altLang="en-US" sz="2800" dirty="0" smtClean="0"/>
              <a:t>稽核證據</a:t>
            </a:r>
          </a:p>
          <a:p>
            <a:r>
              <a:rPr lang="en-US" altLang="zh-TW" sz="2800" dirty="0" smtClean="0"/>
              <a:t>5.4.5.</a:t>
            </a:r>
            <a:r>
              <a:rPr lang="zh-TW" altLang="en-US" sz="2800" dirty="0" smtClean="0"/>
              <a:t>稽核軌跡</a:t>
            </a:r>
          </a:p>
          <a:p>
            <a:r>
              <a:rPr lang="en-US" altLang="zh-TW" sz="2800" dirty="0" smtClean="0"/>
              <a:t>5.4.6.</a:t>
            </a:r>
            <a:r>
              <a:rPr lang="zh-TW" altLang="en-US" sz="2800" dirty="0" smtClean="0"/>
              <a:t>稽核流程</a:t>
            </a:r>
          </a:p>
          <a:p>
            <a:r>
              <a:rPr lang="en-US" altLang="zh-TW" sz="2800" dirty="0" smtClean="0"/>
              <a:t>5.4.7.</a:t>
            </a:r>
            <a:r>
              <a:rPr lang="zh-TW" altLang="en-US" sz="2800" dirty="0" smtClean="0"/>
              <a:t>國際稽核標準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020271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請問下列敘述何者不屬於稽核員的主要工作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依據稽核規劃與時程執行稽核活動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在稽核的過程中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紀錄相關發現與待確認事項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針對前一次稽核活動中的發現事項</a:t>
            </a:r>
            <a:r>
              <a:rPr lang="en-US" altLang="zh-TW" sz="3600" dirty="0"/>
              <a:t>,</a:t>
            </a:r>
            <a:r>
              <a:rPr lang="zh-TW" altLang="en-US" sz="3600" dirty="0"/>
              <a:t>規劃並執行相關的矯正預防作為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在稽核結束會議前</a:t>
            </a:r>
            <a:r>
              <a:rPr lang="en-US" altLang="zh-TW" sz="3600" dirty="0"/>
              <a:t>,</a:t>
            </a:r>
            <a:r>
              <a:rPr lang="zh-TW" altLang="en-US" sz="3600" dirty="0"/>
              <a:t>與受稽者再次釐清並確認相關稽核發現事項</a:t>
            </a:r>
          </a:p>
        </p:txBody>
      </p:sp>
    </p:spTree>
    <p:extLst>
      <p:ext uri="{BB962C8B-B14F-4D97-AF65-F5344CB8AC3E}">
        <p14:creationId xmlns:p14="http://schemas.microsoft.com/office/powerpoint/2010/main" val="17788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請問下列敘述何者不屬於稽核員的主要工作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依據稽核規劃與時程執行稽核活動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在稽核的過程中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紀錄相關發現與待確認事項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針對前一次稽核活動中的發現事項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規劃並執行相關的矯正預防作為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在稽核結束會議前</a:t>
            </a:r>
            <a:r>
              <a:rPr lang="en-US" altLang="zh-TW" sz="3600" dirty="0"/>
              <a:t>,</a:t>
            </a:r>
            <a:r>
              <a:rPr lang="zh-TW" altLang="en-US" sz="3600" dirty="0"/>
              <a:t>與受稽者再次釐清並確認相關稽核發現事項</a:t>
            </a:r>
          </a:p>
        </p:txBody>
      </p:sp>
    </p:spTree>
    <p:extLst>
      <p:ext uri="{BB962C8B-B14F-4D97-AF65-F5344CB8AC3E}">
        <p14:creationId xmlns:p14="http://schemas.microsoft.com/office/powerpoint/2010/main" val="25639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組織內部的人員擔任稽核人員</a:t>
            </a:r>
            <a:r>
              <a:rPr lang="en-US" altLang="zh-TW" sz="3600" dirty="0"/>
              <a:t>,</a:t>
            </a:r>
            <a:r>
              <a:rPr lang="zh-TW" altLang="en-US" sz="3600" dirty="0"/>
              <a:t>進行內部稽核</a:t>
            </a:r>
            <a:r>
              <a:rPr lang="en-US" altLang="zh-TW" sz="3600" dirty="0"/>
              <a:t>,</a:t>
            </a:r>
            <a:r>
              <a:rPr lang="zh-TW" altLang="en-US" sz="3600" dirty="0"/>
              <a:t>又稱為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第一方稽核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第二方稽核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第三方稽核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驗證稽核</a:t>
            </a:r>
          </a:p>
        </p:txBody>
      </p:sp>
    </p:spTree>
    <p:extLst>
      <p:ext uri="{BB962C8B-B14F-4D97-AF65-F5344CB8AC3E}">
        <p14:creationId xmlns:p14="http://schemas.microsoft.com/office/powerpoint/2010/main" val="18199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組織內部的人員擔任稽核人員</a:t>
            </a:r>
            <a:r>
              <a:rPr lang="en-US" altLang="zh-TW" sz="3600" dirty="0"/>
              <a:t>,</a:t>
            </a:r>
            <a:r>
              <a:rPr lang="zh-TW" altLang="en-US" sz="3600" dirty="0"/>
              <a:t>進行內部稽核</a:t>
            </a:r>
            <a:r>
              <a:rPr lang="en-US" altLang="zh-TW" sz="3600" dirty="0"/>
              <a:t>,</a:t>
            </a:r>
            <a:r>
              <a:rPr lang="zh-TW" altLang="en-US" sz="3600" dirty="0"/>
              <a:t>又稱為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第一方稽核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第二方稽核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第三方稽核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驗證稽核</a:t>
            </a:r>
          </a:p>
        </p:txBody>
      </p:sp>
    </p:spTree>
    <p:extLst>
      <p:ext uri="{BB962C8B-B14F-4D97-AF65-F5344CB8AC3E}">
        <p14:creationId xmlns:p14="http://schemas.microsoft.com/office/powerpoint/2010/main" val="33217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340768"/>
            <a:ext cx="859257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進行資安內部查核時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在查核前擬定稽核計畫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招開行前會議</a:t>
            </a:r>
            <a:r>
              <a:rPr lang="en-US" altLang="zh-TW" sz="3200" dirty="0"/>
              <a:t>,</a:t>
            </a:r>
            <a:r>
              <a:rPr lang="zh-TW" altLang="en-US" sz="3200" dirty="0"/>
              <a:t>說明稽核計畫</a:t>
            </a:r>
          </a:p>
          <a:p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稽核人員可稽核所屬單位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無須具備獨立性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建立稽核程序書或文件</a:t>
            </a:r>
          </a:p>
        </p:txBody>
      </p:sp>
    </p:spTree>
    <p:extLst>
      <p:ext uri="{BB962C8B-B14F-4D97-AF65-F5344CB8AC3E}">
        <p14:creationId xmlns:p14="http://schemas.microsoft.com/office/powerpoint/2010/main" val="10509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請問下列何者不可作為稽核證據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受稽人員口述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檢視紙本紀錄之結果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利用稽核工作檢測之結果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稽核人員之主觀判斷</a:t>
            </a:r>
          </a:p>
        </p:txBody>
      </p:sp>
    </p:spTree>
    <p:extLst>
      <p:ext uri="{BB962C8B-B14F-4D97-AF65-F5344CB8AC3E}">
        <p14:creationId xmlns:p14="http://schemas.microsoft.com/office/powerpoint/2010/main" val="14603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請問下列何者不可作為稽核證據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受稽人員口述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檢視紙本紀錄之結果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利用稽核工作檢測之結果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稽核人員之主觀判斷</a:t>
            </a:r>
          </a:p>
        </p:txBody>
      </p:sp>
    </p:spTree>
    <p:extLst>
      <p:ext uri="{BB962C8B-B14F-4D97-AF65-F5344CB8AC3E}">
        <p14:creationId xmlns:p14="http://schemas.microsoft.com/office/powerpoint/2010/main" val="35503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下列何種行為描述</a:t>
            </a:r>
            <a:r>
              <a:rPr lang="en-US" altLang="zh-TW" sz="3600" dirty="0"/>
              <a:t>,</a:t>
            </a:r>
            <a:r>
              <a:rPr lang="zh-TW" altLang="en-US" sz="3600" dirty="0"/>
              <a:t>將會損及稽核人員之專業與職業道德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稽核人員以誠實、嚴謹及負責之態度執行其任務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不得使用資訊以圖個人利益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為維持與受稽核對象的良好關係</a:t>
            </a:r>
            <a:r>
              <a:rPr lang="en-US" altLang="zh-TW" sz="3600" dirty="0"/>
              <a:t>,</a:t>
            </a:r>
            <a:r>
              <a:rPr lang="zh-TW" altLang="en-US" sz="3600" dirty="0"/>
              <a:t>部份重大的稽核發現</a:t>
            </a:r>
            <a:r>
              <a:rPr lang="en-US" altLang="zh-TW" sz="3600" dirty="0"/>
              <a:t>,</a:t>
            </a:r>
            <a:r>
              <a:rPr lang="zh-TW" altLang="en-US" sz="3600" dirty="0"/>
              <a:t>可選擇性的不揭露在相關的稽核報告中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應謹慎使用及保護其在執行任務過程所獲得之資訊</a:t>
            </a:r>
          </a:p>
        </p:txBody>
      </p:sp>
    </p:spTree>
    <p:extLst>
      <p:ext uri="{BB962C8B-B14F-4D97-AF65-F5344CB8AC3E}">
        <p14:creationId xmlns:p14="http://schemas.microsoft.com/office/powerpoint/2010/main" val="42414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下列何種行為描述</a:t>
            </a:r>
            <a:r>
              <a:rPr lang="en-US" altLang="zh-TW" sz="3600" dirty="0"/>
              <a:t>,</a:t>
            </a:r>
            <a:r>
              <a:rPr lang="zh-TW" altLang="en-US" sz="3600" dirty="0"/>
              <a:t>將會損及稽核人員之專業與職業道德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稽核人員以誠實、嚴謹及負責之態度執行其任務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不得使用資訊以圖個人利益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為維持與受稽核對象的良好關係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部份重大的稽核發現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可選擇性的不揭露在相關的稽核報告中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應謹慎使用及保護其在執行任務過程所獲得之資訊</a:t>
            </a:r>
          </a:p>
        </p:txBody>
      </p:sp>
    </p:spTree>
    <p:extLst>
      <p:ext uri="{BB962C8B-B14F-4D97-AF65-F5344CB8AC3E}">
        <p14:creationId xmlns:p14="http://schemas.microsoft.com/office/powerpoint/2010/main" val="12808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關於稽核軌跡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為對紀錄與其他資訊進行獨立檢測的方法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用於找出與管理影響企業之潛在事件與風險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指事件發生的過程中留下可供稽核的文件或紀錄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提供組織一個正確的電腦稽核管理方向與趨勢</a:t>
            </a:r>
          </a:p>
        </p:txBody>
      </p:sp>
    </p:spTree>
    <p:extLst>
      <p:ext uri="{BB962C8B-B14F-4D97-AF65-F5344CB8AC3E}">
        <p14:creationId xmlns:p14="http://schemas.microsoft.com/office/powerpoint/2010/main" val="12908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關於稽核軌跡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為對紀錄與其他資訊進行獨立檢測的方法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用於找出與管理影響企業之潛在事件與風險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指事件發生的過程中留下可供稽核的文件或紀錄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提供組織一個正確的電腦稽核管理方向與趨勢</a:t>
            </a:r>
          </a:p>
        </p:txBody>
      </p:sp>
    </p:spTree>
    <p:extLst>
      <p:ext uri="{BB962C8B-B14F-4D97-AF65-F5344CB8AC3E}">
        <p14:creationId xmlns:p14="http://schemas.microsoft.com/office/powerpoint/2010/main" val="18796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08" y="946908"/>
            <a:ext cx="8932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小張擔任公司的個人資料保護作業內部稽核人員</a:t>
            </a:r>
            <a:r>
              <a:rPr lang="en-US" altLang="zh-TW" sz="2800" dirty="0"/>
              <a:t>,</a:t>
            </a:r>
            <a:r>
              <a:rPr lang="zh-TW" altLang="en-US" sz="2800" dirty="0"/>
              <a:t>因時間不足</a:t>
            </a:r>
            <a:r>
              <a:rPr lang="en-US" altLang="zh-TW" sz="2800" dirty="0"/>
              <a:t>,</a:t>
            </a:r>
            <a:r>
              <a:rPr lang="zh-TW" altLang="en-US" sz="2800" dirty="0"/>
              <a:t>他於稽核完每個部門的業務負責人後</a:t>
            </a:r>
            <a:r>
              <a:rPr lang="en-US" altLang="zh-TW" sz="2800" dirty="0"/>
              <a:t>,</a:t>
            </a:r>
            <a:r>
              <a:rPr lang="zh-TW" altLang="en-US" sz="2800" dirty="0"/>
              <a:t>未向該單位進行稽核結果說明</a:t>
            </a:r>
            <a:r>
              <a:rPr lang="en-US" altLang="zh-TW" sz="2800" dirty="0"/>
              <a:t>,</a:t>
            </a:r>
            <a:r>
              <a:rPr lang="zh-TW" altLang="en-US" sz="2800" dirty="0"/>
              <a:t>即直接前往下一受稽核單位</a:t>
            </a:r>
            <a:r>
              <a:rPr lang="en-US" altLang="zh-TW" sz="2800" dirty="0"/>
              <a:t>,</a:t>
            </a:r>
            <a:r>
              <a:rPr lang="zh-TW" altLang="en-US" sz="2800" dirty="0"/>
              <a:t>請問關於這樣的稽核方式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下列敘述何者最適當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稽核應於預定的時間內完成為首要目標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稽核結果在結束會議時統一說明即可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應該減少稽核項目</a:t>
            </a:r>
            <a:r>
              <a:rPr lang="en-US" altLang="zh-TW" sz="2800" dirty="0"/>
              <a:t>,</a:t>
            </a:r>
            <a:r>
              <a:rPr lang="zh-TW" altLang="en-US" sz="2800" dirty="0"/>
              <a:t>隔年稽核再補查</a:t>
            </a:r>
            <a:r>
              <a:rPr lang="en-US" altLang="zh-TW" sz="2800" dirty="0"/>
              <a:t>,</a:t>
            </a:r>
            <a:r>
              <a:rPr lang="zh-TW" altLang="en-US" sz="2800" dirty="0"/>
              <a:t>但需向</a:t>
            </a:r>
            <a:r>
              <a:rPr lang="zh-TW" altLang="en-US" sz="2800" dirty="0" smtClean="0"/>
              <a:t>受查</a:t>
            </a:r>
            <a:r>
              <a:rPr lang="zh-TW" altLang="en-US" sz="2800" dirty="0"/>
              <a:t>單位說明此一狀況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每次稽核結束</a:t>
            </a:r>
            <a:r>
              <a:rPr lang="en-US" altLang="zh-TW" sz="2800" dirty="0"/>
              <a:t>,</a:t>
            </a:r>
            <a:r>
              <a:rPr lang="zh-TW" altLang="en-US" sz="2800" dirty="0"/>
              <a:t>都應向受稽核單位說明稽核結果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並且</a:t>
            </a:r>
            <a:r>
              <a:rPr lang="zh-TW" altLang="en-US" sz="2800" dirty="0"/>
              <a:t>取得受稽單位對稽核結果的共識</a:t>
            </a:r>
          </a:p>
        </p:txBody>
      </p:sp>
    </p:spTree>
    <p:extLst>
      <p:ext uri="{BB962C8B-B14F-4D97-AF65-F5344CB8AC3E}">
        <p14:creationId xmlns:p14="http://schemas.microsoft.com/office/powerpoint/2010/main" val="33679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08" y="946908"/>
            <a:ext cx="89329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小張擔任公司的個人資料保護作業內部稽核人員</a:t>
            </a:r>
            <a:r>
              <a:rPr lang="en-US" altLang="zh-TW" sz="2800" dirty="0"/>
              <a:t>,</a:t>
            </a:r>
            <a:r>
              <a:rPr lang="zh-TW" altLang="en-US" sz="2800" dirty="0"/>
              <a:t>因時間不足</a:t>
            </a:r>
            <a:r>
              <a:rPr lang="en-US" altLang="zh-TW" sz="2800" dirty="0"/>
              <a:t>,</a:t>
            </a:r>
            <a:r>
              <a:rPr lang="zh-TW" altLang="en-US" sz="2800" dirty="0"/>
              <a:t>他於稽核完每個部門的業務負責人後</a:t>
            </a:r>
            <a:r>
              <a:rPr lang="en-US" altLang="zh-TW" sz="2800" dirty="0"/>
              <a:t>,</a:t>
            </a:r>
            <a:r>
              <a:rPr lang="zh-TW" altLang="en-US" sz="2800" dirty="0"/>
              <a:t>未向該單位進行稽核結果說明</a:t>
            </a:r>
            <a:r>
              <a:rPr lang="en-US" altLang="zh-TW" sz="2800" dirty="0"/>
              <a:t>,</a:t>
            </a:r>
            <a:r>
              <a:rPr lang="zh-TW" altLang="en-US" sz="2800" dirty="0"/>
              <a:t>即直接前往下一受稽核單位</a:t>
            </a:r>
            <a:r>
              <a:rPr lang="en-US" altLang="zh-TW" sz="2800" dirty="0"/>
              <a:t>,</a:t>
            </a:r>
            <a:r>
              <a:rPr lang="zh-TW" altLang="en-US" sz="2800" dirty="0"/>
              <a:t>請問關於這樣的稽核方式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下列敘述何者最適當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稽核應於預定的時間內完成為首要目標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稽核結果在結束會議時統一說明即可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應該減少稽核項目</a:t>
            </a:r>
            <a:r>
              <a:rPr lang="en-US" altLang="zh-TW" sz="2800" dirty="0"/>
              <a:t>,</a:t>
            </a:r>
            <a:r>
              <a:rPr lang="zh-TW" altLang="en-US" sz="2800" dirty="0"/>
              <a:t>隔年稽核再補查</a:t>
            </a:r>
            <a:r>
              <a:rPr lang="en-US" altLang="zh-TW" sz="2800" dirty="0"/>
              <a:t>,</a:t>
            </a:r>
            <a:r>
              <a:rPr lang="zh-TW" altLang="en-US" sz="2800" dirty="0"/>
              <a:t>但需向</a:t>
            </a:r>
            <a:r>
              <a:rPr lang="zh-TW" altLang="en-US" sz="2800" dirty="0" smtClean="0"/>
              <a:t>受查</a:t>
            </a:r>
            <a:r>
              <a:rPr lang="zh-TW" altLang="en-US" sz="2800" dirty="0"/>
              <a:t>單位說明此一狀況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(D) </a:t>
            </a:r>
            <a:r>
              <a:rPr lang="zh-TW" altLang="en-US" sz="2800" dirty="0">
                <a:solidFill>
                  <a:srgbClr val="FF0000"/>
                </a:solidFill>
              </a:rPr>
              <a:t>此做法不適當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每次稽核結束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都應向受稽核單位說明稽核結果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並且</a:t>
            </a:r>
            <a:r>
              <a:rPr lang="zh-TW" altLang="en-US" sz="2800" dirty="0">
                <a:solidFill>
                  <a:srgbClr val="FF0000"/>
                </a:solidFill>
              </a:rPr>
              <a:t>取得受稽單位對稽核結果的共識</a:t>
            </a:r>
          </a:p>
        </p:txBody>
      </p:sp>
    </p:spTree>
    <p:extLst>
      <p:ext uri="{BB962C8B-B14F-4D97-AF65-F5344CB8AC3E}">
        <p14:creationId xmlns:p14="http://schemas.microsoft.com/office/powerpoint/2010/main" val="35921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根據我國內部稽核協會所訂定之「內部稽核與職業道德規範」</a:t>
            </a:r>
            <a:r>
              <a:rPr lang="en-US" altLang="zh-TW" sz="3600" dirty="0"/>
              <a:t>,</a:t>
            </a:r>
            <a:r>
              <a:rPr lang="zh-TW" altLang="en-US" sz="3600" dirty="0"/>
              <a:t>認為內部稽核人員應遵守四大原則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下列何者未包含在其中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誠正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節省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客觀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31279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根據我國內部稽核協會所訂定之「內部稽核與職業道德規範」</a:t>
            </a:r>
            <a:r>
              <a:rPr lang="en-US" altLang="zh-TW" sz="3600" dirty="0"/>
              <a:t>,</a:t>
            </a:r>
            <a:r>
              <a:rPr lang="zh-TW" altLang="en-US" sz="3600" dirty="0"/>
              <a:t>認為內部稽核人員應遵守四大原則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下列何者未包含在其中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誠正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節省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客觀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保密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6262573"/>
            <a:ext cx="813690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https://na.theiia.org/translations/PublicDocuments/Code-of-Ethics-Chinese-Traditional.pdf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00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412776"/>
            <a:ext cx="86645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下列何種作為</a:t>
            </a:r>
            <a:r>
              <a:rPr lang="en-US" altLang="zh-TW" sz="3200" dirty="0"/>
              <a:t>,</a:t>
            </a:r>
            <a:r>
              <a:rPr lang="zh-TW" altLang="en-US" sz="3200" dirty="0"/>
              <a:t>展現了最高管理階層對資訊安全管理系統</a:t>
            </a:r>
            <a:r>
              <a:rPr lang="en-US" altLang="zh-TW" sz="3200" dirty="0"/>
              <a:t>(Information Security Management System, ISMS)</a:t>
            </a:r>
            <a:r>
              <a:rPr lang="zh-TW" altLang="en-US" sz="3200" dirty="0"/>
              <a:t>之領導和承諾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確保資訊安全政策和目標需至少維持三年不變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確保資訊安全的要求已整合至組織的各項作業流程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確保在未來一年內降低組織的營運成本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確保適當規劃和制訂完成組織的年度營運計畫</a:t>
            </a:r>
          </a:p>
        </p:txBody>
      </p:sp>
    </p:spTree>
    <p:extLst>
      <p:ext uri="{BB962C8B-B14F-4D97-AF65-F5344CB8AC3E}">
        <p14:creationId xmlns:p14="http://schemas.microsoft.com/office/powerpoint/2010/main" val="3671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下列稽核的程序活動中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何者較為優先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評估內部控制之有效性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規劃稽核目標及範圍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營運活動的觀察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準備稽核報告</a:t>
            </a:r>
          </a:p>
        </p:txBody>
      </p:sp>
    </p:spTree>
    <p:extLst>
      <p:ext uri="{BB962C8B-B14F-4D97-AF65-F5344CB8AC3E}">
        <p14:creationId xmlns:p14="http://schemas.microsoft.com/office/powerpoint/2010/main" val="11322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下列稽核的程序活動中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何者較為優先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評估內部控制之有效性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規劃稽核目標及範圍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營運活動的觀察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準備稽核報告</a:t>
            </a:r>
          </a:p>
        </p:txBody>
      </p:sp>
    </p:spTree>
    <p:extLst>
      <p:ext uri="{BB962C8B-B14F-4D97-AF65-F5344CB8AC3E}">
        <p14:creationId xmlns:p14="http://schemas.microsoft.com/office/powerpoint/2010/main" val="29174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412776"/>
            <a:ext cx="86645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下列何種作為</a:t>
            </a:r>
            <a:r>
              <a:rPr lang="en-US" altLang="zh-TW" sz="3200" dirty="0"/>
              <a:t>,</a:t>
            </a:r>
            <a:r>
              <a:rPr lang="zh-TW" altLang="en-US" sz="3200" dirty="0"/>
              <a:t>展現了最高管理階層對資訊安全管理系統</a:t>
            </a:r>
            <a:r>
              <a:rPr lang="en-US" altLang="zh-TW" sz="3200" dirty="0"/>
              <a:t>(Information Security Management System, ISMS)</a:t>
            </a:r>
            <a:r>
              <a:rPr lang="zh-TW" altLang="en-US" sz="3200" dirty="0"/>
              <a:t>之領導和承諾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確保資訊安全政策和目標需至少維持三年不變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確保資訊安全的要求已整合至組織的各項作業流程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確保在未來一年內降低組織的營運成本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確保適當規劃和制訂完成組織的年度營運計畫</a:t>
            </a:r>
          </a:p>
        </p:txBody>
      </p:sp>
    </p:spTree>
    <p:extLst>
      <p:ext uri="{BB962C8B-B14F-4D97-AF65-F5344CB8AC3E}">
        <p14:creationId xmlns:p14="http://schemas.microsoft.com/office/powerpoint/2010/main" val="36028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4928" y="1484784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關於「識別風險並以定性或定量之方式計算風險值」</a:t>
            </a:r>
            <a:r>
              <a:rPr lang="en-US" altLang="zh-TW" sz="3600" dirty="0"/>
              <a:t>,</a:t>
            </a:r>
            <a:r>
              <a:rPr lang="zh-TW" altLang="en-US" sz="3600" dirty="0"/>
              <a:t>是下列何者的敘述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風險分析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風險降低</a:t>
            </a:r>
          </a:p>
        </p:txBody>
      </p:sp>
    </p:spTree>
    <p:extLst>
      <p:ext uri="{BB962C8B-B14F-4D97-AF65-F5344CB8AC3E}">
        <p14:creationId xmlns:p14="http://schemas.microsoft.com/office/powerpoint/2010/main" val="41346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關於「識別風險並以定性或定量之方式計算風險值」</a:t>
            </a:r>
            <a:r>
              <a:rPr lang="en-US" altLang="zh-TW" sz="3600" dirty="0"/>
              <a:t>,</a:t>
            </a:r>
            <a:r>
              <a:rPr lang="zh-TW" altLang="en-US" sz="3600" dirty="0"/>
              <a:t>是下列何者的敘述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風險分析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風險降低</a:t>
            </a:r>
          </a:p>
        </p:txBody>
      </p:sp>
    </p:spTree>
    <p:extLst>
      <p:ext uri="{BB962C8B-B14F-4D97-AF65-F5344CB8AC3E}">
        <p14:creationId xmlns:p14="http://schemas.microsoft.com/office/powerpoint/2010/main" val="38780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484784"/>
            <a:ext cx="878497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在資訊安全管理中</a:t>
            </a:r>
            <a:r>
              <a:rPr lang="en-US" altLang="zh-TW" sz="3600" dirty="0"/>
              <a:t>,</a:t>
            </a:r>
            <a:r>
              <a:rPr lang="zh-TW" altLang="en-US" sz="3600" dirty="0"/>
              <a:t>關於資訊資產的使用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存有資訊資產的設備要汰換時</a:t>
            </a:r>
            <a:r>
              <a:rPr lang="en-US" altLang="zh-TW" sz="2800" dirty="0"/>
              <a:t>,</a:t>
            </a:r>
            <a:r>
              <a:rPr lang="zh-TW" altLang="en-US" sz="2800" dirty="0"/>
              <a:t>只需要將機器交給回收廠商即可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資訊資產攜出</a:t>
            </a:r>
            <a:r>
              <a:rPr lang="en-US" altLang="zh-TW" sz="2800" dirty="0"/>
              <a:t>,</a:t>
            </a:r>
            <a:r>
              <a:rPr lang="zh-TW" altLang="en-US" sz="2800" dirty="0"/>
              <a:t>必須經過適當的授權與核可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印有機敏性資料的文件</a:t>
            </a:r>
            <a:r>
              <a:rPr lang="en-US" altLang="zh-TW" sz="2800" dirty="0"/>
              <a:t>,</a:t>
            </a:r>
            <a:r>
              <a:rPr lang="zh-TW" altLang="en-US" sz="2800" dirty="0"/>
              <a:t>集中到大樓回收箱即可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資訊資產放在 </a:t>
            </a:r>
            <a:r>
              <a:rPr lang="en-US" altLang="zh-TW" sz="2800" dirty="0"/>
              <a:t>USB </a:t>
            </a:r>
            <a:r>
              <a:rPr lang="zh-TW" altLang="en-US" sz="2800" dirty="0"/>
              <a:t>很方便</a:t>
            </a:r>
            <a:r>
              <a:rPr lang="en-US" altLang="zh-TW" sz="2800" dirty="0"/>
              <a:t>,</a:t>
            </a:r>
            <a:r>
              <a:rPr lang="zh-TW" altLang="en-US" sz="2800" dirty="0"/>
              <a:t>隨插隨用</a:t>
            </a:r>
            <a:r>
              <a:rPr lang="en-US" altLang="zh-TW" sz="2800" dirty="0"/>
              <a:t>,</a:t>
            </a:r>
            <a:r>
              <a:rPr lang="zh-TW" altLang="en-US" sz="2800" dirty="0"/>
              <a:t>訊息交換最直接</a:t>
            </a:r>
          </a:p>
        </p:txBody>
      </p:sp>
    </p:spTree>
    <p:extLst>
      <p:ext uri="{BB962C8B-B14F-4D97-AF65-F5344CB8AC3E}">
        <p14:creationId xmlns:p14="http://schemas.microsoft.com/office/powerpoint/2010/main" val="25746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資訊安全管理</a:t>
            </a:r>
            <a:r>
              <a:rPr lang="zh-TW" altLang="en-US" b="1" dirty="0" smtClean="0"/>
              <a:t>概念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848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1_1_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資訊安全目標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機密性、完整性與可用性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1.1.1.CIA</a:t>
            </a:r>
          </a:p>
          <a:p>
            <a:r>
              <a:rPr lang="en-US" altLang="zh-TW" dirty="0" smtClean="0"/>
              <a:t>   1.1.2.</a:t>
            </a:r>
            <a:r>
              <a:rPr lang="zh-TW" altLang="en-US" dirty="0" smtClean="0"/>
              <a:t>各種破壞</a:t>
            </a:r>
            <a:r>
              <a:rPr lang="en-US" altLang="zh-TW" dirty="0" smtClean="0"/>
              <a:t>CIA</a:t>
            </a:r>
            <a:r>
              <a:rPr lang="zh-TW" altLang="en-US" dirty="0" smtClean="0"/>
              <a:t>的情境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1.1.3.</a:t>
            </a:r>
            <a:r>
              <a:rPr lang="zh-TW" altLang="en-US" dirty="0" smtClean="0"/>
              <a:t>保護</a:t>
            </a:r>
            <a:r>
              <a:rPr lang="en-US" altLang="zh-TW" dirty="0" smtClean="0"/>
              <a:t>CIA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1_2_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資訊安全管理系統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(ISMS:)</a:t>
            </a:r>
          </a:p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ISO 27001| 27002| CNS 27001</a:t>
            </a:r>
          </a:p>
          <a:p>
            <a:r>
              <a:rPr lang="en-US" altLang="zh-TW" dirty="0" smtClean="0"/>
              <a:t>   1.2.1.</a:t>
            </a:r>
            <a:r>
              <a:rPr lang="zh-TW" altLang="en-US" dirty="0" smtClean="0"/>
              <a:t>資訊安全管理系統（</a:t>
            </a:r>
            <a:r>
              <a:rPr lang="en-US" altLang="zh-TW" dirty="0" smtClean="0"/>
              <a:t>Information Security Management System, ISMS</a:t>
            </a:r>
            <a:r>
              <a:rPr lang="zh-TW" altLang="en-US" dirty="0" smtClean="0"/>
              <a:t>）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1.2.2.</a:t>
            </a:r>
            <a:r>
              <a:rPr lang="zh-TW" altLang="en-US" dirty="0" smtClean="0"/>
              <a:t>導入</a:t>
            </a:r>
            <a:r>
              <a:rPr lang="en-US" altLang="zh-TW" dirty="0" smtClean="0"/>
              <a:t>ISMS</a:t>
            </a:r>
            <a:r>
              <a:rPr lang="zh-TW" altLang="en-US" dirty="0" smtClean="0"/>
              <a:t>的目的</a:t>
            </a:r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1.2.3.</a:t>
            </a:r>
            <a:r>
              <a:rPr lang="zh-TW" altLang="en-US" dirty="0" smtClean="0"/>
              <a:t>導入</a:t>
            </a:r>
            <a:r>
              <a:rPr lang="en-US" altLang="zh-TW" dirty="0" smtClean="0"/>
              <a:t>ISMS</a:t>
            </a:r>
            <a:r>
              <a:rPr lang="zh-TW" altLang="en-US" dirty="0" smtClean="0"/>
              <a:t>的過程與程序</a:t>
            </a:r>
            <a:r>
              <a:rPr lang="en-US" altLang="zh-TW" dirty="0" smtClean="0"/>
              <a:t>:PDCA</a:t>
            </a:r>
          </a:p>
          <a:p>
            <a:r>
              <a:rPr lang="en-US" altLang="zh-TW" dirty="0" smtClean="0"/>
              <a:t>   1.2.4.</a:t>
            </a:r>
            <a:r>
              <a:rPr lang="zh-TW" altLang="en-US" dirty="0" smtClean="0"/>
              <a:t>導入</a:t>
            </a:r>
            <a:r>
              <a:rPr lang="en-US" altLang="zh-TW" dirty="0" smtClean="0"/>
              <a:t>ISMS</a:t>
            </a:r>
            <a:r>
              <a:rPr lang="zh-TW" altLang="en-US" dirty="0" smtClean="0"/>
              <a:t>的關鍵主義事項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800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628800"/>
            <a:ext cx="89289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在資訊安全管理中</a:t>
            </a:r>
            <a:r>
              <a:rPr lang="en-US" altLang="zh-TW" sz="3600" dirty="0"/>
              <a:t>,</a:t>
            </a:r>
            <a:r>
              <a:rPr lang="zh-TW" altLang="en-US" sz="3600" dirty="0"/>
              <a:t>關於資訊資產的使用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2400" dirty="0"/>
              <a:t>(A) </a:t>
            </a:r>
            <a:r>
              <a:rPr lang="zh-TW" altLang="en-US" sz="2400" dirty="0"/>
              <a:t>存有資訊資產的設備要汰換時</a:t>
            </a:r>
            <a:r>
              <a:rPr lang="en-US" altLang="zh-TW" sz="2400" dirty="0"/>
              <a:t>,</a:t>
            </a:r>
            <a:r>
              <a:rPr lang="zh-TW" altLang="en-US" sz="2400" dirty="0"/>
              <a:t>只需要將機器交給回收廠商即可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(B) </a:t>
            </a:r>
            <a:r>
              <a:rPr lang="zh-TW" altLang="en-US" sz="2400" dirty="0">
                <a:solidFill>
                  <a:srgbClr val="FF0000"/>
                </a:solidFill>
              </a:rPr>
              <a:t>資訊資產攜出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必須經過適當的授權與核可</a:t>
            </a:r>
          </a:p>
          <a:p>
            <a:r>
              <a:rPr lang="en-US" altLang="zh-TW" sz="2400" dirty="0"/>
              <a:t>(C) </a:t>
            </a:r>
            <a:r>
              <a:rPr lang="zh-TW" altLang="en-US" sz="2400" dirty="0"/>
              <a:t>印有機敏性資料的文件</a:t>
            </a:r>
            <a:r>
              <a:rPr lang="en-US" altLang="zh-TW" sz="2400" dirty="0"/>
              <a:t>,</a:t>
            </a:r>
            <a:r>
              <a:rPr lang="zh-TW" altLang="en-US" sz="2400" dirty="0"/>
              <a:t>集中到大樓回收箱即可</a:t>
            </a:r>
          </a:p>
          <a:p>
            <a:r>
              <a:rPr lang="en-US" altLang="zh-TW" sz="2400" dirty="0"/>
              <a:t>(D) </a:t>
            </a:r>
            <a:r>
              <a:rPr lang="zh-TW" altLang="en-US" sz="2400" dirty="0"/>
              <a:t>資訊資產放在 </a:t>
            </a:r>
            <a:r>
              <a:rPr lang="en-US" altLang="zh-TW" sz="2400" dirty="0"/>
              <a:t>USB </a:t>
            </a:r>
            <a:r>
              <a:rPr lang="zh-TW" altLang="en-US" sz="2400" dirty="0"/>
              <a:t>很方便</a:t>
            </a:r>
            <a:r>
              <a:rPr lang="en-US" altLang="zh-TW" sz="2400" dirty="0"/>
              <a:t>,</a:t>
            </a:r>
            <a:r>
              <a:rPr lang="zh-TW" altLang="en-US" sz="2400" dirty="0"/>
              <a:t>隨插隨用</a:t>
            </a:r>
            <a:r>
              <a:rPr lang="en-US" altLang="zh-TW" sz="2400" dirty="0"/>
              <a:t>,</a:t>
            </a:r>
            <a:r>
              <a:rPr lang="zh-TW" altLang="en-US" sz="2400" dirty="0"/>
              <a:t>訊息交換最直接</a:t>
            </a:r>
          </a:p>
        </p:txBody>
      </p:sp>
    </p:spTree>
    <p:extLst>
      <p:ext uri="{BB962C8B-B14F-4D97-AF65-F5344CB8AC3E}">
        <p14:creationId xmlns:p14="http://schemas.microsoft.com/office/powerpoint/2010/main" val="12947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13690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下列何者不是導入資訊安全管理系統</a:t>
            </a:r>
            <a:r>
              <a:rPr lang="en-US" altLang="zh-TW" sz="3200" dirty="0"/>
              <a:t>(Information Security</a:t>
            </a:r>
          </a:p>
          <a:p>
            <a:r>
              <a:rPr lang="en-US" altLang="zh-TW" sz="3200" dirty="0"/>
              <a:t>Management System, ISMS)</a:t>
            </a:r>
            <a:r>
              <a:rPr lang="zh-TW" altLang="en-US" sz="3200" dirty="0"/>
              <a:t>的主要目的</a:t>
            </a:r>
            <a:r>
              <a:rPr lang="en-US" altLang="zh-TW" sz="32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保護組織資訊資產的安全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確保資訊系統能夠穩定的運作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降低企業的營運和人員成本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避免資料外洩事故的發生</a:t>
            </a:r>
          </a:p>
        </p:txBody>
      </p:sp>
    </p:spTree>
    <p:extLst>
      <p:ext uri="{BB962C8B-B14F-4D97-AF65-F5344CB8AC3E}">
        <p14:creationId xmlns:p14="http://schemas.microsoft.com/office/powerpoint/2010/main" val="1466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340768"/>
            <a:ext cx="757469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下列何者不是導入資訊安全管理系統</a:t>
            </a:r>
            <a:r>
              <a:rPr lang="en-US" altLang="zh-TW" sz="3200" dirty="0"/>
              <a:t>(Information Security</a:t>
            </a:r>
          </a:p>
          <a:p>
            <a:r>
              <a:rPr lang="en-US" altLang="zh-TW" sz="3200" dirty="0"/>
              <a:t>Management System, ISMS)</a:t>
            </a:r>
            <a:r>
              <a:rPr lang="zh-TW" altLang="en-US" sz="3200" dirty="0"/>
              <a:t>的主要目的</a:t>
            </a:r>
            <a:r>
              <a:rPr lang="en-US" altLang="zh-TW" sz="32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保護組織資訊資產的安全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確保資訊系統能夠穩定的運作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</a:t>
            </a:r>
            <a:r>
              <a:rPr lang="zh-TW" altLang="en-US" sz="3600" dirty="0">
                <a:solidFill>
                  <a:srgbClr val="FF0000"/>
                </a:solidFill>
              </a:rPr>
              <a:t>降低企業的營運和人員成本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避免資料外洩事故的發生</a:t>
            </a:r>
          </a:p>
        </p:txBody>
      </p:sp>
    </p:spTree>
    <p:extLst>
      <p:ext uri="{BB962C8B-B14F-4D97-AF65-F5344CB8AC3E}">
        <p14:creationId xmlns:p14="http://schemas.microsoft.com/office/powerpoint/2010/main" val="26453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請問系統安全程序、設計、裝置、或內部控制裡的一個瑕疵或缺點</a:t>
            </a:r>
            <a:r>
              <a:rPr lang="en-US" altLang="zh-TW" sz="3600" dirty="0"/>
              <a:t>,</a:t>
            </a:r>
            <a:r>
              <a:rPr lang="zh-TW" altLang="en-US" sz="3600" dirty="0"/>
              <a:t>若被運用</a:t>
            </a:r>
            <a:r>
              <a:rPr lang="en-US" altLang="zh-TW" sz="3600" dirty="0"/>
              <a:t>,</a:t>
            </a:r>
            <a:r>
              <a:rPr lang="zh-TW" altLang="en-US" sz="3600" dirty="0"/>
              <a:t>會破壞安全性或違背系統安全政策</a:t>
            </a:r>
            <a:r>
              <a:rPr lang="en-US" altLang="zh-TW" sz="3600" dirty="0"/>
              <a:t>,</a:t>
            </a:r>
            <a:r>
              <a:rPr lang="zh-TW" altLang="en-US" sz="3600" dirty="0"/>
              <a:t>此為 </a:t>
            </a:r>
            <a:r>
              <a:rPr lang="en-US" altLang="zh-TW" sz="3600" dirty="0"/>
              <a:t>NIST SP800-30</a:t>
            </a:r>
            <a:r>
              <a:rPr lang="zh-TW" altLang="en-US" sz="3600" dirty="0"/>
              <a:t>對下列敘述何者的定義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威脅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弱點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衝擊</a:t>
            </a:r>
          </a:p>
        </p:txBody>
      </p:sp>
    </p:spTree>
    <p:extLst>
      <p:ext uri="{BB962C8B-B14F-4D97-AF65-F5344CB8AC3E}">
        <p14:creationId xmlns:p14="http://schemas.microsoft.com/office/powerpoint/2010/main" val="36218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24744"/>
            <a:ext cx="83727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請問系統安全程序、設計、裝置、或內部控制裡的一個瑕疵或缺點</a:t>
            </a:r>
            <a:r>
              <a:rPr lang="en-US" altLang="zh-TW" sz="3600" dirty="0"/>
              <a:t>,</a:t>
            </a:r>
            <a:r>
              <a:rPr lang="zh-TW" altLang="en-US" sz="3600" dirty="0"/>
              <a:t>若被運用</a:t>
            </a:r>
            <a:r>
              <a:rPr lang="en-US" altLang="zh-TW" sz="3600" dirty="0"/>
              <a:t>,</a:t>
            </a:r>
            <a:r>
              <a:rPr lang="zh-TW" altLang="en-US" sz="3600" dirty="0"/>
              <a:t>會破壞安全性或違背系統安全政策</a:t>
            </a:r>
            <a:r>
              <a:rPr lang="en-US" altLang="zh-TW" sz="3600" dirty="0"/>
              <a:t>,</a:t>
            </a:r>
            <a:r>
              <a:rPr lang="zh-TW" altLang="en-US" sz="3600" dirty="0"/>
              <a:t>此為 </a:t>
            </a:r>
            <a:r>
              <a:rPr lang="en-US" altLang="zh-TW" sz="3600" dirty="0"/>
              <a:t>NIST SP800-30</a:t>
            </a:r>
            <a:r>
              <a:rPr lang="zh-TW" altLang="en-US" sz="3600" dirty="0"/>
              <a:t>對下列敘述何者的定義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威脅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弱點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衝擊</a:t>
            </a:r>
          </a:p>
        </p:txBody>
      </p:sp>
    </p:spTree>
    <p:extLst>
      <p:ext uri="{BB962C8B-B14F-4D97-AF65-F5344CB8AC3E}">
        <p14:creationId xmlns:p14="http://schemas.microsoft.com/office/powerpoint/2010/main" val="41781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96752"/>
            <a:ext cx="849694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關於文件管制措施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所有制定的 </a:t>
            </a:r>
            <a:r>
              <a:rPr lang="en-US" altLang="zh-TW" sz="3200" dirty="0"/>
              <a:t>SOP </a:t>
            </a:r>
            <a:r>
              <a:rPr lang="zh-TW" altLang="en-US" sz="3200" dirty="0"/>
              <a:t>皆須書面發行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制定的各項管理制度、程序</a:t>
            </a:r>
            <a:r>
              <a:rPr lang="en-US" altLang="zh-TW" sz="3200" dirty="0"/>
              <a:t>,</a:t>
            </a:r>
            <a:r>
              <a:rPr lang="zh-TW" altLang="en-US" sz="3200" dirty="0"/>
              <a:t>不宜以電子檔案公佈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所制訂管理辦法及作業程序需要被遵守</a:t>
            </a:r>
            <a:r>
              <a:rPr lang="en-US" altLang="zh-TW" sz="3200" dirty="0"/>
              <a:t>,</a:t>
            </a:r>
            <a:r>
              <a:rPr lang="zh-TW" altLang="en-US" sz="3200" dirty="0"/>
              <a:t>因此所有人皆可閱讀所有文件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文件管制宜訂定標準作業程序</a:t>
            </a:r>
            <a:r>
              <a:rPr lang="en-US" altLang="zh-TW" sz="3200" dirty="0"/>
              <a:t>,</a:t>
            </a:r>
            <a:r>
              <a:rPr lang="zh-TW" altLang="en-US" sz="3200" dirty="0"/>
              <a:t>以利組織成員遵循</a:t>
            </a:r>
          </a:p>
        </p:txBody>
      </p:sp>
    </p:spTree>
    <p:extLst>
      <p:ext uri="{BB962C8B-B14F-4D97-AF65-F5344CB8AC3E}">
        <p14:creationId xmlns:p14="http://schemas.microsoft.com/office/powerpoint/2010/main" val="14021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24744"/>
            <a:ext cx="83529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關於文件管制措施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所有制定的 </a:t>
            </a:r>
            <a:r>
              <a:rPr lang="en-US" altLang="zh-TW" sz="3200" dirty="0"/>
              <a:t>SOP </a:t>
            </a:r>
            <a:r>
              <a:rPr lang="zh-TW" altLang="en-US" sz="3200" dirty="0"/>
              <a:t>皆須書面發行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制定的各項管理制度、程序</a:t>
            </a:r>
            <a:r>
              <a:rPr lang="en-US" altLang="zh-TW" sz="3200" dirty="0"/>
              <a:t>,</a:t>
            </a:r>
            <a:r>
              <a:rPr lang="zh-TW" altLang="en-US" sz="3200" dirty="0"/>
              <a:t>不宜以電子檔案公佈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所制訂管理辦法及作業程序需要被遵守</a:t>
            </a:r>
            <a:r>
              <a:rPr lang="en-US" altLang="zh-TW" sz="3200" dirty="0"/>
              <a:t>,</a:t>
            </a:r>
            <a:r>
              <a:rPr lang="zh-TW" altLang="en-US" sz="3200" dirty="0"/>
              <a:t>因此所有人皆可閱讀所有文件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文件管制宜訂定標準作業程序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以利組織成員遵循</a:t>
            </a:r>
          </a:p>
        </p:txBody>
      </p:sp>
    </p:spTree>
    <p:extLst>
      <p:ext uri="{BB962C8B-B14F-4D97-AF65-F5344CB8AC3E}">
        <p14:creationId xmlns:p14="http://schemas.microsoft.com/office/powerpoint/2010/main" val="5698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96752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關於資訊安全政策的審查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資訊安全政策應定期審查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相關法令有重大變更時</a:t>
            </a:r>
            <a:r>
              <a:rPr lang="en-US" altLang="zh-TW" sz="3200" dirty="0"/>
              <a:t>,</a:t>
            </a:r>
            <a:r>
              <a:rPr lang="zh-TW" altLang="en-US" sz="3200" dirty="0"/>
              <a:t>應進行審查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公司主要營業項目有重大改變時</a:t>
            </a:r>
            <a:r>
              <a:rPr lang="en-US" altLang="zh-TW" sz="3200" dirty="0"/>
              <a:t>,</a:t>
            </a:r>
            <a:r>
              <a:rPr lang="zh-TW" altLang="en-US" sz="3200" dirty="0"/>
              <a:t>應進行審查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資訊安全政策之審查由資訊主管單獨進行即可</a:t>
            </a:r>
          </a:p>
        </p:txBody>
      </p:sp>
    </p:spTree>
    <p:extLst>
      <p:ext uri="{BB962C8B-B14F-4D97-AF65-F5344CB8AC3E}">
        <p14:creationId xmlns:p14="http://schemas.microsoft.com/office/powerpoint/2010/main" val="32952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96752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關於資訊安全政策的審查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資訊安全政策應定期審查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相關法令有重大變更時</a:t>
            </a:r>
            <a:r>
              <a:rPr lang="en-US" altLang="zh-TW" sz="3200" dirty="0"/>
              <a:t>,</a:t>
            </a:r>
            <a:r>
              <a:rPr lang="zh-TW" altLang="en-US" sz="3200" dirty="0"/>
              <a:t>應進行審查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公司主要營業項目有重大改變時</a:t>
            </a:r>
            <a:r>
              <a:rPr lang="en-US" altLang="zh-TW" sz="3200" dirty="0"/>
              <a:t>,</a:t>
            </a:r>
            <a:r>
              <a:rPr lang="zh-TW" altLang="en-US" sz="3200" dirty="0"/>
              <a:t>應進行審查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資訊安全政策之審查由資訊主管單獨進行即可</a:t>
            </a:r>
          </a:p>
        </p:txBody>
      </p:sp>
    </p:spTree>
    <p:extLst>
      <p:ext uri="{BB962C8B-B14F-4D97-AF65-F5344CB8AC3E}">
        <p14:creationId xmlns:p14="http://schemas.microsoft.com/office/powerpoint/2010/main" val="24324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89" y="946908"/>
            <a:ext cx="895722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在資訊安全管理系統</a:t>
            </a:r>
            <a:r>
              <a:rPr lang="en-US" altLang="zh-TW" sz="3400" dirty="0"/>
              <a:t>(Information Security Management System, ISMS)</a:t>
            </a:r>
            <a:r>
              <a:rPr lang="zh-TW" altLang="en-US" sz="3400" dirty="0"/>
              <a:t>的維運過程中</a:t>
            </a:r>
            <a:r>
              <a:rPr lang="en-US" altLang="zh-TW" sz="3400" dirty="0"/>
              <a:t>,</a:t>
            </a:r>
            <a:r>
              <a:rPr lang="zh-TW" altLang="en-US" sz="3400" dirty="0"/>
              <a:t>「文件化資訊」是必要的要求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下列何者不是所有文件化資訊需確保的事項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制訂需要有可識別的方式</a:t>
            </a:r>
            <a:r>
              <a:rPr lang="en-US" altLang="zh-TW" sz="3400" dirty="0"/>
              <a:t>,</a:t>
            </a:r>
            <a:r>
              <a:rPr lang="zh-TW" altLang="en-US" sz="3400" dirty="0"/>
              <a:t>例如</a:t>
            </a:r>
            <a:r>
              <a:rPr lang="en-US" altLang="zh-TW" sz="3400" dirty="0"/>
              <a:t>:</a:t>
            </a:r>
            <a:r>
              <a:rPr lang="zh-TW" altLang="en-US" sz="3400" dirty="0"/>
              <a:t>標示文件的標題和日期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發行需要由文件管理人員審查之後</a:t>
            </a:r>
            <a:r>
              <a:rPr lang="en-US" altLang="zh-TW" sz="3400" dirty="0"/>
              <a:t>,</a:t>
            </a:r>
            <a:r>
              <a:rPr lang="zh-TW" altLang="en-US" sz="3400" dirty="0"/>
              <a:t>即可對外公佈發行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在需要時得提供給相關人員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需要受到適切的保護</a:t>
            </a:r>
            <a:r>
              <a:rPr lang="en-US" altLang="zh-TW" sz="3400" dirty="0"/>
              <a:t>,</a:t>
            </a:r>
            <a:r>
              <a:rPr lang="zh-TW" altLang="en-US" sz="3400" dirty="0"/>
              <a:t>以避免不當使用和外洩</a:t>
            </a:r>
          </a:p>
        </p:txBody>
      </p:sp>
    </p:spTree>
    <p:extLst>
      <p:ext uri="{BB962C8B-B14F-4D97-AF65-F5344CB8AC3E}">
        <p14:creationId xmlns:p14="http://schemas.microsoft.com/office/powerpoint/2010/main" val="33235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1.1</a:t>
            </a:r>
          </a:p>
          <a:p>
            <a:pPr algn="ctr"/>
            <a:r>
              <a:rPr lang="zh-TW" altLang="en-US" sz="4400" dirty="0" smtClean="0"/>
              <a:t>資訊安全目標</a:t>
            </a:r>
            <a:r>
              <a:rPr lang="en-US" altLang="zh-TW" sz="4400" dirty="0" smtClean="0"/>
              <a:t>:</a:t>
            </a:r>
            <a:endParaRPr lang="en-US" altLang="zh-TW" sz="4400" dirty="0"/>
          </a:p>
          <a:p>
            <a:pPr algn="ctr"/>
            <a:r>
              <a:rPr lang="zh-TW" altLang="en-US" sz="3200" dirty="0" smtClean="0"/>
              <a:t>機密性、完整性與可用性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553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89" y="946908"/>
            <a:ext cx="895722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在資訊安全管理系統</a:t>
            </a:r>
            <a:r>
              <a:rPr lang="en-US" altLang="zh-TW" sz="3400" dirty="0"/>
              <a:t>(Information Security Management System, ISMS)</a:t>
            </a:r>
            <a:r>
              <a:rPr lang="zh-TW" altLang="en-US" sz="3400" dirty="0"/>
              <a:t>的維運過程中</a:t>
            </a:r>
            <a:r>
              <a:rPr lang="en-US" altLang="zh-TW" sz="3400" dirty="0"/>
              <a:t>,</a:t>
            </a:r>
            <a:r>
              <a:rPr lang="zh-TW" altLang="en-US" sz="3400" dirty="0"/>
              <a:t>「文件化資訊」是必要的要求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下列何者不是所有文件化資訊需確保的事項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制訂需要有可識別的方式</a:t>
            </a:r>
            <a:r>
              <a:rPr lang="en-US" altLang="zh-TW" sz="3400" dirty="0"/>
              <a:t>,</a:t>
            </a:r>
            <a:r>
              <a:rPr lang="zh-TW" altLang="en-US" sz="3400" dirty="0"/>
              <a:t>例如</a:t>
            </a:r>
            <a:r>
              <a:rPr lang="en-US" altLang="zh-TW" sz="3400" dirty="0"/>
              <a:t>:</a:t>
            </a:r>
            <a:r>
              <a:rPr lang="zh-TW" altLang="en-US" sz="3400" dirty="0"/>
              <a:t>標示文件的標題和日期</a:t>
            </a:r>
          </a:p>
          <a:p>
            <a:r>
              <a:rPr lang="en-US" altLang="zh-TW" sz="3400" dirty="0">
                <a:solidFill>
                  <a:srgbClr val="FF0000"/>
                </a:solidFill>
              </a:rPr>
              <a:t>(B) </a:t>
            </a:r>
            <a:r>
              <a:rPr lang="zh-TW" altLang="en-US" sz="3400" dirty="0">
                <a:solidFill>
                  <a:srgbClr val="FF0000"/>
                </a:solidFill>
              </a:rPr>
              <a:t>發行需要由文件管理人員審查之後</a:t>
            </a:r>
            <a:r>
              <a:rPr lang="en-US" altLang="zh-TW" sz="3400" dirty="0">
                <a:solidFill>
                  <a:srgbClr val="FF0000"/>
                </a:solidFill>
              </a:rPr>
              <a:t>,</a:t>
            </a:r>
            <a:r>
              <a:rPr lang="zh-TW" altLang="en-US" sz="3400" dirty="0">
                <a:solidFill>
                  <a:srgbClr val="FF0000"/>
                </a:solidFill>
              </a:rPr>
              <a:t>即可對外公佈發行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在需要時得提供給相關人員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需要受到適切的保護</a:t>
            </a:r>
            <a:r>
              <a:rPr lang="en-US" altLang="zh-TW" sz="3400" dirty="0"/>
              <a:t>,</a:t>
            </a:r>
            <a:r>
              <a:rPr lang="zh-TW" altLang="en-US" sz="3400" dirty="0"/>
              <a:t>以避免不當使用和外洩</a:t>
            </a:r>
          </a:p>
        </p:txBody>
      </p:sp>
    </p:spTree>
    <p:extLst>
      <p:ext uri="{BB962C8B-B14F-4D97-AF65-F5344CB8AC3E}">
        <p14:creationId xmlns:p14="http://schemas.microsoft.com/office/powerpoint/2010/main" val="40390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124744"/>
            <a:ext cx="90246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資訊安全政策是資訊安全管理系統中的最高指導原則</a:t>
            </a:r>
            <a:r>
              <a:rPr lang="en-US" altLang="zh-TW" sz="3600" dirty="0"/>
              <a:t>,</a:t>
            </a:r>
            <a:r>
              <a:rPr lang="zh-TW" altLang="en-US" sz="3600" dirty="0"/>
              <a:t>有不可缺少的重要性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滿足相關的要求事項的承諾後</a:t>
            </a:r>
            <a:r>
              <a:rPr lang="en-US" altLang="zh-TW" sz="3200" dirty="0"/>
              <a:t>,</a:t>
            </a:r>
            <a:r>
              <a:rPr lang="zh-TW" altLang="en-US" sz="3200" dirty="0"/>
              <a:t>無需持續改善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在四階管理文件中屬於第二階管理程序文件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建立的資訊安全政策必須符合組織的目的及資安目標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屬於內部或機密文件</a:t>
            </a:r>
            <a:r>
              <a:rPr lang="en-US" altLang="zh-TW" sz="3200" dirty="0"/>
              <a:t>,</a:t>
            </a:r>
            <a:r>
              <a:rPr lang="zh-TW" altLang="en-US" sz="3200" dirty="0"/>
              <a:t>不可對外公告</a:t>
            </a:r>
          </a:p>
        </p:txBody>
      </p:sp>
    </p:spTree>
    <p:extLst>
      <p:ext uri="{BB962C8B-B14F-4D97-AF65-F5344CB8AC3E}">
        <p14:creationId xmlns:p14="http://schemas.microsoft.com/office/powerpoint/2010/main" val="18001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1124744"/>
            <a:ext cx="87365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資訊安全政策是資訊安全管理系統中的最高指導原則</a:t>
            </a:r>
            <a:r>
              <a:rPr lang="en-US" altLang="zh-TW" sz="3600" dirty="0"/>
              <a:t>,</a:t>
            </a:r>
            <a:r>
              <a:rPr lang="zh-TW" altLang="en-US" sz="3600" dirty="0"/>
              <a:t>有不可缺少的重要性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滿足相關的要求事項的承諾後</a:t>
            </a:r>
            <a:r>
              <a:rPr lang="en-US" altLang="zh-TW" sz="3200" dirty="0"/>
              <a:t>,</a:t>
            </a:r>
            <a:r>
              <a:rPr lang="zh-TW" altLang="en-US" sz="3200" dirty="0"/>
              <a:t>無需持續改善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在四階管理文件中屬於第二階管理程序文件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建立的資訊安全政策必須符合組織的目的及資安目標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屬於內部或機密文件</a:t>
            </a:r>
            <a:r>
              <a:rPr lang="en-US" altLang="zh-TW" sz="3200" dirty="0"/>
              <a:t>,</a:t>
            </a:r>
            <a:r>
              <a:rPr lang="zh-TW" altLang="en-US" sz="3200" dirty="0"/>
              <a:t>不可對外公告</a:t>
            </a:r>
          </a:p>
        </p:txBody>
      </p:sp>
    </p:spTree>
    <p:extLst>
      <p:ext uri="{BB962C8B-B14F-4D97-AF65-F5344CB8AC3E}">
        <p14:creationId xmlns:p14="http://schemas.microsoft.com/office/powerpoint/2010/main" val="6980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 </a:t>
            </a:r>
            <a:r>
              <a:rPr lang="en-US" altLang="zh-TW" sz="6600" dirty="0" smtClean="0"/>
              <a:t> </a:t>
            </a:r>
            <a:r>
              <a:rPr lang="zh-TW" altLang="en-US" sz="6600" dirty="0" smtClean="0"/>
              <a:t>  </a:t>
            </a:r>
            <a:r>
              <a:rPr lang="en-US" altLang="zh-TW" sz="6600" dirty="0" smtClean="0"/>
              <a:t>PDCA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6667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324240"/>
              </p:ext>
            </p:extLst>
          </p:nvPr>
        </p:nvGraphicFramePr>
        <p:xfrm>
          <a:off x="457200" y="2166839"/>
          <a:ext cx="8229600" cy="3407692"/>
        </p:xfrm>
        <a:graphic>
          <a:graphicData uri="http://schemas.openxmlformats.org/drawingml/2006/table">
            <a:tbl>
              <a:tblPr/>
              <a:tblGrid>
                <a:gridCol w="946448"/>
                <a:gridCol w="7283152"/>
              </a:tblGrid>
              <a:tr h="367361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>
                          <a:effectLst/>
                        </a:rPr>
                        <a:t>定義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67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Plan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建立一個明確的目標，並制定相關的計劃和確定必要的程序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59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Do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執行上一步所指定的計劃和程序，收集必要的信息來為下一步進行修正和改善提供依據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62667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Check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>
                          <a:effectLst/>
                        </a:rPr>
                        <a:t>研究上一步收集到的信息，和預期設計進行比較，並提出修改方案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598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Act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effectLst/>
                        </a:rPr>
                        <a:t>尋找相當的方法來縮減計劃目標和執行的過程中的結果的差距。並且使得下一次計劃變得更加完美</a:t>
                      </a:r>
                    </a:p>
                  </a:txBody>
                  <a:tcPr marL="117051" marR="117051" marT="54024" marB="54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60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268760"/>
            <a:ext cx="835292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資訊安全管理系統遵照計畫</a:t>
            </a:r>
            <a:r>
              <a:rPr lang="en-US" altLang="zh-TW" sz="3200" dirty="0"/>
              <a:t>(Plan)</a:t>
            </a:r>
            <a:r>
              <a:rPr lang="zh-TW" altLang="en-US" sz="3200" dirty="0"/>
              <a:t>、執行</a:t>
            </a:r>
            <a:r>
              <a:rPr lang="en-US" altLang="zh-TW" sz="3200" dirty="0"/>
              <a:t>(Do)</a:t>
            </a:r>
            <a:r>
              <a:rPr lang="zh-TW" altLang="en-US" sz="3200" dirty="0"/>
              <a:t>、檢查</a:t>
            </a:r>
            <a:r>
              <a:rPr lang="en-US" altLang="zh-TW" sz="3200" dirty="0"/>
              <a:t>(Check)</a:t>
            </a:r>
            <a:r>
              <a:rPr lang="zh-TW" altLang="en-US" sz="3200" dirty="0"/>
              <a:t>及行動</a:t>
            </a:r>
            <a:r>
              <a:rPr lang="en-US" altLang="zh-TW" sz="3200" dirty="0"/>
              <a:t>(Act)</a:t>
            </a:r>
            <a:r>
              <a:rPr lang="zh-TW" altLang="en-US" sz="3200" dirty="0"/>
              <a:t>等四個程序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不斷的改進。關於 </a:t>
            </a:r>
            <a:r>
              <a:rPr lang="en-US" altLang="zh-TW" sz="3200" dirty="0"/>
              <a:t>PDCA </a:t>
            </a:r>
            <a:r>
              <a:rPr lang="zh-TW" altLang="en-US" sz="3200" dirty="0"/>
              <a:t>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下列說明何者不正確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計畫</a:t>
            </a:r>
            <a:r>
              <a:rPr lang="en-US" altLang="zh-TW" sz="2800" dirty="0"/>
              <a:t>(Plan):</a:t>
            </a:r>
            <a:r>
              <a:rPr lang="zh-TW" altLang="en-US" sz="2800" dirty="0"/>
              <a:t>依照組織政策</a:t>
            </a:r>
            <a:r>
              <a:rPr lang="en-US" altLang="zh-TW" sz="2800" dirty="0"/>
              <a:t>,</a:t>
            </a:r>
            <a:r>
              <a:rPr lang="zh-TW" altLang="en-US" sz="2800" dirty="0"/>
              <a:t>建立必要的資安目標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執行</a:t>
            </a:r>
            <a:r>
              <a:rPr lang="en-US" altLang="zh-TW" sz="2800" dirty="0"/>
              <a:t>(Do):</a:t>
            </a:r>
            <a:r>
              <a:rPr lang="zh-TW" altLang="en-US" sz="2800" dirty="0"/>
              <a:t>實施此計畫的過程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檢查</a:t>
            </a:r>
            <a:r>
              <a:rPr lang="en-US" altLang="zh-TW" sz="2800" dirty="0"/>
              <a:t>(Check):</a:t>
            </a:r>
            <a:r>
              <a:rPr lang="zh-TW" altLang="en-US" sz="2800" dirty="0"/>
              <a:t>針對資安目標</a:t>
            </a:r>
            <a:r>
              <a:rPr lang="en-US" altLang="zh-TW" sz="2800" dirty="0"/>
              <a:t>,</a:t>
            </a:r>
            <a:r>
              <a:rPr lang="zh-TW" altLang="en-US" sz="2800" dirty="0"/>
              <a:t>確認監督及量測過程</a:t>
            </a:r>
            <a:r>
              <a:rPr lang="en-US" altLang="zh-TW" sz="2800" dirty="0"/>
              <a:t>,</a:t>
            </a:r>
            <a:r>
              <a:rPr lang="zh-TW" altLang="en-US" sz="2800" dirty="0"/>
              <a:t>並報告</a:t>
            </a:r>
            <a:r>
              <a:rPr lang="zh-TW" altLang="en-US" sz="2800" dirty="0" smtClean="0"/>
              <a:t>及結果</a:t>
            </a:r>
            <a:endParaRPr lang="zh-TW" altLang="en-US" sz="2800" dirty="0"/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行動</a:t>
            </a:r>
            <a:r>
              <a:rPr lang="en-US" altLang="zh-TW" sz="2800" dirty="0"/>
              <a:t>(Act):</a:t>
            </a:r>
            <a:r>
              <a:rPr lang="zh-TW" altLang="en-US" sz="2800" dirty="0"/>
              <a:t>單位執行內部稽核</a:t>
            </a:r>
          </a:p>
        </p:txBody>
      </p:sp>
    </p:spTree>
    <p:extLst>
      <p:ext uri="{BB962C8B-B14F-4D97-AF65-F5344CB8AC3E}">
        <p14:creationId xmlns:p14="http://schemas.microsoft.com/office/powerpoint/2010/main" val="23238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資訊安全管理系統遵照計畫</a:t>
            </a:r>
            <a:r>
              <a:rPr lang="en-US" altLang="zh-TW" sz="3200" dirty="0"/>
              <a:t>(Plan)</a:t>
            </a:r>
            <a:r>
              <a:rPr lang="zh-TW" altLang="en-US" sz="3200" dirty="0"/>
              <a:t>、執行</a:t>
            </a:r>
            <a:r>
              <a:rPr lang="en-US" altLang="zh-TW" sz="3200" dirty="0"/>
              <a:t>(Do)</a:t>
            </a:r>
            <a:r>
              <a:rPr lang="zh-TW" altLang="en-US" sz="3200" dirty="0"/>
              <a:t>、檢查</a:t>
            </a:r>
            <a:r>
              <a:rPr lang="en-US" altLang="zh-TW" sz="3200" dirty="0"/>
              <a:t>(Check)</a:t>
            </a:r>
            <a:r>
              <a:rPr lang="zh-TW" altLang="en-US" sz="3200" dirty="0"/>
              <a:t>及行動</a:t>
            </a:r>
            <a:r>
              <a:rPr lang="en-US" altLang="zh-TW" sz="3200" dirty="0"/>
              <a:t>(Act)</a:t>
            </a:r>
            <a:r>
              <a:rPr lang="zh-TW" altLang="en-US" sz="3200" dirty="0"/>
              <a:t>等四個程序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不斷的改進。關於 </a:t>
            </a:r>
            <a:r>
              <a:rPr lang="en-US" altLang="zh-TW" sz="3200" dirty="0"/>
              <a:t>PDCA </a:t>
            </a:r>
            <a:r>
              <a:rPr lang="zh-TW" altLang="en-US" sz="3200" dirty="0"/>
              <a:t>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下列說明何者不正確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計畫</a:t>
            </a:r>
            <a:r>
              <a:rPr lang="en-US" altLang="zh-TW" sz="3200" dirty="0"/>
              <a:t>(Plan):</a:t>
            </a:r>
            <a:r>
              <a:rPr lang="zh-TW" altLang="en-US" sz="3200" dirty="0"/>
              <a:t>依照組織政策</a:t>
            </a:r>
            <a:r>
              <a:rPr lang="en-US" altLang="zh-TW" sz="3200" dirty="0"/>
              <a:t>,</a:t>
            </a:r>
            <a:r>
              <a:rPr lang="zh-TW" altLang="en-US" sz="3200" dirty="0"/>
              <a:t>建立必要的資安目標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執行</a:t>
            </a:r>
            <a:r>
              <a:rPr lang="en-US" altLang="zh-TW" sz="3200" dirty="0"/>
              <a:t>(Do):</a:t>
            </a:r>
            <a:r>
              <a:rPr lang="zh-TW" altLang="en-US" sz="3200" dirty="0"/>
              <a:t>實施此計畫的過程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檢查</a:t>
            </a:r>
            <a:r>
              <a:rPr lang="en-US" altLang="zh-TW" sz="3200" dirty="0"/>
              <a:t>(Check):</a:t>
            </a:r>
            <a:r>
              <a:rPr lang="zh-TW" altLang="en-US" sz="3200" dirty="0"/>
              <a:t>針對資安目標</a:t>
            </a:r>
            <a:r>
              <a:rPr lang="en-US" altLang="zh-TW" sz="3200" dirty="0"/>
              <a:t>,</a:t>
            </a:r>
            <a:r>
              <a:rPr lang="zh-TW" altLang="en-US" sz="3200" dirty="0"/>
              <a:t>確認監督及量測過程</a:t>
            </a:r>
            <a:r>
              <a:rPr lang="en-US" altLang="zh-TW" sz="3200" dirty="0"/>
              <a:t>,</a:t>
            </a:r>
            <a:r>
              <a:rPr lang="zh-TW" altLang="en-US" sz="3200" dirty="0"/>
              <a:t>並報告</a:t>
            </a:r>
            <a:r>
              <a:rPr lang="zh-TW" altLang="en-US" sz="3200" dirty="0" smtClean="0"/>
              <a:t>及結果</a:t>
            </a:r>
            <a:endParaRPr lang="zh-TW" altLang="en-US" sz="3200" dirty="0"/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行動</a:t>
            </a:r>
            <a:r>
              <a:rPr lang="en-US" altLang="zh-TW" sz="3200" dirty="0">
                <a:solidFill>
                  <a:srgbClr val="FF0000"/>
                </a:solidFill>
              </a:rPr>
              <a:t>(Act):</a:t>
            </a:r>
            <a:r>
              <a:rPr lang="zh-TW" altLang="en-US" sz="3200" dirty="0">
                <a:solidFill>
                  <a:srgbClr val="FF0000"/>
                </a:solidFill>
              </a:rPr>
              <a:t>單位執行內部稽核</a:t>
            </a:r>
          </a:p>
        </p:txBody>
      </p:sp>
    </p:spTree>
    <p:extLst>
      <p:ext uri="{BB962C8B-B14F-4D97-AF65-F5344CB8AC3E}">
        <p14:creationId xmlns:p14="http://schemas.microsoft.com/office/powerpoint/2010/main" val="24860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管理階層的審查作業</a:t>
            </a:r>
            <a:r>
              <a:rPr lang="en-US" altLang="zh-TW" sz="3600" dirty="0"/>
              <a:t>,</a:t>
            </a:r>
            <a:r>
              <a:rPr lang="zh-TW" altLang="en-US" sz="3600" dirty="0"/>
              <a:t>是屬於戴明循環</a:t>
            </a:r>
            <a:r>
              <a:rPr lang="en-US" altLang="zh-TW" sz="3600" dirty="0"/>
              <a:t>(P</a:t>
            </a:r>
            <a:r>
              <a:rPr lang="zh-TW" altLang="en-US" sz="3600" dirty="0"/>
              <a:t>、</a:t>
            </a:r>
            <a:r>
              <a:rPr lang="en-US" altLang="zh-TW" sz="3600" dirty="0"/>
              <a:t>D</a:t>
            </a:r>
            <a:r>
              <a:rPr lang="zh-TW" altLang="en-US" sz="3600" dirty="0"/>
              <a:t>、</a:t>
            </a:r>
            <a:r>
              <a:rPr lang="en-US" altLang="zh-TW" sz="3600" dirty="0"/>
              <a:t>C</a:t>
            </a:r>
            <a:r>
              <a:rPr lang="zh-TW" altLang="en-US" sz="3600" dirty="0"/>
              <a:t>、</a:t>
            </a:r>
            <a:r>
              <a:rPr lang="en-US" altLang="zh-TW" sz="3600" dirty="0"/>
              <a:t>A)</a:t>
            </a:r>
            <a:r>
              <a:rPr lang="zh-TW" altLang="en-US" sz="3600" dirty="0"/>
              <a:t>的哪個步驟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計畫</a:t>
            </a:r>
            <a:r>
              <a:rPr lang="en-US" altLang="zh-TW" sz="3600" dirty="0"/>
              <a:t>(Plan)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</a:t>
            </a:r>
            <a:r>
              <a:rPr lang="en-US" altLang="zh-TW" sz="3600" dirty="0"/>
              <a:t>(Do)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檢查</a:t>
            </a:r>
            <a:r>
              <a:rPr lang="en-US" altLang="zh-TW" sz="3600" dirty="0"/>
              <a:t>(Check)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</a:t>
            </a:r>
            <a:r>
              <a:rPr lang="en-US" altLang="zh-TW" sz="3600" dirty="0"/>
              <a:t>(Act)</a:t>
            </a:r>
          </a:p>
        </p:txBody>
      </p:sp>
    </p:spTree>
    <p:extLst>
      <p:ext uri="{BB962C8B-B14F-4D97-AF65-F5344CB8AC3E}">
        <p14:creationId xmlns:p14="http://schemas.microsoft.com/office/powerpoint/2010/main" val="38256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268760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管理階層的審查作業</a:t>
            </a:r>
            <a:r>
              <a:rPr lang="en-US" altLang="zh-TW" sz="3600" dirty="0"/>
              <a:t>,</a:t>
            </a:r>
            <a:r>
              <a:rPr lang="zh-TW" altLang="en-US" sz="3600" dirty="0"/>
              <a:t>是屬於戴明循環</a:t>
            </a:r>
            <a:r>
              <a:rPr lang="en-US" altLang="zh-TW" sz="3600" dirty="0"/>
              <a:t>(P</a:t>
            </a:r>
            <a:r>
              <a:rPr lang="zh-TW" altLang="en-US" sz="3600" dirty="0"/>
              <a:t>、</a:t>
            </a:r>
            <a:r>
              <a:rPr lang="en-US" altLang="zh-TW" sz="3600" dirty="0"/>
              <a:t>D</a:t>
            </a:r>
            <a:r>
              <a:rPr lang="zh-TW" altLang="en-US" sz="3600" dirty="0"/>
              <a:t>、</a:t>
            </a:r>
            <a:r>
              <a:rPr lang="en-US" altLang="zh-TW" sz="3600" dirty="0"/>
              <a:t>C</a:t>
            </a:r>
            <a:r>
              <a:rPr lang="zh-TW" altLang="en-US" sz="3600" dirty="0"/>
              <a:t>、</a:t>
            </a:r>
            <a:r>
              <a:rPr lang="en-US" altLang="zh-TW" sz="3600" dirty="0"/>
              <a:t>A)</a:t>
            </a:r>
            <a:r>
              <a:rPr lang="zh-TW" altLang="en-US" sz="3600" dirty="0"/>
              <a:t>的哪個步驟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計畫</a:t>
            </a:r>
            <a:r>
              <a:rPr lang="en-US" altLang="zh-TW" sz="3600" dirty="0"/>
              <a:t>(Plan)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</a:t>
            </a:r>
            <a:r>
              <a:rPr lang="en-US" altLang="zh-TW" sz="3600" dirty="0"/>
              <a:t>(Do)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檢查</a:t>
            </a:r>
            <a:r>
              <a:rPr lang="en-US" altLang="zh-TW" sz="3600" dirty="0">
                <a:solidFill>
                  <a:srgbClr val="FF0000"/>
                </a:solidFill>
              </a:rPr>
              <a:t>(Check)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</a:t>
            </a:r>
            <a:r>
              <a:rPr lang="en-US" altLang="zh-TW" sz="3600" dirty="0"/>
              <a:t>(Act)</a:t>
            </a:r>
          </a:p>
        </p:txBody>
      </p:sp>
    </p:spTree>
    <p:extLst>
      <p:ext uri="{BB962C8B-B14F-4D97-AF65-F5344CB8AC3E}">
        <p14:creationId xmlns:p14="http://schemas.microsoft.com/office/powerpoint/2010/main" val="30228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資訊安全管理系統的導入</a:t>
            </a:r>
            <a:r>
              <a:rPr lang="en-US" altLang="zh-TW" sz="3600" dirty="0"/>
              <a:t>,</a:t>
            </a:r>
            <a:r>
              <a:rPr lang="zh-TW" altLang="en-US" sz="3600" dirty="0"/>
              <a:t>實際執行 </a:t>
            </a:r>
            <a:r>
              <a:rPr lang="en-US" altLang="zh-TW" sz="3600" dirty="0"/>
              <a:t>PDCA(</a:t>
            </a:r>
            <a:r>
              <a:rPr lang="zh-TW" altLang="en-US" sz="3600" dirty="0"/>
              <a:t>計畫</a:t>
            </a:r>
            <a:r>
              <a:rPr lang="en-US" altLang="zh-TW" sz="3600" dirty="0"/>
              <a:t>-</a:t>
            </a:r>
            <a:r>
              <a:rPr lang="zh-TW" altLang="en-US" sz="3600" dirty="0"/>
              <a:t>執行</a:t>
            </a:r>
            <a:r>
              <a:rPr lang="en-US" altLang="zh-TW" sz="3600" dirty="0"/>
              <a:t>-</a:t>
            </a:r>
            <a:r>
              <a:rPr lang="zh-TW" altLang="en-US" sz="3600" dirty="0"/>
              <a:t>檢查</a:t>
            </a:r>
            <a:r>
              <a:rPr lang="en-US" altLang="zh-TW" sz="3600" dirty="0"/>
              <a:t>-</a:t>
            </a:r>
            <a:r>
              <a:rPr lang="zh-TW" altLang="en-US" sz="3600" dirty="0"/>
              <a:t>行動</a:t>
            </a:r>
            <a:r>
              <a:rPr lang="en-US" altLang="zh-TW" sz="3600" dirty="0"/>
              <a:t>)</a:t>
            </a:r>
            <a:r>
              <a:rPr lang="zh-TW" altLang="en-US" sz="3600" dirty="0"/>
              <a:t>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不包含下列何者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最高管理階層審查會議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業務部門績效審核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內部稽核計畫執行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災害復原計畫演練</a:t>
            </a:r>
          </a:p>
        </p:txBody>
      </p:sp>
    </p:spTree>
    <p:extLst>
      <p:ext uri="{BB962C8B-B14F-4D97-AF65-F5344CB8AC3E}">
        <p14:creationId xmlns:p14="http://schemas.microsoft.com/office/powerpoint/2010/main" val="11591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 1.1.1.CIA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01399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資訊安全管理系統的導入</a:t>
            </a:r>
            <a:r>
              <a:rPr lang="en-US" altLang="zh-TW" sz="3600" dirty="0"/>
              <a:t>,</a:t>
            </a:r>
            <a:r>
              <a:rPr lang="zh-TW" altLang="en-US" sz="3600" dirty="0"/>
              <a:t>實際執行 </a:t>
            </a:r>
            <a:r>
              <a:rPr lang="en-US" altLang="zh-TW" sz="3600" dirty="0"/>
              <a:t>PDCA(</a:t>
            </a:r>
            <a:r>
              <a:rPr lang="zh-TW" altLang="en-US" sz="3600" dirty="0"/>
              <a:t>計畫</a:t>
            </a:r>
            <a:r>
              <a:rPr lang="en-US" altLang="zh-TW" sz="3600" dirty="0"/>
              <a:t>-</a:t>
            </a:r>
            <a:r>
              <a:rPr lang="zh-TW" altLang="en-US" sz="3600" dirty="0"/>
              <a:t>執行</a:t>
            </a:r>
            <a:r>
              <a:rPr lang="en-US" altLang="zh-TW" sz="3600" dirty="0"/>
              <a:t>-</a:t>
            </a:r>
            <a:r>
              <a:rPr lang="zh-TW" altLang="en-US" sz="3600" dirty="0"/>
              <a:t>檢查</a:t>
            </a:r>
            <a:r>
              <a:rPr lang="en-US" altLang="zh-TW" sz="3600" dirty="0"/>
              <a:t>-</a:t>
            </a:r>
            <a:r>
              <a:rPr lang="zh-TW" altLang="en-US" sz="3600" dirty="0"/>
              <a:t>行動</a:t>
            </a:r>
            <a:r>
              <a:rPr lang="en-US" altLang="zh-TW" sz="3600" dirty="0"/>
              <a:t>)</a:t>
            </a:r>
            <a:r>
              <a:rPr lang="zh-TW" altLang="en-US" sz="3600" dirty="0"/>
              <a:t>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不包含下列何者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最高管理階層審查會議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業務部門績效審核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內部稽核計畫執行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災害復原計畫演練</a:t>
            </a:r>
          </a:p>
        </p:txBody>
      </p:sp>
    </p:spTree>
    <p:extLst>
      <p:ext uri="{BB962C8B-B14F-4D97-AF65-F5344CB8AC3E}">
        <p14:creationId xmlns:p14="http://schemas.microsoft.com/office/powerpoint/2010/main" val="39522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  <a:p>
            <a:pPr algn="ctr"/>
            <a:r>
              <a:rPr lang="zh-TW" altLang="en-US" sz="3200" dirty="0" smtClean="0"/>
              <a:t>資產</a:t>
            </a:r>
            <a:r>
              <a:rPr lang="zh-TW" altLang="en-US" sz="3200" dirty="0"/>
              <a:t>管理</a:t>
            </a:r>
            <a:r>
              <a:rPr lang="en-US" altLang="zh-TW" sz="3200" dirty="0"/>
              <a:t>(asset management</a:t>
            </a:r>
            <a:r>
              <a:rPr lang="en-US" altLang="zh-TW" sz="3200" dirty="0" smtClean="0"/>
              <a:t>)</a:t>
            </a:r>
          </a:p>
          <a:p>
            <a:pPr algn="ctr"/>
            <a:r>
              <a:rPr lang="zh-TW" altLang="en-US" sz="3200" dirty="0" smtClean="0"/>
              <a:t>與</a:t>
            </a:r>
            <a:endParaRPr lang="en-US" altLang="zh-TW" sz="3200" dirty="0"/>
          </a:p>
          <a:p>
            <a:pPr algn="ctr"/>
            <a:r>
              <a:rPr lang="en-US" altLang="zh-TW" sz="3200" dirty="0"/>
              <a:t>   </a:t>
            </a:r>
            <a:r>
              <a:rPr lang="zh-TW" altLang="en-US" sz="3200" dirty="0"/>
              <a:t>風險管理</a:t>
            </a:r>
            <a:r>
              <a:rPr lang="en-US" altLang="zh-TW" sz="3200" dirty="0"/>
              <a:t>(Risk management)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0392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資產與風險管理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628800"/>
            <a:ext cx="734481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資產分類分級與盤點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==&gt;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資產管理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(asset management) 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資產安全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(asset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ecurity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CISSP Domain 2: Asset Security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2.1.1.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2.1.2.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資訊資產分類及分級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2.1.3.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資訊資產分級的目的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2.1.4.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資訊資產分級的盤點施作方式</a:t>
            </a:r>
          </a:p>
          <a:p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超級重要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]2.2.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風險評鑑與風險處理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==&gt;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風險管理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(Risk management)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CISSP Domain 1: Security and Risk Management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2.2.1.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風險管理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2.2.2.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風險評鑑與風險分析（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Analysis)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2.2.3.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風險評鑑與風險分析（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Analysis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）的方法論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定性與定量方法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2.2.4.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風險處理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889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2.1.</a:t>
            </a:r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資產管理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 management </a:t>
            </a:r>
            <a:endParaRPr lang="zh-TW" alt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2811892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878" y="1052736"/>
            <a:ext cx="84555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關於資訊資產之擁有、使用、保管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保管者</a:t>
            </a:r>
            <a:r>
              <a:rPr lang="en-US" altLang="zh-TW" sz="2800" dirty="0"/>
              <a:t>(Custodian)</a:t>
            </a:r>
            <a:r>
              <a:rPr lang="zh-TW" altLang="en-US" sz="2800" dirty="0"/>
              <a:t>負責獲得適當的授權</a:t>
            </a:r>
            <a:r>
              <a:rPr lang="en-US" altLang="zh-TW" sz="2800" dirty="0"/>
              <a:t>,</a:t>
            </a:r>
            <a:r>
              <a:rPr lang="zh-TW" altLang="en-US" sz="2800" dirty="0"/>
              <a:t>得以檢視、使用、存取或異動資訊資產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擁有者</a:t>
            </a:r>
            <a:r>
              <a:rPr lang="en-US" altLang="zh-TW" sz="2800" dirty="0"/>
              <a:t>(Owner)</a:t>
            </a:r>
            <a:r>
              <a:rPr lang="zh-TW" altLang="en-US" sz="2800" dirty="0"/>
              <a:t>對於資訊資產負有管理的權責</a:t>
            </a:r>
            <a:r>
              <a:rPr lang="en-US" altLang="zh-TW" sz="2800" dirty="0"/>
              <a:t>,</a:t>
            </a:r>
            <a:r>
              <a:rPr lang="zh-TW" altLang="en-US" sz="2800" dirty="0"/>
              <a:t>通常由各使用者擔任或其指派之人員擔任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使用者</a:t>
            </a:r>
            <a:r>
              <a:rPr lang="en-US" altLang="zh-TW" sz="2800" dirty="0"/>
              <a:t>(User)</a:t>
            </a:r>
            <a:r>
              <a:rPr lang="zh-TW" altLang="en-US" sz="2800" dirty="0"/>
              <a:t>負責資訊資產的相關處理與保管工作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為釐清資訊資產之擁有、保管與使用的權責</a:t>
            </a:r>
            <a:r>
              <a:rPr lang="en-US" altLang="zh-TW" sz="2800" dirty="0"/>
              <a:t>,</a:t>
            </a:r>
            <a:r>
              <a:rPr lang="zh-TW" altLang="en-US" sz="2800" dirty="0"/>
              <a:t>確保資產由適當的人員保管及使用</a:t>
            </a:r>
            <a:r>
              <a:rPr lang="en-US" altLang="zh-TW" sz="2800" dirty="0"/>
              <a:t>,</a:t>
            </a:r>
            <a:r>
              <a:rPr lang="zh-TW" altLang="en-US" sz="2800" dirty="0"/>
              <a:t>應由各部門權責主管指定適當之擁有者、保管者與使用者</a:t>
            </a:r>
          </a:p>
        </p:txBody>
      </p:sp>
    </p:spTree>
    <p:extLst>
      <p:ext uri="{BB962C8B-B14F-4D97-AF65-F5344CB8AC3E}">
        <p14:creationId xmlns:p14="http://schemas.microsoft.com/office/powerpoint/2010/main" val="12602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24744"/>
            <a:ext cx="85275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關於資訊資產之擁有、使用、保管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保管者</a:t>
            </a:r>
            <a:r>
              <a:rPr lang="en-US" altLang="zh-TW" sz="2800" dirty="0"/>
              <a:t>(Custodian)</a:t>
            </a:r>
            <a:r>
              <a:rPr lang="zh-TW" altLang="en-US" sz="2800" dirty="0"/>
              <a:t>負責獲得適當的授權</a:t>
            </a:r>
            <a:r>
              <a:rPr lang="en-US" altLang="zh-TW" sz="2800" dirty="0"/>
              <a:t>,</a:t>
            </a:r>
            <a:r>
              <a:rPr lang="zh-TW" altLang="en-US" sz="2800" dirty="0"/>
              <a:t>得以檢視、使用、存取或異動資訊資產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擁有者</a:t>
            </a:r>
            <a:r>
              <a:rPr lang="en-US" altLang="zh-TW" sz="2800" dirty="0"/>
              <a:t>(Owner)</a:t>
            </a:r>
            <a:r>
              <a:rPr lang="zh-TW" altLang="en-US" sz="2800" dirty="0"/>
              <a:t>對於資訊資產負有管理的權責</a:t>
            </a:r>
            <a:r>
              <a:rPr lang="en-US" altLang="zh-TW" sz="2800" dirty="0"/>
              <a:t>,</a:t>
            </a:r>
            <a:r>
              <a:rPr lang="zh-TW" altLang="en-US" sz="2800" dirty="0"/>
              <a:t>通常由各使用者擔任或其指派之人員擔任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使用者</a:t>
            </a:r>
            <a:r>
              <a:rPr lang="en-US" altLang="zh-TW" sz="2800" dirty="0"/>
              <a:t>(User)</a:t>
            </a:r>
            <a:r>
              <a:rPr lang="zh-TW" altLang="en-US" sz="2800" dirty="0"/>
              <a:t>負責資訊資產的相關處理與保管工作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(D) </a:t>
            </a:r>
            <a:r>
              <a:rPr lang="zh-TW" altLang="en-US" sz="2800" dirty="0">
                <a:solidFill>
                  <a:srgbClr val="FF0000"/>
                </a:solidFill>
              </a:rPr>
              <a:t>為釐清資訊資產之擁有、保管與使用的權責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確保資產由適當的人員保管及使用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應由各部門權責主管指定適當之擁有者、保管者與使用者</a:t>
            </a:r>
          </a:p>
        </p:txBody>
      </p:sp>
    </p:spTree>
    <p:extLst>
      <p:ext uri="{BB962C8B-B14F-4D97-AF65-F5344CB8AC3E}">
        <p14:creationId xmlns:p14="http://schemas.microsoft.com/office/powerpoint/2010/main" val="875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34076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資產是對組織有價值的任何事物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資訊也是資產的一種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請問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下列何種不是資訊資產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員工人事資料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電腦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辦公桌</a:t>
            </a:r>
          </a:p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套裝軟體</a:t>
            </a:r>
          </a:p>
        </p:txBody>
      </p:sp>
    </p:spTree>
    <p:extLst>
      <p:ext uri="{BB962C8B-B14F-4D97-AF65-F5344CB8AC3E}">
        <p14:creationId xmlns:p14="http://schemas.microsoft.com/office/powerpoint/2010/main" val="6044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3115" y="1268760"/>
            <a:ext cx="77855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/>
              <a:t>資產是對組織有價值的任何事物</a:t>
            </a:r>
            <a:r>
              <a:rPr lang="en-US" altLang="zh-TW" sz="3600" b="1" dirty="0" smtClean="0"/>
              <a:t>,</a:t>
            </a:r>
          </a:p>
          <a:p>
            <a:r>
              <a:rPr lang="zh-TW" altLang="en-US" sz="3600" b="1" dirty="0" smtClean="0"/>
              <a:t>而</a:t>
            </a:r>
            <a:r>
              <a:rPr lang="zh-TW" altLang="en-US" sz="3600" b="1" dirty="0"/>
              <a:t>資訊也是資產的一種</a:t>
            </a:r>
            <a:r>
              <a:rPr lang="zh-TW" altLang="en-US" sz="3600" b="1" dirty="0" smtClean="0"/>
              <a:t>。</a:t>
            </a:r>
            <a:endParaRPr lang="en-US" altLang="zh-TW" sz="3600" b="1" dirty="0" smtClean="0"/>
          </a:p>
          <a:p>
            <a:r>
              <a:rPr lang="zh-TW" altLang="en-US" sz="3600" b="1" dirty="0" smtClean="0"/>
              <a:t>請問</a:t>
            </a:r>
            <a:r>
              <a:rPr lang="zh-TW" altLang="en-US" sz="3600" b="1" dirty="0"/>
              <a:t>下列何種不是資訊資產</a:t>
            </a:r>
            <a:r>
              <a:rPr lang="en-US" altLang="zh-TW" sz="3600" b="1" dirty="0" smtClean="0"/>
              <a:t>?</a:t>
            </a:r>
          </a:p>
          <a:p>
            <a:endParaRPr lang="en-US" altLang="zh-TW" sz="3600" b="1" dirty="0"/>
          </a:p>
          <a:p>
            <a:r>
              <a:rPr lang="en-US" altLang="zh-TW" sz="3600" b="1" dirty="0"/>
              <a:t>(A) </a:t>
            </a:r>
            <a:r>
              <a:rPr lang="zh-TW" altLang="en-US" sz="3600" b="1" dirty="0"/>
              <a:t>員工人事資料</a:t>
            </a:r>
          </a:p>
          <a:p>
            <a:r>
              <a:rPr lang="en-US" altLang="zh-TW" sz="3600" b="1" dirty="0"/>
              <a:t>(B) </a:t>
            </a:r>
            <a:r>
              <a:rPr lang="zh-TW" altLang="en-US" sz="3600" b="1" dirty="0"/>
              <a:t>電腦</a:t>
            </a:r>
          </a:p>
          <a:p>
            <a:r>
              <a:rPr lang="en-US" altLang="zh-TW" sz="3600" b="1" dirty="0">
                <a:solidFill>
                  <a:srgbClr val="FF0000"/>
                </a:solidFill>
              </a:rPr>
              <a:t>(C) </a:t>
            </a:r>
            <a:r>
              <a:rPr lang="zh-TW" altLang="en-US" sz="3600" b="1" dirty="0">
                <a:solidFill>
                  <a:srgbClr val="FF0000"/>
                </a:solidFill>
              </a:rPr>
              <a:t>辦公桌</a:t>
            </a:r>
          </a:p>
          <a:p>
            <a:r>
              <a:rPr lang="en-US" altLang="zh-TW" sz="3600" b="1" dirty="0"/>
              <a:t>(D) </a:t>
            </a:r>
            <a:r>
              <a:rPr lang="zh-TW" altLang="en-US" sz="3600" b="1" dirty="0"/>
              <a:t>套裝軟體</a:t>
            </a:r>
          </a:p>
        </p:txBody>
      </p:sp>
    </p:spTree>
    <p:extLst>
      <p:ext uri="{BB962C8B-B14F-4D97-AF65-F5344CB8AC3E}">
        <p14:creationId xmlns:p14="http://schemas.microsoft.com/office/powerpoint/2010/main" val="601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268760"/>
            <a:ext cx="78197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關於資訊資產分級的目的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確保員工及承包商之相關安全責任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限制對資訊及資訊處理設施的存取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確保資產依其對組織之重要性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受到適切等級的保護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確保運作中系統的完整性</a:t>
            </a:r>
          </a:p>
        </p:txBody>
      </p:sp>
    </p:spTree>
    <p:extLst>
      <p:ext uri="{BB962C8B-B14F-4D97-AF65-F5344CB8AC3E}">
        <p14:creationId xmlns:p14="http://schemas.microsoft.com/office/powerpoint/2010/main" val="12386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4265" y="1196752"/>
            <a:ext cx="78918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關於資訊資產分級的目的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確保員工及承包商之相關安全責任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限制對資訊及資訊處理設施的存取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確保資產依其對組織之重要性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受到適切等級的保護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確保運作中系統的完整性</a:t>
            </a:r>
          </a:p>
        </p:txBody>
      </p:sp>
    </p:spTree>
    <p:extLst>
      <p:ext uri="{BB962C8B-B14F-4D97-AF65-F5344CB8AC3E}">
        <p14:creationId xmlns:p14="http://schemas.microsoft.com/office/powerpoint/2010/main" val="36562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598" y="1340768"/>
            <a:ext cx="75746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請問下列何項說明內容是關於「可用性」的敘述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使用者以專用帳號及密碼登入 </a:t>
            </a:r>
            <a:r>
              <a:rPr lang="en-US" altLang="zh-TW" sz="2800" dirty="0"/>
              <a:t>ERP </a:t>
            </a:r>
            <a:r>
              <a:rPr lang="zh-TW" altLang="en-US" sz="2800" dirty="0"/>
              <a:t>系統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電信商機房故障</a:t>
            </a:r>
            <a:r>
              <a:rPr lang="en-US" altLang="zh-TW" sz="2800" dirty="0"/>
              <a:t>,</a:t>
            </a:r>
            <a:r>
              <a:rPr lang="zh-TW" altLang="en-US" sz="2800" dirty="0"/>
              <a:t>暫時無法使用網路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親自遞送機密文件給總經理核閱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出勤系統異常</a:t>
            </a:r>
            <a:r>
              <a:rPr lang="en-US" altLang="zh-TW" sz="2800" dirty="0"/>
              <a:t>,</a:t>
            </a:r>
            <a:r>
              <a:rPr lang="zh-TW" altLang="en-US" sz="2800" dirty="0"/>
              <a:t>導致薪資計算錯誤</a:t>
            </a:r>
          </a:p>
        </p:txBody>
      </p:sp>
    </p:spTree>
    <p:extLst>
      <p:ext uri="{BB962C8B-B14F-4D97-AF65-F5344CB8AC3E}">
        <p14:creationId xmlns:p14="http://schemas.microsoft.com/office/powerpoint/2010/main" val="12255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在進行資產管理時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下列哪一項應優先建立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溝通管理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風險登記表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</a:t>
            </a:r>
          </a:p>
        </p:txBody>
      </p:sp>
    </p:spTree>
    <p:extLst>
      <p:ext uri="{BB962C8B-B14F-4D97-AF65-F5344CB8AC3E}">
        <p14:creationId xmlns:p14="http://schemas.microsoft.com/office/powerpoint/2010/main" val="6499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在進行資產管理時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下列哪一項應優先建立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溝通管理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風險登記表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資產清冊</a:t>
            </a:r>
          </a:p>
        </p:txBody>
      </p:sp>
    </p:spTree>
    <p:extLst>
      <p:ext uri="{BB962C8B-B14F-4D97-AF65-F5344CB8AC3E}">
        <p14:creationId xmlns:p14="http://schemas.microsoft.com/office/powerpoint/2010/main" val="32047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關於資產分級盤點施作方式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保管人離職轉移</a:t>
            </a:r>
            <a:r>
              <a:rPr lang="en-US" altLang="zh-TW" sz="3600" dirty="0"/>
              <a:t>,</a:t>
            </a:r>
            <a:r>
              <a:rPr lang="zh-TW" altLang="en-US" sz="3600" dirty="0"/>
              <a:t>需要進行相關資產歸戶變更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異地備援端相關系統</a:t>
            </a:r>
            <a:r>
              <a:rPr lang="en-US" altLang="zh-TW" sz="3600" dirty="0"/>
              <a:t>,</a:t>
            </a:r>
            <a:r>
              <a:rPr lang="zh-TW" altLang="en-US" sz="3600" dirty="0"/>
              <a:t>需另標示位置資訊</a:t>
            </a:r>
            <a:r>
              <a:rPr lang="en-US" altLang="zh-TW" sz="3600" dirty="0"/>
              <a:t>,</a:t>
            </a:r>
            <a:r>
              <a:rPr lang="zh-TW" altLang="en-US" sz="3600" dirty="0"/>
              <a:t>以為識別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電腦規格需依據製造商規格項列於資訊紀錄中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資訊設備送修</a:t>
            </a:r>
            <a:r>
              <a:rPr lang="en-US" altLang="zh-TW" sz="3600" dirty="0"/>
              <a:t>,</a:t>
            </a:r>
            <a:r>
              <a:rPr lang="zh-TW" altLang="en-US" sz="3600" dirty="0"/>
              <a:t>無法列入盤點</a:t>
            </a:r>
            <a:r>
              <a:rPr lang="en-US" altLang="zh-TW" sz="3600" dirty="0"/>
              <a:t>,</a:t>
            </a:r>
            <a:r>
              <a:rPr lang="zh-TW" altLang="en-US" sz="3600" dirty="0"/>
              <a:t>可以不用處置追蹤</a:t>
            </a:r>
          </a:p>
        </p:txBody>
      </p:sp>
    </p:spTree>
    <p:extLst>
      <p:ext uri="{BB962C8B-B14F-4D97-AF65-F5344CB8AC3E}">
        <p14:creationId xmlns:p14="http://schemas.microsoft.com/office/powerpoint/2010/main" val="1900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關於資產分級盤點施作方式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保管人離職轉移</a:t>
            </a:r>
            <a:r>
              <a:rPr lang="en-US" altLang="zh-TW" sz="3600" dirty="0"/>
              <a:t>,</a:t>
            </a:r>
            <a:r>
              <a:rPr lang="zh-TW" altLang="en-US" sz="3600" dirty="0"/>
              <a:t>需要進行相關資產歸戶變更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異地備援端相關系統</a:t>
            </a:r>
            <a:r>
              <a:rPr lang="en-US" altLang="zh-TW" sz="3600" dirty="0"/>
              <a:t>,</a:t>
            </a:r>
            <a:r>
              <a:rPr lang="zh-TW" altLang="en-US" sz="3600" dirty="0"/>
              <a:t>需另標示位置資訊</a:t>
            </a:r>
            <a:r>
              <a:rPr lang="en-US" altLang="zh-TW" sz="3600" dirty="0"/>
              <a:t>,</a:t>
            </a:r>
            <a:r>
              <a:rPr lang="zh-TW" altLang="en-US" sz="3600" dirty="0"/>
              <a:t>以為識別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電腦規格需依據製造商規格項列於資訊紀錄中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資訊設備送修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無法列入盤點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可以不用處置追蹤</a:t>
            </a:r>
          </a:p>
        </p:txBody>
      </p:sp>
    </p:spTree>
    <p:extLst>
      <p:ext uri="{BB962C8B-B14F-4D97-AF65-F5344CB8AC3E}">
        <p14:creationId xmlns:p14="http://schemas.microsoft.com/office/powerpoint/2010/main" val="17732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下列何者非資產擁有者所負責執行之工作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確保資產已盤點並造冊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確保資產已經適切分級</a:t>
            </a:r>
            <a:r>
              <a:rPr lang="en-US" altLang="zh-TW" sz="3600" dirty="0"/>
              <a:t>,</a:t>
            </a:r>
            <a:r>
              <a:rPr lang="zh-TW" altLang="en-US" sz="3600" dirty="0"/>
              <a:t>並實施適當之保護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確保資產以最低之成本進行採購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確保資產的銷毀已採取適當之處置程序</a:t>
            </a:r>
          </a:p>
        </p:txBody>
      </p:sp>
    </p:spTree>
    <p:extLst>
      <p:ext uri="{BB962C8B-B14F-4D97-AF65-F5344CB8AC3E}">
        <p14:creationId xmlns:p14="http://schemas.microsoft.com/office/powerpoint/2010/main" val="23000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下列何者非資產擁有者所負責執行之工作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確保資產已盤點並造冊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確保資產已經適切分級</a:t>
            </a:r>
            <a:r>
              <a:rPr lang="en-US" altLang="zh-TW" sz="3600" dirty="0"/>
              <a:t>,</a:t>
            </a:r>
            <a:r>
              <a:rPr lang="zh-TW" altLang="en-US" sz="3600" dirty="0"/>
              <a:t>並實施適當之保護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確保資產以最低之成本進行採購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確保資產的銷毀已採取適當之處置程序</a:t>
            </a:r>
          </a:p>
        </p:txBody>
      </p:sp>
    </p:spTree>
    <p:extLst>
      <p:ext uri="{BB962C8B-B14F-4D97-AF65-F5344CB8AC3E}">
        <p14:creationId xmlns:p14="http://schemas.microsoft.com/office/powerpoint/2010/main" val="7494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下列何者為建立組織資訊安全管理系統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活動中優先於另三項需要進行的任務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識別弱點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識別現有及已規劃之控制措施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識別資訊資產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識別威脅</a:t>
            </a:r>
          </a:p>
        </p:txBody>
      </p:sp>
    </p:spTree>
    <p:extLst>
      <p:ext uri="{BB962C8B-B14F-4D97-AF65-F5344CB8AC3E}">
        <p14:creationId xmlns:p14="http://schemas.microsoft.com/office/powerpoint/2010/main" val="11193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下列何者為建立組織資訊安全管理系統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活動中優先於另三項需要進行的任務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識別弱點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識別現有及已規劃之控制措施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識別資訊資產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識別威脅</a:t>
            </a:r>
          </a:p>
        </p:txBody>
      </p:sp>
    </p:spTree>
    <p:extLst>
      <p:ext uri="{BB962C8B-B14F-4D97-AF65-F5344CB8AC3E}">
        <p14:creationId xmlns:p14="http://schemas.microsoft.com/office/powerpoint/2010/main" val="19462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關於資訊資產控管原則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關鍵系統設備不需建立備援機制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網路設備不用建立備用系統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個人使用之套裝軟體</a:t>
            </a:r>
            <a:r>
              <a:rPr lang="en-US" altLang="zh-TW" sz="3600" dirty="0"/>
              <a:t>,</a:t>
            </a:r>
            <a:r>
              <a:rPr lang="zh-TW" altLang="en-US" sz="3600" dirty="0"/>
              <a:t>其存取權限的賦予</a:t>
            </a:r>
            <a:r>
              <a:rPr lang="en-US" altLang="zh-TW" sz="3600" dirty="0"/>
              <a:t>,</a:t>
            </a:r>
            <a:r>
              <a:rPr lang="zh-TW" altLang="en-US" sz="3600" dirty="0"/>
              <a:t>應與使用者的角色</a:t>
            </a:r>
            <a:r>
              <a:rPr lang="zh-TW" altLang="en-US" sz="3600" dirty="0" smtClean="0"/>
              <a:t>與職責</a:t>
            </a:r>
            <a:r>
              <a:rPr lang="zh-TW" altLang="en-US" sz="3600" dirty="0"/>
              <a:t>相符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公開資料未經權責主管之授權核可</a:t>
            </a:r>
            <a:r>
              <a:rPr lang="en-US" altLang="zh-TW" sz="3600" dirty="0"/>
              <a:t>,</a:t>
            </a:r>
            <a:r>
              <a:rPr lang="zh-TW" altLang="en-US" sz="3600" dirty="0"/>
              <a:t>禁止複製</a:t>
            </a:r>
          </a:p>
        </p:txBody>
      </p:sp>
    </p:spTree>
    <p:extLst>
      <p:ext uri="{BB962C8B-B14F-4D97-AF65-F5344CB8AC3E}">
        <p14:creationId xmlns:p14="http://schemas.microsoft.com/office/powerpoint/2010/main" val="36550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關於資訊資產控管原則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關鍵系統設備不需建立備援機制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網路設備不用建立備用系統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個人使用之套裝軟體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其存取權限的賦予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應與使用者的角色</a:t>
            </a:r>
            <a:r>
              <a:rPr lang="zh-TW" altLang="en-US" sz="3600" dirty="0" smtClean="0">
                <a:solidFill>
                  <a:srgbClr val="FF0000"/>
                </a:solidFill>
              </a:rPr>
              <a:t>與職責</a:t>
            </a:r>
            <a:r>
              <a:rPr lang="zh-TW" altLang="en-US" sz="3600" dirty="0">
                <a:solidFill>
                  <a:srgbClr val="FF0000"/>
                </a:solidFill>
              </a:rPr>
              <a:t>相符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公開資料未經權責主管之授權核可</a:t>
            </a:r>
            <a:r>
              <a:rPr lang="en-US" altLang="zh-TW" sz="3600" dirty="0"/>
              <a:t>,</a:t>
            </a:r>
            <a:r>
              <a:rPr lang="zh-TW" altLang="en-US" sz="3600" dirty="0"/>
              <a:t>禁止複製</a:t>
            </a:r>
          </a:p>
        </p:txBody>
      </p:sp>
    </p:spTree>
    <p:extLst>
      <p:ext uri="{BB962C8B-B14F-4D97-AF65-F5344CB8AC3E}">
        <p14:creationId xmlns:p14="http://schemas.microsoft.com/office/powerpoint/2010/main" val="29651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5712" y="1412776"/>
            <a:ext cx="757469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請問下列何項說明內容是關於「可用性」的敘述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使用者以專用帳號及密碼登入 </a:t>
            </a:r>
            <a:r>
              <a:rPr lang="en-US" altLang="zh-TW" sz="2800" dirty="0"/>
              <a:t>ERP </a:t>
            </a:r>
            <a:r>
              <a:rPr lang="zh-TW" altLang="en-US" sz="2800" dirty="0"/>
              <a:t>系統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(B) </a:t>
            </a:r>
            <a:r>
              <a:rPr lang="zh-TW" altLang="en-US" sz="2800" dirty="0">
                <a:solidFill>
                  <a:srgbClr val="FF0000"/>
                </a:solidFill>
              </a:rPr>
              <a:t>電信商機房故障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暫時無法使用網路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親自遞送機密文件給總經理核閱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出勤系統異常</a:t>
            </a:r>
            <a:r>
              <a:rPr lang="en-US" altLang="zh-TW" sz="2800" dirty="0"/>
              <a:t>,</a:t>
            </a:r>
            <a:r>
              <a:rPr lang="zh-TW" altLang="en-US" sz="2800" dirty="0"/>
              <a:t>導致薪資計算錯誤</a:t>
            </a:r>
          </a:p>
        </p:txBody>
      </p:sp>
    </p:spTree>
    <p:extLst>
      <p:ext uri="{BB962C8B-B14F-4D97-AF65-F5344CB8AC3E}">
        <p14:creationId xmlns:p14="http://schemas.microsoft.com/office/powerpoint/2010/main" val="15098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資訊資產分類一般可分為硬體、軟體、資料、文件、人員、服務。請問下列哪一種可分類為服務資產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網路設備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電力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請假單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資訊部門主管</a:t>
            </a:r>
          </a:p>
        </p:txBody>
      </p:sp>
    </p:spTree>
    <p:extLst>
      <p:ext uri="{BB962C8B-B14F-4D97-AF65-F5344CB8AC3E}">
        <p14:creationId xmlns:p14="http://schemas.microsoft.com/office/powerpoint/2010/main" val="19129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資訊資產分類一般可分為硬體、軟體、資料、文件、人員、服務。請問下列哪一種可分類為服務資產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網路設備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電力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請假單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資訊部門主管</a:t>
            </a:r>
          </a:p>
        </p:txBody>
      </p:sp>
    </p:spTree>
    <p:extLst>
      <p:ext uri="{BB962C8B-B14F-4D97-AF65-F5344CB8AC3E}">
        <p14:creationId xmlns:p14="http://schemas.microsoft.com/office/powerpoint/2010/main" val="31588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096" y="946908"/>
            <a:ext cx="7831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關於資訊資產分類的描述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使資訊資產易於管理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資產管理者或擁有者應依資產之屬性進行分類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各組織針對所擁有之資訊資產不同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可能會因定義不同而有不同資訊資產分類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資訊資產分類定義都是固定的</a:t>
            </a:r>
            <a:r>
              <a:rPr lang="en-US" altLang="zh-TW" sz="3600" dirty="0"/>
              <a:t>,</a:t>
            </a:r>
            <a:r>
              <a:rPr lang="zh-TW" altLang="en-US" sz="3600" dirty="0"/>
              <a:t>只能分成四類</a:t>
            </a:r>
            <a:r>
              <a:rPr lang="en-US" altLang="zh-TW" sz="3600" dirty="0"/>
              <a:t>(</a:t>
            </a:r>
            <a:r>
              <a:rPr lang="zh-TW" altLang="en-US" sz="3600" dirty="0"/>
              <a:t>資料、軟體、硬體與人員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2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096" y="946908"/>
            <a:ext cx="7831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關於資訊資產分類的描述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使資訊資產易於管理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資產管理者或擁有者應依資產之屬性進行分類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各組織針對所擁有之資訊資產不同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可能會因定義不同而有不同資訊資產分類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資訊資產分類定義都是固定的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只能分成四類</a:t>
            </a:r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資料、軟體、硬體與人員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87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下列何者負責進行資訊分類的判斷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擁有者</a:t>
            </a:r>
            <a:r>
              <a:rPr lang="en-US" altLang="zh-TW" sz="3600" dirty="0"/>
              <a:t>(Owner)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保管員</a:t>
            </a:r>
            <a:r>
              <a:rPr lang="en-US" altLang="zh-TW" sz="3600" dirty="0"/>
              <a:t>(Custodian)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資訊安全經理</a:t>
            </a:r>
            <a:r>
              <a:rPr lang="en-US" altLang="zh-TW" sz="3600" dirty="0"/>
              <a:t>(Information Security Manager)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資訊風險經理</a:t>
            </a:r>
            <a:r>
              <a:rPr lang="en-US" altLang="zh-TW" sz="3600" dirty="0"/>
              <a:t>(Information Risk Manager)</a:t>
            </a:r>
          </a:p>
        </p:txBody>
      </p:sp>
    </p:spTree>
    <p:extLst>
      <p:ext uri="{BB962C8B-B14F-4D97-AF65-F5344CB8AC3E}">
        <p14:creationId xmlns:p14="http://schemas.microsoft.com/office/powerpoint/2010/main" val="1708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下列何者負責進行資訊分類的判斷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擁有者</a:t>
            </a:r>
            <a:r>
              <a:rPr lang="en-US" altLang="zh-TW" sz="3600" dirty="0">
                <a:solidFill>
                  <a:srgbClr val="FF0000"/>
                </a:solidFill>
              </a:rPr>
              <a:t>(Owner)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保管員</a:t>
            </a:r>
            <a:r>
              <a:rPr lang="en-US" altLang="zh-TW" sz="3600" dirty="0"/>
              <a:t>(Custodian)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資訊安全經理</a:t>
            </a:r>
            <a:r>
              <a:rPr lang="en-US" altLang="zh-TW" sz="3600" dirty="0"/>
              <a:t>(Information Security Manager)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資訊風險經理</a:t>
            </a:r>
            <a:r>
              <a:rPr lang="en-US" altLang="zh-TW" sz="3600" dirty="0"/>
              <a:t>(Information Risk Manager)</a:t>
            </a:r>
          </a:p>
        </p:txBody>
      </p:sp>
    </p:spTree>
    <p:extLst>
      <p:ext uri="{BB962C8B-B14F-4D97-AF65-F5344CB8AC3E}">
        <p14:creationId xmlns:p14="http://schemas.microsoft.com/office/powerpoint/2010/main" val="24507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關於資產盤點與汰除事項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財務重要薪資硬碟故障</a:t>
            </a:r>
            <a:r>
              <a:rPr lang="en-US" altLang="zh-TW" sz="3600" dirty="0"/>
              <a:t>,</a:t>
            </a:r>
            <a:r>
              <a:rPr lang="zh-TW" altLang="en-US" sz="3600" dirty="0"/>
              <a:t>除資產變更汰除外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應進行消磁銷毀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傳真掃描影印事務機舊機報廢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應進行儲存媒體清除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待汰除設備過多</a:t>
            </a:r>
            <a:r>
              <a:rPr lang="en-US" altLang="zh-TW" sz="3600" dirty="0"/>
              <a:t>,</a:t>
            </a:r>
            <a:r>
              <a:rPr lang="zh-TW" altLang="en-US" sz="3600" dirty="0"/>
              <a:t>需要擔心聚合效應</a:t>
            </a:r>
            <a:r>
              <a:rPr lang="en-US" altLang="zh-TW" sz="3600" dirty="0"/>
              <a:t>(Aggregation Effect)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電腦報廢因整台中古回收價格更高</a:t>
            </a:r>
            <a:r>
              <a:rPr lang="en-US" altLang="zh-TW" sz="3600" dirty="0"/>
              <a:t>,</a:t>
            </a:r>
            <a:r>
              <a:rPr lang="zh-TW" altLang="en-US" sz="3600" dirty="0"/>
              <a:t>所以相關硬碟不用額外處理</a:t>
            </a:r>
          </a:p>
        </p:txBody>
      </p:sp>
    </p:spTree>
    <p:extLst>
      <p:ext uri="{BB962C8B-B14F-4D97-AF65-F5344CB8AC3E}">
        <p14:creationId xmlns:p14="http://schemas.microsoft.com/office/powerpoint/2010/main" val="24752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關於資產盤點與汰除事項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財務重要薪資硬碟故障</a:t>
            </a:r>
            <a:r>
              <a:rPr lang="en-US" altLang="zh-TW" sz="3600" dirty="0"/>
              <a:t>,</a:t>
            </a:r>
            <a:r>
              <a:rPr lang="zh-TW" altLang="en-US" sz="3600" dirty="0"/>
              <a:t>除資產變更汰除外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應進行消磁銷毀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傳真掃描影印事務機舊機報廢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應進行儲存媒體清除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待汰除設備過多</a:t>
            </a:r>
            <a:r>
              <a:rPr lang="en-US" altLang="zh-TW" sz="3600" dirty="0"/>
              <a:t>,</a:t>
            </a:r>
            <a:r>
              <a:rPr lang="zh-TW" altLang="en-US" sz="3600" dirty="0"/>
              <a:t>需要擔心聚合效應</a:t>
            </a:r>
            <a:r>
              <a:rPr lang="en-US" altLang="zh-TW" sz="3600" dirty="0"/>
              <a:t>(Aggregation Effect)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電腦報廢因整台中古回收價格更高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所以相關硬碟不用額外處理</a:t>
            </a:r>
          </a:p>
        </p:txBody>
      </p:sp>
    </p:spTree>
    <p:extLst>
      <p:ext uri="{BB962C8B-B14F-4D97-AF65-F5344CB8AC3E}">
        <p14:creationId xmlns:p14="http://schemas.microsoft.com/office/powerpoint/2010/main" val="25090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下列何者最適合被指派為資產擁有者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資產的採購者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資產的盤點者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對資產的使用負有管理責任者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外包的廠商人員</a:t>
            </a:r>
          </a:p>
        </p:txBody>
      </p:sp>
    </p:spTree>
    <p:extLst>
      <p:ext uri="{BB962C8B-B14F-4D97-AF65-F5344CB8AC3E}">
        <p14:creationId xmlns:p14="http://schemas.microsoft.com/office/powerpoint/2010/main" val="787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下列何者最適合被指派為資產擁有者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資產的採購者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資產的盤點者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對資產的使用負有管理責任者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外包的廠商人員</a:t>
            </a:r>
          </a:p>
        </p:txBody>
      </p:sp>
    </p:spTree>
    <p:extLst>
      <p:ext uri="{BB962C8B-B14F-4D97-AF65-F5344CB8AC3E}">
        <p14:creationId xmlns:p14="http://schemas.microsoft.com/office/powerpoint/2010/main" val="20482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下列何者是「機密性」的正確意涵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確保被使用的為正確資料</a:t>
            </a:r>
            <a:r>
              <a:rPr lang="en-US" altLang="zh-TW" sz="3200" dirty="0"/>
              <a:t>,</a:t>
            </a:r>
            <a:r>
              <a:rPr lang="zh-TW" altLang="en-US" sz="3200" dirty="0"/>
              <a:t>未遭人竄改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確保網路通訊中的參與者</a:t>
            </a:r>
            <a:r>
              <a:rPr lang="en-US" altLang="zh-TW" sz="3200" dirty="0"/>
              <a:t>,</a:t>
            </a:r>
            <a:r>
              <a:rPr lang="zh-TW" altLang="en-US" sz="3200" dirty="0"/>
              <a:t>不會拒絕承認他們的行為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確保資訊服務隨時可被取用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防止未經授權的人或系統存取資料或訊息</a:t>
            </a:r>
          </a:p>
        </p:txBody>
      </p:sp>
    </p:spTree>
    <p:extLst>
      <p:ext uri="{BB962C8B-B14F-4D97-AF65-F5344CB8AC3E}">
        <p14:creationId xmlns:p14="http://schemas.microsoft.com/office/powerpoint/2010/main" val="7580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63" y="946908"/>
            <a:ext cx="8722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關於組織的資訊資產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資訊資產包含組織內與資訊活動相關的任何人事物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資訊資產的擁有者對該資產具有實質的財產權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資訊安全管理的目的在保護資訊資產的機密性、完整性和可用性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資訊資產管理對資訊安全而言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其目的在於識別與資訊活動相關的資產</a:t>
            </a:r>
            <a:r>
              <a:rPr lang="en-US" altLang="zh-TW" sz="3600" dirty="0"/>
              <a:t>,</a:t>
            </a:r>
            <a:r>
              <a:rPr lang="zh-TW" altLang="en-US" sz="3600" dirty="0"/>
              <a:t>並予以適當的保護</a:t>
            </a:r>
          </a:p>
        </p:txBody>
      </p:sp>
    </p:spTree>
    <p:extLst>
      <p:ext uri="{BB962C8B-B14F-4D97-AF65-F5344CB8AC3E}">
        <p14:creationId xmlns:p14="http://schemas.microsoft.com/office/powerpoint/2010/main" val="38806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63" y="946908"/>
            <a:ext cx="8722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關於組織的資訊資產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資訊資產包含組織內與資訊活動相關的任何人事物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資訊資產的擁有者對該資產具有實質的財產權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資訊安全管理的目的在保護資訊資產的機密性、完整性和可用性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資訊資產管理對資訊安全而言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其目的在於識別與資訊活動相關的資產</a:t>
            </a:r>
            <a:r>
              <a:rPr lang="en-US" altLang="zh-TW" sz="3600" dirty="0"/>
              <a:t>,</a:t>
            </a:r>
            <a:r>
              <a:rPr lang="zh-TW" altLang="en-US" sz="3600" dirty="0"/>
              <a:t>並予以適當的保護</a:t>
            </a:r>
          </a:p>
        </p:txBody>
      </p:sp>
    </p:spTree>
    <p:extLst>
      <p:ext uri="{BB962C8B-B14F-4D97-AF65-F5344CB8AC3E}">
        <p14:creationId xmlns:p14="http://schemas.microsoft.com/office/powerpoint/2010/main" val="34842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資訊資產群組化的好處是簡化並縮短資訊資產之風險評鑑時間</a:t>
            </a:r>
            <a:r>
              <a:rPr lang="en-US" altLang="zh-TW" sz="3600" dirty="0"/>
              <a:t>,</a:t>
            </a:r>
            <a:r>
              <a:rPr lang="zh-TW" altLang="en-US" sz="3600" dirty="0"/>
              <a:t>減少威脅、弱點的重複判斷。下列何者資訊資產比較不適合群組化為同一類型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機房內的所有主機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同部門的工作電腦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識別門禁卡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系統開發規格書</a:t>
            </a:r>
          </a:p>
        </p:txBody>
      </p:sp>
    </p:spTree>
    <p:extLst>
      <p:ext uri="{BB962C8B-B14F-4D97-AF65-F5344CB8AC3E}">
        <p14:creationId xmlns:p14="http://schemas.microsoft.com/office/powerpoint/2010/main" val="4143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資訊資產群組化的好處是簡化並縮短資訊資產之風險評鑑時間</a:t>
            </a:r>
            <a:r>
              <a:rPr lang="en-US" altLang="zh-TW" sz="3600" dirty="0"/>
              <a:t>,</a:t>
            </a:r>
            <a:r>
              <a:rPr lang="zh-TW" altLang="en-US" sz="3600" dirty="0"/>
              <a:t>減少威脅、弱點的重複判斷。下列何者資訊資產比較不適合群組化為同一類型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機房內的所有主機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同部門的工作電腦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識別門禁卡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系統開發規格書</a:t>
            </a:r>
          </a:p>
        </p:txBody>
      </p:sp>
    </p:spTree>
    <p:extLst>
      <p:ext uri="{BB962C8B-B14F-4D97-AF65-F5344CB8AC3E}">
        <p14:creationId xmlns:p14="http://schemas.microsoft.com/office/powerpoint/2010/main" val="7584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進行資產分類為下列哪一種安全控管類型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預防性控制</a:t>
            </a:r>
            <a:r>
              <a:rPr lang="en-US" altLang="zh-TW" sz="3600" dirty="0"/>
              <a:t>(Preventive)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檢測性控制</a:t>
            </a:r>
            <a:r>
              <a:rPr lang="en-US" altLang="zh-TW" sz="3600" dirty="0"/>
              <a:t>(Detective)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指令性控制</a:t>
            </a:r>
            <a:r>
              <a:rPr lang="en-US" altLang="zh-TW" sz="3600" dirty="0"/>
              <a:t>(Directive)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糾正性控制</a:t>
            </a:r>
            <a:r>
              <a:rPr lang="en-US" altLang="zh-TW" sz="3600" dirty="0"/>
              <a:t>(Corrective)</a:t>
            </a:r>
          </a:p>
        </p:txBody>
      </p:sp>
    </p:spTree>
    <p:extLst>
      <p:ext uri="{BB962C8B-B14F-4D97-AF65-F5344CB8AC3E}">
        <p14:creationId xmlns:p14="http://schemas.microsoft.com/office/powerpoint/2010/main" val="258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進行資產分類為下列哪一種安全控管類型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</a:t>
            </a:r>
            <a:r>
              <a:rPr lang="zh-TW" altLang="en-US" sz="3600" dirty="0">
                <a:solidFill>
                  <a:srgbClr val="FF0000"/>
                </a:solidFill>
              </a:rPr>
              <a:t>預防性控制</a:t>
            </a:r>
            <a:r>
              <a:rPr lang="en-US" altLang="zh-TW" sz="3600" dirty="0">
                <a:solidFill>
                  <a:srgbClr val="FF0000"/>
                </a:solidFill>
              </a:rPr>
              <a:t>(Preventive)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檢測性控制</a:t>
            </a:r>
            <a:r>
              <a:rPr lang="en-US" altLang="zh-TW" sz="3600" dirty="0"/>
              <a:t>(Detective)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指令性控制</a:t>
            </a:r>
            <a:r>
              <a:rPr lang="en-US" altLang="zh-TW" sz="3600" dirty="0"/>
              <a:t>(Directive)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糾正性控制</a:t>
            </a:r>
            <a:r>
              <a:rPr lang="en-US" altLang="zh-TW" sz="3600" dirty="0"/>
              <a:t>(Corrective)</a:t>
            </a:r>
          </a:p>
        </p:txBody>
      </p:sp>
    </p:spTree>
    <p:extLst>
      <p:ext uri="{BB962C8B-B14F-4D97-AF65-F5344CB8AC3E}">
        <p14:creationId xmlns:p14="http://schemas.microsoft.com/office/powerpoint/2010/main" val="28311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資訊資產價值需考量資訊資產的機密性、可用性及完整性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下列何種情況是應該考量提高可用性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公司官網遭竄改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未授權存取人事資料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電腦安裝免費軟體</a:t>
            </a:r>
          </a:p>
          <a:p>
            <a:r>
              <a:rPr lang="en-US" altLang="zh-TW" sz="3600" dirty="0"/>
              <a:t>(D) ERP </a:t>
            </a:r>
            <a:r>
              <a:rPr lang="zh-TW" altLang="en-US" sz="3600" dirty="0"/>
              <a:t>系統當機</a:t>
            </a:r>
          </a:p>
        </p:txBody>
      </p:sp>
    </p:spTree>
    <p:extLst>
      <p:ext uri="{BB962C8B-B14F-4D97-AF65-F5344CB8AC3E}">
        <p14:creationId xmlns:p14="http://schemas.microsoft.com/office/powerpoint/2010/main" val="4065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資訊資產價值需考量資訊資產的機密性、可用性及完整性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下列何種情況是應該考量提高可用性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公司官網遭竄改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未授權存取人事資料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電腦安裝免費軟體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ERP </a:t>
            </a:r>
            <a:r>
              <a:rPr lang="zh-TW" altLang="en-US" sz="3600" dirty="0">
                <a:solidFill>
                  <a:srgbClr val="FF0000"/>
                </a:solidFill>
              </a:rPr>
              <a:t>系統當機</a:t>
            </a:r>
          </a:p>
        </p:txBody>
      </p:sp>
    </p:spTree>
    <p:extLst>
      <p:ext uri="{BB962C8B-B14F-4D97-AF65-F5344CB8AC3E}">
        <p14:creationId xmlns:p14="http://schemas.microsoft.com/office/powerpoint/2010/main" val="11426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資訊資產安全等級之影響評估構面通常至少會包含機密性、完整性等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資訊資產重要性等級一旦區分完成</a:t>
            </a:r>
            <a:r>
              <a:rPr lang="en-US" altLang="zh-TW" sz="3600" dirty="0"/>
              <a:t>,</a:t>
            </a:r>
            <a:r>
              <a:rPr lang="zh-TW" altLang="en-US" sz="3600" dirty="0"/>
              <a:t>之後不需要再重新檢視或變更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資產分類分級作業通常是為了之後進行風險管控作業所需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資產標示並不僅限於硬體資產</a:t>
            </a:r>
          </a:p>
        </p:txBody>
      </p:sp>
    </p:spTree>
    <p:extLst>
      <p:ext uri="{BB962C8B-B14F-4D97-AF65-F5344CB8AC3E}">
        <p14:creationId xmlns:p14="http://schemas.microsoft.com/office/powerpoint/2010/main" val="7039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資訊資產安全等級之影響評估構面通常至少會包含機密性、完整性等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資訊資產重要性等級一旦區分完成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之後不需要再重新檢視或變更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資產分類分級作業通常是為了之後進行風險管控作業所需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資產標示並不僅限於硬體資產</a:t>
            </a:r>
          </a:p>
        </p:txBody>
      </p:sp>
    </p:spTree>
    <p:extLst>
      <p:ext uri="{BB962C8B-B14F-4D97-AF65-F5344CB8AC3E}">
        <p14:creationId xmlns:p14="http://schemas.microsoft.com/office/powerpoint/2010/main" val="13978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21328</Words>
  <Application>Microsoft Office PowerPoint</Application>
  <PresentationFormat>如螢幕大小 (4:3)</PresentationFormat>
  <Paragraphs>2146</Paragraphs>
  <Slides>351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351</vt:i4>
      </vt:variant>
    </vt:vector>
  </HeadingPairs>
  <TitlesOfParts>
    <vt:vector size="352" baseType="lpstr">
      <vt:lpstr>Office 佈景主題</vt:lpstr>
      <vt:lpstr>IPAS資安工程師 _資訊安全管理概論</vt:lpstr>
      <vt:lpstr>PowerPoint 簡報</vt:lpstr>
      <vt:lpstr>PowerPoint 簡報</vt:lpstr>
      <vt:lpstr>1.資訊安全管理概念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2.資產與風險管理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3.存取控制、加解密與金鑰管理</vt:lpstr>
      <vt:lpstr>PowerPoint 簡報</vt:lpstr>
      <vt:lpstr>3_1_存取控制(Access Control)與特權管理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3_2_身分認證（Authentication）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 事故管理與營運持續</vt:lpstr>
      <vt:lpstr>4. 事故管理與營運持續</vt:lpstr>
      <vt:lpstr>PowerPoint 簡報</vt:lpstr>
      <vt:lpstr>PowerPoint 簡報</vt:lpstr>
      <vt:lpstr>PowerPoint 簡報</vt:lpstr>
      <vt:lpstr>ISO 27000 standard的定義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BIA 營運衝擊分析 Business Impact Analysis</vt:lpstr>
      <vt:lpstr>PowerPoint 簡報</vt:lpstr>
      <vt:lpstr>5.法規遵循與資訊倫理</vt:lpstr>
      <vt:lpstr>PowerPoint 簡報</vt:lpstr>
      <vt:lpstr>5.1.隱私保護與智慧財產權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5.2.資訊倫理</vt:lpstr>
      <vt:lpstr>5.2.2.資訊倫理PAPA</vt:lpstr>
      <vt:lpstr>PowerPoint 簡報</vt:lpstr>
      <vt:lpstr>5.3.法規遵循(含GDPR)</vt:lpstr>
      <vt:lpstr>PowerPoint 簡報</vt:lpstr>
      <vt:lpstr>5.4.稽核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IPAS資安工程師 _資訊安全管理概論</dc:title>
  <dc:creator>TB</dc:creator>
  <cp:lastModifiedBy>TB</cp:lastModifiedBy>
  <cp:revision>19</cp:revision>
  <dcterms:created xsi:type="dcterms:W3CDTF">2020-05-12T06:34:09Z</dcterms:created>
  <dcterms:modified xsi:type="dcterms:W3CDTF">2020-05-12T10:01:46Z</dcterms:modified>
</cp:coreProperties>
</file>