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6" r:id="rId9"/>
    <p:sldId id="265" r:id="rId10"/>
    <p:sldId id="274" r:id="rId11"/>
    <p:sldId id="275" r:id="rId12"/>
    <p:sldId id="276" r:id="rId13"/>
    <p:sldId id="277" r:id="rId14"/>
    <p:sldId id="278" r:id="rId15"/>
    <p:sldId id="271" r:id="rId16"/>
    <p:sldId id="272" r:id="rId17"/>
    <p:sldId id="273" r:id="rId18"/>
    <p:sldId id="270" r:id="rId19"/>
    <p:sldId id="267" r:id="rId20"/>
    <p:sldId id="268" r:id="rId21"/>
    <p:sldId id="26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4660"/>
  </p:normalViewPr>
  <p:slideViewPr>
    <p:cSldViewPr snapToGrid="0">
      <p:cViewPr>
        <p:scale>
          <a:sx n="95" d="100"/>
          <a:sy n="95" d="100"/>
        </p:scale>
        <p:origin x="-946"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3A373190-8662-4E5F-84A1-9E8518982C32}" type="datetimeFigureOut">
              <a:rPr lang="zh-TW" altLang="en-US" smtClean="0"/>
              <a:t>2020/4/21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373040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A373190-8662-4E5F-84A1-9E8518982C32}" type="datetimeFigureOut">
              <a:rPr lang="zh-TW" altLang="en-US" smtClean="0"/>
              <a:t>2020/4/21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64095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A373190-8662-4E5F-84A1-9E8518982C32}" type="datetimeFigureOut">
              <a:rPr lang="zh-TW" altLang="en-US" smtClean="0"/>
              <a:t>2020/4/21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269505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A373190-8662-4E5F-84A1-9E8518982C32}" type="datetimeFigureOut">
              <a:rPr lang="zh-TW" altLang="en-US" smtClean="0"/>
              <a:t>2020/4/21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322163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A373190-8662-4E5F-84A1-9E8518982C32}" type="datetimeFigureOut">
              <a:rPr lang="zh-TW" altLang="en-US" smtClean="0"/>
              <a:t>2020/4/21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2934752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A373190-8662-4E5F-84A1-9E8518982C32}" type="datetimeFigureOut">
              <a:rPr lang="zh-TW" altLang="en-US" smtClean="0"/>
              <a:t>2020/4/21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3963761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A373190-8662-4E5F-84A1-9E8518982C32}" type="datetimeFigureOut">
              <a:rPr lang="zh-TW" altLang="en-US" smtClean="0"/>
              <a:t>2020/4/21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202999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A373190-8662-4E5F-84A1-9E8518982C32}" type="datetimeFigureOut">
              <a:rPr lang="zh-TW" altLang="en-US" smtClean="0"/>
              <a:t>2020/4/21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7221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373190-8662-4E5F-84A1-9E8518982C32}" type="datetimeFigureOut">
              <a:rPr lang="zh-TW" altLang="en-US" smtClean="0"/>
              <a:t>2020/4/21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2596462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3A373190-8662-4E5F-84A1-9E8518982C32}" type="datetimeFigureOut">
              <a:rPr lang="zh-TW" altLang="en-US" smtClean="0"/>
              <a:t>2020/4/21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2813670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3A373190-8662-4E5F-84A1-9E8518982C32}" type="datetimeFigureOut">
              <a:rPr lang="zh-TW" altLang="en-US" smtClean="0"/>
              <a:t>2020/4/21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223972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73190-8662-4E5F-84A1-9E8518982C32}" type="datetimeFigureOut">
              <a:rPr lang="zh-TW" altLang="en-US" smtClean="0"/>
              <a:t>2020/4/21</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1C709-4852-4ADF-912D-879125D7C92D}" type="slidenum">
              <a:rPr lang="zh-TW" altLang="en-US" smtClean="0"/>
              <a:t>‹#›</a:t>
            </a:fld>
            <a:endParaRPr lang="zh-TW" altLang="en-US"/>
          </a:p>
        </p:txBody>
      </p:sp>
    </p:spTree>
    <p:extLst>
      <p:ext uri="{BB962C8B-B14F-4D97-AF65-F5344CB8AC3E}">
        <p14:creationId xmlns:p14="http://schemas.microsoft.com/office/powerpoint/2010/main" val="340967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IPAS</a:t>
            </a:r>
            <a:r>
              <a:rPr lang="zh-TW" altLang="en-US"/>
              <a:t>資訊安全管理</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220219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E82F710-364B-46CB-8EF8-3D66D9E48840}"/>
              </a:ext>
            </a:extLst>
          </p:cNvPr>
          <p:cNvSpPr>
            <a:spLocks noGrp="1"/>
          </p:cNvSpPr>
          <p:nvPr>
            <p:ph type="title"/>
          </p:nvPr>
        </p:nvSpPr>
        <p:spPr>
          <a:xfrm>
            <a:off x="3423685" y="1"/>
            <a:ext cx="1786270" cy="956930"/>
          </a:xfrm>
        </p:spPr>
        <p:txBody>
          <a:bodyPr>
            <a:noAutofit/>
          </a:bodyPr>
          <a:lstStyle/>
          <a:p>
            <a:r>
              <a:rPr lang="en-US" altLang="zh-TW" sz="6000" dirty="0"/>
              <a:t>C</a:t>
            </a:r>
            <a:r>
              <a:rPr lang="zh-TW" altLang="en-US" sz="6000" dirty="0"/>
              <a:t> </a:t>
            </a:r>
            <a:r>
              <a:rPr lang="en-US" altLang="zh-TW" sz="6000" dirty="0"/>
              <a:t>I</a:t>
            </a:r>
            <a:r>
              <a:rPr lang="zh-TW" altLang="en-US" sz="6000" dirty="0"/>
              <a:t> </a:t>
            </a:r>
            <a:r>
              <a:rPr lang="en-US" altLang="zh-TW" sz="6000" dirty="0"/>
              <a:t>A</a:t>
            </a:r>
            <a:endParaRPr lang="zh-TW" altLang="en-US" sz="6000" dirty="0"/>
          </a:p>
        </p:txBody>
      </p:sp>
      <p:pic>
        <p:nvPicPr>
          <p:cNvPr id="5" name="圖片 4">
            <a:extLst>
              <a:ext uri="{FF2B5EF4-FFF2-40B4-BE49-F238E27FC236}">
                <a16:creationId xmlns:a16="http://schemas.microsoft.com/office/drawing/2014/main" xmlns="" id="{3D79ED48-5664-483D-9FE5-F6445E3D6B79}"/>
              </a:ext>
            </a:extLst>
          </p:cNvPr>
          <p:cNvPicPr>
            <a:picLocks noChangeAspect="1"/>
          </p:cNvPicPr>
          <p:nvPr/>
        </p:nvPicPr>
        <p:blipFill rotWithShape="1">
          <a:blip r:embed="rId2">
            <a:extLst>
              <a:ext uri="{28A0092B-C50C-407E-A947-70E740481C1C}">
                <a14:useLocalDpi xmlns:a14="http://schemas.microsoft.com/office/drawing/2010/main" val="0"/>
              </a:ext>
            </a:extLst>
          </a:blip>
          <a:srcRect b="9325"/>
          <a:stretch/>
        </p:blipFill>
        <p:spPr>
          <a:xfrm>
            <a:off x="2955850" y="1162183"/>
            <a:ext cx="2785731" cy="2448396"/>
          </a:xfrm>
          <a:prstGeom prst="rect">
            <a:avLst/>
          </a:prstGeom>
        </p:spPr>
      </p:pic>
      <p:graphicFrame>
        <p:nvGraphicFramePr>
          <p:cNvPr id="6" name="表格 5">
            <a:extLst>
              <a:ext uri="{FF2B5EF4-FFF2-40B4-BE49-F238E27FC236}">
                <a16:creationId xmlns:a16="http://schemas.microsoft.com/office/drawing/2014/main" xmlns="" id="{F3644787-6C15-4D93-B219-C1842819F918}"/>
              </a:ext>
            </a:extLst>
          </p:cNvPr>
          <p:cNvGraphicFramePr>
            <a:graphicFrameLocks noGrp="1"/>
          </p:cNvGraphicFramePr>
          <p:nvPr>
            <p:extLst>
              <p:ext uri="{D42A27DB-BD31-4B8C-83A1-F6EECF244321}">
                <p14:modId xmlns:p14="http://schemas.microsoft.com/office/powerpoint/2010/main" val="121754075"/>
              </p:ext>
            </p:extLst>
          </p:nvPr>
        </p:nvGraphicFramePr>
        <p:xfrm>
          <a:off x="628650" y="3815831"/>
          <a:ext cx="7886700" cy="2974504"/>
        </p:xfrm>
        <a:graphic>
          <a:graphicData uri="http://schemas.openxmlformats.org/drawingml/2006/table">
            <a:tbl>
              <a:tblPr/>
              <a:tblGrid>
                <a:gridCol w="3943350">
                  <a:extLst>
                    <a:ext uri="{9D8B030D-6E8A-4147-A177-3AD203B41FA5}">
                      <a16:colId xmlns:a16="http://schemas.microsoft.com/office/drawing/2014/main" xmlns="" val="1190243796"/>
                    </a:ext>
                  </a:extLst>
                </a:gridCol>
                <a:gridCol w="3943350">
                  <a:extLst>
                    <a:ext uri="{9D8B030D-6E8A-4147-A177-3AD203B41FA5}">
                      <a16:colId xmlns:a16="http://schemas.microsoft.com/office/drawing/2014/main" xmlns="" val="4093721083"/>
                    </a:ext>
                  </a:extLst>
                </a:gridCol>
              </a:tblGrid>
              <a:tr h="352054">
                <a:tc>
                  <a:txBody>
                    <a:bodyPr/>
                    <a:lstStyle/>
                    <a:p>
                      <a:r>
                        <a:rPr lang="zh-TW" altLang="en-US" sz="2400" b="1">
                          <a:effectLst/>
                        </a:rPr>
                        <a:t>名稱</a:t>
                      </a:r>
                    </a:p>
                  </a:txBody>
                  <a:tcPr marL="112174" marR="112174" marT="51773" marB="517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TW" altLang="en-US" sz="2400" b="1">
                          <a:effectLst/>
                        </a:rPr>
                        <a:t>定義</a:t>
                      </a:r>
                    </a:p>
                  </a:txBody>
                  <a:tcPr marL="112174" marR="112174" marT="51773" marB="517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1796160243"/>
                  </a:ext>
                </a:extLst>
              </a:tr>
              <a:tr h="352054">
                <a:tc>
                  <a:txBody>
                    <a:bodyPr/>
                    <a:lstStyle/>
                    <a:p>
                      <a:r>
                        <a:rPr lang="zh-TW" altLang="en-US" sz="2400" dirty="0">
                          <a:effectLst/>
                        </a:rPr>
                        <a:t>機密性</a:t>
                      </a:r>
                      <a:r>
                        <a:rPr lang="en-US" sz="2400" dirty="0">
                          <a:effectLst/>
                        </a:rPr>
                        <a:t>Confidentiality</a:t>
                      </a:r>
                    </a:p>
                  </a:txBody>
                  <a:tcPr marL="112174" marR="112174" marT="51773" marB="517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TW" altLang="en-US" sz="2400">
                          <a:effectLst/>
                        </a:rPr>
                        <a:t>保護資訊免向未經授權人士披露</a:t>
                      </a:r>
                    </a:p>
                  </a:txBody>
                  <a:tcPr marL="112174" marR="112174" marT="51773" marB="517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553544963"/>
                  </a:ext>
                </a:extLst>
              </a:tr>
              <a:tr h="352054">
                <a:tc>
                  <a:txBody>
                    <a:bodyPr/>
                    <a:lstStyle/>
                    <a:p>
                      <a:r>
                        <a:rPr lang="zh-TW" altLang="en-US" sz="2400" dirty="0">
                          <a:effectLst/>
                        </a:rPr>
                        <a:t>完整性</a:t>
                      </a:r>
                      <a:r>
                        <a:rPr lang="en-US" sz="2400" dirty="0">
                          <a:effectLst/>
                        </a:rPr>
                        <a:t>Integrity</a:t>
                      </a:r>
                    </a:p>
                  </a:txBody>
                  <a:tcPr marL="112174" marR="112174" marT="51773" marB="517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zh-TW" altLang="en-US" sz="2400">
                          <a:effectLst/>
                        </a:rPr>
                        <a:t>保護資訊免受未經授權人士更改</a:t>
                      </a:r>
                    </a:p>
                  </a:txBody>
                  <a:tcPr marL="112174" marR="112174" marT="51773" marB="517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3070931725"/>
                  </a:ext>
                </a:extLst>
              </a:tr>
              <a:tr h="352054">
                <a:tc>
                  <a:txBody>
                    <a:bodyPr/>
                    <a:lstStyle/>
                    <a:p>
                      <a:r>
                        <a:rPr lang="zh-TW" altLang="en-US" sz="2400" dirty="0">
                          <a:effectLst/>
                        </a:rPr>
                        <a:t>可用性</a:t>
                      </a:r>
                      <a:r>
                        <a:rPr lang="en-US" sz="2400" dirty="0">
                          <a:effectLst/>
                        </a:rPr>
                        <a:t>Availability</a:t>
                      </a:r>
                    </a:p>
                  </a:txBody>
                  <a:tcPr marL="112174" marR="112174" marT="51773" marB="517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TW" altLang="en-US" sz="2400" dirty="0">
                          <a:effectLst/>
                        </a:rPr>
                        <a:t>讓資訊可供已獲授權人士在需要時取用</a:t>
                      </a:r>
                    </a:p>
                  </a:txBody>
                  <a:tcPr marL="112174" marR="112174" marT="51773" marB="517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285003647"/>
                  </a:ext>
                </a:extLst>
              </a:tr>
            </a:tbl>
          </a:graphicData>
        </a:graphic>
      </p:graphicFrame>
    </p:spTree>
    <p:extLst>
      <p:ext uri="{BB962C8B-B14F-4D97-AF65-F5344CB8AC3E}">
        <p14:creationId xmlns:p14="http://schemas.microsoft.com/office/powerpoint/2010/main" val="4065669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3CD8AE2-5BC7-4C8F-AF22-F6F3511A900D}"/>
              </a:ext>
            </a:extLst>
          </p:cNvPr>
          <p:cNvSpPr>
            <a:spLocks noGrp="1"/>
          </p:cNvSpPr>
          <p:nvPr>
            <p:ph type="title"/>
          </p:nvPr>
        </p:nvSpPr>
        <p:spPr>
          <a:xfrm>
            <a:off x="2042115" y="301330"/>
            <a:ext cx="5059769" cy="1325563"/>
          </a:xfrm>
        </p:spPr>
        <p:txBody>
          <a:bodyPr/>
          <a:lstStyle/>
          <a:p>
            <a:r>
              <a:rPr lang="zh-TW" altLang="en-US" dirty="0"/>
              <a:t>各種破壞</a:t>
            </a:r>
            <a:r>
              <a:rPr lang="en-US" altLang="zh-TW" dirty="0"/>
              <a:t>CIA</a:t>
            </a:r>
            <a:r>
              <a:rPr lang="zh-TW" altLang="en-US" dirty="0"/>
              <a:t>的情境</a:t>
            </a:r>
          </a:p>
        </p:txBody>
      </p:sp>
      <p:sp>
        <p:nvSpPr>
          <p:cNvPr id="4" name="文字方塊 3">
            <a:extLst>
              <a:ext uri="{FF2B5EF4-FFF2-40B4-BE49-F238E27FC236}">
                <a16:creationId xmlns:a16="http://schemas.microsoft.com/office/drawing/2014/main" xmlns="" id="{15C4FECF-1834-4BE2-8BBC-FDEAD6586B09}"/>
              </a:ext>
            </a:extLst>
          </p:cNvPr>
          <p:cNvSpPr txBox="1"/>
          <p:nvPr/>
        </p:nvSpPr>
        <p:spPr>
          <a:xfrm>
            <a:off x="233916" y="1765005"/>
            <a:ext cx="8910084" cy="3416320"/>
          </a:xfrm>
          <a:prstGeom prst="rect">
            <a:avLst/>
          </a:prstGeom>
          <a:noFill/>
        </p:spPr>
        <p:txBody>
          <a:bodyPr wrap="square" rtlCol="0">
            <a:spAutoFit/>
          </a:bodyPr>
          <a:lstStyle/>
          <a:p>
            <a:r>
              <a:rPr lang="zh-TW" altLang="en-US" sz="3600" dirty="0"/>
              <a:t>學生侵入學校的伺服器，偷偷竄改自己的期末考成績。這是破壞了資訊的哪一項特性？</a:t>
            </a:r>
            <a:r>
              <a:rPr lang="en-US" altLang="zh-TW" sz="3600" dirty="0"/>
              <a:t>(A) </a:t>
            </a:r>
            <a:r>
              <a:rPr lang="zh-TW" altLang="en-US" sz="3600" dirty="0"/>
              <a:t>保密性（</a:t>
            </a:r>
            <a:r>
              <a:rPr lang="en-US" altLang="zh-TW" sz="3600" dirty="0"/>
              <a:t>Confidentiality</a:t>
            </a:r>
            <a:r>
              <a:rPr lang="zh-TW" altLang="en-US" sz="3600" dirty="0"/>
              <a:t>） </a:t>
            </a:r>
            <a:endParaRPr lang="en-US" altLang="zh-TW" sz="3600" dirty="0"/>
          </a:p>
          <a:p>
            <a:r>
              <a:rPr lang="en-US" altLang="zh-TW" sz="3600" dirty="0"/>
              <a:t>(B) </a:t>
            </a:r>
            <a:r>
              <a:rPr lang="zh-TW" altLang="en-US" sz="3600" dirty="0"/>
              <a:t>完整性（</a:t>
            </a:r>
            <a:r>
              <a:rPr lang="en-US" altLang="zh-TW" sz="3600" dirty="0"/>
              <a:t>Integrity</a:t>
            </a:r>
            <a:r>
              <a:rPr lang="zh-TW" altLang="en-US" sz="3600" dirty="0"/>
              <a:t>）</a:t>
            </a:r>
            <a:endParaRPr lang="en-US" altLang="zh-TW" sz="3600" dirty="0"/>
          </a:p>
          <a:p>
            <a:r>
              <a:rPr lang="en-US" altLang="zh-TW" sz="3600" dirty="0"/>
              <a:t>(C) </a:t>
            </a:r>
            <a:r>
              <a:rPr lang="zh-TW" altLang="en-US" sz="3600" dirty="0"/>
              <a:t>可用性（</a:t>
            </a:r>
            <a:r>
              <a:rPr lang="en-US" altLang="zh-TW" sz="3600" dirty="0"/>
              <a:t>Availability</a:t>
            </a:r>
            <a:r>
              <a:rPr lang="zh-TW" altLang="en-US" sz="3600" dirty="0"/>
              <a:t>）</a:t>
            </a:r>
            <a:endParaRPr lang="en-US" altLang="zh-TW" sz="3600" dirty="0"/>
          </a:p>
          <a:p>
            <a:r>
              <a:rPr lang="en-US" altLang="zh-TW" sz="3600" dirty="0"/>
              <a:t>(D) </a:t>
            </a:r>
            <a:r>
              <a:rPr lang="zh-TW" altLang="en-US" sz="3600" dirty="0"/>
              <a:t>責任性（</a:t>
            </a:r>
            <a:r>
              <a:rPr lang="en-US" altLang="zh-TW" sz="3600" dirty="0"/>
              <a:t>Accountability</a:t>
            </a:r>
            <a:r>
              <a:rPr lang="zh-TW" altLang="en-US" sz="3600" dirty="0"/>
              <a:t>）</a:t>
            </a:r>
          </a:p>
        </p:txBody>
      </p:sp>
    </p:spTree>
    <p:extLst>
      <p:ext uri="{BB962C8B-B14F-4D97-AF65-F5344CB8AC3E}">
        <p14:creationId xmlns:p14="http://schemas.microsoft.com/office/powerpoint/2010/main" val="2381758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807F59C-49BE-46BE-9089-6BE0EECDA9F3}"/>
              </a:ext>
            </a:extLst>
          </p:cNvPr>
          <p:cNvSpPr>
            <a:spLocks noGrp="1"/>
          </p:cNvSpPr>
          <p:nvPr>
            <p:ph type="title"/>
          </p:nvPr>
        </p:nvSpPr>
        <p:spPr>
          <a:xfrm>
            <a:off x="2600325" y="248168"/>
            <a:ext cx="3943350" cy="1325563"/>
          </a:xfrm>
        </p:spPr>
        <p:txBody>
          <a:bodyPr/>
          <a:lstStyle/>
          <a:p>
            <a:r>
              <a:rPr lang="zh-TW" altLang="en-US" dirty="0"/>
              <a:t>保護</a:t>
            </a:r>
            <a:r>
              <a:rPr lang="en-US" altLang="zh-TW" dirty="0"/>
              <a:t>CIA</a:t>
            </a:r>
            <a:r>
              <a:rPr lang="zh-TW" altLang="en-US" dirty="0"/>
              <a:t>的方法</a:t>
            </a:r>
          </a:p>
        </p:txBody>
      </p:sp>
      <p:sp>
        <p:nvSpPr>
          <p:cNvPr id="3" name="文字方塊 2">
            <a:extLst>
              <a:ext uri="{FF2B5EF4-FFF2-40B4-BE49-F238E27FC236}">
                <a16:creationId xmlns:a16="http://schemas.microsoft.com/office/drawing/2014/main" xmlns="" id="{BAC2D239-434F-4671-A463-A80D01A28E60}"/>
              </a:ext>
            </a:extLst>
          </p:cNvPr>
          <p:cNvSpPr txBox="1"/>
          <p:nvPr/>
        </p:nvSpPr>
        <p:spPr>
          <a:xfrm>
            <a:off x="116958" y="2668772"/>
            <a:ext cx="8208335" cy="2862322"/>
          </a:xfrm>
          <a:prstGeom prst="rect">
            <a:avLst/>
          </a:prstGeom>
          <a:noFill/>
        </p:spPr>
        <p:txBody>
          <a:bodyPr wrap="square" rtlCol="0">
            <a:spAutoFit/>
          </a:bodyPr>
          <a:lstStyle/>
          <a:p>
            <a:r>
              <a:rPr lang="zh-TW" altLang="en-US" sz="3600" dirty="0"/>
              <a:t>為確保公司備份資料之完整性，下列何者方式最佳？</a:t>
            </a:r>
            <a:endParaRPr lang="en-US" altLang="zh-TW" sz="3600" dirty="0"/>
          </a:p>
          <a:p>
            <a:r>
              <a:rPr lang="en-US" altLang="zh-TW" sz="3600" dirty="0"/>
              <a:t>(A) </a:t>
            </a:r>
            <a:r>
              <a:rPr lang="zh-TW" altLang="en-US" sz="3600" dirty="0"/>
              <a:t>加解密 </a:t>
            </a:r>
            <a:endParaRPr lang="en-US" altLang="zh-TW" sz="3600" dirty="0"/>
          </a:p>
          <a:p>
            <a:r>
              <a:rPr lang="en-US" altLang="zh-TW" sz="3600" dirty="0"/>
              <a:t>(B) </a:t>
            </a:r>
            <a:r>
              <a:rPr lang="zh-TW" altLang="en-US" sz="3600" dirty="0"/>
              <a:t>身分驗證 </a:t>
            </a:r>
            <a:endParaRPr lang="en-US" altLang="zh-TW" sz="3600" dirty="0"/>
          </a:p>
          <a:p>
            <a:r>
              <a:rPr lang="en-US" altLang="zh-TW" sz="3600" dirty="0"/>
              <a:t>(C) </a:t>
            </a:r>
            <a:r>
              <a:rPr lang="zh-TW" altLang="en-US" sz="3600" dirty="0"/>
              <a:t>雜湊計算</a:t>
            </a:r>
          </a:p>
        </p:txBody>
      </p:sp>
    </p:spTree>
    <p:extLst>
      <p:ext uri="{BB962C8B-B14F-4D97-AF65-F5344CB8AC3E}">
        <p14:creationId xmlns:p14="http://schemas.microsoft.com/office/powerpoint/2010/main" val="28267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F240CA9-D270-4197-96FE-B2EAA74210C8}"/>
              </a:ext>
            </a:extLst>
          </p:cNvPr>
          <p:cNvSpPr>
            <a:spLocks noGrp="1"/>
          </p:cNvSpPr>
          <p:nvPr>
            <p:ph type="title"/>
          </p:nvPr>
        </p:nvSpPr>
        <p:spPr/>
        <p:txBody>
          <a:bodyPr>
            <a:normAutofit fontScale="90000"/>
          </a:bodyPr>
          <a:lstStyle/>
          <a:p>
            <a:r>
              <a:rPr lang="zh-TW" altLang="en-US" dirty="0"/>
              <a:t>資訊安全管理系統（</a:t>
            </a:r>
            <a:r>
              <a:rPr lang="en-US" altLang="zh-TW" dirty="0"/>
              <a:t>Information Security Management System, ISMS</a:t>
            </a:r>
            <a:r>
              <a:rPr lang="zh-TW" altLang="en-US" dirty="0"/>
              <a:t>）</a:t>
            </a:r>
          </a:p>
        </p:txBody>
      </p:sp>
      <p:sp>
        <p:nvSpPr>
          <p:cNvPr id="5" name="文字方塊 4">
            <a:extLst>
              <a:ext uri="{FF2B5EF4-FFF2-40B4-BE49-F238E27FC236}">
                <a16:creationId xmlns:a16="http://schemas.microsoft.com/office/drawing/2014/main" xmlns="" id="{84CE43D5-F4E3-43FD-AF09-2FB5495D2F23}"/>
              </a:ext>
            </a:extLst>
          </p:cNvPr>
          <p:cNvSpPr txBox="1"/>
          <p:nvPr/>
        </p:nvSpPr>
        <p:spPr>
          <a:xfrm>
            <a:off x="159489" y="2044005"/>
            <a:ext cx="8825022" cy="1384995"/>
          </a:xfrm>
          <a:prstGeom prst="rect">
            <a:avLst/>
          </a:prstGeom>
          <a:noFill/>
        </p:spPr>
        <p:txBody>
          <a:bodyPr wrap="square" rtlCol="0">
            <a:spAutoFit/>
          </a:bodyPr>
          <a:lstStyle/>
          <a:p>
            <a:r>
              <a:rPr lang="zh-TW" altLang="en-US" sz="2800" dirty="0"/>
              <a:t>如今</a:t>
            </a:r>
            <a:r>
              <a:rPr lang="en-US" altLang="zh-TW" sz="2800" dirty="0"/>
              <a:t>ISO</a:t>
            </a:r>
            <a:r>
              <a:rPr lang="zh-TW" altLang="en-US" sz="2800" dirty="0"/>
              <a:t>的</a:t>
            </a:r>
            <a:r>
              <a:rPr lang="en-US" altLang="zh-TW" sz="2800" dirty="0"/>
              <a:t>ISO27003</a:t>
            </a:r>
            <a:r>
              <a:rPr lang="zh-TW" altLang="en-US" sz="2800" dirty="0"/>
              <a:t>是新的</a:t>
            </a:r>
            <a:r>
              <a:rPr lang="en-US" altLang="zh-TW" sz="2800" dirty="0"/>
              <a:t>ISMS</a:t>
            </a:r>
            <a:r>
              <a:rPr lang="zh-TW" altLang="en-US" sz="2800" dirty="0"/>
              <a:t>標準   各組織對</a:t>
            </a:r>
            <a:r>
              <a:rPr lang="en-US" altLang="zh-TW" sz="2800" dirty="0"/>
              <a:t>ISMS</a:t>
            </a:r>
            <a:r>
              <a:rPr lang="zh-TW" altLang="en-US" sz="2800" dirty="0"/>
              <a:t>的導入使用規劃</a:t>
            </a:r>
            <a:r>
              <a:rPr lang="en-US" altLang="zh-TW" sz="2800" dirty="0"/>
              <a:t>(Plan)</a:t>
            </a:r>
            <a:r>
              <a:rPr lang="zh-TW" altLang="en-US" sz="2800" dirty="0"/>
              <a:t>、執行</a:t>
            </a:r>
            <a:r>
              <a:rPr lang="en-US" altLang="zh-TW" sz="2800" dirty="0"/>
              <a:t>(Do)</a:t>
            </a:r>
            <a:r>
              <a:rPr lang="zh-TW" altLang="en-US" sz="2800" dirty="0"/>
              <a:t>、檢查</a:t>
            </a:r>
            <a:r>
              <a:rPr lang="en-US" altLang="zh-TW" sz="2800" dirty="0"/>
              <a:t>(Check)</a:t>
            </a:r>
            <a:r>
              <a:rPr lang="zh-TW" altLang="en-US" sz="2800" dirty="0"/>
              <a:t>、行動</a:t>
            </a:r>
            <a:r>
              <a:rPr lang="en-US" altLang="zh-TW" sz="2800" dirty="0"/>
              <a:t>(Action)</a:t>
            </a:r>
            <a:r>
              <a:rPr lang="zh-TW" altLang="en-US" sz="2800" dirty="0"/>
              <a:t>四個步驟</a:t>
            </a:r>
            <a:r>
              <a:rPr lang="en-US" altLang="zh-TW" sz="2800" dirty="0"/>
              <a:t>(</a:t>
            </a:r>
            <a:r>
              <a:rPr lang="zh-TW" altLang="en-US" sz="2800" dirty="0"/>
              <a:t>簡稱：</a:t>
            </a:r>
            <a:r>
              <a:rPr lang="en-US" altLang="zh-TW" sz="2800" dirty="0"/>
              <a:t>PDCA)</a:t>
            </a:r>
            <a:r>
              <a:rPr lang="zh-TW" altLang="en-US" sz="2800" dirty="0"/>
              <a:t>循環進行</a:t>
            </a:r>
          </a:p>
        </p:txBody>
      </p:sp>
      <p:graphicFrame>
        <p:nvGraphicFramePr>
          <p:cNvPr id="6" name="表格 5">
            <a:extLst>
              <a:ext uri="{FF2B5EF4-FFF2-40B4-BE49-F238E27FC236}">
                <a16:creationId xmlns:a16="http://schemas.microsoft.com/office/drawing/2014/main" xmlns="" id="{02761AC3-09E8-4FDF-8C35-BAD5C01EC82B}"/>
              </a:ext>
            </a:extLst>
          </p:cNvPr>
          <p:cNvGraphicFramePr>
            <a:graphicFrameLocks noGrp="1"/>
          </p:cNvGraphicFramePr>
          <p:nvPr>
            <p:extLst>
              <p:ext uri="{D42A27DB-BD31-4B8C-83A1-F6EECF244321}">
                <p14:modId xmlns:p14="http://schemas.microsoft.com/office/powerpoint/2010/main" val="1107755939"/>
              </p:ext>
            </p:extLst>
          </p:nvPr>
        </p:nvGraphicFramePr>
        <p:xfrm>
          <a:off x="628650" y="3702892"/>
          <a:ext cx="7886700" cy="2899268"/>
        </p:xfrm>
        <a:graphic>
          <a:graphicData uri="http://schemas.openxmlformats.org/drawingml/2006/table">
            <a:tbl>
              <a:tblPr/>
              <a:tblGrid>
                <a:gridCol w="3943350">
                  <a:extLst>
                    <a:ext uri="{9D8B030D-6E8A-4147-A177-3AD203B41FA5}">
                      <a16:colId xmlns:a16="http://schemas.microsoft.com/office/drawing/2014/main" xmlns="" val="2464399727"/>
                    </a:ext>
                  </a:extLst>
                </a:gridCol>
                <a:gridCol w="3943350">
                  <a:extLst>
                    <a:ext uri="{9D8B030D-6E8A-4147-A177-3AD203B41FA5}">
                      <a16:colId xmlns:a16="http://schemas.microsoft.com/office/drawing/2014/main" xmlns="" val="2113973162"/>
                    </a:ext>
                  </a:extLst>
                </a:gridCol>
              </a:tblGrid>
              <a:tr h="600563">
                <a:tc>
                  <a:txBody>
                    <a:bodyPr/>
                    <a:lstStyle/>
                    <a:p>
                      <a:r>
                        <a:rPr lang="en-US" sz="1600">
                          <a:effectLst/>
                        </a:rPr>
                        <a:t>Plan(</a:t>
                      </a:r>
                      <a:r>
                        <a:rPr lang="zh-TW" altLang="en-US" sz="1600">
                          <a:effectLst/>
                        </a:rPr>
                        <a:t>規劃</a:t>
                      </a:r>
                      <a:r>
                        <a:rPr lang="en-US" altLang="zh-TW" sz="1600">
                          <a:effectLst/>
                        </a:rPr>
                        <a:t>)</a:t>
                      </a:r>
                    </a:p>
                  </a:txBody>
                  <a:tcPr marL="112174" marR="112174" marT="51773" marB="517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TW" altLang="en-US" sz="1600">
                          <a:effectLst/>
                        </a:rPr>
                        <a:t>建立一個明確的目標，並制定相關的計劃和確定必要的程序</a:t>
                      </a:r>
                    </a:p>
                  </a:txBody>
                  <a:tcPr marL="112174" marR="112174" marT="51773" marB="517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919165426"/>
                  </a:ext>
                </a:extLst>
              </a:tr>
              <a:tr h="849071">
                <a:tc>
                  <a:txBody>
                    <a:bodyPr/>
                    <a:lstStyle/>
                    <a:p>
                      <a:r>
                        <a:rPr lang="en-US" sz="1600" dirty="0">
                          <a:effectLst/>
                        </a:rPr>
                        <a:t>Do(</a:t>
                      </a:r>
                      <a:r>
                        <a:rPr lang="zh-TW" altLang="en-US" sz="1600" dirty="0">
                          <a:effectLst/>
                        </a:rPr>
                        <a:t>執行</a:t>
                      </a:r>
                      <a:r>
                        <a:rPr lang="en-US" altLang="zh-TW" sz="1600" dirty="0">
                          <a:effectLst/>
                        </a:rPr>
                        <a:t>)</a:t>
                      </a:r>
                    </a:p>
                  </a:txBody>
                  <a:tcPr marL="112174" marR="112174" marT="51773" marB="517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zh-TW" altLang="en-US" sz="1600">
                          <a:effectLst/>
                        </a:rPr>
                        <a:t>執行上一步所指定的計劃和程序，收集必要的信息來為下一步進行修正和改善提供依據</a:t>
                      </a:r>
                    </a:p>
                  </a:txBody>
                  <a:tcPr marL="112174" marR="112174" marT="51773" marB="517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2491749704"/>
                  </a:ext>
                </a:extLst>
              </a:tr>
              <a:tr h="600563">
                <a:tc>
                  <a:txBody>
                    <a:bodyPr/>
                    <a:lstStyle/>
                    <a:p>
                      <a:r>
                        <a:rPr lang="en-US" sz="1600" dirty="0">
                          <a:effectLst/>
                        </a:rPr>
                        <a:t>Check(</a:t>
                      </a:r>
                      <a:r>
                        <a:rPr lang="zh-TW" altLang="en-US" sz="1600" dirty="0">
                          <a:effectLst/>
                        </a:rPr>
                        <a:t>查核</a:t>
                      </a:r>
                      <a:r>
                        <a:rPr lang="en-US" altLang="zh-TW" sz="1600" dirty="0">
                          <a:effectLst/>
                        </a:rPr>
                        <a:t>)</a:t>
                      </a:r>
                    </a:p>
                  </a:txBody>
                  <a:tcPr marL="112174" marR="112174" marT="51773" marB="517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zh-TW" altLang="en-US" sz="1600">
                          <a:effectLst/>
                        </a:rPr>
                        <a:t>研究上一步收集到的信息，和預期設計進行比較，並提出修改方案</a:t>
                      </a:r>
                    </a:p>
                  </a:txBody>
                  <a:tcPr marL="112174" marR="112174" marT="51773" marB="517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899673018"/>
                  </a:ext>
                </a:extLst>
              </a:tr>
              <a:tr h="849071">
                <a:tc>
                  <a:txBody>
                    <a:bodyPr/>
                    <a:lstStyle/>
                    <a:p>
                      <a:r>
                        <a:rPr lang="en-US" sz="1600" dirty="0">
                          <a:effectLst/>
                        </a:rPr>
                        <a:t>Act(</a:t>
                      </a:r>
                      <a:r>
                        <a:rPr lang="zh-TW" altLang="en-US" sz="1600" dirty="0">
                          <a:effectLst/>
                        </a:rPr>
                        <a:t>行動</a:t>
                      </a:r>
                      <a:r>
                        <a:rPr lang="en-US" altLang="zh-TW" sz="1600" dirty="0">
                          <a:effectLst/>
                        </a:rPr>
                        <a:t>)</a:t>
                      </a:r>
                    </a:p>
                  </a:txBody>
                  <a:tcPr marL="112174" marR="112174" marT="51773" marB="517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zh-TW" altLang="en-US" sz="1600" dirty="0">
                          <a:effectLst/>
                        </a:rPr>
                        <a:t>尋找相當的方法來縮減計劃目標和執行的過程中的結果的差距。並且使得下一次計劃變得更加完美</a:t>
                      </a:r>
                    </a:p>
                  </a:txBody>
                  <a:tcPr marL="112174" marR="112174" marT="51773" marB="517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1078090600"/>
                  </a:ext>
                </a:extLst>
              </a:tr>
            </a:tbl>
          </a:graphicData>
        </a:graphic>
      </p:graphicFrame>
    </p:spTree>
    <p:extLst>
      <p:ext uri="{BB962C8B-B14F-4D97-AF65-F5344CB8AC3E}">
        <p14:creationId xmlns:p14="http://schemas.microsoft.com/office/powerpoint/2010/main" val="3834682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2BCA150-2B91-4673-8B51-ED102A6BA07A}"/>
              </a:ext>
            </a:extLst>
          </p:cNvPr>
          <p:cNvSpPr>
            <a:spLocks noGrp="1"/>
          </p:cNvSpPr>
          <p:nvPr>
            <p:ph type="title"/>
          </p:nvPr>
        </p:nvSpPr>
        <p:spPr>
          <a:xfrm>
            <a:off x="2419571" y="131210"/>
            <a:ext cx="4304857" cy="1325563"/>
          </a:xfrm>
        </p:spPr>
        <p:txBody>
          <a:bodyPr/>
          <a:lstStyle/>
          <a:p>
            <a:r>
              <a:rPr lang="zh-TW" altLang="en-US" dirty="0"/>
              <a:t>導入</a:t>
            </a:r>
            <a:r>
              <a:rPr lang="en-US" altLang="zh-TW" dirty="0"/>
              <a:t>ISMS</a:t>
            </a:r>
            <a:r>
              <a:rPr lang="zh-TW" altLang="en-US" dirty="0"/>
              <a:t>的目的</a:t>
            </a:r>
          </a:p>
        </p:txBody>
      </p:sp>
      <p:sp>
        <p:nvSpPr>
          <p:cNvPr id="5" name="文字方塊 4">
            <a:extLst>
              <a:ext uri="{FF2B5EF4-FFF2-40B4-BE49-F238E27FC236}">
                <a16:creationId xmlns:a16="http://schemas.microsoft.com/office/drawing/2014/main" xmlns="" id="{F944FC8F-203D-404C-A155-54DE99147A0B}"/>
              </a:ext>
            </a:extLst>
          </p:cNvPr>
          <p:cNvSpPr txBox="1"/>
          <p:nvPr/>
        </p:nvSpPr>
        <p:spPr>
          <a:xfrm>
            <a:off x="0" y="1648047"/>
            <a:ext cx="9144000" cy="4893647"/>
          </a:xfrm>
          <a:prstGeom prst="rect">
            <a:avLst/>
          </a:prstGeom>
          <a:noFill/>
        </p:spPr>
        <p:txBody>
          <a:bodyPr wrap="square" rtlCol="0">
            <a:spAutoFit/>
          </a:bodyPr>
          <a:lstStyle/>
          <a:p>
            <a:r>
              <a:rPr lang="zh-TW" altLang="en-US" sz="2400" dirty="0"/>
              <a:t>導入</a:t>
            </a:r>
            <a:r>
              <a:rPr lang="en-US" altLang="zh-TW" sz="2400" dirty="0"/>
              <a:t>ISMS</a:t>
            </a:r>
            <a:r>
              <a:rPr lang="zh-TW" altLang="en-US" sz="2400" dirty="0"/>
              <a:t>是為了保護資訊安全，而資訊安全的目標是設定機關內如何持續運作的資安管理目標與相關機制。資訊安全的定義是考量維持資訊的機密性、完整性及可用性；同時還可以包括資訊的鑑別性、可歸責性、不可否認性及可靠性等方向。資訊安全是讓組織在有限的資源</a:t>
            </a:r>
            <a:r>
              <a:rPr lang="en-US" altLang="zh-TW" sz="2400" dirty="0"/>
              <a:t>(</a:t>
            </a:r>
            <a:r>
              <a:rPr lang="zh-TW" altLang="en-US" sz="2400" dirty="0"/>
              <a:t>包括時間、人力及預算</a:t>
            </a:r>
            <a:r>
              <a:rPr lang="en-US" altLang="zh-TW" sz="2400" dirty="0"/>
              <a:t>)</a:t>
            </a:r>
            <a:r>
              <a:rPr lang="zh-TW" altLang="en-US" sz="2400" dirty="0"/>
              <a:t>內，確保政府機關可以維持服務不中斷，達成業務服務水準的協議，並取得下列三項基本安全要素的平衡點</a:t>
            </a:r>
            <a:endParaRPr lang="en-US" altLang="zh-TW" sz="2400" dirty="0"/>
          </a:p>
          <a:p>
            <a:r>
              <a:rPr lang="en-US" altLang="zh-TW" sz="2400" dirty="0"/>
              <a:t>1.</a:t>
            </a:r>
            <a:r>
              <a:rPr lang="zh-TW" altLang="en-US" sz="2400" dirty="0"/>
              <a:t> 機密性：確保只有被授權的人可以存取資訊。政府機關內部列入機敏性資訊分級者，皆應列入保護。</a:t>
            </a:r>
            <a:endParaRPr lang="en-US" altLang="zh-TW" sz="2400" dirty="0"/>
          </a:p>
          <a:p>
            <a:r>
              <a:rPr lang="en-US" altLang="zh-TW" sz="2400" dirty="0"/>
              <a:t>2. </a:t>
            </a:r>
            <a:r>
              <a:rPr lang="zh-TW" altLang="en-US" sz="2400" dirty="0"/>
              <a:t>完整性：確保資訊從產生開始、處置、存放及廢止時，處理方式的正確性與完整性。例如，如何確保網站資訊不被篡改與誤用。</a:t>
            </a:r>
            <a:endParaRPr lang="en-US" altLang="zh-TW" sz="2400" dirty="0"/>
          </a:p>
          <a:p>
            <a:r>
              <a:rPr lang="en-US" altLang="zh-TW" sz="2400" dirty="0"/>
              <a:t>3. </a:t>
            </a:r>
            <a:r>
              <a:rPr lang="zh-TW" altLang="en-US" sz="2400" dirty="0"/>
              <a:t>可用性：確保資訊在被授權人有需要時可以存取。例如：使用者在預先定義的時間或權限上是否可以存取</a:t>
            </a:r>
          </a:p>
        </p:txBody>
      </p:sp>
    </p:spTree>
    <p:extLst>
      <p:ext uri="{BB962C8B-B14F-4D97-AF65-F5344CB8AC3E}">
        <p14:creationId xmlns:p14="http://schemas.microsoft.com/office/powerpoint/2010/main" val="3809447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793085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778373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81877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609444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資訊安全事故</a:t>
            </a:r>
            <a:r>
              <a:rPr lang="en-US" altLang="zh-TW" dirty="0"/>
              <a:t>(Security Incident)</a:t>
            </a:r>
            <a:r>
              <a:rPr lang="zh-TW" altLang="en-US" dirty="0"/>
              <a:t>與資安事件（</a:t>
            </a:r>
            <a:r>
              <a:rPr lang="en-US" altLang="zh-TW" dirty="0"/>
              <a:t>Security Event</a:t>
            </a:r>
            <a:r>
              <a:rPr lang="zh-TW" altLang="en-US" dirty="0"/>
              <a:t>）</a:t>
            </a:r>
          </a:p>
        </p:txBody>
      </p:sp>
    </p:spTree>
    <p:extLst>
      <p:ext uri="{BB962C8B-B14F-4D97-AF65-F5344CB8AC3E}">
        <p14:creationId xmlns:p14="http://schemas.microsoft.com/office/powerpoint/2010/main" val="119140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矩形 2"/>
          <p:cNvSpPr/>
          <p:nvPr/>
        </p:nvSpPr>
        <p:spPr>
          <a:xfrm>
            <a:off x="1066800" y="2003197"/>
            <a:ext cx="6949440" cy="3416320"/>
          </a:xfrm>
          <a:prstGeom prst="rect">
            <a:avLst/>
          </a:prstGeom>
        </p:spPr>
        <p:txBody>
          <a:bodyPr wrap="square">
            <a:spAutoFit/>
          </a:bodyPr>
          <a:lstStyle/>
          <a:p>
            <a:r>
              <a:rPr lang="en-US" altLang="zh-TW" sz="3600" dirty="0"/>
              <a:t>1.</a:t>
            </a:r>
            <a:r>
              <a:rPr lang="zh-TW" altLang="en-US" sz="3600" dirty="0"/>
              <a:t>資訊安全管理概念</a:t>
            </a:r>
          </a:p>
          <a:p>
            <a:r>
              <a:rPr lang="en-US" altLang="zh-TW" sz="3600" dirty="0"/>
              <a:t>2.</a:t>
            </a:r>
            <a:r>
              <a:rPr lang="zh-TW" altLang="en-US" sz="3600" dirty="0"/>
              <a:t>資產管理</a:t>
            </a:r>
            <a:r>
              <a:rPr lang="en-US" altLang="zh-TW" sz="3600" dirty="0"/>
              <a:t>(asset management)</a:t>
            </a:r>
            <a:r>
              <a:rPr lang="zh-TW" altLang="en-US" sz="3600" dirty="0"/>
              <a:t>與風險管理</a:t>
            </a:r>
            <a:r>
              <a:rPr lang="en-US" altLang="zh-TW" sz="3600" dirty="0"/>
              <a:t>(Risk management)</a:t>
            </a:r>
          </a:p>
          <a:p>
            <a:r>
              <a:rPr lang="en-US" altLang="zh-TW" sz="3600" dirty="0"/>
              <a:t>3.</a:t>
            </a:r>
            <a:r>
              <a:rPr lang="zh-TW" altLang="en-US" sz="3600" dirty="0"/>
              <a:t>存取控制、加解密與金鑰管理 </a:t>
            </a:r>
          </a:p>
          <a:p>
            <a:r>
              <a:rPr lang="en-US" altLang="zh-TW" sz="3600" dirty="0"/>
              <a:t>4.</a:t>
            </a:r>
            <a:r>
              <a:rPr lang="zh-TW" altLang="en-US" sz="3600" dirty="0"/>
              <a:t>事故管理與營運持續	 </a:t>
            </a:r>
          </a:p>
          <a:p>
            <a:r>
              <a:rPr lang="en-US" altLang="zh-TW" sz="3600" dirty="0"/>
              <a:t>5.</a:t>
            </a:r>
            <a:r>
              <a:rPr lang="zh-TW" altLang="en-US" sz="3600" dirty="0"/>
              <a:t>法規遵循與資訊倫理</a:t>
            </a:r>
          </a:p>
        </p:txBody>
      </p:sp>
    </p:spTree>
    <p:extLst>
      <p:ext uri="{BB962C8B-B14F-4D97-AF65-F5344CB8AC3E}">
        <p14:creationId xmlns:p14="http://schemas.microsoft.com/office/powerpoint/2010/main" val="216752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7886700" cy="1016634"/>
          </a:xfrm>
        </p:spPr>
        <p:txBody>
          <a:bodyPr/>
          <a:lstStyle/>
          <a:p>
            <a:r>
              <a:rPr lang="en-US" altLang="zh-TW" dirty="0"/>
              <a:t>incident response(IR)processes</a:t>
            </a:r>
            <a:endParaRPr lang="zh-TW" altLang="en-US" dirty="0"/>
          </a:p>
        </p:txBody>
      </p:sp>
      <p:pic>
        <p:nvPicPr>
          <p:cNvPr id="6" name="內容版面配置區 5"/>
          <p:cNvPicPr>
            <a:picLocks noGrp="1" noChangeAspect="1"/>
          </p:cNvPicPr>
          <p:nvPr>
            <p:ph idx="1"/>
          </p:nvPr>
        </p:nvPicPr>
        <p:blipFill>
          <a:blip r:embed="rId2"/>
          <a:stretch>
            <a:fillRect/>
          </a:stretch>
        </p:blipFill>
        <p:spPr>
          <a:xfrm>
            <a:off x="914400" y="3187224"/>
            <a:ext cx="6502400" cy="3302000"/>
          </a:xfrm>
          <a:prstGeom prst="rect">
            <a:avLst/>
          </a:prstGeom>
        </p:spPr>
      </p:pic>
      <p:sp>
        <p:nvSpPr>
          <p:cNvPr id="5" name="矩形 4"/>
          <p:cNvSpPr/>
          <p:nvPr/>
        </p:nvSpPr>
        <p:spPr>
          <a:xfrm>
            <a:off x="628650" y="1277035"/>
            <a:ext cx="5130800" cy="369332"/>
          </a:xfrm>
          <a:prstGeom prst="rect">
            <a:avLst/>
          </a:prstGeom>
        </p:spPr>
        <p:txBody>
          <a:bodyPr wrap="square">
            <a:spAutoFit/>
          </a:bodyPr>
          <a:lstStyle/>
          <a:p>
            <a:r>
              <a:rPr lang="en-US" altLang="zh-TW" dirty="0"/>
              <a:t> NIST Computer Security Incident Handling Guide </a:t>
            </a:r>
            <a:endParaRPr lang="zh-TW" altLang="en-US" dirty="0"/>
          </a:p>
        </p:txBody>
      </p:sp>
      <p:sp>
        <p:nvSpPr>
          <p:cNvPr id="7" name="矩形 6"/>
          <p:cNvSpPr/>
          <p:nvPr/>
        </p:nvSpPr>
        <p:spPr>
          <a:xfrm>
            <a:off x="812800" y="1816631"/>
            <a:ext cx="4572000" cy="1200329"/>
          </a:xfrm>
          <a:prstGeom prst="rect">
            <a:avLst/>
          </a:prstGeom>
        </p:spPr>
        <p:txBody>
          <a:bodyPr>
            <a:spAutoFit/>
          </a:bodyPr>
          <a:lstStyle/>
          <a:p>
            <a:pPr marL="342900" indent="-342900">
              <a:buFont typeface="+mj-lt"/>
              <a:buAutoNum type="arabicPeriod"/>
            </a:pPr>
            <a:r>
              <a:rPr lang="en-US" altLang="zh-TW" dirty="0"/>
              <a:t>Preparation</a:t>
            </a:r>
          </a:p>
          <a:p>
            <a:pPr marL="342900" indent="-342900">
              <a:buFont typeface="+mj-lt"/>
              <a:buAutoNum type="arabicPeriod"/>
            </a:pPr>
            <a:r>
              <a:rPr lang="en-US" altLang="zh-TW" dirty="0"/>
              <a:t>Detection and Analysis</a:t>
            </a:r>
          </a:p>
          <a:p>
            <a:pPr marL="342900" indent="-342900">
              <a:buFont typeface="+mj-lt"/>
              <a:buAutoNum type="arabicPeriod"/>
            </a:pPr>
            <a:r>
              <a:rPr lang="en-US" altLang="zh-TW" dirty="0"/>
              <a:t>Containment, Eradication and Recovery</a:t>
            </a:r>
          </a:p>
          <a:p>
            <a:pPr marL="342900" indent="-342900">
              <a:buFont typeface="+mj-lt"/>
              <a:buAutoNum type="arabicPeriod"/>
            </a:pPr>
            <a:r>
              <a:rPr lang="en-US" altLang="zh-TW" dirty="0"/>
              <a:t>Post-incident Activity</a:t>
            </a:r>
            <a:endParaRPr lang="zh-TW" altLang="en-US" dirty="0"/>
          </a:p>
        </p:txBody>
      </p:sp>
    </p:spTree>
    <p:extLst>
      <p:ext uri="{BB962C8B-B14F-4D97-AF65-F5344CB8AC3E}">
        <p14:creationId xmlns:p14="http://schemas.microsoft.com/office/powerpoint/2010/main" val="4228208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Incident Response(IR)</a:t>
            </a:r>
            <a:r>
              <a:rPr lang="en-US" altLang="zh-TW" sz="1800" dirty="0" err="1"/>
              <a:t>processes</a:t>
            </a:r>
            <a:r>
              <a:rPr lang="en-US" altLang="zh-TW" dirty="0" err="1"/>
              <a:t>:CISSP</a:t>
            </a:r>
            <a:endParaRPr lang="zh-TW" altLang="en-US" dirty="0"/>
          </a:p>
        </p:txBody>
      </p:sp>
      <p:sp>
        <p:nvSpPr>
          <p:cNvPr id="3" name="矩形 2"/>
          <p:cNvSpPr/>
          <p:nvPr/>
        </p:nvSpPr>
        <p:spPr>
          <a:xfrm>
            <a:off x="1310640" y="2975878"/>
            <a:ext cx="4572000" cy="2308324"/>
          </a:xfrm>
          <a:prstGeom prst="rect">
            <a:avLst/>
          </a:prstGeom>
        </p:spPr>
        <p:txBody>
          <a:bodyPr>
            <a:spAutoFit/>
          </a:bodyPr>
          <a:lstStyle/>
          <a:p>
            <a:pPr fontAlgn="base">
              <a:buFont typeface="+mj-lt"/>
              <a:buAutoNum type="arabicPeriod"/>
            </a:pPr>
            <a:r>
              <a:rPr lang="en-US" altLang="zh-TW" b="0" i="0" dirty="0">
                <a:solidFill>
                  <a:srgbClr val="3A4A54"/>
                </a:solidFill>
                <a:effectLst/>
                <a:latin typeface="inherit"/>
              </a:rPr>
              <a:t>Preparation</a:t>
            </a:r>
          </a:p>
          <a:p>
            <a:pPr fontAlgn="base">
              <a:buFont typeface="+mj-lt"/>
              <a:buAutoNum type="arabicPeriod"/>
            </a:pPr>
            <a:r>
              <a:rPr lang="en-US" altLang="zh-TW" b="0" i="0" dirty="0">
                <a:solidFill>
                  <a:srgbClr val="3A4A54"/>
                </a:solidFill>
                <a:effectLst/>
                <a:latin typeface="inherit"/>
              </a:rPr>
              <a:t>Detection</a:t>
            </a:r>
          </a:p>
          <a:p>
            <a:pPr fontAlgn="base">
              <a:buFont typeface="+mj-lt"/>
              <a:buAutoNum type="arabicPeriod"/>
            </a:pPr>
            <a:r>
              <a:rPr lang="en-US" altLang="zh-TW" b="0" i="0" dirty="0">
                <a:solidFill>
                  <a:srgbClr val="3A4A54"/>
                </a:solidFill>
                <a:effectLst/>
                <a:latin typeface="inherit"/>
              </a:rPr>
              <a:t>Response</a:t>
            </a:r>
          </a:p>
          <a:p>
            <a:pPr fontAlgn="base">
              <a:buFont typeface="+mj-lt"/>
              <a:buAutoNum type="arabicPeriod"/>
            </a:pPr>
            <a:r>
              <a:rPr lang="en-US" altLang="zh-TW" b="0" i="0" dirty="0">
                <a:solidFill>
                  <a:srgbClr val="3A4A54"/>
                </a:solidFill>
                <a:effectLst/>
                <a:latin typeface="inherit"/>
              </a:rPr>
              <a:t>Mitigation</a:t>
            </a:r>
          </a:p>
          <a:p>
            <a:pPr fontAlgn="base">
              <a:buFont typeface="+mj-lt"/>
              <a:buAutoNum type="arabicPeriod"/>
            </a:pPr>
            <a:r>
              <a:rPr lang="en-US" altLang="zh-TW" b="0" i="0" dirty="0">
                <a:solidFill>
                  <a:srgbClr val="3A4A54"/>
                </a:solidFill>
                <a:effectLst/>
                <a:latin typeface="inherit"/>
              </a:rPr>
              <a:t>Reporting</a:t>
            </a:r>
          </a:p>
          <a:p>
            <a:pPr fontAlgn="base">
              <a:buFont typeface="+mj-lt"/>
              <a:buAutoNum type="arabicPeriod"/>
            </a:pPr>
            <a:r>
              <a:rPr lang="en-US" altLang="zh-TW" b="0" i="0" dirty="0">
                <a:solidFill>
                  <a:srgbClr val="3A4A54"/>
                </a:solidFill>
                <a:effectLst/>
                <a:latin typeface="inherit"/>
              </a:rPr>
              <a:t>Recovery</a:t>
            </a:r>
          </a:p>
          <a:p>
            <a:pPr fontAlgn="base">
              <a:buFont typeface="+mj-lt"/>
              <a:buAutoNum type="arabicPeriod"/>
            </a:pPr>
            <a:r>
              <a:rPr lang="en-US" altLang="zh-TW" b="0" i="0" dirty="0">
                <a:solidFill>
                  <a:srgbClr val="3A4A54"/>
                </a:solidFill>
                <a:effectLst/>
                <a:latin typeface="inherit"/>
              </a:rPr>
              <a:t>Remediation</a:t>
            </a:r>
          </a:p>
          <a:p>
            <a:pPr fontAlgn="base">
              <a:buFont typeface="+mj-lt"/>
              <a:buAutoNum type="arabicPeriod"/>
            </a:pPr>
            <a:r>
              <a:rPr lang="en-US" altLang="zh-TW" b="0" i="0" dirty="0">
                <a:solidFill>
                  <a:srgbClr val="3A4A54"/>
                </a:solidFill>
                <a:effectLst/>
                <a:latin typeface="inherit"/>
              </a:rPr>
              <a:t>Lessons Learned</a:t>
            </a:r>
          </a:p>
        </p:txBody>
      </p:sp>
    </p:spTree>
    <p:extLst>
      <p:ext uri="{BB962C8B-B14F-4D97-AF65-F5344CB8AC3E}">
        <p14:creationId xmlns:p14="http://schemas.microsoft.com/office/powerpoint/2010/main" val="27293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6730" y="521405"/>
            <a:ext cx="7886700" cy="1325563"/>
          </a:xfrm>
        </p:spPr>
        <p:txBody>
          <a:bodyPr/>
          <a:lstStyle/>
          <a:p>
            <a:r>
              <a:rPr lang="en-US" altLang="zh-TW" dirty="0"/>
              <a:t>1.</a:t>
            </a:r>
            <a:r>
              <a:rPr lang="zh-TW" altLang="en-US" dirty="0"/>
              <a:t>資訊安全管理概念</a:t>
            </a:r>
            <a:br>
              <a:rPr lang="zh-TW" altLang="en-US" dirty="0"/>
            </a:br>
            <a:endParaRPr lang="zh-TW" altLang="en-US" dirty="0"/>
          </a:p>
        </p:txBody>
      </p:sp>
      <p:sp>
        <p:nvSpPr>
          <p:cNvPr id="3" name="矩形 2"/>
          <p:cNvSpPr/>
          <p:nvPr/>
        </p:nvSpPr>
        <p:spPr>
          <a:xfrm>
            <a:off x="629920" y="2268925"/>
            <a:ext cx="7894320" cy="2862322"/>
          </a:xfrm>
          <a:prstGeom prst="rect">
            <a:avLst/>
          </a:prstGeom>
        </p:spPr>
        <p:txBody>
          <a:bodyPr wrap="square">
            <a:spAutoFit/>
          </a:bodyPr>
          <a:lstStyle/>
          <a:p>
            <a:r>
              <a:rPr lang="en-US" altLang="zh-TW" dirty="0"/>
              <a:t>1_1_</a:t>
            </a:r>
            <a:r>
              <a:rPr lang="zh-TW" altLang="en-US" dirty="0"/>
              <a:t>資訊安全目標</a:t>
            </a:r>
            <a:r>
              <a:rPr lang="en-US" altLang="zh-TW" dirty="0"/>
              <a:t>_</a:t>
            </a:r>
            <a:r>
              <a:rPr lang="zh-TW" altLang="en-US" dirty="0"/>
              <a:t>機密性、完整性與可用性</a:t>
            </a:r>
          </a:p>
          <a:p>
            <a:r>
              <a:rPr lang="zh-TW" altLang="en-US" dirty="0"/>
              <a:t>   </a:t>
            </a:r>
            <a:r>
              <a:rPr lang="en-US" altLang="zh-TW" dirty="0"/>
              <a:t>1.1.1.CIA</a:t>
            </a:r>
          </a:p>
          <a:p>
            <a:r>
              <a:rPr lang="en-US" altLang="zh-TW" dirty="0"/>
              <a:t>   1.1.2.</a:t>
            </a:r>
            <a:r>
              <a:rPr lang="zh-TW" altLang="en-US" dirty="0"/>
              <a:t>各種破壞</a:t>
            </a:r>
            <a:r>
              <a:rPr lang="en-US" altLang="zh-TW" dirty="0"/>
              <a:t>CIA</a:t>
            </a:r>
            <a:r>
              <a:rPr lang="zh-TW" altLang="en-US" dirty="0"/>
              <a:t>的情境</a:t>
            </a:r>
          </a:p>
          <a:p>
            <a:r>
              <a:rPr lang="zh-TW" altLang="en-US" dirty="0"/>
              <a:t>   </a:t>
            </a:r>
            <a:r>
              <a:rPr lang="en-US" altLang="zh-TW" dirty="0"/>
              <a:t>1.1.3.</a:t>
            </a:r>
            <a:r>
              <a:rPr lang="zh-TW" altLang="en-US" dirty="0"/>
              <a:t>保護</a:t>
            </a:r>
            <a:r>
              <a:rPr lang="en-US" altLang="zh-TW" dirty="0"/>
              <a:t>CIA</a:t>
            </a:r>
            <a:r>
              <a:rPr lang="zh-TW" altLang="en-US" dirty="0"/>
              <a:t>的方法</a:t>
            </a:r>
            <a:endParaRPr lang="en-US" altLang="zh-TW" dirty="0"/>
          </a:p>
          <a:p>
            <a:endParaRPr lang="zh-TW" altLang="en-US" dirty="0"/>
          </a:p>
          <a:p>
            <a:r>
              <a:rPr lang="en-US" altLang="zh-TW" dirty="0"/>
              <a:t>1_2_</a:t>
            </a:r>
            <a:r>
              <a:rPr lang="zh-TW" altLang="en-US" dirty="0"/>
              <a:t>資訊安全管理系統</a:t>
            </a:r>
            <a:r>
              <a:rPr lang="en-US" altLang="zh-TW" dirty="0"/>
              <a:t>(ISMS:)ISO 27001| 27002| CNS 27001</a:t>
            </a:r>
          </a:p>
          <a:p>
            <a:r>
              <a:rPr lang="en-US" altLang="zh-TW" dirty="0"/>
              <a:t>   1.2.1.</a:t>
            </a:r>
            <a:r>
              <a:rPr lang="zh-TW" altLang="en-US" dirty="0"/>
              <a:t>資訊安全管理系統（</a:t>
            </a:r>
            <a:r>
              <a:rPr lang="en-US" altLang="zh-TW" dirty="0"/>
              <a:t>Information Security Management System, ISMS</a:t>
            </a:r>
            <a:r>
              <a:rPr lang="zh-TW" altLang="en-US" dirty="0"/>
              <a:t>）</a:t>
            </a:r>
          </a:p>
          <a:p>
            <a:r>
              <a:rPr lang="zh-TW" altLang="en-US" dirty="0"/>
              <a:t>   </a:t>
            </a:r>
            <a:r>
              <a:rPr lang="en-US" altLang="zh-TW" dirty="0"/>
              <a:t>1.2.2.</a:t>
            </a:r>
            <a:r>
              <a:rPr lang="zh-TW" altLang="en-US" dirty="0"/>
              <a:t>導入</a:t>
            </a:r>
            <a:r>
              <a:rPr lang="en-US" altLang="zh-TW" dirty="0"/>
              <a:t>ISMS</a:t>
            </a:r>
            <a:r>
              <a:rPr lang="zh-TW" altLang="en-US" dirty="0"/>
              <a:t>的目的</a:t>
            </a:r>
          </a:p>
          <a:p>
            <a:r>
              <a:rPr lang="zh-TW" altLang="en-US" dirty="0"/>
              <a:t>   </a:t>
            </a:r>
            <a:r>
              <a:rPr lang="en-US" altLang="zh-TW" dirty="0"/>
              <a:t>1.2.3.</a:t>
            </a:r>
            <a:r>
              <a:rPr lang="zh-TW" altLang="en-US" dirty="0"/>
              <a:t>導入</a:t>
            </a:r>
            <a:r>
              <a:rPr lang="en-US" altLang="zh-TW" dirty="0"/>
              <a:t>ISMS</a:t>
            </a:r>
            <a:r>
              <a:rPr lang="zh-TW" altLang="en-US" dirty="0"/>
              <a:t>的過程與程序</a:t>
            </a:r>
            <a:r>
              <a:rPr lang="en-US" altLang="zh-TW" dirty="0"/>
              <a:t>:PDCA</a:t>
            </a:r>
          </a:p>
          <a:p>
            <a:r>
              <a:rPr lang="en-US" altLang="zh-TW" dirty="0"/>
              <a:t>   1.2.4.</a:t>
            </a:r>
            <a:r>
              <a:rPr lang="zh-TW" altLang="en-US" dirty="0"/>
              <a:t>導入</a:t>
            </a:r>
            <a:r>
              <a:rPr lang="en-US" altLang="zh-TW" dirty="0"/>
              <a:t>ISMS</a:t>
            </a:r>
            <a:r>
              <a:rPr lang="zh-TW" altLang="en-US" dirty="0"/>
              <a:t>的關鍵注意事項</a:t>
            </a:r>
          </a:p>
        </p:txBody>
      </p:sp>
    </p:spTree>
    <p:extLst>
      <p:ext uri="{BB962C8B-B14F-4D97-AF65-F5344CB8AC3E}">
        <p14:creationId xmlns:p14="http://schemas.microsoft.com/office/powerpoint/2010/main" val="48021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7"/>
            <a:ext cx="7886700" cy="1006474"/>
          </a:xfrm>
        </p:spPr>
        <p:txBody>
          <a:bodyPr/>
          <a:lstStyle/>
          <a:p>
            <a:r>
              <a:rPr lang="en-US" altLang="zh-TW" dirty="0"/>
              <a:t>2.</a:t>
            </a:r>
            <a:r>
              <a:rPr lang="zh-TW" altLang="en-US" dirty="0"/>
              <a:t>資產與風險管理</a:t>
            </a:r>
          </a:p>
        </p:txBody>
      </p:sp>
      <p:sp>
        <p:nvSpPr>
          <p:cNvPr id="3" name="矩形 2"/>
          <p:cNvSpPr/>
          <p:nvPr/>
        </p:nvSpPr>
        <p:spPr>
          <a:xfrm>
            <a:off x="512445" y="1712804"/>
            <a:ext cx="8119110" cy="3970318"/>
          </a:xfrm>
          <a:prstGeom prst="rect">
            <a:avLst/>
          </a:prstGeom>
        </p:spPr>
        <p:txBody>
          <a:bodyPr wrap="square">
            <a:spAutoFit/>
          </a:bodyPr>
          <a:lstStyle/>
          <a:p>
            <a:r>
              <a:rPr lang="en-US" altLang="zh-TW" dirty="0"/>
              <a:t>2.1.</a:t>
            </a:r>
            <a:r>
              <a:rPr lang="zh-TW" altLang="en-US" dirty="0"/>
              <a:t>資產分類分級與盤點</a:t>
            </a:r>
            <a:r>
              <a:rPr lang="en-US" altLang="zh-TW" dirty="0"/>
              <a:t>==&gt;</a:t>
            </a:r>
            <a:r>
              <a:rPr lang="zh-TW" altLang="en-US" dirty="0"/>
              <a:t>資產管理</a:t>
            </a:r>
            <a:r>
              <a:rPr lang="en-US" altLang="zh-TW" dirty="0"/>
              <a:t>(asset management)  </a:t>
            </a:r>
            <a:r>
              <a:rPr lang="zh-TW" altLang="en-US" dirty="0"/>
              <a:t>資產安全</a:t>
            </a:r>
            <a:r>
              <a:rPr lang="en-US" altLang="zh-TW" dirty="0"/>
              <a:t>(asset </a:t>
            </a:r>
            <a:r>
              <a:rPr lang="en-US" altLang="zh-TW" dirty="0" err="1"/>
              <a:t>ecurity</a:t>
            </a:r>
            <a:r>
              <a:rPr lang="en-US" altLang="zh-TW" dirty="0"/>
              <a:t>)</a:t>
            </a:r>
          </a:p>
          <a:p>
            <a:r>
              <a:rPr lang="en-US" altLang="zh-TW" dirty="0"/>
              <a:t>  CISSP Domain 2: Asset Security</a:t>
            </a:r>
          </a:p>
          <a:p>
            <a:r>
              <a:rPr lang="en-US" altLang="zh-TW" dirty="0"/>
              <a:t>  2.1.1.</a:t>
            </a:r>
            <a:r>
              <a:rPr lang="zh-TW" altLang="en-US" dirty="0"/>
              <a:t>資訊資產</a:t>
            </a:r>
          </a:p>
          <a:p>
            <a:r>
              <a:rPr lang="zh-TW" altLang="en-US" dirty="0"/>
              <a:t>  </a:t>
            </a:r>
            <a:r>
              <a:rPr lang="en-US" altLang="zh-TW" dirty="0"/>
              <a:t>2.1.2.</a:t>
            </a:r>
            <a:r>
              <a:rPr lang="zh-TW" altLang="en-US" dirty="0"/>
              <a:t>資訊資產分類及分級</a:t>
            </a:r>
          </a:p>
          <a:p>
            <a:r>
              <a:rPr lang="zh-TW" altLang="en-US" dirty="0"/>
              <a:t>  </a:t>
            </a:r>
            <a:r>
              <a:rPr lang="en-US" altLang="zh-TW" dirty="0"/>
              <a:t>2.1.3.</a:t>
            </a:r>
            <a:r>
              <a:rPr lang="zh-TW" altLang="en-US" dirty="0"/>
              <a:t>資訊資產分級的目的</a:t>
            </a:r>
          </a:p>
          <a:p>
            <a:r>
              <a:rPr lang="zh-TW" altLang="en-US" dirty="0"/>
              <a:t>  </a:t>
            </a:r>
            <a:r>
              <a:rPr lang="en-US" altLang="zh-TW" dirty="0"/>
              <a:t>2.1.4.</a:t>
            </a:r>
            <a:r>
              <a:rPr lang="zh-TW" altLang="en-US" dirty="0"/>
              <a:t>資訊資產分級的盤點施作方式</a:t>
            </a:r>
          </a:p>
          <a:p>
            <a:endParaRPr lang="zh-TW" altLang="en-US" dirty="0"/>
          </a:p>
          <a:p>
            <a:r>
              <a:rPr lang="en-US" altLang="zh-TW" dirty="0"/>
              <a:t>[</a:t>
            </a:r>
            <a:r>
              <a:rPr lang="zh-TW" altLang="en-US" dirty="0"/>
              <a:t>超級重要</a:t>
            </a:r>
            <a:r>
              <a:rPr lang="en-US" altLang="zh-TW" dirty="0"/>
              <a:t>]</a:t>
            </a:r>
          </a:p>
          <a:p>
            <a:r>
              <a:rPr lang="en-US" altLang="zh-TW" dirty="0"/>
              <a:t>2.2.</a:t>
            </a:r>
            <a:r>
              <a:rPr lang="zh-TW" altLang="en-US" dirty="0"/>
              <a:t>風險評鑑與風險處理</a:t>
            </a:r>
            <a:r>
              <a:rPr lang="en-US" altLang="zh-TW" dirty="0"/>
              <a:t>==&gt;</a:t>
            </a:r>
            <a:r>
              <a:rPr lang="zh-TW" altLang="en-US" dirty="0"/>
              <a:t>風險管理</a:t>
            </a:r>
            <a:r>
              <a:rPr lang="en-US" altLang="zh-TW" dirty="0"/>
              <a:t>(Risk management)</a:t>
            </a:r>
          </a:p>
          <a:p>
            <a:r>
              <a:rPr lang="en-US" altLang="zh-TW" dirty="0"/>
              <a:t>CISSP Domain 1: Security and Risk Management</a:t>
            </a:r>
          </a:p>
          <a:p>
            <a:r>
              <a:rPr lang="en-US" altLang="zh-TW" dirty="0"/>
              <a:t>  2.2.1.</a:t>
            </a:r>
            <a:r>
              <a:rPr lang="zh-TW" altLang="en-US" dirty="0"/>
              <a:t>風險管理</a:t>
            </a:r>
          </a:p>
          <a:p>
            <a:r>
              <a:rPr lang="zh-TW" altLang="en-US" dirty="0"/>
              <a:t>  </a:t>
            </a:r>
            <a:r>
              <a:rPr lang="en-US" altLang="zh-TW" dirty="0"/>
              <a:t>2.2.2.</a:t>
            </a:r>
            <a:r>
              <a:rPr lang="zh-TW" altLang="en-US" dirty="0"/>
              <a:t>風險評鑑與風險分析（</a:t>
            </a:r>
            <a:r>
              <a:rPr lang="en-US" altLang="zh-TW" dirty="0"/>
              <a:t>Risk Analysis)</a:t>
            </a:r>
          </a:p>
          <a:p>
            <a:r>
              <a:rPr lang="en-US" altLang="zh-TW" dirty="0"/>
              <a:t>  2.2.3.</a:t>
            </a:r>
            <a:r>
              <a:rPr lang="zh-TW" altLang="en-US" dirty="0"/>
              <a:t>風險評鑑與風險分析（</a:t>
            </a:r>
            <a:r>
              <a:rPr lang="en-US" altLang="zh-TW" dirty="0"/>
              <a:t>Risk Analysis</a:t>
            </a:r>
            <a:r>
              <a:rPr lang="zh-TW" altLang="en-US" dirty="0"/>
              <a:t>）的方法論</a:t>
            </a:r>
            <a:r>
              <a:rPr lang="en-US" altLang="zh-TW" dirty="0"/>
              <a:t>:</a:t>
            </a:r>
            <a:r>
              <a:rPr lang="zh-TW" altLang="en-US" dirty="0"/>
              <a:t>定性與定量方法</a:t>
            </a:r>
          </a:p>
          <a:p>
            <a:r>
              <a:rPr lang="zh-TW" altLang="en-US" dirty="0"/>
              <a:t>  </a:t>
            </a:r>
            <a:r>
              <a:rPr lang="en-US" altLang="zh-TW" dirty="0"/>
              <a:t>2.2.4.</a:t>
            </a:r>
            <a:r>
              <a:rPr lang="zh-TW" altLang="en-US" dirty="0"/>
              <a:t>風險處理</a:t>
            </a:r>
          </a:p>
        </p:txBody>
      </p:sp>
    </p:spTree>
    <p:extLst>
      <p:ext uri="{BB962C8B-B14F-4D97-AF65-F5344CB8AC3E}">
        <p14:creationId xmlns:p14="http://schemas.microsoft.com/office/powerpoint/2010/main" val="683651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3.</a:t>
            </a:r>
            <a:r>
              <a:rPr lang="zh-TW" altLang="en-US" dirty="0"/>
              <a:t>存取控制、加解密與金鑰管理</a:t>
            </a:r>
            <a:br>
              <a:rPr lang="zh-TW" altLang="en-US" dirty="0"/>
            </a:br>
            <a:endParaRPr lang="zh-TW" altLang="en-US" dirty="0"/>
          </a:p>
        </p:txBody>
      </p:sp>
      <p:sp>
        <p:nvSpPr>
          <p:cNvPr id="3" name="矩形 2"/>
          <p:cNvSpPr/>
          <p:nvPr/>
        </p:nvSpPr>
        <p:spPr>
          <a:xfrm>
            <a:off x="628650" y="1164114"/>
            <a:ext cx="8738870" cy="5170646"/>
          </a:xfrm>
          <a:prstGeom prst="rect">
            <a:avLst/>
          </a:prstGeom>
        </p:spPr>
        <p:txBody>
          <a:bodyPr wrap="square">
            <a:spAutoFit/>
          </a:bodyPr>
          <a:lstStyle/>
          <a:p>
            <a:r>
              <a:rPr lang="en-US" altLang="zh-TW" dirty="0"/>
              <a:t>3. </a:t>
            </a:r>
            <a:r>
              <a:rPr lang="zh-TW" altLang="en-US" dirty="0"/>
              <a:t>存取控制與身分認證</a:t>
            </a:r>
            <a:r>
              <a:rPr lang="en-US" altLang="zh-TW" dirty="0"/>
              <a:t>==&gt;</a:t>
            </a:r>
            <a:r>
              <a:rPr lang="zh-TW" altLang="en-US" dirty="0"/>
              <a:t>存取控制、加解密與金鑰管理 		 	 </a:t>
            </a:r>
          </a:p>
          <a:p>
            <a:endParaRPr lang="en-US" altLang="zh-TW" dirty="0"/>
          </a:p>
          <a:p>
            <a:r>
              <a:rPr lang="en-US" altLang="zh-TW" dirty="0"/>
              <a:t>CISSP Domain 5: Identity and Access Management</a:t>
            </a:r>
          </a:p>
          <a:p>
            <a:endParaRPr lang="en-US" altLang="zh-TW" sz="1200" dirty="0"/>
          </a:p>
          <a:p>
            <a:r>
              <a:rPr lang="en-US" altLang="zh-TW" sz="1200" dirty="0"/>
              <a:t>3_1_</a:t>
            </a:r>
            <a:r>
              <a:rPr lang="zh-TW" altLang="en-US" sz="1200" dirty="0"/>
              <a:t>存取控制與特權管理</a:t>
            </a:r>
          </a:p>
          <a:p>
            <a:r>
              <a:rPr lang="zh-TW" altLang="en-US" sz="1200" dirty="0"/>
              <a:t>存取控制基本觀念</a:t>
            </a:r>
            <a:r>
              <a:rPr lang="en-US" altLang="zh-TW" sz="1200" dirty="0"/>
              <a:t>:</a:t>
            </a:r>
            <a:endParaRPr lang="zh-TW" altLang="en-US" sz="1200" dirty="0"/>
          </a:p>
          <a:p>
            <a:r>
              <a:rPr lang="zh-TW" altLang="en-US" sz="1200" dirty="0"/>
              <a:t>存取控制類型</a:t>
            </a:r>
            <a:r>
              <a:rPr lang="en-US" altLang="zh-TW" sz="1200" dirty="0"/>
              <a:t>(</a:t>
            </a:r>
            <a:r>
              <a:rPr lang="zh-TW" altLang="en-US" sz="1200" dirty="0"/>
              <a:t>三類</a:t>
            </a:r>
            <a:r>
              <a:rPr lang="en-US" altLang="zh-TW" sz="1200" dirty="0"/>
              <a:t>):</a:t>
            </a:r>
            <a:r>
              <a:rPr lang="zh-TW" altLang="en-US" sz="1200" dirty="0"/>
              <a:t>系統、實體與網路存取控制</a:t>
            </a:r>
          </a:p>
          <a:p>
            <a:r>
              <a:rPr lang="zh-TW" altLang="en-US" sz="1200" dirty="0"/>
              <a:t>存取控制措施與方法</a:t>
            </a:r>
            <a:r>
              <a:rPr lang="en-US" altLang="zh-TW" sz="1200" dirty="0"/>
              <a:t>:</a:t>
            </a:r>
            <a:endParaRPr lang="zh-TW" altLang="en-US" sz="1200" dirty="0"/>
          </a:p>
          <a:p>
            <a:r>
              <a:rPr lang="zh-TW" altLang="en-US" sz="1200" dirty="0"/>
              <a:t>特權（</a:t>
            </a:r>
            <a:r>
              <a:rPr lang="en-US" altLang="zh-TW" sz="1200" dirty="0"/>
              <a:t>Privilege</a:t>
            </a:r>
            <a:r>
              <a:rPr lang="zh-TW" altLang="en-US" sz="1200" dirty="0"/>
              <a:t>）</a:t>
            </a:r>
          </a:p>
          <a:p>
            <a:r>
              <a:rPr lang="zh-TW" altLang="en-US" sz="1200" dirty="0"/>
              <a:t>權限管理基本觀念</a:t>
            </a:r>
            <a:r>
              <a:rPr lang="en-US" altLang="zh-TW" sz="1200" dirty="0"/>
              <a:t>:</a:t>
            </a:r>
            <a:r>
              <a:rPr lang="zh-TW" altLang="en-US" sz="1200" dirty="0"/>
              <a:t>最小權限原則</a:t>
            </a:r>
          </a:p>
          <a:p>
            <a:r>
              <a:rPr lang="zh-TW" altLang="en-US" sz="1200" dirty="0"/>
              <a:t>   </a:t>
            </a:r>
          </a:p>
          <a:p>
            <a:r>
              <a:rPr lang="en-US" altLang="zh-TW" sz="1200" dirty="0"/>
              <a:t>3_2_</a:t>
            </a:r>
            <a:r>
              <a:rPr lang="zh-TW" altLang="en-US" sz="1200" dirty="0"/>
              <a:t>身分認證（</a:t>
            </a:r>
            <a:r>
              <a:rPr lang="en-US" altLang="zh-TW" sz="1200" dirty="0"/>
              <a:t>Authentication</a:t>
            </a:r>
            <a:r>
              <a:rPr lang="zh-TW" altLang="en-US" sz="1200" dirty="0"/>
              <a:t>） </a:t>
            </a:r>
            <a:r>
              <a:rPr lang="en-US" altLang="zh-TW" sz="1200" dirty="0"/>
              <a:t>==&gt;</a:t>
            </a:r>
            <a:r>
              <a:rPr lang="zh-TW" altLang="en-US" sz="1200" dirty="0"/>
              <a:t>身份識別與存取管理（</a:t>
            </a:r>
            <a:r>
              <a:rPr lang="en-US" altLang="zh-TW" sz="1200" dirty="0"/>
              <a:t>Identity and Access Management</a:t>
            </a:r>
            <a:r>
              <a:rPr lang="zh-TW" altLang="en-US" sz="1200" dirty="0"/>
              <a:t>， </a:t>
            </a:r>
            <a:r>
              <a:rPr lang="en-US" altLang="zh-TW" sz="1200" dirty="0"/>
              <a:t>IAM</a:t>
            </a:r>
            <a:r>
              <a:rPr lang="zh-TW" altLang="en-US" sz="1200" dirty="0"/>
              <a:t>）</a:t>
            </a:r>
          </a:p>
          <a:p>
            <a:r>
              <a:rPr lang="zh-TW" altLang="en-US" sz="1200" dirty="0"/>
              <a:t>身分認證（</a:t>
            </a:r>
            <a:r>
              <a:rPr lang="en-US" altLang="zh-TW" sz="1200" dirty="0"/>
              <a:t>Authentication</a:t>
            </a:r>
            <a:r>
              <a:rPr lang="zh-TW" altLang="en-US" sz="1200" dirty="0"/>
              <a:t>）</a:t>
            </a:r>
          </a:p>
          <a:p>
            <a:r>
              <a:rPr lang="zh-TW" altLang="en-US" sz="1200" dirty="0"/>
              <a:t>身份認證（</a:t>
            </a:r>
            <a:r>
              <a:rPr lang="en-US" altLang="zh-TW" sz="1200" dirty="0"/>
              <a:t>Authentication</a:t>
            </a:r>
            <a:r>
              <a:rPr lang="zh-TW" altLang="en-US" sz="1200" dirty="0"/>
              <a:t>）機制設計三要素</a:t>
            </a:r>
            <a:r>
              <a:rPr lang="en-US" altLang="zh-TW" sz="1200" dirty="0"/>
              <a:t>:</a:t>
            </a:r>
          </a:p>
          <a:p>
            <a:r>
              <a:rPr lang="en-US" altLang="zh-TW" sz="1200" dirty="0"/>
              <a:t>   What you know</a:t>
            </a:r>
            <a:r>
              <a:rPr lang="zh-TW" altLang="en-US" sz="1200" dirty="0"/>
              <a:t>：腦中的東西</a:t>
            </a:r>
          </a:p>
          <a:p>
            <a:r>
              <a:rPr lang="zh-TW" altLang="en-US" sz="1200" dirty="0"/>
              <a:t>   </a:t>
            </a:r>
            <a:r>
              <a:rPr lang="en-US" altLang="zh-TW" sz="1200" dirty="0"/>
              <a:t>What you have</a:t>
            </a:r>
            <a:r>
              <a:rPr lang="zh-TW" altLang="en-US" sz="1200" dirty="0"/>
              <a:t>：手上擁有的實體物</a:t>
            </a:r>
          </a:p>
          <a:p>
            <a:r>
              <a:rPr lang="zh-TW" altLang="en-US" sz="1200" dirty="0"/>
              <a:t>   </a:t>
            </a:r>
            <a:r>
              <a:rPr lang="en-US" altLang="zh-TW" sz="1200" dirty="0"/>
              <a:t>What you are</a:t>
            </a:r>
            <a:r>
              <a:rPr lang="zh-TW" altLang="en-US" sz="1200" dirty="0"/>
              <a:t>：身上本來就有的特徵</a:t>
            </a:r>
          </a:p>
          <a:p>
            <a:r>
              <a:rPr lang="zh-TW" altLang="en-US" sz="1200" dirty="0"/>
              <a:t> 各種身份認證（</a:t>
            </a:r>
            <a:r>
              <a:rPr lang="en-US" altLang="zh-TW" sz="1200" dirty="0"/>
              <a:t>Authentication</a:t>
            </a:r>
            <a:r>
              <a:rPr lang="zh-TW" altLang="en-US" sz="1200" dirty="0"/>
              <a:t>）設計</a:t>
            </a:r>
          </a:p>
          <a:p>
            <a:r>
              <a:rPr lang="zh-TW" altLang="en-US" sz="1200" dirty="0"/>
              <a:t>   </a:t>
            </a:r>
            <a:r>
              <a:rPr lang="en-US" altLang="zh-TW" sz="1200" dirty="0"/>
              <a:t>OTP</a:t>
            </a:r>
            <a:r>
              <a:rPr lang="zh-TW" altLang="en-US" sz="1200" dirty="0"/>
              <a:t>（</a:t>
            </a:r>
            <a:r>
              <a:rPr lang="en-US" altLang="zh-TW" sz="1200" dirty="0"/>
              <a:t>One-Time Password</a:t>
            </a:r>
            <a:r>
              <a:rPr lang="zh-TW" altLang="en-US" sz="1200" dirty="0"/>
              <a:t>）</a:t>
            </a:r>
          </a:p>
          <a:p>
            <a:r>
              <a:rPr lang="zh-TW" altLang="en-US" sz="1200" dirty="0"/>
              <a:t>   多因子認證法（</a:t>
            </a:r>
            <a:r>
              <a:rPr lang="en-US" altLang="zh-TW" sz="1200" dirty="0"/>
              <a:t>Multi-factor Authentication</a:t>
            </a:r>
            <a:r>
              <a:rPr lang="zh-TW" altLang="en-US" sz="1200" dirty="0"/>
              <a:t>）</a:t>
            </a:r>
          </a:p>
          <a:p>
            <a:r>
              <a:rPr lang="zh-TW" altLang="en-US" sz="1200" dirty="0"/>
              <a:t>   </a:t>
            </a:r>
            <a:r>
              <a:rPr lang="en-US" altLang="zh-TW" sz="1200" dirty="0"/>
              <a:t>Biometric Systems</a:t>
            </a:r>
            <a:r>
              <a:rPr lang="zh-TW" altLang="en-US" sz="1200" dirty="0"/>
              <a:t>識別身分驗證技術</a:t>
            </a:r>
          </a:p>
          <a:p>
            <a:r>
              <a:rPr lang="zh-TW" altLang="en-US" sz="1200" dirty="0"/>
              <a:t>   生物辨識技術（</a:t>
            </a:r>
            <a:r>
              <a:rPr lang="en-US" altLang="zh-TW" sz="1200" dirty="0"/>
              <a:t>biometrics</a:t>
            </a:r>
            <a:r>
              <a:rPr lang="zh-TW" altLang="en-US" sz="1200" dirty="0"/>
              <a:t>，也稱生物測定學）</a:t>
            </a:r>
          </a:p>
          <a:p>
            <a:r>
              <a:rPr lang="zh-TW" altLang="en-US" sz="1200" dirty="0"/>
              <a:t>   網路身份認證（</a:t>
            </a:r>
            <a:r>
              <a:rPr lang="en-US" altLang="zh-TW" sz="1200" dirty="0"/>
              <a:t>Authentication</a:t>
            </a:r>
          </a:p>
          <a:p>
            <a:r>
              <a:rPr lang="en-US" altLang="zh-TW" sz="1200" dirty="0"/>
              <a:t> </a:t>
            </a:r>
            <a:r>
              <a:rPr lang="zh-TW" altLang="en-US" sz="1200" dirty="0"/>
              <a:t>攻擊身分認證</a:t>
            </a:r>
            <a:r>
              <a:rPr lang="en-US" altLang="zh-TW" sz="1200" dirty="0"/>
              <a:t>:</a:t>
            </a:r>
            <a:r>
              <a:rPr lang="zh-TW" altLang="en-US" sz="1200" dirty="0"/>
              <a:t>破解密碼</a:t>
            </a:r>
          </a:p>
          <a:p>
            <a:endParaRPr lang="zh-TW" altLang="en-US" sz="1200" dirty="0"/>
          </a:p>
          <a:p>
            <a:r>
              <a:rPr lang="en-US" altLang="zh-TW" sz="1200" dirty="0"/>
              <a:t>3.3 </a:t>
            </a:r>
            <a:r>
              <a:rPr lang="zh-TW" altLang="en-US" sz="1200" dirty="0"/>
              <a:t>加密解密與</a:t>
            </a:r>
            <a:r>
              <a:rPr lang="en-US" altLang="zh-TW" sz="1200" dirty="0"/>
              <a:t>PKI</a:t>
            </a:r>
            <a:endParaRPr lang="zh-TW" altLang="en-US" sz="1200" dirty="0"/>
          </a:p>
        </p:txBody>
      </p:sp>
    </p:spTree>
    <p:extLst>
      <p:ext uri="{BB962C8B-B14F-4D97-AF65-F5344CB8AC3E}">
        <p14:creationId xmlns:p14="http://schemas.microsoft.com/office/powerpoint/2010/main" val="69472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6026150" cy="1008101"/>
          </a:xfrm>
        </p:spPr>
        <p:txBody>
          <a:bodyPr/>
          <a:lstStyle/>
          <a:p>
            <a:r>
              <a:rPr lang="en-US" altLang="zh-TW" dirty="0"/>
              <a:t>4. </a:t>
            </a:r>
            <a:r>
              <a:rPr lang="zh-TW" altLang="en-US" b="1" dirty="0">
                <a:solidFill>
                  <a:srgbClr val="FF0000"/>
                </a:solidFill>
                <a:effectLst>
                  <a:outerShdw blurRad="38100" dist="38100" dir="2700000" algn="tl">
                    <a:srgbClr val="000000">
                      <a:alpha val="43137"/>
                    </a:srgbClr>
                  </a:outerShdw>
                </a:effectLst>
              </a:rPr>
              <a:t>事故管理</a:t>
            </a:r>
            <a:r>
              <a:rPr lang="zh-TW" altLang="en-US" dirty="0"/>
              <a:t>與</a:t>
            </a:r>
            <a:r>
              <a:rPr lang="zh-TW" altLang="en-US" b="1" dirty="0">
                <a:solidFill>
                  <a:srgbClr val="002060"/>
                </a:solidFill>
                <a:effectLst>
                  <a:outerShdw blurRad="38100" dist="38100" dir="2700000" algn="tl">
                    <a:srgbClr val="000000">
                      <a:alpha val="43137"/>
                    </a:srgbClr>
                  </a:outerShdw>
                </a:effectLst>
              </a:rPr>
              <a:t>營運持續</a:t>
            </a:r>
          </a:p>
        </p:txBody>
      </p:sp>
      <p:sp>
        <p:nvSpPr>
          <p:cNvPr id="3" name="矩形 2"/>
          <p:cNvSpPr/>
          <p:nvPr/>
        </p:nvSpPr>
        <p:spPr>
          <a:xfrm>
            <a:off x="731520" y="1373227"/>
            <a:ext cx="7783830" cy="4524315"/>
          </a:xfrm>
          <a:prstGeom prst="rect">
            <a:avLst/>
          </a:prstGeom>
        </p:spPr>
        <p:txBody>
          <a:bodyPr wrap="square">
            <a:spAutoFit/>
          </a:bodyPr>
          <a:lstStyle/>
          <a:p>
            <a:r>
              <a:rPr lang="zh-TW" altLang="en-US" dirty="0"/>
              <a:t> </a:t>
            </a:r>
          </a:p>
          <a:p>
            <a:r>
              <a:rPr lang="zh-TW" altLang="en-US" dirty="0"/>
              <a:t>  </a:t>
            </a:r>
            <a:r>
              <a:rPr lang="en-US" altLang="zh-TW" dirty="0"/>
              <a:t>4.1.</a:t>
            </a:r>
            <a:r>
              <a:rPr lang="zh-TW" altLang="en-US" dirty="0"/>
              <a:t>事件與事故管理</a:t>
            </a:r>
          </a:p>
          <a:p>
            <a:r>
              <a:rPr lang="zh-TW" altLang="en-US" dirty="0"/>
              <a:t>    資訊安全事故</a:t>
            </a:r>
            <a:r>
              <a:rPr lang="en-US" altLang="zh-TW" dirty="0"/>
              <a:t>(Security Incident)</a:t>
            </a:r>
            <a:r>
              <a:rPr lang="zh-TW" altLang="en-US" dirty="0"/>
              <a:t>與資安事件（</a:t>
            </a:r>
            <a:r>
              <a:rPr lang="en-US" altLang="zh-TW" dirty="0"/>
              <a:t>Security Event</a:t>
            </a:r>
            <a:r>
              <a:rPr lang="zh-TW" altLang="en-US" dirty="0"/>
              <a:t>）</a:t>
            </a:r>
          </a:p>
          <a:p>
            <a:r>
              <a:rPr lang="zh-TW" altLang="en-US" dirty="0"/>
              <a:t>    資訊安全事件通報</a:t>
            </a:r>
          </a:p>
          <a:p>
            <a:r>
              <a:rPr lang="zh-TW" altLang="en-US" dirty="0"/>
              <a:t>    資安事故應變與處理程序</a:t>
            </a:r>
          </a:p>
          <a:p>
            <a:r>
              <a:rPr lang="zh-TW" altLang="en-US" dirty="0"/>
              <a:t>  </a:t>
            </a:r>
            <a:r>
              <a:rPr lang="en-US" altLang="zh-TW" dirty="0"/>
              <a:t>4.2.</a:t>
            </a:r>
            <a:r>
              <a:rPr lang="zh-TW" altLang="en-US" dirty="0"/>
              <a:t>備援</a:t>
            </a:r>
          </a:p>
          <a:p>
            <a:r>
              <a:rPr lang="zh-TW" altLang="en-US" dirty="0"/>
              <a:t>    備援與備份</a:t>
            </a:r>
            <a:r>
              <a:rPr lang="en-US" altLang="zh-TW" dirty="0"/>
              <a:t>(Backup)</a:t>
            </a:r>
          </a:p>
          <a:p>
            <a:r>
              <a:rPr lang="en-US" altLang="zh-TW" dirty="0"/>
              <a:t>    </a:t>
            </a:r>
            <a:r>
              <a:rPr lang="zh-TW" altLang="en-US" dirty="0"/>
              <a:t>備援與備份</a:t>
            </a:r>
            <a:r>
              <a:rPr lang="en-US" altLang="zh-TW" dirty="0"/>
              <a:t>(Backup):</a:t>
            </a:r>
            <a:r>
              <a:rPr lang="zh-TW" altLang="en-US" dirty="0"/>
              <a:t>重要指標</a:t>
            </a:r>
            <a:r>
              <a:rPr lang="en-US" altLang="zh-TW" dirty="0"/>
              <a:t>RPO</a:t>
            </a:r>
            <a:r>
              <a:rPr lang="zh-TW" altLang="en-US" dirty="0"/>
              <a:t> </a:t>
            </a:r>
            <a:r>
              <a:rPr lang="en-US" altLang="zh-TW" dirty="0"/>
              <a:t>| RTO</a:t>
            </a:r>
            <a:r>
              <a:rPr lang="zh-TW" altLang="en-US" dirty="0"/>
              <a:t> </a:t>
            </a:r>
            <a:r>
              <a:rPr lang="en-US" altLang="zh-TW" dirty="0"/>
              <a:t>|</a:t>
            </a:r>
            <a:r>
              <a:rPr lang="zh-TW" altLang="en-US" dirty="0"/>
              <a:t> </a:t>
            </a:r>
            <a:r>
              <a:rPr lang="en-US" altLang="zh-TW" dirty="0"/>
              <a:t>MTPD</a:t>
            </a:r>
            <a:endParaRPr lang="zh-TW" altLang="en-US" dirty="0"/>
          </a:p>
          <a:p>
            <a:r>
              <a:rPr lang="zh-TW" altLang="en-US" dirty="0"/>
              <a:t>     備份的各種方式</a:t>
            </a:r>
            <a:r>
              <a:rPr lang="en-US" altLang="zh-TW" dirty="0"/>
              <a:t>:</a:t>
            </a:r>
            <a:r>
              <a:rPr lang="zh-TW" altLang="en-US" dirty="0"/>
              <a:t>完整備份（</a:t>
            </a:r>
            <a:r>
              <a:rPr lang="en-US" altLang="zh-TW" dirty="0"/>
              <a:t>Full Backup</a:t>
            </a:r>
            <a:r>
              <a:rPr lang="zh-TW" altLang="en-US" dirty="0"/>
              <a:t>）</a:t>
            </a:r>
            <a:r>
              <a:rPr lang="en-US" altLang="zh-TW" dirty="0"/>
              <a:t>|</a:t>
            </a:r>
            <a:r>
              <a:rPr lang="zh-TW" altLang="en-US" dirty="0"/>
              <a:t>差異備份（</a:t>
            </a:r>
            <a:r>
              <a:rPr lang="en-US" altLang="zh-TW" dirty="0"/>
              <a:t>Differential Backup</a:t>
            </a:r>
            <a:r>
              <a:rPr lang="zh-TW" altLang="en-US" dirty="0"/>
              <a:t>）</a:t>
            </a:r>
          </a:p>
          <a:p>
            <a:r>
              <a:rPr lang="zh-TW" altLang="en-US" dirty="0"/>
              <a:t>                   增量備份（</a:t>
            </a:r>
            <a:r>
              <a:rPr lang="en-US" altLang="zh-TW" dirty="0"/>
              <a:t>Incremental Backup</a:t>
            </a:r>
            <a:r>
              <a:rPr lang="zh-TW" altLang="en-US" dirty="0"/>
              <a:t>）</a:t>
            </a:r>
            <a:r>
              <a:rPr lang="en-US" altLang="zh-TW" dirty="0"/>
              <a:t>|</a:t>
            </a:r>
            <a:r>
              <a:rPr lang="zh-TW" altLang="en-US" dirty="0"/>
              <a:t>選擇式備份（</a:t>
            </a:r>
            <a:r>
              <a:rPr lang="en-US" altLang="zh-TW" dirty="0"/>
              <a:t>Selective Backup</a:t>
            </a:r>
            <a:r>
              <a:rPr lang="zh-TW" altLang="en-US" dirty="0"/>
              <a:t>）</a:t>
            </a:r>
          </a:p>
          <a:p>
            <a:r>
              <a:rPr lang="zh-TW" altLang="en-US" dirty="0"/>
              <a:t>    異地備援</a:t>
            </a:r>
            <a:endParaRPr lang="en-US" altLang="zh-TW" dirty="0"/>
          </a:p>
          <a:p>
            <a:endParaRPr lang="zh-TW" altLang="en-US" dirty="0"/>
          </a:p>
          <a:p>
            <a:r>
              <a:rPr lang="zh-TW" altLang="en-US" dirty="0"/>
              <a:t>   </a:t>
            </a:r>
            <a:r>
              <a:rPr lang="en-US" altLang="zh-TW" dirty="0"/>
              <a:t>4.3.</a:t>
            </a:r>
            <a:r>
              <a:rPr lang="zh-TW" altLang="en-US" dirty="0"/>
              <a:t>營運持續</a:t>
            </a:r>
            <a:r>
              <a:rPr lang="en-US" altLang="zh-TW" dirty="0"/>
              <a:t>BCP</a:t>
            </a:r>
            <a:r>
              <a:rPr lang="zh-TW" altLang="en-US" dirty="0"/>
              <a:t>  </a:t>
            </a:r>
            <a:r>
              <a:rPr lang="en-US" altLang="zh-TW" dirty="0"/>
              <a:t>Business continuity planning</a:t>
            </a:r>
            <a:endParaRPr lang="zh-TW" altLang="en-US" dirty="0"/>
          </a:p>
          <a:p>
            <a:r>
              <a:rPr lang="zh-TW" altLang="en-US" dirty="0"/>
              <a:t>          </a:t>
            </a:r>
            <a:r>
              <a:rPr lang="en-US" altLang="zh-TW" dirty="0"/>
              <a:t>CISSP Domain 7: Security Operations </a:t>
            </a:r>
          </a:p>
          <a:p>
            <a:r>
              <a:rPr lang="en-US" altLang="zh-TW" dirty="0"/>
              <a:t>    </a:t>
            </a:r>
            <a:r>
              <a:rPr lang="zh-TW" altLang="en-US" dirty="0"/>
              <a:t>企業營運持續計畫</a:t>
            </a:r>
            <a:r>
              <a:rPr lang="en-US" altLang="zh-TW" dirty="0"/>
              <a:t>Business continuity planning</a:t>
            </a:r>
            <a:endParaRPr lang="zh-TW" altLang="en-US" dirty="0"/>
          </a:p>
          <a:p>
            <a:r>
              <a:rPr lang="zh-TW" altLang="en-US" dirty="0"/>
              <a:t>    營運持續管理的國際標準</a:t>
            </a:r>
            <a:r>
              <a:rPr lang="en-US" altLang="zh-TW" dirty="0"/>
              <a:t>:ISO 22313 </a:t>
            </a:r>
            <a:r>
              <a:rPr lang="zh-TW" altLang="en-US" dirty="0"/>
              <a:t>與</a:t>
            </a:r>
            <a:r>
              <a:rPr lang="en-US" altLang="zh-TW" dirty="0"/>
              <a:t>ISO 22301</a:t>
            </a:r>
            <a:endParaRPr lang="zh-TW" altLang="en-US" dirty="0"/>
          </a:p>
        </p:txBody>
      </p:sp>
      <p:sp>
        <p:nvSpPr>
          <p:cNvPr id="4" name="矩形 3"/>
          <p:cNvSpPr/>
          <p:nvPr/>
        </p:nvSpPr>
        <p:spPr>
          <a:xfrm>
            <a:off x="1381760" y="6011595"/>
            <a:ext cx="6644640" cy="307777"/>
          </a:xfrm>
          <a:prstGeom prst="rect">
            <a:avLst/>
          </a:prstGeom>
        </p:spPr>
        <p:txBody>
          <a:bodyPr wrap="square">
            <a:spAutoFit/>
          </a:bodyPr>
          <a:lstStyle/>
          <a:p>
            <a:r>
              <a:rPr lang="en-US" altLang="zh-TW" sz="1400" dirty="0"/>
              <a:t>https://en.wikipedia.org/wiki/Business_continuity_planning#Current_British_standards</a:t>
            </a:r>
            <a:endParaRPr lang="zh-TW" altLang="en-US" sz="1400" dirty="0"/>
          </a:p>
        </p:txBody>
      </p:sp>
    </p:spTree>
    <p:extLst>
      <p:ext uri="{BB962C8B-B14F-4D97-AF65-F5344CB8AC3E}">
        <p14:creationId xmlns:p14="http://schemas.microsoft.com/office/powerpoint/2010/main" val="302617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0820" y="141607"/>
            <a:ext cx="5864860" cy="925194"/>
          </a:xfrm>
        </p:spPr>
        <p:txBody>
          <a:bodyPr/>
          <a:lstStyle/>
          <a:p>
            <a:r>
              <a:rPr lang="en-US" altLang="zh-TW" dirty="0"/>
              <a:t>5.</a:t>
            </a:r>
            <a:r>
              <a:rPr lang="zh-TW" altLang="en-US" dirty="0"/>
              <a:t>法規遵循與資訊倫理</a:t>
            </a:r>
          </a:p>
        </p:txBody>
      </p:sp>
      <p:sp>
        <p:nvSpPr>
          <p:cNvPr id="3" name="矩形 2"/>
          <p:cNvSpPr/>
          <p:nvPr/>
        </p:nvSpPr>
        <p:spPr>
          <a:xfrm>
            <a:off x="669290" y="995681"/>
            <a:ext cx="7051040" cy="5632311"/>
          </a:xfrm>
          <a:prstGeom prst="rect">
            <a:avLst/>
          </a:prstGeom>
        </p:spPr>
        <p:txBody>
          <a:bodyPr wrap="square">
            <a:spAutoFit/>
          </a:bodyPr>
          <a:lstStyle/>
          <a:p>
            <a:r>
              <a:rPr lang="en-US" altLang="zh-TW" dirty="0"/>
              <a:t>5.1.</a:t>
            </a:r>
            <a:r>
              <a:rPr lang="zh-TW" altLang="en-US" dirty="0"/>
              <a:t>隱私保護與智慧財產權</a:t>
            </a:r>
          </a:p>
          <a:p>
            <a:r>
              <a:rPr lang="zh-TW" altLang="en-US" dirty="0"/>
              <a:t>     </a:t>
            </a:r>
            <a:r>
              <a:rPr lang="en-US" altLang="zh-TW" dirty="0"/>
              <a:t>5_1_1:</a:t>
            </a:r>
            <a:r>
              <a:rPr lang="zh-TW" altLang="en-US" dirty="0"/>
              <a:t>隱私保護 </a:t>
            </a:r>
            <a:r>
              <a:rPr lang="en-US" altLang="zh-TW" dirty="0"/>
              <a:t>=== </a:t>
            </a:r>
            <a:r>
              <a:rPr lang="zh-TW" altLang="en-US" dirty="0"/>
              <a:t>個資法</a:t>
            </a:r>
            <a:r>
              <a:rPr lang="en-US" altLang="zh-TW" dirty="0"/>
              <a:t>          </a:t>
            </a:r>
          </a:p>
          <a:p>
            <a:r>
              <a:rPr lang="en-US" altLang="zh-TW" dirty="0"/>
              <a:t>     5_1_1:</a:t>
            </a:r>
            <a:r>
              <a:rPr lang="zh-TW" altLang="en-US" dirty="0"/>
              <a:t>智慧財產權</a:t>
            </a:r>
            <a:r>
              <a:rPr lang="en-US" altLang="zh-TW" dirty="0"/>
              <a:t>(Intellectual Property Rights)  IP</a:t>
            </a:r>
          </a:p>
          <a:p>
            <a:r>
              <a:rPr lang="en-US" altLang="zh-TW" dirty="0"/>
              <a:t>     </a:t>
            </a:r>
          </a:p>
          <a:p>
            <a:r>
              <a:rPr lang="en-US" altLang="zh-TW" dirty="0"/>
              <a:t>5.2.</a:t>
            </a:r>
            <a:r>
              <a:rPr lang="zh-TW" altLang="en-US" dirty="0"/>
              <a:t>資訊倫理</a:t>
            </a:r>
          </a:p>
          <a:p>
            <a:r>
              <a:rPr lang="zh-TW" altLang="en-US" dirty="0"/>
              <a:t>     </a:t>
            </a:r>
            <a:r>
              <a:rPr lang="en-US" altLang="zh-TW" dirty="0"/>
              <a:t>5.2.1</a:t>
            </a:r>
            <a:r>
              <a:rPr lang="zh-TW" altLang="en-US" dirty="0"/>
              <a:t>資訊倫理</a:t>
            </a:r>
            <a:r>
              <a:rPr lang="en-US" altLang="zh-TW" dirty="0"/>
              <a:t>:</a:t>
            </a:r>
          </a:p>
          <a:p>
            <a:r>
              <a:rPr lang="en-US" altLang="zh-TW" dirty="0"/>
              <a:t>     5.2.2</a:t>
            </a:r>
            <a:r>
              <a:rPr lang="zh-TW" altLang="en-US" dirty="0"/>
              <a:t>資訊倫理</a:t>
            </a:r>
            <a:r>
              <a:rPr lang="en-US" altLang="zh-TW" dirty="0"/>
              <a:t>:PAPA</a:t>
            </a:r>
          </a:p>
          <a:p>
            <a:r>
              <a:rPr lang="en-US" altLang="zh-TW" dirty="0"/>
              <a:t> </a:t>
            </a:r>
          </a:p>
          <a:p>
            <a:r>
              <a:rPr lang="en-US" altLang="zh-TW" dirty="0"/>
              <a:t>5.3.</a:t>
            </a:r>
            <a:r>
              <a:rPr lang="zh-TW" altLang="en-US" dirty="0"/>
              <a:t>法規遵循</a:t>
            </a:r>
          </a:p>
          <a:p>
            <a:r>
              <a:rPr lang="zh-TW" altLang="en-US" dirty="0"/>
              <a:t>          智慧財產保護法</a:t>
            </a:r>
          </a:p>
          <a:p>
            <a:r>
              <a:rPr lang="zh-TW" altLang="en-US" dirty="0"/>
              <a:t>          個人資料保護法</a:t>
            </a:r>
          </a:p>
          <a:p>
            <a:r>
              <a:rPr lang="zh-TW" altLang="en-US" dirty="0"/>
              <a:t>          資安管理法</a:t>
            </a:r>
          </a:p>
          <a:p>
            <a:r>
              <a:rPr lang="zh-TW" altLang="en-US" dirty="0"/>
              <a:t>          史上最嚴苛的歐盟個資料保護法</a:t>
            </a:r>
            <a:r>
              <a:rPr lang="en-US" altLang="zh-TW" dirty="0"/>
              <a:t>GDPR</a:t>
            </a:r>
          </a:p>
          <a:p>
            <a:r>
              <a:rPr lang="en-US" altLang="zh-TW" dirty="0"/>
              <a:t>           GDPR </a:t>
            </a:r>
            <a:r>
              <a:rPr lang="zh-TW" altLang="en-US" dirty="0"/>
              <a:t>案例</a:t>
            </a:r>
            <a:endParaRPr lang="en-US" altLang="zh-TW" dirty="0"/>
          </a:p>
          <a:p>
            <a:r>
              <a:rPr lang="en-US" altLang="zh-TW" dirty="0"/>
              <a:t>5.4.</a:t>
            </a:r>
            <a:r>
              <a:rPr lang="zh-TW" altLang="en-US" dirty="0"/>
              <a:t>稽核</a:t>
            </a:r>
          </a:p>
          <a:p>
            <a:r>
              <a:rPr lang="zh-TW" altLang="en-US" dirty="0"/>
              <a:t>      </a:t>
            </a:r>
            <a:r>
              <a:rPr lang="en-US" altLang="zh-TW" dirty="0"/>
              <a:t>5.4.1.</a:t>
            </a:r>
            <a:r>
              <a:rPr lang="zh-TW" altLang="en-US" dirty="0"/>
              <a:t>稽核類型</a:t>
            </a:r>
            <a:r>
              <a:rPr lang="en-US" altLang="zh-TW" dirty="0"/>
              <a:t>:</a:t>
            </a:r>
            <a:r>
              <a:rPr lang="zh-TW" altLang="en-US" dirty="0"/>
              <a:t>第一方稽核</a:t>
            </a:r>
            <a:r>
              <a:rPr lang="en-US" altLang="zh-TW" dirty="0"/>
              <a:t>|</a:t>
            </a:r>
            <a:r>
              <a:rPr lang="zh-TW" altLang="en-US" dirty="0"/>
              <a:t>第二方稽核</a:t>
            </a:r>
            <a:r>
              <a:rPr lang="en-US" altLang="zh-TW" dirty="0"/>
              <a:t>|</a:t>
            </a:r>
            <a:r>
              <a:rPr lang="zh-TW" altLang="en-US" dirty="0"/>
              <a:t>第三方稽核 </a:t>
            </a:r>
          </a:p>
          <a:p>
            <a:r>
              <a:rPr lang="zh-TW" altLang="en-US" dirty="0"/>
              <a:t>      </a:t>
            </a:r>
            <a:r>
              <a:rPr lang="en-US" altLang="zh-TW" dirty="0"/>
              <a:t>5.4.2</a:t>
            </a:r>
            <a:r>
              <a:rPr lang="zh-TW" altLang="en-US" dirty="0"/>
              <a:t>稽核人員應遵守四大原則</a:t>
            </a:r>
          </a:p>
          <a:p>
            <a:r>
              <a:rPr lang="zh-TW" altLang="en-US" dirty="0"/>
              <a:t>      </a:t>
            </a:r>
            <a:r>
              <a:rPr lang="en-US" altLang="zh-TW" dirty="0"/>
              <a:t>5.4.3 </a:t>
            </a:r>
            <a:r>
              <a:rPr lang="zh-TW" altLang="en-US" dirty="0"/>
              <a:t>稽核重要觀念</a:t>
            </a:r>
            <a:r>
              <a:rPr lang="en-US" altLang="zh-TW" dirty="0"/>
              <a:t>:</a:t>
            </a:r>
            <a:r>
              <a:rPr lang="zh-TW" altLang="en-US" dirty="0"/>
              <a:t>稽核證據 </a:t>
            </a:r>
            <a:r>
              <a:rPr lang="en-US" altLang="zh-TW" dirty="0"/>
              <a:t>|</a:t>
            </a:r>
            <a:r>
              <a:rPr lang="zh-TW" altLang="en-US" dirty="0"/>
              <a:t>稽核軌跡</a:t>
            </a:r>
            <a:r>
              <a:rPr lang="en-US" altLang="zh-TW" dirty="0"/>
              <a:t>[audit trail |audit log)]</a:t>
            </a:r>
            <a:endParaRPr lang="zh-TW" altLang="en-US" dirty="0"/>
          </a:p>
          <a:p>
            <a:r>
              <a:rPr lang="zh-TW" altLang="en-US" dirty="0"/>
              <a:t>      </a:t>
            </a:r>
            <a:r>
              <a:rPr lang="en-US" altLang="zh-TW" dirty="0"/>
              <a:t>5.4.4.</a:t>
            </a:r>
            <a:r>
              <a:rPr lang="zh-TW" altLang="en-US" dirty="0"/>
              <a:t>稽核流程</a:t>
            </a:r>
          </a:p>
          <a:p>
            <a:r>
              <a:rPr lang="zh-TW" altLang="en-US" dirty="0"/>
              <a:t>      </a:t>
            </a:r>
            <a:r>
              <a:rPr lang="en-US" altLang="zh-TW" dirty="0"/>
              <a:t>5.4.5.</a:t>
            </a:r>
            <a:r>
              <a:rPr lang="zh-TW" altLang="en-US" dirty="0"/>
              <a:t>國際稽核標準</a:t>
            </a:r>
          </a:p>
        </p:txBody>
      </p:sp>
    </p:spTree>
    <p:extLst>
      <p:ext uri="{BB962C8B-B14F-4D97-AF65-F5344CB8AC3E}">
        <p14:creationId xmlns:p14="http://schemas.microsoft.com/office/powerpoint/2010/main" val="259531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600" dirty="0">
                <a:solidFill>
                  <a:srgbClr val="FFFF00"/>
                </a:solidFill>
              </a:rPr>
              <a:t>1.</a:t>
            </a:r>
          </a:p>
          <a:p>
            <a:pPr algn="ctr"/>
            <a:r>
              <a:rPr lang="zh-TW" altLang="en-US" dirty="0"/>
              <a:t>資訊安全管理概念</a:t>
            </a:r>
            <a:br>
              <a:rPr lang="zh-TW" altLang="en-US" dirty="0"/>
            </a:br>
            <a:endParaRPr lang="zh-TW" altLang="en-US" dirty="0"/>
          </a:p>
        </p:txBody>
      </p:sp>
    </p:spTree>
    <p:extLst>
      <p:ext uri="{BB962C8B-B14F-4D97-AF65-F5344CB8AC3E}">
        <p14:creationId xmlns:p14="http://schemas.microsoft.com/office/powerpoint/2010/main" val="249077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6730" y="521405"/>
            <a:ext cx="7886700" cy="1325563"/>
          </a:xfrm>
        </p:spPr>
        <p:txBody>
          <a:bodyPr/>
          <a:lstStyle/>
          <a:p>
            <a:r>
              <a:rPr lang="en-US" altLang="zh-TW" dirty="0"/>
              <a:t>1.</a:t>
            </a:r>
            <a:r>
              <a:rPr lang="zh-TW" altLang="en-US" dirty="0"/>
              <a:t>資訊安全管理概念</a:t>
            </a:r>
            <a:br>
              <a:rPr lang="zh-TW" altLang="en-US" dirty="0"/>
            </a:br>
            <a:endParaRPr lang="zh-TW" altLang="en-US" dirty="0"/>
          </a:p>
        </p:txBody>
      </p:sp>
      <p:sp>
        <p:nvSpPr>
          <p:cNvPr id="3" name="矩形 2"/>
          <p:cNvSpPr/>
          <p:nvPr/>
        </p:nvSpPr>
        <p:spPr>
          <a:xfrm>
            <a:off x="629920" y="2268925"/>
            <a:ext cx="7894320" cy="2862322"/>
          </a:xfrm>
          <a:prstGeom prst="rect">
            <a:avLst/>
          </a:prstGeom>
        </p:spPr>
        <p:txBody>
          <a:bodyPr wrap="square">
            <a:spAutoFit/>
          </a:bodyPr>
          <a:lstStyle/>
          <a:p>
            <a:r>
              <a:rPr lang="en-US" altLang="zh-TW" dirty="0"/>
              <a:t>1_1_</a:t>
            </a:r>
            <a:r>
              <a:rPr lang="zh-TW" altLang="en-US" dirty="0"/>
              <a:t>資訊安全目標</a:t>
            </a:r>
            <a:r>
              <a:rPr lang="en-US" altLang="zh-TW" dirty="0"/>
              <a:t>_</a:t>
            </a:r>
            <a:r>
              <a:rPr lang="zh-TW" altLang="en-US" dirty="0"/>
              <a:t>機密性、完整性與可用性</a:t>
            </a:r>
          </a:p>
          <a:p>
            <a:r>
              <a:rPr lang="zh-TW" altLang="en-US" dirty="0"/>
              <a:t>   </a:t>
            </a:r>
            <a:r>
              <a:rPr lang="en-US" altLang="zh-TW" dirty="0"/>
              <a:t>1.1.1.CIA</a:t>
            </a:r>
          </a:p>
          <a:p>
            <a:r>
              <a:rPr lang="en-US" altLang="zh-TW" dirty="0"/>
              <a:t>   1.1.2.</a:t>
            </a:r>
            <a:r>
              <a:rPr lang="zh-TW" altLang="en-US" dirty="0"/>
              <a:t>各種破壞</a:t>
            </a:r>
            <a:r>
              <a:rPr lang="en-US" altLang="zh-TW" dirty="0"/>
              <a:t>CIA</a:t>
            </a:r>
            <a:r>
              <a:rPr lang="zh-TW" altLang="en-US" dirty="0"/>
              <a:t>的情境</a:t>
            </a:r>
          </a:p>
          <a:p>
            <a:r>
              <a:rPr lang="zh-TW" altLang="en-US" dirty="0"/>
              <a:t>   </a:t>
            </a:r>
            <a:r>
              <a:rPr lang="en-US" altLang="zh-TW" dirty="0"/>
              <a:t>1.1.3.</a:t>
            </a:r>
            <a:r>
              <a:rPr lang="zh-TW" altLang="en-US" dirty="0"/>
              <a:t>保護</a:t>
            </a:r>
            <a:r>
              <a:rPr lang="en-US" altLang="zh-TW" dirty="0"/>
              <a:t>CIA</a:t>
            </a:r>
            <a:r>
              <a:rPr lang="zh-TW" altLang="en-US" dirty="0"/>
              <a:t>的方法</a:t>
            </a:r>
            <a:endParaRPr lang="en-US" altLang="zh-TW" dirty="0"/>
          </a:p>
          <a:p>
            <a:endParaRPr lang="zh-TW" altLang="en-US" dirty="0"/>
          </a:p>
          <a:p>
            <a:r>
              <a:rPr lang="en-US" altLang="zh-TW" dirty="0"/>
              <a:t>1_2_</a:t>
            </a:r>
            <a:r>
              <a:rPr lang="zh-TW" altLang="en-US" dirty="0"/>
              <a:t>資訊安全管理系統</a:t>
            </a:r>
            <a:r>
              <a:rPr lang="en-US" altLang="zh-TW" dirty="0"/>
              <a:t>(ISMS:)ISO 27001| 27002| CNS 27001</a:t>
            </a:r>
          </a:p>
          <a:p>
            <a:r>
              <a:rPr lang="en-US" altLang="zh-TW" dirty="0"/>
              <a:t>   1.2.1.</a:t>
            </a:r>
            <a:r>
              <a:rPr lang="zh-TW" altLang="en-US" dirty="0"/>
              <a:t>資訊安全管理系統（</a:t>
            </a:r>
            <a:r>
              <a:rPr lang="en-US" altLang="zh-TW" dirty="0"/>
              <a:t>Information Security Management System, ISMS</a:t>
            </a:r>
            <a:r>
              <a:rPr lang="zh-TW" altLang="en-US" dirty="0"/>
              <a:t>）</a:t>
            </a:r>
          </a:p>
          <a:p>
            <a:r>
              <a:rPr lang="zh-TW" altLang="en-US" dirty="0"/>
              <a:t>   </a:t>
            </a:r>
            <a:r>
              <a:rPr lang="en-US" altLang="zh-TW" dirty="0"/>
              <a:t>1.2.2.</a:t>
            </a:r>
            <a:r>
              <a:rPr lang="zh-TW" altLang="en-US" dirty="0"/>
              <a:t>導入</a:t>
            </a:r>
            <a:r>
              <a:rPr lang="en-US" altLang="zh-TW" dirty="0"/>
              <a:t>ISMS</a:t>
            </a:r>
            <a:r>
              <a:rPr lang="zh-TW" altLang="en-US" dirty="0"/>
              <a:t>的目的</a:t>
            </a:r>
          </a:p>
          <a:p>
            <a:r>
              <a:rPr lang="zh-TW" altLang="en-US" dirty="0"/>
              <a:t>   </a:t>
            </a:r>
            <a:r>
              <a:rPr lang="en-US" altLang="zh-TW" dirty="0"/>
              <a:t>1.2.3.</a:t>
            </a:r>
            <a:r>
              <a:rPr lang="zh-TW" altLang="en-US" dirty="0"/>
              <a:t>導入</a:t>
            </a:r>
            <a:r>
              <a:rPr lang="en-US" altLang="zh-TW" dirty="0"/>
              <a:t>ISMS</a:t>
            </a:r>
            <a:r>
              <a:rPr lang="zh-TW" altLang="en-US" dirty="0"/>
              <a:t>的過程與程序</a:t>
            </a:r>
            <a:r>
              <a:rPr lang="en-US" altLang="zh-TW" dirty="0"/>
              <a:t>:PDCA</a:t>
            </a:r>
          </a:p>
          <a:p>
            <a:r>
              <a:rPr lang="en-US" altLang="zh-TW" dirty="0"/>
              <a:t>   1.2.4.</a:t>
            </a:r>
            <a:r>
              <a:rPr lang="zh-TW" altLang="en-US" dirty="0"/>
              <a:t>導入</a:t>
            </a:r>
            <a:r>
              <a:rPr lang="en-US" altLang="zh-TW" dirty="0"/>
              <a:t>ISMS</a:t>
            </a:r>
            <a:r>
              <a:rPr lang="zh-TW" altLang="en-US" dirty="0"/>
              <a:t>的關鍵注意事項</a:t>
            </a:r>
          </a:p>
        </p:txBody>
      </p:sp>
    </p:spTree>
    <p:extLst>
      <p:ext uri="{BB962C8B-B14F-4D97-AF65-F5344CB8AC3E}">
        <p14:creationId xmlns:p14="http://schemas.microsoft.com/office/powerpoint/2010/main" val="3080205749"/>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TotalTime>
  <Words>1208</Words>
  <Application>Microsoft Office PowerPoint</Application>
  <PresentationFormat>如螢幕大小 (4:3)</PresentationFormat>
  <Paragraphs>161</Paragraphs>
  <Slides>21</Slides>
  <Notes>0</Notes>
  <HiddenSlides>0</HiddenSlides>
  <MMClips>0</MMClips>
  <ScaleCrop>false</ScaleCrop>
  <HeadingPairs>
    <vt:vector size="4" baseType="variant">
      <vt:variant>
        <vt:lpstr>佈景主題</vt:lpstr>
      </vt:variant>
      <vt:variant>
        <vt:i4>1</vt:i4>
      </vt:variant>
      <vt:variant>
        <vt:lpstr>投影片標題</vt:lpstr>
      </vt:variant>
      <vt:variant>
        <vt:i4>21</vt:i4>
      </vt:variant>
    </vt:vector>
  </HeadingPairs>
  <TitlesOfParts>
    <vt:vector size="22" baseType="lpstr">
      <vt:lpstr>Office 佈景主題</vt:lpstr>
      <vt:lpstr>IPAS資訊安全管理</vt:lpstr>
      <vt:lpstr>PowerPoint 簡報</vt:lpstr>
      <vt:lpstr>1.資訊安全管理概念 </vt:lpstr>
      <vt:lpstr>2.資產與風險管理</vt:lpstr>
      <vt:lpstr>3.存取控制、加解密與金鑰管理 </vt:lpstr>
      <vt:lpstr>4. 事故管理與營運持續</vt:lpstr>
      <vt:lpstr>5.法規遵循與資訊倫理</vt:lpstr>
      <vt:lpstr>PowerPoint 簡報</vt:lpstr>
      <vt:lpstr>1.資訊安全管理概念 </vt:lpstr>
      <vt:lpstr>C I A</vt:lpstr>
      <vt:lpstr>各種破壞CIA的情境</vt:lpstr>
      <vt:lpstr>保護CIA的方法</vt:lpstr>
      <vt:lpstr>資訊安全管理系統（Information Security Management System, ISMS）</vt:lpstr>
      <vt:lpstr>導入ISMS的目的</vt:lpstr>
      <vt:lpstr>PowerPoint 簡報</vt:lpstr>
      <vt:lpstr>PowerPoint 簡報</vt:lpstr>
      <vt:lpstr>PowerPoint 簡報</vt:lpstr>
      <vt:lpstr>PowerPoint 簡報</vt:lpstr>
      <vt:lpstr>資訊安全事故(Security Incident)與資安事件（Security Event）</vt:lpstr>
      <vt:lpstr>incident response(IR)processes</vt:lpstr>
      <vt:lpstr>Incident Response(IR)processes:CISSP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ksu</dc:creator>
  <cp:lastModifiedBy>KSUIE</cp:lastModifiedBy>
  <cp:revision>8</cp:revision>
  <dcterms:created xsi:type="dcterms:W3CDTF">2020-04-21T08:42:48Z</dcterms:created>
  <dcterms:modified xsi:type="dcterms:W3CDTF">2020-04-21T10:41:29Z</dcterms:modified>
</cp:coreProperties>
</file>