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6" r:id="rId2"/>
    <p:sldId id="362" r:id="rId3"/>
    <p:sldId id="258" r:id="rId4"/>
    <p:sldId id="336" r:id="rId5"/>
    <p:sldId id="259" r:id="rId6"/>
    <p:sldId id="337" r:id="rId7"/>
    <p:sldId id="332" r:id="rId8"/>
    <p:sldId id="338" r:id="rId9"/>
    <p:sldId id="365" r:id="rId10"/>
    <p:sldId id="334" r:id="rId11"/>
    <p:sldId id="341" r:id="rId12"/>
    <p:sldId id="371" r:id="rId13"/>
    <p:sldId id="372" r:id="rId14"/>
    <p:sldId id="373" r:id="rId15"/>
    <p:sldId id="339" r:id="rId16"/>
    <p:sldId id="273" r:id="rId17"/>
    <p:sldId id="349" r:id="rId18"/>
    <p:sldId id="363" r:id="rId19"/>
    <p:sldId id="342" r:id="rId20"/>
    <p:sldId id="263" r:id="rId21"/>
    <p:sldId id="367" r:id="rId22"/>
    <p:sldId id="335" r:id="rId23"/>
    <p:sldId id="368" r:id="rId24"/>
    <p:sldId id="343" r:id="rId25"/>
    <p:sldId id="344" r:id="rId26"/>
    <p:sldId id="345" r:id="rId27"/>
    <p:sldId id="262" r:id="rId28"/>
    <p:sldId id="278" r:id="rId29"/>
    <p:sldId id="279" r:id="rId30"/>
    <p:sldId id="364" r:id="rId31"/>
    <p:sldId id="350" r:id="rId32"/>
    <p:sldId id="274" r:id="rId33"/>
    <p:sldId id="346" r:id="rId34"/>
    <p:sldId id="280" r:id="rId35"/>
    <p:sldId id="285" r:id="rId36"/>
    <p:sldId id="286" r:id="rId37"/>
    <p:sldId id="287" r:id="rId38"/>
    <p:sldId id="281" r:id="rId39"/>
    <p:sldId id="282" r:id="rId40"/>
    <p:sldId id="283" r:id="rId41"/>
    <p:sldId id="284" r:id="rId42"/>
    <p:sldId id="348" r:id="rId43"/>
    <p:sldId id="351" r:id="rId44"/>
    <p:sldId id="266" r:id="rId45"/>
    <p:sldId id="366" r:id="rId46"/>
    <p:sldId id="289" r:id="rId47"/>
    <p:sldId id="369" r:id="rId48"/>
    <p:sldId id="290" r:id="rId49"/>
    <p:sldId id="291" r:id="rId50"/>
    <p:sldId id="275" r:id="rId51"/>
    <p:sldId id="352" r:id="rId52"/>
    <p:sldId id="353" r:id="rId53"/>
    <p:sldId id="268" r:id="rId54"/>
    <p:sldId id="370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54" r:id="rId63"/>
    <p:sldId id="269" r:id="rId64"/>
    <p:sldId id="355" r:id="rId65"/>
    <p:sldId id="356" r:id="rId66"/>
    <p:sldId id="357" r:id="rId67"/>
    <p:sldId id="358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276" r:id="rId81"/>
    <p:sldId id="359" r:id="rId82"/>
    <p:sldId id="360" r:id="rId83"/>
    <p:sldId id="271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6" r:id="rId93"/>
    <p:sldId id="327" r:id="rId94"/>
    <p:sldId id="328" r:id="rId95"/>
    <p:sldId id="329" r:id="rId96"/>
    <p:sldId id="361" r:id="rId97"/>
    <p:sldId id="330" r:id="rId98"/>
    <p:sldId id="324" r:id="rId99"/>
    <p:sldId id="325" r:id="rId100"/>
    <p:sldId id="323" r:id="rId101"/>
    <p:sldId id="272" r:id="rId102"/>
    <p:sldId id="321" r:id="rId103"/>
    <p:sldId id="322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o2912990@gmail.com" initials="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34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E5C6E-CFFC-498A-B07D-807E6B68C198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0A050F-8D16-403C-AAFF-2DDAFFBA4F52}">
      <dgm:prSet phldrT="[文字]"/>
      <dgm:spPr/>
      <dgm:t>
        <a:bodyPr/>
        <a:lstStyle/>
        <a:p>
          <a:r>
            <a: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蒐集資產清冊</a:t>
          </a:r>
        </a:p>
      </dgm:t>
    </dgm:pt>
    <dgm:pt modelId="{C19F39D9-4872-4BA1-BA11-7B620BB902F4}" type="parTrans" cxnId="{F4A9F2AB-43B0-4FD4-8445-078D115B503F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AF3B83-500A-4C46-A6F8-1DC22EC1A0C4}" type="sibTrans" cxnId="{F4A9F2AB-43B0-4FD4-8445-078D115B503F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1C3CF5-9C2A-439A-A23F-BAA4DEB176BC}">
      <dgm:prSet phldrT="[文字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資產分類</a:t>
          </a:r>
        </a:p>
      </dgm:t>
    </dgm:pt>
    <dgm:pt modelId="{E308871B-0349-443E-9EB1-F679E77329DF}" type="parTrans" cxnId="{0876C0DD-715F-4A4A-A3DE-B81AC3F39ADD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1ADB27-D518-459E-99D4-EBF5A1B6E4A8}" type="sibTrans" cxnId="{0876C0DD-715F-4A4A-A3DE-B81AC3F39ADD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F28F5D-6181-4EA3-A4D4-78092742D038}">
      <dgm:prSet phldrT="[文字]"/>
      <dgm:spPr/>
      <dgm:t>
        <a:bodyPr/>
        <a:lstStyle/>
        <a:p>
          <a:r>
            <a: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實做控管</a:t>
          </a:r>
        </a:p>
      </dgm:t>
    </dgm:pt>
    <dgm:pt modelId="{99EFC546-3C67-43F1-BA4B-AAB2A90FE470}" type="parTrans" cxnId="{91B1D2F4-CC27-46E4-B9DC-5AE87EE95613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2207C3-F0DF-4F46-BCD1-0205472F2652}" type="sibTrans" cxnId="{91B1D2F4-CC27-46E4-B9DC-5AE87EE95613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007B2C-A696-46A9-A9F0-009EFDC7042D}">
      <dgm:prSet phldrT="[文字]"/>
      <dgm:spPr/>
      <dgm:t>
        <a:bodyPr/>
        <a:lstStyle/>
        <a:p>
          <a:r>
            <a: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管理機制</a:t>
          </a:r>
        </a:p>
      </dgm:t>
    </dgm:pt>
    <dgm:pt modelId="{C62DE8E8-EA94-454A-9E03-4FD84EF0E3AB}" type="parTrans" cxnId="{C6BCE282-14EA-497A-8D44-D1E834948CA1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C2A356-9863-49FA-A413-DC227AB63E8B}" type="sibTrans" cxnId="{C6BCE282-14EA-497A-8D44-D1E834948CA1}">
      <dgm:prSet/>
      <dgm:spPr/>
      <dgm:t>
        <a:bodyPr/>
        <a:lstStyle/>
        <a:p>
          <a:endParaRPr lang="zh-TW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790A1C-49AF-4154-8DB0-3E0FA341D021}" type="pres">
      <dgm:prSet presAssocID="{C4AE5C6E-CFFC-498A-B07D-807E6B68C1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A79BA40-34B1-46FD-9538-5C532D3AA8DE}" type="pres">
      <dgm:prSet presAssocID="{CE0A050F-8D16-403C-AAFF-2DDAFFBA4F52}" presName="node" presStyleLbl="node1" presStyleIdx="0" presStyleCnt="4" custRadScaleRad="81904" custRadScaleInc="-409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E2640-CFEB-459F-8CAE-03C01A1A408C}" type="pres">
      <dgm:prSet presAssocID="{CE0A050F-8D16-403C-AAFF-2DDAFFBA4F52}" presName="spNode" presStyleCnt="0"/>
      <dgm:spPr/>
    </dgm:pt>
    <dgm:pt modelId="{4FFD2A1C-BAF7-4A1F-841D-93B4AC7DE717}" type="pres">
      <dgm:prSet presAssocID="{97AF3B83-500A-4C46-A6F8-1DC22EC1A0C4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76BEF1F2-5F02-420C-851E-59C7E77D575E}" type="pres">
      <dgm:prSet presAssocID="{5D1C3CF5-9C2A-439A-A23F-BAA4DEB176BC}" presName="node" presStyleLbl="node1" presStyleIdx="1" presStyleCnt="4" custRadScaleRad="110632" custRadScaleInc="-282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EBAFF-5EB5-4884-8063-D585656EC7E7}" type="pres">
      <dgm:prSet presAssocID="{5D1C3CF5-9C2A-439A-A23F-BAA4DEB176BC}" presName="spNode" presStyleCnt="0"/>
      <dgm:spPr/>
    </dgm:pt>
    <dgm:pt modelId="{5113489D-0A2F-48C7-8A4D-749A31FC4E14}" type="pres">
      <dgm:prSet presAssocID="{B51ADB27-D518-459E-99D4-EBF5A1B6E4A8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CE5A636D-4BB5-403F-A1A3-596F04C9F81D}" type="pres">
      <dgm:prSet presAssocID="{67F28F5D-6181-4EA3-A4D4-78092742D038}" presName="node" presStyleLbl="node1" presStyleIdx="2" presStyleCnt="4" custRadScaleRad="90400" custRadScaleInc="-74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897B8C-CD56-44F7-8906-B482A31CDB30}" type="pres">
      <dgm:prSet presAssocID="{67F28F5D-6181-4EA3-A4D4-78092742D038}" presName="spNode" presStyleCnt="0"/>
      <dgm:spPr/>
    </dgm:pt>
    <dgm:pt modelId="{E932A15A-21C8-44DC-A207-84FFBAAD9878}" type="pres">
      <dgm:prSet presAssocID="{E82207C3-F0DF-4F46-BCD1-0205472F2652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7FD54625-1DC5-4D63-B8BA-2988BD2A623B}" type="pres">
      <dgm:prSet presAssocID="{B1007B2C-A696-46A9-A9F0-009EFDC7042D}" presName="node" presStyleLbl="node1" presStyleIdx="3" presStyleCnt="4" custRadScaleRad="113514" custRadScaleInc="-4458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08E14E-6A27-4820-8323-FCFE04B0A6FE}" type="pres">
      <dgm:prSet presAssocID="{B1007B2C-A696-46A9-A9F0-009EFDC7042D}" presName="spNode" presStyleCnt="0"/>
      <dgm:spPr/>
    </dgm:pt>
    <dgm:pt modelId="{686B090A-219D-4388-BB7B-5CDD5ECEDEE9}" type="pres">
      <dgm:prSet presAssocID="{46C2A356-9863-49FA-A413-DC227AB63E8B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D8A51147-F3B8-4899-BB0E-329ECA1FCCB0}" type="presOf" srcId="{46C2A356-9863-49FA-A413-DC227AB63E8B}" destId="{686B090A-219D-4388-BB7B-5CDD5ECEDEE9}" srcOrd="0" destOrd="0" presId="urn:microsoft.com/office/officeart/2005/8/layout/cycle5"/>
    <dgm:cxn modelId="{F4A9F2AB-43B0-4FD4-8445-078D115B503F}" srcId="{C4AE5C6E-CFFC-498A-B07D-807E6B68C198}" destId="{CE0A050F-8D16-403C-AAFF-2DDAFFBA4F52}" srcOrd="0" destOrd="0" parTransId="{C19F39D9-4872-4BA1-BA11-7B620BB902F4}" sibTransId="{97AF3B83-500A-4C46-A6F8-1DC22EC1A0C4}"/>
    <dgm:cxn modelId="{2CC61523-8614-47E0-86AC-4A8BF13F3BAB}" type="presOf" srcId="{5D1C3CF5-9C2A-439A-A23F-BAA4DEB176BC}" destId="{76BEF1F2-5F02-420C-851E-59C7E77D575E}" srcOrd="0" destOrd="0" presId="urn:microsoft.com/office/officeart/2005/8/layout/cycle5"/>
    <dgm:cxn modelId="{0C96A833-AEE9-4D66-BE98-AD5B490A3D0F}" type="presOf" srcId="{B1007B2C-A696-46A9-A9F0-009EFDC7042D}" destId="{7FD54625-1DC5-4D63-B8BA-2988BD2A623B}" srcOrd="0" destOrd="0" presId="urn:microsoft.com/office/officeart/2005/8/layout/cycle5"/>
    <dgm:cxn modelId="{C6BCE282-14EA-497A-8D44-D1E834948CA1}" srcId="{C4AE5C6E-CFFC-498A-B07D-807E6B68C198}" destId="{B1007B2C-A696-46A9-A9F0-009EFDC7042D}" srcOrd="3" destOrd="0" parTransId="{C62DE8E8-EA94-454A-9E03-4FD84EF0E3AB}" sibTransId="{46C2A356-9863-49FA-A413-DC227AB63E8B}"/>
    <dgm:cxn modelId="{C7132A6F-8CEC-4F0E-AC93-F7C6EA13C8CE}" type="presOf" srcId="{E82207C3-F0DF-4F46-BCD1-0205472F2652}" destId="{E932A15A-21C8-44DC-A207-84FFBAAD9878}" srcOrd="0" destOrd="0" presId="urn:microsoft.com/office/officeart/2005/8/layout/cycle5"/>
    <dgm:cxn modelId="{91B1D2F4-CC27-46E4-B9DC-5AE87EE95613}" srcId="{C4AE5C6E-CFFC-498A-B07D-807E6B68C198}" destId="{67F28F5D-6181-4EA3-A4D4-78092742D038}" srcOrd="2" destOrd="0" parTransId="{99EFC546-3C67-43F1-BA4B-AAB2A90FE470}" sibTransId="{E82207C3-F0DF-4F46-BCD1-0205472F2652}"/>
    <dgm:cxn modelId="{0395DC0F-EFB2-46B9-BD5A-98B7F0B2AC6D}" type="presOf" srcId="{C4AE5C6E-CFFC-498A-B07D-807E6B68C198}" destId="{94790A1C-49AF-4154-8DB0-3E0FA341D021}" srcOrd="0" destOrd="0" presId="urn:microsoft.com/office/officeart/2005/8/layout/cycle5"/>
    <dgm:cxn modelId="{E62542A5-333C-4427-8EDE-184E1B6FD75E}" type="presOf" srcId="{67F28F5D-6181-4EA3-A4D4-78092742D038}" destId="{CE5A636D-4BB5-403F-A1A3-596F04C9F81D}" srcOrd="0" destOrd="0" presId="urn:microsoft.com/office/officeart/2005/8/layout/cycle5"/>
    <dgm:cxn modelId="{163104DD-7E88-4196-88E3-AB3B0F5DB2E4}" type="presOf" srcId="{CE0A050F-8D16-403C-AAFF-2DDAFFBA4F52}" destId="{FA79BA40-34B1-46FD-9538-5C532D3AA8DE}" srcOrd="0" destOrd="0" presId="urn:microsoft.com/office/officeart/2005/8/layout/cycle5"/>
    <dgm:cxn modelId="{0876C0DD-715F-4A4A-A3DE-B81AC3F39ADD}" srcId="{C4AE5C6E-CFFC-498A-B07D-807E6B68C198}" destId="{5D1C3CF5-9C2A-439A-A23F-BAA4DEB176BC}" srcOrd="1" destOrd="0" parTransId="{E308871B-0349-443E-9EB1-F679E77329DF}" sibTransId="{B51ADB27-D518-459E-99D4-EBF5A1B6E4A8}"/>
    <dgm:cxn modelId="{00334C75-CB35-4C14-9B8D-B32F702237C6}" type="presOf" srcId="{B51ADB27-D518-459E-99D4-EBF5A1B6E4A8}" destId="{5113489D-0A2F-48C7-8A4D-749A31FC4E14}" srcOrd="0" destOrd="0" presId="urn:microsoft.com/office/officeart/2005/8/layout/cycle5"/>
    <dgm:cxn modelId="{25532172-6C1C-4657-B6D4-C7661D9468F3}" type="presOf" srcId="{97AF3B83-500A-4C46-A6F8-1DC22EC1A0C4}" destId="{4FFD2A1C-BAF7-4A1F-841D-93B4AC7DE717}" srcOrd="0" destOrd="0" presId="urn:microsoft.com/office/officeart/2005/8/layout/cycle5"/>
    <dgm:cxn modelId="{60B7C293-6D96-4B5D-8C99-79FB0F73EB27}" type="presParOf" srcId="{94790A1C-49AF-4154-8DB0-3E0FA341D021}" destId="{FA79BA40-34B1-46FD-9538-5C532D3AA8DE}" srcOrd="0" destOrd="0" presId="urn:microsoft.com/office/officeart/2005/8/layout/cycle5"/>
    <dgm:cxn modelId="{1331076D-1F3F-4FFB-8E0E-BBFAF4B4EC53}" type="presParOf" srcId="{94790A1C-49AF-4154-8DB0-3E0FA341D021}" destId="{8E2E2640-CFEB-459F-8CAE-03C01A1A408C}" srcOrd="1" destOrd="0" presId="urn:microsoft.com/office/officeart/2005/8/layout/cycle5"/>
    <dgm:cxn modelId="{2C4224AF-2856-4298-B2FA-521825D9164A}" type="presParOf" srcId="{94790A1C-49AF-4154-8DB0-3E0FA341D021}" destId="{4FFD2A1C-BAF7-4A1F-841D-93B4AC7DE717}" srcOrd="2" destOrd="0" presId="urn:microsoft.com/office/officeart/2005/8/layout/cycle5"/>
    <dgm:cxn modelId="{4633BEA9-C27E-4BC4-8A24-378C9D8E2AF4}" type="presParOf" srcId="{94790A1C-49AF-4154-8DB0-3E0FA341D021}" destId="{76BEF1F2-5F02-420C-851E-59C7E77D575E}" srcOrd="3" destOrd="0" presId="urn:microsoft.com/office/officeart/2005/8/layout/cycle5"/>
    <dgm:cxn modelId="{B931D77A-756C-42A0-8663-1D95CFA25DE0}" type="presParOf" srcId="{94790A1C-49AF-4154-8DB0-3E0FA341D021}" destId="{9B4EBAFF-5EB5-4884-8063-D585656EC7E7}" srcOrd="4" destOrd="0" presId="urn:microsoft.com/office/officeart/2005/8/layout/cycle5"/>
    <dgm:cxn modelId="{8354FA03-E975-4985-B0E4-B0802734C26B}" type="presParOf" srcId="{94790A1C-49AF-4154-8DB0-3E0FA341D021}" destId="{5113489D-0A2F-48C7-8A4D-749A31FC4E14}" srcOrd="5" destOrd="0" presId="urn:microsoft.com/office/officeart/2005/8/layout/cycle5"/>
    <dgm:cxn modelId="{68EAF5A1-5D2F-484F-A4D6-53807ED42D97}" type="presParOf" srcId="{94790A1C-49AF-4154-8DB0-3E0FA341D021}" destId="{CE5A636D-4BB5-403F-A1A3-596F04C9F81D}" srcOrd="6" destOrd="0" presId="urn:microsoft.com/office/officeart/2005/8/layout/cycle5"/>
    <dgm:cxn modelId="{AB42AE4E-1A75-4C2E-A913-88CD23BA1999}" type="presParOf" srcId="{94790A1C-49AF-4154-8DB0-3E0FA341D021}" destId="{DC897B8C-CD56-44F7-8906-B482A31CDB30}" srcOrd="7" destOrd="0" presId="urn:microsoft.com/office/officeart/2005/8/layout/cycle5"/>
    <dgm:cxn modelId="{D984036A-BED6-4873-8FB6-9C061B865A49}" type="presParOf" srcId="{94790A1C-49AF-4154-8DB0-3E0FA341D021}" destId="{E932A15A-21C8-44DC-A207-84FFBAAD9878}" srcOrd="8" destOrd="0" presId="urn:microsoft.com/office/officeart/2005/8/layout/cycle5"/>
    <dgm:cxn modelId="{55DDE496-46A9-41A2-9262-7EBFF67D1E2A}" type="presParOf" srcId="{94790A1C-49AF-4154-8DB0-3E0FA341D021}" destId="{7FD54625-1DC5-4D63-B8BA-2988BD2A623B}" srcOrd="9" destOrd="0" presId="urn:microsoft.com/office/officeart/2005/8/layout/cycle5"/>
    <dgm:cxn modelId="{9E09E846-CF5F-4824-88B6-7FB629ADD910}" type="presParOf" srcId="{94790A1C-49AF-4154-8DB0-3E0FA341D021}" destId="{8608E14E-6A27-4820-8323-FCFE04B0A6FE}" srcOrd="10" destOrd="0" presId="urn:microsoft.com/office/officeart/2005/8/layout/cycle5"/>
    <dgm:cxn modelId="{9AA5C187-BCE4-401A-B547-4331CE1CDB9E}" type="presParOf" srcId="{94790A1C-49AF-4154-8DB0-3E0FA341D021}" destId="{686B090A-219D-4388-BB7B-5CDD5ECEDEE9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BA40-34B1-46FD-9538-5C532D3AA8DE}">
      <dsp:nvSpPr>
        <dsp:cNvPr id="0" name=""/>
        <dsp:cNvSpPr/>
      </dsp:nvSpPr>
      <dsp:spPr>
        <a:xfrm>
          <a:off x="2105096" y="380893"/>
          <a:ext cx="1771743" cy="11516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蒐集資產清冊</a:t>
          </a:r>
        </a:p>
      </dsp:txBody>
      <dsp:txXfrm>
        <a:off x="2161314" y="437111"/>
        <a:ext cx="1659307" cy="1039197"/>
      </dsp:txXfrm>
    </dsp:sp>
    <dsp:sp modelId="{4FFD2A1C-BAF7-4A1F-841D-93B4AC7DE717}">
      <dsp:nvSpPr>
        <dsp:cNvPr id="0" name=""/>
        <dsp:cNvSpPr/>
      </dsp:nvSpPr>
      <dsp:spPr>
        <a:xfrm>
          <a:off x="1968694" y="1022681"/>
          <a:ext cx="3809681" cy="3809681"/>
        </a:xfrm>
        <a:custGeom>
          <a:avLst/>
          <a:gdLst/>
          <a:ahLst/>
          <a:cxnLst/>
          <a:rect l="0" t="0" r="0" b="0"/>
          <a:pathLst>
            <a:path>
              <a:moveTo>
                <a:pt x="2201698" y="23273"/>
              </a:moveTo>
              <a:arcTo wR="1904840" hR="1904840" stAng="16737945" swAng="166720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EF1F2-5F02-420C-851E-59C7E77D575E}">
      <dsp:nvSpPr>
        <dsp:cNvPr id="0" name=""/>
        <dsp:cNvSpPr/>
      </dsp:nvSpPr>
      <dsp:spPr>
        <a:xfrm>
          <a:off x="4521380" y="1595220"/>
          <a:ext cx="1771743" cy="1151633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資產分類</a:t>
          </a:r>
        </a:p>
      </dsp:txBody>
      <dsp:txXfrm>
        <a:off x="4577598" y="1651438"/>
        <a:ext cx="1659307" cy="1039197"/>
      </dsp:txXfrm>
    </dsp:sp>
    <dsp:sp modelId="{5113489D-0A2F-48C7-8A4D-749A31FC4E14}">
      <dsp:nvSpPr>
        <dsp:cNvPr id="0" name=""/>
        <dsp:cNvSpPr/>
      </dsp:nvSpPr>
      <dsp:spPr>
        <a:xfrm>
          <a:off x="1706236" y="225460"/>
          <a:ext cx="3809681" cy="3809681"/>
        </a:xfrm>
        <a:custGeom>
          <a:avLst/>
          <a:gdLst/>
          <a:ahLst/>
          <a:cxnLst/>
          <a:rect l="0" t="0" r="0" b="0"/>
          <a:pathLst>
            <a:path>
              <a:moveTo>
                <a:pt x="3575724" y="2819480"/>
              </a:moveTo>
              <a:arcTo wR="1904840" hR="1904840" stAng="1721775" swAng="1864181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A636D-4BB5-403F-A1A3-596F04C9F81D}">
      <dsp:nvSpPr>
        <dsp:cNvPr id="0" name=""/>
        <dsp:cNvSpPr/>
      </dsp:nvSpPr>
      <dsp:spPr>
        <a:xfrm>
          <a:off x="2504031" y="3625998"/>
          <a:ext cx="1771743" cy="1151633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實做控管</a:t>
          </a:r>
        </a:p>
      </dsp:txBody>
      <dsp:txXfrm>
        <a:off x="2560249" y="3682216"/>
        <a:ext cx="1659307" cy="1039197"/>
      </dsp:txXfrm>
    </dsp:sp>
    <dsp:sp modelId="{E932A15A-21C8-44DC-A207-84FFBAAD9878}">
      <dsp:nvSpPr>
        <dsp:cNvPr id="0" name=""/>
        <dsp:cNvSpPr/>
      </dsp:nvSpPr>
      <dsp:spPr>
        <a:xfrm>
          <a:off x="767632" y="193776"/>
          <a:ext cx="3809681" cy="3809681"/>
        </a:xfrm>
        <a:custGeom>
          <a:avLst/>
          <a:gdLst/>
          <a:ahLst/>
          <a:cxnLst/>
          <a:rect l="0" t="0" r="0" b="0"/>
          <a:pathLst>
            <a:path>
              <a:moveTo>
                <a:pt x="1510221" y="3768357"/>
              </a:moveTo>
              <a:arcTo wR="1904840" hR="1904840" stAng="6117382" swAng="1271350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54625-1DC5-4D63-B8BA-2988BD2A623B}">
      <dsp:nvSpPr>
        <dsp:cNvPr id="0" name=""/>
        <dsp:cNvSpPr/>
      </dsp:nvSpPr>
      <dsp:spPr>
        <a:xfrm>
          <a:off x="333357" y="2405562"/>
          <a:ext cx="1771743" cy="115163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管理機制</a:t>
          </a:r>
        </a:p>
      </dsp:txBody>
      <dsp:txXfrm>
        <a:off x="389575" y="2461780"/>
        <a:ext cx="1659307" cy="1039197"/>
      </dsp:txXfrm>
    </dsp:sp>
    <dsp:sp modelId="{686B090A-219D-4388-BB7B-5CDD5ECEDEE9}">
      <dsp:nvSpPr>
        <dsp:cNvPr id="0" name=""/>
        <dsp:cNvSpPr/>
      </dsp:nvSpPr>
      <dsp:spPr>
        <a:xfrm>
          <a:off x="964057" y="1346030"/>
          <a:ext cx="3809681" cy="3809681"/>
        </a:xfrm>
        <a:custGeom>
          <a:avLst/>
          <a:gdLst/>
          <a:ahLst/>
          <a:cxnLst/>
          <a:rect l="0" t="0" r="0" b="0"/>
          <a:pathLst>
            <a:path>
              <a:moveTo>
                <a:pt x="329124" y="834543"/>
              </a:moveTo>
              <a:arcTo wR="1904840" hR="1904840" stAng="12851167" swAng="1459977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609A-082F-483D-9393-DB03744447E0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2612-29CE-4C31-B9DB-DD5B38C16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8C40-E44A-487B-B288-B6CCA27AB5B3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21D4-4B1D-4FCD-831D-CECA155BD4A0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3800-D000-4A50-9B0C-FB94975E64AB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3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78CE-ABFF-4DF4-ABFB-A4D526EAB38E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2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6180-A005-45BB-A267-A484B974E490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25A-3F35-4C00-882C-29A094B6275C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8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400-322C-4293-BEEA-42730FD9DDC7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32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4E61-007B-4AEF-A86B-BE07D8443CDD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3C00-809E-42EA-818A-AC2CABF5FE1C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BA12-3987-4AE8-9741-76EE79DA10E6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78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B796-2181-4477-A8CE-964AF889181C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25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3094-AE6E-4EF1-89F3-FDC49667EF51}" type="datetime1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7A32-2383-4F0B-9E8C-721FF5F43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AD7520-9C29-449D-B099-AAF8AC9C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7913"/>
            <a:ext cx="7772400" cy="1336606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資訊安全管理概論</a:t>
            </a:r>
            <a:endParaRPr lang="zh-TW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25F22AD-DD92-4F83-B5B4-B36B6F38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1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CCA4A7-C171-4DE4-8EB3-712A2902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59" y="329884"/>
            <a:ext cx="7886700" cy="1325563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27001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5DA9B-6096-47BC-B1B2-83F539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3F4A6F62-65DD-474F-9244-301C5BD1D900}"/>
              </a:ext>
            </a:extLst>
          </p:cNvPr>
          <p:cNvGrpSpPr/>
          <p:nvPr/>
        </p:nvGrpSpPr>
        <p:grpSpPr>
          <a:xfrm>
            <a:off x="1043120" y="1628513"/>
            <a:ext cx="7057760" cy="4615142"/>
            <a:chOff x="1043120" y="1752361"/>
            <a:chExt cx="6895530" cy="4435103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xmlns="" id="{404B2BA2-6694-4BC7-A74C-2BA6BC0BBC95}"/>
                </a:ext>
              </a:extLst>
            </p:cNvPr>
            <p:cNvGrpSpPr/>
            <p:nvPr/>
          </p:nvGrpSpPr>
          <p:grpSpPr>
            <a:xfrm>
              <a:off x="1043120" y="1752361"/>
              <a:ext cx="6895530" cy="4435103"/>
              <a:chOff x="680814" y="1820139"/>
              <a:chExt cx="7602694" cy="4844579"/>
            </a:xfrm>
          </p:grpSpPr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xmlns="" id="{765C30FF-6FF1-466D-B3C4-B60DD1E6E685}"/>
                  </a:ext>
                </a:extLst>
              </p:cNvPr>
              <p:cNvSpPr/>
              <p:nvPr/>
            </p:nvSpPr>
            <p:spPr>
              <a:xfrm>
                <a:off x="3189908" y="1820139"/>
                <a:ext cx="2415556" cy="109033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政策</a:t>
                </a:r>
                <a:r>
                  <a:rPr lang="en-US" altLang="zh-TW" sz="2400"/>
                  <a:t>/</a:t>
                </a:r>
                <a:r>
                  <a:rPr lang="zh-TW" altLang="en-US" sz="2400"/>
                  <a:t>目標</a:t>
                </a:r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xmlns="" id="{D885A995-ADFA-4C3A-91C9-83FA6B8656C8}"/>
                  </a:ext>
                </a:extLst>
              </p:cNvPr>
              <p:cNvSpPr/>
              <p:nvPr/>
            </p:nvSpPr>
            <p:spPr>
              <a:xfrm>
                <a:off x="680814" y="3512134"/>
                <a:ext cx="2143037" cy="1060174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/>
                  <a:t>持續改善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xmlns="" id="{371FB0E7-A165-4625-98BF-B7145080E07D}"/>
                  </a:ext>
                </a:extLst>
              </p:cNvPr>
              <p:cNvSpPr/>
              <p:nvPr/>
            </p:nvSpPr>
            <p:spPr>
              <a:xfrm>
                <a:off x="1410255" y="5604543"/>
                <a:ext cx="2056601" cy="10601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有效性量測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 </a:t>
                </a:r>
                <a:r>
                  <a:rPr lang="zh-TW" altLang="en-US" dirty="0"/>
                  <a:t>管理審查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  內部稽核</a:t>
                </a: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xmlns="" id="{AFF12313-AA85-4029-B10E-9D26332BFADE}"/>
                  </a:ext>
                </a:extLst>
              </p:cNvPr>
              <p:cNvSpPr/>
              <p:nvPr/>
            </p:nvSpPr>
            <p:spPr>
              <a:xfrm>
                <a:off x="5136116" y="5604544"/>
                <a:ext cx="2279374" cy="1060174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/>
                  <a:t>決定管控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xmlns="" id="{32202030-5775-4299-89F1-B6C6D54A3748}"/>
                  </a:ext>
                </a:extLst>
              </p:cNvPr>
              <p:cNvSpPr/>
              <p:nvPr/>
            </p:nvSpPr>
            <p:spPr>
              <a:xfrm>
                <a:off x="6004134" y="3574338"/>
                <a:ext cx="2279374" cy="1057164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風險分析 </a:t>
                </a:r>
                <a:endParaRPr lang="en-US" altLang="zh-TW" sz="2000" dirty="0"/>
              </a:p>
              <a:p>
                <a:pPr algn="ctr"/>
                <a:r>
                  <a:rPr lang="zh-TW" altLang="en-US" sz="2000" dirty="0"/>
                  <a:t>風險評鑑</a:t>
                </a:r>
              </a:p>
            </p:txBody>
          </p:sp>
          <p:sp>
            <p:nvSpPr>
              <p:cNvPr id="22" name="箭號: 向右 21">
                <a:extLst>
                  <a:ext uri="{FF2B5EF4-FFF2-40B4-BE49-F238E27FC236}">
                    <a16:creationId xmlns:a16="http://schemas.microsoft.com/office/drawing/2014/main" xmlns="" id="{D9C53781-367F-497C-BE78-CB94BAB4434F}"/>
                  </a:ext>
                </a:extLst>
              </p:cNvPr>
              <p:cNvSpPr/>
              <p:nvPr/>
            </p:nvSpPr>
            <p:spPr>
              <a:xfrm rot="19065151">
                <a:off x="2187400" y="2524491"/>
                <a:ext cx="987856" cy="895783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/>
                  <a:t>溝通</a:t>
                </a:r>
              </a:p>
            </p:txBody>
          </p:sp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xmlns="" id="{FE732650-B6B1-4071-BF09-8BA8B8B74D36}"/>
                  </a:ext>
                </a:extLst>
              </p:cNvPr>
              <p:cNvSpPr/>
              <p:nvPr/>
            </p:nvSpPr>
            <p:spPr>
              <a:xfrm rot="10800000" flipV="1">
                <a:off x="3723190" y="5799919"/>
                <a:ext cx="1156589" cy="840104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/>
                  <a:t>溝通</a:t>
                </a:r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xmlns="" id="{2D6533D6-D72A-45F7-B07B-3A13C7F7B648}"/>
                  </a:ext>
                </a:extLst>
              </p:cNvPr>
              <p:cNvSpPr/>
              <p:nvPr/>
            </p:nvSpPr>
            <p:spPr>
              <a:xfrm rot="8074451" flipV="1">
                <a:off x="6415132" y="4753915"/>
                <a:ext cx="977853" cy="823113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/>
                  <a:t>溝通</a:t>
                </a:r>
              </a:p>
            </p:txBody>
          </p:sp>
          <p:sp>
            <p:nvSpPr>
              <p:cNvPr id="25" name="箭號: 向右 24">
                <a:extLst>
                  <a:ext uri="{FF2B5EF4-FFF2-40B4-BE49-F238E27FC236}">
                    <a16:creationId xmlns:a16="http://schemas.microsoft.com/office/drawing/2014/main" xmlns="" id="{3F224F19-B5BA-412B-9D5B-7EF6B3FBCF90}"/>
                  </a:ext>
                </a:extLst>
              </p:cNvPr>
              <p:cNvSpPr/>
              <p:nvPr/>
            </p:nvSpPr>
            <p:spPr>
              <a:xfrm rot="2836587">
                <a:off x="5748897" y="2666581"/>
                <a:ext cx="973679" cy="808228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/>
                  <a:t>溝通</a:t>
                </a:r>
                <a:endParaRPr lang="zh-TW" altLang="en-US" dirty="0"/>
              </a:p>
            </p:txBody>
          </p:sp>
          <p:sp>
            <p:nvSpPr>
              <p:cNvPr id="26" name="箭號: 向右 25">
                <a:extLst>
                  <a:ext uri="{FF2B5EF4-FFF2-40B4-BE49-F238E27FC236}">
                    <a16:creationId xmlns:a16="http://schemas.microsoft.com/office/drawing/2014/main" xmlns="" id="{0938D4F4-A5B6-43DD-9FFE-C6654AEC7853}"/>
                  </a:ext>
                </a:extLst>
              </p:cNvPr>
              <p:cNvSpPr/>
              <p:nvPr/>
            </p:nvSpPr>
            <p:spPr>
              <a:xfrm rot="14334666" flipV="1">
                <a:off x="1675178" y="4683943"/>
                <a:ext cx="897485" cy="746571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/>
                  <a:t>溝通</a:t>
                </a: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xmlns="" id="{5994A38A-D0DE-47E7-8D29-EE046BBFF72D}"/>
                </a:ext>
              </a:extLst>
            </p:cNvPr>
            <p:cNvGrpSpPr/>
            <p:nvPr/>
          </p:nvGrpSpPr>
          <p:grpSpPr>
            <a:xfrm>
              <a:off x="3328694" y="3015172"/>
              <a:ext cx="2317173" cy="2087496"/>
              <a:chOff x="3307676" y="2791968"/>
              <a:chExt cx="2138678" cy="185547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xmlns="" id="{B708C6F7-95E8-46BE-BEC1-DF093D628926}"/>
                  </a:ext>
                </a:extLst>
              </p:cNvPr>
              <p:cNvSpPr/>
              <p:nvPr/>
            </p:nvSpPr>
            <p:spPr>
              <a:xfrm>
                <a:off x="3779519" y="2791968"/>
                <a:ext cx="1153291" cy="10559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資源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xmlns="" id="{39347988-78EB-4DE1-9E98-7E5437ACB4EE}"/>
                  </a:ext>
                </a:extLst>
              </p:cNvPr>
              <p:cNvSpPr/>
              <p:nvPr/>
            </p:nvSpPr>
            <p:spPr>
              <a:xfrm>
                <a:off x="4293063" y="3591532"/>
                <a:ext cx="1153291" cy="10559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文件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xmlns="" id="{ED4D1C4F-4CB3-4C07-988E-0CE25B017F9E}"/>
                  </a:ext>
                </a:extLst>
              </p:cNvPr>
              <p:cNvSpPr/>
              <p:nvPr/>
            </p:nvSpPr>
            <p:spPr>
              <a:xfrm>
                <a:off x="3307676" y="3567565"/>
                <a:ext cx="1153291" cy="10559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統御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0344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稽核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100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en-US" dirty="0"/>
              <a:t>稽核員基本原則</a:t>
            </a:r>
            <a:endParaRPr lang="en-US" altLang="zh-TW" dirty="0"/>
          </a:p>
          <a:p>
            <a:r>
              <a:rPr lang="zh-TW" altLang="en-US" dirty="0"/>
              <a:t>道德行為</a:t>
            </a:r>
            <a:endParaRPr lang="en-US" altLang="zh-TW" dirty="0"/>
          </a:p>
          <a:p>
            <a:r>
              <a:rPr lang="zh-TW" altLang="en-US" dirty="0"/>
              <a:t>專業</a:t>
            </a:r>
            <a:endParaRPr lang="en-US" altLang="zh-TW" dirty="0"/>
          </a:p>
          <a:p>
            <a:r>
              <a:rPr lang="zh-TW" altLang="en-US" dirty="0"/>
              <a:t>謹慎客觀</a:t>
            </a:r>
            <a:endParaRPr lang="en-US" altLang="zh-TW" dirty="0"/>
          </a:p>
          <a:p>
            <a:r>
              <a:rPr lang="zh-TW" altLang="en-US" dirty="0"/>
              <a:t>獨立性</a:t>
            </a:r>
            <a:endParaRPr lang="en-US" altLang="zh-TW" dirty="0"/>
          </a:p>
          <a:p>
            <a:r>
              <a:rPr lang="zh-TW" altLang="en-US" dirty="0"/>
              <a:t>證據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稽核之職責</a:t>
            </a:r>
            <a:endParaRPr lang="en-US" altLang="zh-TW" dirty="0"/>
          </a:p>
          <a:p>
            <a:r>
              <a:rPr lang="zh-TW" altLang="en-US" dirty="0"/>
              <a:t>遵守組織要求</a:t>
            </a:r>
          </a:p>
          <a:p>
            <a:r>
              <a:rPr lang="zh-TW" altLang="en-US" dirty="0"/>
              <a:t>維持獨立性及</a:t>
            </a:r>
          </a:p>
          <a:p>
            <a:r>
              <a:rPr lang="zh-TW" altLang="en-US" dirty="0"/>
              <a:t>保密</a:t>
            </a:r>
          </a:p>
          <a:p>
            <a:r>
              <a:rPr lang="zh-TW" altLang="en-US" dirty="0"/>
              <a:t>維護稽查紀錄</a:t>
            </a:r>
          </a:p>
          <a:p>
            <a:r>
              <a:rPr lang="zh-TW" altLang="en-US" dirty="0"/>
              <a:t>及時報告稽查</a:t>
            </a:r>
          </a:p>
          <a:p>
            <a:r>
              <a:rPr lang="zh-TW" altLang="en-US" dirty="0"/>
              <a:t>結果</a:t>
            </a:r>
          </a:p>
          <a:p>
            <a:r>
              <a:rPr lang="zh-TW" altLang="en-US" dirty="0"/>
              <a:t>稽查工作</a:t>
            </a:r>
          </a:p>
          <a:p>
            <a:r>
              <a:rPr lang="zh-TW" altLang="en-US" dirty="0"/>
              <a:t>準備</a:t>
            </a:r>
          </a:p>
          <a:p>
            <a:r>
              <a:rPr lang="zh-TW" altLang="en-US" dirty="0"/>
              <a:t>執行與完</a:t>
            </a:r>
          </a:p>
          <a:p>
            <a:r>
              <a:rPr lang="zh-TW" altLang="en-US" dirty="0"/>
              <a:t>成稽查</a:t>
            </a:r>
          </a:p>
        </p:txBody>
      </p:sp>
    </p:spTree>
    <p:extLst>
      <p:ext uri="{BB962C8B-B14F-4D97-AF65-F5344CB8AC3E}">
        <p14:creationId xmlns:p14="http://schemas.microsoft.com/office/powerpoint/2010/main" val="6823917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稽核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0970A8C-3B68-4841-9061-83A9C24B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稽核查核目的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優良管理系統不在於達到 </a:t>
            </a:r>
            <a:r>
              <a:rPr lang="en-US" altLang="zh-TW" dirty="0"/>
              <a:t>100%</a:t>
            </a:r>
            <a:r>
              <a:rPr lang="zh-TW" altLang="en-US" dirty="0"/>
              <a:t>零缺失，而是具備不</a:t>
            </a:r>
          </a:p>
          <a:p>
            <a:r>
              <a:rPr lang="zh-TW" altLang="en-US" dirty="0"/>
              <a:t>斷持續改善的能力 （</a:t>
            </a:r>
            <a:r>
              <a:rPr lang="en-US" altLang="zh-TW" dirty="0"/>
              <a:t>PDCA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驗證是否符合規定的要求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評估管理系統之實施有效性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為管理審查提供相關資訊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加強整體安全意識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降低管理系統失效的風險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提供管理系統改善之機會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0180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稽核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102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BE0A417-7CF9-4DC0-AF78-827DFBB6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稽核步驟 經過適當規劃、全面性風險評鑑、 研擬稽查工作底稿、收集證據、依 證據評估控制強弱及準備稽查報告 （以客觀地態度表示意見予管理當 局）、適當的資源與時程來執行後 續追蹤。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稽核</a:t>
            </a:r>
            <a:endParaRPr lang="en-US" altLang="zh-TW" dirty="0"/>
          </a:p>
          <a:p>
            <a:r>
              <a:rPr lang="zh-TW" altLang="en-US" dirty="0"/>
              <a:t>係指一個有能力且獨立的人員， 以系統化程序方式來執行，主要 目的為取得及評估有關經濟個體 或事件之證據，以支持表示意見 及提出符合準則報告之確認性聲 明。</a:t>
            </a:r>
          </a:p>
        </p:txBody>
      </p:sp>
    </p:spTree>
    <p:extLst>
      <p:ext uri="{BB962C8B-B14F-4D97-AF65-F5344CB8AC3E}">
        <p14:creationId xmlns:p14="http://schemas.microsoft.com/office/powerpoint/2010/main" val="15671504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稽核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103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稽核類型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第一方稽查（內部稽查）</a:t>
            </a:r>
          </a:p>
          <a:p>
            <a:r>
              <a:rPr lang="zh-TW" altLang="en-US" dirty="0"/>
              <a:t>組織對自己之業務流程進行稽查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第二方稽查（外部稽查）</a:t>
            </a:r>
          </a:p>
          <a:p>
            <a:r>
              <a:rPr lang="zh-TW" altLang="en-US" dirty="0"/>
              <a:t>為主管組織對下屬或同儕，如：組織</a:t>
            </a:r>
          </a:p>
          <a:p>
            <a:r>
              <a:rPr lang="zh-TW" altLang="en-US" dirty="0"/>
              <a:t>對其委外廠商之業務流程進行稽查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第三方稽查（驗證稽查）</a:t>
            </a:r>
          </a:p>
          <a:p>
            <a:r>
              <a:rPr lang="zh-TW" altLang="en-US" dirty="0"/>
              <a:t>由獨立驗證組織（如</a:t>
            </a:r>
            <a:r>
              <a:rPr lang="en-US" altLang="zh-TW" dirty="0" err="1"/>
              <a:t>BSi</a:t>
            </a:r>
            <a:r>
              <a:rPr lang="zh-TW" altLang="en-US" dirty="0"/>
              <a:t>）對組織業務</a:t>
            </a:r>
          </a:p>
          <a:p>
            <a:r>
              <a:rPr lang="zh-TW" altLang="en-US" dirty="0"/>
              <a:t>流程進行稽查工作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42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CCA4A7-C171-4DE4-8EB3-712A2902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96" y="123778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的目的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5DA9B-6096-47BC-B1B2-83F539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8E0FAB8-0912-46BC-B2A9-4E67E24B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04" y="1342634"/>
            <a:ext cx="6034745" cy="10661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導入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ISMS</a:t>
            </a:r>
            <a:r>
              <a:rPr lang="zh-TW" altLang="en-US" dirty="0">
                <a:highlight>
                  <a:srgbClr val="FFFF00"/>
                </a:highlight>
              </a:rPr>
              <a:t>是為了設定機關內 </a:t>
            </a:r>
            <a:r>
              <a:rPr lang="zh-TW" altLang="en-US" dirty="0"/>
              <a:t>                  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持續運作</a:t>
            </a:r>
            <a:r>
              <a:rPr lang="zh-TW" altLang="en-US" dirty="0">
                <a:highlight>
                  <a:srgbClr val="FFFF00"/>
                </a:highlight>
              </a:rPr>
              <a:t>的資安管理目標與相關機制。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5EB6F9A8-2770-4089-B84B-3153A8D8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3937"/>
              </p:ext>
            </p:extLst>
          </p:nvPr>
        </p:nvGraphicFramePr>
        <p:xfrm>
          <a:off x="628650" y="2240821"/>
          <a:ext cx="7406452" cy="411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742">
                  <a:extLst>
                    <a:ext uri="{9D8B030D-6E8A-4147-A177-3AD203B41FA5}">
                      <a16:colId xmlns:a16="http://schemas.microsoft.com/office/drawing/2014/main" xmlns="" val="2627323397"/>
                    </a:ext>
                  </a:extLst>
                </a:gridCol>
                <a:gridCol w="2897588">
                  <a:extLst>
                    <a:ext uri="{9D8B030D-6E8A-4147-A177-3AD203B41FA5}">
                      <a16:colId xmlns:a16="http://schemas.microsoft.com/office/drawing/2014/main" xmlns="" val="2750642700"/>
                    </a:ext>
                  </a:extLst>
                </a:gridCol>
                <a:gridCol w="2234122">
                  <a:extLst>
                    <a:ext uri="{9D8B030D-6E8A-4147-A177-3AD203B41FA5}">
                      <a16:colId xmlns:a16="http://schemas.microsoft.com/office/drawing/2014/main" xmlns="" val="340978091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比較項目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導入前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導入後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774420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安全目標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未明確設定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可衡量指標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621809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了解風險來源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被動回應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積極回應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685422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業務承擔風險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風險高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風險降至可接受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667131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使用者信心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信心不足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信心高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7772233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使用者資安滿意度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滿意度低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滿意度高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3148781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資訊安全管理難度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分散式的管理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系統式的管理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791973"/>
                  </a:ext>
                </a:extLst>
              </a:tr>
              <a:tr h="427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資安事件回應速度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事件處理人力未有效管理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建立事件回應機制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257950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資訊作業效率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人員經驗分享</a:t>
                      </a:r>
                      <a:endParaRPr lang="en-US" altLang="zh-TW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效率低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定義標準流程</a:t>
                      </a:r>
                      <a:endParaRPr lang="en-US" altLang="zh-TW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019284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內部稽核能力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缺乏專業人力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具規劃和實務能力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35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21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40118"/>
              </p:ext>
            </p:extLst>
          </p:nvPr>
        </p:nvGraphicFramePr>
        <p:xfrm>
          <a:off x="481913" y="3461512"/>
          <a:ext cx="721766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89"/>
                <a:gridCol w="5546775"/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規劃</a:t>
                      </a:r>
                      <a:r>
                        <a:rPr lang="en-US" altLang="zh-TW" dirty="0" smtClean="0"/>
                        <a:t>(Plan)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產品可靠度目標預測與訂定、可靠度計畫研擬與確定、可靠度組織與分工。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建立一個明確的目標，並制定相關的計劃和確定必要的程序。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執行</a:t>
                      </a:r>
                      <a:r>
                        <a:rPr lang="en-US" altLang="zh-TW" dirty="0" smtClean="0"/>
                        <a:t>(Do) 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</a:t>
                      </a:r>
                      <a:r>
                        <a:rPr lang="en-US" altLang="zh-TW" dirty="0" smtClean="0"/>
                        <a:t>plan</a:t>
                      </a:r>
                      <a:r>
                        <a:rPr lang="zh-TW" altLang="en-US" dirty="0" smtClean="0"/>
                        <a:t>中的計劃和程序</a:t>
                      </a:r>
                    </a:p>
                    <a:p>
                      <a:r>
                        <a:rPr lang="zh-TW" altLang="en-US" dirty="0" smtClean="0"/>
                        <a:t>並收集信息來為下一步進行的修正和改善。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檢查</a:t>
                      </a:r>
                      <a:r>
                        <a:rPr lang="en-US" altLang="zh-TW" dirty="0" smtClean="0"/>
                        <a:t>(Check)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產品可靠度評定與評估、可靠度作業管制與稽核。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行動</a:t>
                      </a:r>
                      <a:r>
                        <a:rPr lang="en-US" altLang="zh-TW" dirty="0" smtClean="0"/>
                        <a:t>(Action)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各種可靠度工作之作業單位間協調、可靠度改善對策訂定、改善行動執行。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60829" y="321781"/>
            <a:ext cx="5379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的過程與程序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:PDCA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09852" y="962456"/>
            <a:ext cx="351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https://zh.wikipedia.org/wiki/PDCA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0829" y="1433741"/>
            <a:ext cx="5497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PDCA</a:t>
            </a:r>
            <a:r>
              <a:rPr lang="zh-TW" altLang="en-US" dirty="0"/>
              <a:t>（</a:t>
            </a:r>
            <a:r>
              <a:rPr lang="en-US" altLang="zh-TW" dirty="0"/>
              <a:t>Plan-Do-Check-Act</a:t>
            </a:r>
            <a:r>
              <a:rPr lang="zh-TW" altLang="en-US" dirty="0"/>
              <a:t>的簡稱）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循環式品質管理</a:t>
            </a:r>
            <a:r>
              <a:rPr lang="zh-TW" altLang="en-US" dirty="0"/>
              <a:t>，針對品質工作按規劃、執行、查核與行動來進行活動，以確保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可靠度目標</a:t>
            </a:r>
            <a:r>
              <a:rPr lang="zh-TW" altLang="en-US" dirty="0"/>
              <a:t>之達成，並進而促使品質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持續改善</a:t>
            </a:r>
            <a:r>
              <a:rPr lang="zh-TW" altLang="en-US" dirty="0"/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29184" y="2466079"/>
            <a:ext cx="5928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由美國學者愛德華茲</a:t>
            </a:r>
            <a:r>
              <a:rPr lang="en-US" altLang="zh-TW" sz="1200" dirty="0"/>
              <a:t>·</a:t>
            </a:r>
            <a:r>
              <a:rPr lang="zh-TW" altLang="en-US" sz="1200" dirty="0"/>
              <a:t>戴明提出，因此也稱戴明環。這個四步的循環一般用來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提高產品品質和改善產品生產過程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這個</a:t>
            </a:r>
            <a:r>
              <a:rPr lang="zh-TW" altLang="en-US" sz="1200" dirty="0"/>
              <a:t>過程循環也被人熟知為：</a:t>
            </a:r>
            <a:r>
              <a:rPr lang="en-US" altLang="zh-TW" sz="1200" dirty="0"/>
              <a:t>Plan-Do-Study-Act</a:t>
            </a:r>
            <a:r>
              <a:rPr lang="zh-TW" altLang="en-US" sz="1200" dirty="0"/>
              <a:t>（</a:t>
            </a:r>
            <a:r>
              <a:rPr lang="en-US" altLang="zh-TW" sz="1200" dirty="0"/>
              <a:t>PDSA</a:t>
            </a:r>
            <a:r>
              <a:rPr lang="zh-TW" altLang="en-US" sz="1200" dirty="0"/>
              <a:t>），戴明圓環（</a:t>
            </a:r>
            <a:r>
              <a:rPr lang="en-US" altLang="zh-TW" sz="1200" dirty="0"/>
              <a:t>Deming </a:t>
            </a:r>
            <a:r>
              <a:rPr lang="en-US" altLang="zh-TW" sz="1200" dirty="0" err="1"/>
              <a:t>cicle</a:t>
            </a:r>
            <a:r>
              <a:rPr lang="en-US" altLang="zh-TW" sz="1200" dirty="0"/>
              <a:t>/cycle/wheel</a:t>
            </a:r>
            <a:r>
              <a:rPr lang="zh-TW" altLang="en-US" sz="1200" dirty="0"/>
              <a:t>）或者哈特利圓環。</a:t>
            </a:r>
          </a:p>
        </p:txBody>
      </p:sp>
      <p:pic>
        <p:nvPicPr>
          <p:cNvPr id="1028" name="Picture 4" descr="https://upload.wikimedia.org/wikipedia/commons/thumb/7/7a/PDCA_Cycle.svg/350px-PDCA_Cyc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68" y="300265"/>
            <a:ext cx="33337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8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3558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856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CCA4A7-C171-4DE4-8EB3-712A2902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96" y="123778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的關鍵注意事項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5DA9B-6096-47BC-B1B2-83F539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DE6F25A6-EB6C-4750-AE50-5AFABB28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35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1800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1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二、資產與風險管理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3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11" y="1747140"/>
            <a:ext cx="8746768" cy="53059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2_1_</a:t>
            </a:r>
            <a:r>
              <a:rPr lang="zh-TW" altLang="en-US" sz="2400" b="1" dirty="0">
                <a:solidFill>
                  <a:srgbClr val="002060"/>
                </a:solidFill>
              </a:rPr>
              <a:t>資產分類分級與盤點</a:t>
            </a:r>
            <a:r>
              <a:rPr lang="en-US" altLang="zh-TW" sz="2400" b="1" dirty="0">
                <a:solidFill>
                  <a:srgbClr val="002060"/>
                </a:solidFill>
              </a:rPr>
              <a:t>==&gt;</a:t>
            </a:r>
            <a:r>
              <a:rPr lang="zh-TW" altLang="en-US" sz="2400" b="1" dirty="0">
                <a:solidFill>
                  <a:srgbClr val="002060"/>
                </a:solidFill>
              </a:rPr>
              <a:t>資產管理</a:t>
            </a:r>
            <a:r>
              <a:rPr lang="en-US" altLang="zh-TW" sz="2400" b="1" dirty="0">
                <a:solidFill>
                  <a:srgbClr val="002060"/>
                </a:solidFill>
              </a:rPr>
              <a:t>(asset management)</a:t>
            </a:r>
            <a:endParaRPr lang="zh-TW" altLang="en-US" sz="24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2.1.1.</a:t>
            </a:r>
            <a:r>
              <a:rPr lang="zh-TW" altLang="en-US" b="1" dirty="0">
                <a:solidFill>
                  <a:srgbClr val="002060"/>
                </a:solidFill>
              </a:rPr>
              <a:t>資訊資產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2.1.2.</a:t>
            </a:r>
            <a:r>
              <a:rPr lang="zh-TW" altLang="en-US" b="1" dirty="0">
                <a:solidFill>
                  <a:srgbClr val="002060"/>
                </a:solidFill>
              </a:rPr>
              <a:t>資訊資產分類及分級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2.1.3.</a:t>
            </a:r>
            <a:r>
              <a:rPr lang="zh-TW" altLang="en-US" b="1" dirty="0">
                <a:solidFill>
                  <a:srgbClr val="002060"/>
                </a:solidFill>
              </a:rPr>
              <a:t>資訊資產分級的目的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2.1.4.</a:t>
            </a:r>
            <a:r>
              <a:rPr lang="zh-TW" altLang="en-US" b="1" dirty="0">
                <a:solidFill>
                  <a:srgbClr val="002060"/>
                </a:solidFill>
              </a:rPr>
              <a:t>資訊資產分級的盤點施作方式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2_2_</a:t>
            </a:r>
            <a:r>
              <a:rPr lang="zh-TW" altLang="en-US" sz="2400" b="1" dirty="0">
                <a:solidFill>
                  <a:srgbClr val="002060"/>
                </a:solidFill>
              </a:rPr>
              <a:t>風險評鑑與風險處理</a:t>
            </a:r>
            <a:r>
              <a:rPr lang="en-US" altLang="zh-TW" sz="2400" b="1" dirty="0">
                <a:solidFill>
                  <a:srgbClr val="002060"/>
                </a:solidFill>
              </a:rPr>
              <a:t>==&gt;</a:t>
            </a:r>
            <a:r>
              <a:rPr lang="zh-TW" altLang="en-US" sz="2400" b="1" dirty="0">
                <a:solidFill>
                  <a:srgbClr val="002060"/>
                </a:solidFill>
              </a:rPr>
              <a:t>風險管理</a:t>
            </a:r>
            <a:r>
              <a:rPr lang="en-US" altLang="zh-TW" sz="2400" b="1" dirty="0">
                <a:solidFill>
                  <a:srgbClr val="002060"/>
                </a:solidFill>
              </a:rPr>
              <a:t>(Risk management)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2.2.1.</a:t>
            </a:r>
            <a:r>
              <a:rPr lang="zh-TW" altLang="en-US" b="1" dirty="0">
                <a:solidFill>
                  <a:srgbClr val="002060"/>
                </a:solidFill>
              </a:rPr>
              <a:t>風險管理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2.2.2.</a:t>
            </a:r>
            <a:r>
              <a:rPr lang="zh-TW" altLang="en-US" b="1" dirty="0">
                <a:solidFill>
                  <a:srgbClr val="002060"/>
                </a:solidFill>
              </a:rPr>
              <a:t>風險評鑑與風險分析（</a:t>
            </a:r>
            <a:r>
              <a:rPr lang="en-US" altLang="zh-TW" b="1" dirty="0">
                <a:solidFill>
                  <a:srgbClr val="002060"/>
                </a:solidFill>
              </a:rPr>
              <a:t>Risk Analysis)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002060"/>
                </a:solidFill>
              </a:rPr>
              <a:t>  2.2.3.</a:t>
            </a:r>
            <a:r>
              <a:rPr lang="zh-TW" altLang="en-US" b="1" dirty="0">
                <a:solidFill>
                  <a:srgbClr val="002060"/>
                </a:solidFill>
              </a:rPr>
              <a:t>風險評鑑與風險分析（</a:t>
            </a:r>
            <a:r>
              <a:rPr lang="en-US" altLang="zh-TW" b="1" dirty="0">
                <a:solidFill>
                  <a:srgbClr val="002060"/>
                </a:solidFill>
              </a:rPr>
              <a:t>Risk Analysis</a:t>
            </a:r>
            <a:r>
              <a:rPr lang="zh-TW" altLang="en-US" b="1" dirty="0">
                <a:solidFill>
                  <a:srgbClr val="002060"/>
                </a:solidFill>
              </a:rPr>
              <a:t>）的方法論</a:t>
            </a:r>
            <a:r>
              <a:rPr lang="en-US" altLang="zh-TW" b="1" dirty="0">
                <a:solidFill>
                  <a:srgbClr val="002060"/>
                </a:solidFill>
              </a:rPr>
              <a:t>:</a:t>
            </a:r>
            <a:r>
              <a:rPr lang="zh-TW" altLang="en-US" b="1" dirty="0">
                <a:solidFill>
                  <a:srgbClr val="002060"/>
                </a:solidFill>
              </a:rPr>
              <a:t>           定性與定量方法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2.2.4.</a:t>
            </a:r>
            <a:r>
              <a:rPr lang="zh-TW" altLang="en-US" b="1" dirty="0">
                <a:solidFill>
                  <a:srgbClr val="002060"/>
                </a:solidFill>
              </a:rPr>
              <a:t>風險處理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36260D5-B108-4AC2-A6D4-4ADBC473A872}"/>
              </a:ext>
            </a:extLst>
          </p:cNvPr>
          <p:cNvSpPr/>
          <p:nvPr/>
        </p:nvSpPr>
        <p:spPr>
          <a:xfrm>
            <a:off x="1139266" y="581459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資產與風險管理</a:t>
            </a:r>
          </a:p>
        </p:txBody>
      </p:sp>
    </p:spTree>
    <p:extLst>
      <p:ext uri="{BB962C8B-B14F-4D97-AF65-F5344CB8AC3E}">
        <p14:creationId xmlns:p14="http://schemas.microsoft.com/office/powerpoint/2010/main" val="245006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1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2_1_</a:t>
            </a: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資產分類分級與盤點</a:t>
            </a:r>
            <a:endParaRPr lang="en-US" altLang="zh-TW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資產管理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(asset management)</a:t>
            </a:r>
            <a:endParaRPr lang="zh-TW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38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7013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FFAC6E3-550B-46CF-954B-53B1E9DE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091" y="2091357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何謂資產？</a:t>
            </a:r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dirty="0"/>
              <a:t>    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對組織有價值的任何事物。</a:t>
            </a:r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sz="3200" dirty="0"/>
          </a:p>
          <a:p>
            <a:r>
              <a:rPr lang="zh-TW" altLang="en-US" sz="3200" b="1" dirty="0"/>
              <a:t>資產特色</a:t>
            </a:r>
          </a:p>
          <a:p>
            <a:pPr marL="0" indent="0">
              <a:buNone/>
            </a:pPr>
            <a:r>
              <a:rPr lang="zh-TW" altLang="en-US" sz="3200" dirty="0"/>
              <a:t>  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不只侷限於電腦科技的產物</a:t>
            </a:r>
          </a:p>
          <a:p>
            <a:pPr marL="0" indent="0">
              <a:buNone/>
            </a:pP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對組織有用的資訊都屬於資訊資產</a:t>
            </a:r>
          </a:p>
        </p:txBody>
      </p:sp>
    </p:spTree>
    <p:extLst>
      <p:ext uri="{BB962C8B-B14F-4D97-AF65-F5344CB8AC3E}">
        <p14:creationId xmlns:p14="http://schemas.microsoft.com/office/powerpoint/2010/main" val="8665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一、資訊安全管理概念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1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446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資訊資產分類及分級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9DB544-8AFF-445D-B2B3-7DF5BB2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64" y="1480009"/>
            <a:ext cx="8147705" cy="4791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實體資產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所有電腦設備、通信與網路設備及相關週邊設備等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軟體資產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自行或委外開發之軟體、套裝軟體、公用程式等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電子化資訊資產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電子儲存之文件、系統資料、組態設定檔、稽核紀錄檔等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書面文件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書面管理文件與紀錄、系統相關文件等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服務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通訊、網路、照明、電力等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</a:t>
            </a:r>
            <a:r>
              <a:rPr lang="zh-TW" altLang="en-US" dirty="0">
                <a:solidFill>
                  <a:srgbClr val="FF0000"/>
                </a:solidFill>
              </a:rPr>
              <a:t>人員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正式職員、約聘人員、廠商駐點人員及工讀生等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9" y="604690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資訊資產分類及分級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9DB544-8AFF-445D-B2B3-7DF5BB2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2305199"/>
            <a:ext cx="8564135" cy="4791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各類資訊資產機密等級分為</a:t>
            </a:r>
            <a:r>
              <a:rPr lang="en-US" altLang="zh-TW" b="1" dirty="0"/>
              <a:t>4</a:t>
            </a:r>
            <a:r>
              <a:rPr lang="zh-TW" altLang="en-US" b="1" dirty="0"/>
              <a:t>級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</a:t>
            </a:r>
            <a:r>
              <a:rPr lang="zh-TW" altLang="en-US" dirty="0"/>
              <a:t>：無特殊之機密性要求，可對外公開之資訊。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限閱</a:t>
            </a:r>
            <a:r>
              <a:rPr lang="zh-TW" altLang="en-US" dirty="0"/>
              <a:t>：僅供組織內部人員或被授權之單位及人員使用。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敏感</a:t>
            </a:r>
            <a:r>
              <a:rPr lang="zh-TW" altLang="en-US" dirty="0"/>
              <a:t>：僅供組織內部相關業務承辦人員及其主管，或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被授權之單位及人員使用。 </a:t>
            </a:r>
            <a:endParaRPr lang="en-US" altLang="zh-TW" dirty="0"/>
          </a:p>
          <a:p>
            <a:pPr marL="0" indent="0">
              <a:buNone/>
            </a:pPr>
            <a:endParaRPr lang="en-US" altLang="zh-TW" sz="100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</a:t>
            </a:r>
            <a:r>
              <a:rPr lang="zh-TW" altLang="en-US" dirty="0"/>
              <a:t>：為組織、主管機關或法律所規範之機密資訊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資訊資產分級的目的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3F826CB-7D17-494B-9D58-EAF50046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25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資訊資產分級的盤點施作方式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9DB544-8AFF-445D-B2B3-7DF5BB2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96" y="2081484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擁有者（</a:t>
            </a:r>
            <a:r>
              <a:rPr lang="en-US" altLang="zh-TW" dirty="0">
                <a:solidFill>
                  <a:srgbClr val="FF0000"/>
                </a:solidFill>
              </a:rPr>
              <a:t>Owner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由組織指定的</a:t>
            </a:r>
            <a:r>
              <a:rPr lang="zh-TW" altLang="en-US" dirty="0">
                <a:solidFill>
                  <a:srgbClr val="FF0000"/>
                </a:solidFill>
              </a:rPr>
              <a:t>資訊資產擁有單位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負責資產 的生產、發展、維護、使用及安全；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對該資產</a:t>
            </a:r>
            <a:r>
              <a:rPr lang="zh-TW" altLang="en-US" dirty="0">
                <a:solidFill>
                  <a:srgbClr val="FF0000"/>
                </a:solidFill>
              </a:rPr>
              <a:t>無任何實質的財產權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保管者（</a:t>
            </a:r>
            <a:r>
              <a:rPr lang="en-US" altLang="zh-TW" dirty="0">
                <a:solidFill>
                  <a:srgbClr val="FF0000"/>
                </a:solidFill>
              </a:rPr>
              <a:t>Custodian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由組織指定的資訊資產保管單位。</a:t>
            </a:r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使用者（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由組織授權的資訊資產使用單位。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0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96777-C8C5-4E55-84B9-E056437F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3620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資訊資產分級的盤點施作方式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92ABA50-96FF-4A85-B522-A15ED41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CDE3D39A-092A-44F7-B8A5-03AE48A54079}"/>
              </a:ext>
            </a:extLst>
          </p:cNvPr>
          <p:cNvGrpSpPr/>
          <p:nvPr/>
        </p:nvGrpSpPr>
        <p:grpSpPr>
          <a:xfrm>
            <a:off x="91440" y="1484288"/>
            <a:ext cx="8926830" cy="5146959"/>
            <a:chOff x="80010" y="1759183"/>
            <a:chExt cx="8926830" cy="5146959"/>
          </a:xfrm>
        </p:grpSpPr>
        <p:graphicFrame>
          <p:nvGraphicFramePr>
            <p:cNvPr id="5" name="資料庫圖表 4">
              <a:extLst>
                <a:ext uri="{FF2B5EF4-FFF2-40B4-BE49-F238E27FC236}">
                  <a16:creationId xmlns:a16="http://schemas.microsoft.com/office/drawing/2014/main" xmlns="" id="{3E4F8D0E-1270-4281-B23F-25A0ED8C5A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1085282"/>
                </p:ext>
              </p:extLst>
            </p:nvPr>
          </p:nvGraphicFramePr>
          <p:xfrm>
            <a:off x="1050702" y="1943849"/>
            <a:ext cx="6645662" cy="49622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44D62BE-5D8F-4890-B446-32275C664054}"/>
                </a:ext>
              </a:extLst>
            </p:cNvPr>
            <p:cNvSpPr/>
            <p:nvPr/>
          </p:nvSpPr>
          <p:spPr>
            <a:xfrm>
              <a:off x="1447636" y="1759183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硬體、軟體、資料、紙本、人員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1046E26-887C-412E-94A3-4511804DE423}"/>
                </a:ext>
              </a:extLst>
            </p:cNvPr>
            <p:cNvSpPr/>
            <p:nvPr/>
          </p:nvSpPr>
          <p:spPr>
            <a:xfrm>
              <a:off x="6560820" y="2892568"/>
              <a:ext cx="2446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將資訊資產依其特性</a:t>
              </a:r>
            </a:p>
            <a:p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進行分類</a:t>
              </a:r>
              <a:r>
                <a:rPr lang="en-US" altLang="zh-TW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/</a:t>
              </a:r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群組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E45F843-AC1D-4FC7-B48B-EC6BB4423658}"/>
                </a:ext>
              </a:extLst>
            </p:cNvPr>
            <p:cNvSpPr/>
            <p:nvPr/>
          </p:nvSpPr>
          <p:spPr>
            <a:xfrm>
              <a:off x="5303520" y="5501050"/>
              <a:ext cx="34975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依不同分類</a:t>
              </a:r>
              <a:r>
                <a:rPr lang="en-US" altLang="zh-TW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/</a:t>
              </a:r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群組進行不同管控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Ex:</a:t>
              </a:r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核心重要設備必須建置備援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Ex:</a:t>
              </a:r>
              <a:r>
                <a:rPr lang="zh-TW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內部機密資料不得任意複製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55C8036-11C3-40F7-B035-0590D8900A2E}"/>
                </a:ext>
              </a:extLst>
            </p:cNvPr>
            <p:cNvSpPr/>
            <p:nvPr/>
          </p:nvSpPr>
          <p:spPr>
            <a:xfrm>
              <a:off x="80010" y="3583160"/>
              <a:ext cx="3416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應維持資產清冊的正確性</a:t>
              </a:r>
            </a:p>
            <a:p>
              <a:r>
                <a:rPr lang="ja-JP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設計資訊資產清冊的更新流程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511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1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2_2_</a:t>
            </a: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風險評鑑與風險處理</a:t>
            </a:r>
            <a:endParaRPr lang="en-US" altLang="zh-TW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(Risk management)</a:t>
            </a:r>
            <a:endParaRPr lang="zh-TW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2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5DAB57D-FD2C-4B8F-9B5C-699E21D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00AEDB2-03A7-444B-BB20-D7DD8EE1564F}"/>
              </a:ext>
            </a:extLst>
          </p:cNvPr>
          <p:cNvSpPr txBox="1">
            <a:spLocks/>
          </p:cNvSpPr>
          <p:nvPr/>
        </p:nvSpPr>
        <p:spPr>
          <a:xfrm>
            <a:off x="526527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(Risk management)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BA42BC5-9920-494F-AB96-2D139AA3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8" y="2370138"/>
            <a:ext cx="7886700" cy="4351338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風險管理的目標</a:t>
            </a:r>
          </a:p>
          <a:p>
            <a:pPr marL="0" indent="0">
              <a:buNone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在最低的防護成本投入下獲得最優化的安全性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最優化非最強固，而是最合適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識別、評估風險，並將這種風險減小到一個可以接受的程度</a:t>
            </a:r>
          </a:p>
        </p:txBody>
      </p:sp>
    </p:spTree>
    <p:extLst>
      <p:ext uri="{BB962C8B-B14F-4D97-AF65-F5344CB8AC3E}">
        <p14:creationId xmlns:p14="http://schemas.microsoft.com/office/powerpoint/2010/main" val="394275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87DBFD2-6FE6-492D-8F1C-8C0131BB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8" y="4816597"/>
            <a:ext cx="8502266" cy="11927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風險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威脅 </a:t>
            </a:r>
            <a:r>
              <a:rPr lang="en-US" altLang="zh-TW" dirty="0">
                <a:solidFill>
                  <a:srgbClr val="FF0000"/>
                </a:solidFill>
              </a:rPr>
              <a:t>(Threat)</a:t>
            </a:r>
            <a:r>
              <a:rPr lang="zh-TW" altLang="en-US" dirty="0"/>
              <a:t>利用</a:t>
            </a:r>
            <a:r>
              <a:rPr lang="zh-TW" altLang="en-US" dirty="0">
                <a:solidFill>
                  <a:srgbClr val="FF0000"/>
                </a:solidFill>
              </a:rPr>
              <a:t>資產 </a:t>
            </a:r>
            <a:r>
              <a:rPr lang="en-US" altLang="zh-TW" dirty="0">
                <a:solidFill>
                  <a:srgbClr val="FF0000"/>
                </a:solidFill>
              </a:rPr>
              <a:t>(Asset)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脆弱性 </a:t>
            </a:r>
            <a:r>
              <a:rPr lang="en-US" altLang="zh-TW" dirty="0">
                <a:solidFill>
                  <a:srgbClr val="FF0000"/>
                </a:solidFill>
              </a:rPr>
              <a:t>(Vulnerability) </a:t>
            </a:r>
            <a:r>
              <a:rPr lang="zh-TW" altLang="en-US" dirty="0"/>
              <a:t>造成</a:t>
            </a:r>
            <a:r>
              <a:rPr lang="zh-TW" altLang="en-US" dirty="0">
                <a:solidFill>
                  <a:srgbClr val="FF0000"/>
                </a:solidFill>
              </a:rPr>
              <a:t>衝擊 </a:t>
            </a:r>
            <a:r>
              <a:rPr lang="en-US" altLang="zh-TW" dirty="0">
                <a:solidFill>
                  <a:srgbClr val="FF0000"/>
                </a:solidFill>
              </a:rPr>
              <a:t>(Impact)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可能性 </a:t>
            </a:r>
            <a:r>
              <a:rPr lang="en-US" altLang="zh-TW" dirty="0">
                <a:solidFill>
                  <a:srgbClr val="FF0000"/>
                </a:solidFill>
              </a:rPr>
              <a:t>(Likelihood)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5DAB57D-FD2C-4B8F-9B5C-699E21D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00AEDB2-03A7-444B-BB20-D7DD8EE1564F}"/>
              </a:ext>
            </a:extLst>
          </p:cNvPr>
          <p:cNvSpPr txBox="1">
            <a:spLocks/>
          </p:cNvSpPr>
          <p:nvPr/>
        </p:nvSpPr>
        <p:spPr>
          <a:xfrm>
            <a:off x="429861" y="463546"/>
            <a:ext cx="8729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風險評鑑與風險分析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(Risk Analysis)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051DF1-A07D-42F4-9F95-B8D0052EF225}"/>
              </a:ext>
            </a:extLst>
          </p:cNvPr>
          <p:cNvSpPr/>
          <p:nvPr/>
        </p:nvSpPr>
        <p:spPr>
          <a:xfrm>
            <a:off x="1306941" y="1875905"/>
            <a:ext cx="268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可能性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(Likelihood)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CEB66909-3F2F-4FF5-83A0-B0F6A3894496}"/>
              </a:ext>
            </a:extLst>
          </p:cNvPr>
          <p:cNvGrpSpPr/>
          <p:nvPr/>
        </p:nvGrpSpPr>
        <p:grpSpPr>
          <a:xfrm>
            <a:off x="113445" y="2467462"/>
            <a:ext cx="8729472" cy="2031325"/>
            <a:chOff x="414528" y="4877269"/>
            <a:chExt cx="8729472" cy="2031325"/>
          </a:xfrm>
        </p:grpSpPr>
        <p:sp>
          <p:nvSpPr>
            <p:cNvPr id="2" name="星形: 七角 1">
              <a:extLst>
                <a:ext uri="{FF2B5EF4-FFF2-40B4-BE49-F238E27FC236}">
                  <a16:creationId xmlns:a16="http://schemas.microsoft.com/office/drawing/2014/main" xmlns="" id="{3D701CE6-EEC9-47E0-857D-C5AB5C5E679D}"/>
                </a:ext>
              </a:extLst>
            </p:cNvPr>
            <p:cNvSpPr/>
            <p:nvPr/>
          </p:nvSpPr>
          <p:spPr>
            <a:xfrm>
              <a:off x="628650" y="5036249"/>
              <a:ext cx="1672683" cy="1583473"/>
            </a:xfrm>
            <a:prstGeom prst="star7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rgbClr val="FF0000"/>
                  </a:solidFill>
                </a:rPr>
                <a:t>威脅 </a:t>
              </a:r>
              <a:r>
                <a:rPr lang="en-US" altLang="zh-TW">
                  <a:solidFill>
                    <a:srgbClr val="FF0000"/>
                  </a:solidFill>
                </a:rPr>
                <a:t>(Threat)</a:t>
              </a:r>
              <a:endParaRPr lang="zh-TW" altLang="en-US"/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xmlns="" id="{F53EFDD6-25EA-4D94-AAE1-8A288C064175}"/>
                </a:ext>
              </a:extLst>
            </p:cNvPr>
            <p:cNvSpPr/>
            <p:nvPr/>
          </p:nvSpPr>
          <p:spPr>
            <a:xfrm>
              <a:off x="2348725" y="5448766"/>
              <a:ext cx="1198756" cy="741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利用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xmlns="" id="{C3EA66F5-9CEF-4D87-BB3A-AD8E59DA342E}"/>
                </a:ext>
              </a:extLst>
            </p:cNvPr>
            <p:cNvSpPr/>
            <p:nvPr/>
          </p:nvSpPr>
          <p:spPr>
            <a:xfrm>
              <a:off x="3594874" y="5036249"/>
              <a:ext cx="2141035" cy="16839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rgbClr val="FF0000"/>
                  </a:solidFill>
                </a:rPr>
                <a:t>脆弱性 </a:t>
              </a:r>
              <a:r>
                <a:rPr lang="en-US" altLang="zh-TW">
                  <a:solidFill>
                    <a:srgbClr val="FF0000"/>
                  </a:solidFill>
                </a:rPr>
                <a:t>(Vulnerability)</a:t>
              </a:r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xmlns="" id="{10122183-AF68-4CF4-AD50-51671084AC89}"/>
                </a:ext>
              </a:extLst>
            </p:cNvPr>
            <p:cNvSpPr/>
            <p:nvPr/>
          </p:nvSpPr>
          <p:spPr>
            <a:xfrm>
              <a:off x="7029450" y="5147761"/>
              <a:ext cx="1806497" cy="147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rgbClr val="FF0000"/>
                  </a:solidFill>
                </a:rPr>
                <a:t>衝擊 </a:t>
              </a:r>
              <a:r>
                <a:rPr lang="en-US" altLang="zh-TW">
                  <a:solidFill>
                    <a:srgbClr val="FF0000"/>
                  </a:solidFill>
                </a:rPr>
                <a:t>(Impact)</a:t>
              </a:r>
              <a:endParaRPr lang="zh-TW" altLang="en-US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xmlns="" id="{79CB093A-52D6-403B-A730-1ED2B92C5CDE}"/>
                </a:ext>
              </a:extLst>
            </p:cNvPr>
            <p:cNvSpPr/>
            <p:nvPr/>
          </p:nvSpPr>
          <p:spPr>
            <a:xfrm>
              <a:off x="5783302" y="5553387"/>
              <a:ext cx="1198756" cy="741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產生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422E67F6-B977-4BEC-9E23-E440C8BB3D07}"/>
                </a:ext>
              </a:extLst>
            </p:cNvPr>
            <p:cNvSpPr/>
            <p:nvPr/>
          </p:nvSpPr>
          <p:spPr>
            <a:xfrm>
              <a:off x="414528" y="4877269"/>
              <a:ext cx="8729472" cy="2031325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50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5BA207-0005-492E-90B5-FD557FF1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046464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風險評鑑與風險分析（</a:t>
            </a:r>
            <a:r>
              <a:rPr lang="en-US" altLang="zh-TW" sz="4000" dirty="0"/>
              <a:t>Risk Analysis</a:t>
            </a:r>
            <a:r>
              <a:rPr lang="zh-TW" altLang="en-US" sz="4000" dirty="0"/>
              <a:t>）的方法論</a:t>
            </a:r>
            <a:r>
              <a:rPr lang="en-US" altLang="zh-TW" sz="4000" dirty="0"/>
              <a:t>:</a:t>
            </a:r>
            <a:r>
              <a:rPr lang="zh-TW" altLang="en-US" sz="4000" dirty="0"/>
              <a:t>定性與定量方法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87DBFD2-6FE6-492D-8F1C-8C0131BB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風險評鑑</a:t>
            </a:r>
            <a:endParaRPr lang="en-US" altLang="zh-TW" dirty="0"/>
          </a:p>
          <a:p>
            <a:r>
              <a:rPr lang="zh-TW" altLang="en-US" dirty="0"/>
              <a:t>風險識別</a:t>
            </a:r>
          </a:p>
          <a:p>
            <a:r>
              <a:rPr lang="en-US" altLang="zh-TW" dirty="0"/>
              <a:t>identification</a:t>
            </a:r>
          </a:p>
          <a:p>
            <a:r>
              <a:rPr lang="zh-TW" altLang="en-US" dirty="0"/>
              <a:t>風險分析</a:t>
            </a:r>
          </a:p>
          <a:p>
            <a:r>
              <a:rPr lang="en-US" altLang="zh-TW" dirty="0"/>
              <a:t>analysis</a:t>
            </a:r>
          </a:p>
          <a:p>
            <a:r>
              <a:rPr lang="zh-TW" altLang="en-US" dirty="0"/>
              <a:t>風險評估</a:t>
            </a:r>
          </a:p>
          <a:p>
            <a:r>
              <a:rPr lang="en-US" altLang="zh-TW" dirty="0"/>
              <a:t>Evaluation</a:t>
            </a:r>
          </a:p>
          <a:p>
            <a:endParaRPr lang="en-US" altLang="zh-TW" dirty="0"/>
          </a:p>
          <a:p>
            <a:r>
              <a:rPr lang="zh-TW" altLang="en-US" dirty="0"/>
              <a:t>選擇控制 </a:t>
            </a:r>
            <a:endParaRPr lang="en-US" altLang="zh-TW" dirty="0"/>
          </a:p>
          <a:p>
            <a:r>
              <a:rPr lang="zh-TW" altLang="en-US" dirty="0"/>
              <a:t>有效追蹤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5DAB57D-FD2C-4B8F-9B5C-699E21D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8ED12EC-622E-4DF1-8B02-CC6C41F1D640}"/>
              </a:ext>
            </a:extLst>
          </p:cNvPr>
          <p:cNvSpPr/>
          <p:nvPr/>
        </p:nvSpPr>
        <p:spPr>
          <a:xfrm>
            <a:off x="3813717" y="187007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資產弱點 </a:t>
            </a:r>
            <a:r>
              <a:rPr lang="en-US" altLang="zh-TW" dirty="0"/>
              <a:t>– </a:t>
            </a:r>
            <a:r>
              <a:rPr lang="zh-TW" altLang="en-US" dirty="0"/>
              <a:t>資訊資產本身存在之特性，可被威脅利用而使得資訊資產遭 受破壞。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風險識別與分析 </a:t>
            </a:r>
            <a:endParaRPr lang="en-US" altLang="zh-TW" dirty="0"/>
          </a:p>
          <a:p>
            <a:r>
              <a:rPr lang="en-US" altLang="zh-TW" dirty="0"/>
              <a:t>– </a:t>
            </a:r>
            <a:r>
              <a:rPr lang="zh-TW" altLang="en-US" dirty="0"/>
              <a:t>可利用弱點，因而對資訊資產造成破壞的外在因素。各類弱點會因為不同威脅的發生而產生風險，故需考量威脅發生之重大性。 </a:t>
            </a:r>
          </a:p>
        </p:txBody>
      </p:sp>
    </p:spTree>
    <p:extLst>
      <p:ext uri="{BB962C8B-B14F-4D97-AF65-F5344CB8AC3E}">
        <p14:creationId xmlns:p14="http://schemas.microsoft.com/office/powerpoint/2010/main" val="189503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5BA207-0005-492E-90B5-FD557FF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風險處理</a:t>
            </a:r>
            <a:endParaRPr lang="en-US" altLang="zh-TW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87DBFD2-6FE6-492D-8F1C-8C0131BB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降低 </a:t>
            </a:r>
            <a:r>
              <a:rPr lang="en-US" altLang="zh-TW" dirty="0"/>
              <a:t>(reduce) </a:t>
            </a:r>
          </a:p>
          <a:p>
            <a:pPr marL="0" indent="0">
              <a:buNone/>
            </a:pPr>
            <a:r>
              <a:rPr lang="zh-TW" altLang="en-US" dirty="0"/>
              <a:t>避免 </a:t>
            </a:r>
            <a:r>
              <a:rPr lang="en-US" altLang="zh-TW" dirty="0"/>
              <a:t>(Avoid) </a:t>
            </a:r>
          </a:p>
          <a:p>
            <a:pPr marL="0" indent="0">
              <a:buNone/>
            </a:pPr>
            <a:r>
              <a:rPr lang="zh-TW" altLang="en-US" dirty="0"/>
              <a:t>接受 </a:t>
            </a:r>
            <a:r>
              <a:rPr lang="en-US" altLang="zh-TW" dirty="0"/>
              <a:t>(Accept)</a:t>
            </a:r>
          </a:p>
          <a:p>
            <a:pPr marL="0" indent="0">
              <a:buNone/>
            </a:pPr>
            <a:r>
              <a:rPr lang="zh-TW" altLang="en-US" dirty="0"/>
              <a:t>移轉 </a:t>
            </a:r>
            <a:r>
              <a:rPr lang="en-US" altLang="zh-TW" dirty="0"/>
              <a:t>(Transfer)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5DAB57D-FD2C-4B8F-9B5C-699E21D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395C56-C273-4E56-97DF-43AF0A1B5D65}"/>
              </a:ext>
            </a:extLst>
          </p:cNvPr>
          <p:cNvSpPr/>
          <p:nvPr/>
        </p:nvSpPr>
        <p:spPr>
          <a:xfrm>
            <a:off x="3702205" y="1438497"/>
            <a:ext cx="4813145" cy="462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可接受風險 </a:t>
            </a:r>
            <a:endParaRPr lang="en-US" altLang="zh-TW" sz="2400" dirty="0"/>
          </a:p>
          <a:p>
            <a:r>
              <a:rPr lang="en-US" altLang="zh-TW" sz="2400" dirty="0"/>
              <a:t>– </a:t>
            </a:r>
            <a:r>
              <a:rPr lang="zh-TW" altLang="en-US" sz="2400" dirty="0"/>
              <a:t>由資訊安全組織依所面臨之風險及所願意投入之資源，而決 定風險可接受水準，以作為控管機制設計執行者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殘餘風險管理（接受風險、移轉風險、降低風險、規避風險） </a:t>
            </a:r>
            <a:endParaRPr lang="en-US" altLang="zh-TW" sz="2400" dirty="0"/>
          </a:p>
          <a:p>
            <a:r>
              <a:rPr lang="en-US" altLang="zh-TW" sz="2400" dirty="0"/>
              <a:t>– </a:t>
            </a:r>
            <a:r>
              <a:rPr lang="zh-TW" altLang="en-US" sz="2400" dirty="0"/>
              <a:t>當控管規範或機制增加或強化後，應重新評估風險權值，並重複執行辨認及降低風險步驟，直到降至風險可接受水準為止。</a:t>
            </a:r>
          </a:p>
        </p:txBody>
      </p:sp>
    </p:spTree>
    <p:extLst>
      <p:ext uri="{BB962C8B-B14F-4D97-AF65-F5344CB8AC3E}">
        <p14:creationId xmlns:p14="http://schemas.microsoft.com/office/powerpoint/2010/main" val="34160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7578"/>
            <a:ext cx="9014992" cy="53059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1_1_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資訊安全目標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機密性、完整性與可用性</a:t>
            </a:r>
          </a:p>
          <a:p>
            <a:pPr marL="457200" lvl="1" indent="0">
              <a:buNone/>
            </a:pP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1.1.1.CIA</a:t>
            </a:r>
          </a:p>
          <a:p>
            <a:pPr marL="457200" lvl="1" indent="0">
              <a:buNone/>
            </a:pP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1.1.2.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各種破壞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的情境</a:t>
            </a:r>
          </a:p>
          <a:p>
            <a:pPr marL="457200" lvl="1" indent="0">
              <a:buNone/>
            </a:pP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1.1.3.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保護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</a:t>
            </a:r>
          </a:p>
          <a:p>
            <a:pPr marL="0" indent="0">
              <a:buNone/>
            </a:pP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1_2_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資訊安全管理系統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(ISMS:)ISO 27001| 27002| CNS 27001</a:t>
            </a:r>
          </a:p>
          <a:p>
            <a:pPr marL="457200" lvl="1" indent="0">
              <a:buNone/>
            </a:pP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1.2.1.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資訊安全管理系統                                                              （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Security Management System, ISMS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457200" lvl="1" indent="0">
              <a:buNone/>
            </a:pP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1.2.2.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的目的</a:t>
            </a:r>
          </a:p>
          <a:p>
            <a:pPr marL="457200" lvl="1" indent="0">
              <a:buNone/>
            </a:pP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1.2.3.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的過程與程序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:PDCA</a:t>
            </a:r>
          </a:p>
          <a:p>
            <a:pPr marL="457200" lvl="1" indent="0">
              <a:buNone/>
            </a:pP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1.2.4.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  <a:r>
              <a:rPr lang="zh-TW" altLang="en-US" sz="2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的關鍵主義事項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36260D5-B108-4AC2-A6D4-4ADBC473A872}"/>
              </a:ext>
            </a:extLst>
          </p:cNvPr>
          <p:cNvSpPr/>
          <p:nvPr/>
        </p:nvSpPr>
        <p:spPr>
          <a:xfrm>
            <a:off x="979058" y="508307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資訊安全管理概念</a:t>
            </a:r>
          </a:p>
        </p:txBody>
      </p:sp>
    </p:spTree>
    <p:extLst>
      <p:ext uri="{BB962C8B-B14F-4D97-AF65-F5344CB8AC3E}">
        <p14:creationId xmlns:p14="http://schemas.microsoft.com/office/powerpoint/2010/main" val="933448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1050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三、存取控制、加解密與金鑰管理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0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60" y="1710564"/>
            <a:ext cx="8746768" cy="53059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3_1_</a:t>
            </a:r>
            <a:r>
              <a:rPr lang="zh-TW" altLang="en-US" sz="2400" b="1" dirty="0">
                <a:solidFill>
                  <a:srgbClr val="002060"/>
                </a:solidFill>
              </a:rPr>
              <a:t>存取控制與身分認證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3.1.1.</a:t>
            </a:r>
            <a:r>
              <a:rPr lang="zh-TW" altLang="en-US" b="1" dirty="0">
                <a:solidFill>
                  <a:srgbClr val="002060"/>
                </a:solidFill>
              </a:rPr>
              <a:t>存取控制與特權管理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3.1.2.</a:t>
            </a:r>
            <a:r>
              <a:rPr lang="zh-TW" altLang="en-US" b="1" dirty="0">
                <a:solidFill>
                  <a:srgbClr val="002060"/>
                </a:solidFill>
              </a:rPr>
              <a:t>存取控制類型</a:t>
            </a:r>
            <a:r>
              <a:rPr lang="en-US" altLang="zh-TW" b="1" dirty="0">
                <a:solidFill>
                  <a:srgbClr val="002060"/>
                </a:solidFill>
              </a:rPr>
              <a:t>(</a:t>
            </a:r>
            <a:r>
              <a:rPr lang="zh-TW" altLang="en-US" b="1" dirty="0">
                <a:solidFill>
                  <a:srgbClr val="002060"/>
                </a:solidFill>
              </a:rPr>
              <a:t>三類</a:t>
            </a:r>
            <a:r>
              <a:rPr lang="en-US" altLang="zh-TW" b="1" dirty="0">
                <a:solidFill>
                  <a:srgbClr val="002060"/>
                </a:solidFill>
              </a:rPr>
              <a:t>):</a:t>
            </a:r>
            <a:r>
              <a:rPr lang="zh-TW" altLang="en-US" b="1" dirty="0">
                <a:solidFill>
                  <a:srgbClr val="002060"/>
                </a:solidFill>
              </a:rPr>
              <a:t>系統、實體與網路存取控制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3.1.3.</a:t>
            </a:r>
            <a:r>
              <a:rPr lang="zh-TW" altLang="en-US" b="1" dirty="0">
                <a:solidFill>
                  <a:srgbClr val="002060"/>
                </a:solidFill>
              </a:rPr>
              <a:t>存取控制措施與方法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3.1.4.</a:t>
            </a:r>
            <a:r>
              <a:rPr lang="zh-TW" altLang="en-US" b="1" dirty="0">
                <a:solidFill>
                  <a:srgbClr val="002060"/>
                </a:solidFill>
              </a:rPr>
              <a:t>特權（</a:t>
            </a:r>
            <a:r>
              <a:rPr lang="en-US" altLang="zh-TW" b="1" dirty="0">
                <a:solidFill>
                  <a:srgbClr val="002060"/>
                </a:solidFill>
              </a:rPr>
              <a:t>Privilege</a:t>
            </a:r>
            <a:r>
              <a:rPr lang="zh-TW" altLang="en-US" b="1" dirty="0">
                <a:solidFill>
                  <a:srgbClr val="00206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3.1.5.</a:t>
            </a:r>
            <a:r>
              <a:rPr lang="zh-TW" altLang="en-US" b="1" dirty="0">
                <a:solidFill>
                  <a:srgbClr val="002060"/>
                </a:solidFill>
              </a:rPr>
              <a:t>權限管理基本觀念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3_2_</a:t>
            </a:r>
            <a:r>
              <a:rPr lang="zh-TW" altLang="en-US" sz="2400" b="1" dirty="0">
                <a:solidFill>
                  <a:srgbClr val="002060"/>
                </a:solidFill>
              </a:rPr>
              <a:t>身份識別與存取管理</a:t>
            </a:r>
            <a:r>
              <a:rPr lang="zh-TW" altLang="en-US" sz="2000" b="1" dirty="0">
                <a:solidFill>
                  <a:srgbClr val="002060"/>
                </a:solidFill>
              </a:rPr>
              <a:t>（</a:t>
            </a:r>
            <a:r>
              <a:rPr lang="en-US" altLang="zh-TW" sz="2000" b="1" dirty="0">
                <a:solidFill>
                  <a:srgbClr val="002060"/>
                </a:solidFill>
              </a:rPr>
              <a:t>Identity and Access Management</a:t>
            </a:r>
            <a:r>
              <a:rPr lang="zh-TW" altLang="en-US" sz="2000" b="1" dirty="0">
                <a:solidFill>
                  <a:srgbClr val="002060"/>
                </a:solidFill>
              </a:rPr>
              <a:t>， </a:t>
            </a:r>
            <a:r>
              <a:rPr lang="en-US" altLang="zh-TW" sz="2000" b="1" dirty="0">
                <a:solidFill>
                  <a:srgbClr val="002060"/>
                </a:solidFill>
              </a:rPr>
              <a:t>IAM</a:t>
            </a:r>
            <a:r>
              <a:rPr lang="zh-TW" altLang="en-US" sz="2000" b="1" dirty="0">
                <a:solidFill>
                  <a:srgbClr val="002060"/>
                </a:solidFill>
              </a:rPr>
              <a:t>）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3.2.1.</a:t>
            </a:r>
            <a:r>
              <a:rPr lang="zh-TW" altLang="en-US" b="1" dirty="0">
                <a:solidFill>
                  <a:srgbClr val="002060"/>
                </a:solidFill>
              </a:rPr>
              <a:t>身分認證（</a:t>
            </a:r>
            <a:r>
              <a:rPr lang="en-US" altLang="zh-TW" b="1" dirty="0">
                <a:solidFill>
                  <a:srgbClr val="002060"/>
                </a:solidFill>
              </a:rPr>
              <a:t>Authentication</a:t>
            </a:r>
            <a:r>
              <a:rPr lang="zh-TW" altLang="en-US" b="1" dirty="0">
                <a:solidFill>
                  <a:srgbClr val="002060"/>
                </a:solidFill>
              </a:rPr>
              <a:t>）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3.2.2.</a:t>
            </a:r>
            <a:r>
              <a:rPr lang="zh-TW" altLang="en-US" b="1" dirty="0">
                <a:solidFill>
                  <a:srgbClr val="002060"/>
                </a:solidFill>
              </a:rPr>
              <a:t>身份認證（</a:t>
            </a:r>
            <a:r>
              <a:rPr lang="en-US" altLang="zh-TW" b="1" dirty="0">
                <a:solidFill>
                  <a:srgbClr val="002060"/>
                </a:solidFill>
              </a:rPr>
              <a:t>Authentication</a:t>
            </a:r>
            <a:r>
              <a:rPr lang="zh-TW" altLang="en-US" b="1" dirty="0">
                <a:solidFill>
                  <a:srgbClr val="002060"/>
                </a:solidFill>
              </a:rPr>
              <a:t>）機制設計三要素</a:t>
            </a:r>
            <a:endParaRPr lang="en-US" altLang="zh-TW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002060"/>
                </a:solidFill>
              </a:rPr>
              <a:t>  3.2.3.</a:t>
            </a:r>
            <a:r>
              <a:rPr lang="zh-TW" altLang="en-US" b="1" dirty="0">
                <a:solidFill>
                  <a:srgbClr val="002060"/>
                </a:solidFill>
              </a:rPr>
              <a:t>各種身份認證（</a:t>
            </a:r>
            <a:r>
              <a:rPr lang="en-US" altLang="zh-TW" b="1" dirty="0">
                <a:solidFill>
                  <a:srgbClr val="002060"/>
                </a:solidFill>
              </a:rPr>
              <a:t>Authentication</a:t>
            </a:r>
            <a:r>
              <a:rPr lang="zh-TW" altLang="en-US" b="1" dirty="0">
                <a:solidFill>
                  <a:srgbClr val="002060"/>
                </a:solidFill>
              </a:rPr>
              <a:t>）設計</a:t>
            </a:r>
            <a:endParaRPr lang="en-US" altLang="zh-TW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002060"/>
                </a:solidFill>
              </a:rPr>
              <a:t>  </a:t>
            </a:r>
            <a:r>
              <a:rPr lang="en-US" altLang="zh-TW" b="1" dirty="0">
                <a:solidFill>
                  <a:srgbClr val="002060"/>
                </a:solidFill>
              </a:rPr>
              <a:t>3.2.4.</a:t>
            </a:r>
            <a:r>
              <a:rPr lang="zh-TW" altLang="en-US" b="1" dirty="0">
                <a:solidFill>
                  <a:srgbClr val="002060"/>
                </a:solidFill>
              </a:rPr>
              <a:t> 攻擊身分認證</a:t>
            </a:r>
            <a:r>
              <a:rPr lang="en-US" altLang="zh-TW" b="1" dirty="0">
                <a:solidFill>
                  <a:srgbClr val="002060"/>
                </a:solidFill>
              </a:rPr>
              <a:t>:</a:t>
            </a:r>
            <a:r>
              <a:rPr lang="zh-TW" altLang="en-US" b="1" dirty="0">
                <a:solidFill>
                  <a:srgbClr val="002060"/>
                </a:solidFill>
              </a:rPr>
              <a:t>破解密碼</a:t>
            </a:r>
            <a:endParaRPr lang="en-US" altLang="zh-TW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3_3_</a:t>
            </a:r>
            <a:r>
              <a:rPr lang="zh-TW" altLang="en-US" sz="2400" b="1" dirty="0">
                <a:solidFill>
                  <a:srgbClr val="002060"/>
                </a:solidFill>
              </a:rPr>
              <a:t>加密解密與</a:t>
            </a:r>
            <a:r>
              <a:rPr lang="en-US" altLang="zh-TW" sz="2400" b="1" dirty="0">
                <a:solidFill>
                  <a:srgbClr val="002060"/>
                </a:solidFill>
              </a:rPr>
              <a:t>PKI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36260D5-B108-4AC2-A6D4-4ADBC473A872}"/>
              </a:ext>
            </a:extLst>
          </p:cNvPr>
          <p:cNvSpPr/>
          <p:nvPr/>
        </p:nvSpPr>
        <p:spPr>
          <a:xfrm>
            <a:off x="592540" y="646103"/>
            <a:ext cx="752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存取控制、加解密與金鑰管理</a:t>
            </a:r>
          </a:p>
        </p:txBody>
      </p:sp>
    </p:spTree>
    <p:extLst>
      <p:ext uri="{BB962C8B-B14F-4D97-AF65-F5344CB8AC3E}">
        <p14:creationId xmlns:p14="http://schemas.microsoft.com/office/powerpoint/2010/main" val="204347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3_1_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存取控制與身分認證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63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存取控制與特權管理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FC36B96F-7F25-4862-A362-3BCF849D7360}"/>
              </a:ext>
            </a:extLst>
          </p:cNvPr>
          <p:cNvSpPr txBox="1">
            <a:spLocks/>
          </p:cNvSpPr>
          <p:nvPr/>
        </p:nvSpPr>
        <p:spPr>
          <a:xfrm>
            <a:off x="787838" y="1646237"/>
            <a:ext cx="7244111" cy="465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>
                <a:solidFill>
                  <a:srgbClr val="FF0000"/>
                </a:solidFill>
              </a:rPr>
              <a:t>主體</a:t>
            </a:r>
            <a:r>
              <a:rPr lang="en-US" altLang="zh-TW" sz="3200" b="1" dirty="0">
                <a:solidFill>
                  <a:srgbClr val="FF0000"/>
                </a:solidFill>
              </a:rPr>
              <a:t>(Subject)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主動發起存取行為的個體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通常為資料流的起點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例如：使用者與處理程式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sz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FF0000"/>
                </a:solidFill>
              </a:rPr>
              <a:t>物件</a:t>
            </a:r>
            <a:r>
              <a:rPr lang="en-US" altLang="zh-TW" sz="3200" b="1" dirty="0">
                <a:solidFill>
                  <a:srgbClr val="FF0000"/>
                </a:solidFill>
              </a:rPr>
              <a:t>(Object)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被動存取的個體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通常為資料的接收端與保存端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例如：檔案、資料庫及處理程式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sz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FF0000"/>
                </a:solidFill>
              </a:rPr>
              <a:t>存取</a:t>
            </a:r>
            <a:r>
              <a:rPr lang="en-US" altLang="zh-TW" sz="3200" b="1" dirty="0">
                <a:solidFill>
                  <a:srgbClr val="FF0000"/>
                </a:solidFill>
              </a:rPr>
              <a:t>(Access)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主體對物件進行某些動作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例如：讀取、修改、刪除、建立或執行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xmlns="" id="{86DE463B-0822-4997-BDB6-7AF31701873D}"/>
              </a:ext>
            </a:extLst>
          </p:cNvPr>
          <p:cNvSpPr/>
          <p:nvPr/>
        </p:nvSpPr>
        <p:spPr>
          <a:xfrm>
            <a:off x="6771861" y="1646237"/>
            <a:ext cx="1205948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主體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621C74D4-147F-4EBA-9F1C-990279D5B02C}"/>
              </a:ext>
            </a:extLst>
          </p:cNvPr>
          <p:cNvSpPr/>
          <p:nvPr/>
        </p:nvSpPr>
        <p:spPr>
          <a:xfrm>
            <a:off x="6771859" y="4958761"/>
            <a:ext cx="1205948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D746A027-C51A-4FA2-A6CE-853BF9E2D8A8}"/>
              </a:ext>
            </a:extLst>
          </p:cNvPr>
          <p:cNvSpPr/>
          <p:nvPr/>
        </p:nvSpPr>
        <p:spPr>
          <a:xfrm>
            <a:off x="6771861" y="3299138"/>
            <a:ext cx="1205948" cy="1086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xmlns="" id="{3827A212-1D6D-45C9-835F-00779C7C5D4A}"/>
              </a:ext>
            </a:extLst>
          </p:cNvPr>
          <p:cNvSpPr/>
          <p:nvPr/>
        </p:nvSpPr>
        <p:spPr>
          <a:xfrm>
            <a:off x="7109790" y="2823820"/>
            <a:ext cx="530087" cy="453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xmlns="" id="{7DD69EE9-D0EA-4592-80BF-44502708C17F}"/>
              </a:ext>
            </a:extLst>
          </p:cNvPr>
          <p:cNvSpPr/>
          <p:nvPr/>
        </p:nvSpPr>
        <p:spPr>
          <a:xfrm>
            <a:off x="7109791" y="4427248"/>
            <a:ext cx="530087" cy="453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BFC0E7E-7B7C-4307-AD76-AC29D6A21EBF}"/>
              </a:ext>
            </a:extLst>
          </p:cNvPr>
          <p:cNvSpPr/>
          <p:nvPr/>
        </p:nvSpPr>
        <p:spPr>
          <a:xfrm>
            <a:off x="6496591" y="27353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存取</a:t>
            </a:r>
          </a:p>
        </p:txBody>
      </p:sp>
    </p:spTree>
    <p:extLst>
      <p:ext uri="{BB962C8B-B14F-4D97-AF65-F5344CB8AC3E}">
        <p14:creationId xmlns:p14="http://schemas.microsoft.com/office/powerpoint/2010/main" val="373489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82" y="300660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存取控制類型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三類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系統、實體與網路存取控制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5AFC99F7-01CF-45CD-BE59-AB9B309772D8}"/>
              </a:ext>
            </a:extLst>
          </p:cNvPr>
          <p:cNvGrpSpPr/>
          <p:nvPr/>
        </p:nvGrpSpPr>
        <p:grpSpPr>
          <a:xfrm>
            <a:off x="483582" y="1617432"/>
            <a:ext cx="7623355" cy="5104044"/>
            <a:chOff x="211772" y="2019870"/>
            <a:chExt cx="6410558" cy="45048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76008D04-D2A9-4629-88EE-11F71D4B05BD}"/>
                </a:ext>
              </a:extLst>
            </p:cNvPr>
            <p:cNvSpPr/>
            <p:nvPr/>
          </p:nvSpPr>
          <p:spPr>
            <a:xfrm>
              <a:off x="211772" y="2019870"/>
              <a:ext cx="6410558" cy="178851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技術類控制</a:t>
              </a:r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(Technical Controls)  </a:t>
              </a:r>
              <a:endPara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zh-TW" altLang="en-US" sz="2800" dirty="0"/>
                <a:t>通行碼鑑別 、加解密技術 </a:t>
              </a:r>
              <a:endParaRPr lang="en-US" altLang="zh-TW" sz="2800" dirty="0"/>
            </a:p>
            <a:p>
              <a:r>
                <a:rPr lang="zh-TW" altLang="en-US" sz="2800" dirty="0"/>
                <a:t>生物特徵識別技術 、防火牆系統、</a:t>
              </a:r>
              <a:endParaRPr lang="en-US" altLang="zh-TW" sz="2800" dirty="0"/>
            </a:p>
            <a:p>
              <a:r>
                <a:rPr lang="zh-TW" altLang="en-US" sz="2800" dirty="0"/>
                <a:t>入侵偵測及防禦系統 </a:t>
              </a:r>
              <a:endParaRPr lang="en-US" altLang="zh-TW" sz="28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88273EBF-6448-495F-A224-F738ABA174C3}"/>
                </a:ext>
              </a:extLst>
            </p:cNvPr>
            <p:cNvSpPr/>
            <p:nvPr/>
          </p:nvSpPr>
          <p:spPr>
            <a:xfrm>
              <a:off x="211772" y="3777298"/>
              <a:ext cx="6410558" cy="10503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實體類控制</a:t>
              </a:r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(Physical Controls)</a:t>
              </a:r>
            </a:p>
            <a:p>
              <a:r>
                <a:rPr lang="zh-TW" altLang="en-US" sz="3200" dirty="0"/>
                <a:t>門窗及圍牆、鎖、警衛 </a:t>
              </a:r>
              <a:endParaRPr lang="en-US" altLang="zh-TW" sz="3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2F279EA-7DE1-4CB0-93A8-CE77E8DB8BB4}"/>
                </a:ext>
              </a:extLst>
            </p:cNvPr>
            <p:cNvSpPr/>
            <p:nvPr/>
          </p:nvSpPr>
          <p:spPr>
            <a:xfrm>
              <a:off x="211773" y="4792961"/>
              <a:ext cx="6410557" cy="1731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管理類控制</a:t>
              </a:r>
              <a:r>
                <a:rPr lang="en-US" altLang="zh-TW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(Administrative Controls)</a:t>
              </a:r>
            </a:p>
            <a:p>
              <a:r>
                <a:rPr lang="zh-TW" altLang="en-US" sz="2800" dirty="0"/>
                <a:t>政策與程序</a:t>
              </a:r>
            </a:p>
            <a:p>
              <a:r>
                <a:rPr lang="zh-TW" altLang="en-US" sz="2800" dirty="0"/>
                <a:t>安全認知訓練</a:t>
              </a:r>
            </a:p>
            <a:p>
              <a:r>
                <a:rPr lang="zh-TW" altLang="en-US" sz="2800" dirty="0"/>
                <a:t>風險管理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91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存取控制類型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三類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系統、實體與網路存取控制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作業系統的存取控制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存取控制的角色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主體：人員與執行中的程式</a:t>
            </a:r>
            <a:r>
              <a:rPr lang="en-US" altLang="zh-TW" dirty="0"/>
              <a:t>(Process)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物件：檔案、資料庫、其他執行中的程式及記憶體等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存取規則：通行碼檔案只能被管理者存取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強制信賴路徑：所有磁碟機的檔案存取由</a:t>
            </a:r>
            <a:r>
              <a:rPr lang="en-US" altLang="zh-TW" dirty="0"/>
              <a:t>OS</a:t>
            </a:r>
            <a:r>
              <a:rPr lang="zh-TW" altLang="en-US" dirty="0"/>
              <a:t>控制，一般程</a:t>
            </a:r>
          </a:p>
          <a:p>
            <a:pPr marL="0" indent="0">
              <a:buNone/>
            </a:pPr>
            <a:r>
              <a:rPr lang="zh-TW" altLang="en-US" dirty="0"/>
              <a:t>式不能直接存取磁碟機，使用者所執行的程式繼承該使用</a:t>
            </a:r>
          </a:p>
          <a:p>
            <a:pPr marL="0" indent="0">
              <a:buNone/>
            </a:pPr>
            <a:r>
              <a:rPr lang="zh-TW" altLang="en-US" dirty="0"/>
              <a:t>者的身分與權限</a:t>
            </a:r>
            <a:r>
              <a:rPr lang="en-US" altLang="zh-TW" dirty="0"/>
              <a:t>(</a:t>
            </a:r>
            <a:r>
              <a:rPr lang="zh-TW" altLang="en-US" dirty="0"/>
              <a:t>強制性足夠嗎？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存取控制的管理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鑑別：簽入作業</a:t>
            </a:r>
            <a:r>
              <a:rPr lang="en-US" altLang="zh-TW" dirty="0"/>
              <a:t>(</a:t>
            </a:r>
            <a:r>
              <a:rPr lang="zh-TW" altLang="en-US" dirty="0"/>
              <a:t>帳號通行碼比對正確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授權：是否為管理者群組？是否符合檔案存取權限？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可歸責性：檔案開啟、修改及刪除都被記錄下來，包含時</a:t>
            </a:r>
          </a:p>
          <a:p>
            <a:pPr marL="0" indent="0">
              <a:buNone/>
            </a:pPr>
            <a:r>
              <a:rPr lang="zh-TW" altLang="en-US" dirty="0"/>
              <a:t>間與存取者等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0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存取控制類型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三類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系統、實體與網路存取控制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應用系統的存取控制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存取控制的角色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主體：人員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物件：檔案與資料庫等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存取規則：只有主管才能簽核其部屬的假單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強制信賴路徑：所有簽核動作集中於個別程式處理，且</a:t>
            </a:r>
          </a:p>
          <a:p>
            <a:r>
              <a:rPr lang="zh-TW" altLang="en-US" dirty="0"/>
              <a:t>配合電子簽章技術</a:t>
            </a:r>
            <a:r>
              <a:rPr lang="en-US" altLang="zh-TW" dirty="0"/>
              <a:t>(</a:t>
            </a:r>
            <a:r>
              <a:rPr lang="zh-TW" altLang="en-US" dirty="0"/>
              <a:t>強制性足夠嗎？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存取控制的管理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鑑別：應用程式簽入作業</a:t>
            </a:r>
            <a:r>
              <a:rPr lang="en-US" altLang="zh-TW" dirty="0"/>
              <a:t>(</a:t>
            </a:r>
            <a:r>
              <a:rPr lang="zh-TW" altLang="en-US" dirty="0"/>
              <a:t>帳號通行碼比對正確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授權：是否為主管？請假人是否為其部屬？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可歸責性：所有簽核動作都應記錄，包含時間、申請人</a:t>
            </a:r>
          </a:p>
          <a:p>
            <a:r>
              <a:rPr lang="zh-TW" altLang="en-US" dirty="0"/>
              <a:t>、簽核人及簽核結果等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245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存取控制類型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三類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系統、實體與網路存取控制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網路服務的存取控制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存取控制的角色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主體：人員、執行中的程式</a:t>
            </a:r>
            <a:r>
              <a:rPr lang="en-US" altLang="zh-TW" dirty="0"/>
              <a:t>(Process)</a:t>
            </a:r>
            <a:r>
              <a:rPr lang="zh-TW" altLang="en-US" dirty="0"/>
              <a:t>及傳送端設備等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物件：網路服務</a:t>
            </a:r>
            <a:r>
              <a:rPr lang="en-US" altLang="zh-TW" dirty="0"/>
              <a:t>(</a:t>
            </a:r>
            <a:r>
              <a:rPr lang="zh-TW" altLang="en-US" dirty="0"/>
              <a:t>例如：電子郵件與網站存取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存取規則：內部電子郵件必須透過內部郵件伺服器對外傳送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強制信賴路徑：防火牆只開放內部郵件伺服器</a:t>
            </a:r>
            <a:r>
              <a:rPr lang="en-US" altLang="zh-TW" dirty="0"/>
              <a:t>IP</a:t>
            </a:r>
            <a:r>
              <a:rPr lang="zh-TW" altLang="en-US" dirty="0"/>
              <a:t>可以對外傳</a:t>
            </a:r>
          </a:p>
          <a:p>
            <a:r>
              <a:rPr lang="zh-TW" altLang="en-US" dirty="0"/>
              <a:t>送電子郵件</a:t>
            </a:r>
            <a:r>
              <a:rPr lang="en-US" altLang="zh-TW" dirty="0"/>
              <a:t>(</a:t>
            </a:r>
            <a:r>
              <a:rPr lang="zh-TW" altLang="en-US" dirty="0"/>
              <a:t>強制性足夠嗎？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存取控制的管理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鑑別：來源</a:t>
            </a:r>
            <a:r>
              <a:rPr lang="en-US" altLang="zh-TW" dirty="0"/>
              <a:t>IP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授權：是否為內部郵件伺服器？是否為對外寄送信件連線？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可歸責性：防火牆記錄所有進出的網路連線請求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1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存取控制措施與方法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存取控制的功能</a:t>
            </a:r>
            <a:endParaRPr lang="en-US" altLang="zh-TW" dirty="0"/>
          </a:p>
          <a:p>
            <a:r>
              <a:rPr lang="zh-TW" altLang="en-US" dirty="0"/>
              <a:t>防禦性 </a:t>
            </a:r>
            <a:r>
              <a:rPr lang="en-US" altLang="zh-TW" dirty="0"/>
              <a:t>(Preventive)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讓不當的損害事件不會發生</a:t>
            </a:r>
            <a:r>
              <a:rPr lang="en-US" altLang="zh-TW" dirty="0"/>
              <a:t>(</a:t>
            </a:r>
            <a:r>
              <a:rPr lang="zh-TW" altLang="en-US" dirty="0"/>
              <a:t>消除威脅或弱點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偵測性 </a:t>
            </a:r>
            <a:r>
              <a:rPr lang="en-US" altLang="zh-TW" dirty="0"/>
              <a:t>(Detective)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當發生不當的損害事件時可被識別，以利即時處理</a:t>
            </a:r>
            <a:r>
              <a:rPr lang="en-US" altLang="zh-TW" dirty="0"/>
              <a:t>(</a:t>
            </a:r>
            <a:r>
              <a:rPr lang="zh-TW" altLang="en-US" dirty="0"/>
              <a:t>入侵偵測與煙霧偵</a:t>
            </a:r>
          </a:p>
          <a:p>
            <a:r>
              <a:rPr lang="zh-TW" altLang="en-US" dirty="0"/>
              <a:t>測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矯正性 </a:t>
            </a:r>
            <a:r>
              <a:rPr lang="en-US" altLang="zh-TW" dirty="0"/>
              <a:t>(Corrective)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發生不當的損害事件時可立即防制</a:t>
            </a:r>
            <a:r>
              <a:rPr lang="en-US" altLang="zh-TW" dirty="0"/>
              <a:t>(</a:t>
            </a:r>
            <a:r>
              <a:rPr lang="zh-TW" altLang="en-US" dirty="0"/>
              <a:t>滅火設備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嚇阻性 </a:t>
            </a:r>
            <a:r>
              <a:rPr lang="en-US" altLang="zh-TW" dirty="0"/>
              <a:t>(Deterrent)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降低威脅發生的意圖，但無法阻擋</a:t>
            </a:r>
            <a:r>
              <a:rPr lang="en-US" altLang="zh-TW" dirty="0"/>
              <a:t>(CCTV)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復原性 </a:t>
            </a:r>
            <a:r>
              <a:rPr lang="en-US" altLang="zh-TW" dirty="0"/>
              <a:t>(Recovery)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發生不當損害後可回復原來的正常運作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補償性 </a:t>
            </a:r>
            <a:r>
              <a:rPr lang="en-US" altLang="zh-TW" dirty="0"/>
              <a:t>(Compensation)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對其他控制措施提供選項的控制措施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8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特權（</a:t>
            </a:r>
            <a:r>
              <a:rPr lang="en-US" altLang="zh-TW" dirty="0"/>
              <a:t>Privilege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存取控制的管理帳號管理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身分識別與鑑別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身分識別</a:t>
            </a:r>
            <a:r>
              <a:rPr lang="en-US" altLang="zh-TW" dirty="0"/>
              <a:t>(Identification)</a:t>
            </a:r>
            <a:r>
              <a:rPr lang="zh-TW" altLang="en-US" dirty="0"/>
              <a:t>：主體告知身分識別資訊，例如：</a:t>
            </a:r>
          </a:p>
          <a:p>
            <a:r>
              <a:rPr lang="zh-TW" altLang="en-US" dirty="0"/>
              <a:t>帳戶、使用者代號及使用者名稱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身分鑑別</a:t>
            </a:r>
            <a:r>
              <a:rPr lang="en-US" altLang="zh-TW" dirty="0"/>
              <a:t>(Authentication)</a:t>
            </a:r>
            <a:r>
              <a:rPr lang="zh-TW" altLang="en-US" dirty="0"/>
              <a:t>：驗證身分識別資訊的技術，例</a:t>
            </a:r>
          </a:p>
          <a:p>
            <a:r>
              <a:rPr lang="zh-TW" altLang="en-US" dirty="0"/>
              <a:t>如：通行碼、生物特徵及動態通行碼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授權</a:t>
            </a:r>
            <a:r>
              <a:rPr lang="en-US" altLang="zh-TW" dirty="0"/>
              <a:t>(Authorization)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決定主體是否能夠存取物件的判斷準則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可歸責性</a:t>
            </a:r>
            <a:r>
              <a:rPr lang="en-US" altLang="zh-TW" dirty="0"/>
              <a:t>(Accountability)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稽核紀錄</a:t>
            </a:r>
            <a:r>
              <a:rPr lang="en-US" altLang="zh-TW" dirty="0"/>
              <a:t>(Auditing)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存取行為不可否認的機制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1_1_</a:t>
            </a: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資訊安全目標</a:t>
            </a:r>
            <a:endParaRPr lang="en-US" altLang="zh-TW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 algn="ctr">
              <a:buNone/>
            </a:pPr>
            <a:r>
              <a:rPr lang="zh-TW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機密性、完整性與可用性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權限管理基本觀念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/>
              <a:t>授權原則</a:t>
            </a:r>
            <a:endParaRPr lang="en-US" altLang="zh-TW"/>
          </a:p>
          <a:p>
            <a:r>
              <a:rPr lang="zh-TW" altLang="en-US"/>
              <a:t>業務需知原則</a:t>
            </a:r>
            <a:r>
              <a:rPr lang="en-US" altLang="zh-TW"/>
              <a:t>/ </a:t>
            </a:r>
            <a:r>
              <a:rPr lang="zh-TW" altLang="en-US"/>
              <a:t>僅知 </a:t>
            </a:r>
            <a:r>
              <a:rPr lang="en-US" altLang="zh-TW"/>
              <a:t>(Need to know)</a:t>
            </a:r>
          </a:p>
          <a:p>
            <a:r>
              <a:rPr lang="en-US" altLang="zh-TW"/>
              <a:t>– </a:t>
            </a:r>
            <a:r>
              <a:rPr lang="zh-TW" altLang="en-US"/>
              <a:t>只提供執行業務上所需知道的資訊</a:t>
            </a:r>
          </a:p>
          <a:p>
            <a:r>
              <a:rPr lang="en-US" altLang="zh-TW"/>
              <a:t>• </a:t>
            </a:r>
            <a:r>
              <a:rPr lang="zh-TW" altLang="en-US"/>
              <a:t>最低權限原則 </a:t>
            </a:r>
            <a:r>
              <a:rPr lang="en-US" altLang="zh-TW"/>
              <a:t>(Least privilege)</a:t>
            </a:r>
          </a:p>
          <a:p>
            <a:r>
              <a:rPr lang="en-US" altLang="zh-TW"/>
              <a:t>– </a:t>
            </a:r>
            <a:r>
              <a:rPr lang="zh-TW" altLang="en-US"/>
              <a:t>權限開放時採用最低權限原則</a:t>
            </a:r>
          </a:p>
          <a:p>
            <a:r>
              <a:rPr lang="en-US" altLang="zh-TW"/>
              <a:t>• </a:t>
            </a:r>
            <a:r>
              <a:rPr lang="zh-TW" altLang="en-US"/>
              <a:t>職務區隔 </a:t>
            </a:r>
            <a:r>
              <a:rPr lang="en-US" altLang="zh-TW"/>
              <a:t>(SOD)</a:t>
            </a:r>
          </a:p>
          <a:p>
            <a:r>
              <a:rPr lang="en-US" altLang="zh-TW"/>
              <a:t>– </a:t>
            </a:r>
            <a:r>
              <a:rPr lang="zh-TW" altLang="en-US"/>
              <a:t>「重要」的工作任務可切割由多人負責，避免需共謀進行</a:t>
            </a:r>
          </a:p>
          <a:p>
            <a:r>
              <a:rPr lang="zh-TW" altLang="en-US"/>
              <a:t>的惡意行為</a:t>
            </a:r>
            <a:r>
              <a:rPr lang="en-US" altLang="zh-TW"/>
              <a:t>(</a:t>
            </a:r>
            <a:r>
              <a:rPr lang="zh-TW" altLang="en-US"/>
              <a:t>例如：掌管存取安全的人員不應擔任安全稽核</a:t>
            </a:r>
          </a:p>
          <a:p>
            <a:r>
              <a:rPr lang="zh-TW" altLang="en-US"/>
              <a:t>的工作</a:t>
            </a:r>
            <a:r>
              <a:rPr lang="en-US" altLang="zh-TW"/>
              <a:t>)</a:t>
            </a:r>
          </a:p>
          <a:p>
            <a:r>
              <a:rPr lang="en-US" altLang="zh-TW"/>
              <a:t>• </a:t>
            </a:r>
            <a:r>
              <a:rPr lang="zh-TW" altLang="en-US"/>
              <a:t>特殊權限管理</a:t>
            </a:r>
          </a:p>
          <a:p>
            <a:r>
              <a:rPr lang="en-US" altLang="zh-TW"/>
              <a:t>– </a:t>
            </a:r>
            <a:r>
              <a:rPr lang="zh-TW" altLang="en-US"/>
              <a:t>對於系統管理者帳號及相關安全組態設定權限，應採特別</a:t>
            </a:r>
          </a:p>
          <a:p>
            <a:r>
              <a:rPr lang="zh-TW" altLang="en-US"/>
              <a:t>的控管方式，並詳細記錄特權人員的存取行為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F44940F-9E69-459E-88AE-4974518C3936}"/>
              </a:ext>
            </a:extLst>
          </p:cNvPr>
          <p:cNvSpPr/>
          <p:nvPr/>
        </p:nvSpPr>
        <p:spPr>
          <a:xfrm>
            <a:off x="6859554" y="136659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最小權限原則</a:t>
            </a:r>
          </a:p>
        </p:txBody>
      </p:sp>
    </p:spTree>
    <p:extLst>
      <p:ext uri="{BB962C8B-B14F-4D97-AF65-F5344CB8AC3E}">
        <p14:creationId xmlns:p14="http://schemas.microsoft.com/office/powerpoint/2010/main" val="3536952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D5050C2-3923-4B10-9E21-0F104451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存取控制與特權管理</a:t>
            </a:r>
            <a:r>
              <a:rPr lang="en-US" altLang="zh-TW" dirty="0"/>
              <a:t>==&gt;</a:t>
            </a:r>
            <a:r>
              <a:rPr lang="zh-TW" altLang="en-US" dirty="0"/>
              <a:t>存取控制與身分認證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64F3A4B-9098-4CCD-AFF4-1610FFB8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實體環境的存取控制</a:t>
            </a:r>
            <a:endParaRPr lang="en-US" altLang="zh-TW" dirty="0"/>
          </a:p>
          <a:p>
            <a:r>
              <a:rPr lang="zh-TW" altLang="en-US" dirty="0"/>
              <a:t>存取控制的角色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主體：人員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物件：機房、線路室、保險櫃及電腦等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存取規則：只有在職員工能從</a:t>
            </a:r>
            <a:r>
              <a:rPr lang="en-US" altLang="zh-TW" dirty="0"/>
              <a:t>1F</a:t>
            </a:r>
            <a:r>
              <a:rPr lang="zh-TW" altLang="en-US" dirty="0"/>
              <a:t>大門進出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強制信賴路徑：</a:t>
            </a:r>
            <a:r>
              <a:rPr lang="en-US" altLang="zh-TW" dirty="0"/>
              <a:t>2M</a:t>
            </a:r>
            <a:r>
              <a:rPr lang="zh-TW" altLang="en-US" dirty="0"/>
              <a:t>圍牆加電網、獨棟建物且與其他建物棟</a:t>
            </a:r>
          </a:p>
          <a:p>
            <a:r>
              <a:rPr lang="zh-TW" altLang="en-US" dirty="0"/>
              <a:t>距</a:t>
            </a:r>
            <a:r>
              <a:rPr lang="en-US" altLang="zh-TW" dirty="0"/>
              <a:t>20M</a:t>
            </a:r>
            <a:r>
              <a:rPr lang="zh-TW" altLang="en-US" dirty="0"/>
              <a:t>以上</a:t>
            </a:r>
            <a:r>
              <a:rPr lang="en-US" altLang="zh-TW" dirty="0"/>
              <a:t>(</a:t>
            </a:r>
            <a:r>
              <a:rPr lang="zh-TW" altLang="en-US" dirty="0"/>
              <a:t>強制性足夠嗎？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存取控制的管理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鑑別：門口警衛檢查人員通行證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授權：通行證有效且為在職員工者放行，無效或非在職員工</a:t>
            </a:r>
          </a:p>
          <a:p>
            <a:r>
              <a:rPr lang="zh-TW" altLang="en-US" dirty="0"/>
              <a:t>則不放行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可歸責性：登記人員進出的時間、目的、攜入或攜出的物品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3DFDB3A-AE3F-4BBA-B039-7B0EF5DF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9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3_2_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身份識別與存取管理</a:t>
            </a:r>
            <a:endParaRPr lang="en-US" altLang="zh-TW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and Access</a:t>
            </a:r>
            <a:r>
              <a:rPr lang="zh-TW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r>
              <a:rPr lang="zh-TW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</a:t>
            </a:r>
            <a:r>
              <a:rPr lang="zh-TW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98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365126"/>
            <a:ext cx="8900160" cy="1325563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身份認證（</a:t>
            </a:r>
            <a:r>
              <a:rPr lang="en-US" altLang="zh-TW" sz="3200" b="1" dirty="0"/>
              <a:t>Authentication</a:t>
            </a:r>
            <a:r>
              <a:rPr lang="zh-TW" altLang="en-US" sz="3200" b="1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A0C3D294-03C3-45C5-A772-D9318F6A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409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572516"/>
            <a:ext cx="8900160" cy="1325563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身份認證（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）機制設計三要素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B760EF3-5F76-4485-9D52-D35F4CCD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03" y="2481229"/>
            <a:ext cx="6630794" cy="3291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所知之事，</a:t>
            </a:r>
            <a:r>
              <a:rPr lang="zh-TW" altLang="en-US" dirty="0">
                <a:solidFill>
                  <a:srgbClr val="FF0000"/>
                </a:solidFill>
              </a:rPr>
              <a:t>你知</a:t>
            </a:r>
            <a:r>
              <a:rPr lang="zh-TW" altLang="en-US" dirty="0"/>
              <a:t> </a:t>
            </a:r>
            <a:r>
              <a:rPr lang="en-US" altLang="zh-TW" dirty="0"/>
              <a:t>(Something you know)</a:t>
            </a:r>
          </a:p>
          <a:p>
            <a:pPr marL="0" indent="0">
              <a:buNone/>
            </a:pPr>
            <a:r>
              <a:rPr lang="zh-TW" altLang="en-US" dirty="0"/>
              <a:t>例：通行碼</a:t>
            </a:r>
            <a:endParaRPr lang="en-US" altLang="zh-TW" dirty="0"/>
          </a:p>
          <a:p>
            <a:pPr marL="0" indent="0">
              <a:buNone/>
            </a:pPr>
            <a:endParaRPr lang="zh-TW" altLang="en-US" sz="100" dirty="0"/>
          </a:p>
          <a:p>
            <a:pPr marL="0" indent="0">
              <a:buNone/>
            </a:pPr>
            <a:r>
              <a:rPr lang="zh-TW" altLang="en-US" dirty="0"/>
              <a:t>所持之物，</a:t>
            </a:r>
            <a:r>
              <a:rPr lang="zh-TW" altLang="en-US" dirty="0">
                <a:solidFill>
                  <a:srgbClr val="FF0000"/>
                </a:solidFill>
              </a:rPr>
              <a:t>你有 </a:t>
            </a:r>
            <a:r>
              <a:rPr lang="en-US" altLang="zh-TW" dirty="0"/>
              <a:t>(Something you have)</a:t>
            </a:r>
          </a:p>
          <a:p>
            <a:pPr marL="0" indent="0">
              <a:buNone/>
            </a:pPr>
            <a:r>
              <a:rPr lang="zh-TW" altLang="en-US" dirty="0"/>
              <a:t>例：晶片卡</a:t>
            </a:r>
            <a:endParaRPr lang="en-US" altLang="zh-TW" dirty="0"/>
          </a:p>
          <a:p>
            <a:pPr marL="0" indent="0">
              <a:buNone/>
            </a:pPr>
            <a:endParaRPr lang="zh-TW" altLang="en-US" sz="200" dirty="0"/>
          </a:p>
          <a:p>
            <a:pPr marL="0" indent="0">
              <a:buNone/>
            </a:pPr>
            <a:r>
              <a:rPr lang="zh-TW" altLang="en-US" dirty="0"/>
              <a:t>所具之形，</a:t>
            </a:r>
            <a:r>
              <a:rPr lang="zh-TW" altLang="en-US" dirty="0">
                <a:solidFill>
                  <a:srgbClr val="FF0000"/>
                </a:solidFill>
              </a:rPr>
              <a:t>你是 </a:t>
            </a:r>
            <a:r>
              <a:rPr lang="en-US" altLang="zh-TW" dirty="0"/>
              <a:t>(Something you are)</a:t>
            </a:r>
          </a:p>
          <a:p>
            <a:pPr marL="0" indent="0">
              <a:buNone/>
            </a:pPr>
            <a:r>
              <a:rPr lang="zh-TW" altLang="en-US" dirty="0"/>
              <a:t>例：指紋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97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zh-TW" altLang="en-US" dirty="0"/>
              <a:t>各種身份認證（</a:t>
            </a:r>
            <a:r>
              <a:rPr lang="en-US" altLang="zh-TW" dirty="0"/>
              <a:t>Authentication</a:t>
            </a:r>
            <a:r>
              <a:rPr lang="zh-TW" altLang="en-US" dirty="0"/>
              <a:t>）設計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95F1AEC-E678-4A7C-96DF-CB3F20E92030}"/>
              </a:ext>
            </a:extLst>
          </p:cNvPr>
          <p:cNvSpPr/>
          <p:nvPr/>
        </p:nvSpPr>
        <p:spPr>
          <a:xfrm>
            <a:off x="433504" y="5215474"/>
            <a:ext cx="4505093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生物辨識技術（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biometrics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說話人辨識、臉部辨識、指紋辨識、</a:t>
            </a:r>
            <a:endParaRPr lang="en-US" altLang="zh-TW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掌紋辨識、虹膜辨識、視網膜辨識、</a:t>
            </a:r>
            <a:endParaRPr lang="en-US" altLang="zh-TW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體形辨識、鍵盤敲擊辨識、簽字辨識</a:t>
            </a:r>
            <a:endParaRPr lang="en-US" altLang="zh-TW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FCE82B1-22D5-467C-8B84-237687806D30}"/>
              </a:ext>
            </a:extLst>
          </p:cNvPr>
          <p:cNvSpPr/>
          <p:nvPr/>
        </p:nvSpPr>
        <p:spPr>
          <a:xfrm>
            <a:off x="189435" y="1690689"/>
            <a:ext cx="5710954" cy="2000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一次性通行碼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OTP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One-Time Password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由隨身攜帶的代碼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(Token)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或軟體自動產生簽入用通行碼</a:t>
            </a:r>
          </a:p>
          <a:p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簽入時每次產生的通行碼只能使用一次</a:t>
            </a:r>
          </a:p>
          <a:p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可防止通行碼被竊聽而偽冒簽入的問題</a:t>
            </a:r>
          </a:p>
          <a:p>
            <a:r>
              <a:rPr lang="en-US" altLang="zh-TW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可防止通行碼猜測攻擊</a:t>
            </a:r>
            <a:endParaRPr lang="en-US" altLang="zh-TW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8A2743A-6B89-42C4-943F-760E92AAF5A6}"/>
              </a:ext>
            </a:extLst>
          </p:cNvPr>
          <p:cNvSpPr/>
          <p:nvPr/>
        </p:nvSpPr>
        <p:spPr>
          <a:xfrm>
            <a:off x="3764930" y="4020996"/>
            <a:ext cx="509610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多因子認證法（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Multi-factor Authentication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用戶要通過兩種以上的認證機制之後，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才能得到授權使用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022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攻擊身分認證</a:t>
            </a:r>
            <a:r>
              <a:rPr lang="en-US" altLang="zh-TW" dirty="0"/>
              <a:t>:</a:t>
            </a:r>
            <a:r>
              <a:rPr lang="zh-TW" altLang="en-US" dirty="0"/>
              <a:t>破解密碼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259F32EA-07C2-4DFC-939C-64CCFAA5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23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加密解密與</a:t>
            </a:r>
            <a:r>
              <a:rPr lang="en-US" altLang="zh-TW" dirty="0"/>
              <a:t>PKI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8AB613D-42DB-4F19-B6E9-F9A3629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916735"/>
            <a:ext cx="377024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雜湊 </a:t>
            </a:r>
            <a:r>
              <a:rPr lang="en-US" altLang="zh-TW" dirty="0"/>
              <a:t>(Hashing)</a:t>
            </a:r>
          </a:p>
          <a:p>
            <a:pPr marL="0" indent="0">
              <a:buNone/>
            </a:pPr>
            <a:r>
              <a:rPr lang="zh-TW" altLang="en-US" dirty="0"/>
              <a:t>輸出結果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稱為訊息摘要（</a:t>
            </a:r>
            <a:r>
              <a:rPr lang="en-US" altLang="zh-TW" dirty="0"/>
              <a:t>message digest</a:t>
            </a:r>
            <a:r>
              <a:rPr lang="zh-TW" altLang="en-US" dirty="0"/>
              <a:t>）或摘要（</a:t>
            </a:r>
            <a:r>
              <a:rPr lang="en-US" altLang="zh-TW" dirty="0"/>
              <a:t>digest</a:t>
            </a:r>
            <a:r>
              <a:rPr lang="zh-TW" altLang="en-US" dirty="0"/>
              <a:t>）‘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特性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無法反推出原來的訊息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雜湊值必須隨明文而改變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用於檢查完整性（正確）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68C0744-C169-4311-A8D2-3EEE47CCAD77}"/>
              </a:ext>
            </a:extLst>
          </p:cNvPr>
          <p:cNvSpPr/>
          <p:nvPr/>
        </p:nvSpPr>
        <p:spPr>
          <a:xfrm>
            <a:off x="4313582" y="17140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常見演算法 </a:t>
            </a:r>
            <a:r>
              <a:rPr lang="en-US" altLang="zh-TW" dirty="0"/>
              <a:t>– </a:t>
            </a:r>
            <a:r>
              <a:rPr lang="zh-TW" altLang="en-US" dirty="0"/>
              <a:t>Ｍ</a:t>
            </a:r>
            <a:r>
              <a:rPr lang="en-US" altLang="zh-TW" dirty="0"/>
              <a:t>D5</a:t>
            </a:r>
            <a:r>
              <a:rPr lang="zh-TW" altLang="en-US" dirty="0"/>
              <a:t>、</a:t>
            </a:r>
            <a:r>
              <a:rPr lang="en-US" altLang="zh-TW" dirty="0"/>
              <a:t>SHA-1</a:t>
            </a:r>
            <a:r>
              <a:rPr lang="zh-TW" altLang="en-US" dirty="0"/>
              <a:t>已不安全 </a:t>
            </a:r>
            <a:r>
              <a:rPr lang="en-US" altLang="zh-TW" dirty="0"/>
              <a:t>– SHA-2 (SHA-224/256…) – SHA-3 (SHA3- 225/256/384…)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E7FCC41-4395-4190-920F-F987F2A6F602}"/>
              </a:ext>
            </a:extLst>
          </p:cNvPr>
          <p:cNvSpPr/>
          <p:nvPr/>
        </p:nvSpPr>
        <p:spPr>
          <a:xfrm>
            <a:off x="4313582" y="266303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鹽</a:t>
            </a:r>
            <a:r>
              <a:rPr lang="en-US" altLang="zh-TW" dirty="0"/>
              <a:t>(Salt)</a:t>
            </a:r>
          </a:p>
          <a:p>
            <a:r>
              <a:rPr lang="zh-TW" altLang="en-US" dirty="0"/>
              <a:t>將雜湊內容的任意固定位置插入特定的字串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例：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一個太短的密碼</a:t>
            </a:r>
            <a:r>
              <a:rPr lang="en-US" altLang="zh-TW" dirty="0"/>
              <a:t>x7faqgjw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經過</a:t>
            </a:r>
            <a:r>
              <a:rPr lang="en-US" altLang="zh-TW" dirty="0"/>
              <a:t>SHA </a:t>
            </a:r>
            <a:r>
              <a:rPr lang="zh-TW" altLang="en-US" dirty="0"/>
              <a:t>算出</a:t>
            </a:r>
          </a:p>
          <a:p>
            <a:r>
              <a:rPr lang="en-US" altLang="zh-TW" dirty="0"/>
              <a:t>58ecbf2b3136ceda7fddfd986ba8bd8d59b2d73779691e839f3f176ce2c04b84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但因為原密碼太短，容易被破解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加上綠字的鹽 </a:t>
            </a:r>
            <a:r>
              <a:rPr lang="en-US" altLang="zh-TW" dirty="0"/>
              <a:t>x7faqgjw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abcdefghijklmnopqrstuvwxy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算出新的值（同長度６４，但不易被破解）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7b5001a5a8bcdcfa1b64d41f6339cfa7a5c0eca04cca6ff6a6c1d6aad17794cc</a:t>
            </a:r>
          </a:p>
        </p:txBody>
      </p:sp>
    </p:spTree>
    <p:extLst>
      <p:ext uri="{BB962C8B-B14F-4D97-AF65-F5344CB8AC3E}">
        <p14:creationId xmlns:p14="http://schemas.microsoft.com/office/powerpoint/2010/main" val="10982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加密解密與</a:t>
            </a:r>
            <a:r>
              <a:rPr lang="en-US" altLang="zh-TW" dirty="0"/>
              <a:t>PKI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8AB613D-42DB-4F19-B6E9-F9A36299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對稱密鑰 </a:t>
            </a:r>
            <a:r>
              <a:rPr lang="en-US" altLang="zh-TW" dirty="0"/>
              <a:t>(Symmetric-key)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私鑰加密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雙方用同樣的</a:t>
            </a:r>
            <a:r>
              <a:rPr lang="en-US" altLang="zh-TW" dirty="0"/>
              <a:t>Key</a:t>
            </a:r>
            <a:r>
              <a:rPr lang="zh-TW" altLang="en-US" dirty="0"/>
              <a:t>加解密文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換</a:t>
            </a:r>
            <a:r>
              <a:rPr lang="en-US" altLang="zh-TW" dirty="0"/>
              <a:t>key</a:t>
            </a:r>
            <a:r>
              <a:rPr lang="zh-TW" altLang="en-US" dirty="0"/>
              <a:t>議題</a:t>
            </a:r>
          </a:p>
          <a:p>
            <a:r>
              <a:rPr lang="en-US" altLang="zh-TW" dirty="0"/>
              <a:t>• DES</a:t>
            </a:r>
            <a:r>
              <a:rPr lang="zh-TW" altLang="en-US" dirty="0"/>
              <a:t>已不安全</a:t>
            </a:r>
          </a:p>
          <a:p>
            <a:r>
              <a:rPr lang="en-US" altLang="zh-TW" dirty="0"/>
              <a:t>– 3DES</a:t>
            </a:r>
          </a:p>
          <a:p>
            <a:r>
              <a:rPr lang="en-US" altLang="zh-TW" dirty="0"/>
              <a:t>– AES192/256</a:t>
            </a:r>
          </a:p>
          <a:p>
            <a:endParaRPr lang="en-US" altLang="zh-TW" dirty="0"/>
          </a:p>
          <a:p>
            <a:r>
              <a:rPr lang="zh-TW" altLang="en-US" dirty="0"/>
              <a:t>公開金鑰密碼學</a:t>
            </a:r>
          </a:p>
          <a:p>
            <a:r>
              <a:rPr lang="en-US" altLang="zh-TW" dirty="0"/>
              <a:t>• Public-key cryptography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也稱非對稱式密碼學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公開密鑰：加密，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私有密鑰：解密</a:t>
            </a:r>
          </a:p>
        </p:txBody>
      </p:sp>
    </p:spTree>
    <p:extLst>
      <p:ext uri="{BB962C8B-B14F-4D97-AF65-F5344CB8AC3E}">
        <p14:creationId xmlns:p14="http://schemas.microsoft.com/office/powerpoint/2010/main" val="4106324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68C27E-F3D1-4BBA-989F-AD290A14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加密解密與</a:t>
            </a:r>
            <a:r>
              <a:rPr lang="en-US" altLang="zh-TW" dirty="0"/>
              <a:t>PKI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0E8AA7-237A-4807-966C-34FE9BF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8AB613D-42DB-4F19-B6E9-F9A36299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數位簽章</a:t>
            </a:r>
          </a:p>
          <a:p>
            <a:r>
              <a:rPr lang="en-US" altLang="zh-TW" dirty="0"/>
              <a:t>• Digital Signature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公鑰數位簽章 </a:t>
            </a:r>
            <a:r>
              <a:rPr lang="en-US" altLang="zh-TW" dirty="0"/>
              <a:t>(</a:t>
            </a:r>
            <a:r>
              <a:rPr lang="zh-TW" altLang="en-US" dirty="0"/>
              <a:t>例：</a:t>
            </a:r>
            <a:r>
              <a:rPr lang="en-US" altLang="zh-TW" dirty="0"/>
              <a:t>RSA)</a:t>
            </a:r>
          </a:p>
          <a:p>
            <a:endParaRPr lang="en-US" altLang="zh-TW" dirty="0"/>
          </a:p>
          <a:p>
            <a:r>
              <a:rPr lang="zh-TW" altLang="en-US" dirty="0"/>
              <a:t>數位憑證（</a:t>
            </a:r>
            <a:r>
              <a:rPr lang="en-US" altLang="zh-TW" dirty="0"/>
              <a:t>digital certificate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又稱公開金鑰認證（</a:t>
            </a:r>
            <a:r>
              <a:rPr lang="en-US" altLang="zh-TW" dirty="0"/>
              <a:t>Public key certificate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認證機構用自己的私鑰對需要認證的人（或組織機構）的公鑰施加數位簽章並生成憑證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一般遵從</a:t>
            </a:r>
            <a:r>
              <a:rPr lang="en-US" altLang="zh-TW" dirty="0"/>
              <a:t>X.509</a:t>
            </a:r>
            <a:r>
              <a:rPr lang="zh-TW" altLang="en-US" dirty="0"/>
              <a:t>格式規範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5B64255-3B46-472A-8848-B6B59CBBA42F}"/>
              </a:ext>
            </a:extLst>
          </p:cNvPr>
          <p:cNvSpPr/>
          <p:nvPr/>
        </p:nvSpPr>
        <p:spPr>
          <a:xfrm>
            <a:off x="5200650" y="18700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數位憑證認證機構</a:t>
            </a:r>
          </a:p>
          <a:p>
            <a:r>
              <a:rPr lang="en-US" altLang="zh-TW" dirty="0"/>
              <a:t>• Certificate Authority</a:t>
            </a:r>
            <a:r>
              <a:rPr lang="zh-TW" altLang="en-US" dirty="0"/>
              <a:t>，縮寫為</a:t>
            </a:r>
            <a:r>
              <a:rPr lang="en-US" altLang="zh-TW" dirty="0"/>
              <a:t>CA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又稱：電子商務認證中心、電子商務認證授權機構</a:t>
            </a:r>
          </a:p>
        </p:txBody>
      </p:sp>
    </p:spTree>
    <p:extLst>
      <p:ext uri="{BB962C8B-B14F-4D97-AF65-F5344CB8AC3E}">
        <p14:creationId xmlns:p14="http://schemas.microsoft.com/office/powerpoint/2010/main" val="37991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32DF4E-8235-4C4B-9E13-55D02F7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6" y="160131"/>
            <a:ext cx="8218004" cy="158915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CIA::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機密性、完整性與可用性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E34A55E-88F9-4206-89BE-800B8CC9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81C3C926-558F-46FD-B353-F45D54D0893C}"/>
              </a:ext>
            </a:extLst>
          </p:cNvPr>
          <p:cNvGrpSpPr/>
          <p:nvPr/>
        </p:nvGrpSpPr>
        <p:grpSpPr>
          <a:xfrm>
            <a:off x="1267496" y="1439672"/>
            <a:ext cx="6609008" cy="5149520"/>
            <a:chOff x="1267496" y="1439672"/>
            <a:chExt cx="6609008" cy="514952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xmlns="" id="{84F0A0E0-27D6-4827-88B8-0C3FB219E369}"/>
                </a:ext>
              </a:extLst>
            </p:cNvPr>
            <p:cNvSpPr/>
            <p:nvPr/>
          </p:nvSpPr>
          <p:spPr>
            <a:xfrm>
              <a:off x="1267496" y="3495951"/>
              <a:ext cx="3532062" cy="3093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</a:rPr>
                <a:t>可用性</a:t>
              </a:r>
              <a:endParaRPr lang="en-US" altLang="zh-TW" sz="2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(Availability ) 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讓資訊可供已獲授權人士在需要時取用</a:t>
              </a:r>
              <a:endPara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xmlns="" id="{2684420F-036D-4CD6-B8EE-74CEE19F4B52}"/>
                </a:ext>
              </a:extLst>
            </p:cNvPr>
            <p:cNvSpPr/>
            <p:nvPr/>
          </p:nvSpPr>
          <p:spPr>
            <a:xfrm>
              <a:off x="4222618" y="3495950"/>
              <a:ext cx="3653886" cy="3093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</a:rPr>
                <a:t>完整性</a:t>
              </a:r>
              <a:endParaRPr lang="en-US" altLang="zh-TW" sz="2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(Integrity)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保護資訊不讓未經授權的人更改</a:t>
              </a:r>
              <a:endPara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xmlns="" id="{2E646A73-C788-4AB7-BF22-F5E4952F6B63}"/>
                </a:ext>
              </a:extLst>
            </p:cNvPr>
            <p:cNvSpPr/>
            <p:nvPr/>
          </p:nvSpPr>
          <p:spPr>
            <a:xfrm>
              <a:off x="2640317" y="1439672"/>
              <a:ext cx="3532062" cy="28425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</a:rPr>
                <a:t>機密性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(Confidentiality)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保護資訊不讓未經允許的人得知</a:t>
              </a:r>
              <a:endPara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04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四、事故管理與營運持續	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0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7" y="1869060"/>
            <a:ext cx="8863584" cy="53059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4_1_</a:t>
            </a:r>
            <a:r>
              <a:rPr lang="zh-TW" altLang="en-US" sz="2400" b="1" dirty="0">
                <a:solidFill>
                  <a:srgbClr val="002060"/>
                </a:solidFill>
              </a:rPr>
              <a:t>事件與事故管理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4.1.1</a:t>
            </a:r>
            <a:r>
              <a:rPr lang="zh-TW" altLang="en-US" sz="2400" b="1" dirty="0">
                <a:solidFill>
                  <a:srgbClr val="002060"/>
                </a:solidFill>
              </a:rPr>
              <a:t>資訊安全事故</a:t>
            </a:r>
            <a:r>
              <a:rPr lang="en-US" altLang="zh-TW" sz="2400" b="1" dirty="0">
                <a:solidFill>
                  <a:srgbClr val="002060"/>
                </a:solidFill>
              </a:rPr>
              <a:t>(Security Incident)</a:t>
            </a:r>
            <a:r>
              <a:rPr lang="zh-TW" altLang="en-US" sz="2400" b="1" dirty="0">
                <a:solidFill>
                  <a:srgbClr val="002060"/>
                </a:solidFill>
              </a:rPr>
              <a:t>與資安事件（</a:t>
            </a:r>
            <a:r>
              <a:rPr lang="en-US" altLang="zh-TW" sz="2400" b="1" dirty="0">
                <a:solidFill>
                  <a:srgbClr val="002060"/>
                </a:solidFill>
              </a:rPr>
              <a:t>Security Event</a:t>
            </a:r>
            <a:r>
              <a:rPr lang="zh-TW" altLang="en-US" sz="2400" b="1" dirty="0">
                <a:solidFill>
                  <a:srgbClr val="002060"/>
                </a:solidFill>
              </a:rPr>
              <a:t>）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4.1.2</a:t>
            </a:r>
            <a:r>
              <a:rPr lang="zh-TW" altLang="en-US" sz="2400" b="1" dirty="0">
                <a:solidFill>
                  <a:srgbClr val="002060"/>
                </a:solidFill>
              </a:rPr>
              <a:t>資訊安全事件通報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4.1.3</a:t>
            </a:r>
            <a:r>
              <a:rPr lang="zh-TW" altLang="en-US" sz="2400" b="1" dirty="0">
                <a:solidFill>
                  <a:srgbClr val="002060"/>
                </a:solidFill>
              </a:rPr>
              <a:t>資安事故應變與處理程序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4_2_</a:t>
            </a:r>
            <a:r>
              <a:rPr lang="zh-TW" altLang="en-US" sz="2400" b="1" dirty="0">
                <a:solidFill>
                  <a:srgbClr val="002060"/>
                </a:solidFill>
              </a:rPr>
              <a:t>備援與營運持續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4.2.1</a:t>
            </a:r>
            <a:r>
              <a:rPr lang="zh-TW" altLang="en-US" sz="2400" b="1" dirty="0">
                <a:solidFill>
                  <a:srgbClr val="002060"/>
                </a:solidFill>
              </a:rPr>
              <a:t>備援與備份</a:t>
            </a:r>
            <a:r>
              <a:rPr lang="en-US" altLang="zh-TW" sz="2400" b="1" dirty="0">
                <a:solidFill>
                  <a:srgbClr val="002060"/>
                </a:solidFill>
              </a:rPr>
              <a:t>(Backup)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   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4.2.2</a:t>
            </a:r>
            <a:r>
              <a:rPr lang="zh-TW" altLang="en-US" sz="2400" b="1" dirty="0">
                <a:solidFill>
                  <a:srgbClr val="002060"/>
                </a:solidFill>
              </a:rPr>
              <a:t>復原點目標（</a:t>
            </a:r>
            <a:r>
              <a:rPr lang="en-US" altLang="zh-TW" sz="2400" b="1" dirty="0">
                <a:solidFill>
                  <a:srgbClr val="002060"/>
                </a:solidFill>
              </a:rPr>
              <a:t>Recovery Point Objective</a:t>
            </a:r>
            <a:r>
              <a:rPr lang="zh-TW" altLang="en-US" sz="2400" b="1" dirty="0">
                <a:solidFill>
                  <a:srgbClr val="002060"/>
                </a:solidFill>
              </a:rPr>
              <a:t>， </a:t>
            </a:r>
            <a:r>
              <a:rPr lang="en-US" altLang="zh-TW" sz="2400" b="1" dirty="0">
                <a:solidFill>
                  <a:srgbClr val="002060"/>
                </a:solidFill>
              </a:rPr>
              <a:t>RPO</a:t>
            </a:r>
            <a:r>
              <a:rPr lang="zh-TW" altLang="en-US" sz="2400" b="1" dirty="0">
                <a:solidFill>
                  <a:srgbClr val="002060"/>
                </a:solidFill>
              </a:rPr>
              <a:t>）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4.2.3</a:t>
            </a:r>
            <a:r>
              <a:rPr lang="zh-TW" altLang="en-US" sz="2400" b="1" dirty="0">
                <a:solidFill>
                  <a:srgbClr val="002060"/>
                </a:solidFill>
              </a:rPr>
              <a:t>備份的各種方式</a:t>
            </a:r>
            <a:r>
              <a:rPr lang="en-US" altLang="zh-TW" sz="2400" b="1" dirty="0">
                <a:solidFill>
                  <a:srgbClr val="002060"/>
                </a:solidFill>
              </a:rPr>
              <a:t>:</a:t>
            </a: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4.2.4</a:t>
            </a:r>
            <a:r>
              <a:rPr lang="zh-TW" altLang="en-US" sz="2400" b="1" dirty="0">
                <a:solidFill>
                  <a:srgbClr val="002060"/>
                </a:solidFill>
              </a:rPr>
              <a:t>企業營運持續計畫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36260D5-B108-4AC2-A6D4-4ADBC473A872}"/>
              </a:ext>
            </a:extLst>
          </p:cNvPr>
          <p:cNvSpPr/>
          <p:nvPr/>
        </p:nvSpPr>
        <p:spPr>
          <a:xfrm>
            <a:off x="1194971" y="646103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事故管理與營運持續</a:t>
            </a:r>
          </a:p>
        </p:txBody>
      </p:sp>
    </p:spTree>
    <p:extLst>
      <p:ext uri="{BB962C8B-B14F-4D97-AF65-F5344CB8AC3E}">
        <p14:creationId xmlns:p14="http://schemas.microsoft.com/office/powerpoint/2010/main" val="2351268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4_1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51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7208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資訊安全事故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(Security Incident)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與資安事件（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Event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92A3F60-80D9-47F8-BCAA-083F9E3F5D7D}"/>
              </a:ext>
            </a:extLst>
          </p:cNvPr>
          <p:cNvSpPr/>
          <p:nvPr/>
        </p:nvSpPr>
        <p:spPr>
          <a:xfrm>
            <a:off x="1494263" y="2292454"/>
            <a:ext cx="5229921" cy="1446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D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資安事件</a:t>
            </a:r>
            <a:r>
              <a:rPr lang="en-US" altLang="zh-TW" sz="2800" b="1" dirty="0">
                <a:solidFill>
                  <a:srgbClr val="D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:</a:t>
            </a: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例如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: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不正常或未經授權的存取機敏性資料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防毒軟體偵測到惡意程式、系統發生警訊等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均屬於資安事件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63698A1-BE33-46DF-B897-481F43A9AA0C}"/>
              </a:ext>
            </a:extLst>
          </p:cNvPr>
          <p:cNvSpPr/>
          <p:nvPr/>
        </p:nvSpPr>
        <p:spPr>
          <a:xfrm>
            <a:off x="1494263" y="3834226"/>
            <a:ext cx="5229921" cy="2369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D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資安事故</a:t>
            </a:r>
            <a:r>
              <a:rPr lang="en-US" altLang="zh-TW" sz="2800" b="1" dirty="0">
                <a:solidFill>
                  <a:srgbClr val="D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:</a:t>
            </a: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例如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:</a:t>
            </a: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網路瞬斷一秒，被系統紀錄到，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或許使用者們皆無感覺，這就像是事件。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若網路斷線一小時，惹發民怨、要求賠償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</a:endParaRPr>
          </a:p>
          <a:p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影響商譽這就算是事故。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2239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B20745-4DB7-41BA-A929-37853C37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資安事故處理的目的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確認資安事故是否發生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降低對業務與網路服務的中斷時間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提供精準與及時的資訊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保障由政策與法律要求的權利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實作控制措施以維護監管鏈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讓法務組織可對惡意者提起訴訟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18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B20745-4DB7-41BA-A929-37853C37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有效的資安事故處理計畫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定期重新審查計畫文件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更新人員、科技及業務處理流程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訓練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組織分工與權責、資訊安全技能、危機處理、數位鑑識與</a:t>
            </a:r>
          </a:p>
          <a:p>
            <a:r>
              <a:rPr lang="zh-TW" altLang="en-US" dirty="0"/>
              <a:t>調查技能及溝通能力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財務支持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預算、額外的設備、專業人員、員工薪資及訓練費用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演練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定期驗證與修正作業流程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10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B20745-4DB7-41BA-A929-37853C37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資安事故處理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識別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封鎖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根除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回復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經驗學習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50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F6004E80-6598-4DAF-BFD4-D08E2822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準備</a:t>
            </a:r>
            <a:endParaRPr lang="en-US" altLang="zh-TW" dirty="0"/>
          </a:p>
          <a:p>
            <a:r>
              <a:rPr lang="en-US" altLang="zh-TW" dirty="0"/>
              <a:t>• </a:t>
            </a:r>
            <a:r>
              <a:rPr lang="zh-TW" altLang="en-US" dirty="0"/>
              <a:t>資安事故成功處理的關鍵是事前的「準備」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組織資安事故處理小組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建立資安事故處理策略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設計資安事故處理程序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建立溝通管道與方式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蒐集所需資源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練習、練習、再練習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BA71E1C-D741-41E9-8746-E656B8FEE003}"/>
              </a:ext>
            </a:extLst>
          </p:cNvPr>
          <p:cNvSpPr/>
          <p:nvPr/>
        </p:nvSpPr>
        <p:spPr>
          <a:xfrm>
            <a:off x="5200650" y="32581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資安事故處理小組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技術部門</a:t>
            </a:r>
            <a:r>
              <a:rPr lang="en-US" altLang="zh-TW" dirty="0"/>
              <a:t>(IT</a:t>
            </a:r>
            <a:r>
              <a:rPr lang="zh-TW" altLang="en-US" dirty="0"/>
              <a:t>、資訊安全及系統管理者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管理人員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法務部門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數位鑑識專家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公共關係部門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人力資源部門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實體安全與維護部門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通訊部門</a:t>
            </a:r>
          </a:p>
        </p:txBody>
      </p:sp>
    </p:spTree>
    <p:extLst>
      <p:ext uri="{BB962C8B-B14F-4D97-AF65-F5344CB8AC3E}">
        <p14:creationId xmlns:p14="http://schemas.microsoft.com/office/powerpoint/2010/main" val="3050345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CA1EABDB-36D3-4327-91F7-60582D8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67" y="1401556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識別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記錄 </a:t>
            </a:r>
            <a:r>
              <a:rPr lang="en-US" altLang="zh-TW" dirty="0"/>
              <a:t>(</a:t>
            </a:r>
            <a:r>
              <a:rPr lang="zh-TW" altLang="en-US" dirty="0"/>
              <a:t>第一步）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識別意圖</a:t>
            </a:r>
            <a:r>
              <a:rPr lang="en-US" altLang="zh-TW" dirty="0"/>
              <a:t>(</a:t>
            </a:r>
            <a:r>
              <a:rPr lang="zh-TW" altLang="en-US" dirty="0"/>
              <a:t>故意或無意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確認範圍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識別哪些系統、人員及資訊資產被包含在處理的資安事故中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保留證據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保護資安事故的事實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可疑的事故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新增帳號、新建檔案及檔案的修改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入侵偵測系統觸發的事件與防火牆存取紀錄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效能變差、服務無回應及系統不穩定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監聽正在進行的攻擊行為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D90202-8961-4F98-9242-C8D6D6BC1AE9}"/>
              </a:ext>
            </a:extLst>
          </p:cNvPr>
          <p:cNvSpPr/>
          <p:nvPr/>
        </p:nvSpPr>
        <p:spPr>
          <a:xfrm>
            <a:off x="5890591" y="10889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數位證據的取得 </a:t>
            </a:r>
            <a:r>
              <a:rPr lang="en-US" altLang="zh-TW" dirty="0"/>
              <a:t>– </a:t>
            </a:r>
            <a:r>
              <a:rPr lang="zh-TW" altLang="en-US" dirty="0"/>
              <a:t>採用被接受的磁碟映像複製工具</a:t>
            </a:r>
            <a:r>
              <a:rPr lang="en-US" altLang="zh-TW" dirty="0"/>
              <a:t>(</a:t>
            </a:r>
            <a:r>
              <a:rPr lang="zh-TW" altLang="en-US" dirty="0"/>
              <a:t>所有磁區的複製 ，配合雜湊函數以檢驗被複製出來的資料沒有被 竄改</a:t>
            </a:r>
            <a:r>
              <a:rPr lang="en-US" altLang="zh-TW" dirty="0"/>
              <a:t>) – </a:t>
            </a:r>
            <a:r>
              <a:rPr lang="zh-TW" altLang="en-US" dirty="0"/>
              <a:t>配合錄影機記錄螢幕顯示的內容與採證過程 </a:t>
            </a:r>
            <a:r>
              <a:rPr lang="en-US" altLang="zh-TW" dirty="0"/>
              <a:t>• </a:t>
            </a:r>
            <a:r>
              <a:rPr lang="zh-TW" altLang="en-US" dirty="0"/>
              <a:t>識別出來的相關證物從發現到提出至法院必須有完整 明確的監管紀錄 </a:t>
            </a:r>
            <a:r>
              <a:rPr lang="en-US" altLang="zh-TW" dirty="0"/>
              <a:t>– </a:t>
            </a:r>
            <a:r>
              <a:rPr lang="zh-TW" altLang="en-US" dirty="0"/>
              <a:t>每一項證據必須由可證明身分的人員所保管 </a:t>
            </a:r>
            <a:r>
              <a:rPr lang="en-US" altLang="zh-TW" dirty="0"/>
              <a:t>– </a:t>
            </a:r>
            <a:r>
              <a:rPr lang="zh-TW" altLang="en-US" dirty="0"/>
              <a:t>當保管人交接時必須被記錄 </a:t>
            </a:r>
            <a:r>
              <a:rPr lang="en-US" altLang="zh-TW" dirty="0"/>
              <a:t>– </a:t>
            </a:r>
            <a:r>
              <a:rPr lang="zh-TW" altLang="en-US" dirty="0"/>
              <a:t>在儲存體中的證物必須被保護，以免被污染或變 更</a:t>
            </a:r>
          </a:p>
        </p:txBody>
      </p:sp>
    </p:spTree>
    <p:extLst>
      <p:ext uri="{BB962C8B-B14F-4D97-AF65-F5344CB8AC3E}">
        <p14:creationId xmlns:p14="http://schemas.microsoft.com/office/powerpoint/2010/main" val="528334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59F0351-1AC4-416E-895D-C47C8CE9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封鎖</a:t>
            </a:r>
            <a:endParaRPr lang="en-US" altLang="zh-TW" dirty="0"/>
          </a:p>
          <a:p>
            <a:r>
              <a:rPr lang="zh-TW" altLang="en-US" dirty="0"/>
              <a:t>當資安事故已被識別且相關證物監管鏈已被建立後，接下來就開</a:t>
            </a:r>
          </a:p>
          <a:p>
            <a:r>
              <a:rPr lang="zh-TW" altLang="en-US" dirty="0"/>
              <a:t>始「封鎖」入侵來源，以避免災害擴大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識別可信任來源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不只是來源網路地址或設備，也包含使用者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避免驚動入侵者以避免證據被銷毀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開始進行證據分析與數位鑑識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減緩攻擊的封鎖行動</a:t>
            </a:r>
          </a:p>
        </p:txBody>
      </p:sp>
    </p:spTree>
    <p:extLst>
      <p:ext uri="{BB962C8B-B14F-4D97-AF65-F5344CB8AC3E}">
        <p14:creationId xmlns:p14="http://schemas.microsoft.com/office/powerpoint/2010/main" val="374565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32DF4E-8235-4C4B-9E13-55D02F7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6" y="160131"/>
            <a:ext cx="8218004" cy="158915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各種破壞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的情境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E34A55E-88F9-4206-89BE-800B8CC9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052A3CCA-BB41-497D-B823-B924B94573F6}"/>
              </a:ext>
            </a:extLst>
          </p:cNvPr>
          <p:cNvGrpSpPr/>
          <p:nvPr/>
        </p:nvGrpSpPr>
        <p:grpSpPr>
          <a:xfrm>
            <a:off x="512956" y="2341756"/>
            <a:ext cx="8002394" cy="3717110"/>
            <a:chOff x="643451" y="2219093"/>
            <a:chExt cx="7628076" cy="3482934"/>
          </a:xfrm>
        </p:grpSpPr>
        <p:sp>
          <p:nvSpPr>
            <p:cNvPr id="3" name="矩形: 剪去對角角落 2">
              <a:extLst>
                <a:ext uri="{FF2B5EF4-FFF2-40B4-BE49-F238E27FC236}">
                  <a16:creationId xmlns:a16="http://schemas.microsoft.com/office/drawing/2014/main" xmlns="" id="{4F28DEAA-9CAB-4BDC-935F-87C9DFB86578}"/>
                </a:ext>
              </a:extLst>
            </p:cNvPr>
            <p:cNvSpPr/>
            <p:nvPr/>
          </p:nvSpPr>
          <p:spPr>
            <a:xfrm>
              <a:off x="643451" y="2219093"/>
              <a:ext cx="3627156" cy="1589156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</a:rPr>
                <a:t>機密性</a:t>
              </a:r>
              <a:endParaRPr lang="en-US" altLang="zh-TW" sz="2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(Confidentiality)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業務機敏資料、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個人資料外洩</a:t>
              </a:r>
              <a:endPara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矩形: 剪去對角角落 11">
              <a:extLst>
                <a:ext uri="{FF2B5EF4-FFF2-40B4-BE49-F238E27FC236}">
                  <a16:creationId xmlns:a16="http://schemas.microsoft.com/office/drawing/2014/main" xmlns="" id="{31D8D9D5-BDC6-40FD-9D42-997768BB0A54}"/>
                </a:ext>
              </a:extLst>
            </p:cNvPr>
            <p:cNvSpPr/>
            <p:nvPr/>
          </p:nvSpPr>
          <p:spPr>
            <a:xfrm>
              <a:off x="2300912" y="4112871"/>
              <a:ext cx="4157037" cy="1589156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可用性</a:t>
              </a:r>
              <a:endPara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(Availability ) 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服務中斷、資料無法存取</a:t>
              </a:r>
              <a:endPara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: 剪去對角角落 12">
              <a:extLst>
                <a:ext uri="{FF2B5EF4-FFF2-40B4-BE49-F238E27FC236}">
                  <a16:creationId xmlns:a16="http://schemas.microsoft.com/office/drawing/2014/main" xmlns="" id="{9B87E012-968D-478C-B91B-8D7FF8D0D1A1}"/>
                </a:ext>
              </a:extLst>
            </p:cNvPr>
            <p:cNvSpPr/>
            <p:nvPr/>
          </p:nvSpPr>
          <p:spPr>
            <a:xfrm>
              <a:off x="4644371" y="2219093"/>
              <a:ext cx="3627156" cy="1589156"/>
            </a:xfrm>
            <a:prstGeom prst="snip2Diag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</a:rPr>
                <a:t>完整性</a:t>
              </a:r>
              <a:endParaRPr lang="en-US" altLang="zh-TW" sz="2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(Integrity)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資料遭到竄改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845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C02ABD29-939B-4C84-A66C-7B38362B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根除</a:t>
            </a:r>
            <a:endParaRPr lang="en-US" altLang="zh-TW" dirty="0"/>
          </a:p>
          <a:p>
            <a:r>
              <a:rPr lang="zh-TW" altLang="en-US" dirty="0"/>
              <a:t>一旦資安事故已被控制，接下來要從系統或網</a:t>
            </a:r>
          </a:p>
          <a:p>
            <a:r>
              <a:rPr lang="zh-TW" altLang="en-US" dirty="0"/>
              <a:t>路中完全移除惡意程式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決定採用移除或回存方式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是否可以完全移除乾淨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備份資料中可能就存有惡意程式</a:t>
            </a:r>
          </a:p>
          <a:p>
            <a:r>
              <a:rPr lang="en-US" altLang="zh-TW" dirty="0"/>
              <a:t>• </a:t>
            </a:r>
            <a:r>
              <a:rPr lang="zh-TW" altLang="en-US" dirty="0">
                <a:solidFill>
                  <a:srgbClr val="FF0000"/>
                </a:solidFill>
              </a:rPr>
              <a:t>強化防禦機制</a:t>
            </a:r>
          </a:p>
        </p:txBody>
      </p:sp>
    </p:spTree>
    <p:extLst>
      <p:ext uri="{BB962C8B-B14F-4D97-AF65-F5344CB8AC3E}">
        <p14:creationId xmlns:p14="http://schemas.microsoft.com/office/powerpoint/2010/main" val="2300922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836C2-03DB-4A11-A11B-FC038F69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事件與事故管理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BB4900-E8F2-466C-A1F8-B246EBE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C02ABD29-939B-4C84-A66C-7B38362B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復原</a:t>
            </a:r>
            <a:endParaRPr lang="en-US" altLang="zh-TW" dirty="0"/>
          </a:p>
          <a:p>
            <a:r>
              <a:rPr lang="zh-TW" altLang="en-US" dirty="0"/>
              <a:t>一旦威脅被根除，接下來應開始將業務與服務</a:t>
            </a:r>
          </a:p>
          <a:p>
            <a:r>
              <a:rPr lang="zh-TW" altLang="en-US" dirty="0"/>
              <a:t>回復至正常運作狀態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加強監控以偵測攻擊是否再發生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資安事故處理程序 </a:t>
            </a:r>
            <a:r>
              <a:rPr lang="en-US" altLang="zh-TW" dirty="0"/>
              <a:t>– </a:t>
            </a:r>
            <a:r>
              <a:rPr lang="zh-TW" altLang="en-US" dirty="0"/>
              <a:t>經驗學習 </a:t>
            </a:r>
            <a:endParaRPr lang="en-US" altLang="zh-TW" dirty="0"/>
          </a:p>
          <a:p>
            <a:r>
              <a:rPr lang="zh-TW" altLang="en-US" dirty="0"/>
              <a:t>召開經驗學習會議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在相關處理人員記憶猶新的情況下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讓組織在資安事故中學習防護經驗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建議修改相關政策或程序，以利未來安全防護機</a:t>
            </a:r>
          </a:p>
          <a:p>
            <a:r>
              <a:rPr lang="zh-TW" altLang="en-US" dirty="0"/>
              <a:t>制實作時可避免重蹈覆轍</a:t>
            </a:r>
          </a:p>
        </p:txBody>
      </p:sp>
    </p:spTree>
    <p:extLst>
      <p:ext uri="{BB962C8B-B14F-4D97-AF65-F5344CB8AC3E}">
        <p14:creationId xmlns:p14="http://schemas.microsoft.com/office/powerpoint/2010/main" val="982591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4_2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備援與營運持續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186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備援與備份</a:t>
            </a:r>
            <a:r>
              <a:rPr lang="en-US" altLang="zh-TW" dirty="0"/>
              <a:t>(Backup)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D457F4FC-6A31-4647-A305-EF3FD1D3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596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復原點目標（</a:t>
            </a:r>
            <a:r>
              <a:rPr lang="en-US" altLang="zh-TW" dirty="0"/>
              <a:t>Recovery Point Objective</a:t>
            </a:r>
            <a:r>
              <a:rPr lang="zh-TW" altLang="en-US" dirty="0"/>
              <a:t>， </a:t>
            </a:r>
            <a:r>
              <a:rPr lang="en-US" altLang="zh-TW" dirty="0"/>
              <a:t>RPO</a:t>
            </a:r>
            <a:r>
              <a:rPr lang="zh-TW" altLang="en-US" dirty="0"/>
              <a:t>）</a:t>
            </a:r>
          </a:p>
          <a:p>
            <a:r>
              <a:rPr lang="zh-TW" altLang="en-US" dirty="0" smtClean="0"/>
              <a:t>復原</a:t>
            </a:r>
            <a:r>
              <a:rPr lang="zh-TW" altLang="en-US" dirty="0"/>
              <a:t>時間</a:t>
            </a:r>
            <a:r>
              <a:rPr lang="zh-TW" altLang="en-US" dirty="0" smtClean="0"/>
              <a:t>目標</a:t>
            </a:r>
            <a:r>
              <a:rPr lang="en-US" altLang="zh-TW" dirty="0" smtClean="0"/>
              <a:t>Recovery </a:t>
            </a:r>
            <a:r>
              <a:rPr lang="en-US" altLang="zh-TW" dirty="0"/>
              <a:t>Time Objective</a:t>
            </a:r>
            <a:r>
              <a:rPr lang="zh-TW" altLang="en-US" dirty="0"/>
              <a:t>， </a:t>
            </a:r>
            <a:r>
              <a:rPr lang="en-US" altLang="zh-TW" dirty="0"/>
              <a:t>RTO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   </a:t>
            </a:r>
            <a:r>
              <a:rPr lang="zh-TW" altLang="en-US" dirty="0" smtClean="0"/>
              <a:t>最大</a:t>
            </a:r>
            <a:r>
              <a:rPr lang="zh-TW" altLang="en-US" dirty="0"/>
              <a:t>可容忍的中斷時間（</a:t>
            </a:r>
            <a:r>
              <a:rPr lang="en-US" altLang="zh-TW" dirty="0"/>
              <a:t>Maximum Tolerable Period of Disruption</a:t>
            </a:r>
            <a:r>
              <a:rPr lang="zh-TW" altLang="en-US" dirty="0"/>
              <a:t>， </a:t>
            </a:r>
            <a:r>
              <a:rPr lang="en-US" altLang="zh-TW" dirty="0"/>
              <a:t>MTPD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07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備份的各種方式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完整備份（</a:t>
            </a:r>
            <a:r>
              <a:rPr lang="en-US" altLang="zh-TW" dirty="0"/>
              <a:t>Full Backup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差異備份（</a:t>
            </a:r>
            <a:r>
              <a:rPr lang="en-US" altLang="zh-TW" dirty="0"/>
              <a:t>Differential Backup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增量備份（</a:t>
            </a:r>
            <a:r>
              <a:rPr lang="en-US" altLang="zh-TW" dirty="0"/>
              <a:t>Incremental Backup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選擇式備份（</a:t>
            </a:r>
            <a:r>
              <a:rPr lang="en-US" altLang="zh-TW" dirty="0"/>
              <a:t>Selective Backup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異地備援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278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企業營運持續計畫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營運持續管理的國際標準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93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業務持續運作計畫之目的</a:t>
            </a:r>
            <a:endParaRPr lang="en-US" altLang="zh-TW" dirty="0"/>
          </a:p>
          <a:p>
            <a:r>
              <a:rPr lang="zh-TW" altLang="en-US" dirty="0"/>
              <a:t>防止業務活動中斷，確保重要關鍵業務流程不</a:t>
            </a:r>
          </a:p>
          <a:p>
            <a:r>
              <a:rPr lang="zh-TW" altLang="en-US" dirty="0"/>
              <a:t>受重大故障與災難的影響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結合預防與復原措施，將風險造成的影響降低</a:t>
            </a:r>
          </a:p>
          <a:p>
            <a:r>
              <a:rPr lang="zh-TW" altLang="en-US" dirty="0"/>
              <a:t>到可以接受的等級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分析災難、安全缺失及服務損失的後果。制定</a:t>
            </a:r>
          </a:p>
          <a:p>
            <a:r>
              <a:rPr lang="zh-TW" altLang="en-US" dirty="0"/>
              <a:t>與實施應變計畫，確保在要求的時間內恢復業</a:t>
            </a:r>
          </a:p>
          <a:p>
            <a:r>
              <a:rPr lang="zh-TW" altLang="en-US" dirty="0"/>
              <a:t>務流程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選用控制措施降低風險，限制破壞性事件造成</a:t>
            </a:r>
          </a:p>
          <a:p>
            <a:r>
              <a:rPr lang="zh-TW" altLang="en-US" dirty="0"/>
              <a:t>的後果，確保重要作業能及時復原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040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937"/>
            <a:ext cx="7886700" cy="1325563"/>
          </a:xfrm>
        </p:spPr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958" y="392522"/>
            <a:ext cx="4686300" cy="794745"/>
          </a:xfrm>
        </p:spPr>
        <p:txBody>
          <a:bodyPr/>
          <a:lstStyle/>
          <a:p>
            <a:r>
              <a:rPr lang="zh-TW" altLang="en-US" dirty="0"/>
              <a:t>營運持續管理生命週期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9AE5E85-9BFB-4DC5-B479-4FC4C1C4B9FC}"/>
              </a:ext>
            </a:extLst>
          </p:cNvPr>
          <p:cNvSpPr/>
          <p:nvPr/>
        </p:nvSpPr>
        <p:spPr>
          <a:xfrm>
            <a:off x="6090419" y="92781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決定策略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範圍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啟動專案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營運衝擊分析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風險評鑑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IT</a:t>
            </a:r>
            <a:r>
              <a:rPr lang="zh-TW" altLang="en-US" dirty="0"/>
              <a:t>服務持續策略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發展 </a:t>
            </a:r>
            <a:r>
              <a:rPr lang="en-US" altLang="zh-TW" dirty="0"/>
              <a:t>IT </a:t>
            </a:r>
            <a:r>
              <a:rPr lang="zh-TW" altLang="en-US" dirty="0"/>
              <a:t>服務持續性計畫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發展回復計畫與程序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風險降低實作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測試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教育訓練、認知訓練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審查、稽核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測試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變更管理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xmlns="" id="{A992F5D4-8E62-437D-B146-E4853740CC29}"/>
              </a:ext>
            </a:extLst>
          </p:cNvPr>
          <p:cNvGrpSpPr/>
          <p:nvPr/>
        </p:nvGrpSpPr>
        <p:grpSpPr>
          <a:xfrm>
            <a:off x="488710" y="992388"/>
            <a:ext cx="5338158" cy="6017811"/>
            <a:chOff x="1102792" y="1105930"/>
            <a:chExt cx="5065042" cy="53966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863BC11-875A-4FD0-A2F0-CDD1852627F6}"/>
                </a:ext>
              </a:extLst>
            </p:cNvPr>
            <p:cNvSpPr/>
            <p:nvPr/>
          </p:nvSpPr>
          <p:spPr>
            <a:xfrm>
              <a:off x="1447367" y="613327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災難事件</a:t>
              </a: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xmlns="" id="{E4C79D5A-955C-4DC0-9522-BF9D653EF1BB}"/>
                </a:ext>
              </a:extLst>
            </p:cNvPr>
            <p:cNvGrpSpPr/>
            <p:nvPr/>
          </p:nvGrpSpPr>
          <p:grpSpPr>
            <a:xfrm>
              <a:off x="1102792" y="1105930"/>
              <a:ext cx="5065042" cy="4918114"/>
              <a:chOff x="1075496" y="1105929"/>
              <a:chExt cx="5065042" cy="4918114"/>
            </a:xfrm>
          </p:grpSpPr>
          <p:sp>
            <p:nvSpPr>
              <p:cNvPr id="5" name="矩形: 剪去對角角落 4">
                <a:extLst>
                  <a:ext uri="{FF2B5EF4-FFF2-40B4-BE49-F238E27FC236}">
                    <a16:creationId xmlns:a16="http://schemas.microsoft.com/office/drawing/2014/main" xmlns="" id="{C336189A-3C1F-4F4D-AA79-0A78ADDD29FB}"/>
                  </a:ext>
                </a:extLst>
              </p:cNvPr>
              <p:cNvSpPr/>
              <p:nvPr/>
            </p:nvSpPr>
            <p:spPr>
              <a:xfrm>
                <a:off x="3443483" y="1105929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啟動</a:t>
                </a:r>
              </a:p>
            </p:txBody>
          </p:sp>
          <p:sp>
            <p:nvSpPr>
              <p:cNvPr id="9" name="矩形: 剪去對角角落 8">
                <a:extLst>
                  <a:ext uri="{FF2B5EF4-FFF2-40B4-BE49-F238E27FC236}">
                    <a16:creationId xmlns:a16="http://schemas.microsoft.com/office/drawing/2014/main" xmlns="" id="{73F72397-295C-4ED0-88E2-8BB984529F2A}"/>
                  </a:ext>
                </a:extLst>
              </p:cNvPr>
              <p:cNvSpPr/>
              <p:nvPr/>
            </p:nvSpPr>
            <p:spPr>
              <a:xfrm>
                <a:off x="3468020" y="2249682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需求與策略</a:t>
                </a:r>
              </a:p>
            </p:txBody>
          </p:sp>
          <p:sp>
            <p:nvSpPr>
              <p:cNvPr id="10" name="矩形: 剪去對角角落 9">
                <a:extLst>
                  <a:ext uri="{FF2B5EF4-FFF2-40B4-BE49-F238E27FC236}">
                    <a16:creationId xmlns:a16="http://schemas.microsoft.com/office/drawing/2014/main" xmlns="" id="{CD3D2D3F-7406-48C3-AFCB-E7CE54F757D1}"/>
                  </a:ext>
                </a:extLst>
              </p:cNvPr>
              <p:cNvSpPr/>
              <p:nvPr/>
            </p:nvSpPr>
            <p:spPr>
              <a:xfrm>
                <a:off x="1075496" y="2277042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營運持續</a:t>
                </a:r>
                <a:endParaRPr lang="en-US" altLang="zh-TW" dirty="0"/>
              </a:p>
              <a:p>
                <a:pPr algn="ctr"/>
                <a:r>
                  <a:rPr lang="zh-TW" altLang="en-US" dirty="0"/>
                  <a:t>策略</a:t>
                </a:r>
              </a:p>
            </p:txBody>
          </p:sp>
          <p:sp>
            <p:nvSpPr>
              <p:cNvPr id="11" name="矩形: 剪去對角角落 10">
                <a:extLst>
                  <a:ext uri="{FF2B5EF4-FFF2-40B4-BE49-F238E27FC236}">
                    <a16:creationId xmlns:a16="http://schemas.microsoft.com/office/drawing/2014/main" xmlns="" id="{156FB99D-928D-466C-8511-8AFA3F5FD143}"/>
                  </a:ext>
                </a:extLst>
              </p:cNvPr>
              <p:cNvSpPr/>
              <p:nvPr/>
            </p:nvSpPr>
            <p:spPr>
              <a:xfrm>
                <a:off x="1106557" y="3369001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營運持續</a:t>
                </a:r>
              </a:p>
              <a:p>
                <a:pPr algn="ctr"/>
                <a:r>
                  <a:rPr lang="zh-TW" altLang="en-US" dirty="0"/>
                  <a:t>計畫</a:t>
                </a:r>
              </a:p>
            </p:txBody>
          </p:sp>
          <p:sp>
            <p:nvSpPr>
              <p:cNvPr id="12" name="矩形: 剪去對角角落 11">
                <a:extLst>
                  <a:ext uri="{FF2B5EF4-FFF2-40B4-BE49-F238E27FC236}">
                    <a16:creationId xmlns:a16="http://schemas.microsoft.com/office/drawing/2014/main" xmlns="" id="{BA9474C3-6C15-4B2D-934B-C25A605380D0}"/>
                  </a:ext>
                </a:extLst>
              </p:cNvPr>
              <p:cNvSpPr/>
              <p:nvPr/>
            </p:nvSpPr>
            <p:spPr>
              <a:xfrm>
                <a:off x="1106557" y="4537188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持續維運</a:t>
                </a:r>
              </a:p>
            </p:txBody>
          </p:sp>
          <p:sp>
            <p:nvSpPr>
              <p:cNvPr id="13" name="矩形: 剪去對角角落 12">
                <a:extLst>
                  <a:ext uri="{FF2B5EF4-FFF2-40B4-BE49-F238E27FC236}">
                    <a16:creationId xmlns:a16="http://schemas.microsoft.com/office/drawing/2014/main" xmlns="" id="{6ACAB56A-C6CA-43E6-84E8-C85F2AAADE5F}"/>
                  </a:ext>
                </a:extLst>
              </p:cNvPr>
              <p:cNvSpPr/>
              <p:nvPr/>
            </p:nvSpPr>
            <p:spPr>
              <a:xfrm>
                <a:off x="3442067" y="3369002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實作</a:t>
                </a:r>
              </a:p>
            </p:txBody>
          </p:sp>
          <p:sp>
            <p:nvSpPr>
              <p:cNvPr id="14" name="矩形: 剪去對角角落 13">
                <a:extLst>
                  <a:ext uri="{FF2B5EF4-FFF2-40B4-BE49-F238E27FC236}">
                    <a16:creationId xmlns:a16="http://schemas.microsoft.com/office/drawing/2014/main" xmlns="" id="{0459CDF5-F544-43C5-9FD4-4AC8AD2A7EF6}"/>
                  </a:ext>
                </a:extLst>
              </p:cNvPr>
              <p:cNvSpPr/>
              <p:nvPr/>
            </p:nvSpPr>
            <p:spPr>
              <a:xfrm>
                <a:off x="3495262" y="4537188"/>
                <a:ext cx="1504123" cy="68881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持續維運</a:t>
                </a:r>
              </a:p>
            </p:txBody>
          </p:sp>
          <p:sp>
            <p:nvSpPr>
              <p:cNvPr id="15" name="箭號: 向右 14">
                <a:extLst>
                  <a:ext uri="{FF2B5EF4-FFF2-40B4-BE49-F238E27FC236}">
                    <a16:creationId xmlns:a16="http://schemas.microsoft.com/office/drawing/2014/main" xmlns="" id="{9CD136BF-D85A-4C63-8F76-A4B775C07FCE}"/>
                  </a:ext>
                </a:extLst>
              </p:cNvPr>
              <p:cNvSpPr/>
              <p:nvPr/>
            </p:nvSpPr>
            <p:spPr>
              <a:xfrm rot="16200000">
                <a:off x="1629663" y="5401837"/>
                <a:ext cx="688813" cy="55560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箭號: 弧形右彎 15">
                <a:extLst>
                  <a:ext uri="{FF2B5EF4-FFF2-40B4-BE49-F238E27FC236}">
                    <a16:creationId xmlns:a16="http://schemas.microsoft.com/office/drawing/2014/main" xmlns="" id="{22016BDE-B7BB-4A06-BDF3-DE05F08B28B9}"/>
                  </a:ext>
                </a:extLst>
              </p:cNvPr>
              <p:cNvSpPr/>
              <p:nvPr/>
            </p:nvSpPr>
            <p:spPr>
              <a:xfrm rot="10800000">
                <a:off x="5258444" y="1275626"/>
                <a:ext cx="882094" cy="3623707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箭號: 左-右雙向 16">
                <a:extLst>
                  <a:ext uri="{FF2B5EF4-FFF2-40B4-BE49-F238E27FC236}">
                    <a16:creationId xmlns:a16="http://schemas.microsoft.com/office/drawing/2014/main" xmlns="" id="{4F030ADD-346E-4CEF-AE94-CD923D6A89A8}"/>
                  </a:ext>
                </a:extLst>
              </p:cNvPr>
              <p:cNvSpPr/>
              <p:nvPr/>
            </p:nvSpPr>
            <p:spPr>
              <a:xfrm>
                <a:off x="2649852" y="4793235"/>
                <a:ext cx="845410" cy="344407"/>
              </a:xfrm>
              <a:prstGeom prst="left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箭號: 左-右雙向 17">
                <a:extLst>
                  <a:ext uri="{FF2B5EF4-FFF2-40B4-BE49-F238E27FC236}">
                    <a16:creationId xmlns:a16="http://schemas.microsoft.com/office/drawing/2014/main" xmlns="" id="{C26EE7B1-8A63-4EA1-BCB3-DF05F487A40F}"/>
                  </a:ext>
                </a:extLst>
              </p:cNvPr>
              <p:cNvSpPr/>
              <p:nvPr/>
            </p:nvSpPr>
            <p:spPr>
              <a:xfrm>
                <a:off x="2596657" y="3541203"/>
                <a:ext cx="845410" cy="344407"/>
              </a:xfrm>
              <a:prstGeom prst="left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左-右雙向 19">
                <a:extLst>
                  <a:ext uri="{FF2B5EF4-FFF2-40B4-BE49-F238E27FC236}">
                    <a16:creationId xmlns:a16="http://schemas.microsoft.com/office/drawing/2014/main" xmlns="" id="{B788DF21-C346-4A6F-9E64-C4F07887CD4F}"/>
                  </a:ext>
                </a:extLst>
              </p:cNvPr>
              <p:cNvSpPr/>
              <p:nvPr/>
            </p:nvSpPr>
            <p:spPr>
              <a:xfrm>
                <a:off x="2582825" y="2493424"/>
                <a:ext cx="845410" cy="344407"/>
              </a:xfrm>
              <a:prstGeom prst="left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箭號: 向右 20">
                <a:extLst>
                  <a:ext uri="{FF2B5EF4-FFF2-40B4-BE49-F238E27FC236}">
                    <a16:creationId xmlns:a16="http://schemas.microsoft.com/office/drawing/2014/main" xmlns="" id="{2194F2FB-9F2A-4A6B-B63A-E095C9BCDE39}"/>
                  </a:ext>
                </a:extLst>
              </p:cNvPr>
              <p:cNvSpPr/>
              <p:nvPr/>
            </p:nvSpPr>
            <p:spPr>
              <a:xfrm rot="5400000">
                <a:off x="1770654" y="2994496"/>
                <a:ext cx="278865" cy="32453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xmlns="" id="{81948354-4579-4F62-A868-3AB735F9CA05}"/>
                  </a:ext>
                </a:extLst>
              </p:cNvPr>
              <p:cNvSpPr/>
              <p:nvPr/>
            </p:nvSpPr>
            <p:spPr>
              <a:xfrm rot="5400000">
                <a:off x="1834637" y="4126259"/>
                <a:ext cx="278865" cy="32453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xmlns="" id="{3E4EA6E6-1D8D-40B6-AF1A-7C1898754EF2}"/>
                  </a:ext>
                </a:extLst>
              </p:cNvPr>
              <p:cNvSpPr/>
              <p:nvPr/>
            </p:nvSpPr>
            <p:spPr>
              <a:xfrm rot="5400000">
                <a:off x="4054695" y="3031865"/>
                <a:ext cx="278865" cy="32453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箭號: 向右 24">
                <a:extLst>
                  <a:ext uri="{FF2B5EF4-FFF2-40B4-BE49-F238E27FC236}">
                    <a16:creationId xmlns:a16="http://schemas.microsoft.com/office/drawing/2014/main" xmlns="" id="{C0E5F3CC-4675-4305-B453-D2493ADDD029}"/>
                  </a:ext>
                </a:extLst>
              </p:cNvPr>
              <p:cNvSpPr/>
              <p:nvPr/>
            </p:nvSpPr>
            <p:spPr>
              <a:xfrm rot="5400000">
                <a:off x="4054695" y="4137494"/>
                <a:ext cx="278865" cy="32453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箭號: 向右 25">
                <a:extLst>
                  <a:ext uri="{FF2B5EF4-FFF2-40B4-BE49-F238E27FC236}">
                    <a16:creationId xmlns:a16="http://schemas.microsoft.com/office/drawing/2014/main" xmlns="" id="{7A408D17-F4D8-4BA1-8C9F-B29DF1C6B88E}"/>
                  </a:ext>
                </a:extLst>
              </p:cNvPr>
              <p:cNvSpPr/>
              <p:nvPr/>
            </p:nvSpPr>
            <p:spPr>
              <a:xfrm rot="5400000">
                <a:off x="4011958" y="1889881"/>
                <a:ext cx="278865" cy="32453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664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業務持續運作的需求</a:t>
            </a:r>
            <a:endParaRPr lang="en-US" altLang="zh-TW" dirty="0"/>
          </a:p>
          <a:p>
            <a:r>
              <a:rPr lang="zh-TW" altLang="en-US" dirty="0"/>
              <a:t>法律與規範的要求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定義範圍</a:t>
            </a:r>
          </a:p>
          <a:p>
            <a:r>
              <a:rPr lang="en-US" altLang="zh-TW" dirty="0"/>
              <a:t>– BCP</a:t>
            </a:r>
            <a:r>
              <a:rPr lang="zh-TW" altLang="en-US" dirty="0"/>
              <a:t>需要處理的災害類型：天災與人禍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全部、特定區域及特定業務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參與角色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計畫主要負責人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各部門主管與高階管理人</a:t>
            </a:r>
          </a:p>
          <a:p>
            <a:r>
              <a:rPr lang="en-US" altLang="zh-TW" dirty="0"/>
              <a:t>– IT</a:t>
            </a:r>
            <a:r>
              <a:rPr lang="zh-TW" altLang="en-US" dirty="0"/>
              <a:t>部門、安全部門及通訊部門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法務部門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當災害發生時需要執行</a:t>
            </a:r>
            <a:r>
              <a:rPr lang="en-US" altLang="zh-TW" dirty="0"/>
              <a:t>BCP</a:t>
            </a:r>
            <a:r>
              <a:rPr lang="zh-TW" altLang="en-US" dirty="0"/>
              <a:t>計畫的部門都應參與</a:t>
            </a:r>
            <a:r>
              <a:rPr lang="en-US" altLang="zh-TW" dirty="0"/>
              <a:t>BCP</a:t>
            </a:r>
            <a:r>
              <a:rPr lang="zh-TW" altLang="en-US" dirty="0"/>
              <a:t>的發展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6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32DF4E-8235-4C4B-9E13-55D02F7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278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保護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30A4B4-B424-4CCF-A5EC-846F2584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374" y="1872560"/>
            <a:ext cx="2657889" cy="15564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FF0000"/>
                </a:solidFill>
              </a:rPr>
              <a:t>機密性保護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加解密技術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存取控制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E34A55E-88F9-4206-89BE-800B8CC9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C9255AB-C3F6-4692-869D-CBA99513040F}"/>
              </a:ext>
            </a:extLst>
          </p:cNvPr>
          <p:cNvSpPr/>
          <p:nvPr/>
        </p:nvSpPr>
        <p:spPr>
          <a:xfrm>
            <a:off x="5864778" y="3429000"/>
            <a:ext cx="2411896" cy="187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完整性保護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雜湊函數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數位簽章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存取控制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B9F2BC3-F3E5-4AD8-BFBF-1BEC2CE608FA}"/>
              </a:ext>
            </a:extLst>
          </p:cNvPr>
          <p:cNvSpPr/>
          <p:nvPr/>
        </p:nvSpPr>
        <p:spPr>
          <a:xfrm>
            <a:off x="522086" y="3686438"/>
            <a:ext cx="4327663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可用性保護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容量規劃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備份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容錯、備援及負載平衡</a:t>
            </a:r>
          </a:p>
          <a:p>
            <a:r>
              <a:rPr lang="en-US" altLang="zh-TW" sz="2800" dirty="0"/>
              <a:t>– </a:t>
            </a:r>
            <a:r>
              <a:rPr lang="zh-TW" altLang="en-US" sz="2800" dirty="0"/>
              <a:t>存取控制</a:t>
            </a:r>
          </a:p>
        </p:txBody>
      </p:sp>
    </p:spTree>
    <p:extLst>
      <p:ext uri="{BB962C8B-B14F-4D97-AF65-F5344CB8AC3E}">
        <p14:creationId xmlns:p14="http://schemas.microsoft.com/office/powerpoint/2010/main" val="2460066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營運衝擊分析</a:t>
            </a:r>
            <a:r>
              <a:rPr lang="en-US" altLang="zh-TW" dirty="0"/>
              <a:t>(Business Impact Analysis</a:t>
            </a:r>
            <a:r>
              <a:rPr lang="zh-TW" altLang="en-US" dirty="0"/>
              <a:t>，</a:t>
            </a:r>
            <a:r>
              <a:rPr lang="en-US" altLang="zh-TW" dirty="0"/>
              <a:t>BIA)</a:t>
            </a:r>
          </a:p>
          <a:p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瞭解當災害發生後的嚴重程度，</a:t>
            </a:r>
          </a:p>
          <a:p>
            <a:r>
              <a:rPr lang="en-US" altLang="zh-TW" dirty="0"/>
              <a:t>• BIA</a:t>
            </a:r>
            <a:r>
              <a:rPr lang="zh-TW" altLang="en-US" dirty="0"/>
              <a:t>的步驟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識別組織的</a:t>
            </a:r>
            <a:r>
              <a:rPr lang="zh-TW" altLang="en-US" dirty="0">
                <a:solidFill>
                  <a:srgbClr val="FF0000"/>
                </a:solidFill>
              </a:rPr>
              <a:t>關鍵業務</a:t>
            </a:r>
            <a:r>
              <a:rPr lang="zh-TW" altLang="en-US" dirty="0"/>
              <a:t>功能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計算關鍵業務</a:t>
            </a:r>
          </a:p>
          <a:p>
            <a:r>
              <a:rPr lang="en-US" altLang="zh-TW" dirty="0"/>
              <a:t>– </a:t>
            </a:r>
            <a:r>
              <a:rPr lang="zh-TW" altLang="en-US" dirty="0">
                <a:solidFill>
                  <a:srgbClr val="FF0000"/>
                </a:solidFill>
              </a:rPr>
              <a:t>最大可承受中斷時間 </a:t>
            </a:r>
            <a:r>
              <a:rPr lang="en-US" altLang="zh-TW" dirty="0">
                <a:solidFill>
                  <a:srgbClr val="FF0000"/>
                </a:solidFill>
              </a:rPr>
              <a:t>(Max. Tolerable Period of Disruption, MTPD)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– </a:t>
            </a:r>
            <a:r>
              <a:rPr lang="zh-TW" altLang="en-US" dirty="0">
                <a:solidFill>
                  <a:srgbClr val="FF0000"/>
                </a:solidFill>
              </a:rPr>
              <a:t>目標回覆時間</a:t>
            </a:r>
            <a:r>
              <a:rPr lang="en-US" altLang="zh-TW" dirty="0">
                <a:solidFill>
                  <a:srgbClr val="FF0000"/>
                </a:solidFill>
              </a:rPr>
              <a:t>(Recovery Time Objective, RTO)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– </a:t>
            </a:r>
            <a:r>
              <a:rPr lang="zh-TW" altLang="en-US" dirty="0">
                <a:solidFill>
                  <a:srgbClr val="FF0000"/>
                </a:solidFill>
              </a:rPr>
              <a:t>各營運活動可容忍資料遺失之期間</a:t>
            </a:r>
            <a:r>
              <a:rPr lang="en-US" altLang="zh-TW" dirty="0">
                <a:solidFill>
                  <a:srgbClr val="FF0000"/>
                </a:solidFill>
              </a:rPr>
              <a:t>(Recovery Point Objective, RPO)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– </a:t>
            </a:r>
            <a:r>
              <a:rPr lang="zh-TW" altLang="en-US" dirty="0">
                <a:solidFill>
                  <a:srgbClr val="FF0000"/>
                </a:solidFill>
              </a:rPr>
              <a:t>最低服務水準 </a:t>
            </a:r>
            <a:r>
              <a:rPr lang="en-US" altLang="zh-TW" dirty="0">
                <a:solidFill>
                  <a:srgbClr val="FF0000"/>
                </a:solidFill>
              </a:rPr>
              <a:t>(Min service level)</a:t>
            </a:r>
          </a:p>
          <a:p>
            <a:endParaRPr lang="en-US" altLang="zh-TW" dirty="0"/>
          </a:p>
          <a:p>
            <a:r>
              <a:rPr lang="zh-TW" altLang="en-US" dirty="0"/>
              <a:t>風險評鑑</a:t>
            </a:r>
          </a:p>
          <a:p>
            <a:r>
              <a:rPr lang="zh-TW" altLang="en-US" dirty="0"/>
              <a:t>識別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所有會造成中斷大於「</a:t>
            </a:r>
            <a:r>
              <a:rPr lang="en-US" altLang="zh-TW" dirty="0"/>
              <a:t>MTPD</a:t>
            </a:r>
            <a:r>
              <a:rPr lang="zh-TW" altLang="en-US" dirty="0"/>
              <a:t>」的事件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44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AB0647DE-BB78-4511-9EBE-79B58606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>
            <a:normAutofit fontScale="25000" lnSpcReduction="20000"/>
          </a:bodyPr>
          <a:lstStyle/>
          <a:p>
            <a:r>
              <a:rPr lang="zh-TW" altLang="en-US" dirty="0"/>
              <a:t>復原策略</a:t>
            </a:r>
            <a:endParaRPr lang="en-US" altLang="zh-TW" dirty="0"/>
          </a:p>
          <a:p>
            <a:r>
              <a:rPr lang="zh-TW" altLang="en-US" dirty="0"/>
              <a:t>目的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指導復原作業的規劃方式與規模</a:t>
            </a:r>
            <a:r>
              <a:rPr lang="en-US" altLang="zh-TW" dirty="0"/>
              <a:t>(</a:t>
            </a:r>
            <a:r>
              <a:rPr lang="zh-TW" altLang="en-US" dirty="0"/>
              <a:t>成本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參考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關鍵業務最大容許中斷時間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必須包含下列復原策略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業務流程復原策略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設施場所復原策略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供應與技術復原策略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使用者環境復原策略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資料復原策略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業務流程復原策略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其他業務處理流程</a:t>
            </a:r>
            <a:r>
              <a:rPr lang="en-US" altLang="zh-TW" dirty="0"/>
              <a:t>(</a:t>
            </a:r>
            <a:r>
              <a:rPr lang="zh-TW" altLang="en-US" dirty="0"/>
              <a:t>自動 </a:t>
            </a:r>
            <a:r>
              <a:rPr lang="en-US" altLang="zh-TW" dirty="0"/>
              <a:t>vs </a:t>
            </a:r>
            <a:r>
              <a:rPr lang="zh-TW" altLang="en-US" dirty="0"/>
              <a:t>人工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業務處理流程重建</a:t>
            </a:r>
            <a:endParaRPr lang="en-US" altLang="zh-TW" dirty="0"/>
          </a:p>
          <a:p>
            <a:r>
              <a:rPr lang="zh-TW" altLang="en-US" dirty="0"/>
              <a:t>供應與技術復原</a:t>
            </a:r>
            <a:endParaRPr lang="en-US" altLang="zh-TW" dirty="0"/>
          </a:p>
          <a:p>
            <a:r>
              <a:rPr lang="zh-TW" altLang="en-US" dirty="0"/>
              <a:t>使用者環境復原</a:t>
            </a:r>
            <a:endParaRPr lang="en-US" altLang="zh-TW" dirty="0"/>
          </a:p>
          <a:p>
            <a:r>
              <a:rPr lang="zh-TW" altLang="en-US" dirty="0"/>
              <a:t>資料復原</a:t>
            </a:r>
          </a:p>
          <a:p>
            <a:r>
              <a:rPr lang="zh-TW" altLang="en-US" dirty="0"/>
              <a:t>其他注意事項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備援與復原機制的選擇應考量成本效益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備份與備援機制的安全要求應與線上相同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備份與備援機制應定期測試與演練</a:t>
            </a:r>
          </a:p>
        </p:txBody>
      </p:sp>
    </p:spTree>
    <p:extLst>
      <p:ext uri="{BB962C8B-B14F-4D97-AF65-F5344CB8AC3E}">
        <p14:creationId xmlns:p14="http://schemas.microsoft.com/office/powerpoint/2010/main" val="748831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復原策略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72</a:t>
            </a:fld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B1450612-DBDA-4B8C-9ECA-B8631237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4735"/>
              </p:ext>
            </p:extLst>
          </p:nvPr>
        </p:nvGraphicFramePr>
        <p:xfrm>
          <a:off x="977408" y="2479249"/>
          <a:ext cx="7537942" cy="35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827">
                  <a:extLst>
                    <a:ext uri="{9D8B030D-6E8A-4147-A177-3AD203B41FA5}">
                      <a16:colId xmlns:a16="http://schemas.microsoft.com/office/drawing/2014/main" xmlns="" val="1422223565"/>
                    </a:ext>
                  </a:extLst>
                </a:gridCol>
                <a:gridCol w="1717441">
                  <a:extLst>
                    <a:ext uri="{9D8B030D-6E8A-4147-A177-3AD203B41FA5}">
                      <a16:colId xmlns:a16="http://schemas.microsoft.com/office/drawing/2014/main" xmlns="" val="2727152755"/>
                    </a:ext>
                  </a:extLst>
                </a:gridCol>
                <a:gridCol w="1610240">
                  <a:extLst>
                    <a:ext uri="{9D8B030D-6E8A-4147-A177-3AD203B41FA5}">
                      <a16:colId xmlns:a16="http://schemas.microsoft.com/office/drawing/2014/main" xmlns="" val="3587687218"/>
                    </a:ext>
                  </a:extLst>
                </a:gridCol>
                <a:gridCol w="1374434">
                  <a:extLst>
                    <a:ext uri="{9D8B030D-6E8A-4147-A177-3AD203B41FA5}">
                      <a16:colId xmlns:a16="http://schemas.microsoft.com/office/drawing/2014/main" xmlns="" val="2676985646"/>
                    </a:ext>
                  </a:extLst>
                </a:gridCol>
              </a:tblGrid>
              <a:tr h="420177">
                <a:tc>
                  <a:txBody>
                    <a:bodyPr/>
                    <a:lstStyle/>
                    <a:p>
                      <a:r>
                        <a:rPr lang="zh-TW" altLang="en-US" dirty="0"/>
                        <a:t>場所相關準備項目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Hot Site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Warm Site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Cold Site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131011"/>
                  </a:ext>
                </a:extLst>
              </a:tr>
              <a:tr h="485512">
                <a:tc>
                  <a:txBody>
                    <a:bodyPr/>
                    <a:lstStyle/>
                    <a:p>
                      <a:r>
                        <a:rPr lang="zh-TW" altLang="en-US" dirty="0"/>
                        <a:t>空間已備妥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0017002"/>
                  </a:ext>
                </a:extLst>
              </a:tr>
              <a:tr h="455404">
                <a:tc>
                  <a:txBody>
                    <a:bodyPr/>
                    <a:lstStyle/>
                    <a:p>
                      <a:r>
                        <a:rPr lang="zh-TW" altLang="en-US" dirty="0"/>
                        <a:t>電力、網路及空調已備妥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106894"/>
                  </a:ext>
                </a:extLst>
              </a:tr>
              <a:tr h="485512">
                <a:tc>
                  <a:txBody>
                    <a:bodyPr/>
                    <a:lstStyle/>
                    <a:p>
                      <a:r>
                        <a:rPr lang="zh-TW" altLang="en-US" dirty="0"/>
                        <a:t>軟硬體已就緒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20404"/>
                  </a:ext>
                </a:extLst>
              </a:tr>
              <a:tr h="485512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資料復原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需要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需要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需要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588156"/>
                  </a:ext>
                </a:extLst>
              </a:tr>
              <a:tr h="485512"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無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無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無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1991407"/>
                  </a:ext>
                </a:extLst>
              </a:tr>
              <a:tr h="698169">
                <a:tc>
                  <a:txBody>
                    <a:bodyPr/>
                    <a:lstStyle/>
                    <a:p>
                      <a:r>
                        <a:rPr lang="zh-TW" altLang="en-US" dirty="0"/>
                        <a:t>所需復原時間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數小時或更短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天或更長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數天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877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588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68" y="136524"/>
            <a:ext cx="7886700" cy="1325563"/>
          </a:xfrm>
        </p:spPr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CCB5831-951F-408E-9C3D-294638DC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61" y="1184603"/>
            <a:ext cx="7886700" cy="4351338"/>
          </a:xfrm>
        </p:spPr>
        <p:txBody>
          <a:bodyPr/>
          <a:lstStyle/>
          <a:p>
            <a:r>
              <a:rPr lang="zh-TW" altLang="en-US" dirty="0"/>
              <a:t>發展業務持續運作計畫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356F0C2-6DC1-455F-8D42-587DE5C1D53B}"/>
              </a:ext>
            </a:extLst>
          </p:cNvPr>
          <p:cNvSpPr/>
          <p:nvPr/>
        </p:nvSpPr>
        <p:spPr>
          <a:xfrm>
            <a:off x="2324961" y="195065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BCP</a:t>
            </a:r>
            <a:r>
              <a:rPr lang="zh-TW" altLang="en-US" dirty="0"/>
              <a:t>時程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B235DCF1-0185-4432-A009-3F1677BFD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29"/>
          <a:stretch/>
        </p:blipFill>
        <p:spPr>
          <a:xfrm>
            <a:off x="1613907" y="2581959"/>
            <a:ext cx="4397761" cy="3774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11A452F-246E-483C-B1C6-3D8A7AE62BEA}"/>
              </a:ext>
            </a:extLst>
          </p:cNvPr>
          <p:cNvSpPr/>
          <p:nvPr/>
        </p:nvSpPr>
        <p:spPr>
          <a:xfrm>
            <a:off x="6494393" y="511368"/>
            <a:ext cx="2467239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</a:t>
            </a:r>
            <a:r>
              <a:rPr lang="zh-TW" altLang="en-US" dirty="0"/>
              <a:t> 前言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目標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適用範圍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角色與權責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定義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 </a:t>
            </a:r>
            <a:r>
              <a:rPr lang="zh-TW" altLang="en-US" dirty="0"/>
              <a:t>啟動階段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通報作業程序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損害評估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計畫啟動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緊急處理程序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 </a:t>
            </a:r>
            <a:r>
              <a:rPr lang="zh-TW" altLang="en-US" dirty="0"/>
              <a:t>復原階段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移轉到備援系統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業務處理復原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復原程序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 </a:t>
            </a:r>
            <a:r>
              <a:rPr lang="zh-TW" altLang="en-US" dirty="0"/>
              <a:t>重建階段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場所復原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環境測試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作業遷移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 </a:t>
            </a:r>
            <a:r>
              <a:rPr lang="zh-TW" altLang="en-US" dirty="0"/>
              <a:t>附錄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通報網路</a:t>
            </a:r>
          </a:p>
          <a:p>
            <a:r>
              <a:rPr lang="en-US" altLang="zh-TW" dirty="0"/>
              <a:t>— </a:t>
            </a:r>
            <a:r>
              <a:rPr lang="zh-TW" altLang="en-US" dirty="0"/>
              <a:t>系統需求</a:t>
            </a:r>
          </a:p>
        </p:txBody>
      </p:sp>
    </p:spTree>
    <p:extLst>
      <p:ext uri="{BB962C8B-B14F-4D97-AF65-F5344CB8AC3E}">
        <p14:creationId xmlns:p14="http://schemas.microsoft.com/office/powerpoint/2010/main" val="1272337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發展業務持續運作計畫</a:t>
            </a:r>
            <a:endParaRPr lang="en-US" altLang="zh-TW" dirty="0"/>
          </a:p>
          <a:p>
            <a:r>
              <a:rPr lang="zh-TW" altLang="en-US" dirty="0"/>
              <a:t>前言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目標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適用範圍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角色與權責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損害評估小組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法務小組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媒體公關小組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搬遷小組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復原小組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安全小組</a:t>
            </a:r>
          </a:p>
          <a:p>
            <a:r>
              <a:rPr lang="en-US" altLang="zh-TW" dirty="0"/>
              <a:t>Ø </a:t>
            </a:r>
            <a:r>
              <a:rPr lang="zh-TW" altLang="en-US" dirty="0"/>
              <a:t>網路與通訊小組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應明確定義與外部關係人溝通的窗口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61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en-US" dirty="0"/>
              <a:t>發展業務持續運作計畫</a:t>
            </a:r>
            <a:endParaRPr lang="en-US" altLang="zh-TW" dirty="0"/>
          </a:p>
          <a:p>
            <a:r>
              <a:rPr lang="zh-TW" altLang="en-US" dirty="0"/>
              <a:t>啟動階段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緊急處理程序</a:t>
            </a:r>
          </a:p>
          <a:p>
            <a:r>
              <a:rPr lang="en-US" altLang="zh-TW" dirty="0"/>
              <a:t>Ø</a:t>
            </a:r>
            <a:r>
              <a:rPr lang="zh-TW" altLang="en-US" dirty="0"/>
              <a:t>人員疏散程序</a:t>
            </a:r>
          </a:p>
          <a:p>
            <a:r>
              <a:rPr lang="en-US" altLang="zh-TW" dirty="0"/>
              <a:t>Ø</a:t>
            </a:r>
            <a:r>
              <a:rPr lang="zh-TW" altLang="en-US" dirty="0"/>
              <a:t>急救步驟</a:t>
            </a:r>
            <a:r>
              <a:rPr lang="en-US" altLang="zh-TW" dirty="0"/>
              <a:t>(CPR)</a:t>
            </a:r>
          </a:p>
          <a:p>
            <a:r>
              <a:rPr lang="en-US" altLang="zh-TW" dirty="0"/>
              <a:t>Ø</a:t>
            </a:r>
            <a:r>
              <a:rPr lang="zh-TW" altLang="en-US" dirty="0"/>
              <a:t>依不同災害定義相關處理程序</a:t>
            </a:r>
            <a:r>
              <a:rPr lang="en-US" altLang="zh-TW" dirty="0"/>
              <a:t>(</a:t>
            </a:r>
            <a:r>
              <a:rPr lang="zh-TW" altLang="en-US" dirty="0"/>
              <a:t>火災、地震及輻射等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執行損害評估決定是否啟動</a:t>
            </a:r>
            <a:r>
              <a:rPr lang="en-US" altLang="zh-TW" dirty="0"/>
              <a:t>BCP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復原人員的通報程序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復原階段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主要目的是讓關鍵業務回復至暫時可運作的狀態</a:t>
            </a:r>
            <a:r>
              <a:rPr lang="en-US" altLang="zh-TW" dirty="0"/>
              <a:t>(Min.</a:t>
            </a:r>
          </a:p>
          <a:p>
            <a:r>
              <a:rPr lang="en-US" altLang="zh-TW" dirty="0"/>
              <a:t>service level)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復原程序應包含系統回復至可運作狀態的每一步動作，而</a:t>
            </a:r>
          </a:p>
          <a:p>
            <a:r>
              <a:rPr lang="zh-TW" altLang="en-US" dirty="0"/>
              <a:t>且必須在可容許中斷的時間 </a:t>
            </a:r>
            <a:r>
              <a:rPr lang="en-US" altLang="zh-TW" dirty="0"/>
              <a:t>(MTPD)</a:t>
            </a:r>
            <a:r>
              <a:rPr lang="zh-TW" altLang="en-US" dirty="0"/>
              <a:t>內完成 </a:t>
            </a:r>
            <a:r>
              <a:rPr lang="en-US" altLang="zh-TW" dirty="0"/>
              <a:t>(</a:t>
            </a:r>
            <a:r>
              <a:rPr lang="zh-TW" altLang="en-US" dirty="0"/>
              <a:t>但組織有時會</a:t>
            </a:r>
          </a:p>
          <a:p>
            <a:r>
              <a:rPr lang="zh-TW" altLang="en-US" dirty="0"/>
              <a:t>自訂更短的</a:t>
            </a:r>
            <a:r>
              <a:rPr lang="en-US" altLang="zh-TW" dirty="0"/>
              <a:t>RTO)</a:t>
            </a:r>
          </a:p>
          <a:p>
            <a:r>
              <a:rPr lang="zh-TW" altLang="en-US" dirty="0"/>
              <a:t>重建階段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主要目的是讓關鍵業務從暫時運作狀態，在原地</a:t>
            </a:r>
          </a:p>
          <a:p>
            <a:r>
              <a:rPr lang="zh-TW" altLang="en-US" dirty="0"/>
              <a:t>點或其他地點回復到一般正常作業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在重組後的新環境應執行相關系統與作業測試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由較不重要的業務功能先移轉至新環境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08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TW" altLang="en-US" dirty="0"/>
              <a:t>測試與演練</a:t>
            </a:r>
            <a:endParaRPr lang="en-US" altLang="zh-TW" dirty="0"/>
          </a:p>
          <a:p>
            <a:r>
              <a:rPr lang="zh-TW" altLang="en-US" dirty="0"/>
              <a:t>目的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檢驗</a:t>
            </a:r>
            <a:r>
              <a:rPr lang="en-US" altLang="zh-TW" dirty="0"/>
              <a:t>BCP</a:t>
            </a:r>
            <a:r>
              <a:rPr lang="zh-TW" altLang="en-US" dirty="0"/>
              <a:t>的可行性並補強未考量之缺陷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確保在可容許中斷時間內可完成復原作業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讓相關人員熟悉相關災害復原的作業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• </a:t>
            </a:r>
            <a:r>
              <a:rPr lang="zh-TW" altLang="en-US" dirty="0"/>
              <a:t>測試方式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檢核表測試</a:t>
            </a:r>
            <a:r>
              <a:rPr lang="en-US" altLang="zh-TW" dirty="0"/>
              <a:t>(</a:t>
            </a:r>
            <a:r>
              <a:rPr lang="zh-TW" altLang="en-US" dirty="0"/>
              <a:t>部門個別檢視</a:t>
            </a:r>
            <a:r>
              <a:rPr lang="en-US" altLang="zh-TW" dirty="0"/>
              <a:t>BCP</a:t>
            </a:r>
            <a:r>
              <a:rPr lang="zh-TW" altLang="en-US" dirty="0"/>
              <a:t>工作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整合測試</a:t>
            </a:r>
            <a:r>
              <a:rPr lang="en-US" altLang="zh-TW" dirty="0"/>
              <a:t>(</a:t>
            </a:r>
            <a:r>
              <a:rPr lang="zh-TW" altLang="en-US" dirty="0"/>
              <a:t>各部門一起檢視</a:t>
            </a:r>
            <a:r>
              <a:rPr lang="en-US" altLang="zh-TW" dirty="0"/>
              <a:t>BCP</a:t>
            </a:r>
            <a:r>
              <a:rPr lang="zh-TW" altLang="en-US" dirty="0"/>
              <a:t>過程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狀況模擬測試</a:t>
            </a:r>
            <a:r>
              <a:rPr lang="en-US" altLang="zh-TW" dirty="0"/>
              <a:t>(</a:t>
            </a:r>
            <a:r>
              <a:rPr lang="zh-TW" altLang="en-US" dirty="0"/>
              <a:t>紙上模擬災害情境與復原過程</a:t>
            </a:r>
            <a:endParaRPr lang="en-US" altLang="zh-TW" dirty="0"/>
          </a:p>
          <a:p>
            <a:r>
              <a:rPr lang="zh-TW" altLang="en-US" dirty="0"/>
              <a:t>並行測試</a:t>
            </a:r>
            <a:r>
              <a:rPr lang="en-US" altLang="zh-TW" dirty="0"/>
              <a:t>(</a:t>
            </a:r>
            <a:r>
              <a:rPr lang="zh-TW" altLang="en-US" dirty="0"/>
              <a:t>實際將部份系統及業務移轉到備援場所，但原場所仍持續運作，可實際測試是否能在最大容許中斷時間內復原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完全中斷測試</a:t>
            </a:r>
            <a:r>
              <a:rPr lang="en-US" altLang="zh-TW" dirty="0"/>
              <a:t>(</a:t>
            </a:r>
            <a:r>
              <a:rPr lang="zh-TW" altLang="en-US" dirty="0"/>
              <a:t>中斷原場所系統及服務，實際摸擬</a:t>
            </a:r>
            <a:r>
              <a:rPr lang="en-US" altLang="zh-TW" dirty="0"/>
              <a:t>BCP</a:t>
            </a:r>
            <a:r>
              <a:rPr lang="zh-TW" altLang="en-US" dirty="0"/>
              <a:t>的復原階段與重建階段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測試與演練的時機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定期</a:t>
            </a:r>
            <a:r>
              <a:rPr lang="en-US" altLang="zh-TW" dirty="0"/>
              <a:t>(</a:t>
            </a:r>
            <a:r>
              <a:rPr lang="zh-TW" altLang="en-US" dirty="0"/>
              <a:t>每年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BCP</a:t>
            </a:r>
            <a:r>
              <a:rPr lang="zh-TW" altLang="en-US" dirty="0"/>
              <a:t>有重大變更時可額外進行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50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測試與演練</a:t>
            </a:r>
            <a:endParaRPr lang="en-US" altLang="zh-TW" dirty="0"/>
          </a:p>
          <a:p>
            <a:r>
              <a:rPr lang="zh-TW" altLang="en-US" dirty="0"/>
              <a:t>人員訓練的需求</a:t>
            </a:r>
          </a:p>
          <a:p>
            <a:r>
              <a:rPr lang="en-US" altLang="zh-TW" dirty="0"/>
              <a:t>– BCP</a:t>
            </a:r>
            <a:r>
              <a:rPr lang="zh-TW" altLang="en-US" dirty="0"/>
              <a:t>的目的</a:t>
            </a:r>
          </a:p>
          <a:p>
            <a:r>
              <a:rPr lang="en-US" altLang="zh-TW" dirty="0"/>
              <a:t>– BCP</a:t>
            </a:r>
            <a:r>
              <a:rPr lang="zh-TW" altLang="en-US" dirty="0"/>
              <a:t>的角色與權責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復原小組間的協調與溝通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處理回報程序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安全要求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各小組在不同階段中的工作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特定人員在不同階段中的責任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在測試與演練中學習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測試結果與經驗應被記錄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彙整測試結果並於測試後進行檢討，以改善現有</a:t>
            </a:r>
            <a:r>
              <a:rPr lang="en-US" altLang="zh-TW" dirty="0"/>
              <a:t>BCP</a:t>
            </a:r>
            <a:r>
              <a:rPr lang="zh-TW" altLang="en-US" dirty="0"/>
              <a:t>的缺失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94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維護業務持續運作計畫</a:t>
            </a:r>
            <a:endParaRPr lang="en-US" altLang="zh-TW" dirty="0"/>
          </a:p>
          <a:p>
            <a:r>
              <a:rPr lang="zh-TW" altLang="en-US" dirty="0"/>
              <a:t>目的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確保</a:t>
            </a:r>
            <a:r>
              <a:rPr lang="en-US" altLang="zh-TW" dirty="0"/>
              <a:t>BCP</a:t>
            </a:r>
            <a:r>
              <a:rPr lang="zh-TW" altLang="en-US" dirty="0"/>
              <a:t>可符合組織現況需求</a:t>
            </a:r>
          </a:p>
          <a:p>
            <a:r>
              <a:rPr lang="en-US" altLang="zh-TW" dirty="0"/>
              <a:t>• BCP</a:t>
            </a:r>
            <a:r>
              <a:rPr lang="zh-TW" altLang="en-US" dirty="0"/>
              <a:t>會因下列因素變成不符現況需求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科技的快速變動或軟體升級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組織組織變更</a:t>
            </a:r>
            <a:r>
              <a:rPr lang="en-US" altLang="zh-TW" dirty="0"/>
              <a:t>(</a:t>
            </a:r>
            <a:r>
              <a:rPr lang="zh-TW" altLang="en-US" dirty="0"/>
              <a:t>分工方式、合併或裁減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人員異動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如何確保</a:t>
            </a:r>
            <a:r>
              <a:rPr lang="en-US" altLang="zh-TW" dirty="0"/>
              <a:t>BCP</a:t>
            </a:r>
            <a:r>
              <a:rPr lang="zh-TW" altLang="en-US" dirty="0"/>
              <a:t>可符合現況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指派專責人員或部門負責持續更新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將計畫的審查加入組織定期稽核項目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在變更控制程序中審查是否需要更新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781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E8FCB-A467-44F0-B263-CC0CCF6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備援與營運持續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1A4D24-6DBB-486C-B269-D91C569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如何判斷</a:t>
            </a:r>
            <a:r>
              <a:rPr lang="en-US" altLang="zh-TW" dirty="0"/>
              <a:t>BCP</a:t>
            </a:r>
            <a:r>
              <a:rPr lang="zh-TW" altLang="en-US" dirty="0"/>
              <a:t>是正確且有效的？</a:t>
            </a:r>
            <a:endParaRPr lang="en-US" altLang="zh-TW" dirty="0"/>
          </a:p>
          <a:p>
            <a:r>
              <a:rPr lang="zh-TW" altLang="en-US" dirty="0"/>
              <a:t>在可容許中斷時間內可以復原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在暫時備援環境中的作業是適當可行的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備份資料可被成功回存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緊急處理人員、服務人員及合約要求人員在可</a:t>
            </a:r>
          </a:p>
          <a:p>
            <a:r>
              <a:rPr lang="zh-TW" altLang="en-US" dirty="0"/>
              <a:t>接受的時間內可以到達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小組成員瞭解現有</a:t>
            </a:r>
            <a:r>
              <a:rPr lang="en-US" altLang="zh-TW" dirty="0"/>
              <a:t>BCP</a:t>
            </a:r>
            <a:r>
              <a:rPr lang="zh-TW" altLang="en-US" dirty="0"/>
              <a:t>內容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小組成員可執行</a:t>
            </a:r>
            <a:r>
              <a:rPr lang="en-US" altLang="zh-TW" dirty="0"/>
              <a:t>BCP</a:t>
            </a:r>
            <a:r>
              <a:rPr lang="zh-TW" altLang="en-US" dirty="0"/>
              <a:t>的職責</a:t>
            </a:r>
          </a:p>
          <a:p>
            <a:r>
              <a:rPr lang="en-US" altLang="zh-TW" dirty="0"/>
              <a:t>• BCP</a:t>
            </a:r>
            <a:r>
              <a:rPr lang="zh-TW" altLang="en-US" dirty="0"/>
              <a:t>與現況需求符合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D1BB6-FABD-488F-8D84-28D0EA9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1_2_</a:t>
            </a: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資訊安全管理系統</a:t>
            </a: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(ISMS:)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ISO 27001| 27002| CNS 27001</a:t>
            </a:r>
            <a:endParaRPr lang="zh-TW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428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五、法規遵循與資訊倫理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670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2" y="2320164"/>
            <a:ext cx="8746768" cy="53059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5_1_</a:t>
            </a:r>
            <a:r>
              <a:rPr lang="zh-TW" altLang="en-US" sz="2400" b="1" dirty="0">
                <a:solidFill>
                  <a:srgbClr val="002060"/>
                </a:solidFill>
              </a:rPr>
              <a:t>隱私保護與智慧財產權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5.1.1</a:t>
            </a:r>
            <a:r>
              <a:rPr lang="zh-TW" altLang="en-US" sz="2400" b="1" dirty="0">
                <a:solidFill>
                  <a:srgbClr val="002060"/>
                </a:solidFill>
              </a:rPr>
              <a:t>隱私保護 </a:t>
            </a:r>
            <a:r>
              <a:rPr lang="en-US" altLang="zh-TW" sz="2400" b="1" dirty="0">
                <a:solidFill>
                  <a:srgbClr val="002060"/>
                </a:solidFill>
              </a:rPr>
              <a:t>=== </a:t>
            </a:r>
            <a:r>
              <a:rPr lang="zh-TW" altLang="en-US" sz="2400" b="1" dirty="0">
                <a:solidFill>
                  <a:srgbClr val="002060"/>
                </a:solidFill>
              </a:rPr>
              <a:t>個資法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5.1.2</a:t>
            </a:r>
            <a:r>
              <a:rPr lang="zh-TW" altLang="en-US" sz="2400" b="1" dirty="0">
                <a:solidFill>
                  <a:srgbClr val="002060"/>
                </a:solidFill>
              </a:rPr>
              <a:t>智慧財產權</a:t>
            </a:r>
            <a:r>
              <a:rPr lang="en-US" altLang="zh-TW" sz="2400" b="1" dirty="0">
                <a:solidFill>
                  <a:srgbClr val="002060"/>
                </a:solidFill>
              </a:rPr>
              <a:t>(Intellectual Property Rights)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5_2_</a:t>
            </a:r>
            <a:r>
              <a:rPr lang="zh-TW" altLang="en-US" sz="2400" b="1" dirty="0">
                <a:solidFill>
                  <a:srgbClr val="002060"/>
                </a:solidFill>
              </a:rPr>
              <a:t>資訊倫理、法規遵循</a:t>
            </a:r>
            <a:r>
              <a:rPr lang="en-US" altLang="zh-TW" sz="2400" b="1" dirty="0">
                <a:solidFill>
                  <a:srgbClr val="002060"/>
                </a:solidFill>
              </a:rPr>
              <a:t>(</a:t>
            </a:r>
            <a:r>
              <a:rPr lang="zh-TW" altLang="en-US" sz="2400" b="1" dirty="0">
                <a:solidFill>
                  <a:srgbClr val="002060"/>
                </a:solidFill>
              </a:rPr>
              <a:t>含</a:t>
            </a:r>
            <a:r>
              <a:rPr lang="en-US" altLang="zh-TW" sz="2400" b="1" dirty="0">
                <a:solidFill>
                  <a:srgbClr val="002060"/>
                </a:solidFill>
              </a:rPr>
              <a:t>GDPR)</a:t>
            </a:r>
            <a:r>
              <a:rPr lang="zh-TW" altLang="en-US" sz="2400" b="1" dirty="0">
                <a:solidFill>
                  <a:srgbClr val="002060"/>
                </a:solidFill>
              </a:rPr>
              <a:t>與稽核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5.2.1</a:t>
            </a:r>
            <a:r>
              <a:rPr lang="zh-TW" altLang="en-US" sz="2400" b="1" dirty="0">
                <a:solidFill>
                  <a:srgbClr val="002060"/>
                </a:solidFill>
              </a:rPr>
              <a:t>資訊倫理</a:t>
            </a:r>
            <a:r>
              <a:rPr lang="en-US" altLang="zh-TW" sz="2400" b="1" dirty="0">
                <a:solidFill>
                  <a:srgbClr val="002060"/>
                </a:solidFill>
              </a:rPr>
              <a:t>(PAPA)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2060"/>
                </a:solidFill>
              </a:rPr>
              <a:t>  </a:t>
            </a:r>
            <a:r>
              <a:rPr lang="zh-TW" altLang="en-US" sz="2400" b="1" dirty="0">
                <a:solidFill>
                  <a:srgbClr val="002060"/>
                </a:solidFill>
              </a:rPr>
              <a:t>  </a:t>
            </a:r>
            <a:r>
              <a:rPr lang="en-US" altLang="zh-TW" sz="2400" b="1" dirty="0">
                <a:solidFill>
                  <a:srgbClr val="002060"/>
                </a:solidFill>
              </a:rPr>
              <a:t>5.2.2</a:t>
            </a:r>
            <a:r>
              <a:rPr lang="zh-TW" altLang="en-US" sz="2400" b="1" dirty="0">
                <a:solidFill>
                  <a:srgbClr val="002060"/>
                </a:solidFill>
              </a:rPr>
              <a:t>法規遵循</a:t>
            </a:r>
            <a:r>
              <a:rPr lang="en-US" altLang="zh-TW" sz="2400" b="1" dirty="0">
                <a:solidFill>
                  <a:srgbClr val="002060"/>
                </a:solidFill>
              </a:rPr>
              <a:t>(</a:t>
            </a:r>
            <a:r>
              <a:rPr lang="zh-TW" altLang="en-US" sz="2400" b="1" dirty="0">
                <a:solidFill>
                  <a:srgbClr val="002060"/>
                </a:solidFill>
              </a:rPr>
              <a:t>含</a:t>
            </a:r>
            <a:r>
              <a:rPr lang="en-US" altLang="zh-TW" sz="2400" b="1" dirty="0">
                <a:solidFill>
                  <a:srgbClr val="002060"/>
                </a:solidFill>
              </a:rPr>
              <a:t>GDPR)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TW" sz="2400" b="1" dirty="0">
                <a:solidFill>
                  <a:srgbClr val="002060"/>
                </a:solidFill>
              </a:rPr>
              <a:t>5.2.3</a:t>
            </a:r>
            <a:r>
              <a:rPr lang="zh-TW" altLang="en-US" sz="2400" b="1" dirty="0">
                <a:solidFill>
                  <a:srgbClr val="002060"/>
                </a:solidFill>
              </a:rPr>
              <a:t>稽核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36260D5-B108-4AC2-A6D4-4ADBC473A872}"/>
              </a:ext>
            </a:extLst>
          </p:cNvPr>
          <p:cNvSpPr/>
          <p:nvPr/>
        </p:nvSpPr>
        <p:spPr>
          <a:xfrm>
            <a:off x="1006832" y="938711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法規遵循與資訊倫理</a:t>
            </a:r>
          </a:p>
        </p:txBody>
      </p:sp>
    </p:spTree>
    <p:extLst>
      <p:ext uri="{BB962C8B-B14F-4D97-AF65-F5344CB8AC3E}">
        <p14:creationId xmlns:p14="http://schemas.microsoft.com/office/powerpoint/2010/main" val="1508902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5_1_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隱私保護與智慧財產權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214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個人資料</a:t>
            </a:r>
            <a:r>
              <a:rPr lang="en-US" altLang="zh-TW" dirty="0"/>
              <a:t>(</a:t>
            </a:r>
            <a:r>
              <a:rPr lang="zh-TW" altLang="en-US" dirty="0"/>
              <a:t>以下簡稱個資</a:t>
            </a:r>
            <a:r>
              <a:rPr lang="en-US" altLang="zh-TW" dirty="0"/>
              <a:t>)</a:t>
            </a:r>
            <a:r>
              <a:rPr lang="zh-TW" altLang="en-US" dirty="0"/>
              <a:t>，指任何關於可識別個人或</a:t>
            </a:r>
          </a:p>
          <a:p>
            <a:r>
              <a:rPr lang="zh-TW" altLang="en-US" dirty="0"/>
              <a:t>足資識別該個人之資料。依據我國個資法之定義，指</a:t>
            </a:r>
          </a:p>
          <a:p>
            <a:r>
              <a:rPr lang="zh-TW" altLang="en-US" dirty="0"/>
              <a:t>自然人之姓名、出生年月日、國民身分證統一編號、</a:t>
            </a:r>
          </a:p>
          <a:p>
            <a:r>
              <a:rPr lang="zh-TW" altLang="en-US" dirty="0"/>
              <a:t>護照號碼、特徵、指紋、婚姻、家庭、教育、職業、</a:t>
            </a:r>
          </a:p>
          <a:p>
            <a:r>
              <a:rPr lang="zh-TW" altLang="en-US" dirty="0"/>
              <a:t>病歷、醫療、基因、性生活、健康檢查、犯罪前科、</a:t>
            </a:r>
          </a:p>
          <a:p>
            <a:r>
              <a:rPr lang="zh-TW" altLang="en-US" dirty="0"/>
              <a:t>聯絡方式、財務情況、社會活動及其他得以直接或間</a:t>
            </a:r>
          </a:p>
          <a:p>
            <a:r>
              <a:rPr lang="zh-TW" altLang="en-US" dirty="0"/>
              <a:t>接方式識別該個人之資料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在規範地區的部份，只要是具有中華民國國籍的自然</a:t>
            </a:r>
          </a:p>
          <a:p>
            <a:r>
              <a:rPr lang="zh-TW" altLang="en-US" dirty="0"/>
              <a:t>人，個人資料不論在境內或境外，皆受此法保護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485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特種個人資料</a:t>
            </a:r>
            <a:r>
              <a:rPr lang="en-US" altLang="zh-TW" dirty="0"/>
              <a:t>(</a:t>
            </a:r>
            <a:r>
              <a:rPr lang="zh-TW" altLang="en-US" dirty="0"/>
              <a:t>以下簡稱特種個資</a:t>
            </a:r>
            <a:r>
              <a:rPr lang="en-US" altLang="zh-TW" dirty="0"/>
              <a:t>)</a:t>
            </a:r>
            <a:r>
              <a:rPr lang="zh-TW" altLang="en-US" dirty="0"/>
              <a:t>，依據我國個資法定義，</a:t>
            </a:r>
          </a:p>
          <a:p>
            <a:r>
              <a:rPr lang="zh-TW" altLang="en-US" dirty="0"/>
              <a:t>包括個人資料中有關病歷、醫療、基因、性生活、健康檢</a:t>
            </a:r>
          </a:p>
          <a:p>
            <a:r>
              <a:rPr lang="zh-TW" altLang="en-US" dirty="0"/>
              <a:t>查及犯罪前科等內容，特種個資除符合我國個資法中所列</a:t>
            </a:r>
          </a:p>
          <a:p>
            <a:r>
              <a:rPr lang="zh-TW" altLang="en-US" dirty="0"/>
              <a:t>之特定情形外，不得蒐集、處理或利用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可蒐集、處理、利用敏感性資料的情況</a:t>
            </a:r>
            <a:r>
              <a:rPr lang="en-US" altLang="zh-TW" dirty="0"/>
              <a:t>(</a:t>
            </a:r>
            <a:r>
              <a:rPr lang="zh-TW" altLang="en-US" dirty="0"/>
              <a:t>參考個資法第六條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–</a:t>
            </a:r>
            <a:r>
              <a:rPr lang="zh-TW" altLang="en-US" dirty="0"/>
              <a:t>法律明文規定</a:t>
            </a:r>
          </a:p>
          <a:p>
            <a:r>
              <a:rPr lang="en-US" altLang="zh-TW" dirty="0"/>
              <a:t>–</a:t>
            </a:r>
            <a:r>
              <a:rPr lang="zh-TW" altLang="en-US" dirty="0"/>
              <a:t>執行法定職務所必要，且有適當安全維護措施</a:t>
            </a:r>
          </a:p>
          <a:p>
            <a:r>
              <a:rPr lang="en-US" altLang="zh-TW" dirty="0"/>
              <a:t>–</a:t>
            </a:r>
            <a:r>
              <a:rPr lang="zh-TW" altLang="en-US" dirty="0"/>
              <a:t>自行公開或已合法公開</a:t>
            </a:r>
          </a:p>
          <a:p>
            <a:r>
              <a:rPr lang="en-US" altLang="zh-TW" dirty="0"/>
              <a:t>–</a:t>
            </a:r>
            <a:r>
              <a:rPr lang="zh-TW" altLang="en-US" dirty="0"/>
              <a:t>基於醫療、衛生或犯罪預防的目的，為統計或學術研究而有必要，</a:t>
            </a:r>
          </a:p>
          <a:p>
            <a:r>
              <a:rPr lang="zh-TW" altLang="en-US" dirty="0"/>
              <a:t>且經一定程序所為蒐集、處理或利用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69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個人資訊管理系統</a:t>
            </a:r>
            <a:r>
              <a:rPr lang="en-US" altLang="zh-TW" dirty="0"/>
              <a:t>(PIMS)</a:t>
            </a:r>
          </a:p>
          <a:p>
            <a:r>
              <a:rPr lang="en-US" altLang="zh-TW" dirty="0"/>
              <a:t>BS 10012 PIMS</a:t>
            </a:r>
            <a:r>
              <a:rPr lang="zh-TW" altLang="en-US" dirty="0"/>
              <a:t>由英國標準協會基於</a:t>
            </a:r>
            <a:r>
              <a:rPr lang="en-US" altLang="zh-TW" dirty="0"/>
              <a:t>OECD</a:t>
            </a:r>
            <a:r>
              <a:rPr lang="zh-TW" altLang="en-US" dirty="0"/>
              <a:t>、</a:t>
            </a:r>
            <a:r>
              <a:rPr lang="en-US" altLang="zh-TW" dirty="0"/>
              <a:t>APEC</a:t>
            </a:r>
            <a:r>
              <a:rPr lang="zh-TW" altLang="en-US" dirty="0"/>
              <a:t>及資料</a:t>
            </a:r>
          </a:p>
          <a:p>
            <a:r>
              <a:rPr lang="zh-TW" altLang="en-US" dirty="0"/>
              <a:t>保護法對於個人資訊管理制定而來</a:t>
            </a:r>
          </a:p>
          <a:p>
            <a:r>
              <a:rPr lang="en-US" altLang="zh-TW" dirty="0"/>
              <a:t>• BS 10012</a:t>
            </a:r>
            <a:r>
              <a:rPr lang="zh-TW" altLang="en-US" dirty="0"/>
              <a:t>與其他國際標準一致，定義了個人資訊管理系統</a:t>
            </a:r>
          </a:p>
          <a:p>
            <a:r>
              <a:rPr lang="en-US" altLang="zh-TW" dirty="0"/>
              <a:t>(Personal Information Management System PIMS)</a:t>
            </a:r>
            <a:r>
              <a:rPr lang="zh-TW" altLang="en-US" dirty="0"/>
              <a:t>的要</a:t>
            </a:r>
          </a:p>
          <a:p>
            <a:r>
              <a:rPr lang="zh-TW" altLang="en-US" dirty="0"/>
              <a:t>求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採用過程方法來建立、施行、運作、監控、審查、維護及</a:t>
            </a:r>
          </a:p>
          <a:p>
            <a:r>
              <a:rPr lang="zh-TW" altLang="en-US" dirty="0"/>
              <a:t>改善組織的個人資訊管理系統</a:t>
            </a:r>
            <a:r>
              <a:rPr lang="en-US" altLang="zh-TW" dirty="0"/>
              <a:t>(PIMS)</a:t>
            </a:r>
          </a:p>
          <a:p>
            <a:r>
              <a:rPr lang="en-US" altLang="zh-TW" dirty="0"/>
              <a:t>• BS 10012</a:t>
            </a:r>
            <a:r>
              <a:rPr lang="zh-TW" altLang="en-US" dirty="0"/>
              <a:t>除針對資通訊</a:t>
            </a:r>
            <a:r>
              <a:rPr lang="en-US" altLang="zh-TW" dirty="0"/>
              <a:t>(ICT)</a:t>
            </a:r>
            <a:r>
              <a:rPr lang="zh-TW" altLang="en-US" dirty="0"/>
              <a:t>技術的標準要求，亦從法律</a:t>
            </a:r>
          </a:p>
          <a:p>
            <a:r>
              <a:rPr lang="zh-TW" altLang="en-US" dirty="0"/>
              <a:t>面、管理面與流程面對於個人資訊的管理，在符合國內 個</a:t>
            </a:r>
          </a:p>
          <a:p>
            <a:r>
              <a:rPr lang="zh-TW" altLang="en-US" dirty="0"/>
              <a:t>人資料保護法及組織所應遵循產業之最佳實務要求下，進</a:t>
            </a:r>
          </a:p>
          <a:p>
            <a:r>
              <a:rPr lang="zh-TW" altLang="en-US" dirty="0"/>
              <a:t>行保障組織所持有之個人資訊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3096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ISO/IEC 29100 </a:t>
            </a:r>
            <a:r>
              <a:rPr lang="zh-TW" altLang="en-US" dirty="0"/>
              <a:t>資訊安全技術</a:t>
            </a:r>
            <a:r>
              <a:rPr lang="en-US" altLang="zh-TW" dirty="0"/>
              <a:t>-</a:t>
            </a:r>
            <a:r>
              <a:rPr lang="zh-TW" altLang="en-US" dirty="0"/>
              <a:t>隱私框架標準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科技化社會運用個資情形普遍，隱私保護重要性愈來愈高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我國已全面實施的個人資料保護法來其他國家也積極透過</a:t>
            </a:r>
          </a:p>
          <a:p>
            <a:r>
              <a:rPr lang="zh-TW" altLang="en-US" dirty="0"/>
              <a:t>法制及管理來平衡個人資料之運用及隱私保護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個人資料及隱私的保護不是單純的法律要求，需要與科技</a:t>
            </a:r>
          </a:p>
          <a:p>
            <a:r>
              <a:rPr lang="zh-TW" altLang="en-US" dirty="0"/>
              <a:t>發展整合，以真正落實個資與隱私的保護</a:t>
            </a:r>
          </a:p>
          <a:p>
            <a:r>
              <a:rPr lang="en-US" altLang="zh-TW" dirty="0"/>
              <a:t>• ISO/IEC 29100:2011</a:t>
            </a:r>
            <a:r>
              <a:rPr lang="zh-TW" altLang="en-US" dirty="0"/>
              <a:t>適用於從事指定的採購、架構、設計</a:t>
            </a:r>
          </a:p>
          <a:p>
            <a:r>
              <a:rPr lang="zh-TW" altLang="en-US" dirty="0"/>
              <a:t>、開發、測試、維護、管理和運營的自然人和組織，都需</a:t>
            </a:r>
          </a:p>
          <a:p>
            <a:r>
              <a:rPr lang="zh-TW" altLang="en-US" dirty="0"/>
              <a:t>要</a:t>
            </a:r>
            <a:r>
              <a:rPr lang="en-US" altLang="zh-TW" dirty="0"/>
              <a:t>PII(Personally identifiable information)</a:t>
            </a:r>
            <a:r>
              <a:rPr lang="zh-TW" altLang="en-US" dirty="0"/>
              <a:t>處理隱私控</a:t>
            </a:r>
          </a:p>
          <a:p>
            <a:r>
              <a:rPr lang="zh-TW" altLang="en-US" dirty="0"/>
              <a:t>制的訊息、通訊技術系統或服務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90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個資清查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清查組織內的個資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透過管理面的盤查方式：擁有者填報與造冊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透過搜尋檢索技術：全文檢索功能的工具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去個資化</a:t>
            </a:r>
            <a:r>
              <a:rPr lang="en-US" altLang="zh-TW" dirty="0"/>
              <a:t>/</a:t>
            </a:r>
            <a:r>
              <a:rPr lang="zh-TW" altLang="en-US" dirty="0"/>
              <a:t>去識別化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不影響作業的前提下，儘量把個資資料去個資化。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也就是刪除或分割資料，讓資料不再具有個資的特</a:t>
            </a:r>
          </a:p>
          <a:p>
            <a:r>
              <a:rPr lang="zh-TW" altLang="en-US" dirty="0"/>
              <a:t>性，達到保護的目的。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418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E7AEEF0-94AD-4290-BDAE-EDE3830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電子資料蒐集之安全威脅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未落實資料分級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電子檔案未依分級受妥善防護，導致資料外洩、遭</a:t>
            </a:r>
          </a:p>
          <a:p>
            <a:r>
              <a:rPr lang="zh-TW" altLang="en-US" dirty="0"/>
              <a:t>竄改或毀損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發生資安事故後，不易追蹤來源與釐清責任，並進</a:t>
            </a:r>
          </a:p>
          <a:p>
            <a:r>
              <a:rPr lang="zh-TW" altLang="en-US" dirty="0"/>
              <a:t>行補強矯正措施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引用不當資料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所蒐集而得之資料不當，導致電子檔案內容發生謬</a:t>
            </a:r>
          </a:p>
          <a:p>
            <a:r>
              <a:rPr lang="zh-TW" altLang="en-US" dirty="0"/>
              <a:t>誤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蒐集之資料未獲授權，侵害他人版權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不當使用個人隱私資料，違反個資法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749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89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77D79C2-E018-406D-8001-808C57A9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檔案存取授權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讀取權限：可開啟檔案，讀取內容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列印權限：可將檔案印出為紙本或轉為其他電</a:t>
            </a:r>
          </a:p>
          <a:p>
            <a:r>
              <a:rPr lang="zh-TW" altLang="en-US" dirty="0"/>
              <a:t>子檔案格式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PDF)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複製貼上權限：利用複製與貼上，可將檔案內</a:t>
            </a:r>
          </a:p>
          <a:p>
            <a:r>
              <a:rPr lang="zh-TW" altLang="en-US" dirty="0"/>
              <a:t>容複製至另一個未受管控的檔案中</a:t>
            </a:r>
          </a:p>
        </p:txBody>
      </p:sp>
    </p:spTree>
    <p:extLst>
      <p:ext uri="{BB962C8B-B14F-4D97-AF65-F5344CB8AC3E}">
        <p14:creationId xmlns:p14="http://schemas.microsoft.com/office/powerpoint/2010/main" val="62467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CCA4A7-C171-4DE4-8EB3-712A2902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91" y="268693"/>
            <a:ext cx="788670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資訊安全管理系統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(ISMS:)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5DA9B-6096-47BC-B1B2-83F539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1FAABDA7-1D80-4624-950A-97159F78A7CB}"/>
              </a:ext>
            </a:extLst>
          </p:cNvPr>
          <p:cNvSpPr txBox="1">
            <a:spLocks/>
          </p:cNvSpPr>
          <p:nvPr/>
        </p:nvSpPr>
        <p:spPr>
          <a:xfrm>
            <a:off x="1101463" y="1637489"/>
            <a:ext cx="6941074" cy="1396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ISO 27000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是資安相關的</a:t>
            </a:r>
            <a:r>
              <a:rPr lang="zh-TW" altLang="en-US" dirty="0">
                <a:solidFill>
                  <a:srgbClr val="FF0000"/>
                </a:solidFill>
              </a:rPr>
              <a:t>國際標準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國內有相對應的翻譯 </a:t>
            </a:r>
            <a:r>
              <a:rPr lang="en-US" altLang="zh-TW" dirty="0"/>
              <a:t>CNS 2700X</a:t>
            </a:r>
          </a:p>
          <a:p>
            <a:r>
              <a:rPr lang="zh-TW" altLang="en-US" dirty="0"/>
              <a:t>雲端安全相關的標準是 </a:t>
            </a:r>
            <a:r>
              <a:rPr lang="en-US" altLang="zh-TW" dirty="0">
                <a:solidFill>
                  <a:srgbClr val="FF0000"/>
                </a:solidFill>
              </a:rPr>
              <a:t>ISO 27017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與 </a:t>
            </a:r>
            <a:r>
              <a:rPr lang="en-US" altLang="zh-TW" dirty="0">
                <a:solidFill>
                  <a:srgbClr val="FF0000"/>
                </a:solidFill>
              </a:rPr>
              <a:t>ISO 27018</a:t>
            </a:r>
          </a:p>
          <a:p>
            <a:endParaRPr lang="en-US" altLang="zh-TW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xmlns="" id="{1D658EE9-C023-45EF-B3E8-F147FB8743C1}"/>
              </a:ext>
            </a:extLst>
          </p:cNvPr>
          <p:cNvGrpSpPr/>
          <p:nvPr/>
        </p:nvGrpSpPr>
        <p:grpSpPr>
          <a:xfrm>
            <a:off x="699097" y="3255516"/>
            <a:ext cx="7167087" cy="2767060"/>
            <a:chOff x="567213" y="2988133"/>
            <a:chExt cx="7167087" cy="2767060"/>
          </a:xfrm>
        </p:grpSpPr>
        <p:sp>
          <p:nvSpPr>
            <p:cNvPr id="30" name="箭號: 上彎 29">
              <a:extLst>
                <a:ext uri="{FF2B5EF4-FFF2-40B4-BE49-F238E27FC236}">
                  <a16:creationId xmlns:a16="http://schemas.microsoft.com/office/drawing/2014/main" xmlns="" id="{C002BC53-2A9C-4C1B-B10C-36679D2EEB98}"/>
                </a:ext>
              </a:extLst>
            </p:cNvPr>
            <p:cNvSpPr/>
            <p:nvPr/>
          </p:nvSpPr>
          <p:spPr>
            <a:xfrm rot="5400000" flipH="1">
              <a:off x="1204633" y="3012691"/>
              <a:ext cx="1133740" cy="1261088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81BDDC2A-A53C-458B-AD84-BC094DF8C4AB}"/>
                </a:ext>
              </a:extLst>
            </p:cNvPr>
            <p:cNvSpPr/>
            <p:nvPr/>
          </p:nvSpPr>
          <p:spPr>
            <a:xfrm>
              <a:off x="2522373" y="2988133"/>
              <a:ext cx="5153025" cy="9778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ISO 27001:2013 </a:t>
              </a:r>
            </a:p>
            <a:p>
              <a:pPr algn="ctr"/>
              <a:r>
                <a:rPr lang="en-US" altLang="zh-TW" dirty="0"/>
                <a:t>–Information Security Management Systems (ISMS) </a:t>
              </a:r>
            </a:p>
            <a:p>
              <a:pPr algn="ctr"/>
              <a:r>
                <a:rPr lang="en-US" altLang="zh-TW" dirty="0"/>
                <a:t>–</a:t>
              </a:r>
              <a:r>
                <a:rPr lang="zh-TW" altLang="en-US" dirty="0"/>
                <a:t>驗證標準 （可以驗證）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6B11028A-FF6A-4621-AFE7-1A01C36A256E}"/>
                </a:ext>
              </a:extLst>
            </p:cNvPr>
            <p:cNvSpPr/>
            <p:nvPr/>
          </p:nvSpPr>
          <p:spPr>
            <a:xfrm>
              <a:off x="2505075" y="4363413"/>
              <a:ext cx="5229225" cy="1331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ISO 27002:2013</a:t>
              </a:r>
            </a:p>
            <a:p>
              <a:pPr algn="ctr"/>
              <a:r>
                <a:rPr lang="en-US" altLang="zh-TW" sz="1600" dirty="0"/>
                <a:t>–Code of practice for information security management </a:t>
              </a:r>
            </a:p>
            <a:p>
              <a:pPr algn="ctr"/>
              <a:r>
                <a:rPr lang="en-US" altLang="zh-TW" dirty="0"/>
                <a:t>–</a:t>
              </a:r>
              <a:r>
                <a:rPr lang="zh-TW" altLang="en-US" dirty="0"/>
                <a:t>工具書，明確地建議應有哪些資訊 安全控制措施 （不能驗證）</a:t>
              </a:r>
              <a:endParaRPr lang="zh-TW" altLang="en-US" sz="1400" dirty="0"/>
            </a:p>
          </p:txBody>
        </p:sp>
        <p:sp>
          <p:nvSpPr>
            <p:cNvPr id="33" name="箭號: 上彎 32">
              <a:extLst>
                <a:ext uri="{FF2B5EF4-FFF2-40B4-BE49-F238E27FC236}">
                  <a16:creationId xmlns:a16="http://schemas.microsoft.com/office/drawing/2014/main" xmlns="" id="{9C9D56C1-1583-4FDC-B710-2D4A7B39FD63}"/>
                </a:ext>
              </a:extLst>
            </p:cNvPr>
            <p:cNvSpPr/>
            <p:nvPr/>
          </p:nvSpPr>
          <p:spPr>
            <a:xfrm rot="5400000">
              <a:off x="1280113" y="4633258"/>
              <a:ext cx="955466" cy="1288403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xmlns="" id="{2B309A30-863E-4EB2-ADA5-FFE1CDD8B1EF}"/>
                </a:ext>
              </a:extLst>
            </p:cNvPr>
            <p:cNvSpPr/>
            <p:nvPr/>
          </p:nvSpPr>
          <p:spPr>
            <a:xfrm>
              <a:off x="567213" y="3760785"/>
              <a:ext cx="1371600" cy="12477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ISO</a:t>
              </a:r>
              <a:r>
                <a:rPr lang="zh-TW" altLang="en-US" dirty="0"/>
                <a:t>標準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76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AF2B99D-4B42-4F56-8E9F-BB80E923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電子資料處理之安全威脅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資料外洩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檔案遭列印為紙本流出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駭客透過軟體的暫存檔案進行資料竊取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資料毀損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編輯作業操作疏失，導致資料遺失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資料內容錯誤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人為操作的疏忽導致內容不正確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檔案未進行版本管控，缺乏追蹤修訂紀錄，發生錯誤後</a:t>
            </a:r>
          </a:p>
          <a:p>
            <a:r>
              <a:rPr lang="zh-TW" altLang="en-US" dirty="0"/>
              <a:t>，不易修補</a:t>
            </a:r>
          </a:p>
        </p:txBody>
      </p:sp>
    </p:spTree>
    <p:extLst>
      <p:ext uri="{BB962C8B-B14F-4D97-AF65-F5344CB8AC3E}">
        <p14:creationId xmlns:p14="http://schemas.microsoft.com/office/powerpoint/2010/main" val="31662991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018C8D-AD57-4A91-9F5F-11B70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隱私保護 </a:t>
            </a:r>
            <a:r>
              <a:rPr lang="en-US" altLang="zh-TW" dirty="0"/>
              <a:t>=== </a:t>
            </a:r>
            <a:r>
              <a:rPr lang="zh-TW" altLang="en-US" dirty="0"/>
              <a:t>個資法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91298-9DDA-40EF-88ED-6141EB3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AF2B99D-4B42-4F56-8E9F-BB80E923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電子資料處理之防護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於電腦中安裝暫存檔清除工具，可減少資訊殘存問題之發</a:t>
            </a:r>
          </a:p>
          <a:p>
            <a:r>
              <a:rPr lang="zh-TW" altLang="en-US" dirty="0"/>
              <a:t>生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確認雲端儲存的資料在合約終止後是否完全清除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文件管理系統具有良好的版本管理功能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存取權限管理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透過相關工具軟體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遵循「最小揭露原則」 ，僅供存取職務所需之最少資料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稽核工具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記錄使用者的存取行為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嚇阻非授權存取與具有權限人員進行不合理之非法存取</a:t>
            </a:r>
          </a:p>
          <a:p>
            <a:r>
              <a:rPr lang="en-US" altLang="zh-TW" dirty="0"/>
              <a:t>l </a:t>
            </a:r>
            <a:r>
              <a:rPr lang="zh-TW" altLang="en-US" dirty="0"/>
              <a:t>防範內賊</a:t>
            </a:r>
          </a:p>
        </p:txBody>
      </p:sp>
    </p:spTree>
    <p:extLst>
      <p:ext uri="{BB962C8B-B14F-4D97-AF65-F5344CB8AC3E}">
        <p14:creationId xmlns:p14="http://schemas.microsoft.com/office/powerpoint/2010/main" val="28923312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2"/>
            <a:ext cx="9143999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智慧財產權</a:t>
            </a:r>
            <a:r>
              <a:rPr lang="en-US" altLang="zh-TW" sz="4000" dirty="0"/>
              <a:t>(Intellectual Property Rights)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92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智慧財產權</a:t>
            </a:r>
          </a:p>
          <a:p>
            <a:pPr marL="0" indent="0">
              <a:buNone/>
            </a:pPr>
            <a:r>
              <a:rPr lang="en-US" altLang="zh-TW" dirty="0"/>
              <a:t>– Intellectual Property Rights</a:t>
            </a:r>
            <a:r>
              <a:rPr lang="zh-TW" altLang="en-US" dirty="0"/>
              <a:t>，簡稱「</a:t>
            </a:r>
            <a:r>
              <a:rPr lang="en-US" altLang="zh-TW" dirty="0"/>
              <a:t>IPR</a:t>
            </a:r>
            <a:r>
              <a:rPr lang="zh-TW" altLang="en-US" dirty="0"/>
              <a:t>」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人類智慧創造出來的無形的財產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主要涉及版權、專利、商標等領域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音樂和文學等形式的藝術作品，以及一些發現、發明、</a:t>
            </a:r>
          </a:p>
          <a:p>
            <a:pPr marL="0" indent="0">
              <a:buNone/>
            </a:pPr>
            <a:r>
              <a:rPr lang="zh-TW" altLang="en-US" dirty="0"/>
              <a:t>詞語、詞組、符號、設計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分為工業產權與版權兩類，工業產權包括發明（專利）</a:t>
            </a:r>
          </a:p>
          <a:p>
            <a:pPr marL="0" indent="0">
              <a:buNone/>
            </a:pPr>
            <a:r>
              <a:rPr lang="zh-TW" altLang="en-US" dirty="0"/>
              <a:t>、商標、工業品外觀設計和地理標誌，版權則包括文學</a:t>
            </a:r>
          </a:p>
          <a:p>
            <a:pPr marL="0" indent="0">
              <a:buNone/>
            </a:pPr>
            <a:r>
              <a:rPr lang="zh-TW" altLang="en-US" dirty="0"/>
              <a:t>和藝術作品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7808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智慧財產權</a:t>
            </a:r>
            <a:r>
              <a:rPr lang="en-US" altLang="zh-TW" dirty="0"/>
              <a:t>(Intellectual Property Rights)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專利法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「專利」是專利權的簡稱，為專有之利益及權利，</a:t>
            </a:r>
          </a:p>
          <a:p>
            <a:pPr marL="0" indent="0">
              <a:buNone/>
            </a:pPr>
            <a:r>
              <a:rPr lang="zh-TW" altLang="en-US" dirty="0"/>
              <a:t>國家授與發明人在一定時間內享有排他性之製造、</a:t>
            </a:r>
          </a:p>
          <a:p>
            <a:pPr marL="0" indent="0">
              <a:buNone/>
            </a:pPr>
            <a:r>
              <a:rPr lang="zh-TW" altLang="en-US" dirty="0"/>
              <a:t>利用、販賣該項發明的權力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三個特點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專有性或排他性：權利人享有佔有、使用、收益和支配</a:t>
            </a:r>
          </a:p>
          <a:p>
            <a:pPr marL="0" indent="0">
              <a:buNone/>
            </a:pPr>
            <a:r>
              <a:rPr lang="zh-TW" altLang="en-US" dirty="0"/>
              <a:t>的權利。其他人未經權利人許可，不得利用此權。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地域性：權利人享有的權利，只有在核准該權利所屬的</a:t>
            </a:r>
          </a:p>
          <a:p>
            <a:pPr marL="0" indent="0">
              <a:buNone/>
            </a:pPr>
            <a:r>
              <a:rPr lang="zh-TW" altLang="en-US" dirty="0"/>
              <a:t>領土有效。美國的專利在台灣領土上無效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時間性</a:t>
            </a:r>
            <a:r>
              <a:rPr lang="en-US" altLang="zh-TW" dirty="0"/>
              <a:t>: </a:t>
            </a:r>
            <a:r>
              <a:rPr lang="zh-TW" altLang="en-US" dirty="0"/>
              <a:t>除商標可依法延展外，專利權都有一定的期限。</a:t>
            </a:r>
          </a:p>
          <a:p>
            <a:pPr marL="0" indent="0">
              <a:buNone/>
            </a:pPr>
            <a:r>
              <a:rPr lang="zh-TW" altLang="en-US" dirty="0"/>
              <a:t>法律規定的期限屆滿以後，專利權即告終止</a:t>
            </a:r>
          </a:p>
        </p:txBody>
      </p:sp>
    </p:spTree>
    <p:extLst>
      <p:ext uri="{BB962C8B-B14F-4D97-AF65-F5344CB8AC3E}">
        <p14:creationId xmlns:p14="http://schemas.microsoft.com/office/powerpoint/2010/main" val="7420967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智慧財產權</a:t>
            </a:r>
            <a:r>
              <a:rPr lang="en-US" altLang="zh-TW" dirty="0"/>
              <a:t>(Intellectual Property Rights)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72742984-6364-4E43-9A42-C73015D5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商標法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商標專用權的簡稱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是指商標使用人依法對所使用的商標享有的專用權利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商標註冊人依法支配其註冊商標並禁止他人侵害的權利，包括商標註冊人對其註冊商標的排他使用權、收益權、處分權、續展權和禁止他人侵害的權利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財產所有權，商標權可以分解為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占有權 ：我國需申請在先，並獲准註冊。</a:t>
            </a:r>
            <a:r>
              <a:rPr lang="en-US" altLang="zh-TW" dirty="0"/>
              <a:t>(</a:t>
            </a:r>
            <a:r>
              <a:rPr lang="zh-TW" altLang="en-US" dirty="0"/>
              <a:t>但部分國家只要證明先使用即占有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使用權：排他性，未經所有人許可，不得在相同或類似商品使用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收益權：可透過合約，許可他人使用，而取得代價</a:t>
            </a:r>
            <a:r>
              <a:rPr lang="en-US" altLang="zh-TW" dirty="0"/>
              <a:t>(</a:t>
            </a:r>
            <a:r>
              <a:rPr lang="zh-TW" altLang="en-US" dirty="0"/>
              <a:t>收費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處分權 ：轉讓、贈予、放棄</a:t>
            </a:r>
          </a:p>
        </p:txBody>
      </p:sp>
    </p:spTree>
    <p:extLst>
      <p:ext uri="{BB962C8B-B14F-4D97-AF65-F5344CB8AC3E}">
        <p14:creationId xmlns:p14="http://schemas.microsoft.com/office/powerpoint/2010/main" val="31111992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智慧財產權</a:t>
            </a:r>
            <a:r>
              <a:rPr lang="en-US" altLang="zh-TW" dirty="0"/>
              <a:t>(Intellectual Property Rights)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EC8538D1-6C64-4BD9-9C48-09823BF5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著作權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在我國，“著作權”與“版權”為同一法律概念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是指文學、藝術、科學作品的作者依法對他的作品享有的一系列的專有權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著作權是一種特殊的民事權利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著作權是在作者的作品創作完成之後，即依法自動</a:t>
            </a:r>
          </a:p>
          <a:p>
            <a:pPr marL="0" indent="0">
              <a:buNone/>
            </a:pPr>
            <a:r>
              <a:rPr lang="zh-TW" altLang="en-US" dirty="0"/>
              <a:t>產生，而不需要經過任何主管機關的審查批准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也包括法律賦予表演者、音像製作者 廣播電臺、電視臺</a:t>
            </a:r>
          </a:p>
          <a:p>
            <a:pPr marL="0" indent="0">
              <a:buNone/>
            </a:pPr>
            <a:r>
              <a:rPr lang="zh-TW" altLang="en-US" dirty="0"/>
              <a:t>或出版者對其表演活動、音像製品、廣播電視節目或版</a:t>
            </a:r>
          </a:p>
          <a:p>
            <a:pPr marL="0" indent="0">
              <a:buNone/>
            </a:pPr>
            <a:r>
              <a:rPr lang="zh-TW" altLang="en-US" dirty="0"/>
              <a:t>式設計的與著作權有關的權利</a:t>
            </a:r>
          </a:p>
        </p:txBody>
      </p:sp>
    </p:spTree>
    <p:extLst>
      <p:ext uri="{BB962C8B-B14F-4D97-AF65-F5344CB8AC3E}">
        <p14:creationId xmlns:p14="http://schemas.microsoft.com/office/powerpoint/2010/main" val="1600949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D86441-39D6-4447-83DB-3DD4AD02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5_2_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資訊倫理、法規遵循與稽核</a:t>
            </a:r>
          </a:p>
          <a:p>
            <a:pPr marL="0" indent="0" algn="ctr">
              <a:buNone/>
            </a:pP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938253C-0BEE-4DBB-9D12-3546CC3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51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資訊倫理</a:t>
            </a:r>
            <a:r>
              <a:rPr lang="en-US" altLang="zh-TW" dirty="0"/>
              <a:t>(PAPA)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EC8538D1-6C64-4BD9-9C48-09823BF5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資訊倫理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討論人們對資訊的態度以及行為，應用於電腦的使用、資訊科技、資訊系統、資訊網路的倫理規範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資訊倫理不同於一般的法律，資訊倫理是屬於一種自律、自我的約束態度</a:t>
            </a:r>
          </a:p>
          <a:p>
            <a:pPr marL="0" indent="0">
              <a:buNone/>
            </a:pPr>
            <a:r>
              <a:rPr lang="en-US" altLang="zh-TW" dirty="0"/>
              <a:t>• PAPA </a:t>
            </a:r>
            <a:r>
              <a:rPr lang="zh-TW" altLang="en-US" dirty="0"/>
              <a:t>理論</a:t>
            </a:r>
          </a:p>
          <a:p>
            <a:pPr marL="0" indent="0">
              <a:buNone/>
            </a:pPr>
            <a:r>
              <a:rPr lang="en-US" altLang="zh-TW" dirty="0"/>
              <a:t>– 1986 </a:t>
            </a:r>
            <a:r>
              <a:rPr lang="zh-TW" altLang="en-US" dirty="0"/>
              <a:t>美國梅森提出，包含了隱私權</a:t>
            </a:r>
            <a:r>
              <a:rPr lang="en-US" altLang="zh-TW" dirty="0"/>
              <a:t>(Privacy)</a:t>
            </a:r>
            <a:r>
              <a:rPr lang="zh-TW" altLang="en-US" dirty="0"/>
              <a:t>、正</a:t>
            </a:r>
          </a:p>
          <a:p>
            <a:pPr marL="0" indent="0">
              <a:buNone/>
            </a:pPr>
            <a:r>
              <a:rPr lang="zh-TW" altLang="en-US" dirty="0"/>
              <a:t>確性</a:t>
            </a:r>
            <a:r>
              <a:rPr lang="en-US" altLang="zh-TW" dirty="0"/>
              <a:t>(Accuracy)</a:t>
            </a:r>
            <a:r>
              <a:rPr lang="zh-TW" altLang="en-US" dirty="0"/>
              <a:t>、財產權</a:t>
            </a:r>
            <a:r>
              <a:rPr lang="en-US" altLang="zh-TW" dirty="0"/>
              <a:t>(Property)</a:t>
            </a:r>
            <a:r>
              <a:rPr lang="zh-TW" altLang="en-US" dirty="0"/>
              <a:t>及使用權</a:t>
            </a:r>
          </a:p>
          <a:p>
            <a:pPr marL="0" indent="0">
              <a:buNone/>
            </a:pPr>
            <a:r>
              <a:rPr lang="en-US" altLang="zh-TW" dirty="0"/>
              <a:t>(Accessibility)</a:t>
            </a:r>
            <a:r>
              <a:rPr lang="zh-TW" altLang="en-US" dirty="0"/>
              <a:t>，成為了資訊倫理重要的主軸</a:t>
            </a:r>
          </a:p>
        </p:txBody>
      </p:sp>
    </p:spTree>
    <p:extLst>
      <p:ext uri="{BB962C8B-B14F-4D97-AF65-F5344CB8AC3E}">
        <p14:creationId xmlns:p14="http://schemas.microsoft.com/office/powerpoint/2010/main" val="701827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法規遵循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GDPR)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98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GDPR</a:t>
            </a:r>
          </a:p>
          <a:p>
            <a:r>
              <a:rPr lang="en-US" altLang="zh-TW" dirty="0"/>
              <a:t>2018/5/25</a:t>
            </a:r>
          </a:p>
          <a:p>
            <a:r>
              <a:rPr lang="en-US" altLang="zh-TW" dirty="0"/>
              <a:t>• General Data Protection Regulation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保護以及加強歐盟成員國人民的資料隱私，以</a:t>
            </a:r>
          </a:p>
          <a:p>
            <a:r>
              <a:rPr lang="zh-TW" altLang="en-US" dirty="0"/>
              <a:t>及重塑整個地區內的組織處理資料隱私的方法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雖然在歐盟，但網路無遠弗屆的特性，讓資料</a:t>
            </a:r>
          </a:p>
          <a:p>
            <a:r>
              <a:rPr lang="zh-TW" altLang="en-US" dirty="0"/>
              <a:t>本身根本沒有地域性可言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「被遺忘權（</a:t>
            </a:r>
            <a:r>
              <a:rPr lang="en-US" altLang="zh-TW" dirty="0"/>
              <a:t>right to be forgotten</a:t>
            </a:r>
            <a:r>
              <a:rPr lang="zh-TW" altLang="en-US" dirty="0"/>
              <a:t>）」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是一種在歐盟已經付諸實踐的人權概念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可以要求控制資料的一方，刪除所有個人資料的任</a:t>
            </a:r>
          </a:p>
          <a:p>
            <a:r>
              <a:rPr lang="zh-TW" altLang="en-US" dirty="0"/>
              <a:t>何連結（</a:t>
            </a:r>
            <a:r>
              <a:rPr lang="en-US" altLang="zh-TW" dirty="0"/>
              <a:t>link</a:t>
            </a:r>
            <a:r>
              <a:rPr lang="zh-TW" altLang="en-US" dirty="0"/>
              <a:t>）、副本（</a:t>
            </a:r>
            <a:r>
              <a:rPr lang="en-US" altLang="zh-TW" dirty="0"/>
              <a:t>copies</a:t>
            </a:r>
            <a:r>
              <a:rPr lang="zh-TW" altLang="en-US" dirty="0"/>
              <a:t>）或複製品（</a:t>
            </a:r>
          </a:p>
          <a:p>
            <a:r>
              <a:rPr lang="en-US" altLang="zh-TW" dirty="0"/>
              <a:t>replication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「資料可攜權（</a:t>
            </a:r>
            <a:r>
              <a:rPr lang="en-US" altLang="zh-TW" dirty="0"/>
              <a:t>Right to data portability</a:t>
            </a:r>
            <a:r>
              <a:rPr lang="zh-TW" altLang="en-US" dirty="0"/>
              <a:t>）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意思是用戶可以將</a:t>
            </a:r>
            <a:r>
              <a:rPr lang="en-US" altLang="zh-TW" dirty="0"/>
              <a:t>A</a:t>
            </a:r>
            <a:r>
              <a:rPr lang="zh-TW" altLang="en-US" dirty="0"/>
              <a:t>服務的資料，轉移到</a:t>
            </a:r>
            <a:r>
              <a:rPr lang="en-US" altLang="zh-TW" dirty="0"/>
              <a:t>B</a:t>
            </a:r>
            <a:r>
              <a:rPr lang="zh-TW" altLang="en-US" dirty="0"/>
              <a:t>服務上，</a:t>
            </a:r>
          </a:p>
          <a:p>
            <a:r>
              <a:rPr lang="zh-TW" altLang="en-US" dirty="0"/>
              <a:t>這也就是為什麼</a:t>
            </a:r>
            <a:r>
              <a:rPr lang="en-US" altLang="zh-TW" dirty="0"/>
              <a:t>Instagram</a:t>
            </a:r>
            <a:r>
              <a:rPr lang="zh-TW" altLang="en-US" dirty="0"/>
              <a:t>最近推出資料打包備份</a:t>
            </a:r>
          </a:p>
          <a:p>
            <a:r>
              <a:rPr lang="zh-TW" altLang="en-US" dirty="0"/>
              <a:t>功能、蘋果推出管理個資工具</a:t>
            </a:r>
          </a:p>
        </p:txBody>
      </p:sp>
    </p:spTree>
    <p:extLst>
      <p:ext uri="{BB962C8B-B14F-4D97-AF65-F5344CB8AC3E}">
        <p14:creationId xmlns:p14="http://schemas.microsoft.com/office/powerpoint/2010/main" val="34897116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8C6E42-F391-4C50-8417-D05E679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法規遵循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GDPR)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68F9010-6BF7-4191-80D2-2F3F6D1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7A32-2383-4F0B-9E8C-721FF5F431CF}" type="slidenum">
              <a:rPr lang="zh-TW" altLang="en-US" smtClean="0"/>
              <a:t>99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6CF2047F-F634-43D9-A493-A1041BD4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GDPR</a:t>
            </a:r>
          </a:p>
          <a:p>
            <a:r>
              <a:rPr lang="zh-TW" altLang="en-US" dirty="0"/>
              <a:t>保護個資範圍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個人身分、生物特徵：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例如電話號碼、地址、車牌、病歷資料、指紋、臉部辨</a:t>
            </a:r>
          </a:p>
          <a:p>
            <a:r>
              <a:rPr lang="zh-TW" altLang="en-US" dirty="0"/>
              <a:t>識、視網膜掃描、相片、影片、電郵內容、問卷表單等</a:t>
            </a:r>
          </a:p>
          <a:p>
            <a:r>
              <a:rPr lang="zh-TW" altLang="en-US" dirty="0"/>
              <a:t>，甚至社會認同、文化認同、地理位置等，只要是一個</a:t>
            </a:r>
          </a:p>
          <a:p>
            <a:r>
              <a:rPr lang="zh-TW" altLang="en-US" dirty="0"/>
              <a:t>人所能產生出的任何資料，幾乎都被重新定義為個人資</a:t>
            </a:r>
          </a:p>
          <a:p>
            <a:r>
              <a:rPr lang="zh-TW" altLang="en-US" dirty="0"/>
              <a:t>料並受到保護</a:t>
            </a:r>
          </a:p>
          <a:p>
            <a:r>
              <a:rPr lang="en-US" altLang="zh-TW" dirty="0"/>
              <a:t>– </a:t>
            </a:r>
            <a:r>
              <a:rPr lang="zh-TW" altLang="en-US" dirty="0"/>
              <a:t>線上定位資料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例如 </a:t>
            </a:r>
            <a:r>
              <a:rPr lang="en-US" altLang="zh-TW" dirty="0"/>
              <a:t>Cookie</a:t>
            </a:r>
            <a:r>
              <a:rPr lang="zh-TW" altLang="en-US" dirty="0"/>
              <a:t>、</a:t>
            </a:r>
            <a:r>
              <a:rPr lang="en-US" altLang="zh-TW" dirty="0"/>
              <a:t>IP </a:t>
            </a:r>
            <a:r>
              <a:rPr lang="zh-TW" altLang="en-US" dirty="0"/>
              <a:t>位置、行動裝置 </a:t>
            </a:r>
            <a:r>
              <a:rPr lang="en-US" altLang="zh-TW" dirty="0"/>
              <a:t>ID</a:t>
            </a:r>
            <a:r>
              <a:rPr lang="zh-TW" altLang="en-US" dirty="0"/>
              <a:t>、社群網站活動紀</a:t>
            </a:r>
          </a:p>
          <a:p>
            <a:r>
              <a:rPr lang="zh-TW" altLang="en-US" dirty="0"/>
              <a:t>錄等</a:t>
            </a:r>
          </a:p>
        </p:txBody>
      </p:sp>
    </p:spTree>
    <p:extLst>
      <p:ext uri="{BB962C8B-B14F-4D97-AF65-F5344CB8AC3E}">
        <p14:creationId xmlns:p14="http://schemas.microsoft.com/office/powerpoint/2010/main" val="390979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</TotalTime>
  <Words>7877</Words>
  <Application>Microsoft Office PowerPoint</Application>
  <PresentationFormat>如螢幕大小 (4:3)</PresentationFormat>
  <Paragraphs>1242</Paragraphs>
  <Slides>103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04" baseType="lpstr">
      <vt:lpstr>Office 佈景主題</vt:lpstr>
      <vt:lpstr>資訊安全管理概論</vt:lpstr>
      <vt:lpstr>PowerPoint 簡報</vt:lpstr>
      <vt:lpstr>PowerPoint 簡報</vt:lpstr>
      <vt:lpstr>PowerPoint 簡報</vt:lpstr>
      <vt:lpstr>CIA::機密性、完整性與可用性</vt:lpstr>
      <vt:lpstr>各種破壞CIA的情境</vt:lpstr>
      <vt:lpstr>保護CIA的方法</vt:lpstr>
      <vt:lpstr>PowerPoint 簡報</vt:lpstr>
      <vt:lpstr>資訊安全管理系統(ISMS:)</vt:lpstr>
      <vt:lpstr>ISO 27001 架構</vt:lpstr>
      <vt:lpstr>導入ISMS的目的</vt:lpstr>
      <vt:lpstr>PowerPoint 簡報</vt:lpstr>
      <vt:lpstr>PowerPoint 簡報</vt:lpstr>
      <vt:lpstr>PowerPoint 簡報</vt:lpstr>
      <vt:lpstr>導入ISMS的關鍵注意事項</vt:lpstr>
      <vt:lpstr>PowerPoint 簡報</vt:lpstr>
      <vt:lpstr>PowerPoint 簡報</vt:lpstr>
      <vt:lpstr>PowerPoint 簡報</vt:lpstr>
      <vt:lpstr>資訊資產</vt:lpstr>
      <vt:lpstr>資訊資產分類及分級</vt:lpstr>
      <vt:lpstr>資訊資產分類及分級</vt:lpstr>
      <vt:lpstr>資訊資產分級的目的</vt:lpstr>
      <vt:lpstr>資訊資產分級的盤點施作方式</vt:lpstr>
      <vt:lpstr>資訊資產分級的盤點施作方式</vt:lpstr>
      <vt:lpstr>PowerPoint 簡報</vt:lpstr>
      <vt:lpstr>PowerPoint 簡報</vt:lpstr>
      <vt:lpstr>PowerPoint 簡報</vt:lpstr>
      <vt:lpstr>風險評鑑與風險分析（Risk Analysis）的方法論:定性與定量方法</vt:lpstr>
      <vt:lpstr>風險處理</vt:lpstr>
      <vt:lpstr>PowerPoint 簡報</vt:lpstr>
      <vt:lpstr>PowerPoint 簡報</vt:lpstr>
      <vt:lpstr>PowerPoint 簡報</vt:lpstr>
      <vt:lpstr>存取控制與特權管理</vt:lpstr>
      <vt:lpstr>存取控制類型(三類): 系統、實體與網路存取控制</vt:lpstr>
      <vt:lpstr>存取控制類型(三類): 系統、實體與網路存取控制</vt:lpstr>
      <vt:lpstr>存取控制類型(三類): 系統、實體與網路存取控制</vt:lpstr>
      <vt:lpstr>存取控制類型(三類): 系統、實體與網路存取控制</vt:lpstr>
      <vt:lpstr>存取控制措施與方法</vt:lpstr>
      <vt:lpstr>特權（Privilege）</vt:lpstr>
      <vt:lpstr>權限管理基本觀念</vt:lpstr>
      <vt:lpstr>存取控制與特權管理==&gt;存取控制與身分認證</vt:lpstr>
      <vt:lpstr>PowerPoint 簡報</vt:lpstr>
      <vt:lpstr>身份認證（Authentication）</vt:lpstr>
      <vt:lpstr>身份認證（Authentication）機制設計三要素:</vt:lpstr>
      <vt:lpstr>各種身份認證（Authentication）設計</vt:lpstr>
      <vt:lpstr>攻擊身分認證:破解密碼</vt:lpstr>
      <vt:lpstr>加密解密與PKI</vt:lpstr>
      <vt:lpstr>加密解密與PKI</vt:lpstr>
      <vt:lpstr>加密解密與PKI</vt:lpstr>
      <vt:lpstr>PowerPoint 簡報</vt:lpstr>
      <vt:lpstr>PowerPoint 簡報</vt:lpstr>
      <vt:lpstr>PowerPoint 簡報</vt:lpstr>
      <vt:lpstr>資訊安全事故(Security Incident)與資安事件（Security Event）</vt:lpstr>
      <vt:lpstr>事件與事故管理</vt:lpstr>
      <vt:lpstr>事件與事故管理</vt:lpstr>
      <vt:lpstr>事件與事故管理</vt:lpstr>
      <vt:lpstr>事件與事故管理</vt:lpstr>
      <vt:lpstr>事件與事故管理</vt:lpstr>
      <vt:lpstr>事件與事故管理</vt:lpstr>
      <vt:lpstr>事件與事故管理</vt:lpstr>
      <vt:lpstr>事件與事故管理</vt:lpstr>
      <vt:lpstr>PowerPoint 簡報</vt:lpstr>
      <vt:lpstr>備援與備份(Backup)</vt:lpstr>
      <vt:lpstr>PowerPoint 簡報</vt:lpstr>
      <vt:lpstr>備份的各種方式:</vt:lpstr>
      <vt:lpstr>企業營運持續計畫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備援與營運持續</vt:lpstr>
      <vt:lpstr>PowerPoint 簡報</vt:lpstr>
      <vt:lpstr>PowerPoint 簡報</vt:lpstr>
      <vt:lpstr>PowerPoint 簡報</vt:lpstr>
      <vt:lpstr>隱私保護 === 個資法</vt:lpstr>
      <vt:lpstr>隱私保護 === 個資法</vt:lpstr>
      <vt:lpstr>隱私保護 === 個資法</vt:lpstr>
      <vt:lpstr>隱私保護 === 個資法</vt:lpstr>
      <vt:lpstr>隱私保護 === 個資法</vt:lpstr>
      <vt:lpstr>隱私保護 === 個資法</vt:lpstr>
      <vt:lpstr>隱私保護 === 個資法</vt:lpstr>
      <vt:lpstr>隱私保護 === 個資法</vt:lpstr>
      <vt:lpstr>隱私保護 === 個資法</vt:lpstr>
      <vt:lpstr>智慧財產權(Intellectual Property Rights)</vt:lpstr>
      <vt:lpstr>智慧財產權(Intellectual Property Rights)</vt:lpstr>
      <vt:lpstr>智慧財產權(Intellectual Property Rights)</vt:lpstr>
      <vt:lpstr>智慧財產權(Intellectual Property Rights)</vt:lpstr>
      <vt:lpstr>PowerPoint 簡報</vt:lpstr>
      <vt:lpstr>資訊倫理(PAPA)</vt:lpstr>
      <vt:lpstr>法規遵循(含GDPR)</vt:lpstr>
      <vt:lpstr>法規遵循(含GDPR)</vt:lpstr>
      <vt:lpstr>稽核</vt:lpstr>
      <vt:lpstr>稽核</vt:lpstr>
      <vt:lpstr>稽核</vt:lpstr>
      <vt:lpstr>稽核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資訊安全管理概論</dc:title>
  <dc:creator>wlo2912990@gmail.com</dc:creator>
  <cp:lastModifiedBy>KSUIE</cp:lastModifiedBy>
  <cp:revision>77</cp:revision>
  <dcterms:created xsi:type="dcterms:W3CDTF">2020-03-05T01:33:57Z</dcterms:created>
  <dcterms:modified xsi:type="dcterms:W3CDTF">2020-04-21T12:42:17Z</dcterms:modified>
</cp:coreProperties>
</file>