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0" r:id="rId5"/>
    <p:sldId id="275" r:id="rId6"/>
    <p:sldId id="283" r:id="rId7"/>
    <p:sldId id="276" r:id="rId8"/>
    <p:sldId id="274" r:id="rId9"/>
    <p:sldId id="277" r:id="rId10"/>
    <p:sldId id="278" r:id="rId11"/>
    <p:sldId id="282" r:id="rId12"/>
    <p:sldId id="279" r:id="rId13"/>
    <p:sldId id="280" r:id="rId14"/>
    <p:sldId id="281" r:id="rId15"/>
    <p:sldId id="273" r:id="rId16"/>
    <p:sldId id="269" r:id="rId17"/>
    <p:sldId id="261" r:id="rId18"/>
    <p:sldId id="259" r:id="rId19"/>
    <p:sldId id="262" r:id="rId20"/>
    <p:sldId id="263" r:id="rId21"/>
    <p:sldId id="266" r:id="rId22"/>
    <p:sldId id="270" r:id="rId23"/>
    <p:sldId id="271" r:id="rId24"/>
    <p:sldId id="272" r:id="rId25"/>
    <p:sldId id="258" r:id="rId26"/>
    <p:sldId id="265" r:id="rId27"/>
    <p:sldId id="264" r:id="rId28"/>
    <p:sldId id="267" r:id="rId2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0FE1-E2E8-44A2-B5A3-9901DD3EE228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5CA-98E1-4EF4-AE19-2C32056E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13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0FE1-E2E8-44A2-B5A3-9901DD3EE228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5CA-98E1-4EF4-AE19-2C32056E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0FE1-E2E8-44A2-B5A3-9901DD3EE228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5CA-98E1-4EF4-AE19-2C32056E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17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0FE1-E2E8-44A2-B5A3-9901DD3EE228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5CA-98E1-4EF4-AE19-2C32056E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21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0FE1-E2E8-44A2-B5A3-9901DD3EE228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5CA-98E1-4EF4-AE19-2C32056E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77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0FE1-E2E8-44A2-B5A3-9901DD3EE228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5CA-98E1-4EF4-AE19-2C32056E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2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0FE1-E2E8-44A2-B5A3-9901DD3EE228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5CA-98E1-4EF4-AE19-2C32056E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3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0FE1-E2E8-44A2-B5A3-9901DD3EE228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5CA-98E1-4EF4-AE19-2C32056E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00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0FE1-E2E8-44A2-B5A3-9901DD3EE228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5CA-98E1-4EF4-AE19-2C32056E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3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0FE1-E2E8-44A2-B5A3-9901DD3EE228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5CA-98E1-4EF4-AE19-2C32056E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16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0FE1-E2E8-44A2-B5A3-9901DD3EE228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05CA-98E1-4EF4-AE19-2C32056E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80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90FE1-E2E8-44A2-B5A3-9901DD3EE228}" type="datetimeFigureOut">
              <a:rPr lang="zh-TW" altLang="en-US" smtClean="0"/>
              <a:t>2020/4/6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05CA-98E1-4EF4-AE19-2C32056EAB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57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Communication and Network Security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82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5—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識別暨存取控制</a:t>
            </a:r>
            <a:b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5: Identity and Access Management</a:t>
            </a:r>
            <a:endParaRPr lang="zh-TW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控制對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資產的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實體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邏輯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Physical and Logical Access to Assets</a:t>
            </a:r>
            <a:endParaRPr lang="zh-TW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理</a:t>
            </a:r>
            <a:r>
              <a:rPr lang="zh-TW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人員</a:t>
            </a:r>
            <a:r>
              <a:rPr lang="zh-TW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/>
                <a:ea typeface="新細明體"/>
              </a:rPr>
              <a:t>、</a:t>
            </a:r>
            <a:r>
              <a:rPr lang="zh-TW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裝置</a:t>
            </a:r>
            <a:r>
              <a:rPr lang="zh-TW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與服務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的識別與鑑別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 Identification and Authentication of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People, Devices, 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Services</a:t>
            </a:r>
            <a:endParaRPr lang="zh-TW" alt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整合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第三方識別服務</a:t>
            </a:r>
            <a:endParaRPr lang="en-US" altLang="zh-TW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 Identity as a Third-Party Service</a:t>
            </a:r>
            <a:endParaRPr lang="zh-TW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建置與管理授權機制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and Manage </a:t>
            </a:r>
            <a:r>
              <a:rPr lang="en-US" altLang="zh-TW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 Mechanisms</a:t>
            </a:r>
            <a:endParaRPr lang="zh-TW" altLang="en-US" sz="2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管理識別與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存取供應生命週期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TW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 the Identity and </a:t>
            </a:r>
            <a:r>
              <a:rPr lang="en-US" altLang="zh-TW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Provisioning Lifecycle</a:t>
            </a:r>
            <a:endParaRPr lang="zh-TW" altLang="en-US" sz="2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7103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79296" cy="1143000"/>
          </a:xfrm>
        </p:spPr>
        <p:txBody>
          <a:bodyPr>
            <a:noAutofit/>
          </a:bodyPr>
          <a:lstStyle/>
          <a:p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建置與管理</a:t>
            </a:r>
            <a:r>
              <a:rPr lang="zh-TW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授權</a:t>
            </a:r>
            <a: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機制</a:t>
            </a:r>
            <a:br>
              <a:rPr lang="zh-TW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and Manage </a:t>
            </a:r>
            <a:r>
              <a:rPr lang="en-US" altLang="zh-TW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Authorization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Mechanisms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31640" y="2204864"/>
            <a:ext cx="6347048" cy="30529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-Based Access Control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-Based Access Control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Mandatory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Access Control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Discretionary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Access Control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-Based Access Control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284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6—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安全性評估與測試</a:t>
            </a:r>
            <a:b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6: Security Assessment and Testing </a:t>
            </a:r>
            <a:endParaRPr lang="zh-TW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設計與驗證</a:t>
            </a:r>
            <a:r>
              <a:rPr lang="zh-TW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評估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測試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稽核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策略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TW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Validate Assessment, Test, and Audit Strategies</a:t>
            </a:r>
            <a:endParaRPr lang="zh-TW" alt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測試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安控機制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 </a:t>
            </a:r>
            <a:r>
              <a:rPr lang="en-US" altLang="zh-TW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Control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</a:t>
            </a:r>
            <a:endParaRPr lang="zh-TW" alt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收集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安全流程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的資料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Process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endParaRPr lang="zh-TW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分析</a:t>
            </a:r>
            <a:r>
              <a:rPr lang="zh-TW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測試結果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與產出報告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Output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Generate Report</a:t>
            </a:r>
            <a:endParaRPr lang="zh-TW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執行或協助</a:t>
            </a:r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安全稽核</a:t>
            </a:r>
            <a:endParaRPr lang="en-US" altLang="zh-TW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 or Facilitate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Audits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440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7—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安全性作業</a:t>
            </a:r>
            <a:b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7: Security Operations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47260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認識與支援 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調查過程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and Support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Investigations</a:t>
            </a:r>
            <a:endParaRPr lang="zh-TW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認識不同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調查類型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之要求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Requirements for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Investigation Types</a:t>
            </a:r>
            <a:endParaRPr lang="zh-TW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紀錄與監控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 Logging and Monitoring Activities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安全地供應資源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Securely Provision Resources 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認識與應用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安全性作業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之觀念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and Apply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Foundational Security Operations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資源防護技術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Protection Techniques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Media 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事故回應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 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Incident Management</a:t>
            </a:r>
            <a:endParaRPr lang="zh-TW" altLang="en-US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偵測</a:t>
            </a:r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預防性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措施之操作與維護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Operate and Maintain 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Detective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Preventative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Measures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建置與支援修補及弱點管理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and Support Patch and Vulnerability Management</a:t>
            </a:r>
          </a:p>
          <a:p>
            <a:pPr marL="0" indent="0">
              <a:buNone/>
            </a:pP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參與及認識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異動管理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流程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and Participate in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 Management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建置復原策略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Recovery Strategies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建置災難復原流程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Disaster Recovery Processes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測試災難復原計畫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Disaster Recovery Plans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參與營運持續計畫執行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Participate in Business Continuity Planning and Exercises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建置與管理   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實體安全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and Manage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Security</a:t>
            </a:r>
            <a:endParaRPr lang="zh-TW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解決人員安全與安全顧慮  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Personnel Safety and Security Concerns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679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8—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軟體開發安全性</a:t>
            </a:r>
            <a:b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8: Software Development Security</a:t>
            </a:r>
            <a:endParaRPr lang="zh-TW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b="1" dirty="0" smtClean="0"/>
              <a:t>認識與應用</a:t>
            </a:r>
            <a:r>
              <a:rPr lang="zh-TW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軟體開發生命週期</a:t>
            </a:r>
            <a:r>
              <a:rPr lang="zh-TW" altLang="en-US" b="1" dirty="0" smtClean="0"/>
              <a:t>安全性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sz="1800" b="1" dirty="0"/>
              <a:t> </a:t>
            </a:r>
            <a:r>
              <a:rPr lang="en-US" altLang="zh-TW" sz="1800" b="1" dirty="0" smtClean="0"/>
              <a:t>     Understand and Integrate Security in the </a:t>
            </a:r>
            <a:r>
              <a:rPr lang="en-US" altLang="zh-TW" sz="1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Development Lifecycle</a:t>
            </a:r>
            <a:endParaRPr lang="zh-TW" altLang="en-US" sz="18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/>
              <a:t>落實</a:t>
            </a:r>
            <a:r>
              <a:rPr lang="zh-TW" alt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開發環境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安控措施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000" b="1" dirty="0"/>
              <a:t> </a:t>
            </a:r>
            <a:r>
              <a:rPr lang="en-US" altLang="zh-TW" sz="2000" b="1" dirty="0" smtClean="0"/>
              <a:t>    Identify and Apply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Controls </a:t>
            </a:r>
            <a:r>
              <a:rPr lang="en-US" altLang="zh-TW" sz="2000" b="1" dirty="0" smtClean="0"/>
              <a:t>in </a:t>
            </a:r>
            <a:r>
              <a:rPr lang="en-US" altLang="zh-TW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Environments</a:t>
            </a:r>
            <a:endParaRPr lang="zh-TW" altLang="en-US" sz="20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/>
              <a:t>評估軟體安全的</a:t>
            </a:r>
            <a:r>
              <a:rPr lang="zh-TW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有效性</a:t>
            </a:r>
            <a:endParaRPr lang="en-US" altLang="zh-TW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000" b="1" dirty="0"/>
              <a:t> </a:t>
            </a:r>
            <a:r>
              <a:rPr lang="en-US" altLang="zh-TW" sz="2000" b="1" dirty="0" smtClean="0"/>
              <a:t>     Assess the </a:t>
            </a:r>
            <a:r>
              <a:rPr lang="en-US" altLang="zh-TW" sz="2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Effectiveness</a:t>
            </a:r>
            <a:r>
              <a:rPr lang="en-US" altLang="zh-TW" sz="2000" b="1" dirty="0" smtClean="0"/>
              <a:t> of Software Security</a:t>
            </a:r>
            <a:endParaRPr lang="zh-TW" altLang="en-US" sz="2000" b="1" dirty="0" smtClean="0"/>
          </a:p>
          <a:p>
            <a:r>
              <a:rPr lang="zh-TW" altLang="en-US" b="1" dirty="0" smtClean="0"/>
              <a:t>評估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外購軟體</a:t>
            </a:r>
            <a:r>
              <a:rPr lang="zh-TW" altLang="en-US" b="1" dirty="0" smtClean="0"/>
              <a:t>的</a:t>
            </a:r>
            <a:r>
              <a:rPr lang="zh-TW" altLang="en-US" b="1" dirty="0" smtClean="0"/>
              <a:t>安全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sz="2600" b="1" dirty="0"/>
              <a:t> </a:t>
            </a:r>
            <a:r>
              <a:rPr lang="zh-TW" altLang="en-US" sz="2600" b="1" dirty="0" smtClean="0"/>
              <a:t>    </a:t>
            </a:r>
            <a:r>
              <a:rPr lang="en-US" altLang="zh-TW" sz="2600" b="1" dirty="0" smtClean="0"/>
              <a:t>Assess the Security Impact of </a:t>
            </a:r>
            <a:r>
              <a:rPr lang="en-US" altLang="zh-TW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Acquired Software</a:t>
            </a:r>
            <a:endParaRPr lang="zh-TW" altLang="en-US" sz="2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/>
              <a:t>制定與應用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安全開發指引</a:t>
            </a:r>
            <a:r>
              <a:rPr lang="zh-TW" altLang="en-US" b="1" dirty="0" smtClean="0"/>
              <a:t>與</a:t>
            </a:r>
            <a:r>
              <a:rPr lang="zh-TW" alt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標準</a:t>
            </a:r>
            <a:endParaRPr lang="en-US" altLang="zh-TW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600" b="1" dirty="0"/>
              <a:t> </a:t>
            </a:r>
            <a:r>
              <a:rPr lang="zh-TW" altLang="en-US" sz="2600" b="1" dirty="0" smtClean="0"/>
              <a:t>    </a:t>
            </a:r>
            <a:r>
              <a:rPr lang="en-US" altLang="zh-TW" sz="2600" b="1" dirty="0" smtClean="0"/>
              <a:t>Define and Apply </a:t>
            </a:r>
            <a:r>
              <a:rPr lang="en-US" altLang="zh-TW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Coding Standards </a:t>
            </a:r>
            <a:r>
              <a:rPr lang="en-US" altLang="zh-TW" sz="2600" b="1" dirty="0" smtClean="0"/>
              <a:t>and </a:t>
            </a:r>
            <a:r>
              <a:rPr lang="en-US" altLang="zh-TW" sz="2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Guidelines</a:t>
            </a:r>
            <a:endParaRPr lang="zh-TW" altLang="en-US" sz="2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290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CISSP</a:t>
            </a:r>
          </a:p>
          <a:p>
            <a:pPr algn="ctr"/>
            <a:r>
              <a:rPr lang="en-US" altLang="zh-TW" sz="3200" dirty="0" smtClean="0"/>
              <a:t>Domain 4—</a:t>
            </a:r>
            <a:r>
              <a:rPr lang="zh-TW" altLang="en-US" sz="3200" dirty="0" smtClean="0"/>
              <a:t>通訊及網路安全</a:t>
            </a:r>
            <a:endParaRPr lang="en-US" altLang="zh-TW" sz="3200" dirty="0" smtClean="0"/>
          </a:p>
          <a:p>
            <a:pPr algn="ctr"/>
            <a:r>
              <a:rPr lang="en-US" altLang="zh-TW" sz="3200" dirty="0" smtClean="0"/>
              <a:t>Communication and Network Security</a:t>
            </a:r>
            <a:endParaRPr lang="en-US" altLang="zh-TW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32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CISSP</a:t>
            </a:r>
          </a:p>
          <a:p>
            <a:pPr algn="ctr"/>
            <a:r>
              <a:rPr lang="en-US" altLang="zh-TW" sz="3200" dirty="0" smtClean="0"/>
              <a:t>Domain 4—</a:t>
            </a:r>
            <a:r>
              <a:rPr lang="zh-TW" altLang="en-US" sz="3200" dirty="0" smtClean="0"/>
              <a:t>通訊及網路安全</a:t>
            </a:r>
            <a:endParaRPr lang="en-US" altLang="zh-TW" sz="3200" dirty="0" smtClean="0"/>
          </a:p>
          <a:p>
            <a:pPr algn="ctr"/>
            <a:r>
              <a:rPr lang="en-US" altLang="zh-TW" sz="3200" dirty="0" smtClean="0"/>
              <a:t>Communication and Network Security</a:t>
            </a:r>
            <a:endParaRPr lang="en-US" altLang="zh-TW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4416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Domain 4—</a:t>
            </a:r>
            <a:r>
              <a:rPr lang="zh-TW" altLang="en-US" dirty="0" smtClean="0"/>
              <a:t>通訊及網路安全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採安全原則設計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網路架構</a:t>
            </a:r>
            <a:r>
              <a:rPr lang="en-US" altLang="zh-TW" dirty="0"/>
              <a:t> </a:t>
            </a:r>
            <a:r>
              <a:rPr lang="en-US" altLang="zh-TW" dirty="0" smtClean="0"/>
              <a:t>                    </a:t>
            </a:r>
            <a:r>
              <a:rPr lang="en-US" altLang="zh-TW" sz="2000" dirty="0" smtClean="0"/>
              <a:t>Implement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Design Principles </a:t>
            </a:r>
            <a:r>
              <a:rPr lang="en-US" altLang="zh-TW" sz="2000" dirty="0"/>
              <a:t>in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保護</a:t>
            </a:r>
            <a:r>
              <a:rPr lang="zh-TW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網路元件   </a:t>
            </a:r>
            <a:r>
              <a:rPr lang="en-US" altLang="zh-TW" sz="2400" dirty="0" smtClean="0"/>
              <a:t>Secure </a:t>
            </a:r>
            <a:r>
              <a:rPr lang="en-US" altLang="zh-TW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Components</a:t>
            </a:r>
            <a:endParaRPr lang="zh-TW" altLang="en-US" sz="24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基於設計建立安全通道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/>
              <a:t> </a:t>
            </a:r>
            <a:r>
              <a:rPr lang="zh-TW" altLang="en-US" sz="2400" dirty="0" smtClean="0"/>
              <a:t>       </a:t>
            </a:r>
            <a:r>
              <a:rPr lang="en-US" altLang="zh-TW" sz="2000" dirty="0" smtClean="0"/>
              <a:t>Implement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Communication Channels</a:t>
            </a:r>
            <a:r>
              <a:rPr lang="en-US" altLang="zh-TW" sz="2000" dirty="0"/>
              <a:t> According to Design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172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Domain 4: Communication and Network Security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5616" y="1700808"/>
            <a:ext cx="5915000" cy="4205064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OSI and TCP/IP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Protocol types and security issues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LAN, WAN, MAN, intranet, and extranet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Cable types and data transmission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Network devices and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Communications security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Telecommunications devices and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Remote connectivity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Wireless technologies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Network encryption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Threats and attacks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Software-defined routing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Content distribution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Multilayer protocols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 Convergent network technologies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3917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836712"/>
            <a:ext cx="68407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/>
              <a:t>4.1 </a:t>
            </a:r>
            <a:r>
              <a:rPr lang="zh-TW" altLang="en-US" sz="2400" b="1" dirty="0" smtClean="0"/>
              <a:t>通信</a:t>
            </a:r>
          </a:p>
          <a:p>
            <a:r>
              <a:rPr lang="en-US" altLang="zh-TW" sz="2400" b="1" dirty="0" smtClean="0"/>
              <a:t>4.2 </a:t>
            </a:r>
            <a:r>
              <a:rPr lang="zh-TW" altLang="en-US" sz="2400" b="1" dirty="0" smtClean="0"/>
              <a:t>開放系統互相連線參考模型</a:t>
            </a:r>
          </a:p>
          <a:p>
            <a:r>
              <a:rPr lang="en-US" altLang="zh-TW" sz="2400" b="1" dirty="0" smtClean="0"/>
              <a:t>4.3 TCP/IP </a:t>
            </a:r>
            <a:r>
              <a:rPr lang="zh-TW" altLang="en-US" sz="2400" b="1" dirty="0" smtClean="0"/>
              <a:t>模型</a:t>
            </a:r>
          </a:p>
          <a:p>
            <a:r>
              <a:rPr lang="en-US" altLang="zh-TW" sz="2400" b="1" dirty="0" smtClean="0"/>
              <a:t>4.4 </a:t>
            </a:r>
            <a:r>
              <a:rPr lang="zh-TW" altLang="en-US" sz="2400" b="1" dirty="0" smtClean="0"/>
              <a:t>傳輸類型</a:t>
            </a:r>
          </a:p>
          <a:p>
            <a:r>
              <a:rPr lang="en-US" altLang="zh-TW" sz="2400" b="1" dirty="0" smtClean="0"/>
              <a:t>4.5 </a:t>
            </a:r>
            <a:r>
              <a:rPr lang="zh-TW" altLang="en-US" sz="2400" b="1" dirty="0" smtClean="0"/>
              <a:t>線纜</a:t>
            </a:r>
          </a:p>
          <a:p>
            <a:r>
              <a:rPr lang="en-US" altLang="zh-TW" sz="2400" b="1" dirty="0" smtClean="0"/>
              <a:t>4.6 </a:t>
            </a:r>
            <a:r>
              <a:rPr lang="zh-TW" altLang="en-US" sz="2400" b="1" dirty="0" smtClean="0"/>
              <a:t>網路互聯基礎</a:t>
            </a:r>
          </a:p>
          <a:p>
            <a:r>
              <a:rPr lang="en-US" altLang="zh-TW" sz="2400" b="1" dirty="0" smtClean="0"/>
              <a:t>4.7 </a:t>
            </a:r>
            <a:r>
              <a:rPr lang="zh-TW" altLang="en-US" sz="2400" b="1" dirty="0" smtClean="0"/>
              <a:t>網路互聯設備</a:t>
            </a:r>
          </a:p>
          <a:p>
            <a:r>
              <a:rPr lang="en-US" altLang="zh-TW" sz="2400" b="1" dirty="0" smtClean="0"/>
              <a:t>4.8 </a:t>
            </a:r>
            <a:r>
              <a:rPr lang="zh-TW" altLang="en-US" sz="2400" b="1" dirty="0" smtClean="0"/>
              <a:t>內聯網與外聯網</a:t>
            </a:r>
          </a:p>
          <a:p>
            <a:r>
              <a:rPr lang="en-US" altLang="zh-TW" sz="2400" b="1" dirty="0" smtClean="0"/>
              <a:t>4.9 </a:t>
            </a:r>
            <a:r>
              <a:rPr lang="zh-TW" altLang="en-US" sz="2400" b="1" dirty="0" smtClean="0"/>
              <a:t>都會區網路</a:t>
            </a:r>
          </a:p>
          <a:p>
            <a:r>
              <a:rPr lang="en-US" altLang="zh-TW" sz="2400" b="1" dirty="0" smtClean="0"/>
              <a:t>4.10 </a:t>
            </a:r>
            <a:r>
              <a:rPr lang="zh-TW" altLang="en-US" sz="2400" b="1" dirty="0" smtClean="0"/>
              <a:t>廣域網路</a:t>
            </a:r>
          </a:p>
          <a:p>
            <a:r>
              <a:rPr lang="en-US" altLang="zh-TW" sz="2400" b="1" dirty="0" smtClean="0"/>
              <a:t>4.11 </a:t>
            </a:r>
            <a:r>
              <a:rPr lang="zh-TW" altLang="en-US" sz="2400" b="1" dirty="0" smtClean="0"/>
              <a:t>遠端連接</a:t>
            </a:r>
          </a:p>
          <a:p>
            <a:r>
              <a:rPr lang="en-US" altLang="zh-TW" sz="2400" b="1" dirty="0" smtClean="0"/>
              <a:t>4.12 </a:t>
            </a:r>
            <a:r>
              <a:rPr lang="zh-TW" altLang="en-US" sz="2400" b="1" dirty="0" smtClean="0"/>
              <a:t>無線網路</a:t>
            </a:r>
          </a:p>
          <a:p>
            <a:r>
              <a:rPr lang="en-US" altLang="zh-TW" sz="2400" b="1" dirty="0" smtClean="0"/>
              <a:t>4.13 </a:t>
            </a:r>
            <a:r>
              <a:rPr lang="zh-TW" altLang="en-US" sz="2400" b="1" dirty="0" smtClean="0"/>
              <a:t>網路加密</a:t>
            </a:r>
          </a:p>
          <a:p>
            <a:r>
              <a:rPr lang="en-US" altLang="zh-TW" sz="2400" b="1" dirty="0" smtClean="0"/>
              <a:t>4.14 </a:t>
            </a:r>
            <a:r>
              <a:rPr lang="zh-TW" altLang="en-US" sz="2400" b="1" dirty="0" smtClean="0"/>
              <a:t>網路攻擊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145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CISSP</a:t>
            </a:r>
          </a:p>
        </p:txBody>
      </p:sp>
    </p:spTree>
    <p:extLst>
      <p:ext uri="{BB962C8B-B14F-4D97-AF65-F5344CB8AC3E}">
        <p14:creationId xmlns:p14="http://schemas.microsoft.com/office/powerpoint/2010/main" val="2960588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0" dirty="0" smtClean="0">
                <a:solidFill>
                  <a:srgbClr val="92D050"/>
                </a:solidFill>
              </a:rPr>
              <a:t>1</a:t>
            </a:r>
          </a:p>
          <a:p>
            <a:pPr algn="ctr"/>
            <a:r>
              <a:rPr lang="zh-TW" altLang="en-US" sz="4000" dirty="0" smtClean="0"/>
              <a:t>採安全原則設計網路架構</a:t>
            </a:r>
            <a:endParaRPr lang="en-US" altLang="zh-TW" sz="4000" dirty="0" smtClean="0"/>
          </a:p>
          <a:p>
            <a:pPr algn="ctr"/>
            <a:r>
              <a:rPr lang="zh-TW" altLang="en-US" sz="4000" dirty="0" smtClean="0"/>
              <a:t> </a:t>
            </a:r>
            <a:r>
              <a:rPr lang="en-US" altLang="zh-TW" sz="4000" dirty="0" smtClean="0"/>
              <a:t>Implement </a:t>
            </a:r>
            <a:r>
              <a:rPr lang="en-US" altLang="zh-TW" sz="4000" dirty="0" smtClean="0">
                <a:solidFill>
                  <a:srgbClr val="FFFF00"/>
                </a:solidFill>
              </a:rPr>
              <a:t>Secure Design Principles </a:t>
            </a:r>
          </a:p>
          <a:p>
            <a:pPr algn="ctr"/>
            <a:r>
              <a:rPr lang="en-US" altLang="zh-TW" sz="4000" dirty="0" smtClean="0"/>
              <a:t>in </a:t>
            </a:r>
            <a:r>
              <a:rPr lang="en-US" altLang="zh-TW" sz="4000" dirty="0" smtClean="0">
                <a:solidFill>
                  <a:srgbClr val="FFFF00"/>
                </a:solidFill>
              </a:rPr>
              <a:t>Network Architecture</a:t>
            </a:r>
            <a:endParaRPr lang="en-US" altLang="zh-TW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732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Open Systems Interconnection and Transmission Control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Protocol/Internet Protocol Models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Internet Protocol Networking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Implications of Multilayer Protocols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Converged Protocols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Software-Defined Networks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Wireless Networks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Internet, Intranets, and Extranets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Demilitarized Zones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Virtual LANs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79934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OSI model</a:t>
            </a:r>
            <a:endParaRPr lang="zh-TW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41427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25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TCP/IP reference model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13" y="1600200"/>
            <a:ext cx="796177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779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OSI and TCP/IP block diagram</a:t>
            </a:r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343" y="1600200"/>
            <a:ext cx="595731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244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 smtClean="0">
                <a:solidFill>
                  <a:srgbClr val="92D050"/>
                </a:solidFill>
              </a:rPr>
              <a:t>2</a:t>
            </a:r>
          </a:p>
          <a:p>
            <a:pPr algn="ctr"/>
            <a:r>
              <a:rPr lang="zh-TW" altLang="en-US" sz="4000" dirty="0" smtClean="0"/>
              <a:t>保護</a:t>
            </a:r>
            <a:r>
              <a:rPr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網路元件</a:t>
            </a:r>
            <a:endParaRPr lang="en-US" altLang="zh-TW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4000" dirty="0" smtClean="0"/>
              <a:t>Secure </a:t>
            </a:r>
            <a:r>
              <a:rPr lang="en-US" altLang="zh-TW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Components</a:t>
            </a:r>
          </a:p>
        </p:txBody>
      </p:sp>
    </p:spTree>
    <p:extLst>
      <p:ext uri="{BB962C8B-B14F-4D97-AF65-F5344CB8AC3E}">
        <p14:creationId xmlns:p14="http://schemas.microsoft.com/office/powerpoint/2010/main" val="577490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Firewalls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Address Translation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Intrusion Detection System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Information and Event Management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Security from Hardware Devices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Transmission Media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Endpoint Security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Implementing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Defense in Depth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Distribution Networks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180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600" dirty="0" smtClean="0">
                <a:solidFill>
                  <a:srgbClr val="92D050"/>
                </a:solidFill>
              </a:rPr>
              <a:t>3</a:t>
            </a:r>
          </a:p>
          <a:p>
            <a:pPr algn="ctr"/>
            <a:r>
              <a:rPr lang="zh-TW" altLang="en-US" sz="4000" dirty="0" smtClean="0"/>
              <a:t>基於設計建立</a:t>
            </a:r>
            <a:r>
              <a:rPr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安全通道</a:t>
            </a:r>
            <a:endParaRPr lang="en-US" altLang="zh-TW" sz="4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4000" dirty="0" smtClean="0"/>
              <a:t>Implement </a:t>
            </a:r>
            <a:r>
              <a:rPr lang="en-US" altLang="zh-TW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Communication Channels</a:t>
            </a:r>
            <a:r>
              <a:rPr lang="en-US" altLang="zh-TW" sz="4000" dirty="0" smtClean="0"/>
              <a:t> According to Design</a:t>
            </a:r>
          </a:p>
        </p:txBody>
      </p:sp>
    </p:spTree>
    <p:extLst>
      <p:ext uri="{BB962C8B-B14F-4D97-AF65-F5344CB8AC3E}">
        <p14:creationId xmlns:p14="http://schemas.microsoft.com/office/powerpoint/2010/main" val="427166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學習目標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87624" y="1844824"/>
            <a:ext cx="6347048" cy="30529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Voice Communications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Multimedia Collaboration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Access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Communications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Virtualized Networks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48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556792"/>
            <a:ext cx="82809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1: Security and Risk Management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2: Asset Security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3: Security Architecture and Engineering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4: Communication and Network Security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5: Identity and Access Management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6: Security Assessment and Testing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7: Security Operations	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8: Software Development Security 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52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7532086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8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Domain 1—</a:t>
            </a:r>
            <a:r>
              <a:rPr lang="zh-TW" altLang="en-US" dirty="0" smtClean="0"/>
              <a:t>安全暨風險管理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1: Security and Risk Management </a:t>
            </a:r>
            <a:endParaRPr lang="zh-TW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b="1" dirty="0" smtClean="0"/>
              <a:t>認識與應用機密性、完整性及可用性</a:t>
            </a:r>
          </a:p>
          <a:p>
            <a:r>
              <a:rPr lang="zh-TW" altLang="en-US" b="1" dirty="0" smtClean="0"/>
              <a:t>評估與應用安全治理原則</a:t>
            </a:r>
          </a:p>
          <a:p>
            <a:r>
              <a:rPr lang="zh-TW" altLang="en-US" b="1" dirty="0" smtClean="0"/>
              <a:t>判斷遵循性要求</a:t>
            </a:r>
          </a:p>
          <a:p>
            <a:r>
              <a:rPr lang="zh-TW" altLang="en-US" b="1" dirty="0" smtClean="0"/>
              <a:t>認識全球背景下的資訊安全法令、法規議題</a:t>
            </a:r>
          </a:p>
          <a:p>
            <a:r>
              <a:rPr lang="zh-TW" altLang="en-US" b="1" dirty="0" smtClean="0"/>
              <a:t>認識、遵守與推廣職業道德</a:t>
            </a:r>
          </a:p>
          <a:p>
            <a:r>
              <a:rPr lang="zh-TW" altLang="en-US" b="1" dirty="0" smtClean="0"/>
              <a:t>制定與執行資訊安全之政策、標準、程序及指引</a:t>
            </a:r>
          </a:p>
          <a:p>
            <a:r>
              <a:rPr lang="zh-TW" altLang="en-US" b="1" dirty="0" smtClean="0"/>
              <a:t>識別、分析與區分持續營運要求</a:t>
            </a:r>
          </a:p>
          <a:p>
            <a:r>
              <a:rPr lang="zh-TW" altLang="en-US" b="1" dirty="0" smtClean="0"/>
              <a:t>建立與強制人員安全政策與程序</a:t>
            </a:r>
          </a:p>
          <a:p>
            <a:r>
              <a:rPr lang="zh-TW" altLang="en-US" b="1" dirty="0" smtClean="0"/>
              <a:t>認識與應用風險管理</a:t>
            </a:r>
          </a:p>
          <a:p>
            <a:r>
              <a:rPr lang="zh-TW" altLang="en-US" b="1" dirty="0" smtClean="0"/>
              <a:t>認識與應用威脅模型</a:t>
            </a:r>
          </a:p>
          <a:p>
            <a:r>
              <a:rPr lang="zh-TW" altLang="en-US" b="1" dirty="0" smtClean="0"/>
              <a:t>供應鏈風險管理</a:t>
            </a:r>
          </a:p>
          <a:p>
            <a:r>
              <a:rPr lang="zh-TW" altLang="en-US" b="1" dirty="0" smtClean="0"/>
              <a:t>建立與維護資訊安全認知、教育與訓練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457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Domain 1—</a:t>
            </a:r>
            <a:r>
              <a:rPr lang="zh-TW" altLang="en-US" dirty="0" smtClean="0"/>
              <a:t>安全暨風險管理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1: Security and Risk Management </a:t>
            </a:r>
            <a:endParaRPr lang="zh-TW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b="1" dirty="0" smtClean="0"/>
              <a:t>認識與應用機密性、完整性及可用性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sz="2300" b="1" dirty="0"/>
              <a:t> </a:t>
            </a:r>
            <a:r>
              <a:rPr lang="zh-TW" altLang="en-US" sz="2300" b="1" dirty="0" smtClean="0"/>
              <a:t>       </a:t>
            </a:r>
            <a:r>
              <a:rPr lang="en-US" altLang="zh-TW" sz="2300" b="1" dirty="0" smtClean="0"/>
              <a:t>Understand and Apply Concepts of Confidentiality, Integrity, and Availability</a:t>
            </a:r>
            <a:endParaRPr lang="zh-TW" altLang="en-US" sz="2300" b="1" dirty="0" smtClean="0"/>
          </a:p>
          <a:p>
            <a:r>
              <a:rPr lang="zh-TW" altLang="en-US" b="1" dirty="0" smtClean="0"/>
              <a:t>評估與應用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安全治理原則</a:t>
            </a:r>
            <a:r>
              <a:rPr lang="en-US" altLang="zh-TW" sz="2200" b="1" dirty="0" smtClean="0"/>
              <a:t>Evaluate and Apply </a:t>
            </a:r>
            <a:r>
              <a:rPr lang="en-US" altLang="zh-TW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Governance Principles</a:t>
            </a:r>
            <a:endParaRPr lang="zh-TW" altLang="en-US" sz="2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/>
              <a:t>判斷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遵循性</a:t>
            </a:r>
            <a:r>
              <a:rPr lang="zh-TW" altLang="en-US" b="1" dirty="0" smtClean="0"/>
              <a:t>要求   </a:t>
            </a:r>
            <a:r>
              <a:rPr lang="en-US" altLang="zh-TW" sz="2600" b="1" dirty="0" smtClean="0"/>
              <a:t>Determine </a:t>
            </a:r>
            <a:r>
              <a:rPr lang="en-US" altLang="zh-TW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Compliance</a:t>
            </a:r>
            <a:r>
              <a:rPr lang="en-US" altLang="zh-TW" sz="2600" b="1" dirty="0" smtClean="0"/>
              <a:t> Requirements</a:t>
            </a:r>
            <a:endParaRPr lang="zh-TW" altLang="en-US" sz="2600" b="1" dirty="0" smtClean="0"/>
          </a:p>
          <a:p>
            <a:r>
              <a:rPr lang="zh-TW" altLang="en-US" b="1" dirty="0" smtClean="0"/>
              <a:t>認識全球背景下的資訊安全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法令</a:t>
            </a:r>
            <a:r>
              <a:rPr lang="zh-TW" altLang="en-US" b="1" dirty="0" smtClean="0"/>
              <a:t>、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法規</a:t>
            </a:r>
            <a:r>
              <a:rPr lang="zh-TW" altLang="en-US" b="1" dirty="0" smtClean="0"/>
              <a:t>議題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sz="2200" b="1" dirty="0"/>
              <a:t> </a:t>
            </a:r>
            <a:r>
              <a:rPr lang="zh-TW" altLang="en-US" sz="2200" b="1" dirty="0" smtClean="0"/>
              <a:t>        </a:t>
            </a:r>
            <a:r>
              <a:rPr lang="en-US" altLang="zh-TW" sz="2200" b="1" dirty="0" smtClean="0"/>
              <a:t>Understand </a:t>
            </a:r>
            <a:r>
              <a:rPr lang="en-US" altLang="zh-TW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Legal and Regulatory </a:t>
            </a:r>
            <a:r>
              <a:rPr lang="en-US" altLang="zh-TW" sz="2200" b="1" dirty="0" smtClean="0"/>
              <a:t>Issues That Pertain to Information Security in a</a:t>
            </a:r>
            <a:r>
              <a:rPr lang="zh-TW" altLang="en-US" sz="2200" b="1" dirty="0" smtClean="0"/>
              <a:t> </a:t>
            </a:r>
            <a:r>
              <a:rPr lang="en-US" altLang="zh-TW" sz="2200" b="1" dirty="0" smtClean="0"/>
              <a:t>Global Context</a:t>
            </a:r>
            <a:endParaRPr lang="zh-TW" altLang="en-US" sz="2200" b="1" dirty="0" smtClean="0"/>
          </a:p>
          <a:p>
            <a:r>
              <a:rPr lang="zh-TW" altLang="en-US" b="1" dirty="0" smtClean="0"/>
              <a:t>認識、遵守與推廣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職業道德  </a:t>
            </a:r>
            <a:r>
              <a:rPr lang="en-US" altLang="zh-TW" sz="2200" b="1" dirty="0" smtClean="0"/>
              <a:t>Understand, Adhere to, and Promote </a:t>
            </a:r>
            <a:r>
              <a:rPr lang="en-US" altLang="zh-TW" sz="2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Professional Ethics</a:t>
            </a:r>
            <a:endParaRPr lang="zh-TW" altLang="en-US" sz="2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/>
              <a:t>制定與執行資訊安全之</a:t>
            </a:r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政策、標準、程序及指引</a:t>
            </a:r>
            <a:endParaRPr lang="en-US" altLang="zh-TW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500" b="1" dirty="0" smtClean="0"/>
              <a:t>Develop, Document, and Implement Security </a:t>
            </a:r>
            <a:r>
              <a:rPr lang="en-US" altLang="zh-TW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Policy, Standards, Procedures,</a:t>
            </a:r>
            <a:r>
              <a:rPr lang="zh-TW" altLang="en-US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5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Guidelines</a:t>
            </a:r>
            <a:endParaRPr lang="zh-TW" altLang="en-US" sz="25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/>
              <a:t>識別、分析與區分 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持續營運之要求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900" b="1" dirty="0"/>
              <a:t> </a:t>
            </a:r>
            <a:r>
              <a:rPr lang="zh-TW" altLang="en-US" sz="2900" b="1" dirty="0" smtClean="0"/>
              <a:t>      </a:t>
            </a:r>
            <a:r>
              <a:rPr lang="en-US" altLang="zh-TW" sz="2900" b="1" dirty="0" smtClean="0"/>
              <a:t>Identify, Analyze, and Prioritize </a:t>
            </a:r>
            <a:r>
              <a:rPr lang="en-US" altLang="zh-TW" sz="2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Continuity Requirements </a:t>
            </a:r>
            <a:endParaRPr lang="zh-TW" altLang="en-US" sz="29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/>
              <a:t>建立與強制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人員安全</a:t>
            </a:r>
            <a:r>
              <a:rPr lang="zh-TW" altLang="en-US" b="1" dirty="0" smtClean="0"/>
              <a:t>政策與程序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sz="2500" b="1" dirty="0"/>
              <a:t> </a:t>
            </a:r>
            <a:r>
              <a:rPr lang="zh-TW" altLang="en-US" sz="2500" b="1" dirty="0" smtClean="0"/>
              <a:t>        </a:t>
            </a:r>
            <a:r>
              <a:rPr lang="en-US" altLang="zh-TW" sz="2500" b="1" dirty="0" smtClean="0"/>
              <a:t>Contribute to and Enforce </a:t>
            </a:r>
            <a:r>
              <a:rPr lang="en-US" altLang="zh-TW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Personnel Security </a:t>
            </a:r>
            <a:r>
              <a:rPr lang="en-US" altLang="zh-TW" sz="2500" b="1" dirty="0" smtClean="0"/>
              <a:t>Policies and Procedures</a:t>
            </a:r>
            <a:endParaRPr lang="zh-TW" altLang="en-US" sz="2500" b="1" dirty="0" smtClean="0"/>
          </a:p>
          <a:p>
            <a:r>
              <a:rPr lang="zh-TW" altLang="en-US" b="1" dirty="0" smtClean="0"/>
              <a:t>認識與應用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風險管理    </a:t>
            </a:r>
            <a:r>
              <a:rPr lang="en-US" altLang="zh-TW" sz="2900" b="1" dirty="0" smtClean="0"/>
              <a:t>Understand and Apply </a:t>
            </a:r>
            <a:r>
              <a:rPr lang="en-US" altLang="zh-TW" sz="2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Management </a:t>
            </a:r>
            <a:r>
              <a:rPr lang="en-US" altLang="zh-TW" sz="2900" b="1" dirty="0" smtClean="0"/>
              <a:t>Concepts</a:t>
            </a:r>
            <a:endParaRPr lang="zh-TW" altLang="en-US" sz="2900" b="1" dirty="0" smtClean="0"/>
          </a:p>
          <a:p>
            <a:r>
              <a:rPr lang="zh-TW" altLang="en-US" b="1" dirty="0" smtClean="0"/>
              <a:t>認識與應用</a:t>
            </a:r>
            <a:r>
              <a:rPr lang="zh-TW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威脅模型    </a:t>
            </a:r>
            <a:r>
              <a:rPr lang="en-US" altLang="zh-TW" b="1" dirty="0" smtClean="0"/>
              <a:t>Understand and Apply </a:t>
            </a:r>
            <a:r>
              <a:rPr lang="en-US" altLang="zh-TW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 Modeling </a:t>
            </a:r>
            <a:r>
              <a:rPr lang="en-US" altLang="zh-TW" b="1" dirty="0" smtClean="0"/>
              <a:t>Concepts and Methodologies</a:t>
            </a:r>
            <a:endParaRPr lang="zh-TW" altLang="en-US" b="1" dirty="0" smtClean="0"/>
          </a:p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供應鏈</a:t>
            </a:r>
            <a:r>
              <a:rPr lang="zh-TW" altLang="en-US" b="1" dirty="0" smtClean="0"/>
              <a:t>之風險管理</a:t>
            </a:r>
            <a:r>
              <a:rPr lang="en-US" altLang="zh-TW" b="1" dirty="0" smtClean="0"/>
              <a:t>Apply Risk-Based Management Concepts to the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 Chain </a:t>
            </a:r>
            <a:endParaRPr lang="zh-TW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/>
              <a:t>建立與維護   資訊安全</a:t>
            </a:r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認知、教育與訓練</a:t>
            </a:r>
            <a:endParaRPr lang="en-US" altLang="zh-TW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</a:t>
            </a:r>
            <a:r>
              <a:rPr lang="en-US" altLang="zh-TW" b="1" dirty="0" smtClean="0"/>
              <a:t>Establish and Maintain a </a:t>
            </a:r>
            <a:r>
              <a:rPr lang="en-US" altLang="zh-TW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Awareness, Education, and Training </a:t>
            </a:r>
            <a:r>
              <a:rPr lang="en-US" altLang="zh-TW" b="1" dirty="0" smtClean="0"/>
              <a:t>Program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3801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Domain 2—</a:t>
            </a:r>
            <a:r>
              <a:rPr lang="zh-TW" altLang="en-US" dirty="0" smtClean="0"/>
              <a:t>資產安全</a:t>
            </a:r>
            <a:br>
              <a:rPr lang="zh-TW" altLang="en-US" dirty="0" smtClean="0"/>
            </a:b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2: Asset Security 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Asset Security Concepts 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資訊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zh-TW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資產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識別與分級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TW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and Classify </a:t>
            </a:r>
            <a:r>
              <a:rPr lang="en-US" altLang="zh-TW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</a:t>
            </a:r>
            <a:r>
              <a:rPr lang="en-US" altLang="zh-TW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altLang="zh-TW" sz="2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Assets</a:t>
            </a:r>
            <a:endParaRPr lang="zh-TW" altLang="en-US" sz="26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確認與管理資訊與資產</a:t>
            </a:r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擁有權</a:t>
            </a:r>
            <a:endParaRPr lang="en-US" altLang="zh-TW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Determine and Maintain Information and Asset </a:t>
            </a:r>
            <a:r>
              <a:rPr lang="en-US" altLang="zh-TW" sz="2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Ownership</a:t>
            </a:r>
            <a:endParaRPr lang="zh-TW" altLang="en-US" sz="2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隱私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防護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Privacy</a:t>
            </a:r>
            <a:endParaRPr lang="zh-TW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確保適當保存</a:t>
            </a:r>
            <a:r>
              <a:rPr lang="en-US" altLang="zh-TW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 Appropriate </a:t>
            </a:r>
            <a:r>
              <a:rPr lang="en-US" altLang="zh-TW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Asset Retention </a:t>
            </a:r>
            <a:endParaRPr lang="zh-TW" altLang="en-US" sz="2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決定資料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安控措施</a:t>
            </a:r>
            <a:r>
              <a:rPr lang="en-US" altLang="zh-TW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Determine </a:t>
            </a:r>
            <a:r>
              <a:rPr lang="en-US" altLang="zh-TW" sz="2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Security Controls</a:t>
            </a:r>
            <a:endParaRPr lang="zh-TW" altLang="en-US" sz="2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建立作業</a:t>
            </a:r>
            <a:r>
              <a:rPr lang="zh-TW" altLang="en-US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要求 </a:t>
            </a:r>
            <a:r>
              <a:rPr lang="en-US" altLang="zh-TW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Establish Information and Asset Handling Requirements</a:t>
            </a:r>
            <a:endParaRPr lang="zh-TW" alt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124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Domain 3—</a:t>
            </a:r>
            <a:r>
              <a:rPr lang="zh-TW" altLang="en-US" dirty="0" smtClean="0"/>
              <a:t>安全架構與工程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3: Security Architecture and Engineering</a:t>
            </a:r>
            <a:endParaRPr lang="zh-TW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5141168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安全設計原則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建置與管理工程生命週期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TW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Implement and Manage Engineering Processes Using </a:t>
            </a:r>
            <a:r>
              <a:rPr lang="en-US" altLang="zh-TW" sz="2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Design </a:t>
            </a:r>
            <a:r>
              <a:rPr lang="zh-TW" altLang="en-US" sz="2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Principles</a:t>
            </a:r>
            <a:endParaRPr lang="zh-TW" altLang="en-US" sz="29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認識</a:t>
            </a:r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安全模型  </a:t>
            </a:r>
            <a:r>
              <a:rPr lang="en-US" altLang="zh-TW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the Fundamental Concepts of </a:t>
            </a:r>
            <a:r>
              <a:rPr lang="en-US" altLang="zh-TW" sz="2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Models</a:t>
            </a:r>
            <a:endParaRPr lang="zh-TW" altLang="en-US" sz="2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基於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系統安全要求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選擇控制措施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TW" sz="2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Controls Based upon </a:t>
            </a:r>
            <a:r>
              <a:rPr lang="en-US" altLang="zh-TW" sz="2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Security Requirements </a:t>
            </a:r>
          </a:p>
          <a:p>
            <a:pPr marL="0" indent="0">
              <a:buNone/>
            </a:pPr>
            <a:endParaRPr lang="zh-TW" altLang="en-US" sz="29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認識資訊系統</a:t>
            </a:r>
            <a:r>
              <a:rPr lang="zh-TW" altLang="en-US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安全能力</a:t>
            </a:r>
            <a:r>
              <a:rPr lang="en-US" altLang="zh-TW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</a:t>
            </a:r>
            <a:r>
              <a:rPr lang="en-US" altLang="zh-TW" sz="2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 Capabilities </a:t>
            </a:r>
            <a:r>
              <a:rPr lang="en-US" altLang="zh-TW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Information Systems</a:t>
            </a:r>
          </a:p>
          <a:p>
            <a:endParaRPr lang="zh-TW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評估與減少    安全性架構、設計與解決方案  之  弱點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TW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 and Mitigate the Vulnerabilities of Security Architectures, Designs, and</a:t>
            </a:r>
            <a:r>
              <a:rPr lang="zh-TW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Elements</a:t>
            </a:r>
            <a:endParaRPr lang="zh-TW" altLang="en-US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評估與減少 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網站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系統安全弱點</a:t>
            </a:r>
            <a:r>
              <a:rPr lang="en-US" altLang="zh-TW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 and Mitigate Vulnerabilities in Web-Based Systems</a:t>
            </a:r>
            <a:endParaRPr lang="zh-TW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評估與減少  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行動系統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安全弱點</a:t>
            </a:r>
            <a:r>
              <a:rPr lang="en-US" altLang="zh-TW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 and Mitigate Vulnerabilities in Mobile Systems</a:t>
            </a:r>
            <a:endParaRPr lang="zh-TW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評估與減少  嵌入式裝置與連網系統安全弱點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TW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 and Mitigate Vulnerabilities in Embedded Devices</a:t>
            </a:r>
          </a:p>
          <a:p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應用密碼學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 Cryptography</a:t>
            </a:r>
          </a:p>
          <a:p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空間設計時應用安全原則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 Security Principles to Site and Facility Design</a:t>
            </a:r>
            <a:endParaRPr lang="zh-TW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設計與建置設施安全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Site and Facility Security Controls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288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4—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通訊及網路安全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 4: Communication and Network Security</a:t>
            </a:r>
            <a:endParaRPr lang="zh-TW" altLang="en-US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30529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採安全原則設計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網路架構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Design Principles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</a:t>
            </a:r>
            <a:r>
              <a:rPr lang="en-US" altLang="zh-TW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保護</a:t>
            </a:r>
            <a:r>
              <a:rPr lang="zh-TW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網路元件  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</a:t>
            </a:r>
            <a:r>
              <a:rPr lang="en-US" altLang="zh-TW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Components</a:t>
            </a:r>
            <a:endParaRPr lang="zh-TW" altLang="en-US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基於設計建立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安全通道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 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Communication Channels 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to Design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45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1363</Words>
  <Application>Microsoft Office PowerPoint</Application>
  <PresentationFormat>如螢幕大小 (4:3)</PresentationFormat>
  <Paragraphs>219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Office 佈景主題</vt:lpstr>
      <vt:lpstr>Communication and Network Security </vt:lpstr>
      <vt:lpstr>PowerPoint 簡報</vt:lpstr>
      <vt:lpstr>PowerPoint 簡報</vt:lpstr>
      <vt:lpstr>PowerPoint 簡報</vt:lpstr>
      <vt:lpstr>Domain 1—安全暨風險管理 Domain 1: Security and Risk Management </vt:lpstr>
      <vt:lpstr>Domain 1—安全暨風險管理 Domain 1: Security and Risk Management </vt:lpstr>
      <vt:lpstr>Domain 2—資產安全 Domain 2: Asset Security </vt:lpstr>
      <vt:lpstr>Domain 3—安全架構與工程 Domain 3: Security Architecture and Engineering</vt:lpstr>
      <vt:lpstr>Domain 4—通訊及網路安全 Domain 4: Communication and Network Security</vt:lpstr>
      <vt:lpstr>Domain 5—識別暨存取控制 Domain 5: Identity and Access Management</vt:lpstr>
      <vt:lpstr>建置與管理授權機制       Implement and Manage Authorization Mechanisms</vt:lpstr>
      <vt:lpstr>Domain 6—安全性評估與測試 Domain 6: Security Assessment and Testing </vt:lpstr>
      <vt:lpstr>Domain 7—安全性作業 Domain 7: Security Operations</vt:lpstr>
      <vt:lpstr>Domain 8—軟體開發安全性 Domain 8: Software Development Security</vt:lpstr>
      <vt:lpstr>PowerPoint 簡報</vt:lpstr>
      <vt:lpstr>PowerPoint 簡報</vt:lpstr>
      <vt:lpstr>Domain 4—通訊及網路安全</vt:lpstr>
      <vt:lpstr>Domain 4: Communication and Network Security </vt:lpstr>
      <vt:lpstr>PowerPoint 簡報</vt:lpstr>
      <vt:lpstr>PowerPoint 簡報</vt:lpstr>
      <vt:lpstr>學習目標</vt:lpstr>
      <vt:lpstr>OSI model</vt:lpstr>
      <vt:lpstr>TCP/IP reference model</vt:lpstr>
      <vt:lpstr>OSI and TCP/IP block diagram</vt:lpstr>
      <vt:lpstr>PowerPoint 簡報</vt:lpstr>
      <vt:lpstr>學習目標</vt:lpstr>
      <vt:lpstr>PowerPoint 簡報</vt:lpstr>
      <vt:lpstr>學習目標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and Network Security</dc:title>
  <dc:creator>TB</dc:creator>
  <cp:lastModifiedBy>TB</cp:lastModifiedBy>
  <cp:revision>16</cp:revision>
  <dcterms:created xsi:type="dcterms:W3CDTF">2020-04-06T07:24:07Z</dcterms:created>
  <dcterms:modified xsi:type="dcterms:W3CDTF">2020-04-06T09:47:14Z</dcterms:modified>
</cp:coreProperties>
</file>