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66" r:id="rId4"/>
    <p:sldId id="280" r:id="rId5"/>
    <p:sldId id="281" r:id="rId6"/>
    <p:sldId id="282" r:id="rId7"/>
    <p:sldId id="298" r:id="rId8"/>
    <p:sldId id="308" r:id="rId9"/>
    <p:sldId id="309" r:id="rId10"/>
    <p:sldId id="302" r:id="rId11"/>
    <p:sldId id="307" r:id="rId12"/>
    <p:sldId id="306" r:id="rId13"/>
    <p:sldId id="303" r:id="rId14"/>
    <p:sldId id="304" r:id="rId15"/>
    <p:sldId id="310" r:id="rId16"/>
    <p:sldId id="305" r:id="rId17"/>
    <p:sldId id="301" r:id="rId18"/>
    <p:sldId id="300" r:id="rId19"/>
    <p:sldId id="299" r:id="rId20"/>
    <p:sldId id="287" r:id="rId21"/>
    <p:sldId id="313" r:id="rId22"/>
    <p:sldId id="315" r:id="rId23"/>
    <p:sldId id="314" r:id="rId24"/>
    <p:sldId id="311" r:id="rId25"/>
    <p:sldId id="312" r:id="rId26"/>
    <p:sldId id="289" r:id="rId27"/>
    <p:sldId id="291" r:id="rId28"/>
    <p:sldId id="292" r:id="rId29"/>
    <p:sldId id="290" r:id="rId30"/>
    <p:sldId id="288" r:id="rId31"/>
    <p:sldId id="283" r:id="rId32"/>
    <p:sldId id="284" r:id="rId33"/>
    <p:sldId id="293" r:id="rId34"/>
    <p:sldId id="294" r:id="rId35"/>
    <p:sldId id="286" r:id="rId36"/>
    <p:sldId id="285" r:id="rId37"/>
    <p:sldId id="295" r:id="rId38"/>
    <p:sldId id="296" r:id="rId39"/>
    <p:sldId id="297" r:id="rId40"/>
    <p:sldId id="271" r:id="rId41"/>
    <p:sldId id="272" r:id="rId42"/>
    <p:sldId id="316" r:id="rId43"/>
    <p:sldId id="318" r:id="rId44"/>
    <p:sldId id="317" r:id="rId45"/>
    <p:sldId id="319" r:id="rId46"/>
    <p:sldId id="320" r:id="rId47"/>
    <p:sldId id="321" r:id="rId48"/>
    <p:sldId id="273" r:id="rId49"/>
    <p:sldId id="274" r:id="rId50"/>
    <p:sldId id="275" r:id="rId51"/>
    <p:sldId id="276" r:id="rId52"/>
    <p:sldId id="277" r:id="rId5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5" autoAdjust="0"/>
    <p:restoredTop sz="94660"/>
  </p:normalViewPr>
  <p:slideViewPr>
    <p:cSldViewPr snapToGrid="0">
      <p:cViewPr>
        <p:scale>
          <a:sx n="124" d="100"/>
          <a:sy n="124" d="100"/>
        </p:scale>
        <p:origin x="-1242" y="2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373040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64095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69505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322163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93475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396376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02999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7221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59646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81367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3A373190-8662-4E5F-84A1-9E8518982C32}" type="datetimeFigureOut">
              <a:rPr lang="zh-TW" altLang="en-US" smtClean="0"/>
              <a:t>2020/4/22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23972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73190-8662-4E5F-84A1-9E8518982C32}" type="datetimeFigureOut">
              <a:rPr lang="zh-TW" altLang="en-US" smtClean="0"/>
              <a:t>2020/4/22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340967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IPAS</a:t>
            </a:r>
            <a:r>
              <a:rPr lang="zh-TW" altLang="en-US" dirty="0" smtClean="0"/>
              <a:t>資訊安全</a:t>
            </a:r>
            <a:r>
              <a:rPr lang="zh-TW" altLang="en-US" dirty="0"/>
              <a:t>技術</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20219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虛擬私有網路 </a:t>
            </a:r>
            <a:r>
              <a:rPr lang="en-US" altLang="zh-TW" b="1" dirty="0"/>
              <a:t>VPN </a:t>
            </a:r>
            <a:r>
              <a:rPr lang="en-US" altLang="zh-TW" b="1" dirty="0" smtClean="0"/>
              <a:t/>
            </a:r>
            <a:br>
              <a:rPr lang="en-US" altLang="zh-TW" b="1" dirty="0" smtClean="0"/>
            </a:br>
            <a:r>
              <a:rPr lang="en-US" altLang="zh-TW" b="1" dirty="0" smtClean="0"/>
              <a:t>[</a:t>
            </a:r>
            <a:r>
              <a:rPr lang="en-US" altLang="zh-TW" b="1" dirty="0"/>
              <a:t>SSL VPN </a:t>
            </a:r>
            <a:r>
              <a:rPr lang="en-US" altLang="zh-TW" b="1" dirty="0" err="1"/>
              <a:t>vs</a:t>
            </a:r>
            <a:r>
              <a:rPr lang="en-US" altLang="zh-TW" b="1" dirty="0"/>
              <a:t> </a:t>
            </a:r>
            <a:r>
              <a:rPr lang="en-US" altLang="zh-TW" b="1" dirty="0" err="1"/>
              <a:t>Ipsec</a:t>
            </a:r>
            <a:r>
              <a:rPr lang="en-US" altLang="zh-TW" b="1" dirty="0"/>
              <a:t> VPN</a:t>
            </a:r>
            <a:r>
              <a:rPr lang="en-US" altLang="zh-TW" b="1" dirty="0" smtClean="0"/>
              <a:t>]</a:t>
            </a:r>
            <a:endParaRPr lang="zh-TW" altLang="en-US" dirty="0"/>
          </a:p>
        </p:txBody>
      </p:sp>
      <p:sp>
        <p:nvSpPr>
          <p:cNvPr id="3" name="內容版面配置區 2"/>
          <p:cNvSpPr>
            <a:spLocks noGrp="1"/>
          </p:cNvSpPr>
          <p:nvPr>
            <p:ph idx="1"/>
          </p:nvPr>
        </p:nvSpPr>
        <p:spPr/>
        <p:txBody>
          <a:bodyPr/>
          <a:lstStyle/>
          <a:p>
            <a:r>
              <a:rPr lang="zh-TW" altLang="en-US" dirty="0"/>
              <a:t>常用的虛擬私人網路協定有：</a:t>
            </a:r>
          </a:p>
          <a:p>
            <a:pPr>
              <a:buFont typeface="Wingdings" pitchFamily="2" charset="2"/>
              <a:buChar char="Ø"/>
            </a:pPr>
            <a:r>
              <a:rPr lang="en-US" altLang="zh-TW" dirty="0"/>
              <a:t>L2F</a:t>
            </a:r>
          </a:p>
          <a:p>
            <a:pPr>
              <a:buFont typeface="Wingdings" pitchFamily="2" charset="2"/>
              <a:buChar char="Ø"/>
            </a:pPr>
            <a:r>
              <a:rPr lang="en-US" altLang="zh-TW" dirty="0"/>
              <a:t>L2TP</a:t>
            </a:r>
          </a:p>
          <a:p>
            <a:pPr>
              <a:buFont typeface="Wingdings" pitchFamily="2" charset="2"/>
              <a:buChar char="Ø"/>
            </a:pPr>
            <a:r>
              <a:rPr lang="en-US" altLang="zh-TW" dirty="0"/>
              <a:t>PPTP</a:t>
            </a:r>
          </a:p>
          <a:p>
            <a:pPr>
              <a:buFont typeface="Wingdings" pitchFamily="2" charset="2"/>
              <a:buChar char="Ø"/>
            </a:pPr>
            <a:r>
              <a:rPr lang="en-US" altLang="zh-TW" dirty="0"/>
              <a:t>IPsec </a:t>
            </a:r>
            <a:r>
              <a:rPr lang="zh-TW" altLang="en-US" dirty="0"/>
              <a:t>（如</a:t>
            </a:r>
            <a:r>
              <a:rPr lang="en-US" altLang="zh-TW" dirty="0"/>
              <a:t>Cisco </a:t>
            </a:r>
            <a:r>
              <a:rPr lang="en-US" altLang="zh-TW" dirty="0" err="1"/>
              <a:t>IPSec</a:t>
            </a:r>
            <a:r>
              <a:rPr lang="en-US" altLang="zh-TW" dirty="0"/>
              <a:t> VPN</a:t>
            </a:r>
            <a:r>
              <a:rPr lang="zh-TW" altLang="en-US" dirty="0"/>
              <a:t>）</a:t>
            </a:r>
          </a:p>
          <a:p>
            <a:pPr>
              <a:buFont typeface="Wingdings" pitchFamily="2" charset="2"/>
              <a:buChar char="Ø"/>
            </a:pPr>
            <a:r>
              <a:rPr lang="en-US" altLang="zh-TW" dirty="0"/>
              <a:t>SSL VPN</a:t>
            </a:r>
          </a:p>
          <a:p>
            <a:pPr>
              <a:buFont typeface="Wingdings" pitchFamily="2" charset="2"/>
              <a:buChar char="Ø"/>
            </a:pPr>
            <a:r>
              <a:rPr lang="en-US" altLang="zh-TW" dirty="0" err="1"/>
              <a:t>AnyConnect</a:t>
            </a:r>
            <a:r>
              <a:rPr lang="zh-TW" altLang="en-US" dirty="0"/>
              <a:t>（</a:t>
            </a:r>
            <a:r>
              <a:rPr lang="en-US" altLang="zh-TW" dirty="0"/>
              <a:t>Cisco SSL VPN</a:t>
            </a:r>
            <a:r>
              <a:rPr lang="zh-TW" altLang="en-US" dirty="0"/>
              <a:t>）</a:t>
            </a:r>
          </a:p>
        </p:txBody>
      </p:sp>
    </p:spTree>
    <p:extLst>
      <p:ext uri="{BB962C8B-B14F-4D97-AF65-F5344CB8AC3E}">
        <p14:creationId xmlns:p14="http://schemas.microsoft.com/office/powerpoint/2010/main" val="89083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25710" y="1814544"/>
            <a:ext cx="6980945" cy="2308324"/>
          </a:xfrm>
          <a:prstGeom prst="rect">
            <a:avLst/>
          </a:prstGeom>
        </p:spPr>
        <p:txBody>
          <a:bodyPr wrap="square">
            <a:spAutoFit/>
          </a:bodyPr>
          <a:lstStyle/>
          <a:p>
            <a:r>
              <a:rPr lang="zh-TW" altLang="en-US" sz="3600" dirty="0"/>
              <a:t>下列何者不是應用在「虛擬私有網路」（</a:t>
            </a:r>
            <a:r>
              <a:rPr lang="en-US" altLang="zh-TW" sz="3600" dirty="0"/>
              <a:t>VPN</a:t>
            </a:r>
            <a:r>
              <a:rPr lang="zh-TW" altLang="en-US" sz="3600" dirty="0"/>
              <a:t>）上的通訊協定？ </a:t>
            </a:r>
          </a:p>
          <a:p>
            <a:r>
              <a:rPr lang="en-US" altLang="zh-TW" sz="3600" dirty="0"/>
              <a:t>(A)TFTP    (B)PPTP   </a:t>
            </a:r>
          </a:p>
          <a:p>
            <a:r>
              <a:rPr lang="en-US" altLang="zh-TW" sz="3600" dirty="0"/>
              <a:t>(C)IPSEC   (D)SSL</a:t>
            </a:r>
            <a:endParaRPr lang="zh-TW" altLang="en-US" sz="3600" dirty="0"/>
          </a:p>
        </p:txBody>
      </p:sp>
    </p:spTree>
    <p:extLst>
      <p:ext uri="{BB962C8B-B14F-4D97-AF65-F5344CB8AC3E}">
        <p14:creationId xmlns:p14="http://schemas.microsoft.com/office/powerpoint/2010/main" val="204736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25710" y="1814544"/>
            <a:ext cx="6980945" cy="2308324"/>
          </a:xfrm>
          <a:prstGeom prst="rect">
            <a:avLst/>
          </a:prstGeom>
        </p:spPr>
        <p:txBody>
          <a:bodyPr wrap="square">
            <a:spAutoFit/>
          </a:bodyPr>
          <a:lstStyle/>
          <a:p>
            <a:r>
              <a:rPr lang="zh-TW" altLang="en-US" sz="3600" dirty="0"/>
              <a:t>下列何者不是應用在「虛擬私有網路」（</a:t>
            </a:r>
            <a:r>
              <a:rPr lang="en-US" altLang="zh-TW" sz="3600" dirty="0"/>
              <a:t>VPN</a:t>
            </a:r>
            <a:r>
              <a:rPr lang="zh-TW" altLang="en-US" sz="3600" dirty="0"/>
              <a:t>）上的通訊協定？ </a:t>
            </a:r>
          </a:p>
          <a:p>
            <a:r>
              <a:rPr lang="en-US" altLang="zh-TW" sz="3600" dirty="0"/>
              <a:t>(A)TFTP    (B)PPTP   </a:t>
            </a:r>
          </a:p>
          <a:p>
            <a:r>
              <a:rPr lang="en-US" altLang="zh-TW" sz="3600" dirty="0"/>
              <a:t>(C)IPSEC   (D)SSL</a:t>
            </a:r>
            <a:endParaRPr lang="zh-TW" altLang="en-US" sz="3600" dirty="0"/>
          </a:p>
        </p:txBody>
      </p:sp>
      <p:sp>
        <p:nvSpPr>
          <p:cNvPr id="5" name="矩形 4"/>
          <p:cNvSpPr/>
          <p:nvPr/>
        </p:nvSpPr>
        <p:spPr>
          <a:xfrm>
            <a:off x="1279391" y="4665320"/>
            <a:ext cx="6658216" cy="923330"/>
          </a:xfrm>
          <a:prstGeom prst="rect">
            <a:avLst/>
          </a:prstGeom>
        </p:spPr>
        <p:txBody>
          <a:bodyPr wrap="square">
            <a:spAutoFit/>
          </a:bodyPr>
          <a:lstStyle/>
          <a:p>
            <a:r>
              <a:rPr lang="zh-TW" altLang="en-US" dirty="0"/>
              <a:t>簡單檔案傳輸協定也稱小型檔案傳輸協定（</a:t>
            </a:r>
            <a:r>
              <a:rPr lang="en-US" altLang="zh-TW" dirty="0"/>
              <a:t>Trivial File Transfer Protocol, TFTP</a:t>
            </a:r>
            <a:r>
              <a:rPr lang="zh-TW" altLang="en-US" dirty="0"/>
              <a:t>），是一種於</a:t>
            </a:r>
            <a:r>
              <a:rPr lang="en-US" altLang="zh-TW" dirty="0"/>
              <a:t>1981</a:t>
            </a:r>
            <a:r>
              <a:rPr lang="zh-TW" altLang="en-US" dirty="0"/>
              <a:t>年在</a:t>
            </a:r>
            <a:r>
              <a:rPr lang="en-US" altLang="zh-TW" dirty="0"/>
              <a:t>RFC 783</a:t>
            </a:r>
            <a:r>
              <a:rPr lang="zh-TW" altLang="en-US" dirty="0"/>
              <a:t>中定義的簡化的檔案傳輸協定（</a:t>
            </a:r>
            <a:r>
              <a:rPr lang="en-US" altLang="zh-TW" dirty="0"/>
              <a:t>FTP</a:t>
            </a:r>
            <a:r>
              <a:rPr lang="zh-TW" altLang="en-US" dirty="0"/>
              <a:t>）</a:t>
            </a:r>
          </a:p>
        </p:txBody>
      </p:sp>
    </p:spTree>
    <p:extLst>
      <p:ext uri="{BB962C8B-B14F-4D97-AF65-F5344CB8AC3E}">
        <p14:creationId xmlns:p14="http://schemas.microsoft.com/office/powerpoint/2010/main" val="151268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6248" y="1230557"/>
            <a:ext cx="8202707" cy="1815882"/>
          </a:xfrm>
          <a:prstGeom prst="rect">
            <a:avLst/>
          </a:prstGeom>
        </p:spPr>
        <p:txBody>
          <a:bodyPr wrap="square">
            <a:spAutoFit/>
          </a:bodyPr>
          <a:lstStyle/>
          <a:p>
            <a:r>
              <a:rPr lang="zh-TW" altLang="en-US" sz="2800" dirty="0"/>
              <a:t>「虛擬私有網路</a:t>
            </a:r>
            <a:r>
              <a:rPr lang="en-US" altLang="zh-TW" sz="2800" dirty="0"/>
              <a:t>(VPN)</a:t>
            </a:r>
            <a:r>
              <a:rPr lang="zh-TW" altLang="en-US" sz="2800" dirty="0"/>
              <a:t>」主要是透過什麼技術來建立網路上的安全通訊連線</a:t>
            </a:r>
            <a:r>
              <a:rPr lang="en-US" altLang="zh-TW" sz="2800" dirty="0"/>
              <a:t>?</a:t>
            </a:r>
          </a:p>
          <a:p>
            <a:r>
              <a:rPr lang="en-US" altLang="zh-TW" sz="2800" dirty="0"/>
              <a:t>(A) </a:t>
            </a:r>
            <a:r>
              <a:rPr lang="zh-TW" altLang="en-US" sz="2800" dirty="0"/>
              <a:t>通道</a:t>
            </a:r>
            <a:r>
              <a:rPr lang="en-US" altLang="zh-TW" sz="2800" dirty="0"/>
              <a:t>(Tunnel)</a:t>
            </a:r>
            <a:r>
              <a:rPr lang="zh-TW" altLang="en-US" sz="2800" dirty="0"/>
              <a:t>技術   </a:t>
            </a:r>
            <a:r>
              <a:rPr lang="en-US" altLang="zh-TW" sz="2800" dirty="0"/>
              <a:t>(B) </a:t>
            </a:r>
            <a:r>
              <a:rPr lang="zh-TW" altLang="en-US" sz="2800" dirty="0"/>
              <a:t>資料壓縮技術  </a:t>
            </a:r>
          </a:p>
          <a:p>
            <a:r>
              <a:rPr lang="en-US" altLang="zh-TW" sz="2800" dirty="0"/>
              <a:t>(C) </a:t>
            </a:r>
            <a:r>
              <a:rPr lang="zh-TW" altLang="en-US" sz="2800" dirty="0"/>
              <a:t>調變與解調變技術    </a:t>
            </a:r>
            <a:r>
              <a:rPr lang="en-US" altLang="zh-TW" sz="2800" dirty="0"/>
              <a:t>(D) </a:t>
            </a:r>
            <a:r>
              <a:rPr lang="zh-TW" altLang="en-US" sz="2800" dirty="0"/>
              <a:t>無線通訊技術</a:t>
            </a:r>
          </a:p>
        </p:txBody>
      </p:sp>
    </p:spTree>
    <p:extLst>
      <p:ext uri="{BB962C8B-B14F-4D97-AF65-F5344CB8AC3E}">
        <p14:creationId xmlns:p14="http://schemas.microsoft.com/office/powerpoint/2010/main" val="1338875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610746"/>
          </a:xfrm>
        </p:spPr>
        <p:txBody>
          <a:bodyPr>
            <a:normAutofit fontScale="90000"/>
          </a:bodyPr>
          <a:lstStyle/>
          <a:p>
            <a:r>
              <a:rPr lang="en-US" altLang="zh-TW" dirty="0" smtClean="0"/>
              <a:t>Site-to-site VPN</a:t>
            </a:r>
            <a:endParaRPr lang="zh-TW"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47" y="870497"/>
            <a:ext cx="81915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7190" y="5786077"/>
            <a:ext cx="1349613" cy="91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57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75077" y="465019"/>
            <a:ext cx="7886700" cy="1033368"/>
          </a:xfrm>
        </p:spPr>
        <p:txBody>
          <a:bodyPr/>
          <a:lstStyle/>
          <a:p>
            <a:r>
              <a:rPr lang="zh-TW" altLang="en-US" dirty="0"/>
              <a:t>路由</a:t>
            </a:r>
            <a:r>
              <a:rPr lang="zh-TW" altLang="en-US" dirty="0" smtClean="0"/>
              <a:t>協定</a:t>
            </a:r>
            <a:r>
              <a:rPr lang="en-US" altLang="zh-TW" dirty="0" smtClean="0"/>
              <a:t>Routing Protocol</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22816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79472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724150"/>
            <a:ext cx="80962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876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IPSec</a:t>
            </a:r>
            <a:r>
              <a:rPr lang="en-US" altLang="zh-TW" dirty="0"/>
              <a:t> Authentication Header (AH)</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14" y="1734431"/>
            <a:ext cx="8035981" cy="3928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997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85" y="728862"/>
            <a:ext cx="8552263" cy="511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979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0716" y="912818"/>
            <a:ext cx="8333117" cy="4154984"/>
          </a:xfrm>
          <a:prstGeom prst="rect">
            <a:avLst/>
          </a:prstGeom>
        </p:spPr>
        <p:txBody>
          <a:bodyPr wrap="square">
            <a:spAutoFit/>
          </a:bodyPr>
          <a:lstStyle/>
          <a:p>
            <a:r>
              <a:rPr lang="en-US" altLang="zh-TW" sz="4400" dirty="0"/>
              <a:t>1.</a:t>
            </a:r>
            <a:r>
              <a:rPr lang="zh-TW" altLang="en-US" sz="4400" dirty="0"/>
              <a:t>網路與通訊安全</a:t>
            </a:r>
          </a:p>
          <a:p>
            <a:r>
              <a:rPr lang="en-US" altLang="zh-TW" sz="4400" dirty="0"/>
              <a:t>2.</a:t>
            </a:r>
            <a:r>
              <a:rPr lang="zh-TW" altLang="en-US" sz="4400" dirty="0"/>
              <a:t>作業系統與應用程式安全</a:t>
            </a:r>
          </a:p>
          <a:p>
            <a:endParaRPr lang="zh-TW" altLang="en-US" sz="4400" dirty="0"/>
          </a:p>
          <a:p>
            <a:r>
              <a:rPr lang="en-US" altLang="zh-TW" sz="4400" dirty="0"/>
              <a:t>3.</a:t>
            </a:r>
            <a:r>
              <a:rPr lang="zh-TW" altLang="en-US" sz="4400" dirty="0"/>
              <a:t>資安維運技術</a:t>
            </a:r>
          </a:p>
          <a:p>
            <a:endParaRPr lang="zh-TW" altLang="en-US" sz="4400" dirty="0"/>
          </a:p>
          <a:p>
            <a:r>
              <a:rPr lang="en-US" altLang="zh-TW" sz="4400" dirty="0"/>
              <a:t>4.</a:t>
            </a:r>
            <a:r>
              <a:rPr lang="zh-TW" altLang="en-US" sz="4400" dirty="0"/>
              <a:t>新興科技安全</a:t>
            </a:r>
            <a:r>
              <a:rPr lang="en-US" altLang="zh-TW" sz="4400" dirty="0" smtClean="0"/>
              <a:t>:</a:t>
            </a:r>
            <a:r>
              <a:rPr lang="zh-TW" altLang="en-US" sz="4400" dirty="0" smtClean="0"/>
              <a:t> </a:t>
            </a:r>
            <a:r>
              <a:rPr lang="zh-TW" altLang="en-US" dirty="0" smtClean="0"/>
              <a:t>雲端</a:t>
            </a:r>
            <a:r>
              <a:rPr lang="en-US" altLang="zh-TW" dirty="0"/>
              <a:t>+</a:t>
            </a:r>
            <a:r>
              <a:rPr lang="zh-TW" altLang="en-US" dirty="0"/>
              <a:t>行動</a:t>
            </a:r>
            <a:r>
              <a:rPr lang="en-US" altLang="zh-TW" dirty="0"/>
              <a:t>+IOT</a:t>
            </a:r>
            <a:endParaRPr lang="zh-TW" altLang="en-US" dirty="0"/>
          </a:p>
        </p:txBody>
      </p:sp>
    </p:spTree>
    <p:extLst>
      <p:ext uri="{BB962C8B-B14F-4D97-AF65-F5344CB8AC3E}">
        <p14:creationId xmlns:p14="http://schemas.microsoft.com/office/powerpoint/2010/main" val="31853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C00000"/>
                </a:solidFill>
                <a:effectLst>
                  <a:outerShdw blurRad="38100" dist="38100" dir="2700000" algn="tl">
                    <a:srgbClr val="000000">
                      <a:alpha val="43137"/>
                    </a:srgbClr>
                  </a:outerShdw>
                </a:effectLst>
              </a:rPr>
              <a:t>網路攻擊手法</a:t>
            </a:r>
            <a:endParaRPr lang="zh-TW" altLang="en-US" dirty="0"/>
          </a:p>
        </p:txBody>
      </p:sp>
      <p:sp>
        <p:nvSpPr>
          <p:cNvPr id="3" name="內容版面配置區 2"/>
          <p:cNvSpPr>
            <a:spLocks noGrp="1"/>
          </p:cNvSpPr>
          <p:nvPr>
            <p:ph idx="1"/>
          </p:nvPr>
        </p:nvSpPr>
        <p:spPr/>
        <p:txBody>
          <a:bodyPr/>
          <a:lstStyle/>
          <a:p>
            <a:r>
              <a:rPr lang="en-US" altLang="zh-TW" sz="2400" dirty="0" err="1" smtClean="0"/>
              <a:t>Spoofing:IP</a:t>
            </a:r>
            <a:r>
              <a:rPr lang="en-US" altLang="zh-TW" sz="2400" dirty="0" smtClean="0"/>
              <a:t> ARP </a:t>
            </a:r>
          </a:p>
          <a:p>
            <a:r>
              <a:rPr lang="zh-TW" altLang="en-US" sz="2400" b="1" dirty="0"/>
              <a:t>中間人</a:t>
            </a:r>
            <a:r>
              <a:rPr lang="zh-TW" altLang="en-US" sz="2400" b="1" dirty="0" smtClean="0"/>
              <a:t>攻擊</a:t>
            </a:r>
            <a:r>
              <a:rPr lang="en-US" altLang="zh-TW" sz="2400" b="1" dirty="0" err="1" smtClean="0"/>
              <a:t>MiTM</a:t>
            </a:r>
            <a:endParaRPr lang="en-US" altLang="zh-TW" sz="2400" b="1" dirty="0" smtClean="0"/>
          </a:p>
          <a:p>
            <a:r>
              <a:rPr lang="zh-TW" altLang="en-US" sz="2400" b="1" dirty="0"/>
              <a:t>社交工程</a:t>
            </a:r>
            <a:r>
              <a:rPr lang="en-US" altLang="zh-TW" sz="2400" b="1" dirty="0"/>
              <a:t>(Social Engineering)</a:t>
            </a:r>
            <a:r>
              <a:rPr lang="zh-TW" altLang="en-US" sz="2400" b="1" dirty="0"/>
              <a:t>攻擊</a:t>
            </a:r>
          </a:p>
          <a:p>
            <a:r>
              <a:rPr lang="zh-TW" altLang="en-US" sz="2400" b="1" dirty="0"/>
              <a:t>阻斷式服務攻擊（</a:t>
            </a:r>
            <a:r>
              <a:rPr lang="en-US" altLang="zh-TW" sz="2400" b="1" dirty="0"/>
              <a:t>Denial-of-Service Attack) DOS vs DDOS</a:t>
            </a:r>
            <a:endParaRPr lang="zh-TW" altLang="en-US" sz="2400" b="1" dirty="0"/>
          </a:p>
          <a:p>
            <a:endParaRPr lang="zh-TW" altLang="en-US" dirty="0"/>
          </a:p>
        </p:txBody>
      </p:sp>
    </p:spTree>
    <p:extLst>
      <p:ext uri="{BB962C8B-B14F-4D97-AF65-F5344CB8AC3E}">
        <p14:creationId xmlns:p14="http://schemas.microsoft.com/office/powerpoint/2010/main" val="208982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DOS/DDOS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418847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DNS </a:t>
            </a:r>
            <a:r>
              <a:rPr lang="zh-TW" altLang="en-US" b="1" dirty="0"/>
              <a:t>放大攻擊</a:t>
            </a:r>
            <a:br>
              <a:rPr lang="zh-TW" altLang="en-US" b="1" dirty="0"/>
            </a:br>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96" y="1984747"/>
            <a:ext cx="6815578" cy="437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72246" y="1146406"/>
            <a:ext cx="4572000" cy="646331"/>
          </a:xfrm>
          <a:prstGeom prst="rect">
            <a:avLst/>
          </a:prstGeom>
        </p:spPr>
        <p:txBody>
          <a:bodyPr>
            <a:spAutoFit/>
          </a:bodyPr>
          <a:lstStyle/>
          <a:p>
            <a:r>
              <a:rPr lang="en-US" altLang="zh-TW" dirty="0"/>
              <a:t>http://www.cc.ntu.edu.tw/chinese/epaper/0028/20140320_2808.html</a:t>
            </a:r>
            <a:endParaRPr lang="zh-TW" altLang="en-US" dirty="0"/>
          </a:p>
        </p:txBody>
      </p:sp>
    </p:spTree>
    <p:extLst>
      <p:ext uri="{BB962C8B-B14F-4D97-AF65-F5344CB8AC3E}">
        <p14:creationId xmlns:p14="http://schemas.microsoft.com/office/powerpoint/2010/main" val="2261613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LAND Attack</a:t>
            </a:r>
            <a:endParaRPr lang="zh-TW" altLang="en-US" dirty="0"/>
          </a:p>
        </p:txBody>
      </p:sp>
      <p:sp>
        <p:nvSpPr>
          <p:cNvPr id="3" name="矩形 2"/>
          <p:cNvSpPr/>
          <p:nvPr/>
        </p:nvSpPr>
        <p:spPr>
          <a:xfrm>
            <a:off x="826033" y="1949494"/>
            <a:ext cx="7303674" cy="4524315"/>
          </a:xfrm>
          <a:prstGeom prst="rect">
            <a:avLst/>
          </a:prstGeom>
        </p:spPr>
        <p:txBody>
          <a:bodyPr wrap="square">
            <a:spAutoFit/>
          </a:bodyPr>
          <a:lstStyle/>
          <a:p>
            <a:r>
              <a:rPr lang="en-US" altLang="zh-TW" dirty="0"/>
              <a:t>LAND Attack</a:t>
            </a:r>
            <a:r>
              <a:rPr lang="zh-TW" altLang="en-US" dirty="0"/>
              <a:t>：</a:t>
            </a:r>
            <a:r>
              <a:rPr lang="en-US" altLang="zh-TW" dirty="0"/>
              <a:t>LAND Attack </a:t>
            </a:r>
            <a:r>
              <a:rPr lang="zh-TW" altLang="en-US" dirty="0"/>
              <a:t>是一種 </a:t>
            </a:r>
            <a:r>
              <a:rPr lang="en-US" altLang="zh-TW" dirty="0" err="1"/>
              <a:t>DoS</a:t>
            </a:r>
            <a:r>
              <a:rPr lang="zh-TW" altLang="en-US" dirty="0"/>
              <a:t>（阻絕服務程式）攻擊，</a:t>
            </a:r>
          </a:p>
          <a:p>
            <a:r>
              <a:rPr lang="zh-TW" altLang="en-US" dirty="0"/>
              <a:t>這種攻擊手法會傳送</a:t>
            </a:r>
            <a:r>
              <a:rPr lang="en-US" altLang="zh-TW" dirty="0"/>
              <a:t>{</a:t>
            </a:r>
            <a:r>
              <a:rPr lang="zh-TW" altLang="en-US" dirty="0"/>
              <a:t>惡意變造的特殊封包</a:t>
            </a:r>
            <a:r>
              <a:rPr lang="en-US" altLang="zh-TW" dirty="0"/>
              <a:t>}</a:t>
            </a:r>
            <a:r>
              <a:rPr lang="zh-TW" altLang="en-US" dirty="0"/>
              <a:t>給電腦，造成電腦發生異常狀況。</a:t>
            </a:r>
          </a:p>
          <a:p>
            <a:r>
              <a:rPr lang="zh-TW" altLang="en-US" dirty="0"/>
              <a:t>此類型攻擊牽涉到傳送惡意變造的 </a:t>
            </a:r>
            <a:r>
              <a:rPr lang="en-US" altLang="zh-TW" dirty="0"/>
              <a:t>TCP SYN </a:t>
            </a:r>
            <a:r>
              <a:rPr lang="zh-TW" altLang="en-US" dirty="0"/>
              <a:t>封包（連線初始化），</a:t>
            </a:r>
          </a:p>
          <a:p>
            <a:r>
              <a:rPr lang="zh-TW" altLang="en-US" dirty="0"/>
              <a:t>封包中包含目標主機的 </a:t>
            </a:r>
            <a:r>
              <a:rPr lang="en-US" altLang="zh-TW" dirty="0"/>
              <a:t>IP </a:t>
            </a:r>
            <a:r>
              <a:rPr lang="zh-TW" altLang="en-US" dirty="0"/>
              <a:t>位址及來源和目的的開放通訊埠。</a:t>
            </a:r>
          </a:p>
          <a:p>
            <a:endParaRPr lang="zh-TW" altLang="en-US" dirty="0"/>
          </a:p>
          <a:p>
            <a:r>
              <a:rPr lang="en-US" altLang="zh-TW" dirty="0"/>
              <a:t>LAND====[Local Area Network Denial attack] </a:t>
            </a:r>
          </a:p>
          <a:p>
            <a:endParaRPr lang="en-US" altLang="zh-TW" dirty="0"/>
          </a:p>
          <a:p>
            <a:r>
              <a:rPr lang="en-US" altLang="zh-TW" dirty="0"/>
              <a:t>Essentially a denial of service attack! What it is, is you essentially send packets with the same source and destination as the IP, to the same IP. In other words, this is commonly referred to as IP spoofing. What is happening is:</a:t>
            </a:r>
          </a:p>
          <a:p>
            <a:endParaRPr lang="en-US" altLang="zh-TW" dirty="0"/>
          </a:p>
          <a:p>
            <a:r>
              <a:rPr lang="en-US" altLang="zh-TW" dirty="0"/>
              <a:t>hping3 -V -c 1000 -d 100 -S -p 21 -s 80 -k -a 192.168.1.110 192.168.1.110</a:t>
            </a:r>
          </a:p>
          <a:p>
            <a:endParaRPr lang="en-US" altLang="zh-TW" dirty="0"/>
          </a:p>
          <a:p>
            <a:r>
              <a:rPr lang="en-US" altLang="zh-TW" dirty="0"/>
              <a:t>https://hsploit.com/hping3-syn-flooding-icmp-flooding-land-attacks/</a:t>
            </a:r>
            <a:endParaRPr lang="zh-TW" altLang="en-US" dirty="0"/>
          </a:p>
        </p:txBody>
      </p:sp>
    </p:spTree>
    <p:extLst>
      <p:ext uri="{BB962C8B-B14F-4D97-AF65-F5344CB8AC3E}">
        <p14:creationId xmlns:p14="http://schemas.microsoft.com/office/powerpoint/2010/main" val="1520717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SMURF</a:t>
            </a:r>
            <a:r>
              <a:rPr lang="zh-TW" altLang="en-US" dirty="0" smtClean="0"/>
              <a:t> </a:t>
            </a:r>
            <a:r>
              <a:rPr lang="en-US" altLang="zh-TW" dirty="0" smtClean="0"/>
              <a:t>ATTACK</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114550"/>
            <a:ext cx="47625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672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10000"/>
          </a:bodyPr>
          <a:lstStyle/>
          <a:p>
            <a:r>
              <a:rPr lang="en-US" altLang="zh-TW" dirty="0"/>
              <a:t>ping of Death===&gt; ICMP</a:t>
            </a:r>
          </a:p>
          <a:p>
            <a:r>
              <a:rPr lang="en-US" altLang="zh-TW" dirty="0"/>
              <a:t>SMURF ===&gt; ICMP</a:t>
            </a:r>
          </a:p>
          <a:p>
            <a:r>
              <a:rPr lang="en-US" altLang="zh-TW" dirty="0"/>
              <a:t>Teardrop Attack</a:t>
            </a:r>
          </a:p>
          <a:p>
            <a:r>
              <a:rPr lang="en-US" altLang="zh-TW" dirty="0" err="1"/>
              <a:t>Syn</a:t>
            </a:r>
            <a:r>
              <a:rPr lang="en-US" altLang="zh-TW" dirty="0"/>
              <a:t> Flood ===&gt; TCP</a:t>
            </a:r>
          </a:p>
          <a:p>
            <a:r>
              <a:rPr lang="en-US" altLang="zh-TW" dirty="0"/>
              <a:t>LAND Attack===&gt; TCP</a:t>
            </a:r>
          </a:p>
          <a:p>
            <a:r>
              <a:rPr lang="en-US" altLang="zh-TW" dirty="0"/>
              <a:t>UDP FLOOD ===&gt; UDP</a:t>
            </a:r>
          </a:p>
          <a:p>
            <a:r>
              <a:rPr lang="en-US" altLang="zh-TW" dirty="0" err="1"/>
              <a:t>Slowloris</a:t>
            </a:r>
            <a:r>
              <a:rPr lang="en-US" altLang="zh-TW" dirty="0"/>
              <a:t>[HTTP DDOS] ==&gt; APP</a:t>
            </a:r>
          </a:p>
          <a:p>
            <a:r>
              <a:rPr lang="en-US" altLang="zh-TW" dirty="0"/>
              <a:t>  https://en.wikipedia.org/wiki/Slowloris_(computer_security)</a:t>
            </a:r>
            <a:endParaRPr lang="zh-TW" altLang="en-US" dirty="0"/>
          </a:p>
        </p:txBody>
      </p:sp>
    </p:spTree>
    <p:extLst>
      <p:ext uri="{BB962C8B-B14F-4D97-AF65-F5344CB8AC3E}">
        <p14:creationId xmlns:p14="http://schemas.microsoft.com/office/powerpoint/2010/main" val="1844001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solidFill>
                  <a:srgbClr val="C00000"/>
                </a:solidFill>
                <a:effectLst>
                  <a:outerShdw blurRad="38100" dist="38100" dir="2700000" algn="tl">
                    <a:srgbClr val="000000">
                      <a:alpha val="43137"/>
                    </a:srgbClr>
                  </a:outerShdw>
                </a:effectLst>
              </a:rPr>
              <a:t>無線</a:t>
            </a:r>
            <a:r>
              <a:rPr lang="zh-TW" altLang="en-US" b="1" dirty="0">
                <a:solidFill>
                  <a:srgbClr val="C00000"/>
                </a:solidFill>
                <a:effectLst>
                  <a:outerShdw blurRad="38100" dist="38100" dir="2700000" algn="tl">
                    <a:srgbClr val="000000">
                      <a:alpha val="43137"/>
                    </a:srgbClr>
                  </a:outerShdw>
                </a:effectLst>
              </a:rPr>
              <a:t>認證與加密</a:t>
            </a:r>
            <a:endParaRPr lang="zh-TW" altLang="en-US" dirty="0"/>
          </a:p>
        </p:txBody>
      </p:sp>
      <p:sp>
        <p:nvSpPr>
          <p:cNvPr id="3" name="內容版面配置區 2"/>
          <p:cNvSpPr>
            <a:spLocks noGrp="1"/>
          </p:cNvSpPr>
          <p:nvPr>
            <p:ph idx="1"/>
          </p:nvPr>
        </p:nvSpPr>
        <p:spPr/>
        <p:txBody>
          <a:bodyPr/>
          <a:lstStyle/>
          <a:p>
            <a:r>
              <a:rPr lang="en-US" altLang="zh-TW" dirty="0" smtClean="0"/>
              <a:t>WEP</a:t>
            </a:r>
          </a:p>
          <a:p>
            <a:r>
              <a:rPr lang="en-US" altLang="zh-TW" dirty="0" smtClean="0"/>
              <a:t>WPA</a:t>
            </a:r>
          </a:p>
          <a:p>
            <a:r>
              <a:rPr lang="en-US" altLang="zh-TW" dirty="0" smtClean="0"/>
              <a:t>WPA3</a:t>
            </a:r>
          </a:p>
          <a:p>
            <a:r>
              <a:rPr lang="en-US" altLang="zh-TW" dirty="0" smtClean="0"/>
              <a:t>Wi-hi 6</a:t>
            </a:r>
          </a:p>
          <a:p>
            <a:endParaRPr lang="zh-TW" altLang="en-US" dirty="0"/>
          </a:p>
        </p:txBody>
      </p:sp>
    </p:spTree>
    <p:extLst>
      <p:ext uri="{BB962C8B-B14F-4D97-AF65-F5344CB8AC3E}">
        <p14:creationId xmlns:p14="http://schemas.microsoft.com/office/powerpoint/2010/main" val="1555323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無線加密協議</a:t>
            </a:r>
            <a:r>
              <a:rPr lang="zh-TW" altLang="en-US" dirty="0" smtClean="0"/>
              <a:t>（</a:t>
            </a:r>
            <a:r>
              <a:rPr lang="en-US" altLang="zh-TW" dirty="0" smtClean="0"/>
              <a:t>Wireless </a:t>
            </a:r>
            <a:r>
              <a:rPr lang="en-US" altLang="zh-TW" dirty="0"/>
              <a:t>Encryption Protocol</a:t>
            </a:r>
            <a:r>
              <a:rPr lang="zh-TW" altLang="en-US" dirty="0" smtClean="0"/>
              <a:t>，</a:t>
            </a:r>
            <a:r>
              <a:rPr lang="en-US" altLang="zh-TW" dirty="0" smtClean="0"/>
              <a:t>WEP)</a:t>
            </a:r>
            <a:endParaRPr lang="zh-TW" altLang="en-US" dirty="0"/>
          </a:p>
        </p:txBody>
      </p:sp>
      <p:sp>
        <p:nvSpPr>
          <p:cNvPr id="3" name="矩形 2"/>
          <p:cNvSpPr/>
          <p:nvPr/>
        </p:nvSpPr>
        <p:spPr>
          <a:xfrm>
            <a:off x="974785" y="1818592"/>
            <a:ext cx="4572000" cy="1754326"/>
          </a:xfrm>
          <a:prstGeom prst="rect">
            <a:avLst/>
          </a:prstGeom>
        </p:spPr>
        <p:txBody>
          <a:bodyPr>
            <a:spAutoFit/>
          </a:bodyPr>
          <a:lstStyle/>
          <a:p>
            <a:r>
              <a:rPr lang="zh-TW" altLang="en-US" dirty="0"/>
              <a:t>有線等效加密（英語：</a:t>
            </a:r>
            <a:r>
              <a:rPr lang="en-US" altLang="zh-TW" dirty="0"/>
              <a:t>Wired Equivalent Privacy</a:t>
            </a:r>
            <a:r>
              <a:rPr lang="zh-TW" altLang="en-US" dirty="0"/>
              <a:t>，縮寫：</a:t>
            </a:r>
            <a:r>
              <a:rPr lang="en-US" altLang="zh-TW" dirty="0"/>
              <a:t>WEP</a:t>
            </a:r>
            <a:r>
              <a:rPr lang="zh-TW" altLang="en-US" dirty="0"/>
              <a:t>），又稱無線加密協議（英語：</a:t>
            </a:r>
            <a:r>
              <a:rPr lang="en-US" altLang="zh-TW" dirty="0"/>
              <a:t>Wireless Encryption Protocol</a:t>
            </a:r>
            <a:r>
              <a:rPr lang="zh-TW" altLang="en-US" dirty="0"/>
              <a:t>，縮寫：</a:t>
            </a:r>
            <a:r>
              <a:rPr lang="en-US" altLang="zh-TW" dirty="0"/>
              <a:t>WEP</a:t>
            </a:r>
            <a:r>
              <a:rPr lang="zh-TW" altLang="en-US" dirty="0"/>
              <a:t>），是個保護無線網路信息安全的體制。 因為無線網路是用無線電把訊息傳播出去，它特別容易被竊聽。</a:t>
            </a:r>
          </a:p>
        </p:txBody>
      </p:sp>
      <p:sp>
        <p:nvSpPr>
          <p:cNvPr id="4" name="矩形 3"/>
          <p:cNvSpPr/>
          <p:nvPr/>
        </p:nvSpPr>
        <p:spPr>
          <a:xfrm>
            <a:off x="750499" y="3985252"/>
            <a:ext cx="7228935" cy="1815882"/>
          </a:xfrm>
          <a:prstGeom prst="rect">
            <a:avLst/>
          </a:prstGeom>
        </p:spPr>
        <p:txBody>
          <a:bodyPr wrap="square">
            <a:spAutoFit/>
          </a:bodyPr>
          <a:lstStyle/>
          <a:p>
            <a:r>
              <a:rPr lang="en-US" altLang="zh-TW" sz="2800" dirty="0" smtClean="0"/>
              <a:t>WEP</a:t>
            </a:r>
          </a:p>
          <a:p>
            <a:r>
              <a:rPr lang="en-US" altLang="zh-TW" sz="2800" dirty="0" smtClean="0"/>
              <a:t>1999</a:t>
            </a:r>
            <a:r>
              <a:rPr lang="zh-TW" altLang="en-US" sz="2800" dirty="0"/>
              <a:t>年</a:t>
            </a:r>
            <a:r>
              <a:rPr lang="en-US" altLang="zh-TW" sz="2800" dirty="0"/>
              <a:t>9</a:t>
            </a:r>
            <a:r>
              <a:rPr lang="zh-TW" altLang="en-US" sz="2800" dirty="0"/>
              <a:t>月通過的</a:t>
            </a:r>
            <a:r>
              <a:rPr lang="en-US" altLang="zh-TW" sz="2800" dirty="0"/>
              <a:t>IEEE 802.11</a:t>
            </a:r>
            <a:r>
              <a:rPr lang="zh-TW" altLang="en-US" sz="2800" dirty="0"/>
              <a:t>標準的一部分</a:t>
            </a:r>
            <a:r>
              <a:rPr lang="zh-TW" altLang="en-US" sz="2800" dirty="0" smtClean="0"/>
              <a:t>，</a:t>
            </a:r>
            <a:endParaRPr lang="en-US" altLang="zh-TW" sz="2800" dirty="0" smtClean="0"/>
          </a:p>
          <a:p>
            <a:r>
              <a:rPr lang="zh-TW" altLang="en-US" sz="2800" dirty="0" smtClean="0"/>
              <a:t>使用</a:t>
            </a:r>
            <a:r>
              <a:rPr lang="en-US" altLang="zh-TW" sz="2800" b="1" dirty="0">
                <a:solidFill>
                  <a:srgbClr val="FF0000"/>
                </a:solidFill>
                <a:effectLst>
                  <a:outerShdw blurRad="38100" dist="38100" dir="2700000" algn="tl">
                    <a:srgbClr val="000000">
                      <a:alpha val="43137"/>
                    </a:srgbClr>
                  </a:outerShdw>
                </a:effectLst>
              </a:rPr>
              <a:t>RC4</a:t>
            </a:r>
            <a:r>
              <a:rPr lang="zh-TW" altLang="en-US" sz="2800" b="1" dirty="0">
                <a:solidFill>
                  <a:srgbClr val="FF0000"/>
                </a:solidFill>
                <a:effectLst>
                  <a:outerShdw blurRad="38100" dist="38100" dir="2700000" algn="tl">
                    <a:srgbClr val="000000">
                      <a:alpha val="43137"/>
                    </a:srgbClr>
                  </a:outerShdw>
                </a:effectLst>
              </a:rPr>
              <a:t>串流加密技</a:t>
            </a:r>
            <a:r>
              <a:rPr lang="zh-TW" altLang="en-US" sz="2800" dirty="0"/>
              <a:t>術達到機密性</a:t>
            </a:r>
            <a:r>
              <a:rPr lang="zh-TW" altLang="en-US" sz="2800" dirty="0" smtClean="0"/>
              <a:t>，</a:t>
            </a:r>
            <a:endParaRPr lang="en-US" altLang="zh-TW" sz="2800" dirty="0" smtClean="0"/>
          </a:p>
          <a:p>
            <a:r>
              <a:rPr lang="zh-TW" altLang="en-US" sz="2800" dirty="0" smtClean="0"/>
              <a:t>並</a:t>
            </a:r>
            <a:r>
              <a:rPr lang="zh-TW" altLang="en-US" sz="2800" dirty="0"/>
              <a:t>使用</a:t>
            </a:r>
            <a:r>
              <a:rPr lang="en-US" altLang="zh-TW" sz="2800" b="1" dirty="0">
                <a:solidFill>
                  <a:srgbClr val="FF0000"/>
                </a:solidFill>
                <a:effectLst>
                  <a:outerShdw blurRad="38100" dist="38100" dir="2700000" algn="tl">
                    <a:srgbClr val="000000">
                      <a:alpha val="43137"/>
                    </a:srgbClr>
                  </a:outerShdw>
                </a:effectLst>
              </a:rPr>
              <a:t>CRC-32 </a:t>
            </a:r>
            <a:r>
              <a:rPr lang="zh-TW" altLang="en-US" sz="2800" b="1" dirty="0">
                <a:solidFill>
                  <a:srgbClr val="FF0000"/>
                </a:solidFill>
                <a:effectLst>
                  <a:outerShdw blurRad="38100" dist="38100" dir="2700000" algn="tl">
                    <a:srgbClr val="000000">
                      <a:alpha val="43137"/>
                    </a:srgbClr>
                  </a:outerShdw>
                </a:effectLst>
              </a:rPr>
              <a:t>驗和</a:t>
            </a:r>
            <a:r>
              <a:rPr lang="zh-TW" altLang="en-US" sz="2800" dirty="0"/>
              <a:t>達到資料正確性</a:t>
            </a:r>
          </a:p>
        </p:txBody>
      </p:sp>
    </p:spTree>
    <p:extLst>
      <p:ext uri="{BB962C8B-B14F-4D97-AF65-F5344CB8AC3E}">
        <p14:creationId xmlns:p14="http://schemas.microsoft.com/office/powerpoint/2010/main" val="2209740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851199"/>
          </a:xfrm>
        </p:spPr>
        <p:txBody>
          <a:bodyPr/>
          <a:lstStyle/>
          <a:p>
            <a:r>
              <a:rPr lang="en-US" altLang="zh-TW" dirty="0" smtClean="0"/>
              <a:t>WPA | Wi-Fi </a:t>
            </a:r>
            <a:r>
              <a:rPr lang="en-US" altLang="zh-TW" dirty="0"/>
              <a:t>Protected </a:t>
            </a:r>
            <a:r>
              <a:rPr lang="en-US" altLang="zh-TW" dirty="0" smtClean="0"/>
              <a:t>Access</a:t>
            </a:r>
            <a:endParaRPr lang="zh-TW" altLang="en-US" dirty="0"/>
          </a:p>
        </p:txBody>
      </p:sp>
      <p:sp>
        <p:nvSpPr>
          <p:cNvPr id="3" name="內容版面配置區 2"/>
          <p:cNvSpPr>
            <a:spLocks noGrp="1"/>
          </p:cNvSpPr>
          <p:nvPr>
            <p:ph idx="1"/>
          </p:nvPr>
        </p:nvSpPr>
        <p:spPr>
          <a:xfrm>
            <a:off x="628650" y="3735389"/>
            <a:ext cx="7886700" cy="2441573"/>
          </a:xfrm>
        </p:spPr>
        <p:txBody>
          <a:bodyPr>
            <a:normAutofit fontScale="85000" lnSpcReduction="10000"/>
          </a:bodyPr>
          <a:lstStyle/>
          <a:p>
            <a:pPr>
              <a:buFont typeface="Wingdings" panose="05000000000000000000" pitchFamily="2" charset="2"/>
              <a:buChar char="Ø"/>
            </a:pPr>
            <a:r>
              <a:rPr lang="en-US" altLang="zh-TW" dirty="0" smtClean="0"/>
              <a:t>WPA</a:t>
            </a:r>
            <a:r>
              <a:rPr lang="zh-TW" altLang="en-US" dirty="0"/>
              <a:t>或</a:t>
            </a:r>
            <a:r>
              <a:rPr lang="en-US" altLang="zh-TW" dirty="0"/>
              <a:t>WPA2</a:t>
            </a:r>
            <a:r>
              <a:rPr lang="zh-TW" altLang="en-US" dirty="0"/>
              <a:t>一定要啟動並且被選來代替</a:t>
            </a:r>
            <a:r>
              <a:rPr lang="en-US" altLang="zh-TW" dirty="0"/>
              <a:t>WEP</a:t>
            </a:r>
            <a:r>
              <a:rPr lang="zh-TW" altLang="en-US" dirty="0"/>
              <a:t>才能生效，但是在某些舊裝置的安裝指引或預設組態中，</a:t>
            </a:r>
            <a:r>
              <a:rPr lang="en-US" altLang="zh-TW" dirty="0"/>
              <a:t>WEP</a:t>
            </a:r>
            <a:r>
              <a:rPr lang="zh-TW" altLang="en-US" dirty="0"/>
              <a:t>標準是預設選項。</a:t>
            </a:r>
          </a:p>
          <a:p>
            <a:pPr>
              <a:buFont typeface="Wingdings" panose="05000000000000000000" pitchFamily="2" charset="2"/>
              <a:buChar char="Ø"/>
            </a:pPr>
            <a:r>
              <a:rPr lang="zh-TW" altLang="en-US" dirty="0"/>
              <a:t>在使用家中和小型辦公室最可能選用的「個人」（</a:t>
            </a:r>
            <a:r>
              <a:rPr lang="en-US" altLang="zh-TW" dirty="0"/>
              <a:t>Personal</a:t>
            </a:r>
            <a:r>
              <a:rPr lang="zh-TW" altLang="en-US" dirty="0"/>
              <a:t>）模式時，為了保全的完整性，所需的密語一定要比過去用戶所設定的六到八個字元的密碼還長。</a:t>
            </a:r>
          </a:p>
          <a:p>
            <a:pPr>
              <a:buFont typeface="Wingdings" panose="05000000000000000000" pitchFamily="2" charset="2"/>
              <a:buChar char="Ø"/>
            </a:pPr>
            <a:r>
              <a:rPr lang="zh-TW" altLang="en-US" dirty="0"/>
              <a:t>目前最新版標準是</a:t>
            </a:r>
            <a:r>
              <a:rPr lang="en-US" altLang="zh-TW" dirty="0"/>
              <a:t>2018</a:t>
            </a:r>
            <a:r>
              <a:rPr lang="zh-TW" altLang="en-US" dirty="0"/>
              <a:t>年</a:t>
            </a:r>
            <a:r>
              <a:rPr lang="en-US" altLang="zh-TW" dirty="0"/>
              <a:t>1</a:t>
            </a:r>
            <a:r>
              <a:rPr lang="zh-TW" altLang="en-US" dirty="0"/>
              <a:t>月發表的</a:t>
            </a:r>
            <a:r>
              <a:rPr lang="en-US" altLang="zh-TW" dirty="0"/>
              <a:t>WPA3</a:t>
            </a:r>
            <a:endParaRPr lang="zh-TW" altLang="en-US" dirty="0"/>
          </a:p>
        </p:txBody>
      </p:sp>
      <p:sp>
        <p:nvSpPr>
          <p:cNvPr id="4" name="矩形 3"/>
          <p:cNvSpPr/>
          <p:nvPr/>
        </p:nvSpPr>
        <p:spPr>
          <a:xfrm>
            <a:off x="638354" y="1159648"/>
            <a:ext cx="7781027" cy="2308324"/>
          </a:xfrm>
          <a:prstGeom prst="rect">
            <a:avLst/>
          </a:prstGeom>
        </p:spPr>
        <p:txBody>
          <a:bodyPr wrap="square">
            <a:spAutoFit/>
          </a:bodyPr>
          <a:lstStyle/>
          <a:p>
            <a:r>
              <a:rPr lang="en-US" altLang="zh-TW" dirty="0"/>
              <a:t>WPA</a:t>
            </a:r>
            <a:r>
              <a:rPr lang="zh-TW" altLang="en-US" dirty="0"/>
              <a:t>（英語：</a:t>
            </a:r>
            <a:r>
              <a:rPr lang="en-US" altLang="zh-TW" dirty="0"/>
              <a:t>Wi-Fi Protected Access</a:t>
            </a:r>
            <a:r>
              <a:rPr lang="zh-TW" altLang="en-US" dirty="0"/>
              <a:t>），意即「</a:t>
            </a:r>
            <a:r>
              <a:rPr lang="en-US" altLang="zh-TW" dirty="0"/>
              <a:t>Wi-Fi</a:t>
            </a:r>
            <a:r>
              <a:rPr lang="zh-TW" altLang="en-US" dirty="0"/>
              <a:t>存取保護」，是一種保護無線網路（</a:t>
            </a:r>
            <a:r>
              <a:rPr lang="en-US" altLang="zh-TW" dirty="0"/>
              <a:t>Wi-Fi</a:t>
            </a:r>
            <a:r>
              <a:rPr lang="zh-TW" altLang="en-US" dirty="0"/>
              <a:t>）存取安全的技術標準。它是應研究者在前一代的有線等效加密（</a:t>
            </a:r>
            <a:r>
              <a:rPr lang="en-US" altLang="zh-TW" dirty="0"/>
              <a:t>WEP</a:t>
            </a:r>
            <a:r>
              <a:rPr lang="zh-TW" altLang="en-US" dirty="0"/>
              <a:t>）系統中找到的幾個嚴重的弱點而產生的。目前廣泛實作的有</a:t>
            </a:r>
            <a:r>
              <a:rPr lang="en-US" altLang="zh-TW" dirty="0"/>
              <a:t>WPA</a:t>
            </a:r>
            <a:r>
              <a:rPr lang="zh-TW" altLang="en-US" dirty="0"/>
              <a:t>、</a:t>
            </a:r>
            <a:r>
              <a:rPr lang="en-US" altLang="zh-TW" dirty="0"/>
              <a:t>WPA2</a:t>
            </a:r>
            <a:r>
              <a:rPr lang="zh-TW" altLang="en-US" dirty="0"/>
              <a:t>兩個標準，</a:t>
            </a:r>
            <a:r>
              <a:rPr lang="en-US" altLang="zh-TW" dirty="0"/>
              <a:t>WPA</a:t>
            </a:r>
            <a:r>
              <a:rPr lang="zh-TW" altLang="en-US" dirty="0"/>
              <a:t>實作了</a:t>
            </a:r>
            <a:r>
              <a:rPr lang="en-US" altLang="zh-TW" dirty="0"/>
              <a:t>IEEE 802.11i</a:t>
            </a:r>
            <a:r>
              <a:rPr lang="zh-TW" altLang="en-US" dirty="0"/>
              <a:t>標準的大部分，是在</a:t>
            </a:r>
            <a:r>
              <a:rPr lang="en-US" altLang="zh-TW" dirty="0"/>
              <a:t>802.11i</a:t>
            </a:r>
            <a:r>
              <a:rPr lang="zh-TW" altLang="en-US" dirty="0"/>
              <a:t>完備之前替代</a:t>
            </a:r>
            <a:r>
              <a:rPr lang="en-US" altLang="zh-TW" dirty="0"/>
              <a:t>WEP</a:t>
            </a:r>
            <a:r>
              <a:rPr lang="zh-TW" altLang="en-US" dirty="0"/>
              <a:t>的過渡方案。</a:t>
            </a:r>
            <a:r>
              <a:rPr lang="en-US" altLang="zh-TW" dirty="0"/>
              <a:t>WPA</a:t>
            </a:r>
            <a:r>
              <a:rPr lang="zh-TW" altLang="en-US" dirty="0"/>
              <a:t>的設計可以用在所有的無線網卡上，但未必能用在第一代的無線存取點上。</a:t>
            </a:r>
            <a:r>
              <a:rPr lang="en-US" altLang="zh-TW" dirty="0"/>
              <a:t>WPA2</a:t>
            </a:r>
            <a:r>
              <a:rPr lang="zh-TW" altLang="en-US" dirty="0"/>
              <a:t>具備完整的標準體系，但其不能被應用在某些舊型的網卡上。</a:t>
            </a:r>
            <a:r>
              <a:rPr lang="en-US" altLang="zh-TW" dirty="0"/>
              <a:t>WPA</a:t>
            </a:r>
            <a:r>
              <a:rPr lang="zh-TW" altLang="en-US" dirty="0"/>
              <a:t>和</a:t>
            </a:r>
            <a:r>
              <a:rPr lang="en-US" altLang="zh-TW" dirty="0"/>
              <a:t>WPA2</a:t>
            </a:r>
            <a:r>
              <a:rPr lang="zh-TW" altLang="en-US" dirty="0"/>
              <a:t>這兩個標準都提供了不錯的保全能力，但也都存在自己的問題：</a:t>
            </a:r>
          </a:p>
        </p:txBody>
      </p:sp>
    </p:spTree>
    <p:extLst>
      <p:ext uri="{BB962C8B-B14F-4D97-AF65-F5344CB8AC3E}">
        <p14:creationId xmlns:p14="http://schemas.microsoft.com/office/powerpoint/2010/main" val="1104133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22211978"/>
              </p:ext>
            </p:extLst>
          </p:nvPr>
        </p:nvGraphicFramePr>
        <p:xfrm>
          <a:off x="380718" y="1845837"/>
          <a:ext cx="8340589" cy="4389029"/>
        </p:xfrm>
        <a:graphic>
          <a:graphicData uri="http://schemas.openxmlformats.org/drawingml/2006/table">
            <a:tbl>
              <a:tblPr/>
              <a:tblGrid>
                <a:gridCol w="1154784"/>
                <a:gridCol w="1095555"/>
                <a:gridCol w="2570671"/>
                <a:gridCol w="1851461"/>
                <a:gridCol w="1668118"/>
              </a:tblGrid>
              <a:tr h="486403">
                <a:tc>
                  <a:txBody>
                    <a:bodyPr/>
                    <a:lstStyle/>
                    <a:p>
                      <a:pPr fontAlgn="auto"/>
                      <a:r>
                        <a:rPr lang="zh-TW" altLang="en-US" sz="1800" dirty="0">
                          <a:effectLst/>
                        </a:rPr>
                        <a:t>發布年份</a:t>
                      </a:r>
                    </a:p>
                  </a:txBody>
                  <a:tcPr marL="6573" marR="6573" marT="6573" marB="6573" anchor="ctr">
                    <a:lnL>
                      <a:noFill/>
                    </a:lnL>
                    <a:lnR>
                      <a:noFill/>
                    </a:lnR>
                    <a:lnT>
                      <a:noFill/>
                    </a:lnT>
                    <a:lnB>
                      <a:noFill/>
                    </a:lnB>
                    <a:solidFill>
                      <a:srgbClr val="FFFFCC"/>
                    </a:solidFill>
                  </a:tcPr>
                </a:tc>
                <a:tc>
                  <a:txBody>
                    <a:bodyPr/>
                    <a:lstStyle/>
                    <a:p>
                      <a:pPr fontAlgn="auto"/>
                      <a:r>
                        <a:rPr lang="en-US" sz="1800">
                          <a:effectLst/>
                        </a:rPr>
                        <a:t>Wi-Fi</a:t>
                      </a:r>
                    </a:p>
                  </a:txBody>
                  <a:tcPr marL="6573" marR="6573" marT="6573" marB="6573" anchor="ctr">
                    <a:lnL>
                      <a:noFill/>
                    </a:lnL>
                    <a:lnR>
                      <a:noFill/>
                    </a:lnR>
                    <a:lnT>
                      <a:noFill/>
                    </a:lnT>
                    <a:lnB>
                      <a:noFill/>
                    </a:lnB>
                    <a:solidFill>
                      <a:srgbClr val="FFFFCC"/>
                    </a:solidFill>
                  </a:tcPr>
                </a:tc>
                <a:tc>
                  <a:txBody>
                    <a:bodyPr/>
                    <a:lstStyle/>
                    <a:p>
                      <a:pPr fontAlgn="auto"/>
                      <a:r>
                        <a:rPr lang="zh-TW" altLang="en-US" sz="1800">
                          <a:effectLst/>
                        </a:rPr>
                        <a:t>無線網路標準</a:t>
                      </a:r>
                    </a:p>
                  </a:txBody>
                  <a:tcPr marL="6573" marR="6573" marT="6573" marB="6573" anchor="ctr">
                    <a:lnL>
                      <a:noFill/>
                    </a:lnL>
                    <a:lnR>
                      <a:noFill/>
                    </a:lnR>
                    <a:lnT>
                      <a:noFill/>
                    </a:lnT>
                    <a:lnB>
                      <a:noFill/>
                    </a:lnB>
                    <a:solidFill>
                      <a:srgbClr val="FFFFCC"/>
                    </a:solidFill>
                  </a:tcPr>
                </a:tc>
                <a:tc>
                  <a:txBody>
                    <a:bodyPr/>
                    <a:lstStyle/>
                    <a:p>
                      <a:pPr fontAlgn="auto"/>
                      <a:r>
                        <a:rPr lang="zh-TW" altLang="en-US" sz="1800">
                          <a:effectLst/>
                        </a:rPr>
                        <a:t>頻段</a:t>
                      </a:r>
                    </a:p>
                  </a:txBody>
                  <a:tcPr marL="6573" marR="6573" marT="6573" marB="6573" anchor="ctr">
                    <a:lnL>
                      <a:noFill/>
                    </a:lnL>
                    <a:lnR>
                      <a:noFill/>
                    </a:lnR>
                    <a:lnT>
                      <a:noFill/>
                    </a:lnT>
                    <a:lnB>
                      <a:noFill/>
                    </a:lnB>
                    <a:solidFill>
                      <a:srgbClr val="FFFFCC"/>
                    </a:solidFill>
                  </a:tcPr>
                </a:tc>
                <a:tc>
                  <a:txBody>
                    <a:bodyPr/>
                    <a:lstStyle/>
                    <a:p>
                      <a:pPr fontAlgn="auto"/>
                      <a:r>
                        <a:rPr lang="zh-TW" altLang="en-US" sz="1800">
                          <a:effectLst/>
                        </a:rPr>
                        <a:t>最高傳輸速率</a:t>
                      </a:r>
                    </a:p>
                  </a:txBody>
                  <a:tcPr marL="6573" marR="6573" marT="6573" marB="6573" anchor="ctr">
                    <a:lnL>
                      <a:noFill/>
                    </a:lnL>
                    <a:lnR>
                      <a:noFill/>
                    </a:lnR>
                    <a:lnT>
                      <a:noFill/>
                    </a:lnT>
                    <a:lnB>
                      <a:noFill/>
                    </a:lnB>
                    <a:solidFill>
                      <a:srgbClr val="FFFFCC"/>
                    </a:solidFill>
                  </a:tcPr>
                </a:tc>
              </a:tr>
              <a:tr h="249775">
                <a:tc>
                  <a:txBody>
                    <a:bodyPr/>
                    <a:lstStyle/>
                    <a:p>
                      <a:pPr fontAlgn="auto"/>
                      <a:r>
                        <a:rPr lang="en-US" altLang="zh-TW" sz="1800" dirty="0">
                          <a:effectLst/>
                        </a:rPr>
                        <a:t>1997 </a:t>
                      </a:r>
                      <a:r>
                        <a:rPr lang="zh-TW" altLang="en-US" sz="1800" dirty="0">
                          <a:effectLst/>
                        </a:rPr>
                        <a:t>年</a:t>
                      </a:r>
                    </a:p>
                  </a:txBody>
                  <a:tcPr marL="6573" marR="6573" marT="6573" marB="6573" anchor="ctr">
                    <a:lnL>
                      <a:noFill/>
                    </a:lnL>
                    <a:lnR>
                      <a:noFill/>
                    </a:lnR>
                    <a:lnT>
                      <a:noFill/>
                    </a:lnT>
                    <a:lnB>
                      <a:noFill/>
                    </a:lnB>
                    <a:solidFill>
                      <a:srgbClr val="FFFFFF"/>
                    </a:solidFill>
                  </a:tcPr>
                </a:tc>
                <a:tc>
                  <a:txBody>
                    <a:bodyPr/>
                    <a:lstStyle/>
                    <a:p>
                      <a:pPr fontAlgn="auto"/>
                      <a:r>
                        <a:rPr lang="zh-TW" altLang="en-US" sz="1800" dirty="0">
                          <a:effectLst/>
                        </a:rPr>
                        <a:t>第一代</a:t>
                      </a:r>
                    </a:p>
                  </a:txBody>
                  <a:tcPr marL="6573" marR="6573" marT="6573" marB="6573" anchor="ctr">
                    <a:lnL>
                      <a:noFill/>
                    </a:lnL>
                    <a:lnR>
                      <a:noFill/>
                    </a:lnR>
                    <a:lnT>
                      <a:noFill/>
                    </a:lnT>
                    <a:lnB>
                      <a:noFill/>
                    </a:lnB>
                    <a:solidFill>
                      <a:srgbClr val="FFFFFF"/>
                    </a:solidFill>
                  </a:tcPr>
                </a:tc>
                <a:tc>
                  <a:txBody>
                    <a:bodyPr/>
                    <a:lstStyle/>
                    <a:p>
                      <a:pPr fontAlgn="auto"/>
                      <a:r>
                        <a:rPr lang="en-US" sz="1800">
                          <a:effectLst/>
                        </a:rPr>
                        <a:t>IEEE 802.11</a:t>
                      </a:r>
                    </a:p>
                  </a:txBody>
                  <a:tcPr marL="6573" marR="6573" marT="6573" marB="6573" anchor="ctr">
                    <a:lnL>
                      <a:noFill/>
                    </a:lnL>
                    <a:lnR>
                      <a:noFill/>
                    </a:lnR>
                    <a:lnT>
                      <a:noFill/>
                    </a:lnT>
                    <a:lnB>
                      <a:noFill/>
                    </a:lnB>
                    <a:solidFill>
                      <a:srgbClr val="FFFFFF"/>
                    </a:solidFill>
                  </a:tcPr>
                </a:tc>
                <a:tc>
                  <a:txBody>
                    <a:bodyPr/>
                    <a:lstStyle/>
                    <a:p>
                      <a:pPr fontAlgn="auto"/>
                      <a:r>
                        <a:rPr lang="en-US" sz="1800">
                          <a:effectLst/>
                        </a:rPr>
                        <a:t>2.4GHz</a:t>
                      </a:r>
                    </a:p>
                  </a:txBody>
                  <a:tcPr marL="6573" marR="6573" marT="6573" marB="6573" anchor="ctr">
                    <a:lnL>
                      <a:noFill/>
                    </a:lnL>
                    <a:lnR>
                      <a:noFill/>
                    </a:lnR>
                    <a:lnT>
                      <a:noFill/>
                    </a:lnT>
                    <a:lnB>
                      <a:noFill/>
                    </a:lnB>
                    <a:solidFill>
                      <a:srgbClr val="FFFFFF"/>
                    </a:solidFill>
                  </a:tcPr>
                </a:tc>
                <a:tc>
                  <a:txBody>
                    <a:bodyPr/>
                    <a:lstStyle/>
                    <a:p>
                      <a:pPr fontAlgn="auto"/>
                      <a:r>
                        <a:rPr lang="en-US" sz="1800">
                          <a:effectLst/>
                        </a:rPr>
                        <a:t>2Mbit/s</a:t>
                      </a:r>
                    </a:p>
                  </a:txBody>
                  <a:tcPr marL="6573" marR="6573" marT="6573" marB="6573" anchor="ctr">
                    <a:lnL>
                      <a:noFill/>
                    </a:lnL>
                    <a:lnR>
                      <a:noFill/>
                    </a:lnR>
                    <a:lnT>
                      <a:noFill/>
                    </a:lnT>
                    <a:lnB>
                      <a:noFill/>
                    </a:lnB>
                    <a:solidFill>
                      <a:srgbClr val="FFFFFF"/>
                    </a:solidFill>
                  </a:tcPr>
                </a:tc>
              </a:tr>
              <a:tr h="959661">
                <a:tc>
                  <a:txBody>
                    <a:bodyPr/>
                    <a:lstStyle/>
                    <a:p>
                      <a:pPr fontAlgn="auto"/>
                      <a:r>
                        <a:rPr lang="en-US" altLang="zh-TW" sz="1800">
                          <a:effectLst/>
                        </a:rPr>
                        <a:t>1999 </a:t>
                      </a:r>
                      <a:r>
                        <a:rPr lang="zh-TW" altLang="en-US" sz="1800">
                          <a:effectLst/>
                        </a:rPr>
                        <a:t>年</a:t>
                      </a:r>
                    </a:p>
                  </a:txBody>
                  <a:tcPr marL="6573" marR="6573" marT="6573" marB="6573" anchor="ctr">
                    <a:lnL>
                      <a:noFill/>
                    </a:lnL>
                    <a:lnR>
                      <a:noFill/>
                    </a:lnR>
                    <a:lnT>
                      <a:noFill/>
                    </a:lnT>
                    <a:lnB>
                      <a:noFill/>
                    </a:lnB>
                    <a:solidFill>
                      <a:srgbClr val="FFFFFF"/>
                    </a:solidFill>
                  </a:tcPr>
                </a:tc>
                <a:tc>
                  <a:txBody>
                    <a:bodyPr/>
                    <a:lstStyle/>
                    <a:p>
                      <a:pPr fontAlgn="auto"/>
                      <a:r>
                        <a:rPr lang="zh-TW" altLang="en-US" sz="1800" dirty="0">
                          <a:effectLst/>
                        </a:rPr>
                        <a:t>第二代</a:t>
                      </a:r>
                    </a:p>
                  </a:txBody>
                  <a:tcPr marL="6573" marR="6573" marT="6573" marB="6573" anchor="ctr">
                    <a:lnL>
                      <a:noFill/>
                    </a:lnL>
                    <a:lnR>
                      <a:noFill/>
                    </a:lnR>
                    <a:lnT>
                      <a:noFill/>
                    </a:lnT>
                    <a:lnB>
                      <a:noFill/>
                    </a:lnB>
                    <a:solidFill>
                      <a:srgbClr val="FFFFFF"/>
                    </a:solidFill>
                  </a:tcPr>
                </a:tc>
                <a:tc>
                  <a:txBody>
                    <a:bodyPr/>
                    <a:lstStyle/>
                    <a:p>
                      <a:pPr fontAlgn="auto"/>
                      <a:r>
                        <a:rPr lang="en-US" sz="1800" dirty="0">
                          <a:effectLst/>
                        </a:rPr>
                        <a:t>IEEE 802.11a</a:t>
                      </a:r>
                      <a:br>
                        <a:rPr lang="en-US" sz="1800" dirty="0">
                          <a:effectLst/>
                        </a:rPr>
                      </a:br>
                      <a:r>
                        <a:rPr lang="en-US" sz="1800" b="1" dirty="0">
                          <a:solidFill>
                            <a:srgbClr val="FF0000"/>
                          </a:solidFill>
                          <a:effectLst>
                            <a:outerShdw blurRad="38100" dist="38100" dir="2700000" algn="tl">
                              <a:srgbClr val="000000">
                                <a:alpha val="43137"/>
                              </a:srgbClr>
                            </a:outerShdw>
                          </a:effectLst>
                        </a:rPr>
                        <a:t>IEEE 802.11b</a:t>
                      </a:r>
                    </a:p>
                  </a:txBody>
                  <a:tcPr marL="6573" marR="6573" marT="6573" marB="6573" anchor="ctr">
                    <a:lnL>
                      <a:noFill/>
                    </a:lnL>
                    <a:lnR>
                      <a:noFill/>
                    </a:lnR>
                    <a:lnT>
                      <a:noFill/>
                    </a:lnT>
                    <a:lnB>
                      <a:noFill/>
                    </a:lnB>
                    <a:solidFill>
                      <a:srgbClr val="FFFFFF"/>
                    </a:solidFill>
                  </a:tcPr>
                </a:tc>
                <a:tc>
                  <a:txBody>
                    <a:bodyPr/>
                    <a:lstStyle/>
                    <a:p>
                      <a:pPr fontAlgn="auto"/>
                      <a:r>
                        <a:rPr lang="en-US" sz="1800" dirty="0">
                          <a:effectLst/>
                        </a:rPr>
                        <a:t>5GHz</a:t>
                      </a:r>
                      <a:br>
                        <a:rPr lang="en-US" sz="1800" dirty="0">
                          <a:effectLst/>
                        </a:rPr>
                      </a:br>
                      <a:r>
                        <a:rPr lang="en-US" sz="1800" dirty="0">
                          <a:solidFill>
                            <a:srgbClr val="FF0000"/>
                          </a:solidFill>
                          <a:effectLst/>
                        </a:rPr>
                        <a:t>2.4GHz</a:t>
                      </a:r>
                    </a:p>
                  </a:txBody>
                  <a:tcPr marL="6573" marR="6573" marT="6573" marB="6573" anchor="ctr">
                    <a:lnL>
                      <a:noFill/>
                    </a:lnL>
                    <a:lnR>
                      <a:noFill/>
                    </a:lnR>
                    <a:lnT>
                      <a:noFill/>
                    </a:lnT>
                    <a:lnB>
                      <a:noFill/>
                    </a:lnB>
                    <a:solidFill>
                      <a:srgbClr val="FFFFFF"/>
                    </a:solidFill>
                  </a:tcPr>
                </a:tc>
                <a:tc>
                  <a:txBody>
                    <a:bodyPr/>
                    <a:lstStyle/>
                    <a:p>
                      <a:pPr fontAlgn="auto"/>
                      <a:r>
                        <a:rPr lang="en-US" sz="1800" dirty="0">
                          <a:effectLst/>
                        </a:rPr>
                        <a:t>54Mbit/s</a:t>
                      </a:r>
                      <a:br>
                        <a:rPr lang="en-US" sz="1800" dirty="0">
                          <a:effectLst/>
                        </a:rPr>
                      </a:br>
                      <a:r>
                        <a:rPr lang="en-US" sz="1800" b="1" dirty="0">
                          <a:solidFill>
                            <a:srgbClr val="FF0000"/>
                          </a:solidFill>
                          <a:effectLst>
                            <a:outerShdw blurRad="38100" dist="38100" dir="2700000" algn="tl">
                              <a:srgbClr val="000000">
                                <a:alpha val="43137"/>
                              </a:srgbClr>
                            </a:outerShdw>
                          </a:effectLst>
                        </a:rPr>
                        <a:t>11Mbit/s</a:t>
                      </a:r>
                    </a:p>
                  </a:txBody>
                  <a:tcPr marL="6573" marR="6573" marT="6573" marB="6573" anchor="ctr">
                    <a:lnL>
                      <a:noFill/>
                    </a:lnL>
                    <a:lnR>
                      <a:noFill/>
                    </a:lnR>
                    <a:lnT>
                      <a:noFill/>
                    </a:lnT>
                    <a:lnB>
                      <a:noFill/>
                    </a:lnB>
                    <a:solidFill>
                      <a:srgbClr val="FFFFFF"/>
                    </a:solidFill>
                  </a:tcPr>
                </a:tc>
              </a:tr>
              <a:tr h="486403">
                <a:tc>
                  <a:txBody>
                    <a:bodyPr/>
                    <a:lstStyle/>
                    <a:p>
                      <a:pPr fontAlgn="auto"/>
                      <a:r>
                        <a:rPr lang="en-US" altLang="zh-TW" sz="1800">
                          <a:effectLst/>
                        </a:rPr>
                        <a:t>2003 </a:t>
                      </a:r>
                      <a:r>
                        <a:rPr lang="zh-TW" altLang="en-US" sz="1800">
                          <a:effectLst/>
                        </a:rPr>
                        <a:t>年</a:t>
                      </a:r>
                    </a:p>
                  </a:txBody>
                  <a:tcPr marL="6573" marR="6573" marT="6573" marB="6573" anchor="ctr">
                    <a:lnL>
                      <a:noFill/>
                    </a:lnL>
                    <a:lnR>
                      <a:noFill/>
                    </a:lnR>
                    <a:lnT>
                      <a:noFill/>
                    </a:lnT>
                    <a:lnB>
                      <a:noFill/>
                    </a:lnB>
                    <a:solidFill>
                      <a:srgbClr val="FFFFFF"/>
                    </a:solidFill>
                  </a:tcPr>
                </a:tc>
                <a:tc>
                  <a:txBody>
                    <a:bodyPr/>
                    <a:lstStyle/>
                    <a:p>
                      <a:pPr fontAlgn="auto"/>
                      <a:r>
                        <a:rPr lang="zh-TW" altLang="en-US" sz="1800">
                          <a:effectLst/>
                        </a:rPr>
                        <a:t>第三代</a:t>
                      </a:r>
                    </a:p>
                  </a:txBody>
                  <a:tcPr marL="6573" marR="6573" marT="6573" marB="6573" anchor="ctr">
                    <a:lnL>
                      <a:noFill/>
                    </a:lnL>
                    <a:lnR>
                      <a:noFill/>
                    </a:lnR>
                    <a:lnT>
                      <a:noFill/>
                    </a:lnT>
                    <a:lnB>
                      <a:noFill/>
                    </a:lnB>
                    <a:solidFill>
                      <a:srgbClr val="FFFFFF"/>
                    </a:solidFill>
                  </a:tcPr>
                </a:tc>
                <a:tc>
                  <a:txBody>
                    <a:bodyPr/>
                    <a:lstStyle/>
                    <a:p>
                      <a:pPr fontAlgn="auto"/>
                      <a:r>
                        <a:rPr lang="en-US" sz="1800" dirty="0">
                          <a:effectLst/>
                        </a:rPr>
                        <a:t>IEEE 802.11g</a:t>
                      </a:r>
                    </a:p>
                  </a:txBody>
                  <a:tcPr marL="6573" marR="6573" marT="6573" marB="6573" anchor="ctr">
                    <a:lnL>
                      <a:noFill/>
                    </a:lnL>
                    <a:lnR>
                      <a:noFill/>
                    </a:lnR>
                    <a:lnT>
                      <a:noFill/>
                    </a:lnT>
                    <a:lnB>
                      <a:noFill/>
                    </a:lnB>
                    <a:solidFill>
                      <a:srgbClr val="FFFFFF"/>
                    </a:solidFill>
                  </a:tcPr>
                </a:tc>
                <a:tc>
                  <a:txBody>
                    <a:bodyPr/>
                    <a:lstStyle/>
                    <a:p>
                      <a:pPr fontAlgn="auto"/>
                      <a:r>
                        <a:rPr lang="en-US" sz="1800" dirty="0">
                          <a:effectLst/>
                        </a:rPr>
                        <a:t>2.4GHz</a:t>
                      </a:r>
                    </a:p>
                  </a:txBody>
                  <a:tcPr marL="6573" marR="6573" marT="6573" marB="6573" anchor="ctr">
                    <a:lnL>
                      <a:noFill/>
                    </a:lnL>
                    <a:lnR>
                      <a:noFill/>
                    </a:lnR>
                    <a:lnT>
                      <a:noFill/>
                    </a:lnT>
                    <a:lnB>
                      <a:noFill/>
                    </a:lnB>
                    <a:solidFill>
                      <a:srgbClr val="FFFFFF"/>
                    </a:solidFill>
                  </a:tcPr>
                </a:tc>
                <a:tc>
                  <a:txBody>
                    <a:bodyPr/>
                    <a:lstStyle/>
                    <a:p>
                      <a:pPr fontAlgn="auto"/>
                      <a:r>
                        <a:rPr lang="en-US" sz="1800">
                          <a:effectLst/>
                        </a:rPr>
                        <a:t>54Mbit/s</a:t>
                      </a:r>
                    </a:p>
                  </a:txBody>
                  <a:tcPr marL="6573" marR="6573" marT="6573" marB="6573" anchor="ctr">
                    <a:lnL>
                      <a:noFill/>
                    </a:lnL>
                    <a:lnR>
                      <a:noFill/>
                    </a:lnR>
                    <a:lnT>
                      <a:noFill/>
                    </a:lnT>
                    <a:lnB>
                      <a:noFill/>
                    </a:lnB>
                    <a:solidFill>
                      <a:srgbClr val="FFFFFF"/>
                    </a:solidFill>
                  </a:tcPr>
                </a:tc>
              </a:tr>
              <a:tr h="723032">
                <a:tc>
                  <a:txBody>
                    <a:bodyPr/>
                    <a:lstStyle/>
                    <a:p>
                      <a:pPr fontAlgn="auto"/>
                      <a:r>
                        <a:rPr lang="en-US" altLang="zh-TW" sz="1800">
                          <a:effectLst/>
                        </a:rPr>
                        <a:t>2009 </a:t>
                      </a:r>
                      <a:r>
                        <a:rPr lang="zh-TW" altLang="en-US" sz="1800">
                          <a:effectLst/>
                        </a:rPr>
                        <a:t>年</a:t>
                      </a:r>
                    </a:p>
                  </a:txBody>
                  <a:tcPr marL="6573" marR="6573" marT="6573" marB="6573" anchor="ctr">
                    <a:lnL>
                      <a:noFill/>
                    </a:lnL>
                    <a:lnR>
                      <a:noFill/>
                    </a:lnR>
                    <a:lnT>
                      <a:noFill/>
                    </a:lnT>
                    <a:lnB>
                      <a:noFill/>
                    </a:lnB>
                    <a:solidFill>
                      <a:srgbClr val="FFFFFF"/>
                    </a:solidFill>
                  </a:tcPr>
                </a:tc>
                <a:tc>
                  <a:txBody>
                    <a:bodyPr/>
                    <a:lstStyle/>
                    <a:p>
                      <a:pPr fontAlgn="auto"/>
                      <a:r>
                        <a:rPr lang="zh-TW" altLang="en-US" sz="1800">
                          <a:effectLst/>
                        </a:rPr>
                        <a:t>第四代</a:t>
                      </a:r>
                    </a:p>
                  </a:txBody>
                  <a:tcPr marL="6573" marR="6573" marT="6573" marB="6573" anchor="ctr">
                    <a:lnL>
                      <a:noFill/>
                    </a:lnL>
                    <a:lnR>
                      <a:noFill/>
                    </a:lnR>
                    <a:lnT>
                      <a:noFill/>
                    </a:lnT>
                    <a:lnB>
                      <a:noFill/>
                    </a:lnB>
                    <a:solidFill>
                      <a:srgbClr val="FFFFFF"/>
                    </a:solidFill>
                  </a:tcPr>
                </a:tc>
                <a:tc>
                  <a:txBody>
                    <a:bodyPr/>
                    <a:lstStyle/>
                    <a:p>
                      <a:pPr fontAlgn="auto"/>
                      <a:r>
                        <a:rPr lang="en-US" sz="1800">
                          <a:effectLst/>
                        </a:rPr>
                        <a:t>IEEE 802.11n（Wi-Fi 4）</a:t>
                      </a:r>
                    </a:p>
                  </a:txBody>
                  <a:tcPr marL="6573" marR="6573" marT="6573" marB="6573" anchor="ctr">
                    <a:lnL>
                      <a:noFill/>
                    </a:lnL>
                    <a:lnR>
                      <a:noFill/>
                    </a:lnR>
                    <a:lnT>
                      <a:noFill/>
                    </a:lnT>
                    <a:lnB>
                      <a:noFill/>
                    </a:lnB>
                    <a:solidFill>
                      <a:srgbClr val="FFFFFF"/>
                    </a:solidFill>
                  </a:tcPr>
                </a:tc>
                <a:tc>
                  <a:txBody>
                    <a:bodyPr/>
                    <a:lstStyle/>
                    <a:p>
                      <a:pPr fontAlgn="auto"/>
                      <a:r>
                        <a:rPr lang="en-US" sz="1800" dirty="0">
                          <a:effectLst/>
                        </a:rPr>
                        <a:t>2.4GHz </a:t>
                      </a:r>
                      <a:r>
                        <a:rPr lang="zh-TW" altLang="en-US" sz="1800" dirty="0">
                          <a:effectLst/>
                        </a:rPr>
                        <a:t>或 </a:t>
                      </a:r>
                      <a:r>
                        <a:rPr lang="en-US" altLang="zh-TW" sz="1800" dirty="0">
                          <a:effectLst/>
                        </a:rPr>
                        <a:t>5</a:t>
                      </a:r>
                      <a:r>
                        <a:rPr lang="en-US" sz="1800" dirty="0">
                          <a:effectLst/>
                        </a:rPr>
                        <a:t>GHz</a:t>
                      </a:r>
                    </a:p>
                  </a:txBody>
                  <a:tcPr marL="6573" marR="6573" marT="6573" marB="6573" anchor="ctr">
                    <a:lnL>
                      <a:noFill/>
                    </a:lnL>
                    <a:lnR>
                      <a:noFill/>
                    </a:lnR>
                    <a:lnT>
                      <a:noFill/>
                    </a:lnT>
                    <a:lnB>
                      <a:noFill/>
                    </a:lnB>
                    <a:solidFill>
                      <a:srgbClr val="FFFFFF"/>
                    </a:solidFill>
                  </a:tcPr>
                </a:tc>
                <a:tc>
                  <a:txBody>
                    <a:bodyPr/>
                    <a:lstStyle/>
                    <a:p>
                      <a:pPr fontAlgn="auto"/>
                      <a:r>
                        <a:rPr lang="en-US" sz="1800">
                          <a:effectLst/>
                        </a:rPr>
                        <a:t>600Mbit/s</a:t>
                      </a:r>
                    </a:p>
                  </a:txBody>
                  <a:tcPr marL="6573" marR="6573" marT="6573" marB="6573" anchor="ctr">
                    <a:lnL>
                      <a:noFill/>
                    </a:lnL>
                    <a:lnR>
                      <a:noFill/>
                    </a:lnR>
                    <a:lnT>
                      <a:noFill/>
                    </a:lnT>
                    <a:lnB>
                      <a:noFill/>
                    </a:lnB>
                    <a:solidFill>
                      <a:srgbClr val="FFFFFF"/>
                    </a:solidFill>
                  </a:tcPr>
                </a:tc>
              </a:tr>
              <a:tr h="723032">
                <a:tc>
                  <a:txBody>
                    <a:bodyPr/>
                    <a:lstStyle/>
                    <a:p>
                      <a:pPr fontAlgn="auto"/>
                      <a:r>
                        <a:rPr lang="en-US" altLang="zh-TW" sz="1800">
                          <a:effectLst/>
                        </a:rPr>
                        <a:t>2013 </a:t>
                      </a:r>
                      <a:r>
                        <a:rPr lang="zh-TW" altLang="en-US" sz="1800">
                          <a:effectLst/>
                        </a:rPr>
                        <a:t>年</a:t>
                      </a:r>
                    </a:p>
                  </a:txBody>
                  <a:tcPr marL="6573" marR="6573" marT="6573" marB="6573" anchor="ctr">
                    <a:lnL>
                      <a:noFill/>
                    </a:lnL>
                    <a:lnR>
                      <a:noFill/>
                    </a:lnR>
                    <a:lnT>
                      <a:noFill/>
                    </a:lnT>
                    <a:lnB>
                      <a:noFill/>
                    </a:lnB>
                    <a:solidFill>
                      <a:srgbClr val="FFFFFF"/>
                    </a:solidFill>
                  </a:tcPr>
                </a:tc>
                <a:tc>
                  <a:txBody>
                    <a:bodyPr/>
                    <a:lstStyle/>
                    <a:p>
                      <a:pPr fontAlgn="auto"/>
                      <a:r>
                        <a:rPr lang="zh-TW" altLang="en-US" sz="1800">
                          <a:effectLst/>
                        </a:rPr>
                        <a:t>第五代</a:t>
                      </a:r>
                    </a:p>
                  </a:txBody>
                  <a:tcPr marL="6573" marR="6573" marT="6573" marB="6573" anchor="ctr">
                    <a:lnL>
                      <a:noFill/>
                    </a:lnL>
                    <a:lnR>
                      <a:noFill/>
                    </a:lnR>
                    <a:lnT>
                      <a:noFill/>
                    </a:lnT>
                    <a:lnB>
                      <a:noFill/>
                    </a:lnB>
                    <a:solidFill>
                      <a:srgbClr val="FFFFFF"/>
                    </a:solidFill>
                  </a:tcPr>
                </a:tc>
                <a:tc>
                  <a:txBody>
                    <a:bodyPr/>
                    <a:lstStyle/>
                    <a:p>
                      <a:pPr fontAlgn="auto"/>
                      <a:r>
                        <a:rPr lang="en-US" sz="1800">
                          <a:effectLst/>
                        </a:rPr>
                        <a:t>IEEE 802.11ac（Wi-Fi 5）</a:t>
                      </a:r>
                    </a:p>
                  </a:txBody>
                  <a:tcPr marL="6573" marR="6573" marT="6573" marB="6573" anchor="ctr">
                    <a:lnL>
                      <a:noFill/>
                    </a:lnL>
                    <a:lnR>
                      <a:noFill/>
                    </a:lnR>
                    <a:lnT>
                      <a:noFill/>
                    </a:lnT>
                    <a:lnB>
                      <a:noFill/>
                    </a:lnB>
                    <a:solidFill>
                      <a:srgbClr val="FFFFFF"/>
                    </a:solidFill>
                  </a:tcPr>
                </a:tc>
                <a:tc>
                  <a:txBody>
                    <a:bodyPr/>
                    <a:lstStyle/>
                    <a:p>
                      <a:pPr fontAlgn="auto"/>
                      <a:r>
                        <a:rPr lang="en-US" sz="1800" dirty="0">
                          <a:effectLst/>
                        </a:rPr>
                        <a:t>5GHz</a:t>
                      </a:r>
                    </a:p>
                  </a:txBody>
                  <a:tcPr marL="6573" marR="6573" marT="6573" marB="6573" anchor="ctr">
                    <a:lnL>
                      <a:noFill/>
                    </a:lnL>
                    <a:lnR>
                      <a:noFill/>
                    </a:lnR>
                    <a:lnT>
                      <a:noFill/>
                    </a:lnT>
                    <a:lnB>
                      <a:noFill/>
                    </a:lnB>
                    <a:solidFill>
                      <a:srgbClr val="FFFFFF"/>
                    </a:solidFill>
                  </a:tcPr>
                </a:tc>
                <a:tc>
                  <a:txBody>
                    <a:bodyPr/>
                    <a:lstStyle/>
                    <a:p>
                      <a:pPr fontAlgn="auto"/>
                      <a:r>
                        <a:rPr lang="en-US" sz="1800" dirty="0">
                          <a:effectLst/>
                        </a:rPr>
                        <a:t>6,933Mbit/s</a:t>
                      </a:r>
                    </a:p>
                  </a:txBody>
                  <a:tcPr marL="6573" marR="6573" marT="6573" marB="6573" anchor="ctr">
                    <a:lnL>
                      <a:noFill/>
                    </a:lnL>
                    <a:lnR>
                      <a:noFill/>
                    </a:lnR>
                    <a:lnT>
                      <a:noFill/>
                    </a:lnT>
                    <a:lnB>
                      <a:noFill/>
                    </a:lnB>
                    <a:solidFill>
                      <a:srgbClr val="FFFFFF"/>
                    </a:solidFill>
                  </a:tcPr>
                </a:tc>
              </a:tr>
              <a:tr h="723032">
                <a:tc>
                  <a:txBody>
                    <a:bodyPr/>
                    <a:lstStyle/>
                    <a:p>
                      <a:pPr fontAlgn="auto"/>
                      <a:r>
                        <a:rPr lang="en-US" altLang="zh-TW" sz="1800">
                          <a:effectLst/>
                        </a:rPr>
                        <a:t>2019 </a:t>
                      </a:r>
                      <a:r>
                        <a:rPr lang="zh-TW" altLang="en-US" sz="1800">
                          <a:effectLst/>
                        </a:rPr>
                        <a:t>年</a:t>
                      </a:r>
                    </a:p>
                  </a:txBody>
                  <a:tcPr marL="6573" marR="6573" marT="6573" marB="6573" anchor="ctr">
                    <a:lnL>
                      <a:noFill/>
                    </a:lnL>
                    <a:lnR>
                      <a:noFill/>
                    </a:lnR>
                    <a:lnT>
                      <a:noFill/>
                    </a:lnT>
                    <a:lnB>
                      <a:noFill/>
                    </a:lnB>
                    <a:solidFill>
                      <a:srgbClr val="FFFFFF"/>
                    </a:solidFill>
                  </a:tcPr>
                </a:tc>
                <a:tc>
                  <a:txBody>
                    <a:bodyPr/>
                    <a:lstStyle/>
                    <a:p>
                      <a:pPr fontAlgn="auto"/>
                      <a:r>
                        <a:rPr lang="zh-TW" altLang="en-US" sz="1800">
                          <a:effectLst/>
                        </a:rPr>
                        <a:t>第六代</a:t>
                      </a:r>
                    </a:p>
                  </a:txBody>
                  <a:tcPr marL="6573" marR="6573" marT="6573" marB="6573" anchor="ctr">
                    <a:lnL>
                      <a:noFill/>
                    </a:lnL>
                    <a:lnR>
                      <a:noFill/>
                    </a:lnR>
                    <a:lnT>
                      <a:noFill/>
                    </a:lnT>
                    <a:lnB>
                      <a:noFill/>
                    </a:lnB>
                    <a:solidFill>
                      <a:srgbClr val="FFFFFF"/>
                    </a:solidFill>
                  </a:tcPr>
                </a:tc>
                <a:tc>
                  <a:txBody>
                    <a:bodyPr/>
                    <a:lstStyle/>
                    <a:p>
                      <a:pPr fontAlgn="auto"/>
                      <a:r>
                        <a:rPr lang="en-US" sz="1800" b="1" dirty="0">
                          <a:solidFill>
                            <a:srgbClr val="C00000"/>
                          </a:solidFill>
                          <a:effectLst>
                            <a:outerShdw blurRad="38100" dist="38100" dir="2700000" algn="tl">
                              <a:srgbClr val="000000">
                                <a:alpha val="43137"/>
                              </a:srgbClr>
                            </a:outerShdw>
                          </a:effectLst>
                        </a:rPr>
                        <a:t>IEEE 802.11</a:t>
                      </a:r>
                      <a:r>
                        <a:rPr lang="en-US" sz="1800" b="1" dirty="0">
                          <a:solidFill>
                            <a:srgbClr val="0070C0"/>
                          </a:solidFill>
                          <a:effectLst>
                            <a:outerShdw blurRad="38100" dist="38100" dir="2700000" algn="tl">
                              <a:srgbClr val="000000">
                                <a:alpha val="43137"/>
                              </a:srgbClr>
                            </a:outerShdw>
                          </a:effectLst>
                        </a:rPr>
                        <a:t>ax</a:t>
                      </a:r>
                      <a:r>
                        <a:rPr lang="en-US" sz="1800" b="1" dirty="0">
                          <a:solidFill>
                            <a:srgbClr val="C00000"/>
                          </a:solidFill>
                          <a:effectLst>
                            <a:outerShdw blurRad="38100" dist="38100" dir="2700000" algn="tl">
                              <a:srgbClr val="000000">
                                <a:alpha val="43137"/>
                              </a:srgbClr>
                            </a:outerShdw>
                          </a:effectLst>
                        </a:rPr>
                        <a:t>（Wi-Fi 6）</a:t>
                      </a:r>
                    </a:p>
                  </a:txBody>
                  <a:tcPr marL="6573" marR="6573" marT="6573" marB="6573" anchor="ctr">
                    <a:lnL>
                      <a:noFill/>
                    </a:lnL>
                    <a:lnR>
                      <a:noFill/>
                    </a:lnR>
                    <a:lnT>
                      <a:noFill/>
                    </a:lnT>
                    <a:lnB>
                      <a:noFill/>
                    </a:lnB>
                    <a:solidFill>
                      <a:srgbClr val="FFFFFF"/>
                    </a:solidFill>
                  </a:tcPr>
                </a:tc>
                <a:tc>
                  <a:txBody>
                    <a:bodyPr/>
                    <a:lstStyle/>
                    <a:p>
                      <a:pPr fontAlgn="auto"/>
                      <a:r>
                        <a:rPr lang="en-US" sz="1800">
                          <a:effectLst/>
                        </a:rPr>
                        <a:t>2.4GHz </a:t>
                      </a:r>
                      <a:r>
                        <a:rPr lang="zh-TW" altLang="en-US" sz="1800">
                          <a:effectLst/>
                        </a:rPr>
                        <a:t>或 </a:t>
                      </a:r>
                      <a:r>
                        <a:rPr lang="en-US" altLang="zh-TW" sz="1800">
                          <a:effectLst/>
                        </a:rPr>
                        <a:t>5</a:t>
                      </a:r>
                      <a:r>
                        <a:rPr lang="en-US" sz="1800">
                          <a:effectLst/>
                        </a:rPr>
                        <a:t>GHz</a:t>
                      </a:r>
                    </a:p>
                  </a:txBody>
                  <a:tcPr marL="6573" marR="6573" marT="6573" marB="6573" anchor="ctr">
                    <a:lnL>
                      <a:noFill/>
                    </a:lnL>
                    <a:lnR>
                      <a:noFill/>
                    </a:lnR>
                    <a:lnT>
                      <a:noFill/>
                    </a:lnT>
                    <a:lnB>
                      <a:noFill/>
                    </a:lnB>
                    <a:solidFill>
                      <a:srgbClr val="FFFFFF"/>
                    </a:solidFill>
                  </a:tcPr>
                </a:tc>
                <a:tc>
                  <a:txBody>
                    <a:bodyPr/>
                    <a:lstStyle/>
                    <a:p>
                      <a:pPr fontAlgn="auto"/>
                      <a:r>
                        <a:rPr lang="en-US" sz="1800" dirty="0">
                          <a:effectLst/>
                        </a:rPr>
                        <a:t>9,607.8MBit/s</a:t>
                      </a:r>
                    </a:p>
                  </a:txBody>
                  <a:tcPr marL="6573" marR="6573" marT="6573" marB="6573"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7636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490771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solidFill>
                  <a:srgbClr val="C00000"/>
                </a:solidFill>
                <a:effectLst>
                  <a:outerShdw blurRad="38100" dist="38100" dir="2700000" algn="tl">
                    <a:srgbClr val="000000">
                      <a:alpha val="43137"/>
                    </a:srgbClr>
                  </a:outerShdw>
                </a:effectLst>
              </a:rPr>
              <a:t>無線網路</a:t>
            </a:r>
            <a:r>
              <a:rPr lang="zh-TW" altLang="en-US" b="1" dirty="0">
                <a:solidFill>
                  <a:srgbClr val="C00000"/>
                </a:solidFill>
                <a:effectLst>
                  <a:outerShdw blurRad="38100" dist="38100" dir="2700000" algn="tl">
                    <a:srgbClr val="000000">
                      <a:alpha val="43137"/>
                    </a:srgbClr>
                  </a:outerShdw>
                </a:effectLst>
              </a:rPr>
              <a:t>攻擊</a:t>
            </a:r>
            <a:r>
              <a:rPr lang="zh-TW" altLang="en-US" b="1" dirty="0" smtClean="0">
                <a:solidFill>
                  <a:srgbClr val="C00000"/>
                </a:solidFill>
                <a:effectLst>
                  <a:outerShdw blurRad="38100" dist="38100" dir="2700000" algn="tl">
                    <a:srgbClr val="000000">
                      <a:alpha val="43137"/>
                    </a:srgbClr>
                  </a:outerShdw>
                </a:effectLst>
              </a:rPr>
              <a:t>手法</a:t>
            </a:r>
            <a:r>
              <a:rPr lang="en-US" altLang="zh-TW" b="1" dirty="0" smtClean="0">
                <a:solidFill>
                  <a:srgbClr val="C00000"/>
                </a:solidFill>
                <a:effectLst>
                  <a:outerShdw blurRad="38100" dist="38100" dir="2700000" algn="tl">
                    <a:srgbClr val="000000">
                      <a:alpha val="43137"/>
                    </a:srgbClr>
                  </a:outerShdw>
                </a:effectLst>
              </a:rPr>
              <a:t/>
            </a:r>
            <a:br>
              <a:rPr lang="en-US" altLang="zh-TW" b="1" dirty="0" smtClean="0">
                <a:solidFill>
                  <a:srgbClr val="C00000"/>
                </a:solidFill>
                <a:effectLst>
                  <a:outerShdw blurRad="38100" dist="38100" dir="2700000" algn="tl">
                    <a:srgbClr val="000000">
                      <a:alpha val="43137"/>
                    </a:srgbClr>
                  </a:outerShdw>
                </a:effectLst>
              </a:rPr>
            </a:br>
            <a:r>
              <a:rPr lang="zh-TW" altLang="en-US" b="1" dirty="0" smtClean="0">
                <a:solidFill>
                  <a:srgbClr val="C00000"/>
                </a:solidFill>
                <a:effectLst>
                  <a:outerShdw blurRad="38100" dist="38100" dir="2700000" algn="tl">
                    <a:srgbClr val="000000">
                      <a:alpha val="43137"/>
                    </a:srgbClr>
                  </a:outerShdw>
                </a:effectLst>
              </a:rPr>
              <a:t>藍牙  </a:t>
            </a:r>
            <a:r>
              <a:rPr lang="en-US" altLang="zh-TW" b="1" dirty="0" smtClean="0">
                <a:solidFill>
                  <a:srgbClr val="C00000"/>
                </a:solidFill>
                <a:effectLst>
                  <a:outerShdw blurRad="38100" dist="38100" dir="2700000" algn="tl">
                    <a:srgbClr val="000000">
                      <a:alpha val="43137"/>
                    </a:srgbClr>
                  </a:outerShdw>
                </a:effectLst>
              </a:rPr>
              <a:t>MQTT</a:t>
            </a:r>
            <a:r>
              <a:rPr lang="zh-TW" altLang="en-US" b="1" dirty="0" smtClean="0">
                <a:solidFill>
                  <a:srgbClr val="C00000"/>
                </a:solidFill>
                <a:effectLst>
                  <a:outerShdw blurRad="38100" dist="38100" dir="2700000" algn="tl">
                    <a:srgbClr val="000000">
                      <a:alpha val="43137"/>
                    </a:srgbClr>
                  </a:outerShdw>
                </a:effectLst>
              </a:rPr>
              <a:t>  </a:t>
            </a:r>
            <a:r>
              <a:rPr lang="en-US" altLang="zh-TW" b="1" dirty="0" smtClean="0">
                <a:solidFill>
                  <a:srgbClr val="C00000"/>
                </a:solidFill>
                <a:effectLst>
                  <a:outerShdw blurRad="38100" dist="38100" dir="2700000" algn="tl">
                    <a:srgbClr val="000000">
                      <a:alpha val="43137"/>
                    </a:srgbClr>
                  </a:outerShdw>
                </a:effectLst>
              </a:rPr>
              <a:t>Can BUS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852803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防火牆技術</a:t>
            </a:r>
            <a:r>
              <a:rPr lang="en-US" altLang="zh-TW" dirty="0"/>
              <a:t>(Firewall)</a:t>
            </a:r>
            <a:br>
              <a:rPr lang="en-US" altLang="zh-TW" dirty="0"/>
            </a:b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044461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防火牆技術</a:t>
            </a:r>
            <a:r>
              <a:rPr lang="en-US" altLang="zh-TW" dirty="0"/>
              <a:t>(Firewall</a:t>
            </a:r>
            <a:r>
              <a:rPr lang="en-US" altLang="zh-TW" dirty="0" smtClean="0"/>
              <a:t>):</a:t>
            </a:r>
            <a:r>
              <a:rPr lang="zh-TW" altLang="en-US" dirty="0" smtClean="0"/>
              <a:t>類型</a:t>
            </a:r>
            <a:r>
              <a:rPr lang="en-US" altLang="zh-TW" dirty="0"/>
              <a:t/>
            </a:r>
            <a:br>
              <a:rPr lang="en-US" altLang="zh-TW" dirty="0"/>
            </a:b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975647726"/>
              </p:ext>
            </p:extLst>
          </p:nvPr>
        </p:nvGraphicFramePr>
        <p:xfrm>
          <a:off x="628650" y="1825625"/>
          <a:ext cx="7886700" cy="1854200"/>
        </p:xfrm>
        <a:graphic>
          <a:graphicData uri="http://schemas.openxmlformats.org/drawingml/2006/table">
            <a:tbl>
              <a:tblPr firstRow="1" bandRow="1">
                <a:tableStyleId>{5C22544A-7EE6-4342-B048-85BDC9FD1C3A}</a:tableStyleId>
              </a:tblPr>
              <a:tblGrid>
                <a:gridCol w="3943350"/>
                <a:gridCol w="3943350"/>
              </a:tblGrid>
              <a:tr h="370840">
                <a:tc>
                  <a:txBody>
                    <a:bodyPr/>
                    <a:lstStyle/>
                    <a:p>
                      <a:endParaRPr lang="zh-TW" altLang="en-US" dirty="0"/>
                    </a:p>
                  </a:txBody>
                  <a:tcPr/>
                </a:tc>
                <a:tc>
                  <a:txBody>
                    <a:bodyPr/>
                    <a:lstStyle/>
                    <a:p>
                      <a:endParaRPr lang="zh-TW" altLang="en-US"/>
                    </a:p>
                  </a:txBody>
                  <a:tcPr/>
                </a:tc>
              </a:tr>
              <a:tr h="370840">
                <a:tc>
                  <a:txBody>
                    <a:bodyPr/>
                    <a:lstStyle/>
                    <a:p>
                      <a:r>
                        <a:rPr lang="en-US" altLang="zh-TW" dirty="0" smtClean="0"/>
                        <a:t>Packet filter</a:t>
                      </a:r>
                      <a:endParaRPr lang="zh-TW" altLang="en-US" dirty="0"/>
                    </a:p>
                  </a:txBody>
                  <a:tcPr/>
                </a:tc>
                <a:tc>
                  <a:txBody>
                    <a:bodyPr/>
                    <a:lstStyle/>
                    <a:p>
                      <a:endParaRPr lang="zh-TW" altLang="en-US"/>
                    </a:p>
                  </a:txBody>
                  <a:tcPr/>
                </a:tc>
              </a:tr>
              <a:tr h="370840">
                <a:tc>
                  <a:txBody>
                    <a:bodyPr/>
                    <a:lstStyle/>
                    <a:p>
                      <a:r>
                        <a:rPr lang="en-US" altLang="zh-TW" dirty="0" err="1" smtClean="0"/>
                        <a:t>Stateful</a:t>
                      </a:r>
                      <a:r>
                        <a:rPr lang="en-US" altLang="zh-TW" dirty="0" smtClean="0"/>
                        <a:t> inspection</a:t>
                      </a:r>
                      <a:endParaRPr lang="zh-TW" altLang="en-US" dirty="0"/>
                    </a:p>
                  </a:txBody>
                  <a:tcPr/>
                </a:tc>
                <a:tc>
                  <a:txBody>
                    <a:bodyPr/>
                    <a:lstStyle/>
                    <a:p>
                      <a:endParaRPr lang="zh-TW" altLang="en-US"/>
                    </a:p>
                  </a:txBody>
                  <a:tcPr/>
                </a:tc>
              </a:tr>
              <a:tr h="370840">
                <a:tc>
                  <a:txBody>
                    <a:bodyPr/>
                    <a:lstStyle/>
                    <a:p>
                      <a:r>
                        <a:rPr lang="en-US" altLang="zh-TW" dirty="0" smtClean="0"/>
                        <a:t>Application </a:t>
                      </a:r>
                      <a:endParaRPr lang="zh-TW" altLang="en-US" dirty="0"/>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r>
            </a:tbl>
          </a:graphicData>
        </a:graphic>
      </p:graphicFrame>
    </p:spTree>
    <p:extLst>
      <p:ext uri="{BB962C8B-B14F-4D97-AF65-F5344CB8AC3E}">
        <p14:creationId xmlns:p14="http://schemas.microsoft.com/office/powerpoint/2010/main" val="1594295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72465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8344" y="511122"/>
            <a:ext cx="7886700" cy="1325563"/>
          </a:xfrm>
        </p:spPr>
        <p:txBody>
          <a:bodyPr/>
          <a:lstStyle/>
          <a:p>
            <a:r>
              <a:rPr lang="en-US" altLang="zh-TW" dirty="0" err="1"/>
              <a:t>Stateful</a:t>
            </a:r>
            <a:r>
              <a:rPr lang="en-US" altLang="zh-TW" dirty="0"/>
              <a:t> </a:t>
            </a:r>
            <a:r>
              <a:rPr lang="en-US" altLang="zh-TW" dirty="0" smtClean="0"/>
              <a:t>firewall </a:t>
            </a:r>
            <a:r>
              <a:rPr lang="zh-TW" altLang="en-US" dirty="0" smtClean="0"/>
              <a:t>狀態</a:t>
            </a:r>
            <a:r>
              <a:rPr lang="zh-TW" altLang="en-US" dirty="0"/>
              <a:t>防火牆</a:t>
            </a:r>
          </a:p>
        </p:txBody>
      </p:sp>
      <p:sp>
        <p:nvSpPr>
          <p:cNvPr id="3" name="矩形 2"/>
          <p:cNvSpPr/>
          <p:nvPr/>
        </p:nvSpPr>
        <p:spPr>
          <a:xfrm>
            <a:off x="587828" y="2066621"/>
            <a:ext cx="7895345" cy="2585323"/>
          </a:xfrm>
          <a:prstGeom prst="rect">
            <a:avLst/>
          </a:prstGeom>
        </p:spPr>
        <p:txBody>
          <a:bodyPr wrap="square">
            <a:spAutoFit/>
          </a:bodyPr>
          <a:lstStyle/>
          <a:p>
            <a:r>
              <a:rPr lang="zh-TW" altLang="en-US" dirty="0"/>
              <a:t>狀態防火牆（英語：</a:t>
            </a:r>
            <a:r>
              <a:rPr lang="en-US" altLang="zh-TW" dirty="0" err="1"/>
              <a:t>Stateful</a:t>
            </a:r>
            <a:r>
              <a:rPr lang="en-US" altLang="zh-TW" dirty="0"/>
              <a:t> firewall</a:t>
            </a:r>
            <a:r>
              <a:rPr lang="zh-TW" altLang="en-US" dirty="0"/>
              <a:t>），一種能夠提供狀態封包檢查（</a:t>
            </a:r>
            <a:r>
              <a:rPr lang="en-US" altLang="zh-TW" dirty="0" err="1"/>
              <a:t>stateful</a:t>
            </a:r>
            <a:r>
              <a:rPr lang="en-US" altLang="zh-TW" dirty="0"/>
              <a:t> packet inspection</a:t>
            </a:r>
            <a:r>
              <a:rPr lang="zh-TW" altLang="en-US" dirty="0"/>
              <a:t>，縮寫為</a:t>
            </a:r>
            <a:r>
              <a:rPr lang="en-US" altLang="zh-TW" dirty="0"/>
              <a:t>SPI</a:t>
            </a:r>
            <a:r>
              <a:rPr lang="zh-TW" altLang="en-US" dirty="0"/>
              <a:t>）或狀態檢視（</a:t>
            </a:r>
            <a:r>
              <a:rPr lang="en-US" altLang="zh-TW" dirty="0" err="1"/>
              <a:t>stateful</a:t>
            </a:r>
            <a:r>
              <a:rPr lang="en-US" altLang="zh-TW" dirty="0"/>
              <a:t> inspection</a:t>
            </a:r>
            <a:r>
              <a:rPr lang="zh-TW" altLang="en-US" dirty="0"/>
              <a:t>）功能的防火牆，能夠持續追蹤穿過這個防火牆的各種網路連線（例如</a:t>
            </a:r>
            <a:r>
              <a:rPr lang="en-US" altLang="zh-TW" dirty="0"/>
              <a:t>TCP</a:t>
            </a:r>
            <a:r>
              <a:rPr lang="zh-TW" altLang="en-US" dirty="0"/>
              <a:t>與</a:t>
            </a:r>
            <a:r>
              <a:rPr lang="en-US" altLang="zh-TW" dirty="0"/>
              <a:t>UDP</a:t>
            </a:r>
            <a:r>
              <a:rPr lang="zh-TW" altLang="en-US" dirty="0"/>
              <a:t>連線）的狀態</a:t>
            </a:r>
            <a:r>
              <a:rPr lang="zh-TW" altLang="en-US" dirty="0" smtClean="0"/>
              <a:t>。</a:t>
            </a:r>
            <a:endParaRPr lang="en-US" altLang="zh-TW" dirty="0" smtClean="0"/>
          </a:p>
          <a:p>
            <a:endParaRPr lang="en-US" altLang="zh-TW" dirty="0"/>
          </a:p>
          <a:p>
            <a:r>
              <a:rPr lang="zh-TW" altLang="en-US" dirty="0" smtClean="0"/>
              <a:t>這</a:t>
            </a:r>
            <a:r>
              <a:rPr lang="zh-TW" altLang="en-US" dirty="0"/>
              <a:t>種防火牆被設計來區分不同連線種類下的合法封包。只有符合主動連線的封包才能夠被允許穿過防火牆，其他的封包都會被拒絕。</a:t>
            </a:r>
          </a:p>
          <a:p>
            <a:endParaRPr lang="zh-TW" altLang="en-US" dirty="0"/>
          </a:p>
          <a:p>
            <a:r>
              <a:rPr lang="zh-TW" altLang="en-US" dirty="0"/>
              <a:t>這種防火牆也可以提供動態封包過濾（</a:t>
            </a:r>
            <a:r>
              <a:rPr lang="en-US" altLang="zh-TW" dirty="0"/>
              <a:t>Dynamic Packet Filtering</a:t>
            </a:r>
            <a:r>
              <a:rPr lang="zh-TW" altLang="en-US" dirty="0"/>
              <a:t>）的功能。</a:t>
            </a:r>
          </a:p>
        </p:txBody>
      </p:sp>
    </p:spTree>
    <p:extLst>
      <p:ext uri="{BB962C8B-B14F-4D97-AF65-F5344CB8AC3E}">
        <p14:creationId xmlns:p14="http://schemas.microsoft.com/office/powerpoint/2010/main" val="3075520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防火牆技術</a:t>
            </a:r>
            <a:r>
              <a:rPr lang="en-US" altLang="zh-TW" dirty="0"/>
              <a:t>(Firewall</a:t>
            </a:r>
            <a:r>
              <a:rPr lang="en-US" altLang="zh-TW" dirty="0" smtClean="0"/>
              <a:t>):</a:t>
            </a:r>
            <a:r>
              <a:rPr lang="zh-TW" altLang="en-US" dirty="0" smtClean="0"/>
              <a:t>部屬架構</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53100231"/>
              </p:ext>
            </p:extLst>
          </p:nvPr>
        </p:nvGraphicFramePr>
        <p:xfrm>
          <a:off x="628650" y="1825625"/>
          <a:ext cx="7886700" cy="1854200"/>
        </p:xfrm>
        <a:graphic>
          <a:graphicData uri="http://schemas.openxmlformats.org/drawingml/2006/table">
            <a:tbl>
              <a:tblPr firstRow="1" bandRow="1">
                <a:tableStyleId>{5C22544A-7EE6-4342-B048-85BDC9FD1C3A}</a:tableStyleId>
              </a:tblPr>
              <a:tblGrid>
                <a:gridCol w="2628900"/>
                <a:gridCol w="2628900"/>
                <a:gridCol w="2628900"/>
              </a:tblGrid>
              <a:tr h="370840">
                <a:tc>
                  <a:txBody>
                    <a:bodyPr/>
                    <a:lstStyle/>
                    <a:p>
                      <a:endParaRPr lang="zh-TW" altLang="en-US" dirty="0"/>
                    </a:p>
                  </a:txBody>
                  <a:tcPr/>
                </a:tc>
                <a:tc>
                  <a:txBody>
                    <a:bodyPr/>
                    <a:lstStyle/>
                    <a:p>
                      <a:endParaRPr lang="zh-TW" altLang="en-US"/>
                    </a:p>
                  </a:txBody>
                  <a:tcPr/>
                </a:tc>
                <a:tc>
                  <a:txBody>
                    <a:bodyPr/>
                    <a:lstStyle/>
                    <a:p>
                      <a:endParaRPr lang="zh-TW"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Bastion Host</a:t>
                      </a:r>
                      <a:r>
                        <a:rPr lang="zh-TW" altLang="en-US" dirty="0" smtClean="0"/>
                        <a:t> </a:t>
                      </a:r>
                      <a:r>
                        <a:rPr lang="zh-TW" altLang="en-US" sz="1800" b="0" i="0" kern="1200" dirty="0" smtClean="0">
                          <a:solidFill>
                            <a:schemeClr val="dk1"/>
                          </a:solidFill>
                          <a:effectLst/>
                          <a:latin typeface="+mn-lt"/>
                          <a:ea typeface="+mn-ea"/>
                          <a:cs typeface="+mn-cs"/>
                        </a:rPr>
                        <a:t>堡壘主機</a:t>
                      </a:r>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r>
            </a:tbl>
          </a:graphicData>
        </a:graphic>
      </p:graphicFrame>
    </p:spTree>
    <p:extLst>
      <p:ext uri="{BB962C8B-B14F-4D97-AF65-F5344CB8AC3E}">
        <p14:creationId xmlns:p14="http://schemas.microsoft.com/office/powerpoint/2010/main" val="235640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NAT:Network</a:t>
            </a:r>
            <a:r>
              <a:rPr lang="en-US" altLang="zh-TW" dirty="0" smtClean="0"/>
              <a:t> </a:t>
            </a:r>
            <a:r>
              <a:rPr lang="en-US" altLang="zh-TW" dirty="0"/>
              <a:t>address </a:t>
            </a:r>
            <a:r>
              <a:rPr lang="en-US" altLang="zh-TW" dirty="0" smtClean="0"/>
              <a:t>translation</a:t>
            </a:r>
            <a:br>
              <a:rPr lang="en-US" altLang="zh-TW" dirty="0" smtClean="0"/>
            </a:br>
            <a:r>
              <a:rPr lang="en-US" altLang="zh-TW" dirty="0" smtClean="0"/>
              <a:t>PAT, NAPT</a:t>
            </a:r>
            <a:endParaRPr lang="zh-TW" altLang="en-US" dirty="0"/>
          </a:p>
        </p:txBody>
      </p:sp>
      <p:sp>
        <p:nvSpPr>
          <p:cNvPr id="4" name="矩形 3"/>
          <p:cNvSpPr/>
          <p:nvPr/>
        </p:nvSpPr>
        <p:spPr>
          <a:xfrm>
            <a:off x="976532" y="2758070"/>
            <a:ext cx="1536807" cy="6608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p:cNvCxnSpPr/>
          <p:nvPr/>
        </p:nvCxnSpPr>
        <p:spPr>
          <a:xfrm flipH="1">
            <a:off x="269602" y="3272900"/>
            <a:ext cx="1106501" cy="845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2063184" y="3272900"/>
            <a:ext cx="1069360" cy="785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34809" y="4234889"/>
            <a:ext cx="3346397" cy="1200329"/>
          </a:xfrm>
          <a:prstGeom prst="rect">
            <a:avLst/>
          </a:prstGeom>
        </p:spPr>
        <p:txBody>
          <a:bodyPr wrap="square">
            <a:spAutoFit/>
          </a:bodyPr>
          <a:lstStyle/>
          <a:p>
            <a:r>
              <a:rPr lang="en-US" altLang="zh-TW" sz="3600" dirty="0" smtClean="0"/>
              <a:t>192.168.1.X/24</a:t>
            </a:r>
          </a:p>
          <a:p>
            <a:r>
              <a:rPr lang="en-US" altLang="zh-TW" sz="3600" dirty="0" smtClean="0"/>
              <a:t>CIDR</a:t>
            </a:r>
            <a:endParaRPr lang="zh-TW" altLang="en-US" sz="3600" dirty="0"/>
          </a:p>
        </p:txBody>
      </p:sp>
      <p:cxnSp>
        <p:nvCxnSpPr>
          <p:cNvPr id="11" name="直線接點 10"/>
          <p:cNvCxnSpPr/>
          <p:nvPr/>
        </p:nvCxnSpPr>
        <p:spPr>
          <a:xfrm flipV="1">
            <a:off x="1744935" y="2320080"/>
            <a:ext cx="0" cy="55325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890272" y="2135414"/>
            <a:ext cx="1759008" cy="369332"/>
          </a:xfrm>
          <a:prstGeom prst="rect">
            <a:avLst/>
          </a:prstGeom>
        </p:spPr>
        <p:txBody>
          <a:bodyPr wrap="none">
            <a:spAutoFit/>
          </a:bodyPr>
          <a:lstStyle/>
          <a:p>
            <a:r>
              <a:rPr lang="en-US" altLang="zh-TW" dirty="0" smtClean="0"/>
              <a:t>Public IP address</a:t>
            </a:r>
            <a:endParaRPr lang="zh-TW" altLang="en-US" dirty="0"/>
          </a:p>
        </p:txBody>
      </p:sp>
      <p:sp>
        <p:nvSpPr>
          <p:cNvPr id="13" name="矩形 12"/>
          <p:cNvSpPr/>
          <p:nvPr/>
        </p:nvSpPr>
        <p:spPr>
          <a:xfrm>
            <a:off x="2042672" y="5065886"/>
            <a:ext cx="1847172" cy="369332"/>
          </a:xfrm>
          <a:prstGeom prst="rect">
            <a:avLst/>
          </a:prstGeom>
        </p:spPr>
        <p:txBody>
          <a:bodyPr wrap="none">
            <a:spAutoFit/>
          </a:bodyPr>
          <a:lstStyle/>
          <a:p>
            <a:r>
              <a:rPr lang="en-US" altLang="zh-TW" dirty="0" smtClean="0"/>
              <a:t>private IP address</a:t>
            </a:r>
            <a:endParaRPr lang="zh-TW" altLang="en-US" dirty="0"/>
          </a:p>
        </p:txBody>
      </p:sp>
      <p:sp>
        <p:nvSpPr>
          <p:cNvPr id="14" name="矩形 13"/>
          <p:cNvSpPr/>
          <p:nvPr/>
        </p:nvSpPr>
        <p:spPr>
          <a:xfrm>
            <a:off x="2769776" y="3049565"/>
            <a:ext cx="1108830" cy="369332"/>
          </a:xfrm>
          <a:prstGeom prst="rect">
            <a:avLst/>
          </a:prstGeom>
        </p:spPr>
        <p:txBody>
          <a:bodyPr wrap="none">
            <a:spAutoFit/>
          </a:bodyPr>
          <a:lstStyle/>
          <a:p>
            <a:r>
              <a:rPr lang="en-US" altLang="zh-TW" dirty="0" smtClean="0"/>
              <a:t>NAT Table</a:t>
            </a:r>
            <a:endParaRPr lang="zh-TW" altLang="en-US" dirty="0"/>
          </a:p>
        </p:txBody>
      </p:sp>
      <p:sp>
        <p:nvSpPr>
          <p:cNvPr id="15" name="橢圓 14"/>
          <p:cNvSpPr/>
          <p:nvPr/>
        </p:nvSpPr>
        <p:spPr>
          <a:xfrm>
            <a:off x="1629676" y="2596705"/>
            <a:ext cx="260596" cy="2766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3749916" y="2349570"/>
            <a:ext cx="1559594" cy="923330"/>
          </a:xfrm>
          <a:prstGeom prst="rect">
            <a:avLst/>
          </a:prstGeom>
        </p:spPr>
        <p:txBody>
          <a:bodyPr wrap="none">
            <a:spAutoFit/>
          </a:bodyPr>
          <a:lstStyle/>
          <a:p>
            <a:r>
              <a:rPr lang="en-US" altLang="zh-TW" dirty="0" err="1">
                <a:solidFill>
                  <a:srgbClr val="FF0000"/>
                </a:solidFill>
              </a:rPr>
              <a:t>N</a:t>
            </a:r>
            <a:r>
              <a:rPr lang="en-US" altLang="zh-TW" dirty="0" err="1"/>
              <a:t>AT:Network</a:t>
            </a:r>
            <a:r>
              <a:rPr lang="en-US" altLang="zh-TW" dirty="0"/>
              <a:t> </a:t>
            </a:r>
            <a:endParaRPr lang="en-US" altLang="zh-TW" dirty="0" smtClean="0"/>
          </a:p>
          <a:p>
            <a:r>
              <a:rPr lang="en-US" altLang="zh-TW" b="1" dirty="0" smtClean="0">
                <a:solidFill>
                  <a:srgbClr val="FF0000"/>
                </a:solidFill>
                <a:effectLst>
                  <a:outerShdw blurRad="38100" dist="38100" dir="2700000" algn="tl">
                    <a:srgbClr val="000000">
                      <a:alpha val="43137"/>
                    </a:srgbClr>
                  </a:outerShdw>
                </a:effectLst>
              </a:rPr>
              <a:t>a</a:t>
            </a:r>
            <a:r>
              <a:rPr lang="en-US" altLang="zh-TW" dirty="0" smtClean="0"/>
              <a:t>ddress /</a:t>
            </a:r>
            <a:r>
              <a:rPr lang="en-US" altLang="zh-TW" b="1" dirty="0" smtClean="0">
                <a:solidFill>
                  <a:srgbClr val="FF0000"/>
                </a:solidFill>
                <a:effectLst>
                  <a:outerShdw blurRad="38100" dist="38100" dir="2700000" algn="tl">
                    <a:srgbClr val="000000">
                      <a:alpha val="43137"/>
                    </a:srgbClr>
                  </a:outerShdw>
                </a:effectLst>
              </a:rPr>
              <a:t>P</a:t>
            </a:r>
            <a:r>
              <a:rPr lang="en-US" altLang="zh-TW" dirty="0" smtClean="0"/>
              <a:t>ORT</a:t>
            </a:r>
          </a:p>
          <a:p>
            <a:r>
              <a:rPr lang="en-US" altLang="zh-TW" b="1" dirty="0" smtClean="0">
                <a:solidFill>
                  <a:srgbClr val="FF0000"/>
                </a:solidFill>
                <a:effectLst>
                  <a:outerShdw blurRad="38100" dist="38100" dir="2700000" algn="tl">
                    <a:srgbClr val="000000">
                      <a:alpha val="43137"/>
                    </a:srgbClr>
                  </a:outerShdw>
                </a:effectLst>
              </a:rPr>
              <a:t>t</a:t>
            </a:r>
            <a:r>
              <a:rPr lang="en-US" altLang="zh-TW" dirty="0" smtClean="0"/>
              <a:t>ranslation</a:t>
            </a:r>
            <a:endParaRPr lang="zh-TW" altLang="en-US" dirty="0"/>
          </a:p>
        </p:txBody>
      </p:sp>
      <p:cxnSp>
        <p:nvCxnSpPr>
          <p:cNvPr id="18" name="直線單箭頭接點 17"/>
          <p:cNvCxnSpPr>
            <a:stCxn id="16" idx="1"/>
          </p:cNvCxnSpPr>
          <p:nvPr/>
        </p:nvCxnSpPr>
        <p:spPr>
          <a:xfrm flipH="1" flipV="1">
            <a:off x="1944062" y="2661209"/>
            <a:ext cx="1805854" cy="1500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156564" y="3873286"/>
            <a:ext cx="1089978" cy="369332"/>
          </a:xfrm>
          <a:prstGeom prst="rect">
            <a:avLst/>
          </a:prstGeom>
        </p:spPr>
        <p:txBody>
          <a:bodyPr wrap="none">
            <a:spAutoFit/>
          </a:bodyPr>
          <a:lstStyle/>
          <a:p>
            <a:r>
              <a:rPr lang="en-US" altLang="zh-TW" dirty="0"/>
              <a:t>Basic NAT</a:t>
            </a:r>
            <a:endParaRPr lang="zh-TW" altLang="en-US" dirty="0"/>
          </a:p>
        </p:txBody>
      </p:sp>
      <p:sp>
        <p:nvSpPr>
          <p:cNvPr id="20" name="矩形 19"/>
          <p:cNvSpPr/>
          <p:nvPr/>
        </p:nvSpPr>
        <p:spPr>
          <a:xfrm>
            <a:off x="5220575" y="4297047"/>
            <a:ext cx="3543791" cy="369332"/>
          </a:xfrm>
          <a:prstGeom prst="rect">
            <a:avLst/>
          </a:prstGeom>
        </p:spPr>
        <p:txBody>
          <a:bodyPr wrap="none">
            <a:spAutoFit/>
          </a:bodyPr>
          <a:lstStyle/>
          <a:p>
            <a:r>
              <a:rPr lang="en-US" altLang="zh-TW" dirty="0"/>
              <a:t>Basic NAT</a:t>
            </a:r>
            <a:r>
              <a:rPr lang="zh-TW" altLang="en-US" dirty="0"/>
              <a:t>要維護一個無埠號</a:t>
            </a:r>
            <a:r>
              <a:rPr lang="en-US" altLang="zh-TW" dirty="0"/>
              <a:t>NAT</a:t>
            </a:r>
            <a:r>
              <a:rPr lang="zh-TW" altLang="en-US" dirty="0"/>
              <a:t>表</a:t>
            </a:r>
          </a:p>
        </p:txBody>
      </p:sp>
      <p:graphicFrame>
        <p:nvGraphicFramePr>
          <p:cNvPr id="21" name="表格 20"/>
          <p:cNvGraphicFramePr>
            <a:graphicFrameLocks noGrp="1"/>
          </p:cNvGraphicFramePr>
          <p:nvPr>
            <p:extLst>
              <p:ext uri="{D42A27DB-BD31-4B8C-83A1-F6EECF244321}">
                <p14:modId xmlns:p14="http://schemas.microsoft.com/office/powerpoint/2010/main" val="814695876"/>
              </p:ext>
            </p:extLst>
          </p:nvPr>
        </p:nvGraphicFramePr>
        <p:xfrm>
          <a:off x="4181564" y="4837659"/>
          <a:ext cx="4803962" cy="1463040"/>
        </p:xfrm>
        <a:graphic>
          <a:graphicData uri="http://schemas.openxmlformats.org/drawingml/2006/table">
            <a:tbl>
              <a:tblPr/>
              <a:tblGrid>
                <a:gridCol w="2129918"/>
                <a:gridCol w="2674044"/>
              </a:tblGrid>
              <a:tr h="312740">
                <a:tc>
                  <a:txBody>
                    <a:bodyPr/>
                    <a:lstStyle/>
                    <a:p>
                      <a:pPr algn="ctr"/>
                      <a:r>
                        <a:rPr lang="zh-TW" altLang="en-US" dirty="0">
                          <a:effectLst/>
                        </a:rPr>
                        <a:t>內網</a:t>
                      </a:r>
                      <a:r>
                        <a:rPr lang="en-US" dirty="0">
                          <a:effectLst/>
                        </a:rPr>
                        <a:t>IP</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zh-TW" altLang="en-US">
                          <a:effectLst/>
                        </a:rPr>
                        <a:t>外網</a:t>
                      </a:r>
                      <a:r>
                        <a:rPr lang="en-US">
                          <a:effectLst/>
                        </a:rPr>
                        <a:t>IP</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0">
                <a:tc>
                  <a:txBody>
                    <a:bodyPr/>
                    <a:lstStyle/>
                    <a:p>
                      <a:r>
                        <a:rPr lang="en-US" altLang="zh-TW">
                          <a:effectLst/>
                        </a:rPr>
                        <a:t>192.168.1.55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ltLang="zh-TW" dirty="0">
                          <a:effectLst/>
                        </a:rPr>
                        <a:t>219.152.168.</a:t>
                      </a:r>
                      <a:r>
                        <a:rPr lang="en-US" altLang="zh-TW" b="1" dirty="0">
                          <a:solidFill>
                            <a:srgbClr val="FF0000"/>
                          </a:solidFill>
                          <a:effectLst>
                            <a:outerShdw blurRad="38100" dist="38100" dir="2700000" algn="tl">
                              <a:srgbClr val="000000">
                                <a:alpha val="43137"/>
                              </a:srgbClr>
                            </a:outerShdw>
                          </a:effectLst>
                        </a:rPr>
                        <a:t>222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US" altLang="zh-TW">
                          <a:effectLst/>
                        </a:rPr>
                        <a:t>192.168.1.59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ltLang="zh-TW" dirty="0">
                          <a:effectLst/>
                        </a:rPr>
                        <a:t>219.152.168.</a:t>
                      </a:r>
                      <a:r>
                        <a:rPr lang="en-US" altLang="zh-TW" b="1" dirty="0">
                          <a:solidFill>
                            <a:srgbClr val="FF0000"/>
                          </a:solidFill>
                          <a:effectLst>
                            <a:outerShdw blurRad="38100" dist="38100" dir="2700000" algn="tl">
                              <a:srgbClr val="000000">
                                <a:alpha val="43137"/>
                              </a:srgbClr>
                            </a:outerShdw>
                          </a:effectLst>
                        </a:rPr>
                        <a:t>223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US" altLang="zh-TW">
                          <a:effectLst/>
                        </a:rPr>
                        <a:t>192.168.1.155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ltLang="zh-TW" dirty="0">
                          <a:effectLst/>
                        </a:rPr>
                        <a:t>219.152.168.224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
        <p:nvSpPr>
          <p:cNvPr id="22" name="矩形 21"/>
          <p:cNvSpPr/>
          <p:nvPr/>
        </p:nvSpPr>
        <p:spPr>
          <a:xfrm>
            <a:off x="3889844" y="1369430"/>
            <a:ext cx="2774093" cy="369332"/>
          </a:xfrm>
          <a:prstGeom prst="rect">
            <a:avLst/>
          </a:prstGeom>
        </p:spPr>
        <p:txBody>
          <a:bodyPr wrap="none">
            <a:spAutoFit/>
          </a:bodyPr>
          <a:lstStyle/>
          <a:p>
            <a:r>
              <a:rPr lang="zh-TW" altLang="en-US" dirty="0"/>
              <a:t>網路位址埠轉換（</a:t>
            </a:r>
            <a:r>
              <a:rPr lang="en-US" altLang="zh-TW" dirty="0"/>
              <a:t>NAPT</a:t>
            </a:r>
            <a:r>
              <a:rPr lang="zh-TW" altLang="en-US" dirty="0"/>
              <a:t>）</a:t>
            </a:r>
          </a:p>
        </p:txBody>
      </p:sp>
      <p:graphicFrame>
        <p:nvGraphicFramePr>
          <p:cNvPr id="24" name="表格 23"/>
          <p:cNvGraphicFramePr>
            <a:graphicFrameLocks noGrp="1"/>
          </p:cNvGraphicFramePr>
          <p:nvPr>
            <p:extLst>
              <p:ext uri="{D42A27DB-BD31-4B8C-83A1-F6EECF244321}">
                <p14:modId xmlns:p14="http://schemas.microsoft.com/office/powerpoint/2010/main" val="246448681"/>
              </p:ext>
            </p:extLst>
          </p:nvPr>
        </p:nvGraphicFramePr>
        <p:xfrm>
          <a:off x="5509293" y="1738762"/>
          <a:ext cx="3496394" cy="1200464"/>
        </p:xfrm>
        <a:graphic>
          <a:graphicData uri="http://schemas.openxmlformats.org/drawingml/2006/table">
            <a:tbl>
              <a:tblPr/>
              <a:tblGrid>
                <a:gridCol w="1606121"/>
                <a:gridCol w="1890273"/>
              </a:tblGrid>
              <a:tr h="377504">
                <a:tc>
                  <a:txBody>
                    <a:bodyPr/>
                    <a:lstStyle/>
                    <a:p>
                      <a:pPr algn="ctr"/>
                      <a:r>
                        <a:rPr lang="zh-TW" altLang="en-US" sz="1200" dirty="0">
                          <a:effectLst/>
                        </a:rPr>
                        <a:t>內網</a:t>
                      </a:r>
                      <a:r>
                        <a:rPr lang="en-US" sz="1200" dirty="0">
                          <a:effectLst/>
                        </a:rPr>
                        <a:t>IP</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zh-TW" altLang="en-US" sz="1200">
                          <a:effectLst/>
                        </a:rPr>
                        <a:t>外網</a:t>
                      </a:r>
                      <a:r>
                        <a:rPr lang="en-US" sz="1200">
                          <a:effectLst/>
                        </a:rPr>
                        <a:t>IP</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0">
                <a:tc>
                  <a:txBody>
                    <a:bodyPr/>
                    <a:lstStyle/>
                    <a:p>
                      <a:r>
                        <a:rPr lang="en-US" altLang="zh-TW" sz="1200" dirty="0">
                          <a:effectLst/>
                        </a:rPr>
                        <a:t>192.168.1.55:5566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ltLang="zh-TW" sz="1200" dirty="0">
                          <a:effectLst/>
                        </a:rPr>
                        <a:t>219.152.168.</a:t>
                      </a:r>
                      <a:r>
                        <a:rPr lang="en-US" altLang="zh-TW" sz="1200" b="1" dirty="0">
                          <a:solidFill>
                            <a:srgbClr val="FF0000"/>
                          </a:solidFill>
                          <a:effectLst>
                            <a:outerShdw blurRad="38100" dist="38100" dir="2700000" algn="tl">
                              <a:srgbClr val="000000">
                                <a:alpha val="43137"/>
                              </a:srgbClr>
                            </a:outerShdw>
                          </a:effectLst>
                        </a:rPr>
                        <a:t>222:</a:t>
                      </a:r>
                      <a:r>
                        <a:rPr lang="en-US" altLang="zh-TW" sz="1200" dirty="0">
                          <a:effectLst/>
                        </a:rPr>
                        <a:t>9200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US" altLang="zh-TW" sz="1200">
                          <a:effectLst/>
                        </a:rPr>
                        <a:t>192.168.1.59:80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ltLang="zh-TW" sz="1200" dirty="0">
                          <a:effectLst/>
                        </a:rPr>
                        <a:t>219.152.168</a:t>
                      </a:r>
                      <a:r>
                        <a:rPr lang="en-US" altLang="zh-TW" sz="1200" b="1" dirty="0">
                          <a:solidFill>
                            <a:srgbClr val="FF0000"/>
                          </a:solidFill>
                          <a:effectLst>
                            <a:outerShdw blurRad="38100" dist="38100" dir="2700000" algn="tl">
                              <a:srgbClr val="000000">
                                <a:alpha val="43137"/>
                              </a:srgbClr>
                            </a:outerShdw>
                          </a:effectLst>
                        </a:rPr>
                        <a:t>.222</a:t>
                      </a:r>
                      <a:r>
                        <a:rPr lang="en-US" altLang="zh-TW" sz="1200" dirty="0">
                          <a:effectLst/>
                        </a:rPr>
                        <a:t>:9201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r>
                        <a:rPr lang="en-US" altLang="zh-TW" sz="1200">
                          <a:effectLst/>
                        </a:rPr>
                        <a:t>192.168.1.59:4465</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ltLang="zh-TW" sz="1200" dirty="0">
                          <a:effectLst/>
                        </a:rPr>
                        <a:t>219.152.168</a:t>
                      </a:r>
                      <a:r>
                        <a:rPr lang="en-US" altLang="zh-TW" sz="1200" b="1" dirty="0">
                          <a:solidFill>
                            <a:srgbClr val="FF0000"/>
                          </a:solidFill>
                          <a:effectLst>
                            <a:outerShdw blurRad="38100" dist="38100" dir="2700000" algn="tl">
                              <a:srgbClr val="000000">
                                <a:alpha val="43137"/>
                              </a:srgbClr>
                            </a:outerShdw>
                          </a:effectLst>
                        </a:rPr>
                        <a:t>.222</a:t>
                      </a:r>
                      <a:r>
                        <a:rPr lang="en-US" altLang="zh-TW" sz="1200" dirty="0">
                          <a:effectLst/>
                        </a:rPr>
                        <a:t>:9202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3611973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8129" y="157658"/>
            <a:ext cx="7886700" cy="1033368"/>
          </a:xfrm>
        </p:spPr>
        <p:txBody>
          <a:bodyPr>
            <a:normAutofit/>
          </a:bodyPr>
          <a:lstStyle/>
          <a:p>
            <a:r>
              <a:rPr lang="zh-TW" altLang="en-US" sz="2800" dirty="0"/>
              <a:t>入侵偵測系統實戰</a:t>
            </a:r>
            <a:r>
              <a:rPr lang="en-US" altLang="zh-TW" sz="2800" dirty="0"/>
              <a:t>(intrusion </a:t>
            </a:r>
            <a:r>
              <a:rPr lang="en-US" altLang="zh-TW" sz="2800" b="1" dirty="0">
                <a:solidFill>
                  <a:srgbClr val="FF0000"/>
                </a:solidFill>
                <a:effectLst>
                  <a:outerShdw blurRad="38100" dist="38100" dir="2700000" algn="tl">
                    <a:srgbClr val="000000">
                      <a:alpha val="43137"/>
                    </a:srgbClr>
                  </a:outerShdw>
                </a:effectLst>
              </a:rPr>
              <a:t>detection</a:t>
            </a:r>
            <a:r>
              <a:rPr lang="en-US" altLang="zh-TW" sz="2800" dirty="0"/>
              <a:t> </a:t>
            </a:r>
            <a:r>
              <a:rPr lang="en-US" altLang="zh-TW" sz="2800" dirty="0" err="1"/>
              <a:t>system|snort</a:t>
            </a:r>
            <a:r>
              <a:rPr lang="en-US" altLang="zh-TW" sz="2800" dirty="0" smtClean="0"/>
              <a:t>)</a:t>
            </a:r>
            <a:br>
              <a:rPr lang="en-US" altLang="zh-TW" sz="2800" dirty="0" smtClean="0"/>
            </a:br>
            <a:r>
              <a:rPr lang="en-US" altLang="zh-TW" sz="2800" dirty="0" smtClean="0"/>
              <a:t>IDS </a:t>
            </a:r>
            <a:r>
              <a:rPr lang="en-US" altLang="zh-TW" sz="2800" dirty="0" err="1" smtClean="0"/>
              <a:t>vs</a:t>
            </a:r>
            <a:r>
              <a:rPr lang="en-US" altLang="zh-TW" sz="2800" dirty="0" smtClean="0"/>
              <a:t> IPS</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933" y="633574"/>
            <a:ext cx="18954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05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IDS</a:t>
            </a:r>
            <a:r>
              <a:rPr lang="zh-TW" altLang="en-US" dirty="0" smtClean="0"/>
              <a:t>技術</a:t>
            </a:r>
            <a:r>
              <a:rPr lang="en-US" altLang="zh-TW" dirty="0" smtClean="0"/>
              <a:t>:</a:t>
            </a:r>
            <a:r>
              <a:rPr lang="zh-TW" altLang="en-US" dirty="0" smtClean="0"/>
              <a:t> </a:t>
            </a:r>
            <a:r>
              <a:rPr lang="en-US" altLang="zh-TW" b="1" dirty="0" smtClean="0">
                <a:effectLst>
                  <a:outerShdw blurRad="38100" dist="38100" dir="2700000" algn="tl">
                    <a:srgbClr val="000000">
                      <a:alpha val="43137"/>
                    </a:srgbClr>
                  </a:outerShdw>
                </a:effectLst>
              </a:rPr>
              <a:t>anomaly detection</a:t>
            </a:r>
            <a:r>
              <a:rPr lang="en-US" altLang="zh-TW" dirty="0" smtClean="0"/>
              <a:t/>
            </a:r>
            <a:br>
              <a:rPr lang="en-US" altLang="zh-TW" dirty="0" smtClean="0"/>
            </a:br>
            <a:r>
              <a:rPr lang="en-US" altLang="zh-TW" dirty="0" err="1" smtClean="0"/>
              <a:t>vs</a:t>
            </a:r>
            <a:r>
              <a:rPr lang="en-US" altLang="zh-TW" dirty="0" smtClean="0"/>
              <a:t> </a:t>
            </a:r>
            <a:r>
              <a:rPr lang="en-US" altLang="zh-TW" b="1" dirty="0" smtClean="0">
                <a:effectLst>
                  <a:outerShdw blurRad="38100" dist="38100" dir="2700000" algn="tl">
                    <a:srgbClr val="000000">
                      <a:alpha val="43137"/>
                    </a:srgbClr>
                  </a:outerShdw>
                </a:effectLst>
              </a:rPr>
              <a:t>signature-based</a:t>
            </a:r>
            <a:endParaRPr lang="zh-TW" altLang="en-US" b="1" dirty="0">
              <a:effectLst>
                <a:outerShdw blurRad="38100" dist="38100" dir="2700000" algn="tl">
                  <a:srgbClr val="000000">
                    <a:alpha val="43137"/>
                  </a:srgbClr>
                </a:outerShdw>
              </a:effectLst>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255202400"/>
              </p:ext>
            </p:extLst>
          </p:nvPr>
        </p:nvGraphicFramePr>
        <p:xfrm>
          <a:off x="628650" y="1825625"/>
          <a:ext cx="7886700" cy="1483360"/>
        </p:xfrm>
        <a:graphic>
          <a:graphicData uri="http://schemas.openxmlformats.org/drawingml/2006/table">
            <a:tbl>
              <a:tblPr firstRow="1" bandRow="1">
                <a:tableStyleId>{5C22544A-7EE6-4342-B048-85BDC9FD1C3A}</a:tableStyleId>
              </a:tblPr>
              <a:tblGrid>
                <a:gridCol w="1599720"/>
                <a:gridCol w="3658080"/>
                <a:gridCol w="2628900"/>
              </a:tblGrid>
              <a:tr h="370840">
                <a:tc>
                  <a:txBody>
                    <a:bodyPr/>
                    <a:lstStyle/>
                    <a:p>
                      <a:endParaRPr lang="zh-TW" altLang="en-US" dirty="0"/>
                    </a:p>
                  </a:txBody>
                  <a:tcPr/>
                </a:tc>
                <a:tc>
                  <a:txBody>
                    <a:bodyPr/>
                    <a:lstStyle/>
                    <a:p>
                      <a:r>
                        <a:rPr lang="en-US" altLang="zh-TW" dirty="0" smtClean="0"/>
                        <a:t>anomaly detection</a:t>
                      </a:r>
                      <a:endParaRPr lang="zh-TW" altLang="en-US" dirty="0"/>
                    </a:p>
                  </a:txBody>
                  <a:tcPr/>
                </a:tc>
                <a:tc>
                  <a:txBody>
                    <a:bodyPr/>
                    <a:lstStyle/>
                    <a:p>
                      <a:r>
                        <a:rPr lang="en-US" altLang="zh-TW" dirty="0" smtClean="0"/>
                        <a:t>signature-based</a:t>
                      </a:r>
                      <a:endParaRPr lang="zh-TW" altLang="en-US" dirty="0"/>
                    </a:p>
                  </a:txBody>
                  <a:tcPr/>
                </a:tc>
              </a:tr>
              <a:tr h="370840">
                <a:tc>
                  <a:txBody>
                    <a:bodyPr/>
                    <a:lstStyle/>
                    <a:p>
                      <a:r>
                        <a:rPr lang="zh-TW" altLang="en-US" dirty="0" smtClean="0"/>
                        <a:t>運作原理</a:t>
                      </a:r>
                      <a:endParaRPr lang="zh-TW" altLang="en-US" dirty="0"/>
                    </a:p>
                  </a:txBody>
                  <a:tcPr/>
                </a:tc>
                <a:tc>
                  <a:txBody>
                    <a:bodyPr/>
                    <a:lstStyle/>
                    <a:p>
                      <a:endParaRPr lang="zh-TW" altLang="en-US"/>
                    </a:p>
                  </a:txBody>
                  <a:tcPr/>
                </a:tc>
                <a:tc>
                  <a:txBody>
                    <a:bodyPr/>
                    <a:lstStyle/>
                    <a:p>
                      <a:endParaRPr lang="zh-TW" altLang="en-US"/>
                    </a:p>
                  </a:txBody>
                  <a:tcPr/>
                </a:tc>
              </a:tr>
              <a:tr h="370840">
                <a:tc>
                  <a:txBody>
                    <a:bodyPr/>
                    <a:lstStyle/>
                    <a:p>
                      <a:r>
                        <a:rPr lang="zh-TW" altLang="en-US" dirty="0" smtClean="0"/>
                        <a:t>優點</a:t>
                      </a:r>
                      <a:endParaRPr lang="zh-TW" altLang="en-US" dirty="0"/>
                    </a:p>
                  </a:txBody>
                  <a:tcPr/>
                </a:tc>
                <a:tc>
                  <a:txBody>
                    <a:bodyPr/>
                    <a:lstStyle/>
                    <a:p>
                      <a:endParaRPr lang="zh-TW" altLang="en-US"/>
                    </a:p>
                  </a:txBody>
                  <a:tcPr/>
                </a:tc>
                <a:tc>
                  <a:txBody>
                    <a:bodyPr/>
                    <a:lstStyle/>
                    <a:p>
                      <a:endParaRPr lang="zh-TW" altLang="en-US"/>
                    </a:p>
                  </a:txBody>
                  <a:tcPr/>
                </a:tc>
              </a:tr>
              <a:tr h="370840">
                <a:tc>
                  <a:txBody>
                    <a:bodyPr/>
                    <a:lstStyle/>
                    <a:p>
                      <a:r>
                        <a:rPr lang="zh-TW" altLang="en-US" dirty="0" smtClean="0"/>
                        <a:t>缺點</a:t>
                      </a:r>
                      <a:endParaRPr lang="zh-TW" altLang="en-US" dirty="0"/>
                    </a:p>
                  </a:txBody>
                  <a:tcPr/>
                </a:tc>
                <a:tc>
                  <a:txBody>
                    <a:bodyPr/>
                    <a:lstStyle/>
                    <a:p>
                      <a:endParaRPr lang="zh-TW" altLang="en-US"/>
                    </a:p>
                  </a:txBody>
                  <a:tcPr/>
                </a:tc>
                <a:tc>
                  <a:txBody>
                    <a:bodyPr/>
                    <a:lstStyle/>
                    <a:p>
                      <a:endParaRPr lang="zh-TW" altLang="en-US"/>
                    </a:p>
                  </a:txBody>
                  <a:tcPr/>
                </a:tc>
              </a:tr>
            </a:tbl>
          </a:graphicData>
        </a:graphic>
      </p:graphicFrame>
    </p:spTree>
    <p:extLst>
      <p:ext uri="{BB962C8B-B14F-4D97-AF65-F5344CB8AC3E}">
        <p14:creationId xmlns:p14="http://schemas.microsoft.com/office/powerpoint/2010/main" val="2111317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IDS</a:t>
            </a:r>
            <a:r>
              <a:rPr lang="zh-TW" altLang="en-US" dirty="0" smtClean="0"/>
              <a:t> </a:t>
            </a:r>
            <a:r>
              <a:rPr lang="en-US" altLang="zh-TW" dirty="0" smtClean="0"/>
              <a:t>deployment</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53561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6980" y="1219078"/>
            <a:ext cx="7884543" cy="4524315"/>
          </a:xfrm>
          <a:prstGeom prst="rect">
            <a:avLst/>
          </a:prstGeom>
        </p:spPr>
        <p:txBody>
          <a:bodyPr wrap="square">
            <a:spAutoFit/>
          </a:bodyPr>
          <a:lstStyle/>
          <a:p>
            <a:r>
              <a:rPr lang="en-US" altLang="zh-TW" dirty="0"/>
              <a:t>1.</a:t>
            </a:r>
            <a:r>
              <a:rPr lang="zh-TW" altLang="en-US" dirty="0"/>
              <a:t>網路與通訊安全</a:t>
            </a:r>
          </a:p>
          <a:p>
            <a:endParaRPr lang="zh-TW" altLang="en-US" dirty="0"/>
          </a:p>
          <a:p>
            <a:r>
              <a:rPr lang="zh-TW" altLang="en-US" dirty="0"/>
              <a:t>  </a:t>
            </a:r>
            <a:r>
              <a:rPr lang="en-US" altLang="zh-TW" dirty="0"/>
              <a:t>1.1.</a:t>
            </a:r>
            <a:r>
              <a:rPr lang="zh-TW" altLang="en-US" dirty="0"/>
              <a:t>網路安全</a:t>
            </a:r>
            <a:r>
              <a:rPr lang="en-US" altLang="zh-TW" dirty="0"/>
              <a:t>Network Security</a:t>
            </a:r>
          </a:p>
          <a:p>
            <a:r>
              <a:rPr lang="en-US" altLang="zh-TW" dirty="0"/>
              <a:t>    1.1.1.</a:t>
            </a:r>
            <a:r>
              <a:rPr lang="zh-TW" altLang="en-US" dirty="0"/>
              <a:t>網路概論</a:t>
            </a:r>
          </a:p>
          <a:p>
            <a:r>
              <a:rPr lang="zh-TW" altLang="en-US" dirty="0"/>
              <a:t>    </a:t>
            </a:r>
            <a:r>
              <a:rPr lang="en-US" altLang="zh-TW" dirty="0"/>
              <a:t>1.1.2.</a:t>
            </a:r>
            <a:r>
              <a:rPr lang="zh-TW" altLang="en-US" dirty="0"/>
              <a:t>網路協定</a:t>
            </a:r>
          </a:p>
          <a:p>
            <a:r>
              <a:rPr lang="zh-TW" altLang="en-US" dirty="0"/>
              <a:t>    </a:t>
            </a:r>
            <a:r>
              <a:rPr lang="en-US" altLang="zh-TW" strike="dblStrike" dirty="0"/>
              <a:t>1.1.3.</a:t>
            </a:r>
            <a:r>
              <a:rPr lang="zh-TW" altLang="en-US" strike="dblStrike" dirty="0"/>
              <a:t>網路封包分析</a:t>
            </a:r>
            <a:r>
              <a:rPr lang="en-US" altLang="zh-TW" strike="dblStrike" dirty="0"/>
              <a:t>---</a:t>
            </a:r>
            <a:r>
              <a:rPr lang="zh-TW" altLang="en-US" strike="dblStrike" dirty="0"/>
              <a:t>使用</a:t>
            </a:r>
            <a:r>
              <a:rPr lang="en-US" altLang="zh-TW" strike="dblStrike" dirty="0" err="1"/>
              <a:t>wireshark</a:t>
            </a:r>
            <a:endParaRPr lang="en-US" altLang="zh-TW" strike="dblStrike" dirty="0"/>
          </a:p>
          <a:p>
            <a:endParaRPr lang="en-US" altLang="zh-TW" b="1" dirty="0" smtClean="0">
              <a:solidFill>
                <a:srgbClr val="C00000"/>
              </a:solidFill>
              <a:effectLst>
                <a:outerShdw blurRad="38100" dist="38100" dir="2700000" algn="tl">
                  <a:srgbClr val="000000">
                    <a:alpha val="43137"/>
                  </a:srgbClr>
                </a:outerShdw>
              </a:effectLst>
            </a:endParaRPr>
          </a:p>
          <a:p>
            <a:r>
              <a:rPr lang="en-US" altLang="zh-TW" b="1" dirty="0" smtClean="0">
                <a:solidFill>
                  <a:srgbClr val="C00000"/>
                </a:solidFill>
                <a:effectLst>
                  <a:outerShdw blurRad="38100" dist="38100" dir="2700000" algn="tl">
                    <a:srgbClr val="000000">
                      <a:alpha val="43137"/>
                    </a:srgbClr>
                  </a:outerShdw>
                </a:effectLst>
              </a:rPr>
              <a:t>    </a:t>
            </a:r>
            <a:r>
              <a:rPr lang="en-US" altLang="zh-TW" b="1" dirty="0">
                <a:solidFill>
                  <a:srgbClr val="C00000"/>
                </a:solidFill>
                <a:effectLst>
                  <a:outerShdw blurRad="38100" dist="38100" dir="2700000" algn="tl">
                    <a:srgbClr val="000000">
                      <a:alpha val="43137"/>
                    </a:srgbClr>
                  </a:outerShdw>
                </a:effectLst>
              </a:rPr>
              <a:t>1.1.4.</a:t>
            </a:r>
            <a:r>
              <a:rPr lang="zh-TW" altLang="en-US" b="1" dirty="0">
                <a:solidFill>
                  <a:srgbClr val="C00000"/>
                </a:solidFill>
                <a:effectLst>
                  <a:outerShdw blurRad="38100" dist="38100" dir="2700000" algn="tl">
                    <a:srgbClr val="000000">
                      <a:alpha val="43137"/>
                    </a:srgbClr>
                  </a:outerShdw>
                </a:effectLst>
              </a:rPr>
              <a:t>網路攻擊手法</a:t>
            </a:r>
            <a:r>
              <a:rPr lang="zh-TW" altLang="en-US" b="1" dirty="0" smtClean="0">
                <a:solidFill>
                  <a:srgbClr val="C00000"/>
                </a:solidFill>
                <a:effectLst>
                  <a:outerShdw blurRad="38100" dist="38100" dir="2700000" algn="tl">
                    <a:srgbClr val="000000">
                      <a:alpha val="43137"/>
                    </a:srgbClr>
                  </a:outerShdw>
                </a:effectLst>
              </a:rPr>
              <a:t>分析</a:t>
            </a:r>
            <a:endParaRPr lang="en-US" altLang="zh-TW" b="1" dirty="0" smtClean="0">
              <a:solidFill>
                <a:srgbClr val="C00000"/>
              </a:solidFill>
              <a:effectLst>
                <a:outerShdw blurRad="38100" dist="38100" dir="2700000" algn="tl">
                  <a:srgbClr val="000000">
                    <a:alpha val="43137"/>
                  </a:srgbClr>
                </a:outerShdw>
              </a:effectLst>
            </a:endParaRPr>
          </a:p>
          <a:p>
            <a:endParaRPr lang="en-US" altLang="zh-TW" b="1" dirty="0">
              <a:solidFill>
                <a:srgbClr val="C00000"/>
              </a:solidFill>
              <a:effectLst>
                <a:outerShdw blurRad="38100" dist="38100" dir="2700000" algn="tl">
                  <a:srgbClr val="000000">
                    <a:alpha val="43137"/>
                  </a:srgbClr>
                </a:outerShdw>
              </a:effectLst>
            </a:endParaRPr>
          </a:p>
          <a:p>
            <a:endParaRPr lang="zh-TW" altLang="en-US" b="1" dirty="0">
              <a:solidFill>
                <a:srgbClr val="C00000"/>
              </a:solidFill>
              <a:effectLst>
                <a:outerShdw blurRad="38100" dist="38100" dir="2700000" algn="tl">
                  <a:srgbClr val="000000">
                    <a:alpha val="43137"/>
                  </a:srgbClr>
                </a:outerShdw>
              </a:effectLst>
            </a:endParaRPr>
          </a:p>
          <a:p>
            <a:r>
              <a:rPr lang="zh-TW" altLang="en-US" dirty="0"/>
              <a:t>    </a:t>
            </a:r>
            <a:r>
              <a:rPr lang="en-US" altLang="zh-TW" dirty="0"/>
              <a:t>1.1.5.</a:t>
            </a:r>
            <a:r>
              <a:rPr lang="zh-TW" altLang="en-US" dirty="0"/>
              <a:t>網路防御實戰</a:t>
            </a:r>
            <a:r>
              <a:rPr lang="en-US" altLang="zh-TW" dirty="0"/>
              <a:t>(1)---</a:t>
            </a:r>
            <a:r>
              <a:rPr lang="zh-TW" altLang="en-US" dirty="0"/>
              <a:t>防火牆技術</a:t>
            </a:r>
            <a:r>
              <a:rPr lang="en-US" altLang="zh-TW" dirty="0"/>
              <a:t>(Firewall)</a:t>
            </a:r>
          </a:p>
          <a:p>
            <a:r>
              <a:rPr lang="en-US" altLang="zh-TW" dirty="0"/>
              <a:t>    1.1.6.</a:t>
            </a:r>
            <a:r>
              <a:rPr lang="zh-TW" altLang="en-US" dirty="0"/>
              <a:t>網路防御實戰</a:t>
            </a:r>
            <a:r>
              <a:rPr lang="en-US" altLang="zh-TW" dirty="0"/>
              <a:t>(2)---</a:t>
            </a:r>
            <a:r>
              <a:rPr lang="zh-TW" altLang="en-US" dirty="0"/>
              <a:t>入侵偵測系統實戰</a:t>
            </a:r>
            <a:r>
              <a:rPr lang="en-US" altLang="zh-TW" dirty="0"/>
              <a:t>(intrusion detection </a:t>
            </a:r>
            <a:r>
              <a:rPr lang="en-US" altLang="zh-TW" dirty="0" err="1"/>
              <a:t>system|snort</a:t>
            </a:r>
            <a:r>
              <a:rPr lang="en-US" altLang="zh-TW" dirty="0" smtClean="0"/>
              <a:t>)</a:t>
            </a:r>
          </a:p>
          <a:p>
            <a:endParaRPr lang="en-US" altLang="zh-TW" dirty="0"/>
          </a:p>
          <a:p>
            <a:r>
              <a:rPr lang="en-US" altLang="zh-TW" dirty="0"/>
              <a:t>  1.2.</a:t>
            </a:r>
            <a:r>
              <a:rPr lang="zh-TW" altLang="en-US" dirty="0"/>
              <a:t>通訊安全</a:t>
            </a:r>
            <a:r>
              <a:rPr lang="en-US" altLang="zh-TW" dirty="0"/>
              <a:t>Communications Security (COMSEC)</a:t>
            </a:r>
          </a:p>
          <a:p>
            <a:r>
              <a:rPr lang="en-US" altLang="zh-TW" dirty="0"/>
              <a:t>    1.2.1 </a:t>
            </a:r>
            <a:r>
              <a:rPr lang="zh-TW" altLang="en-US" dirty="0"/>
              <a:t>無線網路</a:t>
            </a:r>
          </a:p>
          <a:p>
            <a:r>
              <a:rPr lang="zh-TW" altLang="en-US" dirty="0"/>
              <a:t>    </a:t>
            </a:r>
            <a:r>
              <a:rPr lang="en-US" altLang="zh-TW" dirty="0"/>
              <a:t>1.2.2.</a:t>
            </a:r>
            <a:r>
              <a:rPr lang="zh-TW" altLang="en-US" dirty="0"/>
              <a:t>無線網路攻擊手法分析</a:t>
            </a:r>
          </a:p>
        </p:txBody>
      </p:sp>
    </p:spTree>
    <p:extLst>
      <p:ext uri="{BB962C8B-B14F-4D97-AF65-F5344CB8AC3E}">
        <p14:creationId xmlns:p14="http://schemas.microsoft.com/office/powerpoint/2010/main" val="1529851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793085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556644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作業系統與應用程式安全</a:t>
            </a:r>
            <a:br>
              <a:rPr lang="zh-TW" altLang="en-US" dirty="0"/>
            </a:br>
            <a:endParaRPr lang="zh-TW" altLang="en-US" dirty="0"/>
          </a:p>
        </p:txBody>
      </p:sp>
      <p:sp>
        <p:nvSpPr>
          <p:cNvPr id="4" name="矩形 3"/>
          <p:cNvSpPr/>
          <p:nvPr/>
        </p:nvSpPr>
        <p:spPr>
          <a:xfrm>
            <a:off x="572460" y="1063587"/>
            <a:ext cx="7733980" cy="5909310"/>
          </a:xfrm>
          <a:prstGeom prst="rect">
            <a:avLst/>
          </a:prstGeom>
        </p:spPr>
        <p:txBody>
          <a:bodyPr wrap="square">
            <a:spAutoFit/>
          </a:bodyPr>
          <a:lstStyle/>
          <a:p>
            <a:r>
              <a:rPr lang="en-US" altLang="zh-TW" dirty="0"/>
              <a:t>2.1.</a:t>
            </a:r>
            <a:r>
              <a:rPr lang="zh-TW" altLang="en-US" dirty="0"/>
              <a:t>作業系統安全</a:t>
            </a:r>
            <a:r>
              <a:rPr lang="en-US" altLang="zh-TW" dirty="0"/>
              <a:t>:windows</a:t>
            </a:r>
            <a:r>
              <a:rPr lang="zh-TW" altLang="en-US" dirty="0"/>
              <a:t>作業系統</a:t>
            </a:r>
            <a:r>
              <a:rPr lang="en-US" altLang="zh-TW" dirty="0"/>
              <a:t>| Linux</a:t>
            </a:r>
            <a:r>
              <a:rPr lang="zh-TW" altLang="en-US" dirty="0"/>
              <a:t>作業系統 </a:t>
            </a:r>
          </a:p>
          <a:p>
            <a:r>
              <a:rPr lang="zh-TW" altLang="en-US" dirty="0"/>
              <a:t>     </a:t>
            </a:r>
            <a:r>
              <a:rPr lang="en-US" altLang="zh-TW" dirty="0"/>
              <a:t>2.1.1.windows</a:t>
            </a:r>
            <a:r>
              <a:rPr lang="zh-TW" altLang="en-US" dirty="0"/>
              <a:t>作業系統</a:t>
            </a:r>
            <a:r>
              <a:rPr lang="en-US" altLang="zh-TW" dirty="0"/>
              <a:t>|Windows</a:t>
            </a:r>
            <a:r>
              <a:rPr lang="zh-TW" altLang="en-US" dirty="0"/>
              <a:t>指令</a:t>
            </a:r>
            <a:r>
              <a:rPr lang="en-US" altLang="zh-TW" dirty="0"/>
              <a:t>|</a:t>
            </a:r>
            <a:r>
              <a:rPr lang="en-US" altLang="zh-TW" b="1" dirty="0" err="1">
                <a:solidFill>
                  <a:srgbClr val="FF0000"/>
                </a:solidFill>
                <a:effectLst>
                  <a:outerShdw blurRad="38100" dist="38100" dir="2700000" algn="tl">
                    <a:srgbClr val="000000">
                      <a:alpha val="43137"/>
                    </a:srgbClr>
                  </a:outerShdw>
                </a:effectLst>
              </a:rPr>
              <a:t>Sysinternals|Powershell</a:t>
            </a:r>
            <a:r>
              <a:rPr lang="zh-TW" altLang="en-US" dirty="0"/>
              <a:t>技術</a:t>
            </a:r>
          </a:p>
          <a:p>
            <a:r>
              <a:rPr lang="zh-TW" altLang="en-US" dirty="0"/>
              <a:t>     </a:t>
            </a:r>
            <a:r>
              <a:rPr lang="en-US" altLang="zh-TW" dirty="0"/>
              <a:t>2.1.2.windows</a:t>
            </a:r>
            <a:r>
              <a:rPr lang="zh-TW" altLang="en-US" dirty="0"/>
              <a:t>作業系統安全</a:t>
            </a:r>
            <a:r>
              <a:rPr lang="en-US" altLang="zh-TW" dirty="0"/>
              <a:t>--Windows XP</a:t>
            </a:r>
            <a:r>
              <a:rPr lang="zh-TW" altLang="en-US" dirty="0"/>
              <a:t>滲透測試</a:t>
            </a:r>
          </a:p>
          <a:p>
            <a:r>
              <a:rPr lang="zh-TW" altLang="en-US" dirty="0"/>
              <a:t>     </a:t>
            </a:r>
            <a:r>
              <a:rPr lang="en-US" altLang="zh-TW" dirty="0"/>
              <a:t>2.1.3.Linux</a:t>
            </a:r>
            <a:r>
              <a:rPr lang="zh-TW" altLang="en-US" dirty="0"/>
              <a:t>作業系統與</a:t>
            </a:r>
            <a:r>
              <a:rPr lang="en-US" altLang="zh-TW" dirty="0"/>
              <a:t>The Linux Command </a:t>
            </a:r>
            <a:r>
              <a:rPr lang="en-US" altLang="zh-TW" dirty="0" err="1" smtClean="0"/>
              <a:t>Line:ps</a:t>
            </a:r>
            <a:r>
              <a:rPr lang="en-US" altLang="zh-TW" dirty="0" smtClean="0"/>
              <a:t> top </a:t>
            </a:r>
            <a:endParaRPr lang="en-US" altLang="zh-TW" dirty="0"/>
          </a:p>
          <a:p>
            <a:r>
              <a:rPr lang="en-US" altLang="zh-TW" dirty="0"/>
              <a:t>     2.1.4.Linux</a:t>
            </a:r>
            <a:r>
              <a:rPr lang="zh-TW" altLang="en-US" dirty="0"/>
              <a:t>作業系統安全</a:t>
            </a:r>
            <a:r>
              <a:rPr lang="en-US" altLang="zh-TW" dirty="0"/>
              <a:t>--</a:t>
            </a:r>
            <a:r>
              <a:rPr lang="en-US" altLang="zh-TW" dirty="0" err="1"/>
              <a:t>Metasploitable</a:t>
            </a:r>
            <a:r>
              <a:rPr lang="en-US" altLang="zh-TW" dirty="0"/>
              <a:t> 2</a:t>
            </a:r>
            <a:r>
              <a:rPr lang="zh-TW" altLang="en-US" dirty="0"/>
              <a:t>滲透測試</a:t>
            </a:r>
          </a:p>
          <a:p>
            <a:r>
              <a:rPr lang="zh-TW" altLang="en-US" dirty="0"/>
              <a:t>     </a:t>
            </a:r>
          </a:p>
          <a:p>
            <a:r>
              <a:rPr lang="zh-TW" altLang="en-US" dirty="0"/>
              <a:t>  </a:t>
            </a:r>
            <a:r>
              <a:rPr lang="en-US" altLang="zh-TW" dirty="0"/>
              <a:t>2.2.</a:t>
            </a:r>
            <a:r>
              <a:rPr lang="zh-TW" altLang="en-US" dirty="0"/>
              <a:t>作業系統與應用程式 </a:t>
            </a:r>
            <a:r>
              <a:rPr lang="en-US" altLang="zh-TW" dirty="0"/>
              <a:t>(</a:t>
            </a:r>
            <a:r>
              <a:rPr lang="zh-TW" altLang="en-US" dirty="0"/>
              <a:t>含資料庫與網頁</a:t>
            </a:r>
            <a:r>
              <a:rPr lang="en-US" altLang="zh-TW" dirty="0"/>
              <a:t>)</a:t>
            </a:r>
            <a:r>
              <a:rPr lang="zh-TW" altLang="en-US" dirty="0"/>
              <a:t>攻擊手法</a:t>
            </a:r>
          </a:p>
          <a:p>
            <a:r>
              <a:rPr lang="zh-TW" altLang="en-US" dirty="0"/>
              <a:t>    </a:t>
            </a:r>
            <a:r>
              <a:rPr lang="en-US" altLang="zh-TW" dirty="0"/>
              <a:t>2.2.1.</a:t>
            </a:r>
            <a:r>
              <a:rPr lang="zh-TW" altLang="en-US" dirty="0"/>
              <a:t>作業系統攻擊手法分析</a:t>
            </a:r>
            <a:r>
              <a:rPr lang="en-US" altLang="zh-TW" dirty="0"/>
              <a:t>:rootkits </a:t>
            </a:r>
            <a:r>
              <a:rPr lang="en-US" altLang="zh-TW" dirty="0" err="1"/>
              <a:t>vs</a:t>
            </a:r>
            <a:r>
              <a:rPr lang="en-US" altLang="zh-TW" dirty="0"/>
              <a:t> anti-rootkits</a:t>
            </a:r>
          </a:p>
          <a:p>
            <a:endParaRPr lang="en-US" altLang="zh-TW" dirty="0"/>
          </a:p>
          <a:p>
            <a:r>
              <a:rPr lang="en-US" altLang="zh-TW" dirty="0"/>
              <a:t>    2.2.2.</a:t>
            </a:r>
            <a:r>
              <a:rPr lang="zh-TW" altLang="en-US" dirty="0"/>
              <a:t>網站安全</a:t>
            </a:r>
            <a:r>
              <a:rPr lang="en-US" altLang="zh-TW" dirty="0"/>
              <a:t>--</a:t>
            </a:r>
          </a:p>
          <a:p>
            <a:r>
              <a:rPr lang="en-US" altLang="zh-TW" dirty="0"/>
              <a:t>        </a:t>
            </a:r>
            <a:r>
              <a:rPr lang="zh-TW" altLang="en-US" dirty="0"/>
              <a:t>網頁攻擊手法分析</a:t>
            </a:r>
            <a:r>
              <a:rPr lang="en-US" altLang="zh-TW" dirty="0"/>
              <a:t>:OWASP TOP 10====</a:t>
            </a:r>
            <a:r>
              <a:rPr lang="zh-TW" altLang="en-US" dirty="0"/>
              <a:t>網站十大類型漏洞</a:t>
            </a:r>
          </a:p>
          <a:p>
            <a:r>
              <a:rPr lang="zh-TW" altLang="en-US" dirty="0"/>
              <a:t>        </a:t>
            </a:r>
            <a:r>
              <a:rPr lang="en-US" altLang="zh-TW" dirty="0"/>
              <a:t>SQL injection</a:t>
            </a:r>
            <a:r>
              <a:rPr lang="zh-TW" altLang="en-US" dirty="0"/>
              <a:t>攻擊手法分析 </a:t>
            </a:r>
          </a:p>
          <a:p>
            <a:r>
              <a:rPr lang="zh-TW" altLang="en-US" dirty="0"/>
              <a:t>        </a:t>
            </a:r>
            <a:r>
              <a:rPr lang="en-US" altLang="zh-TW" dirty="0"/>
              <a:t>XSS </a:t>
            </a:r>
            <a:r>
              <a:rPr lang="zh-TW" altLang="en-US" dirty="0"/>
              <a:t>攻擊手法分析</a:t>
            </a:r>
          </a:p>
          <a:p>
            <a:r>
              <a:rPr lang="zh-TW" altLang="en-US" dirty="0"/>
              <a:t>    </a:t>
            </a:r>
            <a:r>
              <a:rPr lang="en-US" altLang="zh-TW" dirty="0"/>
              <a:t>2.2.3.</a:t>
            </a:r>
            <a:r>
              <a:rPr lang="zh-TW" altLang="en-US" dirty="0"/>
              <a:t>程式與開發安全</a:t>
            </a:r>
          </a:p>
          <a:p>
            <a:r>
              <a:rPr lang="zh-TW" altLang="en-US" dirty="0"/>
              <a:t>        </a:t>
            </a:r>
            <a:r>
              <a:rPr lang="en-US" altLang="zh-TW" dirty="0"/>
              <a:t>a.</a:t>
            </a:r>
            <a:r>
              <a:rPr lang="zh-TW" altLang="en-US" dirty="0"/>
              <a:t>程式漏洞分析</a:t>
            </a:r>
            <a:r>
              <a:rPr lang="en-US" altLang="zh-TW" dirty="0"/>
              <a:t>: Buffer overflow</a:t>
            </a:r>
          </a:p>
          <a:p>
            <a:r>
              <a:rPr lang="en-US" altLang="zh-TW" dirty="0"/>
              <a:t>          </a:t>
            </a:r>
            <a:r>
              <a:rPr lang="zh-TW" altLang="en-US" dirty="0"/>
              <a:t>常見的程式漏洞</a:t>
            </a:r>
            <a:r>
              <a:rPr lang="en-US" altLang="zh-TW" dirty="0"/>
              <a:t>(</a:t>
            </a:r>
            <a:r>
              <a:rPr lang="zh-TW" altLang="en-US" dirty="0"/>
              <a:t>不含網站類型漏洞</a:t>
            </a:r>
            <a:r>
              <a:rPr lang="en-US" altLang="zh-TW" dirty="0"/>
              <a:t>): </a:t>
            </a:r>
            <a:r>
              <a:rPr lang="zh-TW" altLang="en-US" dirty="0"/>
              <a:t>大部分指</a:t>
            </a:r>
            <a:r>
              <a:rPr lang="en-US" altLang="zh-TW" dirty="0"/>
              <a:t>c/</a:t>
            </a:r>
            <a:r>
              <a:rPr lang="en-US" altLang="zh-TW" dirty="0" err="1"/>
              <a:t>c++</a:t>
            </a:r>
            <a:r>
              <a:rPr lang="zh-TW" altLang="en-US" dirty="0"/>
              <a:t>程式</a:t>
            </a:r>
          </a:p>
          <a:p>
            <a:r>
              <a:rPr lang="zh-TW" altLang="en-US" dirty="0"/>
              <a:t>          </a:t>
            </a:r>
            <a:r>
              <a:rPr lang="en-US" altLang="zh-TW" dirty="0"/>
              <a:t>(1)Buffer overflow</a:t>
            </a:r>
          </a:p>
          <a:p>
            <a:r>
              <a:rPr lang="en-US" altLang="zh-TW" dirty="0"/>
              <a:t>          (2)format string </a:t>
            </a:r>
            <a:r>
              <a:rPr lang="en-US" altLang="zh-TW" dirty="0" err="1"/>
              <a:t>vuln</a:t>
            </a:r>
            <a:r>
              <a:rPr lang="en-US" altLang="zh-TW" dirty="0"/>
              <a:t>.</a:t>
            </a:r>
          </a:p>
          <a:p>
            <a:r>
              <a:rPr lang="en-US" altLang="zh-TW" dirty="0"/>
              <a:t>          (3)integer overflow</a:t>
            </a:r>
          </a:p>
          <a:p>
            <a:r>
              <a:rPr lang="en-US" altLang="zh-TW" dirty="0"/>
              <a:t>          (4)heap overflow</a:t>
            </a:r>
          </a:p>
          <a:p>
            <a:r>
              <a:rPr lang="en-US" altLang="zh-TW" dirty="0"/>
              <a:t>        </a:t>
            </a:r>
            <a:r>
              <a:rPr lang="en-US" altLang="zh-TW" dirty="0" err="1"/>
              <a:t>b.SDLC</a:t>
            </a:r>
            <a:r>
              <a:rPr lang="en-US" altLang="zh-TW" dirty="0"/>
              <a:t> </a:t>
            </a:r>
            <a:r>
              <a:rPr lang="en-US" altLang="zh-TW" dirty="0" err="1"/>
              <a:t>vs</a:t>
            </a:r>
            <a:r>
              <a:rPr lang="en-US" altLang="zh-TW" dirty="0"/>
              <a:t> SSDLC</a:t>
            </a:r>
            <a:endParaRPr lang="zh-TW" altLang="en-US" dirty="0"/>
          </a:p>
        </p:txBody>
      </p:sp>
    </p:spTree>
    <p:extLst>
      <p:ext uri="{BB962C8B-B14F-4D97-AF65-F5344CB8AC3E}">
        <p14:creationId xmlns:p14="http://schemas.microsoft.com/office/powerpoint/2010/main" val="2818125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2.1.</a:t>
            </a:r>
            <a:r>
              <a:rPr lang="zh-TW" altLang="en-US" dirty="0"/>
              <a:t>作業系統安全</a:t>
            </a: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664408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Rootkits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054395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2.2.2.</a:t>
            </a:r>
            <a:r>
              <a:rPr lang="zh-TW" altLang="en-US" dirty="0"/>
              <a:t>網站安全</a:t>
            </a: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266118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2.2.2.</a:t>
            </a:r>
            <a:r>
              <a:rPr lang="zh-TW" altLang="en-US" dirty="0"/>
              <a:t>網站</a:t>
            </a:r>
            <a:r>
              <a:rPr lang="zh-TW" altLang="en-US" dirty="0" smtClean="0"/>
              <a:t>安全</a:t>
            </a:r>
            <a:r>
              <a:rPr lang="en-US" altLang="zh-TW" dirty="0" smtClean="0"/>
              <a:t>:OWASP TOP 10</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868470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r>
              <a:rPr lang="zh-TW" altLang="en-US" dirty="0" smtClean="0"/>
              <a:t>中級</a:t>
            </a:r>
            <a:r>
              <a:rPr lang="en-US" altLang="zh-TW" dirty="0" smtClean="0"/>
              <a:t>:XXE</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157869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667711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55664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網路概論</a:t>
            </a:r>
            <a:br>
              <a:rPr lang="zh-TW" altLang="en-US" dirty="0"/>
            </a:b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580789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667711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556644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66771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網路</a:t>
            </a:r>
            <a:r>
              <a:rPr lang="zh-TW" altLang="en-US" dirty="0" smtClean="0"/>
              <a:t>協定</a:t>
            </a:r>
            <a:r>
              <a:rPr lang="en-US" altLang="zh-TW" dirty="0" smtClean="0"/>
              <a:t>:</a:t>
            </a:r>
            <a:r>
              <a:rPr lang="zh-TW" altLang="en-US" dirty="0" smtClean="0"/>
              <a:t> 安全</a:t>
            </a:r>
            <a:r>
              <a:rPr lang="en-US" altLang="zh-TW" dirty="0" smtClean="0"/>
              <a:t>vs</a:t>
            </a:r>
            <a:r>
              <a:rPr lang="zh-TW" altLang="en-US" dirty="0" smtClean="0"/>
              <a:t>不安全</a:t>
            </a:r>
            <a:r>
              <a:rPr lang="zh-TW" altLang="en-US" dirty="0"/>
              <a:t/>
            </a:r>
            <a:br>
              <a:rPr lang="zh-TW" altLang="en-US" dirty="0"/>
            </a:br>
            <a:r>
              <a:rPr lang="zh-TW" altLang="en-US" dirty="0"/>
              <a:t>運作原理</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85553888"/>
              </p:ext>
            </p:extLst>
          </p:nvPr>
        </p:nvGraphicFramePr>
        <p:xfrm>
          <a:off x="1366317" y="1902465"/>
          <a:ext cx="4443682" cy="3108960"/>
        </p:xfrm>
        <a:graphic>
          <a:graphicData uri="http://schemas.openxmlformats.org/drawingml/2006/table">
            <a:tbl>
              <a:tblPr firstRow="1" bandRow="1">
                <a:tableStyleId>{5C22544A-7EE6-4342-B048-85BDC9FD1C3A}</a:tableStyleId>
              </a:tblPr>
              <a:tblGrid>
                <a:gridCol w="1933395"/>
                <a:gridCol w="2510287"/>
              </a:tblGrid>
              <a:tr h="370840">
                <a:tc>
                  <a:txBody>
                    <a:bodyPr/>
                    <a:lstStyle/>
                    <a:p>
                      <a:r>
                        <a:rPr lang="zh-TW" altLang="en-US" sz="2800" dirty="0" smtClean="0"/>
                        <a:t>不安全</a:t>
                      </a:r>
                      <a:endParaRPr lang="zh-TW" altLang="en-US" sz="2800" dirty="0"/>
                    </a:p>
                  </a:txBody>
                  <a:tcPr/>
                </a:tc>
                <a:tc>
                  <a:txBody>
                    <a:bodyPr/>
                    <a:lstStyle/>
                    <a:p>
                      <a:r>
                        <a:rPr lang="zh-TW" altLang="en-US" sz="2800" dirty="0" smtClean="0"/>
                        <a:t>安全</a:t>
                      </a:r>
                      <a:endParaRPr lang="zh-TW" altLang="en-US" sz="2800" dirty="0"/>
                    </a:p>
                  </a:txBody>
                  <a:tcPr/>
                </a:tc>
              </a:tr>
              <a:tr h="370840">
                <a:tc>
                  <a:txBody>
                    <a:bodyPr/>
                    <a:lstStyle/>
                    <a:p>
                      <a:r>
                        <a:rPr lang="en-US" altLang="zh-TW" sz="2800" dirty="0" smtClean="0"/>
                        <a:t>HTTP</a:t>
                      </a:r>
                      <a:endParaRPr lang="zh-TW" altLang="en-US" sz="2800" dirty="0"/>
                    </a:p>
                  </a:txBody>
                  <a:tcPr/>
                </a:tc>
                <a:tc>
                  <a:txBody>
                    <a:bodyPr/>
                    <a:lstStyle/>
                    <a:p>
                      <a:r>
                        <a:rPr lang="en-US" altLang="zh-TW" sz="2800" dirty="0" smtClean="0"/>
                        <a:t>HTTPs</a:t>
                      </a:r>
                      <a:endParaRPr lang="zh-TW" altLang="en-US" sz="2800" dirty="0"/>
                    </a:p>
                  </a:txBody>
                  <a:tcPr/>
                </a:tc>
              </a:tr>
              <a:tr h="370840">
                <a:tc>
                  <a:txBody>
                    <a:bodyPr/>
                    <a:lstStyle/>
                    <a:p>
                      <a:r>
                        <a:rPr lang="en-US" altLang="zh-TW" sz="2800" dirty="0" smtClean="0"/>
                        <a:t>FTP</a:t>
                      </a:r>
                      <a:endParaRPr lang="zh-TW" altLang="en-US" sz="2800" dirty="0"/>
                    </a:p>
                  </a:txBody>
                  <a:tcPr/>
                </a:tc>
                <a:tc>
                  <a:txBody>
                    <a:bodyPr/>
                    <a:lstStyle/>
                    <a:p>
                      <a:r>
                        <a:rPr lang="en-US" altLang="zh-TW" sz="2800" dirty="0" err="1" smtClean="0"/>
                        <a:t>Sftp</a:t>
                      </a:r>
                      <a:r>
                        <a:rPr lang="en-US" altLang="zh-TW" sz="2800" dirty="0" smtClean="0"/>
                        <a:t>  </a:t>
                      </a:r>
                      <a:r>
                        <a:rPr lang="en-US" altLang="zh-TW" sz="2800" dirty="0" err="1" smtClean="0"/>
                        <a:t>ftps</a:t>
                      </a:r>
                      <a:endParaRPr lang="zh-TW" altLang="en-US" sz="2800" dirty="0"/>
                    </a:p>
                  </a:txBody>
                  <a:tcPr/>
                </a:tc>
              </a:tr>
              <a:tr h="370840">
                <a:tc>
                  <a:txBody>
                    <a:bodyPr/>
                    <a:lstStyle/>
                    <a:p>
                      <a:r>
                        <a:rPr lang="en-US" altLang="zh-TW" sz="2800" dirty="0" smtClean="0"/>
                        <a:t>DNS</a:t>
                      </a:r>
                      <a:endParaRPr lang="zh-TW" altLang="en-US" sz="2800" dirty="0"/>
                    </a:p>
                  </a:txBody>
                  <a:tcPr/>
                </a:tc>
                <a:tc>
                  <a:txBody>
                    <a:bodyPr/>
                    <a:lstStyle/>
                    <a:p>
                      <a:r>
                        <a:rPr lang="en-US" altLang="zh-TW" sz="2800" dirty="0" err="1" smtClean="0"/>
                        <a:t>DNSsec</a:t>
                      </a:r>
                      <a:endParaRPr lang="zh-TW" altLang="en-US" sz="2800" dirty="0"/>
                    </a:p>
                  </a:txBody>
                  <a:tcPr/>
                </a:tc>
              </a:tr>
              <a:tr h="370840">
                <a:tc>
                  <a:txBody>
                    <a:bodyPr/>
                    <a:lstStyle/>
                    <a:p>
                      <a:r>
                        <a:rPr lang="en-US" altLang="zh-TW" sz="2800" dirty="0" smtClean="0"/>
                        <a:t>IP</a:t>
                      </a:r>
                      <a:endParaRPr lang="zh-TW" altLang="en-US" sz="2800" dirty="0"/>
                    </a:p>
                  </a:txBody>
                  <a:tcPr/>
                </a:tc>
                <a:tc>
                  <a:txBody>
                    <a:bodyPr/>
                    <a:lstStyle/>
                    <a:p>
                      <a:r>
                        <a:rPr lang="en-US" altLang="zh-TW" sz="2800" dirty="0" smtClean="0"/>
                        <a:t>IPsec</a:t>
                      </a:r>
                      <a:endParaRPr lang="zh-TW" altLang="en-US" sz="2800" dirty="0"/>
                    </a:p>
                  </a:txBody>
                  <a:tcPr/>
                </a:tc>
              </a:tr>
              <a:tr h="370840">
                <a:tc>
                  <a:txBody>
                    <a:bodyPr/>
                    <a:lstStyle/>
                    <a:p>
                      <a:r>
                        <a:rPr lang="en-US" altLang="zh-TW" sz="2800" dirty="0" smtClean="0"/>
                        <a:t>Telnet</a:t>
                      </a:r>
                      <a:endParaRPr lang="zh-TW" altLang="en-US" sz="2800" dirty="0"/>
                    </a:p>
                  </a:txBody>
                  <a:tcPr/>
                </a:tc>
                <a:tc>
                  <a:txBody>
                    <a:bodyPr/>
                    <a:lstStyle/>
                    <a:p>
                      <a:r>
                        <a:rPr lang="en-US" altLang="zh-TW" sz="2800" dirty="0" err="1" smtClean="0"/>
                        <a:t>ssh</a:t>
                      </a:r>
                      <a:endParaRPr lang="zh-TW" altLang="en-US" sz="2800" dirty="0"/>
                    </a:p>
                  </a:txBody>
                  <a:tcPr/>
                </a:tc>
              </a:tr>
            </a:tbl>
          </a:graphicData>
        </a:graphic>
      </p:graphicFrame>
    </p:spTree>
    <p:extLst>
      <p:ext uri="{BB962C8B-B14F-4D97-AF65-F5344CB8AC3E}">
        <p14:creationId xmlns:p14="http://schemas.microsoft.com/office/powerpoint/2010/main" val="30098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IPSEC</a:t>
            </a:r>
            <a:endParaRPr lang="zh-TW" altLang="en-US" dirty="0"/>
          </a:p>
        </p:txBody>
      </p:sp>
      <p:sp>
        <p:nvSpPr>
          <p:cNvPr id="3" name="內容版面配置區 2"/>
          <p:cNvSpPr>
            <a:spLocks noGrp="1"/>
          </p:cNvSpPr>
          <p:nvPr>
            <p:ph idx="1"/>
          </p:nvPr>
        </p:nvSpPr>
        <p:spPr/>
        <p:txBody>
          <a:bodyPr/>
          <a:lstStyle/>
          <a:p>
            <a:r>
              <a:rPr lang="en-US" altLang="zh-TW" dirty="0" smtClean="0"/>
              <a:t>VPN: SSL </a:t>
            </a:r>
            <a:r>
              <a:rPr lang="en-US" altLang="zh-TW" dirty="0" err="1" smtClean="0"/>
              <a:t>vs</a:t>
            </a:r>
            <a:r>
              <a:rPr lang="en-US" altLang="zh-TW" dirty="0" smtClean="0"/>
              <a:t> </a:t>
            </a:r>
            <a:r>
              <a:rPr lang="en-US" altLang="zh-TW" dirty="0" err="1" smtClean="0"/>
              <a:t>Ipsec</a:t>
            </a:r>
            <a:endParaRPr lang="en-US" altLang="zh-TW" dirty="0" smtClean="0"/>
          </a:p>
          <a:p>
            <a:r>
              <a:rPr lang="en-US" altLang="zh-TW" dirty="0" smtClean="0"/>
              <a:t>IPsec: AH </a:t>
            </a:r>
            <a:r>
              <a:rPr lang="en-US" altLang="zh-TW" dirty="0" err="1" smtClean="0"/>
              <a:t>esH</a:t>
            </a:r>
            <a:r>
              <a:rPr lang="en-US" altLang="zh-TW" dirty="0" smtClean="0"/>
              <a:t> IKA</a:t>
            </a:r>
            <a:endParaRPr lang="zh-TW" altLang="en-US" dirty="0"/>
          </a:p>
        </p:txBody>
      </p:sp>
      <p:sp>
        <p:nvSpPr>
          <p:cNvPr id="4" name="矩形 3"/>
          <p:cNvSpPr/>
          <p:nvPr/>
        </p:nvSpPr>
        <p:spPr>
          <a:xfrm>
            <a:off x="2251769" y="1000596"/>
            <a:ext cx="3472489" cy="369332"/>
          </a:xfrm>
          <a:prstGeom prst="rect">
            <a:avLst/>
          </a:prstGeom>
        </p:spPr>
        <p:txBody>
          <a:bodyPr wrap="none">
            <a:spAutoFit/>
          </a:bodyPr>
          <a:lstStyle/>
          <a:p>
            <a:r>
              <a:rPr lang="en-US" altLang="zh-TW" dirty="0"/>
              <a:t>https://zh.wikipedia.org/wiki/IPsec</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1199259772"/>
              </p:ext>
            </p:extLst>
          </p:nvPr>
        </p:nvGraphicFramePr>
        <p:xfrm>
          <a:off x="940013" y="3740630"/>
          <a:ext cx="6096000" cy="229108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zh-TW" altLang="en-US" dirty="0"/>
                    </a:p>
                  </a:txBody>
                  <a:tcPr/>
                </a:tc>
                <a:tc>
                  <a:txBody>
                    <a:bodyPr/>
                    <a:lstStyle/>
                    <a:p>
                      <a:endParaRPr lang="zh-TW"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認證頭（</a:t>
                      </a:r>
                      <a:r>
                        <a:rPr lang="en-US" altLang="zh-TW" dirty="0" smtClean="0"/>
                        <a:t>AH</a:t>
                      </a:r>
                      <a:r>
                        <a:rPr lang="zh-TW" altLang="en-US" dirty="0" smtClean="0"/>
                        <a:t>）</a:t>
                      </a:r>
                    </a:p>
                    <a:p>
                      <a:endParaRPr lang="zh-TW" altLang="en-US" dirty="0"/>
                    </a:p>
                  </a:txBody>
                  <a:tcPr/>
                </a:tc>
                <a:tc>
                  <a:txBody>
                    <a:bodyPr/>
                    <a:lstStyle/>
                    <a:p>
                      <a:endParaRPr lang="zh-TW"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封裝安全載荷（</a:t>
                      </a:r>
                      <a:r>
                        <a:rPr lang="en-US" altLang="zh-TW" dirty="0" smtClean="0"/>
                        <a:t>ESP</a:t>
                      </a:r>
                      <a:r>
                        <a:rPr lang="zh-TW" altLang="en-US" dirty="0" smtClean="0"/>
                        <a:t>）</a:t>
                      </a:r>
                    </a:p>
                    <a:p>
                      <a:endParaRPr lang="zh-TW" altLang="en-US" dirty="0"/>
                    </a:p>
                  </a:txBody>
                  <a:tcPr/>
                </a:tc>
                <a:tc>
                  <a:txBody>
                    <a:bodyPr/>
                    <a:lstStyle/>
                    <a:p>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安全關聯（</a:t>
                      </a:r>
                      <a:r>
                        <a:rPr lang="en-US" altLang="zh-TW" dirty="0" smtClean="0"/>
                        <a:t>SA</a:t>
                      </a:r>
                      <a:r>
                        <a:rPr lang="zh-TW" altLang="en-US" dirty="0" smtClean="0"/>
                        <a:t>）</a:t>
                      </a:r>
                    </a:p>
                    <a:p>
                      <a:endParaRPr lang="zh-TW" altLang="en-US" dirty="0"/>
                    </a:p>
                  </a:txBody>
                  <a:tcPr/>
                </a:tc>
                <a:tc>
                  <a:txBody>
                    <a:bodyPr/>
                    <a:lstStyle/>
                    <a:p>
                      <a:endParaRPr lang="zh-TW" altLang="en-US" dirty="0"/>
                    </a:p>
                  </a:txBody>
                  <a:tcPr/>
                </a:tc>
              </a:tr>
            </a:tbl>
          </a:graphicData>
        </a:graphic>
      </p:graphicFrame>
    </p:spTree>
    <p:extLst>
      <p:ext uri="{BB962C8B-B14F-4D97-AF65-F5344CB8AC3E}">
        <p14:creationId xmlns:p14="http://schemas.microsoft.com/office/powerpoint/2010/main" val="422668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0037" y="930506"/>
            <a:ext cx="7349778" cy="3416320"/>
          </a:xfrm>
          <a:prstGeom prst="rect">
            <a:avLst/>
          </a:prstGeom>
        </p:spPr>
        <p:txBody>
          <a:bodyPr wrap="square">
            <a:spAutoFit/>
          </a:bodyPr>
          <a:lstStyle/>
          <a:p>
            <a:r>
              <a:rPr lang="zh-TW" altLang="en-US" sz="3600" dirty="0"/>
              <a:t>公司管理員打算利用 </a:t>
            </a:r>
            <a:r>
              <a:rPr lang="en-US" altLang="zh-TW" sz="3600" dirty="0" err="1"/>
              <a:t>IPSec</a:t>
            </a:r>
            <a:r>
              <a:rPr lang="en-US" altLang="zh-TW" sz="3600" dirty="0"/>
              <a:t> </a:t>
            </a:r>
            <a:r>
              <a:rPr lang="zh-TW" altLang="en-US" sz="3600" dirty="0"/>
              <a:t>來確保封包內容傳輸的私</a:t>
            </a:r>
            <a:r>
              <a:rPr lang="zh-TW" altLang="en-US" sz="3600" dirty="0" smtClean="0"/>
              <a:t>密</a:t>
            </a:r>
            <a:r>
              <a:rPr lang="en-US" altLang="zh-TW" sz="3600" dirty="0" smtClean="0"/>
              <a:t>Confidentiality</a:t>
            </a:r>
            <a:r>
              <a:rPr lang="zh-TW" altLang="en-US" sz="3600" dirty="0" smtClean="0"/>
              <a:t>，</a:t>
            </a:r>
            <a:endParaRPr lang="zh-TW" altLang="en-US" sz="3600" dirty="0"/>
          </a:p>
          <a:p>
            <a:r>
              <a:rPr lang="zh-TW" altLang="en-US" sz="3600" dirty="0"/>
              <a:t>請問管理員需要使用 </a:t>
            </a:r>
            <a:r>
              <a:rPr lang="en-US" altLang="zh-TW" sz="3600" dirty="0"/>
              <a:t>IPsec </a:t>
            </a:r>
            <a:r>
              <a:rPr lang="zh-TW" altLang="en-US" sz="3600" dirty="0"/>
              <a:t>的哪項協定以達成目的？ </a:t>
            </a:r>
          </a:p>
          <a:p>
            <a:r>
              <a:rPr lang="en-US" altLang="zh-TW" sz="3600" dirty="0"/>
              <a:t>(A)AH    (B)ESP  </a:t>
            </a:r>
          </a:p>
          <a:p>
            <a:r>
              <a:rPr lang="en-US" altLang="zh-TW" sz="3600" dirty="0"/>
              <a:t>(C)IKE   (D)ISAKMP </a:t>
            </a:r>
            <a:endParaRPr lang="zh-TW" altLang="en-US" sz="3600" dirty="0"/>
          </a:p>
        </p:txBody>
      </p:sp>
    </p:spTree>
    <p:extLst>
      <p:ext uri="{BB962C8B-B14F-4D97-AF65-F5344CB8AC3E}">
        <p14:creationId xmlns:p14="http://schemas.microsoft.com/office/powerpoint/2010/main" val="126154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82653" y="676195"/>
            <a:ext cx="7886700" cy="776289"/>
          </a:xfrm>
        </p:spPr>
        <p:txBody>
          <a:bodyPr/>
          <a:lstStyle/>
          <a:p>
            <a:r>
              <a:rPr lang="zh-TW" altLang="en-US" dirty="0" smtClean="0"/>
              <a:t>有關</a:t>
            </a:r>
            <a:r>
              <a:rPr lang="en-US" altLang="zh-TW" dirty="0" err="1" smtClean="0"/>
              <a:t>IPSec</a:t>
            </a:r>
            <a:r>
              <a:rPr lang="zh-TW" altLang="en-US" dirty="0" smtClean="0"/>
              <a:t>下列敘述何者為非</a:t>
            </a:r>
            <a:r>
              <a:rPr lang="en-US" altLang="zh-TW" dirty="0" smtClean="0"/>
              <a:t>?</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55913752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1499</Words>
  <Application>Microsoft Office PowerPoint</Application>
  <PresentationFormat>如螢幕大小 (4:3)</PresentationFormat>
  <Paragraphs>228</Paragraphs>
  <Slides>52</Slides>
  <Notes>0</Notes>
  <HiddenSlides>0</HiddenSlides>
  <MMClips>0</MMClips>
  <ScaleCrop>false</ScaleCrop>
  <HeadingPairs>
    <vt:vector size="4" baseType="variant">
      <vt:variant>
        <vt:lpstr>佈景主題</vt:lpstr>
      </vt:variant>
      <vt:variant>
        <vt:i4>1</vt:i4>
      </vt:variant>
      <vt:variant>
        <vt:lpstr>投影片標題</vt:lpstr>
      </vt:variant>
      <vt:variant>
        <vt:i4>52</vt:i4>
      </vt:variant>
    </vt:vector>
  </HeadingPairs>
  <TitlesOfParts>
    <vt:vector size="53" baseType="lpstr">
      <vt:lpstr>Office 佈景主題</vt:lpstr>
      <vt:lpstr>IPAS資訊安全技術</vt:lpstr>
      <vt:lpstr>PowerPoint 簡報</vt:lpstr>
      <vt:lpstr>PowerPoint 簡報</vt:lpstr>
      <vt:lpstr>PowerPoint 簡報</vt:lpstr>
      <vt:lpstr>網路概論 </vt:lpstr>
      <vt:lpstr>網路協定: 安全vs不安全 運作原理</vt:lpstr>
      <vt:lpstr>IPSEC</vt:lpstr>
      <vt:lpstr>PowerPoint 簡報</vt:lpstr>
      <vt:lpstr>有關IPSec下列敘述何者為非?</vt:lpstr>
      <vt:lpstr>虛擬私有網路 VPN  [SSL VPN vs Ipsec VPN]</vt:lpstr>
      <vt:lpstr>PowerPoint 簡報</vt:lpstr>
      <vt:lpstr>PowerPoint 簡報</vt:lpstr>
      <vt:lpstr>PowerPoint 簡報</vt:lpstr>
      <vt:lpstr>Site-to-site VPN</vt:lpstr>
      <vt:lpstr>路由協定Routing Protocol</vt:lpstr>
      <vt:lpstr>PowerPoint 簡報</vt:lpstr>
      <vt:lpstr>PowerPoint 簡報</vt:lpstr>
      <vt:lpstr>IPSec Authentication Header (AH)</vt:lpstr>
      <vt:lpstr>PowerPoint 簡報</vt:lpstr>
      <vt:lpstr>網路攻擊手法</vt:lpstr>
      <vt:lpstr>DOS/DDOS</vt:lpstr>
      <vt:lpstr>DNS 放大攻擊 </vt:lpstr>
      <vt:lpstr>LAND Attack</vt:lpstr>
      <vt:lpstr>SMURF ATTACK</vt:lpstr>
      <vt:lpstr>PowerPoint 簡報</vt:lpstr>
      <vt:lpstr>無線認證與加密</vt:lpstr>
      <vt:lpstr>無線加密協議（Wireless Encryption Protocol，WEP)</vt:lpstr>
      <vt:lpstr>WPA | Wi-Fi Protected Access</vt:lpstr>
      <vt:lpstr>PowerPoint 簡報</vt:lpstr>
      <vt:lpstr>無線網路攻擊手法 藍牙  MQTT  Can BUS</vt:lpstr>
      <vt:lpstr>防火牆技術(Firewall) </vt:lpstr>
      <vt:lpstr>防火牆技術(Firewall):類型 </vt:lpstr>
      <vt:lpstr>PowerPoint 簡報</vt:lpstr>
      <vt:lpstr>Stateful firewall 狀態防火牆</vt:lpstr>
      <vt:lpstr>防火牆技術(Firewall):部屬架構</vt:lpstr>
      <vt:lpstr>NAT:Network address translation PAT, NAPT</vt:lpstr>
      <vt:lpstr>入侵偵測系統實戰(intrusion detection system|snort) IDS vs IPS</vt:lpstr>
      <vt:lpstr>IDS技術: anomaly detection vs signature-based</vt:lpstr>
      <vt:lpstr>IDS deployment</vt:lpstr>
      <vt:lpstr>PowerPoint 簡報</vt:lpstr>
      <vt:lpstr>PowerPoint 簡報</vt:lpstr>
      <vt:lpstr>作業系統與應用程式安全 </vt:lpstr>
      <vt:lpstr>2.1.作業系統安全</vt:lpstr>
      <vt:lpstr>Rootkits</vt:lpstr>
      <vt:lpstr>2.2.2.網站安全</vt:lpstr>
      <vt:lpstr>2.2.2.網站安全:OWASP TOP 10</vt:lpstr>
      <vt:lpstr>  中級:XXE</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dc:creator>
  <cp:lastModifiedBy>I5302</cp:lastModifiedBy>
  <cp:revision>28</cp:revision>
  <dcterms:created xsi:type="dcterms:W3CDTF">2020-04-21T08:42:48Z</dcterms:created>
  <dcterms:modified xsi:type="dcterms:W3CDTF">2020-04-22T12:19:26Z</dcterms:modified>
</cp:coreProperties>
</file>