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6" r:id="rId3"/>
    <p:sldId id="459" r:id="rId4"/>
    <p:sldId id="317" r:id="rId5"/>
    <p:sldId id="460" r:id="rId6"/>
    <p:sldId id="318" r:id="rId7"/>
    <p:sldId id="461" r:id="rId8"/>
    <p:sldId id="319" r:id="rId9"/>
    <p:sldId id="462" r:id="rId10"/>
    <p:sldId id="320" r:id="rId11"/>
    <p:sldId id="463" r:id="rId12"/>
    <p:sldId id="321" r:id="rId13"/>
    <p:sldId id="464" r:id="rId14"/>
    <p:sldId id="322" r:id="rId15"/>
    <p:sldId id="465" r:id="rId16"/>
    <p:sldId id="323" r:id="rId17"/>
    <p:sldId id="466" r:id="rId18"/>
    <p:sldId id="324" r:id="rId19"/>
    <p:sldId id="467" r:id="rId20"/>
    <p:sldId id="325" r:id="rId21"/>
    <p:sldId id="468" r:id="rId22"/>
    <p:sldId id="326" r:id="rId23"/>
    <p:sldId id="469" r:id="rId24"/>
    <p:sldId id="327" r:id="rId25"/>
    <p:sldId id="470" r:id="rId26"/>
    <p:sldId id="328" r:id="rId27"/>
    <p:sldId id="471" r:id="rId28"/>
    <p:sldId id="329" r:id="rId29"/>
    <p:sldId id="472" r:id="rId30"/>
    <p:sldId id="330" r:id="rId31"/>
    <p:sldId id="473" r:id="rId32"/>
    <p:sldId id="331" r:id="rId33"/>
    <p:sldId id="474" r:id="rId34"/>
    <p:sldId id="332" r:id="rId35"/>
    <p:sldId id="475" r:id="rId36"/>
    <p:sldId id="333" r:id="rId37"/>
    <p:sldId id="476" r:id="rId38"/>
    <p:sldId id="334" r:id="rId39"/>
    <p:sldId id="477" r:id="rId40"/>
    <p:sldId id="335" r:id="rId41"/>
    <p:sldId id="478" r:id="rId42"/>
    <p:sldId id="336" r:id="rId43"/>
    <p:sldId id="479" r:id="rId44"/>
    <p:sldId id="337" r:id="rId45"/>
    <p:sldId id="480" r:id="rId46"/>
    <p:sldId id="338" r:id="rId47"/>
    <p:sldId id="481" r:id="rId48"/>
    <p:sldId id="339" r:id="rId49"/>
    <p:sldId id="482" r:id="rId50"/>
    <p:sldId id="340" r:id="rId51"/>
    <p:sldId id="483" r:id="rId52"/>
    <p:sldId id="356" r:id="rId53"/>
    <p:sldId id="484" r:id="rId54"/>
    <p:sldId id="357" r:id="rId55"/>
    <p:sldId id="485" r:id="rId56"/>
    <p:sldId id="358" r:id="rId57"/>
    <p:sldId id="486" r:id="rId58"/>
    <p:sldId id="359" r:id="rId59"/>
    <p:sldId id="487" r:id="rId60"/>
    <p:sldId id="360" r:id="rId61"/>
    <p:sldId id="488" r:id="rId62"/>
    <p:sldId id="361" r:id="rId63"/>
    <p:sldId id="489" r:id="rId64"/>
    <p:sldId id="362" r:id="rId65"/>
    <p:sldId id="490" r:id="rId66"/>
    <p:sldId id="363" r:id="rId67"/>
    <p:sldId id="491" r:id="rId68"/>
    <p:sldId id="364" r:id="rId69"/>
    <p:sldId id="492" r:id="rId70"/>
    <p:sldId id="365" r:id="rId71"/>
    <p:sldId id="493" r:id="rId72"/>
    <p:sldId id="366" r:id="rId73"/>
    <p:sldId id="494" r:id="rId74"/>
    <p:sldId id="367" r:id="rId75"/>
    <p:sldId id="495" r:id="rId76"/>
    <p:sldId id="368" r:id="rId77"/>
    <p:sldId id="496" r:id="rId78"/>
    <p:sldId id="369" r:id="rId79"/>
    <p:sldId id="497" r:id="rId80"/>
    <p:sldId id="370" r:id="rId81"/>
    <p:sldId id="498" r:id="rId82"/>
    <p:sldId id="371" r:id="rId83"/>
    <p:sldId id="499" r:id="rId84"/>
    <p:sldId id="372" r:id="rId85"/>
    <p:sldId id="500" r:id="rId86"/>
    <p:sldId id="373" r:id="rId87"/>
    <p:sldId id="501" r:id="rId88"/>
    <p:sldId id="374" r:id="rId89"/>
    <p:sldId id="502" r:id="rId90"/>
    <p:sldId id="375" r:id="rId91"/>
    <p:sldId id="503" r:id="rId92"/>
    <p:sldId id="376" r:id="rId93"/>
    <p:sldId id="504" r:id="rId94"/>
    <p:sldId id="377" r:id="rId95"/>
    <p:sldId id="505" r:id="rId96"/>
    <p:sldId id="378" r:id="rId97"/>
    <p:sldId id="506" r:id="rId98"/>
    <p:sldId id="379" r:id="rId99"/>
    <p:sldId id="507" r:id="rId100"/>
    <p:sldId id="380" r:id="rId101"/>
    <p:sldId id="508" r:id="rId102"/>
    <p:sldId id="381" r:id="rId103"/>
    <p:sldId id="509" r:id="rId104"/>
    <p:sldId id="382" r:id="rId105"/>
    <p:sldId id="510" r:id="rId106"/>
    <p:sldId id="383" r:id="rId107"/>
    <p:sldId id="511" r:id="rId108"/>
    <p:sldId id="384" r:id="rId109"/>
    <p:sldId id="512" r:id="rId110"/>
    <p:sldId id="385" r:id="rId111"/>
    <p:sldId id="513" r:id="rId112"/>
    <p:sldId id="386" r:id="rId113"/>
    <p:sldId id="514" r:id="rId114"/>
    <p:sldId id="387" r:id="rId115"/>
    <p:sldId id="515" r:id="rId116"/>
    <p:sldId id="388" r:id="rId117"/>
    <p:sldId id="516" r:id="rId118"/>
    <p:sldId id="389" r:id="rId119"/>
    <p:sldId id="517" r:id="rId120"/>
    <p:sldId id="390" r:id="rId121"/>
    <p:sldId id="518" r:id="rId122"/>
    <p:sldId id="391" r:id="rId123"/>
    <p:sldId id="519" r:id="rId124"/>
    <p:sldId id="392" r:id="rId125"/>
    <p:sldId id="520" r:id="rId126"/>
    <p:sldId id="393" r:id="rId127"/>
    <p:sldId id="521" r:id="rId128"/>
    <p:sldId id="394" r:id="rId129"/>
    <p:sldId id="522" r:id="rId130"/>
    <p:sldId id="395" r:id="rId131"/>
    <p:sldId id="523" r:id="rId132"/>
    <p:sldId id="396" r:id="rId133"/>
    <p:sldId id="524" r:id="rId134"/>
    <p:sldId id="397" r:id="rId135"/>
    <p:sldId id="525" r:id="rId136"/>
    <p:sldId id="398" r:id="rId137"/>
    <p:sldId id="526" r:id="rId138"/>
    <p:sldId id="399" r:id="rId139"/>
    <p:sldId id="527" r:id="rId140"/>
    <p:sldId id="400" r:id="rId141"/>
    <p:sldId id="528" r:id="rId142"/>
    <p:sldId id="401" r:id="rId143"/>
    <p:sldId id="529" r:id="rId144"/>
    <p:sldId id="402" r:id="rId145"/>
    <p:sldId id="530" r:id="rId146"/>
    <p:sldId id="341" r:id="rId147"/>
    <p:sldId id="532" r:id="rId148"/>
    <p:sldId id="342" r:id="rId149"/>
    <p:sldId id="533" r:id="rId150"/>
    <p:sldId id="343" r:id="rId151"/>
    <p:sldId id="534" r:id="rId152"/>
    <p:sldId id="344" r:id="rId153"/>
    <p:sldId id="535" r:id="rId154"/>
    <p:sldId id="345" r:id="rId155"/>
    <p:sldId id="536" r:id="rId156"/>
    <p:sldId id="346" r:id="rId157"/>
    <p:sldId id="537" r:id="rId158"/>
    <p:sldId id="347" r:id="rId159"/>
    <p:sldId id="538" r:id="rId160"/>
    <p:sldId id="348" r:id="rId161"/>
    <p:sldId id="539" r:id="rId162"/>
    <p:sldId id="349" r:id="rId163"/>
    <p:sldId id="540" r:id="rId164"/>
    <p:sldId id="350" r:id="rId165"/>
    <p:sldId id="541" r:id="rId166"/>
    <p:sldId id="351" r:id="rId167"/>
    <p:sldId id="542" r:id="rId168"/>
    <p:sldId id="352" r:id="rId169"/>
    <p:sldId id="543" r:id="rId170"/>
    <p:sldId id="353" r:id="rId171"/>
    <p:sldId id="544" r:id="rId172"/>
    <p:sldId id="354" r:id="rId173"/>
    <p:sldId id="545" r:id="rId174"/>
    <p:sldId id="355" r:id="rId175"/>
    <p:sldId id="546" r:id="rId176"/>
    <p:sldId id="285" r:id="rId177"/>
    <p:sldId id="547" r:id="rId178"/>
    <p:sldId id="286" r:id="rId179"/>
    <p:sldId id="548" r:id="rId180"/>
    <p:sldId id="287" r:id="rId181"/>
    <p:sldId id="549" r:id="rId182"/>
    <p:sldId id="288" r:id="rId183"/>
    <p:sldId id="550" r:id="rId184"/>
    <p:sldId id="289" r:id="rId185"/>
    <p:sldId id="551" r:id="rId186"/>
    <p:sldId id="290" r:id="rId187"/>
    <p:sldId id="552" r:id="rId188"/>
    <p:sldId id="291" r:id="rId189"/>
    <p:sldId id="553" r:id="rId190"/>
    <p:sldId id="403" r:id="rId191"/>
    <p:sldId id="554" r:id="rId192"/>
    <p:sldId id="404" r:id="rId193"/>
    <p:sldId id="555" r:id="rId194"/>
    <p:sldId id="405" r:id="rId195"/>
    <p:sldId id="556" r:id="rId196"/>
    <p:sldId id="406" r:id="rId197"/>
    <p:sldId id="557" r:id="rId198"/>
    <p:sldId id="407" r:id="rId199"/>
    <p:sldId id="558" r:id="rId200"/>
    <p:sldId id="408" r:id="rId201"/>
    <p:sldId id="559" r:id="rId20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IPAS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認證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資訊安全技術概論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下列何者是一般管理員採用動態路由協定</a:t>
            </a:r>
            <a:r>
              <a:rPr lang="en-US" altLang="zh-TW" sz="3600" dirty="0"/>
              <a:t>(Dynamic Routing Protocol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zh-TW" altLang="en-US" sz="3600" dirty="0"/>
              <a:t>以取代靜態路由</a:t>
            </a:r>
            <a:r>
              <a:rPr lang="en-US" altLang="zh-TW" sz="3600" dirty="0"/>
              <a:t>(Static Routes)</a:t>
            </a:r>
            <a:r>
              <a:rPr lang="zh-TW" altLang="en-US" sz="3600" dirty="0"/>
              <a:t>的主要理由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動態路由的路由器負載較輕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動態路由能夠延展到較大的網絡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動態路由較安全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動態路由有較快的網路傳輸能力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310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物聯網安全漏洞有很多因素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物聯網軟體組件安全性不足</a:t>
            </a:r>
            <a:r>
              <a:rPr lang="en-US" altLang="zh-TW" sz="3600" dirty="0"/>
              <a:t>,</a:t>
            </a:r>
            <a:r>
              <a:rPr lang="zh-TW" altLang="en-US" sz="3600" dirty="0"/>
              <a:t>應將安全納入設計程序中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物聯網需要不斷的更新</a:t>
            </a:r>
            <a:r>
              <a:rPr lang="en-US" altLang="zh-TW" sz="3600" dirty="0"/>
              <a:t>,</a:t>
            </a:r>
            <a:r>
              <a:rPr lang="zh-TW" altLang="en-US" sz="3600" dirty="0"/>
              <a:t>並建立漏洞管理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物聯網安全必須建立在被驗證過的安全機制上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物聯網技術必須建立在黑盒子內</a:t>
            </a:r>
            <a:r>
              <a:rPr lang="en-US" altLang="zh-TW" sz="3600" dirty="0"/>
              <a:t>,</a:t>
            </a:r>
            <a:r>
              <a:rPr lang="zh-TW" altLang="en-US" sz="3600" dirty="0"/>
              <a:t>太透明風險更高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43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物聯網安全漏洞有很多因素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物聯網軟體組件安全性不足</a:t>
            </a:r>
            <a:r>
              <a:rPr lang="en-US" altLang="zh-TW" sz="3600" dirty="0"/>
              <a:t>,</a:t>
            </a:r>
            <a:r>
              <a:rPr lang="zh-TW" altLang="en-US" sz="3600" dirty="0"/>
              <a:t>應將安全納入設計程序中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物聯網需要不斷的更新</a:t>
            </a:r>
            <a:r>
              <a:rPr lang="en-US" altLang="zh-TW" sz="3600" dirty="0"/>
              <a:t>,</a:t>
            </a:r>
            <a:r>
              <a:rPr lang="zh-TW" altLang="en-US" sz="3600" dirty="0"/>
              <a:t>並建立漏洞管理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物聯網安全必須建立在被驗證過的安全機制上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物聯網技術必須建立在黑盒子內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太透明風險更高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IP </a:t>
            </a:r>
            <a:r>
              <a:rPr lang="zh-TW" altLang="en-US" sz="3600" dirty="0"/>
              <a:t>之間的傳輸</a:t>
            </a:r>
            <a:r>
              <a:rPr lang="en-US" altLang="zh-TW" sz="3600" dirty="0"/>
              <a:t>,</a:t>
            </a:r>
            <a:r>
              <a:rPr lang="zh-TW" altLang="en-US" sz="3600" dirty="0"/>
              <a:t>屬 </a:t>
            </a:r>
            <a:r>
              <a:rPr lang="en-US" altLang="zh-TW" sz="3600" dirty="0"/>
              <a:t>OSI </a:t>
            </a:r>
            <a:r>
              <a:rPr lang="zh-TW" altLang="en-US" sz="3600" dirty="0"/>
              <a:t>模型哪一層次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表達層</a:t>
            </a:r>
            <a:r>
              <a:rPr lang="en-US" altLang="zh-TW" sz="3600" dirty="0"/>
              <a:t>(Presentation Layer)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網路層</a:t>
            </a:r>
            <a:r>
              <a:rPr lang="en-US" altLang="zh-TW" sz="3600" dirty="0"/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傳輸層</a:t>
            </a:r>
            <a:r>
              <a:rPr lang="en-US" altLang="zh-TW" sz="3600" dirty="0"/>
              <a:t>(Transport Layer)</a:t>
            </a:r>
          </a:p>
        </p:txBody>
      </p:sp>
    </p:spTree>
    <p:extLst>
      <p:ext uri="{BB962C8B-B14F-4D97-AF65-F5344CB8AC3E}">
        <p14:creationId xmlns:p14="http://schemas.microsoft.com/office/powerpoint/2010/main" val="8763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IP </a:t>
            </a:r>
            <a:r>
              <a:rPr lang="zh-TW" altLang="en-US" sz="3600" dirty="0"/>
              <a:t>之間的傳輸</a:t>
            </a:r>
            <a:r>
              <a:rPr lang="en-US" altLang="zh-TW" sz="3600" dirty="0"/>
              <a:t>,</a:t>
            </a:r>
            <a:r>
              <a:rPr lang="zh-TW" altLang="en-US" sz="3600" dirty="0"/>
              <a:t>屬 </a:t>
            </a:r>
            <a:r>
              <a:rPr lang="en-US" altLang="zh-TW" sz="3600" dirty="0"/>
              <a:t>OSI </a:t>
            </a:r>
            <a:r>
              <a:rPr lang="zh-TW" altLang="en-US" sz="3600" dirty="0"/>
              <a:t>模型哪一層次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表達層</a:t>
            </a:r>
            <a:r>
              <a:rPr lang="en-US" altLang="zh-TW" sz="3600" dirty="0"/>
              <a:t>(Presentation Layer)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網路層</a:t>
            </a:r>
            <a:r>
              <a:rPr lang="en-US" altLang="zh-TW" sz="3600" dirty="0">
                <a:solidFill>
                  <a:srgbClr val="FF0000"/>
                </a:solidFill>
              </a:rPr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傳輸層</a:t>
            </a:r>
            <a:r>
              <a:rPr lang="en-US" altLang="zh-TW" sz="3600" dirty="0"/>
              <a:t>(Transport Layer)</a:t>
            </a:r>
          </a:p>
        </p:txBody>
      </p:sp>
    </p:spTree>
    <p:extLst>
      <p:ext uri="{BB962C8B-B14F-4D97-AF65-F5344CB8AC3E}">
        <p14:creationId xmlns:p14="http://schemas.microsoft.com/office/powerpoint/2010/main" val="16046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下列哪種攻擊可以用來繞過實體</a:t>
            </a:r>
            <a:r>
              <a:rPr lang="en-US" altLang="zh-TW" sz="3600" dirty="0"/>
              <a:t>(Physical)</a:t>
            </a:r>
            <a:r>
              <a:rPr lang="zh-TW" altLang="en-US" sz="3600" dirty="0"/>
              <a:t>和邏輯</a:t>
            </a:r>
            <a:r>
              <a:rPr lang="en-US" altLang="zh-TW" sz="3600" dirty="0"/>
              <a:t>(Logical)</a:t>
            </a:r>
            <a:r>
              <a:rPr lang="zh-TW" altLang="en-US" sz="3600" dirty="0"/>
              <a:t>主機</a:t>
            </a:r>
            <a:r>
              <a:rPr lang="zh-TW" altLang="en-US" sz="3600" dirty="0" smtClean="0"/>
              <a:t>安全</a:t>
            </a:r>
            <a:r>
              <a:rPr lang="zh-TW" altLang="en-US" sz="3600" dirty="0"/>
              <a:t>機制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社交工程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通訊埠掃描</a:t>
            </a:r>
            <a:r>
              <a:rPr lang="en-US" altLang="zh-TW" sz="3600" dirty="0"/>
              <a:t>(Port Scan)</a:t>
            </a:r>
          </a:p>
        </p:txBody>
      </p:sp>
    </p:spTree>
    <p:extLst>
      <p:ext uri="{BB962C8B-B14F-4D97-AF65-F5344CB8AC3E}">
        <p14:creationId xmlns:p14="http://schemas.microsoft.com/office/powerpoint/2010/main" val="12635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下列哪種攻擊可以用來繞過實體</a:t>
            </a:r>
            <a:r>
              <a:rPr lang="en-US" altLang="zh-TW" sz="3600" dirty="0"/>
              <a:t>(Physical)</a:t>
            </a:r>
            <a:r>
              <a:rPr lang="zh-TW" altLang="en-US" sz="3600" dirty="0"/>
              <a:t>和邏輯</a:t>
            </a:r>
            <a:r>
              <a:rPr lang="en-US" altLang="zh-TW" sz="3600" dirty="0"/>
              <a:t>(Logical)</a:t>
            </a:r>
            <a:r>
              <a:rPr lang="zh-TW" altLang="en-US" sz="3600" dirty="0"/>
              <a:t>主機</a:t>
            </a:r>
            <a:r>
              <a:rPr lang="zh-TW" altLang="en-US" sz="3600" dirty="0" smtClean="0"/>
              <a:t>安全</a:t>
            </a:r>
            <a:r>
              <a:rPr lang="zh-TW" altLang="en-US" sz="3600" dirty="0"/>
              <a:t>機制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社交工程</a:t>
            </a:r>
            <a:r>
              <a:rPr lang="en-US" altLang="zh-TW" sz="3600" dirty="0">
                <a:solidFill>
                  <a:srgbClr val="FF0000"/>
                </a:solidFill>
              </a:rPr>
              <a:t>(Social Engineering)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通訊埠掃描</a:t>
            </a:r>
            <a:r>
              <a:rPr lang="en-US" altLang="zh-TW" sz="3600" dirty="0"/>
              <a:t>(Port Scan)</a:t>
            </a:r>
          </a:p>
        </p:txBody>
      </p:sp>
    </p:spTree>
    <p:extLst>
      <p:ext uri="{BB962C8B-B14F-4D97-AF65-F5344CB8AC3E}">
        <p14:creationId xmlns:p14="http://schemas.microsoft.com/office/powerpoint/2010/main" val="11294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SMURF Attack </a:t>
            </a:r>
            <a:r>
              <a:rPr lang="zh-TW" altLang="en-US" sz="3600" dirty="0"/>
              <a:t>是利用何種協定進行攻擊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ICMP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/>
              <a:t>(C) RIP</a:t>
            </a:r>
          </a:p>
          <a:p>
            <a:r>
              <a:rPr lang="en-US" altLang="zh-TW" sz="3600" dirty="0"/>
              <a:t>(D) ARP</a:t>
            </a:r>
          </a:p>
        </p:txBody>
      </p:sp>
    </p:spTree>
    <p:extLst>
      <p:ext uri="{BB962C8B-B14F-4D97-AF65-F5344CB8AC3E}">
        <p14:creationId xmlns:p14="http://schemas.microsoft.com/office/powerpoint/2010/main" val="78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SMURF Attack </a:t>
            </a:r>
            <a:r>
              <a:rPr lang="zh-TW" altLang="en-US" sz="3600" dirty="0"/>
              <a:t>是利用何種協定進行攻擊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ICMP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/>
              <a:t>(C) RIP</a:t>
            </a:r>
          </a:p>
          <a:p>
            <a:r>
              <a:rPr lang="en-US" altLang="zh-TW" sz="3600" dirty="0"/>
              <a:t>(D) ARP</a:t>
            </a:r>
          </a:p>
        </p:txBody>
      </p:sp>
    </p:spTree>
    <p:extLst>
      <p:ext uri="{BB962C8B-B14F-4D97-AF65-F5344CB8AC3E}">
        <p14:creationId xmlns:p14="http://schemas.microsoft.com/office/powerpoint/2010/main" val="13145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公司對外的網站放置於下列何處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DMZ(Demilitarized Zone)</a:t>
            </a:r>
          </a:p>
          <a:p>
            <a:r>
              <a:rPr lang="en-US" altLang="zh-TW" sz="3600" dirty="0"/>
              <a:t>(B) Internet</a:t>
            </a:r>
          </a:p>
          <a:p>
            <a:r>
              <a:rPr lang="en-US" altLang="zh-TW" sz="3600" dirty="0"/>
              <a:t>(C) Intranet</a:t>
            </a:r>
          </a:p>
          <a:p>
            <a:r>
              <a:rPr lang="en-US" altLang="zh-TW" sz="3600" dirty="0"/>
              <a:t>(D) Extranet</a:t>
            </a:r>
          </a:p>
        </p:txBody>
      </p:sp>
    </p:spTree>
    <p:extLst>
      <p:ext uri="{BB962C8B-B14F-4D97-AF65-F5344CB8AC3E}">
        <p14:creationId xmlns:p14="http://schemas.microsoft.com/office/powerpoint/2010/main" val="22057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公司對外的網站放置於下列何處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DMZ(Demilitarized Zone)</a:t>
            </a:r>
          </a:p>
          <a:p>
            <a:r>
              <a:rPr lang="en-US" altLang="zh-TW" sz="3600" dirty="0"/>
              <a:t>(B) Internet</a:t>
            </a:r>
          </a:p>
          <a:p>
            <a:r>
              <a:rPr lang="en-US" altLang="zh-TW" sz="3600" dirty="0"/>
              <a:t>(C) Intranet</a:t>
            </a:r>
          </a:p>
          <a:p>
            <a:r>
              <a:rPr lang="en-US" altLang="zh-TW" sz="3600" dirty="0"/>
              <a:t>(D) Extranet</a:t>
            </a:r>
          </a:p>
        </p:txBody>
      </p:sp>
    </p:spTree>
    <p:extLst>
      <p:ext uri="{BB962C8B-B14F-4D97-AF65-F5344CB8AC3E}">
        <p14:creationId xmlns:p14="http://schemas.microsoft.com/office/powerpoint/2010/main" val="838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下列何者是一般管理員採用動態路由協定</a:t>
            </a:r>
            <a:r>
              <a:rPr lang="en-US" altLang="zh-TW" sz="3600" dirty="0"/>
              <a:t>(Dynamic Routing Protocol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zh-TW" altLang="en-US" sz="3600" dirty="0"/>
              <a:t>以取代靜態路由</a:t>
            </a:r>
            <a:r>
              <a:rPr lang="en-US" altLang="zh-TW" sz="3600" dirty="0"/>
              <a:t>(Static Routes)</a:t>
            </a:r>
            <a:r>
              <a:rPr lang="zh-TW" altLang="en-US" sz="3600" dirty="0"/>
              <a:t>的主要理由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動態路由的路由器負載較輕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動態路由能夠延展到較大的網絡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動態路由較安全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動態路由有較快的網路傳輸能力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252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某管理員監控網路上的 </a:t>
            </a:r>
            <a:r>
              <a:rPr lang="en-US" altLang="zh-TW" sz="3600" dirty="0"/>
              <a:t>IP </a:t>
            </a:r>
            <a:r>
              <a:rPr lang="zh-TW" altLang="en-US" sz="3600" dirty="0"/>
              <a:t>封包時</a:t>
            </a:r>
            <a:r>
              <a:rPr lang="en-US" altLang="zh-TW" sz="3600" dirty="0"/>
              <a:t>,</a:t>
            </a:r>
            <a:r>
              <a:rPr lang="zh-TW" altLang="en-US" sz="3600" dirty="0"/>
              <a:t>發現封包標頭包含了一個協定欄位</a:t>
            </a:r>
          </a:p>
          <a:p>
            <a:r>
              <a:rPr lang="en-US" altLang="zh-TW" sz="3600" dirty="0"/>
              <a:t>(Protocol Number),</a:t>
            </a:r>
            <a:r>
              <a:rPr lang="zh-TW" altLang="en-US" sz="3600" dirty="0"/>
              <a:t>而此欄位的值為 </a:t>
            </a:r>
            <a:r>
              <a:rPr lang="en-US" altLang="zh-TW" sz="3600" dirty="0"/>
              <a:t>1,</a:t>
            </a:r>
            <a:r>
              <a:rPr lang="zh-TW" altLang="en-US" sz="3600" dirty="0"/>
              <a:t>請問此封包是屬於何種</a:t>
            </a:r>
            <a:r>
              <a:rPr lang="zh-TW" altLang="en-US" sz="3600" dirty="0" smtClean="0"/>
              <a:t>協定的</a:t>
            </a:r>
            <a:r>
              <a:rPr lang="zh-TW" altLang="en-US" sz="3600" dirty="0"/>
              <a:t>封包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TCP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/>
              <a:t>(C) ICMP</a:t>
            </a:r>
          </a:p>
          <a:p>
            <a:r>
              <a:rPr lang="en-US" altLang="zh-TW" sz="3600" dirty="0"/>
              <a:t>(D) IGMP</a:t>
            </a:r>
          </a:p>
        </p:txBody>
      </p:sp>
    </p:spTree>
    <p:extLst>
      <p:ext uri="{BB962C8B-B14F-4D97-AF65-F5344CB8AC3E}">
        <p14:creationId xmlns:p14="http://schemas.microsoft.com/office/powerpoint/2010/main" val="8398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某管理員監控網路上的 </a:t>
            </a:r>
            <a:r>
              <a:rPr lang="en-US" altLang="zh-TW" sz="3600" dirty="0"/>
              <a:t>IP </a:t>
            </a:r>
            <a:r>
              <a:rPr lang="zh-TW" altLang="en-US" sz="3600" dirty="0"/>
              <a:t>封包時</a:t>
            </a:r>
            <a:r>
              <a:rPr lang="en-US" altLang="zh-TW" sz="3600" dirty="0"/>
              <a:t>,</a:t>
            </a:r>
            <a:r>
              <a:rPr lang="zh-TW" altLang="en-US" sz="3600" dirty="0"/>
              <a:t>發現封包標頭包含了一個協定欄位</a:t>
            </a:r>
          </a:p>
          <a:p>
            <a:r>
              <a:rPr lang="en-US" altLang="zh-TW" sz="3600" dirty="0"/>
              <a:t>(Protocol Number),</a:t>
            </a:r>
            <a:r>
              <a:rPr lang="zh-TW" altLang="en-US" sz="3600" dirty="0"/>
              <a:t>而此欄位的值為 </a:t>
            </a:r>
            <a:r>
              <a:rPr lang="en-US" altLang="zh-TW" sz="3600" dirty="0"/>
              <a:t>1,</a:t>
            </a:r>
            <a:r>
              <a:rPr lang="zh-TW" altLang="en-US" sz="3600" dirty="0"/>
              <a:t>請問此封包是屬於何種</a:t>
            </a:r>
            <a:r>
              <a:rPr lang="zh-TW" altLang="en-US" sz="3600" dirty="0" smtClean="0"/>
              <a:t>協定的</a:t>
            </a:r>
            <a:r>
              <a:rPr lang="zh-TW" altLang="en-US" sz="3600" dirty="0"/>
              <a:t>封包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TCP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ICMP</a:t>
            </a:r>
          </a:p>
          <a:p>
            <a:r>
              <a:rPr lang="en-US" altLang="zh-TW" sz="3600" dirty="0"/>
              <a:t>(D) IGMP</a:t>
            </a:r>
          </a:p>
        </p:txBody>
      </p:sp>
    </p:spTree>
    <p:extLst>
      <p:ext uri="{BB962C8B-B14F-4D97-AF65-F5344CB8AC3E}">
        <p14:creationId xmlns:p14="http://schemas.microsoft.com/office/powerpoint/2010/main" val="18225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請問下列何種網路攻擊行為會使目標主機系統超出其工作負荷量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甚至</a:t>
            </a:r>
            <a:r>
              <a:rPr lang="zh-TW" altLang="en-US" sz="3600" dirty="0"/>
              <a:t>導致系統癱瘓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社交攻擊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流量分析</a:t>
            </a:r>
            <a:r>
              <a:rPr lang="en-US" altLang="zh-TW" sz="3600" dirty="0"/>
              <a:t>(Traffic Analysis)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阻斷式服務攻擊</a:t>
            </a:r>
            <a:r>
              <a:rPr lang="en-US" altLang="zh-TW" sz="3600" dirty="0"/>
              <a:t>(Denial-of-Service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竊聽</a:t>
            </a:r>
            <a:r>
              <a:rPr lang="en-US" altLang="zh-TW" sz="3600" dirty="0"/>
              <a:t>(Sniffing)</a:t>
            </a:r>
          </a:p>
        </p:txBody>
      </p:sp>
    </p:spTree>
    <p:extLst>
      <p:ext uri="{BB962C8B-B14F-4D97-AF65-F5344CB8AC3E}">
        <p14:creationId xmlns:p14="http://schemas.microsoft.com/office/powerpoint/2010/main" val="23882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請問下列何種網路攻擊行為會使目標主機系統超出其工作負荷量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甚至</a:t>
            </a:r>
            <a:r>
              <a:rPr lang="zh-TW" altLang="en-US" sz="3600" dirty="0"/>
              <a:t>導致系統癱瘓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社交攻擊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流量分析</a:t>
            </a:r>
            <a:r>
              <a:rPr lang="en-US" altLang="zh-TW" sz="3600" dirty="0"/>
              <a:t>(Traffic Analysis)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阻斷式服務攻擊</a:t>
            </a:r>
            <a:r>
              <a:rPr lang="en-US" altLang="zh-TW" sz="3600" dirty="0">
                <a:solidFill>
                  <a:srgbClr val="FF0000"/>
                </a:solidFill>
              </a:rPr>
              <a:t>(Denial-of-Service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竊聽</a:t>
            </a:r>
            <a:r>
              <a:rPr lang="en-US" altLang="zh-TW" sz="3600" dirty="0"/>
              <a:t>(Sniffing)</a:t>
            </a:r>
          </a:p>
        </p:txBody>
      </p:sp>
    </p:spTree>
    <p:extLst>
      <p:ext uri="{BB962C8B-B14F-4D97-AF65-F5344CB8AC3E}">
        <p14:creationId xmlns:p14="http://schemas.microsoft.com/office/powerpoint/2010/main" val="6066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下列設備中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何者是可避免內外直接連線並隱藏內部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封包過濾防火牆</a:t>
            </a:r>
            <a:r>
              <a:rPr lang="en-US" altLang="zh-TW" sz="3600" dirty="0"/>
              <a:t>(Packet-Filtering Firewall)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狀態檢視防火牆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 Firewall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代理伺服器</a:t>
            </a:r>
            <a:r>
              <a:rPr lang="en-US" altLang="zh-TW" sz="3600" dirty="0"/>
              <a:t>(Proxy Server)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網站應用程式防火牆</a:t>
            </a:r>
            <a:r>
              <a:rPr lang="en-US" altLang="zh-TW" sz="3600" dirty="0"/>
              <a:t>(Web Application Firewall)</a:t>
            </a:r>
          </a:p>
        </p:txBody>
      </p:sp>
    </p:spTree>
    <p:extLst>
      <p:ext uri="{BB962C8B-B14F-4D97-AF65-F5344CB8AC3E}">
        <p14:creationId xmlns:p14="http://schemas.microsoft.com/office/powerpoint/2010/main" val="27040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下列設備中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何者是可避免內外直接連線並隱藏內部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封包過濾防火牆</a:t>
            </a:r>
            <a:r>
              <a:rPr lang="en-US" altLang="zh-TW" sz="3600" dirty="0"/>
              <a:t>(Packet-Filtering Firewall)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狀態檢視防火牆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 Firewall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代理伺服器</a:t>
            </a:r>
            <a:r>
              <a:rPr lang="en-US" altLang="zh-TW" sz="3600" dirty="0">
                <a:solidFill>
                  <a:srgbClr val="FF0000"/>
                </a:solidFill>
              </a:rPr>
              <a:t>(Proxy Server)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網站應用程式防火牆</a:t>
            </a:r>
            <a:r>
              <a:rPr lang="en-US" altLang="zh-TW" sz="3600" dirty="0"/>
              <a:t>(Web Application Firewall)</a:t>
            </a:r>
          </a:p>
        </p:txBody>
      </p:sp>
    </p:spTree>
    <p:extLst>
      <p:ext uri="{BB962C8B-B14F-4D97-AF65-F5344CB8AC3E}">
        <p14:creationId xmlns:p14="http://schemas.microsoft.com/office/powerpoint/2010/main" val="764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在寄送電子郵件時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可以運用安全電子郵件簽章</a:t>
            </a:r>
            <a:r>
              <a:rPr lang="en-US" altLang="zh-TW" sz="3600" dirty="0"/>
              <a:t>/</a:t>
            </a:r>
            <a:r>
              <a:rPr lang="zh-TW" altLang="en-US" sz="3600" dirty="0"/>
              <a:t>密碼技術</a:t>
            </a:r>
            <a:r>
              <a:rPr lang="en-US" altLang="zh-TW" sz="3600" dirty="0"/>
              <a:t>,</a:t>
            </a:r>
            <a:r>
              <a:rPr lang="zh-TW" altLang="en-US" sz="3600" dirty="0"/>
              <a:t>以確保</a:t>
            </a:r>
            <a:r>
              <a:rPr lang="zh-TW" altLang="en-US" sz="3600" dirty="0" smtClean="0"/>
              <a:t>資訊</a:t>
            </a:r>
            <a:r>
              <a:rPr lang="zh-TW" altLang="en-US" sz="3600" dirty="0"/>
              <a:t>的哪些特性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鑑別性</a:t>
            </a:r>
          </a:p>
          <a:p>
            <a:r>
              <a:rPr lang="en-US" altLang="zh-TW" sz="3600" dirty="0"/>
              <a:t>(A) (1), (2), (3)</a:t>
            </a:r>
          </a:p>
          <a:p>
            <a:r>
              <a:rPr lang="en-US" altLang="zh-TW" sz="3600" dirty="0"/>
              <a:t>(B) (1), (2), (4)</a:t>
            </a:r>
          </a:p>
          <a:p>
            <a:r>
              <a:rPr lang="en-US" altLang="zh-TW" sz="3600" dirty="0"/>
              <a:t>(C) (1), (3), (4)</a:t>
            </a:r>
          </a:p>
          <a:p>
            <a:r>
              <a:rPr lang="en-US" altLang="zh-TW" sz="36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9960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在寄送電子郵件時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可以運用安全電子郵件簽章</a:t>
            </a:r>
            <a:r>
              <a:rPr lang="en-US" altLang="zh-TW" sz="3600" dirty="0"/>
              <a:t>/</a:t>
            </a:r>
            <a:r>
              <a:rPr lang="zh-TW" altLang="en-US" sz="3600" dirty="0"/>
              <a:t>密碼技術</a:t>
            </a:r>
            <a:r>
              <a:rPr lang="en-US" altLang="zh-TW" sz="3600" dirty="0"/>
              <a:t>,</a:t>
            </a:r>
            <a:r>
              <a:rPr lang="zh-TW" altLang="en-US" sz="3600" dirty="0"/>
              <a:t>以確保</a:t>
            </a:r>
            <a:r>
              <a:rPr lang="zh-TW" altLang="en-US" sz="3600" dirty="0" smtClean="0"/>
              <a:t>資訊</a:t>
            </a:r>
            <a:r>
              <a:rPr lang="zh-TW" altLang="en-US" sz="3600" dirty="0"/>
              <a:t>的哪些特性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鑑別性</a:t>
            </a:r>
          </a:p>
          <a:p>
            <a:r>
              <a:rPr lang="en-US" altLang="zh-TW" sz="3600" dirty="0"/>
              <a:t>(A) (1), (2), (3)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(1), (2), (4)</a:t>
            </a:r>
          </a:p>
          <a:p>
            <a:r>
              <a:rPr lang="en-US" altLang="zh-TW" sz="3600" dirty="0"/>
              <a:t>(C) (1), (3), (4)</a:t>
            </a:r>
          </a:p>
          <a:p>
            <a:r>
              <a:rPr lang="en-US" altLang="zh-TW" sz="36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7715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</a:t>
            </a:r>
            <a:r>
              <a:rPr lang="en-US" altLang="zh-TW" sz="3600" dirty="0"/>
              <a:t>SSL </a:t>
            </a:r>
            <a:r>
              <a:rPr lang="zh-TW" altLang="en-US" sz="3600" dirty="0"/>
              <a:t>協定」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驗證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提供客戶端</a:t>
            </a:r>
            <a:r>
              <a:rPr lang="en-US" altLang="zh-TW" sz="3600" dirty="0"/>
              <a:t>(Client)</a:t>
            </a:r>
            <a:r>
              <a:rPr lang="zh-TW" altLang="en-US" sz="3600" dirty="0"/>
              <a:t>安全傳輸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與客戶</a:t>
            </a:r>
            <a:r>
              <a:rPr lang="en-US" altLang="zh-TW" sz="3600" dirty="0"/>
              <a:t>(Client)</a:t>
            </a:r>
            <a:r>
              <a:rPr lang="zh-TW" altLang="en-US" sz="3600" dirty="0"/>
              <a:t>之間的通訊加密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可絕對確保買賣交易的安全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254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</a:t>
            </a:r>
            <a:r>
              <a:rPr lang="en-US" altLang="zh-TW" sz="3600" dirty="0"/>
              <a:t>SSL </a:t>
            </a:r>
            <a:r>
              <a:rPr lang="zh-TW" altLang="en-US" sz="3600" dirty="0"/>
              <a:t>協定」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驗證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提供客戶端</a:t>
            </a:r>
            <a:r>
              <a:rPr lang="en-US" altLang="zh-TW" sz="3600" dirty="0"/>
              <a:t>(Client)</a:t>
            </a:r>
            <a:r>
              <a:rPr lang="zh-TW" altLang="en-US" sz="3600" dirty="0"/>
              <a:t>安全傳輸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與客戶</a:t>
            </a:r>
            <a:r>
              <a:rPr lang="en-US" altLang="zh-TW" sz="3600" dirty="0"/>
              <a:t>(Client)</a:t>
            </a:r>
            <a:r>
              <a:rPr lang="zh-TW" altLang="en-US" sz="3600" dirty="0"/>
              <a:t>之間的通訊加密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可絕對確保買賣交易的安全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下列何種網路攻擊「不會」造成伺服器主機系統處理效率下降或</a:t>
            </a:r>
            <a:r>
              <a:rPr lang="zh-TW" altLang="en-US" sz="3600" dirty="0" smtClean="0"/>
              <a:t>發生錯誤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死亡偵測攻擊</a:t>
            </a:r>
            <a:r>
              <a:rPr lang="en-US" altLang="zh-TW" sz="3600" dirty="0"/>
              <a:t>(Ping-of-Death Attack)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分割重組攻擊</a:t>
            </a:r>
            <a:r>
              <a:rPr lang="en-US" altLang="zh-TW" sz="3600" dirty="0"/>
              <a:t>(Teardrop Attack)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分散式攻擊</a:t>
            </a:r>
            <a:r>
              <a:rPr lang="en-US" altLang="zh-TW" sz="3600" dirty="0"/>
              <a:t>(Distributed Attack)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(Man-In-The-Middle Attack)</a:t>
            </a:r>
          </a:p>
        </p:txBody>
      </p:sp>
    </p:spTree>
    <p:extLst>
      <p:ext uri="{BB962C8B-B14F-4D97-AF65-F5344CB8AC3E}">
        <p14:creationId xmlns:p14="http://schemas.microsoft.com/office/powerpoint/2010/main" val="29597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確保資料傳送之正確性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資料開始傳送時不需進行交握</a:t>
            </a:r>
            <a:r>
              <a:rPr lang="en-US" altLang="zh-TW" sz="3600" dirty="0"/>
              <a:t>(Hand shaking)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傳送發生錯誤時不會要求重新傳送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傳送時所進行之檢查與偵錯機制較 </a:t>
            </a:r>
            <a:r>
              <a:rPr lang="en-US" altLang="zh-TW" sz="3600" dirty="0"/>
              <a:t>UDP </a:t>
            </a:r>
            <a:r>
              <a:rPr lang="zh-TW" altLang="en-US" sz="3600" dirty="0"/>
              <a:t>簡單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035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確保資料傳送之正確性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資料開始傳送時不需進行交握</a:t>
            </a:r>
            <a:r>
              <a:rPr lang="en-US" altLang="zh-TW" sz="3600" dirty="0"/>
              <a:t>(Hand shaking)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傳送發生錯誤時不會要求重新傳送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傳送時所進行之檢查與偵錯機制較 </a:t>
            </a:r>
            <a:r>
              <a:rPr lang="en-US" altLang="zh-TW" sz="3600" dirty="0"/>
              <a:t>UDP </a:t>
            </a:r>
            <a:r>
              <a:rPr lang="zh-TW" altLang="en-US" sz="3600" dirty="0"/>
              <a:t>簡單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3281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請問下列何者非為應用層服務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/>
              <a:t>(C) IPX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9765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請問下列何者非為應用層服務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IPX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395216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下列哪一項網路技術可以降低廣播領域</a:t>
            </a:r>
            <a:r>
              <a:rPr lang="en-US" altLang="zh-TW" sz="3600" dirty="0"/>
              <a:t>(Broadcast Domain)</a:t>
            </a:r>
            <a:r>
              <a:rPr lang="zh-TW" altLang="en-US" sz="3600" dirty="0"/>
              <a:t>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Network Address Translate(NAT)</a:t>
            </a:r>
          </a:p>
          <a:p>
            <a:r>
              <a:rPr lang="en-US" altLang="zh-TW" sz="3600" dirty="0"/>
              <a:t>(B) VLAN</a:t>
            </a:r>
          </a:p>
          <a:p>
            <a:r>
              <a:rPr lang="en-US" altLang="zh-TW" sz="3600" dirty="0"/>
              <a:t>(C) Dynamic </a:t>
            </a:r>
            <a:r>
              <a:rPr lang="en-US" altLang="zh-TW" sz="3600" dirty="0" err="1"/>
              <a:t>Trunking</a:t>
            </a:r>
            <a:r>
              <a:rPr lang="en-US" altLang="zh-TW" sz="3600" dirty="0"/>
              <a:t> Protocol</a:t>
            </a:r>
          </a:p>
          <a:p>
            <a:r>
              <a:rPr lang="en-US" altLang="zh-TW" sz="3600" dirty="0"/>
              <a:t>(D) Inter-Switch Link(ISL)</a:t>
            </a:r>
          </a:p>
        </p:txBody>
      </p:sp>
    </p:spTree>
    <p:extLst>
      <p:ext uri="{BB962C8B-B14F-4D97-AF65-F5344CB8AC3E}">
        <p14:creationId xmlns:p14="http://schemas.microsoft.com/office/powerpoint/2010/main" val="34739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下列哪一項網路技術可以降低廣播領域</a:t>
            </a:r>
            <a:r>
              <a:rPr lang="en-US" altLang="zh-TW" sz="3600" dirty="0"/>
              <a:t>(Broadcast Domain)</a:t>
            </a:r>
            <a:r>
              <a:rPr lang="zh-TW" altLang="en-US" sz="3600" dirty="0"/>
              <a:t>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Network Address Translate(NAT)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VLAN</a:t>
            </a:r>
          </a:p>
          <a:p>
            <a:r>
              <a:rPr lang="en-US" altLang="zh-TW" sz="3600" dirty="0"/>
              <a:t>(C) Dynamic </a:t>
            </a:r>
            <a:r>
              <a:rPr lang="en-US" altLang="zh-TW" sz="3600" dirty="0" err="1"/>
              <a:t>Trunking</a:t>
            </a:r>
            <a:r>
              <a:rPr lang="en-US" altLang="zh-TW" sz="3600" dirty="0"/>
              <a:t> Protocol</a:t>
            </a:r>
          </a:p>
          <a:p>
            <a:r>
              <a:rPr lang="en-US" altLang="zh-TW" sz="3600" dirty="0"/>
              <a:t>(D) Inter-Switch Link(ISL)</a:t>
            </a:r>
          </a:p>
        </p:txBody>
      </p:sp>
    </p:spTree>
    <p:extLst>
      <p:ext uri="{BB962C8B-B14F-4D97-AF65-F5344CB8AC3E}">
        <p14:creationId xmlns:p14="http://schemas.microsoft.com/office/powerpoint/2010/main" val="800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537" y="946908"/>
            <a:ext cx="8608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木馬後門程式常偽裝成提供便利或實用的免費軟體</a:t>
            </a:r>
            <a:r>
              <a:rPr lang="en-US" altLang="zh-TW" sz="3200" dirty="0"/>
              <a:t>,</a:t>
            </a:r>
            <a:r>
              <a:rPr lang="zh-TW" altLang="en-US" sz="3200" dirty="0"/>
              <a:t>吸引</a:t>
            </a:r>
            <a:r>
              <a:rPr lang="zh-TW" altLang="en-US" sz="3200" dirty="0" smtClean="0"/>
              <a:t>使用者下載</a:t>
            </a:r>
            <a:r>
              <a:rPr lang="zh-TW" altLang="en-US" sz="3200" dirty="0"/>
              <a:t>使用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電腦病毒具有散播、隱藏、感染、潛伏及破壞等特性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阻絕服務攻擊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DoS</a:t>
            </a:r>
            <a:r>
              <a:rPr lang="en-US" altLang="zh-TW" sz="3200" dirty="0"/>
              <a:t>)</a:t>
            </a:r>
            <a:r>
              <a:rPr lang="zh-TW" altLang="en-US" sz="3200" dirty="0"/>
              <a:t>通常指攻擊者與通訊的兩端分別建立</a:t>
            </a:r>
            <a:r>
              <a:rPr lang="zh-TW" altLang="en-US" sz="3200" dirty="0" smtClean="0"/>
              <a:t>獨立的</a:t>
            </a:r>
            <a:r>
              <a:rPr lang="zh-TW" altLang="en-US" sz="3200" dirty="0"/>
              <a:t>聯繫</a:t>
            </a:r>
            <a:r>
              <a:rPr lang="en-US" altLang="zh-TW" sz="3200" dirty="0"/>
              <a:t>,</a:t>
            </a:r>
            <a:r>
              <a:rPr lang="zh-TW" altLang="en-US" sz="3200" dirty="0"/>
              <a:t>並交換所收到的資料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蠕蟲</a:t>
            </a:r>
            <a:r>
              <a:rPr lang="en-US" altLang="zh-TW" sz="3200" dirty="0"/>
              <a:t>(Worm)</a:t>
            </a:r>
            <a:r>
              <a:rPr lang="zh-TW" altLang="en-US" sz="3200" dirty="0"/>
              <a:t>會不斷複製</a:t>
            </a:r>
            <a:r>
              <a:rPr lang="en-US" altLang="zh-TW" sz="3200" dirty="0"/>
              <a:t>,</a:t>
            </a:r>
            <a:r>
              <a:rPr lang="zh-TW" altLang="en-US" sz="3200" dirty="0"/>
              <a:t>並利用網路感染其他主機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9915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537" y="946908"/>
            <a:ext cx="8608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木馬後門程式常偽裝成提供便利或實用的免費軟體</a:t>
            </a:r>
            <a:r>
              <a:rPr lang="en-US" altLang="zh-TW" sz="3200" dirty="0"/>
              <a:t>,</a:t>
            </a:r>
            <a:r>
              <a:rPr lang="zh-TW" altLang="en-US" sz="3200" dirty="0"/>
              <a:t>吸引</a:t>
            </a:r>
            <a:r>
              <a:rPr lang="zh-TW" altLang="en-US" sz="3200" dirty="0" smtClean="0"/>
              <a:t>使用者下載</a:t>
            </a:r>
            <a:r>
              <a:rPr lang="zh-TW" altLang="en-US" sz="3200" dirty="0"/>
              <a:t>使用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電腦病毒具有散播、隱藏、感染、潛伏及破壞等特性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阻絕服務攻擊</a:t>
            </a:r>
            <a:r>
              <a:rPr lang="en-US" altLang="zh-TW" sz="3200" dirty="0">
                <a:solidFill>
                  <a:srgbClr val="FF0000"/>
                </a:solidFill>
              </a:rPr>
              <a:t>(</a:t>
            </a:r>
            <a:r>
              <a:rPr lang="en-US" altLang="zh-TW" sz="3200" dirty="0" err="1">
                <a:solidFill>
                  <a:srgbClr val="FF0000"/>
                </a:solidFill>
              </a:rPr>
              <a:t>DoS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  <a:r>
              <a:rPr lang="zh-TW" altLang="en-US" sz="3200" dirty="0">
                <a:solidFill>
                  <a:srgbClr val="FF0000"/>
                </a:solidFill>
              </a:rPr>
              <a:t>通常指攻擊者與通訊的兩端分別建立</a:t>
            </a:r>
            <a:r>
              <a:rPr lang="zh-TW" altLang="en-US" sz="3200" dirty="0" smtClean="0">
                <a:solidFill>
                  <a:srgbClr val="FF0000"/>
                </a:solidFill>
              </a:rPr>
              <a:t>獨立的</a:t>
            </a:r>
            <a:r>
              <a:rPr lang="zh-TW" altLang="en-US" sz="3200" dirty="0">
                <a:solidFill>
                  <a:srgbClr val="FF0000"/>
                </a:solidFill>
              </a:rPr>
              <a:t>聯繫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並交換所收到的資料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蠕蟲</a:t>
            </a:r>
            <a:r>
              <a:rPr lang="en-US" altLang="zh-TW" sz="3200" dirty="0"/>
              <a:t>(Worm)</a:t>
            </a:r>
            <a:r>
              <a:rPr lang="zh-TW" altLang="en-US" sz="3200" dirty="0"/>
              <a:t>會不斷複製</a:t>
            </a:r>
            <a:r>
              <a:rPr lang="en-US" altLang="zh-TW" sz="3200" dirty="0"/>
              <a:t>,</a:t>
            </a:r>
            <a:r>
              <a:rPr lang="zh-TW" altLang="en-US" sz="3200" dirty="0"/>
              <a:t>並利用網路感染其他主機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3987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雙因認證</a:t>
            </a:r>
            <a:r>
              <a:rPr lang="en-US" altLang="zh-TW" sz="3600" dirty="0"/>
              <a:t>(Two-Way Factor)</a:t>
            </a:r>
            <a:r>
              <a:rPr lang="zh-TW" altLang="en-US" sz="3600" dirty="0"/>
              <a:t>可以防止下列何者攻擊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阻斷式服務攻擊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資料隱碼攻擊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密碼側錄攻擊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185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雙因認證</a:t>
            </a:r>
            <a:r>
              <a:rPr lang="en-US" altLang="zh-TW" sz="3600" dirty="0"/>
              <a:t>(Two-Way Factor)</a:t>
            </a:r>
            <a:r>
              <a:rPr lang="zh-TW" altLang="en-US" sz="3600" dirty="0"/>
              <a:t>可以防止下列何者攻擊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阻斷式服務攻擊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資料隱碼攻擊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密碼側錄攻擊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645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下列何種網路攻擊「不會」造成伺服器主機系統處理效率下降或</a:t>
            </a:r>
            <a:r>
              <a:rPr lang="zh-TW" altLang="en-US" sz="3600" dirty="0" smtClean="0"/>
              <a:t>發生錯誤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死亡偵測攻擊</a:t>
            </a:r>
            <a:r>
              <a:rPr lang="en-US" altLang="zh-TW" sz="3600" dirty="0"/>
              <a:t>(Ping-of-Death Attack)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分割重組攻擊</a:t>
            </a:r>
            <a:r>
              <a:rPr lang="en-US" altLang="zh-TW" sz="3600" dirty="0"/>
              <a:t>(Teardrop Attack)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分散式攻擊</a:t>
            </a:r>
            <a:r>
              <a:rPr lang="en-US" altLang="zh-TW" sz="3600" dirty="0"/>
              <a:t>(Distributed Attack)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中間人攻擊</a:t>
            </a:r>
            <a:r>
              <a:rPr lang="en-US" altLang="zh-TW" sz="3600" dirty="0">
                <a:solidFill>
                  <a:srgbClr val="FF0000"/>
                </a:solidFill>
              </a:rPr>
              <a:t>(Man-In-The-Middle Attack)</a:t>
            </a:r>
          </a:p>
        </p:txBody>
      </p:sp>
    </p:spTree>
    <p:extLst>
      <p:ext uri="{BB962C8B-B14F-4D97-AF65-F5344CB8AC3E}">
        <p14:creationId xmlns:p14="http://schemas.microsoft.com/office/powerpoint/2010/main" val="37800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請問</a:t>
            </a:r>
            <a:r>
              <a:rPr lang="zh-TW" altLang="en-US" sz="3600" dirty="0"/>
              <a:t>此 </a:t>
            </a:r>
            <a:r>
              <a:rPr lang="en-US" altLang="zh-TW" sz="3600" dirty="0"/>
              <a:t>cat ~/.</a:t>
            </a:r>
            <a:r>
              <a:rPr lang="en-US" altLang="zh-TW" sz="3600" dirty="0" err="1"/>
              <a:t>bash_history</a:t>
            </a:r>
            <a:r>
              <a:rPr lang="en-US" altLang="zh-TW" sz="3600" dirty="0"/>
              <a:t> </a:t>
            </a:r>
            <a:r>
              <a:rPr lang="zh-TW" altLang="en-US" sz="3600" dirty="0"/>
              <a:t>指令的目的為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列出使用者目錄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列出系統目錄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列出使用者曾經下過的指令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列出系統安裝歷史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597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請問</a:t>
            </a:r>
            <a:r>
              <a:rPr lang="zh-TW" altLang="en-US" sz="3600" dirty="0"/>
              <a:t>此 </a:t>
            </a:r>
            <a:r>
              <a:rPr lang="en-US" altLang="zh-TW" sz="3600" dirty="0"/>
              <a:t>cat ~/.</a:t>
            </a:r>
            <a:r>
              <a:rPr lang="en-US" altLang="zh-TW" sz="3600" dirty="0" err="1"/>
              <a:t>bash_history</a:t>
            </a:r>
            <a:r>
              <a:rPr lang="en-US" altLang="zh-TW" sz="3600" dirty="0"/>
              <a:t> </a:t>
            </a:r>
            <a:r>
              <a:rPr lang="zh-TW" altLang="en-US" sz="3600" dirty="0"/>
              <a:t>指令的目的為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列出使用者目錄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列出系統目錄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列出使用者曾經下過的指令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列出系統安裝歷史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8456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下列何者實務做法對於強化作業系統本身保護</a:t>
            </a:r>
            <a:r>
              <a:rPr lang="en-US" altLang="zh-TW" sz="3600" dirty="0"/>
              <a:t>,</a:t>
            </a:r>
            <a:r>
              <a:rPr lang="zh-TW" altLang="en-US" sz="3600" dirty="0"/>
              <a:t>降低被攻擊風險</a:t>
            </a:r>
            <a:r>
              <a:rPr lang="zh-TW" altLang="en-US" sz="3600" dirty="0" smtClean="0"/>
              <a:t>並沒有</a:t>
            </a:r>
            <a:r>
              <a:rPr lang="zh-TW" altLang="en-US" sz="3600" dirty="0"/>
              <a:t>太大的效益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定期自動更新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啟用預設拒絶政策的系統防火牆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啟用 </a:t>
            </a:r>
            <a:r>
              <a:rPr lang="en-US" altLang="zh-TW" sz="3600" dirty="0" err="1"/>
              <a:t>IPSec</a:t>
            </a:r>
            <a:r>
              <a:rPr lang="en-US" altLang="zh-TW" sz="3600" dirty="0"/>
              <a:t> 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安裝並更新防毒軟體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8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下列何者實務做法對於強化作業系統本身保護</a:t>
            </a:r>
            <a:r>
              <a:rPr lang="en-US" altLang="zh-TW" sz="3600" dirty="0"/>
              <a:t>,</a:t>
            </a:r>
            <a:r>
              <a:rPr lang="zh-TW" altLang="en-US" sz="3600" dirty="0"/>
              <a:t>降低被攻擊風險</a:t>
            </a:r>
            <a:r>
              <a:rPr lang="zh-TW" altLang="en-US" sz="3600" dirty="0" smtClean="0"/>
              <a:t>並沒有</a:t>
            </a:r>
            <a:r>
              <a:rPr lang="zh-TW" altLang="en-US" sz="3600" dirty="0"/>
              <a:t>太大的效益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定期自動更新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啟用預設拒絶政策的系統防火牆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啟用 </a:t>
            </a:r>
            <a:r>
              <a:rPr lang="en-US" altLang="zh-TW" sz="3600" dirty="0" err="1">
                <a:solidFill>
                  <a:srgbClr val="FF0000"/>
                </a:solidFill>
              </a:rPr>
              <a:t>IPSec</a:t>
            </a:r>
            <a:r>
              <a:rPr lang="en-US" altLang="zh-TW" sz="3600" dirty="0">
                <a:solidFill>
                  <a:srgbClr val="FF0000"/>
                </a:solidFill>
              </a:rPr>
              <a:t> </a:t>
            </a:r>
            <a:r>
              <a:rPr lang="zh-TW" altLang="en-US" sz="3600" dirty="0">
                <a:solidFill>
                  <a:srgbClr val="FF0000"/>
                </a:solidFill>
              </a:rPr>
              <a:t>服務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安裝並更新防毒軟體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191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下列何者不屬於作業系統安全預防</a:t>
            </a:r>
            <a:r>
              <a:rPr lang="en-US" altLang="zh-TW" sz="3600" dirty="0"/>
              <a:t>(Preventive)</a:t>
            </a:r>
            <a:r>
              <a:rPr lang="zh-TW" altLang="en-US" sz="3600" dirty="0"/>
              <a:t>機制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實施密碼原則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定期套用安全性更新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定期檢視安全記錄檔</a:t>
            </a:r>
            <a:r>
              <a:rPr lang="en-US" altLang="zh-TW" sz="3600" dirty="0"/>
              <a:t>(Log)</a:t>
            </a:r>
          </a:p>
        </p:txBody>
      </p:sp>
    </p:spTree>
    <p:extLst>
      <p:ext uri="{BB962C8B-B14F-4D97-AF65-F5344CB8AC3E}">
        <p14:creationId xmlns:p14="http://schemas.microsoft.com/office/powerpoint/2010/main" val="32213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下列何者不屬於作業系統安全預防</a:t>
            </a:r>
            <a:r>
              <a:rPr lang="en-US" altLang="zh-TW" sz="3600" dirty="0"/>
              <a:t>(Preventive)</a:t>
            </a:r>
            <a:r>
              <a:rPr lang="zh-TW" altLang="en-US" sz="3600" dirty="0"/>
              <a:t>機制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實施密碼原則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定期套用安全性更新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定期檢視安全記錄檔</a:t>
            </a:r>
            <a:r>
              <a:rPr lang="en-US" altLang="zh-TW" sz="3600" dirty="0">
                <a:solidFill>
                  <a:srgbClr val="FF0000"/>
                </a:solidFill>
              </a:rPr>
              <a:t>(Log)</a:t>
            </a:r>
          </a:p>
        </p:txBody>
      </p:sp>
    </p:spTree>
    <p:extLst>
      <p:ext uri="{BB962C8B-B14F-4D97-AF65-F5344CB8AC3E}">
        <p14:creationId xmlns:p14="http://schemas.microsoft.com/office/powerpoint/2010/main" val="12072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625" y="946908"/>
            <a:ext cx="7946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黑帽駭客</a:t>
            </a:r>
            <a:r>
              <a:rPr lang="en-US" altLang="zh-TW" sz="3600" dirty="0"/>
              <a:t>(Black Hats)</a:t>
            </a:r>
            <a:r>
              <a:rPr lang="zh-TW" altLang="en-US" sz="3600" dirty="0"/>
              <a:t>入侵前</a:t>
            </a:r>
            <a:r>
              <a:rPr lang="en-US" altLang="zh-TW" sz="3600" dirty="0"/>
              <a:t>,</a:t>
            </a:r>
            <a:r>
              <a:rPr lang="zh-TW" altLang="en-US" sz="3600" dirty="0"/>
              <a:t>收集資訊常用的指令 </a:t>
            </a:r>
            <a:r>
              <a:rPr lang="en-US" altLang="zh-TW" sz="3600" dirty="0" err="1"/>
              <a:t>nslookup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下列何</a:t>
            </a:r>
            <a:r>
              <a:rPr lang="zh-TW" altLang="en-US" sz="3600" dirty="0"/>
              <a:t>者不是其目的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可以用來掃描已開啟的 </a:t>
            </a:r>
            <a:r>
              <a:rPr lang="en-US" altLang="zh-TW" sz="3600" dirty="0"/>
              <a:t>TCP/UDP Port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可以用來診斷 </a:t>
            </a:r>
            <a:r>
              <a:rPr lang="en-US" altLang="zh-TW" sz="3600" dirty="0"/>
              <a:t>DNS </a:t>
            </a:r>
            <a:r>
              <a:rPr lang="zh-TW" altLang="en-US" sz="3600" dirty="0"/>
              <a:t>的架構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可以用來查詢網路網域名稱伺服器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如果以 </a:t>
            </a:r>
            <a:r>
              <a:rPr lang="en-US" altLang="zh-TW" sz="3600" dirty="0"/>
              <a:t>DNS </a:t>
            </a:r>
            <a:r>
              <a:rPr lang="zh-TW" altLang="en-US" sz="3600" dirty="0"/>
              <a:t>的名稱</a:t>
            </a:r>
            <a:r>
              <a:rPr lang="en-US" altLang="zh-TW" sz="3600" dirty="0"/>
              <a:t>,</a:t>
            </a:r>
            <a:r>
              <a:rPr lang="zh-TW" altLang="en-US" sz="3600" dirty="0"/>
              <a:t>尋找主機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411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625" y="946908"/>
            <a:ext cx="7946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黑帽駭客</a:t>
            </a:r>
            <a:r>
              <a:rPr lang="en-US" altLang="zh-TW" sz="3600" dirty="0"/>
              <a:t>(Black Hats)</a:t>
            </a:r>
            <a:r>
              <a:rPr lang="zh-TW" altLang="en-US" sz="3600" dirty="0"/>
              <a:t>入侵前</a:t>
            </a:r>
            <a:r>
              <a:rPr lang="en-US" altLang="zh-TW" sz="3600" dirty="0"/>
              <a:t>,</a:t>
            </a:r>
            <a:r>
              <a:rPr lang="zh-TW" altLang="en-US" sz="3600" dirty="0"/>
              <a:t>收集資訊常用的指令 </a:t>
            </a:r>
            <a:r>
              <a:rPr lang="en-US" altLang="zh-TW" sz="3600" dirty="0" err="1"/>
              <a:t>nslookup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下列何</a:t>
            </a:r>
            <a:r>
              <a:rPr lang="zh-TW" altLang="en-US" sz="3600" dirty="0"/>
              <a:t>者不是其目的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可以用來掃描已開啟的 </a:t>
            </a:r>
            <a:r>
              <a:rPr lang="en-US" altLang="zh-TW" sz="3600" dirty="0">
                <a:solidFill>
                  <a:srgbClr val="FF0000"/>
                </a:solidFill>
              </a:rPr>
              <a:t>TCP/UDP Port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可以用來診斷 </a:t>
            </a:r>
            <a:r>
              <a:rPr lang="en-US" altLang="zh-TW" sz="3600" dirty="0"/>
              <a:t>DNS </a:t>
            </a:r>
            <a:r>
              <a:rPr lang="zh-TW" altLang="en-US" sz="3600" dirty="0"/>
              <a:t>的架構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可以用來查詢網路網域名稱伺服器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如果以 </a:t>
            </a:r>
            <a:r>
              <a:rPr lang="en-US" altLang="zh-TW" sz="3600" dirty="0"/>
              <a:t>DNS </a:t>
            </a:r>
            <a:r>
              <a:rPr lang="zh-TW" altLang="en-US" sz="3600" dirty="0"/>
              <a:t>的名稱</a:t>
            </a:r>
            <a:r>
              <a:rPr lang="en-US" altLang="zh-TW" sz="3600" dirty="0"/>
              <a:t>,</a:t>
            </a:r>
            <a:r>
              <a:rPr lang="zh-TW" altLang="en-US" sz="3600" dirty="0"/>
              <a:t>尋找主機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5711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請問下列何者「並非」作業系統中毒的可能徵狀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檔案無故遭加密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上網速度變慢或無法連線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無故出現對話框</a:t>
            </a:r>
            <a:r>
              <a:rPr lang="en-US" altLang="zh-TW" sz="3600" dirty="0"/>
              <a:t>,</a:t>
            </a:r>
            <a:r>
              <a:rPr lang="zh-TW" altLang="en-US" sz="3600" dirty="0"/>
              <a:t>且無法關閉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資料讀取速度變快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2948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請問下列何者「並非」作業系統中毒的可能徵狀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檔案無故遭加密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上網速度變慢或無法連線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無故出現對話框</a:t>
            </a:r>
            <a:r>
              <a:rPr lang="en-US" altLang="zh-TW" sz="3600" dirty="0"/>
              <a:t>,</a:t>
            </a:r>
            <a:r>
              <a:rPr lang="zh-TW" altLang="en-US" sz="3600" dirty="0"/>
              <a:t>且無法關閉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資料讀取速度變快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844" y="946908"/>
            <a:ext cx="85043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有一種防火牆的功能如下</a:t>
            </a:r>
            <a:r>
              <a:rPr lang="en-US" altLang="zh-TW" sz="3600" dirty="0"/>
              <a:t>:</a:t>
            </a:r>
            <a:r>
              <a:rPr lang="zh-TW" altLang="en-US" sz="3600" dirty="0"/>
              <a:t>「檢查來源端及目的端的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位址、埠</a:t>
            </a:r>
            <a:r>
              <a:rPr lang="zh-TW" altLang="en-US" sz="3600" dirty="0" smtClean="0"/>
              <a:t>號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Port),</a:t>
            </a:r>
            <a:r>
              <a:rPr lang="zh-TW" altLang="en-US" sz="3600" dirty="0"/>
              <a:t>若有符合網路安全管理人員所設定的安全規則就准許通過</a:t>
            </a:r>
            <a:r>
              <a:rPr lang="en-US" altLang="zh-TW" sz="3600" dirty="0" smtClean="0"/>
              <a:t>,</a:t>
            </a:r>
            <a:r>
              <a:rPr lang="zh-TW" altLang="en-US" sz="3600" dirty="0"/>
              <a:t>否則拒絕其進入。」請問此為何種防火牆的描述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應用代理閘道</a:t>
            </a:r>
            <a:r>
              <a:rPr lang="en-US" altLang="zh-TW" sz="3600" dirty="0"/>
              <a:t>(Application-Proxy)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狀態檢查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封包過濾</a:t>
            </a:r>
            <a:r>
              <a:rPr lang="en-US" altLang="zh-TW" sz="3600" dirty="0"/>
              <a:t>(Packet Filter)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個人</a:t>
            </a:r>
            <a:r>
              <a:rPr lang="en-US" altLang="zh-TW" sz="3600" dirty="0"/>
              <a:t>(Personal)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908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請問下列何者不是 </a:t>
            </a:r>
            <a:r>
              <a:rPr lang="en-US" altLang="zh-TW" sz="3600" dirty="0"/>
              <a:t>XSS(Cross-Site Scripting)</a:t>
            </a:r>
            <a:r>
              <a:rPr lang="zh-TW" altLang="en-US" sz="3600" dirty="0"/>
              <a:t>攻擊語法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(A)&lt;script&gt;alert(‘</a:t>
            </a:r>
            <a:r>
              <a:rPr lang="en-US" altLang="zh-TW" sz="3600" dirty="0" err="1"/>
              <a:t>xss</a:t>
            </a:r>
            <a:r>
              <a:rPr lang="en-US" altLang="zh-TW" sz="3600" dirty="0"/>
              <a:t>’);&lt;/script&gt;</a:t>
            </a:r>
          </a:p>
          <a:p>
            <a:r>
              <a:rPr lang="en-US" altLang="zh-TW" sz="3600" dirty="0"/>
              <a:t>(B) +alert(‘</a:t>
            </a:r>
            <a:r>
              <a:rPr lang="en-US" altLang="zh-TW" sz="3600" dirty="0" err="1"/>
              <a:t>xss</a:t>
            </a:r>
            <a:r>
              <a:rPr lang="en-US" altLang="zh-TW" sz="3600" dirty="0" smtClean="0"/>
              <a:t>’)+</a:t>
            </a:r>
            <a:endParaRPr lang="en-US" altLang="zh-TW" sz="3600" dirty="0"/>
          </a:p>
          <a:p>
            <a:r>
              <a:rPr lang="en-US" altLang="zh-TW" sz="3600" dirty="0"/>
              <a:t>(C) ’ or 1=1--</a:t>
            </a:r>
          </a:p>
          <a:p>
            <a:r>
              <a:rPr lang="en-US" altLang="zh-TW" sz="3600" dirty="0"/>
              <a:t>(D)&lt;IMG SRC=</a:t>
            </a:r>
            <a:r>
              <a:rPr lang="en-US" altLang="zh-TW" sz="3600" dirty="0" err="1"/>
              <a:t>javascript:alert</a:t>
            </a:r>
            <a:r>
              <a:rPr lang="en-US" altLang="zh-TW" sz="3600" dirty="0"/>
              <a:t>('XSS')&gt;</a:t>
            </a:r>
          </a:p>
        </p:txBody>
      </p:sp>
    </p:spTree>
    <p:extLst>
      <p:ext uri="{BB962C8B-B14F-4D97-AF65-F5344CB8AC3E}">
        <p14:creationId xmlns:p14="http://schemas.microsoft.com/office/powerpoint/2010/main" val="21474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請問下列何者不是 </a:t>
            </a:r>
            <a:r>
              <a:rPr lang="en-US" altLang="zh-TW" sz="3600" dirty="0"/>
              <a:t>XSS(Cross-Site Scripting)</a:t>
            </a:r>
            <a:r>
              <a:rPr lang="zh-TW" altLang="en-US" sz="3600" dirty="0"/>
              <a:t>攻擊語法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(A)&lt;script&gt;alert(‘</a:t>
            </a:r>
            <a:r>
              <a:rPr lang="en-US" altLang="zh-TW" sz="3600" dirty="0" err="1"/>
              <a:t>xss</a:t>
            </a:r>
            <a:r>
              <a:rPr lang="en-US" altLang="zh-TW" sz="3600" dirty="0"/>
              <a:t>’);&lt;/script&gt;</a:t>
            </a:r>
          </a:p>
          <a:p>
            <a:r>
              <a:rPr lang="en-US" altLang="zh-TW" sz="3600" dirty="0"/>
              <a:t>(B) +alert(‘</a:t>
            </a:r>
            <a:r>
              <a:rPr lang="en-US" altLang="zh-TW" sz="3600" dirty="0" err="1"/>
              <a:t>xss</a:t>
            </a:r>
            <a:r>
              <a:rPr lang="en-US" altLang="zh-TW" sz="3600" dirty="0" smtClean="0"/>
              <a:t>’)+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(C) ’ or 1=1--</a:t>
            </a:r>
          </a:p>
          <a:p>
            <a:r>
              <a:rPr lang="en-US" altLang="zh-TW" sz="3600" dirty="0"/>
              <a:t>(D)&lt;IMG SRC=</a:t>
            </a:r>
            <a:r>
              <a:rPr lang="en-US" altLang="zh-TW" sz="3600" dirty="0" err="1"/>
              <a:t>javascript:alert</a:t>
            </a:r>
            <a:r>
              <a:rPr lang="en-US" altLang="zh-TW" sz="3600" dirty="0"/>
              <a:t>('XSS')&gt;</a:t>
            </a:r>
          </a:p>
        </p:txBody>
      </p:sp>
    </p:spTree>
    <p:extLst>
      <p:ext uri="{BB962C8B-B14F-4D97-AF65-F5344CB8AC3E}">
        <p14:creationId xmlns:p14="http://schemas.microsoft.com/office/powerpoint/2010/main" val="15104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SQL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  <a:r>
              <a:rPr lang="zh-TW" altLang="en-US" sz="3600" dirty="0"/>
              <a:t>的攻擊技術主要會發生的原因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是</a:t>
            </a:r>
            <a:r>
              <a:rPr lang="zh-TW" altLang="en-US" sz="3600" dirty="0"/>
              <a:t>利用下列何者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利用系統漏洞對系統造成危害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程式開發者的疏忽</a:t>
            </a:r>
            <a:r>
              <a:rPr lang="en-US" altLang="zh-TW" sz="3600" dirty="0"/>
              <a:t>,</a:t>
            </a:r>
            <a:r>
              <a:rPr lang="zh-TW" altLang="en-US" sz="3600" dirty="0"/>
              <a:t>未對使用者的輸入進行過濾與檢查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資料庫存取權限設定錯誤所造成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遭受到駭客運用社交工程及惡意程式攻擊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822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SQL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  <a:r>
              <a:rPr lang="zh-TW" altLang="en-US" sz="3600" dirty="0"/>
              <a:t>的攻擊技術主要會發生的原因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是</a:t>
            </a:r>
            <a:r>
              <a:rPr lang="zh-TW" altLang="en-US" sz="3600" dirty="0"/>
              <a:t>利用下列何者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利用系統漏洞對系統造成危害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程式開發者的疏忽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未對使用者的輸入進行過濾與檢查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資料庫存取權限設定錯誤所造成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遭受到駭客運用社交工程及惡意程式攻擊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8906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針對資料庫要進行事前告警、及時發現</a:t>
            </a:r>
            <a:r>
              <a:rPr lang="en-US" altLang="zh-TW" sz="3600" dirty="0"/>
              <a:t>,</a:t>
            </a:r>
            <a:r>
              <a:rPr lang="zh-TW" altLang="en-US" sz="3600" dirty="0"/>
              <a:t>以及事後分析追查可能的</a:t>
            </a:r>
            <a:r>
              <a:rPr lang="zh-TW" altLang="en-US" sz="3600" dirty="0" smtClean="0"/>
              <a:t>異常</a:t>
            </a:r>
            <a:r>
              <a:rPr lang="zh-TW" altLang="en-US" sz="3600" dirty="0"/>
              <a:t>存取資安事件</a:t>
            </a:r>
            <a:r>
              <a:rPr lang="en-US" altLang="zh-TW" sz="3600" dirty="0"/>
              <a:t>,</a:t>
            </a:r>
            <a:r>
              <a:rPr lang="zh-TW" altLang="en-US" sz="3600" dirty="0"/>
              <a:t>該導入哪種資料庫安全防護措施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資料庫加密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資料庫叢集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資料庫稽核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資料庫掃描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135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針對資料庫要進行事前告警、及時發現</a:t>
            </a:r>
            <a:r>
              <a:rPr lang="en-US" altLang="zh-TW" sz="3600" dirty="0"/>
              <a:t>,</a:t>
            </a:r>
            <a:r>
              <a:rPr lang="zh-TW" altLang="en-US" sz="3600" dirty="0"/>
              <a:t>以及事後分析追查可能的</a:t>
            </a:r>
            <a:r>
              <a:rPr lang="zh-TW" altLang="en-US" sz="3600" dirty="0" smtClean="0"/>
              <a:t>異常</a:t>
            </a:r>
            <a:r>
              <a:rPr lang="zh-TW" altLang="en-US" sz="3600" dirty="0"/>
              <a:t>存取資安事件</a:t>
            </a:r>
            <a:r>
              <a:rPr lang="en-US" altLang="zh-TW" sz="3600" dirty="0"/>
              <a:t>,</a:t>
            </a:r>
            <a:r>
              <a:rPr lang="zh-TW" altLang="en-US" sz="3600" dirty="0"/>
              <a:t>該導入哪種資料庫安全防護措施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資料庫加密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資料庫叢集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資料庫稽核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資料庫掃描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425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安全的系統發展生命週期</a:t>
            </a:r>
            <a:r>
              <a:rPr lang="en-US" altLang="zh-TW" sz="3600" dirty="0"/>
              <a:t>(Secure Software Development Life Cycle,</a:t>
            </a:r>
          </a:p>
          <a:p>
            <a:r>
              <a:rPr lang="en-US" altLang="zh-TW" sz="3600" dirty="0"/>
              <a:t>SSDLC)</a:t>
            </a:r>
            <a:r>
              <a:rPr lang="zh-TW" altLang="en-US" sz="3600" dirty="0"/>
              <a:t>意指發展一套安全系統的順序</a:t>
            </a:r>
            <a:r>
              <a:rPr lang="en-US" altLang="zh-TW" sz="3600" dirty="0"/>
              <a:t>,</a:t>
            </a:r>
            <a:r>
              <a:rPr lang="zh-TW" altLang="en-US" sz="3600" dirty="0"/>
              <a:t>用以開發完善安全的資訊</a:t>
            </a:r>
            <a:r>
              <a:rPr lang="zh-TW" altLang="en-US" sz="3600" dirty="0" smtClean="0"/>
              <a:t>系統</a:t>
            </a:r>
            <a:r>
              <a:rPr lang="zh-TW" altLang="en-US" sz="3600" dirty="0"/>
              <a:t>。以下哪個不是安全的系統發展生命週期階段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需求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估價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928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安全的系統發展生命週期</a:t>
            </a:r>
            <a:r>
              <a:rPr lang="en-US" altLang="zh-TW" sz="3600" dirty="0"/>
              <a:t>(Secure Software Development Life Cycle,</a:t>
            </a:r>
          </a:p>
          <a:p>
            <a:r>
              <a:rPr lang="en-US" altLang="zh-TW" sz="3600" dirty="0"/>
              <a:t>SSDLC)</a:t>
            </a:r>
            <a:r>
              <a:rPr lang="zh-TW" altLang="en-US" sz="3600" dirty="0"/>
              <a:t>意指發展一套安全系統的順序</a:t>
            </a:r>
            <a:r>
              <a:rPr lang="en-US" altLang="zh-TW" sz="3600" dirty="0"/>
              <a:t>,</a:t>
            </a:r>
            <a:r>
              <a:rPr lang="zh-TW" altLang="en-US" sz="3600" dirty="0"/>
              <a:t>用以開發完善安全的資訊</a:t>
            </a:r>
            <a:r>
              <a:rPr lang="zh-TW" altLang="en-US" sz="3600" dirty="0" smtClean="0"/>
              <a:t>系統</a:t>
            </a:r>
            <a:r>
              <a:rPr lang="zh-TW" altLang="en-US" sz="3600" dirty="0"/>
              <a:t>。以下哪個不是安全的系統發展生命週期階段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需求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估價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7144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776" y="946908"/>
            <a:ext cx="79244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Android </a:t>
            </a:r>
            <a:r>
              <a:rPr lang="zh-TW" altLang="en-US" sz="3600" dirty="0"/>
              <a:t>系統的核心層級應用程式沙箱</a:t>
            </a:r>
            <a:r>
              <a:rPr lang="en-US" altLang="zh-TW" sz="3600" dirty="0"/>
              <a:t>(Sandbox)</a:t>
            </a:r>
            <a:r>
              <a:rPr lang="zh-TW" altLang="en-US" sz="3600" dirty="0"/>
              <a:t>是以何種方式來</a:t>
            </a:r>
            <a:r>
              <a:rPr lang="zh-TW" altLang="en-US" sz="3600" dirty="0" smtClean="0"/>
              <a:t>提供安全</a:t>
            </a:r>
            <a:r>
              <a:rPr lang="zh-TW" altLang="en-US" sz="3600" dirty="0"/>
              <a:t>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每個應用程序指定唯一的使用者識別碼</a:t>
            </a:r>
            <a:r>
              <a:rPr lang="en-US" altLang="zh-TW" sz="3600" dirty="0"/>
              <a:t>(UID),</a:t>
            </a:r>
            <a:r>
              <a:rPr lang="zh-TW" altLang="en-US" sz="3600" dirty="0"/>
              <a:t>並執行於獨立</a:t>
            </a:r>
            <a:r>
              <a:rPr lang="zh-TW" altLang="en-US" sz="3600" dirty="0" smtClean="0"/>
              <a:t>的處理</a:t>
            </a:r>
            <a:r>
              <a:rPr lang="zh-TW" altLang="en-US" sz="3600" dirty="0"/>
              <a:t>程序中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於非特權群組識別碼</a:t>
            </a:r>
            <a:r>
              <a:rPr lang="en-US" altLang="zh-TW" sz="3600" dirty="0"/>
              <a:t>(GID)</a:t>
            </a:r>
            <a:r>
              <a:rPr lang="zh-TW" altLang="en-US" sz="3600" dirty="0"/>
              <a:t>下執行所有應用程式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限制核心處理程序進行非法讀取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防止任何未經授權的核心處理程序執行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8212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776" y="946908"/>
            <a:ext cx="79244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Android </a:t>
            </a:r>
            <a:r>
              <a:rPr lang="zh-TW" altLang="en-US" sz="3600" dirty="0"/>
              <a:t>系統的核心層級應用程式沙箱</a:t>
            </a:r>
            <a:r>
              <a:rPr lang="en-US" altLang="zh-TW" sz="3600" dirty="0"/>
              <a:t>(Sandbox)</a:t>
            </a:r>
            <a:r>
              <a:rPr lang="zh-TW" altLang="en-US" sz="3600" dirty="0"/>
              <a:t>是以何種方式來</a:t>
            </a:r>
            <a:r>
              <a:rPr lang="zh-TW" altLang="en-US" sz="3600" dirty="0" smtClean="0"/>
              <a:t>提供安全</a:t>
            </a:r>
            <a:r>
              <a:rPr lang="zh-TW" altLang="en-US" sz="3600" dirty="0"/>
              <a:t>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每個應用程序指定唯一的使用者識別碼</a:t>
            </a:r>
            <a:r>
              <a:rPr lang="en-US" altLang="zh-TW" sz="3600" dirty="0">
                <a:solidFill>
                  <a:srgbClr val="FF0000"/>
                </a:solidFill>
              </a:rPr>
              <a:t>(UID),</a:t>
            </a:r>
            <a:r>
              <a:rPr lang="zh-TW" altLang="en-US" sz="3600" dirty="0">
                <a:solidFill>
                  <a:srgbClr val="FF0000"/>
                </a:solidFill>
              </a:rPr>
              <a:t>並執行於獨立</a:t>
            </a:r>
            <a:r>
              <a:rPr lang="zh-TW" altLang="en-US" sz="3600" dirty="0" smtClean="0">
                <a:solidFill>
                  <a:srgbClr val="FF0000"/>
                </a:solidFill>
              </a:rPr>
              <a:t>的處理</a:t>
            </a:r>
            <a:r>
              <a:rPr lang="zh-TW" altLang="en-US" sz="3600" dirty="0">
                <a:solidFill>
                  <a:srgbClr val="FF0000"/>
                </a:solidFill>
              </a:rPr>
              <a:t>程序中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於非特權群組識別碼</a:t>
            </a:r>
            <a:r>
              <a:rPr lang="en-US" altLang="zh-TW" sz="3600" dirty="0"/>
              <a:t>(GID)</a:t>
            </a:r>
            <a:r>
              <a:rPr lang="zh-TW" altLang="en-US" sz="3600" dirty="0"/>
              <a:t>下執行所有應用程式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限制核心處理程序進行非法讀取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防止任何未經授權的核心處理程序執行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75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844" y="946908"/>
            <a:ext cx="85043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有一種防火牆的功能如下</a:t>
            </a:r>
            <a:r>
              <a:rPr lang="en-US" altLang="zh-TW" sz="3600" dirty="0"/>
              <a:t>:</a:t>
            </a:r>
            <a:r>
              <a:rPr lang="zh-TW" altLang="en-US" sz="3600" dirty="0"/>
              <a:t>「檢查來源端及目的端的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位址、埠</a:t>
            </a:r>
            <a:r>
              <a:rPr lang="zh-TW" altLang="en-US" sz="3600" dirty="0" smtClean="0"/>
              <a:t>號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Port),</a:t>
            </a:r>
            <a:r>
              <a:rPr lang="zh-TW" altLang="en-US" sz="3600" dirty="0"/>
              <a:t>若有符合網路安全管理人員所設定的安全規則就准許通過</a:t>
            </a:r>
            <a:r>
              <a:rPr lang="en-US" altLang="zh-TW" sz="3600" dirty="0" smtClean="0"/>
              <a:t>,</a:t>
            </a:r>
            <a:r>
              <a:rPr lang="zh-TW" altLang="en-US" sz="3600" dirty="0"/>
              <a:t>否則拒絕其進入。」請問此為何種防火牆的描述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應用代理閘道</a:t>
            </a:r>
            <a:r>
              <a:rPr lang="en-US" altLang="zh-TW" sz="3600" dirty="0"/>
              <a:t>(Application-Proxy)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狀態檢查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封包過濾</a:t>
            </a:r>
            <a:r>
              <a:rPr lang="en-US" altLang="zh-TW" sz="3600" dirty="0">
                <a:solidFill>
                  <a:srgbClr val="FF0000"/>
                </a:solidFill>
              </a:rPr>
              <a:t>(Packet Filter)</a:t>
            </a:r>
            <a:r>
              <a:rPr lang="zh-TW" altLang="en-US" sz="3600" dirty="0">
                <a:solidFill>
                  <a:srgbClr val="FF0000"/>
                </a:solidFill>
              </a:rPr>
              <a:t>防火牆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個人</a:t>
            </a:r>
            <a:r>
              <a:rPr lang="en-US" altLang="zh-TW" sz="3600" dirty="0"/>
              <a:t>(Personal)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628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程式碼簽署</a:t>
            </a:r>
            <a:r>
              <a:rPr lang="en-US" altLang="zh-TW" sz="3600" dirty="0"/>
              <a:t>(Code Signing)</a:t>
            </a:r>
            <a:r>
              <a:rPr lang="zh-TW" altLang="en-US" sz="3600" dirty="0"/>
              <a:t>無法提供以下哪一項功能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確認軟體開發者的身份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防止程式碼被篡改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用戶端認證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程式碼執行時期的合法性識別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250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程式碼簽署</a:t>
            </a:r>
            <a:r>
              <a:rPr lang="en-US" altLang="zh-TW" sz="3600" dirty="0"/>
              <a:t>(Code Signing)</a:t>
            </a:r>
            <a:r>
              <a:rPr lang="zh-TW" altLang="en-US" sz="3600" dirty="0"/>
              <a:t>無法提供以下哪一項功能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確認軟體開發者的身份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防止程式碼被篡改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用戶端認證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程式碼執行時期的合法性識別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065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下列何者為目前撰寫安全程式碼的知名的業界參考指引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NIST SP 800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/>
              <a:t>(B) OWASP </a:t>
            </a:r>
            <a:r>
              <a:rPr lang="zh-TW" altLang="en-US" sz="3600" dirty="0"/>
              <a:t>指南</a:t>
            </a:r>
          </a:p>
          <a:p>
            <a:r>
              <a:rPr lang="en-US" altLang="zh-TW" sz="3600" dirty="0"/>
              <a:t>(C) FIPS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/>
              <a:t>(D) ISO22301 </a:t>
            </a:r>
            <a:r>
              <a:rPr lang="zh-TW" altLang="en-US" sz="3600" dirty="0"/>
              <a:t>相關標準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716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下列何者為目前撰寫安全程式碼的知名的業界參考指引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NIST SP 800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OWASP </a:t>
            </a:r>
            <a:r>
              <a:rPr lang="zh-TW" altLang="en-US" sz="3600" dirty="0">
                <a:solidFill>
                  <a:srgbClr val="FF0000"/>
                </a:solidFill>
              </a:rPr>
              <a:t>指南</a:t>
            </a:r>
          </a:p>
          <a:p>
            <a:r>
              <a:rPr lang="en-US" altLang="zh-TW" sz="3600" dirty="0"/>
              <a:t>(C) FIPS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/>
              <a:t>(D) ISO22301 </a:t>
            </a:r>
            <a:r>
              <a:rPr lang="zh-TW" altLang="en-US" sz="3600" dirty="0"/>
              <a:t>相關標準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826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關於逆向工程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從組合語言恢復高階語言的結構與語法過程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從機器語言恢復高階語言的結構與語法過程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從高階語言恢復組合語言的結構與語法過程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從高階語言恢復機器語言的結構與語法過程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106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關於逆向工程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從組合語言恢復高階語言的結構與語法過程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從機器語言恢復高階語言的結構與語法過程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從高階語言恢復組合語言的結構與語法過程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從高階語言恢復機器語言的結構與語法過程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532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6" y="946908"/>
            <a:ext cx="82812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關於原始碼漏洞修補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所有類型的原始碼漏洞</a:t>
            </a:r>
            <a:r>
              <a:rPr lang="en-US" altLang="zh-TW" sz="3600" dirty="0"/>
              <a:t>,</a:t>
            </a:r>
            <a:r>
              <a:rPr lang="zh-TW" altLang="en-US" sz="3600" dirty="0"/>
              <a:t>均可找到對應的弱點掃描方法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未經驗證的使用者參數</a:t>
            </a:r>
            <a:r>
              <a:rPr lang="en-US" altLang="zh-TW" sz="3600" dirty="0"/>
              <a:t>,</a:t>
            </a:r>
            <a:r>
              <a:rPr lang="zh-TW" altLang="en-US" sz="3600" dirty="0"/>
              <a:t>均應加以驗證</a:t>
            </a:r>
          </a:p>
          <a:p>
            <a:r>
              <a:rPr lang="en-US" altLang="zh-TW" sz="3600" dirty="0"/>
              <a:t>(C) SQL Injection </a:t>
            </a:r>
            <a:r>
              <a:rPr lang="zh-TW" altLang="en-US" sz="3600" dirty="0"/>
              <a:t>的源頭可能來自於 </a:t>
            </a:r>
            <a:r>
              <a:rPr lang="en-US" altLang="zh-TW" sz="3600" dirty="0"/>
              <a:t>Web </a:t>
            </a:r>
            <a:r>
              <a:rPr lang="zh-TW" altLang="en-US" sz="3600" dirty="0"/>
              <a:t>頁面</a:t>
            </a:r>
            <a:r>
              <a:rPr lang="en-US" altLang="zh-TW" sz="3600" dirty="0"/>
              <a:t>,</a:t>
            </a:r>
            <a:r>
              <a:rPr lang="zh-TW" altLang="en-US" sz="3600" dirty="0"/>
              <a:t>亦可能來自資料庫</a:t>
            </a:r>
            <a:r>
              <a:rPr lang="zh-TW" altLang="en-US" sz="3600" dirty="0" smtClean="0"/>
              <a:t>本身</a:t>
            </a:r>
            <a:r>
              <a:rPr lang="zh-TW" altLang="en-US" sz="3600" dirty="0"/>
              <a:t>資料</a:t>
            </a:r>
          </a:p>
          <a:p>
            <a:r>
              <a:rPr lang="en-US" altLang="zh-TW" sz="3600" dirty="0"/>
              <a:t>(D) XSS </a:t>
            </a:r>
            <a:r>
              <a:rPr lang="zh-TW" altLang="en-US" sz="3600" dirty="0"/>
              <a:t>的源頭可能來自於瀏覽器的 </a:t>
            </a:r>
            <a:r>
              <a:rPr lang="en-US" altLang="zh-TW" sz="3600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4134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6" y="946908"/>
            <a:ext cx="82812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關於原始碼漏洞修補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所有類型的原始碼漏洞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均可找到對應的弱點掃描方法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未經驗證的使用者參數</a:t>
            </a:r>
            <a:r>
              <a:rPr lang="en-US" altLang="zh-TW" sz="3600" dirty="0"/>
              <a:t>,</a:t>
            </a:r>
            <a:r>
              <a:rPr lang="zh-TW" altLang="en-US" sz="3600" dirty="0"/>
              <a:t>均應加以驗證</a:t>
            </a:r>
          </a:p>
          <a:p>
            <a:r>
              <a:rPr lang="en-US" altLang="zh-TW" sz="3600" dirty="0"/>
              <a:t>(C) SQL Injection </a:t>
            </a:r>
            <a:r>
              <a:rPr lang="zh-TW" altLang="en-US" sz="3600" dirty="0"/>
              <a:t>的源頭可能來自於 </a:t>
            </a:r>
            <a:r>
              <a:rPr lang="en-US" altLang="zh-TW" sz="3600" dirty="0"/>
              <a:t>Web </a:t>
            </a:r>
            <a:r>
              <a:rPr lang="zh-TW" altLang="en-US" sz="3600" dirty="0"/>
              <a:t>頁面</a:t>
            </a:r>
            <a:r>
              <a:rPr lang="en-US" altLang="zh-TW" sz="3600" dirty="0"/>
              <a:t>,</a:t>
            </a:r>
            <a:r>
              <a:rPr lang="zh-TW" altLang="en-US" sz="3600" dirty="0"/>
              <a:t>亦可能來自資料庫</a:t>
            </a:r>
            <a:r>
              <a:rPr lang="zh-TW" altLang="en-US" sz="3600" dirty="0" smtClean="0"/>
              <a:t>本身</a:t>
            </a:r>
            <a:r>
              <a:rPr lang="zh-TW" altLang="en-US" sz="3600" dirty="0"/>
              <a:t>資料</a:t>
            </a:r>
          </a:p>
          <a:p>
            <a:r>
              <a:rPr lang="en-US" altLang="zh-TW" sz="3600" dirty="0"/>
              <a:t>(D) XSS </a:t>
            </a:r>
            <a:r>
              <a:rPr lang="zh-TW" altLang="en-US" sz="3600" dirty="0"/>
              <a:t>的源頭可能來自於瀏覽器的 </a:t>
            </a:r>
            <a:r>
              <a:rPr lang="en-US" altLang="zh-TW" sz="3600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0990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717" y="946908"/>
            <a:ext cx="80805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關於弱點掃描</a:t>
            </a:r>
            <a:r>
              <a:rPr lang="en-US" altLang="zh-TW" sz="3200" dirty="0"/>
              <a:t>(Vulnerability Assessment)</a:t>
            </a:r>
            <a:r>
              <a:rPr lang="zh-TW" altLang="en-US" sz="3200" dirty="0"/>
              <a:t>的描述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</a:t>
            </a:r>
            <a:r>
              <a:rPr lang="zh-TW" altLang="en-US" sz="3200" dirty="0" smtClean="0"/>
              <a:t>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弱點掃描屬於一種網路探測技術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弱點掃描主要是偵測並掃描位於主機上的各個端口或節點的</a:t>
            </a:r>
            <a:r>
              <a:rPr lang="zh-TW" altLang="en-US" sz="3200" dirty="0" smtClean="0"/>
              <a:t>弱點資訊</a:t>
            </a:r>
            <a:r>
              <a:rPr lang="zh-TW" altLang="en-US" sz="3200" dirty="0"/>
              <a:t>後</a:t>
            </a:r>
            <a:r>
              <a:rPr lang="en-US" altLang="zh-TW" sz="3200" dirty="0"/>
              <a:t>,</a:t>
            </a:r>
            <a:r>
              <a:rPr lang="zh-TW" altLang="en-US" sz="3200" dirty="0"/>
              <a:t>與自身的弱點資料庫進行比對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若防火牆和入侵偵測系統是屬於被動的防禦方法</a:t>
            </a:r>
            <a:r>
              <a:rPr lang="en-US" altLang="zh-TW" sz="3200" dirty="0"/>
              <a:t>,</a:t>
            </a:r>
            <a:r>
              <a:rPr lang="zh-TW" altLang="en-US" sz="3200" dirty="0"/>
              <a:t>則弱點掃描</a:t>
            </a:r>
            <a:r>
              <a:rPr lang="zh-TW" altLang="en-US" sz="3200" dirty="0" smtClean="0"/>
              <a:t>就屬於</a:t>
            </a:r>
            <a:r>
              <a:rPr lang="zh-TW" altLang="en-US" sz="3200" dirty="0"/>
              <a:t>一種主動的防禦方法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弱點掃描與原碼檢測</a:t>
            </a:r>
            <a:r>
              <a:rPr lang="en-US" altLang="zh-TW" sz="3200" dirty="0"/>
              <a:t>(Source Code Analysis)</a:t>
            </a:r>
            <a:r>
              <a:rPr lang="zh-TW" altLang="en-US" sz="3200" dirty="0"/>
              <a:t>應擇一使用</a:t>
            </a:r>
            <a:r>
              <a:rPr lang="en-US" altLang="zh-TW" sz="3200" dirty="0"/>
              <a:t>,</a:t>
            </a:r>
            <a:r>
              <a:rPr lang="zh-TW" altLang="en-US" sz="3200" dirty="0"/>
              <a:t>以</a:t>
            </a:r>
            <a:r>
              <a:rPr lang="zh-TW" altLang="en-US" sz="3200" dirty="0" smtClean="0"/>
              <a:t>避免</a:t>
            </a:r>
            <a:r>
              <a:rPr lang="zh-TW" altLang="en-US" sz="3200" dirty="0"/>
              <a:t>檢測數據相互干擾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5542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717" y="946908"/>
            <a:ext cx="80805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關於弱點掃描</a:t>
            </a:r>
            <a:r>
              <a:rPr lang="en-US" altLang="zh-TW" sz="3200" dirty="0"/>
              <a:t>(Vulnerability Assessment)</a:t>
            </a:r>
            <a:r>
              <a:rPr lang="zh-TW" altLang="en-US" sz="3200" dirty="0"/>
              <a:t>的描述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</a:t>
            </a:r>
            <a:r>
              <a:rPr lang="zh-TW" altLang="en-US" sz="3200" dirty="0" smtClean="0"/>
              <a:t>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弱點掃描屬於一種網路探測技術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弱點掃描主要是偵測並掃描位於主機上的各個端口或節點的</a:t>
            </a:r>
            <a:r>
              <a:rPr lang="zh-TW" altLang="en-US" sz="3200" dirty="0" smtClean="0"/>
              <a:t>弱點資訊</a:t>
            </a:r>
            <a:r>
              <a:rPr lang="zh-TW" altLang="en-US" sz="3200" dirty="0"/>
              <a:t>後</a:t>
            </a:r>
            <a:r>
              <a:rPr lang="en-US" altLang="zh-TW" sz="3200" dirty="0"/>
              <a:t>,</a:t>
            </a:r>
            <a:r>
              <a:rPr lang="zh-TW" altLang="en-US" sz="3200" dirty="0"/>
              <a:t>與自身的弱點資料庫進行比對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若防火牆和入侵偵測系統是屬於被動的防禦方法</a:t>
            </a:r>
            <a:r>
              <a:rPr lang="en-US" altLang="zh-TW" sz="3200" dirty="0"/>
              <a:t>,</a:t>
            </a:r>
            <a:r>
              <a:rPr lang="zh-TW" altLang="en-US" sz="3200" dirty="0"/>
              <a:t>則弱點掃描</a:t>
            </a:r>
            <a:r>
              <a:rPr lang="zh-TW" altLang="en-US" sz="3200" dirty="0" smtClean="0"/>
              <a:t>就屬於</a:t>
            </a:r>
            <a:r>
              <a:rPr lang="zh-TW" altLang="en-US" sz="3200" dirty="0"/>
              <a:t>一種主動的防禦方法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弱點掃描與原碼檢測</a:t>
            </a:r>
            <a:r>
              <a:rPr lang="en-US" altLang="zh-TW" sz="3200" dirty="0">
                <a:solidFill>
                  <a:srgbClr val="FF0000"/>
                </a:solidFill>
              </a:rPr>
              <a:t>(Source Code Analysis)</a:t>
            </a:r>
            <a:r>
              <a:rPr lang="zh-TW" altLang="en-US" sz="3200" dirty="0">
                <a:solidFill>
                  <a:srgbClr val="FF0000"/>
                </a:solidFill>
              </a:rPr>
              <a:t>應擇一使用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以</a:t>
            </a:r>
            <a:r>
              <a:rPr lang="zh-TW" altLang="en-US" sz="3200" dirty="0" smtClean="0">
                <a:solidFill>
                  <a:srgbClr val="FF0000"/>
                </a:solidFill>
              </a:rPr>
              <a:t>避免</a:t>
            </a:r>
            <a:r>
              <a:rPr lang="zh-TW" altLang="en-US" sz="3200" dirty="0">
                <a:solidFill>
                  <a:srgbClr val="FF0000"/>
                </a:solidFill>
              </a:rPr>
              <a:t>檢測數據相互干擾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在電子商務的交易過程中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可以運用「電子簽章技術」來確保資訊</a:t>
            </a:r>
            <a:r>
              <a:rPr lang="zh-TW" altLang="en-US" sz="3600" dirty="0" smtClean="0"/>
              <a:t>的</a:t>
            </a:r>
            <a:endParaRPr lang="zh-TW" altLang="en-US" sz="3600" dirty="0"/>
          </a:p>
          <a:p>
            <a:r>
              <a:rPr lang="zh-TW" altLang="en-US" sz="3600" dirty="0"/>
              <a:t>哪一種特性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可測試性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可維護性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不可否認性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易使用性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057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下列對行動碼</a:t>
            </a:r>
            <a:r>
              <a:rPr lang="en-US" altLang="zh-TW" sz="3600" dirty="0"/>
              <a:t>(Mobile code),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通常不具傷害性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可在不同作業系統之間執行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可在不同瀏覽器上順利執行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無法從遠端系統傳到本地端執行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0064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下列對行動碼</a:t>
            </a:r>
            <a:r>
              <a:rPr lang="en-US" altLang="zh-TW" sz="3600" dirty="0"/>
              <a:t>(Mobile code),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通常不具傷害性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可在不同作業系統之間執行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可在不同瀏覽器上順利執行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無法從遠端系統傳到本地端執行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關於病毒</a:t>
            </a:r>
            <a:r>
              <a:rPr lang="en-US" altLang="zh-TW" sz="3600" dirty="0"/>
              <a:t>(Virus)</a:t>
            </a:r>
            <a:r>
              <a:rPr lang="zh-TW" altLang="en-US" sz="3600" dirty="0"/>
              <a:t>與蠕蟲</a:t>
            </a:r>
            <a:r>
              <a:rPr lang="en-US" altLang="zh-TW" sz="3600" dirty="0"/>
              <a:t>(Worm)</a:t>
            </a:r>
            <a:r>
              <a:rPr lang="zh-TW" altLang="en-US" sz="3600" dirty="0"/>
              <a:t>之比較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下列何者最正確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病毒通常為惡意程式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蠕蟲則通常不是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病毒通常透過使用者操作傳播</a:t>
            </a:r>
            <a:r>
              <a:rPr lang="en-US" altLang="zh-TW" sz="3600" dirty="0"/>
              <a:t>,</a:t>
            </a:r>
            <a:r>
              <a:rPr lang="zh-TW" altLang="en-US" sz="3600" dirty="0"/>
              <a:t>蠕蟲則會自行擴散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病毒檔案通常比蠕蟲大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病毒可自行存在</a:t>
            </a:r>
            <a:r>
              <a:rPr lang="en-US" altLang="zh-TW" sz="3600" dirty="0"/>
              <a:t>,</a:t>
            </a:r>
            <a:r>
              <a:rPr lang="zh-TW" altLang="en-US" sz="3600" dirty="0"/>
              <a:t>但蠕蟲無法自行存在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831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關於病毒</a:t>
            </a:r>
            <a:r>
              <a:rPr lang="en-US" altLang="zh-TW" sz="3600" dirty="0"/>
              <a:t>(Virus)</a:t>
            </a:r>
            <a:r>
              <a:rPr lang="zh-TW" altLang="en-US" sz="3600" dirty="0"/>
              <a:t>與蠕蟲</a:t>
            </a:r>
            <a:r>
              <a:rPr lang="en-US" altLang="zh-TW" sz="3600" dirty="0"/>
              <a:t>(Worm)</a:t>
            </a:r>
            <a:r>
              <a:rPr lang="zh-TW" altLang="en-US" sz="3600" dirty="0"/>
              <a:t>之比較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下列何者最正確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病毒通常為惡意程式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蠕蟲則通常不是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病毒通常透過使用者操作傳播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蠕蟲則會自行擴散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病毒檔案通常比蠕蟲大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病毒可自行存在</a:t>
            </a:r>
            <a:r>
              <a:rPr lang="en-US" altLang="zh-TW" sz="3600" dirty="0"/>
              <a:t>,</a:t>
            </a:r>
            <a:r>
              <a:rPr lang="zh-TW" altLang="en-US" sz="3600" dirty="0"/>
              <a:t>但蠕蟲無法自行存在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3413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112" y="946908"/>
            <a:ext cx="8463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資訊安全管理人員經常接收到資安狀況的回報</a:t>
            </a:r>
            <a:r>
              <a:rPr lang="en-US" altLang="zh-TW" sz="3600" dirty="0"/>
              <a:t>,</a:t>
            </a:r>
            <a:r>
              <a:rPr lang="zh-TW" altLang="en-US" sz="3600" dirty="0"/>
              <a:t>需要作出判斷進行</a:t>
            </a:r>
            <a:r>
              <a:rPr lang="zh-TW" altLang="en-US" sz="3600" dirty="0" smtClean="0"/>
              <a:t>相關</a:t>
            </a:r>
            <a:r>
              <a:rPr lang="zh-TW" altLang="en-US" sz="3600" dirty="0"/>
              <a:t>處置。請問下列哪一現象比較不像遭受到惡意程式的攻擊狀況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使用者電腦自動發送出大量電子郵件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使用者電腦系統突然變慢</a:t>
            </a:r>
            <a:r>
              <a:rPr lang="en-US" altLang="zh-TW" sz="3600" dirty="0"/>
              <a:t>,</a:t>
            </a:r>
            <a:r>
              <a:rPr lang="zh-TW" altLang="en-US" sz="3600" dirty="0"/>
              <a:t>硬碟大量執行運作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使用者防毒軟體突然被關閉</a:t>
            </a:r>
            <a:r>
              <a:rPr lang="en-US" altLang="zh-TW" sz="3600" dirty="0"/>
              <a:t>,</a:t>
            </a:r>
            <a:r>
              <a:rPr lang="zh-TW" altLang="en-US" sz="3600" dirty="0"/>
              <a:t>失去即時</a:t>
            </a:r>
            <a:r>
              <a:rPr lang="zh-TW" altLang="en-US" sz="3600" dirty="0" smtClean="0"/>
              <a:t>防禦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使用者電腦收到電子垃圾廣告郵件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652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112" y="946908"/>
            <a:ext cx="8463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資訊安全管理人員經常接收到資安狀況的回報</a:t>
            </a:r>
            <a:r>
              <a:rPr lang="en-US" altLang="zh-TW" sz="3600" dirty="0"/>
              <a:t>,</a:t>
            </a:r>
            <a:r>
              <a:rPr lang="zh-TW" altLang="en-US" sz="3600" dirty="0"/>
              <a:t>需要作出判斷進行</a:t>
            </a:r>
            <a:r>
              <a:rPr lang="zh-TW" altLang="en-US" sz="3600" dirty="0" smtClean="0"/>
              <a:t>相關</a:t>
            </a:r>
            <a:r>
              <a:rPr lang="zh-TW" altLang="en-US" sz="3600" dirty="0"/>
              <a:t>處置。請問下列哪一現象比較不像遭受到惡意程式的攻擊狀況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使用者電腦自動發送出大量電子郵件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使用者電腦系統突然變慢</a:t>
            </a:r>
            <a:r>
              <a:rPr lang="en-US" altLang="zh-TW" sz="3600" dirty="0"/>
              <a:t>,</a:t>
            </a:r>
            <a:r>
              <a:rPr lang="zh-TW" altLang="en-US" sz="3600" dirty="0"/>
              <a:t>硬碟大量執行運作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使用者防毒軟體突然被關閉</a:t>
            </a:r>
            <a:r>
              <a:rPr lang="en-US" altLang="zh-TW" sz="3600" dirty="0"/>
              <a:t>,</a:t>
            </a:r>
            <a:r>
              <a:rPr lang="zh-TW" altLang="en-US" sz="3600" dirty="0"/>
              <a:t>失去即時</a:t>
            </a:r>
            <a:r>
              <a:rPr lang="zh-TW" altLang="en-US" sz="3600" dirty="0" smtClean="0"/>
              <a:t>防禦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使用者電腦收到電子垃圾廣告郵件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977" y="946908"/>
            <a:ext cx="88380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關於個人資料電子檔案管理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下列敘述何者不正確</a:t>
            </a:r>
            <a:r>
              <a:rPr lang="en-US" altLang="zh-TW" sz="2800" dirty="0" smtClean="0"/>
              <a:t>?</a:t>
            </a:r>
            <a:endParaRPr lang="en-US" altLang="zh-TW" sz="28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非業務所需</a:t>
            </a:r>
            <a:r>
              <a:rPr lang="en-US" altLang="zh-TW" sz="2800" dirty="0"/>
              <a:t>,</a:t>
            </a:r>
            <a:r>
              <a:rPr lang="zh-TW" altLang="en-US" sz="2800" dirty="0"/>
              <a:t>個人電腦、公用資料夾、公用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不得存放含有</a:t>
            </a:r>
            <a:r>
              <a:rPr lang="zh-TW" altLang="en-US" sz="2800" dirty="0" smtClean="0"/>
              <a:t>個人</a:t>
            </a:r>
            <a:r>
              <a:rPr lang="zh-TW" altLang="en-US" sz="2800" dirty="0"/>
              <a:t>資料之電子檔案</a:t>
            </a:r>
            <a:r>
              <a:rPr lang="en-US" altLang="zh-TW" sz="2800" dirty="0"/>
              <a:t>;</a:t>
            </a:r>
            <a:r>
              <a:rPr lang="zh-TW" altLang="en-US" sz="2800" dirty="0"/>
              <a:t>且存放公用資料夾及公用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之個人資料</a:t>
            </a:r>
            <a:r>
              <a:rPr lang="zh-TW" altLang="en-US" sz="2800" dirty="0" smtClean="0"/>
              <a:t>檔案</a:t>
            </a:r>
            <a:r>
              <a:rPr lang="zh-TW" altLang="en-US" sz="2800" dirty="0"/>
              <a:t>應依保存期限刪除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臨時性之個人資料檔案存放於個人電腦、公用資料夾、公用 </a:t>
            </a:r>
            <a:r>
              <a:rPr lang="en-US" altLang="zh-TW" sz="2800" dirty="0" smtClean="0"/>
              <a:t>PC</a:t>
            </a:r>
            <a:r>
              <a:rPr lang="zh-TW" altLang="en-US" sz="2800" dirty="0" smtClean="0"/>
              <a:t>之</a:t>
            </a:r>
            <a:r>
              <a:rPr lang="zh-TW" altLang="en-US" sz="2800" dirty="0"/>
              <a:t>暫存資料夾中時</a:t>
            </a:r>
            <a:r>
              <a:rPr lang="en-US" altLang="zh-TW" sz="2800" dirty="0"/>
              <a:t>,</a:t>
            </a:r>
            <a:r>
              <a:rPr lang="zh-TW" altLang="en-US" sz="2800" dirty="0"/>
              <a:t>其存放天數不可限制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個人資料檔案備份應考量備份資料加密之必要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儲存備份資料之媒體亦應以適當方式保管</a:t>
            </a:r>
            <a:r>
              <a:rPr lang="en-US" altLang="zh-TW" sz="2800" dirty="0"/>
              <a:t>,</a:t>
            </a:r>
            <a:r>
              <a:rPr lang="zh-TW" altLang="en-US" sz="2800" dirty="0"/>
              <a:t>且依組織相關規定</a:t>
            </a:r>
            <a:r>
              <a:rPr lang="zh-TW" altLang="en-US" sz="2800" dirty="0" smtClean="0"/>
              <a:t>定期</a:t>
            </a:r>
            <a:r>
              <a:rPr lang="zh-TW" altLang="en-US" sz="2800" dirty="0"/>
              <a:t>進行備份資料之還原測試</a:t>
            </a:r>
            <a:r>
              <a:rPr lang="en-US" altLang="zh-TW" sz="2800" dirty="0"/>
              <a:t>,</a:t>
            </a:r>
            <a:r>
              <a:rPr lang="zh-TW" altLang="en-US" sz="2800" dirty="0"/>
              <a:t>以確保備份之有效性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918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977" y="946908"/>
            <a:ext cx="88380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關於個人資料電子檔案管理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下列敘述何者不正確</a:t>
            </a:r>
            <a:r>
              <a:rPr lang="en-US" altLang="zh-TW" sz="2800" dirty="0" smtClean="0"/>
              <a:t>?</a:t>
            </a:r>
            <a:endParaRPr lang="en-US" altLang="zh-TW" sz="28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非業務所需</a:t>
            </a:r>
            <a:r>
              <a:rPr lang="en-US" altLang="zh-TW" sz="2800" dirty="0"/>
              <a:t>,</a:t>
            </a:r>
            <a:r>
              <a:rPr lang="zh-TW" altLang="en-US" sz="2800" dirty="0"/>
              <a:t>個人電腦、公用資料夾、公用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不得存放含有</a:t>
            </a:r>
            <a:r>
              <a:rPr lang="zh-TW" altLang="en-US" sz="2800" dirty="0" smtClean="0"/>
              <a:t>個人</a:t>
            </a:r>
            <a:r>
              <a:rPr lang="zh-TW" altLang="en-US" sz="2800" dirty="0"/>
              <a:t>資料之電子檔案</a:t>
            </a:r>
            <a:r>
              <a:rPr lang="en-US" altLang="zh-TW" sz="2800" dirty="0"/>
              <a:t>;</a:t>
            </a:r>
            <a:r>
              <a:rPr lang="zh-TW" altLang="en-US" sz="2800" dirty="0"/>
              <a:t>且存放公用資料夾及公用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之個人資料</a:t>
            </a:r>
            <a:r>
              <a:rPr lang="zh-TW" altLang="en-US" sz="2800" dirty="0" smtClean="0"/>
              <a:t>檔案</a:t>
            </a:r>
            <a:r>
              <a:rPr lang="zh-TW" altLang="en-US" sz="2800" dirty="0"/>
              <a:t>應依保存期限刪除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(B) </a:t>
            </a:r>
            <a:r>
              <a:rPr lang="zh-TW" altLang="en-US" sz="2800" dirty="0">
                <a:solidFill>
                  <a:srgbClr val="FF0000"/>
                </a:solidFill>
              </a:rPr>
              <a:t>臨時性之個人資料檔案存放於個人電腦、公用資料夾、公用 </a:t>
            </a:r>
            <a:r>
              <a:rPr lang="en-US" altLang="zh-TW" sz="2800" dirty="0" smtClean="0">
                <a:solidFill>
                  <a:srgbClr val="FF0000"/>
                </a:solidFill>
              </a:rPr>
              <a:t>PC</a:t>
            </a:r>
            <a:r>
              <a:rPr lang="zh-TW" altLang="en-US" sz="2800" dirty="0" smtClean="0">
                <a:solidFill>
                  <a:srgbClr val="FF0000"/>
                </a:solidFill>
              </a:rPr>
              <a:t>之</a:t>
            </a:r>
            <a:r>
              <a:rPr lang="zh-TW" altLang="en-US" sz="2800" dirty="0">
                <a:solidFill>
                  <a:srgbClr val="FF0000"/>
                </a:solidFill>
              </a:rPr>
              <a:t>暫存資料夾中時</a:t>
            </a:r>
            <a:r>
              <a:rPr lang="en-US" altLang="zh-TW" sz="2800" dirty="0">
                <a:solidFill>
                  <a:srgbClr val="FF0000"/>
                </a:solidFill>
              </a:rPr>
              <a:t>,</a:t>
            </a:r>
            <a:r>
              <a:rPr lang="zh-TW" altLang="en-US" sz="2800" dirty="0">
                <a:solidFill>
                  <a:srgbClr val="FF0000"/>
                </a:solidFill>
              </a:rPr>
              <a:t>其存放天數不可限制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個人資料檔案備份應考量備份資料加密之必要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儲存備份資料之媒體亦應以適當方式保管</a:t>
            </a:r>
            <a:r>
              <a:rPr lang="en-US" altLang="zh-TW" sz="2800" dirty="0"/>
              <a:t>,</a:t>
            </a:r>
            <a:r>
              <a:rPr lang="zh-TW" altLang="en-US" sz="2800" dirty="0"/>
              <a:t>且依組織相關規定</a:t>
            </a:r>
            <a:r>
              <a:rPr lang="zh-TW" altLang="en-US" sz="2800" dirty="0" smtClean="0"/>
              <a:t>定期</a:t>
            </a:r>
            <a:r>
              <a:rPr lang="zh-TW" altLang="en-US" sz="2800" dirty="0"/>
              <a:t>進行備份資料之還原測試</a:t>
            </a:r>
            <a:r>
              <a:rPr lang="en-US" altLang="zh-TW" sz="2800" dirty="0"/>
              <a:t>,</a:t>
            </a:r>
            <a:r>
              <a:rPr lang="zh-TW" altLang="en-US" sz="2800" dirty="0"/>
              <a:t>以確保備份之有效性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502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關於資訊回復點</a:t>
            </a:r>
            <a:r>
              <a:rPr lang="en-US" altLang="zh-TW" sz="3600" dirty="0"/>
              <a:t>(Recovery Point Objective, RPO),</a:t>
            </a:r>
            <a:r>
              <a:rPr lang="zh-TW" altLang="en-US" sz="3600" dirty="0"/>
              <a:t>下列敘述何者不</a:t>
            </a:r>
            <a:r>
              <a:rPr lang="zh-TW" altLang="en-US" sz="3600" dirty="0" smtClean="0"/>
              <a:t>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RPO </a:t>
            </a:r>
            <a:r>
              <a:rPr lang="zh-TW" altLang="en-US" sz="3600" dirty="0"/>
              <a:t>意指當災害發生後</a:t>
            </a:r>
            <a:r>
              <a:rPr lang="en-US" altLang="zh-TW" sz="3600" dirty="0"/>
              <a:t>,</a:t>
            </a:r>
            <a:r>
              <a:rPr lang="zh-TW" altLang="en-US" sz="3600" dirty="0"/>
              <a:t>資訊系統恢復基本或必要服務的所需</a:t>
            </a:r>
            <a:r>
              <a:rPr lang="zh-TW" altLang="en-US" sz="3600" dirty="0" smtClean="0"/>
              <a:t>時間</a:t>
            </a:r>
            <a:endParaRPr lang="zh-TW" altLang="en-US" sz="3600" dirty="0"/>
          </a:p>
          <a:p>
            <a:r>
              <a:rPr lang="en-US" altLang="zh-TW" sz="3600" dirty="0"/>
              <a:t>(B) RPO </a:t>
            </a:r>
            <a:r>
              <a:rPr lang="zh-TW" altLang="en-US" sz="3600" dirty="0"/>
              <a:t>的定義與組織執行備份的頻率與方式息息相關</a:t>
            </a:r>
          </a:p>
          <a:p>
            <a:r>
              <a:rPr lang="en-US" altLang="zh-TW" sz="3600" dirty="0"/>
              <a:t>(C) RPO </a:t>
            </a:r>
            <a:r>
              <a:rPr lang="zh-TW" altLang="en-US" sz="3600" dirty="0"/>
              <a:t>定義的時間愈短</a:t>
            </a:r>
            <a:r>
              <a:rPr lang="en-US" altLang="zh-TW" sz="3600" dirty="0"/>
              <a:t>,</a:t>
            </a:r>
            <a:r>
              <a:rPr lang="zh-TW" altLang="en-US" sz="3600" dirty="0"/>
              <a:t>組織所需投入的成本就愈高</a:t>
            </a:r>
          </a:p>
          <a:p>
            <a:r>
              <a:rPr lang="en-US" altLang="zh-TW" sz="3600" dirty="0"/>
              <a:t>(D) RPO </a:t>
            </a:r>
            <a:r>
              <a:rPr lang="zh-TW" altLang="en-US" sz="3600" dirty="0"/>
              <a:t>屬持續營運計畫中需被考量與定義的項目之一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843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關於資訊回復點</a:t>
            </a:r>
            <a:r>
              <a:rPr lang="en-US" altLang="zh-TW" sz="3600" dirty="0"/>
              <a:t>(Recovery Point Objective, RPO),</a:t>
            </a:r>
            <a:r>
              <a:rPr lang="zh-TW" altLang="en-US" sz="3600" dirty="0"/>
              <a:t>下列敘述何者不</a:t>
            </a:r>
            <a:r>
              <a:rPr lang="zh-TW" altLang="en-US" sz="3600" dirty="0" smtClean="0"/>
              <a:t>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RPO </a:t>
            </a:r>
            <a:r>
              <a:rPr lang="zh-TW" altLang="en-US" sz="3600" dirty="0">
                <a:solidFill>
                  <a:srgbClr val="FF0000"/>
                </a:solidFill>
              </a:rPr>
              <a:t>意指當災害發生後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資訊系統恢復基本或必要服務的所需</a:t>
            </a:r>
            <a:r>
              <a:rPr lang="zh-TW" altLang="en-US" sz="3600" dirty="0" smtClean="0">
                <a:solidFill>
                  <a:srgbClr val="FF0000"/>
                </a:solidFill>
              </a:rPr>
              <a:t>時間</a:t>
            </a:r>
            <a:endParaRPr lang="zh-TW" altLang="en-US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(B) RPO </a:t>
            </a:r>
            <a:r>
              <a:rPr lang="zh-TW" altLang="en-US" sz="3600" dirty="0"/>
              <a:t>的定義與組織執行備份的頻率與方式息息相關</a:t>
            </a:r>
          </a:p>
          <a:p>
            <a:r>
              <a:rPr lang="en-US" altLang="zh-TW" sz="3600" dirty="0"/>
              <a:t>(C) RPO </a:t>
            </a:r>
            <a:r>
              <a:rPr lang="zh-TW" altLang="en-US" sz="3600" dirty="0"/>
              <a:t>定義的時間愈短</a:t>
            </a:r>
            <a:r>
              <a:rPr lang="en-US" altLang="zh-TW" sz="3600" dirty="0"/>
              <a:t>,</a:t>
            </a:r>
            <a:r>
              <a:rPr lang="zh-TW" altLang="en-US" sz="3600" dirty="0"/>
              <a:t>組織所需投入的成本就愈高</a:t>
            </a:r>
          </a:p>
          <a:p>
            <a:r>
              <a:rPr lang="en-US" altLang="zh-TW" sz="3600" dirty="0"/>
              <a:t>(D) RPO </a:t>
            </a:r>
            <a:r>
              <a:rPr lang="zh-TW" altLang="en-US" sz="3600" dirty="0"/>
              <a:t>屬持續營運計畫中需被考量與定義的項目之一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443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在電子商務的交易過程中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可以運用「電子簽章技術」來確保資訊</a:t>
            </a:r>
            <a:r>
              <a:rPr lang="zh-TW" altLang="en-US" sz="3600" dirty="0" smtClean="0"/>
              <a:t>的</a:t>
            </a:r>
            <a:endParaRPr lang="zh-TW" altLang="en-US" sz="3600" dirty="0"/>
          </a:p>
          <a:p>
            <a:r>
              <a:rPr lang="zh-TW" altLang="en-US" sz="3600" dirty="0"/>
              <a:t>哪一種特性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可測試性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可維護性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不可否認性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易使用性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571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下列何者技術可保護資料傳輸過程安全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加密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電子簽章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雜湊函數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102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下列何者技術可保護資料傳輸過程安全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加密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電子簽章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雜湊函數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411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請問可恢復系統功能或檔案資料</a:t>
            </a:r>
            <a:r>
              <a:rPr lang="en-US" altLang="zh-TW" sz="3600" dirty="0"/>
              <a:t>,</a:t>
            </a:r>
            <a:r>
              <a:rPr lang="zh-TW" altLang="en-US" sz="3600" dirty="0"/>
              <a:t>但其缺點是耗時較久之資料備份</a:t>
            </a:r>
            <a:r>
              <a:rPr lang="zh-TW" altLang="en-US" sz="3600" dirty="0" smtClean="0"/>
              <a:t>方式</a:t>
            </a:r>
            <a:r>
              <a:rPr lang="zh-TW" altLang="en-US" sz="3600" dirty="0"/>
              <a:t>是指下列哪一種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完全備份</a:t>
            </a:r>
            <a:r>
              <a:rPr lang="en-US" altLang="zh-TW" sz="3600" dirty="0"/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巨量備份</a:t>
            </a:r>
            <a:r>
              <a:rPr lang="en-US" altLang="zh-TW" sz="3600" dirty="0"/>
              <a:t>(</a:t>
            </a:r>
            <a:r>
              <a:rPr lang="en-US" altLang="zh-TW" sz="3600" dirty="0" err="1"/>
              <a:t>Bigdata</a:t>
            </a:r>
            <a:r>
              <a:rPr lang="en-US" altLang="zh-TW" sz="3600" dirty="0"/>
              <a:t> 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</p:txBody>
      </p:sp>
    </p:spTree>
    <p:extLst>
      <p:ext uri="{BB962C8B-B14F-4D97-AF65-F5344CB8AC3E}">
        <p14:creationId xmlns:p14="http://schemas.microsoft.com/office/powerpoint/2010/main" val="405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請問可恢復系統功能或檔案資料</a:t>
            </a:r>
            <a:r>
              <a:rPr lang="en-US" altLang="zh-TW" sz="3600" dirty="0"/>
              <a:t>,</a:t>
            </a:r>
            <a:r>
              <a:rPr lang="zh-TW" altLang="en-US" sz="3600" dirty="0"/>
              <a:t>但其缺點是耗時較久之資料備份</a:t>
            </a:r>
            <a:r>
              <a:rPr lang="zh-TW" altLang="en-US" sz="3600" dirty="0" smtClean="0"/>
              <a:t>方式</a:t>
            </a:r>
            <a:r>
              <a:rPr lang="zh-TW" altLang="en-US" sz="3600" dirty="0"/>
              <a:t>是指下列哪一種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完全備份</a:t>
            </a:r>
            <a:r>
              <a:rPr lang="en-US" altLang="zh-TW" sz="3600" dirty="0">
                <a:solidFill>
                  <a:srgbClr val="FF0000"/>
                </a:solidFill>
              </a:rPr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巨量備份</a:t>
            </a:r>
            <a:r>
              <a:rPr lang="en-US" altLang="zh-TW" sz="3600" dirty="0"/>
              <a:t>(</a:t>
            </a:r>
            <a:r>
              <a:rPr lang="en-US" altLang="zh-TW" sz="3600" dirty="0" err="1"/>
              <a:t>Bigdata</a:t>
            </a:r>
            <a:r>
              <a:rPr lang="en-US" altLang="zh-TW" sz="3600" dirty="0"/>
              <a:t> 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</p:txBody>
      </p:sp>
    </p:spTree>
    <p:extLst>
      <p:ext uri="{BB962C8B-B14F-4D97-AF65-F5344CB8AC3E}">
        <p14:creationId xmlns:p14="http://schemas.microsoft.com/office/powerpoint/2010/main" val="37941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請問下列哪個議題非屬保護資料安全範圍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某報名網站因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弱點導致遭駭客取得會員資料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線上購物系統因駭客入侵導致客戶資料外洩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訂票系統因大量訂單湧入而當機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某學校教學系統遭人竄改分數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079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請問下列哪個議題非屬保護資料安全範圍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某報名網站因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弱點導致遭駭客取得會員資料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線上購物系統因駭客入侵導致客戶資料外洩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訂票系統因大量訂單湧入而當機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某學校教學系統遭人竄改分數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430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在一個組織或安全網域內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相關的資訊系統須有一致性的同步時脈</a:t>
            </a:r>
            <a:r>
              <a:rPr lang="en-US" altLang="zh-TW" sz="3600" dirty="0"/>
              <a:t>(</a:t>
            </a:r>
            <a:r>
              <a:rPr lang="zh-TW" altLang="en-US" sz="3600" dirty="0" smtClean="0"/>
              <a:t>鐘訊</a:t>
            </a:r>
            <a:r>
              <a:rPr lang="zh-TW" altLang="en-US" sz="3600" dirty="0"/>
              <a:t>同步</a:t>
            </a:r>
            <a:r>
              <a:rPr lang="en-US" altLang="zh-TW" sz="3600" dirty="0"/>
              <a:t>),</a:t>
            </a:r>
            <a:r>
              <a:rPr lang="zh-TW" altLang="en-US" sz="3600" dirty="0"/>
              <a:t>其主要的目的為何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確保作業系統的完整性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防範資料的漏失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為了系統作業的方便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確保稽核日誌的準確性</a:t>
            </a:r>
            <a:r>
              <a:rPr lang="en-US" altLang="zh-TW" sz="3600" dirty="0"/>
              <a:t>,</a:t>
            </a:r>
            <a:r>
              <a:rPr lang="zh-TW" altLang="en-US" sz="3600" dirty="0"/>
              <a:t>以便紀錄事件與生成證據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2299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在一個組織或安全網域內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相關的資訊系統須有一致性的同步時脈</a:t>
            </a:r>
            <a:r>
              <a:rPr lang="en-US" altLang="zh-TW" sz="3600" dirty="0"/>
              <a:t>(</a:t>
            </a:r>
            <a:r>
              <a:rPr lang="zh-TW" altLang="en-US" sz="3600" dirty="0" smtClean="0"/>
              <a:t>鐘訊</a:t>
            </a:r>
            <a:r>
              <a:rPr lang="zh-TW" altLang="en-US" sz="3600" dirty="0"/>
              <a:t>同步</a:t>
            </a:r>
            <a:r>
              <a:rPr lang="en-US" altLang="zh-TW" sz="3600" dirty="0"/>
              <a:t>),</a:t>
            </a:r>
            <a:r>
              <a:rPr lang="zh-TW" altLang="en-US" sz="3600" dirty="0"/>
              <a:t>其主要的目的為何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確保作業系統的完整性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防範資料的漏失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為了系統作業的方便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確保稽核日誌的準確性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以便紀錄事件與生成證據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請問主要記錄系統程式所有活動行為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例如主機或伺服器發生異常</a:t>
            </a:r>
            <a:r>
              <a:rPr lang="zh-TW" altLang="en-US" sz="3600" dirty="0" smtClean="0"/>
              <a:t>活動</a:t>
            </a:r>
            <a:r>
              <a:rPr lang="zh-TW" altLang="en-US" sz="3600" dirty="0"/>
              <a:t>狀況等</a:t>
            </a:r>
            <a:r>
              <a:rPr lang="en-US" altLang="zh-TW" sz="3600" dirty="0"/>
              <a:t>,</a:t>
            </a:r>
            <a:r>
              <a:rPr lang="zh-TW" altLang="en-US" sz="3600" dirty="0"/>
              <a:t>是指下列哪個紀錄檔之功能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841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請問主要記錄系統程式所有活動行為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例如主機或伺服器發生異常</a:t>
            </a:r>
            <a:r>
              <a:rPr lang="zh-TW" altLang="en-US" sz="3600" dirty="0" smtClean="0"/>
              <a:t>活動</a:t>
            </a:r>
            <a:r>
              <a:rPr lang="zh-TW" altLang="en-US" sz="3600" dirty="0"/>
              <a:t>狀況等</a:t>
            </a:r>
            <a:r>
              <a:rPr lang="en-US" altLang="zh-TW" sz="3600" dirty="0"/>
              <a:t>,</a:t>
            </a:r>
            <a:r>
              <a:rPr lang="zh-TW" altLang="en-US" sz="3600" dirty="0"/>
              <a:t>是指下列哪個紀錄檔之功能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318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虛擬私有網路</a:t>
            </a:r>
            <a:r>
              <a:rPr lang="en-US" altLang="zh-TW" sz="3600" dirty="0"/>
              <a:t>(VPN)</a:t>
            </a:r>
            <a:r>
              <a:rPr lang="zh-TW" altLang="en-US" sz="3600" dirty="0"/>
              <a:t>」主要是透過什麼技術來建立網路上的安全</a:t>
            </a:r>
            <a:r>
              <a:rPr lang="zh-TW" altLang="en-US" sz="3600" dirty="0" smtClean="0"/>
              <a:t>通訊</a:t>
            </a:r>
            <a:r>
              <a:rPr lang="zh-TW" altLang="en-US" sz="3600" dirty="0"/>
              <a:t>連線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通道</a:t>
            </a:r>
            <a:r>
              <a:rPr lang="en-US" altLang="zh-TW" sz="3600" dirty="0"/>
              <a:t>(Tunnel)</a:t>
            </a:r>
            <a:r>
              <a:rPr lang="zh-TW" altLang="en-US" sz="3600" dirty="0"/>
              <a:t>技術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資料壓縮技術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調變與解調變技術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無線通訊技術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692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請問若某公司的系統管理員</a:t>
            </a:r>
            <a:r>
              <a:rPr lang="en-US" altLang="zh-TW" sz="3600" dirty="0"/>
              <a:t>,</a:t>
            </a:r>
            <a:r>
              <a:rPr lang="zh-TW" altLang="en-US" sz="3600" dirty="0"/>
              <a:t>將所有稽核日誌存放於另一台獨立的日</a:t>
            </a:r>
          </a:p>
          <a:p>
            <a:r>
              <a:rPr lang="zh-TW" altLang="en-US" sz="3600" dirty="0"/>
              <a:t>誌伺服器</a:t>
            </a:r>
            <a:r>
              <a:rPr lang="en-US" altLang="zh-TW" sz="3600" dirty="0"/>
              <a:t>(Log Server),</a:t>
            </a:r>
            <a:r>
              <a:rPr lang="zh-TW" altLang="en-US" sz="3600" dirty="0"/>
              <a:t>並指派非管理系統之專人管理該伺服器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其最</a:t>
            </a:r>
            <a:r>
              <a:rPr lang="zh-TW" altLang="en-US" sz="3600" dirty="0"/>
              <a:t>重要的目的為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方便加密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確保機密不外洩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保護日誌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降低資安事件發生時的處理時間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806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請問若某公司的系統管理員</a:t>
            </a:r>
            <a:r>
              <a:rPr lang="en-US" altLang="zh-TW" sz="3600" dirty="0"/>
              <a:t>,</a:t>
            </a:r>
            <a:r>
              <a:rPr lang="zh-TW" altLang="en-US" sz="3600" dirty="0"/>
              <a:t>將所有稽核日誌存放於另一台獨立的日</a:t>
            </a:r>
          </a:p>
          <a:p>
            <a:r>
              <a:rPr lang="zh-TW" altLang="en-US" sz="3600" dirty="0"/>
              <a:t>誌伺服器</a:t>
            </a:r>
            <a:r>
              <a:rPr lang="en-US" altLang="zh-TW" sz="3600" dirty="0"/>
              <a:t>(Log Server),</a:t>
            </a:r>
            <a:r>
              <a:rPr lang="zh-TW" altLang="en-US" sz="3600" dirty="0"/>
              <a:t>並指派非管理系統之專人管理該伺服器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其最</a:t>
            </a:r>
            <a:r>
              <a:rPr lang="zh-TW" altLang="en-US" sz="3600" dirty="0"/>
              <a:t>重要的目的為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方便加密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確保機密不外洩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保護日誌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降低資安事件發生時的處理時間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150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許多公司會將不同設備的日誌</a:t>
            </a:r>
            <a:r>
              <a:rPr lang="en-US" altLang="zh-TW" sz="3600" dirty="0"/>
              <a:t>(Log)</a:t>
            </a:r>
            <a:r>
              <a:rPr lang="zh-TW" altLang="en-US" sz="3600" dirty="0"/>
              <a:t>蒐集到同一個平台進行管理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但因為</a:t>
            </a:r>
            <a:r>
              <a:rPr lang="zh-TW" altLang="en-US" sz="3600" dirty="0"/>
              <a:t>不同設備之日誌格式、命名方式不盡相同</a:t>
            </a:r>
            <a:r>
              <a:rPr lang="en-US" altLang="zh-TW" sz="3600" dirty="0"/>
              <a:t>,</a:t>
            </a:r>
            <a:r>
              <a:rPr lang="zh-TW" altLang="en-US" sz="3600" dirty="0"/>
              <a:t>此時為了方便分析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通常</a:t>
            </a:r>
            <a:r>
              <a:rPr lang="zh-TW" altLang="en-US" sz="3600" dirty="0"/>
              <a:t>會對這些日誌進行什麼處理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正規化</a:t>
            </a:r>
            <a:r>
              <a:rPr lang="en-US" altLang="zh-TW" sz="3600" dirty="0"/>
              <a:t>(Normalization)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去識別化</a:t>
            </a:r>
            <a:r>
              <a:rPr lang="en-US" altLang="zh-TW" sz="3600" dirty="0"/>
              <a:t>(De-identification)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最佳化</a:t>
            </a:r>
            <a:r>
              <a:rPr lang="en-US" altLang="zh-TW" sz="3600" dirty="0"/>
              <a:t>(Optimization)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初始化</a:t>
            </a:r>
            <a:r>
              <a:rPr lang="en-US" altLang="zh-TW" sz="3600" dirty="0"/>
              <a:t>(Initialization)</a:t>
            </a:r>
          </a:p>
        </p:txBody>
      </p:sp>
    </p:spTree>
    <p:extLst>
      <p:ext uri="{BB962C8B-B14F-4D97-AF65-F5344CB8AC3E}">
        <p14:creationId xmlns:p14="http://schemas.microsoft.com/office/powerpoint/2010/main" val="37789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許多公司會將不同設備的日誌</a:t>
            </a:r>
            <a:r>
              <a:rPr lang="en-US" altLang="zh-TW" sz="3600" dirty="0"/>
              <a:t>(Log)</a:t>
            </a:r>
            <a:r>
              <a:rPr lang="zh-TW" altLang="en-US" sz="3600" dirty="0"/>
              <a:t>蒐集到同一個平台進行管理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但因為</a:t>
            </a:r>
            <a:r>
              <a:rPr lang="zh-TW" altLang="en-US" sz="3600" dirty="0"/>
              <a:t>不同設備之日誌格式、命名方式不盡相同</a:t>
            </a:r>
            <a:r>
              <a:rPr lang="en-US" altLang="zh-TW" sz="3600" dirty="0"/>
              <a:t>,</a:t>
            </a:r>
            <a:r>
              <a:rPr lang="zh-TW" altLang="en-US" sz="3600" dirty="0"/>
              <a:t>此時為了方便分析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通常</a:t>
            </a:r>
            <a:r>
              <a:rPr lang="zh-TW" altLang="en-US" sz="3600" dirty="0"/>
              <a:t>會對這些日誌進行什麼處理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正規化</a:t>
            </a:r>
            <a:r>
              <a:rPr lang="en-US" altLang="zh-TW" sz="3600" dirty="0">
                <a:solidFill>
                  <a:srgbClr val="FF0000"/>
                </a:solidFill>
              </a:rPr>
              <a:t>(Normalization)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去識別化</a:t>
            </a:r>
            <a:r>
              <a:rPr lang="en-US" altLang="zh-TW" sz="3600" dirty="0"/>
              <a:t>(De-identification)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最佳化</a:t>
            </a:r>
            <a:r>
              <a:rPr lang="en-US" altLang="zh-TW" sz="3600" dirty="0"/>
              <a:t>(Optimization)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初始化</a:t>
            </a:r>
            <a:r>
              <a:rPr lang="en-US" altLang="zh-TW" sz="3600" dirty="0"/>
              <a:t>(Initialization)</a:t>
            </a:r>
          </a:p>
        </p:txBody>
      </p:sp>
    </p:spTree>
    <p:extLst>
      <p:ext uri="{BB962C8B-B14F-4D97-AF65-F5344CB8AC3E}">
        <p14:creationId xmlns:p14="http://schemas.microsoft.com/office/powerpoint/2010/main" val="30593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關於雙因素認證常見的媒介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Email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簡訊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智慧卡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64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關於雙因素認證常見的媒介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Email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簡訊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智慧卡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密碼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在建立雲端服務所需資料庫時</a:t>
            </a:r>
            <a:r>
              <a:rPr lang="en-US" altLang="zh-TW" sz="3600" dirty="0"/>
              <a:t>,</a:t>
            </a:r>
            <a:r>
              <a:rPr lang="zh-TW" altLang="en-US" sz="3600" dirty="0"/>
              <a:t>從資訊安全的角度來看</a:t>
            </a:r>
            <a:r>
              <a:rPr lang="en-US" altLang="zh-TW" sz="3600" dirty="0"/>
              <a:t>,</a:t>
            </a:r>
            <a:r>
              <a:rPr lang="zh-TW" altLang="en-US" sz="3600" dirty="0"/>
              <a:t>以下事項</a:t>
            </a:r>
            <a:r>
              <a:rPr lang="zh-TW" altLang="en-US" sz="3600" dirty="0" smtClean="0"/>
              <a:t>何者</a:t>
            </a:r>
            <a:r>
              <a:rPr lang="zh-TW" altLang="en-US" sz="3600" dirty="0"/>
              <a:t>較不需要被注意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資料庫使用者角色控管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對連線來源控管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使用正規化規劃資料庫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681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在建立雲端服務所需資料庫時</a:t>
            </a:r>
            <a:r>
              <a:rPr lang="en-US" altLang="zh-TW" sz="3600" dirty="0"/>
              <a:t>,</a:t>
            </a:r>
            <a:r>
              <a:rPr lang="zh-TW" altLang="en-US" sz="3600" dirty="0"/>
              <a:t>從資訊安全的角度來看</a:t>
            </a:r>
            <a:r>
              <a:rPr lang="en-US" altLang="zh-TW" sz="3600" dirty="0"/>
              <a:t>,</a:t>
            </a:r>
            <a:r>
              <a:rPr lang="zh-TW" altLang="en-US" sz="3600" dirty="0"/>
              <a:t>以下事項</a:t>
            </a:r>
            <a:r>
              <a:rPr lang="zh-TW" altLang="en-US" sz="3600" dirty="0" smtClean="0"/>
              <a:t>何者</a:t>
            </a:r>
            <a:r>
              <a:rPr lang="zh-TW" altLang="en-US" sz="3600" dirty="0"/>
              <a:t>較不需要被注意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資料庫使用者角色控管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對連線來源控管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使用正規化規劃資料庫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在建置雲端資訊系統時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常會對系統進行一系列的安全分析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何者不屬於安全分析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弱點分析</a:t>
            </a:r>
            <a:r>
              <a:rPr lang="en-US" altLang="zh-TW" sz="3600" dirty="0"/>
              <a:t>(Vulnerability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可行性分析</a:t>
            </a:r>
            <a:r>
              <a:rPr lang="en-US" altLang="zh-TW" sz="3600" dirty="0"/>
              <a:t>(Feasibility Analysis)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威脅分析</a:t>
            </a:r>
            <a:r>
              <a:rPr lang="en-US" altLang="zh-TW" sz="3600" dirty="0"/>
              <a:t>(Threat Analysis)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風險評估</a:t>
            </a:r>
            <a:r>
              <a:rPr lang="en-US" altLang="zh-TW" sz="3600" dirty="0"/>
              <a:t>(Risk Analysis)</a:t>
            </a:r>
          </a:p>
        </p:txBody>
      </p:sp>
    </p:spTree>
    <p:extLst>
      <p:ext uri="{BB962C8B-B14F-4D97-AF65-F5344CB8AC3E}">
        <p14:creationId xmlns:p14="http://schemas.microsoft.com/office/powerpoint/2010/main" val="41484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在建置雲端資訊系統時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常會對系統進行一系列的安全分析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何者不屬於安全分析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弱點分析</a:t>
            </a:r>
            <a:r>
              <a:rPr lang="en-US" altLang="zh-TW" sz="3600" dirty="0"/>
              <a:t>(Vulnerability Analysis)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可行性分析</a:t>
            </a:r>
            <a:r>
              <a:rPr lang="en-US" altLang="zh-TW" sz="3600" dirty="0">
                <a:solidFill>
                  <a:srgbClr val="FF0000"/>
                </a:solidFill>
              </a:rPr>
              <a:t>(Feasibility Analysis)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威脅分析</a:t>
            </a:r>
            <a:r>
              <a:rPr lang="en-US" altLang="zh-TW" sz="3600" dirty="0"/>
              <a:t>(Threat Analysis)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風險評估</a:t>
            </a:r>
            <a:r>
              <a:rPr lang="en-US" altLang="zh-TW" sz="3600" dirty="0"/>
              <a:t>(Risk Analysis)</a:t>
            </a:r>
          </a:p>
        </p:txBody>
      </p:sp>
    </p:spTree>
    <p:extLst>
      <p:ext uri="{BB962C8B-B14F-4D97-AF65-F5344CB8AC3E}">
        <p14:creationId xmlns:p14="http://schemas.microsoft.com/office/powerpoint/2010/main" val="10350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虛擬私有網路</a:t>
            </a:r>
            <a:r>
              <a:rPr lang="en-US" altLang="zh-TW" sz="3600" dirty="0"/>
              <a:t>(VPN)</a:t>
            </a:r>
            <a:r>
              <a:rPr lang="zh-TW" altLang="en-US" sz="3600" dirty="0"/>
              <a:t>」主要是透過什麼技術來建立網路上的安全</a:t>
            </a:r>
            <a:r>
              <a:rPr lang="zh-TW" altLang="en-US" sz="3600" dirty="0" smtClean="0"/>
              <a:t>通訊</a:t>
            </a:r>
            <a:r>
              <a:rPr lang="zh-TW" altLang="en-US" sz="3600" dirty="0"/>
              <a:t>連線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通道</a:t>
            </a:r>
            <a:r>
              <a:rPr lang="en-US" altLang="zh-TW" sz="3600" dirty="0">
                <a:solidFill>
                  <a:srgbClr val="FF0000"/>
                </a:solidFill>
              </a:rPr>
              <a:t>(Tunnel)</a:t>
            </a:r>
            <a:r>
              <a:rPr lang="zh-TW" altLang="en-US" sz="3600" dirty="0">
                <a:solidFill>
                  <a:srgbClr val="FF0000"/>
                </a:solidFill>
              </a:rPr>
              <a:t>技術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資料壓縮技術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調變與解調變技術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無線通訊技術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150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請問在行動裝置上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下列何種的使用者驗證方式安全性最低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圖形軌跡鎖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人臉辨識鎖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指紋辨識鎖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虹膜辨識鎖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3494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請問在行動裝置上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下列何種的使用者驗證方式安全性最低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圖形軌跡鎖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人臉辨識鎖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指紋辨識鎖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虹膜辨識鎖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652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在使用行動裝置時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下列何者攻擊手法主要是針對人與人的互動</a:t>
            </a:r>
            <a:r>
              <a:rPr lang="zh-TW" altLang="en-US" sz="3600" dirty="0" smtClean="0"/>
              <a:t>形成的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(Replaying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社交攻擊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 in the Middle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阻斷式服務攻擊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1973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在使用行動裝置時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下列何者攻擊手法主要是針對人與人的互動</a:t>
            </a:r>
            <a:r>
              <a:rPr lang="zh-TW" altLang="en-US" sz="3600" dirty="0" smtClean="0"/>
              <a:t>形成的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(Replaying Attack)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社交攻擊</a:t>
            </a:r>
            <a:r>
              <a:rPr lang="en-US" altLang="zh-TW" sz="3600" dirty="0">
                <a:solidFill>
                  <a:srgbClr val="FF0000"/>
                </a:solidFill>
              </a:rPr>
              <a:t>(Social Engineering)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 in the Middle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阻斷式服務攻擊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1334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在行動裝置使用上</a:t>
            </a:r>
            <a:r>
              <a:rPr lang="en-US" altLang="zh-TW" sz="3600" dirty="0"/>
              <a:t>,</a:t>
            </a:r>
            <a:r>
              <a:rPr lang="zh-TW" altLang="en-US" sz="3600" dirty="0"/>
              <a:t>為避免使用者遭受網路釣魚攻擊</a:t>
            </a:r>
            <a:r>
              <a:rPr lang="en-US" altLang="zh-TW" sz="3600" dirty="0"/>
              <a:t>(Phishing)</a:t>
            </a:r>
            <a:r>
              <a:rPr lang="zh-TW" altLang="en-US" sz="3600" dirty="0"/>
              <a:t>所</a:t>
            </a:r>
            <a:r>
              <a:rPr lang="zh-TW" altLang="en-US" sz="3600" dirty="0" smtClean="0"/>
              <a:t>需注意</a:t>
            </a:r>
            <a:r>
              <a:rPr lang="zh-TW" altLang="en-US" sz="3600" dirty="0"/>
              <a:t>的事項。下列敘述何者不正確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輸入重要資訊時須觀察網址是否異常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勿胡亂開啟來路不明的信件連結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不隨意連接不信賴的 </a:t>
            </a:r>
            <a:r>
              <a:rPr lang="en-US" altLang="zh-TW" sz="3600" dirty="0"/>
              <a:t>Wi-Fi </a:t>
            </a:r>
            <a:r>
              <a:rPr lang="zh-TW" altLang="en-US" sz="3600" dirty="0"/>
              <a:t>熱點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用無痕跡的瀏覽器開啟網頁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2138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在行動裝置使用上</a:t>
            </a:r>
            <a:r>
              <a:rPr lang="en-US" altLang="zh-TW" sz="3600" dirty="0"/>
              <a:t>,</a:t>
            </a:r>
            <a:r>
              <a:rPr lang="zh-TW" altLang="en-US" sz="3600" dirty="0"/>
              <a:t>為避免使用者遭受網路釣魚攻擊</a:t>
            </a:r>
            <a:r>
              <a:rPr lang="en-US" altLang="zh-TW" sz="3600" dirty="0"/>
              <a:t>(Phishing)</a:t>
            </a:r>
            <a:r>
              <a:rPr lang="zh-TW" altLang="en-US" sz="3600" dirty="0"/>
              <a:t>所</a:t>
            </a:r>
            <a:r>
              <a:rPr lang="zh-TW" altLang="en-US" sz="3600" dirty="0" smtClean="0"/>
              <a:t>需注意</a:t>
            </a:r>
            <a:r>
              <a:rPr lang="zh-TW" altLang="en-US" sz="3600" dirty="0"/>
              <a:t>的事項。下列敘述何者不正確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輸入重要資訊時須觀察網址是否異常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勿胡亂開啟來路不明的信件連結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不隨意連接不信賴的 </a:t>
            </a:r>
            <a:r>
              <a:rPr lang="en-US" altLang="zh-TW" sz="3600" dirty="0"/>
              <a:t>Wi-Fi </a:t>
            </a:r>
            <a:r>
              <a:rPr lang="zh-TW" altLang="en-US" sz="3600" dirty="0"/>
              <a:t>熱點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用無痕跡的瀏覽器開啟網頁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911682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為了確保「物聯網」的使用安全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使用者應該採取哪些防範措施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啟用智慧型設備上建議的安全功能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採用 </a:t>
            </a:r>
            <a:r>
              <a:rPr lang="en-US" altLang="zh-TW" sz="3200" dirty="0" err="1"/>
              <a:t>WiFi</a:t>
            </a:r>
            <a:r>
              <a:rPr lang="en-US" altLang="zh-TW" sz="3200" dirty="0"/>
              <a:t> </a:t>
            </a:r>
            <a:r>
              <a:rPr lang="zh-TW" altLang="en-US" sz="3200" dirty="0"/>
              <a:t>通訊技術就可以確保資料傳輸的安全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購買會定期更新產品韌體的廠商所推出的物聯網產品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使用安全的密碼</a:t>
            </a:r>
          </a:p>
          <a:p>
            <a:r>
              <a:rPr lang="en-US" altLang="zh-TW" sz="3200" dirty="0"/>
              <a:t>(A) (1), (2), (3)</a:t>
            </a:r>
          </a:p>
          <a:p>
            <a:r>
              <a:rPr lang="en-US" altLang="zh-TW" sz="3200" dirty="0"/>
              <a:t>(B) (1), (2), (4)</a:t>
            </a:r>
          </a:p>
          <a:p>
            <a:r>
              <a:rPr lang="en-US" altLang="zh-TW" sz="3200" dirty="0"/>
              <a:t>(C) (1), (3), (4)</a:t>
            </a:r>
          </a:p>
          <a:p>
            <a:r>
              <a:rPr lang="en-US" altLang="zh-TW" sz="32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36588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911682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為了確保「物聯網」的使用安全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使用者應該採取哪些防範措施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啟用智慧型設備上建議的安全功能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採用 </a:t>
            </a:r>
            <a:r>
              <a:rPr lang="en-US" altLang="zh-TW" sz="3200" dirty="0" err="1"/>
              <a:t>WiFi</a:t>
            </a:r>
            <a:r>
              <a:rPr lang="en-US" altLang="zh-TW" sz="3200" dirty="0"/>
              <a:t> </a:t>
            </a:r>
            <a:r>
              <a:rPr lang="zh-TW" altLang="en-US" sz="3200" dirty="0"/>
              <a:t>通訊技術就可以確保資料傳輸的安全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購買會定期更新產品韌體的廠商所推出的物聯網產品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使用安全的密碼</a:t>
            </a:r>
          </a:p>
          <a:p>
            <a:r>
              <a:rPr lang="en-US" altLang="zh-TW" sz="3200" dirty="0"/>
              <a:t>(A) (1), (2), (3)</a:t>
            </a:r>
          </a:p>
          <a:p>
            <a:r>
              <a:rPr lang="en-US" altLang="zh-TW" sz="3200" dirty="0"/>
              <a:t>(B) (1), (2), (4)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(C) (1), (3), (4)</a:t>
            </a:r>
          </a:p>
          <a:p>
            <a:r>
              <a:rPr lang="en-US" altLang="zh-TW" sz="32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22938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安全設計開發階段之安全建議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採用高強度的密碼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並且強制啟用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採用最新安全的作業系統</a:t>
            </a:r>
            <a:r>
              <a:rPr lang="en-US" altLang="zh-TW" sz="3600" dirty="0"/>
              <a:t>,</a:t>
            </a:r>
            <a:r>
              <a:rPr lang="zh-TW" altLang="en-US" sz="3600" dirty="0"/>
              <a:t>確保漏洞已經修補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採用經濟實惠的硬體裝置節省成本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製造商須提供系統故障中斷的應變機制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80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安全設計開發階段之安全建議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採用高強度的密碼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並且強制啟用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採用最新安全的作業系統</a:t>
            </a:r>
            <a:r>
              <a:rPr lang="en-US" altLang="zh-TW" sz="3600" dirty="0"/>
              <a:t>,</a:t>
            </a:r>
            <a:r>
              <a:rPr lang="zh-TW" altLang="en-US" sz="3600" dirty="0"/>
              <a:t>確保漏洞已經修補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開發設計階段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採用經濟實惠的硬體裝置節省成本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製造商須提供系統故障中斷的應變機制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732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下列哪一項不是阻斷式服務攻擊</a:t>
            </a:r>
            <a:r>
              <a:rPr lang="en-US" altLang="zh-TW" sz="3600" dirty="0"/>
              <a:t>(Denial-of-Service Attack)?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利用程式漏洞消耗 </a:t>
            </a:r>
            <a:r>
              <a:rPr lang="en-US" altLang="zh-TW" sz="3600" dirty="0"/>
              <a:t>100%</a:t>
            </a:r>
            <a:r>
              <a:rPr lang="zh-TW" altLang="en-US" sz="3600" dirty="0"/>
              <a:t>的 </a:t>
            </a:r>
            <a:r>
              <a:rPr lang="en-US" altLang="zh-TW" sz="3600" dirty="0"/>
              <a:t>CPU </a:t>
            </a:r>
            <a:r>
              <a:rPr lang="zh-TW" altLang="en-US" sz="3600" dirty="0"/>
              <a:t>運算能力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向系统持續發送惡意封包</a:t>
            </a:r>
            <a:r>
              <a:rPr lang="en-US" altLang="zh-TW" sz="3600" dirty="0"/>
              <a:t>,</a:t>
            </a:r>
            <a:r>
              <a:rPr lang="zh-TW" altLang="en-US" sz="3600" dirty="0"/>
              <a:t>導致主機當機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寄送釣魚郵件給公司所有人員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向某個電子郵件地址發送成千上萬封電子郵件</a:t>
            </a:r>
          </a:p>
        </p:txBody>
      </p:sp>
    </p:spTree>
    <p:extLst>
      <p:ext uri="{BB962C8B-B14F-4D97-AF65-F5344CB8AC3E}">
        <p14:creationId xmlns:p14="http://schemas.microsoft.com/office/powerpoint/2010/main" val="13509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負責提供定址與路由工作的是哪一層之任務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表達層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傳輸層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網路層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906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在多個物聯網裝置組成的網路中</a:t>
            </a:r>
            <a:r>
              <a:rPr lang="en-US" altLang="zh-TW" sz="3600" dirty="0"/>
              <a:t>,</a:t>
            </a:r>
            <a:r>
              <a:rPr lang="zh-TW" altLang="en-US" sz="3600" dirty="0"/>
              <a:t>攻擊者控制了其中一個節點並將</a:t>
            </a:r>
            <a:r>
              <a:rPr lang="zh-TW" altLang="en-US" sz="3600" dirty="0" smtClean="0"/>
              <a:t>傳送</a:t>
            </a:r>
            <a:r>
              <a:rPr lang="zh-TW" altLang="en-US" sz="3600" dirty="0"/>
              <a:t>至此節點的所有封包全部丟棄</a:t>
            </a:r>
            <a:r>
              <a:rPr lang="en-US" altLang="zh-TW" sz="3600" dirty="0"/>
              <a:t>,</a:t>
            </a:r>
            <a:r>
              <a:rPr lang="zh-TW" altLang="en-US" sz="3600" dirty="0"/>
              <a:t>請問以上敘述屬於下列哪種攻擊</a:t>
            </a:r>
            <a:r>
              <a:rPr lang="zh-TW" altLang="en-US" sz="3600" dirty="0" smtClean="0"/>
              <a:t>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黑函攻擊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分割攻擊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蟲洞攻擊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黑洞攻擊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93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在多個物聯網裝置組成的網路中</a:t>
            </a:r>
            <a:r>
              <a:rPr lang="en-US" altLang="zh-TW" sz="3600" dirty="0"/>
              <a:t>,</a:t>
            </a:r>
            <a:r>
              <a:rPr lang="zh-TW" altLang="en-US" sz="3600" dirty="0"/>
              <a:t>攻擊者控制了其中一個節點並將</a:t>
            </a:r>
            <a:r>
              <a:rPr lang="zh-TW" altLang="en-US" sz="3600" dirty="0" smtClean="0"/>
              <a:t>傳送</a:t>
            </a:r>
            <a:r>
              <a:rPr lang="zh-TW" altLang="en-US" sz="3600" dirty="0"/>
              <a:t>至此節點的所有封包全部丟棄</a:t>
            </a:r>
            <a:r>
              <a:rPr lang="en-US" altLang="zh-TW" sz="3600" dirty="0"/>
              <a:t>,</a:t>
            </a:r>
            <a:r>
              <a:rPr lang="zh-TW" altLang="en-US" sz="3600" dirty="0"/>
              <a:t>請問以上敘述屬於下列哪種攻擊</a:t>
            </a:r>
            <a:r>
              <a:rPr lang="zh-TW" altLang="en-US" sz="3600" dirty="0" smtClean="0"/>
              <a:t>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黑函攻擊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分割攻擊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蟲洞攻擊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黑洞攻擊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負責提供定址與路由工作的是哪一層之任務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表達層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傳輸層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網路層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請問常見的 </a:t>
            </a:r>
            <a:r>
              <a:rPr lang="en-US" altLang="zh-TW" sz="3600" dirty="0"/>
              <a:t>DNS </a:t>
            </a:r>
            <a:r>
              <a:rPr lang="zh-TW" altLang="en-US" sz="3600" dirty="0"/>
              <a:t>資源記錄類型 </a:t>
            </a:r>
            <a:r>
              <a:rPr lang="en-US" altLang="zh-TW" sz="3600" dirty="0"/>
              <a:t>CNAME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IPv4 </a:t>
            </a:r>
            <a:r>
              <a:rPr lang="zh-TW" altLang="en-US" sz="3600" dirty="0"/>
              <a:t>主機位址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文字字串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郵件交換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別名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599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請問常見的 </a:t>
            </a:r>
            <a:r>
              <a:rPr lang="en-US" altLang="zh-TW" sz="3600" dirty="0"/>
              <a:t>DNS </a:t>
            </a:r>
            <a:r>
              <a:rPr lang="zh-TW" altLang="en-US" sz="3600" dirty="0"/>
              <a:t>資源記錄類型 </a:t>
            </a:r>
            <a:r>
              <a:rPr lang="en-US" altLang="zh-TW" sz="3600" dirty="0"/>
              <a:t>CNAME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IPv4 </a:t>
            </a:r>
            <a:r>
              <a:rPr lang="zh-TW" altLang="en-US" sz="3600" dirty="0"/>
              <a:t>主機位址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文字字串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郵件交換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別名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公司管理人員正在設定交換器</a:t>
            </a:r>
            <a:r>
              <a:rPr lang="en-US" altLang="zh-TW" sz="3600" dirty="0"/>
              <a:t>,</a:t>
            </a:r>
            <a:r>
              <a:rPr lang="zh-TW" altLang="en-US" sz="3600" dirty="0"/>
              <a:t>並且需要確保只有授權的裝置才</a:t>
            </a:r>
            <a:r>
              <a:rPr lang="zh-TW" altLang="en-US" sz="3600" dirty="0" smtClean="0"/>
              <a:t>可以透過</a:t>
            </a:r>
            <a:r>
              <a:rPr lang="zh-TW" altLang="en-US" sz="3600" dirty="0"/>
              <a:t>交換器存取公司網路。下列何者為最安全的做法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設定 </a:t>
            </a:r>
            <a:r>
              <a:rPr lang="en-US" altLang="zh-TW" sz="3600" dirty="0"/>
              <a:t>MAC </a:t>
            </a:r>
            <a:r>
              <a:rPr lang="zh-TW" altLang="en-US" sz="3600" dirty="0"/>
              <a:t>篩選基礎的連接埠安全性</a:t>
            </a:r>
            <a:r>
              <a:rPr lang="en-US" altLang="zh-TW" sz="3600" dirty="0"/>
              <a:t>(Port Security)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使用 </a:t>
            </a:r>
            <a:r>
              <a:rPr lang="en-US" altLang="zh-TW" sz="3600" dirty="0"/>
              <a:t>802.1x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創造每個裝置的 </a:t>
            </a:r>
            <a:r>
              <a:rPr lang="en-US" altLang="zh-TW" sz="3600" dirty="0"/>
              <a:t>VLAN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啟用 </a:t>
            </a:r>
            <a:r>
              <a:rPr lang="en-US" altLang="zh-TW" sz="3600" dirty="0"/>
              <a:t>BPDU Guard </a:t>
            </a:r>
            <a:r>
              <a:rPr lang="zh-TW" altLang="en-US" sz="3600" dirty="0"/>
              <a:t>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536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公司管理人員正在設定交換器</a:t>
            </a:r>
            <a:r>
              <a:rPr lang="en-US" altLang="zh-TW" sz="3600" dirty="0"/>
              <a:t>,</a:t>
            </a:r>
            <a:r>
              <a:rPr lang="zh-TW" altLang="en-US" sz="3600" dirty="0"/>
              <a:t>並且需要確保只有授權的裝置才</a:t>
            </a:r>
            <a:r>
              <a:rPr lang="zh-TW" altLang="en-US" sz="3600" dirty="0" smtClean="0"/>
              <a:t>可以透過</a:t>
            </a:r>
            <a:r>
              <a:rPr lang="zh-TW" altLang="en-US" sz="3600" dirty="0"/>
              <a:t>交換器存取公司網路。下列何者為最安全的做法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設定 </a:t>
            </a:r>
            <a:r>
              <a:rPr lang="en-US" altLang="zh-TW" sz="3600" dirty="0"/>
              <a:t>MAC </a:t>
            </a:r>
            <a:r>
              <a:rPr lang="zh-TW" altLang="en-US" sz="3600" dirty="0"/>
              <a:t>篩選基礎的連接埠安全性</a:t>
            </a:r>
            <a:r>
              <a:rPr lang="en-US" altLang="zh-TW" sz="3600" dirty="0"/>
              <a:t>(Port Security)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使用 </a:t>
            </a:r>
            <a:r>
              <a:rPr lang="en-US" altLang="zh-TW" sz="3600" dirty="0">
                <a:solidFill>
                  <a:srgbClr val="FF0000"/>
                </a:solidFill>
              </a:rPr>
              <a:t>802.1x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創造每個裝置的 </a:t>
            </a:r>
            <a:r>
              <a:rPr lang="en-US" altLang="zh-TW" sz="3600" dirty="0"/>
              <a:t>VLAN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啟用 </a:t>
            </a:r>
            <a:r>
              <a:rPr lang="en-US" altLang="zh-TW" sz="3600" dirty="0"/>
              <a:t>BPDU Guard </a:t>
            </a:r>
            <a:r>
              <a:rPr lang="zh-TW" altLang="en-US" sz="3600" dirty="0"/>
              <a:t>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697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49" y="946908"/>
            <a:ext cx="87091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基於系統安全的基礎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系統管理者對所管理的伺服器</a:t>
            </a:r>
            <a:r>
              <a:rPr lang="en-US" altLang="zh-TW" sz="3600" dirty="0"/>
              <a:t>(</a:t>
            </a:r>
            <a:r>
              <a:rPr lang="zh-TW" altLang="en-US" sz="3600" dirty="0"/>
              <a:t>包含</a:t>
            </a:r>
            <a:r>
              <a:rPr lang="en-US" altLang="zh-TW" sz="3600" dirty="0"/>
              <a:t>:</a:t>
            </a:r>
            <a:r>
              <a:rPr lang="zh-TW" altLang="en-US" sz="3600" dirty="0"/>
              <a:t>應用程</a:t>
            </a:r>
          </a:p>
          <a:p>
            <a:r>
              <a:rPr lang="zh-TW" altLang="en-US" sz="3600" dirty="0"/>
              <a:t>式、平台、資料庫等</a:t>
            </a:r>
            <a:r>
              <a:rPr lang="en-US" altLang="zh-TW" sz="3600" dirty="0"/>
              <a:t>)</a:t>
            </a:r>
            <a:r>
              <a:rPr lang="zh-TW" altLang="en-US" sz="3600" dirty="0"/>
              <a:t>應進行相關安全性設定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系統上線後仍保留預設帳戶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使用系統預設開啟的連接埠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錯誤訊息應開放詳細資訊以便問題修正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過期的 </a:t>
            </a:r>
            <a:r>
              <a:rPr lang="en-US" altLang="zh-TW" sz="3600" dirty="0"/>
              <a:t>OS</a:t>
            </a:r>
            <a:r>
              <a:rPr lang="zh-TW" altLang="en-US" sz="3600" dirty="0"/>
              <a:t>、</a:t>
            </a:r>
            <a:r>
              <a:rPr lang="en-US" altLang="zh-TW" sz="3600" dirty="0"/>
              <a:t>Web / App Server</a:t>
            </a:r>
            <a:r>
              <a:rPr lang="zh-TW" altLang="en-US" sz="3600" dirty="0"/>
              <a:t>、</a:t>
            </a:r>
            <a:r>
              <a:rPr lang="en-US" altLang="zh-TW" sz="3600" dirty="0"/>
              <a:t>DBMS</a:t>
            </a:r>
            <a:r>
              <a:rPr lang="zh-TW" altLang="en-US" sz="3600" dirty="0"/>
              <a:t>、</a:t>
            </a:r>
            <a:r>
              <a:rPr lang="en-US" altLang="zh-TW" sz="3600" dirty="0"/>
              <a:t>API</a:t>
            </a:r>
            <a:r>
              <a:rPr lang="zh-TW" altLang="en-US" sz="3600" dirty="0"/>
              <a:t>、函式庫等</a:t>
            </a:r>
            <a:r>
              <a:rPr lang="en-US" altLang="zh-TW" sz="3600" dirty="0"/>
              <a:t>,</a:t>
            </a:r>
            <a:r>
              <a:rPr lang="zh-TW" altLang="en-US" sz="3600" dirty="0"/>
              <a:t>應</a:t>
            </a:r>
            <a:r>
              <a:rPr lang="zh-TW" altLang="en-US" sz="3600" dirty="0" smtClean="0"/>
              <a:t>評估並</a:t>
            </a:r>
            <a:r>
              <a:rPr lang="zh-TW" altLang="en-US" sz="3600" dirty="0"/>
              <a:t>進行更新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416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49" y="946908"/>
            <a:ext cx="87091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基於系統安全的基礎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系統管理者對所管理的伺服器</a:t>
            </a:r>
            <a:r>
              <a:rPr lang="en-US" altLang="zh-TW" sz="3600" dirty="0"/>
              <a:t>(</a:t>
            </a:r>
            <a:r>
              <a:rPr lang="zh-TW" altLang="en-US" sz="3600" dirty="0"/>
              <a:t>包含</a:t>
            </a:r>
            <a:r>
              <a:rPr lang="en-US" altLang="zh-TW" sz="3600" dirty="0"/>
              <a:t>:</a:t>
            </a:r>
            <a:r>
              <a:rPr lang="zh-TW" altLang="en-US" sz="3600" dirty="0"/>
              <a:t>應用程</a:t>
            </a:r>
          </a:p>
          <a:p>
            <a:r>
              <a:rPr lang="zh-TW" altLang="en-US" sz="3600" dirty="0"/>
              <a:t>式、平台、資料庫等</a:t>
            </a:r>
            <a:r>
              <a:rPr lang="en-US" altLang="zh-TW" sz="3600" dirty="0"/>
              <a:t>)</a:t>
            </a:r>
            <a:r>
              <a:rPr lang="zh-TW" altLang="en-US" sz="3600" dirty="0"/>
              <a:t>應進行相關安全性設定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系統上線後仍保留預設帳戶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使用系統預設開啟的連接埠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錯誤訊息應開放詳細資訊以便問題修正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過期的 </a:t>
            </a:r>
            <a:r>
              <a:rPr lang="en-US" altLang="zh-TW" sz="3600" dirty="0">
                <a:solidFill>
                  <a:srgbClr val="FF0000"/>
                </a:solidFill>
              </a:rPr>
              <a:t>OS</a:t>
            </a:r>
            <a:r>
              <a:rPr lang="zh-TW" altLang="en-US" sz="3600" dirty="0">
                <a:solidFill>
                  <a:srgbClr val="FF0000"/>
                </a:solidFill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</a:rPr>
              <a:t>Web / App Server</a:t>
            </a:r>
            <a:r>
              <a:rPr lang="zh-TW" altLang="en-US" sz="3600" dirty="0">
                <a:solidFill>
                  <a:srgbClr val="FF0000"/>
                </a:solidFill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</a:rPr>
              <a:t>DBMS</a:t>
            </a:r>
            <a:r>
              <a:rPr lang="zh-TW" altLang="en-US" sz="3600" dirty="0">
                <a:solidFill>
                  <a:srgbClr val="FF0000"/>
                </a:solidFill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</a:rPr>
              <a:t>API</a:t>
            </a:r>
            <a:r>
              <a:rPr lang="zh-TW" altLang="en-US" sz="3600" dirty="0">
                <a:solidFill>
                  <a:srgbClr val="FF0000"/>
                </a:solidFill>
              </a:rPr>
              <a:t>、函式庫等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應</a:t>
            </a:r>
            <a:r>
              <a:rPr lang="zh-TW" altLang="en-US" sz="3600" dirty="0" smtClean="0">
                <a:solidFill>
                  <a:srgbClr val="FF0000"/>
                </a:solidFill>
              </a:rPr>
              <a:t>評估並</a:t>
            </a:r>
            <a:r>
              <a:rPr lang="zh-TW" altLang="en-US" sz="3600" dirty="0">
                <a:solidFill>
                  <a:srgbClr val="FF0000"/>
                </a:solidFill>
              </a:rPr>
              <a:t>進行更新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當作業系統安裝好之後</a:t>
            </a:r>
            <a:r>
              <a:rPr lang="en-US" altLang="zh-TW" sz="3600" dirty="0"/>
              <a:t>,</a:t>
            </a:r>
            <a:r>
              <a:rPr lang="zh-TW" altLang="en-US" sz="3600" dirty="0"/>
              <a:t>為了避免因為安全因素導致作業系統遭受駭</a:t>
            </a:r>
          </a:p>
          <a:p>
            <a:r>
              <a:rPr lang="zh-TW" altLang="en-US" sz="3600" dirty="0" smtClean="0"/>
              <a:t>客</a:t>
            </a:r>
            <a:r>
              <a:rPr lang="zh-TW" altLang="en-US" sz="3600" dirty="0"/>
              <a:t>入侵</a:t>
            </a:r>
            <a:r>
              <a:rPr lang="en-US" altLang="zh-TW" sz="3600" dirty="0"/>
              <a:t>,</a:t>
            </a:r>
            <a:r>
              <a:rPr lang="zh-TW" altLang="en-US" sz="3600" dirty="0"/>
              <a:t>應採取下列何項措施較佳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更新病毒碼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更新修補程式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更新防火牆設定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更新入侵偵測系統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37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當作業系統安裝好之後</a:t>
            </a:r>
            <a:r>
              <a:rPr lang="en-US" altLang="zh-TW" sz="3600" dirty="0"/>
              <a:t>,</a:t>
            </a:r>
            <a:r>
              <a:rPr lang="zh-TW" altLang="en-US" sz="3600" dirty="0"/>
              <a:t>為了避免因為安全因素導致作業系統遭受駭</a:t>
            </a:r>
          </a:p>
          <a:p>
            <a:r>
              <a:rPr lang="zh-TW" altLang="en-US" sz="3600" dirty="0" smtClean="0"/>
              <a:t>客</a:t>
            </a:r>
            <a:r>
              <a:rPr lang="zh-TW" altLang="en-US" sz="3600" dirty="0"/>
              <a:t>入侵</a:t>
            </a:r>
            <a:r>
              <a:rPr lang="en-US" altLang="zh-TW" sz="3600" dirty="0"/>
              <a:t>,</a:t>
            </a:r>
            <a:r>
              <a:rPr lang="zh-TW" altLang="en-US" sz="3600" dirty="0"/>
              <a:t>應採取下列何項措施較佳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更新病毒碼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更新修補程式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更新防火牆設定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更新入侵偵測系統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0457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下列哪一項不是阻斷式服務攻擊</a:t>
            </a:r>
            <a:r>
              <a:rPr lang="en-US" altLang="zh-TW" sz="3600" dirty="0"/>
              <a:t>(Denial-of-Service Attack)?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利用程式漏洞消耗 </a:t>
            </a:r>
            <a:r>
              <a:rPr lang="en-US" altLang="zh-TW" sz="3600" dirty="0"/>
              <a:t>100%</a:t>
            </a:r>
            <a:r>
              <a:rPr lang="zh-TW" altLang="en-US" sz="3600" dirty="0"/>
              <a:t>的 </a:t>
            </a:r>
            <a:r>
              <a:rPr lang="en-US" altLang="zh-TW" sz="3600" dirty="0"/>
              <a:t>CPU </a:t>
            </a:r>
            <a:r>
              <a:rPr lang="zh-TW" altLang="en-US" sz="3600" dirty="0"/>
              <a:t>運算能力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向系统持續發送惡意封包</a:t>
            </a:r>
            <a:r>
              <a:rPr lang="en-US" altLang="zh-TW" sz="3600" dirty="0"/>
              <a:t>,</a:t>
            </a:r>
            <a:r>
              <a:rPr lang="zh-TW" altLang="en-US" sz="3600" dirty="0"/>
              <a:t>導致主機當機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寄送釣魚郵件給公司所有人員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向某個電子郵件地址發送成千上萬封電子郵件</a:t>
            </a:r>
          </a:p>
        </p:txBody>
      </p:sp>
    </p:spTree>
    <p:extLst>
      <p:ext uri="{BB962C8B-B14F-4D97-AF65-F5344CB8AC3E}">
        <p14:creationId xmlns:p14="http://schemas.microsoft.com/office/powerpoint/2010/main" val="16825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下列何者並非攻擊者入侵主機後</a:t>
            </a:r>
            <a:r>
              <a:rPr lang="en-US" altLang="zh-TW" sz="3600" dirty="0"/>
              <a:t>,</a:t>
            </a:r>
            <a:r>
              <a:rPr lang="zh-TW" altLang="en-US" sz="3600" dirty="0"/>
              <a:t>常見使用來下載外部後門的指令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PING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WGET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CURL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18068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下列何者並非攻擊者入侵主機後</a:t>
            </a:r>
            <a:r>
              <a:rPr lang="en-US" altLang="zh-TW" sz="3600" dirty="0"/>
              <a:t>,</a:t>
            </a:r>
            <a:r>
              <a:rPr lang="zh-TW" altLang="en-US" sz="3600" dirty="0"/>
              <a:t>常見使用來下載外部後門的指令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en-US" altLang="zh-TW" sz="3600" dirty="0">
                <a:solidFill>
                  <a:srgbClr val="FF0000"/>
                </a:solidFill>
              </a:rPr>
              <a:t>PING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WGET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CURL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24144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839" y="946908"/>
            <a:ext cx="81363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公司某部門有台 </a:t>
            </a:r>
            <a:r>
              <a:rPr lang="en-US" altLang="zh-TW" sz="3600" dirty="0"/>
              <a:t>Windows 10 </a:t>
            </a:r>
            <a:r>
              <a:rPr lang="zh-TW" altLang="en-US" sz="3600" dirty="0"/>
              <a:t>的電腦</a:t>
            </a:r>
            <a:r>
              <a:rPr lang="en-US" altLang="zh-TW" sz="3600" dirty="0"/>
              <a:t>,</a:t>
            </a:r>
            <a:r>
              <a:rPr lang="zh-TW" altLang="en-US" sz="3600" dirty="0"/>
              <a:t>允許所有部門員工登入使用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但基於</a:t>
            </a:r>
            <a:r>
              <a:rPr lang="zh-TW" altLang="en-US" sz="3600" dirty="0"/>
              <a:t>安全性考量</a:t>
            </a:r>
            <a:r>
              <a:rPr lang="en-US" altLang="zh-TW" sz="3600" dirty="0"/>
              <a:t>,</a:t>
            </a:r>
            <a:r>
              <a:rPr lang="zh-TW" altLang="en-US" sz="3600" dirty="0"/>
              <a:t>除了管理員之外</a:t>
            </a:r>
            <a:r>
              <a:rPr lang="en-US" altLang="zh-TW" sz="3600" dirty="0"/>
              <a:t>,</a:t>
            </a:r>
            <a:r>
              <a:rPr lang="zh-TW" altLang="en-US" sz="3600" dirty="0"/>
              <a:t>希望能夠禁止一般員工在此</a:t>
            </a:r>
            <a:r>
              <a:rPr lang="zh-TW" altLang="en-US" sz="3600" dirty="0" smtClean="0"/>
              <a:t>電腦上</a:t>
            </a:r>
            <a:r>
              <a:rPr lang="zh-TW" altLang="en-US" sz="3600" dirty="0"/>
              <a:t>使用 </a:t>
            </a:r>
            <a:r>
              <a:rPr lang="en-US" altLang="zh-TW" sz="3600" dirty="0"/>
              <a:t>USB </a:t>
            </a:r>
            <a:r>
              <a:rPr lang="zh-TW" altLang="en-US" sz="3600" dirty="0"/>
              <a:t>行動碟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請問管理員應利用何種工具完成此項安全性</a:t>
            </a:r>
            <a:r>
              <a:rPr lang="zh-TW" altLang="en-US" sz="3600" dirty="0" smtClean="0"/>
              <a:t>需求作業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本機群組原則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磁碟重組工具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行動裝置管理員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060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839" y="946908"/>
            <a:ext cx="81363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公司某部門有台 </a:t>
            </a:r>
            <a:r>
              <a:rPr lang="en-US" altLang="zh-TW" sz="3600" dirty="0"/>
              <a:t>Windows 10 </a:t>
            </a:r>
            <a:r>
              <a:rPr lang="zh-TW" altLang="en-US" sz="3600" dirty="0"/>
              <a:t>的電腦</a:t>
            </a:r>
            <a:r>
              <a:rPr lang="en-US" altLang="zh-TW" sz="3600" dirty="0"/>
              <a:t>,</a:t>
            </a:r>
            <a:r>
              <a:rPr lang="zh-TW" altLang="en-US" sz="3600" dirty="0"/>
              <a:t>允許所有部門員工登入使用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但基於</a:t>
            </a:r>
            <a:r>
              <a:rPr lang="zh-TW" altLang="en-US" sz="3600" dirty="0"/>
              <a:t>安全性考量</a:t>
            </a:r>
            <a:r>
              <a:rPr lang="en-US" altLang="zh-TW" sz="3600" dirty="0"/>
              <a:t>,</a:t>
            </a:r>
            <a:r>
              <a:rPr lang="zh-TW" altLang="en-US" sz="3600" dirty="0"/>
              <a:t>除了管理員之外</a:t>
            </a:r>
            <a:r>
              <a:rPr lang="en-US" altLang="zh-TW" sz="3600" dirty="0"/>
              <a:t>,</a:t>
            </a:r>
            <a:r>
              <a:rPr lang="zh-TW" altLang="en-US" sz="3600" dirty="0"/>
              <a:t>希望能夠禁止一般員工在此</a:t>
            </a:r>
            <a:r>
              <a:rPr lang="zh-TW" altLang="en-US" sz="3600" dirty="0" smtClean="0"/>
              <a:t>電腦上</a:t>
            </a:r>
            <a:r>
              <a:rPr lang="zh-TW" altLang="en-US" sz="3600" dirty="0"/>
              <a:t>使用 </a:t>
            </a:r>
            <a:r>
              <a:rPr lang="en-US" altLang="zh-TW" sz="3600" dirty="0"/>
              <a:t>USB </a:t>
            </a:r>
            <a:r>
              <a:rPr lang="zh-TW" altLang="en-US" sz="3600" dirty="0"/>
              <a:t>行動碟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請問管理員應利用何種工具完成此項安全性</a:t>
            </a:r>
            <a:r>
              <a:rPr lang="zh-TW" altLang="en-US" sz="3600" dirty="0" smtClean="0"/>
              <a:t>需求作業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本機群組原則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磁碟重組工具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行動裝置管理員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693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下列何者不是微軟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作業系統中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具特權權限之帳號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Administrator</a:t>
            </a:r>
          </a:p>
          <a:p>
            <a:r>
              <a:rPr lang="en-US" altLang="zh-TW" sz="3600" dirty="0"/>
              <a:t>(B) root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在 </a:t>
            </a:r>
            <a:r>
              <a:rPr lang="en-US" altLang="zh-TW" sz="3600" dirty="0"/>
              <a:t>Administrators </a:t>
            </a:r>
            <a:r>
              <a:rPr lang="zh-TW" altLang="en-US" sz="3600" dirty="0"/>
              <a:t>群組中之一般使用者帳號</a:t>
            </a:r>
          </a:p>
          <a:p>
            <a:r>
              <a:rPr lang="en-US" altLang="zh-TW" sz="3600" dirty="0"/>
              <a:t>(D) Local System</a:t>
            </a:r>
          </a:p>
        </p:txBody>
      </p:sp>
    </p:spTree>
    <p:extLst>
      <p:ext uri="{BB962C8B-B14F-4D97-AF65-F5344CB8AC3E}">
        <p14:creationId xmlns:p14="http://schemas.microsoft.com/office/powerpoint/2010/main" val="41819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下列何者不是微軟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作業系統中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具特權權限之帳號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Administrator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root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在 </a:t>
            </a:r>
            <a:r>
              <a:rPr lang="en-US" altLang="zh-TW" sz="3600" dirty="0"/>
              <a:t>Administrators </a:t>
            </a:r>
            <a:r>
              <a:rPr lang="zh-TW" altLang="en-US" sz="3600" dirty="0"/>
              <a:t>群組中之一般使用者帳號</a:t>
            </a:r>
          </a:p>
          <a:p>
            <a:r>
              <a:rPr lang="en-US" altLang="zh-TW" sz="3600" dirty="0"/>
              <a:t>(D) Local System</a:t>
            </a:r>
          </a:p>
        </p:txBody>
      </p:sp>
    </p:spTree>
    <p:extLst>
      <p:ext uri="{BB962C8B-B14F-4D97-AF65-F5344CB8AC3E}">
        <p14:creationId xmlns:p14="http://schemas.microsoft.com/office/powerpoint/2010/main" val="13315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有一種資安風險的描述為</a:t>
            </a:r>
            <a:r>
              <a:rPr lang="en-US" altLang="zh-TW" sz="3600" dirty="0"/>
              <a:t>:</a:t>
            </a:r>
            <a:r>
              <a:rPr lang="zh-TW" altLang="en-US" sz="3600" dirty="0"/>
              <a:t>「因為開發者暴露了內部檔案、檔案夾、</a:t>
            </a:r>
            <a:r>
              <a:rPr lang="zh-TW" altLang="en-US" sz="3600" dirty="0" smtClean="0"/>
              <a:t>金鑰</a:t>
            </a:r>
            <a:r>
              <a:rPr lang="zh-TW" altLang="en-US" sz="3600" dirty="0"/>
              <a:t>、或資料庫的紀錄</a:t>
            </a:r>
            <a:r>
              <a:rPr lang="en-US" altLang="zh-TW" sz="3600" dirty="0"/>
              <a:t>,</a:t>
            </a:r>
            <a:r>
              <a:rPr lang="zh-TW" altLang="en-US" sz="3600" dirty="0"/>
              <a:t>來作為 </a:t>
            </a:r>
            <a:r>
              <a:rPr lang="en-US" altLang="zh-TW" sz="3600" dirty="0"/>
              <a:t>URL </a:t>
            </a:r>
            <a:r>
              <a:rPr lang="zh-TW" altLang="en-US" sz="3600" dirty="0"/>
              <a:t>或是 </a:t>
            </a:r>
            <a:r>
              <a:rPr lang="en-US" altLang="zh-TW" sz="3600" dirty="0"/>
              <a:t>Form </a:t>
            </a:r>
            <a:r>
              <a:rPr lang="zh-TW" altLang="en-US" sz="3600" dirty="0"/>
              <a:t>的參數</a:t>
            </a:r>
            <a:r>
              <a:rPr lang="en-US" altLang="zh-TW" sz="3600" dirty="0"/>
              <a:t>,</a:t>
            </a:r>
            <a:r>
              <a:rPr lang="zh-TW" altLang="en-US" sz="3600" dirty="0"/>
              <a:t>使攻擊者可</a:t>
            </a:r>
            <a:r>
              <a:rPr lang="zh-TW" altLang="en-US" sz="3600" dirty="0" smtClean="0"/>
              <a:t>藉由</a:t>
            </a:r>
            <a:r>
              <a:rPr lang="zh-TW" altLang="en-US" sz="3600" dirty="0"/>
              <a:t>操作這些參數擅自進入</a:t>
            </a:r>
            <a:r>
              <a:rPr lang="zh-TW" altLang="en-US" sz="3600" dirty="0" smtClean="0"/>
              <a:t>其他</a:t>
            </a:r>
            <a:r>
              <a:rPr lang="en-US" altLang="zh-TW" sz="3600" dirty="0" smtClean="0"/>
              <a:t>Objects </a:t>
            </a:r>
            <a:r>
              <a:rPr lang="zh-TW" altLang="en-US" sz="3600" dirty="0"/>
              <a:t>中」。此為下列何項風險的</a:t>
            </a:r>
            <a:r>
              <a:rPr lang="zh-TW" altLang="en-US" sz="3600" dirty="0" smtClean="0"/>
              <a:t>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跨站腳本攻擊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API </a:t>
            </a:r>
            <a:r>
              <a:rPr lang="zh-TW" altLang="en-US" sz="3600" dirty="0"/>
              <a:t>未受防護</a:t>
            </a:r>
            <a:r>
              <a:rPr lang="en-US" altLang="zh-TW" sz="3600" dirty="0"/>
              <a:t>(</a:t>
            </a:r>
            <a:r>
              <a:rPr lang="en-US" altLang="zh-TW" sz="3600" dirty="0" err="1"/>
              <a:t>Underprotected</a:t>
            </a:r>
            <a:r>
              <a:rPr lang="en-US" altLang="zh-TW" sz="3600" dirty="0"/>
              <a:t> APIs)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無效的存取控制</a:t>
            </a:r>
            <a:r>
              <a:rPr lang="en-US" altLang="zh-TW" sz="3600" dirty="0"/>
              <a:t>(Broken Access Control)</a:t>
            </a:r>
          </a:p>
        </p:txBody>
      </p:sp>
    </p:spTree>
    <p:extLst>
      <p:ext uri="{BB962C8B-B14F-4D97-AF65-F5344CB8AC3E}">
        <p14:creationId xmlns:p14="http://schemas.microsoft.com/office/powerpoint/2010/main" val="34411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有一種資安風險的描述為</a:t>
            </a:r>
            <a:r>
              <a:rPr lang="en-US" altLang="zh-TW" sz="3600" dirty="0"/>
              <a:t>:</a:t>
            </a:r>
            <a:r>
              <a:rPr lang="zh-TW" altLang="en-US" sz="3600" dirty="0"/>
              <a:t>「因為開發者暴露了內部檔案、檔案夾、</a:t>
            </a:r>
            <a:r>
              <a:rPr lang="zh-TW" altLang="en-US" sz="3600" dirty="0" smtClean="0"/>
              <a:t>金鑰</a:t>
            </a:r>
            <a:r>
              <a:rPr lang="zh-TW" altLang="en-US" sz="3600" dirty="0"/>
              <a:t>、或資料庫的紀錄</a:t>
            </a:r>
            <a:r>
              <a:rPr lang="en-US" altLang="zh-TW" sz="3600" dirty="0"/>
              <a:t>,</a:t>
            </a:r>
            <a:r>
              <a:rPr lang="zh-TW" altLang="en-US" sz="3600" dirty="0"/>
              <a:t>來作為 </a:t>
            </a:r>
            <a:r>
              <a:rPr lang="en-US" altLang="zh-TW" sz="3600" dirty="0"/>
              <a:t>URL </a:t>
            </a:r>
            <a:r>
              <a:rPr lang="zh-TW" altLang="en-US" sz="3600" dirty="0"/>
              <a:t>或是 </a:t>
            </a:r>
            <a:r>
              <a:rPr lang="en-US" altLang="zh-TW" sz="3600" dirty="0"/>
              <a:t>Form </a:t>
            </a:r>
            <a:r>
              <a:rPr lang="zh-TW" altLang="en-US" sz="3600" dirty="0"/>
              <a:t>的參數</a:t>
            </a:r>
            <a:r>
              <a:rPr lang="en-US" altLang="zh-TW" sz="3600" dirty="0"/>
              <a:t>,</a:t>
            </a:r>
            <a:r>
              <a:rPr lang="zh-TW" altLang="en-US" sz="3600" dirty="0"/>
              <a:t>使攻擊者可</a:t>
            </a:r>
            <a:r>
              <a:rPr lang="zh-TW" altLang="en-US" sz="3600" dirty="0" smtClean="0"/>
              <a:t>藉由</a:t>
            </a:r>
            <a:r>
              <a:rPr lang="zh-TW" altLang="en-US" sz="3600" dirty="0"/>
              <a:t>操作這些參數擅自進入</a:t>
            </a:r>
            <a:r>
              <a:rPr lang="zh-TW" altLang="en-US" sz="3600" dirty="0" smtClean="0"/>
              <a:t>其他</a:t>
            </a:r>
            <a:r>
              <a:rPr lang="en-US" altLang="zh-TW" sz="3600" dirty="0" smtClean="0"/>
              <a:t>Objects </a:t>
            </a:r>
            <a:r>
              <a:rPr lang="zh-TW" altLang="en-US" sz="3600" dirty="0"/>
              <a:t>中」。此為下列何項風險的</a:t>
            </a:r>
            <a:r>
              <a:rPr lang="zh-TW" altLang="en-US" sz="3600" dirty="0" smtClean="0"/>
              <a:t>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跨站腳本攻擊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API </a:t>
            </a:r>
            <a:r>
              <a:rPr lang="zh-TW" altLang="en-US" sz="3600" dirty="0"/>
              <a:t>未受防護</a:t>
            </a:r>
            <a:r>
              <a:rPr lang="en-US" altLang="zh-TW" sz="3600" dirty="0"/>
              <a:t>(</a:t>
            </a:r>
            <a:r>
              <a:rPr lang="en-US" altLang="zh-TW" sz="3600" dirty="0" err="1"/>
              <a:t>Underprotected</a:t>
            </a:r>
            <a:r>
              <a:rPr lang="en-US" altLang="zh-TW" sz="3600" dirty="0"/>
              <a:t> APIs)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無效的存取控制</a:t>
            </a:r>
            <a:r>
              <a:rPr lang="en-US" altLang="zh-TW" sz="3600" dirty="0">
                <a:solidFill>
                  <a:srgbClr val="FF0000"/>
                </a:solidFill>
              </a:rPr>
              <a:t>(Broken Access Control)</a:t>
            </a:r>
          </a:p>
        </p:txBody>
      </p:sp>
    </p:spTree>
    <p:extLst>
      <p:ext uri="{BB962C8B-B14F-4D97-AF65-F5344CB8AC3E}">
        <p14:creationId xmlns:p14="http://schemas.microsoft.com/office/powerpoint/2010/main" val="4863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Blind SQL Injection </a:t>
            </a:r>
            <a:r>
              <a:rPr lang="zh-TW" altLang="en-US" sz="3600" dirty="0"/>
              <a:t>的特性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SQL </a:t>
            </a:r>
            <a:r>
              <a:rPr lang="zh-TW" altLang="en-US" sz="3600" dirty="0"/>
              <a:t>錯誤資訊會顯示在頁面中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錯誤資訊不會顯示在頁面中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常利用 </a:t>
            </a:r>
            <a:r>
              <a:rPr lang="en-US" altLang="zh-TW" sz="3600" dirty="0"/>
              <a:t>wait for delay </a:t>
            </a:r>
            <a:r>
              <a:rPr lang="zh-TW" altLang="en-US" sz="3600" dirty="0"/>
              <a:t>語法來測試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常與 </a:t>
            </a:r>
            <a:r>
              <a:rPr lang="en-US" altLang="zh-TW" sz="3600" dirty="0"/>
              <a:t>Time base SQL injection </a:t>
            </a:r>
            <a:r>
              <a:rPr lang="zh-TW" altLang="en-US" sz="3600" dirty="0"/>
              <a:t>一起發生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40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Blind SQL Injection </a:t>
            </a:r>
            <a:r>
              <a:rPr lang="zh-TW" altLang="en-US" sz="3600" dirty="0"/>
              <a:t>的特性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SQL </a:t>
            </a:r>
            <a:r>
              <a:rPr lang="zh-TW" altLang="en-US" sz="3600" dirty="0">
                <a:solidFill>
                  <a:srgbClr val="FF0000"/>
                </a:solidFill>
              </a:rPr>
              <a:t>錯誤資訊會顯示在頁面中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錯誤資訊不會顯示在頁面中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常利用 </a:t>
            </a:r>
            <a:r>
              <a:rPr lang="en-US" altLang="zh-TW" sz="3600" dirty="0"/>
              <a:t>wait for delay </a:t>
            </a:r>
            <a:r>
              <a:rPr lang="zh-TW" altLang="en-US" sz="3600" dirty="0"/>
              <a:t>語法來測試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常與 </a:t>
            </a:r>
            <a:r>
              <a:rPr lang="en-US" altLang="zh-TW" sz="3600" dirty="0"/>
              <a:t>Time base SQL injection </a:t>
            </a:r>
            <a:r>
              <a:rPr lang="zh-TW" altLang="en-US" sz="3600" dirty="0"/>
              <a:t>一起發生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169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下列何種安全機制最弱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WEP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WPA</a:t>
            </a:r>
          </a:p>
          <a:p>
            <a:r>
              <a:rPr lang="en-US" altLang="zh-TW" sz="3600" dirty="0"/>
              <a:t>(C) WPA2-Personal</a:t>
            </a:r>
          </a:p>
          <a:p>
            <a:r>
              <a:rPr lang="en-US" altLang="zh-TW" sz="3600" dirty="0"/>
              <a:t>(D) WPA2-Enterprise</a:t>
            </a:r>
          </a:p>
        </p:txBody>
      </p:sp>
    </p:spTree>
    <p:extLst>
      <p:ext uri="{BB962C8B-B14F-4D97-AF65-F5344CB8AC3E}">
        <p14:creationId xmlns:p14="http://schemas.microsoft.com/office/powerpoint/2010/main" val="32355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下列何者不是網頁攻擊手法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Cross-Site Scripting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SQL Injection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Parameterized Query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Cross-Site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15230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下列何者不是網頁攻擊手法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Cross-Site Scripting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SQL Injection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en-US" altLang="zh-TW" sz="3600" dirty="0">
                <a:solidFill>
                  <a:srgbClr val="FF0000"/>
                </a:solidFill>
              </a:rPr>
              <a:t>Parameterized Query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Cross-Site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15541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903" y="946908"/>
            <a:ext cx="8642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下列何種安全模式是</a:t>
            </a:r>
            <a:r>
              <a:rPr lang="zh-TW" altLang="en-US" sz="3200" dirty="0" smtClean="0"/>
              <a:t>統一由</a:t>
            </a:r>
            <a:r>
              <a:rPr lang="zh-TW" altLang="en-US" sz="3200" dirty="0"/>
              <a:t>管理者進行檔案存取授權後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使用者才可以進行檔案存取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自由存取控制</a:t>
            </a:r>
            <a:r>
              <a:rPr lang="en-US" altLang="zh-TW" sz="3200" dirty="0"/>
              <a:t>(Discretionary Access </a:t>
            </a:r>
            <a:r>
              <a:rPr lang="en-US" altLang="zh-TW" sz="3200" dirty="0" err="1"/>
              <a:t>Control,DAC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強制存取控制</a:t>
            </a:r>
            <a:r>
              <a:rPr lang="en-US" altLang="zh-TW" sz="3200" dirty="0"/>
              <a:t>(Mandatory Access </a:t>
            </a:r>
            <a:r>
              <a:rPr lang="en-US" altLang="zh-TW" sz="3200" dirty="0" err="1"/>
              <a:t>Control,MAC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33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903" y="946908"/>
            <a:ext cx="8642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下列何種安全模式是</a:t>
            </a:r>
            <a:r>
              <a:rPr lang="zh-TW" altLang="en-US" sz="3200" dirty="0" smtClean="0"/>
              <a:t>統一由</a:t>
            </a:r>
            <a:r>
              <a:rPr lang="zh-TW" altLang="en-US" sz="3200" dirty="0"/>
              <a:t>管理者進行檔案存取授權後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使用者才可以進行檔案存取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自由存取控制</a:t>
            </a:r>
            <a:r>
              <a:rPr lang="en-US" altLang="zh-TW" sz="3200" dirty="0"/>
              <a:t>(Discretionary Access </a:t>
            </a:r>
            <a:r>
              <a:rPr lang="en-US" altLang="zh-TW" sz="3200" dirty="0" err="1"/>
              <a:t>Control,DAC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強制存取控制</a:t>
            </a:r>
            <a:r>
              <a:rPr lang="en-US" altLang="zh-TW" sz="3200" dirty="0">
                <a:solidFill>
                  <a:srgbClr val="FF0000"/>
                </a:solidFill>
              </a:rPr>
              <a:t>(Mandatory Access </a:t>
            </a:r>
            <a:r>
              <a:rPr lang="en-US" altLang="zh-TW" sz="3200" dirty="0" err="1">
                <a:solidFill>
                  <a:srgbClr val="FF0000"/>
                </a:solidFill>
              </a:rPr>
              <a:t>Control,MAC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45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596" y="946908"/>
            <a:ext cx="80248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攻擊者針對網站應用程式漏洞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/>
              <a:t>HTML </a:t>
            </a:r>
            <a:r>
              <a:rPr lang="zh-TW" altLang="en-US" sz="3600" dirty="0"/>
              <a:t>或 </a:t>
            </a:r>
            <a:r>
              <a:rPr lang="en-US" altLang="zh-TW" sz="3600" dirty="0"/>
              <a:t>Script </a:t>
            </a:r>
            <a:r>
              <a:rPr lang="zh-TW" altLang="en-US" sz="3600" dirty="0"/>
              <a:t>指令插入網頁中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造成</a:t>
            </a:r>
            <a:r>
              <a:rPr lang="zh-TW" altLang="en-US" sz="3600" dirty="0"/>
              <a:t>使用者瀏覽網頁時</a:t>
            </a:r>
            <a:r>
              <a:rPr lang="en-US" altLang="zh-TW" sz="3600" dirty="0"/>
              <a:t>,</a:t>
            </a:r>
            <a:r>
              <a:rPr lang="zh-TW" altLang="en-US" sz="3600" dirty="0"/>
              <a:t>執行攻擊者惡意製造的網頁程式。以上是</a:t>
            </a:r>
            <a:r>
              <a:rPr lang="zh-TW" altLang="en-US" sz="3600" dirty="0" smtClean="0"/>
              <a:t>說明</a:t>
            </a:r>
            <a:r>
              <a:rPr lang="zh-TW" altLang="en-US" sz="3600" dirty="0"/>
              <a:t>哪一種攻擊手法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跨站請求偽照</a:t>
            </a:r>
            <a:r>
              <a:rPr lang="en-US" altLang="zh-TW" sz="3600" dirty="0"/>
              <a:t>(Cross-Site Request Forgery, CSRF)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跨網站腳本攻擊</a:t>
            </a:r>
            <a:r>
              <a:rPr lang="en-US" altLang="zh-TW" sz="3600" dirty="0"/>
              <a:t>(Cross-Site Scripting, XSS)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 Hacking)</a:t>
            </a:r>
          </a:p>
        </p:txBody>
      </p:sp>
    </p:spTree>
    <p:extLst>
      <p:ext uri="{BB962C8B-B14F-4D97-AF65-F5344CB8AC3E}">
        <p14:creationId xmlns:p14="http://schemas.microsoft.com/office/powerpoint/2010/main" val="1442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596" y="946908"/>
            <a:ext cx="80248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攻擊者針對網站應用程式漏洞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/>
              <a:t>HTML </a:t>
            </a:r>
            <a:r>
              <a:rPr lang="zh-TW" altLang="en-US" sz="3600" dirty="0"/>
              <a:t>或 </a:t>
            </a:r>
            <a:r>
              <a:rPr lang="en-US" altLang="zh-TW" sz="3600" dirty="0"/>
              <a:t>Script </a:t>
            </a:r>
            <a:r>
              <a:rPr lang="zh-TW" altLang="en-US" sz="3600" dirty="0"/>
              <a:t>指令插入網頁中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造成</a:t>
            </a:r>
            <a:r>
              <a:rPr lang="zh-TW" altLang="en-US" sz="3600" dirty="0"/>
              <a:t>使用者瀏覽網頁時</a:t>
            </a:r>
            <a:r>
              <a:rPr lang="en-US" altLang="zh-TW" sz="3600" dirty="0"/>
              <a:t>,</a:t>
            </a:r>
            <a:r>
              <a:rPr lang="zh-TW" altLang="en-US" sz="3600" dirty="0"/>
              <a:t>執行攻擊者惡意製造的網頁程式。以上是</a:t>
            </a:r>
            <a:r>
              <a:rPr lang="zh-TW" altLang="en-US" sz="3600" dirty="0" smtClean="0"/>
              <a:t>說明</a:t>
            </a:r>
            <a:r>
              <a:rPr lang="zh-TW" altLang="en-US" sz="3600" dirty="0"/>
              <a:t>哪一種攻擊手法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跨站請求偽照</a:t>
            </a:r>
            <a:r>
              <a:rPr lang="en-US" altLang="zh-TW" sz="3600" dirty="0"/>
              <a:t>(Cross-Site Request Forgery, CSRF)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跨網站腳本攻擊</a:t>
            </a:r>
            <a:r>
              <a:rPr lang="en-US" altLang="zh-TW" sz="3600" dirty="0">
                <a:solidFill>
                  <a:srgbClr val="FF0000"/>
                </a:solidFill>
              </a:rPr>
              <a:t>(Cross-Site Scripting, XSS)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 Hacking)</a:t>
            </a:r>
          </a:p>
        </p:txBody>
      </p:sp>
    </p:spTree>
    <p:extLst>
      <p:ext uri="{BB962C8B-B14F-4D97-AF65-F5344CB8AC3E}">
        <p14:creationId xmlns:p14="http://schemas.microsoft.com/office/powerpoint/2010/main" val="28001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關於跨站請求偽造</a:t>
            </a:r>
            <a:r>
              <a:rPr lang="en-US" altLang="zh-TW" sz="3600" dirty="0"/>
              <a:t>(Cross-Site Request Forgery, CSRF),</a:t>
            </a:r>
            <a:r>
              <a:rPr lang="zh-TW" altLang="en-US" sz="3600" dirty="0"/>
              <a:t>下列何者是</a:t>
            </a:r>
            <a:r>
              <a:rPr lang="zh-TW" altLang="en-US" sz="3600" dirty="0" smtClean="0"/>
              <a:t>最佳</a:t>
            </a:r>
            <a:r>
              <a:rPr lang="zh-TW" altLang="en-US" sz="3600" dirty="0"/>
              <a:t>的解決辦法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加入 </a:t>
            </a:r>
            <a:r>
              <a:rPr lang="en-US" altLang="zh-TW" sz="3600" dirty="0" err="1"/>
              <a:t>HttpOnly</a:t>
            </a:r>
            <a:endParaRPr lang="en-US" altLang="zh-TW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過濾不必要特殊字元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加入圖形驗證碼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 </a:t>
            </a:r>
            <a:r>
              <a:rPr lang="en-US" altLang="zh-TW" sz="36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5873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關於跨站請求偽造</a:t>
            </a:r>
            <a:r>
              <a:rPr lang="en-US" altLang="zh-TW" sz="3600" dirty="0"/>
              <a:t>(Cross-Site Request Forgery, CSRF),</a:t>
            </a:r>
            <a:r>
              <a:rPr lang="zh-TW" altLang="en-US" sz="3600" dirty="0"/>
              <a:t>下列何者是</a:t>
            </a:r>
            <a:r>
              <a:rPr lang="zh-TW" altLang="en-US" sz="3600" dirty="0" smtClean="0"/>
              <a:t>最佳</a:t>
            </a:r>
            <a:r>
              <a:rPr lang="zh-TW" altLang="en-US" sz="3600" dirty="0"/>
              <a:t>的解決辦法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加入 </a:t>
            </a:r>
            <a:r>
              <a:rPr lang="en-US" altLang="zh-TW" sz="3600" dirty="0" err="1"/>
              <a:t>HttpOnly</a:t>
            </a:r>
            <a:endParaRPr lang="en-US" altLang="zh-TW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過濾不必要特殊字元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加入圖形驗證碼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 </a:t>
            </a:r>
            <a:r>
              <a:rPr lang="en-US" altLang="zh-TW" sz="36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11980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下列何者為防禦</a:t>
            </a:r>
            <a:r>
              <a:rPr lang="en-US" altLang="zh-TW" sz="3600" dirty="0"/>
              <a:t>(Cross-Site Scripting, XSS)</a:t>
            </a:r>
            <a:r>
              <a:rPr lang="zh-TW" altLang="en-US" sz="3600" dirty="0"/>
              <a:t>的最佳方式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輸入參數黑名單過濾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輸入參數白名單過濾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輸入參數長度過濾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輸出頁面過濾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6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下列何者為防禦</a:t>
            </a:r>
            <a:r>
              <a:rPr lang="en-US" altLang="zh-TW" sz="3600" dirty="0"/>
              <a:t>(Cross-Site Scripting, XSS)</a:t>
            </a:r>
            <a:r>
              <a:rPr lang="zh-TW" altLang="en-US" sz="3600" dirty="0"/>
              <a:t>的最佳方式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輸入參數黑名單過濾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輸入參數白名單過濾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輸入參數長度過濾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輸出頁面過濾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39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下列何種安全機制最弱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WEP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WPA</a:t>
            </a:r>
          </a:p>
          <a:p>
            <a:r>
              <a:rPr lang="en-US" altLang="zh-TW" sz="3600" dirty="0"/>
              <a:t>(C) WPA2-Personal</a:t>
            </a:r>
          </a:p>
          <a:p>
            <a:r>
              <a:rPr lang="en-US" altLang="zh-TW" sz="3600" dirty="0"/>
              <a:t>(D) WPA2-Enterprise</a:t>
            </a:r>
          </a:p>
        </p:txBody>
      </p:sp>
    </p:spTree>
    <p:extLst>
      <p:ext uri="{BB962C8B-B14F-4D97-AF65-F5344CB8AC3E}">
        <p14:creationId xmlns:p14="http://schemas.microsoft.com/office/powerpoint/2010/main" val="5703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HTTP Cookie </a:t>
            </a:r>
            <a:r>
              <a:rPr lang="zh-TW" altLang="en-US" sz="3600" dirty="0"/>
              <a:t>的用途是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在瀏覽器中儲存資訊</a:t>
            </a:r>
            <a:r>
              <a:rPr lang="en-US" altLang="zh-TW" sz="3600" dirty="0"/>
              <a:t>(</a:t>
            </a:r>
            <a:r>
              <a:rPr lang="zh-TW" altLang="en-US" sz="3600" dirty="0"/>
              <a:t>如 </a:t>
            </a:r>
            <a:r>
              <a:rPr lang="en-US" altLang="zh-TW" sz="3600" dirty="0"/>
              <a:t>Session ID </a:t>
            </a:r>
            <a:r>
              <a:rPr lang="zh-TW" altLang="en-US" sz="3600" dirty="0"/>
              <a:t>等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瀏覽器的設定檔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XSS </a:t>
            </a:r>
            <a:r>
              <a:rPr lang="zh-TW" altLang="en-US" sz="3600" dirty="0"/>
              <a:t>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XML Injection </a:t>
            </a:r>
            <a:r>
              <a:rPr lang="zh-TW" altLang="en-US" sz="3600" dirty="0"/>
              <a:t>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885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HTTP Cookie </a:t>
            </a:r>
            <a:r>
              <a:rPr lang="zh-TW" altLang="en-US" sz="3600" dirty="0"/>
              <a:t>的用途是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</a:t>
            </a:r>
            <a:r>
              <a:rPr lang="en-US" altLang="zh-TW" sz="3600" dirty="0">
                <a:solidFill>
                  <a:srgbClr val="FF0000"/>
                </a:solidFill>
              </a:rPr>
              <a:t>A) </a:t>
            </a:r>
            <a:r>
              <a:rPr lang="zh-TW" altLang="en-US" sz="3600" dirty="0">
                <a:solidFill>
                  <a:srgbClr val="FF0000"/>
                </a:solidFill>
              </a:rPr>
              <a:t>在瀏覽器中儲存資訊</a:t>
            </a:r>
            <a:r>
              <a:rPr lang="en-US" altLang="zh-TW" sz="3600" dirty="0">
                <a:solidFill>
                  <a:srgbClr val="FF0000"/>
                </a:solidFill>
              </a:rPr>
              <a:t>(</a:t>
            </a:r>
            <a:r>
              <a:rPr lang="zh-TW" altLang="en-US" sz="3600" dirty="0">
                <a:solidFill>
                  <a:srgbClr val="FF0000"/>
                </a:solidFill>
              </a:rPr>
              <a:t>如 </a:t>
            </a:r>
            <a:r>
              <a:rPr lang="en-US" altLang="zh-TW" sz="3600" dirty="0">
                <a:solidFill>
                  <a:srgbClr val="FF0000"/>
                </a:solidFill>
              </a:rPr>
              <a:t>Session ID </a:t>
            </a:r>
            <a:r>
              <a:rPr lang="zh-TW" altLang="en-US" sz="3600" dirty="0">
                <a:solidFill>
                  <a:srgbClr val="FF0000"/>
                </a:solidFill>
              </a:rPr>
              <a:t>等</a:t>
            </a:r>
            <a:r>
              <a:rPr lang="en-US" altLang="zh-TW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瀏覽器的設定檔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XSS </a:t>
            </a:r>
            <a:r>
              <a:rPr lang="zh-TW" altLang="en-US" sz="3600" dirty="0"/>
              <a:t>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XML Injection </a:t>
            </a:r>
            <a:r>
              <a:rPr lang="zh-TW" altLang="en-US" sz="3600" dirty="0"/>
              <a:t>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840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874" y="946908"/>
            <a:ext cx="87202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安全性測試人員可以使用反組譯器</a:t>
            </a:r>
            <a:r>
              <a:rPr lang="en-US" altLang="zh-TW" sz="3600" dirty="0"/>
              <a:t>(Disassemblers)</a:t>
            </a:r>
            <a:r>
              <a:rPr lang="zh-TW" altLang="en-US" sz="3600" dirty="0"/>
              <a:t>、除錯</a:t>
            </a:r>
            <a:r>
              <a:rPr lang="zh-TW" altLang="en-US" sz="3600" dirty="0" smtClean="0"/>
              <a:t>器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Debuggers)</a:t>
            </a:r>
            <a:r>
              <a:rPr lang="zh-TW" altLang="en-US" sz="3600" dirty="0"/>
              <a:t>和反編譯器</a:t>
            </a:r>
            <a:r>
              <a:rPr lang="en-US" altLang="zh-TW" sz="3600" dirty="0"/>
              <a:t>(</a:t>
            </a:r>
            <a:r>
              <a:rPr lang="en-US" altLang="zh-TW" sz="3600" dirty="0" err="1"/>
              <a:t>Decompilers</a:t>
            </a:r>
            <a:r>
              <a:rPr lang="en-US" altLang="zh-TW" sz="3600" dirty="0"/>
              <a:t>)</a:t>
            </a:r>
            <a:r>
              <a:rPr lang="zh-TW" altLang="en-US" sz="3600" dirty="0"/>
              <a:t>來判斷與檢查</a:t>
            </a:r>
            <a:r>
              <a:rPr lang="en-US" altLang="zh-TW" sz="3600" dirty="0"/>
              <a:t>,</a:t>
            </a:r>
            <a:r>
              <a:rPr lang="zh-TW" altLang="en-US" sz="3600" dirty="0"/>
              <a:t>是否存在</a:t>
            </a:r>
            <a:r>
              <a:rPr lang="zh-TW" altLang="en-US" sz="3600" dirty="0" smtClean="0"/>
              <a:t>何種</a:t>
            </a:r>
            <a:r>
              <a:rPr lang="zh-TW" altLang="en-US" sz="3600" dirty="0"/>
              <a:t>程式碼的弱點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缺乏逆向工程</a:t>
            </a:r>
            <a:r>
              <a:rPr lang="en-US" altLang="zh-TW" sz="3600" dirty="0"/>
              <a:t>(Reverse Engineering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保護</a:t>
            </a:r>
            <a:endParaRPr lang="zh-TW" altLang="en-US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注入缺失</a:t>
            </a:r>
            <a:r>
              <a:rPr lang="en-US" altLang="zh-TW" sz="3600" dirty="0"/>
              <a:t>(</a:t>
            </a:r>
            <a:r>
              <a:rPr lang="zh-TW" altLang="en-US" sz="3600" dirty="0"/>
              <a:t>注射缺陷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跨網站指令碼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不安全的物件參考</a:t>
            </a:r>
            <a:r>
              <a:rPr lang="en-US" altLang="zh-TW" sz="3600" dirty="0"/>
              <a:t>(Insecure Direct Object Reference)</a:t>
            </a:r>
          </a:p>
        </p:txBody>
      </p:sp>
    </p:spTree>
    <p:extLst>
      <p:ext uri="{BB962C8B-B14F-4D97-AF65-F5344CB8AC3E}">
        <p14:creationId xmlns:p14="http://schemas.microsoft.com/office/powerpoint/2010/main" val="37822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874" y="946908"/>
            <a:ext cx="87202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安全性測試人員可以使用反組譯器</a:t>
            </a:r>
            <a:r>
              <a:rPr lang="en-US" altLang="zh-TW" sz="3600" dirty="0"/>
              <a:t>(Disassemblers)</a:t>
            </a:r>
            <a:r>
              <a:rPr lang="zh-TW" altLang="en-US" sz="3600" dirty="0"/>
              <a:t>、除錯</a:t>
            </a:r>
            <a:r>
              <a:rPr lang="zh-TW" altLang="en-US" sz="3600" dirty="0" smtClean="0"/>
              <a:t>器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Debuggers)</a:t>
            </a:r>
            <a:r>
              <a:rPr lang="zh-TW" altLang="en-US" sz="3600" dirty="0"/>
              <a:t>和反編譯器</a:t>
            </a:r>
            <a:r>
              <a:rPr lang="en-US" altLang="zh-TW" sz="3600" dirty="0"/>
              <a:t>(</a:t>
            </a:r>
            <a:r>
              <a:rPr lang="en-US" altLang="zh-TW" sz="3600" dirty="0" err="1"/>
              <a:t>Decompilers</a:t>
            </a:r>
            <a:r>
              <a:rPr lang="en-US" altLang="zh-TW" sz="3600" dirty="0"/>
              <a:t>)</a:t>
            </a:r>
            <a:r>
              <a:rPr lang="zh-TW" altLang="en-US" sz="3600" dirty="0"/>
              <a:t>來判斷與檢查</a:t>
            </a:r>
            <a:r>
              <a:rPr lang="en-US" altLang="zh-TW" sz="3600" dirty="0"/>
              <a:t>,</a:t>
            </a:r>
            <a:r>
              <a:rPr lang="zh-TW" altLang="en-US" sz="3600" dirty="0"/>
              <a:t>是否存在</a:t>
            </a:r>
            <a:r>
              <a:rPr lang="zh-TW" altLang="en-US" sz="3600" dirty="0" smtClean="0"/>
              <a:t>何種</a:t>
            </a:r>
            <a:r>
              <a:rPr lang="zh-TW" altLang="en-US" sz="3600" dirty="0"/>
              <a:t>程式碼的弱點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缺乏逆向工程</a:t>
            </a:r>
            <a:r>
              <a:rPr lang="en-US" altLang="zh-TW" sz="3600" dirty="0">
                <a:solidFill>
                  <a:srgbClr val="FF0000"/>
                </a:solidFill>
              </a:rPr>
              <a:t>(Reverse Engineering</a:t>
            </a:r>
            <a:r>
              <a:rPr lang="en-US" altLang="zh-TW" sz="3600" dirty="0" smtClean="0">
                <a:solidFill>
                  <a:srgbClr val="FF0000"/>
                </a:solidFill>
              </a:rPr>
              <a:t>)</a:t>
            </a:r>
            <a:r>
              <a:rPr lang="zh-TW" altLang="en-US" sz="3600" dirty="0" smtClean="0">
                <a:solidFill>
                  <a:srgbClr val="FF0000"/>
                </a:solidFill>
              </a:rPr>
              <a:t>保護</a:t>
            </a:r>
            <a:endParaRPr lang="zh-TW" altLang="en-US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注入缺失</a:t>
            </a:r>
            <a:r>
              <a:rPr lang="en-US" altLang="zh-TW" sz="3600" dirty="0"/>
              <a:t>(</a:t>
            </a:r>
            <a:r>
              <a:rPr lang="zh-TW" altLang="en-US" sz="3600" dirty="0"/>
              <a:t>注射缺陷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跨網站指令碼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不安全的物件參考</a:t>
            </a:r>
            <a:r>
              <a:rPr lang="en-US" altLang="zh-TW" sz="3600" dirty="0"/>
              <a:t>(Insecure Direct Object Reference)</a:t>
            </a:r>
          </a:p>
        </p:txBody>
      </p:sp>
    </p:spTree>
    <p:extLst>
      <p:ext uri="{BB962C8B-B14F-4D97-AF65-F5344CB8AC3E}">
        <p14:creationId xmlns:p14="http://schemas.microsoft.com/office/powerpoint/2010/main" val="37460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安全開發必須注意的地方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Socket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多執行緒設計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常駐程式設計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封包流量設計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425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安全開發必須注意的地方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Socket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多執行緒設計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常駐程式設計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封包流量設計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下列何者並非防毒軟體偵測的方式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特徵碼掃描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檔案完整性掃描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沙箱檢測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程式碼檢核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629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下列何者並非防毒軟體偵測的方式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特徵碼掃描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檔案完整性掃描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沙箱檢測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程式碼檢核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關於弱點掃描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弱點掃描工具的使用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可能會觸發入侵偵測系統的警告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弱點掃描可算是滲透測試的前置作業之一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Ping </a:t>
            </a:r>
            <a:r>
              <a:rPr lang="zh-TW" altLang="en-US" sz="3600" dirty="0"/>
              <a:t>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可算是弱點掃描的前置作業之一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部署 </a:t>
            </a:r>
            <a:r>
              <a:rPr lang="en-US" altLang="zh-TW" sz="3600" dirty="0"/>
              <a:t>Web </a:t>
            </a:r>
            <a:r>
              <a:rPr lang="zh-TW" altLang="en-US" sz="3600" dirty="0"/>
              <a:t>應用程式防火牆</a:t>
            </a:r>
            <a:r>
              <a:rPr lang="en-US" altLang="zh-TW" sz="3600" dirty="0"/>
              <a:t>,</a:t>
            </a:r>
            <a:r>
              <a:rPr lang="zh-TW" altLang="en-US" sz="3600" dirty="0"/>
              <a:t>即可避免遭受弱點掃描的探測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700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關於弱點掃描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弱點掃描工具的使用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可能會觸發入侵偵測系統的警告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弱點掃描可算是滲透測試的前置作業之一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Ping </a:t>
            </a:r>
            <a:r>
              <a:rPr lang="zh-TW" altLang="en-US" sz="3600" dirty="0"/>
              <a:t>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可算是弱點掃描的前置作業之一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部署 </a:t>
            </a:r>
            <a:r>
              <a:rPr lang="en-US" altLang="zh-TW" sz="3600" dirty="0">
                <a:solidFill>
                  <a:srgbClr val="FF0000"/>
                </a:solidFill>
              </a:rPr>
              <a:t>Web </a:t>
            </a:r>
            <a:r>
              <a:rPr lang="zh-TW" altLang="en-US" sz="3600" dirty="0">
                <a:solidFill>
                  <a:srgbClr val="FF0000"/>
                </a:solidFill>
              </a:rPr>
              <a:t>應用程式防火牆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即可避免遭受弱點掃描的探測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巨集病毒只會感染 </a:t>
            </a:r>
            <a:r>
              <a:rPr lang="en-US" altLang="zh-TW" sz="3600" dirty="0"/>
              <a:t>Excel </a:t>
            </a:r>
            <a:r>
              <a:rPr lang="zh-TW" altLang="en-US" sz="3600" dirty="0"/>
              <a:t>檔案</a:t>
            </a:r>
            <a:r>
              <a:rPr lang="en-US" altLang="zh-TW" sz="3600" dirty="0"/>
              <a:t>,</a:t>
            </a:r>
            <a:r>
              <a:rPr lang="zh-TW" altLang="en-US" sz="3600" dirty="0"/>
              <a:t>但不會感染 </a:t>
            </a:r>
            <a:r>
              <a:rPr lang="en-US" altLang="zh-TW" sz="3600" dirty="0"/>
              <a:t>Word </a:t>
            </a:r>
            <a:r>
              <a:rPr lang="zh-TW" altLang="en-US" sz="3600" dirty="0"/>
              <a:t>檔案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開機型病毒藏匿於硬碟非主要開機磁區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非常駐型病毒將自己寄生在 *</a:t>
            </a:r>
            <a:r>
              <a:rPr lang="en-US" altLang="zh-TW" sz="3600" dirty="0"/>
              <a:t>.COM</a:t>
            </a:r>
            <a:r>
              <a:rPr lang="zh-TW" altLang="en-US" sz="3600" dirty="0"/>
              <a:t>、 *</a:t>
            </a:r>
            <a:r>
              <a:rPr lang="en-US" altLang="zh-TW" sz="3600" dirty="0"/>
              <a:t>.EXE </a:t>
            </a:r>
            <a:r>
              <a:rPr lang="zh-TW" altLang="en-US" sz="3600" dirty="0"/>
              <a:t>或是 *</a:t>
            </a:r>
            <a:r>
              <a:rPr lang="en-US" altLang="zh-TW" sz="3600" dirty="0"/>
              <a:t>.SYS </a:t>
            </a:r>
            <a:r>
              <a:rPr lang="zh-TW" altLang="en-US" sz="3600" dirty="0"/>
              <a:t>的檔案</a:t>
            </a:r>
          </a:p>
          <a:p>
            <a:r>
              <a:rPr lang="zh-TW" altLang="en-US" sz="3600" dirty="0"/>
              <a:t>中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檔案型病毒只會感染 </a:t>
            </a:r>
            <a:r>
              <a:rPr lang="en-US" altLang="zh-TW" sz="3600" dirty="0"/>
              <a:t>.COM </a:t>
            </a:r>
            <a:r>
              <a:rPr lang="zh-TW" altLang="en-US" sz="3600" dirty="0"/>
              <a:t>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399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下列哪些是 </a:t>
            </a:r>
            <a:r>
              <a:rPr lang="en-US" altLang="zh-TW" sz="3600" dirty="0"/>
              <a:t>rootkits </a:t>
            </a:r>
            <a:r>
              <a:rPr lang="zh-TW" altLang="en-US" sz="3600" dirty="0"/>
              <a:t>的主要特性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(1)</a:t>
            </a:r>
            <a:r>
              <a:rPr lang="zh-TW" altLang="en-US" sz="3600" dirty="0"/>
              <a:t>讓駭客取得最高權限</a:t>
            </a:r>
          </a:p>
          <a:p>
            <a:r>
              <a:rPr lang="en-US" altLang="zh-TW" sz="3600" dirty="0"/>
              <a:t>(2)</a:t>
            </a:r>
            <a:r>
              <a:rPr lang="zh-TW" altLang="en-US" sz="3600" dirty="0"/>
              <a:t>具隱藏性</a:t>
            </a:r>
          </a:p>
          <a:p>
            <a:r>
              <a:rPr lang="en-US" altLang="zh-TW" sz="3600" dirty="0"/>
              <a:t>(3)</a:t>
            </a:r>
            <a:r>
              <a:rPr lang="zh-TW" altLang="en-US" sz="3600" dirty="0"/>
              <a:t>在系統內大量自我複製</a:t>
            </a:r>
          </a:p>
          <a:p>
            <a:r>
              <a:rPr lang="en-US" altLang="zh-TW" sz="3600" dirty="0"/>
              <a:t>(4)</a:t>
            </a:r>
            <a:r>
              <a:rPr lang="zh-TW" altLang="en-US" sz="3600" dirty="0"/>
              <a:t>讓駭客執行遠端控制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(1)(2)(3)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(1)(2)(4)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(2)(3)(4)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(1)(2)(3)(4)</a:t>
            </a:r>
          </a:p>
        </p:txBody>
      </p:sp>
    </p:spTree>
    <p:extLst>
      <p:ext uri="{BB962C8B-B14F-4D97-AF65-F5344CB8AC3E}">
        <p14:creationId xmlns:p14="http://schemas.microsoft.com/office/powerpoint/2010/main" val="3249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下列哪些是 </a:t>
            </a:r>
            <a:r>
              <a:rPr lang="en-US" altLang="zh-TW" sz="3600" dirty="0"/>
              <a:t>rootkits </a:t>
            </a:r>
            <a:r>
              <a:rPr lang="zh-TW" altLang="en-US" sz="3600" dirty="0"/>
              <a:t>的主要特性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(1)</a:t>
            </a:r>
            <a:r>
              <a:rPr lang="zh-TW" altLang="en-US" sz="3600" dirty="0"/>
              <a:t>讓駭客取得最高權限</a:t>
            </a:r>
          </a:p>
          <a:p>
            <a:r>
              <a:rPr lang="en-US" altLang="zh-TW" sz="3600" dirty="0"/>
              <a:t>(2)</a:t>
            </a:r>
            <a:r>
              <a:rPr lang="zh-TW" altLang="en-US" sz="3600" dirty="0"/>
              <a:t>具隱藏性</a:t>
            </a:r>
          </a:p>
          <a:p>
            <a:r>
              <a:rPr lang="en-US" altLang="zh-TW" sz="3600" dirty="0"/>
              <a:t>(3)</a:t>
            </a:r>
            <a:r>
              <a:rPr lang="zh-TW" altLang="en-US" sz="3600" dirty="0"/>
              <a:t>在系統內大量自我複製</a:t>
            </a:r>
          </a:p>
          <a:p>
            <a:r>
              <a:rPr lang="en-US" altLang="zh-TW" sz="3600" dirty="0"/>
              <a:t>(4)</a:t>
            </a:r>
            <a:r>
              <a:rPr lang="zh-TW" altLang="en-US" sz="3600" dirty="0"/>
              <a:t>讓駭客執行遠端控制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(1)(2)(3)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en-US" altLang="zh-TW" sz="3600" dirty="0">
                <a:solidFill>
                  <a:srgbClr val="FF0000"/>
                </a:solidFill>
              </a:rPr>
              <a:t>(1)(2)(4)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(2)(3)(4)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(1)(2)(3)(4)</a:t>
            </a:r>
          </a:p>
        </p:txBody>
      </p:sp>
    </p:spTree>
    <p:extLst>
      <p:ext uri="{BB962C8B-B14F-4D97-AF65-F5344CB8AC3E}">
        <p14:creationId xmlns:p14="http://schemas.microsoft.com/office/powerpoint/2010/main" val="22882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你的老闆閱讀了一篇關於新發現嚴重漏洞的文章</a:t>
            </a:r>
            <a:r>
              <a:rPr lang="en-US" altLang="zh-TW" sz="3600" dirty="0"/>
              <a:t>,</a:t>
            </a:r>
            <a:r>
              <a:rPr lang="zh-TW" altLang="en-US" sz="3600" dirty="0"/>
              <a:t>而廠商所提供的修</a:t>
            </a:r>
          </a:p>
          <a:p>
            <a:r>
              <a:rPr lang="zh-TW" altLang="en-US" sz="3600" dirty="0"/>
              <a:t>復漏洞修正檔也已於今天被釋出</a:t>
            </a:r>
            <a:r>
              <a:rPr lang="en-US" altLang="zh-TW" sz="3600" dirty="0"/>
              <a:t>,</a:t>
            </a:r>
            <a:r>
              <a:rPr lang="zh-TW" altLang="en-US" sz="3600" dirty="0"/>
              <a:t>他要求你立即更新所有系統此一修</a:t>
            </a:r>
          </a:p>
          <a:p>
            <a:r>
              <a:rPr lang="zh-TW" altLang="en-US" sz="3600" dirty="0"/>
              <a:t>正檔</a:t>
            </a:r>
            <a:r>
              <a:rPr lang="en-US" altLang="zh-TW" sz="3600" dirty="0"/>
              <a:t>,</a:t>
            </a:r>
            <a:r>
              <a:rPr lang="zh-TW" altLang="en-US" sz="3600" dirty="0"/>
              <a:t>請問你應該採用下列何種做法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立即將修正檔套用到所有系統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先測試修正檔</a:t>
            </a:r>
            <a:r>
              <a:rPr lang="en-US" altLang="zh-TW" sz="3600" dirty="0"/>
              <a:t>,</a:t>
            </a:r>
            <a:r>
              <a:rPr lang="zh-TW" altLang="en-US" sz="3600" dirty="0"/>
              <a:t>無誤後再行修補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先更新防毒軟體之後再行修補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先執行漏洞掃描</a:t>
            </a:r>
            <a:r>
              <a:rPr lang="en-US" altLang="zh-TW" sz="3600" dirty="0"/>
              <a:t>,</a:t>
            </a:r>
            <a:r>
              <a:rPr lang="zh-TW" altLang="en-US" sz="3600" dirty="0"/>
              <a:t>再進行修正檔套用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051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你的老闆閱讀了一篇關於新發現嚴重漏洞的文章</a:t>
            </a:r>
            <a:r>
              <a:rPr lang="en-US" altLang="zh-TW" sz="3600" dirty="0"/>
              <a:t>,</a:t>
            </a:r>
            <a:r>
              <a:rPr lang="zh-TW" altLang="en-US" sz="3600" dirty="0"/>
              <a:t>而廠商所提供的修</a:t>
            </a:r>
          </a:p>
          <a:p>
            <a:r>
              <a:rPr lang="zh-TW" altLang="en-US" sz="3600" dirty="0"/>
              <a:t>復漏洞修正檔也已於今天被釋出</a:t>
            </a:r>
            <a:r>
              <a:rPr lang="en-US" altLang="zh-TW" sz="3600" dirty="0"/>
              <a:t>,</a:t>
            </a:r>
            <a:r>
              <a:rPr lang="zh-TW" altLang="en-US" sz="3600" dirty="0"/>
              <a:t>他要求你立即更新所有系統此一修</a:t>
            </a:r>
          </a:p>
          <a:p>
            <a:r>
              <a:rPr lang="zh-TW" altLang="en-US" sz="3600" dirty="0"/>
              <a:t>正檔</a:t>
            </a:r>
            <a:r>
              <a:rPr lang="en-US" altLang="zh-TW" sz="3600" dirty="0"/>
              <a:t>,</a:t>
            </a:r>
            <a:r>
              <a:rPr lang="zh-TW" altLang="en-US" sz="3600" dirty="0"/>
              <a:t>請問你應該採用下列何種做法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立即將修正檔套用到所有系統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先測試修正檔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無誤後再行修補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先更新防毒軟體之後再行修補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先執行漏洞掃描</a:t>
            </a:r>
            <a:r>
              <a:rPr lang="en-US" altLang="zh-TW" sz="3600" dirty="0"/>
              <a:t>,</a:t>
            </a:r>
            <a:r>
              <a:rPr lang="zh-TW" altLang="en-US" sz="3600" dirty="0"/>
              <a:t>再進行修正檔套用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208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下列何者不是電腦病毒的傳染途徑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經由網路下載的軟體傳染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經由電子郵件的附加檔案中傳染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經由應用程式存取資料庫資料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經由已被感染的可移式媒體</a:t>
            </a:r>
            <a:r>
              <a:rPr lang="en-US" altLang="zh-TW" sz="3600" dirty="0"/>
              <a:t>(</a:t>
            </a:r>
            <a:r>
              <a:rPr lang="zh-TW" altLang="en-US" sz="3600" dirty="0"/>
              <a:t>如</a:t>
            </a:r>
            <a:r>
              <a:rPr lang="en-US" altLang="zh-TW" sz="3600" dirty="0"/>
              <a:t>:USB</a:t>
            </a:r>
            <a:r>
              <a:rPr lang="zh-TW" altLang="en-US" sz="3600" dirty="0"/>
              <a:t>、</a:t>
            </a:r>
            <a:r>
              <a:rPr lang="en-US" altLang="zh-TW" sz="3600" dirty="0"/>
              <a:t>CD </a:t>
            </a:r>
            <a:r>
              <a:rPr lang="zh-TW" altLang="en-US" sz="3600" dirty="0"/>
              <a:t>等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下列何者不是電腦病毒的傳染途徑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經由網路下載的軟體傳染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經由電子郵件的附加檔案中傳染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經由應用程式存取資料庫資料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經由已被感染的可移式媒體</a:t>
            </a:r>
            <a:r>
              <a:rPr lang="en-US" altLang="zh-TW" sz="3600" dirty="0"/>
              <a:t>(</a:t>
            </a:r>
            <a:r>
              <a:rPr lang="zh-TW" altLang="en-US" sz="3600" dirty="0"/>
              <a:t>如</a:t>
            </a:r>
            <a:r>
              <a:rPr lang="en-US" altLang="zh-TW" sz="3600" dirty="0"/>
              <a:t>:USB</a:t>
            </a:r>
            <a:r>
              <a:rPr lang="zh-TW" altLang="en-US" sz="3600" dirty="0"/>
              <a:t>、</a:t>
            </a:r>
            <a:r>
              <a:rPr lang="en-US" altLang="zh-TW" sz="3600" dirty="0"/>
              <a:t>CD </a:t>
            </a:r>
            <a:r>
              <a:rPr lang="zh-TW" altLang="en-US" sz="3600" dirty="0"/>
              <a:t>等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7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關於備份管理作業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資訊系統資料需排定備份計畫</a:t>
            </a:r>
            <a:r>
              <a:rPr lang="en-US" altLang="zh-TW" sz="3600" dirty="0"/>
              <a:t>,</a:t>
            </a:r>
            <a:r>
              <a:rPr lang="zh-TW" altLang="en-US" sz="3600" dirty="0"/>
              <a:t>並定期執行備份作業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系統備份結果之相關作業紀錄須留存備查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規劃備份作業應包含系統設定、應用程式及資料庫等項目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備份資料需排定執行資料回復測試</a:t>
            </a:r>
            <a:r>
              <a:rPr lang="en-US" altLang="zh-TW" sz="3600" dirty="0"/>
              <a:t>,</a:t>
            </a:r>
            <a:r>
              <a:rPr lang="zh-TW" altLang="en-US" sz="3600" dirty="0"/>
              <a:t>並將測試結果記錄於本機</a:t>
            </a:r>
            <a:r>
              <a:rPr lang="zh-TW" altLang="en-US" sz="3600" dirty="0" smtClean="0"/>
              <a:t>紀錄</a:t>
            </a:r>
            <a:r>
              <a:rPr lang="zh-TW" altLang="en-US" sz="3600" dirty="0"/>
              <a:t>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142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關於備份管理作業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資訊系統資料需排定備份計畫</a:t>
            </a:r>
            <a:r>
              <a:rPr lang="en-US" altLang="zh-TW" sz="3600" dirty="0"/>
              <a:t>,</a:t>
            </a:r>
            <a:r>
              <a:rPr lang="zh-TW" altLang="en-US" sz="3600" dirty="0"/>
              <a:t>並定期執行備份作業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系統備份結果之相關作業紀錄須留存備查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規劃備份作業應包含系統設定、應用程式及資料庫等項目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備份資料需排定執行資料回復測試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並將測試結果記錄於本機</a:t>
            </a:r>
            <a:r>
              <a:rPr lang="zh-TW" altLang="en-US" sz="3600" dirty="0" smtClean="0">
                <a:solidFill>
                  <a:srgbClr val="FF0000"/>
                </a:solidFill>
              </a:rPr>
              <a:t>紀錄</a:t>
            </a:r>
            <a:r>
              <a:rPr lang="zh-TW" altLang="en-US" sz="3600" dirty="0">
                <a:solidFill>
                  <a:srgbClr val="FF0000"/>
                </a:solidFill>
              </a:rPr>
              <a:t>檔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下列哪個資訊儲存媒體</a:t>
            </a:r>
            <a:r>
              <a:rPr lang="en-US" altLang="zh-TW" sz="3600" dirty="0"/>
              <a:t>,</a:t>
            </a:r>
            <a:r>
              <a:rPr lang="zh-TW" altLang="en-US" sz="3600" dirty="0"/>
              <a:t>相較於其他選項</a:t>
            </a:r>
            <a:r>
              <a:rPr lang="en-US" altLang="zh-TW" sz="3600" dirty="0"/>
              <a:t>,</a:t>
            </a:r>
            <a:r>
              <a:rPr lang="zh-TW" altLang="en-US" sz="3600" dirty="0"/>
              <a:t>不太適合企業作為大量</a:t>
            </a:r>
            <a:r>
              <a:rPr lang="zh-TW" altLang="en-US" sz="3600" dirty="0" smtClean="0"/>
              <a:t>資料</a:t>
            </a:r>
            <a:r>
              <a:rPr lang="zh-TW" altLang="en-US" sz="3600" dirty="0"/>
              <a:t>備份用途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LTO Tape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SD Memory Card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Disk Array(</a:t>
            </a:r>
            <a:r>
              <a:rPr lang="zh-TW" altLang="en-US" sz="3600" dirty="0"/>
              <a:t>磁碟陣列系統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Tape Library(</a:t>
            </a:r>
            <a:r>
              <a:rPr lang="zh-TW" altLang="en-US" sz="3600" dirty="0"/>
              <a:t>磁帶櫃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85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下列哪個資訊儲存媒體</a:t>
            </a:r>
            <a:r>
              <a:rPr lang="en-US" altLang="zh-TW" sz="3600" dirty="0"/>
              <a:t>,</a:t>
            </a:r>
            <a:r>
              <a:rPr lang="zh-TW" altLang="en-US" sz="3600" dirty="0"/>
              <a:t>相較於其他選項</a:t>
            </a:r>
            <a:r>
              <a:rPr lang="en-US" altLang="zh-TW" sz="3600" dirty="0"/>
              <a:t>,</a:t>
            </a:r>
            <a:r>
              <a:rPr lang="zh-TW" altLang="en-US" sz="3600" dirty="0"/>
              <a:t>不太適合企業作為大量</a:t>
            </a:r>
            <a:r>
              <a:rPr lang="zh-TW" altLang="en-US" sz="3600" dirty="0" smtClean="0"/>
              <a:t>資料</a:t>
            </a:r>
            <a:r>
              <a:rPr lang="zh-TW" altLang="en-US" sz="3600" dirty="0"/>
              <a:t>備份用途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LTO Tape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en-US" altLang="zh-TW" sz="3600" dirty="0">
                <a:solidFill>
                  <a:srgbClr val="FF0000"/>
                </a:solidFill>
              </a:rPr>
              <a:t>SD Memory Card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Disk Array(</a:t>
            </a:r>
            <a:r>
              <a:rPr lang="zh-TW" altLang="en-US" sz="3600" dirty="0"/>
              <a:t>磁碟陣列系統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Tape Library(</a:t>
            </a:r>
            <a:r>
              <a:rPr lang="zh-TW" altLang="en-US" sz="3600" dirty="0"/>
              <a:t>磁帶櫃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43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巨集病毒只會感染 </a:t>
            </a:r>
            <a:r>
              <a:rPr lang="en-US" altLang="zh-TW" sz="3600" dirty="0"/>
              <a:t>Excel </a:t>
            </a:r>
            <a:r>
              <a:rPr lang="zh-TW" altLang="en-US" sz="3600" dirty="0"/>
              <a:t>檔案</a:t>
            </a:r>
            <a:r>
              <a:rPr lang="en-US" altLang="zh-TW" sz="3600" dirty="0"/>
              <a:t>,</a:t>
            </a:r>
            <a:r>
              <a:rPr lang="zh-TW" altLang="en-US" sz="3600" dirty="0"/>
              <a:t>但不會感染 </a:t>
            </a:r>
            <a:r>
              <a:rPr lang="en-US" altLang="zh-TW" sz="3600" dirty="0"/>
              <a:t>Word </a:t>
            </a:r>
            <a:r>
              <a:rPr lang="zh-TW" altLang="en-US" sz="3600" dirty="0"/>
              <a:t>檔案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開機型病毒藏匿於硬碟非主要開機磁區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非常駐型病毒將自己寄生在 *</a:t>
            </a:r>
            <a:r>
              <a:rPr lang="en-US" altLang="zh-TW" sz="3600" dirty="0">
                <a:solidFill>
                  <a:srgbClr val="FF0000"/>
                </a:solidFill>
              </a:rPr>
              <a:t>.COM</a:t>
            </a:r>
            <a:r>
              <a:rPr lang="zh-TW" altLang="en-US" sz="3600" dirty="0">
                <a:solidFill>
                  <a:srgbClr val="FF0000"/>
                </a:solidFill>
              </a:rPr>
              <a:t>、 *</a:t>
            </a:r>
            <a:r>
              <a:rPr lang="en-US" altLang="zh-TW" sz="3600" dirty="0">
                <a:solidFill>
                  <a:srgbClr val="FF0000"/>
                </a:solidFill>
              </a:rPr>
              <a:t>.EXE </a:t>
            </a:r>
            <a:r>
              <a:rPr lang="zh-TW" altLang="en-US" sz="3600" dirty="0">
                <a:solidFill>
                  <a:srgbClr val="FF0000"/>
                </a:solidFill>
              </a:rPr>
              <a:t>或是 *</a:t>
            </a:r>
            <a:r>
              <a:rPr lang="en-US" altLang="zh-TW" sz="3600" dirty="0">
                <a:solidFill>
                  <a:srgbClr val="FF0000"/>
                </a:solidFill>
              </a:rPr>
              <a:t>.SYS </a:t>
            </a:r>
            <a:r>
              <a:rPr lang="zh-TW" altLang="en-US" sz="3600" dirty="0">
                <a:solidFill>
                  <a:srgbClr val="FF0000"/>
                </a:solidFill>
              </a:rPr>
              <a:t>的檔案</a:t>
            </a:r>
          </a:p>
          <a:p>
            <a:r>
              <a:rPr lang="zh-TW" altLang="en-US" sz="3600" dirty="0">
                <a:solidFill>
                  <a:srgbClr val="FF0000"/>
                </a:solidFill>
              </a:rPr>
              <a:t>中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檔案型病毒只會感染 </a:t>
            </a:r>
            <a:r>
              <a:rPr lang="en-US" altLang="zh-TW" sz="3600" dirty="0"/>
              <a:t>.COM </a:t>
            </a:r>
            <a:r>
              <a:rPr lang="zh-TW" altLang="en-US" sz="3600" dirty="0"/>
              <a:t>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44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61" y="946908"/>
            <a:ext cx="91216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某一個組織針對先前備份的資料進行復原時</a:t>
            </a:r>
            <a:r>
              <a:rPr lang="en-US" altLang="zh-TW" sz="3200" dirty="0"/>
              <a:t>,</a:t>
            </a:r>
            <a:r>
              <a:rPr lang="zh-TW" altLang="en-US" sz="3200" dirty="0"/>
              <a:t>發現先前備份的資料無</a:t>
            </a:r>
          </a:p>
          <a:p>
            <a:r>
              <a:rPr lang="zh-TW" altLang="en-US" sz="3200" dirty="0"/>
              <a:t>法順利還原</a:t>
            </a:r>
            <a:r>
              <a:rPr lang="en-US" altLang="zh-TW" sz="3200" dirty="0"/>
              <a:t>,</a:t>
            </a:r>
            <a:r>
              <a:rPr lang="zh-TW" altLang="en-US" sz="3200" dirty="0"/>
              <a:t>請問這個組織可能是在以下哪個環節上出了問題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沒有設定適當的 </a:t>
            </a:r>
            <a:r>
              <a:rPr lang="en-US" altLang="zh-TW" sz="3200" dirty="0"/>
              <a:t>RTO </a:t>
            </a:r>
            <a:r>
              <a:rPr lang="zh-TW" altLang="en-US" sz="3200" dirty="0"/>
              <a:t>時間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因為備份的時間太長</a:t>
            </a:r>
            <a:r>
              <a:rPr lang="en-US" altLang="zh-TW" sz="3200" dirty="0"/>
              <a:t>,</a:t>
            </a:r>
            <a:r>
              <a:rPr lang="zh-TW" altLang="en-US" sz="3200" dirty="0"/>
              <a:t>以致影響了復原的可靠度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因為先前備份好的媒體</a:t>
            </a:r>
            <a:r>
              <a:rPr lang="en-US" altLang="zh-TW" sz="3200" dirty="0"/>
              <a:t>,</a:t>
            </a:r>
            <a:r>
              <a:rPr lang="zh-TW" altLang="en-US" sz="3200" dirty="0"/>
              <a:t>沒有定期進行復原測試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組織在訂定備份政策時</a:t>
            </a:r>
            <a:r>
              <a:rPr lang="en-US" altLang="zh-TW" sz="3200" dirty="0"/>
              <a:t>,</a:t>
            </a:r>
            <a:r>
              <a:rPr lang="zh-TW" altLang="en-US" sz="3200" dirty="0"/>
              <a:t>沒有定義好要執行備份的頻率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627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61" y="946908"/>
            <a:ext cx="91216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某一個組織針對先前備份的資料進行復原時</a:t>
            </a:r>
            <a:r>
              <a:rPr lang="en-US" altLang="zh-TW" sz="3200" dirty="0"/>
              <a:t>,</a:t>
            </a:r>
            <a:r>
              <a:rPr lang="zh-TW" altLang="en-US" sz="3200" dirty="0"/>
              <a:t>發現先前備份的資料無</a:t>
            </a:r>
          </a:p>
          <a:p>
            <a:r>
              <a:rPr lang="zh-TW" altLang="en-US" sz="3200" dirty="0"/>
              <a:t>法順利還原</a:t>
            </a:r>
            <a:r>
              <a:rPr lang="en-US" altLang="zh-TW" sz="3200" dirty="0"/>
              <a:t>,</a:t>
            </a:r>
            <a:r>
              <a:rPr lang="zh-TW" altLang="en-US" sz="3200" dirty="0"/>
              <a:t>請問這個組織可能是在以下哪個環節上出了問題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沒有設定適當的 </a:t>
            </a:r>
            <a:r>
              <a:rPr lang="en-US" altLang="zh-TW" sz="3200" dirty="0"/>
              <a:t>RTO </a:t>
            </a:r>
            <a:r>
              <a:rPr lang="zh-TW" altLang="en-US" sz="3200" dirty="0"/>
              <a:t>時間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因為備份的時間太長</a:t>
            </a:r>
            <a:r>
              <a:rPr lang="en-US" altLang="zh-TW" sz="3200" dirty="0"/>
              <a:t>,</a:t>
            </a:r>
            <a:r>
              <a:rPr lang="zh-TW" altLang="en-US" sz="3200" dirty="0"/>
              <a:t>以致影響了復原的可靠度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(C) </a:t>
            </a:r>
            <a:r>
              <a:rPr lang="zh-TW" altLang="en-US" sz="3200" dirty="0">
                <a:solidFill>
                  <a:srgbClr val="FF0000"/>
                </a:solidFill>
              </a:rPr>
              <a:t>因為先前備份好的媒體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沒有定期進行復原測試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組織在訂定備份政策時</a:t>
            </a:r>
            <a:r>
              <a:rPr lang="en-US" altLang="zh-TW" sz="3200" dirty="0"/>
              <a:t>,</a:t>
            </a:r>
            <a:r>
              <a:rPr lang="zh-TW" altLang="en-US" sz="3200" dirty="0"/>
              <a:t>沒有定義好要執行備份的頻率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8524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為確保公司備份資料之完整性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下列何者方式最佳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加解密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雜湊</a:t>
            </a:r>
            <a:r>
              <a:rPr lang="zh-TW" altLang="en-US" sz="3600" dirty="0" smtClean="0"/>
              <a:t>計算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資訊隱藏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702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為確保公司備份資料之完整性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下列何者方式最佳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加解密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雜湊</a:t>
            </a:r>
            <a:r>
              <a:rPr lang="zh-TW" altLang="en-US" sz="3600" dirty="0" smtClean="0">
                <a:solidFill>
                  <a:srgbClr val="FF0000"/>
                </a:solidFill>
              </a:rPr>
              <a:t>計算</a:t>
            </a:r>
            <a:endParaRPr lang="en-US" altLang="zh-TW" sz="3600" dirty="0">
              <a:solidFill>
                <a:srgbClr val="FF0000"/>
              </a:solidFill>
            </a:endParaRP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資訊隱藏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300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054" y="946908"/>
            <a:ext cx="86198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某組織之上班尖峰時間為上午 </a:t>
            </a:r>
            <a:r>
              <a:rPr lang="en-US" altLang="zh-TW" sz="3200" dirty="0"/>
              <a:t>9 </a:t>
            </a:r>
            <a:r>
              <a:rPr lang="zh-TW" altLang="en-US" sz="3200" dirty="0"/>
              <a:t>點至 </a:t>
            </a:r>
            <a:r>
              <a:rPr lang="en-US" altLang="zh-TW" sz="3200" dirty="0"/>
              <a:t>12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下午為 </a:t>
            </a:r>
            <a:r>
              <a:rPr lang="en-US" altLang="zh-TW" sz="3200" dirty="0"/>
              <a:t>13 </a:t>
            </a:r>
            <a:r>
              <a:rPr lang="zh-TW" altLang="en-US" sz="3200" dirty="0"/>
              <a:t>至 </a:t>
            </a:r>
            <a:r>
              <a:rPr lang="en-US" altLang="zh-TW" sz="3200" dirty="0"/>
              <a:t>17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該</a:t>
            </a:r>
            <a:r>
              <a:rPr lang="zh-TW" altLang="en-US" sz="3200" dirty="0" smtClean="0"/>
              <a:t>組織</a:t>
            </a:r>
            <a:r>
              <a:rPr lang="zh-TW" altLang="en-US" sz="3200" dirty="0"/>
              <a:t>為了資料安全</a:t>
            </a:r>
            <a:r>
              <a:rPr lang="en-US" altLang="zh-TW" sz="3200" dirty="0"/>
              <a:t>,</a:t>
            </a:r>
            <a:r>
              <a:rPr lang="zh-TW" altLang="en-US" sz="3200" dirty="0"/>
              <a:t>採取備份控制措施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請問該組織的備份控制措施</a:t>
            </a:r>
            <a:r>
              <a:rPr lang="zh-TW" altLang="en-US" sz="3200" dirty="0" smtClean="0"/>
              <a:t>最佳</a:t>
            </a:r>
            <a:r>
              <a:rPr lang="zh-TW" altLang="en-US" sz="3200" dirty="0"/>
              <a:t>策略</a:t>
            </a:r>
            <a:r>
              <a:rPr lang="en-US" altLang="zh-TW" sz="3200" dirty="0"/>
              <a:t>,</a:t>
            </a:r>
            <a:r>
              <a:rPr lang="zh-TW" altLang="en-US" sz="3200" dirty="0"/>
              <a:t>應為下列何者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中午 </a:t>
            </a:r>
            <a:r>
              <a:rPr lang="en-US" altLang="zh-TW" sz="3200" dirty="0"/>
              <a:t>12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晚上 </a:t>
            </a:r>
            <a:r>
              <a:rPr lang="en-US" altLang="zh-TW" sz="3200" dirty="0"/>
              <a:t>20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中午 </a:t>
            </a:r>
            <a:r>
              <a:rPr lang="en-US" altLang="zh-TW" sz="3200" dirty="0"/>
              <a:t>12 </a:t>
            </a:r>
            <a:r>
              <a:rPr lang="zh-TW" altLang="en-US" sz="3200" dirty="0"/>
              <a:t>點執行差異備份</a:t>
            </a:r>
            <a:r>
              <a:rPr lang="en-US" altLang="zh-TW" sz="3200" dirty="0"/>
              <a:t>,</a:t>
            </a:r>
            <a:r>
              <a:rPr lang="zh-TW" altLang="en-US" sz="3200" dirty="0"/>
              <a:t>晚上 </a:t>
            </a:r>
            <a:r>
              <a:rPr lang="en-US" altLang="zh-TW" sz="3200" dirty="0"/>
              <a:t>20 </a:t>
            </a:r>
            <a:r>
              <a:rPr lang="zh-TW" altLang="en-US" sz="3200" dirty="0"/>
              <a:t>點進行完全備份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點執行差異備份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點進行完全備份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9335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054" y="946908"/>
            <a:ext cx="86198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某組織之上班尖峰時間為上午 </a:t>
            </a:r>
            <a:r>
              <a:rPr lang="en-US" altLang="zh-TW" sz="3200" dirty="0"/>
              <a:t>9 </a:t>
            </a:r>
            <a:r>
              <a:rPr lang="zh-TW" altLang="en-US" sz="3200" dirty="0"/>
              <a:t>點至 </a:t>
            </a:r>
            <a:r>
              <a:rPr lang="en-US" altLang="zh-TW" sz="3200" dirty="0"/>
              <a:t>12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下午為 </a:t>
            </a:r>
            <a:r>
              <a:rPr lang="en-US" altLang="zh-TW" sz="3200" dirty="0"/>
              <a:t>13 </a:t>
            </a:r>
            <a:r>
              <a:rPr lang="zh-TW" altLang="en-US" sz="3200" dirty="0"/>
              <a:t>至 </a:t>
            </a:r>
            <a:r>
              <a:rPr lang="en-US" altLang="zh-TW" sz="3200" dirty="0"/>
              <a:t>17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該</a:t>
            </a:r>
            <a:r>
              <a:rPr lang="zh-TW" altLang="en-US" sz="3200" dirty="0" smtClean="0"/>
              <a:t>組織</a:t>
            </a:r>
            <a:r>
              <a:rPr lang="zh-TW" altLang="en-US" sz="3200" dirty="0"/>
              <a:t>為了資料安全</a:t>
            </a:r>
            <a:r>
              <a:rPr lang="en-US" altLang="zh-TW" sz="3200" dirty="0"/>
              <a:t>,</a:t>
            </a:r>
            <a:r>
              <a:rPr lang="zh-TW" altLang="en-US" sz="3200" dirty="0"/>
              <a:t>採取備份控制措施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請問該組織的備份控制措施</a:t>
            </a:r>
            <a:r>
              <a:rPr lang="zh-TW" altLang="en-US" sz="3200" dirty="0" smtClean="0"/>
              <a:t>最佳</a:t>
            </a:r>
            <a:r>
              <a:rPr lang="zh-TW" altLang="en-US" sz="3200" dirty="0"/>
              <a:t>策略</a:t>
            </a:r>
            <a:r>
              <a:rPr lang="en-US" altLang="zh-TW" sz="3200" dirty="0"/>
              <a:t>,</a:t>
            </a:r>
            <a:r>
              <a:rPr lang="zh-TW" altLang="en-US" sz="3200" dirty="0"/>
              <a:t>應為下列何者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中午 </a:t>
            </a:r>
            <a:r>
              <a:rPr lang="en-US" altLang="zh-TW" sz="3200" dirty="0"/>
              <a:t>12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晚上 </a:t>
            </a:r>
            <a:r>
              <a:rPr lang="en-US" altLang="zh-TW" sz="3200" dirty="0"/>
              <a:t>20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中午 </a:t>
            </a:r>
            <a:r>
              <a:rPr lang="en-US" altLang="zh-TW" sz="3200" dirty="0">
                <a:solidFill>
                  <a:srgbClr val="FF0000"/>
                </a:solidFill>
              </a:rPr>
              <a:t>12 </a:t>
            </a:r>
            <a:r>
              <a:rPr lang="zh-TW" altLang="en-US" sz="3200" dirty="0">
                <a:solidFill>
                  <a:srgbClr val="FF0000"/>
                </a:solidFill>
              </a:rPr>
              <a:t>點執行差異備份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晚上 </a:t>
            </a:r>
            <a:r>
              <a:rPr lang="en-US" altLang="zh-TW" sz="3200" dirty="0">
                <a:solidFill>
                  <a:srgbClr val="FF0000"/>
                </a:solidFill>
              </a:rPr>
              <a:t>20 </a:t>
            </a:r>
            <a:r>
              <a:rPr lang="zh-TW" altLang="en-US" sz="3200" dirty="0">
                <a:solidFill>
                  <a:srgbClr val="FF0000"/>
                </a:solidFill>
              </a:rPr>
              <a:t>點進行完全備份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點執行差異備份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點進行完全備份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5645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系統日誌或系統記錄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Syslog </a:t>
            </a:r>
            <a:r>
              <a:rPr lang="zh-TW" altLang="en-US" sz="3600" dirty="0"/>
              <a:t>是一種用來在 </a:t>
            </a:r>
            <a:r>
              <a:rPr lang="en-US" altLang="zh-TW" sz="3600" dirty="0"/>
              <a:t>TCP/IP </a:t>
            </a:r>
            <a:r>
              <a:rPr lang="zh-TW" altLang="en-US" sz="3600" dirty="0"/>
              <a:t>網路中傳遞記錄檔訊息的標準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系統日誌訊息可以被以 </a:t>
            </a:r>
            <a:r>
              <a:rPr lang="en-US" altLang="zh-TW" sz="3600" dirty="0"/>
              <a:t>UDP </a:t>
            </a:r>
            <a:r>
              <a:rPr lang="zh-TW" altLang="en-US" sz="3600" dirty="0"/>
              <a:t>協定及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協定來傳送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Syslog </a:t>
            </a:r>
            <a:r>
              <a:rPr lang="zh-TW" altLang="en-US" sz="3600" dirty="0"/>
              <a:t>通常被用於資訊系統管理及資安稽核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Syslog </a:t>
            </a:r>
            <a:r>
              <a:rPr lang="zh-TW" altLang="en-US" sz="3600" dirty="0"/>
              <a:t>是以明碼型態被傳送</a:t>
            </a:r>
            <a:r>
              <a:rPr lang="en-US" altLang="zh-TW" sz="3600" dirty="0"/>
              <a:t>,</a:t>
            </a:r>
            <a:r>
              <a:rPr lang="zh-TW" altLang="en-US" sz="3600" dirty="0"/>
              <a:t>無法透過 </a:t>
            </a:r>
            <a:r>
              <a:rPr lang="en-US" altLang="zh-TW" sz="3600" dirty="0"/>
              <a:t>SSL </a:t>
            </a:r>
            <a:r>
              <a:rPr lang="zh-TW" altLang="en-US" sz="3600" dirty="0"/>
              <a:t>或 </a:t>
            </a:r>
            <a:r>
              <a:rPr lang="en-US" altLang="zh-TW" sz="3600" dirty="0"/>
              <a:t>TLS </a:t>
            </a:r>
            <a:r>
              <a:rPr lang="zh-TW" altLang="en-US" sz="3600" dirty="0"/>
              <a:t>方式加密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54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系統日誌或系統記錄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Syslog </a:t>
            </a:r>
            <a:r>
              <a:rPr lang="zh-TW" altLang="en-US" sz="3600" dirty="0"/>
              <a:t>是一種用來在 </a:t>
            </a:r>
            <a:r>
              <a:rPr lang="en-US" altLang="zh-TW" sz="3600" dirty="0"/>
              <a:t>TCP/IP </a:t>
            </a:r>
            <a:r>
              <a:rPr lang="zh-TW" altLang="en-US" sz="3600" dirty="0"/>
              <a:t>網路中傳遞記錄檔訊息的標準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系統日誌訊息可以被以 </a:t>
            </a:r>
            <a:r>
              <a:rPr lang="en-US" altLang="zh-TW" sz="3600" dirty="0"/>
              <a:t>UDP </a:t>
            </a:r>
            <a:r>
              <a:rPr lang="zh-TW" altLang="en-US" sz="3600" dirty="0"/>
              <a:t>協定及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協定來傳送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Syslog </a:t>
            </a:r>
            <a:r>
              <a:rPr lang="zh-TW" altLang="en-US" sz="3600" dirty="0"/>
              <a:t>通常被用於資訊系統管理及資安稽核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(D) </a:t>
            </a:r>
            <a:r>
              <a:rPr lang="en-US" altLang="zh-TW" sz="3600" dirty="0">
                <a:solidFill>
                  <a:srgbClr val="FF0000"/>
                </a:solidFill>
              </a:rPr>
              <a:t>Syslog </a:t>
            </a:r>
            <a:r>
              <a:rPr lang="zh-TW" altLang="en-US" sz="3600" dirty="0">
                <a:solidFill>
                  <a:srgbClr val="FF0000"/>
                </a:solidFill>
              </a:rPr>
              <a:t>是以明碼型態被傳送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無法透過 </a:t>
            </a:r>
            <a:r>
              <a:rPr lang="en-US" altLang="zh-TW" sz="3600" dirty="0">
                <a:solidFill>
                  <a:srgbClr val="FF0000"/>
                </a:solidFill>
              </a:rPr>
              <a:t>SSL </a:t>
            </a:r>
            <a:r>
              <a:rPr lang="zh-TW" altLang="en-US" sz="3600" dirty="0">
                <a:solidFill>
                  <a:srgbClr val="FF0000"/>
                </a:solidFill>
              </a:rPr>
              <a:t>或 </a:t>
            </a:r>
            <a:r>
              <a:rPr lang="en-US" altLang="zh-TW" sz="3600" dirty="0">
                <a:solidFill>
                  <a:srgbClr val="FF0000"/>
                </a:solidFill>
              </a:rPr>
              <a:t>TLS </a:t>
            </a:r>
            <a:r>
              <a:rPr lang="zh-TW" altLang="en-US" sz="3600" dirty="0">
                <a:solidFill>
                  <a:srgbClr val="FF0000"/>
                </a:solidFill>
              </a:rPr>
              <a:t>方式加密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關於「系統日誌」應該採取的適當保護措施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防止侵害個人隱私</a:t>
            </a:r>
            <a:r>
              <a:rPr lang="en-US" altLang="zh-TW" sz="3600" dirty="0"/>
              <a:t>,</a:t>
            </a:r>
            <a:r>
              <a:rPr lang="zh-TW" altLang="en-US" sz="3600" dirty="0"/>
              <a:t>不須記錄使用者識別碼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防止系統日誌被未經授權的存取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防範日誌記錄檔被修改或刪除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防範超過媒體記錄容量時所產生的錯誤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629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關於「系統日誌」應該採取的適當保護措施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(A) </a:t>
            </a:r>
            <a:r>
              <a:rPr lang="zh-TW" altLang="en-US" sz="3600" dirty="0">
                <a:solidFill>
                  <a:srgbClr val="FF0000"/>
                </a:solidFill>
              </a:rPr>
              <a:t>防止侵害個人隱私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不須記錄使用者識別碼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防止系統日誌被未經授權的存取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防範日誌記錄檔被修改或刪除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防範超過媒體記錄容量時所產生的錯誤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337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請問防火牆的功能為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檢核原始碼安全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保護網路安全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保護實體安全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保護人員安全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395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請問「主要記錄系統本身登入</a:t>
            </a:r>
            <a:r>
              <a:rPr lang="en-US" altLang="zh-TW" sz="3600" dirty="0"/>
              <a:t>/</a:t>
            </a:r>
            <a:r>
              <a:rPr lang="zh-TW" altLang="en-US" sz="3600" dirty="0"/>
              <a:t>登出行為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例如系統管理人員透過遠端</a:t>
            </a:r>
          </a:p>
          <a:p>
            <a:r>
              <a:rPr lang="zh-TW" altLang="en-US" sz="3600" dirty="0" smtClean="0"/>
              <a:t>登入</a:t>
            </a:r>
            <a:r>
              <a:rPr lang="zh-TW" altLang="en-US" sz="3600" dirty="0"/>
              <a:t>系統等」係下列哪個記錄檔之功能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754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請問「主要記錄系統本身登入</a:t>
            </a:r>
            <a:r>
              <a:rPr lang="en-US" altLang="zh-TW" sz="3600" dirty="0"/>
              <a:t>/</a:t>
            </a:r>
            <a:r>
              <a:rPr lang="zh-TW" altLang="en-US" sz="3600" dirty="0"/>
              <a:t>登出行為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例如系統管理人員透過遠端</a:t>
            </a:r>
          </a:p>
          <a:p>
            <a:r>
              <a:rPr lang="zh-TW" altLang="en-US" sz="3600" dirty="0" smtClean="0"/>
              <a:t>登入</a:t>
            </a:r>
            <a:r>
              <a:rPr lang="zh-TW" altLang="en-US" sz="3600" dirty="0"/>
              <a:t>系統等」係下列哪個記錄檔之功能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(C) </a:t>
            </a:r>
            <a:r>
              <a:rPr lang="zh-TW" altLang="en-US" sz="3600" dirty="0">
                <a:solidFill>
                  <a:srgbClr val="FF0000"/>
                </a:solidFill>
              </a:rPr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833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留存日誌」是為了達成資訊安全的何種特性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可靠性</a:t>
            </a:r>
            <a:r>
              <a:rPr lang="en-US" altLang="zh-TW" sz="3600" dirty="0"/>
              <a:t>(Reliability)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不可否認性</a:t>
            </a:r>
            <a:r>
              <a:rPr lang="en-US" altLang="zh-TW" sz="3600" dirty="0"/>
              <a:t>(Non-Repudiation)</a:t>
            </a:r>
          </a:p>
        </p:txBody>
      </p:sp>
    </p:spTree>
    <p:extLst>
      <p:ext uri="{BB962C8B-B14F-4D97-AF65-F5344CB8AC3E}">
        <p14:creationId xmlns:p14="http://schemas.microsoft.com/office/powerpoint/2010/main" val="38447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留存日誌」是為了達成資訊安全的何種特性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可靠性</a:t>
            </a:r>
            <a:r>
              <a:rPr lang="en-US" altLang="zh-TW" sz="3600" dirty="0"/>
              <a:t>(Reliability)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不可否認性</a:t>
            </a:r>
            <a:r>
              <a:rPr lang="en-US" altLang="zh-TW" sz="3600" dirty="0">
                <a:solidFill>
                  <a:srgbClr val="FF0000"/>
                </a:solidFill>
              </a:rPr>
              <a:t>(Non-Repudiation)</a:t>
            </a:r>
          </a:p>
        </p:txBody>
      </p:sp>
    </p:spTree>
    <p:extLst>
      <p:ext uri="{BB962C8B-B14F-4D97-AF65-F5344CB8AC3E}">
        <p14:creationId xmlns:p14="http://schemas.microsoft.com/office/powerpoint/2010/main" val="24395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關於雲端蜜罐</a:t>
            </a:r>
            <a:r>
              <a:rPr lang="en-US" altLang="zh-TW" sz="3600" dirty="0"/>
              <a:t>(Honeypot)</a:t>
            </a:r>
            <a:r>
              <a:rPr lang="zh-TW" altLang="en-US" sz="3600" dirty="0"/>
              <a:t>技術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任何攻擊蜜罐的行為都是可疑的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通常設置在真正的運作環境之中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偽裝成有利用價值的網路、資料或電腦系統</a:t>
            </a:r>
            <a:r>
              <a:rPr lang="en-US" altLang="zh-TW" sz="3600" dirty="0"/>
              <a:t>,</a:t>
            </a:r>
            <a:r>
              <a:rPr lang="zh-TW" altLang="en-US" sz="3600" dirty="0"/>
              <a:t>並在裡面設置漏洞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誘</a:t>
            </a:r>
            <a:r>
              <a:rPr lang="zh-TW" altLang="en-US" sz="3600" dirty="0"/>
              <a:t>使駭客攻擊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為取得電腦病毒樣本的其中一種方法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696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關於雲端蜜罐</a:t>
            </a:r>
            <a:r>
              <a:rPr lang="en-US" altLang="zh-TW" sz="3600" dirty="0"/>
              <a:t>(Honeypot)</a:t>
            </a:r>
            <a:r>
              <a:rPr lang="zh-TW" altLang="en-US" sz="3600" dirty="0"/>
              <a:t>技術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任何攻擊蜜罐的行為都是可疑的</a:t>
            </a:r>
          </a:p>
          <a:p>
            <a:r>
              <a:rPr lang="en-US" altLang="zh-TW" sz="3600" dirty="0" smtClean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通常設置在真正的運作環境之中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偽裝成有利用價值的網路、資料或電腦系統</a:t>
            </a:r>
            <a:r>
              <a:rPr lang="en-US" altLang="zh-TW" sz="3600" dirty="0"/>
              <a:t>,</a:t>
            </a:r>
            <a:r>
              <a:rPr lang="zh-TW" altLang="en-US" sz="3600" dirty="0"/>
              <a:t>並在裡面設置漏洞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誘</a:t>
            </a:r>
            <a:r>
              <a:rPr lang="zh-TW" altLang="en-US" sz="3600" dirty="0"/>
              <a:t>使駭客攻擊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為取得電腦病毒樣本的其中一種方法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7585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327" y="946908"/>
            <a:ext cx="86533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對雲端服務的安全管理而言</a:t>
            </a:r>
            <a:r>
              <a:rPr lang="en-US" altLang="zh-TW" sz="3200" dirty="0"/>
              <a:t>,</a:t>
            </a:r>
            <a:r>
              <a:rPr lang="zh-TW" altLang="en-US" sz="3200" dirty="0"/>
              <a:t>實施稽核是一項必要的作法</a:t>
            </a:r>
            <a:r>
              <a:rPr lang="en-US" altLang="zh-TW" sz="3200" dirty="0"/>
              <a:t>,</a:t>
            </a:r>
            <a:r>
              <a:rPr lang="zh-TW" altLang="en-US" sz="3200" dirty="0"/>
              <a:t>可確認</a:t>
            </a:r>
            <a:r>
              <a:rPr lang="zh-TW" altLang="en-US" sz="3200" dirty="0" smtClean="0"/>
              <a:t>雲端</a:t>
            </a:r>
            <a:r>
              <a:rPr lang="zh-TW" altLang="en-US" sz="3200" dirty="0"/>
              <a:t>服務提供商是否已符合相關的資安要求。下列何者不是確保雲端</a:t>
            </a:r>
            <a:r>
              <a:rPr lang="zh-TW" altLang="en-US" sz="3200" dirty="0" smtClean="0"/>
              <a:t>服務</a:t>
            </a:r>
            <a:r>
              <a:rPr lang="zh-TW" altLang="en-US" sz="3200" dirty="0"/>
              <a:t>的安全需考量的事項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用戶應選擇單一的雲端服務提供商所提供的服務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將實施稽核的權利納入合約之中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用戶應選擇熟悉雲端服務和法規的稽核人員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用戶可要求雲端服務提供商定期審查、更新、發佈和資安有關</a:t>
            </a:r>
            <a:r>
              <a:rPr lang="zh-TW" altLang="en-US" sz="3200" dirty="0" smtClean="0"/>
              <a:t>的流程</a:t>
            </a:r>
            <a:r>
              <a:rPr lang="zh-TW" altLang="en-US" sz="3200" dirty="0"/>
              <a:t>與文件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033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327" y="946908"/>
            <a:ext cx="86533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對雲端服務的安全管理而言</a:t>
            </a:r>
            <a:r>
              <a:rPr lang="en-US" altLang="zh-TW" sz="3200" dirty="0"/>
              <a:t>,</a:t>
            </a:r>
            <a:r>
              <a:rPr lang="zh-TW" altLang="en-US" sz="3200" dirty="0"/>
              <a:t>實施稽核是一項必要的作法</a:t>
            </a:r>
            <a:r>
              <a:rPr lang="en-US" altLang="zh-TW" sz="3200" dirty="0"/>
              <a:t>,</a:t>
            </a:r>
            <a:r>
              <a:rPr lang="zh-TW" altLang="en-US" sz="3200" dirty="0"/>
              <a:t>可確認</a:t>
            </a:r>
            <a:r>
              <a:rPr lang="zh-TW" altLang="en-US" sz="3200" dirty="0" smtClean="0"/>
              <a:t>雲端</a:t>
            </a:r>
            <a:r>
              <a:rPr lang="zh-TW" altLang="en-US" sz="3200" dirty="0"/>
              <a:t>服務提供商是否已符合相關的資安要求。下列何者不是確保雲端</a:t>
            </a:r>
            <a:r>
              <a:rPr lang="zh-TW" altLang="en-US" sz="3200" dirty="0" smtClean="0"/>
              <a:t>服務</a:t>
            </a:r>
            <a:r>
              <a:rPr lang="zh-TW" altLang="en-US" sz="3200" dirty="0"/>
              <a:t>的安全需考量的事項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(A) </a:t>
            </a:r>
            <a:r>
              <a:rPr lang="zh-TW" altLang="en-US" sz="3200" dirty="0">
                <a:solidFill>
                  <a:srgbClr val="FF0000"/>
                </a:solidFill>
              </a:rPr>
              <a:t>用戶應選擇單一的雲端服務提供商所提供的服務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將實施稽核的權利納入合約之中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用戶應選擇熟悉雲端服務和法規的稽核人員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用戶可要求雲端服務提供商定期審查、更新、發佈和資安有關</a:t>
            </a:r>
            <a:r>
              <a:rPr lang="zh-TW" altLang="en-US" sz="3200" dirty="0" smtClean="0"/>
              <a:t>的流程</a:t>
            </a:r>
            <a:r>
              <a:rPr lang="zh-TW" altLang="en-US" sz="3200" dirty="0"/>
              <a:t>與文件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4406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693" y="946908"/>
            <a:ext cx="88206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使用雲端架設的 </a:t>
            </a:r>
            <a:r>
              <a:rPr lang="en-US" altLang="zh-TW" sz="3600" dirty="0"/>
              <a:t>Http </a:t>
            </a:r>
            <a:r>
              <a:rPr lang="zh-TW" altLang="en-US" sz="3600" dirty="0"/>
              <a:t>服務時</a:t>
            </a:r>
            <a:r>
              <a:rPr lang="en-US" altLang="zh-TW" sz="3600" dirty="0"/>
              <a:t>,</a:t>
            </a:r>
            <a:r>
              <a:rPr lang="zh-TW" altLang="en-US" sz="3600" dirty="0"/>
              <a:t>若伺服器回傳 </a:t>
            </a:r>
            <a:r>
              <a:rPr lang="en-US" altLang="zh-TW" sz="3600" dirty="0"/>
              <a:t>404 </a:t>
            </a:r>
            <a:r>
              <a:rPr lang="zh-TW" altLang="en-US" sz="3600" dirty="0"/>
              <a:t>的 </a:t>
            </a:r>
            <a:r>
              <a:rPr lang="en-US" altLang="zh-TW" sz="3600" dirty="0"/>
              <a:t>HTTP </a:t>
            </a:r>
            <a:r>
              <a:rPr lang="zh-TW" altLang="en-US" sz="3600" dirty="0"/>
              <a:t>狀態碼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r>
              <a:rPr lang="zh-TW" altLang="en-US" sz="3600" dirty="0"/>
              <a:t>是以下何種情況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Not Found,</a:t>
            </a:r>
            <a:r>
              <a:rPr lang="zh-TW" altLang="en-US" sz="3600" dirty="0"/>
              <a:t>請求失敗</a:t>
            </a:r>
            <a:r>
              <a:rPr lang="en-US" altLang="zh-TW" sz="3600" dirty="0"/>
              <a:t>,</a:t>
            </a:r>
            <a:r>
              <a:rPr lang="zh-TW" altLang="en-US" sz="3600" dirty="0"/>
              <a:t>請求所希望得到的資源未在伺服器上被發現</a:t>
            </a:r>
          </a:p>
          <a:p>
            <a:r>
              <a:rPr lang="en-US" altLang="zh-TW" sz="3600" dirty="0"/>
              <a:t>(B) OK,</a:t>
            </a:r>
            <a:r>
              <a:rPr lang="zh-TW" altLang="en-US" sz="3600" dirty="0"/>
              <a:t>請求已成功</a:t>
            </a:r>
            <a:r>
              <a:rPr lang="en-US" altLang="zh-TW" sz="3600" dirty="0"/>
              <a:t>,</a:t>
            </a:r>
            <a:r>
              <a:rPr lang="zh-TW" altLang="en-US" sz="3600" dirty="0"/>
              <a:t>所請求的回應標頭或資料本體將被送回</a:t>
            </a:r>
          </a:p>
          <a:p>
            <a:r>
              <a:rPr lang="en-US" altLang="zh-TW" sz="3600" dirty="0"/>
              <a:t>(C) Gateway Timeout,</a:t>
            </a:r>
            <a:r>
              <a:rPr lang="zh-TW" altLang="en-US" sz="3600" dirty="0"/>
              <a:t>伺服器嘗試執行請求時</a:t>
            </a:r>
            <a:r>
              <a:rPr lang="en-US" altLang="zh-TW" sz="3600" dirty="0"/>
              <a:t>,</a:t>
            </a:r>
            <a:r>
              <a:rPr lang="zh-TW" altLang="en-US" sz="3600" dirty="0"/>
              <a:t>未能及時從其他</a:t>
            </a:r>
            <a:r>
              <a:rPr lang="zh-TW" altLang="en-US" sz="3600" dirty="0" smtClean="0"/>
              <a:t>伺服器</a:t>
            </a:r>
            <a:r>
              <a:rPr lang="zh-TW" altLang="en-US" sz="3600" dirty="0"/>
              <a:t>取得回應</a:t>
            </a:r>
          </a:p>
          <a:p>
            <a:r>
              <a:rPr lang="en-US" altLang="zh-TW" sz="3600" dirty="0"/>
              <a:t>(D) I'm a teapot,</a:t>
            </a:r>
            <a:r>
              <a:rPr lang="zh-TW" altLang="en-US" sz="3600" dirty="0"/>
              <a:t>要求伺服器煮咖啡時應當回傳此狀態碼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794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693" y="946908"/>
            <a:ext cx="88206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使用雲端架設的 </a:t>
            </a:r>
            <a:r>
              <a:rPr lang="en-US" altLang="zh-TW" sz="3600" dirty="0"/>
              <a:t>Http </a:t>
            </a:r>
            <a:r>
              <a:rPr lang="zh-TW" altLang="en-US" sz="3600" dirty="0"/>
              <a:t>服務時</a:t>
            </a:r>
            <a:r>
              <a:rPr lang="en-US" altLang="zh-TW" sz="3600" dirty="0"/>
              <a:t>,</a:t>
            </a:r>
            <a:r>
              <a:rPr lang="zh-TW" altLang="en-US" sz="3600" dirty="0"/>
              <a:t>若伺服器回傳 </a:t>
            </a:r>
            <a:r>
              <a:rPr lang="en-US" altLang="zh-TW" sz="3600" dirty="0"/>
              <a:t>404 </a:t>
            </a:r>
            <a:r>
              <a:rPr lang="zh-TW" altLang="en-US" sz="3600" dirty="0"/>
              <a:t>的 </a:t>
            </a:r>
            <a:r>
              <a:rPr lang="en-US" altLang="zh-TW" sz="3600" dirty="0"/>
              <a:t>HTTP </a:t>
            </a:r>
            <a:r>
              <a:rPr lang="zh-TW" altLang="en-US" sz="3600" dirty="0"/>
              <a:t>狀態碼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r>
              <a:rPr lang="zh-TW" altLang="en-US" sz="3600" dirty="0"/>
              <a:t>是以下何種情況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(A) Not Found,</a:t>
            </a:r>
            <a:r>
              <a:rPr lang="zh-TW" altLang="en-US" sz="3600" dirty="0">
                <a:solidFill>
                  <a:srgbClr val="FF0000"/>
                </a:solidFill>
              </a:rPr>
              <a:t>請求失敗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請求所希望得到的資源未在伺服器上被發現</a:t>
            </a:r>
          </a:p>
          <a:p>
            <a:r>
              <a:rPr lang="en-US" altLang="zh-TW" sz="3600" dirty="0"/>
              <a:t>(B) OK,</a:t>
            </a:r>
            <a:r>
              <a:rPr lang="zh-TW" altLang="en-US" sz="3600" dirty="0"/>
              <a:t>請求已成功</a:t>
            </a:r>
            <a:r>
              <a:rPr lang="en-US" altLang="zh-TW" sz="3600" dirty="0"/>
              <a:t>,</a:t>
            </a:r>
            <a:r>
              <a:rPr lang="zh-TW" altLang="en-US" sz="3600" dirty="0"/>
              <a:t>所請求的回應標頭或資料本體將被送回</a:t>
            </a:r>
          </a:p>
          <a:p>
            <a:r>
              <a:rPr lang="en-US" altLang="zh-TW" sz="3600" dirty="0"/>
              <a:t>(C) Gateway Timeout,</a:t>
            </a:r>
            <a:r>
              <a:rPr lang="zh-TW" altLang="en-US" sz="3600" dirty="0"/>
              <a:t>伺服器嘗試執行請求時</a:t>
            </a:r>
            <a:r>
              <a:rPr lang="en-US" altLang="zh-TW" sz="3600" dirty="0"/>
              <a:t>,</a:t>
            </a:r>
            <a:r>
              <a:rPr lang="zh-TW" altLang="en-US" sz="3600" dirty="0"/>
              <a:t>未能及時從其他</a:t>
            </a:r>
            <a:r>
              <a:rPr lang="zh-TW" altLang="en-US" sz="3600" dirty="0" smtClean="0"/>
              <a:t>伺服器</a:t>
            </a:r>
            <a:r>
              <a:rPr lang="zh-TW" altLang="en-US" sz="3600" dirty="0"/>
              <a:t>取得回應</a:t>
            </a:r>
          </a:p>
          <a:p>
            <a:r>
              <a:rPr lang="en-US" altLang="zh-TW" sz="3600" dirty="0"/>
              <a:t>(D) I'm a teapot,</a:t>
            </a:r>
            <a:r>
              <a:rPr lang="zh-TW" altLang="en-US" sz="3600" dirty="0"/>
              <a:t>要求伺服器煮咖啡時應當回傳此狀態碼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913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請問防火牆的功能為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檢核原始碼安全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(B) </a:t>
            </a:r>
            <a:r>
              <a:rPr lang="zh-TW" altLang="en-US" sz="3600" dirty="0">
                <a:solidFill>
                  <a:srgbClr val="FF0000"/>
                </a:solidFill>
              </a:rPr>
              <a:t>保護網路安全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保護實體安全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保護人員安全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324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444" y="946908"/>
            <a:ext cx="80471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針對行動裝置的安全防護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行動裝置充電時應儘量使用變壓器座充</a:t>
            </a:r>
            <a:r>
              <a:rPr lang="en-US" altLang="zh-TW" sz="3600" dirty="0"/>
              <a:t>,</a:t>
            </a:r>
            <a:r>
              <a:rPr lang="zh-TW" altLang="en-US" sz="3600" dirty="0"/>
              <a:t>避免連接電腦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行動裝置應設置密碼或鍵盤鎖等防護措施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行動裝置應避免下載或安裝來路不明之安裝程式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行動裝置不會中毒</a:t>
            </a:r>
            <a:r>
              <a:rPr lang="en-US" altLang="zh-TW" sz="3600" dirty="0"/>
              <a:t>,</a:t>
            </a:r>
            <a:r>
              <a:rPr lang="zh-TW" altLang="en-US" sz="3600" dirty="0"/>
              <a:t>所以不需安裝防毒 </a:t>
            </a:r>
            <a:r>
              <a:rPr lang="en-US" altLang="zh-TW" sz="3600" dirty="0"/>
              <a:t>App,</a:t>
            </a:r>
            <a:r>
              <a:rPr lang="zh-TW" altLang="en-US" sz="3600" dirty="0"/>
              <a:t>以免影響行動</a:t>
            </a:r>
            <a:r>
              <a:rPr lang="zh-TW" altLang="en-US" sz="3600" dirty="0" smtClean="0"/>
              <a:t>裝置安全</a:t>
            </a:r>
            <a:r>
              <a:rPr lang="zh-TW" altLang="en-US" sz="3600" dirty="0"/>
              <a:t>與效能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068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444" y="946908"/>
            <a:ext cx="80471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針對行動裝置的安全防護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行動裝置充電時應儘量使用變壓器座充</a:t>
            </a:r>
            <a:r>
              <a:rPr lang="en-US" altLang="zh-TW" sz="3600" dirty="0"/>
              <a:t>,</a:t>
            </a:r>
            <a:r>
              <a:rPr lang="zh-TW" altLang="en-US" sz="3600" dirty="0"/>
              <a:t>避免連接電腦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行動裝置應設置密碼或鍵盤鎖等防護措施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行動裝置應避免下載或安裝來路不明之安裝程式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行動裝置不會中毒</a:t>
            </a:r>
            <a:r>
              <a:rPr lang="en-US" altLang="zh-TW" sz="3600" dirty="0">
                <a:solidFill>
                  <a:srgbClr val="FF0000"/>
                </a:solidFill>
              </a:rPr>
              <a:t>,</a:t>
            </a:r>
            <a:r>
              <a:rPr lang="zh-TW" altLang="en-US" sz="3600" dirty="0">
                <a:solidFill>
                  <a:srgbClr val="FF0000"/>
                </a:solidFill>
              </a:rPr>
              <a:t>所以不需安裝防毒 </a:t>
            </a:r>
            <a:r>
              <a:rPr lang="en-US" altLang="zh-TW" sz="3600" dirty="0">
                <a:solidFill>
                  <a:srgbClr val="FF0000"/>
                </a:solidFill>
              </a:rPr>
              <a:t>App,</a:t>
            </a:r>
            <a:r>
              <a:rPr lang="zh-TW" altLang="en-US" sz="3600" dirty="0">
                <a:solidFill>
                  <a:srgbClr val="FF0000"/>
                </a:solidFill>
              </a:rPr>
              <a:t>以免影響行動</a:t>
            </a:r>
            <a:r>
              <a:rPr lang="zh-TW" altLang="en-US" sz="3600" dirty="0" smtClean="0">
                <a:solidFill>
                  <a:srgbClr val="FF0000"/>
                </a:solidFill>
              </a:rPr>
              <a:t>裝置安全</a:t>
            </a:r>
            <a:r>
              <a:rPr lang="zh-TW" altLang="en-US" sz="3600" dirty="0">
                <a:solidFill>
                  <a:srgbClr val="FF0000"/>
                </a:solidFill>
              </a:rPr>
              <a:t>與效能</a:t>
            </a:r>
            <a:endParaRPr lang="en-US" altLang="zh-TW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840" y="946908"/>
            <a:ext cx="84303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關於提高行動裝置連線的安全性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當不需要開啟定位功能</a:t>
            </a:r>
            <a:r>
              <a:rPr lang="en-US" altLang="zh-TW" sz="3200" dirty="0"/>
              <a:t>(GPS)</a:t>
            </a:r>
            <a:r>
              <a:rPr lang="zh-TW" altLang="en-US" sz="3200" dirty="0"/>
              <a:t>時</a:t>
            </a:r>
            <a:r>
              <a:rPr lang="en-US" altLang="zh-TW" sz="3200" dirty="0"/>
              <a:t>,</a:t>
            </a:r>
            <a:r>
              <a:rPr lang="zh-TW" altLang="en-US" sz="3200" dirty="0"/>
              <a:t>應保持關閉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當有第三方免費提供 </a:t>
            </a:r>
            <a:r>
              <a:rPr lang="en-US" altLang="zh-TW" sz="3200" dirty="0"/>
              <a:t>Wi-Fi </a:t>
            </a:r>
            <a:r>
              <a:rPr lang="zh-TW" altLang="en-US" sz="3200" dirty="0"/>
              <a:t>服務時就直接用</a:t>
            </a:r>
            <a:r>
              <a:rPr lang="en-US" altLang="zh-TW" sz="3200" dirty="0"/>
              <a:t>,</a:t>
            </a:r>
            <a:r>
              <a:rPr lang="zh-TW" altLang="en-US" sz="3200" dirty="0"/>
              <a:t>不需了解服務</a:t>
            </a:r>
            <a:r>
              <a:rPr lang="zh-TW" altLang="en-US" sz="3200" dirty="0" smtClean="0"/>
              <a:t>提供者</a:t>
            </a:r>
            <a:r>
              <a:rPr lang="zh-TW" altLang="en-US" sz="3200" dirty="0"/>
              <a:t>身份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應小心使用藍牙功能</a:t>
            </a:r>
            <a:r>
              <a:rPr lang="en-US" altLang="zh-TW" sz="3200" dirty="0"/>
              <a:t>,</a:t>
            </a:r>
            <a:r>
              <a:rPr lang="zh-TW" altLang="en-US" sz="3200" dirty="0"/>
              <a:t>無使用需求時應予以關閉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當使用公眾場合所提供之手機充電功能時</a:t>
            </a:r>
            <a:r>
              <a:rPr lang="en-US" altLang="zh-TW" sz="3200" dirty="0"/>
              <a:t>,</a:t>
            </a:r>
            <a:r>
              <a:rPr lang="zh-TW" altLang="en-US" sz="3200" dirty="0"/>
              <a:t>應確保手機相關</a:t>
            </a:r>
            <a:r>
              <a:rPr lang="zh-TW" altLang="en-US" sz="3200" dirty="0" smtClean="0"/>
              <a:t>傳輸功能</a:t>
            </a:r>
            <a:r>
              <a:rPr lang="zh-TW" altLang="en-US" sz="3200" dirty="0"/>
              <a:t>未被開啟或先手動關閉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9806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840" y="946908"/>
            <a:ext cx="84303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關於提高行動裝置連線的安全性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當不需要開啟定位功能</a:t>
            </a:r>
            <a:r>
              <a:rPr lang="en-US" altLang="zh-TW" sz="3200" dirty="0"/>
              <a:t>(GPS)</a:t>
            </a:r>
            <a:r>
              <a:rPr lang="zh-TW" altLang="en-US" sz="3200" dirty="0"/>
              <a:t>時</a:t>
            </a:r>
            <a:r>
              <a:rPr lang="en-US" altLang="zh-TW" sz="3200" dirty="0"/>
              <a:t>,</a:t>
            </a:r>
            <a:r>
              <a:rPr lang="zh-TW" altLang="en-US" sz="3200" dirty="0"/>
              <a:t>應保持關閉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(B) </a:t>
            </a:r>
            <a:r>
              <a:rPr lang="zh-TW" altLang="en-US" sz="3200" dirty="0">
                <a:solidFill>
                  <a:srgbClr val="FF0000"/>
                </a:solidFill>
              </a:rPr>
              <a:t>當有第三方免費提供 </a:t>
            </a:r>
            <a:r>
              <a:rPr lang="en-US" altLang="zh-TW" sz="3200" dirty="0">
                <a:solidFill>
                  <a:srgbClr val="FF0000"/>
                </a:solidFill>
              </a:rPr>
              <a:t>Wi-Fi </a:t>
            </a:r>
            <a:r>
              <a:rPr lang="zh-TW" altLang="en-US" sz="3200" dirty="0">
                <a:solidFill>
                  <a:srgbClr val="FF0000"/>
                </a:solidFill>
              </a:rPr>
              <a:t>服務時就直接用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zh-TW" altLang="en-US" sz="3200" dirty="0">
                <a:solidFill>
                  <a:srgbClr val="FF0000"/>
                </a:solidFill>
              </a:rPr>
              <a:t>不需了解服務</a:t>
            </a:r>
            <a:r>
              <a:rPr lang="zh-TW" altLang="en-US" sz="3200" dirty="0" smtClean="0">
                <a:solidFill>
                  <a:srgbClr val="FF0000"/>
                </a:solidFill>
              </a:rPr>
              <a:t>提供者</a:t>
            </a:r>
            <a:r>
              <a:rPr lang="zh-TW" altLang="en-US" sz="3200" dirty="0">
                <a:solidFill>
                  <a:srgbClr val="FF0000"/>
                </a:solidFill>
              </a:rPr>
              <a:t>身份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應小心使用藍牙功能</a:t>
            </a:r>
            <a:r>
              <a:rPr lang="en-US" altLang="zh-TW" sz="3200" dirty="0"/>
              <a:t>,</a:t>
            </a:r>
            <a:r>
              <a:rPr lang="zh-TW" altLang="en-US" sz="3200" dirty="0"/>
              <a:t>無使用需求時應予以關閉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當使用公眾場合所提供之手機充電功能時</a:t>
            </a:r>
            <a:r>
              <a:rPr lang="en-US" altLang="zh-TW" sz="3200" dirty="0"/>
              <a:t>,</a:t>
            </a:r>
            <a:r>
              <a:rPr lang="zh-TW" altLang="en-US" sz="3200" dirty="0"/>
              <a:t>應確保手機相關</a:t>
            </a:r>
            <a:r>
              <a:rPr lang="zh-TW" altLang="en-US" sz="3200" dirty="0" smtClean="0"/>
              <a:t>傳輸功能</a:t>
            </a:r>
            <a:r>
              <a:rPr lang="zh-TW" altLang="en-US" sz="3200" dirty="0"/>
              <a:t>未被開啟或先手動關閉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5196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8916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關於行動裝置上運用 </a:t>
            </a:r>
            <a:r>
              <a:rPr lang="en-US" altLang="zh-TW" sz="3200" dirty="0"/>
              <a:t>HCE(Host Card Emulation)</a:t>
            </a:r>
            <a:r>
              <a:rPr lang="zh-TW" altLang="en-US" sz="3200" dirty="0"/>
              <a:t>行動支付方式的</a:t>
            </a:r>
            <a:r>
              <a:rPr lang="zh-TW" altLang="en-US" sz="3200" dirty="0" smtClean="0"/>
              <a:t>安全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從雲端支付平台取得的金鑰是有時效性的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無需挑選通過服務平台安全認證的手機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手機無需具備安全元件來儲存支付資訊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需更換具備安全防護特殊的 </a:t>
            </a:r>
            <a:r>
              <a:rPr lang="en-US" altLang="zh-TW" sz="3200" dirty="0"/>
              <a:t>SIM </a:t>
            </a:r>
            <a:r>
              <a:rPr lang="zh-TW" altLang="en-US" sz="3200" dirty="0"/>
              <a:t>卡才能支援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4343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8916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關於行動裝置上運用 </a:t>
            </a:r>
            <a:r>
              <a:rPr lang="en-US" altLang="zh-TW" sz="3200" dirty="0"/>
              <a:t>HCE(Host Card Emulation)</a:t>
            </a:r>
            <a:r>
              <a:rPr lang="zh-TW" altLang="en-US" sz="3200" dirty="0"/>
              <a:t>行動支付方式的</a:t>
            </a:r>
            <a:r>
              <a:rPr lang="zh-TW" altLang="en-US" sz="3200" dirty="0" smtClean="0"/>
              <a:t>安全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從雲端支付平台取得的金鑰是有時效性的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無需挑選通過服務平台安全認證的手機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手機無需具備安全元件來儲存支付資訊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(D) </a:t>
            </a:r>
            <a:r>
              <a:rPr lang="zh-TW" altLang="en-US" sz="3200" dirty="0">
                <a:solidFill>
                  <a:srgbClr val="FF0000"/>
                </a:solidFill>
              </a:rPr>
              <a:t>需更換具備安全防護特殊的 </a:t>
            </a:r>
            <a:r>
              <a:rPr lang="en-US" altLang="zh-TW" sz="3200" dirty="0">
                <a:solidFill>
                  <a:srgbClr val="FF0000"/>
                </a:solidFill>
              </a:rPr>
              <a:t>SIM </a:t>
            </a:r>
            <a:r>
              <a:rPr lang="zh-TW" altLang="en-US" sz="3200" dirty="0">
                <a:solidFill>
                  <a:srgbClr val="FF0000"/>
                </a:solidFill>
              </a:rPr>
              <a:t>卡才能支援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855" y="946908"/>
            <a:ext cx="87822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電器設備透過無線通訊協定互聯時</a:t>
            </a:r>
            <a:r>
              <a:rPr lang="en-US" altLang="zh-TW" sz="3600" dirty="0"/>
              <a:t>,</a:t>
            </a:r>
            <a:r>
              <a:rPr lang="zh-TW" altLang="en-US" sz="3600" dirty="0"/>
              <a:t>有可能因為外來</a:t>
            </a:r>
            <a:r>
              <a:rPr lang="zh-TW" altLang="en-US" sz="3600" dirty="0" smtClean="0"/>
              <a:t>超強</a:t>
            </a:r>
            <a:r>
              <a:rPr lang="zh-TW" altLang="en-US" sz="3600" dirty="0"/>
              <a:t>訊號的干擾而產生「蓋臺」的現象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(Man-In-The-Middle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隱藏欄位攻擊</a:t>
            </a:r>
            <a:r>
              <a:rPr lang="en-US" altLang="zh-TW" sz="3600" dirty="0"/>
              <a:t>(Hidden-Field-Tampering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6393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855" y="946908"/>
            <a:ext cx="87822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電器設備透過無線通訊協定互聯時</a:t>
            </a:r>
            <a:r>
              <a:rPr lang="en-US" altLang="zh-TW" sz="3600" dirty="0"/>
              <a:t>,</a:t>
            </a:r>
            <a:r>
              <a:rPr lang="zh-TW" altLang="en-US" sz="3600" dirty="0"/>
              <a:t>有可能因為外來</a:t>
            </a:r>
            <a:r>
              <a:rPr lang="zh-TW" altLang="en-US" sz="3600" dirty="0" smtClean="0"/>
              <a:t>超強</a:t>
            </a:r>
            <a:r>
              <a:rPr lang="zh-TW" altLang="en-US" sz="3600" dirty="0"/>
              <a:t>訊號的干擾而產生「蓋臺」的現象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(Man-In-The-Middle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隱藏欄位攻擊</a:t>
            </a:r>
            <a:r>
              <a:rPr lang="en-US" altLang="zh-TW" sz="3600" dirty="0"/>
              <a:t>(Hidden-Field-Tampering Attack)</a:t>
            </a:r>
          </a:p>
          <a:p>
            <a:r>
              <a:rPr lang="en-US" altLang="zh-TW" sz="3600" dirty="0">
                <a:solidFill>
                  <a:srgbClr val="FF0000"/>
                </a:solidFill>
              </a:rPr>
              <a:t>(D) </a:t>
            </a:r>
            <a:r>
              <a:rPr lang="zh-TW" altLang="en-US" sz="3600" dirty="0">
                <a:solidFill>
                  <a:srgbClr val="FF0000"/>
                </a:solidFill>
              </a:rPr>
              <a:t>阻斷服務攻擊</a:t>
            </a:r>
            <a:r>
              <a:rPr lang="en-US" altLang="zh-TW" sz="3600" dirty="0">
                <a:solidFill>
                  <a:srgbClr val="FF0000"/>
                </a:solidFill>
              </a:rPr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8524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733" y="946908"/>
            <a:ext cx="87265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目前在物聯網裡</a:t>
            </a:r>
            <a:r>
              <a:rPr lang="en-US" altLang="zh-TW" sz="3200" dirty="0"/>
              <a:t>,</a:t>
            </a:r>
            <a:r>
              <a:rPr lang="zh-TW" altLang="en-US" sz="3200" dirty="0"/>
              <a:t>連網的智慧家電多數是採用安全性不高的通訊協</a:t>
            </a:r>
          </a:p>
          <a:p>
            <a:r>
              <a:rPr lang="zh-TW" altLang="en-US" sz="3200" dirty="0"/>
              <a:t>定</a:t>
            </a:r>
            <a:r>
              <a:rPr lang="en-US" altLang="zh-TW" sz="3200" dirty="0"/>
              <a:t>,</a:t>
            </a:r>
            <a:r>
              <a:rPr lang="zh-TW" altLang="en-US" sz="3200" dirty="0"/>
              <a:t>駭客可以利用這些不安全的通訊協定</a:t>
            </a:r>
            <a:r>
              <a:rPr lang="en-US" altLang="zh-TW" sz="3200" dirty="0"/>
              <a:t>,</a:t>
            </a:r>
            <a:r>
              <a:rPr lang="zh-TW" altLang="en-US" sz="3200" dirty="0"/>
              <a:t>進行什麼樣的攻擊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中間人攻擊</a:t>
            </a:r>
            <a:r>
              <a:rPr lang="en-US" altLang="zh-TW" sz="3200" dirty="0"/>
              <a:t>(Man-in-the-Middle)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劫持</a:t>
            </a:r>
            <a:r>
              <a:rPr lang="en-US" altLang="zh-TW" sz="3200" dirty="0"/>
              <a:t>(TCP/IP Hijacking)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重播攻擊</a:t>
            </a:r>
            <a:r>
              <a:rPr lang="en-US" altLang="zh-TW" sz="3200" dirty="0"/>
              <a:t>(Replay)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垃圾搜尋攻擊</a:t>
            </a:r>
            <a:r>
              <a:rPr lang="en-US" altLang="zh-TW" sz="3200" dirty="0"/>
              <a:t>(Dumpster Diving)</a:t>
            </a:r>
          </a:p>
          <a:p>
            <a:r>
              <a:rPr lang="en-US" altLang="zh-TW" sz="3200" dirty="0" smtClean="0"/>
              <a:t>(A) </a:t>
            </a:r>
            <a:r>
              <a:rPr lang="en-US" altLang="zh-TW" sz="3200" dirty="0"/>
              <a:t>(1), (2), (3)</a:t>
            </a:r>
          </a:p>
          <a:p>
            <a:r>
              <a:rPr lang="en-US" altLang="zh-TW" sz="3200" dirty="0" smtClean="0"/>
              <a:t>(B) </a:t>
            </a:r>
            <a:r>
              <a:rPr lang="en-US" altLang="zh-TW" sz="3200" dirty="0"/>
              <a:t>(1), (2), (4)</a:t>
            </a:r>
          </a:p>
          <a:p>
            <a:r>
              <a:rPr lang="en-US" altLang="zh-TW" sz="3200" dirty="0" smtClean="0"/>
              <a:t>(C) </a:t>
            </a:r>
            <a:r>
              <a:rPr lang="en-US" altLang="zh-TW" sz="3200" dirty="0"/>
              <a:t>(1), (3), (4)</a:t>
            </a:r>
          </a:p>
          <a:p>
            <a:r>
              <a:rPr lang="en-US" altLang="zh-TW" sz="3200" dirty="0" smtClean="0"/>
              <a:t>(D) </a:t>
            </a:r>
            <a:r>
              <a:rPr lang="en-US" altLang="zh-TW" sz="3200" dirty="0"/>
              <a:t>(2), (3), (4)</a:t>
            </a:r>
          </a:p>
        </p:txBody>
      </p:sp>
    </p:spTree>
    <p:extLst>
      <p:ext uri="{BB962C8B-B14F-4D97-AF65-F5344CB8AC3E}">
        <p14:creationId xmlns:p14="http://schemas.microsoft.com/office/powerpoint/2010/main" val="12013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733" y="946908"/>
            <a:ext cx="87265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目前在物聯網裡</a:t>
            </a:r>
            <a:r>
              <a:rPr lang="en-US" altLang="zh-TW" sz="3200" dirty="0"/>
              <a:t>,</a:t>
            </a:r>
            <a:r>
              <a:rPr lang="zh-TW" altLang="en-US" sz="3200" dirty="0"/>
              <a:t>連網的智慧家電多數是採用安全性不高的通訊協</a:t>
            </a:r>
          </a:p>
          <a:p>
            <a:r>
              <a:rPr lang="zh-TW" altLang="en-US" sz="3200" dirty="0"/>
              <a:t>定</a:t>
            </a:r>
            <a:r>
              <a:rPr lang="en-US" altLang="zh-TW" sz="3200" dirty="0"/>
              <a:t>,</a:t>
            </a:r>
            <a:r>
              <a:rPr lang="zh-TW" altLang="en-US" sz="3200" dirty="0"/>
              <a:t>駭客可以利用這些不安全的通訊協定</a:t>
            </a:r>
            <a:r>
              <a:rPr lang="en-US" altLang="zh-TW" sz="3200" dirty="0"/>
              <a:t>,</a:t>
            </a:r>
            <a:r>
              <a:rPr lang="zh-TW" altLang="en-US" sz="3200" dirty="0"/>
              <a:t>進行什麼樣的攻擊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中間人攻擊</a:t>
            </a:r>
            <a:r>
              <a:rPr lang="en-US" altLang="zh-TW" sz="3200" dirty="0"/>
              <a:t>(Man-in-the-Middle)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劫持</a:t>
            </a:r>
            <a:r>
              <a:rPr lang="en-US" altLang="zh-TW" sz="3200" dirty="0"/>
              <a:t>(TCP/IP Hijacking)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重播攻擊</a:t>
            </a:r>
            <a:r>
              <a:rPr lang="en-US" altLang="zh-TW" sz="3200" dirty="0"/>
              <a:t>(Replay)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垃圾搜尋攻擊</a:t>
            </a:r>
            <a:r>
              <a:rPr lang="en-US" altLang="zh-TW" sz="3200" dirty="0"/>
              <a:t>(Dumpster Diving)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(A) </a:t>
            </a:r>
            <a:r>
              <a:rPr lang="en-US" altLang="zh-TW" sz="3200" dirty="0">
                <a:solidFill>
                  <a:srgbClr val="FF0000"/>
                </a:solidFill>
              </a:rPr>
              <a:t>(1), (2), (3)</a:t>
            </a:r>
          </a:p>
          <a:p>
            <a:r>
              <a:rPr lang="en-US" altLang="zh-TW" sz="3200" dirty="0" smtClean="0"/>
              <a:t>(B) </a:t>
            </a:r>
            <a:r>
              <a:rPr lang="en-US" altLang="zh-TW" sz="3200" dirty="0"/>
              <a:t>(1), (2), (4)</a:t>
            </a:r>
          </a:p>
          <a:p>
            <a:r>
              <a:rPr lang="en-US" altLang="zh-TW" sz="3200" dirty="0" smtClean="0"/>
              <a:t>(C) </a:t>
            </a:r>
            <a:r>
              <a:rPr lang="en-US" altLang="zh-TW" sz="3200" dirty="0"/>
              <a:t>(1), (3), (4)</a:t>
            </a:r>
          </a:p>
          <a:p>
            <a:r>
              <a:rPr lang="en-US" altLang="zh-TW" sz="3200" dirty="0" smtClean="0"/>
              <a:t>(D) </a:t>
            </a:r>
            <a:r>
              <a:rPr lang="en-US" altLang="zh-TW" sz="3200" dirty="0"/>
              <a:t>(2), (3), (4)</a:t>
            </a:r>
          </a:p>
        </p:txBody>
      </p:sp>
    </p:spTree>
    <p:extLst>
      <p:ext uri="{BB962C8B-B14F-4D97-AF65-F5344CB8AC3E}">
        <p14:creationId xmlns:p14="http://schemas.microsoft.com/office/powerpoint/2010/main" val="10447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13046</Words>
  <Application>Microsoft Office PowerPoint</Application>
  <PresentationFormat>如螢幕大小 (4:3)</PresentationFormat>
  <Paragraphs>1259</Paragraphs>
  <Slides>201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201</vt:i4>
      </vt:variant>
    </vt:vector>
  </HeadingPairs>
  <TitlesOfParts>
    <vt:vector size="202" baseType="lpstr">
      <vt:lpstr>Office 佈景主題</vt:lpstr>
      <vt:lpstr>IPAS資安工程師 認證題庫_資訊安全技術概論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TB</cp:lastModifiedBy>
  <cp:revision>62</cp:revision>
  <dcterms:created xsi:type="dcterms:W3CDTF">2019-05-14T03:32:08Z</dcterms:created>
  <dcterms:modified xsi:type="dcterms:W3CDTF">2020-05-06T09:30:32Z</dcterms:modified>
</cp:coreProperties>
</file>