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slides/slide395.xml" ContentType="application/vnd.openxmlformats-officedocument.presentationml.slide+xml"/>
  <Override PartName="/ppt/slides/slide396.xml" ContentType="application/vnd.openxmlformats-officedocument.presentationml.slide+xml"/>
  <Override PartName="/ppt/slides/slide397.xml" ContentType="application/vnd.openxmlformats-officedocument.presentationml.slide+xml"/>
  <Override PartName="/ppt/slides/slide398.xml" ContentType="application/vnd.openxmlformats-officedocument.presentationml.slide+xml"/>
  <Override PartName="/ppt/slides/slide399.xml" ContentType="application/vnd.openxmlformats-officedocument.presentationml.slide+xml"/>
  <Override PartName="/ppt/slides/slide400.xml" ContentType="application/vnd.openxmlformats-officedocument.presentationml.slide+xml"/>
  <Override PartName="/ppt/slides/slide40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560" r:id="rId3"/>
    <p:sldId id="561" r:id="rId4"/>
    <p:sldId id="589" r:id="rId5"/>
    <p:sldId id="836" r:id="rId6"/>
    <p:sldId id="834" r:id="rId7"/>
    <p:sldId id="835" r:id="rId8"/>
    <p:sldId id="858" r:id="rId9"/>
    <p:sldId id="837" r:id="rId10"/>
    <p:sldId id="838" r:id="rId11"/>
    <p:sldId id="859" r:id="rId12"/>
    <p:sldId id="860" r:id="rId13"/>
    <p:sldId id="861" r:id="rId14"/>
    <p:sldId id="592" r:id="rId15"/>
    <p:sldId id="265" r:id="rId16"/>
    <p:sldId id="593" r:id="rId17"/>
    <p:sldId id="263" r:id="rId18"/>
    <p:sldId id="417" r:id="rId19"/>
    <p:sldId id="659" r:id="rId20"/>
    <p:sldId id="660" r:id="rId21"/>
    <p:sldId id="741" r:id="rId22"/>
    <p:sldId id="742" r:id="rId23"/>
    <p:sldId id="705" r:id="rId24"/>
    <p:sldId id="706" r:id="rId25"/>
    <p:sldId id="845" r:id="rId26"/>
    <p:sldId id="862" r:id="rId27"/>
    <p:sldId id="863" r:id="rId28"/>
    <p:sldId id="865" r:id="rId29"/>
    <p:sldId id="866" r:id="rId30"/>
    <p:sldId id="867" r:id="rId31"/>
    <p:sldId id="864" r:id="rId32"/>
    <p:sldId id="868" r:id="rId33"/>
    <p:sldId id="639" r:id="rId34"/>
    <p:sldId id="640" r:id="rId35"/>
    <p:sldId id="671" r:id="rId36"/>
    <p:sldId id="672" r:id="rId37"/>
    <p:sldId id="675" r:id="rId38"/>
    <p:sldId id="676" r:id="rId39"/>
    <p:sldId id="696" r:id="rId40"/>
    <p:sldId id="697" r:id="rId41"/>
    <p:sldId id="707" r:id="rId42"/>
    <p:sldId id="708" r:id="rId43"/>
    <p:sldId id="869" r:id="rId44"/>
    <p:sldId id="872" r:id="rId45"/>
    <p:sldId id="870" r:id="rId46"/>
    <p:sldId id="871" r:id="rId47"/>
    <p:sldId id="709" r:id="rId48"/>
    <p:sldId id="710" r:id="rId49"/>
    <p:sldId id="873" r:id="rId50"/>
    <p:sldId id="874" r:id="rId51"/>
    <p:sldId id="739" r:id="rId52"/>
    <p:sldId id="740" r:id="rId53"/>
    <p:sldId id="590" r:id="rId54"/>
    <p:sldId id="875" r:id="rId55"/>
    <p:sldId id="876" r:id="rId56"/>
    <p:sldId id="877" r:id="rId57"/>
    <p:sldId id="878" r:id="rId58"/>
    <p:sldId id="763" r:id="rId59"/>
    <p:sldId id="258" r:id="rId60"/>
    <p:sldId id="410" r:id="rId61"/>
    <p:sldId id="761" r:id="rId62"/>
    <p:sldId id="762" r:id="rId63"/>
    <p:sldId id="764" r:id="rId64"/>
    <p:sldId id="261" r:id="rId65"/>
    <p:sldId id="412" r:id="rId66"/>
    <p:sldId id="273" r:id="rId67"/>
    <p:sldId id="423" r:id="rId68"/>
    <p:sldId id="765" r:id="rId69"/>
    <p:sldId id="267" r:id="rId70"/>
    <p:sldId id="413" r:id="rId71"/>
    <p:sldId id="415" r:id="rId72"/>
    <p:sldId id="264" r:id="rId73"/>
    <p:sldId id="416" r:id="rId74"/>
    <p:sldId id="790" r:id="rId75"/>
    <p:sldId id="854" r:id="rId76"/>
    <p:sldId id="853" r:id="rId77"/>
    <p:sldId id="841" r:id="rId78"/>
    <p:sldId id="842" r:id="rId79"/>
    <p:sldId id="789" r:id="rId80"/>
    <p:sldId id="787" r:id="rId81"/>
    <p:sldId id="788" r:id="rId82"/>
    <p:sldId id="591" r:id="rId83"/>
    <p:sldId id="879" r:id="rId84"/>
    <p:sldId id="266" r:id="rId85"/>
    <p:sldId id="414" r:id="rId86"/>
    <p:sldId id="663" r:id="rId87"/>
    <p:sldId id="257" r:id="rId88"/>
    <p:sldId id="409" r:id="rId89"/>
    <p:sldId id="661" r:id="rId90"/>
    <p:sldId id="662" r:id="rId91"/>
    <p:sldId id="664" r:id="rId92"/>
    <p:sldId id="259" r:id="rId93"/>
    <p:sldId id="411" r:id="rId94"/>
    <p:sldId id="673" r:id="rId95"/>
    <p:sldId id="674" r:id="rId96"/>
    <p:sldId id="637" r:id="rId97"/>
    <p:sldId id="638" r:id="rId98"/>
    <p:sldId id="670" r:id="rId99"/>
    <p:sldId id="668" r:id="rId100"/>
    <p:sldId id="669" r:id="rId101"/>
    <p:sldId id="695" r:id="rId102"/>
    <p:sldId id="693" r:id="rId103"/>
    <p:sldId id="694" r:id="rId104"/>
    <p:sldId id="702" r:id="rId105"/>
    <p:sldId id="768" r:id="rId106"/>
    <p:sldId id="703" r:id="rId107"/>
    <p:sldId id="704" r:id="rId108"/>
    <p:sldId id="766" r:id="rId109"/>
    <p:sldId id="767" r:id="rId110"/>
    <p:sldId id="830" r:id="rId111"/>
    <p:sldId id="831" r:id="rId112"/>
    <p:sldId id="832" r:id="rId113"/>
    <p:sldId id="833" r:id="rId114"/>
    <p:sldId id="769" r:id="rId115"/>
    <p:sldId id="698" r:id="rId116"/>
    <p:sldId id="699" r:id="rId117"/>
    <p:sldId id="700" r:id="rId118"/>
    <p:sldId id="701" r:id="rId119"/>
    <p:sldId id="771" r:id="rId120"/>
    <p:sldId id="772" r:id="rId121"/>
    <p:sldId id="783" r:id="rId122"/>
    <p:sldId id="779" r:id="rId123"/>
    <p:sldId id="780" r:id="rId124"/>
    <p:sldId id="823" r:id="rId125"/>
    <p:sldId id="824" r:id="rId126"/>
    <p:sldId id="562" r:id="rId127"/>
    <p:sldId id="563" r:id="rId128"/>
    <p:sldId id="564" r:id="rId129"/>
    <p:sldId id="711" r:id="rId130"/>
    <p:sldId id="712" r:id="rId131"/>
    <p:sldId id="713" r:id="rId132"/>
    <p:sldId id="714" r:id="rId133"/>
    <p:sldId id="715" r:id="rId134"/>
    <p:sldId id="716" r:id="rId135"/>
    <p:sldId id="717" r:id="rId136"/>
    <p:sldId id="718" r:id="rId137"/>
    <p:sldId id="719" r:id="rId138"/>
    <p:sldId id="720" r:id="rId139"/>
    <p:sldId id="272" r:id="rId140"/>
    <p:sldId id="422" r:id="rId141"/>
    <p:sldId id="565" r:id="rId142"/>
    <p:sldId id="566" r:id="rId143"/>
    <p:sldId id="274" r:id="rId144"/>
    <p:sldId id="424" r:id="rId145"/>
    <p:sldId id="275" r:id="rId146"/>
    <p:sldId id="425" r:id="rId147"/>
    <p:sldId id="745" r:id="rId148"/>
    <p:sldId id="746" r:id="rId149"/>
    <p:sldId id="747" r:id="rId150"/>
    <p:sldId id="748" r:id="rId151"/>
    <p:sldId id="749" r:id="rId152"/>
    <p:sldId id="750" r:id="rId153"/>
    <p:sldId id="751" r:id="rId154"/>
    <p:sldId id="752" r:id="rId155"/>
    <p:sldId id="753" r:id="rId156"/>
    <p:sldId id="754" r:id="rId157"/>
    <p:sldId id="791" r:id="rId158"/>
    <p:sldId id="792" r:id="rId159"/>
    <p:sldId id="793" r:id="rId160"/>
    <p:sldId id="794" r:id="rId161"/>
    <p:sldId id="567" r:id="rId162"/>
    <p:sldId id="827" r:id="rId163"/>
    <p:sldId id="825" r:id="rId164"/>
    <p:sldId id="826" r:id="rId165"/>
    <p:sldId id="828" r:id="rId166"/>
    <p:sldId id="276" r:id="rId167"/>
    <p:sldId id="426" r:id="rId168"/>
    <p:sldId id="829" r:id="rId169"/>
    <p:sldId id="568" r:id="rId170"/>
    <p:sldId id="569" r:id="rId171"/>
    <p:sldId id="570" r:id="rId172"/>
    <p:sldId id="851" r:id="rId173"/>
    <p:sldId id="852" r:id="rId174"/>
    <p:sldId id="262" r:id="rId175"/>
    <p:sldId id="418" r:id="rId176"/>
    <p:sldId id="277" r:id="rId177"/>
    <p:sldId id="427" r:id="rId178"/>
    <p:sldId id="278" r:id="rId179"/>
    <p:sldId id="428" r:id="rId180"/>
    <p:sldId id="279" r:id="rId181"/>
    <p:sldId id="429" r:id="rId182"/>
    <p:sldId id="280" r:id="rId183"/>
    <p:sldId id="430" r:id="rId184"/>
    <p:sldId id="281" r:id="rId185"/>
    <p:sldId id="431" r:id="rId186"/>
    <p:sldId id="282" r:id="rId187"/>
    <p:sldId id="432" r:id="rId188"/>
    <p:sldId id="283" r:id="rId189"/>
    <p:sldId id="433" r:id="rId190"/>
    <p:sldId id="284" r:id="rId191"/>
    <p:sldId id="434" r:id="rId192"/>
    <p:sldId id="721" r:id="rId193"/>
    <p:sldId id="722" r:id="rId194"/>
    <p:sldId id="723" r:id="rId195"/>
    <p:sldId id="724" r:id="rId196"/>
    <p:sldId id="725" r:id="rId197"/>
    <p:sldId id="726" r:id="rId198"/>
    <p:sldId id="727" r:id="rId199"/>
    <p:sldId id="728" r:id="rId200"/>
    <p:sldId id="729" r:id="rId201"/>
    <p:sldId id="730" r:id="rId202"/>
    <p:sldId id="731" r:id="rId203"/>
    <p:sldId id="732" r:id="rId204"/>
    <p:sldId id="733" r:id="rId205"/>
    <p:sldId id="734" r:id="rId206"/>
    <p:sldId id="735" r:id="rId207"/>
    <p:sldId id="736" r:id="rId208"/>
    <p:sldId id="737" r:id="rId209"/>
    <p:sldId id="738" r:id="rId210"/>
    <p:sldId id="755" r:id="rId211"/>
    <p:sldId id="756" r:id="rId212"/>
    <p:sldId id="757" r:id="rId213"/>
    <p:sldId id="758" r:id="rId214"/>
    <p:sldId id="770" r:id="rId215"/>
    <p:sldId id="773" r:id="rId216"/>
    <p:sldId id="774" r:id="rId217"/>
    <p:sldId id="777" r:id="rId218"/>
    <p:sldId id="775" r:id="rId219"/>
    <p:sldId id="776" r:id="rId220"/>
    <p:sldId id="692" r:id="rId221"/>
    <p:sldId id="691" r:id="rId222"/>
    <p:sldId id="292" r:id="rId223"/>
    <p:sldId id="435" r:id="rId224"/>
    <p:sldId id="294" r:id="rId225"/>
    <p:sldId id="437" r:id="rId226"/>
    <p:sldId id="679" r:id="rId227"/>
    <p:sldId id="680" r:id="rId228"/>
    <p:sldId id="681" r:id="rId229"/>
    <p:sldId id="682" r:id="rId230"/>
    <p:sldId id="683" r:id="rId231"/>
    <p:sldId id="684" r:id="rId232"/>
    <p:sldId id="685" r:id="rId233"/>
    <p:sldId id="686" r:id="rId234"/>
    <p:sldId id="813" r:id="rId235"/>
    <p:sldId id="814" r:id="rId236"/>
    <p:sldId id="687" r:id="rId237"/>
    <p:sldId id="688" r:id="rId238"/>
    <p:sldId id="689" r:id="rId239"/>
    <p:sldId id="690" r:id="rId240"/>
    <p:sldId id="847" r:id="rId241"/>
    <p:sldId id="846" r:id="rId242"/>
    <p:sldId id="848" r:id="rId243"/>
    <p:sldId id="677" r:id="rId244"/>
    <p:sldId id="678" r:id="rId245"/>
    <p:sldId id="571" r:id="rId246"/>
    <p:sldId id="572" r:id="rId247"/>
    <p:sldId id="573" r:id="rId248"/>
    <p:sldId id="574" r:id="rId249"/>
    <p:sldId id="627" r:id="rId250"/>
    <p:sldId id="811" r:id="rId251"/>
    <p:sldId id="812" r:id="rId252"/>
    <p:sldId id="295" r:id="rId253"/>
    <p:sldId id="438" r:id="rId254"/>
    <p:sldId id="795" r:id="rId255"/>
    <p:sldId id="796" r:id="rId256"/>
    <p:sldId id="296" r:id="rId257"/>
    <p:sldId id="439" r:id="rId258"/>
    <p:sldId id="297" r:id="rId259"/>
    <p:sldId id="440" r:id="rId260"/>
    <p:sldId id="625" r:id="rId261"/>
    <p:sldId id="626" r:id="rId262"/>
    <p:sldId id="809" r:id="rId263"/>
    <p:sldId id="810" r:id="rId264"/>
    <p:sldId id="839" r:id="rId265"/>
    <p:sldId id="840" r:id="rId266"/>
    <p:sldId id="786" r:id="rId267"/>
    <p:sldId id="784" r:id="rId268"/>
    <p:sldId id="785" r:id="rId269"/>
    <p:sldId id="628" r:id="rId270"/>
    <p:sldId id="815" r:id="rId271"/>
    <p:sldId id="816" r:id="rId272"/>
    <p:sldId id="629" r:id="rId273"/>
    <p:sldId id="630" r:id="rId274"/>
    <p:sldId id="849" r:id="rId275"/>
    <p:sldId id="850" r:id="rId276"/>
    <p:sldId id="575" r:id="rId277"/>
    <p:sldId id="576" r:id="rId278"/>
    <p:sldId id="622" r:id="rId279"/>
    <p:sldId id="298" r:id="rId280"/>
    <p:sldId id="441" r:id="rId281"/>
    <p:sldId id="620" r:id="rId282"/>
    <p:sldId id="621" r:id="rId283"/>
    <p:sldId id="843" r:id="rId284"/>
    <p:sldId id="844" r:id="rId285"/>
    <p:sldId id="302" r:id="rId286"/>
    <p:sldId id="445" r:id="rId287"/>
    <p:sldId id="611" r:id="rId288"/>
    <p:sldId id="299" r:id="rId289"/>
    <p:sldId id="442" r:id="rId290"/>
    <p:sldId id="300" r:id="rId291"/>
    <p:sldId id="443" r:id="rId292"/>
    <p:sldId id="803" r:id="rId293"/>
    <p:sldId id="804" r:id="rId294"/>
    <p:sldId id="759" r:id="rId295"/>
    <p:sldId id="760" r:id="rId296"/>
    <p:sldId id="801" r:id="rId297"/>
    <p:sldId id="802" r:id="rId298"/>
    <p:sldId id="856" r:id="rId299"/>
    <p:sldId id="799" r:id="rId300"/>
    <p:sldId id="800" r:id="rId301"/>
    <p:sldId id="855" r:id="rId302"/>
    <p:sldId id="635" r:id="rId303"/>
    <p:sldId id="636" r:id="rId304"/>
    <p:sldId id="623" r:id="rId305"/>
    <p:sldId id="624" r:id="rId306"/>
    <p:sldId id="805" r:id="rId307"/>
    <p:sldId id="806" r:id="rId308"/>
    <p:sldId id="301" r:id="rId309"/>
    <p:sldId id="444" r:id="rId310"/>
    <p:sldId id="857" r:id="rId311"/>
    <p:sldId id="797" r:id="rId312"/>
    <p:sldId id="798" r:id="rId313"/>
    <p:sldId id="577" r:id="rId314"/>
    <p:sldId id="578" r:id="rId315"/>
    <p:sldId id="303" r:id="rId316"/>
    <p:sldId id="446" r:id="rId317"/>
    <p:sldId id="306" r:id="rId318"/>
    <p:sldId id="449" r:id="rId319"/>
    <p:sldId id="612" r:id="rId320"/>
    <p:sldId id="613" r:id="rId321"/>
    <p:sldId id="616" r:id="rId322"/>
    <p:sldId id="617" r:id="rId323"/>
    <p:sldId id="618" r:id="rId324"/>
    <p:sldId id="619" r:id="rId325"/>
    <p:sldId id="807" r:id="rId326"/>
    <p:sldId id="808" r:id="rId327"/>
    <p:sldId id="633" r:id="rId328"/>
    <p:sldId id="304" r:id="rId329"/>
    <p:sldId id="447" r:id="rId330"/>
    <p:sldId id="614" r:id="rId331"/>
    <p:sldId id="615" r:id="rId332"/>
    <p:sldId id="641" r:id="rId333"/>
    <p:sldId id="642" r:id="rId334"/>
    <p:sldId id="643" r:id="rId335"/>
    <p:sldId id="644" r:id="rId336"/>
    <p:sldId id="645" r:id="rId337"/>
    <p:sldId id="646" r:id="rId338"/>
    <p:sldId id="667" r:id="rId339"/>
    <p:sldId id="665" r:id="rId340"/>
    <p:sldId id="666" r:id="rId341"/>
    <p:sldId id="579" r:id="rId342"/>
    <p:sldId id="580" r:id="rId343"/>
    <p:sldId id="581" r:id="rId344"/>
    <p:sldId id="307" r:id="rId345"/>
    <p:sldId id="450" r:id="rId346"/>
    <p:sldId id="308" r:id="rId347"/>
    <p:sldId id="451" r:id="rId348"/>
    <p:sldId id="309" r:id="rId349"/>
    <p:sldId id="452" r:id="rId350"/>
    <p:sldId id="817" r:id="rId351"/>
    <p:sldId id="818" r:id="rId352"/>
    <p:sldId id="819" r:id="rId353"/>
    <p:sldId id="820" r:id="rId354"/>
    <p:sldId id="821" r:id="rId355"/>
    <p:sldId id="822" r:id="rId356"/>
    <p:sldId id="606" r:id="rId357"/>
    <p:sldId id="607" r:id="rId358"/>
    <p:sldId id="608" r:id="rId359"/>
    <p:sldId id="609" r:id="rId360"/>
    <p:sldId id="583" r:id="rId361"/>
    <p:sldId id="584" r:id="rId362"/>
    <p:sldId id="310" r:id="rId363"/>
    <p:sldId id="453" r:id="rId364"/>
    <p:sldId id="311" r:id="rId365"/>
    <p:sldId id="454" r:id="rId366"/>
    <p:sldId id="312" r:id="rId367"/>
    <p:sldId id="455" r:id="rId368"/>
    <p:sldId id="647" r:id="rId369"/>
    <p:sldId id="648" r:id="rId370"/>
    <p:sldId id="649" r:id="rId371"/>
    <p:sldId id="650" r:id="rId372"/>
    <p:sldId id="651" r:id="rId373"/>
    <p:sldId id="652" r:id="rId374"/>
    <p:sldId id="600" r:id="rId375"/>
    <p:sldId id="601" r:id="rId376"/>
    <p:sldId id="602" r:id="rId377"/>
    <p:sldId id="603" r:id="rId378"/>
    <p:sldId id="604" r:id="rId379"/>
    <p:sldId id="605" r:id="rId380"/>
    <p:sldId id="585" r:id="rId381"/>
    <p:sldId id="586" r:id="rId382"/>
    <p:sldId id="587" r:id="rId383"/>
    <p:sldId id="588" r:id="rId384"/>
    <p:sldId id="313" r:id="rId385"/>
    <p:sldId id="456" r:id="rId386"/>
    <p:sldId id="314" r:id="rId387"/>
    <p:sldId id="457" r:id="rId388"/>
    <p:sldId id="315" r:id="rId389"/>
    <p:sldId id="458" r:id="rId390"/>
    <p:sldId id="653" r:id="rId391"/>
    <p:sldId id="654" r:id="rId392"/>
    <p:sldId id="655" r:id="rId393"/>
    <p:sldId id="656" r:id="rId394"/>
    <p:sldId id="657" r:id="rId395"/>
    <p:sldId id="658" r:id="rId396"/>
    <p:sldId id="594" r:id="rId397"/>
    <p:sldId id="595" r:id="rId398"/>
    <p:sldId id="596" r:id="rId399"/>
    <p:sldId id="597" r:id="rId400"/>
    <p:sldId id="598" r:id="rId401"/>
    <p:sldId id="599" r:id="rId40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>
        <p:scale>
          <a:sx n="129" d="100"/>
          <a:sy n="129" d="100"/>
        </p:scale>
        <p:origin x="-108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18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66" Type="http://schemas.openxmlformats.org/officeDocument/2006/relationships/slide" Target="slides/slide365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268" Type="http://schemas.openxmlformats.org/officeDocument/2006/relationships/slide" Target="slides/slide267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335" Type="http://schemas.openxmlformats.org/officeDocument/2006/relationships/slide" Target="slides/slide334.xml"/><Relationship Id="rId377" Type="http://schemas.openxmlformats.org/officeDocument/2006/relationships/slide" Target="slides/slide376.xml"/><Relationship Id="rId5" Type="http://schemas.openxmlformats.org/officeDocument/2006/relationships/slide" Target="slides/slide4.xml"/><Relationship Id="rId181" Type="http://schemas.openxmlformats.org/officeDocument/2006/relationships/slide" Target="slides/slide180.xml"/><Relationship Id="rId237" Type="http://schemas.openxmlformats.org/officeDocument/2006/relationships/slide" Target="slides/slide236.xml"/><Relationship Id="rId402" Type="http://schemas.openxmlformats.org/officeDocument/2006/relationships/slide" Target="slides/slide401.xml"/><Relationship Id="rId279" Type="http://schemas.openxmlformats.org/officeDocument/2006/relationships/slide" Target="slides/slide278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46" Type="http://schemas.openxmlformats.org/officeDocument/2006/relationships/slide" Target="slides/slide345.xml"/><Relationship Id="rId388" Type="http://schemas.openxmlformats.org/officeDocument/2006/relationships/slide" Target="slides/slide387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108" Type="http://schemas.openxmlformats.org/officeDocument/2006/relationships/slide" Target="slides/slide107.xml"/><Relationship Id="rId315" Type="http://schemas.openxmlformats.org/officeDocument/2006/relationships/slide" Target="slides/slide314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96" Type="http://schemas.openxmlformats.org/officeDocument/2006/relationships/slide" Target="slides/slide95.xml"/><Relationship Id="rId161" Type="http://schemas.openxmlformats.org/officeDocument/2006/relationships/slide" Target="slides/slide160.xml"/><Relationship Id="rId217" Type="http://schemas.openxmlformats.org/officeDocument/2006/relationships/slide" Target="slides/slide216.xml"/><Relationship Id="rId399" Type="http://schemas.openxmlformats.org/officeDocument/2006/relationships/slide" Target="slides/slide398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326" Type="http://schemas.openxmlformats.org/officeDocument/2006/relationships/slide" Target="slides/slide325.xml"/><Relationship Id="rId65" Type="http://schemas.openxmlformats.org/officeDocument/2006/relationships/slide" Target="slides/slide64.xml"/><Relationship Id="rId130" Type="http://schemas.openxmlformats.org/officeDocument/2006/relationships/slide" Target="slides/slide129.xml"/><Relationship Id="rId368" Type="http://schemas.openxmlformats.org/officeDocument/2006/relationships/slide" Target="slides/slide367.xml"/><Relationship Id="rId172" Type="http://schemas.openxmlformats.org/officeDocument/2006/relationships/slide" Target="slides/slide171.xml"/><Relationship Id="rId228" Type="http://schemas.openxmlformats.org/officeDocument/2006/relationships/slide" Target="slides/slide227.xml"/><Relationship Id="rId281" Type="http://schemas.openxmlformats.org/officeDocument/2006/relationships/slide" Target="slides/slide280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76" Type="http://schemas.openxmlformats.org/officeDocument/2006/relationships/slide" Target="slides/slide75.xml"/><Relationship Id="rId141" Type="http://schemas.openxmlformats.org/officeDocument/2006/relationships/slide" Target="slides/slide140.xml"/><Relationship Id="rId379" Type="http://schemas.openxmlformats.org/officeDocument/2006/relationships/slide" Target="slides/slide378.xml"/><Relationship Id="rId7" Type="http://schemas.openxmlformats.org/officeDocument/2006/relationships/slide" Target="slides/slide6.xml"/><Relationship Id="rId183" Type="http://schemas.openxmlformats.org/officeDocument/2006/relationships/slide" Target="slides/slide182.xml"/><Relationship Id="rId239" Type="http://schemas.openxmlformats.org/officeDocument/2006/relationships/slide" Target="slides/slide238.xml"/><Relationship Id="rId390" Type="http://schemas.openxmlformats.org/officeDocument/2006/relationships/slide" Target="slides/slide389.xml"/><Relationship Id="rId404" Type="http://schemas.openxmlformats.org/officeDocument/2006/relationships/viewProps" Target="viewProps.xml"/><Relationship Id="rId250" Type="http://schemas.openxmlformats.org/officeDocument/2006/relationships/slide" Target="slides/slide249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45" Type="http://schemas.openxmlformats.org/officeDocument/2006/relationships/slide" Target="slides/slide44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348" Type="http://schemas.openxmlformats.org/officeDocument/2006/relationships/slide" Target="slides/slide347.xml"/><Relationship Id="rId152" Type="http://schemas.openxmlformats.org/officeDocument/2006/relationships/slide" Target="slides/slide151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56" Type="http://schemas.openxmlformats.org/officeDocument/2006/relationships/slide" Target="slides/slide55.xml"/><Relationship Id="rId317" Type="http://schemas.openxmlformats.org/officeDocument/2006/relationships/slide" Target="slides/slide316.xml"/><Relationship Id="rId359" Type="http://schemas.openxmlformats.org/officeDocument/2006/relationships/slide" Target="slides/slide358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63" Type="http://schemas.openxmlformats.org/officeDocument/2006/relationships/slide" Target="slides/slide162.xml"/><Relationship Id="rId219" Type="http://schemas.openxmlformats.org/officeDocument/2006/relationships/slide" Target="slides/slide218.xml"/><Relationship Id="rId370" Type="http://schemas.openxmlformats.org/officeDocument/2006/relationships/slide" Target="slides/slide369.xml"/><Relationship Id="rId230" Type="http://schemas.openxmlformats.org/officeDocument/2006/relationships/slide" Target="slides/slide229.xml"/><Relationship Id="rId25" Type="http://schemas.openxmlformats.org/officeDocument/2006/relationships/slide" Target="slides/slide24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328" Type="http://schemas.openxmlformats.org/officeDocument/2006/relationships/slide" Target="slides/slide327.xml"/><Relationship Id="rId132" Type="http://schemas.openxmlformats.org/officeDocument/2006/relationships/slide" Target="slides/slide131.xml"/><Relationship Id="rId174" Type="http://schemas.openxmlformats.org/officeDocument/2006/relationships/slide" Target="slides/slide173.xml"/><Relationship Id="rId381" Type="http://schemas.openxmlformats.org/officeDocument/2006/relationships/slide" Target="slides/slide380.xml"/><Relationship Id="rId241" Type="http://schemas.openxmlformats.org/officeDocument/2006/relationships/slide" Target="slides/slide240.xml"/><Relationship Id="rId36" Type="http://schemas.openxmlformats.org/officeDocument/2006/relationships/slide" Target="slides/slide35.xml"/><Relationship Id="rId283" Type="http://schemas.openxmlformats.org/officeDocument/2006/relationships/slide" Target="slides/slide282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101" Type="http://schemas.openxmlformats.org/officeDocument/2006/relationships/slide" Target="slides/slide100.xml"/><Relationship Id="rId143" Type="http://schemas.openxmlformats.org/officeDocument/2006/relationships/slide" Target="slides/slide142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406" Type="http://schemas.openxmlformats.org/officeDocument/2006/relationships/tableStyles" Target="tableStyles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392" Type="http://schemas.openxmlformats.org/officeDocument/2006/relationships/slide" Target="slides/slide391.xml"/><Relationship Id="rId252" Type="http://schemas.openxmlformats.org/officeDocument/2006/relationships/slide" Target="slides/slide251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47" Type="http://schemas.openxmlformats.org/officeDocument/2006/relationships/slide" Target="slides/slide46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54" Type="http://schemas.openxmlformats.org/officeDocument/2006/relationships/slide" Target="slides/slide153.xml"/><Relationship Id="rId361" Type="http://schemas.openxmlformats.org/officeDocument/2006/relationships/slide" Target="slides/slide360.xml"/><Relationship Id="rId196" Type="http://schemas.openxmlformats.org/officeDocument/2006/relationships/slide" Target="slides/slide195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63" Type="http://schemas.openxmlformats.org/officeDocument/2006/relationships/slide" Target="slides/slide262.xml"/><Relationship Id="rId319" Type="http://schemas.openxmlformats.org/officeDocument/2006/relationships/slide" Target="slides/slide318.xml"/><Relationship Id="rId58" Type="http://schemas.openxmlformats.org/officeDocument/2006/relationships/slide" Target="slides/slide57.xml"/><Relationship Id="rId123" Type="http://schemas.openxmlformats.org/officeDocument/2006/relationships/slide" Target="slides/slide122.xml"/><Relationship Id="rId330" Type="http://schemas.openxmlformats.org/officeDocument/2006/relationships/slide" Target="slides/slide329.xml"/><Relationship Id="rId165" Type="http://schemas.openxmlformats.org/officeDocument/2006/relationships/slide" Target="slides/slide164.xml"/><Relationship Id="rId372" Type="http://schemas.openxmlformats.org/officeDocument/2006/relationships/slide" Target="slides/slide371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362" Type="http://schemas.openxmlformats.org/officeDocument/2006/relationships/slide" Target="slides/slide361.xml"/><Relationship Id="rId383" Type="http://schemas.openxmlformats.org/officeDocument/2006/relationships/slide" Target="slides/slide382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373" Type="http://schemas.openxmlformats.org/officeDocument/2006/relationships/slide" Target="slides/slide372.xml"/><Relationship Id="rId394" Type="http://schemas.openxmlformats.org/officeDocument/2006/relationships/slide" Target="slides/slide393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363" Type="http://schemas.openxmlformats.org/officeDocument/2006/relationships/slide" Target="slides/slide362.xml"/><Relationship Id="rId384" Type="http://schemas.openxmlformats.org/officeDocument/2006/relationships/slide" Target="slides/slide383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374" Type="http://schemas.openxmlformats.org/officeDocument/2006/relationships/slide" Target="slides/slide373.xml"/><Relationship Id="rId395" Type="http://schemas.openxmlformats.org/officeDocument/2006/relationships/slide" Target="slides/slide394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364" Type="http://schemas.openxmlformats.org/officeDocument/2006/relationships/slide" Target="slides/slide363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385" Type="http://schemas.openxmlformats.org/officeDocument/2006/relationships/slide" Target="slides/slide384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75" Type="http://schemas.openxmlformats.org/officeDocument/2006/relationships/slide" Target="slides/slide374.xml"/><Relationship Id="rId396" Type="http://schemas.openxmlformats.org/officeDocument/2006/relationships/slide" Target="slides/slide395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400" Type="http://schemas.openxmlformats.org/officeDocument/2006/relationships/slide" Target="slides/slide399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65" Type="http://schemas.openxmlformats.org/officeDocument/2006/relationships/slide" Target="slides/slide364.xml"/><Relationship Id="rId386" Type="http://schemas.openxmlformats.org/officeDocument/2006/relationships/slide" Target="slides/slide385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55" Type="http://schemas.openxmlformats.org/officeDocument/2006/relationships/slide" Target="slides/slide354.xml"/><Relationship Id="rId376" Type="http://schemas.openxmlformats.org/officeDocument/2006/relationships/slide" Target="slides/slide375.xml"/><Relationship Id="rId397" Type="http://schemas.openxmlformats.org/officeDocument/2006/relationships/slide" Target="slides/slide396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401" Type="http://schemas.openxmlformats.org/officeDocument/2006/relationships/slide" Target="slides/slide400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387" Type="http://schemas.openxmlformats.org/officeDocument/2006/relationships/slide" Target="slides/slide386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56" Type="http://schemas.openxmlformats.org/officeDocument/2006/relationships/slide" Target="slides/slide355.xml"/><Relationship Id="rId398" Type="http://schemas.openxmlformats.org/officeDocument/2006/relationships/slide" Target="slides/slide397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325" Type="http://schemas.openxmlformats.org/officeDocument/2006/relationships/slide" Target="slides/slide324.xml"/><Relationship Id="rId367" Type="http://schemas.openxmlformats.org/officeDocument/2006/relationships/slide" Target="slides/slide366.xml"/><Relationship Id="rId171" Type="http://schemas.openxmlformats.org/officeDocument/2006/relationships/slide" Target="slides/slide170.xml"/><Relationship Id="rId227" Type="http://schemas.openxmlformats.org/officeDocument/2006/relationships/slide" Target="slides/slide226.xml"/><Relationship Id="rId269" Type="http://schemas.openxmlformats.org/officeDocument/2006/relationships/slide" Target="slides/slide268.xml"/><Relationship Id="rId33" Type="http://schemas.openxmlformats.org/officeDocument/2006/relationships/slide" Target="slides/slide32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36" Type="http://schemas.openxmlformats.org/officeDocument/2006/relationships/slide" Target="slides/slide335.xml"/><Relationship Id="rId75" Type="http://schemas.openxmlformats.org/officeDocument/2006/relationships/slide" Target="slides/slide74.xml"/><Relationship Id="rId140" Type="http://schemas.openxmlformats.org/officeDocument/2006/relationships/slide" Target="slides/slide139.xml"/><Relationship Id="rId182" Type="http://schemas.openxmlformats.org/officeDocument/2006/relationships/slide" Target="slides/slide181.xml"/><Relationship Id="rId378" Type="http://schemas.openxmlformats.org/officeDocument/2006/relationships/slide" Target="slides/slide377.xml"/><Relationship Id="rId403" Type="http://schemas.openxmlformats.org/officeDocument/2006/relationships/presProps" Target="presProps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86" Type="http://schemas.openxmlformats.org/officeDocument/2006/relationships/slide" Target="slides/slide85.xml"/><Relationship Id="rId151" Type="http://schemas.openxmlformats.org/officeDocument/2006/relationships/slide" Target="slides/slide150.xml"/><Relationship Id="rId389" Type="http://schemas.openxmlformats.org/officeDocument/2006/relationships/slide" Target="slides/slide388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316" Type="http://schemas.openxmlformats.org/officeDocument/2006/relationships/slide" Target="slides/slide315.xml"/><Relationship Id="rId55" Type="http://schemas.openxmlformats.org/officeDocument/2006/relationships/slide" Target="slides/slide54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358" Type="http://schemas.openxmlformats.org/officeDocument/2006/relationships/slide" Target="slides/slide357.xml"/><Relationship Id="rId162" Type="http://schemas.openxmlformats.org/officeDocument/2006/relationships/slide" Target="slides/slide161.xml"/><Relationship Id="rId218" Type="http://schemas.openxmlformats.org/officeDocument/2006/relationships/slide" Target="slides/slide217.xml"/><Relationship Id="rId271" Type="http://schemas.openxmlformats.org/officeDocument/2006/relationships/slide" Target="slides/slide270.xml"/><Relationship Id="rId24" Type="http://schemas.openxmlformats.org/officeDocument/2006/relationships/slide" Target="slides/slide23.xml"/><Relationship Id="rId66" Type="http://schemas.openxmlformats.org/officeDocument/2006/relationships/slide" Target="slides/slide65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69" Type="http://schemas.openxmlformats.org/officeDocument/2006/relationships/slide" Target="slides/slide368.xml"/><Relationship Id="rId173" Type="http://schemas.openxmlformats.org/officeDocument/2006/relationships/slide" Target="slides/slide172.xml"/><Relationship Id="rId229" Type="http://schemas.openxmlformats.org/officeDocument/2006/relationships/slide" Target="slides/slide228.xml"/><Relationship Id="rId380" Type="http://schemas.openxmlformats.org/officeDocument/2006/relationships/slide" Target="slides/slide379.xml"/><Relationship Id="rId240" Type="http://schemas.openxmlformats.org/officeDocument/2006/relationships/slide" Target="slides/slide239.xml"/><Relationship Id="rId35" Type="http://schemas.openxmlformats.org/officeDocument/2006/relationships/slide" Target="slides/slide34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38" Type="http://schemas.openxmlformats.org/officeDocument/2006/relationships/slide" Target="slides/slide337.xml"/><Relationship Id="rId8" Type="http://schemas.openxmlformats.org/officeDocument/2006/relationships/slide" Target="slides/slide7.xml"/><Relationship Id="rId142" Type="http://schemas.openxmlformats.org/officeDocument/2006/relationships/slide" Target="slides/slide141.xml"/><Relationship Id="rId184" Type="http://schemas.openxmlformats.org/officeDocument/2006/relationships/slide" Target="slides/slide183.xml"/><Relationship Id="rId391" Type="http://schemas.openxmlformats.org/officeDocument/2006/relationships/slide" Target="slides/slide390.xml"/><Relationship Id="rId405" Type="http://schemas.openxmlformats.org/officeDocument/2006/relationships/theme" Target="theme/theme1.xml"/><Relationship Id="rId251" Type="http://schemas.openxmlformats.org/officeDocument/2006/relationships/slide" Target="slides/slide250.xml"/><Relationship Id="rId46" Type="http://schemas.openxmlformats.org/officeDocument/2006/relationships/slide" Target="slides/slide45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3" Type="http://schemas.openxmlformats.org/officeDocument/2006/relationships/slide" Target="slides/slide152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220" Type="http://schemas.openxmlformats.org/officeDocument/2006/relationships/slide" Target="slides/slide219.xml"/><Relationship Id="rId15" Type="http://schemas.openxmlformats.org/officeDocument/2006/relationships/slide" Target="slides/slide14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318" Type="http://schemas.openxmlformats.org/officeDocument/2006/relationships/slide" Target="slides/slide317.xml"/><Relationship Id="rId99" Type="http://schemas.openxmlformats.org/officeDocument/2006/relationships/slide" Target="slides/slide98.xml"/><Relationship Id="rId122" Type="http://schemas.openxmlformats.org/officeDocument/2006/relationships/slide" Target="slides/slide121.xml"/><Relationship Id="rId164" Type="http://schemas.openxmlformats.org/officeDocument/2006/relationships/slide" Target="slides/slide163.xml"/><Relationship Id="rId371" Type="http://schemas.openxmlformats.org/officeDocument/2006/relationships/slide" Target="slides/slide370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73" Type="http://schemas.openxmlformats.org/officeDocument/2006/relationships/slide" Target="slides/slide272.xml"/><Relationship Id="rId329" Type="http://schemas.openxmlformats.org/officeDocument/2006/relationships/slide" Target="slides/slide328.xml"/><Relationship Id="rId68" Type="http://schemas.openxmlformats.org/officeDocument/2006/relationships/slide" Target="slides/slide67.xml"/><Relationship Id="rId133" Type="http://schemas.openxmlformats.org/officeDocument/2006/relationships/slide" Target="slides/slide132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200" Type="http://schemas.openxmlformats.org/officeDocument/2006/relationships/slide" Target="slides/slide199.xml"/><Relationship Id="rId382" Type="http://schemas.openxmlformats.org/officeDocument/2006/relationships/slide" Target="slides/slide381.xml"/><Relationship Id="rId242" Type="http://schemas.openxmlformats.org/officeDocument/2006/relationships/slide" Target="slides/slide241.xml"/><Relationship Id="rId284" Type="http://schemas.openxmlformats.org/officeDocument/2006/relationships/slide" Target="slides/slide283.xml"/><Relationship Id="rId37" Type="http://schemas.openxmlformats.org/officeDocument/2006/relationships/slide" Target="slides/slide36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93" Type="http://schemas.openxmlformats.org/officeDocument/2006/relationships/slide" Target="slides/slide39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006-521E-4552-B696-4238123AD110}" type="datetimeFigureOut">
              <a:rPr lang="zh-TW" altLang="en-US" smtClean="0"/>
              <a:t>2020/5/11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17E4-1DC0-4950-B246-695413371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179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006-521E-4552-B696-4238123AD110}" type="datetimeFigureOut">
              <a:rPr lang="zh-TW" altLang="en-US" smtClean="0"/>
              <a:t>2020/5/11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17E4-1DC0-4950-B246-695413371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7992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006-521E-4552-B696-4238123AD110}" type="datetimeFigureOut">
              <a:rPr lang="zh-TW" altLang="en-US" smtClean="0"/>
              <a:t>2020/5/11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17E4-1DC0-4950-B246-695413371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9992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006-521E-4552-B696-4238123AD110}" type="datetimeFigureOut">
              <a:rPr lang="zh-TW" altLang="en-US" smtClean="0"/>
              <a:t>2020/5/11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17E4-1DC0-4950-B246-695413371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3610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006-521E-4552-B696-4238123AD110}" type="datetimeFigureOut">
              <a:rPr lang="zh-TW" altLang="en-US" smtClean="0"/>
              <a:t>2020/5/11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17E4-1DC0-4950-B246-695413371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894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006-521E-4552-B696-4238123AD110}" type="datetimeFigureOut">
              <a:rPr lang="zh-TW" altLang="en-US" smtClean="0"/>
              <a:t>2020/5/11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17E4-1DC0-4950-B246-695413371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6683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006-521E-4552-B696-4238123AD110}" type="datetimeFigureOut">
              <a:rPr lang="zh-TW" altLang="en-US" smtClean="0"/>
              <a:t>2020/5/11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17E4-1DC0-4950-B246-695413371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173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006-521E-4552-B696-4238123AD110}" type="datetimeFigureOut">
              <a:rPr lang="zh-TW" altLang="en-US" smtClean="0"/>
              <a:t>2020/5/11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17E4-1DC0-4950-B246-695413371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7428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006-521E-4552-B696-4238123AD110}" type="datetimeFigureOut">
              <a:rPr lang="zh-TW" altLang="en-US" smtClean="0"/>
              <a:t>2020/5/11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17E4-1DC0-4950-B246-695413371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0522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006-521E-4552-B696-4238123AD110}" type="datetimeFigureOut">
              <a:rPr lang="zh-TW" altLang="en-US" smtClean="0"/>
              <a:t>2020/5/11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17E4-1DC0-4950-B246-695413371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6799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006-521E-4552-B696-4238123AD110}" type="datetimeFigureOut">
              <a:rPr lang="zh-TW" altLang="en-US" smtClean="0"/>
              <a:t>2020/5/11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17E4-1DC0-4950-B246-695413371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6726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E2006-521E-4552-B696-4238123AD110}" type="datetimeFigureOut">
              <a:rPr lang="zh-TW" altLang="en-US" smtClean="0"/>
              <a:t>2020/5/11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17E4-1DC0-4950-B246-695413371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6930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ss.com.tw/images/stories/epaper_GSS_security/pdf/epaper_gss_security_0132.pdf" TargetMode="External"/><Relationship Id="rId1" Type="http://schemas.openxmlformats.org/officeDocument/2006/relationships/slideLayout" Target="../slideLayouts/slideLayout2.xml"/></Relationships>
</file>

<file path=ppt/slides/_rels/slide3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3.xml.rels><?xml version="1.0" encoding="UTF-8" standalone="yes"?>
<Relationships xmlns="http://schemas.openxmlformats.org/package/2006/relationships"><Relationship Id="rId3" Type="http://schemas.openxmlformats.org/officeDocument/2006/relationships/hyperlink" Target="https://meethub.bnext.com.tw/%E8%90%AC%E7%89%A9%E8%81%AF%E7%B6%B2%EF%BC%8C%E6%B7%BA%E8%AB%87iot%E4%BD%8E%E5%8A%9F%E8%80%97%E5%BB%A3%E5%9F%9F%E7%B6%B2%E8%B7%AF%E8%B6%A8%E5%8B%A2%EF%BC%9Alora%E3%80%81sigfox%E3%80%81nb-iot%EF%BD%9C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IPAS</a:t>
            </a: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資安</a:t>
            </a:r>
            <a:r>
              <a:rPr lang="zh-TW" altLang="en-US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工程師</a:t>
            </a:r>
            <a:r>
              <a:rPr lang="en-US" altLang="zh-TW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認證</a:t>
            </a: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題庫</a:t>
            </a:r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資訊安全技術概論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061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下列哪一項網路技術可以降低廣播領域</a:t>
            </a:r>
            <a:r>
              <a:rPr lang="en-US" altLang="zh-TW" sz="3600" dirty="0"/>
              <a:t>(Broadcast Domain)</a:t>
            </a:r>
            <a:r>
              <a:rPr lang="zh-TW" altLang="en-US" sz="3600" dirty="0"/>
              <a:t>範圍</a:t>
            </a:r>
            <a:r>
              <a:rPr lang="en-US" altLang="zh-TW" sz="3600" dirty="0" smtClean="0"/>
              <a:t>?</a:t>
            </a:r>
          </a:p>
          <a:p>
            <a:endParaRPr lang="en-US" altLang="zh-TW" sz="3600" dirty="0"/>
          </a:p>
          <a:p>
            <a:r>
              <a:rPr lang="en-US" altLang="zh-TW" sz="3600" dirty="0"/>
              <a:t>(A) Network Address Translate(NAT)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(B) VLAN</a:t>
            </a:r>
          </a:p>
          <a:p>
            <a:r>
              <a:rPr lang="en-US" altLang="zh-TW" sz="3600" dirty="0"/>
              <a:t>(C) Dynamic </a:t>
            </a:r>
            <a:r>
              <a:rPr lang="en-US" altLang="zh-TW" sz="3600" dirty="0" err="1"/>
              <a:t>Trunking</a:t>
            </a:r>
            <a:r>
              <a:rPr lang="en-US" altLang="zh-TW" sz="3600" dirty="0"/>
              <a:t> Protocol</a:t>
            </a:r>
          </a:p>
          <a:p>
            <a:r>
              <a:rPr lang="en-US" altLang="zh-TW" sz="3600" dirty="0"/>
              <a:t>(D) Inter-Switch Link(ISL)</a:t>
            </a:r>
          </a:p>
        </p:txBody>
      </p:sp>
    </p:spTree>
    <p:extLst>
      <p:ext uri="{BB962C8B-B14F-4D97-AF65-F5344CB8AC3E}">
        <p14:creationId xmlns:p14="http://schemas.microsoft.com/office/powerpoint/2010/main" val="58842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dirty="0"/>
              <a:t>SMURF Attack </a:t>
            </a:r>
            <a:r>
              <a:rPr lang="zh-TW" altLang="en-US" sz="3600" dirty="0"/>
              <a:t>是利用何種協定進行攻擊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>
                <a:solidFill>
                  <a:srgbClr val="FF0000"/>
                </a:solidFill>
              </a:rPr>
              <a:t>(A) ICMP</a:t>
            </a:r>
          </a:p>
          <a:p>
            <a:r>
              <a:rPr lang="en-US" altLang="zh-TW" sz="3600" dirty="0"/>
              <a:t>(B) UDP</a:t>
            </a:r>
          </a:p>
          <a:p>
            <a:r>
              <a:rPr lang="en-US" altLang="zh-TW" sz="3600" dirty="0"/>
              <a:t>(C) RIP</a:t>
            </a:r>
          </a:p>
          <a:p>
            <a:r>
              <a:rPr lang="en-US" altLang="zh-TW" sz="3600" dirty="0"/>
              <a:t>(D) ARP</a:t>
            </a:r>
          </a:p>
        </p:txBody>
      </p:sp>
    </p:spTree>
    <p:extLst>
      <p:ext uri="{BB962C8B-B14F-4D97-AF65-F5344CB8AC3E}">
        <p14:creationId xmlns:p14="http://schemas.microsoft.com/office/powerpoint/2010/main" val="377166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 smtClean="0"/>
              <a:t>其他攻擊</a:t>
            </a:r>
            <a:endParaRPr lang="en-US" altLang="zh-TW" sz="4000" dirty="0" smtClean="0"/>
          </a:p>
        </p:txBody>
      </p:sp>
    </p:spTree>
    <p:extLst>
      <p:ext uri="{BB962C8B-B14F-4D97-AF65-F5344CB8AC3E}">
        <p14:creationId xmlns:p14="http://schemas.microsoft.com/office/powerpoint/2010/main" val="324158725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下列何種網路攻擊「不會」造成伺服器主機系統處理效率下降或</a:t>
            </a:r>
            <a:r>
              <a:rPr lang="zh-TW" altLang="en-US" sz="3600" dirty="0" smtClean="0"/>
              <a:t>發生錯誤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 smtClean="0"/>
              <a:t>(A) </a:t>
            </a:r>
            <a:r>
              <a:rPr lang="zh-TW" altLang="en-US" sz="3600" dirty="0"/>
              <a:t>死亡偵測攻擊</a:t>
            </a:r>
            <a:r>
              <a:rPr lang="en-US" altLang="zh-TW" sz="3600" dirty="0"/>
              <a:t>(Ping-of-Death Attack)</a:t>
            </a:r>
          </a:p>
          <a:p>
            <a:r>
              <a:rPr lang="en-US" altLang="zh-TW" sz="3600" dirty="0" smtClean="0"/>
              <a:t>(B) </a:t>
            </a:r>
            <a:r>
              <a:rPr lang="zh-TW" altLang="en-US" sz="3600" dirty="0"/>
              <a:t>分割重組攻擊</a:t>
            </a:r>
            <a:r>
              <a:rPr lang="en-US" altLang="zh-TW" sz="3600" dirty="0"/>
              <a:t>(Teardrop Attack)</a:t>
            </a:r>
          </a:p>
          <a:p>
            <a:r>
              <a:rPr lang="en-US" altLang="zh-TW" sz="3600" dirty="0" smtClean="0"/>
              <a:t>(C) </a:t>
            </a:r>
            <a:r>
              <a:rPr lang="zh-TW" altLang="en-US" sz="3600" dirty="0"/>
              <a:t>分散式攻擊</a:t>
            </a:r>
            <a:r>
              <a:rPr lang="en-US" altLang="zh-TW" sz="3600" dirty="0"/>
              <a:t>(Distributed Attack)</a:t>
            </a:r>
          </a:p>
          <a:p>
            <a:r>
              <a:rPr lang="en-US" altLang="zh-TW" sz="3600" dirty="0" smtClean="0"/>
              <a:t>(D) </a:t>
            </a:r>
            <a:r>
              <a:rPr lang="zh-TW" altLang="en-US" sz="3600" dirty="0"/>
              <a:t>中間人攻擊</a:t>
            </a:r>
            <a:r>
              <a:rPr lang="en-US" altLang="zh-TW" sz="3600" dirty="0"/>
              <a:t>(Man-In-The-Middle Attack)</a:t>
            </a:r>
          </a:p>
        </p:txBody>
      </p:sp>
    </p:spTree>
    <p:extLst>
      <p:ext uri="{BB962C8B-B14F-4D97-AF65-F5344CB8AC3E}">
        <p14:creationId xmlns:p14="http://schemas.microsoft.com/office/powerpoint/2010/main" val="147162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下列何種網路攻擊「不會」造成伺服器主機系統處理效率下降或</a:t>
            </a:r>
            <a:r>
              <a:rPr lang="zh-TW" altLang="en-US" sz="3600" dirty="0" smtClean="0"/>
              <a:t>發生錯誤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 smtClean="0"/>
              <a:t>(A) </a:t>
            </a:r>
            <a:r>
              <a:rPr lang="zh-TW" altLang="en-US" sz="3600" dirty="0"/>
              <a:t>死亡偵測攻擊</a:t>
            </a:r>
            <a:r>
              <a:rPr lang="en-US" altLang="zh-TW" sz="3600" dirty="0"/>
              <a:t>(Ping-of-Death Attack)</a:t>
            </a:r>
          </a:p>
          <a:p>
            <a:r>
              <a:rPr lang="en-US" altLang="zh-TW" sz="3600" dirty="0" smtClean="0"/>
              <a:t>(B) </a:t>
            </a:r>
            <a:r>
              <a:rPr lang="zh-TW" altLang="en-US" sz="3600" dirty="0"/>
              <a:t>分割重組攻擊</a:t>
            </a:r>
            <a:r>
              <a:rPr lang="en-US" altLang="zh-TW" sz="3600" dirty="0"/>
              <a:t>(Teardrop Attack)</a:t>
            </a:r>
          </a:p>
          <a:p>
            <a:r>
              <a:rPr lang="en-US" altLang="zh-TW" sz="3600" dirty="0" smtClean="0"/>
              <a:t>(C) </a:t>
            </a:r>
            <a:r>
              <a:rPr lang="zh-TW" altLang="en-US" sz="3600" dirty="0"/>
              <a:t>分散式攻擊</a:t>
            </a:r>
            <a:r>
              <a:rPr lang="en-US" altLang="zh-TW" sz="3600" dirty="0"/>
              <a:t>(Distributed Attack)</a:t>
            </a:r>
          </a:p>
          <a:p>
            <a:r>
              <a:rPr lang="en-US" altLang="zh-TW" sz="3600" dirty="0" smtClean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中間人攻擊</a:t>
            </a:r>
            <a:r>
              <a:rPr lang="en-US" altLang="zh-TW" sz="3600" dirty="0">
                <a:solidFill>
                  <a:srgbClr val="FF0000"/>
                </a:solidFill>
              </a:rPr>
              <a:t>(Man-In-The-Middle Attack)</a:t>
            </a:r>
          </a:p>
        </p:txBody>
      </p:sp>
    </p:spTree>
    <p:extLst>
      <p:ext uri="{BB962C8B-B14F-4D97-AF65-F5344CB8AC3E}">
        <p14:creationId xmlns:p14="http://schemas.microsoft.com/office/powerpoint/2010/main" val="30803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 smtClean="0"/>
              <a:t>網路安全技術</a:t>
            </a:r>
            <a:endParaRPr lang="en-US" altLang="zh-TW" sz="4000" dirty="0" smtClean="0"/>
          </a:p>
        </p:txBody>
      </p:sp>
    </p:spTree>
    <p:extLst>
      <p:ext uri="{BB962C8B-B14F-4D97-AF65-F5344CB8AC3E}">
        <p14:creationId xmlns:p14="http://schemas.microsoft.com/office/powerpoint/2010/main" val="418944915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4034923"/>
              </p:ext>
            </p:extLst>
          </p:nvPr>
        </p:nvGraphicFramePr>
        <p:xfrm>
          <a:off x="628650" y="1825625"/>
          <a:ext cx="78867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/>
                <a:gridCol w="394335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連線安全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VPN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Email</a:t>
                      </a:r>
                      <a:r>
                        <a:rPr lang="zh-TW" altLang="en-US" dirty="0" smtClean="0"/>
                        <a:t>安全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790837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 smtClean="0"/>
              <a:t>「</a:t>
            </a:r>
            <a:r>
              <a:rPr lang="zh-TW" altLang="en-US" sz="3600" dirty="0"/>
              <a:t>虛擬私有網路</a:t>
            </a:r>
            <a:r>
              <a:rPr lang="en-US" altLang="zh-TW" sz="3600" dirty="0"/>
              <a:t>(VPN)</a:t>
            </a:r>
            <a:r>
              <a:rPr lang="zh-TW" altLang="en-US" sz="3600" dirty="0"/>
              <a:t>」主要是透過什麼技術來建立網路上的安全</a:t>
            </a:r>
            <a:r>
              <a:rPr lang="zh-TW" altLang="en-US" sz="3600" dirty="0" smtClean="0"/>
              <a:t>通訊</a:t>
            </a:r>
            <a:r>
              <a:rPr lang="zh-TW" altLang="en-US" sz="3600" dirty="0"/>
              <a:t>連線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 smtClean="0"/>
              <a:t>(A) </a:t>
            </a:r>
            <a:r>
              <a:rPr lang="zh-TW" altLang="en-US" sz="3600" dirty="0"/>
              <a:t>通道</a:t>
            </a:r>
            <a:r>
              <a:rPr lang="en-US" altLang="zh-TW" sz="3600" dirty="0"/>
              <a:t>(Tunnel)</a:t>
            </a:r>
            <a:r>
              <a:rPr lang="zh-TW" altLang="en-US" sz="3600" dirty="0"/>
              <a:t>技術</a:t>
            </a:r>
          </a:p>
          <a:p>
            <a:r>
              <a:rPr lang="en-US" altLang="zh-TW" sz="3600" dirty="0" smtClean="0"/>
              <a:t>(B) </a:t>
            </a:r>
            <a:r>
              <a:rPr lang="zh-TW" altLang="en-US" sz="3600" dirty="0"/>
              <a:t>資料壓縮技術</a:t>
            </a:r>
          </a:p>
          <a:p>
            <a:r>
              <a:rPr lang="en-US" altLang="zh-TW" sz="3600" dirty="0" smtClean="0"/>
              <a:t>(C) </a:t>
            </a:r>
            <a:r>
              <a:rPr lang="zh-TW" altLang="en-US" sz="3600" dirty="0"/>
              <a:t>調變與解調變技術</a:t>
            </a:r>
          </a:p>
          <a:p>
            <a:r>
              <a:rPr lang="en-US" altLang="zh-TW" sz="3600" dirty="0" smtClean="0"/>
              <a:t>(D) </a:t>
            </a:r>
            <a:r>
              <a:rPr lang="zh-TW" altLang="en-US" sz="3600" dirty="0"/>
              <a:t>無線通訊技術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53227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 smtClean="0"/>
              <a:t>「</a:t>
            </a:r>
            <a:r>
              <a:rPr lang="zh-TW" altLang="en-US" sz="3600" dirty="0"/>
              <a:t>虛擬私有網路</a:t>
            </a:r>
            <a:r>
              <a:rPr lang="en-US" altLang="zh-TW" sz="3600" dirty="0"/>
              <a:t>(VPN)</a:t>
            </a:r>
            <a:r>
              <a:rPr lang="zh-TW" altLang="en-US" sz="3600" dirty="0"/>
              <a:t>」主要是透過什麼技術來建立網路上的安全</a:t>
            </a:r>
            <a:r>
              <a:rPr lang="zh-TW" altLang="en-US" sz="3600" dirty="0" smtClean="0"/>
              <a:t>通訊</a:t>
            </a:r>
            <a:r>
              <a:rPr lang="zh-TW" altLang="en-US" sz="3600" dirty="0"/>
              <a:t>連線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 smtClean="0">
                <a:solidFill>
                  <a:srgbClr val="FF0000"/>
                </a:solidFill>
              </a:rPr>
              <a:t>(A) </a:t>
            </a:r>
            <a:r>
              <a:rPr lang="zh-TW" altLang="en-US" sz="3600" dirty="0">
                <a:solidFill>
                  <a:srgbClr val="FF0000"/>
                </a:solidFill>
              </a:rPr>
              <a:t>通道</a:t>
            </a:r>
            <a:r>
              <a:rPr lang="en-US" altLang="zh-TW" sz="3600" dirty="0">
                <a:solidFill>
                  <a:srgbClr val="FF0000"/>
                </a:solidFill>
              </a:rPr>
              <a:t>(Tunnel)</a:t>
            </a:r>
            <a:r>
              <a:rPr lang="zh-TW" altLang="en-US" sz="3600" dirty="0">
                <a:solidFill>
                  <a:srgbClr val="FF0000"/>
                </a:solidFill>
              </a:rPr>
              <a:t>技術</a:t>
            </a:r>
          </a:p>
          <a:p>
            <a:r>
              <a:rPr lang="en-US" altLang="zh-TW" sz="3600" dirty="0" smtClean="0"/>
              <a:t>(B) </a:t>
            </a:r>
            <a:r>
              <a:rPr lang="zh-TW" altLang="en-US" sz="3600" dirty="0"/>
              <a:t>資料壓縮技術</a:t>
            </a:r>
          </a:p>
          <a:p>
            <a:r>
              <a:rPr lang="en-US" altLang="zh-TW" sz="3600" dirty="0" smtClean="0"/>
              <a:t>(C) </a:t>
            </a:r>
            <a:r>
              <a:rPr lang="zh-TW" altLang="en-US" sz="3600" dirty="0"/>
              <a:t>調變與解調變技術</a:t>
            </a:r>
          </a:p>
          <a:p>
            <a:r>
              <a:rPr lang="en-US" altLang="zh-TW" sz="3600" dirty="0" smtClean="0"/>
              <a:t>(D) </a:t>
            </a:r>
            <a:r>
              <a:rPr lang="zh-TW" altLang="en-US" sz="3600" dirty="0"/>
              <a:t>無線通訊技術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64829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2327" y="946908"/>
            <a:ext cx="835934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在寄送電子郵件時</a:t>
            </a:r>
            <a:r>
              <a:rPr lang="en-US" altLang="zh-TW" sz="3600" dirty="0"/>
              <a:t>,</a:t>
            </a:r>
            <a:r>
              <a:rPr lang="zh-TW" altLang="en-US" sz="3600" dirty="0"/>
              <a:t>可以運用安全電子郵件簽章</a:t>
            </a:r>
            <a:r>
              <a:rPr lang="en-US" altLang="zh-TW" sz="3600" dirty="0"/>
              <a:t>/</a:t>
            </a:r>
            <a:r>
              <a:rPr lang="zh-TW" altLang="en-US" sz="3600" dirty="0"/>
              <a:t>密碼技術</a:t>
            </a:r>
            <a:r>
              <a:rPr lang="en-US" altLang="zh-TW" sz="3600" dirty="0"/>
              <a:t>,</a:t>
            </a:r>
            <a:r>
              <a:rPr lang="zh-TW" altLang="en-US" sz="3600" dirty="0"/>
              <a:t>以確保</a:t>
            </a:r>
            <a:r>
              <a:rPr lang="zh-TW" altLang="en-US" sz="3600" dirty="0" smtClean="0"/>
              <a:t>資訊</a:t>
            </a:r>
            <a:r>
              <a:rPr lang="zh-TW" altLang="en-US" sz="3600" dirty="0"/>
              <a:t>的哪些特性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(1) </a:t>
            </a:r>
            <a:r>
              <a:rPr lang="zh-TW" altLang="en-US" sz="3600" dirty="0"/>
              <a:t>機密性</a:t>
            </a:r>
          </a:p>
          <a:p>
            <a:r>
              <a:rPr lang="en-US" altLang="zh-TW" sz="3600" dirty="0"/>
              <a:t>(2) </a:t>
            </a:r>
            <a:r>
              <a:rPr lang="zh-TW" altLang="en-US" sz="3600" dirty="0"/>
              <a:t>完整性</a:t>
            </a:r>
          </a:p>
          <a:p>
            <a:r>
              <a:rPr lang="en-US" altLang="zh-TW" sz="3600" dirty="0"/>
              <a:t>(3) </a:t>
            </a:r>
            <a:r>
              <a:rPr lang="zh-TW" altLang="en-US" sz="3600" dirty="0"/>
              <a:t>可用性</a:t>
            </a:r>
          </a:p>
          <a:p>
            <a:r>
              <a:rPr lang="en-US" altLang="zh-TW" sz="3600" dirty="0"/>
              <a:t>(4) </a:t>
            </a:r>
            <a:r>
              <a:rPr lang="zh-TW" altLang="en-US" sz="3600" dirty="0"/>
              <a:t>鑑別性</a:t>
            </a:r>
          </a:p>
          <a:p>
            <a:r>
              <a:rPr lang="en-US" altLang="zh-TW" sz="3600" dirty="0"/>
              <a:t>(A) (1), (2), (3)</a:t>
            </a:r>
          </a:p>
          <a:p>
            <a:r>
              <a:rPr lang="en-US" altLang="zh-TW" sz="3600" dirty="0"/>
              <a:t>(B) (1), (2), (4)</a:t>
            </a:r>
          </a:p>
          <a:p>
            <a:r>
              <a:rPr lang="en-US" altLang="zh-TW" sz="3600" dirty="0"/>
              <a:t>(C) (1), (3), (4)</a:t>
            </a:r>
          </a:p>
          <a:p>
            <a:r>
              <a:rPr lang="en-US" altLang="zh-TW" sz="3600" dirty="0"/>
              <a:t>(D) (2), (3), (4)</a:t>
            </a:r>
          </a:p>
        </p:txBody>
      </p:sp>
    </p:spTree>
    <p:extLst>
      <p:ext uri="{BB962C8B-B14F-4D97-AF65-F5344CB8AC3E}">
        <p14:creationId xmlns:p14="http://schemas.microsoft.com/office/powerpoint/2010/main" val="5257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2327" y="946908"/>
            <a:ext cx="835934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在寄送電子郵件時</a:t>
            </a:r>
            <a:r>
              <a:rPr lang="en-US" altLang="zh-TW" sz="3600" dirty="0"/>
              <a:t>,</a:t>
            </a:r>
            <a:r>
              <a:rPr lang="zh-TW" altLang="en-US" sz="3600" dirty="0"/>
              <a:t>可以運用安全電子郵件簽章</a:t>
            </a:r>
            <a:r>
              <a:rPr lang="en-US" altLang="zh-TW" sz="3600" dirty="0"/>
              <a:t>/</a:t>
            </a:r>
            <a:r>
              <a:rPr lang="zh-TW" altLang="en-US" sz="3600" dirty="0"/>
              <a:t>密碼技術</a:t>
            </a:r>
            <a:r>
              <a:rPr lang="en-US" altLang="zh-TW" sz="3600" dirty="0"/>
              <a:t>,</a:t>
            </a:r>
            <a:r>
              <a:rPr lang="zh-TW" altLang="en-US" sz="3600" dirty="0"/>
              <a:t>以確保</a:t>
            </a:r>
            <a:r>
              <a:rPr lang="zh-TW" altLang="en-US" sz="3600" dirty="0" smtClean="0"/>
              <a:t>資訊</a:t>
            </a:r>
            <a:r>
              <a:rPr lang="zh-TW" altLang="en-US" sz="3600" dirty="0"/>
              <a:t>的哪些特性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(1) </a:t>
            </a:r>
            <a:r>
              <a:rPr lang="zh-TW" altLang="en-US" sz="3600" dirty="0"/>
              <a:t>機密性</a:t>
            </a:r>
          </a:p>
          <a:p>
            <a:r>
              <a:rPr lang="en-US" altLang="zh-TW" sz="3600" dirty="0"/>
              <a:t>(2) </a:t>
            </a:r>
            <a:r>
              <a:rPr lang="zh-TW" altLang="en-US" sz="3600" dirty="0"/>
              <a:t>完整性</a:t>
            </a:r>
          </a:p>
          <a:p>
            <a:r>
              <a:rPr lang="en-US" altLang="zh-TW" sz="3600" dirty="0"/>
              <a:t>(3) </a:t>
            </a:r>
            <a:r>
              <a:rPr lang="zh-TW" altLang="en-US" sz="3600" dirty="0"/>
              <a:t>可用性</a:t>
            </a:r>
          </a:p>
          <a:p>
            <a:r>
              <a:rPr lang="en-US" altLang="zh-TW" sz="3600" dirty="0"/>
              <a:t>(4) </a:t>
            </a:r>
            <a:r>
              <a:rPr lang="zh-TW" altLang="en-US" sz="3600" dirty="0"/>
              <a:t>鑑別性</a:t>
            </a:r>
          </a:p>
          <a:p>
            <a:r>
              <a:rPr lang="en-US" altLang="zh-TW" sz="3600" dirty="0"/>
              <a:t>(A) (1), (2), (3)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(B) (1), (2), (4)</a:t>
            </a:r>
          </a:p>
          <a:p>
            <a:r>
              <a:rPr lang="en-US" altLang="zh-TW" sz="3600" dirty="0"/>
              <a:t>(C) (1), (3), (4)</a:t>
            </a:r>
          </a:p>
          <a:p>
            <a:r>
              <a:rPr lang="en-US" altLang="zh-TW" sz="3600" dirty="0"/>
              <a:t>(D) (2), (3), (4)</a:t>
            </a:r>
          </a:p>
        </p:txBody>
      </p:sp>
    </p:spTree>
    <p:extLst>
      <p:ext uri="{BB962C8B-B14F-4D97-AF65-F5344CB8AC3E}">
        <p14:creationId xmlns:p14="http://schemas.microsoft.com/office/powerpoint/2010/main" val="356851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95861"/>
          </a:xfrm>
        </p:spPr>
        <p:txBody>
          <a:bodyPr/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Broadcast Domain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781663" y="1070558"/>
            <a:ext cx="52135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https://en.wikipedia.org/wiki/Broadcast_domain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9056835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下列何者技術可保護資料傳輸過程安全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身分驗證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加密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電子簽章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雜湊函數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420413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下列何者技術可保護資料傳輸過程安全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身分驗證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(B) </a:t>
            </a:r>
            <a:r>
              <a:rPr lang="zh-TW" altLang="en-US" sz="3600" dirty="0">
                <a:solidFill>
                  <a:srgbClr val="FF0000"/>
                </a:solidFill>
              </a:rPr>
              <a:t>加密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電子簽章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雜湊函數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31910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關於雙因素認證常見的媒介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Email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簡訊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智慧卡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密碼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18736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關於雙因素認證常見的媒介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Email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簡訊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智慧卡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密碼</a:t>
            </a:r>
            <a:endParaRPr lang="en-US" altLang="zh-TW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38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 smtClean="0">
                <a:solidFill>
                  <a:schemeClr val="bg1"/>
                </a:solidFill>
              </a:rPr>
              <a:t>防火牆</a:t>
            </a:r>
            <a:r>
              <a:rPr lang="en-US" altLang="zh-TW" sz="4000" dirty="0" smtClean="0">
                <a:solidFill>
                  <a:schemeClr val="bg1"/>
                </a:solidFill>
              </a:rPr>
              <a:t>Firewall</a:t>
            </a:r>
            <a:endParaRPr lang="zh-TW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24757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請問防火牆的功能為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檢核原始碼安全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保護網路安全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保護實體安全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保護人員安全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4235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請問防火牆的功能為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檢核原始碼安全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(B) </a:t>
            </a:r>
            <a:r>
              <a:rPr lang="zh-TW" altLang="en-US" sz="3600" dirty="0">
                <a:solidFill>
                  <a:srgbClr val="FF0000"/>
                </a:solidFill>
              </a:rPr>
              <a:t>保護網路安全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保護實體安全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保護人員安全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06862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319844" y="946908"/>
            <a:ext cx="850431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有一種防火牆的功能如下</a:t>
            </a:r>
            <a:r>
              <a:rPr lang="en-US" altLang="zh-TW" sz="3600" dirty="0"/>
              <a:t>:</a:t>
            </a:r>
            <a:r>
              <a:rPr lang="zh-TW" altLang="en-US" sz="3600" dirty="0"/>
              <a:t>「檢查來源端及目的端的 </a:t>
            </a:r>
            <a:r>
              <a:rPr lang="en-US" altLang="zh-TW" sz="3600" dirty="0"/>
              <a:t>IP </a:t>
            </a:r>
            <a:r>
              <a:rPr lang="zh-TW" altLang="en-US" sz="3600" dirty="0"/>
              <a:t>位址、埠</a:t>
            </a:r>
            <a:r>
              <a:rPr lang="zh-TW" altLang="en-US" sz="3600" dirty="0" smtClean="0"/>
              <a:t>號</a:t>
            </a:r>
            <a:r>
              <a:rPr lang="en-US" altLang="zh-TW" sz="3600" dirty="0" smtClean="0"/>
              <a:t>(</a:t>
            </a:r>
            <a:r>
              <a:rPr lang="en-US" altLang="zh-TW" sz="3600" dirty="0"/>
              <a:t>Port),</a:t>
            </a:r>
            <a:r>
              <a:rPr lang="zh-TW" altLang="en-US" sz="3600" dirty="0"/>
              <a:t>若有符合網路安全管理人員所設定的安全規則就准許通過</a:t>
            </a:r>
            <a:r>
              <a:rPr lang="en-US" altLang="zh-TW" sz="3600" dirty="0" smtClean="0"/>
              <a:t>,</a:t>
            </a:r>
            <a:r>
              <a:rPr lang="zh-TW" altLang="en-US" sz="3600" dirty="0"/>
              <a:t>否則拒絕其進入。」請問此為何種防火牆的描述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 smtClean="0"/>
              <a:t>(A) </a:t>
            </a:r>
            <a:r>
              <a:rPr lang="zh-TW" altLang="en-US" sz="3600" dirty="0"/>
              <a:t>應用代理閘道</a:t>
            </a:r>
            <a:r>
              <a:rPr lang="en-US" altLang="zh-TW" sz="3600" dirty="0"/>
              <a:t>(Application-Proxy)</a:t>
            </a:r>
            <a:r>
              <a:rPr lang="zh-TW" altLang="en-US" sz="3600" dirty="0"/>
              <a:t>防火牆</a:t>
            </a:r>
          </a:p>
          <a:p>
            <a:r>
              <a:rPr lang="en-US" altLang="zh-TW" sz="3600" dirty="0" smtClean="0"/>
              <a:t>(B) </a:t>
            </a:r>
            <a:r>
              <a:rPr lang="zh-TW" altLang="en-US" sz="3600" dirty="0"/>
              <a:t>狀態檢查</a:t>
            </a:r>
            <a:r>
              <a:rPr lang="en-US" altLang="zh-TW" sz="3600" dirty="0"/>
              <a:t>(</a:t>
            </a:r>
            <a:r>
              <a:rPr lang="en-US" altLang="zh-TW" sz="3600" dirty="0" err="1"/>
              <a:t>Stateful</a:t>
            </a:r>
            <a:r>
              <a:rPr lang="en-US" altLang="zh-TW" sz="3600" dirty="0"/>
              <a:t> inspection)</a:t>
            </a:r>
            <a:r>
              <a:rPr lang="zh-TW" altLang="en-US" sz="3600" dirty="0"/>
              <a:t>防火牆</a:t>
            </a:r>
          </a:p>
          <a:p>
            <a:r>
              <a:rPr lang="en-US" altLang="zh-TW" sz="3600" dirty="0" smtClean="0"/>
              <a:t>(C) </a:t>
            </a:r>
            <a:r>
              <a:rPr lang="zh-TW" altLang="en-US" sz="3600" dirty="0"/>
              <a:t>封包過濾</a:t>
            </a:r>
            <a:r>
              <a:rPr lang="en-US" altLang="zh-TW" sz="3600" dirty="0"/>
              <a:t>(Packet Filter)</a:t>
            </a:r>
            <a:r>
              <a:rPr lang="zh-TW" altLang="en-US" sz="3600" dirty="0"/>
              <a:t>防火牆</a:t>
            </a:r>
          </a:p>
          <a:p>
            <a:r>
              <a:rPr lang="en-US" altLang="zh-TW" sz="3600" dirty="0" smtClean="0"/>
              <a:t>(D) </a:t>
            </a:r>
            <a:r>
              <a:rPr lang="zh-TW" altLang="en-US" sz="3600" dirty="0"/>
              <a:t>個人</a:t>
            </a:r>
            <a:r>
              <a:rPr lang="en-US" altLang="zh-TW" sz="3600" dirty="0"/>
              <a:t>(Personal)</a:t>
            </a:r>
            <a:r>
              <a:rPr lang="zh-TW" altLang="en-US" sz="3600" dirty="0"/>
              <a:t>防火牆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423045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319844" y="946908"/>
            <a:ext cx="850431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有一種防火牆的功能如下</a:t>
            </a:r>
            <a:r>
              <a:rPr lang="en-US" altLang="zh-TW" sz="3600" dirty="0"/>
              <a:t>:</a:t>
            </a:r>
            <a:r>
              <a:rPr lang="zh-TW" altLang="en-US" sz="3600" dirty="0"/>
              <a:t>「檢查來源端及目的端的 </a:t>
            </a:r>
            <a:r>
              <a:rPr lang="en-US" altLang="zh-TW" sz="3600" dirty="0"/>
              <a:t>IP </a:t>
            </a:r>
            <a:r>
              <a:rPr lang="zh-TW" altLang="en-US" sz="3600" dirty="0"/>
              <a:t>位址、埠</a:t>
            </a:r>
            <a:r>
              <a:rPr lang="zh-TW" altLang="en-US" sz="3600" dirty="0" smtClean="0"/>
              <a:t>號</a:t>
            </a:r>
            <a:r>
              <a:rPr lang="en-US" altLang="zh-TW" sz="3600" dirty="0" smtClean="0"/>
              <a:t>(</a:t>
            </a:r>
            <a:r>
              <a:rPr lang="en-US" altLang="zh-TW" sz="3600" dirty="0"/>
              <a:t>Port),</a:t>
            </a:r>
            <a:r>
              <a:rPr lang="zh-TW" altLang="en-US" sz="3600" dirty="0"/>
              <a:t>若有符合網路安全管理人員所設定的安全規則就准許通過</a:t>
            </a:r>
            <a:r>
              <a:rPr lang="en-US" altLang="zh-TW" sz="3600" dirty="0" smtClean="0"/>
              <a:t>,</a:t>
            </a:r>
            <a:r>
              <a:rPr lang="zh-TW" altLang="en-US" sz="3600" dirty="0"/>
              <a:t>否則拒絕其進入。」請問此為何種防火牆的描述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 smtClean="0"/>
              <a:t>(A) </a:t>
            </a:r>
            <a:r>
              <a:rPr lang="zh-TW" altLang="en-US" sz="3600" dirty="0"/>
              <a:t>應用代理閘道</a:t>
            </a:r>
            <a:r>
              <a:rPr lang="en-US" altLang="zh-TW" sz="3600" dirty="0"/>
              <a:t>(Application-Proxy)</a:t>
            </a:r>
            <a:r>
              <a:rPr lang="zh-TW" altLang="en-US" sz="3600" dirty="0"/>
              <a:t>防火牆</a:t>
            </a:r>
          </a:p>
          <a:p>
            <a:r>
              <a:rPr lang="en-US" altLang="zh-TW" sz="3600" dirty="0" smtClean="0"/>
              <a:t>(B) </a:t>
            </a:r>
            <a:r>
              <a:rPr lang="zh-TW" altLang="en-US" sz="3600" dirty="0"/>
              <a:t>狀態檢查</a:t>
            </a:r>
            <a:r>
              <a:rPr lang="en-US" altLang="zh-TW" sz="3600" dirty="0"/>
              <a:t>(</a:t>
            </a:r>
            <a:r>
              <a:rPr lang="en-US" altLang="zh-TW" sz="3600" dirty="0" err="1"/>
              <a:t>Stateful</a:t>
            </a:r>
            <a:r>
              <a:rPr lang="en-US" altLang="zh-TW" sz="3600" dirty="0"/>
              <a:t> inspection)</a:t>
            </a:r>
            <a:r>
              <a:rPr lang="zh-TW" altLang="en-US" sz="3600" dirty="0"/>
              <a:t>防火牆</a:t>
            </a:r>
          </a:p>
          <a:p>
            <a:r>
              <a:rPr lang="en-US" altLang="zh-TW" sz="3600" dirty="0" smtClean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封包過濾</a:t>
            </a:r>
            <a:r>
              <a:rPr lang="en-US" altLang="zh-TW" sz="3600" dirty="0">
                <a:solidFill>
                  <a:srgbClr val="FF0000"/>
                </a:solidFill>
              </a:rPr>
              <a:t>(Packet Filter)</a:t>
            </a:r>
            <a:r>
              <a:rPr lang="zh-TW" altLang="en-US" sz="3600" dirty="0">
                <a:solidFill>
                  <a:srgbClr val="FF0000"/>
                </a:solidFill>
              </a:rPr>
              <a:t>防火牆</a:t>
            </a:r>
          </a:p>
          <a:p>
            <a:r>
              <a:rPr lang="en-US" altLang="zh-TW" sz="3600" dirty="0" smtClean="0"/>
              <a:t>(D) </a:t>
            </a:r>
            <a:r>
              <a:rPr lang="zh-TW" altLang="en-US" sz="3600" dirty="0"/>
              <a:t>個人</a:t>
            </a:r>
            <a:r>
              <a:rPr lang="en-US" altLang="zh-TW" sz="3600" dirty="0"/>
              <a:t>(Personal)</a:t>
            </a:r>
            <a:r>
              <a:rPr lang="zh-TW" altLang="en-US" sz="3600" dirty="0"/>
              <a:t>防火牆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39157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下列設備中</a:t>
            </a:r>
            <a:r>
              <a:rPr lang="en-US" altLang="zh-TW" sz="3600" dirty="0"/>
              <a:t>,</a:t>
            </a:r>
            <a:r>
              <a:rPr lang="zh-TW" altLang="en-US" sz="3600" dirty="0"/>
              <a:t>何者是可避免內外直接連線並隱藏內部 </a:t>
            </a:r>
            <a:r>
              <a:rPr lang="en-US" altLang="zh-TW" sz="3600" dirty="0"/>
              <a:t>IP </a:t>
            </a:r>
            <a:r>
              <a:rPr lang="zh-TW" altLang="en-US" sz="3600" dirty="0"/>
              <a:t>位址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封包過濾防火牆</a:t>
            </a:r>
            <a:r>
              <a:rPr lang="en-US" altLang="zh-TW" sz="3600" dirty="0"/>
              <a:t>(Packet-Filtering Firewall)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狀態檢視防火牆</a:t>
            </a:r>
            <a:r>
              <a:rPr lang="en-US" altLang="zh-TW" sz="3600" dirty="0"/>
              <a:t>(</a:t>
            </a:r>
            <a:r>
              <a:rPr lang="en-US" altLang="zh-TW" sz="3600" dirty="0" err="1"/>
              <a:t>Stateful</a:t>
            </a:r>
            <a:r>
              <a:rPr lang="en-US" altLang="zh-TW" sz="3600" dirty="0"/>
              <a:t> Inspection Firewall</a:t>
            </a:r>
            <a:r>
              <a:rPr lang="en-US" altLang="zh-TW" sz="3600" dirty="0" smtClean="0"/>
              <a:t>)</a:t>
            </a:r>
            <a:endParaRPr lang="en-US" altLang="zh-TW" sz="3600" dirty="0"/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代理伺服器</a:t>
            </a:r>
            <a:r>
              <a:rPr lang="en-US" altLang="zh-TW" sz="3600" dirty="0"/>
              <a:t>(Proxy Server)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網站應用程式防火牆</a:t>
            </a:r>
            <a:r>
              <a:rPr lang="en-US" altLang="zh-TW" sz="3600" dirty="0"/>
              <a:t>(Web Application Firewall)</a:t>
            </a:r>
          </a:p>
        </p:txBody>
      </p:sp>
    </p:spTree>
    <p:extLst>
      <p:ext uri="{BB962C8B-B14F-4D97-AF65-F5344CB8AC3E}">
        <p14:creationId xmlns:p14="http://schemas.microsoft.com/office/powerpoint/2010/main" val="75463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1782711" cy="1109713"/>
          </a:xfrm>
        </p:spPr>
        <p:txBody>
          <a:bodyPr/>
          <a:lstStyle/>
          <a:p>
            <a:r>
              <a:rPr lang="en-US" altLang="zh-TW" dirty="0" smtClean="0"/>
              <a:t>VLAN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08548" y="965708"/>
            <a:ext cx="4138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https://en.wikipedia.org/wiki/Virtual_LAN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796412" y="1561152"/>
            <a:ext cx="728570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TW" altLang="en-US" sz="2400" dirty="0"/>
              <a:t>虛擬區域網路（</a:t>
            </a:r>
            <a:r>
              <a:rPr lang="en-US" altLang="zh-TW" sz="2400" dirty="0"/>
              <a:t>Virtual Local Area Network</a:t>
            </a:r>
            <a:r>
              <a:rPr lang="zh-TW" altLang="en-US" sz="2400" dirty="0"/>
              <a:t>或簡寫</a:t>
            </a:r>
            <a:r>
              <a:rPr lang="en-US" altLang="zh-TW" sz="2400" dirty="0"/>
              <a:t>VLAN, V-LAN</a:t>
            </a:r>
            <a:r>
              <a:rPr lang="zh-TW" altLang="en-US" sz="2400" dirty="0"/>
              <a:t>）是一種建構於</a:t>
            </a: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區域網路</a:t>
            </a: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交換</a:t>
            </a:r>
            <a:r>
              <a:rPr lang="zh-TW" altLang="en-US" sz="2400" dirty="0" smtClean="0"/>
              <a:t>技術</a:t>
            </a:r>
            <a:r>
              <a:rPr lang="en-US" altLang="zh-TW" sz="2400" dirty="0" smtClean="0"/>
              <a:t>LAN Switch</a:t>
            </a:r>
            <a:r>
              <a:rPr lang="zh-TW" altLang="en-US" sz="2400" dirty="0" smtClean="0"/>
              <a:t>的</a:t>
            </a:r>
            <a:r>
              <a:rPr lang="zh-TW" altLang="en-US" sz="2400" dirty="0"/>
              <a:t>網路管理的技術</a:t>
            </a:r>
            <a:r>
              <a:rPr lang="zh-TW" altLang="en-US" sz="2400" dirty="0" smtClean="0"/>
              <a:t>，</a:t>
            </a:r>
            <a:endParaRPr lang="en-US" altLang="zh-TW" sz="2400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zh-TW" altLang="en-US" sz="2400" dirty="0" smtClean="0"/>
              <a:t>網</a:t>
            </a:r>
            <a:r>
              <a:rPr lang="zh-TW" altLang="en-US" sz="2400" dirty="0"/>
              <a:t>管人員可以藉此透過控制</a:t>
            </a:r>
            <a:r>
              <a:rPr lang="zh-TW" altLang="en-US" sz="2400" dirty="0" smtClean="0"/>
              <a:t>交換器</a:t>
            </a:r>
            <a:r>
              <a:rPr lang="en-US" altLang="zh-TW" sz="2400" dirty="0"/>
              <a:t>Switch</a:t>
            </a:r>
            <a:r>
              <a:rPr lang="zh-TW" altLang="en-US" sz="2400" dirty="0" smtClean="0"/>
              <a:t>有效</a:t>
            </a:r>
            <a:r>
              <a:rPr lang="zh-TW" altLang="en-US" sz="2400" dirty="0"/>
              <a:t>分派出入區域網的封包到正確的出入埠，達到對</a:t>
            </a: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不同實體區域網</a:t>
            </a:r>
            <a:r>
              <a:rPr lang="zh-TW" altLang="en-US" sz="2400" dirty="0"/>
              <a:t>中的裝置進行</a:t>
            </a:r>
            <a:r>
              <a:rPr lang="zh-TW" altLang="en-US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邏輯</a:t>
            </a: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</a:t>
            </a:r>
            <a:r>
              <a:rPr lang="zh-TW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群</a:t>
            </a:r>
            <a:r>
              <a:rPr lang="en-US" altLang="zh-TW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Grouping</a:t>
            </a:r>
            <a:r>
              <a:rPr lang="zh-TW" altLang="en-US" sz="2400" dirty="0" smtClean="0"/>
              <a:t>管理，</a:t>
            </a:r>
            <a:endParaRPr lang="en-US" altLang="zh-TW" sz="2400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降低</a:t>
            </a:r>
            <a:r>
              <a:rPr lang="en-US" altLang="zh-TW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broadcast</a:t>
            </a:r>
            <a:r>
              <a:rPr lang="zh-TW" altLang="en-US" sz="2400" dirty="0" smtClean="0"/>
              <a:t>並</a:t>
            </a:r>
            <a:r>
              <a:rPr lang="zh-TW" altLang="en-US" sz="2400" dirty="0"/>
              <a:t>降低區域網內大量資料流通時，因無用封包過多導致壅塞的問題，以及提昇區域網的資訊安全保障。</a:t>
            </a:r>
          </a:p>
        </p:txBody>
      </p:sp>
    </p:spTree>
    <p:extLst>
      <p:ext uri="{BB962C8B-B14F-4D97-AF65-F5344CB8AC3E}">
        <p14:creationId xmlns:p14="http://schemas.microsoft.com/office/powerpoint/2010/main" val="939221117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下列設備中</a:t>
            </a:r>
            <a:r>
              <a:rPr lang="en-US" altLang="zh-TW" sz="3600" dirty="0"/>
              <a:t>,</a:t>
            </a:r>
            <a:r>
              <a:rPr lang="zh-TW" altLang="en-US" sz="3600" dirty="0"/>
              <a:t>何者是可避免內外直接連線並隱藏內部 </a:t>
            </a:r>
            <a:r>
              <a:rPr lang="en-US" altLang="zh-TW" sz="3600" dirty="0"/>
              <a:t>IP </a:t>
            </a:r>
            <a:r>
              <a:rPr lang="zh-TW" altLang="en-US" sz="3600" dirty="0"/>
              <a:t>位址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封包過濾防火牆</a:t>
            </a:r>
            <a:r>
              <a:rPr lang="en-US" altLang="zh-TW" sz="3600" dirty="0"/>
              <a:t>(Packet-Filtering Firewall)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狀態檢視防火牆</a:t>
            </a:r>
            <a:r>
              <a:rPr lang="en-US" altLang="zh-TW" sz="3600" dirty="0"/>
              <a:t>(</a:t>
            </a:r>
            <a:r>
              <a:rPr lang="en-US" altLang="zh-TW" sz="3600" dirty="0" err="1"/>
              <a:t>Stateful</a:t>
            </a:r>
            <a:r>
              <a:rPr lang="en-US" altLang="zh-TW" sz="3600" dirty="0"/>
              <a:t> Inspection Firewall</a:t>
            </a:r>
            <a:r>
              <a:rPr lang="en-US" altLang="zh-TW" sz="3600" dirty="0" smtClean="0"/>
              <a:t>)</a:t>
            </a:r>
            <a:endParaRPr lang="en-US" altLang="zh-TW" sz="3600" dirty="0"/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代理伺服器</a:t>
            </a:r>
            <a:r>
              <a:rPr lang="en-US" altLang="zh-TW" sz="3600" dirty="0">
                <a:solidFill>
                  <a:srgbClr val="FF0000"/>
                </a:solidFill>
              </a:rPr>
              <a:t>(Proxy Server)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網站應用程式防火牆</a:t>
            </a:r>
            <a:r>
              <a:rPr lang="en-US" altLang="zh-TW" sz="3600" dirty="0"/>
              <a:t>(Web Application Firewall)</a:t>
            </a:r>
          </a:p>
        </p:txBody>
      </p:sp>
    </p:spTree>
    <p:extLst>
      <p:ext uri="{BB962C8B-B14F-4D97-AF65-F5344CB8AC3E}">
        <p14:creationId xmlns:p14="http://schemas.microsoft.com/office/powerpoint/2010/main" val="204521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>
                <a:solidFill>
                  <a:schemeClr val="bg1"/>
                </a:solidFill>
              </a:rPr>
              <a:t>蜜</a:t>
            </a:r>
            <a:r>
              <a:rPr lang="zh-TW" altLang="en-US" sz="4000" dirty="0" smtClean="0">
                <a:solidFill>
                  <a:schemeClr val="bg1"/>
                </a:solidFill>
              </a:rPr>
              <a:t>罐</a:t>
            </a:r>
            <a:endParaRPr lang="en-US" altLang="zh-TW" sz="40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TW" sz="4000" dirty="0" smtClean="0">
                <a:solidFill>
                  <a:schemeClr val="bg1"/>
                </a:solidFill>
              </a:rPr>
              <a:t>Honeypot</a:t>
            </a:r>
            <a:endParaRPr lang="zh-TW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465410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8420" y="946908"/>
            <a:ext cx="878716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/>
              <a:t>Bob </a:t>
            </a:r>
            <a:r>
              <a:rPr lang="zh-TW" altLang="en-US" sz="3200" dirty="0"/>
              <a:t>過去兩週一直在試圖滲透一個遠端的生產系統</a:t>
            </a:r>
            <a:r>
              <a:rPr lang="zh-TW" altLang="en-US" sz="3200" dirty="0" smtClean="0"/>
              <a:t>。某一</a:t>
            </a:r>
            <a:r>
              <a:rPr lang="zh-TW" altLang="en-US" sz="3200" dirty="0"/>
              <a:t>次</a:t>
            </a:r>
            <a:r>
              <a:rPr lang="en-US" altLang="zh-TW" sz="3200" dirty="0"/>
              <a:t>,</a:t>
            </a:r>
            <a:r>
              <a:rPr lang="zh-TW" altLang="en-US" sz="3200" dirty="0"/>
              <a:t>他能夠進入系統</a:t>
            </a:r>
            <a:r>
              <a:rPr lang="en-US" altLang="zh-TW" sz="3200" dirty="0"/>
              <a:t>,</a:t>
            </a:r>
            <a:r>
              <a:rPr lang="zh-TW" altLang="en-US" sz="3200" dirty="0"/>
              <a:t>並使用該系統三週的時間</a:t>
            </a:r>
            <a:r>
              <a:rPr lang="zh-TW" altLang="en-US" sz="3200" dirty="0" smtClean="0"/>
              <a:t>。殊不知</a:t>
            </a:r>
            <a:r>
              <a:rPr lang="en-US" altLang="zh-TW" sz="3200" dirty="0"/>
              <a:t>,</a:t>
            </a:r>
            <a:r>
              <a:rPr lang="zh-TW" altLang="en-US" sz="3200" dirty="0"/>
              <a:t>執法機構也正在記錄他的每一項活動</a:t>
            </a:r>
            <a:r>
              <a:rPr lang="en-US" altLang="zh-TW" sz="3200" dirty="0"/>
              <a:t>,</a:t>
            </a:r>
            <a:r>
              <a:rPr lang="zh-TW" altLang="en-US" sz="3200" dirty="0"/>
              <a:t>並在後來成為證據</a:t>
            </a:r>
            <a:r>
              <a:rPr lang="zh-TW" altLang="en-US" sz="3200" dirty="0" smtClean="0"/>
              <a:t>。該</a:t>
            </a:r>
            <a:r>
              <a:rPr lang="zh-TW" altLang="en-US" sz="3200" dirty="0"/>
              <a:t>組織使用一種虛擬環境來捕獲 </a:t>
            </a:r>
            <a:r>
              <a:rPr lang="en-US" altLang="zh-TW" sz="3200" dirty="0"/>
              <a:t>Bob</a:t>
            </a:r>
            <a:r>
              <a:rPr lang="zh-TW" altLang="en-US" sz="3200" dirty="0" smtClean="0"/>
              <a:t>。這</a:t>
            </a:r>
            <a:r>
              <a:rPr lang="zh-TW" altLang="en-US" sz="3200" dirty="0"/>
              <a:t>種虛擬環境是什麼</a:t>
            </a:r>
            <a:r>
              <a:rPr lang="en-US" altLang="zh-TW" sz="3200" dirty="0"/>
              <a:t>?</a:t>
            </a:r>
          </a:p>
          <a:p>
            <a:r>
              <a:rPr lang="en-US" altLang="zh-TW" sz="3200" dirty="0"/>
              <a:t>(A) </a:t>
            </a:r>
            <a:r>
              <a:rPr lang="zh-TW" altLang="en-US" sz="3200" dirty="0"/>
              <a:t>一種用來困住駭客的蜜罐技術</a:t>
            </a:r>
          </a:p>
          <a:p>
            <a:r>
              <a:rPr lang="en-US" altLang="zh-TW" sz="3200" dirty="0"/>
              <a:t>(B) </a:t>
            </a:r>
            <a:r>
              <a:rPr lang="zh-TW" altLang="en-US" sz="3200" dirty="0"/>
              <a:t>一種使用特洛伊木馬的命令系統</a:t>
            </a:r>
          </a:p>
          <a:p>
            <a:r>
              <a:rPr lang="en-US" altLang="zh-TW" sz="3200" dirty="0"/>
              <a:t>(C) </a:t>
            </a:r>
            <a:r>
              <a:rPr lang="zh-TW" altLang="en-US" sz="3200" dirty="0"/>
              <a:t>一種用來困住登入後使用者的環境</a:t>
            </a:r>
          </a:p>
          <a:p>
            <a:r>
              <a:rPr lang="en-US" altLang="zh-TW" sz="3200" dirty="0"/>
              <a:t>(D) </a:t>
            </a:r>
            <a:r>
              <a:rPr lang="zh-TW" altLang="en-US" sz="3200" dirty="0"/>
              <a:t>一種用來困住登入前使用者的環境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155020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8420" y="946908"/>
            <a:ext cx="878716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/>
              <a:t>Bob </a:t>
            </a:r>
            <a:r>
              <a:rPr lang="zh-TW" altLang="en-US" sz="3200" dirty="0"/>
              <a:t>過去兩週一直在試圖滲透一個遠端的生產系統</a:t>
            </a:r>
            <a:r>
              <a:rPr lang="zh-TW" altLang="en-US" sz="3200" dirty="0" smtClean="0"/>
              <a:t>。某一</a:t>
            </a:r>
            <a:r>
              <a:rPr lang="zh-TW" altLang="en-US" sz="3200" dirty="0"/>
              <a:t>次</a:t>
            </a:r>
            <a:r>
              <a:rPr lang="en-US" altLang="zh-TW" sz="3200" dirty="0"/>
              <a:t>,</a:t>
            </a:r>
            <a:r>
              <a:rPr lang="zh-TW" altLang="en-US" sz="3200" dirty="0"/>
              <a:t>他能夠進入系統</a:t>
            </a:r>
            <a:r>
              <a:rPr lang="en-US" altLang="zh-TW" sz="3200" dirty="0"/>
              <a:t>,</a:t>
            </a:r>
            <a:r>
              <a:rPr lang="zh-TW" altLang="en-US" sz="3200" dirty="0"/>
              <a:t>並使用該系統三週的時間</a:t>
            </a:r>
            <a:r>
              <a:rPr lang="zh-TW" altLang="en-US" sz="3200" dirty="0" smtClean="0"/>
              <a:t>。殊不知</a:t>
            </a:r>
            <a:r>
              <a:rPr lang="en-US" altLang="zh-TW" sz="3200" dirty="0"/>
              <a:t>,</a:t>
            </a:r>
            <a:r>
              <a:rPr lang="zh-TW" altLang="en-US" sz="3200" dirty="0"/>
              <a:t>執法機構也正在記錄他的每一項活動</a:t>
            </a:r>
            <a:r>
              <a:rPr lang="en-US" altLang="zh-TW" sz="3200" dirty="0"/>
              <a:t>,</a:t>
            </a:r>
            <a:r>
              <a:rPr lang="zh-TW" altLang="en-US" sz="3200" dirty="0"/>
              <a:t>並在後來成為證據</a:t>
            </a:r>
            <a:r>
              <a:rPr lang="zh-TW" altLang="en-US" sz="3200" dirty="0" smtClean="0"/>
              <a:t>。該</a:t>
            </a:r>
            <a:r>
              <a:rPr lang="zh-TW" altLang="en-US" sz="3200" dirty="0"/>
              <a:t>組織使用一種虛擬環境來捕獲 </a:t>
            </a:r>
            <a:r>
              <a:rPr lang="en-US" altLang="zh-TW" sz="3200" dirty="0"/>
              <a:t>Bob</a:t>
            </a:r>
            <a:r>
              <a:rPr lang="zh-TW" altLang="en-US" sz="3200" dirty="0" smtClean="0"/>
              <a:t>。這</a:t>
            </a:r>
            <a:r>
              <a:rPr lang="zh-TW" altLang="en-US" sz="3200" dirty="0"/>
              <a:t>種虛擬環境是什麼</a:t>
            </a:r>
            <a:r>
              <a:rPr lang="en-US" altLang="zh-TW" sz="3200" dirty="0"/>
              <a:t>?</a:t>
            </a:r>
          </a:p>
          <a:p>
            <a:r>
              <a:rPr lang="en-US" altLang="zh-TW" sz="3200" dirty="0">
                <a:solidFill>
                  <a:srgbClr val="FF0000"/>
                </a:solidFill>
              </a:rPr>
              <a:t>(A) </a:t>
            </a:r>
            <a:r>
              <a:rPr lang="zh-TW" altLang="en-US" sz="3200" dirty="0">
                <a:solidFill>
                  <a:srgbClr val="FF0000"/>
                </a:solidFill>
              </a:rPr>
              <a:t>一種用來困住駭客的蜜罐技術</a:t>
            </a:r>
          </a:p>
          <a:p>
            <a:r>
              <a:rPr lang="en-US" altLang="zh-TW" sz="3200" dirty="0"/>
              <a:t>(B) </a:t>
            </a:r>
            <a:r>
              <a:rPr lang="zh-TW" altLang="en-US" sz="3200" dirty="0"/>
              <a:t>一種使用特洛伊木馬的命令系統</a:t>
            </a:r>
          </a:p>
          <a:p>
            <a:r>
              <a:rPr lang="en-US" altLang="zh-TW" sz="3200" dirty="0"/>
              <a:t>(C) </a:t>
            </a:r>
            <a:r>
              <a:rPr lang="zh-TW" altLang="en-US" sz="3200" dirty="0"/>
              <a:t>一種用來困住登入後使用者的環境</a:t>
            </a:r>
          </a:p>
          <a:p>
            <a:r>
              <a:rPr lang="en-US" altLang="zh-TW" sz="3200" dirty="0"/>
              <a:t>(D) </a:t>
            </a:r>
            <a:r>
              <a:rPr lang="zh-TW" altLang="en-US" sz="3200" dirty="0"/>
              <a:t>一種用來困住登入前使用者的環境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178050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關於雲端蜜罐</a:t>
            </a:r>
            <a:r>
              <a:rPr lang="en-US" altLang="zh-TW" sz="3600" dirty="0"/>
              <a:t>(Honeypot)</a:t>
            </a:r>
            <a:r>
              <a:rPr lang="zh-TW" altLang="en-US" sz="3600" dirty="0"/>
              <a:t>技術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 smtClean="0"/>
              <a:t>(A) </a:t>
            </a:r>
            <a:r>
              <a:rPr lang="zh-TW" altLang="en-US" sz="3600" dirty="0"/>
              <a:t>任何攻擊蜜罐的行為都是可疑的</a:t>
            </a:r>
          </a:p>
          <a:p>
            <a:r>
              <a:rPr lang="en-US" altLang="zh-TW" sz="3600" dirty="0" smtClean="0"/>
              <a:t>(B) </a:t>
            </a:r>
            <a:r>
              <a:rPr lang="zh-TW" altLang="en-US" sz="3600" dirty="0"/>
              <a:t>通常設置在真正的運作環境之中</a:t>
            </a:r>
          </a:p>
          <a:p>
            <a:r>
              <a:rPr lang="en-US" altLang="zh-TW" sz="3600" dirty="0" smtClean="0"/>
              <a:t>(C) </a:t>
            </a:r>
            <a:r>
              <a:rPr lang="zh-TW" altLang="en-US" sz="3600" dirty="0"/>
              <a:t>偽裝成有利用價值的網路、資料或電腦系統</a:t>
            </a:r>
            <a:r>
              <a:rPr lang="en-US" altLang="zh-TW" sz="3600" dirty="0"/>
              <a:t>,</a:t>
            </a:r>
            <a:r>
              <a:rPr lang="zh-TW" altLang="en-US" sz="3600" dirty="0"/>
              <a:t>並在裡面設置漏洞</a:t>
            </a:r>
            <a:r>
              <a:rPr lang="en-US" altLang="zh-TW" sz="3600" dirty="0" smtClean="0"/>
              <a:t>,</a:t>
            </a:r>
            <a:r>
              <a:rPr lang="zh-TW" altLang="en-US" sz="3600" dirty="0" smtClean="0"/>
              <a:t>誘</a:t>
            </a:r>
            <a:r>
              <a:rPr lang="zh-TW" altLang="en-US" sz="3600" dirty="0"/>
              <a:t>使駭客攻擊</a:t>
            </a:r>
          </a:p>
          <a:p>
            <a:r>
              <a:rPr lang="en-US" altLang="zh-TW" sz="3600" dirty="0" smtClean="0"/>
              <a:t>(D) </a:t>
            </a:r>
            <a:r>
              <a:rPr lang="zh-TW" altLang="en-US" sz="3600" dirty="0"/>
              <a:t>為取得電腦病毒樣本的其中一種方法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96717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關於雲端蜜罐</a:t>
            </a:r>
            <a:r>
              <a:rPr lang="en-US" altLang="zh-TW" sz="3600" dirty="0"/>
              <a:t>(Honeypot)</a:t>
            </a:r>
            <a:r>
              <a:rPr lang="zh-TW" altLang="en-US" sz="3600" dirty="0"/>
              <a:t>技術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 smtClean="0"/>
              <a:t>(A) </a:t>
            </a:r>
            <a:r>
              <a:rPr lang="zh-TW" altLang="en-US" sz="3600" dirty="0"/>
              <a:t>任何攻擊蜜罐的行為都是可疑的</a:t>
            </a:r>
          </a:p>
          <a:p>
            <a:r>
              <a:rPr lang="en-US" altLang="zh-TW" sz="3600" dirty="0" smtClean="0">
                <a:solidFill>
                  <a:srgbClr val="FF0000"/>
                </a:solidFill>
              </a:rPr>
              <a:t>(B) </a:t>
            </a:r>
            <a:r>
              <a:rPr lang="zh-TW" altLang="en-US" sz="3600" dirty="0">
                <a:solidFill>
                  <a:srgbClr val="FF0000"/>
                </a:solidFill>
              </a:rPr>
              <a:t>通常設置在真正的運作環境之中</a:t>
            </a:r>
          </a:p>
          <a:p>
            <a:r>
              <a:rPr lang="en-US" altLang="zh-TW" sz="3600" dirty="0" smtClean="0"/>
              <a:t>(C) </a:t>
            </a:r>
            <a:r>
              <a:rPr lang="zh-TW" altLang="en-US" sz="3600" dirty="0"/>
              <a:t>偽裝成有利用價值的網路、資料或電腦系統</a:t>
            </a:r>
            <a:r>
              <a:rPr lang="en-US" altLang="zh-TW" sz="3600" dirty="0"/>
              <a:t>,</a:t>
            </a:r>
            <a:r>
              <a:rPr lang="zh-TW" altLang="en-US" sz="3600" dirty="0"/>
              <a:t>並在裡面設置漏洞</a:t>
            </a:r>
            <a:r>
              <a:rPr lang="en-US" altLang="zh-TW" sz="3600" dirty="0" smtClean="0"/>
              <a:t>,</a:t>
            </a:r>
            <a:r>
              <a:rPr lang="zh-TW" altLang="en-US" sz="3600" dirty="0" smtClean="0"/>
              <a:t>誘</a:t>
            </a:r>
            <a:r>
              <a:rPr lang="zh-TW" altLang="en-US" sz="3600" dirty="0"/>
              <a:t>使駭客攻擊</a:t>
            </a:r>
          </a:p>
          <a:p>
            <a:r>
              <a:rPr lang="en-US" altLang="zh-TW" sz="3600" dirty="0" smtClean="0"/>
              <a:t>(D) </a:t>
            </a:r>
            <a:r>
              <a:rPr lang="zh-TW" altLang="en-US" sz="3600" dirty="0"/>
              <a:t>為取得電腦病毒樣本的其中一種方法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02228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600" dirty="0" smtClean="0">
                <a:solidFill>
                  <a:srgbClr val="FFFF00"/>
                </a:solidFill>
              </a:rPr>
              <a:t>2</a:t>
            </a:r>
          </a:p>
          <a:p>
            <a:pPr algn="ctr"/>
            <a:r>
              <a:rPr lang="zh-TW" altLang="en-US" sz="4000" dirty="0" smtClean="0"/>
              <a:t>作業系統</a:t>
            </a:r>
            <a:r>
              <a:rPr lang="zh-TW" altLang="en-US" sz="4000" dirty="0"/>
              <a:t>與應用程式</a:t>
            </a:r>
            <a:r>
              <a:rPr lang="zh-TW" altLang="en-US" sz="4000" dirty="0" smtClean="0"/>
              <a:t>安全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79787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作業系統與應用程式安全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72460" y="1063587"/>
            <a:ext cx="773398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2.1.</a:t>
            </a:r>
            <a:r>
              <a:rPr lang="zh-TW" altLang="en-US" dirty="0" smtClean="0"/>
              <a:t>作業系統</a:t>
            </a:r>
            <a:r>
              <a:rPr lang="zh-TW" altLang="en-US" dirty="0"/>
              <a:t>與應用軟體</a:t>
            </a:r>
            <a:r>
              <a:rPr lang="en-US" altLang="zh-TW" dirty="0" smtClean="0"/>
              <a:t>: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  windows</a:t>
            </a:r>
            <a:r>
              <a:rPr lang="zh-TW" altLang="en-US" dirty="0"/>
              <a:t>作業系統</a:t>
            </a:r>
            <a:r>
              <a:rPr lang="en-US" altLang="zh-TW" dirty="0"/>
              <a:t>| Linux</a:t>
            </a:r>
            <a:r>
              <a:rPr lang="zh-TW" altLang="en-US" dirty="0"/>
              <a:t>作業系統 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2.2</a:t>
            </a:r>
            <a:r>
              <a:rPr lang="en-US" altLang="zh-TW" dirty="0"/>
              <a:t>.</a:t>
            </a:r>
            <a:r>
              <a:rPr lang="zh-TW" altLang="en-US" dirty="0"/>
              <a:t>作業系統與應用程式 </a:t>
            </a:r>
            <a:r>
              <a:rPr lang="en-US" altLang="zh-TW" dirty="0"/>
              <a:t>(</a:t>
            </a:r>
            <a:r>
              <a:rPr lang="zh-TW" altLang="en-US" dirty="0"/>
              <a:t>含資料庫與網頁</a:t>
            </a:r>
            <a:r>
              <a:rPr lang="en-US" altLang="zh-TW" dirty="0"/>
              <a:t>)</a:t>
            </a:r>
            <a:r>
              <a:rPr lang="zh-TW" altLang="en-US" dirty="0"/>
              <a:t>攻擊手法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2.2.1.</a:t>
            </a:r>
            <a:r>
              <a:rPr lang="zh-TW" altLang="en-US" dirty="0"/>
              <a:t>作業系統攻擊手法分析</a:t>
            </a:r>
            <a:r>
              <a:rPr lang="en-US" altLang="zh-TW" dirty="0"/>
              <a:t>:rootkits </a:t>
            </a:r>
            <a:r>
              <a:rPr lang="en-US" altLang="zh-TW" dirty="0" err="1"/>
              <a:t>vs</a:t>
            </a:r>
            <a:r>
              <a:rPr lang="en-US" altLang="zh-TW" dirty="0"/>
              <a:t> anti-rootkits</a:t>
            </a:r>
          </a:p>
          <a:p>
            <a:endParaRPr lang="en-US" altLang="zh-TW" dirty="0"/>
          </a:p>
          <a:p>
            <a:r>
              <a:rPr lang="en-US" altLang="zh-TW" dirty="0"/>
              <a:t>    2.2.2.</a:t>
            </a:r>
            <a:r>
              <a:rPr lang="zh-TW" altLang="en-US" dirty="0"/>
              <a:t>網站安全</a:t>
            </a:r>
            <a:r>
              <a:rPr lang="en-US" altLang="zh-TW" dirty="0"/>
              <a:t>--</a:t>
            </a:r>
          </a:p>
          <a:p>
            <a:r>
              <a:rPr lang="en-US" altLang="zh-TW" dirty="0"/>
              <a:t>        </a:t>
            </a:r>
            <a:r>
              <a:rPr lang="zh-TW" altLang="en-US" dirty="0"/>
              <a:t>網頁攻擊手法分析</a:t>
            </a:r>
            <a:r>
              <a:rPr lang="en-US" altLang="zh-TW" dirty="0"/>
              <a:t>:OWASP TOP 10====</a:t>
            </a:r>
            <a:r>
              <a:rPr lang="zh-TW" altLang="en-US" dirty="0"/>
              <a:t>網站十大類型漏洞</a:t>
            </a:r>
          </a:p>
          <a:p>
            <a:r>
              <a:rPr lang="zh-TW" altLang="en-US" dirty="0"/>
              <a:t>        </a:t>
            </a:r>
            <a:r>
              <a:rPr lang="en-US" altLang="zh-TW" dirty="0"/>
              <a:t>SQL injection</a:t>
            </a:r>
            <a:r>
              <a:rPr lang="zh-TW" altLang="en-US" dirty="0"/>
              <a:t>攻擊手法分析 </a:t>
            </a:r>
          </a:p>
          <a:p>
            <a:r>
              <a:rPr lang="zh-TW" altLang="en-US" dirty="0"/>
              <a:t>        </a:t>
            </a:r>
            <a:r>
              <a:rPr lang="en-US" altLang="zh-TW" dirty="0"/>
              <a:t>XSS </a:t>
            </a:r>
            <a:r>
              <a:rPr lang="zh-TW" altLang="en-US" dirty="0"/>
              <a:t>攻擊手法</a:t>
            </a:r>
            <a:r>
              <a:rPr lang="zh-TW" altLang="en-US" dirty="0" smtClean="0"/>
              <a:t>分析</a:t>
            </a:r>
            <a:endParaRPr lang="en-US" altLang="zh-TW" dirty="0" smtClean="0"/>
          </a:p>
          <a:p>
            <a:endParaRPr lang="zh-TW" altLang="en-US" dirty="0"/>
          </a:p>
          <a:p>
            <a:r>
              <a:rPr lang="zh-TW" altLang="en-US" dirty="0"/>
              <a:t>    </a:t>
            </a:r>
            <a:r>
              <a:rPr lang="en-US" altLang="zh-TW" dirty="0"/>
              <a:t>2.2.3.</a:t>
            </a:r>
            <a:r>
              <a:rPr lang="zh-TW" altLang="en-US" dirty="0"/>
              <a:t>程式與開發安全</a:t>
            </a:r>
          </a:p>
          <a:p>
            <a:r>
              <a:rPr lang="zh-TW" altLang="en-US" dirty="0"/>
              <a:t>        </a:t>
            </a:r>
            <a:r>
              <a:rPr lang="en-US" altLang="zh-TW" dirty="0"/>
              <a:t>a.</a:t>
            </a:r>
            <a:r>
              <a:rPr lang="zh-TW" altLang="en-US" dirty="0"/>
              <a:t>程式漏洞分析</a:t>
            </a:r>
            <a:r>
              <a:rPr lang="en-US" altLang="zh-TW" dirty="0"/>
              <a:t>: Buffer overflow</a:t>
            </a:r>
          </a:p>
          <a:p>
            <a:r>
              <a:rPr lang="en-US" altLang="zh-TW" dirty="0"/>
              <a:t>          </a:t>
            </a:r>
            <a:r>
              <a:rPr lang="zh-TW" altLang="en-US" dirty="0"/>
              <a:t>常見的程式漏洞</a:t>
            </a:r>
            <a:r>
              <a:rPr lang="en-US" altLang="zh-TW" dirty="0"/>
              <a:t>(</a:t>
            </a:r>
            <a:r>
              <a:rPr lang="zh-TW" altLang="en-US" dirty="0"/>
              <a:t>不含網站類型漏洞</a:t>
            </a:r>
            <a:r>
              <a:rPr lang="en-US" altLang="zh-TW" dirty="0"/>
              <a:t>): </a:t>
            </a:r>
            <a:r>
              <a:rPr lang="zh-TW" altLang="en-US" dirty="0"/>
              <a:t>大部分指</a:t>
            </a:r>
            <a:r>
              <a:rPr lang="en-US" altLang="zh-TW" dirty="0"/>
              <a:t>c/</a:t>
            </a:r>
            <a:r>
              <a:rPr lang="en-US" altLang="zh-TW" dirty="0" err="1"/>
              <a:t>c++</a:t>
            </a:r>
            <a:r>
              <a:rPr lang="zh-TW" altLang="en-US" dirty="0"/>
              <a:t>程式</a:t>
            </a:r>
          </a:p>
          <a:p>
            <a:r>
              <a:rPr lang="zh-TW" altLang="en-US" dirty="0"/>
              <a:t>          </a:t>
            </a:r>
            <a:r>
              <a:rPr lang="en-US" altLang="zh-TW" dirty="0"/>
              <a:t>(1)Buffer overflow</a:t>
            </a:r>
          </a:p>
          <a:p>
            <a:r>
              <a:rPr lang="en-US" altLang="zh-TW" dirty="0"/>
              <a:t>          (2)format string </a:t>
            </a:r>
            <a:r>
              <a:rPr lang="en-US" altLang="zh-TW" dirty="0" err="1"/>
              <a:t>vuln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          (3)integer overflow</a:t>
            </a:r>
          </a:p>
          <a:p>
            <a:r>
              <a:rPr lang="en-US" altLang="zh-TW" dirty="0"/>
              <a:t>          (4)heap </a:t>
            </a:r>
            <a:r>
              <a:rPr lang="en-US" altLang="zh-TW" dirty="0" smtClean="0"/>
              <a:t>overflow</a:t>
            </a:r>
          </a:p>
          <a:p>
            <a:endParaRPr lang="en-US" altLang="zh-TW" dirty="0"/>
          </a:p>
          <a:p>
            <a:r>
              <a:rPr lang="en-US" altLang="zh-TW" dirty="0"/>
              <a:t>        </a:t>
            </a:r>
            <a:r>
              <a:rPr lang="en-US" altLang="zh-TW" dirty="0" err="1"/>
              <a:t>b.SDLC</a:t>
            </a:r>
            <a:r>
              <a:rPr lang="en-US" altLang="zh-TW" dirty="0"/>
              <a:t> </a:t>
            </a:r>
            <a:r>
              <a:rPr lang="en-US" altLang="zh-TW" dirty="0" err="1"/>
              <a:t>vs</a:t>
            </a:r>
            <a:r>
              <a:rPr lang="en-US" altLang="zh-TW" dirty="0"/>
              <a:t> SSDLC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416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dirty="0">
                <a:solidFill>
                  <a:srgbClr val="FFFF00"/>
                </a:solidFill>
              </a:rPr>
              <a:t>2.1</a:t>
            </a:r>
            <a:r>
              <a:rPr lang="en-US" altLang="zh-TW" sz="6600" dirty="0" smtClean="0">
                <a:solidFill>
                  <a:srgbClr val="FFFF00"/>
                </a:solidFill>
              </a:rPr>
              <a:t>.</a:t>
            </a:r>
          </a:p>
          <a:p>
            <a:pPr algn="ctr"/>
            <a:r>
              <a:rPr lang="zh-TW" altLang="en-US" sz="5400" dirty="0" smtClean="0">
                <a:solidFill>
                  <a:schemeClr val="bg1"/>
                </a:solidFill>
              </a:rPr>
              <a:t>作業系統</a:t>
            </a:r>
            <a:r>
              <a:rPr lang="zh-TW" altLang="en-US" sz="5400" dirty="0">
                <a:solidFill>
                  <a:schemeClr val="bg1"/>
                </a:solidFill>
              </a:rPr>
              <a:t>安全</a:t>
            </a:r>
          </a:p>
        </p:txBody>
      </p:sp>
    </p:spTree>
    <p:extLst>
      <p:ext uri="{BB962C8B-B14F-4D97-AF65-F5344CB8AC3E}">
        <p14:creationId xmlns:p14="http://schemas.microsoft.com/office/powerpoint/2010/main" val="2036546117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7449" y="946908"/>
            <a:ext cx="870910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基於系統安全的基礎</a:t>
            </a:r>
            <a:r>
              <a:rPr lang="en-US" altLang="zh-TW" sz="3600" dirty="0"/>
              <a:t>,</a:t>
            </a:r>
            <a:r>
              <a:rPr lang="zh-TW" altLang="en-US" sz="3600" dirty="0"/>
              <a:t>系統管理者對所管理的伺服器</a:t>
            </a:r>
            <a:r>
              <a:rPr lang="en-US" altLang="zh-TW" sz="3600" dirty="0"/>
              <a:t>(</a:t>
            </a:r>
            <a:r>
              <a:rPr lang="zh-TW" altLang="en-US" sz="3600" dirty="0"/>
              <a:t>包含</a:t>
            </a:r>
            <a:r>
              <a:rPr lang="en-US" altLang="zh-TW" sz="3600" dirty="0"/>
              <a:t>:</a:t>
            </a:r>
            <a:r>
              <a:rPr lang="zh-TW" altLang="en-US" sz="3600" dirty="0"/>
              <a:t>應用程</a:t>
            </a:r>
          </a:p>
          <a:p>
            <a:r>
              <a:rPr lang="zh-TW" altLang="en-US" sz="3600" dirty="0"/>
              <a:t>式、平台、資料庫等</a:t>
            </a:r>
            <a:r>
              <a:rPr lang="en-US" altLang="zh-TW" sz="3600" dirty="0"/>
              <a:t>)</a:t>
            </a:r>
            <a:r>
              <a:rPr lang="zh-TW" altLang="en-US" sz="3600" dirty="0"/>
              <a:t>應進行相關安全性設定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下列敘述何者正確</a:t>
            </a:r>
            <a:r>
              <a:rPr lang="en-US" altLang="zh-TW" sz="3600" dirty="0" smtClean="0"/>
              <a:t>?</a:t>
            </a:r>
          </a:p>
          <a:p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系統上線後仍保留預設帳戶</a:t>
            </a:r>
          </a:p>
          <a:p>
            <a:r>
              <a:rPr lang="en-US" altLang="zh-TW" sz="3600" dirty="0" smtClean="0"/>
              <a:t>(</a:t>
            </a:r>
            <a:r>
              <a:rPr lang="en-US" altLang="zh-TW" sz="3600" dirty="0"/>
              <a:t>B) </a:t>
            </a:r>
            <a:r>
              <a:rPr lang="zh-TW" altLang="en-US" sz="3600" dirty="0"/>
              <a:t>使用系統預設開啟的連接埠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錯誤訊息應開放詳細資訊以便問題修正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過期的 </a:t>
            </a:r>
            <a:r>
              <a:rPr lang="en-US" altLang="zh-TW" sz="3600" dirty="0"/>
              <a:t>OS</a:t>
            </a:r>
            <a:r>
              <a:rPr lang="zh-TW" altLang="en-US" sz="3600" dirty="0"/>
              <a:t>、</a:t>
            </a:r>
            <a:r>
              <a:rPr lang="en-US" altLang="zh-TW" sz="3600" dirty="0"/>
              <a:t>Web / App Server</a:t>
            </a:r>
            <a:r>
              <a:rPr lang="zh-TW" altLang="en-US" sz="3600" dirty="0"/>
              <a:t>、</a:t>
            </a:r>
            <a:r>
              <a:rPr lang="en-US" altLang="zh-TW" sz="3600" dirty="0"/>
              <a:t>DBMS</a:t>
            </a:r>
            <a:r>
              <a:rPr lang="zh-TW" altLang="en-US" sz="3600" dirty="0"/>
              <a:t>、</a:t>
            </a:r>
            <a:r>
              <a:rPr lang="en-US" altLang="zh-TW" sz="3600" dirty="0"/>
              <a:t>API</a:t>
            </a:r>
            <a:r>
              <a:rPr lang="zh-TW" altLang="en-US" sz="3600" dirty="0"/>
              <a:t>、函式庫等</a:t>
            </a:r>
            <a:r>
              <a:rPr lang="en-US" altLang="zh-TW" sz="3600" dirty="0"/>
              <a:t>,</a:t>
            </a:r>
            <a:r>
              <a:rPr lang="zh-TW" altLang="en-US" sz="3600" dirty="0"/>
              <a:t>應</a:t>
            </a:r>
            <a:r>
              <a:rPr lang="zh-TW" altLang="en-US" sz="3600" dirty="0" smtClean="0"/>
              <a:t>評估並</a:t>
            </a:r>
            <a:r>
              <a:rPr lang="zh-TW" altLang="en-US" sz="3600" dirty="0"/>
              <a:t>進行更新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314860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07922" y="1503768"/>
            <a:ext cx="760279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TW" altLang="en-US" dirty="0"/>
              <a:t>一個</a:t>
            </a:r>
            <a:r>
              <a:rPr lang="en-US" altLang="zh-TW" dirty="0"/>
              <a:t>VLAN</a:t>
            </a:r>
            <a:r>
              <a:rPr lang="zh-TW" altLang="en-US" dirty="0"/>
              <a:t>相當於</a:t>
            </a:r>
            <a:r>
              <a:rPr lang="en-US" altLang="zh-TW" dirty="0"/>
              <a:t>OSI</a:t>
            </a:r>
            <a:r>
              <a:rPr lang="zh-TW" altLang="en-US" dirty="0"/>
              <a:t>模型第</a:t>
            </a:r>
            <a:r>
              <a:rPr lang="en-US" altLang="zh-TW" dirty="0"/>
              <a:t>2</a:t>
            </a:r>
            <a:r>
              <a:rPr lang="zh-TW" altLang="en-US" dirty="0"/>
              <a:t>層的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廣播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域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Broadcast Domain</a:t>
            </a:r>
            <a:r>
              <a:rPr lang="zh-TW" altLang="en-US" dirty="0" smtClean="0"/>
              <a:t>，</a:t>
            </a:r>
            <a:r>
              <a:rPr lang="zh-TW" altLang="en-US" dirty="0"/>
              <a:t>它能將廣播控制在一個</a:t>
            </a:r>
            <a:r>
              <a:rPr lang="en-US" altLang="zh-TW" dirty="0"/>
              <a:t>VLAN</a:t>
            </a:r>
            <a:r>
              <a:rPr lang="zh-TW" altLang="en-US" dirty="0" smtClean="0"/>
              <a:t>內部</a:t>
            </a:r>
            <a:endParaRPr lang="en-US" altLang="zh-TW" dirty="0"/>
          </a:p>
          <a:p>
            <a:pPr marL="285750" indent="-285750">
              <a:buFont typeface="Wingdings" pitchFamily="2" charset="2"/>
              <a:buChar char="Ø"/>
            </a:pPr>
            <a:endParaRPr lang="en-US" altLang="zh-TW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zh-TW" altLang="en-US" dirty="0" smtClean="0"/>
              <a:t>而</a:t>
            </a:r>
            <a:r>
              <a:rPr lang="zh-TW" altLang="en-US" dirty="0"/>
              <a:t>不同</a:t>
            </a:r>
            <a:r>
              <a:rPr lang="en-US" altLang="zh-TW" dirty="0"/>
              <a:t>VLAN</a:t>
            </a:r>
            <a:r>
              <a:rPr lang="zh-TW" altLang="en-US" dirty="0"/>
              <a:t>之間或</a:t>
            </a:r>
            <a:r>
              <a:rPr lang="en-US" altLang="zh-TW" dirty="0"/>
              <a:t>VLAN</a:t>
            </a:r>
            <a:r>
              <a:rPr lang="zh-TW" altLang="en-US" dirty="0"/>
              <a:t>與</a:t>
            </a:r>
            <a:r>
              <a:rPr lang="en-US" altLang="zh-TW" dirty="0"/>
              <a:t>LAN / WAN</a:t>
            </a:r>
            <a:r>
              <a:rPr lang="zh-TW" altLang="en-US" dirty="0"/>
              <a:t>的資料通訊必須通過第</a:t>
            </a:r>
            <a:r>
              <a:rPr lang="en-US" altLang="zh-TW" dirty="0"/>
              <a:t>3</a:t>
            </a:r>
            <a:r>
              <a:rPr lang="zh-TW" altLang="en-US" dirty="0"/>
              <a:t>層（網路層）完成。否則，即便是同一交換器上的連接埠，假如它們不處於同一個</a:t>
            </a:r>
            <a:r>
              <a:rPr lang="en-US" altLang="zh-TW" dirty="0"/>
              <a:t>VLAN</a:t>
            </a:r>
            <a:r>
              <a:rPr lang="zh-TW" altLang="en-US" dirty="0"/>
              <a:t>，正常情況下也無法進行</a:t>
            </a:r>
            <a:r>
              <a:rPr lang="zh-TW" altLang="en-US" dirty="0" smtClean="0"/>
              <a:t>資料通訊</a:t>
            </a:r>
            <a:endParaRPr lang="en-US" altLang="zh-TW" dirty="0" smtClean="0"/>
          </a:p>
          <a:p>
            <a:endParaRPr lang="en-US" altLang="zh-TW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TW" dirty="0"/>
              <a:t>1995</a:t>
            </a:r>
            <a:r>
              <a:rPr lang="zh-TW" altLang="en-US" dirty="0"/>
              <a:t>年</a:t>
            </a:r>
            <a:r>
              <a:rPr lang="en-US" altLang="zh-TW" dirty="0"/>
              <a:t>IEEE 802</a:t>
            </a:r>
            <a:r>
              <a:rPr lang="zh-TW" altLang="en-US" dirty="0"/>
              <a:t>委員會發表了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802.1Q VLAN</a:t>
            </a:r>
            <a:r>
              <a:rPr lang="zh-TW" altLang="en-US" dirty="0"/>
              <a:t>技術的實作標準與訊框結構，希望能透過設定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邏輯位址（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TPID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TCI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），</a:t>
            </a:r>
            <a:r>
              <a:rPr lang="zh-TW" altLang="en-US" dirty="0"/>
              <a:t>對實體區域網區隔成獨立虛擬網段，以規範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封包廣播</a:t>
            </a:r>
            <a:r>
              <a:rPr lang="zh-TW" altLang="en-US" dirty="0"/>
              <a:t>時的最大範圍</a:t>
            </a:r>
          </a:p>
        </p:txBody>
      </p:sp>
      <p:sp>
        <p:nvSpPr>
          <p:cNvPr id="4" name="矩形 3"/>
          <p:cNvSpPr/>
          <p:nvPr/>
        </p:nvSpPr>
        <p:spPr>
          <a:xfrm>
            <a:off x="795326" y="773979"/>
            <a:ext cx="23503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VLAN</a:t>
            </a: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的作用</a:t>
            </a:r>
          </a:p>
        </p:txBody>
      </p:sp>
      <p:sp>
        <p:nvSpPr>
          <p:cNvPr id="5" name="矩形 4"/>
          <p:cNvSpPr/>
          <p:nvPr/>
        </p:nvSpPr>
        <p:spPr>
          <a:xfrm>
            <a:off x="3642851" y="173814"/>
            <a:ext cx="52946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TW" altLang="en-US" dirty="0"/>
              <a:t>廣播控制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zh-TW" altLang="en-US" dirty="0"/>
              <a:t>頻寬利用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zh-TW" altLang="en-US" dirty="0"/>
              <a:t>降低延遲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zh-TW" altLang="en-US" dirty="0"/>
              <a:t>安全性（非設計作用，本身功能所附加出的）</a:t>
            </a:r>
          </a:p>
        </p:txBody>
      </p:sp>
    </p:spTree>
    <p:extLst>
      <p:ext uri="{BB962C8B-B14F-4D97-AF65-F5344CB8AC3E}">
        <p14:creationId xmlns:p14="http://schemas.microsoft.com/office/powerpoint/2010/main" val="1505873309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7449" y="946908"/>
            <a:ext cx="870910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基於系統安全的基礎</a:t>
            </a:r>
            <a:r>
              <a:rPr lang="en-US" altLang="zh-TW" sz="3600" dirty="0"/>
              <a:t>,</a:t>
            </a:r>
            <a:r>
              <a:rPr lang="zh-TW" altLang="en-US" sz="3600" dirty="0"/>
              <a:t>系統管理者對所管理的伺服器</a:t>
            </a:r>
            <a:r>
              <a:rPr lang="en-US" altLang="zh-TW" sz="3600" dirty="0"/>
              <a:t>(</a:t>
            </a:r>
            <a:r>
              <a:rPr lang="zh-TW" altLang="en-US" sz="3600" dirty="0"/>
              <a:t>包含</a:t>
            </a:r>
            <a:r>
              <a:rPr lang="en-US" altLang="zh-TW" sz="3600" dirty="0"/>
              <a:t>:</a:t>
            </a:r>
            <a:r>
              <a:rPr lang="zh-TW" altLang="en-US" sz="3600" dirty="0"/>
              <a:t>應用程</a:t>
            </a:r>
          </a:p>
          <a:p>
            <a:r>
              <a:rPr lang="zh-TW" altLang="en-US" sz="3600" dirty="0"/>
              <a:t>式、平台、資料庫等</a:t>
            </a:r>
            <a:r>
              <a:rPr lang="en-US" altLang="zh-TW" sz="3600" dirty="0"/>
              <a:t>)</a:t>
            </a:r>
            <a:r>
              <a:rPr lang="zh-TW" altLang="en-US" sz="3600" dirty="0"/>
              <a:t>應進行相關安全性設定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系統上線後仍保留預設帳戶</a:t>
            </a:r>
          </a:p>
          <a:p>
            <a:r>
              <a:rPr lang="en-US" altLang="zh-TW" sz="3600" dirty="0" smtClean="0"/>
              <a:t>(</a:t>
            </a:r>
            <a:r>
              <a:rPr lang="en-US" altLang="zh-TW" sz="3600" dirty="0"/>
              <a:t>B) </a:t>
            </a:r>
            <a:r>
              <a:rPr lang="zh-TW" altLang="en-US" sz="3600" dirty="0"/>
              <a:t>使用系統預設開啟的連接埠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錯誤訊息應開放詳細資訊以便問題修正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過期的 </a:t>
            </a:r>
            <a:r>
              <a:rPr lang="en-US" altLang="zh-TW" sz="3600" dirty="0">
                <a:solidFill>
                  <a:srgbClr val="FF0000"/>
                </a:solidFill>
              </a:rPr>
              <a:t>OS</a:t>
            </a:r>
            <a:r>
              <a:rPr lang="zh-TW" altLang="en-US" sz="3600" dirty="0">
                <a:solidFill>
                  <a:srgbClr val="FF0000"/>
                </a:solidFill>
              </a:rPr>
              <a:t>、</a:t>
            </a:r>
            <a:r>
              <a:rPr lang="en-US" altLang="zh-TW" sz="3600" dirty="0">
                <a:solidFill>
                  <a:srgbClr val="FF0000"/>
                </a:solidFill>
              </a:rPr>
              <a:t>Web / App Server</a:t>
            </a:r>
            <a:r>
              <a:rPr lang="zh-TW" altLang="en-US" sz="3600" dirty="0">
                <a:solidFill>
                  <a:srgbClr val="FF0000"/>
                </a:solidFill>
              </a:rPr>
              <a:t>、</a:t>
            </a:r>
            <a:r>
              <a:rPr lang="en-US" altLang="zh-TW" sz="3600" dirty="0">
                <a:solidFill>
                  <a:srgbClr val="FF0000"/>
                </a:solidFill>
              </a:rPr>
              <a:t>DBMS</a:t>
            </a:r>
            <a:r>
              <a:rPr lang="zh-TW" altLang="en-US" sz="3600" dirty="0">
                <a:solidFill>
                  <a:srgbClr val="FF0000"/>
                </a:solidFill>
              </a:rPr>
              <a:t>、</a:t>
            </a:r>
            <a:r>
              <a:rPr lang="en-US" altLang="zh-TW" sz="3600" dirty="0">
                <a:solidFill>
                  <a:srgbClr val="FF0000"/>
                </a:solidFill>
              </a:rPr>
              <a:t>API</a:t>
            </a:r>
            <a:r>
              <a:rPr lang="zh-TW" altLang="en-US" sz="3600" dirty="0">
                <a:solidFill>
                  <a:srgbClr val="FF0000"/>
                </a:solidFill>
              </a:rPr>
              <a:t>、函式庫等</a:t>
            </a:r>
            <a:r>
              <a:rPr lang="en-US" altLang="zh-TW" sz="3600" dirty="0">
                <a:solidFill>
                  <a:srgbClr val="FF0000"/>
                </a:solidFill>
              </a:rPr>
              <a:t>,</a:t>
            </a:r>
            <a:r>
              <a:rPr lang="zh-TW" altLang="en-US" sz="3600" dirty="0">
                <a:solidFill>
                  <a:srgbClr val="FF0000"/>
                </a:solidFill>
              </a:rPr>
              <a:t>應</a:t>
            </a:r>
            <a:r>
              <a:rPr lang="zh-TW" altLang="en-US" sz="3600" dirty="0" smtClean="0">
                <a:solidFill>
                  <a:srgbClr val="FF0000"/>
                </a:solidFill>
              </a:rPr>
              <a:t>評估並</a:t>
            </a:r>
            <a:r>
              <a:rPr lang="zh-TW" altLang="en-US" sz="3600" dirty="0">
                <a:solidFill>
                  <a:srgbClr val="FF0000"/>
                </a:solidFill>
              </a:rPr>
              <a:t>進行更新</a:t>
            </a:r>
            <a:endParaRPr lang="en-US" altLang="zh-TW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93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當作業系統安裝好之後</a:t>
            </a:r>
            <a:r>
              <a:rPr lang="en-US" altLang="zh-TW" sz="3600" dirty="0"/>
              <a:t>,</a:t>
            </a:r>
            <a:r>
              <a:rPr lang="zh-TW" altLang="en-US" sz="3600" dirty="0"/>
              <a:t>為了避免因為安全因素導致作業系統遭受駭</a:t>
            </a:r>
          </a:p>
          <a:p>
            <a:r>
              <a:rPr lang="zh-TW" altLang="en-US" sz="3600" dirty="0" smtClean="0"/>
              <a:t>客</a:t>
            </a:r>
            <a:r>
              <a:rPr lang="zh-TW" altLang="en-US" sz="3600" dirty="0"/>
              <a:t>入侵</a:t>
            </a:r>
            <a:r>
              <a:rPr lang="en-US" altLang="zh-TW" sz="3600" dirty="0"/>
              <a:t>,</a:t>
            </a:r>
            <a:r>
              <a:rPr lang="zh-TW" altLang="en-US" sz="3600" dirty="0"/>
              <a:t>應採取下列何項措施較佳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 smtClean="0"/>
              <a:t>(A) </a:t>
            </a:r>
            <a:r>
              <a:rPr lang="zh-TW" altLang="en-US" sz="3600" dirty="0"/>
              <a:t>更新病毒碼</a:t>
            </a:r>
          </a:p>
          <a:p>
            <a:r>
              <a:rPr lang="en-US" altLang="zh-TW" sz="3600" dirty="0" smtClean="0"/>
              <a:t>(B) </a:t>
            </a:r>
            <a:r>
              <a:rPr lang="zh-TW" altLang="en-US" sz="3600" dirty="0"/>
              <a:t>更新修補程式</a:t>
            </a:r>
          </a:p>
          <a:p>
            <a:r>
              <a:rPr lang="en-US" altLang="zh-TW" sz="3600" dirty="0" smtClean="0"/>
              <a:t>(C) </a:t>
            </a:r>
            <a:r>
              <a:rPr lang="zh-TW" altLang="en-US" sz="3600" dirty="0"/>
              <a:t>更新防火牆設定</a:t>
            </a:r>
          </a:p>
          <a:p>
            <a:r>
              <a:rPr lang="en-US" altLang="zh-TW" sz="3600" dirty="0" smtClean="0"/>
              <a:t>(D) </a:t>
            </a:r>
            <a:r>
              <a:rPr lang="zh-TW" altLang="en-US" sz="3600" dirty="0"/>
              <a:t>更新入侵偵測系統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95835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當作業系統安裝好之後</a:t>
            </a:r>
            <a:r>
              <a:rPr lang="en-US" altLang="zh-TW" sz="3600" dirty="0"/>
              <a:t>,</a:t>
            </a:r>
            <a:r>
              <a:rPr lang="zh-TW" altLang="en-US" sz="3600" dirty="0"/>
              <a:t>為了避免因為安全因素導致作業系統遭受駭</a:t>
            </a:r>
          </a:p>
          <a:p>
            <a:r>
              <a:rPr lang="zh-TW" altLang="en-US" sz="3600" dirty="0" smtClean="0"/>
              <a:t>客</a:t>
            </a:r>
            <a:r>
              <a:rPr lang="zh-TW" altLang="en-US" sz="3600" dirty="0"/>
              <a:t>入侵</a:t>
            </a:r>
            <a:r>
              <a:rPr lang="en-US" altLang="zh-TW" sz="3600" dirty="0"/>
              <a:t>,</a:t>
            </a:r>
            <a:r>
              <a:rPr lang="zh-TW" altLang="en-US" sz="3600" dirty="0"/>
              <a:t>應採取下列何項措施較佳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 smtClean="0"/>
              <a:t>(A) </a:t>
            </a:r>
            <a:r>
              <a:rPr lang="zh-TW" altLang="en-US" sz="3600" dirty="0"/>
              <a:t>更新病毒碼</a:t>
            </a:r>
          </a:p>
          <a:p>
            <a:r>
              <a:rPr lang="en-US" altLang="zh-TW" sz="3600" dirty="0" smtClean="0">
                <a:solidFill>
                  <a:srgbClr val="FF0000"/>
                </a:solidFill>
              </a:rPr>
              <a:t>(B) </a:t>
            </a:r>
            <a:r>
              <a:rPr lang="zh-TW" altLang="en-US" sz="3600" dirty="0">
                <a:solidFill>
                  <a:srgbClr val="FF0000"/>
                </a:solidFill>
              </a:rPr>
              <a:t>更新修補程式</a:t>
            </a:r>
          </a:p>
          <a:p>
            <a:r>
              <a:rPr lang="en-US" altLang="zh-TW" sz="3600" dirty="0" smtClean="0"/>
              <a:t>(C) </a:t>
            </a:r>
            <a:r>
              <a:rPr lang="zh-TW" altLang="en-US" sz="3600" dirty="0"/>
              <a:t>更新防火牆設定</a:t>
            </a:r>
          </a:p>
          <a:p>
            <a:r>
              <a:rPr lang="en-US" altLang="zh-TW" sz="3600" dirty="0" smtClean="0"/>
              <a:t>(D) </a:t>
            </a:r>
            <a:r>
              <a:rPr lang="zh-TW" altLang="en-US" sz="3600" dirty="0"/>
              <a:t>更新入侵偵測系統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79303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下列何者並非攻擊者入侵主機後</a:t>
            </a:r>
            <a:r>
              <a:rPr lang="en-US" altLang="zh-TW" sz="3600" dirty="0"/>
              <a:t>,</a:t>
            </a:r>
            <a:r>
              <a:rPr lang="zh-TW" altLang="en-US" sz="3600" dirty="0"/>
              <a:t>常見使用來下載外部後門的指令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 smtClean="0"/>
              <a:t>(A) </a:t>
            </a:r>
            <a:r>
              <a:rPr lang="en-US" altLang="zh-TW" sz="3600" dirty="0"/>
              <a:t>PING</a:t>
            </a:r>
          </a:p>
          <a:p>
            <a:r>
              <a:rPr lang="en-US" altLang="zh-TW" sz="3600" dirty="0" smtClean="0"/>
              <a:t>(B) </a:t>
            </a:r>
            <a:r>
              <a:rPr lang="en-US" altLang="zh-TW" sz="3600" dirty="0"/>
              <a:t>WGET</a:t>
            </a:r>
          </a:p>
          <a:p>
            <a:r>
              <a:rPr lang="en-US" altLang="zh-TW" sz="3600" dirty="0" smtClean="0"/>
              <a:t>(C) </a:t>
            </a:r>
            <a:r>
              <a:rPr lang="en-US" altLang="zh-TW" sz="3600" dirty="0"/>
              <a:t>CURL</a:t>
            </a:r>
          </a:p>
          <a:p>
            <a:r>
              <a:rPr lang="en-US" altLang="zh-TW" sz="3600" dirty="0" smtClean="0"/>
              <a:t>(D) </a:t>
            </a:r>
            <a:r>
              <a:rPr lang="en-US" altLang="zh-TW" sz="3600" dirty="0"/>
              <a:t>FTP</a:t>
            </a:r>
          </a:p>
        </p:txBody>
      </p:sp>
    </p:spTree>
    <p:extLst>
      <p:ext uri="{BB962C8B-B14F-4D97-AF65-F5344CB8AC3E}">
        <p14:creationId xmlns:p14="http://schemas.microsoft.com/office/powerpoint/2010/main" val="2266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下列何者並非攻擊者入侵主機後</a:t>
            </a:r>
            <a:r>
              <a:rPr lang="en-US" altLang="zh-TW" sz="3600" dirty="0"/>
              <a:t>,</a:t>
            </a:r>
            <a:r>
              <a:rPr lang="zh-TW" altLang="en-US" sz="3600" dirty="0"/>
              <a:t>常見使用來下載外部後門的指令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 smtClean="0">
                <a:solidFill>
                  <a:srgbClr val="FF0000"/>
                </a:solidFill>
              </a:rPr>
              <a:t>(A) </a:t>
            </a:r>
            <a:r>
              <a:rPr lang="en-US" altLang="zh-TW" sz="3600" dirty="0">
                <a:solidFill>
                  <a:srgbClr val="FF0000"/>
                </a:solidFill>
              </a:rPr>
              <a:t>PING</a:t>
            </a:r>
          </a:p>
          <a:p>
            <a:r>
              <a:rPr lang="en-US" altLang="zh-TW" sz="3600" dirty="0" smtClean="0"/>
              <a:t>(B) </a:t>
            </a:r>
            <a:r>
              <a:rPr lang="en-US" altLang="zh-TW" sz="3600" dirty="0"/>
              <a:t>WGET</a:t>
            </a:r>
          </a:p>
          <a:p>
            <a:r>
              <a:rPr lang="en-US" altLang="zh-TW" sz="3600" dirty="0" smtClean="0"/>
              <a:t>(C) </a:t>
            </a:r>
            <a:r>
              <a:rPr lang="en-US" altLang="zh-TW" sz="3600" dirty="0"/>
              <a:t>CURL</a:t>
            </a:r>
          </a:p>
          <a:p>
            <a:r>
              <a:rPr lang="en-US" altLang="zh-TW" sz="3600" dirty="0" smtClean="0"/>
              <a:t>(D) </a:t>
            </a:r>
            <a:r>
              <a:rPr lang="en-US" altLang="zh-TW" sz="3600" dirty="0"/>
              <a:t>FTP</a:t>
            </a:r>
          </a:p>
        </p:txBody>
      </p:sp>
    </p:spTree>
    <p:extLst>
      <p:ext uri="{BB962C8B-B14F-4D97-AF65-F5344CB8AC3E}">
        <p14:creationId xmlns:p14="http://schemas.microsoft.com/office/powerpoint/2010/main" val="331943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3839" y="946908"/>
            <a:ext cx="813632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公司某部門有台 </a:t>
            </a:r>
            <a:r>
              <a:rPr lang="en-US" altLang="zh-TW" sz="3600" dirty="0"/>
              <a:t>Windows 10 </a:t>
            </a:r>
            <a:r>
              <a:rPr lang="zh-TW" altLang="en-US" sz="3600" dirty="0"/>
              <a:t>的電腦</a:t>
            </a:r>
            <a:r>
              <a:rPr lang="en-US" altLang="zh-TW" sz="3600" dirty="0"/>
              <a:t>,</a:t>
            </a:r>
            <a:r>
              <a:rPr lang="zh-TW" altLang="en-US" sz="3600" dirty="0"/>
              <a:t>允許所有部門員工登入使用</a:t>
            </a:r>
            <a:r>
              <a:rPr lang="en-US" altLang="zh-TW" sz="3600" dirty="0"/>
              <a:t>,</a:t>
            </a:r>
            <a:r>
              <a:rPr lang="zh-TW" altLang="en-US" sz="3600" dirty="0" smtClean="0"/>
              <a:t>但基於</a:t>
            </a:r>
            <a:r>
              <a:rPr lang="zh-TW" altLang="en-US" sz="3600" dirty="0"/>
              <a:t>安全性考量</a:t>
            </a:r>
            <a:r>
              <a:rPr lang="en-US" altLang="zh-TW" sz="3600" dirty="0"/>
              <a:t>,</a:t>
            </a:r>
            <a:r>
              <a:rPr lang="zh-TW" altLang="en-US" sz="3600" dirty="0"/>
              <a:t>除了管理員之外</a:t>
            </a:r>
            <a:r>
              <a:rPr lang="en-US" altLang="zh-TW" sz="3600" dirty="0"/>
              <a:t>,</a:t>
            </a:r>
            <a:r>
              <a:rPr lang="zh-TW" altLang="en-US" sz="3600" dirty="0"/>
              <a:t>希望能夠禁止一般員工在此</a:t>
            </a:r>
            <a:r>
              <a:rPr lang="zh-TW" altLang="en-US" sz="3600" dirty="0" smtClean="0"/>
              <a:t>電腦上</a:t>
            </a:r>
            <a:r>
              <a:rPr lang="zh-TW" altLang="en-US" sz="3600" dirty="0"/>
              <a:t>使用 </a:t>
            </a:r>
            <a:r>
              <a:rPr lang="en-US" altLang="zh-TW" sz="3600" dirty="0"/>
              <a:t>USB </a:t>
            </a:r>
            <a:r>
              <a:rPr lang="zh-TW" altLang="en-US" sz="3600" dirty="0"/>
              <a:t>行動碟</a:t>
            </a:r>
            <a:r>
              <a:rPr lang="en-US" altLang="zh-TW" sz="3600" dirty="0"/>
              <a:t>,</a:t>
            </a:r>
            <a:r>
              <a:rPr lang="zh-TW" altLang="en-US" sz="3600" dirty="0"/>
              <a:t>請問管理員應利用何種工具完成此項安全性</a:t>
            </a:r>
            <a:r>
              <a:rPr lang="zh-TW" altLang="en-US" sz="3600" dirty="0" smtClean="0"/>
              <a:t>需求作業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 smtClean="0"/>
              <a:t>(A) </a:t>
            </a:r>
            <a:r>
              <a:rPr lang="zh-TW" altLang="en-US" sz="3600" dirty="0"/>
              <a:t>本機群組原則</a:t>
            </a:r>
          </a:p>
          <a:p>
            <a:r>
              <a:rPr lang="en-US" altLang="zh-TW" sz="3600" dirty="0" smtClean="0"/>
              <a:t>(B) </a:t>
            </a:r>
            <a:r>
              <a:rPr lang="zh-TW" altLang="en-US" sz="3600" dirty="0"/>
              <a:t>磁碟重組工具</a:t>
            </a:r>
          </a:p>
          <a:p>
            <a:r>
              <a:rPr lang="en-US" altLang="zh-TW" sz="3600" dirty="0" smtClean="0"/>
              <a:t>(C) </a:t>
            </a:r>
            <a:r>
              <a:rPr lang="zh-TW" altLang="en-US" sz="3600" dirty="0"/>
              <a:t>行動裝置管理員</a:t>
            </a:r>
          </a:p>
          <a:p>
            <a:r>
              <a:rPr lang="en-US" altLang="zh-TW" sz="3600" dirty="0" smtClean="0"/>
              <a:t>(D) </a:t>
            </a:r>
            <a:r>
              <a:rPr lang="zh-TW" altLang="en-US" sz="3600" dirty="0"/>
              <a:t>具有進階安全性的 </a:t>
            </a:r>
            <a:r>
              <a:rPr lang="en-US" altLang="zh-TW" sz="3600" dirty="0"/>
              <a:t>Windows </a:t>
            </a:r>
            <a:r>
              <a:rPr lang="zh-TW" altLang="en-US" sz="3600" dirty="0"/>
              <a:t>防火牆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384329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3839" y="946908"/>
            <a:ext cx="813632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公司某部門有台 </a:t>
            </a:r>
            <a:r>
              <a:rPr lang="en-US" altLang="zh-TW" sz="3600" dirty="0"/>
              <a:t>Windows 10 </a:t>
            </a:r>
            <a:r>
              <a:rPr lang="zh-TW" altLang="en-US" sz="3600" dirty="0"/>
              <a:t>的電腦</a:t>
            </a:r>
            <a:r>
              <a:rPr lang="en-US" altLang="zh-TW" sz="3600" dirty="0"/>
              <a:t>,</a:t>
            </a:r>
            <a:r>
              <a:rPr lang="zh-TW" altLang="en-US" sz="3600" dirty="0"/>
              <a:t>允許所有部門員工登入使用</a:t>
            </a:r>
            <a:r>
              <a:rPr lang="en-US" altLang="zh-TW" sz="3600" dirty="0"/>
              <a:t>,</a:t>
            </a:r>
            <a:r>
              <a:rPr lang="zh-TW" altLang="en-US" sz="3600" dirty="0" smtClean="0"/>
              <a:t>但基於</a:t>
            </a:r>
            <a:r>
              <a:rPr lang="zh-TW" altLang="en-US" sz="3600" dirty="0"/>
              <a:t>安全性考量</a:t>
            </a:r>
            <a:r>
              <a:rPr lang="en-US" altLang="zh-TW" sz="3600" dirty="0"/>
              <a:t>,</a:t>
            </a:r>
            <a:r>
              <a:rPr lang="zh-TW" altLang="en-US" sz="3600" dirty="0"/>
              <a:t>除了管理員之外</a:t>
            </a:r>
            <a:r>
              <a:rPr lang="en-US" altLang="zh-TW" sz="3600" dirty="0"/>
              <a:t>,</a:t>
            </a:r>
            <a:r>
              <a:rPr lang="zh-TW" altLang="en-US" sz="3600" dirty="0"/>
              <a:t>希望能夠禁止一般員工在此</a:t>
            </a:r>
            <a:r>
              <a:rPr lang="zh-TW" altLang="en-US" sz="3600" dirty="0" smtClean="0"/>
              <a:t>電腦上</a:t>
            </a:r>
            <a:r>
              <a:rPr lang="zh-TW" altLang="en-US" sz="3600" dirty="0"/>
              <a:t>使用 </a:t>
            </a:r>
            <a:r>
              <a:rPr lang="en-US" altLang="zh-TW" sz="3600" dirty="0"/>
              <a:t>USB </a:t>
            </a:r>
            <a:r>
              <a:rPr lang="zh-TW" altLang="en-US" sz="3600" dirty="0"/>
              <a:t>行動碟</a:t>
            </a:r>
            <a:r>
              <a:rPr lang="en-US" altLang="zh-TW" sz="3600" dirty="0"/>
              <a:t>,</a:t>
            </a:r>
            <a:r>
              <a:rPr lang="zh-TW" altLang="en-US" sz="3600" dirty="0"/>
              <a:t>請問管理員應利用何種工具完成此項安全性</a:t>
            </a:r>
            <a:r>
              <a:rPr lang="zh-TW" altLang="en-US" sz="3600" dirty="0" smtClean="0"/>
              <a:t>需求作業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 smtClean="0">
                <a:solidFill>
                  <a:srgbClr val="FF0000"/>
                </a:solidFill>
              </a:rPr>
              <a:t>(A) </a:t>
            </a:r>
            <a:r>
              <a:rPr lang="zh-TW" altLang="en-US" sz="3600" dirty="0">
                <a:solidFill>
                  <a:srgbClr val="FF0000"/>
                </a:solidFill>
              </a:rPr>
              <a:t>本機群組原則</a:t>
            </a:r>
          </a:p>
          <a:p>
            <a:r>
              <a:rPr lang="en-US" altLang="zh-TW" sz="3600" dirty="0" smtClean="0"/>
              <a:t>(B) </a:t>
            </a:r>
            <a:r>
              <a:rPr lang="zh-TW" altLang="en-US" sz="3600" dirty="0"/>
              <a:t>磁碟重組工具</a:t>
            </a:r>
          </a:p>
          <a:p>
            <a:r>
              <a:rPr lang="en-US" altLang="zh-TW" sz="3600" dirty="0" smtClean="0"/>
              <a:t>(C) </a:t>
            </a:r>
            <a:r>
              <a:rPr lang="zh-TW" altLang="en-US" sz="3600" dirty="0"/>
              <a:t>行動裝置管理員</a:t>
            </a:r>
          </a:p>
          <a:p>
            <a:r>
              <a:rPr lang="en-US" altLang="zh-TW" sz="3600" dirty="0" smtClean="0"/>
              <a:t>(D) </a:t>
            </a:r>
            <a:r>
              <a:rPr lang="zh-TW" altLang="en-US" sz="3600" dirty="0"/>
              <a:t>具有進階安全性的 </a:t>
            </a:r>
            <a:r>
              <a:rPr lang="en-US" altLang="zh-TW" sz="3600" dirty="0"/>
              <a:t>Windows </a:t>
            </a:r>
            <a:r>
              <a:rPr lang="zh-TW" altLang="en-US" sz="3600" dirty="0"/>
              <a:t>防火牆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21139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下列何者不是微軟 </a:t>
            </a:r>
            <a:r>
              <a:rPr lang="en-US" altLang="zh-TW" sz="3600" dirty="0"/>
              <a:t>Windows </a:t>
            </a:r>
            <a:r>
              <a:rPr lang="zh-TW" altLang="en-US" sz="3600" dirty="0"/>
              <a:t>作業系統中</a:t>
            </a:r>
            <a:r>
              <a:rPr lang="en-US" altLang="zh-TW" sz="3600" dirty="0"/>
              <a:t>,</a:t>
            </a:r>
            <a:r>
              <a:rPr lang="zh-TW" altLang="en-US" sz="3600" dirty="0"/>
              <a:t>具特權權限之帳號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Administrator</a:t>
            </a:r>
          </a:p>
          <a:p>
            <a:r>
              <a:rPr lang="en-US" altLang="zh-TW" sz="3600" dirty="0"/>
              <a:t>(B) root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在 </a:t>
            </a:r>
            <a:r>
              <a:rPr lang="en-US" altLang="zh-TW" sz="3600" dirty="0"/>
              <a:t>Administrators </a:t>
            </a:r>
            <a:r>
              <a:rPr lang="zh-TW" altLang="en-US" sz="3600" dirty="0"/>
              <a:t>群組中之一般使用者帳號</a:t>
            </a:r>
          </a:p>
          <a:p>
            <a:r>
              <a:rPr lang="en-US" altLang="zh-TW" sz="3600" dirty="0"/>
              <a:t>(D) Local System</a:t>
            </a:r>
          </a:p>
        </p:txBody>
      </p:sp>
    </p:spTree>
    <p:extLst>
      <p:ext uri="{BB962C8B-B14F-4D97-AF65-F5344CB8AC3E}">
        <p14:creationId xmlns:p14="http://schemas.microsoft.com/office/powerpoint/2010/main" val="212419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下列何者不是微軟 </a:t>
            </a:r>
            <a:r>
              <a:rPr lang="en-US" altLang="zh-TW" sz="3600" dirty="0"/>
              <a:t>Windows </a:t>
            </a:r>
            <a:r>
              <a:rPr lang="zh-TW" altLang="en-US" sz="3600" dirty="0"/>
              <a:t>作業系統中</a:t>
            </a:r>
            <a:r>
              <a:rPr lang="en-US" altLang="zh-TW" sz="3600" dirty="0"/>
              <a:t>,</a:t>
            </a:r>
            <a:r>
              <a:rPr lang="zh-TW" altLang="en-US" sz="3600" dirty="0"/>
              <a:t>具特權權限之帳號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Administrator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(B) root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在 </a:t>
            </a:r>
            <a:r>
              <a:rPr lang="en-US" altLang="zh-TW" sz="3600" dirty="0"/>
              <a:t>Administrators </a:t>
            </a:r>
            <a:r>
              <a:rPr lang="zh-TW" altLang="en-US" sz="3600" dirty="0"/>
              <a:t>群組中之一般使用者帳號</a:t>
            </a:r>
          </a:p>
          <a:p>
            <a:r>
              <a:rPr lang="en-US" altLang="zh-TW" sz="3600" dirty="0"/>
              <a:t>(D) Local System</a:t>
            </a:r>
          </a:p>
        </p:txBody>
      </p:sp>
    </p:spTree>
    <p:extLst>
      <p:ext uri="{BB962C8B-B14F-4D97-AF65-F5344CB8AC3E}">
        <p14:creationId xmlns:p14="http://schemas.microsoft.com/office/powerpoint/2010/main" val="194387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當某一作業系統中的兩個程式因互相搶用資源而造成兩個程式均</a:t>
            </a:r>
            <a:r>
              <a:rPr lang="zh-TW" altLang="en-US" sz="3600" dirty="0" smtClean="0"/>
              <a:t>無法完成</a:t>
            </a:r>
            <a:r>
              <a:rPr lang="zh-TW" altLang="en-US" sz="3600" dirty="0"/>
              <a:t>既定工作之結果</a:t>
            </a:r>
            <a:r>
              <a:rPr lang="en-US" altLang="zh-TW" sz="3600" dirty="0"/>
              <a:t>,</a:t>
            </a:r>
            <a:r>
              <a:rPr lang="zh-TW" altLang="en-US" sz="3600" dirty="0"/>
              <a:t>請問此現象稱為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碰撞</a:t>
            </a:r>
            <a:r>
              <a:rPr lang="en-US" altLang="zh-TW" sz="3600" dirty="0"/>
              <a:t>(Collision)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死結</a:t>
            </a:r>
            <a:r>
              <a:rPr lang="en-US" altLang="zh-TW" sz="3600" dirty="0"/>
              <a:t>(Deadlock)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佇列</a:t>
            </a:r>
            <a:r>
              <a:rPr lang="en-US" altLang="zh-TW" sz="3600" dirty="0"/>
              <a:t>(Queue)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欺騙</a:t>
            </a:r>
            <a:r>
              <a:rPr lang="en-US" altLang="zh-TW" sz="3600" dirty="0"/>
              <a:t>(Spoof)</a:t>
            </a:r>
          </a:p>
        </p:txBody>
      </p:sp>
    </p:spTree>
    <p:extLst>
      <p:ext uri="{BB962C8B-B14F-4D97-AF65-F5344CB8AC3E}">
        <p14:creationId xmlns:p14="http://schemas.microsoft.com/office/powerpoint/2010/main" val="265952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8000" dirty="0"/>
              <a:t>網路</a:t>
            </a:r>
            <a:r>
              <a:rPr lang="zh-TW" altLang="en-US" sz="8000" dirty="0" smtClean="0"/>
              <a:t>協定</a:t>
            </a:r>
            <a:endParaRPr lang="en-US" altLang="zh-TW" sz="8000" dirty="0" smtClean="0"/>
          </a:p>
          <a:p>
            <a:pPr algn="ctr"/>
            <a:r>
              <a:rPr lang="en-US" altLang="zh-TW" sz="4400" dirty="0" smtClean="0"/>
              <a:t>TCP/IP vs OSI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96151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當某一作業系統中的兩個程式因互相搶用資源而造成兩個程式均</a:t>
            </a:r>
            <a:r>
              <a:rPr lang="zh-TW" altLang="en-US" sz="3600" dirty="0" smtClean="0"/>
              <a:t>無法完成</a:t>
            </a:r>
            <a:r>
              <a:rPr lang="zh-TW" altLang="en-US" sz="3600" dirty="0"/>
              <a:t>既定工作之結果</a:t>
            </a:r>
            <a:r>
              <a:rPr lang="en-US" altLang="zh-TW" sz="3600" dirty="0"/>
              <a:t>,</a:t>
            </a:r>
            <a:r>
              <a:rPr lang="zh-TW" altLang="en-US" sz="3600" dirty="0"/>
              <a:t>請問此現象稱為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碰撞</a:t>
            </a:r>
            <a:r>
              <a:rPr lang="en-US" altLang="zh-TW" sz="3600" dirty="0"/>
              <a:t>(Collision)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(B) </a:t>
            </a:r>
            <a:r>
              <a:rPr lang="zh-TW" altLang="en-US" sz="3600" dirty="0">
                <a:solidFill>
                  <a:srgbClr val="FF0000"/>
                </a:solidFill>
              </a:rPr>
              <a:t>死結</a:t>
            </a:r>
            <a:r>
              <a:rPr lang="en-US" altLang="zh-TW" sz="3600" dirty="0">
                <a:solidFill>
                  <a:srgbClr val="FF0000"/>
                </a:solidFill>
              </a:rPr>
              <a:t>(Deadlock)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佇列</a:t>
            </a:r>
            <a:r>
              <a:rPr lang="en-US" altLang="zh-TW" sz="3600" dirty="0"/>
              <a:t>(Queue)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欺騙</a:t>
            </a:r>
            <a:r>
              <a:rPr lang="en-US" altLang="zh-TW" sz="3600" dirty="0"/>
              <a:t>(Spoof)</a:t>
            </a:r>
          </a:p>
        </p:txBody>
      </p:sp>
    </p:spTree>
    <p:extLst>
      <p:ext uri="{BB962C8B-B14F-4D97-AF65-F5344CB8AC3E}">
        <p14:creationId xmlns:p14="http://schemas.microsoft.com/office/powerpoint/2010/main" val="9624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 </a:t>
            </a:r>
            <a:r>
              <a:rPr lang="en-US" altLang="zh-TW" sz="3600" dirty="0"/>
              <a:t>2017 </a:t>
            </a:r>
            <a:r>
              <a:rPr lang="zh-TW" altLang="en-US" sz="3600" dirty="0"/>
              <a:t>流行的 </a:t>
            </a:r>
            <a:r>
              <a:rPr lang="en-US" altLang="zh-TW" sz="3600" dirty="0" err="1"/>
              <a:t>wannacry</a:t>
            </a:r>
            <a:r>
              <a:rPr lang="en-US" altLang="zh-TW" sz="3600" dirty="0"/>
              <a:t> </a:t>
            </a:r>
            <a:r>
              <a:rPr lang="zh-TW" altLang="en-US" sz="3600" dirty="0"/>
              <a:t>攻擊是攻擊哪個服務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SMB</a:t>
            </a:r>
          </a:p>
          <a:p>
            <a:r>
              <a:rPr lang="en-US" altLang="zh-TW" sz="3600" dirty="0"/>
              <a:t>(B) SMTP</a:t>
            </a:r>
          </a:p>
          <a:p>
            <a:r>
              <a:rPr lang="en-US" altLang="zh-TW" sz="3600" dirty="0"/>
              <a:t>(C) HTTP</a:t>
            </a:r>
          </a:p>
          <a:p>
            <a:r>
              <a:rPr lang="en-US" altLang="zh-TW" sz="3600" dirty="0"/>
              <a:t>(D) FTP</a:t>
            </a:r>
          </a:p>
        </p:txBody>
      </p:sp>
    </p:spTree>
    <p:extLst>
      <p:ext uri="{BB962C8B-B14F-4D97-AF65-F5344CB8AC3E}">
        <p14:creationId xmlns:p14="http://schemas.microsoft.com/office/powerpoint/2010/main" val="219342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 </a:t>
            </a:r>
            <a:r>
              <a:rPr lang="en-US" altLang="zh-TW" sz="3600" dirty="0"/>
              <a:t>2017 </a:t>
            </a:r>
            <a:r>
              <a:rPr lang="zh-TW" altLang="en-US" sz="3600" dirty="0"/>
              <a:t>流行的 </a:t>
            </a:r>
            <a:r>
              <a:rPr lang="en-US" altLang="zh-TW" sz="3600" dirty="0" err="1"/>
              <a:t>wannacry</a:t>
            </a:r>
            <a:r>
              <a:rPr lang="en-US" altLang="zh-TW" sz="3600" dirty="0"/>
              <a:t> </a:t>
            </a:r>
            <a:r>
              <a:rPr lang="zh-TW" altLang="en-US" sz="3600" dirty="0"/>
              <a:t>攻擊是攻擊哪個服務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>
                <a:solidFill>
                  <a:srgbClr val="FF0000"/>
                </a:solidFill>
              </a:rPr>
              <a:t>(A) SMB</a:t>
            </a:r>
          </a:p>
          <a:p>
            <a:r>
              <a:rPr lang="en-US" altLang="zh-TW" sz="3600" dirty="0"/>
              <a:t>(B) SMTP</a:t>
            </a:r>
          </a:p>
          <a:p>
            <a:r>
              <a:rPr lang="en-US" altLang="zh-TW" sz="3600" dirty="0"/>
              <a:t>(C) HTTP</a:t>
            </a:r>
          </a:p>
          <a:p>
            <a:r>
              <a:rPr lang="en-US" altLang="zh-TW" sz="3600" dirty="0"/>
              <a:t>(D) FTP</a:t>
            </a:r>
          </a:p>
        </p:txBody>
      </p:sp>
    </p:spTree>
    <p:extLst>
      <p:ext uri="{BB962C8B-B14F-4D97-AF65-F5344CB8AC3E}">
        <p14:creationId xmlns:p14="http://schemas.microsoft.com/office/powerpoint/2010/main" val="418816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3157" y="946908"/>
            <a:ext cx="873768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下列何項 </a:t>
            </a:r>
            <a:r>
              <a:rPr lang="en-US" altLang="zh-TW" sz="3600" dirty="0"/>
              <a:t>Windows </a:t>
            </a:r>
            <a:r>
              <a:rPr lang="zh-TW" altLang="en-US" sz="3600" dirty="0"/>
              <a:t>功能可以封鎖未經授權之應用程式的自動安裝</a:t>
            </a:r>
            <a:r>
              <a:rPr lang="en-US" altLang="zh-TW" sz="3600" dirty="0"/>
              <a:t>,</a:t>
            </a:r>
            <a:r>
              <a:rPr lang="zh-TW" altLang="en-US" sz="3600" dirty="0" smtClean="0"/>
              <a:t>並防止</a:t>
            </a:r>
            <a:r>
              <a:rPr lang="zh-TW" altLang="en-US" sz="3600" dirty="0"/>
              <a:t>不小心變更系統的設定。即使系統管理員執行系統管理過程亦</a:t>
            </a:r>
            <a:r>
              <a:rPr lang="zh-TW" altLang="en-US" sz="3600" dirty="0" smtClean="0"/>
              <a:t>須要</a:t>
            </a:r>
            <a:r>
              <a:rPr lang="zh-TW" altLang="en-US" sz="3600" dirty="0"/>
              <a:t>由管理員主動同意或提供認證資訊才能執行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具有進階安全性的 </a:t>
            </a:r>
            <a:r>
              <a:rPr lang="en-US" altLang="zh-TW" sz="3600" dirty="0"/>
              <a:t>Windows </a:t>
            </a:r>
            <a:r>
              <a:rPr lang="zh-TW" altLang="en-US" sz="3600" dirty="0"/>
              <a:t>防火牆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使用者帳戶控制</a:t>
            </a:r>
            <a:r>
              <a:rPr lang="en-US" altLang="zh-TW" sz="3600" dirty="0"/>
              <a:t>(User </a:t>
            </a:r>
            <a:r>
              <a:rPr lang="en-US" altLang="zh-TW" sz="3600" dirty="0" smtClean="0"/>
              <a:t>Account </a:t>
            </a:r>
            <a:r>
              <a:rPr lang="en-US" altLang="zh-TW" sz="3600" dirty="0" err="1" smtClean="0"/>
              <a:t>Control;UAC</a:t>
            </a:r>
            <a:r>
              <a:rPr lang="en-US" altLang="zh-TW" sz="3600" dirty="0"/>
              <a:t>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資源監視器</a:t>
            </a:r>
            <a:r>
              <a:rPr lang="en-US" altLang="zh-TW" sz="3600" dirty="0"/>
              <a:t>(Resource Monitor)</a:t>
            </a:r>
          </a:p>
          <a:p>
            <a:r>
              <a:rPr lang="en-US" altLang="zh-TW" sz="3600" dirty="0"/>
              <a:t>(D) Windows Secondary Logon</a:t>
            </a:r>
          </a:p>
        </p:txBody>
      </p:sp>
    </p:spTree>
    <p:extLst>
      <p:ext uri="{BB962C8B-B14F-4D97-AF65-F5344CB8AC3E}">
        <p14:creationId xmlns:p14="http://schemas.microsoft.com/office/powerpoint/2010/main" val="179688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3157" y="946908"/>
            <a:ext cx="873768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下列何項 </a:t>
            </a:r>
            <a:r>
              <a:rPr lang="en-US" altLang="zh-TW" sz="3600" dirty="0"/>
              <a:t>Windows </a:t>
            </a:r>
            <a:r>
              <a:rPr lang="zh-TW" altLang="en-US" sz="3600" dirty="0"/>
              <a:t>功能可以封鎖未經授權之應用程式的自動安裝</a:t>
            </a:r>
            <a:r>
              <a:rPr lang="en-US" altLang="zh-TW" sz="3600" dirty="0"/>
              <a:t>,</a:t>
            </a:r>
            <a:r>
              <a:rPr lang="zh-TW" altLang="en-US" sz="3600" dirty="0" smtClean="0"/>
              <a:t>並防止</a:t>
            </a:r>
            <a:r>
              <a:rPr lang="zh-TW" altLang="en-US" sz="3600" dirty="0"/>
              <a:t>不小心變更系統的設定。即使系統管理員執行系統管理過程亦</a:t>
            </a:r>
            <a:r>
              <a:rPr lang="zh-TW" altLang="en-US" sz="3600" dirty="0" smtClean="0"/>
              <a:t>須要</a:t>
            </a:r>
            <a:r>
              <a:rPr lang="zh-TW" altLang="en-US" sz="3600" dirty="0"/>
              <a:t>由管理員主動同意或提供認證資訊才能執行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具有進階安全性的 </a:t>
            </a:r>
            <a:r>
              <a:rPr lang="en-US" altLang="zh-TW" sz="3600" dirty="0"/>
              <a:t>Windows </a:t>
            </a:r>
            <a:r>
              <a:rPr lang="zh-TW" altLang="en-US" sz="3600" dirty="0"/>
              <a:t>防火牆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(B) </a:t>
            </a:r>
            <a:r>
              <a:rPr lang="zh-TW" altLang="en-US" sz="3600" dirty="0">
                <a:solidFill>
                  <a:srgbClr val="FF0000"/>
                </a:solidFill>
              </a:rPr>
              <a:t>使用者帳戶控制</a:t>
            </a:r>
            <a:r>
              <a:rPr lang="en-US" altLang="zh-TW" sz="3600" dirty="0">
                <a:solidFill>
                  <a:srgbClr val="FF0000"/>
                </a:solidFill>
              </a:rPr>
              <a:t>(User </a:t>
            </a:r>
            <a:r>
              <a:rPr lang="en-US" altLang="zh-TW" sz="3600" dirty="0" smtClean="0">
                <a:solidFill>
                  <a:srgbClr val="FF0000"/>
                </a:solidFill>
              </a:rPr>
              <a:t>Account </a:t>
            </a:r>
            <a:r>
              <a:rPr lang="en-US" altLang="zh-TW" sz="3600" dirty="0" err="1" smtClean="0"/>
              <a:t>Control;UAC</a:t>
            </a:r>
            <a:r>
              <a:rPr lang="en-US" altLang="zh-TW" sz="3600" dirty="0"/>
              <a:t>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資源監視器</a:t>
            </a:r>
            <a:r>
              <a:rPr lang="en-US" altLang="zh-TW" sz="3600" dirty="0"/>
              <a:t>(Resource Monitor)</a:t>
            </a:r>
          </a:p>
          <a:p>
            <a:r>
              <a:rPr lang="en-US" altLang="zh-TW" sz="3600" dirty="0"/>
              <a:t>(D) Windows Secondary Logon</a:t>
            </a:r>
          </a:p>
        </p:txBody>
      </p:sp>
    </p:spTree>
    <p:extLst>
      <p:ext uri="{BB962C8B-B14F-4D97-AF65-F5344CB8AC3E}">
        <p14:creationId xmlns:p14="http://schemas.microsoft.com/office/powerpoint/2010/main" val="131453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下列何者非登入作業系統可使用的網路身分驗證服務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Windows AD(Active Directory)</a:t>
            </a:r>
            <a:r>
              <a:rPr lang="zh-TW" altLang="en-US" sz="3600" dirty="0"/>
              <a:t>服務</a:t>
            </a:r>
          </a:p>
          <a:p>
            <a:r>
              <a:rPr lang="en-US" altLang="zh-TW" sz="3600" dirty="0"/>
              <a:t>(B) LDAP(Lightweight Directory Access Protocol)</a:t>
            </a:r>
            <a:r>
              <a:rPr lang="zh-TW" altLang="en-US" sz="3600" dirty="0"/>
              <a:t>服務</a:t>
            </a:r>
          </a:p>
          <a:p>
            <a:r>
              <a:rPr lang="en-US" altLang="zh-TW" sz="3600" dirty="0"/>
              <a:t>(C) NIS(Network Information Service)</a:t>
            </a:r>
            <a:r>
              <a:rPr lang="zh-TW" altLang="en-US" sz="3600" dirty="0"/>
              <a:t>服務</a:t>
            </a:r>
          </a:p>
          <a:p>
            <a:r>
              <a:rPr lang="en-US" altLang="zh-TW" sz="3600" dirty="0"/>
              <a:t>(D) DHCP(Dynamic Host Configuration Protocol)</a:t>
            </a:r>
            <a:r>
              <a:rPr lang="zh-TW" altLang="en-US" sz="3600" dirty="0"/>
              <a:t>服務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92692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下列何者非登入作業系統可使用的網路身分驗證服務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Windows AD(Active Directory)</a:t>
            </a:r>
            <a:r>
              <a:rPr lang="zh-TW" altLang="en-US" sz="3600" dirty="0"/>
              <a:t>服務</a:t>
            </a:r>
          </a:p>
          <a:p>
            <a:r>
              <a:rPr lang="en-US" altLang="zh-TW" sz="3600" dirty="0"/>
              <a:t>(B) LDAP(Lightweight Directory Access Protocol)</a:t>
            </a:r>
            <a:r>
              <a:rPr lang="zh-TW" altLang="en-US" sz="3600" dirty="0"/>
              <a:t>服務</a:t>
            </a:r>
          </a:p>
          <a:p>
            <a:r>
              <a:rPr lang="en-US" altLang="zh-TW" sz="3600" dirty="0"/>
              <a:t>(C) NIS(Network Information Service)</a:t>
            </a:r>
            <a:r>
              <a:rPr lang="zh-TW" altLang="en-US" sz="3600" dirty="0"/>
              <a:t>服務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DHCP(Dynamic Host Configuration Protocol)</a:t>
            </a:r>
            <a:r>
              <a:rPr lang="zh-TW" altLang="en-US" sz="3600" dirty="0">
                <a:solidFill>
                  <a:srgbClr val="FF0000"/>
                </a:solidFill>
              </a:rPr>
              <a:t>服務</a:t>
            </a:r>
            <a:endParaRPr lang="en-US" altLang="zh-TW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3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 smtClean="0"/>
              <a:t>請問</a:t>
            </a:r>
            <a:r>
              <a:rPr lang="zh-TW" altLang="en-US" sz="3600" dirty="0"/>
              <a:t>此 </a:t>
            </a:r>
            <a:r>
              <a:rPr lang="en-US" altLang="zh-TW" sz="3600" dirty="0"/>
              <a:t>cat ~/.</a:t>
            </a:r>
            <a:r>
              <a:rPr lang="en-US" altLang="zh-TW" sz="3600" dirty="0" err="1"/>
              <a:t>bash_history</a:t>
            </a:r>
            <a:r>
              <a:rPr lang="en-US" altLang="zh-TW" sz="3600" dirty="0"/>
              <a:t> </a:t>
            </a:r>
            <a:r>
              <a:rPr lang="zh-TW" altLang="en-US" sz="3600" dirty="0"/>
              <a:t>指令的目的為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列出使用者目錄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列出系統目錄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列出使用者曾經下過的指令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列出系統安裝歷史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63495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 smtClean="0"/>
              <a:t>請問</a:t>
            </a:r>
            <a:r>
              <a:rPr lang="zh-TW" altLang="en-US" sz="3600" dirty="0"/>
              <a:t>此 </a:t>
            </a:r>
            <a:r>
              <a:rPr lang="en-US" altLang="zh-TW" sz="3600" dirty="0"/>
              <a:t>cat ~/.</a:t>
            </a:r>
            <a:r>
              <a:rPr lang="en-US" altLang="zh-TW" sz="3600" dirty="0" err="1"/>
              <a:t>bash_history</a:t>
            </a:r>
            <a:r>
              <a:rPr lang="en-US" altLang="zh-TW" sz="3600" dirty="0"/>
              <a:t> </a:t>
            </a:r>
            <a:r>
              <a:rPr lang="zh-TW" altLang="en-US" sz="3600" dirty="0"/>
              <a:t>指令的目的為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列出使用者目錄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列出系統目錄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列出使用者曾經下過的指令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列出系統安裝歷史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334386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下列何者實務做法對於強化作業系統本身保護</a:t>
            </a:r>
            <a:r>
              <a:rPr lang="en-US" altLang="zh-TW" sz="3600" dirty="0"/>
              <a:t>,</a:t>
            </a:r>
            <a:r>
              <a:rPr lang="zh-TW" altLang="en-US" sz="3600" dirty="0"/>
              <a:t>降低被攻擊風險</a:t>
            </a:r>
            <a:r>
              <a:rPr lang="zh-TW" altLang="en-US" sz="3600" dirty="0" smtClean="0"/>
              <a:t>並沒有</a:t>
            </a:r>
            <a:r>
              <a:rPr lang="zh-TW" altLang="en-US" sz="3600" dirty="0"/>
              <a:t>太大的效益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定期自動更新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啟用預設拒絶政策的系統防火牆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啟用 </a:t>
            </a:r>
            <a:r>
              <a:rPr lang="en-US" altLang="zh-TW" sz="3600" dirty="0" err="1"/>
              <a:t>IPSec</a:t>
            </a:r>
            <a:r>
              <a:rPr lang="en-US" altLang="zh-TW" sz="3600" dirty="0"/>
              <a:t> </a:t>
            </a:r>
            <a:r>
              <a:rPr lang="zh-TW" altLang="en-US" sz="3600" dirty="0"/>
              <a:t>服務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安裝並更新防毒軟體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55215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418704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網際網路中主要的通訊協定模式有兩種 </a:t>
            </a:r>
            <a:r>
              <a:rPr lang="en-US" altLang="zh-TW" sz="3600" dirty="0"/>
              <a:t>OSI 7 </a:t>
            </a:r>
            <a:r>
              <a:rPr lang="zh-TW" altLang="en-US" sz="3600" dirty="0"/>
              <a:t>層及 </a:t>
            </a:r>
            <a:r>
              <a:rPr lang="en-US" altLang="zh-TW" sz="3600" dirty="0"/>
              <a:t>TCP/IP </a:t>
            </a:r>
            <a:r>
              <a:rPr lang="zh-TW" altLang="en-US" sz="3600" dirty="0"/>
              <a:t>協定組</a:t>
            </a:r>
            <a:r>
              <a:rPr lang="en-US" altLang="zh-TW" sz="3600" dirty="0"/>
              <a:t>,</a:t>
            </a:r>
            <a:r>
              <a:rPr lang="zh-TW" altLang="en-US" sz="3600" dirty="0"/>
              <a:t>請</a:t>
            </a:r>
          </a:p>
          <a:p>
            <a:r>
              <a:rPr lang="zh-TW" altLang="en-US" sz="3600" dirty="0"/>
              <a:t>問在這兩個通訊協定模式中</a:t>
            </a:r>
            <a:r>
              <a:rPr lang="en-US" altLang="zh-TW" sz="3600" dirty="0"/>
              <a:t>,</a:t>
            </a:r>
            <a:r>
              <a:rPr lang="zh-TW" altLang="en-US" sz="3600" dirty="0"/>
              <a:t>負責傳輸封包</a:t>
            </a:r>
            <a:r>
              <a:rPr lang="en-US" altLang="zh-TW" sz="3600" dirty="0"/>
              <a:t>(Packet)</a:t>
            </a:r>
            <a:r>
              <a:rPr lang="zh-TW" altLang="en-US" sz="3600" dirty="0"/>
              <a:t>及選擇</a:t>
            </a:r>
            <a:r>
              <a:rPr lang="zh-TW" altLang="en-US" sz="3600" dirty="0" smtClean="0"/>
              <a:t>路徑</a:t>
            </a:r>
            <a:r>
              <a:rPr lang="en-US" altLang="zh-TW" sz="3600" dirty="0"/>
              <a:t>(Routing),</a:t>
            </a:r>
            <a:r>
              <a:rPr lang="zh-TW" altLang="en-US" sz="3600" dirty="0"/>
              <a:t>是那一層的工作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實體層</a:t>
            </a:r>
            <a:r>
              <a:rPr lang="en-US" altLang="zh-TW" sz="3600" dirty="0"/>
              <a:t>(Physical Layer)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資料鏈結層</a:t>
            </a:r>
            <a:r>
              <a:rPr lang="en-US" altLang="zh-TW" sz="3600" dirty="0"/>
              <a:t>(Data-Link Layer)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網路層</a:t>
            </a:r>
            <a:r>
              <a:rPr lang="en-US" altLang="zh-TW" sz="3600" dirty="0"/>
              <a:t>(Network Layer)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應用層</a:t>
            </a:r>
            <a:r>
              <a:rPr lang="en-US" altLang="zh-TW" sz="3600" dirty="0"/>
              <a:t>(Application Layer)</a:t>
            </a:r>
          </a:p>
        </p:txBody>
      </p:sp>
    </p:spTree>
    <p:extLst>
      <p:ext uri="{BB962C8B-B14F-4D97-AF65-F5344CB8AC3E}">
        <p14:creationId xmlns:p14="http://schemas.microsoft.com/office/powerpoint/2010/main" val="61139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下列何者實務做法對於強化作業系統本身保護</a:t>
            </a:r>
            <a:r>
              <a:rPr lang="en-US" altLang="zh-TW" sz="3600" dirty="0"/>
              <a:t>,</a:t>
            </a:r>
            <a:r>
              <a:rPr lang="zh-TW" altLang="en-US" sz="3600" dirty="0"/>
              <a:t>降低被攻擊風險</a:t>
            </a:r>
            <a:r>
              <a:rPr lang="zh-TW" altLang="en-US" sz="3600" dirty="0" smtClean="0"/>
              <a:t>並沒有</a:t>
            </a:r>
            <a:r>
              <a:rPr lang="zh-TW" altLang="en-US" sz="3600" dirty="0"/>
              <a:t>太大的效益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定期自動更新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啟用預設拒絶政策的系統防火牆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啟用 </a:t>
            </a:r>
            <a:r>
              <a:rPr lang="en-US" altLang="zh-TW" sz="3600" dirty="0" err="1">
                <a:solidFill>
                  <a:srgbClr val="FF0000"/>
                </a:solidFill>
              </a:rPr>
              <a:t>IPSec</a:t>
            </a:r>
            <a:r>
              <a:rPr lang="en-US" altLang="zh-TW" sz="3600" dirty="0">
                <a:solidFill>
                  <a:srgbClr val="FF0000"/>
                </a:solidFill>
              </a:rPr>
              <a:t> </a:t>
            </a:r>
            <a:r>
              <a:rPr lang="zh-TW" altLang="en-US" sz="3600" dirty="0">
                <a:solidFill>
                  <a:srgbClr val="FF0000"/>
                </a:solidFill>
              </a:rPr>
              <a:t>服務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安裝並更新防毒軟體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63110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下列何者不屬於作業系統安全預防</a:t>
            </a:r>
            <a:r>
              <a:rPr lang="en-US" altLang="zh-TW" sz="3600" dirty="0"/>
              <a:t>(Preventive)</a:t>
            </a:r>
            <a:r>
              <a:rPr lang="zh-TW" altLang="en-US" sz="3600" dirty="0"/>
              <a:t>機制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實施密碼原則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安裝防毒軟體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定期套用安全性更新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定期檢視安全記錄檔</a:t>
            </a:r>
            <a:r>
              <a:rPr lang="en-US" altLang="zh-TW" sz="3600" dirty="0"/>
              <a:t>(Log)</a:t>
            </a:r>
          </a:p>
        </p:txBody>
      </p:sp>
    </p:spTree>
    <p:extLst>
      <p:ext uri="{BB962C8B-B14F-4D97-AF65-F5344CB8AC3E}">
        <p14:creationId xmlns:p14="http://schemas.microsoft.com/office/powerpoint/2010/main" val="180600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下列何者不屬於作業系統安全預防</a:t>
            </a:r>
            <a:r>
              <a:rPr lang="en-US" altLang="zh-TW" sz="3600" dirty="0"/>
              <a:t>(Preventive)</a:t>
            </a:r>
            <a:r>
              <a:rPr lang="zh-TW" altLang="en-US" sz="3600" dirty="0"/>
              <a:t>機制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實施密碼原則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安裝防毒軟體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定期套用安全性更新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定期檢視安全記錄檔</a:t>
            </a:r>
            <a:r>
              <a:rPr lang="en-US" altLang="zh-TW" sz="3600" dirty="0">
                <a:solidFill>
                  <a:srgbClr val="FF0000"/>
                </a:solidFill>
              </a:rPr>
              <a:t>(Log)</a:t>
            </a:r>
          </a:p>
        </p:txBody>
      </p:sp>
    </p:spTree>
    <p:extLst>
      <p:ext uri="{BB962C8B-B14F-4D97-AF65-F5344CB8AC3E}">
        <p14:creationId xmlns:p14="http://schemas.microsoft.com/office/powerpoint/2010/main" val="61785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598625" y="946908"/>
            <a:ext cx="794675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黑帽駭客</a:t>
            </a:r>
            <a:r>
              <a:rPr lang="en-US" altLang="zh-TW" sz="3600" dirty="0"/>
              <a:t>(Black Hats)</a:t>
            </a:r>
            <a:r>
              <a:rPr lang="zh-TW" altLang="en-US" sz="3600" dirty="0"/>
              <a:t>入侵前</a:t>
            </a:r>
            <a:r>
              <a:rPr lang="en-US" altLang="zh-TW" sz="3600" dirty="0"/>
              <a:t>,</a:t>
            </a:r>
            <a:r>
              <a:rPr lang="zh-TW" altLang="en-US" sz="3600" dirty="0"/>
              <a:t>收集資訊常用的指令 </a:t>
            </a:r>
            <a:r>
              <a:rPr lang="en-US" altLang="zh-TW" sz="3600" dirty="0" err="1"/>
              <a:t>nslookup</a:t>
            </a:r>
            <a:r>
              <a:rPr lang="en-US" altLang="zh-TW" sz="3600" dirty="0"/>
              <a:t>,</a:t>
            </a:r>
            <a:r>
              <a:rPr lang="zh-TW" altLang="en-US" sz="3600" dirty="0" smtClean="0"/>
              <a:t>下列何</a:t>
            </a:r>
            <a:r>
              <a:rPr lang="zh-TW" altLang="en-US" sz="3600" dirty="0"/>
              <a:t>者不是其目的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可以用來掃描已開啟的 </a:t>
            </a:r>
            <a:r>
              <a:rPr lang="en-US" altLang="zh-TW" sz="3600" dirty="0"/>
              <a:t>TCP/UDP Port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可以用來診斷 </a:t>
            </a:r>
            <a:r>
              <a:rPr lang="en-US" altLang="zh-TW" sz="3600" dirty="0"/>
              <a:t>DNS </a:t>
            </a:r>
            <a:r>
              <a:rPr lang="zh-TW" altLang="en-US" sz="3600" dirty="0"/>
              <a:t>的架構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可以用來查詢網路網域名稱伺服器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如果以 </a:t>
            </a:r>
            <a:r>
              <a:rPr lang="en-US" altLang="zh-TW" sz="3600" dirty="0"/>
              <a:t>DNS </a:t>
            </a:r>
            <a:r>
              <a:rPr lang="zh-TW" altLang="en-US" sz="3600" dirty="0"/>
              <a:t>的名稱</a:t>
            </a:r>
            <a:r>
              <a:rPr lang="en-US" altLang="zh-TW" sz="3600" dirty="0"/>
              <a:t>,</a:t>
            </a:r>
            <a:r>
              <a:rPr lang="zh-TW" altLang="en-US" sz="3600" dirty="0"/>
              <a:t>尋找主機 </a:t>
            </a:r>
            <a:r>
              <a:rPr lang="en-US" altLang="zh-TW" sz="3600" dirty="0"/>
              <a:t>IP </a:t>
            </a:r>
            <a:r>
              <a:rPr lang="zh-TW" altLang="en-US" sz="3600" dirty="0"/>
              <a:t>位址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05970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598625" y="946908"/>
            <a:ext cx="794675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黑帽駭客</a:t>
            </a:r>
            <a:r>
              <a:rPr lang="en-US" altLang="zh-TW" sz="3600" dirty="0"/>
              <a:t>(Black Hats)</a:t>
            </a:r>
            <a:r>
              <a:rPr lang="zh-TW" altLang="en-US" sz="3600" dirty="0"/>
              <a:t>入侵前</a:t>
            </a:r>
            <a:r>
              <a:rPr lang="en-US" altLang="zh-TW" sz="3600" dirty="0"/>
              <a:t>,</a:t>
            </a:r>
            <a:r>
              <a:rPr lang="zh-TW" altLang="en-US" sz="3600" dirty="0"/>
              <a:t>收集資訊常用的指令 </a:t>
            </a:r>
            <a:r>
              <a:rPr lang="en-US" altLang="zh-TW" sz="3600" dirty="0" err="1"/>
              <a:t>nslookup</a:t>
            </a:r>
            <a:r>
              <a:rPr lang="en-US" altLang="zh-TW" sz="3600" dirty="0"/>
              <a:t>,</a:t>
            </a:r>
            <a:r>
              <a:rPr lang="zh-TW" altLang="en-US" sz="3600" dirty="0" smtClean="0"/>
              <a:t>下列何</a:t>
            </a:r>
            <a:r>
              <a:rPr lang="zh-TW" altLang="en-US" sz="3600" dirty="0"/>
              <a:t>者不是其目的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(A) </a:t>
            </a:r>
            <a:r>
              <a:rPr lang="zh-TW" altLang="en-US" sz="3600" dirty="0">
                <a:solidFill>
                  <a:srgbClr val="FF0000"/>
                </a:solidFill>
              </a:rPr>
              <a:t>可以用來掃描已開啟的 </a:t>
            </a:r>
            <a:r>
              <a:rPr lang="en-US" altLang="zh-TW" sz="3600" dirty="0">
                <a:solidFill>
                  <a:srgbClr val="FF0000"/>
                </a:solidFill>
              </a:rPr>
              <a:t>TCP/UDP Port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可以用來診斷 </a:t>
            </a:r>
            <a:r>
              <a:rPr lang="en-US" altLang="zh-TW" sz="3600" dirty="0"/>
              <a:t>DNS </a:t>
            </a:r>
            <a:r>
              <a:rPr lang="zh-TW" altLang="en-US" sz="3600" dirty="0"/>
              <a:t>的架構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可以用來查詢網路網域名稱伺服器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如果以 </a:t>
            </a:r>
            <a:r>
              <a:rPr lang="en-US" altLang="zh-TW" sz="3600" dirty="0"/>
              <a:t>DNS </a:t>
            </a:r>
            <a:r>
              <a:rPr lang="zh-TW" altLang="en-US" sz="3600" dirty="0"/>
              <a:t>的名稱</a:t>
            </a:r>
            <a:r>
              <a:rPr lang="en-US" altLang="zh-TW" sz="3600" dirty="0"/>
              <a:t>,</a:t>
            </a:r>
            <a:r>
              <a:rPr lang="zh-TW" altLang="en-US" sz="3600" dirty="0"/>
              <a:t>尋找主機 </a:t>
            </a:r>
            <a:r>
              <a:rPr lang="en-US" altLang="zh-TW" sz="3600" dirty="0"/>
              <a:t>IP </a:t>
            </a:r>
            <a:r>
              <a:rPr lang="zh-TW" altLang="en-US" sz="3600" dirty="0"/>
              <a:t>位址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378892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請問下列何者「並非」作業系統中毒的可能徵狀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檔案無故遭加密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上網速度變慢或無法連線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無故出現對話框</a:t>
            </a:r>
            <a:r>
              <a:rPr lang="en-US" altLang="zh-TW" sz="3600" dirty="0"/>
              <a:t>,</a:t>
            </a:r>
            <a:r>
              <a:rPr lang="zh-TW" altLang="en-US" sz="3600" dirty="0"/>
              <a:t>且無法關閉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資料讀取速度變快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82789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請問下列何者「並非」作業系統中毒的可能徵狀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檔案無故遭加密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上網速度變慢或無法連線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無故出現對話框</a:t>
            </a:r>
            <a:r>
              <a:rPr lang="en-US" altLang="zh-TW" sz="3600" dirty="0"/>
              <a:t>,</a:t>
            </a:r>
            <a:r>
              <a:rPr lang="zh-TW" altLang="en-US" sz="3600" dirty="0"/>
              <a:t>且無法關閉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資料讀取速度變快</a:t>
            </a:r>
            <a:endParaRPr lang="en-US" altLang="zh-TW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8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下列哪些是 </a:t>
            </a:r>
            <a:r>
              <a:rPr lang="en-US" altLang="zh-TW" sz="3600" dirty="0"/>
              <a:t>rootkits </a:t>
            </a:r>
            <a:r>
              <a:rPr lang="zh-TW" altLang="en-US" sz="3600" dirty="0"/>
              <a:t>的主要特性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(1)</a:t>
            </a:r>
            <a:r>
              <a:rPr lang="zh-TW" altLang="en-US" sz="3600" dirty="0"/>
              <a:t>讓駭客取得最高權限</a:t>
            </a:r>
          </a:p>
          <a:p>
            <a:r>
              <a:rPr lang="en-US" altLang="zh-TW" sz="3600" dirty="0"/>
              <a:t>(2)</a:t>
            </a:r>
            <a:r>
              <a:rPr lang="zh-TW" altLang="en-US" sz="3600" dirty="0"/>
              <a:t>具隱藏性</a:t>
            </a:r>
          </a:p>
          <a:p>
            <a:r>
              <a:rPr lang="en-US" altLang="zh-TW" sz="3600" dirty="0"/>
              <a:t>(3)</a:t>
            </a:r>
            <a:r>
              <a:rPr lang="zh-TW" altLang="en-US" sz="3600" dirty="0"/>
              <a:t>在系統內大量自我複製</a:t>
            </a:r>
          </a:p>
          <a:p>
            <a:r>
              <a:rPr lang="en-US" altLang="zh-TW" sz="3600" dirty="0"/>
              <a:t>(4)</a:t>
            </a:r>
            <a:r>
              <a:rPr lang="zh-TW" altLang="en-US" sz="3600" dirty="0"/>
              <a:t>讓駭客執行遠端控制</a:t>
            </a:r>
          </a:p>
          <a:p>
            <a:r>
              <a:rPr lang="en-US" altLang="zh-TW" sz="3600" dirty="0" smtClean="0"/>
              <a:t>(A) </a:t>
            </a:r>
            <a:r>
              <a:rPr lang="en-US" altLang="zh-TW" sz="3600" dirty="0"/>
              <a:t>(1)(2)(3)</a:t>
            </a:r>
          </a:p>
          <a:p>
            <a:r>
              <a:rPr lang="en-US" altLang="zh-TW" sz="3600" dirty="0" smtClean="0"/>
              <a:t>(B) </a:t>
            </a:r>
            <a:r>
              <a:rPr lang="en-US" altLang="zh-TW" sz="3600" dirty="0"/>
              <a:t>(1)(2)(4)</a:t>
            </a:r>
          </a:p>
          <a:p>
            <a:r>
              <a:rPr lang="en-US" altLang="zh-TW" sz="3600" dirty="0" smtClean="0"/>
              <a:t>(C) </a:t>
            </a:r>
            <a:r>
              <a:rPr lang="en-US" altLang="zh-TW" sz="3600" dirty="0"/>
              <a:t>(2)(3)(4)</a:t>
            </a:r>
          </a:p>
          <a:p>
            <a:r>
              <a:rPr lang="en-US" altLang="zh-TW" sz="3600" dirty="0" smtClean="0"/>
              <a:t>(D) </a:t>
            </a:r>
            <a:r>
              <a:rPr lang="en-US" altLang="zh-TW" sz="3600" dirty="0"/>
              <a:t>(1)(2)(3)(4)</a:t>
            </a:r>
          </a:p>
        </p:txBody>
      </p:sp>
    </p:spTree>
    <p:extLst>
      <p:ext uri="{BB962C8B-B14F-4D97-AF65-F5344CB8AC3E}">
        <p14:creationId xmlns:p14="http://schemas.microsoft.com/office/powerpoint/2010/main" val="163855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下列哪些是 </a:t>
            </a:r>
            <a:r>
              <a:rPr lang="en-US" altLang="zh-TW" sz="3600" dirty="0"/>
              <a:t>rootkits </a:t>
            </a:r>
            <a:r>
              <a:rPr lang="zh-TW" altLang="en-US" sz="3600" dirty="0"/>
              <a:t>的主要特性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(1)</a:t>
            </a:r>
            <a:r>
              <a:rPr lang="zh-TW" altLang="en-US" sz="3600" dirty="0"/>
              <a:t>讓駭客取得最高權限</a:t>
            </a:r>
          </a:p>
          <a:p>
            <a:r>
              <a:rPr lang="en-US" altLang="zh-TW" sz="3600" dirty="0"/>
              <a:t>(2)</a:t>
            </a:r>
            <a:r>
              <a:rPr lang="zh-TW" altLang="en-US" sz="3600" dirty="0"/>
              <a:t>具隱藏性</a:t>
            </a:r>
          </a:p>
          <a:p>
            <a:r>
              <a:rPr lang="en-US" altLang="zh-TW" sz="3600" dirty="0"/>
              <a:t>(3)</a:t>
            </a:r>
            <a:r>
              <a:rPr lang="zh-TW" altLang="en-US" sz="3600" dirty="0"/>
              <a:t>在系統內大量自我複製</a:t>
            </a:r>
          </a:p>
          <a:p>
            <a:r>
              <a:rPr lang="en-US" altLang="zh-TW" sz="3600" dirty="0"/>
              <a:t>(4)</a:t>
            </a:r>
            <a:r>
              <a:rPr lang="zh-TW" altLang="en-US" sz="3600" dirty="0"/>
              <a:t>讓駭客執行遠端控制</a:t>
            </a:r>
          </a:p>
          <a:p>
            <a:r>
              <a:rPr lang="en-US" altLang="zh-TW" sz="3600" dirty="0" smtClean="0"/>
              <a:t>(A) </a:t>
            </a:r>
            <a:r>
              <a:rPr lang="en-US" altLang="zh-TW" sz="3600" dirty="0"/>
              <a:t>(1)(2)(3)</a:t>
            </a:r>
          </a:p>
          <a:p>
            <a:r>
              <a:rPr lang="en-US" altLang="zh-TW" sz="3600" dirty="0" smtClean="0">
                <a:solidFill>
                  <a:srgbClr val="FF0000"/>
                </a:solidFill>
              </a:rPr>
              <a:t>(B) </a:t>
            </a:r>
            <a:r>
              <a:rPr lang="en-US" altLang="zh-TW" sz="3600" dirty="0">
                <a:solidFill>
                  <a:srgbClr val="FF0000"/>
                </a:solidFill>
              </a:rPr>
              <a:t>(1)(2)(4)</a:t>
            </a:r>
          </a:p>
          <a:p>
            <a:r>
              <a:rPr lang="en-US" altLang="zh-TW" sz="3600" dirty="0" smtClean="0"/>
              <a:t>(C) </a:t>
            </a:r>
            <a:r>
              <a:rPr lang="en-US" altLang="zh-TW" sz="3600" dirty="0"/>
              <a:t>(2)(3)(4)</a:t>
            </a:r>
          </a:p>
          <a:p>
            <a:r>
              <a:rPr lang="en-US" altLang="zh-TW" sz="3600" dirty="0" smtClean="0"/>
              <a:t>(D) </a:t>
            </a:r>
            <a:r>
              <a:rPr lang="en-US" altLang="zh-TW" sz="3600" dirty="0"/>
              <a:t>(1)(2)(3)(4)</a:t>
            </a:r>
          </a:p>
        </p:txBody>
      </p:sp>
    </p:spTree>
    <p:extLst>
      <p:ext uri="{BB962C8B-B14F-4D97-AF65-F5344CB8AC3E}">
        <p14:creationId xmlns:p14="http://schemas.microsoft.com/office/powerpoint/2010/main" val="46359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你的老闆閱讀了一篇關於新發現嚴重漏洞的文章</a:t>
            </a:r>
            <a:r>
              <a:rPr lang="en-US" altLang="zh-TW" sz="3600" dirty="0"/>
              <a:t>,</a:t>
            </a:r>
            <a:r>
              <a:rPr lang="zh-TW" altLang="en-US" sz="3600" dirty="0"/>
              <a:t>而廠商所提供的修</a:t>
            </a:r>
          </a:p>
          <a:p>
            <a:r>
              <a:rPr lang="zh-TW" altLang="en-US" sz="3600" dirty="0"/>
              <a:t>復漏洞修正檔也已於今天被釋出</a:t>
            </a:r>
            <a:r>
              <a:rPr lang="en-US" altLang="zh-TW" sz="3600" dirty="0"/>
              <a:t>,</a:t>
            </a:r>
            <a:r>
              <a:rPr lang="zh-TW" altLang="en-US" sz="3600" dirty="0"/>
              <a:t>他要求你立即更新所有系統此一修</a:t>
            </a:r>
          </a:p>
          <a:p>
            <a:r>
              <a:rPr lang="zh-TW" altLang="en-US" sz="3600" dirty="0"/>
              <a:t>正檔</a:t>
            </a:r>
            <a:r>
              <a:rPr lang="en-US" altLang="zh-TW" sz="3600" dirty="0"/>
              <a:t>,</a:t>
            </a:r>
            <a:r>
              <a:rPr lang="zh-TW" altLang="en-US" sz="3600" dirty="0"/>
              <a:t>請問你應該採用下列何種做法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 smtClean="0"/>
              <a:t>(A) </a:t>
            </a:r>
            <a:r>
              <a:rPr lang="zh-TW" altLang="en-US" sz="3600" dirty="0"/>
              <a:t>立即將修正檔套用到所有系統</a:t>
            </a:r>
          </a:p>
          <a:p>
            <a:r>
              <a:rPr lang="en-US" altLang="zh-TW" sz="3600" dirty="0" smtClean="0"/>
              <a:t>(B) </a:t>
            </a:r>
            <a:r>
              <a:rPr lang="zh-TW" altLang="en-US" sz="3600" dirty="0"/>
              <a:t>先測試修正檔</a:t>
            </a:r>
            <a:r>
              <a:rPr lang="en-US" altLang="zh-TW" sz="3600" dirty="0"/>
              <a:t>,</a:t>
            </a:r>
            <a:r>
              <a:rPr lang="zh-TW" altLang="en-US" sz="3600" dirty="0"/>
              <a:t>無誤後再行修補</a:t>
            </a:r>
          </a:p>
          <a:p>
            <a:r>
              <a:rPr lang="en-US" altLang="zh-TW" sz="3600" dirty="0" smtClean="0"/>
              <a:t>(C) </a:t>
            </a:r>
            <a:r>
              <a:rPr lang="zh-TW" altLang="en-US" sz="3600" dirty="0"/>
              <a:t>先更新防毒軟體之後再行修補</a:t>
            </a:r>
          </a:p>
          <a:p>
            <a:r>
              <a:rPr lang="en-US" altLang="zh-TW" sz="3600" dirty="0" smtClean="0"/>
              <a:t>(D) </a:t>
            </a:r>
            <a:r>
              <a:rPr lang="zh-TW" altLang="en-US" sz="3600" dirty="0"/>
              <a:t>先執行漏洞掃描</a:t>
            </a:r>
            <a:r>
              <a:rPr lang="en-US" altLang="zh-TW" sz="3600" dirty="0"/>
              <a:t>,</a:t>
            </a:r>
            <a:r>
              <a:rPr lang="zh-TW" altLang="en-US" sz="3600" dirty="0"/>
              <a:t>再進行修正檔套用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418672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418704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網際網路中主要的通訊協定模式有兩種 </a:t>
            </a:r>
            <a:r>
              <a:rPr lang="en-US" altLang="zh-TW" sz="3600" dirty="0"/>
              <a:t>OSI 7 </a:t>
            </a:r>
            <a:r>
              <a:rPr lang="zh-TW" altLang="en-US" sz="3600" dirty="0"/>
              <a:t>層及 </a:t>
            </a:r>
            <a:r>
              <a:rPr lang="en-US" altLang="zh-TW" sz="3600" dirty="0"/>
              <a:t>TCP/IP </a:t>
            </a:r>
            <a:r>
              <a:rPr lang="zh-TW" altLang="en-US" sz="3600" dirty="0"/>
              <a:t>協定組</a:t>
            </a:r>
            <a:r>
              <a:rPr lang="en-US" altLang="zh-TW" sz="3600" dirty="0"/>
              <a:t>,</a:t>
            </a:r>
            <a:r>
              <a:rPr lang="zh-TW" altLang="en-US" sz="3600" dirty="0"/>
              <a:t>請</a:t>
            </a:r>
          </a:p>
          <a:p>
            <a:r>
              <a:rPr lang="zh-TW" altLang="en-US" sz="3600" dirty="0"/>
              <a:t>問在這兩個通訊協定模式中</a:t>
            </a:r>
            <a:r>
              <a:rPr lang="en-US" altLang="zh-TW" sz="3600" dirty="0"/>
              <a:t>,</a:t>
            </a:r>
            <a:r>
              <a:rPr lang="zh-TW" altLang="en-US" sz="3600" dirty="0"/>
              <a:t>負責傳輸封包</a:t>
            </a:r>
            <a:r>
              <a:rPr lang="en-US" altLang="zh-TW" sz="3600" dirty="0"/>
              <a:t>(Packet)</a:t>
            </a:r>
            <a:r>
              <a:rPr lang="zh-TW" altLang="en-US" sz="3600" dirty="0"/>
              <a:t>及選擇</a:t>
            </a:r>
            <a:r>
              <a:rPr lang="zh-TW" altLang="en-US" sz="3600" dirty="0" smtClean="0"/>
              <a:t>路徑</a:t>
            </a:r>
            <a:r>
              <a:rPr lang="en-US" altLang="zh-TW" sz="3600" dirty="0"/>
              <a:t>(Routing),</a:t>
            </a:r>
            <a:r>
              <a:rPr lang="zh-TW" altLang="en-US" sz="3600" dirty="0"/>
              <a:t>是那一層的工作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實體層</a:t>
            </a:r>
            <a:r>
              <a:rPr lang="en-US" altLang="zh-TW" sz="3600" dirty="0"/>
              <a:t>(Physical Layer)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資料鏈結層</a:t>
            </a:r>
            <a:r>
              <a:rPr lang="en-US" altLang="zh-TW" sz="3600" dirty="0"/>
              <a:t>(Data-Link Layer)</a:t>
            </a:r>
          </a:p>
          <a:p>
            <a:r>
              <a:rPr lang="en-US" altLang="zh-TW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(C) </a:t>
            </a:r>
            <a:r>
              <a:rPr lang="zh-TW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網路層</a:t>
            </a:r>
            <a:r>
              <a:rPr lang="en-US" altLang="zh-TW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(Network Layer)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應用層</a:t>
            </a:r>
            <a:r>
              <a:rPr lang="en-US" altLang="zh-TW" sz="3600" dirty="0"/>
              <a:t>(Application Layer)</a:t>
            </a:r>
          </a:p>
        </p:txBody>
      </p:sp>
    </p:spTree>
    <p:extLst>
      <p:ext uri="{BB962C8B-B14F-4D97-AF65-F5344CB8AC3E}">
        <p14:creationId xmlns:p14="http://schemas.microsoft.com/office/powerpoint/2010/main" val="306943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你的老闆閱讀了一篇關於新發現嚴重漏洞的文章</a:t>
            </a:r>
            <a:r>
              <a:rPr lang="en-US" altLang="zh-TW" sz="3600" dirty="0"/>
              <a:t>,</a:t>
            </a:r>
            <a:r>
              <a:rPr lang="zh-TW" altLang="en-US" sz="3600" dirty="0"/>
              <a:t>而廠商所提供的修</a:t>
            </a:r>
          </a:p>
          <a:p>
            <a:r>
              <a:rPr lang="zh-TW" altLang="en-US" sz="3600" dirty="0"/>
              <a:t>復漏洞修正檔也已於今天被釋出</a:t>
            </a:r>
            <a:r>
              <a:rPr lang="en-US" altLang="zh-TW" sz="3600" dirty="0"/>
              <a:t>,</a:t>
            </a:r>
            <a:r>
              <a:rPr lang="zh-TW" altLang="en-US" sz="3600" dirty="0"/>
              <a:t>他要求你立即更新所有系統此一修</a:t>
            </a:r>
          </a:p>
          <a:p>
            <a:r>
              <a:rPr lang="zh-TW" altLang="en-US" sz="3600" dirty="0"/>
              <a:t>正檔</a:t>
            </a:r>
            <a:r>
              <a:rPr lang="en-US" altLang="zh-TW" sz="3600" dirty="0"/>
              <a:t>,</a:t>
            </a:r>
            <a:r>
              <a:rPr lang="zh-TW" altLang="en-US" sz="3600" dirty="0"/>
              <a:t>請問你應該採用下列何種做法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 smtClean="0"/>
              <a:t>(A) </a:t>
            </a:r>
            <a:r>
              <a:rPr lang="zh-TW" altLang="en-US" sz="3600" dirty="0"/>
              <a:t>立即將修正檔套用到所有系統</a:t>
            </a:r>
          </a:p>
          <a:p>
            <a:r>
              <a:rPr lang="en-US" altLang="zh-TW" sz="3600" dirty="0" smtClean="0">
                <a:solidFill>
                  <a:srgbClr val="FF0000"/>
                </a:solidFill>
              </a:rPr>
              <a:t>(B) </a:t>
            </a:r>
            <a:r>
              <a:rPr lang="zh-TW" altLang="en-US" sz="3600" dirty="0">
                <a:solidFill>
                  <a:srgbClr val="FF0000"/>
                </a:solidFill>
              </a:rPr>
              <a:t>先測試修正檔</a:t>
            </a:r>
            <a:r>
              <a:rPr lang="en-US" altLang="zh-TW" sz="3600" dirty="0">
                <a:solidFill>
                  <a:srgbClr val="FF0000"/>
                </a:solidFill>
              </a:rPr>
              <a:t>,</a:t>
            </a:r>
            <a:r>
              <a:rPr lang="zh-TW" altLang="en-US" sz="3600" dirty="0">
                <a:solidFill>
                  <a:srgbClr val="FF0000"/>
                </a:solidFill>
              </a:rPr>
              <a:t>無誤後再行修補</a:t>
            </a:r>
          </a:p>
          <a:p>
            <a:r>
              <a:rPr lang="en-US" altLang="zh-TW" sz="3600" dirty="0" smtClean="0"/>
              <a:t>(C) </a:t>
            </a:r>
            <a:r>
              <a:rPr lang="zh-TW" altLang="en-US" sz="3600" dirty="0"/>
              <a:t>先更新防毒軟體之後再行修補</a:t>
            </a:r>
          </a:p>
          <a:p>
            <a:r>
              <a:rPr lang="en-US" altLang="zh-TW" sz="3600" dirty="0" smtClean="0"/>
              <a:t>(D) </a:t>
            </a:r>
            <a:r>
              <a:rPr lang="zh-TW" altLang="en-US" sz="3600" dirty="0"/>
              <a:t>先執行漏洞掃描</a:t>
            </a:r>
            <a:r>
              <a:rPr lang="en-US" altLang="zh-TW" sz="3600" dirty="0"/>
              <a:t>,</a:t>
            </a:r>
            <a:r>
              <a:rPr lang="zh-TW" altLang="en-US" sz="3600" dirty="0"/>
              <a:t>再進行修正檔套用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83066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dirty="0">
                <a:solidFill>
                  <a:srgbClr val="FFFF00"/>
                </a:solidFill>
              </a:rPr>
              <a:t>2.2.2</a:t>
            </a:r>
            <a:r>
              <a:rPr lang="en-US" altLang="zh-TW" sz="6600" dirty="0" smtClean="0">
                <a:solidFill>
                  <a:srgbClr val="FFFF00"/>
                </a:solidFill>
              </a:rPr>
              <a:t>.</a:t>
            </a:r>
          </a:p>
          <a:p>
            <a:pPr algn="ctr"/>
            <a:r>
              <a:rPr lang="zh-TW" altLang="en-US" sz="3600" dirty="0" smtClean="0"/>
              <a:t>網站</a:t>
            </a:r>
            <a:r>
              <a:rPr lang="zh-TW" altLang="en-US" sz="3600" dirty="0"/>
              <a:t>安全</a:t>
            </a:r>
          </a:p>
        </p:txBody>
      </p:sp>
    </p:spTree>
    <p:extLst>
      <p:ext uri="{BB962C8B-B14F-4D97-AF65-F5344CB8AC3E}">
        <p14:creationId xmlns:p14="http://schemas.microsoft.com/office/powerpoint/2010/main" val="52696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 smtClean="0"/>
              <a:t>網站運作原理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47009905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1693" y="946908"/>
            <a:ext cx="882061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使用雲端架設的 </a:t>
            </a:r>
            <a:r>
              <a:rPr lang="en-US" altLang="zh-TW" sz="3600" dirty="0"/>
              <a:t>Http </a:t>
            </a:r>
            <a:r>
              <a:rPr lang="zh-TW" altLang="en-US" sz="3600" dirty="0"/>
              <a:t>服務時</a:t>
            </a:r>
            <a:r>
              <a:rPr lang="en-US" altLang="zh-TW" sz="3600" dirty="0"/>
              <a:t>,</a:t>
            </a:r>
            <a:r>
              <a:rPr lang="zh-TW" altLang="en-US" sz="3600" dirty="0"/>
              <a:t>若伺服器回傳 </a:t>
            </a:r>
            <a:r>
              <a:rPr lang="en-US" altLang="zh-TW" sz="3600" dirty="0"/>
              <a:t>404 </a:t>
            </a:r>
            <a:r>
              <a:rPr lang="zh-TW" altLang="en-US" sz="3600" dirty="0"/>
              <a:t>的 </a:t>
            </a:r>
            <a:r>
              <a:rPr lang="en-US" altLang="zh-TW" sz="3600" dirty="0"/>
              <a:t>HTTP </a:t>
            </a:r>
            <a:r>
              <a:rPr lang="zh-TW" altLang="en-US" sz="3600" dirty="0"/>
              <a:t>狀態碼</a:t>
            </a:r>
            <a:r>
              <a:rPr lang="en-US" altLang="zh-TW" sz="3600" dirty="0"/>
              <a:t>,</a:t>
            </a:r>
            <a:r>
              <a:rPr lang="zh-TW" altLang="en-US" sz="3600" dirty="0" smtClean="0"/>
              <a:t>請問</a:t>
            </a:r>
            <a:r>
              <a:rPr lang="zh-TW" altLang="en-US" sz="3600" dirty="0"/>
              <a:t>是以下何種情況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Not Found,</a:t>
            </a:r>
            <a:r>
              <a:rPr lang="zh-TW" altLang="en-US" sz="3600" dirty="0"/>
              <a:t>請求失敗</a:t>
            </a:r>
            <a:r>
              <a:rPr lang="en-US" altLang="zh-TW" sz="3600" dirty="0"/>
              <a:t>,</a:t>
            </a:r>
            <a:r>
              <a:rPr lang="zh-TW" altLang="en-US" sz="3600" dirty="0"/>
              <a:t>請求所希望得到的資源未在伺服器上被發現</a:t>
            </a:r>
          </a:p>
          <a:p>
            <a:r>
              <a:rPr lang="en-US" altLang="zh-TW" sz="3600" dirty="0"/>
              <a:t>(B) OK,</a:t>
            </a:r>
            <a:r>
              <a:rPr lang="zh-TW" altLang="en-US" sz="3600" dirty="0"/>
              <a:t>請求已成功</a:t>
            </a:r>
            <a:r>
              <a:rPr lang="en-US" altLang="zh-TW" sz="3600" dirty="0"/>
              <a:t>,</a:t>
            </a:r>
            <a:r>
              <a:rPr lang="zh-TW" altLang="en-US" sz="3600" dirty="0"/>
              <a:t>所請求的回應標頭或資料本體將被送回</a:t>
            </a:r>
          </a:p>
          <a:p>
            <a:r>
              <a:rPr lang="en-US" altLang="zh-TW" sz="3600" dirty="0"/>
              <a:t>(C) Gateway Timeout,</a:t>
            </a:r>
            <a:r>
              <a:rPr lang="zh-TW" altLang="en-US" sz="3600" dirty="0"/>
              <a:t>伺服器嘗試執行請求時</a:t>
            </a:r>
            <a:r>
              <a:rPr lang="en-US" altLang="zh-TW" sz="3600" dirty="0"/>
              <a:t>,</a:t>
            </a:r>
            <a:r>
              <a:rPr lang="zh-TW" altLang="en-US" sz="3600" dirty="0"/>
              <a:t>未能及時從其他</a:t>
            </a:r>
            <a:r>
              <a:rPr lang="zh-TW" altLang="en-US" sz="3600" dirty="0" smtClean="0"/>
              <a:t>伺服器</a:t>
            </a:r>
            <a:r>
              <a:rPr lang="zh-TW" altLang="en-US" sz="3600" dirty="0"/>
              <a:t>取得回應</a:t>
            </a:r>
          </a:p>
          <a:p>
            <a:r>
              <a:rPr lang="en-US" altLang="zh-TW" sz="3600" dirty="0"/>
              <a:t>(D) I'm a teapot,</a:t>
            </a:r>
            <a:r>
              <a:rPr lang="zh-TW" altLang="en-US" sz="3600" dirty="0"/>
              <a:t>要求伺服器煮咖啡時應當回傳此狀態碼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97349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1693" y="946908"/>
            <a:ext cx="882061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使用雲端架設的 </a:t>
            </a:r>
            <a:r>
              <a:rPr lang="en-US" altLang="zh-TW" sz="3600" dirty="0"/>
              <a:t>Http </a:t>
            </a:r>
            <a:r>
              <a:rPr lang="zh-TW" altLang="en-US" sz="3600" dirty="0"/>
              <a:t>服務時</a:t>
            </a:r>
            <a:r>
              <a:rPr lang="en-US" altLang="zh-TW" sz="3600" dirty="0"/>
              <a:t>,</a:t>
            </a:r>
            <a:r>
              <a:rPr lang="zh-TW" altLang="en-US" sz="3600" dirty="0"/>
              <a:t>若伺服器回傳 </a:t>
            </a:r>
            <a:r>
              <a:rPr lang="en-US" altLang="zh-TW" sz="3600" dirty="0"/>
              <a:t>404 </a:t>
            </a:r>
            <a:r>
              <a:rPr lang="zh-TW" altLang="en-US" sz="3600" dirty="0"/>
              <a:t>的 </a:t>
            </a:r>
            <a:r>
              <a:rPr lang="en-US" altLang="zh-TW" sz="3600" dirty="0"/>
              <a:t>HTTP </a:t>
            </a:r>
            <a:r>
              <a:rPr lang="zh-TW" altLang="en-US" sz="3600" dirty="0"/>
              <a:t>狀態碼</a:t>
            </a:r>
            <a:r>
              <a:rPr lang="en-US" altLang="zh-TW" sz="3600" dirty="0"/>
              <a:t>,</a:t>
            </a:r>
            <a:r>
              <a:rPr lang="zh-TW" altLang="en-US" sz="3600" dirty="0" smtClean="0"/>
              <a:t>請問</a:t>
            </a:r>
            <a:r>
              <a:rPr lang="zh-TW" altLang="en-US" sz="3600" dirty="0"/>
              <a:t>是以下何種情況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(A) Not Found,</a:t>
            </a:r>
            <a:r>
              <a:rPr lang="zh-TW" altLang="en-US" sz="3600" dirty="0">
                <a:solidFill>
                  <a:srgbClr val="FF0000"/>
                </a:solidFill>
              </a:rPr>
              <a:t>請求失敗</a:t>
            </a:r>
            <a:r>
              <a:rPr lang="en-US" altLang="zh-TW" sz="3600" dirty="0">
                <a:solidFill>
                  <a:srgbClr val="FF0000"/>
                </a:solidFill>
              </a:rPr>
              <a:t>,</a:t>
            </a:r>
            <a:r>
              <a:rPr lang="zh-TW" altLang="en-US" sz="3600" dirty="0">
                <a:solidFill>
                  <a:srgbClr val="FF0000"/>
                </a:solidFill>
              </a:rPr>
              <a:t>請求所希望得到的資源未在伺服器上被發現</a:t>
            </a:r>
          </a:p>
          <a:p>
            <a:r>
              <a:rPr lang="en-US" altLang="zh-TW" sz="3600" dirty="0"/>
              <a:t>(B) OK,</a:t>
            </a:r>
            <a:r>
              <a:rPr lang="zh-TW" altLang="en-US" sz="3600" dirty="0"/>
              <a:t>請求已成功</a:t>
            </a:r>
            <a:r>
              <a:rPr lang="en-US" altLang="zh-TW" sz="3600" dirty="0"/>
              <a:t>,</a:t>
            </a:r>
            <a:r>
              <a:rPr lang="zh-TW" altLang="en-US" sz="3600" dirty="0"/>
              <a:t>所請求的回應標頭或資料本體將被送回</a:t>
            </a:r>
          </a:p>
          <a:p>
            <a:r>
              <a:rPr lang="en-US" altLang="zh-TW" sz="3600" dirty="0"/>
              <a:t>(C) Gateway Timeout,</a:t>
            </a:r>
            <a:r>
              <a:rPr lang="zh-TW" altLang="en-US" sz="3600" dirty="0"/>
              <a:t>伺服器嘗試執行請求時</a:t>
            </a:r>
            <a:r>
              <a:rPr lang="en-US" altLang="zh-TW" sz="3600" dirty="0"/>
              <a:t>,</a:t>
            </a:r>
            <a:r>
              <a:rPr lang="zh-TW" altLang="en-US" sz="3600" dirty="0"/>
              <a:t>未能及時從其他</a:t>
            </a:r>
            <a:r>
              <a:rPr lang="zh-TW" altLang="en-US" sz="3600" dirty="0" smtClean="0"/>
              <a:t>伺服器</a:t>
            </a:r>
            <a:r>
              <a:rPr lang="zh-TW" altLang="en-US" sz="3600" dirty="0"/>
              <a:t>取得回應</a:t>
            </a:r>
          </a:p>
          <a:p>
            <a:r>
              <a:rPr lang="en-US" altLang="zh-TW" sz="3600" dirty="0"/>
              <a:t>(D) I'm a teapot,</a:t>
            </a:r>
            <a:r>
              <a:rPr lang="zh-TW" altLang="en-US" sz="3600" dirty="0"/>
              <a:t>要求伺服器煮咖啡時應當回傳此狀態碼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40367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/>
              <a:t>OWASP</a:t>
            </a:r>
            <a:r>
              <a:rPr lang="zh-TW" altLang="en-US" sz="4800" dirty="0" smtClean="0"/>
              <a:t>組織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73506056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8420" y="946908"/>
            <a:ext cx="878716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/>
              <a:t>關於資安組織 </a:t>
            </a:r>
            <a:r>
              <a:rPr lang="en-US" altLang="zh-TW" sz="3200" dirty="0"/>
              <a:t>OWASP(</a:t>
            </a:r>
            <a:r>
              <a:rPr lang="zh-TW" altLang="en-US" sz="3200" dirty="0"/>
              <a:t>開放 </a:t>
            </a:r>
            <a:r>
              <a:rPr lang="en-US" altLang="zh-TW" sz="3200" dirty="0"/>
              <a:t>Web </a:t>
            </a:r>
            <a:r>
              <a:rPr lang="zh-TW" altLang="en-US" sz="3200" dirty="0"/>
              <a:t>軟體安全計畫</a:t>
            </a:r>
            <a:r>
              <a:rPr lang="en-US" altLang="zh-TW" sz="3200" dirty="0"/>
              <a:t>—Open Web </a:t>
            </a:r>
            <a:r>
              <a:rPr lang="en-US" altLang="zh-TW" sz="3200" dirty="0" smtClean="0"/>
              <a:t>Application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Security </a:t>
            </a:r>
            <a:r>
              <a:rPr lang="en-US" altLang="zh-TW" sz="3200" dirty="0"/>
              <a:t>Project),</a:t>
            </a:r>
            <a:r>
              <a:rPr lang="zh-TW" altLang="en-US" sz="3200" dirty="0"/>
              <a:t>下列敘述何者不正確</a:t>
            </a:r>
            <a:r>
              <a:rPr lang="en-US" altLang="zh-TW" sz="3200" dirty="0"/>
              <a:t>?</a:t>
            </a:r>
          </a:p>
          <a:p>
            <a:r>
              <a:rPr lang="en-US" altLang="zh-TW" sz="3200" dirty="0"/>
              <a:t>(A) </a:t>
            </a:r>
            <a:r>
              <a:rPr lang="zh-TW" altLang="en-US" sz="3200" dirty="0"/>
              <a:t>是一個開放社群、營利性組織</a:t>
            </a:r>
          </a:p>
          <a:p>
            <a:r>
              <a:rPr lang="en-US" altLang="zh-TW" sz="3200" dirty="0"/>
              <a:t>(B) </a:t>
            </a:r>
            <a:r>
              <a:rPr lang="zh-TW" altLang="en-US" sz="3200" dirty="0"/>
              <a:t>主要目標是研議協助解決 </a:t>
            </a:r>
            <a:r>
              <a:rPr lang="en-US" altLang="zh-TW" sz="3200" dirty="0"/>
              <a:t>Web </a:t>
            </a:r>
            <a:r>
              <a:rPr lang="zh-TW" altLang="en-US" sz="3200" dirty="0"/>
              <a:t>軟體安全之標準、工具與技術</a:t>
            </a:r>
            <a:r>
              <a:rPr lang="zh-TW" altLang="en-US" sz="3200" dirty="0" smtClean="0"/>
              <a:t>文件</a:t>
            </a:r>
            <a:endParaRPr lang="zh-TW" altLang="en-US" sz="3200" dirty="0"/>
          </a:p>
          <a:p>
            <a:r>
              <a:rPr lang="en-US" altLang="zh-TW" sz="3200" dirty="0"/>
              <a:t>(C) </a:t>
            </a:r>
            <a:r>
              <a:rPr lang="zh-TW" altLang="en-US" sz="3200" dirty="0"/>
              <a:t>長期協助政府或企業暸解並改善網頁應用程式與網頁服務的</a:t>
            </a:r>
            <a:r>
              <a:rPr lang="zh-TW" altLang="en-US" sz="3200" dirty="0" smtClean="0"/>
              <a:t>安全性</a:t>
            </a:r>
            <a:endParaRPr lang="zh-TW" altLang="en-US" sz="3200" dirty="0"/>
          </a:p>
          <a:p>
            <a:r>
              <a:rPr lang="en-US" altLang="zh-TW" sz="3200" dirty="0"/>
              <a:t>(D) </a:t>
            </a:r>
            <a:r>
              <a:rPr lang="zh-TW" altLang="en-US" sz="3200" dirty="0"/>
              <a:t>美國聯邦貿易委員會</a:t>
            </a:r>
            <a:r>
              <a:rPr lang="en-US" altLang="zh-TW" sz="3200" dirty="0"/>
              <a:t>(FTC)</a:t>
            </a:r>
            <a:r>
              <a:rPr lang="zh-TW" altLang="en-US" sz="3200" dirty="0"/>
              <a:t>強烈建議所有企業需遵循 </a:t>
            </a:r>
            <a:r>
              <a:rPr lang="en-US" altLang="zh-TW" sz="3200" dirty="0" smtClean="0"/>
              <a:t>OWASP</a:t>
            </a:r>
            <a:r>
              <a:rPr lang="zh-TW" altLang="en-US" sz="3200" dirty="0" smtClean="0"/>
              <a:t>所發佈的十大 </a:t>
            </a:r>
            <a:r>
              <a:rPr lang="en-US" altLang="zh-TW" sz="3200" dirty="0"/>
              <a:t>Web </a:t>
            </a:r>
            <a:r>
              <a:rPr lang="zh-TW" altLang="en-US" sz="3200" dirty="0"/>
              <a:t>弱點防護守則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323874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8420" y="946908"/>
            <a:ext cx="878716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/>
              <a:t>關於資安組織 </a:t>
            </a:r>
            <a:r>
              <a:rPr lang="en-US" altLang="zh-TW" sz="3200" dirty="0"/>
              <a:t>OWASP(</a:t>
            </a:r>
            <a:r>
              <a:rPr lang="zh-TW" altLang="en-US" sz="3200" dirty="0"/>
              <a:t>開放 </a:t>
            </a:r>
            <a:r>
              <a:rPr lang="en-US" altLang="zh-TW" sz="3200" dirty="0"/>
              <a:t>Web </a:t>
            </a:r>
            <a:r>
              <a:rPr lang="zh-TW" altLang="en-US" sz="3200" dirty="0"/>
              <a:t>軟體安全計畫</a:t>
            </a:r>
            <a:r>
              <a:rPr lang="en-US" altLang="zh-TW" sz="3200" dirty="0"/>
              <a:t>—Open Web </a:t>
            </a:r>
            <a:r>
              <a:rPr lang="en-US" altLang="zh-TW" sz="3200" dirty="0" smtClean="0"/>
              <a:t>Application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Security </a:t>
            </a:r>
            <a:r>
              <a:rPr lang="en-US" altLang="zh-TW" sz="3200" dirty="0"/>
              <a:t>Project),</a:t>
            </a:r>
            <a:r>
              <a:rPr lang="zh-TW" altLang="en-US" sz="3200" dirty="0"/>
              <a:t>下列敘述何者不正確</a:t>
            </a:r>
            <a:r>
              <a:rPr lang="en-US" altLang="zh-TW" sz="3200" dirty="0"/>
              <a:t>?</a:t>
            </a:r>
          </a:p>
          <a:p>
            <a:r>
              <a:rPr lang="en-US" altLang="zh-TW" sz="3200" dirty="0">
                <a:solidFill>
                  <a:srgbClr val="FF0000"/>
                </a:solidFill>
              </a:rPr>
              <a:t>(A) </a:t>
            </a:r>
            <a:r>
              <a:rPr lang="zh-TW" altLang="en-US" sz="3200" dirty="0">
                <a:solidFill>
                  <a:srgbClr val="FF0000"/>
                </a:solidFill>
              </a:rPr>
              <a:t>是一個開放社群、營利性組織</a:t>
            </a:r>
          </a:p>
          <a:p>
            <a:r>
              <a:rPr lang="en-US" altLang="zh-TW" sz="3200" dirty="0"/>
              <a:t>(B) </a:t>
            </a:r>
            <a:r>
              <a:rPr lang="zh-TW" altLang="en-US" sz="3200" dirty="0"/>
              <a:t>主要目標是研議協助解決 </a:t>
            </a:r>
            <a:r>
              <a:rPr lang="en-US" altLang="zh-TW" sz="3200" dirty="0"/>
              <a:t>Web </a:t>
            </a:r>
            <a:r>
              <a:rPr lang="zh-TW" altLang="en-US" sz="3200" dirty="0"/>
              <a:t>軟體安全之標準、工具與技術</a:t>
            </a:r>
            <a:r>
              <a:rPr lang="zh-TW" altLang="en-US" sz="3200" dirty="0" smtClean="0"/>
              <a:t>文件</a:t>
            </a:r>
            <a:endParaRPr lang="zh-TW" altLang="en-US" sz="3200" dirty="0"/>
          </a:p>
          <a:p>
            <a:r>
              <a:rPr lang="en-US" altLang="zh-TW" sz="3200" dirty="0"/>
              <a:t>(C) </a:t>
            </a:r>
            <a:r>
              <a:rPr lang="zh-TW" altLang="en-US" sz="3200" dirty="0"/>
              <a:t>長期協助政府或企業暸解並改善網頁應用程式與網頁服務的</a:t>
            </a:r>
            <a:r>
              <a:rPr lang="zh-TW" altLang="en-US" sz="3200" dirty="0" smtClean="0"/>
              <a:t>安全性</a:t>
            </a:r>
            <a:endParaRPr lang="zh-TW" altLang="en-US" sz="3200" dirty="0"/>
          </a:p>
          <a:p>
            <a:r>
              <a:rPr lang="en-US" altLang="zh-TW" sz="3200" dirty="0"/>
              <a:t>(D) </a:t>
            </a:r>
            <a:r>
              <a:rPr lang="zh-TW" altLang="en-US" sz="3200" dirty="0"/>
              <a:t>美國聯邦貿易委員會</a:t>
            </a:r>
            <a:r>
              <a:rPr lang="en-US" altLang="zh-TW" sz="3200" dirty="0"/>
              <a:t>(FTC)</a:t>
            </a:r>
            <a:r>
              <a:rPr lang="zh-TW" altLang="en-US" sz="3200" dirty="0"/>
              <a:t>強烈建議所有企業需遵循 </a:t>
            </a:r>
            <a:r>
              <a:rPr lang="en-US" altLang="zh-TW" sz="3200" dirty="0" smtClean="0"/>
              <a:t>OWASP</a:t>
            </a:r>
            <a:r>
              <a:rPr lang="zh-TW" altLang="en-US" sz="3200" dirty="0" smtClean="0"/>
              <a:t>所發佈的十大 </a:t>
            </a:r>
            <a:r>
              <a:rPr lang="en-US" altLang="zh-TW" sz="3200" dirty="0"/>
              <a:t>Web </a:t>
            </a:r>
            <a:r>
              <a:rPr lang="zh-TW" altLang="en-US" sz="3200" dirty="0"/>
              <a:t>弱點防護守則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405711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/>
              <a:t>OWASP TOP </a:t>
            </a:r>
            <a:r>
              <a:rPr lang="en-US" altLang="zh-TW" sz="3600" dirty="0" smtClean="0"/>
              <a:t>10</a:t>
            </a:r>
          </a:p>
          <a:p>
            <a:pPr algn="ctr"/>
            <a:r>
              <a:rPr lang="zh-TW" altLang="en-US" sz="3600" dirty="0" smtClean="0"/>
              <a:t>網站十大類型漏洞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632232094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027944" y="2528044"/>
            <a:ext cx="5271246" cy="9297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設定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r>
              <a:rPr lang="zh-TW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設定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</a:p>
          <a:p>
            <a:pPr algn="r"/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configuration</a:t>
            </a:r>
            <a:endParaRPr lang="zh-TW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4556" y="80818"/>
            <a:ext cx="7886700" cy="921950"/>
          </a:xfrm>
        </p:spPr>
        <p:txBody>
          <a:bodyPr/>
          <a:lstStyle/>
          <a:p>
            <a:r>
              <a:rPr lang="en-US" altLang="zh-TW" dirty="0"/>
              <a:t>2.2.2.</a:t>
            </a:r>
            <a:r>
              <a:rPr lang="zh-TW" altLang="en-US" dirty="0"/>
              <a:t>網站安全</a:t>
            </a:r>
          </a:p>
        </p:txBody>
      </p:sp>
      <p:sp>
        <p:nvSpPr>
          <p:cNvPr id="4" name="圓角矩形 3"/>
          <p:cNvSpPr/>
          <p:nvPr/>
        </p:nvSpPr>
        <p:spPr>
          <a:xfrm>
            <a:off x="2164974" y="4387583"/>
            <a:ext cx="3459096" cy="73766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Hardware</a:t>
            </a:r>
            <a:r>
              <a:rPr lang="zh-TW" altLang="en-US" dirty="0" smtClean="0"/>
              <a:t> 硬體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2164974" y="3525690"/>
            <a:ext cx="3348756" cy="737667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OS</a:t>
            </a:r>
            <a:r>
              <a:rPr lang="zh-TW" altLang="en-US" dirty="0" smtClean="0"/>
              <a:t>  作業系統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2164974" y="2666359"/>
            <a:ext cx="1406178" cy="66851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/>
              <a:t>網站伺服器</a:t>
            </a:r>
            <a:endParaRPr lang="zh-TW" altLang="en-US" b="1" dirty="0"/>
          </a:p>
        </p:txBody>
      </p:sp>
      <p:sp>
        <p:nvSpPr>
          <p:cNvPr id="7" name="圓角矩形 6"/>
          <p:cNvSpPr/>
          <p:nvPr/>
        </p:nvSpPr>
        <p:spPr>
          <a:xfrm>
            <a:off x="3723551" y="2665078"/>
            <a:ext cx="1760925" cy="66851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/>
              <a:t>資料庫伺服器</a:t>
            </a:r>
            <a:endParaRPr lang="zh-TW" altLang="en-US" b="1" dirty="0"/>
          </a:p>
        </p:txBody>
      </p:sp>
      <p:sp>
        <p:nvSpPr>
          <p:cNvPr id="8" name="矩形 7"/>
          <p:cNvSpPr/>
          <p:nvPr/>
        </p:nvSpPr>
        <p:spPr>
          <a:xfrm>
            <a:off x="2166254" y="1340863"/>
            <a:ext cx="1757083" cy="4879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網站應用程式</a:t>
            </a:r>
            <a:endParaRPr lang="zh-TW" altLang="en-US" dirty="0"/>
          </a:p>
        </p:txBody>
      </p:sp>
      <p:cxnSp>
        <p:nvCxnSpPr>
          <p:cNvPr id="11" name="肘形接點 10"/>
          <p:cNvCxnSpPr/>
          <p:nvPr/>
        </p:nvCxnSpPr>
        <p:spPr>
          <a:xfrm>
            <a:off x="2259102" y="5069715"/>
            <a:ext cx="2351314" cy="614723"/>
          </a:xfrm>
          <a:prstGeom prst="bentConnector3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191868" y="1944059"/>
            <a:ext cx="1472774" cy="56861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API</a:t>
            </a:r>
            <a:r>
              <a:rPr lang="zh-TW" altLang="en-US" dirty="0" smtClean="0"/>
              <a:t> 模組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739254" y="5478466"/>
            <a:ext cx="15308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 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網路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 flipV="1">
            <a:off x="6154862" y="5478466"/>
            <a:ext cx="820447" cy="18466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6930820" y="5276935"/>
            <a:ext cx="17333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Wired 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有線網路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6" name="直線單箭頭接點 15"/>
          <p:cNvCxnSpPr/>
          <p:nvPr/>
        </p:nvCxnSpPr>
        <p:spPr>
          <a:xfrm>
            <a:off x="6154862" y="5703473"/>
            <a:ext cx="820447" cy="2241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6930820" y="5742925"/>
            <a:ext cx="1975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Wire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less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無線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網路</a:t>
            </a:r>
          </a:p>
        </p:txBody>
      </p:sp>
    </p:spTree>
    <p:extLst>
      <p:ext uri="{BB962C8B-B14F-4D97-AF65-F5344CB8AC3E}">
        <p14:creationId xmlns:p14="http://schemas.microsoft.com/office/powerpoint/2010/main" val="250487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418704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 </a:t>
            </a:r>
            <a:r>
              <a:rPr lang="en-US" altLang="zh-TW" sz="3600" dirty="0"/>
              <a:t>TCP/IP </a:t>
            </a:r>
            <a:r>
              <a:rPr lang="zh-TW" altLang="en-US" sz="3600" dirty="0"/>
              <a:t>通訊協定中</a:t>
            </a:r>
            <a:r>
              <a:rPr lang="en-US" altLang="zh-TW" sz="3600" dirty="0"/>
              <a:t>,</a:t>
            </a:r>
            <a:r>
              <a:rPr lang="zh-TW" altLang="en-US" sz="3600" dirty="0"/>
              <a:t>負責提供分段排序、錯誤控制、流量控制</a:t>
            </a:r>
            <a:r>
              <a:rPr lang="zh-TW" altLang="en-US" sz="3600" dirty="0" smtClean="0"/>
              <a:t>等工作</a:t>
            </a:r>
            <a:r>
              <a:rPr lang="zh-TW" altLang="en-US" sz="3600" dirty="0"/>
              <a:t>是哪一層之任務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應用層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會議層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傳輸層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網路層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76840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2132" y="403547"/>
            <a:ext cx="7886700" cy="921950"/>
          </a:xfrm>
        </p:spPr>
        <p:txBody>
          <a:bodyPr/>
          <a:lstStyle/>
          <a:p>
            <a:r>
              <a:rPr lang="en-US" altLang="zh-TW" dirty="0"/>
              <a:t>2.2.2.</a:t>
            </a:r>
            <a:r>
              <a:rPr lang="zh-TW" altLang="en-US" dirty="0"/>
              <a:t>網站安全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539" y="1505778"/>
            <a:ext cx="6313620" cy="443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008" y="305227"/>
            <a:ext cx="1739973" cy="939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6" descr="Apache HTTP Server - Wikipedi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60" y="2700562"/>
            <a:ext cx="1832091" cy="69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MariaDB (MySQL) UUID 優化之儲存方式(storage)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4" t="15889" r="26605" b="28537"/>
          <a:stretch/>
        </p:blipFill>
        <p:spPr bwMode="auto">
          <a:xfrm>
            <a:off x="6185196" y="1974080"/>
            <a:ext cx="947085" cy="7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 descr="MySQL - 维基百科，自由的百科全书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12" y="2021677"/>
            <a:ext cx="1397184" cy="7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9" name="Picture 1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281" y="1857684"/>
            <a:ext cx="933569" cy="82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31" name="Picture 15" descr="如何建立MongoDB並與QNAP QIoT Suite Lite連接- QNAP QIoT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850" y="1707995"/>
            <a:ext cx="960505" cy="1125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3" name="Picture 17" descr="建置WordPress MU 多子網域HTTPS for CentOS 7 + NGINX + PHP 7 | MIS 腳印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42" y="1910214"/>
            <a:ext cx="1373697" cy="721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5" name="Picture 19" descr="Brief presentation of Bootstrap | SUPINFO, École Supérieure d ...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687" y="2013099"/>
            <a:ext cx="1281340" cy="569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060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4409" y="359818"/>
            <a:ext cx="586622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7200" dirty="0" smtClean="0"/>
              <a:t>OWASP TOP 10</a:t>
            </a:r>
            <a:endParaRPr lang="en-US" altLang="zh-TW" sz="7200" dirty="0"/>
          </a:p>
        </p:txBody>
      </p:sp>
    </p:spTree>
    <p:extLst>
      <p:ext uri="{BB962C8B-B14F-4D97-AF65-F5344CB8AC3E}">
        <p14:creationId xmlns:p14="http://schemas.microsoft.com/office/powerpoint/2010/main" val="3964383192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706581" y="2136307"/>
            <a:ext cx="7099069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15.(</a:t>
            </a:r>
            <a:r>
              <a:rPr lang="zh-TW" altLang="en-US" dirty="0"/>
              <a:t>單選題</a:t>
            </a:r>
            <a:r>
              <a:rPr lang="en-US" altLang="zh-TW" dirty="0"/>
              <a:t>) </a:t>
            </a:r>
          </a:p>
          <a:p>
            <a:r>
              <a:rPr lang="zh-TW" altLang="en-US" dirty="0"/>
              <a:t>在 </a:t>
            </a:r>
            <a:r>
              <a:rPr lang="en-US" altLang="zh-TW" dirty="0"/>
              <a:t>OWASP Top 10 2017 </a:t>
            </a:r>
            <a:r>
              <a:rPr lang="zh-TW" altLang="en-US" dirty="0"/>
              <a:t>中</a:t>
            </a:r>
            <a:r>
              <a:rPr lang="en-US" altLang="zh-TW" dirty="0"/>
              <a:t>,</a:t>
            </a:r>
            <a:r>
              <a:rPr lang="zh-TW" altLang="en-US" dirty="0"/>
              <a:t>其 </a:t>
            </a:r>
            <a:r>
              <a:rPr lang="en-US" altLang="zh-TW" dirty="0"/>
              <a:t>A9 </a:t>
            </a:r>
            <a:r>
              <a:rPr lang="zh-TW" altLang="en-US" dirty="0"/>
              <a:t>項目說明使用含有已知漏洞的元件。</a:t>
            </a:r>
          </a:p>
          <a:p>
            <a:r>
              <a:rPr lang="zh-TW" altLang="en-US" dirty="0"/>
              <a:t>而在軟體開發時</a:t>
            </a:r>
            <a:r>
              <a:rPr lang="en-US" altLang="zh-TW" dirty="0"/>
              <a:t>,</a:t>
            </a:r>
            <a:r>
              <a:rPr lang="zh-TW" altLang="en-US" dirty="0"/>
              <a:t>為減少 </a:t>
            </a:r>
            <a:r>
              <a:rPr lang="en-US" altLang="zh-TW" dirty="0"/>
              <a:t>A9 </a:t>
            </a:r>
            <a:r>
              <a:rPr lang="zh-TW" altLang="en-US" dirty="0"/>
              <a:t>項目的發生</a:t>
            </a:r>
            <a:r>
              <a:rPr lang="en-US" altLang="zh-TW" dirty="0"/>
              <a:t>,</a:t>
            </a:r>
            <a:r>
              <a:rPr lang="zh-TW" altLang="en-US" dirty="0"/>
              <a:t>下列何種作法為佳</a:t>
            </a:r>
            <a:r>
              <a:rPr lang="en-US" altLang="zh-TW" dirty="0" smtClean="0"/>
              <a:t>?</a:t>
            </a:r>
          </a:p>
          <a:p>
            <a:endParaRPr lang="en-US" altLang="zh-TW" dirty="0"/>
          </a:p>
          <a:p>
            <a:r>
              <a:rPr lang="en-US" altLang="zh-TW" sz="2800" dirty="0"/>
              <a:t>(A)</a:t>
            </a:r>
            <a:r>
              <a:rPr lang="zh-TW" altLang="en-US" sz="2800" dirty="0"/>
              <a:t>限制可以使用的元件</a:t>
            </a:r>
          </a:p>
          <a:p>
            <a:r>
              <a:rPr lang="en-US" altLang="zh-TW" sz="2800" dirty="0"/>
              <a:t>(B) </a:t>
            </a:r>
            <a:r>
              <a:rPr lang="zh-TW" altLang="en-US" sz="2800" dirty="0"/>
              <a:t>使用強的加密演算法</a:t>
            </a:r>
          </a:p>
          <a:p>
            <a:r>
              <a:rPr lang="en-US" altLang="zh-TW" sz="2800" dirty="0"/>
              <a:t>(C) </a:t>
            </a:r>
            <a:r>
              <a:rPr lang="zh-TW" altLang="en-US" sz="2800" dirty="0"/>
              <a:t>使用入侵防禦系統</a:t>
            </a:r>
          </a:p>
          <a:p>
            <a:r>
              <a:rPr lang="en-US" altLang="zh-TW" sz="2800" dirty="0"/>
              <a:t>(D)</a:t>
            </a:r>
            <a:r>
              <a:rPr lang="zh-TW" altLang="en-US" sz="2800" dirty="0"/>
              <a:t>限制使用的網路埠</a:t>
            </a:r>
          </a:p>
        </p:txBody>
      </p:sp>
    </p:spTree>
    <p:extLst>
      <p:ext uri="{BB962C8B-B14F-4D97-AF65-F5344CB8AC3E}">
        <p14:creationId xmlns:p14="http://schemas.microsoft.com/office/powerpoint/2010/main" val="3750943413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706581" y="2136307"/>
            <a:ext cx="7722524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15.(</a:t>
            </a:r>
            <a:r>
              <a:rPr lang="zh-TW" altLang="en-US" dirty="0"/>
              <a:t>單選題</a:t>
            </a:r>
            <a:r>
              <a:rPr lang="en-US" altLang="zh-TW" dirty="0"/>
              <a:t>) </a:t>
            </a:r>
          </a:p>
          <a:p>
            <a:r>
              <a:rPr lang="zh-TW" altLang="en-US" dirty="0"/>
              <a:t>在 </a:t>
            </a:r>
            <a:r>
              <a:rPr lang="en-US" altLang="zh-TW" dirty="0"/>
              <a:t>OWASP Top 10 2017 </a:t>
            </a:r>
            <a:r>
              <a:rPr lang="zh-TW" altLang="en-US" dirty="0"/>
              <a:t>中</a:t>
            </a:r>
            <a:r>
              <a:rPr lang="en-US" altLang="zh-TW" dirty="0"/>
              <a:t>,</a:t>
            </a:r>
            <a:r>
              <a:rPr lang="zh-TW" altLang="en-US" dirty="0"/>
              <a:t>其 </a:t>
            </a:r>
            <a:r>
              <a:rPr lang="en-US" altLang="zh-TW" dirty="0"/>
              <a:t>A9 </a:t>
            </a:r>
            <a:r>
              <a:rPr lang="zh-TW" altLang="en-US" dirty="0"/>
              <a:t>項目說明使用含有已知漏洞的元件。</a:t>
            </a:r>
          </a:p>
          <a:p>
            <a:r>
              <a:rPr lang="zh-TW" altLang="en-US" dirty="0"/>
              <a:t>而在軟體開發時</a:t>
            </a:r>
            <a:r>
              <a:rPr lang="en-US" altLang="zh-TW" dirty="0"/>
              <a:t>,</a:t>
            </a:r>
            <a:r>
              <a:rPr lang="zh-TW" altLang="en-US" dirty="0"/>
              <a:t>為減少 </a:t>
            </a:r>
            <a:r>
              <a:rPr lang="en-US" altLang="zh-TW" dirty="0"/>
              <a:t>A9 </a:t>
            </a:r>
            <a:r>
              <a:rPr lang="zh-TW" altLang="en-US" dirty="0"/>
              <a:t>項目的發生</a:t>
            </a:r>
            <a:r>
              <a:rPr lang="en-US" altLang="zh-TW" dirty="0"/>
              <a:t>,</a:t>
            </a:r>
            <a:r>
              <a:rPr lang="zh-TW" altLang="en-US" dirty="0"/>
              <a:t>下列何種作法為佳</a:t>
            </a:r>
            <a:r>
              <a:rPr lang="en-US" altLang="zh-TW" dirty="0" smtClean="0"/>
              <a:t>?</a:t>
            </a:r>
          </a:p>
          <a:p>
            <a:endParaRPr lang="en-US" altLang="zh-TW" dirty="0"/>
          </a:p>
          <a:p>
            <a:r>
              <a:rPr lang="en-US" altLang="zh-TW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(A)</a:t>
            </a:r>
            <a:r>
              <a:rPr lang="zh-TW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限制可以使用的元件</a:t>
            </a:r>
          </a:p>
          <a:p>
            <a:r>
              <a:rPr lang="en-US" altLang="zh-TW" sz="2800" dirty="0"/>
              <a:t>(B) </a:t>
            </a:r>
            <a:r>
              <a:rPr lang="zh-TW" altLang="en-US" sz="2800" dirty="0"/>
              <a:t>使用強的加密演算法</a:t>
            </a:r>
          </a:p>
          <a:p>
            <a:r>
              <a:rPr lang="en-US" altLang="zh-TW" sz="2800" dirty="0"/>
              <a:t>(C) </a:t>
            </a:r>
            <a:r>
              <a:rPr lang="zh-TW" altLang="en-US" sz="2800" dirty="0"/>
              <a:t>使用入侵防禦系統</a:t>
            </a:r>
          </a:p>
          <a:p>
            <a:r>
              <a:rPr lang="en-US" altLang="zh-TW" sz="2800" dirty="0"/>
              <a:t>(D)</a:t>
            </a:r>
            <a:r>
              <a:rPr lang="zh-TW" altLang="en-US" sz="2800" dirty="0"/>
              <a:t>限制使用的網路埠</a:t>
            </a:r>
          </a:p>
        </p:txBody>
      </p:sp>
    </p:spTree>
    <p:extLst>
      <p:ext uri="{BB962C8B-B14F-4D97-AF65-F5344CB8AC3E}">
        <p14:creationId xmlns:p14="http://schemas.microsoft.com/office/powerpoint/2010/main" val="1893080023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關於跨站腳本攻擊</a:t>
            </a:r>
            <a:r>
              <a:rPr lang="en-US" altLang="zh-TW" sz="3600" dirty="0"/>
              <a:t>(Cross-Site Scripting, XSS),</a:t>
            </a:r>
            <a:r>
              <a:rPr lang="zh-TW" altLang="en-US" sz="3600" dirty="0"/>
              <a:t>下列敘述何者正確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過濾雙引號之符號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使用 </a:t>
            </a:r>
            <a:r>
              <a:rPr lang="en-US" altLang="zh-TW" sz="3600" dirty="0"/>
              <a:t>URL Encode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使用正規表達式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使用 </a:t>
            </a:r>
            <a:r>
              <a:rPr lang="en-US" altLang="zh-TW" sz="3600" dirty="0"/>
              <a:t>HTML Encode</a:t>
            </a:r>
          </a:p>
        </p:txBody>
      </p:sp>
    </p:spTree>
    <p:extLst>
      <p:ext uri="{BB962C8B-B14F-4D97-AF65-F5344CB8AC3E}">
        <p14:creationId xmlns:p14="http://schemas.microsoft.com/office/powerpoint/2010/main" val="156210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關於跨站腳本攻擊</a:t>
            </a:r>
            <a:r>
              <a:rPr lang="en-US" altLang="zh-TW" sz="3600" dirty="0"/>
              <a:t>(Cross-Site Scripting, XSS),</a:t>
            </a:r>
            <a:r>
              <a:rPr lang="zh-TW" altLang="en-US" sz="3600" dirty="0"/>
              <a:t>下列敘述何者正確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過濾雙引號之符號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使用 </a:t>
            </a:r>
            <a:r>
              <a:rPr lang="en-US" altLang="zh-TW" sz="3600" dirty="0"/>
              <a:t>URL Encode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使用正規表達式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使用 </a:t>
            </a:r>
            <a:r>
              <a:rPr lang="en-US" altLang="zh-TW" sz="3600" dirty="0">
                <a:solidFill>
                  <a:srgbClr val="FF0000"/>
                </a:solidFill>
              </a:rPr>
              <a:t>HTML Encode</a:t>
            </a:r>
          </a:p>
        </p:txBody>
      </p:sp>
    </p:spTree>
    <p:extLst>
      <p:ext uri="{BB962C8B-B14F-4D97-AF65-F5344CB8AC3E}">
        <p14:creationId xmlns:p14="http://schemas.microsoft.com/office/powerpoint/2010/main" val="280779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下列何者不是常見的 </a:t>
            </a:r>
            <a:r>
              <a:rPr lang="en-US" altLang="zh-TW" sz="3600" dirty="0"/>
              <a:t>SQL Injection </a:t>
            </a:r>
            <a:r>
              <a:rPr lang="zh-TW" altLang="en-US" sz="3600" dirty="0"/>
              <a:t>自動化工具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BEEF Framework</a:t>
            </a:r>
          </a:p>
          <a:p>
            <a:r>
              <a:rPr lang="en-US" altLang="zh-TW" sz="3600" dirty="0"/>
              <a:t>(B) SQLMAP</a:t>
            </a:r>
          </a:p>
          <a:p>
            <a:r>
              <a:rPr lang="en-US" altLang="zh-TW" sz="3600" dirty="0"/>
              <a:t>(C) BSQL</a:t>
            </a:r>
          </a:p>
          <a:p>
            <a:r>
              <a:rPr lang="en-US" altLang="zh-TW" sz="3600" dirty="0"/>
              <a:t>(D) Bobcat</a:t>
            </a:r>
          </a:p>
        </p:txBody>
      </p:sp>
    </p:spTree>
    <p:extLst>
      <p:ext uri="{BB962C8B-B14F-4D97-AF65-F5344CB8AC3E}">
        <p14:creationId xmlns:p14="http://schemas.microsoft.com/office/powerpoint/2010/main" val="166830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下列何者不是常見的 </a:t>
            </a:r>
            <a:r>
              <a:rPr lang="en-US" altLang="zh-TW" sz="3600" dirty="0"/>
              <a:t>SQL Injection </a:t>
            </a:r>
            <a:r>
              <a:rPr lang="zh-TW" altLang="en-US" sz="3600" dirty="0"/>
              <a:t>自動化工具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>
                <a:solidFill>
                  <a:srgbClr val="FF0000"/>
                </a:solidFill>
              </a:rPr>
              <a:t>(A) BEEF Framework</a:t>
            </a:r>
          </a:p>
          <a:p>
            <a:r>
              <a:rPr lang="en-US" altLang="zh-TW" sz="3600" dirty="0"/>
              <a:t>(B) SQLMAP</a:t>
            </a:r>
          </a:p>
          <a:p>
            <a:r>
              <a:rPr lang="en-US" altLang="zh-TW" sz="3600" dirty="0"/>
              <a:t>(C) BSQL</a:t>
            </a:r>
          </a:p>
          <a:p>
            <a:r>
              <a:rPr lang="en-US" altLang="zh-TW" sz="3600" dirty="0"/>
              <a:t>(D) Bobcat</a:t>
            </a:r>
          </a:p>
        </p:txBody>
      </p:sp>
    </p:spTree>
    <p:extLst>
      <p:ext uri="{BB962C8B-B14F-4D97-AF65-F5344CB8AC3E}">
        <p14:creationId xmlns:p14="http://schemas.microsoft.com/office/powerpoint/2010/main" val="321462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365760" y="946908"/>
            <a:ext cx="850392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下列何者不是 </a:t>
            </a:r>
            <a:r>
              <a:rPr lang="en-US" altLang="zh-TW" sz="3600" dirty="0"/>
              <a:t>Server-side Injection </a:t>
            </a:r>
            <a:r>
              <a:rPr lang="zh-TW" altLang="en-US" sz="3600" dirty="0"/>
              <a:t>攻擊手法</a:t>
            </a:r>
            <a:r>
              <a:rPr lang="en-US" altLang="zh-TW" sz="3600" dirty="0" smtClean="0"/>
              <a:t>?</a:t>
            </a:r>
          </a:p>
          <a:p>
            <a:endParaRPr lang="en-US" altLang="zh-TW" sz="3600" dirty="0"/>
          </a:p>
          <a:p>
            <a:r>
              <a:rPr lang="en-US" altLang="zh-TW" sz="3600" dirty="0"/>
              <a:t>(A) Blind SQL Injection</a:t>
            </a:r>
          </a:p>
          <a:p>
            <a:r>
              <a:rPr lang="en-US" altLang="zh-TW" sz="3600" dirty="0"/>
              <a:t>(B) Hibernate Injection</a:t>
            </a:r>
          </a:p>
          <a:p>
            <a:r>
              <a:rPr lang="en-US" altLang="zh-TW" sz="3600" dirty="0"/>
              <a:t>(C) Command Injection</a:t>
            </a:r>
          </a:p>
          <a:p>
            <a:r>
              <a:rPr lang="en-US" altLang="zh-TW" sz="3600" dirty="0"/>
              <a:t>(D) XSS Injection</a:t>
            </a:r>
          </a:p>
        </p:txBody>
      </p:sp>
    </p:spTree>
    <p:extLst>
      <p:ext uri="{BB962C8B-B14F-4D97-AF65-F5344CB8AC3E}">
        <p14:creationId xmlns:p14="http://schemas.microsoft.com/office/powerpoint/2010/main" val="190338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下列何者不是 </a:t>
            </a:r>
            <a:r>
              <a:rPr lang="en-US" altLang="zh-TW" sz="3600" dirty="0"/>
              <a:t>Server-side Injection </a:t>
            </a:r>
            <a:r>
              <a:rPr lang="zh-TW" altLang="en-US" sz="3600" dirty="0"/>
              <a:t>攻擊手法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Blind SQL Injection</a:t>
            </a:r>
          </a:p>
          <a:p>
            <a:r>
              <a:rPr lang="en-US" altLang="zh-TW" sz="3600" dirty="0"/>
              <a:t>(B) Hibernate Injection</a:t>
            </a:r>
          </a:p>
          <a:p>
            <a:r>
              <a:rPr lang="en-US" altLang="zh-TW" sz="3600" dirty="0"/>
              <a:t>(C) Command Injection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XSS Injection</a:t>
            </a:r>
          </a:p>
        </p:txBody>
      </p:sp>
    </p:spTree>
    <p:extLst>
      <p:ext uri="{BB962C8B-B14F-4D97-AF65-F5344CB8AC3E}">
        <p14:creationId xmlns:p14="http://schemas.microsoft.com/office/powerpoint/2010/main" val="279105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418704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 </a:t>
            </a:r>
            <a:r>
              <a:rPr lang="en-US" altLang="zh-TW" sz="3600" dirty="0"/>
              <a:t>TCP/IP </a:t>
            </a:r>
            <a:r>
              <a:rPr lang="zh-TW" altLang="en-US" sz="3600" dirty="0"/>
              <a:t>通訊協定中</a:t>
            </a:r>
            <a:r>
              <a:rPr lang="en-US" altLang="zh-TW" sz="3600" dirty="0"/>
              <a:t>,</a:t>
            </a:r>
            <a:r>
              <a:rPr lang="zh-TW" altLang="en-US" sz="3600" dirty="0"/>
              <a:t>負責提供分段排序、錯誤控制、流量控制</a:t>
            </a:r>
            <a:r>
              <a:rPr lang="zh-TW" altLang="en-US" sz="3600" dirty="0" smtClean="0"/>
              <a:t>等工作</a:t>
            </a:r>
            <a:r>
              <a:rPr lang="zh-TW" altLang="en-US" sz="3600" dirty="0"/>
              <a:t>是哪一層之任務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應用層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會議層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傳輸層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網路層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0319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3385" y="946908"/>
            <a:ext cx="849723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/>
              <a:t>請問針對作業系統訂定的資訊安全策略中</a:t>
            </a:r>
            <a:r>
              <a:rPr lang="en-US" altLang="zh-TW" sz="3200" dirty="0"/>
              <a:t>,</a:t>
            </a:r>
            <a:r>
              <a:rPr lang="zh-TW" altLang="en-US" sz="3200" dirty="0"/>
              <a:t>下列何種安全模式中「</a:t>
            </a:r>
            <a:r>
              <a:rPr lang="zh-TW" altLang="en-US" sz="3200" dirty="0" smtClean="0"/>
              <a:t>檔案</a:t>
            </a:r>
            <a:r>
              <a:rPr lang="zh-TW" altLang="en-US" sz="3200" dirty="0"/>
              <a:t>持有者」可授權決定「其他使用者」存取該檔案的權限</a:t>
            </a:r>
            <a:r>
              <a:rPr lang="en-US" altLang="zh-TW" sz="3200" dirty="0"/>
              <a:t>?</a:t>
            </a:r>
          </a:p>
          <a:p>
            <a:r>
              <a:rPr lang="en-US" altLang="zh-TW" sz="3200" dirty="0"/>
              <a:t>(A) </a:t>
            </a:r>
            <a:r>
              <a:rPr lang="zh-TW" altLang="en-US" sz="3200" dirty="0"/>
              <a:t>自由存取控制</a:t>
            </a:r>
            <a:r>
              <a:rPr lang="en-US" altLang="zh-TW" sz="3200" dirty="0"/>
              <a:t>(Discretionary Access </a:t>
            </a:r>
            <a:r>
              <a:rPr lang="en-US" altLang="zh-TW" sz="3200" dirty="0" err="1"/>
              <a:t>Control,DAC</a:t>
            </a:r>
            <a:r>
              <a:rPr lang="en-US" altLang="zh-TW" sz="3200" dirty="0"/>
              <a:t>)</a:t>
            </a:r>
          </a:p>
          <a:p>
            <a:r>
              <a:rPr lang="en-US" altLang="zh-TW" sz="3200" dirty="0"/>
              <a:t>(B) </a:t>
            </a:r>
            <a:r>
              <a:rPr lang="zh-TW" altLang="en-US" sz="3200" dirty="0"/>
              <a:t>強制性存取控制</a:t>
            </a:r>
            <a:r>
              <a:rPr lang="en-US" altLang="zh-TW" sz="3200" dirty="0"/>
              <a:t>(Mandatory Access </a:t>
            </a:r>
            <a:r>
              <a:rPr lang="en-US" altLang="zh-TW" sz="3200" dirty="0" err="1"/>
              <a:t>Control,MAC</a:t>
            </a:r>
            <a:r>
              <a:rPr lang="en-US" altLang="zh-TW" sz="3200" dirty="0"/>
              <a:t>)</a:t>
            </a:r>
          </a:p>
          <a:p>
            <a:r>
              <a:rPr lang="en-US" altLang="zh-TW" sz="3200" dirty="0"/>
              <a:t>(C) </a:t>
            </a:r>
            <a:r>
              <a:rPr lang="zh-TW" altLang="en-US" sz="3200" dirty="0"/>
              <a:t>角色存取控制</a:t>
            </a:r>
            <a:r>
              <a:rPr lang="en-US" altLang="zh-TW" sz="3200" dirty="0"/>
              <a:t>(Role-based Access </a:t>
            </a:r>
            <a:r>
              <a:rPr lang="en-US" altLang="zh-TW" sz="3200" dirty="0" err="1"/>
              <a:t>Control,RBAC</a:t>
            </a:r>
            <a:r>
              <a:rPr lang="en-US" altLang="zh-TW" sz="3200" dirty="0"/>
              <a:t>)</a:t>
            </a:r>
          </a:p>
          <a:p>
            <a:r>
              <a:rPr lang="en-US" altLang="zh-TW" sz="3200" dirty="0"/>
              <a:t>(D) </a:t>
            </a:r>
            <a:r>
              <a:rPr lang="zh-TW" altLang="en-US" sz="3200" dirty="0"/>
              <a:t>屬性存取控制</a:t>
            </a:r>
            <a:r>
              <a:rPr lang="en-US" altLang="zh-TW" sz="3200" dirty="0"/>
              <a:t>(Attribute-based Access </a:t>
            </a:r>
            <a:r>
              <a:rPr lang="en-US" altLang="zh-TW" sz="3200" dirty="0" err="1"/>
              <a:t>Control,ABAC</a:t>
            </a:r>
            <a:r>
              <a:rPr lang="en-US" altLang="zh-TW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0180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3385" y="946908"/>
            <a:ext cx="849723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/>
              <a:t>請問針對作業系統訂定的資訊安全策略中</a:t>
            </a:r>
            <a:r>
              <a:rPr lang="en-US" altLang="zh-TW" sz="3200" dirty="0"/>
              <a:t>,</a:t>
            </a:r>
            <a:r>
              <a:rPr lang="zh-TW" altLang="en-US" sz="3200" dirty="0"/>
              <a:t>下列何種安全模式中「</a:t>
            </a:r>
            <a:r>
              <a:rPr lang="zh-TW" altLang="en-US" sz="3200" dirty="0" smtClean="0"/>
              <a:t>檔案</a:t>
            </a:r>
            <a:r>
              <a:rPr lang="zh-TW" altLang="en-US" sz="3200" dirty="0"/>
              <a:t>持有者」可授權決定「其他使用者」存取該檔案的權限</a:t>
            </a:r>
            <a:r>
              <a:rPr lang="en-US" altLang="zh-TW" sz="3200" dirty="0"/>
              <a:t>?</a:t>
            </a:r>
          </a:p>
          <a:p>
            <a:r>
              <a:rPr lang="en-US" altLang="zh-TW" sz="3200" dirty="0">
                <a:solidFill>
                  <a:srgbClr val="FF0000"/>
                </a:solidFill>
              </a:rPr>
              <a:t>(A) </a:t>
            </a:r>
            <a:r>
              <a:rPr lang="zh-TW" altLang="en-US" sz="3200" dirty="0">
                <a:solidFill>
                  <a:srgbClr val="FF0000"/>
                </a:solidFill>
              </a:rPr>
              <a:t>自由存取控制</a:t>
            </a:r>
            <a:r>
              <a:rPr lang="en-US" altLang="zh-TW" sz="3200" dirty="0">
                <a:solidFill>
                  <a:srgbClr val="FF0000"/>
                </a:solidFill>
              </a:rPr>
              <a:t>(Discretionary Access </a:t>
            </a:r>
            <a:r>
              <a:rPr lang="en-US" altLang="zh-TW" sz="3200" dirty="0" err="1">
                <a:solidFill>
                  <a:srgbClr val="FF0000"/>
                </a:solidFill>
              </a:rPr>
              <a:t>Control,DAC</a:t>
            </a:r>
            <a:r>
              <a:rPr lang="en-US" altLang="zh-TW" sz="3200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zh-TW" sz="3200" dirty="0"/>
              <a:t>(B) </a:t>
            </a:r>
            <a:r>
              <a:rPr lang="zh-TW" altLang="en-US" sz="3200" dirty="0"/>
              <a:t>強制性存取控制</a:t>
            </a:r>
            <a:r>
              <a:rPr lang="en-US" altLang="zh-TW" sz="3200" dirty="0"/>
              <a:t>(Mandatory Access </a:t>
            </a:r>
            <a:r>
              <a:rPr lang="en-US" altLang="zh-TW" sz="3200" dirty="0" err="1"/>
              <a:t>Control,MAC</a:t>
            </a:r>
            <a:r>
              <a:rPr lang="en-US" altLang="zh-TW" sz="3200" dirty="0"/>
              <a:t>)</a:t>
            </a:r>
          </a:p>
          <a:p>
            <a:r>
              <a:rPr lang="en-US" altLang="zh-TW" sz="3200" dirty="0"/>
              <a:t>(C) </a:t>
            </a:r>
            <a:r>
              <a:rPr lang="zh-TW" altLang="en-US" sz="3200" dirty="0"/>
              <a:t>角色存取控制</a:t>
            </a:r>
            <a:r>
              <a:rPr lang="en-US" altLang="zh-TW" sz="3200" dirty="0"/>
              <a:t>(Role-based Access </a:t>
            </a:r>
            <a:r>
              <a:rPr lang="en-US" altLang="zh-TW" sz="3200" dirty="0" err="1"/>
              <a:t>Control,RBAC</a:t>
            </a:r>
            <a:r>
              <a:rPr lang="en-US" altLang="zh-TW" sz="3200" dirty="0"/>
              <a:t>)</a:t>
            </a:r>
          </a:p>
          <a:p>
            <a:r>
              <a:rPr lang="en-US" altLang="zh-TW" sz="3200" dirty="0"/>
              <a:t>(D) </a:t>
            </a:r>
            <a:r>
              <a:rPr lang="zh-TW" altLang="en-US" sz="3200" dirty="0"/>
              <a:t>屬性存取控制</a:t>
            </a:r>
            <a:r>
              <a:rPr lang="en-US" altLang="zh-TW" sz="3200" dirty="0"/>
              <a:t>(Attribute-based Access </a:t>
            </a:r>
            <a:r>
              <a:rPr lang="en-US" altLang="zh-TW" sz="3200" dirty="0" err="1"/>
              <a:t>Control,ABAC</a:t>
            </a:r>
            <a:r>
              <a:rPr lang="en-US" altLang="zh-TW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1834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用在入侵和攻擊他人的電腦系統上</a:t>
            </a:r>
            <a:r>
              <a:rPr lang="en-US" altLang="zh-TW" sz="3600" dirty="0"/>
              <a:t>,</a:t>
            </a:r>
            <a:r>
              <a:rPr lang="zh-TW" altLang="en-US" sz="3600" dirty="0"/>
              <a:t>取得系統管理員的權限</a:t>
            </a:r>
            <a:r>
              <a:rPr lang="en-US" altLang="zh-TW" sz="3600" dirty="0"/>
              <a:t>,</a:t>
            </a:r>
            <a:r>
              <a:rPr lang="zh-TW" altLang="en-US" sz="3600" dirty="0"/>
              <a:t>具有隱</a:t>
            </a:r>
          </a:p>
          <a:p>
            <a:r>
              <a:rPr lang="zh-TW" altLang="en-US" sz="3600" dirty="0"/>
              <a:t>藏和遠端操控的能力</a:t>
            </a:r>
            <a:r>
              <a:rPr lang="en-US" altLang="zh-TW" sz="3600" dirty="0"/>
              <a:t>;</a:t>
            </a:r>
            <a:r>
              <a:rPr lang="zh-TW" altLang="en-US" sz="3600" dirty="0"/>
              <a:t>電腦病毒、間諜軟體等也常使用來隱藏蹤跡。</a:t>
            </a:r>
          </a:p>
          <a:p>
            <a:r>
              <a:rPr lang="zh-TW" altLang="en-US" sz="3600" dirty="0"/>
              <a:t>該工具軟體為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Cookie</a:t>
            </a:r>
          </a:p>
          <a:p>
            <a:r>
              <a:rPr lang="en-US" altLang="zh-TW" sz="3600" dirty="0"/>
              <a:t>(B) Rootkit</a:t>
            </a:r>
          </a:p>
          <a:p>
            <a:r>
              <a:rPr lang="en-US" altLang="zh-TW" sz="3600" dirty="0"/>
              <a:t>(C) Backdoor</a:t>
            </a:r>
          </a:p>
          <a:p>
            <a:r>
              <a:rPr lang="en-US" altLang="zh-TW" sz="3600" dirty="0"/>
              <a:t>(D) Phishing</a:t>
            </a:r>
          </a:p>
        </p:txBody>
      </p:sp>
    </p:spTree>
    <p:extLst>
      <p:ext uri="{BB962C8B-B14F-4D97-AF65-F5344CB8AC3E}">
        <p14:creationId xmlns:p14="http://schemas.microsoft.com/office/powerpoint/2010/main" val="353554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用在入侵和攻擊他人的電腦系統上</a:t>
            </a:r>
            <a:r>
              <a:rPr lang="en-US" altLang="zh-TW" sz="3600" dirty="0"/>
              <a:t>,</a:t>
            </a:r>
            <a:r>
              <a:rPr lang="zh-TW" altLang="en-US" sz="3600" dirty="0"/>
              <a:t>取得系統管理員的權限</a:t>
            </a:r>
            <a:r>
              <a:rPr lang="en-US" altLang="zh-TW" sz="3600" dirty="0"/>
              <a:t>,</a:t>
            </a:r>
            <a:r>
              <a:rPr lang="zh-TW" altLang="en-US" sz="3600" dirty="0"/>
              <a:t>具有隱</a:t>
            </a:r>
          </a:p>
          <a:p>
            <a:r>
              <a:rPr lang="zh-TW" altLang="en-US" sz="3600" dirty="0"/>
              <a:t>藏和遠端操控的能力</a:t>
            </a:r>
            <a:r>
              <a:rPr lang="en-US" altLang="zh-TW" sz="3600" dirty="0"/>
              <a:t>;</a:t>
            </a:r>
            <a:r>
              <a:rPr lang="zh-TW" altLang="en-US" sz="3600" dirty="0"/>
              <a:t>電腦病毒、間諜軟體等也常使用來隱藏蹤跡。</a:t>
            </a:r>
          </a:p>
          <a:p>
            <a:r>
              <a:rPr lang="zh-TW" altLang="en-US" sz="3600" dirty="0"/>
              <a:t>該工具軟體為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Cookie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(B) Rootkit</a:t>
            </a:r>
          </a:p>
          <a:p>
            <a:r>
              <a:rPr lang="en-US" altLang="zh-TW" sz="3600" dirty="0"/>
              <a:t>(C) Backdoor</a:t>
            </a:r>
          </a:p>
          <a:p>
            <a:r>
              <a:rPr lang="en-US" altLang="zh-TW" sz="3600" dirty="0"/>
              <a:t>(D) Phishing</a:t>
            </a:r>
          </a:p>
        </p:txBody>
      </p:sp>
    </p:spTree>
    <p:extLst>
      <p:ext uri="{BB962C8B-B14F-4D97-AF65-F5344CB8AC3E}">
        <p14:creationId xmlns:p14="http://schemas.microsoft.com/office/powerpoint/2010/main" val="324664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我們都知道要防止 </a:t>
            </a:r>
            <a:r>
              <a:rPr lang="en-US" altLang="zh-TW" sz="3600" dirty="0"/>
              <a:t>XSS </a:t>
            </a:r>
            <a:r>
              <a:rPr lang="zh-TW" altLang="en-US" sz="3600" dirty="0"/>
              <a:t>跨網站指令碼攻擊必須過濾特殊字元</a:t>
            </a:r>
            <a:r>
              <a:rPr lang="en-US" altLang="zh-TW" sz="3600" dirty="0"/>
              <a:t>,</a:t>
            </a:r>
            <a:r>
              <a:rPr lang="zh-TW" altLang="en-US" sz="3600" dirty="0"/>
              <a:t>請問</a:t>
            </a:r>
            <a:r>
              <a:rPr lang="zh-TW" altLang="en-US" sz="3600" dirty="0" smtClean="0"/>
              <a:t>下列</a:t>
            </a:r>
            <a:r>
              <a:rPr lang="zh-TW" altLang="en-US" sz="3600" dirty="0"/>
              <a:t>何者不是我們應該過濾的特殊字元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#</a:t>
            </a:r>
          </a:p>
          <a:p>
            <a:r>
              <a:rPr lang="en-US" altLang="zh-TW" sz="3600" dirty="0"/>
              <a:t>(B) &amp;</a:t>
            </a:r>
          </a:p>
          <a:p>
            <a:r>
              <a:rPr lang="en-US" altLang="zh-TW" sz="3600" dirty="0"/>
              <a:t>(C) “</a:t>
            </a:r>
          </a:p>
          <a:p>
            <a:r>
              <a:rPr lang="en-US" altLang="zh-TW" sz="3600" dirty="0"/>
              <a:t>(D) ||</a:t>
            </a:r>
          </a:p>
        </p:txBody>
      </p:sp>
    </p:spTree>
    <p:extLst>
      <p:ext uri="{BB962C8B-B14F-4D97-AF65-F5344CB8AC3E}">
        <p14:creationId xmlns:p14="http://schemas.microsoft.com/office/powerpoint/2010/main" val="185620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我們都知道要防止 </a:t>
            </a:r>
            <a:r>
              <a:rPr lang="en-US" altLang="zh-TW" sz="3600" dirty="0"/>
              <a:t>XSS </a:t>
            </a:r>
            <a:r>
              <a:rPr lang="zh-TW" altLang="en-US" sz="3600" dirty="0"/>
              <a:t>跨網站指令碼攻擊必須過濾特殊字元</a:t>
            </a:r>
            <a:r>
              <a:rPr lang="en-US" altLang="zh-TW" sz="3600" dirty="0"/>
              <a:t>,</a:t>
            </a:r>
            <a:r>
              <a:rPr lang="zh-TW" altLang="en-US" sz="3600" dirty="0"/>
              <a:t>請問</a:t>
            </a:r>
            <a:r>
              <a:rPr lang="zh-TW" altLang="en-US" sz="3600" dirty="0" smtClean="0"/>
              <a:t>下列</a:t>
            </a:r>
            <a:r>
              <a:rPr lang="zh-TW" altLang="en-US" sz="3600" dirty="0"/>
              <a:t>何者不是我們應該過濾的特殊字元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#</a:t>
            </a:r>
          </a:p>
          <a:p>
            <a:r>
              <a:rPr lang="en-US" altLang="zh-TW" sz="3600" dirty="0"/>
              <a:t>(B) &amp;</a:t>
            </a:r>
          </a:p>
          <a:p>
            <a:r>
              <a:rPr lang="en-US" altLang="zh-TW" sz="3600" dirty="0"/>
              <a:t>(C) “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||</a:t>
            </a:r>
          </a:p>
        </p:txBody>
      </p:sp>
    </p:spTree>
    <p:extLst>
      <p:ext uri="{BB962C8B-B14F-4D97-AF65-F5344CB8AC3E}">
        <p14:creationId xmlns:p14="http://schemas.microsoft.com/office/powerpoint/2010/main" val="422135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請問防禦 </a:t>
            </a:r>
            <a:r>
              <a:rPr lang="en-US" altLang="zh-TW" sz="3600" dirty="0"/>
              <a:t>SQL Injection </a:t>
            </a:r>
            <a:r>
              <a:rPr lang="zh-TW" altLang="en-US" sz="3600" dirty="0"/>
              <a:t>的最佳方式為下列何者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黑名單過濾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參數長度過濾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輸出過濾</a:t>
            </a:r>
          </a:p>
          <a:p>
            <a:r>
              <a:rPr lang="en-US" altLang="zh-TW" sz="3600" dirty="0"/>
              <a:t>(D) Prepared Statement</a:t>
            </a:r>
          </a:p>
        </p:txBody>
      </p:sp>
    </p:spTree>
    <p:extLst>
      <p:ext uri="{BB962C8B-B14F-4D97-AF65-F5344CB8AC3E}">
        <p14:creationId xmlns:p14="http://schemas.microsoft.com/office/powerpoint/2010/main" val="26487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請問防禦 </a:t>
            </a:r>
            <a:r>
              <a:rPr lang="en-US" altLang="zh-TW" sz="3600" dirty="0"/>
              <a:t>SQL Injection </a:t>
            </a:r>
            <a:r>
              <a:rPr lang="zh-TW" altLang="en-US" sz="3600" dirty="0"/>
              <a:t>的最佳方式為下列何者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黑名單過濾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參數長度過濾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輸出過濾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Prepared Statement</a:t>
            </a:r>
          </a:p>
        </p:txBody>
      </p:sp>
    </p:spTree>
    <p:extLst>
      <p:ext uri="{BB962C8B-B14F-4D97-AF65-F5344CB8AC3E}">
        <p14:creationId xmlns:p14="http://schemas.microsoft.com/office/powerpoint/2010/main" val="22846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下列哪種方法可讓開發人員發現其撰寫的網頁程式碼是否存有輸入</a:t>
            </a:r>
            <a:r>
              <a:rPr lang="zh-TW" altLang="en-US" sz="3600" dirty="0" smtClean="0"/>
              <a:t>驗證</a:t>
            </a:r>
            <a:r>
              <a:rPr lang="zh-TW" altLang="en-US" sz="3600" dirty="0"/>
              <a:t>漏洞</a:t>
            </a:r>
            <a:r>
              <a:rPr lang="en-US" altLang="zh-TW" sz="3600" dirty="0"/>
              <a:t>(Input Validation Weaknesses)?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反組譯應用程式執行碼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迴歸測試</a:t>
            </a:r>
            <a:r>
              <a:rPr lang="en-US" altLang="zh-TW" sz="3600" dirty="0"/>
              <a:t>(Regression Testing)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模糊測試</a:t>
            </a:r>
            <a:r>
              <a:rPr lang="en-US" altLang="zh-TW" sz="3600" dirty="0"/>
              <a:t>(Fuzz Testing)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使用除錯器</a:t>
            </a:r>
            <a:r>
              <a:rPr lang="en-US" altLang="zh-TW" sz="3600" dirty="0"/>
              <a:t>(Debugger)</a:t>
            </a:r>
            <a:r>
              <a:rPr lang="zh-TW" altLang="en-US" sz="3600" dirty="0"/>
              <a:t>逐步執行檢視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46241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下列哪種方法可讓開發人員發現其撰寫的網頁程式碼是否存有輸入</a:t>
            </a:r>
            <a:r>
              <a:rPr lang="zh-TW" altLang="en-US" sz="3600" dirty="0" smtClean="0"/>
              <a:t>驗證</a:t>
            </a:r>
            <a:r>
              <a:rPr lang="zh-TW" altLang="en-US" sz="3600" dirty="0"/>
              <a:t>漏洞</a:t>
            </a:r>
            <a:r>
              <a:rPr lang="en-US" altLang="zh-TW" sz="3600" dirty="0"/>
              <a:t>(Input Validation Weaknesses)?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反組譯應用程式執行碼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迴歸測試</a:t>
            </a:r>
            <a:r>
              <a:rPr lang="en-US" altLang="zh-TW" sz="3600" dirty="0"/>
              <a:t>(Regression Testing)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模糊測試</a:t>
            </a:r>
            <a:r>
              <a:rPr lang="en-US" altLang="zh-TW" sz="3600" dirty="0">
                <a:solidFill>
                  <a:srgbClr val="FF0000"/>
                </a:solidFill>
              </a:rPr>
              <a:t>(Fuzz Testing)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使用除錯器</a:t>
            </a:r>
            <a:r>
              <a:rPr lang="en-US" altLang="zh-TW" sz="3600" dirty="0"/>
              <a:t>(Debugger)</a:t>
            </a:r>
            <a:r>
              <a:rPr lang="zh-TW" altLang="en-US" sz="3600" dirty="0"/>
              <a:t>逐步執行檢視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16538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dirty="0" smtClean="0"/>
              <a:t>IP </a:t>
            </a:r>
            <a:r>
              <a:rPr lang="zh-TW" altLang="en-US" sz="3600" dirty="0"/>
              <a:t>之間的傳輸</a:t>
            </a:r>
            <a:r>
              <a:rPr lang="en-US" altLang="zh-TW" sz="3600" dirty="0"/>
              <a:t>,</a:t>
            </a:r>
            <a:r>
              <a:rPr lang="zh-TW" altLang="en-US" sz="3600" dirty="0"/>
              <a:t>屬 </a:t>
            </a:r>
            <a:r>
              <a:rPr lang="en-US" altLang="zh-TW" sz="3600" dirty="0"/>
              <a:t>OSI </a:t>
            </a:r>
            <a:r>
              <a:rPr lang="zh-TW" altLang="en-US" sz="3600" dirty="0"/>
              <a:t>模型哪一層次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應用層</a:t>
            </a:r>
            <a:r>
              <a:rPr lang="en-US" altLang="zh-TW" sz="3600" dirty="0"/>
              <a:t>(Application Layer)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表達層</a:t>
            </a:r>
            <a:r>
              <a:rPr lang="en-US" altLang="zh-TW" sz="3600" dirty="0"/>
              <a:t>(Presentation Layer)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網路層</a:t>
            </a:r>
            <a:r>
              <a:rPr lang="en-US" altLang="zh-TW" sz="3600" dirty="0"/>
              <a:t>(Network Layer)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傳輸層</a:t>
            </a:r>
            <a:r>
              <a:rPr lang="en-US" altLang="zh-TW" sz="3600" dirty="0"/>
              <a:t>(Transport Layer)</a:t>
            </a:r>
          </a:p>
        </p:txBody>
      </p:sp>
    </p:spTree>
    <p:extLst>
      <p:ext uri="{BB962C8B-B14F-4D97-AF65-F5344CB8AC3E}">
        <p14:creationId xmlns:p14="http://schemas.microsoft.com/office/powerpoint/2010/main" val="6767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網頁中使用驗證碼</a:t>
            </a:r>
            <a:r>
              <a:rPr lang="en-US" altLang="zh-TW" sz="3600" dirty="0"/>
              <a:t>(CAPTCHA)</a:t>
            </a:r>
            <a:r>
              <a:rPr lang="zh-TW" altLang="en-US" sz="3600" dirty="0"/>
              <a:t>主要可防禦下列何種攻擊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pPr marL="742950" indent="-742950">
              <a:buAutoNum type="alphaUcParenBoth"/>
            </a:pPr>
            <a:r>
              <a:rPr lang="en-US" altLang="zh-TW" sz="3600" dirty="0" smtClean="0"/>
              <a:t>SQL </a:t>
            </a:r>
            <a:r>
              <a:rPr lang="zh-TW" altLang="en-US" sz="3600" dirty="0"/>
              <a:t>注入攻擊</a:t>
            </a:r>
            <a:r>
              <a:rPr lang="en-US" altLang="zh-TW" sz="3600" dirty="0"/>
              <a:t>(Injection)</a:t>
            </a:r>
            <a:r>
              <a:rPr lang="zh-TW" altLang="en-US" sz="3600" dirty="0" smtClean="0"/>
              <a:t>。</a:t>
            </a:r>
            <a:endParaRPr lang="en-US" altLang="zh-TW" sz="3600" dirty="0" smtClean="0"/>
          </a:p>
          <a:p>
            <a:pPr marL="742950" indent="-742950">
              <a:buAutoNum type="alphaUcParenBoth"/>
            </a:pPr>
            <a:r>
              <a:rPr lang="zh-TW" altLang="en-US" sz="3600" dirty="0" smtClean="0"/>
              <a:t>跨</a:t>
            </a:r>
            <a:r>
              <a:rPr lang="zh-TW" altLang="en-US" sz="3600" dirty="0"/>
              <a:t>站腳本攻擊</a:t>
            </a:r>
            <a:r>
              <a:rPr lang="en-US" altLang="zh-TW" sz="3600" dirty="0"/>
              <a:t>(XSS)</a:t>
            </a:r>
            <a:r>
              <a:rPr lang="zh-TW" altLang="en-US" sz="3600" dirty="0"/>
              <a:t>。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緩衝區易位攻擊</a:t>
            </a:r>
            <a:r>
              <a:rPr lang="en-US" altLang="zh-TW" sz="3600" dirty="0"/>
              <a:t>(Buffer Overflow)</a:t>
            </a:r>
            <a:r>
              <a:rPr lang="zh-TW" altLang="en-US" sz="3600" dirty="0"/>
              <a:t>。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跨站偽造請求攻擊</a:t>
            </a:r>
            <a:r>
              <a:rPr lang="en-US" altLang="zh-TW" sz="3600" dirty="0"/>
              <a:t>(CSRF)</a:t>
            </a:r>
            <a:r>
              <a:rPr lang="zh-TW" altLang="en-US" sz="3600" dirty="0"/>
              <a:t>。</a:t>
            </a:r>
            <a:endParaRPr lang="en-US" altLang="zh-TW" sz="3600" dirty="0" smtClean="0"/>
          </a:p>
          <a:p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14248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網頁中使用驗證碼</a:t>
            </a:r>
            <a:r>
              <a:rPr lang="en-US" altLang="zh-TW" sz="3600" dirty="0"/>
              <a:t>(CAPTCHA)</a:t>
            </a:r>
            <a:r>
              <a:rPr lang="zh-TW" altLang="en-US" sz="3600" dirty="0"/>
              <a:t>主要可防禦下列何種攻擊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pPr marL="742950" indent="-742950">
              <a:buAutoNum type="alphaUcParenBoth"/>
            </a:pPr>
            <a:r>
              <a:rPr lang="en-US" altLang="zh-TW" sz="3600" dirty="0" smtClean="0"/>
              <a:t>SQL </a:t>
            </a:r>
            <a:r>
              <a:rPr lang="zh-TW" altLang="en-US" sz="3600" dirty="0"/>
              <a:t>注入攻擊</a:t>
            </a:r>
            <a:r>
              <a:rPr lang="en-US" altLang="zh-TW" sz="3600" dirty="0"/>
              <a:t>(Injection)</a:t>
            </a:r>
            <a:r>
              <a:rPr lang="zh-TW" altLang="en-US" sz="3600" dirty="0" smtClean="0"/>
              <a:t>。</a:t>
            </a:r>
            <a:endParaRPr lang="en-US" altLang="zh-TW" sz="3600" dirty="0" smtClean="0"/>
          </a:p>
          <a:p>
            <a:pPr marL="742950" indent="-742950">
              <a:buAutoNum type="alphaUcParenBoth"/>
            </a:pPr>
            <a:r>
              <a:rPr lang="zh-TW" altLang="en-US" sz="3600" dirty="0" smtClean="0"/>
              <a:t>跨</a:t>
            </a:r>
            <a:r>
              <a:rPr lang="zh-TW" altLang="en-US" sz="3600" dirty="0"/>
              <a:t>站腳本攻擊</a:t>
            </a:r>
            <a:r>
              <a:rPr lang="en-US" altLang="zh-TW" sz="3600" dirty="0"/>
              <a:t>(XSS)</a:t>
            </a:r>
            <a:r>
              <a:rPr lang="zh-TW" altLang="en-US" sz="3600" dirty="0"/>
              <a:t>。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緩衝區易位攻擊</a:t>
            </a:r>
            <a:r>
              <a:rPr lang="en-US" altLang="zh-TW" sz="3600" dirty="0"/>
              <a:t>(Buffer Overflow)</a:t>
            </a:r>
            <a:r>
              <a:rPr lang="zh-TW" altLang="en-US" sz="3600" dirty="0"/>
              <a:t>。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跨站偽造請求攻擊</a:t>
            </a:r>
            <a:r>
              <a:rPr lang="en-US" altLang="zh-TW" sz="3600" dirty="0">
                <a:solidFill>
                  <a:srgbClr val="FF0000"/>
                </a:solidFill>
              </a:rPr>
              <a:t>(CSRF)</a:t>
            </a:r>
            <a:r>
              <a:rPr lang="zh-TW" altLang="en-US" sz="3600" dirty="0">
                <a:solidFill>
                  <a:srgbClr val="FF0000"/>
                </a:solidFill>
              </a:rPr>
              <a:t>。</a:t>
            </a:r>
            <a:endParaRPr lang="en-US" altLang="zh-TW" sz="3600" dirty="0" smtClean="0">
              <a:solidFill>
                <a:srgbClr val="FF0000"/>
              </a:solidFill>
            </a:endParaRPr>
          </a:p>
          <a:p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355950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2327" y="946908"/>
            <a:ext cx="835934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有一種資安風險的描述為</a:t>
            </a:r>
            <a:r>
              <a:rPr lang="en-US" altLang="zh-TW" sz="3600" dirty="0"/>
              <a:t>:</a:t>
            </a:r>
            <a:r>
              <a:rPr lang="zh-TW" altLang="en-US" sz="3600" dirty="0"/>
              <a:t>「因為開發者暴露了內部檔案、檔案夾、</a:t>
            </a:r>
            <a:r>
              <a:rPr lang="zh-TW" altLang="en-US" sz="3600" dirty="0" smtClean="0"/>
              <a:t>金鑰</a:t>
            </a:r>
            <a:r>
              <a:rPr lang="zh-TW" altLang="en-US" sz="3600" dirty="0"/>
              <a:t>、或資料庫的紀錄</a:t>
            </a:r>
            <a:r>
              <a:rPr lang="en-US" altLang="zh-TW" sz="3600" dirty="0"/>
              <a:t>,</a:t>
            </a:r>
            <a:r>
              <a:rPr lang="zh-TW" altLang="en-US" sz="3600" dirty="0"/>
              <a:t>來作為 </a:t>
            </a:r>
            <a:r>
              <a:rPr lang="en-US" altLang="zh-TW" sz="3600" dirty="0"/>
              <a:t>URL </a:t>
            </a:r>
            <a:r>
              <a:rPr lang="zh-TW" altLang="en-US" sz="3600" dirty="0"/>
              <a:t>或是 </a:t>
            </a:r>
            <a:r>
              <a:rPr lang="en-US" altLang="zh-TW" sz="3600" dirty="0"/>
              <a:t>Form </a:t>
            </a:r>
            <a:r>
              <a:rPr lang="zh-TW" altLang="en-US" sz="3600" dirty="0"/>
              <a:t>的參數</a:t>
            </a:r>
            <a:r>
              <a:rPr lang="en-US" altLang="zh-TW" sz="3600" dirty="0"/>
              <a:t>,</a:t>
            </a:r>
            <a:r>
              <a:rPr lang="zh-TW" altLang="en-US" sz="3600" dirty="0"/>
              <a:t>使攻擊者可</a:t>
            </a:r>
            <a:r>
              <a:rPr lang="zh-TW" altLang="en-US" sz="3600" dirty="0" smtClean="0"/>
              <a:t>藉由</a:t>
            </a:r>
            <a:r>
              <a:rPr lang="zh-TW" altLang="en-US" sz="3600" dirty="0"/>
              <a:t>操作這些參數擅自進入</a:t>
            </a:r>
            <a:r>
              <a:rPr lang="zh-TW" altLang="en-US" sz="3600" dirty="0" smtClean="0"/>
              <a:t>其他</a:t>
            </a:r>
            <a:r>
              <a:rPr lang="en-US" altLang="zh-TW" sz="3600" dirty="0" smtClean="0"/>
              <a:t>Objects </a:t>
            </a:r>
            <a:r>
              <a:rPr lang="zh-TW" altLang="en-US" sz="3600" dirty="0"/>
              <a:t>中」。此為下列何項風險的</a:t>
            </a:r>
            <a:r>
              <a:rPr lang="zh-TW" altLang="en-US" sz="3600" dirty="0" smtClean="0"/>
              <a:t>描述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 smtClean="0"/>
              <a:t>(A) </a:t>
            </a:r>
            <a:r>
              <a:rPr lang="zh-TW" altLang="en-US" sz="3600" dirty="0"/>
              <a:t>跨站腳本攻擊</a:t>
            </a:r>
            <a:r>
              <a:rPr lang="en-US" altLang="zh-TW" sz="3600" dirty="0"/>
              <a:t>(Cross-Site Scripting)</a:t>
            </a:r>
          </a:p>
          <a:p>
            <a:r>
              <a:rPr lang="en-US" altLang="zh-TW" sz="3600" dirty="0" smtClean="0"/>
              <a:t>(B) </a:t>
            </a:r>
            <a:r>
              <a:rPr lang="en-US" altLang="zh-TW" sz="3600" dirty="0"/>
              <a:t>API </a:t>
            </a:r>
            <a:r>
              <a:rPr lang="zh-TW" altLang="en-US" sz="3600" dirty="0"/>
              <a:t>未受防護</a:t>
            </a:r>
            <a:r>
              <a:rPr lang="en-US" altLang="zh-TW" sz="3600" dirty="0"/>
              <a:t>(</a:t>
            </a:r>
            <a:r>
              <a:rPr lang="en-US" altLang="zh-TW" sz="3600" dirty="0" err="1"/>
              <a:t>Underprotected</a:t>
            </a:r>
            <a:r>
              <a:rPr lang="en-US" altLang="zh-TW" sz="3600" dirty="0"/>
              <a:t> APIs)</a:t>
            </a:r>
          </a:p>
          <a:p>
            <a:r>
              <a:rPr lang="en-US" altLang="zh-TW" sz="3600" dirty="0" smtClean="0"/>
              <a:t>(C) </a:t>
            </a:r>
            <a:r>
              <a:rPr lang="zh-TW" altLang="en-US" sz="3600" dirty="0"/>
              <a:t>注入攻擊</a:t>
            </a:r>
            <a:r>
              <a:rPr lang="en-US" altLang="zh-TW" sz="3600" dirty="0"/>
              <a:t>(Injection)</a:t>
            </a:r>
          </a:p>
          <a:p>
            <a:r>
              <a:rPr lang="en-US" altLang="zh-TW" sz="3600" dirty="0" smtClean="0"/>
              <a:t>(D) </a:t>
            </a:r>
            <a:r>
              <a:rPr lang="zh-TW" altLang="en-US" sz="3600" dirty="0"/>
              <a:t>無效的存取控制</a:t>
            </a:r>
            <a:r>
              <a:rPr lang="en-US" altLang="zh-TW" sz="3600" dirty="0"/>
              <a:t>(Broken Access Control)</a:t>
            </a:r>
          </a:p>
        </p:txBody>
      </p:sp>
    </p:spTree>
    <p:extLst>
      <p:ext uri="{BB962C8B-B14F-4D97-AF65-F5344CB8AC3E}">
        <p14:creationId xmlns:p14="http://schemas.microsoft.com/office/powerpoint/2010/main" val="223747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2327" y="946908"/>
            <a:ext cx="835934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有一種資安風險的描述為</a:t>
            </a:r>
            <a:r>
              <a:rPr lang="en-US" altLang="zh-TW" sz="3600" dirty="0"/>
              <a:t>:</a:t>
            </a:r>
            <a:r>
              <a:rPr lang="zh-TW" altLang="en-US" sz="3600" dirty="0"/>
              <a:t>「因為開發者暴露了內部檔案、檔案夾、</a:t>
            </a:r>
            <a:r>
              <a:rPr lang="zh-TW" altLang="en-US" sz="3600" dirty="0" smtClean="0"/>
              <a:t>金鑰</a:t>
            </a:r>
            <a:r>
              <a:rPr lang="zh-TW" altLang="en-US" sz="3600" dirty="0"/>
              <a:t>、或資料庫的紀錄</a:t>
            </a:r>
            <a:r>
              <a:rPr lang="en-US" altLang="zh-TW" sz="3600" dirty="0"/>
              <a:t>,</a:t>
            </a:r>
            <a:r>
              <a:rPr lang="zh-TW" altLang="en-US" sz="3600" dirty="0"/>
              <a:t>來作為 </a:t>
            </a:r>
            <a:r>
              <a:rPr lang="en-US" altLang="zh-TW" sz="3600" dirty="0"/>
              <a:t>URL </a:t>
            </a:r>
            <a:r>
              <a:rPr lang="zh-TW" altLang="en-US" sz="3600" dirty="0"/>
              <a:t>或是 </a:t>
            </a:r>
            <a:r>
              <a:rPr lang="en-US" altLang="zh-TW" sz="3600" dirty="0"/>
              <a:t>Form </a:t>
            </a:r>
            <a:r>
              <a:rPr lang="zh-TW" altLang="en-US" sz="3600" dirty="0"/>
              <a:t>的參數</a:t>
            </a:r>
            <a:r>
              <a:rPr lang="en-US" altLang="zh-TW" sz="3600" dirty="0"/>
              <a:t>,</a:t>
            </a:r>
            <a:r>
              <a:rPr lang="zh-TW" altLang="en-US" sz="3600" dirty="0"/>
              <a:t>使攻擊者可</a:t>
            </a:r>
            <a:r>
              <a:rPr lang="zh-TW" altLang="en-US" sz="3600" dirty="0" smtClean="0"/>
              <a:t>藉由</a:t>
            </a:r>
            <a:r>
              <a:rPr lang="zh-TW" altLang="en-US" sz="3600" dirty="0"/>
              <a:t>操作這些參數擅自進入</a:t>
            </a:r>
            <a:r>
              <a:rPr lang="zh-TW" altLang="en-US" sz="3600" dirty="0" smtClean="0"/>
              <a:t>其他</a:t>
            </a:r>
            <a:r>
              <a:rPr lang="en-US" altLang="zh-TW" sz="3600" dirty="0" smtClean="0"/>
              <a:t>Objects </a:t>
            </a:r>
            <a:r>
              <a:rPr lang="zh-TW" altLang="en-US" sz="3600" dirty="0"/>
              <a:t>中」。此為下列何項風險的</a:t>
            </a:r>
            <a:r>
              <a:rPr lang="zh-TW" altLang="en-US" sz="3600" dirty="0" smtClean="0"/>
              <a:t>描述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 smtClean="0"/>
              <a:t>(A) </a:t>
            </a:r>
            <a:r>
              <a:rPr lang="zh-TW" altLang="en-US" sz="3600" dirty="0"/>
              <a:t>跨站腳本攻擊</a:t>
            </a:r>
            <a:r>
              <a:rPr lang="en-US" altLang="zh-TW" sz="3600" dirty="0"/>
              <a:t>(Cross-Site Scripting)</a:t>
            </a:r>
          </a:p>
          <a:p>
            <a:r>
              <a:rPr lang="en-US" altLang="zh-TW" sz="3600" dirty="0" smtClean="0"/>
              <a:t>(B) </a:t>
            </a:r>
            <a:r>
              <a:rPr lang="en-US" altLang="zh-TW" sz="3600" dirty="0"/>
              <a:t>API </a:t>
            </a:r>
            <a:r>
              <a:rPr lang="zh-TW" altLang="en-US" sz="3600" dirty="0"/>
              <a:t>未受防護</a:t>
            </a:r>
            <a:r>
              <a:rPr lang="en-US" altLang="zh-TW" sz="3600" dirty="0"/>
              <a:t>(</a:t>
            </a:r>
            <a:r>
              <a:rPr lang="en-US" altLang="zh-TW" sz="3600" dirty="0" err="1"/>
              <a:t>Underprotected</a:t>
            </a:r>
            <a:r>
              <a:rPr lang="en-US" altLang="zh-TW" sz="3600" dirty="0"/>
              <a:t> APIs)</a:t>
            </a:r>
          </a:p>
          <a:p>
            <a:r>
              <a:rPr lang="en-US" altLang="zh-TW" sz="3600" dirty="0" smtClean="0"/>
              <a:t>(C) </a:t>
            </a:r>
            <a:r>
              <a:rPr lang="zh-TW" altLang="en-US" sz="3600" dirty="0"/>
              <a:t>注入攻擊</a:t>
            </a:r>
            <a:r>
              <a:rPr lang="en-US" altLang="zh-TW" sz="3600" dirty="0"/>
              <a:t>(Injection)</a:t>
            </a:r>
          </a:p>
          <a:p>
            <a:r>
              <a:rPr lang="en-US" altLang="zh-TW" sz="3600" dirty="0" smtClean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無效的存取控制</a:t>
            </a:r>
            <a:r>
              <a:rPr lang="en-US" altLang="zh-TW" sz="3600" dirty="0">
                <a:solidFill>
                  <a:srgbClr val="FF0000"/>
                </a:solidFill>
              </a:rPr>
              <a:t>(Broken Access Control)</a:t>
            </a:r>
          </a:p>
        </p:txBody>
      </p:sp>
    </p:spTree>
    <p:extLst>
      <p:ext uri="{BB962C8B-B14F-4D97-AF65-F5344CB8AC3E}">
        <p14:creationId xmlns:p14="http://schemas.microsoft.com/office/powerpoint/2010/main" val="170310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下列何者不是 </a:t>
            </a:r>
            <a:r>
              <a:rPr lang="en-US" altLang="zh-TW" sz="3600" dirty="0"/>
              <a:t>Blind SQL Injection </a:t>
            </a:r>
            <a:r>
              <a:rPr lang="zh-TW" altLang="en-US" sz="3600" dirty="0"/>
              <a:t>的特性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SQL </a:t>
            </a:r>
            <a:r>
              <a:rPr lang="zh-TW" altLang="en-US" sz="3600" dirty="0"/>
              <a:t>錯誤資訊會顯示在頁面中</a:t>
            </a:r>
          </a:p>
          <a:p>
            <a:r>
              <a:rPr lang="en-US" altLang="zh-TW" sz="3600" dirty="0"/>
              <a:t>(B) SQL </a:t>
            </a:r>
            <a:r>
              <a:rPr lang="zh-TW" altLang="en-US" sz="3600" dirty="0"/>
              <a:t>錯誤資訊不會顯示在頁面中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常利用 </a:t>
            </a:r>
            <a:r>
              <a:rPr lang="en-US" altLang="zh-TW" sz="3600" dirty="0"/>
              <a:t>wait for delay </a:t>
            </a:r>
            <a:r>
              <a:rPr lang="zh-TW" altLang="en-US" sz="3600" dirty="0"/>
              <a:t>語法來測試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常與 </a:t>
            </a:r>
            <a:r>
              <a:rPr lang="en-US" altLang="zh-TW" sz="3600" dirty="0"/>
              <a:t>Time base SQL injection </a:t>
            </a:r>
            <a:r>
              <a:rPr lang="zh-TW" altLang="en-US" sz="3600" dirty="0"/>
              <a:t>一起發生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69675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下列何者不是 </a:t>
            </a:r>
            <a:r>
              <a:rPr lang="en-US" altLang="zh-TW" sz="3600" dirty="0"/>
              <a:t>Blind SQL Injection </a:t>
            </a:r>
            <a:r>
              <a:rPr lang="zh-TW" altLang="en-US" sz="3600" dirty="0"/>
              <a:t>的特性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(A) SQL </a:t>
            </a:r>
            <a:r>
              <a:rPr lang="zh-TW" altLang="en-US" sz="3600" dirty="0">
                <a:solidFill>
                  <a:srgbClr val="FF0000"/>
                </a:solidFill>
              </a:rPr>
              <a:t>錯誤資訊會顯示在頁面中</a:t>
            </a:r>
          </a:p>
          <a:p>
            <a:r>
              <a:rPr lang="en-US" altLang="zh-TW" sz="3600" dirty="0"/>
              <a:t>(B) SQL </a:t>
            </a:r>
            <a:r>
              <a:rPr lang="zh-TW" altLang="en-US" sz="3600" dirty="0"/>
              <a:t>錯誤資訊不會顯示在頁面中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常利用 </a:t>
            </a:r>
            <a:r>
              <a:rPr lang="en-US" altLang="zh-TW" sz="3600" dirty="0"/>
              <a:t>wait for delay </a:t>
            </a:r>
            <a:r>
              <a:rPr lang="zh-TW" altLang="en-US" sz="3600" dirty="0"/>
              <a:t>語法來測試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常與 </a:t>
            </a:r>
            <a:r>
              <a:rPr lang="en-US" altLang="zh-TW" sz="3600" dirty="0"/>
              <a:t>Time base SQL injection </a:t>
            </a:r>
            <a:r>
              <a:rPr lang="zh-TW" altLang="en-US" sz="3600" dirty="0"/>
              <a:t>一起發生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73411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下列何者不是網頁攻擊手法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 smtClean="0"/>
              <a:t>(A) </a:t>
            </a:r>
            <a:r>
              <a:rPr lang="en-US" altLang="zh-TW" sz="3600" dirty="0"/>
              <a:t>Cross-Site Scripting</a:t>
            </a:r>
          </a:p>
          <a:p>
            <a:r>
              <a:rPr lang="en-US" altLang="zh-TW" sz="3600" dirty="0" smtClean="0"/>
              <a:t>(B) </a:t>
            </a:r>
            <a:r>
              <a:rPr lang="en-US" altLang="zh-TW" sz="3600" dirty="0"/>
              <a:t>SQL Injection</a:t>
            </a:r>
          </a:p>
          <a:p>
            <a:r>
              <a:rPr lang="en-US" altLang="zh-TW" sz="3600" dirty="0" smtClean="0"/>
              <a:t>(C) </a:t>
            </a:r>
            <a:r>
              <a:rPr lang="en-US" altLang="zh-TW" sz="3600" dirty="0"/>
              <a:t>Parameterized Query</a:t>
            </a:r>
          </a:p>
          <a:p>
            <a:r>
              <a:rPr lang="en-US" altLang="zh-TW" sz="3600" dirty="0" smtClean="0"/>
              <a:t>(D) </a:t>
            </a:r>
            <a:r>
              <a:rPr lang="en-US" altLang="zh-TW" sz="3600" dirty="0"/>
              <a:t>Cross-Site Request Forgery</a:t>
            </a:r>
          </a:p>
        </p:txBody>
      </p:sp>
    </p:spTree>
    <p:extLst>
      <p:ext uri="{BB962C8B-B14F-4D97-AF65-F5344CB8AC3E}">
        <p14:creationId xmlns:p14="http://schemas.microsoft.com/office/powerpoint/2010/main" val="165869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下列何者不是網頁攻擊手法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 smtClean="0"/>
              <a:t>(A) </a:t>
            </a:r>
            <a:r>
              <a:rPr lang="en-US" altLang="zh-TW" sz="3600" dirty="0"/>
              <a:t>Cross-Site Scripting</a:t>
            </a:r>
          </a:p>
          <a:p>
            <a:r>
              <a:rPr lang="en-US" altLang="zh-TW" sz="3600" dirty="0" smtClean="0"/>
              <a:t>(B) </a:t>
            </a:r>
            <a:r>
              <a:rPr lang="en-US" altLang="zh-TW" sz="3600" dirty="0"/>
              <a:t>SQL Injection</a:t>
            </a:r>
          </a:p>
          <a:p>
            <a:r>
              <a:rPr lang="en-US" altLang="zh-TW" sz="3600" dirty="0" smtClean="0">
                <a:solidFill>
                  <a:srgbClr val="FF0000"/>
                </a:solidFill>
              </a:rPr>
              <a:t>(C) </a:t>
            </a:r>
            <a:r>
              <a:rPr lang="en-US" altLang="zh-TW" sz="3600" dirty="0">
                <a:solidFill>
                  <a:srgbClr val="FF0000"/>
                </a:solidFill>
              </a:rPr>
              <a:t>Parameterized Query</a:t>
            </a:r>
          </a:p>
          <a:p>
            <a:r>
              <a:rPr lang="en-US" altLang="zh-TW" sz="3600" dirty="0" smtClean="0"/>
              <a:t>(D) </a:t>
            </a:r>
            <a:r>
              <a:rPr lang="en-US" altLang="zh-TW" sz="3600" dirty="0"/>
              <a:t>Cross-Site Request Forgery</a:t>
            </a:r>
          </a:p>
        </p:txBody>
      </p:sp>
    </p:spTree>
    <p:extLst>
      <p:ext uri="{BB962C8B-B14F-4D97-AF65-F5344CB8AC3E}">
        <p14:creationId xmlns:p14="http://schemas.microsoft.com/office/powerpoint/2010/main" val="160665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0903" y="946908"/>
            <a:ext cx="864219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/>
              <a:t>請問針對作業系統訂定的資訊安全策略中</a:t>
            </a:r>
            <a:r>
              <a:rPr lang="en-US" altLang="zh-TW" sz="3200" dirty="0"/>
              <a:t>,</a:t>
            </a:r>
            <a:r>
              <a:rPr lang="zh-TW" altLang="en-US" sz="3200" dirty="0"/>
              <a:t>下列何種安全模式是</a:t>
            </a:r>
            <a:r>
              <a:rPr lang="zh-TW" altLang="en-US" sz="3200" dirty="0" smtClean="0"/>
              <a:t>統一由</a:t>
            </a:r>
            <a:r>
              <a:rPr lang="zh-TW" altLang="en-US" sz="3200" dirty="0"/>
              <a:t>管理者進行檔案存取授權後</a:t>
            </a:r>
            <a:r>
              <a:rPr lang="en-US" altLang="zh-TW" sz="3200" dirty="0"/>
              <a:t>,</a:t>
            </a:r>
            <a:r>
              <a:rPr lang="zh-TW" altLang="en-US" sz="3200" dirty="0"/>
              <a:t>使用者才可以進行檔案存取</a:t>
            </a:r>
            <a:r>
              <a:rPr lang="en-US" altLang="zh-TW" sz="3200" dirty="0"/>
              <a:t>?</a:t>
            </a:r>
          </a:p>
          <a:p>
            <a:r>
              <a:rPr lang="en-US" altLang="zh-TW" sz="3200" dirty="0" smtClean="0"/>
              <a:t>(A) </a:t>
            </a:r>
            <a:r>
              <a:rPr lang="zh-TW" altLang="en-US" sz="3200" dirty="0"/>
              <a:t>自由存取控制</a:t>
            </a:r>
            <a:r>
              <a:rPr lang="en-US" altLang="zh-TW" sz="3200" dirty="0"/>
              <a:t>(Discretionary Access </a:t>
            </a:r>
            <a:r>
              <a:rPr lang="en-US" altLang="zh-TW" sz="3200" dirty="0" err="1"/>
              <a:t>Control,DAC</a:t>
            </a:r>
            <a:r>
              <a:rPr lang="en-US" altLang="zh-TW" sz="3200" dirty="0"/>
              <a:t>)</a:t>
            </a:r>
          </a:p>
          <a:p>
            <a:r>
              <a:rPr lang="en-US" altLang="zh-TW" sz="3200" dirty="0" smtClean="0"/>
              <a:t>(B) </a:t>
            </a:r>
            <a:r>
              <a:rPr lang="zh-TW" altLang="en-US" sz="3200" dirty="0"/>
              <a:t>強制存取控制</a:t>
            </a:r>
            <a:r>
              <a:rPr lang="en-US" altLang="zh-TW" sz="3200" dirty="0"/>
              <a:t>(Mandatory Access </a:t>
            </a:r>
            <a:r>
              <a:rPr lang="en-US" altLang="zh-TW" sz="3200" dirty="0" err="1"/>
              <a:t>Control,MAC</a:t>
            </a:r>
            <a:r>
              <a:rPr lang="en-US" altLang="zh-TW" sz="3200" dirty="0"/>
              <a:t>)</a:t>
            </a:r>
          </a:p>
          <a:p>
            <a:r>
              <a:rPr lang="en-US" altLang="zh-TW" sz="3200" dirty="0" smtClean="0"/>
              <a:t>(C) </a:t>
            </a:r>
            <a:r>
              <a:rPr lang="zh-TW" altLang="en-US" sz="3200" dirty="0"/>
              <a:t>角色存取控制</a:t>
            </a:r>
            <a:r>
              <a:rPr lang="en-US" altLang="zh-TW" sz="3200" dirty="0"/>
              <a:t>(Role-based Access </a:t>
            </a:r>
            <a:r>
              <a:rPr lang="en-US" altLang="zh-TW" sz="3200" dirty="0" err="1"/>
              <a:t>Control,RBAC</a:t>
            </a:r>
            <a:r>
              <a:rPr lang="en-US" altLang="zh-TW" sz="3200" dirty="0"/>
              <a:t>)</a:t>
            </a:r>
          </a:p>
          <a:p>
            <a:r>
              <a:rPr lang="en-US" altLang="zh-TW" sz="3200" dirty="0" smtClean="0"/>
              <a:t>(D) </a:t>
            </a:r>
            <a:r>
              <a:rPr lang="zh-TW" altLang="en-US" sz="3200" dirty="0"/>
              <a:t>屬性存取控制</a:t>
            </a:r>
            <a:r>
              <a:rPr lang="en-US" altLang="zh-TW" sz="3200" dirty="0"/>
              <a:t>(Attribute-based Access </a:t>
            </a:r>
            <a:r>
              <a:rPr lang="en-US" altLang="zh-TW" sz="3200" dirty="0" err="1"/>
              <a:t>Control,ABAC</a:t>
            </a:r>
            <a:r>
              <a:rPr lang="en-US" altLang="zh-TW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8093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0903" y="946908"/>
            <a:ext cx="864219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/>
              <a:t>請問針對作業系統訂定的資訊安全策略中</a:t>
            </a:r>
            <a:r>
              <a:rPr lang="en-US" altLang="zh-TW" sz="3200" dirty="0"/>
              <a:t>,</a:t>
            </a:r>
            <a:r>
              <a:rPr lang="zh-TW" altLang="en-US" sz="3200" dirty="0"/>
              <a:t>下列何種安全模式是</a:t>
            </a:r>
            <a:r>
              <a:rPr lang="zh-TW" altLang="en-US" sz="3200" dirty="0" smtClean="0"/>
              <a:t>統一由</a:t>
            </a:r>
            <a:r>
              <a:rPr lang="zh-TW" altLang="en-US" sz="3200" dirty="0"/>
              <a:t>管理者進行檔案存取授權後</a:t>
            </a:r>
            <a:r>
              <a:rPr lang="en-US" altLang="zh-TW" sz="3200" dirty="0"/>
              <a:t>,</a:t>
            </a:r>
            <a:r>
              <a:rPr lang="zh-TW" altLang="en-US" sz="3200" dirty="0"/>
              <a:t>使用者才可以進行檔案存取</a:t>
            </a:r>
            <a:r>
              <a:rPr lang="en-US" altLang="zh-TW" sz="3200" dirty="0"/>
              <a:t>?</a:t>
            </a:r>
          </a:p>
          <a:p>
            <a:r>
              <a:rPr lang="en-US" altLang="zh-TW" sz="3200" dirty="0" smtClean="0"/>
              <a:t>(A) </a:t>
            </a:r>
            <a:r>
              <a:rPr lang="zh-TW" altLang="en-US" sz="3200" dirty="0"/>
              <a:t>自由存取控制</a:t>
            </a:r>
            <a:r>
              <a:rPr lang="en-US" altLang="zh-TW" sz="3200" dirty="0"/>
              <a:t>(Discretionary Access </a:t>
            </a:r>
            <a:r>
              <a:rPr lang="en-US" altLang="zh-TW" sz="3200" dirty="0" err="1"/>
              <a:t>Control,DAC</a:t>
            </a:r>
            <a:r>
              <a:rPr lang="en-US" altLang="zh-TW" sz="3200" dirty="0"/>
              <a:t>)</a:t>
            </a:r>
          </a:p>
          <a:p>
            <a:r>
              <a:rPr lang="en-US" altLang="zh-TW" sz="3200" dirty="0" smtClean="0">
                <a:solidFill>
                  <a:srgbClr val="FF0000"/>
                </a:solidFill>
              </a:rPr>
              <a:t>(B) </a:t>
            </a:r>
            <a:r>
              <a:rPr lang="zh-TW" altLang="en-US" sz="3200" dirty="0">
                <a:solidFill>
                  <a:srgbClr val="FF0000"/>
                </a:solidFill>
              </a:rPr>
              <a:t>強制存取控制</a:t>
            </a:r>
            <a:r>
              <a:rPr lang="en-US" altLang="zh-TW" sz="3200" dirty="0">
                <a:solidFill>
                  <a:srgbClr val="FF0000"/>
                </a:solidFill>
              </a:rPr>
              <a:t>(Mandatory Access </a:t>
            </a:r>
            <a:r>
              <a:rPr lang="en-US" altLang="zh-TW" sz="3200" dirty="0" err="1">
                <a:solidFill>
                  <a:srgbClr val="FF0000"/>
                </a:solidFill>
              </a:rPr>
              <a:t>Control,MAC</a:t>
            </a:r>
            <a:r>
              <a:rPr lang="en-US" altLang="zh-TW" sz="3200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zh-TW" sz="3200" dirty="0" smtClean="0"/>
              <a:t>(C) </a:t>
            </a:r>
            <a:r>
              <a:rPr lang="zh-TW" altLang="en-US" sz="3200" dirty="0"/>
              <a:t>角色存取控制</a:t>
            </a:r>
            <a:r>
              <a:rPr lang="en-US" altLang="zh-TW" sz="3200" dirty="0"/>
              <a:t>(Role-based Access </a:t>
            </a:r>
            <a:r>
              <a:rPr lang="en-US" altLang="zh-TW" sz="3200" dirty="0" err="1"/>
              <a:t>Control,RBAC</a:t>
            </a:r>
            <a:r>
              <a:rPr lang="en-US" altLang="zh-TW" sz="3200" dirty="0"/>
              <a:t>)</a:t>
            </a:r>
          </a:p>
          <a:p>
            <a:r>
              <a:rPr lang="en-US" altLang="zh-TW" sz="3200" dirty="0" smtClean="0"/>
              <a:t>(D) </a:t>
            </a:r>
            <a:r>
              <a:rPr lang="zh-TW" altLang="en-US" sz="3200" dirty="0"/>
              <a:t>屬性存取控制</a:t>
            </a:r>
            <a:r>
              <a:rPr lang="en-US" altLang="zh-TW" sz="3200" dirty="0"/>
              <a:t>(Attribute-based Access </a:t>
            </a:r>
            <a:r>
              <a:rPr lang="en-US" altLang="zh-TW" sz="3200" dirty="0" err="1"/>
              <a:t>Control,ABAC</a:t>
            </a:r>
            <a:r>
              <a:rPr lang="en-US" altLang="zh-TW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2694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91559" y="1287729"/>
            <a:ext cx="833311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400" dirty="0"/>
              <a:t>1.</a:t>
            </a:r>
            <a:r>
              <a:rPr lang="zh-TW" altLang="en-US" sz="4400" dirty="0"/>
              <a:t>網路與通訊安全</a:t>
            </a:r>
          </a:p>
          <a:p>
            <a:r>
              <a:rPr lang="en-US" altLang="zh-TW" sz="4400" dirty="0"/>
              <a:t>2.</a:t>
            </a:r>
            <a:r>
              <a:rPr lang="zh-TW" altLang="en-US" sz="4400" dirty="0"/>
              <a:t>作業系統與應用程式安全</a:t>
            </a:r>
          </a:p>
          <a:p>
            <a:endParaRPr lang="zh-TW" altLang="en-US" sz="4400" dirty="0"/>
          </a:p>
          <a:p>
            <a:r>
              <a:rPr lang="en-US" altLang="zh-TW" sz="4400" dirty="0"/>
              <a:t>3.</a:t>
            </a:r>
            <a:r>
              <a:rPr lang="zh-TW" altLang="en-US" sz="4400" dirty="0"/>
              <a:t>資安維運技術</a:t>
            </a:r>
          </a:p>
          <a:p>
            <a:endParaRPr lang="zh-TW" altLang="en-US" sz="4400" dirty="0"/>
          </a:p>
          <a:p>
            <a:r>
              <a:rPr lang="en-US" altLang="zh-TW" sz="4400" dirty="0"/>
              <a:t>4.</a:t>
            </a:r>
            <a:r>
              <a:rPr lang="zh-TW" altLang="en-US" sz="4400" dirty="0"/>
              <a:t>新興科技安全</a:t>
            </a:r>
            <a:r>
              <a:rPr lang="en-US" altLang="zh-TW" sz="4400" dirty="0" smtClean="0"/>
              <a:t>:</a:t>
            </a:r>
            <a:r>
              <a:rPr lang="zh-TW" altLang="en-US" sz="4400" dirty="0" smtClean="0"/>
              <a:t> </a:t>
            </a:r>
            <a:r>
              <a:rPr lang="zh-TW" altLang="en-US" dirty="0" smtClean="0"/>
              <a:t>雲端</a:t>
            </a:r>
            <a:r>
              <a:rPr lang="en-US" altLang="zh-TW" dirty="0"/>
              <a:t>+</a:t>
            </a:r>
            <a:r>
              <a:rPr lang="zh-TW" altLang="en-US" dirty="0"/>
              <a:t>行動</a:t>
            </a:r>
            <a:r>
              <a:rPr lang="en-US" altLang="zh-TW" dirty="0"/>
              <a:t>+IOT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4564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dirty="0" smtClean="0"/>
              <a:t>IP </a:t>
            </a:r>
            <a:r>
              <a:rPr lang="zh-TW" altLang="en-US" sz="3600" dirty="0"/>
              <a:t>之間的傳輸</a:t>
            </a:r>
            <a:r>
              <a:rPr lang="en-US" altLang="zh-TW" sz="3600" dirty="0"/>
              <a:t>,</a:t>
            </a:r>
            <a:r>
              <a:rPr lang="zh-TW" altLang="en-US" sz="3600" dirty="0"/>
              <a:t>屬 </a:t>
            </a:r>
            <a:r>
              <a:rPr lang="en-US" altLang="zh-TW" sz="3600" dirty="0"/>
              <a:t>OSI </a:t>
            </a:r>
            <a:r>
              <a:rPr lang="zh-TW" altLang="en-US" sz="3600" dirty="0"/>
              <a:t>模型哪一層次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應用層</a:t>
            </a:r>
            <a:r>
              <a:rPr lang="en-US" altLang="zh-TW" sz="3600" dirty="0"/>
              <a:t>(Application Layer)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表達層</a:t>
            </a:r>
            <a:r>
              <a:rPr lang="en-US" altLang="zh-TW" sz="3600" dirty="0"/>
              <a:t>(Presentation Layer)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網路層</a:t>
            </a:r>
            <a:r>
              <a:rPr lang="en-US" altLang="zh-TW" sz="3600" dirty="0">
                <a:solidFill>
                  <a:srgbClr val="FF0000"/>
                </a:solidFill>
              </a:rPr>
              <a:t>(Network Layer)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傳輸層</a:t>
            </a:r>
            <a:r>
              <a:rPr lang="en-US" altLang="zh-TW" sz="3600" dirty="0"/>
              <a:t>(Transport Layer)</a:t>
            </a:r>
          </a:p>
        </p:txBody>
      </p:sp>
    </p:spTree>
    <p:extLst>
      <p:ext uri="{BB962C8B-B14F-4D97-AF65-F5344CB8AC3E}">
        <p14:creationId xmlns:p14="http://schemas.microsoft.com/office/powerpoint/2010/main" val="193263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9596" y="946908"/>
            <a:ext cx="802480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攻擊者針對網站應用程式漏洞</a:t>
            </a:r>
            <a:r>
              <a:rPr lang="en-US" altLang="zh-TW" sz="3600" dirty="0"/>
              <a:t>,</a:t>
            </a:r>
            <a:r>
              <a:rPr lang="zh-TW" altLang="en-US" sz="3600" dirty="0"/>
              <a:t>將 </a:t>
            </a:r>
            <a:r>
              <a:rPr lang="en-US" altLang="zh-TW" sz="3600" dirty="0"/>
              <a:t>HTML </a:t>
            </a:r>
            <a:r>
              <a:rPr lang="zh-TW" altLang="en-US" sz="3600" dirty="0"/>
              <a:t>或 </a:t>
            </a:r>
            <a:r>
              <a:rPr lang="en-US" altLang="zh-TW" sz="3600" dirty="0"/>
              <a:t>Script </a:t>
            </a:r>
            <a:r>
              <a:rPr lang="zh-TW" altLang="en-US" sz="3600" dirty="0"/>
              <a:t>指令插入網頁中</a:t>
            </a:r>
            <a:r>
              <a:rPr lang="en-US" altLang="zh-TW" sz="3600" dirty="0" smtClean="0"/>
              <a:t>,</a:t>
            </a:r>
            <a:r>
              <a:rPr lang="zh-TW" altLang="en-US" sz="3600" dirty="0" smtClean="0"/>
              <a:t>造成</a:t>
            </a:r>
            <a:r>
              <a:rPr lang="zh-TW" altLang="en-US" sz="3600" dirty="0"/>
              <a:t>使用者瀏覽網頁時</a:t>
            </a:r>
            <a:r>
              <a:rPr lang="en-US" altLang="zh-TW" sz="3600" dirty="0"/>
              <a:t>,</a:t>
            </a:r>
            <a:r>
              <a:rPr lang="zh-TW" altLang="en-US" sz="3600" dirty="0"/>
              <a:t>執行攻擊者惡意製造的網頁程式。以上是</a:t>
            </a:r>
            <a:r>
              <a:rPr lang="zh-TW" altLang="en-US" sz="3600" dirty="0" smtClean="0"/>
              <a:t>說明</a:t>
            </a:r>
            <a:r>
              <a:rPr lang="zh-TW" altLang="en-US" sz="3600" dirty="0"/>
              <a:t>哪一種攻擊手法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資料隱碼攻擊</a:t>
            </a:r>
            <a:r>
              <a:rPr lang="en-US" altLang="zh-TW" sz="3600" dirty="0"/>
              <a:t>(SQL injection)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跨站請求偽照</a:t>
            </a:r>
            <a:r>
              <a:rPr lang="en-US" altLang="zh-TW" sz="3600" dirty="0"/>
              <a:t>(Cross-Site Request Forgery, CSRF)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跨網站腳本攻擊</a:t>
            </a:r>
            <a:r>
              <a:rPr lang="en-US" altLang="zh-TW" sz="3600" dirty="0"/>
              <a:t>(Cross-Site Scripting, XSS)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搜尋引擎攻擊</a:t>
            </a:r>
            <a:r>
              <a:rPr lang="en-US" altLang="zh-TW" sz="3600" dirty="0"/>
              <a:t>(Google Hacking)</a:t>
            </a:r>
          </a:p>
        </p:txBody>
      </p:sp>
    </p:spTree>
    <p:extLst>
      <p:ext uri="{BB962C8B-B14F-4D97-AF65-F5344CB8AC3E}">
        <p14:creationId xmlns:p14="http://schemas.microsoft.com/office/powerpoint/2010/main" val="135947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9596" y="946908"/>
            <a:ext cx="802480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攻擊者針對網站應用程式漏洞</a:t>
            </a:r>
            <a:r>
              <a:rPr lang="en-US" altLang="zh-TW" sz="3600" dirty="0"/>
              <a:t>,</a:t>
            </a:r>
            <a:r>
              <a:rPr lang="zh-TW" altLang="en-US" sz="3600" dirty="0"/>
              <a:t>將 </a:t>
            </a:r>
            <a:r>
              <a:rPr lang="en-US" altLang="zh-TW" sz="3600" dirty="0"/>
              <a:t>HTML </a:t>
            </a:r>
            <a:r>
              <a:rPr lang="zh-TW" altLang="en-US" sz="3600" dirty="0"/>
              <a:t>或 </a:t>
            </a:r>
            <a:r>
              <a:rPr lang="en-US" altLang="zh-TW" sz="3600" dirty="0"/>
              <a:t>Script </a:t>
            </a:r>
            <a:r>
              <a:rPr lang="zh-TW" altLang="en-US" sz="3600" dirty="0"/>
              <a:t>指令插入網頁中</a:t>
            </a:r>
            <a:r>
              <a:rPr lang="en-US" altLang="zh-TW" sz="3600" dirty="0" smtClean="0"/>
              <a:t>,</a:t>
            </a:r>
            <a:r>
              <a:rPr lang="zh-TW" altLang="en-US" sz="3600" dirty="0" smtClean="0"/>
              <a:t>造成</a:t>
            </a:r>
            <a:r>
              <a:rPr lang="zh-TW" altLang="en-US" sz="3600" dirty="0"/>
              <a:t>使用者瀏覽網頁時</a:t>
            </a:r>
            <a:r>
              <a:rPr lang="en-US" altLang="zh-TW" sz="3600" dirty="0"/>
              <a:t>,</a:t>
            </a:r>
            <a:r>
              <a:rPr lang="zh-TW" altLang="en-US" sz="3600" dirty="0"/>
              <a:t>執行攻擊者惡意製造的網頁程式。以上是</a:t>
            </a:r>
            <a:r>
              <a:rPr lang="zh-TW" altLang="en-US" sz="3600" dirty="0" smtClean="0"/>
              <a:t>說明</a:t>
            </a:r>
            <a:r>
              <a:rPr lang="zh-TW" altLang="en-US" sz="3600" dirty="0"/>
              <a:t>哪一種攻擊手法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資料隱碼攻擊</a:t>
            </a:r>
            <a:r>
              <a:rPr lang="en-US" altLang="zh-TW" sz="3600" dirty="0"/>
              <a:t>(SQL injection)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跨站請求偽照</a:t>
            </a:r>
            <a:r>
              <a:rPr lang="en-US" altLang="zh-TW" sz="3600" dirty="0"/>
              <a:t>(Cross-Site Request Forgery, CSRF)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跨網站腳本攻擊</a:t>
            </a:r>
            <a:r>
              <a:rPr lang="en-US" altLang="zh-TW" sz="3600" dirty="0">
                <a:solidFill>
                  <a:srgbClr val="FF0000"/>
                </a:solidFill>
              </a:rPr>
              <a:t>(Cross-Site Scripting, XSS)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搜尋引擎攻擊</a:t>
            </a:r>
            <a:r>
              <a:rPr lang="en-US" altLang="zh-TW" sz="3600" dirty="0"/>
              <a:t>(Google Hacking)</a:t>
            </a:r>
          </a:p>
        </p:txBody>
      </p:sp>
    </p:spTree>
    <p:extLst>
      <p:ext uri="{BB962C8B-B14F-4D97-AF65-F5344CB8AC3E}">
        <p14:creationId xmlns:p14="http://schemas.microsoft.com/office/powerpoint/2010/main" val="264692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關於跨站請求偽造</a:t>
            </a:r>
            <a:r>
              <a:rPr lang="en-US" altLang="zh-TW" sz="3600" dirty="0"/>
              <a:t>(Cross-Site Request Forgery, CSRF),</a:t>
            </a:r>
            <a:r>
              <a:rPr lang="zh-TW" altLang="en-US" sz="3600" dirty="0"/>
              <a:t>下列何者是</a:t>
            </a:r>
            <a:r>
              <a:rPr lang="zh-TW" altLang="en-US" sz="3600" dirty="0" smtClean="0"/>
              <a:t>最佳</a:t>
            </a:r>
            <a:r>
              <a:rPr lang="zh-TW" altLang="en-US" sz="3600" dirty="0"/>
              <a:t>的解決辦法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加入 </a:t>
            </a:r>
            <a:r>
              <a:rPr lang="en-US" altLang="zh-TW" sz="3600" dirty="0" err="1"/>
              <a:t>HttpOnly</a:t>
            </a:r>
            <a:endParaRPr lang="en-US" altLang="zh-TW" sz="3600" dirty="0"/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過濾不必要特殊字元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加入圖形驗證碼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使用 </a:t>
            </a:r>
            <a:r>
              <a:rPr lang="en-US" altLang="zh-TW" sz="3600" dirty="0"/>
              <a:t>HTTPS</a:t>
            </a:r>
          </a:p>
        </p:txBody>
      </p:sp>
    </p:spTree>
    <p:extLst>
      <p:ext uri="{BB962C8B-B14F-4D97-AF65-F5344CB8AC3E}">
        <p14:creationId xmlns:p14="http://schemas.microsoft.com/office/powerpoint/2010/main" val="173094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關於跨站請求偽造</a:t>
            </a:r>
            <a:r>
              <a:rPr lang="en-US" altLang="zh-TW" sz="3600" dirty="0"/>
              <a:t>(Cross-Site Request Forgery, CSRF),</a:t>
            </a:r>
            <a:r>
              <a:rPr lang="zh-TW" altLang="en-US" sz="3600" dirty="0"/>
              <a:t>下列何者是</a:t>
            </a:r>
            <a:r>
              <a:rPr lang="zh-TW" altLang="en-US" sz="3600" dirty="0" smtClean="0"/>
              <a:t>最佳</a:t>
            </a:r>
            <a:r>
              <a:rPr lang="zh-TW" altLang="en-US" sz="3600" dirty="0"/>
              <a:t>的解決辦法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加入 </a:t>
            </a:r>
            <a:r>
              <a:rPr lang="en-US" altLang="zh-TW" sz="3600" dirty="0" err="1"/>
              <a:t>HttpOnly</a:t>
            </a:r>
            <a:endParaRPr lang="en-US" altLang="zh-TW" sz="3600" dirty="0"/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過濾不必要特殊字元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加入圖形驗證碼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使用 </a:t>
            </a:r>
            <a:r>
              <a:rPr lang="en-US" altLang="zh-TW" sz="3600" dirty="0"/>
              <a:t>HTTPS</a:t>
            </a:r>
          </a:p>
        </p:txBody>
      </p:sp>
    </p:spTree>
    <p:extLst>
      <p:ext uri="{BB962C8B-B14F-4D97-AF65-F5344CB8AC3E}">
        <p14:creationId xmlns:p14="http://schemas.microsoft.com/office/powerpoint/2010/main" val="181036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下列何者為防禦</a:t>
            </a:r>
            <a:r>
              <a:rPr lang="en-US" altLang="zh-TW" sz="3600" dirty="0"/>
              <a:t>(Cross-Site Scripting, XSS)</a:t>
            </a:r>
            <a:r>
              <a:rPr lang="zh-TW" altLang="en-US" sz="3600" dirty="0"/>
              <a:t>的最佳方式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輸入參數黑名單過濾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輸入參數白名單過濾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輸入參數長度過濾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輸出頁面過濾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90616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下列何者為防禦</a:t>
            </a:r>
            <a:r>
              <a:rPr lang="en-US" altLang="zh-TW" sz="3600" dirty="0"/>
              <a:t>(Cross-Site Scripting, XSS)</a:t>
            </a:r>
            <a:r>
              <a:rPr lang="zh-TW" altLang="en-US" sz="3600" dirty="0"/>
              <a:t>的最佳方式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輸入參數黑名單過濾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(B) </a:t>
            </a:r>
            <a:r>
              <a:rPr lang="zh-TW" altLang="en-US" sz="3600" dirty="0">
                <a:solidFill>
                  <a:srgbClr val="FF0000"/>
                </a:solidFill>
              </a:rPr>
              <a:t>輸入參數白名單過濾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輸入參數長度過濾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輸出頁面過濾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394309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dirty="0"/>
              <a:t>HTTP Cookie </a:t>
            </a:r>
            <a:r>
              <a:rPr lang="zh-TW" altLang="en-US" sz="3600" dirty="0"/>
              <a:t>的用途是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 smtClean="0"/>
              <a:t>(</a:t>
            </a:r>
            <a:r>
              <a:rPr lang="en-US" altLang="zh-TW" sz="3600" dirty="0"/>
              <a:t>A) </a:t>
            </a:r>
            <a:r>
              <a:rPr lang="zh-TW" altLang="en-US" sz="3600" dirty="0"/>
              <a:t>在瀏覽器中儲存資訊</a:t>
            </a:r>
            <a:r>
              <a:rPr lang="en-US" altLang="zh-TW" sz="3600" dirty="0"/>
              <a:t>(</a:t>
            </a:r>
            <a:r>
              <a:rPr lang="zh-TW" altLang="en-US" sz="3600" dirty="0"/>
              <a:t>如 </a:t>
            </a:r>
            <a:r>
              <a:rPr lang="en-US" altLang="zh-TW" sz="3600" dirty="0"/>
              <a:t>Session ID </a:t>
            </a:r>
            <a:r>
              <a:rPr lang="zh-TW" altLang="en-US" sz="3600" dirty="0"/>
              <a:t>等</a:t>
            </a:r>
            <a:r>
              <a:rPr lang="en-US" altLang="zh-TW" sz="3600" dirty="0"/>
              <a:t>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瀏覽器的設定檔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幫助防禦 </a:t>
            </a:r>
            <a:r>
              <a:rPr lang="en-US" altLang="zh-TW" sz="3600" dirty="0"/>
              <a:t>XSS </a:t>
            </a:r>
            <a:r>
              <a:rPr lang="zh-TW" altLang="en-US" sz="3600" dirty="0"/>
              <a:t>攻擊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幫助防禦 </a:t>
            </a:r>
            <a:r>
              <a:rPr lang="en-US" altLang="zh-TW" sz="3600" dirty="0"/>
              <a:t>XML Injection </a:t>
            </a:r>
            <a:r>
              <a:rPr lang="zh-TW" altLang="en-US" sz="3600" dirty="0"/>
              <a:t>攻擊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95691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dirty="0"/>
              <a:t>HTTP Cookie </a:t>
            </a:r>
            <a:r>
              <a:rPr lang="zh-TW" altLang="en-US" sz="3600" dirty="0"/>
              <a:t>的用途是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 smtClean="0">
                <a:solidFill>
                  <a:srgbClr val="FF0000"/>
                </a:solidFill>
              </a:rPr>
              <a:t>(</a:t>
            </a:r>
            <a:r>
              <a:rPr lang="en-US" altLang="zh-TW" sz="3600" dirty="0">
                <a:solidFill>
                  <a:srgbClr val="FF0000"/>
                </a:solidFill>
              </a:rPr>
              <a:t>A) </a:t>
            </a:r>
            <a:r>
              <a:rPr lang="zh-TW" altLang="en-US" sz="3600" dirty="0">
                <a:solidFill>
                  <a:srgbClr val="FF0000"/>
                </a:solidFill>
              </a:rPr>
              <a:t>在瀏覽器中儲存資訊</a:t>
            </a:r>
            <a:r>
              <a:rPr lang="en-US" altLang="zh-TW" sz="3600" dirty="0">
                <a:solidFill>
                  <a:srgbClr val="FF0000"/>
                </a:solidFill>
              </a:rPr>
              <a:t>(</a:t>
            </a:r>
            <a:r>
              <a:rPr lang="zh-TW" altLang="en-US" sz="3600" dirty="0">
                <a:solidFill>
                  <a:srgbClr val="FF0000"/>
                </a:solidFill>
              </a:rPr>
              <a:t>如 </a:t>
            </a:r>
            <a:r>
              <a:rPr lang="en-US" altLang="zh-TW" sz="3600" dirty="0">
                <a:solidFill>
                  <a:srgbClr val="FF0000"/>
                </a:solidFill>
              </a:rPr>
              <a:t>Session ID </a:t>
            </a:r>
            <a:r>
              <a:rPr lang="zh-TW" altLang="en-US" sz="3600" dirty="0">
                <a:solidFill>
                  <a:srgbClr val="FF0000"/>
                </a:solidFill>
              </a:rPr>
              <a:t>等</a:t>
            </a:r>
            <a:r>
              <a:rPr lang="en-US" altLang="zh-TW" sz="3600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瀏覽器的設定檔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幫助防禦 </a:t>
            </a:r>
            <a:r>
              <a:rPr lang="en-US" altLang="zh-TW" sz="3600" dirty="0"/>
              <a:t>XSS </a:t>
            </a:r>
            <a:r>
              <a:rPr lang="zh-TW" altLang="en-US" sz="3600" dirty="0"/>
              <a:t>攻擊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幫助防禦 </a:t>
            </a:r>
            <a:r>
              <a:rPr lang="en-US" altLang="zh-TW" sz="3600" dirty="0"/>
              <a:t>XML Injection </a:t>
            </a:r>
            <a:r>
              <a:rPr lang="zh-TW" altLang="en-US" sz="3600" dirty="0"/>
              <a:t>攻擊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417868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1874" y="946908"/>
            <a:ext cx="872025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安全性測試人員可以使用反組譯器</a:t>
            </a:r>
            <a:r>
              <a:rPr lang="en-US" altLang="zh-TW" sz="3600" dirty="0"/>
              <a:t>(Disassemblers)</a:t>
            </a:r>
            <a:r>
              <a:rPr lang="zh-TW" altLang="en-US" sz="3600" dirty="0"/>
              <a:t>、除錯</a:t>
            </a:r>
            <a:r>
              <a:rPr lang="zh-TW" altLang="en-US" sz="3600" dirty="0" smtClean="0"/>
              <a:t>器</a:t>
            </a:r>
            <a:r>
              <a:rPr lang="en-US" altLang="zh-TW" sz="3600" dirty="0" smtClean="0"/>
              <a:t>(</a:t>
            </a:r>
            <a:r>
              <a:rPr lang="en-US" altLang="zh-TW" sz="3600" dirty="0"/>
              <a:t>Debuggers)</a:t>
            </a:r>
            <a:r>
              <a:rPr lang="zh-TW" altLang="en-US" sz="3600" dirty="0"/>
              <a:t>和反編譯器</a:t>
            </a:r>
            <a:r>
              <a:rPr lang="en-US" altLang="zh-TW" sz="3600" dirty="0"/>
              <a:t>(</a:t>
            </a:r>
            <a:r>
              <a:rPr lang="en-US" altLang="zh-TW" sz="3600" dirty="0" err="1"/>
              <a:t>Decompilers</a:t>
            </a:r>
            <a:r>
              <a:rPr lang="en-US" altLang="zh-TW" sz="3600" dirty="0"/>
              <a:t>)</a:t>
            </a:r>
            <a:r>
              <a:rPr lang="zh-TW" altLang="en-US" sz="3600" dirty="0"/>
              <a:t>來判斷與檢查</a:t>
            </a:r>
            <a:r>
              <a:rPr lang="en-US" altLang="zh-TW" sz="3600" dirty="0"/>
              <a:t>,</a:t>
            </a:r>
            <a:r>
              <a:rPr lang="zh-TW" altLang="en-US" sz="3600" dirty="0"/>
              <a:t>是否存在</a:t>
            </a:r>
            <a:r>
              <a:rPr lang="zh-TW" altLang="en-US" sz="3600" dirty="0" smtClean="0"/>
              <a:t>何種</a:t>
            </a:r>
            <a:r>
              <a:rPr lang="zh-TW" altLang="en-US" sz="3600" dirty="0"/>
              <a:t>程式碼的弱點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缺乏逆向工程</a:t>
            </a:r>
            <a:r>
              <a:rPr lang="en-US" altLang="zh-TW" sz="3600" dirty="0"/>
              <a:t>(Reverse Engineering</a:t>
            </a:r>
            <a:r>
              <a:rPr lang="en-US" altLang="zh-TW" sz="3600" dirty="0" smtClean="0"/>
              <a:t>)</a:t>
            </a:r>
            <a:r>
              <a:rPr lang="zh-TW" altLang="en-US" sz="3600" dirty="0" smtClean="0"/>
              <a:t>保護</a:t>
            </a:r>
            <a:endParaRPr lang="zh-TW" altLang="en-US" sz="3600" dirty="0"/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注入缺失</a:t>
            </a:r>
            <a:r>
              <a:rPr lang="en-US" altLang="zh-TW" sz="3600" dirty="0"/>
              <a:t>(</a:t>
            </a:r>
            <a:r>
              <a:rPr lang="zh-TW" altLang="en-US" sz="3600" dirty="0"/>
              <a:t>注射缺陷</a:t>
            </a:r>
            <a:r>
              <a:rPr lang="en-US" altLang="zh-TW" sz="3600" dirty="0"/>
              <a:t>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跨網站指令碼</a:t>
            </a:r>
            <a:r>
              <a:rPr lang="en-US" altLang="zh-TW" sz="3600" dirty="0"/>
              <a:t>(Cross-Site Scripting)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不安全的物件參考</a:t>
            </a:r>
            <a:r>
              <a:rPr lang="en-US" altLang="zh-TW" sz="3600" dirty="0"/>
              <a:t>(Insecure Direct Object Reference)</a:t>
            </a:r>
          </a:p>
        </p:txBody>
      </p:sp>
    </p:spTree>
    <p:extLst>
      <p:ext uri="{BB962C8B-B14F-4D97-AF65-F5344CB8AC3E}">
        <p14:creationId xmlns:p14="http://schemas.microsoft.com/office/powerpoint/2010/main" val="194635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1874" y="946908"/>
            <a:ext cx="872025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安全性測試人員可以使用反組譯器</a:t>
            </a:r>
            <a:r>
              <a:rPr lang="en-US" altLang="zh-TW" sz="3600" dirty="0"/>
              <a:t>(Disassemblers)</a:t>
            </a:r>
            <a:r>
              <a:rPr lang="zh-TW" altLang="en-US" sz="3600" dirty="0"/>
              <a:t>、除錯</a:t>
            </a:r>
            <a:r>
              <a:rPr lang="zh-TW" altLang="en-US" sz="3600" dirty="0" smtClean="0"/>
              <a:t>器</a:t>
            </a:r>
            <a:r>
              <a:rPr lang="en-US" altLang="zh-TW" sz="3600" dirty="0" smtClean="0"/>
              <a:t>(</a:t>
            </a:r>
            <a:r>
              <a:rPr lang="en-US" altLang="zh-TW" sz="3600" dirty="0"/>
              <a:t>Debuggers)</a:t>
            </a:r>
            <a:r>
              <a:rPr lang="zh-TW" altLang="en-US" sz="3600" dirty="0"/>
              <a:t>和反編譯器</a:t>
            </a:r>
            <a:r>
              <a:rPr lang="en-US" altLang="zh-TW" sz="3600" dirty="0"/>
              <a:t>(</a:t>
            </a:r>
            <a:r>
              <a:rPr lang="en-US" altLang="zh-TW" sz="3600" dirty="0" err="1"/>
              <a:t>Decompilers</a:t>
            </a:r>
            <a:r>
              <a:rPr lang="en-US" altLang="zh-TW" sz="3600" dirty="0"/>
              <a:t>)</a:t>
            </a:r>
            <a:r>
              <a:rPr lang="zh-TW" altLang="en-US" sz="3600" dirty="0"/>
              <a:t>來判斷與檢查</a:t>
            </a:r>
            <a:r>
              <a:rPr lang="en-US" altLang="zh-TW" sz="3600" dirty="0"/>
              <a:t>,</a:t>
            </a:r>
            <a:r>
              <a:rPr lang="zh-TW" altLang="en-US" sz="3600" dirty="0"/>
              <a:t>是否存在</a:t>
            </a:r>
            <a:r>
              <a:rPr lang="zh-TW" altLang="en-US" sz="3600" dirty="0" smtClean="0"/>
              <a:t>何種</a:t>
            </a:r>
            <a:r>
              <a:rPr lang="zh-TW" altLang="en-US" sz="3600" dirty="0"/>
              <a:t>程式碼的弱點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(A) </a:t>
            </a:r>
            <a:r>
              <a:rPr lang="zh-TW" altLang="en-US" sz="3600" dirty="0">
                <a:solidFill>
                  <a:srgbClr val="FF0000"/>
                </a:solidFill>
              </a:rPr>
              <a:t>缺乏逆向工程</a:t>
            </a:r>
            <a:r>
              <a:rPr lang="en-US" altLang="zh-TW" sz="3600" dirty="0">
                <a:solidFill>
                  <a:srgbClr val="FF0000"/>
                </a:solidFill>
              </a:rPr>
              <a:t>(Reverse Engineering</a:t>
            </a:r>
            <a:r>
              <a:rPr lang="en-US" altLang="zh-TW" sz="3600" dirty="0" smtClean="0">
                <a:solidFill>
                  <a:srgbClr val="FF0000"/>
                </a:solidFill>
              </a:rPr>
              <a:t>)</a:t>
            </a:r>
            <a:r>
              <a:rPr lang="zh-TW" altLang="en-US" sz="3600" dirty="0" smtClean="0">
                <a:solidFill>
                  <a:srgbClr val="FF0000"/>
                </a:solidFill>
              </a:rPr>
              <a:t>保護</a:t>
            </a:r>
            <a:endParaRPr lang="zh-TW" altLang="en-US" sz="3600" dirty="0">
              <a:solidFill>
                <a:srgbClr val="FF0000"/>
              </a:solidFill>
            </a:endParaRP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注入缺失</a:t>
            </a:r>
            <a:r>
              <a:rPr lang="en-US" altLang="zh-TW" sz="3600" dirty="0"/>
              <a:t>(</a:t>
            </a:r>
            <a:r>
              <a:rPr lang="zh-TW" altLang="en-US" sz="3600" dirty="0"/>
              <a:t>注射缺陷</a:t>
            </a:r>
            <a:r>
              <a:rPr lang="en-US" altLang="zh-TW" sz="3600" dirty="0"/>
              <a:t>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跨網站指令碼</a:t>
            </a:r>
            <a:r>
              <a:rPr lang="en-US" altLang="zh-TW" sz="3600" dirty="0"/>
              <a:t>(Cross-Site Scripting)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不安全的物件參考</a:t>
            </a:r>
            <a:r>
              <a:rPr lang="en-US" altLang="zh-TW" sz="3600" dirty="0"/>
              <a:t>(Insecure Direct Object Reference)</a:t>
            </a:r>
          </a:p>
        </p:txBody>
      </p:sp>
    </p:spTree>
    <p:extLst>
      <p:ext uri="{BB962C8B-B14F-4D97-AF65-F5344CB8AC3E}">
        <p14:creationId xmlns:p14="http://schemas.microsoft.com/office/powerpoint/2010/main" val="328590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請問下列何者非為應用層服務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HTTP</a:t>
            </a:r>
          </a:p>
          <a:p>
            <a:r>
              <a:rPr lang="en-US" altLang="zh-TW" sz="3600" dirty="0"/>
              <a:t>(B) SMTP</a:t>
            </a:r>
          </a:p>
          <a:p>
            <a:r>
              <a:rPr lang="en-US" altLang="zh-TW" sz="3600" dirty="0"/>
              <a:t>(C) IPX</a:t>
            </a:r>
          </a:p>
          <a:p>
            <a:r>
              <a:rPr lang="en-US" altLang="zh-TW" sz="3600" dirty="0"/>
              <a:t>(D) FTP</a:t>
            </a:r>
          </a:p>
        </p:txBody>
      </p:sp>
    </p:spTree>
    <p:extLst>
      <p:ext uri="{BB962C8B-B14F-4D97-AF65-F5344CB8AC3E}">
        <p14:creationId xmlns:p14="http://schemas.microsoft.com/office/powerpoint/2010/main" val="400400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請問下列何者不是 </a:t>
            </a:r>
            <a:r>
              <a:rPr lang="en-US" altLang="zh-TW" sz="3600" dirty="0"/>
              <a:t>XSS(Cross-Site Scripting)</a:t>
            </a:r>
            <a:r>
              <a:rPr lang="zh-TW" altLang="en-US" sz="3600" dirty="0"/>
              <a:t>攻擊語法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(A)&lt;script&gt;alert(‘</a:t>
            </a:r>
            <a:r>
              <a:rPr lang="en-US" altLang="zh-TW" sz="3600" dirty="0" err="1"/>
              <a:t>xss</a:t>
            </a:r>
            <a:r>
              <a:rPr lang="en-US" altLang="zh-TW" sz="3600" dirty="0"/>
              <a:t>’);&lt;/script&gt;</a:t>
            </a:r>
          </a:p>
          <a:p>
            <a:r>
              <a:rPr lang="en-US" altLang="zh-TW" sz="3600" dirty="0"/>
              <a:t>(B) +alert(‘</a:t>
            </a:r>
            <a:r>
              <a:rPr lang="en-US" altLang="zh-TW" sz="3600" dirty="0" err="1"/>
              <a:t>xss</a:t>
            </a:r>
            <a:r>
              <a:rPr lang="en-US" altLang="zh-TW" sz="3600" dirty="0" smtClean="0"/>
              <a:t>’)+</a:t>
            </a:r>
            <a:endParaRPr lang="en-US" altLang="zh-TW" sz="3600" dirty="0"/>
          </a:p>
          <a:p>
            <a:r>
              <a:rPr lang="en-US" altLang="zh-TW" sz="3600" dirty="0"/>
              <a:t>(C) ’ or 1=1--</a:t>
            </a:r>
          </a:p>
          <a:p>
            <a:r>
              <a:rPr lang="en-US" altLang="zh-TW" sz="3600" dirty="0"/>
              <a:t>(D)&lt;IMG SRC=</a:t>
            </a:r>
            <a:r>
              <a:rPr lang="en-US" altLang="zh-TW" sz="3600" dirty="0" err="1"/>
              <a:t>javascript:alert</a:t>
            </a:r>
            <a:r>
              <a:rPr lang="en-US" altLang="zh-TW" sz="3600" dirty="0"/>
              <a:t>('XSS')&gt;</a:t>
            </a:r>
          </a:p>
        </p:txBody>
      </p:sp>
    </p:spTree>
    <p:extLst>
      <p:ext uri="{BB962C8B-B14F-4D97-AF65-F5344CB8AC3E}">
        <p14:creationId xmlns:p14="http://schemas.microsoft.com/office/powerpoint/2010/main" val="384431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請問下列何者不是 </a:t>
            </a:r>
            <a:r>
              <a:rPr lang="en-US" altLang="zh-TW" sz="3600" dirty="0"/>
              <a:t>XSS(Cross-Site Scripting)</a:t>
            </a:r>
            <a:r>
              <a:rPr lang="zh-TW" altLang="en-US" sz="3600" dirty="0"/>
              <a:t>攻擊語法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(A)&lt;script&gt;alert(‘</a:t>
            </a:r>
            <a:r>
              <a:rPr lang="en-US" altLang="zh-TW" sz="3600" dirty="0" err="1"/>
              <a:t>xss</a:t>
            </a:r>
            <a:r>
              <a:rPr lang="en-US" altLang="zh-TW" sz="3600" dirty="0"/>
              <a:t>’);&lt;/script&gt;</a:t>
            </a:r>
          </a:p>
          <a:p>
            <a:r>
              <a:rPr lang="en-US" altLang="zh-TW" sz="3600" dirty="0"/>
              <a:t>(B) +alert(‘</a:t>
            </a:r>
            <a:r>
              <a:rPr lang="en-US" altLang="zh-TW" sz="3600" dirty="0" err="1"/>
              <a:t>xss</a:t>
            </a:r>
            <a:r>
              <a:rPr lang="en-US" altLang="zh-TW" sz="3600" dirty="0" smtClean="0"/>
              <a:t>’)+</a:t>
            </a:r>
            <a:endParaRPr lang="en-US" altLang="zh-TW" sz="3600" dirty="0"/>
          </a:p>
          <a:p>
            <a:r>
              <a:rPr lang="en-US" altLang="zh-TW" sz="3600" dirty="0">
                <a:solidFill>
                  <a:srgbClr val="FF0000"/>
                </a:solidFill>
              </a:rPr>
              <a:t>(C) ’ or 1=1--</a:t>
            </a:r>
          </a:p>
          <a:p>
            <a:r>
              <a:rPr lang="en-US" altLang="zh-TW" sz="3600" dirty="0"/>
              <a:t>(D)&lt;IMG SRC=</a:t>
            </a:r>
            <a:r>
              <a:rPr lang="en-US" altLang="zh-TW" sz="3600" dirty="0" err="1"/>
              <a:t>javascript:alert</a:t>
            </a:r>
            <a:r>
              <a:rPr lang="en-US" altLang="zh-TW" sz="3600" dirty="0"/>
              <a:t>('XSS')&gt;</a:t>
            </a:r>
          </a:p>
        </p:txBody>
      </p:sp>
    </p:spTree>
    <p:extLst>
      <p:ext uri="{BB962C8B-B14F-4D97-AF65-F5344CB8AC3E}">
        <p14:creationId xmlns:p14="http://schemas.microsoft.com/office/powerpoint/2010/main" val="347489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dirty="0"/>
              <a:t>SQL </a:t>
            </a:r>
            <a:r>
              <a:rPr lang="zh-TW" altLang="en-US" sz="3600" dirty="0"/>
              <a:t>資料隱碼攻擊</a:t>
            </a:r>
            <a:r>
              <a:rPr lang="en-US" altLang="zh-TW" sz="3600" dirty="0"/>
              <a:t>(SQL Injection)</a:t>
            </a:r>
            <a:r>
              <a:rPr lang="zh-TW" altLang="en-US" sz="3600" dirty="0"/>
              <a:t>的攻擊技術主要會發生的原因</a:t>
            </a:r>
            <a:r>
              <a:rPr lang="en-US" altLang="zh-TW" sz="3600" dirty="0" smtClean="0"/>
              <a:t>,</a:t>
            </a:r>
            <a:r>
              <a:rPr lang="zh-TW" altLang="en-US" sz="3600" dirty="0" smtClean="0"/>
              <a:t>是</a:t>
            </a:r>
            <a:r>
              <a:rPr lang="zh-TW" altLang="en-US" sz="3600" dirty="0"/>
              <a:t>利用下列何者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利用系統漏洞對系統造成危害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程式開發者的疏忽</a:t>
            </a:r>
            <a:r>
              <a:rPr lang="en-US" altLang="zh-TW" sz="3600" dirty="0"/>
              <a:t>,</a:t>
            </a:r>
            <a:r>
              <a:rPr lang="zh-TW" altLang="en-US" sz="3600" dirty="0"/>
              <a:t>未對使用者的輸入進行過濾與檢查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資料庫存取權限設定錯誤所造成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遭受到駭客運用社交工程及惡意程式攻擊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93756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dirty="0"/>
              <a:t>SQL </a:t>
            </a:r>
            <a:r>
              <a:rPr lang="zh-TW" altLang="en-US" sz="3600" dirty="0"/>
              <a:t>資料隱碼攻擊</a:t>
            </a:r>
            <a:r>
              <a:rPr lang="en-US" altLang="zh-TW" sz="3600" dirty="0"/>
              <a:t>(SQL Injection)</a:t>
            </a:r>
            <a:r>
              <a:rPr lang="zh-TW" altLang="en-US" sz="3600" dirty="0"/>
              <a:t>的攻擊技術主要會發生的原因</a:t>
            </a:r>
            <a:r>
              <a:rPr lang="en-US" altLang="zh-TW" sz="3600" dirty="0" smtClean="0"/>
              <a:t>,</a:t>
            </a:r>
            <a:r>
              <a:rPr lang="zh-TW" altLang="en-US" sz="3600" dirty="0" smtClean="0"/>
              <a:t>是</a:t>
            </a:r>
            <a:r>
              <a:rPr lang="zh-TW" altLang="en-US" sz="3600" dirty="0"/>
              <a:t>利用下列何者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利用系統漏洞對系統造成危害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(B) </a:t>
            </a:r>
            <a:r>
              <a:rPr lang="zh-TW" altLang="en-US" sz="3600" dirty="0">
                <a:solidFill>
                  <a:srgbClr val="FF0000"/>
                </a:solidFill>
              </a:rPr>
              <a:t>程式開發者的疏忽</a:t>
            </a:r>
            <a:r>
              <a:rPr lang="en-US" altLang="zh-TW" sz="3600" dirty="0">
                <a:solidFill>
                  <a:srgbClr val="FF0000"/>
                </a:solidFill>
              </a:rPr>
              <a:t>,</a:t>
            </a:r>
            <a:r>
              <a:rPr lang="zh-TW" altLang="en-US" sz="3600" dirty="0">
                <a:solidFill>
                  <a:srgbClr val="FF0000"/>
                </a:solidFill>
              </a:rPr>
              <a:t>未對使用者的輸入進行過濾與檢查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資料庫存取權限設定錯誤所造成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遭受到駭客運用社交工程及惡意程式攻擊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32147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8000" dirty="0"/>
              <a:t>資料庫</a:t>
            </a:r>
            <a:r>
              <a:rPr lang="zh-TW" altLang="en-US" sz="8000" dirty="0" smtClean="0"/>
              <a:t>安全</a:t>
            </a:r>
            <a:endParaRPr lang="en-US" altLang="zh-TW" sz="8000" dirty="0" smtClean="0"/>
          </a:p>
          <a:p>
            <a:pPr algn="ctr"/>
            <a:r>
              <a:rPr lang="en-US" altLang="zh-TW" sz="3600" dirty="0" smtClean="0"/>
              <a:t>Database security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292201133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針對資料庫要進行事前告警、及時發現</a:t>
            </a:r>
            <a:r>
              <a:rPr lang="en-US" altLang="zh-TW" sz="3600" dirty="0"/>
              <a:t>,</a:t>
            </a:r>
            <a:r>
              <a:rPr lang="zh-TW" altLang="en-US" sz="3600" dirty="0"/>
              <a:t>以及事後分析追查可能的</a:t>
            </a:r>
            <a:r>
              <a:rPr lang="zh-TW" altLang="en-US" sz="3600" dirty="0" smtClean="0"/>
              <a:t>異常</a:t>
            </a:r>
            <a:r>
              <a:rPr lang="zh-TW" altLang="en-US" sz="3600" dirty="0"/>
              <a:t>存取資安事件</a:t>
            </a:r>
            <a:r>
              <a:rPr lang="en-US" altLang="zh-TW" sz="3600" dirty="0"/>
              <a:t>,</a:t>
            </a:r>
            <a:r>
              <a:rPr lang="zh-TW" altLang="en-US" sz="3600" dirty="0"/>
              <a:t>該導入哪種資料庫安全防護措施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資料庫加密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資料庫叢集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資料庫稽核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資料庫掃描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405445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針對資料庫要進行事前告警、及時發現</a:t>
            </a:r>
            <a:r>
              <a:rPr lang="en-US" altLang="zh-TW" sz="3600" dirty="0"/>
              <a:t>,</a:t>
            </a:r>
            <a:r>
              <a:rPr lang="zh-TW" altLang="en-US" sz="3600" dirty="0"/>
              <a:t>以及事後分析追查可能的</a:t>
            </a:r>
            <a:r>
              <a:rPr lang="zh-TW" altLang="en-US" sz="3600" dirty="0" smtClean="0"/>
              <a:t>異常</a:t>
            </a:r>
            <a:r>
              <a:rPr lang="zh-TW" altLang="en-US" sz="3600" dirty="0"/>
              <a:t>存取資安事件</a:t>
            </a:r>
            <a:r>
              <a:rPr lang="en-US" altLang="zh-TW" sz="3600" dirty="0"/>
              <a:t>,</a:t>
            </a:r>
            <a:r>
              <a:rPr lang="zh-TW" altLang="en-US" sz="3600" dirty="0"/>
              <a:t>該導入哪種資料庫安全防護措施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資料庫加密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資料庫叢集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資料庫稽核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資料庫掃描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11819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8000" dirty="0"/>
              <a:t>電子商務安全</a:t>
            </a:r>
            <a:endParaRPr lang="en-US" altLang="zh-TW" sz="8000" dirty="0" smtClean="0"/>
          </a:p>
          <a:p>
            <a:pPr algn="ctr"/>
            <a:r>
              <a:rPr lang="en-US" altLang="zh-TW" sz="3600" dirty="0" smtClean="0"/>
              <a:t>E-Commerce security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47564752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在電子商務的交易過程中</a:t>
            </a:r>
            <a:r>
              <a:rPr lang="en-US" altLang="zh-TW" sz="3600" dirty="0"/>
              <a:t>,</a:t>
            </a:r>
            <a:r>
              <a:rPr lang="zh-TW" altLang="en-US" sz="3600" dirty="0"/>
              <a:t>可以運用「電子簽章技術」來確保資訊</a:t>
            </a:r>
            <a:r>
              <a:rPr lang="zh-TW" altLang="en-US" sz="3600" dirty="0" smtClean="0"/>
              <a:t>的</a:t>
            </a:r>
            <a:endParaRPr lang="zh-TW" altLang="en-US" sz="3600" dirty="0"/>
          </a:p>
          <a:p>
            <a:r>
              <a:rPr lang="zh-TW" altLang="en-US" sz="3600" dirty="0"/>
              <a:t>哪一種特性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 smtClean="0"/>
              <a:t>(A) </a:t>
            </a:r>
            <a:r>
              <a:rPr lang="zh-TW" altLang="en-US" sz="3600" dirty="0"/>
              <a:t>可測試性</a:t>
            </a:r>
          </a:p>
          <a:p>
            <a:r>
              <a:rPr lang="en-US" altLang="zh-TW" sz="3600" dirty="0" smtClean="0"/>
              <a:t>(B) </a:t>
            </a:r>
            <a:r>
              <a:rPr lang="zh-TW" altLang="en-US" sz="3600" dirty="0"/>
              <a:t>可維護性</a:t>
            </a:r>
          </a:p>
          <a:p>
            <a:r>
              <a:rPr lang="en-US" altLang="zh-TW" sz="3600" dirty="0" smtClean="0"/>
              <a:t>(C) </a:t>
            </a:r>
            <a:r>
              <a:rPr lang="zh-TW" altLang="en-US" sz="3600" dirty="0"/>
              <a:t>不可否認性</a:t>
            </a:r>
          </a:p>
          <a:p>
            <a:r>
              <a:rPr lang="en-US" altLang="zh-TW" sz="3600" dirty="0" smtClean="0"/>
              <a:t>(D) </a:t>
            </a:r>
            <a:r>
              <a:rPr lang="zh-TW" altLang="en-US" sz="3600" dirty="0"/>
              <a:t>易使用性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348663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在電子商務的交易過程中</a:t>
            </a:r>
            <a:r>
              <a:rPr lang="en-US" altLang="zh-TW" sz="3600" dirty="0"/>
              <a:t>,</a:t>
            </a:r>
            <a:r>
              <a:rPr lang="zh-TW" altLang="en-US" sz="3600" dirty="0"/>
              <a:t>可以運用「電子簽章技術」來確保資訊</a:t>
            </a:r>
            <a:r>
              <a:rPr lang="zh-TW" altLang="en-US" sz="3600" dirty="0" smtClean="0"/>
              <a:t>的</a:t>
            </a:r>
            <a:endParaRPr lang="zh-TW" altLang="en-US" sz="3600" dirty="0"/>
          </a:p>
          <a:p>
            <a:r>
              <a:rPr lang="zh-TW" altLang="en-US" sz="3600" dirty="0"/>
              <a:t>哪一種特性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 smtClean="0"/>
              <a:t>(A) </a:t>
            </a:r>
            <a:r>
              <a:rPr lang="zh-TW" altLang="en-US" sz="3600" dirty="0"/>
              <a:t>可測試性</a:t>
            </a:r>
          </a:p>
          <a:p>
            <a:r>
              <a:rPr lang="en-US" altLang="zh-TW" sz="3600" dirty="0" smtClean="0"/>
              <a:t>(B) </a:t>
            </a:r>
            <a:r>
              <a:rPr lang="zh-TW" altLang="en-US" sz="3600" dirty="0"/>
              <a:t>可維護性</a:t>
            </a:r>
          </a:p>
          <a:p>
            <a:r>
              <a:rPr lang="en-US" altLang="zh-TW" sz="3600" dirty="0" smtClean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不可否認性</a:t>
            </a:r>
          </a:p>
          <a:p>
            <a:r>
              <a:rPr lang="en-US" altLang="zh-TW" sz="3600" dirty="0" smtClean="0"/>
              <a:t>(D) </a:t>
            </a:r>
            <a:r>
              <a:rPr lang="zh-TW" altLang="en-US" sz="3600" dirty="0"/>
              <a:t>易使用性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57256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請問下列何者非為應用層服務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HTTP</a:t>
            </a:r>
          </a:p>
          <a:p>
            <a:r>
              <a:rPr lang="en-US" altLang="zh-TW" sz="3600" dirty="0"/>
              <a:t>(B) SMTP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IPX</a:t>
            </a:r>
          </a:p>
          <a:p>
            <a:r>
              <a:rPr lang="en-US" altLang="zh-TW" sz="3600" dirty="0"/>
              <a:t>(D) FTP</a:t>
            </a:r>
          </a:p>
        </p:txBody>
      </p:sp>
    </p:spTree>
    <p:extLst>
      <p:ext uri="{BB962C8B-B14F-4D97-AF65-F5344CB8AC3E}">
        <p14:creationId xmlns:p14="http://schemas.microsoft.com/office/powerpoint/2010/main" val="310467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dirty="0" smtClean="0">
                <a:solidFill>
                  <a:srgbClr val="FFFF00"/>
                </a:solidFill>
              </a:rPr>
              <a:t>2.2.3.</a:t>
            </a:r>
          </a:p>
          <a:p>
            <a:pPr algn="ctr"/>
            <a:r>
              <a:rPr lang="zh-TW" altLang="en-US" sz="3600" dirty="0"/>
              <a:t>程式與開發</a:t>
            </a:r>
            <a:r>
              <a:rPr lang="zh-TW" altLang="en-US" sz="3600" dirty="0" smtClean="0"/>
              <a:t>安全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0473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5389" y="335294"/>
            <a:ext cx="760614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2.2.3.</a:t>
            </a:r>
            <a:r>
              <a:rPr lang="zh-TW" altLang="en-US" dirty="0"/>
              <a:t>程式與開發安全</a:t>
            </a:r>
          </a:p>
          <a:p>
            <a:r>
              <a:rPr lang="zh-TW" altLang="en-US" dirty="0"/>
              <a:t>        </a:t>
            </a:r>
            <a:r>
              <a:rPr lang="en-US" altLang="zh-TW" dirty="0"/>
              <a:t>a.</a:t>
            </a:r>
            <a:r>
              <a:rPr lang="zh-TW" altLang="en-US" dirty="0"/>
              <a:t>程式漏洞分析</a:t>
            </a:r>
            <a:r>
              <a:rPr lang="en-US" altLang="zh-TW" dirty="0"/>
              <a:t>: Buffer overflow</a:t>
            </a:r>
          </a:p>
          <a:p>
            <a:r>
              <a:rPr lang="en-US" altLang="zh-TW" dirty="0"/>
              <a:t>          </a:t>
            </a:r>
            <a:r>
              <a:rPr lang="zh-TW" altLang="en-US" dirty="0"/>
              <a:t>常見的程式漏洞</a:t>
            </a:r>
            <a:r>
              <a:rPr lang="en-US" altLang="zh-TW" dirty="0"/>
              <a:t>(</a:t>
            </a:r>
            <a:r>
              <a:rPr lang="zh-TW" altLang="en-US" dirty="0"/>
              <a:t>不含網站類型漏洞</a:t>
            </a:r>
            <a:r>
              <a:rPr lang="en-US" altLang="zh-TW" dirty="0"/>
              <a:t>): </a:t>
            </a:r>
            <a:r>
              <a:rPr lang="zh-TW" altLang="en-US" dirty="0"/>
              <a:t>大部分指</a:t>
            </a:r>
            <a:r>
              <a:rPr lang="en-US" altLang="zh-TW" dirty="0"/>
              <a:t>c/</a:t>
            </a:r>
            <a:r>
              <a:rPr lang="en-US" altLang="zh-TW" dirty="0" err="1"/>
              <a:t>c++</a:t>
            </a:r>
            <a:r>
              <a:rPr lang="zh-TW" altLang="en-US" dirty="0"/>
              <a:t>程式</a:t>
            </a:r>
          </a:p>
          <a:p>
            <a:r>
              <a:rPr lang="zh-TW" altLang="en-US" dirty="0"/>
              <a:t>          </a:t>
            </a:r>
            <a:r>
              <a:rPr lang="en-US" altLang="zh-TW" dirty="0"/>
              <a:t>(1)Buffer overflow</a:t>
            </a:r>
          </a:p>
          <a:p>
            <a:r>
              <a:rPr lang="en-US" altLang="zh-TW" dirty="0"/>
              <a:t>          (2)format string </a:t>
            </a:r>
            <a:r>
              <a:rPr lang="en-US" altLang="zh-TW" dirty="0" err="1"/>
              <a:t>vuln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          (3)integer overflow</a:t>
            </a:r>
          </a:p>
          <a:p>
            <a:r>
              <a:rPr lang="en-US" altLang="zh-TW" dirty="0"/>
              <a:t>          (4)heap overflow</a:t>
            </a:r>
          </a:p>
          <a:p>
            <a:endParaRPr lang="en-US" altLang="zh-TW" dirty="0"/>
          </a:p>
          <a:p>
            <a:r>
              <a:rPr lang="en-US" altLang="zh-TW" dirty="0"/>
              <a:t>        </a:t>
            </a:r>
            <a:r>
              <a:rPr lang="en-US" altLang="zh-TW" dirty="0" err="1"/>
              <a:t>b.SDLC</a:t>
            </a:r>
            <a:r>
              <a:rPr lang="en-US" altLang="zh-TW" dirty="0"/>
              <a:t> vs SSDLC</a:t>
            </a:r>
          </a:p>
        </p:txBody>
      </p:sp>
      <p:sp>
        <p:nvSpPr>
          <p:cNvPr id="4" name="圓角矩形 3"/>
          <p:cNvSpPr/>
          <p:nvPr/>
        </p:nvSpPr>
        <p:spPr>
          <a:xfrm>
            <a:off x="1422862" y="4347556"/>
            <a:ext cx="1936865" cy="773084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程式</a:t>
            </a:r>
            <a:r>
              <a:rPr lang="zh-TW" altLang="en-US" dirty="0" smtClean="0"/>
              <a:t>開發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3586942" y="4347556"/>
            <a:ext cx="1936865" cy="773084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網站應用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程式開發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5859088" y="4350328"/>
            <a:ext cx="1936865" cy="773084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手機</a:t>
            </a:r>
            <a:r>
              <a:rPr lang="en-US" altLang="zh-TW" dirty="0" smtClean="0"/>
              <a:t>APP</a:t>
            </a:r>
          </a:p>
          <a:p>
            <a:pPr algn="ctr"/>
            <a:r>
              <a:rPr lang="zh-TW" altLang="en-US" dirty="0" smtClean="0"/>
              <a:t>程式開發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1418706" y="5300750"/>
            <a:ext cx="6377248" cy="773084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安全的系統發展</a:t>
            </a:r>
            <a:r>
              <a:rPr lang="zh-TW" altLang="en-US" dirty="0" smtClean="0"/>
              <a:t>生命週期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Secure </a:t>
            </a:r>
            <a:r>
              <a:rPr lang="en-US" altLang="zh-TW" dirty="0"/>
              <a:t>Software Development Life </a:t>
            </a:r>
            <a:r>
              <a:rPr lang="en-US" altLang="zh-TW" dirty="0" smtClean="0"/>
              <a:t>Cycle,</a:t>
            </a:r>
            <a:r>
              <a:rPr lang="zh-TW" altLang="en-US" dirty="0" smtClean="0"/>
              <a:t> </a:t>
            </a:r>
            <a:r>
              <a:rPr lang="en-US" altLang="zh-TW" dirty="0" smtClean="0"/>
              <a:t>SSDLC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1422862" y="3308467"/>
            <a:ext cx="6377248" cy="773084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安全</a:t>
            </a:r>
            <a:r>
              <a:rPr lang="zh-TW" altLang="en-US" dirty="0"/>
              <a:t>強化</a:t>
            </a:r>
            <a:r>
              <a:rPr lang="zh-TW" altLang="en-US" dirty="0" smtClean="0"/>
              <a:t>機制與指引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7848993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下列何者屬於開發安全方面需注意的問題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部署時必須考量伺服器效能</a:t>
            </a:r>
            <a:r>
              <a:rPr lang="en-US" altLang="zh-TW" sz="3600" dirty="0"/>
              <a:t>,</a:t>
            </a:r>
            <a:r>
              <a:rPr lang="zh-TW" altLang="en-US" sz="3600" dirty="0"/>
              <a:t>避免導致應用程式效能低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應用程式設計必須設計多線程</a:t>
            </a:r>
            <a:r>
              <a:rPr lang="en-US" altLang="zh-TW" sz="3600" dirty="0"/>
              <a:t>,</a:t>
            </a:r>
            <a:r>
              <a:rPr lang="zh-TW" altLang="en-US" sz="3600" dirty="0"/>
              <a:t>用戶能對服務隨時存取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應用程式必須考量是否有 </a:t>
            </a:r>
            <a:r>
              <a:rPr lang="en-US" altLang="zh-TW" sz="3600" dirty="0"/>
              <a:t>SQL </a:t>
            </a:r>
            <a:r>
              <a:rPr lang="zh-TW" altLang="en-US" sz="3600" dirty="0"/>
              <a:t>注入漏洞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應用程式必須考量 </a:t>
            </a:r>
            <a:r>
              <a:rPr lang="en-US" altLang="zh-TW" sz="3600" dirty="0"/>
              <a:t>License </a:t>
            </a:r>
            <a:r>
              <a:rPr lang="zh-TW" altLang="en-US" sz="3600" dirty="0"/>
              <a:t>限制</a:t>
            </a:r>
            <a:r>
              <a:rPr lang="en-US" altLang="zh-TW" sz="3600" dirty="0"/>
              <a:t>,</a:t>
            </a:r>
            <a:r>
              <a:rPr lang="zh-TW" altLang="en-US" sz="3600" dirty="0"/>
              <a:t>避免出現無法部署其他伺服器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391276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下列何者屬於開發安全方面需注意的問題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部署時必須考量伺服器效能</a:t>
            </a:r>
            <a:r>
              <a:rPr lang="en-US" altLang="zh-TW" sz="3600" dirty="0"/>
              <a:t>,</a:t>
            </a:r>
            <a:r>
              <a:rPr lang="zh-TW" altLang="en-US" sz="3600" dirty="0"/>
              <a:t>避免導致應用程式效能低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應用程式設計必須設計多線程</a:t>
            </a:r>
            <a:r>
              <a:rPr lang="en-US" altLang="zh-TW" sz="3600" dirty="0"/>
              <a:t>,</a:t>
            </a:r>
            <a:r>
              <a:rPr lang="zh-TW" altLang="en-US" sz="3600" dirty="0"/>
              <a:t>用戶能對服務隨時存取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應用程式必須考量是否有 </a:t>
            </a:r>
            <a:r>
              <a:rPr lang="en-US" altLang="zh-TW" sz="3600" dirty="0">
                <a:solidFill>
                  <a:srgbClr val="FF0000"/>
                </a:solidFill>
              </a:rPr>
              <a:t>SQL </a:t>
            </a:r>
            <a:r>
              <a:rPr lang="zh-TW" altLang="en-US" sz="3600" dirty="0">
                <a:solidFill>
                  <a:srgbClr val="FF0000"/>
                </a:solidFill>
              </a:rPr>
              <a:t>注入漏洞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應用程式必須考量 </a:t>
            </a:r>
            <a:r>
              <a:rPr lang="en-US" altLang="zh-TW" sz="3600" dirty="0"/>
              <a:t>License </a:t>
            </a:r>
            <a:r>
              <a:rPr lang="zh-TW" altLang="en-US" sz="3600" dirty="0"/>
              <a:t>限制</a:t>
            </a:r>
            <a:r>
              <a:rPr lang="en-US" altLang="zh-TW" sz="3600" dirty="0"/>
              <a:t>,</a:t>
            </a:r>
            <a:r>
              <a:rPr lang="zh-TW" altLang="en-US" sz="3600" dirty="0"/>
              <a:t>避免出現無法部署其他伺服器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99973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下列何者不是常見的弱點掃描工具之一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Open Vulnerability Assessment System (OpenVAS)</a:t>
            </a:r>
          </a:p>
          <a:p>
            <a:r>
              <a:rPr lang="en-US" altLang="zh-TW" sz="3600" dirty="0"/>
              <a:t>(B) Nessus</a:t>
            </a:r>
          </a:p>
          <a:p>
            <a:r>
              <a:rPr lang="en-US" altLang="zh-TW" sz="3600" dirty="0"/>
              <a:t>(C) </a:t>
            </a:r>
            <a:r>
              <a:rPr lang="en-US" altLang="zh-TW" sz="3600" dirty="0" err="1"/>
              <a:t>MegaSploit</a:t>
            </a:r>
            <a:endParaRPr lang="en-US" altLang="zh-TW" sz="3600" dirty="0"/>
          </a:p>
          <a:p>
            <a:r>
              <a:rPr lang="en-US" altLang="zh-TW" sz="3600" dirty="0"/>
              <a:t>(D) </a:t>
            </a:r>
            <a:r>
              <a:rPr lang="en-US" altLang="zh-TW" sz="3600" dirty="0" err="1"/>
              <a:t>Nmap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420801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下列何者不是常見的弱點掃描工具之一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Open Vulnerability Assessment System (OpenVAS)</a:t>
            </a:r>
          </a:p>
          <a:p>
            <a:r>
              <a:rPr lang="en-US" altLang="zh-TW" sz="3600" dirty="0"/>
              <a:t>(B) Nessus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en-US" altLang="zh-TW" sz="3600" dirty="0" err="1">
                <a:solidFill>
                  <a:srgbClr val="FF0000"/>
                </a:solidFill>
              </a:rPr>
              <a:t>MegaSploit</a:t>
            </a:r>
            <a:endParaRPr lang="en-US" altLang="zh-TW" sz="3600" dirty="0">
              <a:solidFill>
                <a:srgbClr val="FF0000"/>
              </a:solidFill>
            </a:endParaRPr>
          </a:p>
          <a:p>
            <a:r>
              <a:rPr lang="en-US" altLang="zh-TW" sz="3600" dirty="0"/>
              <a:t>(D) </a:t>
            </a:r>
            <a:r>
              <a:rPr lang="en-US" altLang="zh-TW" sz="3600" dirty="0" err="1"/>
              <a:t>Nmap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6629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9776" y="946908"/>
            <a:ext cx="792444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dirty="0"/>
              <a:t>Android </a:t>
            </a:r>
            <a:r>
              <a:rPr lang="zh-TW" altLang="en-US" sz="3600" dirty="0"/>
              <a:t>系統的核心層級應用程式沙箱</a:t>
            </a:r>
            <a:r>
              <a:rPr lang="en-US" altLang="zh-TW" sz="3600" dirty="0"/>
              <a:t>(Sandbox)</a:t>
            </a:r>
            <a:r>
              <a:rPr lang="zh-TW" altLang="en-US" sz="3600" dirty="0"/>
              <a:t>是以何種方式來</a:t>
            </a:r>
            <a:r>
              <a:rPr lang="zh-TW" altLang="en-US" sz="3600" dirty="0" smtClean="0"/>
              <a:t>提供安全</a:t>
            </a:r>
            <a:r>
              <a:rPr lang="zh-TW" altLang="en-US" sz="3600" dirty="0"/>
              <a:t>性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每個應用程序指定唯一的使用者識別碼</a:t>
            </a:r>
            <a:r>
              <a:rPr lang="en-US" altLang="zh-TW" sz="3600" dirty="0"/>
              <a:t>(UID),</a:t>
            </a:r>
            <a:r>
              <a:rPr lang="zh-TW" altLang="en-US" sz="3600" dirty="0"/>
              <a:t>並執行於獨立</a:t>
            </a:r>
            <a:r>
              <a:rPr lang="zh-TW" altLang="en-US" sz="3600" dirty="0" smtClean="0"/>
              <a:t>的處理</a:t>
            </a:r>
            <a:r>
              <a:rPr lang="zh-TW" altLang="en-US" sz="3600" dirty="0"/>
              <a:t>程序中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於非特權群組識別碼</a:t>
            </a:r>
            <a:r>
              <a:rPr lang="en-US" altLang="zh-TW" sz="3600" dirty="0"/>
              <a:t>(GID)</a:t>
            </a:r>
            <a:r>
              <a:rPr lang="zh-TW" altLang="en-US" sz="3600" dirty="0"/>
              <a:t>下執行所有應用程式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限制核心處理程序進行非法讀取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防止任何未經授權的核心處理程序執行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10289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9776" y="946908"/>
            <a:ext cx="792444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dirty="0"/>
              <a:t>Android </a:t>
            </a:r>
            <a:r>
              <a:rPr lang="zh-TW" altLang="en-US" sz="3600" dirty="0"/>
              <a:t>系統的核心層級應用程式沙箱</a:t>
            </a:r>
            <a:r>
              <a:rPr lang="en-US" altLang="zh-TW" sz="3600" dirty="0"/>
              <a:t>(Sandbox)</a:t>
            </a:r>
            <a:r>
              <a:rPr lang="zh-TW" altLang="en-US" sz="3600" dirty="0"/>
              <a:t>是以何種方式來</a:t>
            </a:r>
            <a:r>
              <a:rPr lang="zh-TW" altLang="en-US" sz="3600" dirty="0" smtClean="0"/>
              <a:t>提供安全</a:t>
            </a:r>
            <a:r>
              <a:rPr lang="zh-TW" altLang="en-US" sz="3600" dirty="0"/>
              <a:t>性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(A) </a:t>
            </a:r>
            <a:r>
              <a:rPr lang="zh-TW" altLang="en-US" sz="3600" dirty="0">
                <a:solidFill>
                  <a:srgbClr val="FF0000"/>
                </a:solidFill>
              </a:rPr>
              <a:t>每個應用程序指定唯一的使用者識別碼</a:t>
            </a:r>
            <a:r>
              <a:rPr lang="en-US" altLang="zh-TW" sz="3600" dirty="0">
                <a:solidFill>
                  <a:srgbClr val="FF0000"/>
                </a:solidFill>
              </a:rPr>
              <a:t>(UID),</a:t>
            </a:r>
            <a:r>
              <a:rPr lang="zh-TW" altLang="en-US" sz="3600" dirty="0">
                <a:solidFill>
                  <a:srgbClr val="FF0000"/>
                </a:solidFill>
              </a:rPr>
              <a:t>並執行於獨立</a:t>
            </a:r>
            <a:r>
              <a:rPr lang="zh-TW" altLang="en-US" sz="3600" dirty="0" smtClean="0">
                <a:solidFill>
                  <a:srgbClr val="FF0000"/>
                </a:solidFill>
              </a:rPr>
              <a:t>的處理</a:t>
            </a:r>
            <a:r>
              <a:rPr lang="zh-TW" altLang="en-US" sz="3600" dirty="0">
                <a:solidFill>
                  <a:srgbClr val="FF0000"/>
                </a:solidFill>
              </a:rPr>
              <a:t>程序中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於非特權群組識別碼</a:t>
            </a:r>
            <a:r>
              <a:rPr lang="en-US" altLang="zh-TW" sz="3600" dirty="0"/>
              <a:t>(GID)</a:t>
            </a:r>
            <a:r>
              <a:rPr lang="zh-TW" altLang="en-US" sz="3600" dirty="0"/>
              <a:t>下執行所有應用程式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限制核心處理程序進行非法讀取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防止任何未經授權的核心處理程序執行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18811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程式碼簽署</a:t>
            </a:r>
            <a:r>
              <a:rPr lang="en-US" altLang="zh-TW" sz="3600" dirty="0"/>
              <a:t>(Code Signing)</a:t>
            </a:r>
            <a:r>
              <a:rPr lang="zh-TW" altLang="en-US" sz="3600" dirty="0"/>
              <a:t>無法提供以下哪一項功能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確認軟體開發者的身份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防止程式碼被篡改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用戶端認證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程式碼執行時期的合法性識別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68827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程式碼簽署</a:t>
            </a:r>
            <a:r>
              <a:rPr lang="en-US" altLang="zh-TW" sz="3600" dirty="0"/>
              <a:t>(Code Signing)</a:t>
            </a:r>
            <a:r>
              <a:rPr lang="zh-TW" altLang="en-US" sz="3600" dirty="0"/>
              <a:t>無法提供以下哪一項功能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確認軟體開發者的身份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防止程式碼被篡改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用戶端認證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程式碼執行時期的合法性識別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57142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dirty="0"/>
              <a:t>TCP/IP </a:t>
            </a:r>
            <a:r>
              <a:rPr lang="zh-TW" altLang="en-US" sz="3600" dirty="0"/>
              <a:t>通訊協定中</a:t>
            </a:r>
            <a:r>
              <a:rPr lang="en-US" altLang="zh-TW" sz="3600" dirty="0"/>
              <a:t>,</a:t>
            </a:r>
            <a:r>
              <a:rPr lang="zh-TW" altLang="en-US" sz="3600" dirty="0"/>
              <a:t>負責提供定址與路由工作的是哪一層之任務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 smtClean="0"/>
              <a:t>(A) </a:t>
            </a:r>
            <a:r>
              <a:rPr lang="zh-TW" altLang="en-US" sz="3600" dirty="0"/>
              <a:t>應用層</a:t>
            </a:r>
          </a:p>
          <a:p>
            <a:r>
              <a:rPr lang="en-US" altLang="zh-TW" sz="3600" dirty="0" smtClean="0"/>
              <a:t>(B) </a:t>
            </a:r>
            <a:r>
              <a:rPr lang="zh-TW" altLang="en-US" sz="3600" dirty="0"/>
              <a:t>表達層</a:t>
            </a:r>
          </a:p>
          <a:p>
            <a:r>
              <a:rPr lang="en-US" altLang="zh-TW" sz="3600" dirty="0" smtClean="0"/>
              <a:t>(C) </a:t>
            </a:r>
            <a:r>
              <a:rPr lang="zh-TW" altLang="en-US" sz="3600" dirty="0"/>
              <a:t>傳輸層</a:t>
            </a:r>
          </a:p>
          <a:p>
            <a:r>
              <a:rPr lang="en-US" altLang="zh-TW" sz="3600" dirty="0" smtClean="0"/>
              <a:t>(D) </a:t>
            </a:r>
            <a:r>
              <a:rPr lang="zh-TW" altLang="en-US" sz="3600" dirty="0"/>
              <a:t>網路層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403131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下列何者為目前撰寫安全程式碼的知名的業界參考指引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NIST SP 800 </a:t>
            </a:r>
            <a:r>
              <a:rPr lang="zh-TW" altLang="en-US" sz="3600" dirty="0"/>
              <a:t>系列</a:t>
            </a:r>
          </a:p>
          <a:p>
            <a:r>
              <a:rPr lang="en-US" altLang="zh-TW" sz="3600" dirty="0"/>
              <a:t>(B) OWASP </a:t>
            </a:r>
            <a:r>
              <a:rPr lang="zh-TW" altLang="en-US" sz="3600" dirty="0"/>
              <a:t>指南</a:t>
            </a:r>
          </a:p>
          <a:p>
            <a:r>
              <a:rPr lang="en-US" altLang="zh-TW" sz="3600" dirty="0"/>
              <a:t>(C) FIPS </a:t>
            </a:r>
            <a:r>
              <a:rPr lang="zh-TW" altLang="en-US" sz="3600" dirty="0"/>
              <a:t>系列</a:t>
            </a:r>
          </a:p>
          <a:p>
            <a:r>
              <a:rPr lang="en-US" altLang="zh-TW" sz="3600" dirty="0"/>
              <a:t>(D) ISO22301 </a:t>
            </a:r>
            <a:r>
              <a:rPr lang="zh-TW" altLang="en-US" sz="3600" dirty="0"/>
              <a:t>相關標準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05940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下列何者為目前撰寫安全程式碼的知名的業界參考指引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NIST SP 800 </a:t>
            </a:r>
            <a:r>
              <a:rPr lang="zh-TW" altLang="en-US" sz="3600" dirty="0"/>
              <a:t>系列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(B) OWASP </a:t>
            </a:r>
            <a:r>
              <a:rPr lang="zh-TW" altLang="en-US" sz="3600" dirty="0">
                <a:solidFill>
                  <a:srgbClr val="FF0000"/>
                </a:solidFill>
              </a:rPr>
              <a:t>指南</a:t>
            </a:r>
          </a:p>
          <a:p>
            <a:r>
              <a:rPr lang="en-US" altLang="zh-TW" sz="3600" dirty="0"/>
              <a:t>(C) FIPS </a:t>
            </a:r>
            <a:r>
              <a:rPr lang="zh-TW" altLang="en-US" sz="3600" dirty="0"/>
              <a:t>系列</a:t>
            </a:r>
          </a:p>
          <a:p>
            <a:r>
              <a:rPr lang="en-US" altLang="zh-TW" sz="3600" dirty="0"/>
              <a:t>(D) ISO22301 </a:t>
            </a:r>
            <a:r>
              <a:rPr lang="zh-TW" altLang="en-US" sz="3600" dirty="0"/>
              <a:t>相關標準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40310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關於逆向工程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下列敘述何者正確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從組合語言恢復高階語言的結構與語法過程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從機器語言恢復高階語言的結構與語法過程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從高階語言恢復組合語言的結構與語法過程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從高階語言恢復機器語言的結構與語法過程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429305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關於逆向工程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下列敘述何者正確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從組合語言恢復高階語言的結構與語法過程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(B) </a:t>
            </a:r>
            <a:r>
              <a:rPr lang="zh-TW" altLang="en-US" sz="3600" dirty="0">
                <a:solidFill>
                  <a:srgbClr val="FF0000"/>
                </a:solidFill>
              </a:rPr>
              <a:t>從機器語言恢復高階語言的結構與語法過程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從高階語言恢復組合語言的結構與語法過程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從高階語言恢復機器語言的結構與語法過程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81408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下列何者不是 </a:t>
            </a:r>
            <a:r>
              <a:rPr lang="en-US" altLang="zh-TW" sz="3600" dirty="0"/>
              <a:t>Windows </a:t>
            </a:r>
            <a:r>
              <a:rPr lang="zh-TW" altLang="en-US" sz="3600" dirty="0"/>
              <a:t>安全開發必須注意的地方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Socket </a:t>
            </a:r>
            <a:r>
              <a:rPr lang="zh-TW" altLang="en-US" sz="3600" dirty="0"/>
              <a:t>設計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多執行緒設計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常駐程式設計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封包流量設計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65035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下列何者不是 </a:t>
            </a:r>
            <a:r>
              <a:rPr lang="en-US" altLang="zh-TW" sz="3600" dirty="0"/>
              <a:t>Windows </a:t>
            </a:r>
            <a:r>
              <a:rPr lang="zh-TW" altLang="en-US" sz="3600" dirty="0"/>
              <a:t>安全開發必須注意的地方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Socket </a:t>
            </a:r>
            <a:r>
              <a:rPr lang="zh-TW" altLang="en-US" sz="3600" dirty="0"/>
              <a:t>設計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多執行緒設計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常駐程式設計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封包流量設計</a:t>
            </a:r>
            <a:endParaRPr lang="en-US" altLang="zh-TW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72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431356" y="946908"/>
            <a:ext cx="828128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關於原始碼漏洞修補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所有類型的原始碼漏洞</a:t>
            </a:r>
            <a:r>
              <a:rPr lang="en-US" altLang="zh-TW" sz="3600" dirty="0"/>
              <a:t>,</a:t>
            </a:r>
            <a:r>
              <a:rPr lang="zh-TW" altLang="en-US" sz="3600" dirty="0"/>
              <a:t>均可找到對應的弱點掃描方法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未經驗證的使用者參數</a:t>
            </a:r>
            <a:r>
              <a:rPr lang="en-US" altLang="zh-TW" sz="3600" dirty="0"/>
              <a:t>,</a:t>
            </a:r>
            <a:r>
              <a:rPr lang="zh-TW" altLang="en-US" sz="3600" dirty="0"/>
              <a:t>均應加以驗證</a:t>
            </a:r>
          </a:p>
          <a:p>
            <a:r>
              <a:rPr lang="en-US" altLang="zh-TW" sz="3600" dirty="0"/>
              <a:t>(C) SQL Injection </a:t>
            </a:r>
            <a:r>
              <a:rPr lang="zh-TW" altLang="en-US" sz="3600" dirty="0"/>
              <a:t>的源頭可能來自於 </a:t>
            </a:r>
            <a:r>
              <a:rPr lang="en-US" altLang="zh-TW" sz="3600" dirty="0"/>
              <a:t>Web </a:t>
            </a:r>
            <a:r>
              <a:rPr lang="zh-TW" altLang="en-US" sz="3600" dirty="0"/>
              <a:t>頁面</a:t>
            </a:r>
            <a:r>
              <a:rPr lang="en-US" altLang="zh-TW" sz="3600" dirty="0"/>
              <a:t>,</a:t>
            </a:r>
            <a:r>
              <a:rPr lang="zh-TW" altLang="en-US" sz="3600" dirty="0"/>
              <a:t>亦可能來自資料庫</a:t>
            </a:r>
            <a:r>
              <a:rPr lang="zh-TW" altLang="en-US" sz="3600" dirty="0" smtClean="0"/>
              <a:t>本身</a:t>
            </a:r>
            <a:r>
              <a:rPr lang="zh-TW" altLang="en-US" sz="3600" dirty="0"/>
              <a:t>資料</a:t>
            </a:r>
          </a:p>
          <a:p>
            <a:r>
              <a:rPr lang="en-US" altLang="zh-TW" sz="3600" dirty="0"/>
              <a:t>(D) XSS </a:t>
            </a:r>
            <a:r>
              <a:rPr lang="zh-TW" altLang="en-US" sz="3600" dirty="0"/>
              <a:t>的源頭可能來自於瀏覽器的 </a:t>
            </a:r>
            <a:r>
              <a:rPr lang="en-US" altLang="zh-TW" sz="3600" dirty="0"/>
              <a:t>Document Object Model</a:t>
            </a:r>
          </a:p>
        </p:txBody>
      </p:sp>
    </p:spTree>
    <p:extLst>
      <p:ext uri="{BB962C8B-B14F-4D97-AF65-F5344CB8AC3E}">
        <p14:creationId xmlns:p14="http://schemas.microsoft.com/office/powerpoint/2010/main" val="8709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431356" y="946908"/>
            <a:ext cx="828128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關於原始碼漏洞修補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>
                <a:solidFill>
                  <a:srgbClr val="FF0000"/>
                </a:solidFill>
              </a:rPr>
              <a:t>(A) </a:t>
            </a:r>
            <a:r>
              <a:rPr lang="zh-TW" altLang="en-US" sz="3600" dirty="0">
                <a:solidFill>
                  <a:srgbClr val="FF0000"/>
                </a:solidFill>
              </a:rPr>
              <a:t>所有類型的原始碼漏洞</a:t>
            </a:r>
            <a:r>
              <a:rPr lang="en-US" altLang="zh-TW" sz="3600" dirty="0">
                <a:solidFill>
                  <a:srgbClr val="FF0000"/>
                </a:solidFill>
              </a:rPr>
              <a:t>,</a:t>
            </a:r>
            <a:r>
              <a:rPr lang="zh-TW" altLang="en-US" sz="3600" dirty="0">
                <a:solidFill>
                  <a:srgbClr val="FF0000"/>
                </a:solidFill>
              </a:rPr>
              <a:t>均可找到對應的弱點掃描方法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未經驗證的使用者參數</a:t>
            </a:r>
            <a:r>
              <a:rPr lang="en-US" altLang="zh-TW" sz="3600" dirty="0"/>
              <a:t>,</a:t>
            </a:r>
            <a:r>
              <a:rPr lang="zh-TW" altLang="en-US" sz="3600" dirty="0"/>
              <a:t>均應加以驗證</a:t>
            </a:r>
          </a:p>
          <a:p>
            <a:r>
              <a:rPr lang="en-US" altLang="zh-TW" sz="3600" dirty="0"/>
              <a:t>(C) SQL Injection </a:t>
            </a:r>
            <a:r>
              <a:rPr lang="zh-TW" altLang="en-US" sz="3600" dirty="0"/>
              <a:t>的源頭可能來自於 </a:t>
            </a:r>
            <a:r>
              <a:rPr lang="en-US" altLang="zh-TW" sz="3600" dirty="0"/>
              <a:t>Web </a:t>
            </a:r>
            <a:r>
              <a:rPr lang="zh-TW" altLang="en-US" sz="3600" dirty="0"/>
              <a:t>頁面</a:t>
            </a:r>
            <a:r>
              <a:rPr lang="en-US" altLang="zh-TW" sz="3600" dirty="0"/>
              <a:t>,</a:t>
            </a:r>
            <a:r>
              <a:rPr lang="zh-TW" altLang="en-US" sz="3600" dirty="0"/>
              <a:t>亦可能來自資料庫</a:t>
            </a:r>
            <a:r>
              <a:rPr lang="zh-TW" altLang="en-US" sz="3600" dirty="0" smtClean="0"/>
              <a:t>本身</a:t>
            </a:r>
            <a:r>
              <a:rPr lang="zh-TW" altLang="en-US" sz="3600" dirty="0"/>
              <a:t>資料</a:t>
            </a:r>
          </a:p>
          <a:p>
            <a:r>
              <a:rPr lang="en-US" altLang="zh-TW" sz="3600" dirty="0"/>
              <a:t>(D) XSS </a:t>
            </a:r>
            <a:r>
              <a:rPr lang="zh-TW" altLang="en-US" sz="3600" dirty="0"/>
              <a:t>的源頭可能來自於瀏覽器的 </a:t>
            </a:r>
            <a:r>
              <a:rPr lang="en-US" altLang="zh-TW" sz="3600" dirty="0"/>
              <a:t>Document Object Model</a:t>
            </a:r>
          </a:p>
        </p:txBody>
      </p:sp>
    </p:spTree>
    <p:extLst>
      <p:ext uri="{BB962C8B-B14F-4D97-AF65-F5344CB8AC3E}">
        <p14:creationId xmlns:p14="http://schemas.microsoft.com/office/powerpoint/2010/main" val="178322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下列對行動碼</a:t>
            </a:r>
            <a:r>
              <a:rPr lang="en-US" altLang="zh-TW" sz="3600" dirty="0"/>
              <a:t>(Mobile code),</a:t>
            </a:r>
            <a:r>
              <a:rPr lang="zh-TW" altLang="en-US" sz="3600" dirty="0"/>
              <a:t>下列敘述何者不正確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通常不具傷害性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可在不同作業系統之間執行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可在不同瀏覽器上順利執行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無法從遠端系統傳到本地端執行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360748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下列對行動碼</a:t>
            </a:r>
            <a:r>
              <a:rPr lang="en-US" altLang="zh-TW" sz="3600" dirty="0"/>
              <a:t>(Mobile code),</a:t>
            </a:r>
            <a:r>
              <a:rPr lang="zh-TW" altLang="en-US" sz="3600" dirty="0"/>
              <a:t>下列敘述何者不正確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通常不具傷害性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可在不同作業系統之間執行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可在不同瀏覽器上順利執行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無法從遠端系統傳到本地端執行</a:t>
            </a:r>
            <a:endParaRPr lang="en-US" altLang="zh-TW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49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dirty="0"/>
              <a:t>TCP/IP </a:t>
            </a:r>
            <a:r>
              <a:rPr lang="zh-TW" altLang="en-US" sz="3600" dirty="0"/>
              <a:t>通訊協定中</a:t>
            </a:r>
            <a:r>
              <a:rPr lang="en-US" altLang="zh-TW" sz="3600" dirty="0"/>
              <a:t>,</a:t>
            </a:r>
            <a:r>
              <a:rPr lang="zh-TW" altLang="en-US" sz="3600" dirty="0"/>
              <a:t>負責提供定址與路由工作的是哪一層之任務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 smtClean="0"/>
              <a:t>(A) </a:t>
            </a:r>
            <a:r>
              <a:rPr lang="zh-TW" altLang="en-US" sz="3600" dirty="0"/>
              <a:t>應用層</a:t>
            </a:r>
          </a:p>
          <a:p>
            <a:r>
              <a:rPr lang="en-US" altLang="zh-TW" sz="3600" dirty="0" smtClean="0"/>
              <a:t>(B) </a:t>
            </a:r>
            <a:r>
              <a:rPr lang="zh-TW" altLang="en-US" sz="3600" dirty="0"/>
              <a:t>表達層</a:t>
            </a:r>
          </a:p>
          <a:p>
            <a:r>
              <a:rPr lang="en-US" altLang="zh-TW" sz="3600" dirty="0" smtClean="0"/>
              <a:t>(C) </a:t>
            </a:r>
            <a:r>
              <a:rPr lang="zh-TW" altLang="en-US" sz="3600" dirty="0"/>
              <a:t>傳輸層</a:t>
            </a:r>
          </a:p>
          <a:p>
            <a:r>
              <a:rPr lang="en-US" altLang="zh-TW" sz="3600" dirty="0" smtClean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網路層</a:t>
            </a:r>
            <a:endParaRPr lang="en-US" altLang="zh-TW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81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/>
              <a:t>安全軟體發展</a:t>
            </a:r>
            <a:r>
              <a:rPr lang="zh-TW" altLang="en-US" sz="3200" dirty="0" smtClean="0"/>
              <a:t>生命週期</a:t>
            </a:r>
            <a:endParaRPr lang="en-US" altLang="zh-TW" sz="3200" dirty="0" smtClean="0"/>
          </a:p>
          <a:p>
            <a:pPr algn="ctr"/>
            <a:r>
              <a:rPr lang="en-US" altLang="zh-TW" sz="3200" dirty="0" smtClean="0"/>
              <a:t>Security </a:t>
            </a:r>
            <a:r>
              <a:rPr lang="en-US" altLang="zh-TW" sz="3200" dirty="0"/>
              <a:t>Software </a:t>
            </a:r>
            <a:r>
              <a:rPr lang="en-US" altLang="zh-TW" sz="3200" dirty="0" err="1"/>
              <a:t>DevelopmentLifecycle</a:t>
            </a:r>
            <a:r>
              <a:rPr lang="en-US" altLang="zh-TW" sz="3200" dirty="0"/>
              <a:t>, </a:t>
            </a:r>
            <a:r>
              <a:rPr lang="en-US" altLang="zh-TW" sz="3200" dirty="0" smtClean="0"/>
              <a:t>SSDLC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05790063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73329" y="1039196"/>
            <a:ext cx="827116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3.(</a:t>
            </a:r>
            <a:r>
              <a:rPr lang="zh-TW" altLang="en-US" sz="2400" dirty="0"/>
              <a:t>單選題</a:t>
            </a:r>
            <a:r>
              <a:rPr lang="en-US" altLang="zh-TW" sz="2400" dirty="0"/>
              <a:t>)</a:t>
            </a:r>
          </a:p>
          <a:p>
            <a:r>
              <a:rPr lang="zh-TW" altLang="en-US" sz="2400" dirty="0"/>
              <a:t>關於安全軟體發展生命週期</a:t>
            </a:r>
            <a:r>
              <a:rPr lang="en-US" altLang="zh-TW" sz="2400" dirty="0"/>
              <a:t>(Security Software </a:t>
            </a:r>
            <a:r>
              <a:rPr lang="en-US" altLang="zh-TW" sz="2400" dirty="0" err="1"/>
              <a:t>DevelopmentLifecycle</a:t>
            </a:r>
            <a:r>
              <a:rPr lang="en-US" altLang="zh-TW" sz="2400" dirty="0"/>
              <a:t>, SSDLC</a:t>
            </a:r>
            <a:r>
              <a:rPr lang="en-US" altLang="zh-TW" sz="2400" dirty="0" smtClean="0"/>
              <a:t>),</a:t>
            </a:r>
            <a:r>
              <a:rPr lang="zh-TW" altLang="en-US" sz="2400" dirty="0" smtClean="0"/>
              <a:t>下列</a:t>
            </a:r>
            <a:r>
              <a:rPr lang="zh-TW" altLang="en-US" sz="2400" dirty="0"/>
              <a:t>敘述何者正確</a:t>
            </a:r>
            <a:r>
              <a:rPr lang="en-US" altLang="zh-TW" sz="2400" dirty="0" smtClean="0"/>
              <a:t>?</a:t>
            </a:r>
          </a:p>
          <a:p>
            <a:endParaRPr lang="en-US" altLang="zh-TW" sz="2400" dirty="0"/>
          </a:p>
          <a:p>
            <a:r>
              <a:rPr lang="en-US" altLang="zh-TW" sz="2400" dirty="0"/>
              <a:t>(A)</a:t>
            </a:r>
            <a:r>
              <a:rPr lang="zh-TW" altLang="en-US" sz="2400" dirty="0"/>
              <a:t>可區分為需求階段、設計階段、開發實作階段、測試階段以及部署維運階段</a:t>
            </a:r>
          </a:p>
          <a:p>
            <a:r>
              <a:rPr lang="en-US" altLang="zh-TW" sz="2400" dirty="0"/>
              <a:t>(B) </a:t>
            </a:r>
            <a:r>
              <a:rPr lang="zh-TW" altLang="en-US" sz="2400" dirty="0"/>
              <a:t>可區分為 </a:t>
            </a:r>
            <a:r>
              <a:rPr lang="en-US" altLang="zh-TW" sz="2400" dirty="0"/>
              <a:t>UI/UX </a:t>
            </a:r>
            <a:r>
              <a:rPr lang="zh-TW" altLang="en-US" sz="2400" dirty="0"/>
              <a:t>階段、設計階段、開發實作階段、測試階段以及部署維運階段</a:t>
            </a:r>
          </a:p>
          <a:p>
            <a:r>
              <a:rPr lang="en-US" altLang="zh-TW" sz="2400" dirty="0"/>
              <a:t>(C) </a:t>
            </a:r>
            <a:r>
              <a:rPr lang="zh-TW" altLang="en-US" sz="2400" dirty="0"/>
              <a:t>可區分為需求階段、設計階段、測試階段、以及部署維運階段</a:t>
            </a:r>
          </a:p>
          <a:p>
            <a:r>
              <a:rPr lang="en-US" altLang="zh-TW" sz="2400" dirty="0"/>
              <a:t>(D)</a:t>
            </a:r>
            <a:r>
              <a:rPr lang="zh-TW" altLang="en-US" sz="2400" dirty="0"/>
              <a:t>可區分為 </a:t>
            </a:r>
            <a:r>
              <a:rPr lang="en-US" altLang="zh-TW" sz="2400" dirty="0"/>
              <a:t>UI/UX</a:t>
            </a:r>
            <a:r>
              <a:rPr lang="zh-TW" altLang="en-US" sz="2400" dirty="0"/>
              <a:t>、設計階段、測試階段以及部署維運階段</a:t>
            </a:r>
          </a:p>
        </p:txBody>
      </p:sp>
    </p:spTree>
    <p:extLst>
      <p:ext uri="{BB962C8B-B14F-4D97-AF65-F5344CB8AC3E}">
        <p14:creationId xmlns:p14="http://schemas.microsoft.com/office/powerpoint/2010/main" val="3465424160"/>
      </p:ext>
    </p:extLst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73329" y="1039196"/>
            <a:ext cx="827116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3.(</a:t>
            </a:r>
            <a:r>
              <a:rPr lang="zh-TW" altLang="en-US" sz="2400" dirty="0"/>
              <a:t>單選題</a:t>
            </a:r>
            <a:r>
              <a:rPr lang="en-US" altLang="zh-TW" sz="2400" dirty="0"/>
              <a:t>)</a:t>
            </a:r>
          </a:p>
          <a:p>
            <a:r>
              <a:rPr lang="zh-TW" altLang="en-US" sz="2400" dirty="0"/>
              <a:t>關於安全軟體發展生命週期</a:t>
            </a:r>
            <a:r>
              <a:rPr lang="en-US" altLang="zh-TW" sz="2400" dirty="0"/>
              <a:t>(Security Software </a:t>
            </a:r>
            <a:r>
              <a:rPr lang="en-US" altLang="zh-TW" sz="2400" dirty="0" err="1"/>
              <a:t>DevelopmentLifecycle</a:t>
            </a:r>
            <a:r>
              <a:rPr lang="en-US" altLang="zh-TW" sz="2400" dirty="0"/>
              <a:t>, SSDLC</a:t>
            </a:r>
            <a:r>
              <a:rPr lang="en-US" altLang="zh-TW" sz="2400" dirty="0" smtClean="0"/>
              <a:t>),</a:t>
            </a:r>
            <a:r>
              <a:rPr lang="zh-TW" altLang="en-US" sz="2400" dirty="0" smtClean="0"/>
              <a:t>下列</a:t>
            </a:r>
            <a:r>
              <a:rPr lang="zh-TW" altLang="en-US" sz="2400" dirty="0"/>
              <a:t>敘述何者正確</a:t>
            </a:r>
            <a:r>
              <a:rPr lang="en-US" altLang="zh-TW" sz="2400" dirty="0" smtClean="0"/>
              <a:t>?</a:t>
            </a:r>
          </a:p>
          <a:p>
            <a:endParaRPr lang="en-US" altLang="zh-TW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(A)</a:t>
            </a: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可區分為需求階段、設計階段、開發實作階段、測試階段以及部署維運階段</a:t>
            </a:r>
          </a:p>
          <a:p>
            <a:r>
              <a:rPr lang="en-US" altLang="zh-TW" sz="2400" dirty="0"/>
              <a:t>(B) </a:t>
            </a:r>
            <a:r>
              <a:rPr lang="zh-TW" altLang="en-US" sz="2400" dirty="0"/>
              <a:t>可區分為 </a:t>
            </a:r>
            <a:r>
              <a:rPr lang="en-US" altLang="zh-TW" sz="2400" dirty="0"/>
              <a:t>UI/UX </a:t>
            </a:r>
            <a:r>
              <a:rPr lang="zh-TW" altLang="en-US" sz="2400" dirty="0"/>
              <a:t>階段、設計階段、開發實作階段、測試階段以及部署維運階段</a:t>
            </a:r>
          </a:p>
          <a:p>
            <a:r>
              <a:rPr lang="en-US" altLang="zh-TW" sz="2400" dirty="0"/>
              <a:t>(C) </a:t>
            </a:r>
            <a:r>
              <a:rPr lang="zh-TW" altLang="en-US" sz="2400" dirty="0"/>
              <a:t>可區分為需求階段、設計階段、測試階段、以及部署維運階段</a:t>
            </a:r>
          </a:p>
          <a:p>
            <a:r>
              <a:rPr lang="en-US" altLang="zh-TW" sz="2400" dirty="0"/>
              <a:t>(D)</a:t>
            </a:r>
            <a:r>
              <a:rPr lang="zh-TW" altLang="en-US" sz="2400" dirty="0"/>
              <a:t>可區分為 </a:t>
            </a:r>
            <a:r>
              <a:rPr lang="en-US" altLang="zh-TW" sz="2400" dirty="0"/>
              <a:t>UI/UX</a:t>
            </a:r>
            <a:r>
              <a:rPr lang="zh-TW" altLang="en-US" sz="2400" dirty="0"/>
              <a:t>、設計階段、測試階段以及部署維運階段</a:t>
            </a:r>
          </a:p>
        </p:txBody>
      </p:sp>
    </p:spTree>
    <p:extLst>
      <p:ext uri="{BB962C8B-B14F-4D97-AF65-F5344CB8AC3E}">
        <p14:creationId xmlns:p14="http://schemas.microsoft.com/office/powerpoint/2010/main" val="2069243885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安全的系統發展生命週期</a:t>
            </a:r>
            <a:r>
              <a:rPr lang="en-US" altLang="zh-TW" sz="3600" dirty="0"/>
              <a:t>(Secure Software Development Life Cycle,</a:t>
            </a:r>
          </a:p>
          <a:p>
            <a:r>
              <a:rPr lang="en-US" altLang="zh-TW" sz="3600" dirty="0"/>
              <a:t>SSDLC)</a:t>
            </a:r>
            <a:r>
              <a:rPr lang="zh-TW" altLang="en-US" sz="3600" dirty="0"/>
              <a:t>意指發展一套安全系統的順序</a:t>
            </a:r>
            <a:r>
              <a:rPr lang="en-US" altLang="zh-TW" sz="3600" dirty="0"/>
              <a:t>,</a:t>
            </a:r>
            <a:r>
              <a:rPr lang="zh-TW" altLang="en-US" sz="3600" dirty="0"/>
              <a:t>用以開發完善安全的資訊</a:t>
            </a:r>
            <a:r>
              <a:rPr lang="zh-TW" altLang="en-US" sz="3600" dirty="0" smtClean="0"/>
              <a:t>系統</a:t>
            </a:r>
            <a:r>
              <a:rPr lang="zh-TW" altLang="en-US" sz="3600" dirty="0"/>
              <a:t>。以下哪個不是安全的系統發展生命週期階段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設計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需求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估價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開發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96954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安全的系統發展生命週期</a:t>
            </a:r>
            <a:r>
              <a:rPr lang="en-US" altLang="zh-TW" sz="3600" dirty="0"/>
              <a:t>(Secure Software Development Life Cycle,</a:t>
            </a:r>
          </a:p>
          <a:p>
            <a:r>
              <a:rPr lang="en-US" altLang="zh-TW" sz="3600" dirty="0"/>
              <a:t>SSDLC)</a:t>
            </a:r>
            <a:r>
              <a:rPr lang="zh-TW" altLang="en-US" sz="3600" dirty="0"/>
              <a:t>意指發展一套安全系統的順序</a:t>
            </a:r>
            <a:r>
              <a:rPr lang="en-US" altLang="zh-TW" sz="3600" dirty="0"/>
              <a:t>,</a:t>
            </a:r>
            <a:r>
              <a:rPr lang="zh-TW" altLang="en-US" sz="3600" dirty="0"/>
              <a:t>用以開發完善安全的資訊</a:t>
            </a:r>
            <a:r>
              <a:rPr lang="zh-TW" altLang="en-US" sz="3600" dirty="0" smtClean="0"/>
              <a:t>系統</a:t>
            </a:r>
            <a:r>
              <a:rPr lang="zh-TW" altLang="en-US" sz="3600" dirty="0"/>
              <a:t>。以下哪個不是安全的系統發展生命週期階段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設計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需求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估價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開發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48593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600" dirty="0">
                <a:solidFill>
                  <a:srgbClr val="FFFF00"/>
                </a:solidFill>
              </a:rPr>
              <a:t>3</a:t>
            </a:r>
            <a:r>
              <a:rPr lang="en-US" altLang="zh-TW" sz="9600" dirty="0" smtClean="0">
                <a:solidFill>
                  <a:srgbClr val="FFFF00"/>
                </a:solidFill>
              </a:rPr>
              <a:t>.</a:t>
            </a:r>
          </a:p>
          <a:p>
            <a:pPr algn="ctr"/>
            <a:r>
              <a:rPr lang="zh-TW" altLang="en-US" sz="3600" dirty="0" smtClean="0"/>
              <a:t>資</a:t>
            </a:r>
            <a:r>
              <a:rPr lang="zh-TW" altLang="en-US" sz="3600" dirty="0"/>
              <a:t>安維運</a:t>
            </a:r>
            <a:r>
              <a:rPr lang="zh-TW" altLang="en-US" sz="3600" dirty="0" smtClean="0"/>
              <a:t>技術</a:t>
            </a:r>
            <a:endParaRPr lang="en-US" altLang="zh-TW" sz="3600" dirty="0" smtClean="0"/>
          </a:p>
          <a:p>
            <a:pPr algn="ctr"/>
            <a:r>
              <a:rPr lang="en-US" altLang="zh-TW" sz="3600" dirty="0" smtClean="0"/>
              <a:t>Security Operations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0899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</a:t>
            </a:r>
            <a:r>
              <a:rPr lang="zh-TW" altLang="en-US" dirty="0"/>
              <a:t>資安維運技術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59386" y="2117619"/>
            <a:ext cx="7886700" cy="2554274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3.1.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惡意程式防護</a:t>
            </a:r>
            <a:r>
              <a:rPr lang="zh-TW" altLang="en-US" dirty="0"/>
              <a:t>與</a:t>
            </a:r>
            <a:r>
              <a:rPr lang="zh-TW" alt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弱點</a:t>
            </a:r>
            <a:r>
              <a:rPr lang="zh-TW" alt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管理</a:t>
            </a:r>
            <a:endParaRPr lang="en-US" altLang="zh-TW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3.2</a:t>
            </a:r>
            <a:r>
              <a:rPr lang="en-US" altLang="zh-TW" dirty="0"/>
              <a:t>.</a:t>
            </a:r>
            <a:r>
              <a:rPr lang="zh-TW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資料安全</a:t>
            </a:r>
            <a:r>
              <a:rPr lang="en-US" altLang="zh-TW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(data Security)</a:t>
            </a:r>
            <a:r>
              <a:rPr lang="zh-TW" altLang="en-US" dirty="0"/>
              <a:t>及</a:t>
            </a:r>
            <a:r>
              <a:rPr lang="zh-TW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備份管理</a:t>
            </a:r>
            <a:r>
              <a:rPr lang="en-US" altLang="zh-TW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(backup)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3.3</a:t>
            </a:r>
            <a:r>
              <a:rPr lang="en-US" altLang="zh-TW" dirty="0"/>
              <a:t>.</a:t>
            </a:r>
            <a:r>
              <a:rPr lang="zh-TW" altLang="en-US" dirty="0"/>
              <a:t>日誌管理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6600746"/>
      </p:ext>
    </p:extLst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5890" y="277401"/>
            <a:ext cx="8291072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/>
              <a:t> </a:t>
            </a:r>
            <a:r>
              <a:rPr lang="en-US" altLang="zh-TW" sz="1200" dirty="0" smtClean="0"/>
              <a:t>3.1.</a:t>
            </a:r>
            <a:r>
              <a:rPr lang="zh-TW" altLang="en-US" sz="1200" dirty="0" smtClean="0"/>
              <a:t>惡意程式防護與弱點管理</a:t>
            </a:r>
            <a:r>
              <a:rPr lang="en-US" altLang="zh-TW" sz="1200" dirty="0" smtClean="0"/>
              <a:t>(vulnerability management)</a:t>
            </a:r>
          </a:p>
          <a:p>
            <a:r>
              <a:rPr lang="en-US" altLang="zh-TW" sz="1200" dirty="0" smtClean="0"/>
              <a:t>    3.1.1.</a:t>
            </a:r>
            <a:r>
              <a:rPr lang="zh-TW" altLang="en-US" sz="1200" dirty="0" smtClean="0"/>
              <a:t>惡意程式</a:t>
            </a:r>
            <a:r>
              <a:rPr lang="en-US" altLang="zh-TW" sz="1200" dirty="0" smtClean="0"/>
              <a:t>malware</a:t>
            </a:r>
          </a:p>
          <a:p>
            <a:r>
              <a:rPr lang="en-US" altLang="zh-TW" sz="1200" dirty="0" smtClean="0"/>
              <a:t>    3.1.2.</a:t>
            </a:r>
            <a:r>
              <a:rPr lang="zh-TW" altLang="en-US" sz="1200" dirty="0" smtClean="0"/>
              <a:t>惡意程式分析</a:t>
            </a:r>
          </a:p>
          <a:p>
            <a:r>
              <a:rPr lang="zh-TW" altLang="en-US" sz="1200" dirty="0" smtClean="0"/>
              <a:t>    </a:t>
            </a:r>
            <a:r>
              <a:rPr lang="en-US" altLang="zh-TW" sz="1200" dirty="0" smtClean="0"/>
              <a:t>3.1.3.</a:t>
            </a:r>
            <a:r>
              <a:rPr lang="zh-TW" altLang="en-US" sz="1200" dirty="0" smtClean="0"/>
              <a:t>惡意程式防護</a:t>
            </a:r>
          </a:p>
          <a:p>
            <a:r>
              <a:rPr lang="zh-TW" altLang="en-US" sz="1200" dirty="0" smtClean="0"/>
              <a:t>         防毒軟體          防駭軟體         防火牆</a:t>
            </a:r>
          </a:p>
          <a:p>
            <a:r>
              <a:rPr lang="zh-TW" altLang="en-US" sz="1200" dirty="0" smtClean="0"/>
              <a:t>         </a:t>
            </a:r>
          </a:p>
          <a:p>
            <a:r>
              <a:rPr lang="zh-TW" altLang="en-US" sz="1200" dirty="0" smtClean="0"/>
              <a:t>    </a:t>
            </a:r>
            <a:r>
              <a:rPr lang="en-US" altLang="zh-TW" sz="1200" dirty="0" smtClean="0"/>
              <a:t>3.1.4.</a:t>
            </a:r>
            <a:r>
              <a:rPr lang="zh-TW" altLang="en-US" sz="1200" dirty="0" smtClean="0"/>
              <a:t>系統弱點及其管理</a:t>
            </a:r>
          </a:p>
          <a:p>
            <a:r>
              <a:rPr lang="zh-TW" altLang="en-US" sz="1200" dirty="0" smtClean="0"/>
              <a:t>       如何偵測系統弱點</a:t>
            </a:r>
            <a:r>
              <a:rPr lang="en-US" altLang="zh-TW" sz="1200" dirty="0" smtClean="0"/>
              <a:t>---</a:t>
            </a:r>
            <a:r>
              <a:rPr lang="zh-TW" altLang="en-US" sz="1200" dirty="0" smtClean="0"/>
              <a:t>漏洞掃描</a:t>
            </a:r>
          </a:p>
          <a:p>
            <a:r>
              <a:rPr lang="zh-TW" altLang="en-US" sz="1200" dirty="0" smtClean="0"/>
              <a:t>    </a:t>
            </a:r>
            <a:r>
              <a:rPr lang="en-US" altLang="zh-TW" sz="1200" dirty="0" smtClean="0"/>
              <a:t>3.1.5.</a:t>
            </a:r>
            <a:r>
              <a:rPr lang="zh-TW" altLang="en-US" sz="1200" dirty="0" smtClean="0"/>
              <a:t>網站弱點及其管理</a:t>
            </a:r>
          </a:p>
          <a:p>
            <a:r>
              <a:rPr lang="zh-TW" altLang="en-US" sz="1200" dirty="0" smtClean="0"/>
              <a:t>       如何偵測網站弱點</a:t>
            </a:r>
            <a:r>
              <a:rPr lang="en-US" altLang="zh-TW" sz="1200" dirty="0" smtClean="0"/>
              <a:t>---</a:t>
            </a:r>
            <a:r>
              <a:rPr lang="zh-TW" altLang="en-US" sz="1200" dirty="0" smtClean="0"/>
              <a:t>漏洞掃描</a:t>
            </a:r>
          </a:p>
          <a:p>
            <a:endParaRPr lang="en-US" altLang="zh-TW" sz="1200" dirty="0" smtClean="0"/>
          </a:p>
          <a:p>
            <a:r>
              <a:rPr lang="zh-TW" altLang="en-US" sz="1200" dirty="0" smtClean="0"/>
              <a:t> </a:t>
            </a:r>
            <a:r>
              <a:rPr lang="en-US" altLang="zh-TW" sz="1200" dirty="0" smtClean="0"/>
              <a:t>3.2.</a:t>
            </a:r>
            <a:r>
              <a:rPr lang="zh-TW" altLang="en-US" sz="1200" dirty="0" smtClean="0"/>
              <a:t>資料安全</a:t>
            </a:r>
            <a:r>
              <a:rPr lang="en-US" altLang="zh-TW" sz="1200" dirty="0" smtClean="0"/>
              <a:t>(data Security)</a:t>
            </a:r>
            <a:r>
              <a:rPr lang="zh-TW" altLang="en-US" sz="1200" dirty="0" smtClean="0"/>
              <a:t>及備份管理</a:t>
            </a:r>
            <a:r>
              <a:rPr lang="en-US" altLang="zh-TW" sz="1200" dirty="0" smtClean="0"/>
              <a:t>(backup)</a:t>
            </a:r>
          </a:p>
          <a:p>
            <a:r>
              <a:rPr lang="en-US" altLang="zh-TW" sz="1200" dirty="0" smtClean="0"/>
              <a:t>    https://en.wikipedia.org/wiki/Data_security</a:t>
            </a:r>
          </a:p>
          <a:p>
            <a:r>
              <a:rPr lang="en-US" altLang="zh-TW" sz="1200" dirty="0" smtClean="0"/>
              <a:t>   3.2.1.</a:t>
            </a:r>
            <a:r>
              <a:rPr lang="zh-TW" altLang="en-US" sz="1200" dirty="0" smtClean="0"/>
              <a:t>資料安全</a:t>
            </a:r>
            <a:r>
              <a:rPr lang="en-US" altLang="zh-TW" sz="1200" dirty="0" smtClean="0"/>
              <a:t>(data Security)</a:t>
            </a:r>
          </a:p>
          <a:p>
            <a:r>
              <a:rPr lang="en-US" altLang="zh-TW" sz="1200" dirty="0" smtClean="0"/>
              <a:t>   3.2.2.</a:t>
            </a:r>
            <a:r>
              <a:rPr lang="zh-TW" altLang="en-US" sz="1200" dirty="0" smtClean="0"/>
              <a:t>資料安全</a:t>
            </a:r>
            <a:r>
              <a:rPr lang="en-US" altLang="zh-TW" sz="1200" dirty="0" smtClean="0"/>
              <a:t>(data Security)</a:t>
            </a:r>
            <a:r>
              <a:rPr lang="zh-TW" altLang="en-US" sz="1200" dirty="0" smtClean="0"/>
              <a:t>技術</a:t>
            </a:r>
            <a:r>
              <a:rPr lang="en-US" altLang="zh-TW" sz="1200" dirty="0" smtClean="0"/>
              <a:t>:</a:t>
            </a:r>
          </a:p>
          <a:p>
            <a:r>
              <a:rPr lang="en-US" altLang="zh-TW" sz="1200" dirty="0" smtClean="0"/>
              <a:t>         Disk encryption(</a:t>
            </a:r>
            <a:r>
              <a:rPr lang="zh-TW" altLang="en-US" sz="1200" dirty="0" smtClean="0"/>
              <a:t>硬碟加密</a:t>
            </a:r>
            <a:r>
              <a:rPr lang="en-US" altLang="zh-TW" sz="1200" dirty="0" smtClean="0"/>
              <a:t>)</a:t>
            </a:r>
          </a:p>
          <a:p>
            <a:r>
              <a:rPr lang="en-US" altLang="zh-TW" sz="1200" dirty="0" smtClean="0"/>
              <a:t>         Software versus hardware-based mechanisms for protecting data</a:t>
            </a:r>
          </a:p>
          <a:p>
            <a:r>
              <a:rPr lang="en-US" altLang="zh-TW" sz="1200" dirty="0" smtClean="0"/>
              <a:t>         Data masking(</a:t>
            </a:r>
            <a:r>
              <a:rPr lang="zh-TW" altLang="en-US" sz="1200" dirty="0" smtClean="0"/>
              <a:t>資料</a:t>
            </a:r>
            <a:r>
              <a:rPr lang="en-US" altLang="zh-TW" sz="1200" dirty="0" smtClean="0"/>
              <a:t>)</a:t>
            </a:r>
          </a:p>
          <a:p>
            <a:r>
              <a:rPr lang="en-US" altLang="zh-TW" sz="1200" dirty="0" smtClean="0"/>
              <a:t>   3.2.3.</a:t>
            </a:r>
            <a:r>
              <a:rPr lang="zh-TW" altLang="en-US" sz="1200" dirty="0" smtClean="0"/>
              <a:t>資料安全</a:t>
            </a:r>
            <a:r>
              <a:rPr lang="en-US" altLang="zh-TW" sz="1200" dirty="0" smtClean="0"/>
              <a:t>(data Security)</a:t>
            </a:r>
            <a:r>
              <a:rPr lang="zh-TW" altLang="en-US" sz="1200" dirty="0" smtClean="0"/>
              <a:t>標準</a:t>
            </a:r>
            <a:r>
              <a:rPr lang="en-US" altLang="zh-TW" sz="1200" dirty="0" smtClean="0"/>
              <a:t>:</a:t>
            </a:r>
          </a:p>
          <a:p>
            <a:r>
              <a:rPr lang="en-US" altLang="zh-TW" sz="1200" dirty="0" smtClean="0"/>
              <a:t>         ISO/IEC 27001:2013 and ISO/IEC 27002:2013</a:t>
            </a:r>
          </a:p>
          <a:p>
            <a:r>
              <a:rPr lang="en-US" altLang="zh-TW" sz="1200" dirty="0" smtClean="0"/>
              <a:t>         General Data Protection Regulation (GDPR) </a:t>
            </a:r>
          </a:p>
          <a:p>
            <a:r>
              <a:rPr lang="en-US" altLang="zh-TW" sz="1200" dirty="0" smtClean="0"/>
              <a:t>         </a:t>
            </a:r>
          </a:p>
          <a:p>
            <a:r>
              <a:rPr lang="en-US" altLang="zh-TW" sz="1200" dirty="0" smtClean="0"/>
              <a:t>   3.2.4.</a:t>
            </a:r>
            <a:r>
              <a:rPr lang="zh-TW" altLang="en-US" sz="1200" dirty="0" smtClean="0"/>
              <a:t>備份管理</a:t>
            </a:r>
            <a:r>
              <a:rPr lang="en-US" altLang="zh-TW" sz="1200" dirty="0" smtClean="0"/>
              <a:t>(backup)</a:t>
            </a:r>
            <a:r>
              <a:rPr lang="zh-TW" altLang="en-US" sz="1200" dirty="0" smtClean="0"/>
              <a:t>基本觀念    </a:t>
            </a:r>
            <a:r>
              <a:rPr lang="en-US" altLang="zh-TW" sz="1200" dirty="0" smtClean="0"/>
              <a:t>https://en.wikipedia.org/wiki/Backup</a:t>
            </a:r>
          </a:p>
          <a:p>
            <a:r>
              <a:rPr lang="en-US" altLang="zh-TW" sz="1200" dirty="0" smtClean="0"/>
              <a:t>   3.2.5.</a:t>
            </a:r>
            <a:r>
              <a:rPr lang="zh-TW" altLang="en-US" sz="1200" dirty="0" smtClean="0"/>
              <a:t>備份方法</a:t>
            </a:r>
            <a:r>
              <a:rPr lang="en-US" altLang="zh-TW" sz="1200" dirty="0" smtClean="0"/>
              <a:t>|</a:t>
            </a:r>
            <a:r>
              <a:rPr lang="zh-TW" altLang="en-US" sz="1200" dirty="0" smtClean="0"/>
              <a:t>種類</a:t>
            </a:r>
            <a:r>
              <a:rPr lang="en-US" altLang="zh-TW" sz="1200" dirty="0" smtClean="0"/>
              <a:t>(Backup methods):</a:t>
            </a:r>
          </a:p>
          <a:p>
            <a:r>
              <a:rPr lang="en-US" altLang="zh-TW" sz="1200" dirty="0" smtClean="0"/>
              <a:t>           Full Backup |Incremental </a:t>
            </a:r>
            <a:r>
              <a:rPr lang="en-US" altLang="zh-TW" sz="1200" dirty="0" err="1" smtClean="0"/>
              <a:t>Backup|Differential</a:t>
            </a:r>
            <a:r>
              <a:rPr lang="en-US" altLang="zh-TW" sz="1200" dirty="0" smtClean="0"/>
              <a:t> backup|</a:t>
            </a:r>
            <a:r>
              <a:rPr lang="zh-TW" altLang="en-US" sz="1200" dirty="0" smtClean="0"/>
              <a:t>選擇式備份</a:t>
            </a:r>
          </a:p>
          <a:p>
            <a:r>
              <a:rPr lang="zh-TW" altLang="en-US" sz="1200" dirty="0" smtClean="0"/>
              <a:t>           冷備份</a:t>
            </a:r>
            <a:r>
              <a:rPr lang="en-US" altLang="zh-TW" sz="1200" dirty="0" smtClean="0"/>
              <a:t>|</a:t>
            </a:r>
            <a:r>
              <a:rPr lang="zh-TW" altLang="en-US" sz="1200" dirty="0" smtClean="0"/>
              <a:t>熱備份</a:t>
            </a:r>
          </a:p>
          <a:p>
            <a:r>
              <a:rPr lang="zh-TW" altLang="en-US" sz="1200" dirty="0" smtClean="0"/>
              <a:t>    </a:t>
            </a:r>
            <a:r>
              <a:rPr lang="en-US" altLang="zh-TW" sz="1200" dirty="0" smtClean="0"/>
              <a:t>3.2.6.</a:t>
            </a:r>
            <a:r>
              <a:rPr lang="zh-TW" altLang="en-US" sz="1200" dirty="0" smtClean="0"/>
              <a:t>備份儲存</a:t>
            </a:r>
            <a:r>
              <a:rPr lang="en-US" altLang="zh-TW" sz="1200" dirty="0" smtClean="0"/>
              <a:t>(Storage media): RAID  SAN NAS</a:t>
            </a:r>
          </a:p>
          <a:p>
            <a:r>
              <a:rPr lang="en-US" altLang="zh-TW" sz="1200" dirty="0" smtClean="0"/>
              <a:t>           RAID 0+1 vs RAID 1+0   RAID 5+0           https://zh.wikipedia.org/wiki/RAID#RAID_10/01 </a:t>
            </a:r>
          </a:p>
          <a:p>
            <a:r>
              <a:rPr lang="en-US" altLang="zh-TW" sz="1200" dirty="0" smtClean="0"/>
              <a:t>    3.2.7.</a:t>
            </a:r>
            <a:r>
              <a:rPr lang="zh-TW" altLang="en-US" sz="1200" dirty="0" smtClean="0"/>
              <a:t>備份管理</a:t>
            </a:r>
            <a:r>
              <a:rPr lang="en-US" altLang="zh-TW" sz="1200" dirty="0" smtClean="0"/>
              <a:t>(backup)</a:t>
            </a:r>
            <a:r>
              <a:rPr lang="zh-TW" altLang="en-US" sz="1200" dirty="0" smtClean="0"/>
              <a:t>類型</a:t>
            </a:r>
            <a:r>
              <a:rPr lang="en-US" altLang="zh-TW" sz="1200" dirty="0" smtClean="0"/>
              <a:t>:Online | Near-line | Off-line | Off-site data protection | Backup site</a:t>
            </a:r>
          </a:p>
          <a:p>
            <a:endParaRPr lang="en-US" altLang="zh-TW" sz="1200" dirty="0" smtClean="0"/>
          </a:p>
          <a:p>
            <a:r>
              <a:rPr lang="en-US" altLang="zh-TW" sz="1200" dirty="0" smtClean="0"/>
              <a:t> 3.3.</a:t>
            </a:r>
            <a:r>
              <a:rPr lang="zh-TW" altLang="en-US" sz="1200" dirty="0" smtClean="0"/>
              <a:t>日誌管理</a:t>
            </a:r>
          </a:p>
          <a:p>
            <a:r>
              <a:rPr lang="zh-TW" altLang="en-US" sz="1200" dirty="0" smtClean="0"/>
              <a:t>   </a:t>
            </a:r>
            <a:r>
              <a:rPr lang="en-US" altLang="zh-TW" sz="1200" dirty="0" smtClean="0"/>
              <a:t>3.3.1.</a:t>
            </a:r>
            <a:r>
              <a:rPr lang="zh-TW" altLang="en-US" sz="1200" dirty="0" smtClean="0"/>
              <a:t>日誌</a:t>
            </a:r>
            <a:r>
              <a:rPr lang="en-US" altLang="zh-TW" sz="1200" dirty="0" smtClean="0"/>
              <a:t>log|</a:t>
            </a:r>
            <a:r>
              <a:rPr lang="zh-TW" altLang="en-US" sz="1200" dirty="0" smtClean="0"/>
              <a:t>日誌管理</a:t>
            </a:r>
            <a:r>
              <a:rPr lang="en-US" altLang="zh-TW" sz="1200" dirty="0" smtClean="0"/>
              <a:t>|</a:t>
            </a:r>
            <a:r>
              <a:rPr lang="zh-TW" altLang="en-US" sz="1200" dirty="0" smtClean="0"/>
              <a:t>日誌分析</a:t>
            </a:r>
          </a:p>
          <a:p>
            <a:r>
              <a:rPr lang="zh-TW" altLang="en-US" sz="1200" dirty="0" smtClean="0"/>
              <a:t>   </a:t>
            </a:r>
            <a:r>
              <a:rPr lang="en-US" altLang="zh-TW" sz="1200" dirty="0" smtClean="0"/>
              <a:t>3.3.2.windows</a:t>
            </a:r>
            <a:r>
              <a:rPr lang="zh-TW" altLang="en-US" sz="1200" dirty="0" smtClean="0"/>
              <a:t>作業系統日誌及其管理      </a:t>
            </a:r>
            <a:r>
              <a:rPr lang="en-US" altLang="zh-TW" sz="1200" dirty="0" smtClean="0"/>
              <a:t>3.3.3.Linux</a:t>
            </a:r>
            <a:r>
              <a:rPr lang="zh-TW" altLang="en-US" sz="1200" dirty="0" smtClean="0"/>
              <a:t>作業系統日誌及其管理     </a:t>
            </a:r>
            <a:r>
              <a:rPr lang="en-US" altLang="zh-TW" sz="1200" dirty="0" smtClean="0"/>
              <a:t>3.3.4.Apache</a:t>
            </a:r>
            <a:r>
              <a:rPr lang="zh-TW" altLang="en-US" sz="1200" dirty="0" smtClean="0"/>
              <a:t>網站伺服器日誌及其管理</a:t>
            </a:r>
          </a:p>
          <a:p>
            <a:r>
              <a:rPr lang="zh-TW" altLang="en-US" dirty="0" smtClean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6902663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3.1</a:t>
            </a:r>
          </a:p>
          <a:p>
            <a:pPr algn="ctr"/>
            <a:r>
              <a:rPr lang="zh-TW" altLang="en-US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惡意程式</a:t>
            </a:r>
            <a:r>
              <a:rPr lang="zh-TW" altLang="en-US" sz="4000" dirty="0" smtClean="0">
                <a:solidFill>
                  <a:srgbClr val="92D050"/>
                </a:solidFill>
              </a:rPr>
              <a:t>防護</a:t>
            </a:r>
            <a:endParaRPr lang="en-US" altLang="zh-TW" sz="4000" dirty="0" smtClean="0">
              <a:solidFill>
                <a:srgbClr val="92D050"/>
              </a:solidFill>
            </a:endParaRPr>
          </a:p>
          <a:p>
            <a:pPr algn="ctr"/>
            <a:r>
              <a:rPr lang="zh-TW" altLang="en-US" sz="4000" dirty="0" smtClean="0"/>
              <a:t>與</a:t>
            </a:r>
            <a:endParaRPr lang="en-US" altLang="zh-TW" sz="4000" dirty="0" smtClean="0"/>
          </a:p>
          <a:p>
            <a:pPr algn="ctr"/>
            <a:r>
              <a:rPr lang="zh-TW" alt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弱點</a:t>
            </a:r>
            <a:r>
              <a:rPr lang="zh-TW" altLang="en-US" sz="4000" dirty="0" smtClean="0"/>
              <a:t>管理</a:t>
            </a:r>
            <a:endParaRPr lang="en-US" altLang="zh-TW" sz="4000" dirty="0" smtClean="0"/>
          </a:p>
          <a:p>
            <a:pPr algn="ctr"/>
            <a:r>
              <a:rPr lang="en-US" altLang="zh-TW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vulnerability</a:t>
            </a:r>
            <a:r>
              <a:rPr lang="en-US" altLang="zh-TW" sz="4000" dirty="0" smtClean="0"/>
              <a:t> management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95536829"/>
      </p:ext>
    </p:extLst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8000" dirty="0"/>
              <a:t>惡意</a:t>
            </a:r>
            <a:r>
              <a:rPr lang="zh-TW" altLang="en-US" sz="8000" dirty="0" smtClean="0"/>
              <a:t>程式</a:t>
            </a:r>
            <a:endParaRPr lang="zh-TW" altLang="en-US" sz="8000" dirty="0"/>
          </a:p>
        </p:txBody>
      </p:sp>
    </p:spTree>
    <p:extLst>
      <p:ext uri="{BB962C8B-B14F-4D97-AF65-F5344CB8AC3E}">
        <p14:creationId xmlns:p14="http://schemas.microsoft.com/office/powerpoint/2010/main" val="24917110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8000" dirty="0" smtClean="0"/>
              <a:t>網路協定分析</a:t>
            </a:r>
            <a:endParaRPr lang="en-US" altLang="zh-TW" sz="8000" dirty="0" smtClean="0"/>
          </a:p>
        </p:txBody>
      </p:sp>
    </p:spTree>
    <p:extLst>
      <p:ext uri="{BB962C8B-B14F-4D97-AF65-F5344CB8AC3E}">
        <p14:creationId xmlns:p14="http://schemas.microsoft.com/office/powerpoint/2010/main" val="828328077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下列敘述何者正確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 smtClean="0"/>
              <a:t>(A) </a:t>
            </a:r>
            <a:r>
              <a:rPr lang="zh-TW" altLang="en-US" sz="3600" dirty="0"/>
              <a:t>巨集病毒只會感染 </a:t>
            </a:r>
            <a:r>
              <a:rPr lang="en-US" altLang="zh-TW" sz="3600" dirty="0"/>
              <a:t>Excel </a:t>
            </a:r>
            <a:r>
              <a:rPr lang="zh-TW" altLang="en-US" sz="3600" dirty="0"/>
              <a:t>檔案</a:t>
            </a:r>
            <a:r>
              <a:rPr lang="en-US" altLang="zh-TW" sz="3600" dirty="0"/>
              <a:t>,</a:t>
            </a:r>
            <a:r>
              <a:rPr lang="zh-TW" altLang="en-US" sz="3600" dirty="0"/>
              <a:t>但不會感染 </a:t>
            </a:r>
            <a:r>
              <a:rPr lang="en-US" altLang="zh-TW" sz="3600" dirty="0"/>
              <a:t>Word </a:t>
            </a:r>
            <a:r>
              <a:rPr lang="zh-TW" altLang="en-US" sz="3600" dirty="0"/>
              <a:t>檔案</a:t>
            </a:r>
          </a:p>
          <a:p>
            <a:r>
              <a:rPr lang="en-US" altLang="zh-TW" sz="3600" dirty="0" smtClean="0"/>
              <a:t>(B) </a:t>
            </a:r>
            <a:r>
              <a:rPr lang="zh-TW" altLang="en-US" sz="3600" dirty="0"/>
              <a:t>開機型病毒藏匿於硬碟非主要開機磁區</a:t>
            </a:r>
          </a:p>
          <a:p>
            <a:r>
              <a:rPr lang="en-US" altLang="zh-TW" sz="3600" dirty="0" smtClean="0"/>
              <a:t>(C) </a:t>
            </a:r>
            <a:r>
              <a:rPr lang="zh-TW" altLang="en-US" sz="3600" dirty="0"/>
              <a:t>非常駐型病毒將自己寄生在 *</a:t>
            </a:r>
            <a:r>
              <a:rPr lang="en-US" altLang="zh-TW" sz="3600" dirty="0"/>
              <a:t>.COM</a:t>
            </a:r>
            <a:r>
              <a:rPr lang="zh-TW" altLang="en-US" sz="3600" dirty="0"/>
              <a:t>、 *</a:t>
            </a:r>
            <a:r>
              <a:rPr lang="en-US" altLang="zh-TW" sz="3600" dirty="0"/>
              <a:t>.EXE </a:t>
            </a:r>
            <a:r>
              <a:rPr lang="zh-TW" altLang="en-US" sz="3600" dirty="0"/>
              <a:t>或是 *</a:t>
            </a:r>
            <a:r>
              <a:rPr lang="en-US" altLang="zh-TW" sz="3600" dirty="0"/>
              <a:t>.SYS </a:t>
            </a:r>
            <a:r>
              <a:rPr lang="zh-TW" altLang="en-US" sz="3600" dirty="0"/>
              <a:t>的檔案</a:t>
            </a:r>
          </a:p>
          <a:p>
            <a:r>
              <a:rPr lang="zh-TW" altLang="en-US" sz="3600" dirty="0"/>
              <a:t>中</a:t>
            </a:r>
          </a:p>
          <a:p>
            <a:r>
              <a:rPr lang="en-US" altLang="zh-TW" sz="3600" dirty="0" smtClean="0"/>
              <a:t>(D) </a:t>
            </a:r>
            <a:r>
              <a:rPr lang="zh-TW" altLang="en-US" sz="3600" dirty="0"/>
              <a:t>檔案型病毒只會感染 </a:t>
            </a:r>
            <a:r>
              <a:rPr lang="en-US" altLang="zh-TW" sz="3600" dirty="0"/>
              <a:t>.COM </a:t>
            </a:r>
            <a:r>
              <a:rPr lang="zh-TW" altLang="en-US" sz="3600" dirty="0"/>
              <a:t>檔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37657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下列敘述何者正確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 smtClean="0"/>
              <a:t>(A) </a:t>
            </a:r>
            <a:r>
              <a:rPr lang="zh-TW" altLang="en-US" sz="3600" dirty="0"/>
              <a:t>巨集病毒只會感染 </a:t>
            </a:r>
            <a:r>
              <a:rPr lang="en-US" altLang="zh-TW" sz="3600" dirty="0"/>
              <a:t>Excel </a:t>
            </a:r>
            <a:r>
              <a:rPr lang="zh-TW" altLang="en-US" sz="3600" dirty="0"/>
              <a:t>檔案</a:t>
            </a:r>
            <a:r>
              <a:rPr lang="en-US" altLang="zh-TW" sz="3600" dirty="0"/>
              <a:t>,</a:t>
            </a:r>
            <a:r>
              <a:rPr lang="zh-TW" altLang="en-US" sz="3600" dirty="0"/>
              <a:t>但不會感染 </a:t>
            </a:r>
            <a:r>
              <a:rPr lang="en-US" altLang="zh-TW" sz="3600" dirty="0"/>
              <a:t>Word </a:t>
            </a:r>
            <a:r>
              <a:rPr lang="zh-TW" altLang="en-US" sz="3600" dirty="0"/>
              <a:t>檔案</a:t>
            </a:r>
          </a:p>
          <a:p>
            <a:r>
              <a:rPr lang="en-US" altLang="zh-TW" sz="3600" dirty="0" smtClean="0"/>
              <a:t>(B) </a:t>
            </a:r>
            <a:r>
              <a:rPr lang="zh-TW" altLang="en-US" sz="3600" dirty="0"/>
              <a:t>開機型病毒藏匿於硬碟非主要開機磁區</a:t>
            </a:r>
          </a:p>
          <a:p>
            <a:r>
              <a:rPr lang="en-US" altLang="zh-TW" sz="3600" dirty="0" smtClean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非常駐型病毒將自己寄生在 *</a:t>
            </a:r>
            <a:r>
              <a:rPr lang="en-US" altLang="zh-TW" sz="3600" dirty="0">
                <a:solidFill>
                  <a:srgbClr val="FF0000"/>
                </a:solidFill>
              </a:rPr>
              <a:t>.COM</a:t>
            </a:r>
            <a:r>
              <a:rPr lang="zh-TW" altLang="en-US" sz="3600" dirty="0">
                <a:solidFill>
                  <a:srgbClr val="FF0000"/>
                </a:solidFill>
              </a:rPr>
              <a:t>、 *</a:t>
            </a:r>
            <a:r>
              <a:rPr lang="en-US" altLang="zh-TW" sz="3600" dirty="0">
                <a:solidFill>
                  <a:srgbClr val="FF0000"/>
                </a:solidFill>
              </a:rPr>
              <a:t>.EXE </a:t>
            </a:r>
            <a:r>
              <a:rPr lang="zh-TW" altLang="en-US" sz="3600" dirty="0">
                <a:solidFill>
                  <a:srgbClr val="FF0000"/>
                </a:solidFill>
              </a:rPr>
              <a:t>或是 *</a:t>
            </a:r>
            <a:r>
              <a:rPr lang="en-US" altLang="zh-TW" sz="3600" dirty="0">
                <a:solidFill>
                  <a:srgbClr val="FF0000"/>
                </a:solidFill>
              </a:rPr>
              <a:t>.SYS </a:t>
            </a:r>
            <a:r>
              <a:rPr lang="zh-TW" altLang="en-US" sz="3600" dirty="0">
                <a:solidFill>
                  <a:srgbClr val="FF0000"/>
                </a:solidFill>
              </a:rPr>
              <a:t>的檔案</a:t>
            </a:r>
          </a:p>
          <a:p>
            <a:r>
              <a:rPr lang="zh-TW" altLang="en-US" sz="3600" dirty="0">
                <a:solidFill>
                  <a:srgbClr val="FF0000"/>
                </a:solidFill>
              </a:rPr>
              <a:t>中</a:t>
            </a:r>
          </a:p>
          <a:p>
            <a:r>
              <a:rPr lang="en-US" altLang="zh-TW" sz="3600" dirty="0" smtClean="0"/>
              <a:t>(D) </a:t>
            </a:r>
            <a:r>
              <a:rPr lang="zh-TW" altLang="en-US" sz="3600" dirty="0"/>
              <a:t>檔案型病毒只會感染 </a:t>
            </a:r>
            <a:r>
              <a:rPr lang="en-US" altLang="zh-TW" sz="3600" dirty="0"/>
              <a:t>.COM </a:t>
            </a:r>
            <a:r>
              <a:rPr lang="zh-TW" altLang="en-US" sz="3600" dirty="0"/>
              <a:t>檔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72662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當系統或應用程式上被發現具有弱點</a:t>
            </a:r>
            <a:r>
              <a:rPr lang="en-US" altLang="zh-TW" sz="3600" dirty="0"/>
              <a:t>,</a:t>
            </a:r>
            <a:r>
              <a:rPr lang="zh-TW" altLang="en-US" sz="3600" dirty="0"/>
              <a:t>但是在修補程式未發佈之前</a:t>
            </a:r>
            <a:r>
              <a:rPr lang="en-US" altLang="zh-TW" sz="3600" dirty="0" smtClean="0"/>
              <a:t>,</a:t>
            </a:r>
            <a:r>
              <a:rPr lang="zh-TW" altLang="en-US" sz="3600" dirty="0" smtClean="0"/>
              <a:t>或是</a:t>
            </a:r>
            <a:r>
              <a:rPr lang="zh-TW" altLang="en-US" sz="3600" dirty="0"/>
              <a:t>使用者更新前所進行的惡意攻擊行為</a:t>
            </a:r>
            <a:r>
              <a:rPr lang="en-US" altLang="zh-TW" sz="3600" dirty="0"/>
              <a:t>,</a:t>
            </a:r>
            <a:r>
              <a:rPr lang="zh-TW" altLang="en-US" sz="3600" dirty="0"/>
              <a:t>稱之為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釣魚</a:t>
            </a:r>
            <a:r>
              <a:rPr lang="en-US" altLang="zh-TW" sz="3600" dirty="0"/>
              <a:t>(</a:t>
            </a:r>
            <a:r>
              <a:rPr lang="en-US" altLang="zh-TW" sz="3600" dirty="0" err="1"/>
              <a:t>phising</a:t>
            </a:r>
            <a:r>
              <a:rPr lang="en-US" altLang="zh-TW" sz="3600" dirty="0"/>
              <a:t>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零時差攻擊</a:t>
            </a:r>
            <a:r>
              <a:rPr lang="en-US" altLang="zh-TW" sz="3600" dirty="0"/>
              <a:t>(zero day attack 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暴力攻擊</a:t>
            </a:r>
            <a:r>
              <a:rPr lang="en-US" altLang="zh-TW" sz="3600" dirty="0"/>
              <a:t>(brute-force attack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重送攻擊</a:t>
            </a:r>
            <a:r>
              <a:rPr lang="en-US" altLang="zh-TW" sz="3600" dirty="0"/>
              <a:t>(replay attack)</a:t>
            </a:r>
          </a:p>
        </p:txBody>
      </p:sp>
    </p:spTree>
    <p:extLst>
      <p:ext uri="{BB962C8B-B14F-4D97-AF65-F5344CB8AC3E}">
        <p14:creationId xmlns:p14="http://schemas.microsoft.com/office/powerpoint/2010/main" val="70345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當系統或應用程式上被發現具有弱點</a:t>
            </a:r>
            <a:r>
              <a:rPr lang="en-US" altLang="zh-TW" sz="3600" dirty="0"/>
              <a:t>,</a:t>
            </a:r>
            <a:r>
              <a:rPr lang="zh-TW" altLang="en-US" sz="3600" dirty="0"/>
              <a:t>但是在修補程式未發佈之前</a:t>
            </a:r>
            <a:r>
              <a:rPr lang="en-US" altLang="zh-TW" sz="3600" dirty="0" smtClean="0"/>
              <a:t>,</a:t>
            </a:r>
            <a:r>
              <a:rPr lang="zh-TW" altLang="en-US" sz="3600" dirty="0" smtClean="0"/>
              <a:t>或是</a:t>
            </a:r>
            <a:r>
              <a:rPr lang="zh-TW" altLang="en-US" sz="3600" dirty="0"/>
              <a:t>使用者更新前所進行的惡意攻擊行為</a:t>
            </a:r>
            <a:r>
              <a:rPr lang="en-US" altLang="zh-TW" sz="3600" dirty="0"/>
              <a:t>,</a:t>
            </a:r>
            <a:r>
              <a:rPr lang="zh-TW" altLang="en-US" sz="3600" dirty="0"/>
              <a:t>稱之為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釣魚</a:t>
            </a:r>
            <a:r>
              <a:rPr lang="en-US" altLang="zh-TW" sz="3600" dirty="0"/>
              <a:t>(</a:t>
            </a:r>
            <a:r>
              <a:rPr lang="en-US" altLang="zh-TW" sz="3600" dirty="0" err="1"/>
              <a:t>phising</a:t>
            </a:r>
            <a:r>
              <a:rPr lang="en-US" altLang="zh-TW" sz="3600" dirty="0"/>
              <a:t>)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(B) </a:t>
            </a:r>
            <a:r>
              <a:rPr lang="zh-TW" altLang="en-US" sz="3600" dirty="0">
                <a:solidFill>
                  <a:srgbClr val="FF0000"/>
                </a:solidFill>
              </a:rPr>
              <a:t>零時差攻擊</a:t>
            </a:r>
            <a:r>
              <a:rPr lang="en-US" altLang="zh-TW" sz="3600" dirty="0">
                <a:solidFill>
                  <a:srgbClr val="FF0000"/>
                </a:solidFill>
              </a:rPr>
              <a:t>(zero day attack 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暴力攻擊</a:t>
            </a:r>
            <a:r>
              <a:rPr lang="en-US" altLang="zh-TW" sz="3600" dirty="0"/>
              <a:t>(brute-force attack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重送攻擊</a:t>
            </a:r>
            <a:r>
              <a:rPr lang="en-US" altLang="zh-TW" sz="3600" dirty="0"/>
              <a:t>(replay attack)</a:t>
            </a:r>
          </a:p>
        </p:txBody>
      </p:sp>
    </p:spTree>
    <p:extLst>
      <p:ext uri="{BB962C8B-B14F-4D97-AF65-F5344CB8AC3E}">
        <p14:creationId xmlns:p14="http://schemas.microsoft.com/office/powerpoint/2010/main" val="397525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下列何者不是電腦病毒的傳染途徑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 smtClean="0"/>
              <a:t>(A) </a:t>
            </a:r>
            <a:r>
              <a:rPr lang="zh-TW" altLang="en-US" sz="3600" dirty="0"/>
              <a:t>經由網路下載的軟體傳染</a:t>
            </a:r>
          </a:p>
          <a:p>
            <a:r>
              <a:rPr lang="en-US" altLang="zh-TW" sz="3600" dirty="0" smtClean="0"/>
              <a:t>(B) </a:t>
            </a:r>
            <a:r>
              <a:rPr lang="zh-TW" altLang="en-US" sz="3600" dirty="0"/>
              <a:t>經由電子郵件的附加檔案中傳染</a:t>
            </a:r>
          </a:p>
          <a:p>
            <a:r>
              <a:rPr lang="en-US" altLang="zh-TW" sz="3600" dirty="0" smtClean="0"/>
              <a:t>(C) </a:t>
            </a:r>
            <a:r>
              <a:rPr lang="zh-TW" altLang="en-US" sz="3600" dirty="0"/>
              <a:t>經由應用程式存取資料庫資料</a:t>
            </a:r>
          </a:p>
          <a:p>
            <a:r>
              <a:rPr lang="en-US" altLang="zh-TW" sz="3600" dirty="0" smtClean="0"/>
              <a:t>(D) </a:t>
            </a:r>
            <a:r>
              <a:rPr lang="zh-TW" altLang="en-US" sz="3600" dirty="0"/>
              <a:t>經由已被感染的可移式媒體</a:t>
            </a:r>
            <a:r>
              <a:rPr lang="en-US" altLang="zh-TW" sz="3600" dirty="0"/>
              <a:t>(</a:t>
            </a:r>
            <a:r>
              <a:rPr lang="zh-TW" altLang="en-US" sz="3600" dirty="0"/>
              <a:t>如</a:t>
            </a:r>
            <a:r>
              <a:rPr lang="en-US" altLang="zh-TW" sz="3600" dirty="0"/>
              <a:t>:USB</a:t>
            </a:r>
            <a:r>
              <a:rPr lang="zh-TW" altLang="en-US" sz="3600" dirty="0"/>
              <a:t>、</a:t>
            </a:r>
            <a:r>
              <a:rPr lang="en-US" altLang="zh-TW" sz="3600" dirty="0"/>
              <a:t>CD </a:t>
            </a:r>
            <a:r>
              <a:rPr lang="zh-TW" altLang="en-US" sz="3600" dirty="0"/>
              <a:t>等</a:t>
            </a:r>
            <a:r>
              <a:rPr lang="en-US" altLang="zh-TW" sz="3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0256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下列何者不是電腦病毒的傳染途徑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 smtClean="0"/>
              <a:t>(A) </a:t>
            </a:r>
            <a:r>
              <a:rPr lang="zh-TW" altLang="en-US" sz="3600" dirty="0"/>
              <a:t>經由網路下載的軟體傳染</a:t>
            </a:r>
          </a:p>
          <a:p>
            <a:r>
              <a:rPr lang="en-US" altLang="zh-TW" sz="3600" dirty="0" smtClean="0"/>
              <a:t>(B) </a:t>
            </a:r>
            <a:r>
              <a:rPr lang="zh-TW" altLang="en-US" sz="3600" dirty="0"/>
              <a:t>經由電子郵件的附加檔案中傳染</a:t>
            </a:r>
          </a:p>
          <a:p>
            <a:r>
              <a:rPr lang="en-US" altLang="zh-TW" sz="3600" dirty="0" smtClean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經由應用程式存取資料庫資料</a:t>
            </a:r>
          </a:p>
          <a:p>
            <a:r>
              <a:rPr lang="en-US" altLang="zh-TW" sz="3600" dirty="0" smtClean="0"/>
              <a:t>(D) </a:t>
            </a:r>
            <a:r>
              <a:rPr lang="zh-TW" altLang="en-US" sz="3600" dirty="0"/>
              <a:t>經由已被感染的可移式媒體</a:t>
            </a:r>
            <a:r>
              <a:rPr lang="en-US" altLang="zh-TW" sz="3600" dirty="0"/>
              <a:t>(</a:t>
            </a:r>
            <a:r>
              <a:rPr lang="zh-TW" altLang="en-US" sz="3600" dirty="0"/>
              <a:t>如</a:t>
            </a:r>
            <a:r>
              <a:rPr lang="en-US" altLang="zh-TW" sz="3600" dirty="0"/>
              <a:t>:USB</a:t>
            </a:r>
            <a:r>
              <a:rPr lang="zh-TW" altLang="en-US" sz="3600" dirty="0"/>
              <a:t>、</a:t>
            </a:r>
            <a:r>
              <a:rPr lang="en-US" altLang="zh-TW" sz="3600" dirty="0"/>
              <a:t>CD </a:t>
            </a:r>
            <a:r>
              <a:rPr lang="zh-TW" altLang="en-US" sz="3600" dirty="0"/>
              <a:t>等</a:t>
            </a:r>
            <a:r>
              <a:rPr lang="en-US" altLang="zh-TW" sz="3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1867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下列哪個檔案最可能內含巨集型病毒</a:t>
            </a:r>
            <a:r>
              <a:rPr lang="en-US" altLang="zh-TW" sz="3600" dirty="0"/>
              <a:t>(Macro Virus</a:t>
            </a:r>
            <a:r>
              <a:rPr lang="en-US" altLang="zh-TW" sz="3600" dirty="0" smtClean="0"/>
              <a:t>)?</a:t>
            </a:r>
            <a:endParaRPr lang="en-US" altLang="zh-TW" sz="3600" dirty="0"/>
          </a:p>
          <a:p>
            <a:r>
              <a:rPr lang="en-US" altLang="zh-TW" sz="3600" dirty="0"/>
              <a:t>(A) staff.doc</a:t>
            </a:r>
          </a:p>
          <a:p>
            <a:r>
              <a:rPr lang="en-US" altLang="zh-TW" sz="3600" dirty="0"/>
              <a:t>(B) cmd.exe</a:t>
            </a:r>
          </a:p>
          <a:p>
            <a:r>
              <a:rPr lang="en-US" altLang="zh-TW" sz="3600" dirty="0"/>
              <a:t>(C) command.dll</a:t>
            </a:r>
          </a:p>
          <a:p>
            <a:r>
              <a:rPr lang="en-US" altLang="zh-TW" sz="3600" dirty="0"/>
              <a:t>(D) device.drv</a:t>
            </a:r>
          </a:p>
        </p:txBody>
      </p:sp>
    </p:spTree>
    <p:extLst>
      <p:ext uri="{BB962C8B-B14F-4D97-AF65-F5344CB8AC3E}">
        <p14:creationId xmlns:p14="http://schemas.microsoft.com/office/powerpoint/2010/main" val="370240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下列哪個檔案最可能內含巨集型病毒</a:t>
            </a:r>
            <a:r>
              <a:rPr lang="en-US" altLang="zh-TW" sz="3600" dirty="0"/>
              <a:t>(Macro Virus</a:t>
            </a:r>
            <a:r>
              <a:rPr lang="en-US" altLang="zh-TW" sz="3600" dirty="0" smtClean="0"/>
              <a:t>)?</a:t>
            </a:r>
            <a:endParaRPr lang="en-US" altLang="zh-TW" sz="3600" dirty="0"/>
          </a:p>
          <a:p>
            <a:r>
              <a:rPr lang="en-US" altLang="zh-TW" sz="3600" dirty="0">
                <a:solidFill>
                  <a:srgbClr val="FF0000"/>
                </a:solidFill>
              </a:rPr>
              <a:t>(A) staff.doc</a:t>
            </a:r>
          </a:p>
          <a:p>
            <a:r>
              <a:rPr lang="en-US" altLang="zh-TW" sz="3600" dirty="0"/>
              <a:t>(B) cmd.exe</a:t>
            </a:r>
          </a:p>
          <a:p>
            <a:r>
              <a:rPr lang="en-US" altLang="zh-TW" sz="3600" dirty="0"/>
              <a:t>(C) command.dll</a:t>
            </a:r>
          </a:p>
          <a:p>
            <a:r>
              <a:rPr lang="en-US" altLang="zh-TW" sz="3600" dirty="0"/>
              <a:t>(D) device.drv</a:t>
            </a:r>
          </a:p>
        </p:txBody>
      </p:sp>
    </p:spTree>
    <p:extLst>
      <p:ext uri="{BB962C8B-B14F-4D97-AF65-F5344CB8AC3E}">
        <p14:creationId xmlns:p14="http://schemas.microsoft.com/office/powerpoint/2010/main" val="250144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認識惡意程式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邏輯炸彈被設定在特定條件下啟動破壞攻擊行為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特洛伊木馬會自我複製</a:t>
            </a:r>
            <a:r>
              <a:rPr lang="en-US" altLang="zh-TW" sz="3600" dirty="0"/>
              <a:t>,</a:t>
            </a:r>
            <a:r>
              <a:rPr lang="zh-TW" altLang="en-US" sz="3600" dirty="0"/>
              <a:t>也會主動散播到別的電腦裡面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病毒會感染寄生或附著在別的電腦程式或文件檔案裡面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蠕蟲的特性是快速的自我繁殖感染其他的主機</a:t>
            </a:r>
            <a:r>
              <a:rPr lang="en-US" altLang="zh-TW" sz="3600" dirty="0"/>
              <a:t>,</a:t>
            </a:r>
            <a:r>
              <a:rPr lang="zh-TW" altLang="en-US" sz="3600" dirty="0"/>
              <a:t>發送大量封包</a:t>
            </a:r>
            <a:r>
              <a:rPr lang="en-US" altLang="zh-TW" sz="3600" dirty="0"/>
              <a:t>,</a:t>
            </a:r>
          </a:p>
          <a:p>
            <a:r>
              <a:rPr lang="zh-TW" altLang="en-US" sz="3600" dirty="0"/>
              <a:t>使網路癱瘓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6702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認識惡意程式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邏輯炸彈被設定在特定條件下啟動破壞攻擊行為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(B) </a:t>
            </a:r>
            <a:r>
              <a:rPr lang="zh-TW" altLang="en-US" sz="3600" dirty="0">
                <a:solidFill>
                  <a:srgbClr val="FF0000"/>
                </a:solidFill>
              </a:rPr>
              <a:t>特洛伊木馬會自我複製</a:t>
            </a:r>
            <a:r>
              <a:rPr lang="en-US" altLang="zh-TW" sz="3600" dirty="0">
                <a:solidFill>
                  <a:srgbClr val="FF0000"/>
                </a:solidFill>
              </a:rPr>
              <a:t>,</a:t>
            </a:r>
            <a:r>
              <a:rPr lang="zh-TW" altLang="en-US" sz="3600" dirty="0">
                <a:solidFill>
                  <a:srgbClr val="FF0000"/>
                </a:solidFill>
              </a:rPr>
              <a:t>也會主動散播到別的電腦裡面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病毒會感染寄生或附著在別的電腦程式或文件檔案裡面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蠕蟲的特性是快速的自我繁殖感染其他的主機</a:t>
            </a:r>
            <a:r>
              <a:rPr lang="en-US" altLang="zh-TW" sz="3600" dirty="0"/>
              <a:t>,</a:t>
            </a:r>
            <a:r>
              <a:rPr lang="zh-TW" altLang="en-US" sz="3600" dirty="0"/>
              <a:t>發送大量封包</a:t>
            </a:r>
            <a:r>
              <a:rPr lang="en-US" altLang="zh-TW" sz="3600" dirty="0"/>
              <a:t>,</a:t>
            </a:r>
          </a:p>
          <a:p>
            <a:r>
              <a:rPr lang="zh-TW" altLang="en-US" sz="3600" dirty="0"/>
              <a:t>使網路癱瘓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20816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746413"/>
              </p:ext>
            </p:extLst>
          </p:nvPr>
        </p:nvGraphicFramePr>
        <p:xfrm>
          <a:off x="403121" y="438355"/>
          <a:ext cx="7708491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9497"/>
                <a:gridCol w="2569497"/>
                <a:gridCol w="2569497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簡述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要點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HTTP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HTTPs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FTP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sftp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ftps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DNS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DNSsec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smtp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pop3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IMAP4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snmpv3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163370"/>
      </p:ext>
    </p:extLst>
  </p:cSld>
  <p:clrMapOvr>
    <a:masterClrMapping/>
  </p:clrMapOvr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關於病毒</a:t>
            </a:r>
            <a:r>
              <a:rPr lang="en-US" altLang="zh-TW" sz="3600" dirty="0"/>
              <a:t>(Virus)</a:t>
            </a:r>
            <a:r>
              <a:rPr lang="zh-TW" altLang="en-US" sz="3600" dirty="0"/>
              <a:t>與蠕蟲</a:t>
            </a:r>
            <a:r>
              <a:rPr lang="en-US" altLang="zh-TW" sz="3600" dirty="0"/>
              <a:t>(Worm)</a:t>
            </a:r>
            <a:r>
              <a:rPr lang="zh-TW" altLang="en-US" sz="3600" dirty="0"/>
              <a:t>之比較</a:t>
            </a:r>
            <a:r>
              <a:rPr lang="en-US" altLang="zh-TW" sz="3600" dirty="0"/>
              <a:t>,</a:t>
            </a:r>
            <a:r>
              <a:rPr lang="zh-TW" altLang="en-US" sz="3600" dirty="0"/>
              <a:t>下列何者最正確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病毒通常為惡意程式</a:t>
            </a:r>
            <a:r>
              <a:rPr lang="en-US" altLang="zh-TW" sz="3600" dirty="0"/>
              <a:t>,</a:t>
            </a:r>
            <a:r>
              <a:rPr lang="zh-TW" altLang="en-US" sz="3600" dirty="0"/>
              <a:t>蠕蟲則通常不是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病毒通常透過使用者操作傳播</a:t>
            </a:r>
            <a:r>
              <a:rPr lang="en-US" altLang="zh-TW" sz="3600" dirty="0"/>
              <a:t>,</a:t>
            </a:r>
            <a:r>
              <a:rPr lang="zh-TW" altLang="en-US" sz="3600" dirty="0"/>
              <a:t>蠕蟲則會自行擴散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病毒檔案通常比蠕蟲大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病毒可自行存在</a:t>
            </a:r>
            <a:r>
              <a:rPr lang="en-US" altLang="zh-TW" sz="3600" dirty="0"/>
              <a:t>,</a:t>
            </a:r>
            <a:r>
              <a:rPr lang="zh-TW" altLang="en-US" sz="3600" dirty="0"/>
              <a:t>但蠕蟲無法自行存在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47744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關於病毒</a:t>
            </a:r>
            <a:r>
              <a:rPr lang="en-US" altLang="zh-TW" sz="3600" dirty="0"/>
              <a:t>(Virus)</a:t>
            </a:r>
            <a:r>
              <a:rPr lang="zh-TW" altLang="en-US" sz="3600" dirty="0"/>
              <a:t>與蠕蟲</a:t>
            </a:r>
            <a:r>
              <a:rPr lang="en-US" altLang="zh-TW" sz="3600" dirty="0"/>
              <a:t>(Worm)</a:t>
            </a:r>
            <a:r>
              <a:rPr lang="zh-TW" altLang="en-US" sz="3600" dirty="0"/>
              <a:t>之比較</a:t>
            </a:r>
            <a:r>
              <a:rPr lang="en-US" altLang="zh-TW" sz="3600" dirty="0"/>
              <a:t>,</a:t>
            </a:r>
            <a:r>
              <a:rPr lang="zh-TW" altLang="en-US" sz="3600" dirty="0"/>
              <a:t>下列何者最正確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病毒通常為惡意程式</a:t>
            </a:r>
            <a:r>
              <a:rPr lang="en-US" altLang="zh-TW" sz="3600" dirty="0"/>
              <a:t>,</a:t>
            </a:r>
            <a:r>
              <a:rPr lang="zh-TW" altLang="en-US" sz="3600" dirty="0"/>
              <a:t>蠕蟲則通常不是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(B) </a:t>
            </a:r>
            <a:r>
              <a:rPr lang="zh-TW" altLang="en-US" sz="3600" dirty="0">
                <a:solidFill>
                  <a:srgbClr val="FF0000"/>
                </a:solidFill>
              </a:rPr>
              <a:t>病毒通常透過使用者操作傳播</a:t>
            </a:r>
            <a:r>
              <a:rPr lang="en-US" altLang="zh-TW" sz="3600" dirty="0">
                <a:solidFill>
                  <a:srgbClr val="FF0000"/>
                </a:solidFill>
              </a:rPr>
              <a:t>,</a:t>
            </a:r>
            <a:r>
              <a:rPr lang="zh-TW" altLang="en-US" sz="3600" dirty="0">
                <a:solidFill>
                  <a:srgbClr val="FF0000"/>
                </a:solidFill>
              </a:rPr>
              <a:t>蠕蟲則會自行擴散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病毒檔案通常比蠕蟲大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病毒可自行存在</a:t>
            </a:r>
            <a:r>
              <a:rPr lang="en-US" altLang="zh-TW" sz="3600" dirty="0"/>
              <a:t>,</a:t>
            </a:r>
            <a:r>
              <a:rPr lang="zh-TW" altLang="en-US" sz="3600" dirty="0"/>
              <a:t>但蠕蟲無法自行存在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65848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4537" y="946908"/>
            <a:ext cx="860874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/>
              <a:t>下列敘述何者不正確</a:t>
            </a:r>
            <a:r>
              <a:rPr lang="en-US" altLang="zh-TW" sz="3200" dirty="0" smtClean="0"/>
              <a:t>?</a:t>
            </a:r>
            <a:endParaRPr lang="en-US" altLang="zh-TW" sz="3200" dirty="0"/>
          </a:p>
          <a:p>
            <a:r>
              <a:rPr lang="en-US" altLang="zh-TW" sz="3200" dirty="0"/>
              <a:t>(A) </a:t>
            </a:r>
            <a:r>
              <a:rPr lang="zh-TW" altLang="en-US" sz="3200" dirty="0"/>
              <a:t>木馬後門程式常偽裝成提供便利或實用的免費軟體</a:t>
            </a:r>
            <a:r>
              <a:rPr lang="en-US" altLang="zh-TW" sz="3200" dirty="0"/>
              <a:t>,</a:t>
            </a:r>
            <a:r>
              <a:rPr lang="zh-TW" altLang="en-US" sz="3200" dirty="0"/>
              <a:t>吸引</a:t>
            </a:r>
            <a:r>
              <a:rPr lang="zh-TW" altLang="en-US" sz="3200" dirty="0" smtClean="0"/>
              <a:t>使用者下載</a:t>
            </a:r>
            <a:r>
              <a:rPr lang="zh-TW" altLang="en-US" sz="3200" dirty="0"/>
              <a:t>使用</a:t>
            </a:r>
          </a:p>
          <a:p>
            <a:r>
              <a:rPr lang="en-US" altLang="zh-TW" sz="3200" dirty="0"/>
              <a:t>(B) </a:t>
            </a:r>
            <a:r>
              <a:rPr lang="zh-TW" altLang="en-US" sz="3200" dirty="0"/>
              <a:t>電腦病毒具有散播、隱藏、感染、潛伏及破壞等特性</a:t>
            </a:r>
          </a:p>
          <a:p>
            <a:r>
              <a:rPr lang="en-US" altLang="zh-TW" sz="3200" dirty="0"/>
              <a:t>(C) </a:t>
            </a:r>
            <a:r>
              <a:rPr lang="zh-TW" altLang="en-US" sz="3200" dirty="0"/>
              <a:t>阻絕服務攻擊</a:t>
            </a:r>
            <a:r>
              <a:rPr lang="en-US" altLang="zh-TW" sz="3200" dirty="0"/>
              <a:t>(</a:t>
            </a:r>
            <a:r>
              <a:rPr lang="en-US" altLang="zh-TW" sz="3200" dirty="0" err="1"/>
              <a:t>DoS</a:t>
            </a:r>
            <a:r>
              <a:rPr lang="en-US" altLang="zh-TW" sz="3200" dirty="0"/>
              <a:t>)</a:t>
            </a:r>
            <a:r>
              <a:rPr lang="zh-TW" altLang="en-US" sz="3200" dirty="0"/>
              <a:t>通常指攻擊者與通訊的兩端分別建立</a:t>
            </a:r>
            <a:r>
              <a:rPr lang="zh-TW" altLang="en-US" sz="3200" dirty="0" smtClean="0"/>
              <a:t>獨立的</a:t>
            </a:r>
            <a:r>
              <a:rPr lang="zh-TW" altLang="en-US" sz="3200" dirty="0"/>
              <a:t>聯繫</a:t>
            </a:r>
            <a:r>
              <a:rPr lang="en-US" altLang="zh-TW" sz="3200" dirty="0"/>
              <a:t>,</a:t>
            </a:r>
            <a:r>
              <a:rPr lang="zh-TW" altLang="en-US" sz="3200" dirty="0"/>
              <a:t>並交換所收到的資料</a:t>
            </a:r>
          </a:p>
          <a:p>
            <a:r>
              <a:rPr lang="en-US" altLang="zh-TW" sz="3200" dirty="0"/>
              <a:t>(D) </a:t>
            </a:r>
            <a:r>
              <a:rPr lang="zh-TW" altLang="en-US" sz="3200" dirty="0"/>
              <a:t>蠕蟲</a:t>
            </a:r>
            <a:r>
              <a:rPr lang="en-US" altLang="zh-TW" sz="3200" dirty="0"/>
              <a:t>(Worm)</a:t>
            </a:r>
            <a:r>
              <a:rPr lang="zh-TW" altLang="en-US" sz="3200" dirty="0"/>
              <a:t>會不斷複製</a:t>
            </a:r>
            <a:r>
              <a:rPr lang="en-US" altLang="zh-TW" sz="3200" dirty="0"/>
              <a:t>,</a:t>
            </a:r>
            <a:r>
              <a:rPr lang="zh-TW" altLang="en-US" sz="3200" dirty="0"/>
              <a:t>並利用網路感染其他主機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388063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4537" y="946908"/>
            <a:ext cx="860874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/>
              <a:t>下列敘述何者不正確</a:t>
            </a:r>
            <a:r>
              <a:rPr lang="en-US" altLang="zh-TW" sz="3200" dirty="0" smtClean="0"/>
              <a:t>?</a:t>
            </a:r>
            <a:endParaRPr lang="en-US" altLang="zh-TW" sz="3200" dirty="0"/>
          </a:p>
          <a:p>
            <a:r>
              <a:rPr lang="en-US" altLang="zh-TW" sz="3200" dirty="0"/>
              <a:t>(A) </a:t>
            </a:r>
            <a:r>
              <a:rPr lang="zh-TW" altLang="en-US" sz="3200" dirty="0"/>
              <a:t>木馬後門程式常偽裝成提供便利或實用的免費軟體</a:t>
            </a:r>
            <a:r>
              <a:rPr lang="en-US" altLang="zh-TW" sz="3200" dirty="0"/>
              <a:t>,</a:t>
            </a:r>
            <a:r>
              <a:rPr lang="zh-TW" altLang="en-US" sz="3200" dirty="0"/>
              <a:t>吸引</a:t>
            </a:r>
            <a:r>
              <a:rPr lang="zh-TW" altLang="en-US" sz="3200" dirty="0" smtClean="0"/>
              <a:t>使用者下載</a:t>
            </a:r>
            <a:r>
              <a:rPr lang="zh-TW" altLang="en-US" sz="3200" dirty="0"/>
              <a:t>使用</a:t>
            </a:r>
          </a:p>
          <a:p>
            <a:r>
              <a:rPr lang="en-US" altLang="zh-TW" sz="3200" dirty="0"/>
              <a:t>(B) </a:t>
            </a:r>
            <a:r>
              <a:rPr lang="zh-TW" altLang="en-US" sz="3200" dirty="0"/>
              <a:t>電腦病毒具有散播、隱藏、感染、潛伏及破壞等特性</a:t>
            </a:r>
          </a:p>
          <a:p>
            <a:r>
              <a:rPr lang="en-US" altLang="zh-TW" sz="3200" dirty="0">
                <a:solidFill>
                  <a:srgbClr val="FF0000"/>
                </a:solidFill>
              </a:rPr>
              <a:t>(C) </a:t>
            </a:r>
            <a:r>
              <a:rPr lang="zh-TW" altLang="en-US" sz="3200" dirty="0">
                <a:solidFill>
                  <a:srgbClr val="FF0000"/>
                </a:solidFill>
              </a:rPr>
              <a:t>阻絕服務攻擊</a:t>
            </a:r>
            <a:r>
              <a:rPr lang="en-US" altLang="zh-TW" sz="3200" dirty="0">
                <a:solidFill>
                  <a:srgbClr val="FF0000"/>
                </a:solidFill>
              </a:rPr>
              <a:t>(</a:t>
            </a:r>
            <a:r>
              <a:rPr lang="en-US" altLang="zh-TW" sz="3200" dirty="0" err="1">
                <a:solidFill>
                  <a:srgbClr val="FF0000"/>
                </a:solidFill>
              </a:rPr>
              <a:t>DoS</a:t>
            </a:r>
            <a:r>
              <a:rPr lang="en-US" altLang="zh-TW" sz="3200" dirty="0">
                <a:solidFill>
                  <a:srgbClr val="FF0000"/>
                </a:solidFill>
              </a:rPr>
              <a:t>)</a:t>
            </a:r>
            <a:r>
              <a:rPr lang="zh-TW" altLang="en-US" sz="3200" dirty="0">
                <a:solidFill>
                  <a:srgbClr val="FF0000"/>
                </a:solidFill>
              </a:rPr>
              <a:t>通常指攻擊者與通訊的兩端分別建立</a:t>
            </a:r>
            <a:r>
              <a:rPr lang="zh-TW" altLang="en-US" sz="3200" dirty="0" smtClean="0">
                <a:solidFill>
                  <a:srgbClr val="FF0000"/>
                </a:solidFill>
              </a:rPr>
              <a:t>獨立的</a:t>
            </a:r>
            <a:r>
              <a:rPr lang="zh-TW" altLang="en-US" sz="3200" dirty="0">
                <a:solidFill>
                  <a:srgbClr val="FF0000"/>
                </a:solidFill>
              </a:rPr>
              <a:t>聯繫</a:t>
            </a:r>
            <a:r>
              <a:rPr lang="en-US" altLang="zh-TW" sz="3200" dirty="0">
                <a:solidFill>
                  <a:srgbClr val="FF0000"/>
                </a:solidFill>
              </a:rPr>
              <a:t>,</a:t>
            </a:r>
            <a:r>
              <a:rPr lang="zh-TW" altLang="en-US" sz="3200" dirty="0">
                <a:solidFill>
                  <a:srgbClr val="FF0000"/>
                </a:solidFill>
              </a:rPr>
              <a:t>並交換所收到的資料</a:t>
            </a:r>
          </a:p>
          <a:p>
            <a:r>
              <a:rPr lang="en-US" altLang="zh-TW" sz="3200" dirty="0"/>
              <a:t>(D) </a:t>
            </a:r>
            <a:r>
              <a:rPr lang="zh-TW" altLang="en-US" sz="3200" dirty="0"/>
              <a:t>蠕蟲</a:t>
            </a:r>
            <a:r>
              <a:rPr lang="en-US" altLang="zh-TW" sz="3200" dirty="0"/>
              <a:t>(Worm)</a:t>
            </a:r>
            <a:r>
              <a:rPr lang="zh-TW" altLang="en-US" sz="3200" dirty="0"/>
              <a:t>會不斷複製</a:t>
            </a:r>
            <a:r>
              <a:rPr lang="en-US" altLang="zh-TW" sz="3200" dirty="0"/>
              <a:t>,</a:t>
            </a:r>
            <a:r>
              <a:rPr lang="zh-TW" altLang="en-US" sz="3200" dirty="0"/>
              <a:t>並利用網路感染其他主機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23476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340112" y="946908"/>
            <a:ext cx="846377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資訊安全管理人員經常接收到資安狀況的回報</a:t>
            </a:r>
            <a:r>
              <a:rPr lang="en-US" altLang="zh-TW" sz="3600" dirty="0"/>
              <a:t>,</a:t>
            </a:r>
            <a:r>
              <a:rPr lang="zh-TW" altLang="en-US" sz="3600" dirty="0"/>
              <a:t>需要作出判斷進行</a:t>
            </a:r>
            <a:r>
              <a:rPr lang="zh-TW" altLang="en-US" sz="3600" dirty="0" smtClean="0"/>
              <a:t>相關</a:t>
            </a:r>
            <a:r>
              <a:rPr lang="zh-TW" altLang="en-US" sz="3600" dirty="0"/>
              <a:t>處置。請問下列哪一現象比較不像遭受到惡意程式的攻擊狀況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使用者電腦自動發送出大量電子郵件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使用者電腦系統突然變慢</a:t>
            </a:r>
            <a:r>
              <a:rPr lang="en-US" altLang="zh-TW" sz="3600" dirty="0"/>
              <a:t>,</a:t>
            </a:r>
            <a:r>
              <a:rPr lang="zh-TW" altLang="en-US" sz="3600" dirty="0"/>
              <a:t>硬碟大量執行運作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使用者防毒軟體突然被關閉</a:t>
            </a:r>
            <a:r>
              <a:rPr lang="en-US" altLang="zh-TW" sz="3600" dirty="0"/>
              <a:t>,</a:t>
            </a:r>
            <a:r>
              <a:rPr lang="zh-TW" altLang="en-US" sz="3600" dirty="0"/>
              <a:t>失去即時</a:t>
            </a:r>
            <a:r>
              <a:rPr lang="zh-TW" altLang="en-US" sz="3600" dirty="0" smtClean="0"/>
              <a:t>防禦</a:t>
            </a:r>
            <a:endParaRPr lang="en-US" altLang="zh-TW" sz="3600" dirty="0"/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使用者電腦收到電子垃圾廣告郵件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74137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340112" y="946908"/>
            <a:ext cx="846377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資訊安全管理人員經常接收到資安狀況的回報</a:t>
            </a:r>
            <a:r>
              <a:rPr lang="en-US" altLang="zh-TW" sz="3600" dirty="0"/>
              <a:t>,</a:t>
            </a:r>
            <a:r>
              <a:rPr lang="zh-TW" altLang="en-US" sz="3600" dirty="0"/>
              <a:t>需要作出判斷進行</a:t>
            </a:r>
            <a:r>
              <a:rPr lang="zh-TW" altLang="en-US" sz="3600" dirty="0" smtClean="0"/>
              <a:t>相關</a:t>
            </a:r>
            <a:r>
              <a:rPr lang="zh-TW" altLang="en-US" sz="3600" dirty="0"/>
              <a:t>處置。請問下列哪一現象比較不像遭受到惡意程式的攻擊狀況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使用者電腦自動發送出大量電子郵件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使用者電腦系統突然變慢</a:t>
            </a:r>
            <a:r>
              <a:rPr lang="en-US" altLang="zh-TW" sz="3600" dirty="0"/>
              <a:t>,</a:t>
            </a:r>
            <a:r>
              <a:rPr lang="zh-TW" altLang="en-US" sz="3600" dirty="0"/>
              <a:t>硬碟大量執行運作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使用者防毒軟體突然被關閉</a:t>
            </a:r>
            <a:r>
              <a:rPr lang="en-US" altLang="zh-TW" sz="3600" dirty="0"/>
              <a:t>,</a:t>
            </a:r>
            <a:r>
              <a:rPr lang="zh-TW" altLang="en-US" sz="3600" dirty="0"/>
              <a:t>失去即時</a:t>
            </a:r>
            <a:r>
              <a:rPr lang="zh-TW" altLang="en-US" sz="3600" dirty="0" smtClean="0"/>
              <a:t>防禦</a:t>
            </a:r>
            <a:endParaRPr lang="en-US" altLang="zh-TW" sz="3600" dirty="0"/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使用者電腦收到電子垃圾廣告郵件</a:t>
            </a:r>
            <a:endParaRPr lang="en-US" altLang="zh-TW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51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8000" dirty="0"/>
              <a:t>惡意程式</a:t>
            </a:r>
            <a:r>
              <a:rPr lang="zh-TW" altLang="en-US" sz="8000" dirty="0" smtClean="0"/>
              <a:t>防護</a:t>
            </a:r>
            <a:endParaRPr lang="zh-TW" altLang="en-US" sz="8000" dirty="0"/>
          </a:p>
        </p:txBody>
      </p:sp>
    </p:spTree>
    <p:extLst>
      <p:ext uri="{BB962C8B-B14F-4D97-AF65-F5344CB8AC3E}">
        <p14:creationId xmlns:p14="http://schemas.microsoft.com/office/powerpoint/2010/main" val="2723538668"/>
      </p:ext>
    </p:extLst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下列何者並非防毒軟體偵測的方式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特徵碼掃描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檔案完整性掃描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沙箱檢測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程式碼檢核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69776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下列何者並非防毒軟體偵測的方式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特徵碼掃描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檔案完整性掃描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沙箱檢測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程式碼檢核</a:t>
            </a:r>
            <a:endParaRPr lang="en-US" altLang="zh-TW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41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8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弱點</a:t>
            </a:r>
            <a:r>
              <a:rPr lang="zh-TW" altLang="en-US" sz="8000" dirty="0"/>
              <a:t>管理</a:t>
            </a:r>
            <a:endParaRPr lang="en-US" altLang="zh-TW" sz="8000" dirty="0"/>
          </a:p>
          <a:p>
            <a:pPr algn="ctr"/>
            <a:r>
              <a:rPr lang="en-US" altLang="zh-TW" sz="8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vulnerability</a:t>
            </a:r>
            <a:r>
              <a:rPr lang="en-US" altLang="zh-TW" sz="8000" dirty="0"/>
              <a:t> management</a:t>
            </a:r>
          </a:p>
        </p:txBody>
      </p:sp>
    </p:spTree>
    <p:extLst>
      <p:ext uri="{BB962C8B-B14F-4D97-AF65-F5344CB8AC3E}">
        <p14:creationId xmlns:p14="http://schemas.microsoft.com/office/powerpoint/2010/main" val="3292627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791725"/>
              </p:ext>
            </p:extLst>
          </p:nvPr>
        </p:nvGraphicFramePr>
        <p:xfrm>
          <a:off x="506361" y="489975"/>
          <a:ext cx="609600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TCP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UDP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RTP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SRTP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IPsec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icmp</a:t>
                      </a:r>
                      <a:r>
                        <a:rPr lang="en-US" altLang="zh-TW" dirty="0" smtClean="0"/>
                        <a:t>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igmp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arp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rarp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415646"/>
      </p:ext>
    </p:extLst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96864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關於弱點掃描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 smtClean="0"/>
              <a:t>?</a:t>
            </a:r>
          </a:p>
          <a:p>
            <a:endParaRPr lang="en-US" altLang="zh-TW" sz="3600" dirty="0"/>
          </a:p>
          <a:p>
            <a:r>
              <a:rPr lang="en-US" altLang="zh-TW" sz="3600" dirty="0" smtClean="0"/>
              <a:t>(A) </a:t>
            </a:r>
            <a:r>
              <a:rPr lang="zh-TW" altLang="en-US" sz="3600" dirty="0"/>
              <a:t>弱點掃描工具的使用</a:t>
            </a:r>
            <a:r>
              <a:rPr lang="en-US" altLang="zh-TW" sz="3600" dirty="0"/>
              <a:t>,</a:t>
            </a:r>
            <a:r>
              <a:rPr lang="zh-TW" altLang="en-US" sz="3600" dirty="0"/>
              <a:t>可能會觸發入侵偵測系統的警告</a:t>
            </a:r>
          </a:p>
          <a:p>
            <a:r>
              <a:rPr lang="en-US" altLang="zh-TW" sz="3600" dirty="0" smtClean="0"/>
              <a:t>(B) </a:t>
            </a:r>
            <a:r>
              <a:rPr lang="zh-TW" altLang="en-US" sz="3600" dirty="0"/>
              <a:t>弱點掃描可算是滲透測試的前置作業之一</a:t>
            </a:r>
          </a:p>
          <a:p>
            <a:r>
              <a:rPr lang="en-US" altLang="zh-TW" sz="3600" dirty="0" smtClean="0"/>
              <a:t>(C) </a:t>
            </a:r>
            <a:r>
              <a:rPr lang="en-US" altLang="zh-TW" sz="3600" dirty="0"/>
              <a:t>Ping </a:t>
            </a:r>
            <a:r>
              <a:rPr lang="zh-TW" altLang="en-US" sz="3600" dirty="0"/>
              <a:t>工具的使用</a:t>
            </a:r>
            <a:r>
              <a:rPr lang="en-US" altLang="zh-TW" sz="3600" dirty="0"/>
              <a:t>,</a:t>
            </a:r>
            <a:r>
              <a:rPr lang="zh-TW" altLang="en-US" sz="3600" dirty="0"/>
              <a:t>可算是弱點掃描的前置作業之一</a:t>
            </a:r>
          </a:p>
          <a:p>
            <a:r>
              <a:rPr lang="en-US" altLang="zh-TW" sz="3600" dirty="0" smtClean="0"/>
              <a:t>(D) </a:t>
            </a:r>
            <a:r>
              <a:rPr lang="zh-TW" altLang="en-US" sz="3600" dirty="0"/>
              <a:t>部署 </a:t>
            </a:r>
            <a:r>
              <a:rPr lang="en-US" altLang="zh-TW" sz="3600" dirty="0"/>
              <a:t>Web </a:t>
            </a:r>
            <a:r>
              <a:rPr lang="zh-TW" altLang="en-US" sz="3600" dirty="0"/>
              <a:t>應用程式防火牆</a:t>
            </a:r>
            <a:r>
              <a:rPr lang="en-US" altLang="zh-TW" sz="3600" dirty="0"/>
              <a:t>,</a:t>
            </a:r>
            <a:r>
              <a:rPr lang="zh-TW" altLang="en-US" sz="3600" dirty="0"/>
              <a:t>即可避免遭受弱點掃描的探測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43250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關於弱點掃描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 smtClean="0"/>
              <a:t>(A) </a:t>
            </a:r>
            <a:r>
              <a:rPr lang="zh-TW" altLang="en-US" sz="3600" dirty="0"/>
              <a:t>弱點掃描工具的使用</a:t>
            </a:r>
            <a:r>
              <a:rPr lang="en-US" altLang="zh-TW" sz="3600" dirty="0"/>
              <a:t>,</a:t>
            </a:r>
            <a:r>
              <a:rPr lang="zh-TW" altLang="en-US" sz="3600" dirty="0"/>
              <a:t>可能會觸發入侵偵測系統的警告</a:t>
            </a:r>
          </a:p>
          <a:p>
            <a:r>
              <a:rPr lang="en-US" altLang="zh-TW" sz="3600" dirty="0" smtClean="0"/>
              <a:t>(B) </a:t>
            </a:r>
            <a:r>
              <a:rPr lang="zh-TW" altLang="en-US" sz="3600" dirty="0"/>
              <a:t>弱點掃描可算是滲透測試的前置作業之一</a:t>
            </a:r>
          </a:p>
          <a:p>
            <a:r>
              <a:rPr lang="en-US" altLang="zh-TW" sz="3600" dirty="0" smtClean="0"/>
              <a:t>(C) </a:t>
            </a:r>
            <a:r>
              <a:rPr lang="en-US" altLang="zh-TW" sz="3600" dirty="0"/>
              <a:t>Ping </a:t>
            </a:r>
            <a:r>
              <a:rPr lang="zh-TW" altLang="en-US" sz="3600" dirty="0"/>
              <a:t>工具的使用</a:t>
            </a:r>
            <a:r>
              <a:rPr lang="en-US" altLang="zh-TW" sz="3600" dirty="0"/>
              <a:t>,</a:t>
            </a:r>
            <a:r>
              <a:rPr lang="zh-TW" altLang="en-US" sz="3600" dirty="0"/>
              <a:t>可算是弱點掃描的前置作業之一</a:t>
            </a:r>
          </a:p>
          <a:p>
            <a:r>
              <a:rPr lang="en-US" altLang="zh-TW" sz="3600" dirty="0" smtClean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部署 </a:t>
            </a:r>
            <a:r>
              <a:rPr lang="en-US" altLang="zh-TW" sz="3600" dirty="0">
                <a:solidFill>
                  <a:srgbClr val="FF0000"/>
                </a:solidFill>
              </a:rPr>
              <a:t>Web </a:t>
            </a:r>
            <a:r>
              <a:rPr lang="zh-TW" altLang="en-US" sz="3600" dirty="0">
                <a:solidFill>
                  <a:srgbClr val="FF0000"/>
                </a:solidFill>
              </a:rPr>
              <a:t>應用程式防火牆</a:t>
            </a:r>
            <a:r>
              <a:rPr lang="en-US" altLang="zh-TW" sz="3600" dirty="0">
                <a:solidFill>
                  <a:srgbClr val="FF0000"/>
                </a:solidFill>
              </a:rPr>
              <a:t>,</a:t>
            </a:r>
            <a:r>
              <a:rPr lang="zh-TW" altLang="en-US" sz="3600" dirty="0">
                <a:solidFill>
                  <a:srgbClr val="FF0000"/>
                </a:solidFill>
              </a:rPr>
              <a:t>即可避免遭受弱點掃描的探測</a:t>
            </a:r>
            <a:endParaRPr lang="en-US" altLang="zh-TW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23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1717" y="946908"/>
            <a:ext cx="808056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/>
              <a:t>關於弱點掃描</a:t>
            </a:r>
            <a:r>
              <a:rPr lang="en-US" altLang="zh-TW" sz="3200" dirty="0"/>
              <a:t>(Vulnerability Assessment)</a:t>
            </a:r>
            <a:r>
              <a:rPr lang="zh-TW" altLang="en-US" sz="3200" dirty="0"/>
              <a:t>的描述</a:t>
            </a:r>
            <a:r>
              <a:rPr lang="en-US" altLang="zh-TW" sz="3200" dirty="0"/>
              <a:t>,</a:t>
            </a:r>
            <a:r>
              <a:rPr lang="zh-TW" altLang="en-US" sz="3200" dirty="0"/>
              <a:t>下列敘述何者不</a:t>
            </a:r>
            <a:r>
              <a:rPr lang="zh-TW" altLang="en-US" sz="3200" dirty="0" smtClean="0"/>
              <a:t>正確</a:t>
            </a:r>
            <a:r>
              <a:rPr lang="en-US" altLang="zh-TW" sz="3200" dirty="0" smtClean="0"/>
              <a:t>?</a:t>
            </a:r>
          </a:p>
          <a:p>
            <a:endParaRPr lang="en-US" altLang="zh-TW" sz="3200" dirty="0"/>
          </a:p>
          <a:p>
            <a:r>
              <a:rPr lang="en-US" altLang="zh-TW" sz="2800" dirty="0"/>
              <a:t>(A) </a:t>
            </a:r>
            <a:r>
              <a:rPr lang="zh-TW" altLang="en-US" sz="2800" dirty="0"/>
              <a:t>弱點掃描屬於一種網路探測技術</a:t>
            </a:r>
          </a:p>
          <a:p>
            <a:r>
              <a:rPr lang="en-US" altLang="zh-TW" sz="2800" dirty="0"/>
              <a:t>(B) </a:t>
            </a:r>
            <a:r>
              <a:rPr lang="zh-TW" altLang="en-US" sz="2800" dirty="0"/>
              <a:t>弱點掃描主要是偵測並掃描位於主機上的各個端口或節點的</a:t>
            </a:r>
            <a:r>
              <a:rPr lang="zh-TW" altLang="en-US" sz="2800" dirty="0" smtClean="0"/>
              <a:t>弱點資訊</a:t>
            </a:r>
            <a:r>
              <a:rPr lang="zh-TW" altLang="en-US" sz="2800" dirty="0"/>
              <a:t>後</a:t>
            </a:r>
            <a:r>
              <a:rPr lang="en-US" altLang="zh-TW" sz="2800" dirty="0"/>
              <a:t>,</a:t>
            </a:r>
            <a:r>
              <a:rPr lang="zh-TW" altLang="en-US" sz="2800" dirty="0"/>
              <a:t>與自身的弱點資料庫進行比對</a:t>
            </a:r>
          </a:p>
          <a:p>
            <a:r>
              <a:rPr lang="en-US" altLang="zh-TW" sz="2800" dirty="0"/>
              <a:t>(C) </a:t>
            </a:r>
            <a:r>
              <a:rPr lang="zh-TW" altLang="en-US" sz="2800" dirty="0"/>
              <a:t>若防火牆和入侵偵測系統是屬於被動的防禦方法</a:t>
            </a:r>
            <a:r>
              <a:rPr lang="en-US" altLang="zh-TW" sz="2800" dirty="0"/>
              <a:t>,</a:t>
            </a:r>
            <a:r>
              <a:rPr lang="zh-TW" altLang="en-US" sz="2800" dirty="0"/>
              <a:t>則弱點掃描</a:t>
            </a:r>
            <a:r>
              <a:rPr lang="zh-TW" altLang="en-US" sz="2800" dirty="0" smtClean="0"/>
              <a:t>就屬於</a:t>
            </a:r>
            <a:r>
              <a:rPr lang="zh-TW" altLang="en-US" sz="2800" dirty="0"/>
              <a:t>一種主動的防禦方法</a:t>
            </a:r>
          </a:p>
          <a:p>
            <a:r>
              <a:rPr lang="en-US" altLang="zh-TW" sz="2800" dirty="0"/>
              <a:t>(D) </a:t>
            </a:r>
            <a:r>
              <a:rPr lang="zh-TW" altLang="en-US" sz="2800" dirty="0"/>
              <a:t>弱點掃描與原碼檢測</a:t>
            </a:r>
            <a:r>
              <a:rPr lang="en-US" altLang="zh-TW" sz="2800" dirty="0"/>
              <a:t>(Source Code Analysis)</a:t>
            </a:r>
            <a:r>
              <a:rPr lang="zh-TW" altLang="en-US" sz="2800" dirty="0"/>
              <a:t>應擇一使用</a:t>
            </a:r>
            <a:r>
              <a:rPr lang="en-US" altLang="zh-TW" sz="2800" dirty="0"/>
              <a:t>,</a:t>
            </a:r>
            <a:r>
              <a:rPr lang="zh-TW" altLang="en-US" sz="2800" dirty="0"/>
              <a:t>以</a:t>
            </a:r>
            <a:r>
              <a:rPr lang="zh-TW" altLang="en-US" sz="2800" dirty="0" smtClean="0"/>
              <a:t>避免</a:t>
            </a:r>
            <a:r>
              <a:rPr lang="zh-TW" altLang="en-US" sz="2800" dirty="0"/>
              <a:t>檢測數據相互干擾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178693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1717" y="946908"/>
            <a:ext cx="808056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/>
              <a:t>關於弱點掃描</a:t>
            </a:r>
            <a:r>
              <a:rPr lang="en-US" altLang="zh-TW" sz="3200" dirty="0"/>
              <a:t>(Vulnerability Assessment)</a:t>
            </a:r>
            <a:r>
              <a:rPr lang="zh-TW" altLang="en-US" sz="3200" dirty="0"/>
              <a:t>的描述</a:t>
            </a:r>
            <a:r>
              <a:rPr lang="en-US" altLang="zh-TW" sz="3200" dirty="0"/>
              <a:t>,</a:t>
            </a:r>
            <a:r>
              <a:rPr lang="zh-TW" altLang="en-US" sz="3200" dirty="0"/>
              <a:t>下列敘述何者不</a:t>
            </a:r>
            <a:r>
              <a:rPr lang="zh-TW" altLang="en-US" sz="3200" dirty="0" smtClean="0"/>
              <a:t>正確</a:t>
            </a:r>
            <a:r>
              <a:rPr lang="en-US" altLang="zh-TW" sz="3200" dirty="0" smtClean="0"/>
              <a:t>?</a:t>
            </a:r>
          </a:p>
          <a:p>
            <a:endParaRPr lang="en-US" altLang="zh-TW" sz="3200" dirty="0"/>
          </a:p>
          <a:p>
            <a:r>
              <a:rPr lang="en-US" altLang="zh-TW" sz="2800" dirty="0"/>
              <a:t>(A) </a:t>
            </a:r>
            <a:r>
              <a:rPr lang="zh-TW" altLang="en-US" sz="2800" dirty="0"/>
              <a:t>弱點掃描屬於一種網路探測技術</a:t>
            </a:r>
          </a:p>
          <a:p>
            <a:r>
              <a:rPr lang="en-US" altLang="zh-TW" sz="2800" dirty="0"/>
              <a:t>(B) </a:t>
            </a:r>
            <a:r>
              <a:rPr lang="zh-TW" altLang="en-US" sz="2800" dirty="0"/>
              <a:t>弱點掃描主要是偵測並掃描位於主機上的各個端口或節點的</a:t>
            </a:r>
            <a:r>
              <a:rPr lang="zh-TW" altLang="en-US" sz="2800" dirty="0" smtClean="0"/>
              <a:t>弱點資訊</a:t>
            </a:r>
            <a:r>
              <a:rPr lang="zh-TW" altLang="en-US" sz="2800" dirty="0"/>
              <a:t>後</a:t>
            </a:r>
            <a:r>
              <a:rPr lang="en-US" altLang="zh-TW" sz="2800" dirty="0"/>
              <a:t>,</a:t>
            </a:r>
            <a:r>
              <a:rPr lang="zh-TW" altLang="en-US" sz="2800" dirty="0"/>
              <a:t>與自身的弱點資料庫進行比對</a:t>
            </a:r>
          </a:p>
          <a:p>
            <a:r>
              <a:rPr lang="en-US" altLang="zh-TW" sz="2800" dirty="0"/>
              <a:t>(C) </a:t>
            </a:r>
            <a:r>
              <a:rPr lang="zh-TW" altLang="en-US" sz="2800" dirty="0"/>
              <a:t>若防火牆和入侵偵測系統是屬於被動的防禦方法</a:t>
            </a:r>
            <a:r>
              <a:rPr lang="en-US" altLang="zh-TW" sz="2800" dirty="0"/>
              <a:t>,</a:t>
            </a:r>
            <a:r>
              <a:rPr lang="zh-TW" altLang="en-US" sz="2800" dirty="0"/>
              <a:t>則弱點掃描</a:t>
            </a:r>
            <a:r>
              <a:rPr lang="zh-TW" altLang="en-US" sz="2800" dirty="0" smtClean="0"/>
              <a:t>就屬於</a:t>
            </a:r>
            <a:r>
              <a:rPr lang="zh-TW" altLang="en-US" sz="2800" dirty="0"/>
              <a:t>一種主動的防禦方法</a:t>
            </a:r>
          </a:p>
          <a:p>
            <a:r>
              <a:rPr lang="en-US" altLang="zh-TW" sz="2800" dirty="0">
                <a:solidFill>
                  <a:srgbClr val="FF0000"/>
                </a:solidFill>
              </a:rPr>
              <a:t>(D) </a:t>
            </a:r>
            <a:r>
              <a:rPr lang="zh-TW" altLang="en-US" sz="2800" dirty="0">
                <a:solidFill>
                  <a:srgbClr val="FF0000"/>
                </a:solidFill>
              </a:rPr>
              <a:t>弱點掃描與原碼檢測</a:t>
            </a:r>
            <a:r>
              <a:rPr lang="en-US" altLang="zh-TW" sz="2800" dirty="0">
                <a:solidFill>
                  <a:srgbClr val="FF0000"/>
                </a:solidFill>
              </a:rPr>
              <a:t>(Source Code Analysis)</a:t>
            </a:r>
            <a:r>
              <a:rPr lang="zh-TW" altLang="en-US" sz="2800" dirty="0">
                <a:solidFill>
                  <a:srgbClr val="FF0000"/>
                </a:solidFill>
              </a:rPr>
              <a:t>應擇一使用</a:t>
            </a:r>
            <a:r>
              <a:rPr lang="en-US" altLang="zh-TW" sz="2800" dirty="0">
                <a:solidFill>
                  <a:srgbClr val="FF0000"/>
                </a:solidFill>
              </a:rPr>
              <a:t>,</a:t>
            </a:r>
            <a:r>
              <a:rPr lang="zh-TW" altLang="en-US" sz="2800" dirty="0">
                <a:solidFill>
                  <a:srgbClr val="FF0000"/>
                </a:solidFill>
              </a:rPr>
              <a:t>以</a:t>
            </a:r>
            <a:r>
              <a:rPr lang="zh-TW" altLang="en-US" sz="2800" dirty="0" smtClean="0">
                <a:solidFill>
                  <a:srgbClr val="FF0000"/>
                </a:solidFill>
              </a:rPr>
              <a:t>避免</a:t>
            </a:r>
            <a:r>
              <a:rPr lang="zh-TW" altLang="en-US" sz="2800" dirty="0">
                <a:solidFill>
                  <a:srgbClr val="FF0000"/>
                </a:solidFill>
              </a:rPr>
              <a:t>檢測數據相互干擾</a:t>
            </a:r>
            <a:endParaRPr lang="en-US" altLang="zh-TW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31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32013" y="1562761"/>
            <a:ext cx="798022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14(</a:t>
            </a:r>
            <a:r>
              <a:rPr lang="zh-TW" altLang="en-US" sz="2800" dirty="0"/>
              <a:t>單選題</a:t>
            </a:r>
            <a:r>
              <a:rPr lang="en-US" altLang="zh-TW" sz="2800" dirty="0"/>
              <a:t>) </a:t>
            </a:r>
          </a:p>
          <a:p>
            <a:r>
              <a:rPr lang="zh-TW" altLang="en-US" sz="2800" dirty="0"/>
              <a:t>公司資訊室主任要求 </a:t>
            </a:r>
            <a:r>
              <a:rPr lang="en-US" altLang="zh-TW" sz="2800" dirty="0"/>
              <a:t>MIS </a:t>
            </a:r>
            <a:r>
              <a:rPr lang="zh-TW" altLang="en-US" sz="2800" dirty="0"/>
              <a:t>人員每一季使用 </a:t>
            </a:r>
            <a:r>
              <a:rPr lang="en-US" altLang="zh-TW" sz="2800" dirty="0"/>
              <a:t>Nessus </a:t>
            </a:r>
            <a:r>
              <a:rPr lang="zh-TW" altLang="en-US" sz="2800" dirty="0"/>
              <a:t>掃瞄工具進行公司內部網段掃瞄</a:t>
            </a:r>
            <a:r>
              <a:rPr lang="en-US" altLang="zh-TW" sz="2800" dirty="0"/>
              <a:t>,</a:t>
            </a:r>
            <a:r>
              <a:rPr lang="zh-TW" altLang="en-US" sz="2800" dirty="0"/>
              <a:t>下列何者「不」是本項作業的目的</a:t>
            </a:r>
            <a:r>
              <a:rPr lang="en-US" altLang="zh-TW" sz="2800" dirty="0" smtClean="0"/>
              <a:t>?</a:t>
            </a:r>
          </a:p>
          <a:p>
            <a:endParaRPr lang="en-US" altLang="zh-TW" sz="2800" dirty="0"/>
          </a:p>
          <a:p>
            <a:r>
              <a:rPr lang="en-US" altLang="zh-TW" sz="2800" dirty="0"/>
              <a:t>(A)</a:t>
            </a:r>
            <a:r>
              <a:rPr lang="zh-TW" altLang="en-US" sz="2800" dirty="0"/>
              <a:t>辨認目前主機系統的弱點</a:t>
            </a:r>
          </a:p>
          <a:p>
            <a:r>
              <a:rPr lang="en-US" altLang="zh-TW" sz="2800" dirty="0"/>
              <a:t>(B</a:t>
            </a:r>
            <a:r>
              <a:rPr lang="en-US" altLang="zh-TW" sz="2800" dirty="0" smtClean="0"/>
              <a:t>)</a:t>
            </a:r>
            <a:r>
              <a:rPr lang="zh-TW" altLang="en-US" sz="2800" dirty="0" smtClean="0"/>
              <a:t>模擬</a:t>
            </a:r>
            <a:r>
              <a:rPr lang="zh-TW" altLang="en-US" sz="2800" dirty="0"/>
              <a:t>駭客人工入侵發掘系統中未知的漏洞</a:t>
            </a:r>
          </a:p>
          <a:p>
            <a:r>
              <a:rPr lang="en-US" altLang="zh-TW" sz="2800" dirty="0"/>
              <a:t>(C</a:t>
            </a:r>
            <a:r>
              <a:rPr lang="en-US" altLang="zh-TW" sz="2800" dirty="0" smtClean="0"/>
              <a:t>)</a:t>
            </a:r>
            <a:r>
              <a:rPr lang="zh-TW" altLang="en-US" sz="2800" dirty="0" smtClean="0"/>
              <a:t>辨識</a:t>
            </a:r>
            <a:r>
              <a:rPr lang="zh-TW" altLang="en-US" sz="2800" dirty="0"/>
              <a:t>出缺乏安全管控的項目</a:t>
            </a:r>
          </a:p>
          <a:p>
            <a:r>
              <a:rPr lang="en-US" altLang="zh-TW" sz="2800" dirty="0"/>
              <a:t>(D)</a:t>
            </a:r>
            <a:r>
              <a:rPr lang="zh-TW" altLang="en-US" sz="2800" dirty="0"/>
              <a:t>解讀安全弱點</a:t>
            </a:r>
            <a:r>
              <a:rPr lang="en-US" altLang="zh-TW" sz="2800" dirty="0"/>
              <a:t>,</a:t>
            </a:r>
            <a:r>
              <a:rPr lang="zh-TW" altLang="en-US" sz="2800" dirty="0"/>
              <a:t>再進行安全強化</a:t>
            </a:r>
          </a:p>
        </p:txBody>
      </p:sp>
    </p:spTree>
    <p:extLst>
      <p:ext uri="{BB962C8B-B14F-4D97-AF65-F5344CB8AC3E}">
        <p14:creationId xmlns:p14="http://schemas.microsoft.com/office/powerpoint/2010/main" val="1548489161"/>
      </p:ext>
    </p:extLst>
  </p:cSld>
  <p:clrMapOvr>
    <a:masterClrMapping/>
  </p:clrMapOvr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65757" y="1496259"/>
            <a:ext cx="824622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14(</a:t>
            </a:r>
            <a:r>
              <a:rPr lang="zh-TW" altLang="en-US" sz="2800" dirty="0"/>
              <a:t>單選題</a:t>
            </a:r>
            <a:r>
              <a:rPr lang="en-US" altLang="zh-TW" sz="2800" dirty="0"/>
              <a:t>) </a:t>
            </a:r>
          </a:p>
          <a:p>
            <a:r>
              <a:rPr lang="zh-TW" altLang="en-US" sz="2800" dirty="0"/>
              <a:t>公司資訊室主任要求 </a:t>
            </a:r>
            <a:r>
              <a:rPr lang="en-US" altLang="zh-TW" sz="2800" dirty="0"/>
              <a:t>MIS </a:t>
            </a:r>
            <a:r>
              <a:rPr lang="zh-TW" altLang="en-US" sz="2800" dirty="0"/>
              <a:t>人員每一季使用 </a:t>
            </a:r>
            <a:r>
              <a:rPr lang="en-US" altLang="zh-TW" sz="2800" dirty="0"/>
              <a:t>Nessus </a:t>
            </a:r>
            <a:r>
              <a:rPr lang="zh-TW" altLang="en-US" sz="2800" dirty="0"/>
              <a:t>掃瞄工具進行公司內部網段掃瞄</a:t>
            </a:r>
            <a:r>
              <a:rPr lang="en-US" altLang="zh-TW" sz="2800" dirty="0"/>
              <a:t>,</a:t>
            </a:r>
            <a:r>
              <a:rPr lang="zh-TW" altLang="en-US" sz="2800" dirty="0"/>
              <a:t>下列何者「不」是本項作業的目的</a:t>
            </a:r>
            <a:r>
              <a:rPr lang="en-US" altLang="zh-TW" sz="2800" dirty="0" smtClean="0"/>
              <a:t>?</a:t>
            </a:r>
          </a:p>
          <a:p>
            <a:endParaRPr lang="en-US" altLang="zh-TW" sz="2800" dirty="0"/>
          </a:p>
          <a:p>
            <a:r>
              <a:rPr lang="en-US" altLang="zh-TW" sz="2800" dirty="0"/>
              <a:t>(A)</a:t>
            </a:r>
            <a:r>
              <a:rPr lang="zh-TW" altLang="en-US" sz="2800" dirty="0"/>
              <a:t>辨認目前主機系統的弱點</a:t>
            </a:r>
          </a:p>
          <a:p>
            <a:r>
              <a:rPr lang="en-US" altLang="zh-TW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</a:t>
            </a:r>
            <a:r>
              <a:rPr lang="en-US" altLang="zh-TW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TW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模擬</a:t>
            </a:r>
            <a:r>
              <a:rPr lang="zh-TW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駭客人工入侵發掘系統中未知的漏洞</a:t>
            </a:r>
          </a:p>
          <a:p>
            <a:r>
              <a:rPr lang="en-US" altLang="zh-TW" sz="2800" dirty="0"/>
              <a:t>(C</a:t>
            </a:r>
            <a:r>
              <a:rPr lang="en-US" altLang="zh-TW" sz="2800" dirty="0" smtClean="0"/>
              <a:t>)</a:t>
            </a:r>
            <a:r>
              <a:rPr lang="zh-TW" altLang="en-US" sz="2800" dirty="0" smtClean="0"/>
              <a:t>辨識</a:t>
            </a:r>
            <a:r>
              <a:rPr lang="zh-TW" altLang="en-US" sz="2800" dirty="0"/>
              <a:t>出缺乏安全管控的項目</a:t>
            </a:r>
          </a:p>
          <a:p>
            <a:r>
              <a:rPr lang="en-US" altLang="zh-TW" sz="2800" dirty="0"/>
              <a:t>(D)</a:t>
            </a:r>
            <a:r>
              <a:rPr lang="zh-TW" altLang="en-US" sz="2800" dirty="0"/>
              <a:t>解讀安全弱點</a:t>
            </a:r>
            <a:r>
              <a:rPr lang="en-US" altLang="zh-TW" sz="2800" dirty="0"/>
              <a:t>,</a:t>
            </a:r>
            <a:r>
              <a:rPr lang="zh-TW" altLang="en-US" sz="2800" dirty="0"/>
              <a:t>再進行安全強化</a:t>
            </a:r>
          </a:p>
        </p:txBody>
      </p:sp>
    </p:spTree>
    <p:extLst>
      <p:ext uri="{BB962C8B-B14F-4D97-AF65-F5344CB8AC3E}">
        <p14:creationId xmlns:p14="http://schemas.microsoft.com/office/powerpoint/2010/main" val="2005735067"/>
      </p:ext>
    </p:extLst>
  </p:cSld>
  <p:clrMapOvr>
    <a:masterClrMapping/>
  </p:clrMapOvr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3.2</a:t>
            </a:r>
          </a:p>
          <a:p>
            <a:pPr algn="ctr"/>
            <a:r>
              <a:rPr lang="zh-TW" altLang="en-US" sz="4000" dirty="0" smtClean="0"/>
              <a:t>資料</a:t>
            </a:r>
            <a:r>
              <a:rPr lang="zh-TW" altLang="en-US" sz="4000" dirty="0"/>
              <a:t>安全</a:t>
            </a:r>
            <a:r>
              <a:rPr lang="en-US" altLang="zh-TW" sz="4000" dirty="0"/>
              <a:t>(data Security</a:t>
            </a:r>
            <a:r>
              <a:rPr lang="en-US" altLang="zh-TW" sz="4000" dirty="0" smtClean="0"/>
              <a:t>)</a:t>
            </a:r>
          </a:p>
          <a:p>
            <a:pPr algn="ctr"/>
            <a:r>
              <a:rPr lang="zh-TW" altLang="en-US" sz="4000" dirty="0" smtClean="0"/>
              <a:t>及</a:t>
            </a:r>
            <a:endParaRPr lang="en-US" altLang="zh-TW" sz="4000" dirty="0" smtClean="0"/>
          </a:p>
          <a:p>
            <a:pPr algn="ctr"/>
            <a:r>
              <a:rPr lang="zh-TW" altLang="en-US" sz="4000" dirty="0" smtClean="0"/>
              <a:t>備份</a:t>
            </a:r>
            <a:r>
              <a:rPr lang="zh-TW" altLang="en-US" sz="4000" dirty="0"/>
              <a:t>管理</a:t>
            </a:r>
            <a:r>
              <a:rPr lang="en-US" altLang="zh-TW" sz="4000" dirty="0"/>
              <a:t>(backup)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0499384"/>
      </p:ext>
    </p:extLst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3.2.</a:t>
            </a:r>
            <a:r>
              <a:rPr lang="zh-TW" altLang="en-US" dirty="0"/>
              <a:t>資料安全</a:t>
            </a:r>
            <a:r>
              <a:rPr lang="en-US" altLang="zh-TW" dirty="0"/>
              <a:t>(data Security)</a:t>
            </a:r>
            <a:r>
              <a:rPr lang="zh-TW" altLang="en-US" dirty="0"/>
              <a:t>及備份管理</a:t>
            </a:r>
            <a:r>
              <a:rPr lang="en-US" altLang="zh-TW" dirty="0"/>
              <a:t>(backup)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444598"/>
            <a:ext cx="7886700" cy="473236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TW" dirty="0" smtClean="0"/>
              <a:t>3.2.1</a:t>
            </a:r>
            <a:r>
              <a:rPr lang="en-US" altLang="zh-TW" dirty="0"/>
              <a:t>.</a:t>
            </a:r>
            <a:r>
              <a:rPr lang="zh-TW" altLang="en-US" dirty="0"/>
              <a:t>資料安全</a:t>
            </a:r>
            <a:r>
              <a:rPr lang="en-US" altLang="zh-TW" dirty="0"/>
              <a:t>(data Security)</a:t>
            </a:r>
          </a:p>
          <a:p>
            <a:pPr marL="0" indent="0">
              <a:buNone/>
            </a:pPr>
            <a:r>
              <a:rPr lang="en-US" altLang="zh-TW" dirty="0" smtClean="0"/>
              <a:t>3.2.2</a:t>
            </a:r>
            <a:r>
              <a:rPr lang="en-US" altLang="zh-TW" dirty="0"/>
              <a:t>.</a:t>
            </a:r>
            <a:r>
              <a:rPr lang="zh-TW" altLang="en-US" dirty="0"/>
              <a:t>資料安全</a:t>
            </a:r>
            <a:r>
              <a:rPr lang="en-US" altLang="zh-TW" dirty="0"/>
              <a:t>(data Security)</a:t>
            </a:r>
            <a:r>
              <a:rPr lang="zh-TW" altLang="en-US" dirty="0"/>
              <a:t>技術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en-US" altLang="zh-TW" dirty="0"/>
              <a:t>         Disk encryption(</a:t>
            </a:r>
            <a:r>
              <a:rPr lang="zh-TW" altLang="en-US" dirty="0"/>
              <a:t>硬碟加密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         Software versus hardware-based mechanisms for protecting data</a:t>
            </a:r>
          </a:p>
          <a:p>
            <a:pPr marL="0" indent="0">
              <a:buNone/>
            </a:pPr>
            <a:r>
              <a:rPr lang="en-US" altLang="zh-TW" dirty="0"/>
              <a:t>         Data masking(</a:t>
            </a:r>
            <a:r>
              <a:rPr lang="zh-TW" altLang="en-US" dirty="0"/>
              <a:t>資料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 smtClean="0"/>
              <a:t>3.2.3</a:t>
            </a:r>
            <a:r>
              <a:rPr lang="en-US" altLang="zh-TW" dirty="0"/>
              <a:t>.</a:t>
            </a:r>
            <a:r>
              <a:rPr lang="zh-TW" altLang="en-US" dirty="0"/>
              <a:t>資料安全</a:t>
            </a:r>
            <a:r>
              <a:rPr lang="en-US" altLang="zh-TW" dirty="0"/>
              <a:t>(data Security)</a:t>
            </a:r>
            <a:r>
              <a:rPr lang="zh-TW" altLang="en-US" dirty="0"/>
              <a:t>標準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en-US" altLang="zh-TW" dirty="0"/>
              <a:t>         ISO/IEC 27001:2013 and ISO/IEC </a:t>
            </a:r>
            <a:r>
              <a:rPr lang="en-US" altLang="zh-TW" dirty="0" smtClean="0"/>
              <a:t>27002:2013      General </a:t>
            </a:r>
            <a:r>
              <a:rPr lang="en-US" altLang="zh-TW" dirty="0"/>
              <a:t>Data Protection Regulation (GDPR) </a:t>
            </a:r>
          </a:p>
          <a:p>
            <a:pPr marL="0" indent="0">
              <a:buNone/>
            </a:pPr>
            <a:r>
              <a:rPr lang="en-US" altLang="zh-TW" dirty="0"/>
              <a:t>         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3.2.4</a:t>
            </a:r>
            <a:r>
              <a:rPr lang="en-US" altLang="zh-TW" dirty="0"/>
              <a:t>.</a:t>
            </a:r>
            <a:r>
              <a:rPr lang="zh-TW" altLang="en-US" dirty="0"/>
              <a:t>備份管理</a:t>
            </a:r>
            <a:r>
              <a:rPr lang="en-US" altLang="zh-TW" dirty="0"/>
              <a:t>(backup)</a:t>
            </a:r>
            <a:r>
              <a:rPr lang="zh-TW" altLang="en-US" dirty="0"/>
              <a:t>基本觀念    </a:t>
            </a:r>
            <a:r>
              <a:rPr lang="en-US" altLang="zh-TW" dirty="0"/>
              <a:t>https://en.wikipedia.org/wiki/Backup</a:t>
            </a:r>
          </a:p>
          <a:p>
            <a:pPr marL="0" indent="0">
              <a:buNone/>
            </a:pPr>
            <a:r>
              <a:rPr lang="en-US" altLang="zh-TW" dirty="0" smtClean="0"/>
              <a:t>3.2.5</a:t>
            </a:r>
            <a:r>
              <a:rPr lang="en-US" altLang="zh-TW" dirty="0"/>
              <a:t>.</a:t>
            </a:r>
            <a:r>
              <a:rPr lang="zh-TW" altLang="en-US" dirty="0"/>
              <a:t>備份方法</a:t>
            </a:r>
            <a:r>
              <a:rPr lang="en-US" altLang="zh-TW" dirty="0"/>
              <a:t>|</a:t>
            </a:r>
            <a:r>
              <a:rPr lang="zh-TW" altLang="en-US" dirty="0"/>
              <a:t>種類</a:t>
            </a:r>
            <a:r>
              <a:rPr lang="en-US" altLang="zh-TW" dirty="0"/>
              <a:t>(Backup methods):</a:t>
            </a:r>
          </a:p>
          <a:p>
            <a:pPr marL="0" indent="0">
              <a:buNone/>
            </a:pPr>
            <a:r>
              <a:rPr lang="en-US" altLang="zh-TW" dirty="0"/>
              <a:t>           Full Backup |Incremental </a:t>
            </a:r>
            <a:r>
              <a:rPr lang="en-US" altLang="zh-TW" dirty="0" err="1"/>
              <a:t>Backup|Differential</a:t>
            </a:r>
            <a:r>
              <a:rPr lang="en-US" altLang="zh-TW" dirty="0"/>
              <a:t> backup|</a:t>
            </a:r>
            <a:r>
              <a:rPr lang="zh-TW" altLang="en-US" dirty="0"/>
              <a:t>選擇式備份</a:t>
            </a:r>
          </a:p>
          <a:p>
            <a:pPr marL="0" indent="0">
              <a:buNone/>
            </a:pPr>
            <a:r>
              <a:rPr lang="zh-TW" altLang="en-US" dirty="0"/>
              <a:t>           冷備份</a:t>
            </a:r>
            <a:r>
              <a:rPr lang="en-US" altLang="zh-TW" dirty="0"/>
              <a:t>|</a:t>
            </a:r>
            <a:r>
              <a:rPr lang="zh-TW" altLang="en-US" dirty="0"/>
              <a:t>熱備份</a:t>
            </a:r>
          </a:p>
          <a:p>
            <a:pPr marL="0" indent="0">
              <a:buNone/>
            </a:pPr>
            <a:r>
              <a:rPr lang="en-US" altLang="zh-TW" dirty="0" smtClean="0"/>
              <a:t>3.2.6</a:t>
            </a:r>
            <a:r>
              <a:rPr lang="en-US" altLang="zh-TW" dirty="0"/>
              <a:t>.</a:t>
            </a:r>
            <a:r>
              <a:rPr lang="zh-TW" altLang="en-US" dirty="0"/>
              <a:t>備份儲存</a:t>
            </a:r>
            <a:r>
              <a:rPr lang="en-US" altLang="zh-TW" dirty="0"/>
              <a:t>(Storage media): RAID  SAN NAS</a:t>
            </a:r>
          </a:p>
          <a:p>
            <a:pPr marL="0" indent="0">
              <a:buNone/>
            </a:pPr>
            <a:r>
              <a:rPr lang="en-US" altLang="zh-TW" dirty="0"/>
              <a:t>           RAID 0+1 vs RAID 1+0   RAID 5+0           https://zh.wikipedia.org/wiki/RAID#RAID_10/01 </a:t>
            </a:r>
          </a:p>
          <a:p>
            <a:pPr marL="0" indent="0">
              <a:buNone/>
            </a:pPr>
            <a:r>
              <a:rPr lang="en-US" altLang="zh-TW" dirty="0"/>
              <a:t>  </a:t>
            </a:r>
            <a:r>
              <a:rPr lang="en-US" altLang="zh-TW" dirty="0" smtClean="0"/>
              <a:t>3.2.7</a:t>
            </a:r>
            <a:r>
              <a:rPr lang="en-US" altLang="zh-TW" dirty="0"/>
              <a:t>.</a:t>
            </a:r>
            <a:r>
              <a:rPr lang="zh-TW" altLang="en-US" dirty="0"/>
              <a:t>備份管理</a:t>
            </a:r>
            <a:r>
              <a:rPr lang="en-US" altLang="zh-TW" dirty="0"/>
              <a:t>(backup)</a:t>
            </a:r>
            <a:r>
              <a:rPr lang="zh-TW" altLang="en-US" dirty="0"/>
              <a:t>類型</a:t>
            </a:r>
            <a:r>
              <a:rPr lang="en-US" altLang="zh-TW" dirty="0"/>
              <a:t>:Online | Near-line | Off-line | Off-site data protection | Backup site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941910" y="914013"/>
            <a:ext cx="49485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prstClr val="black"/>
                </a:solidFill>
              </a:rPr>
              <a:t>https://en.wikipedia.org/wiki/Data_security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15114133"/>
      </p:ext>
    </p:extLst>
  </p:cSld>
  <p:clrMapOvr>
    <a:masterClrMapping/>
  </p:clrMapOvr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8000" dirty="0"/>
              <a:t>資料</a:t>
            </a:r>
            <a:r>
              <a:rPr lang="zh-TW" altLang="en-US" sz="8000" dirty="0" smtClean="0"/>
              <a:t>安全</a:t>
            </a:r>
            <a:endParaRPr lang="en-US" altLang="zh-TW" sz="8000" dirty="0" smtClean="0"/>
          </a:p>
          <a:p>
            <a:pPr algn="ctr"/>
            <a:r>
              <a:rPr lang="en-US" altLang="zh-TW" sz="8000" dirty="0" smtClean="0"/>
              <a:t>(</a:t>
            </a:r>
            <a:r>
              <a:rPr lang="en-US" altLang="zh-TW" sz="8000" dirty="0"/>
              <a:t>data Security)</a:t>
            </a:r>
          </a:p>
        </p:txBody>
      </p:sp>
    </p:spTree>
    <p:extLst>
      <p:ext uri="{BB962C8B-B14F-4D97-AF65-F5344CB8AC3E}">
        <p14:creationId xmlns:p14="http://schemas.microsoft.com/office/powerpoint/2010/main" val="3748640763"/>
      </p:ext>
    </p:extLst>
  </p:cSld>
  <p:clrMapOvr>
    <a:masterClrMapping/>
  </p:clrMapOvr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8781" y="946908"/>
            <a:ext cx="858643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/>
              <a:t>關於儲存媒體使用規範</a:t>
            </a:r>
            <a:r>
              <a:rPr lang="en-US" altLang="zh-TW" sz="3200" dirty="0"/>
              <a:t>,</a:t>
            </a:r>
            <a:r>
              <a:rPr lang="zh-TW" altLang="en-US" sz="3200" dirty="0"/>
              <a:t>下列敘述何者不正確</a:t>
            </a:r>
            <a:r>
              <a:rPr lang="en-US" altLang="zh-TW" sz="3200" dirty="0" smtClean="0"/>
              <a:t>?</a:t>
            </a:r>
            <a:endParaRPr lang="en-US" altLang="zh-TW" sz="3200" dirty="0"/>
          </a:p>
          <a:p>
            <a:r>
              <a:rPr lang="en-US" altLang="zh-TW" sz="3200" dirty="0"/>
              <a:t>(A) </a:t>
            </a:r>
            <a:r>
              <a:rPr lang="zh-TW" altLang="en-US" sz="3200" dirty="0"/>
              <a:t>各式儲存媒體如識別卡、磁碟片、磁帶、光碟片及各式磁碟機等如須報廢或不堪使用時</a:t>
            </a:r>
            <a:r>
              <a:rPr lang="en-US" altLang="zh-TW" sz="3200" dirty="0"/>
              <a:t>,</a:t>
            </a:r>
            <a:r>
              <a:rPr lang="zh-TW" altLang="en-US" sz="3200" dirty="0"/>
              <a:t>應將內含之</a:t>
            </a:r>
            <a:r>
              <a:rPr lang="zh-TW" altLang="en-US" sz="3200" dirty="0" smtClean="0"/>
              <a:t>資料加以</a:t>
            </a:r>
            <a:r>
              <a:rPr lang="zh-TW" altLang="en-US" sz="3200" dirty="0"/>
              <a:t>清除</a:t>
            </a:r>
            <a:r>
              <a:rPr lang="en-US" altLang="zh-TW" sz="3200" dirty="0"/>
              <a:t>,</a:t>
            </a:r>
            <a:r>
              <a:rPr lang="zh-TW" altLang="en-US" sz="3200" dirty="0"/>
              <a:t>以確保</a:t>
            </a:r>
            <a:r>
              <a:rPr lang="zh-TW" altLang="en-US" sz="3200" dirty="0" smtClean="0"/>
              <a:t>資料安全</a:t>
            </a:r>
            <a:endParaRPr lang="zh-TW" altLang="en-US" sz="3200" dirty="0"/>
          </a:p>
          <a:p>
            <a:r>
              <a:rPr lang="en-US" altLang="zh-TW" sz="3200" dirty="0"/>
              <a:t>(B) </a:t>
            </a:r>
            <a:r>
              <a:rPr lang="zh-TW" altLang="en-US" sz="3200" dirty="0"/>
              <a:t>儲存機密資料之儲存媒體</a:t>
            </a:r>
            <a:r>
              <a:rPr lang="en-US" altLang="zh-TW" sz="3200" dirty="0"/>
              <a:t>,</a:t>
            </a:r>
            <a:r>
              <a:rPr lang="zh-TW" altLang="en-US" sz="3200" dirty="0"/>
              <a:t>必須遵照組織訂定之作業方式進行</a:t>
            </a:r>
            <a:r>
              <a:rPr lang="zh-TW" altLang="en-US" sz="3200" dirty="0" smtClean="0"/>
              <a:t>標示</a:t>
            </a:r>
            <a:r>
              <a:rPr lang="zh-TW" altLang="en-US" sz="3200" dirty="0"/>
              <a:t>並妥善保存</a:t>
            </a:r>
          </a:p>
          <a:p>
            <a:r>
              <a:rPr lang="en-US" altLang="zh-TW" sz="3200" dirty="0"/>
              <a:t>(C) </a:t>
            </a:r>
            <a:r>
              <a:rPr lang="zh-TW" altLang="en-US" sz="3200" dirty="0"/>
              <a:t>機密資料變動時</a:t>
            </a:r>
            <a:r>
              <a:rPr lang="en-US" altLang="zh-TW" sz="3200" dirty="0"/>
              <a:t>,</a:t>
            </a:r>
            <a:r>
              <a:rPr lang="zh-TW" altLang="en-US" sz="3200" dirty="0"/>
              <a:t>媒體標示需即時更新</a:t>
            </a:r>
          </a:p>
          <a:p>
            <a:r>
              <a:rPr lang="en-US" altLang="zh-TW" sz="3200" dirty="0"/>
              <a:t>(D) </a:t>
            </a:r>
            <a:r>
              <a:rPr lang="zh-TW" altLang="en-US" sz="3200" dirty="0"/>
              <a:t>備份媒體無需定期更新</a:t>
            </a:r>
            <a:r>
              <a:rPr lang="en-US" altLang="zh-TW" sz="3200" dirty="0"/>
              <a:t>,</a:t>
            </a:r>
            <a:r>
              <a:rPr lang="zh-TW" altLang="en-US" sz="3200" dirty="0"/>
              <a:t>僅以抽檢方式驗證其有效性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205736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1155905" cy="807371"/>
          </a:xfrm>
        </p:spPr>
        <p:txBody>
          <a:bodyPr/>
          <a:lstStyle/>
          <a:p>
            <a:r>
              <a:rPr lang="en-US" altLang="zh-TW" dirty="0" err="1" smtClean="0"/>
              <a:t>arp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427701" y="1499871"/>
            <a:ext cx="82074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每台安裝有</a:t>
            </a:r>
            <a:r>
              <a:rPr lang="en-US" altLang="zh-TW" dirty="0"/>
              <a:t>TCP/IP</a:t>
            </a:r>
            <a:r>
              <a:rPr lang="zh-TW" altLang="en-US" dirty="0"/>
              <a:t>協定的電腦或路由器裡都有一個</a:t>
            </a:r>
            <a:r>
              <a:rPr lang="en-US" altLang="zh-TW" dirty="0"/>
              <a:t>ARP</a:t>
            </a:r>
            <a:r>
              <a:rPr lang="zh-TW" altLang="en-US" dirty="0"/>
              <a:t>快取表，表里的</a:t>
            </a:r>
            <a:r>
              <a:rPr lang="en-US" altLang="zh-TW" dirty="0"/>
              <a:t>IP</a:t>
            </a:r>
            <a:r>
              <a:rPr lang="zh-TW" altLang="en-US" dirty="0"/>
              <a:t>位址與</a:t>
            </a:r>
            <a:r>
              <a:rPr lang="en-US" altLang="zh-TW" dirty="0"/>
              <a:t>MAC</a:t>
            </a:r>
            <a:r>
              <a:rPr lang="zh-TW" altLang="en-US" dirty="0"/>
              <a:t>位址是一對應的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059976"/>
              </p:ext>
            </p:extLst>
          </p:nvPr>
        </p:nvGraphicFramePr>
        <p:xfrm>
          <a:off x="427701" y="2256560"/>
          <a:ext cx="7886700" cy="2560320"/>
        </p:xfrm>
        <a:graphic>
          <a:graphicData uri="http://schemas.openxmlformats.org/drawingml/2006/table">
            <a:tbl>
              <a:tblPr/>
              <a:tblGrid>
                <a:gridCol w="2151421"/>
                <a:gridCol w="3106379"/>
                <a:gridCol w="26289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/>
                        </a:rPr>
                        <a:t>主機名稱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IP</a:t>
                      </a:r>
                      <a:r>
                        <a:rPr lang="zh-TW" altLang="en-US" dirty="0">
                          <a:effectLst/>
                        </a:rPr>
                        <a:t>位址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MAC</a:t>
                      </a:r>
                      <a:r>
                        <a:rPr lang="zh-TW" altLang="en-US" dirty="0">
                          <a:effectLst/>
                        </a:rPr>
                        <a:t>位址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effectLst/>
                        </a:rPr>
                        <a:t>192.168.38.10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00-AA-00-62-D2-02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B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effectLst/>
                        </a:rPr>
                        <a:t>192.168.38.11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00-BB-00-62-C2-02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effectLst/>
                        </a:rPr>
                        <a:t>192.168.38.12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00-CC-00-62-C2-02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effectLst/>
                        </a:rPr>
                        <a:t>192.168.38.13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00-DD-00-62-C2-02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effectLst/>
                        </a:rPr>
                        <a:t>192.168.38.14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00-EE-00-62-C2-02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>
                          <a:effectLst/>
                        </a:rPr>
                        <a:t>...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effectLst/>
                        </a:rPr>
                        <a:t>...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effectLst/>
                        </a:rPr>
                        <a:t>...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27701" y="4965742"/>
            <a:ext cx="78535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TW" dirty="0"/>
              <a:t>ARP</a:t>
            </a:r>
            <a:r>
              <a:rPr lang="zh-TW" altLang="en-US" dirty="0"/>
              <a:t>快取表採用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老化機制</a:t>
            </a:r>
            <a:r>
              <a:rPr lang="zh-TW" altLang="en-US" dirty="0"/>
              <a:t>，在一段時間內如果表中的某一行沒有使用，就會被刪除，這樣可減少快取表的長度，加快查詢</a:t>
            </a:r>
            <a:r>
              <a:rPr lang="zh-TW" altLang="en-US" dirty="0" smtClean="0"/>
              <a:t>速度</a:t>
            </a:r>
            <a:endParaRPr lang="en-US" altLang="zh-TW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TW" dirty="0" smtClean="0"/>
              <a:t>In </a:t>
            </a:r>
            <a:r>
              <a:rPr lang="en-US" altLang="zh-TW" dirty="0"/>
              <a:t>Internet Protocol Version 6 (IPv6) networks, the functionality of ARP is provided by the Neighbor Discovery Protocol (NDP)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691900" y="1005177"/>
            <a:ext cx="2819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Address Resolution Protocol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4706033"/>
      </p:ext>
    </p:extLst>
  </p:cSld>
  <p:clrMapOvr>
    <a:masterClrMapping/>
  </p:clrMapOvr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8781" y="946908"/>
            <a:ext cx="858643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/>
              <a:t>關於儲存媒體使用規範</a:t>
            </a:r>
            <a:r>
              <a:rPr lang="en-US" altLang="zh-TW" sz="3200" dirty="0"/>
              <a:t>,</a:t>
            </a:r>
            <a:r>
              <a:rPr lang="zh-TW" altLang="en-US" sz="3200" dirty="0"/>
              <a:t>下列敘述何者不正確</a:t>
            </a:r>
            <a:r>
              <a:rPr lang="en-US" altLang="zh-TW" sz="3200" dirty="0" smtClean="0"/>
              <a:t>?</a:t>
            </a:r>
            <a:endParaRPr lang="en-US" altLang="zh-TW" sz="3200" dirty="0"/>
          </a:p>
          <a:p>
            <a:r>
              <a:rPr lang="en-US" altLang="zh-TW" sz="3200" dirty="0"/>
              <a:t>(A) </a:t>
            </a:r>
            <a:r>
              <a:rPr lang="zh-TW" altLang="en-US" sz="3200" dirty="0"/>
              <a:t>各式儲存媒體如識別卡、磁碟片、磁帶、光碟片及各式磁碟機等如須報廢或不堪使用時</a:t>
            </a:r>
            <a:r>
              <a:rPr lang="en-US" altLang="zh-TW" sz="3200" dirty="0"/>
              <a:t>,</a:t>
            </a:r>
            <a:r>
              <a:rPr lang="zh-TW" altLang="en-US" sz="3200" dirty="0"/>
              <a:t>應將內含之</a:t>
            </a:r>
            <a:r>
              <a:rPr lang="zh-TW" altLang="en-US" sz="3200" dirty="0" smtClean="0"/>
              <a:t>資料加以</a:t>
            </a:r>
            <a:r>
              <a:rPr lang="zh-TW" altLang="en-US" sz="3200" dirty="0"/>
              <a:t>清除</a:t>
            </a:r>
            <a:r>
              <a:rPr lang="en-US" altLang="zh-TW" sz="3200" dirty="0"/>
              <a:t>,</a:t>
            </a:r>
            <a:r>
              <a:rPr lang="zh-TW" altLang="en-US" sz="3200" dirty="0"/>
              <a:t>以確保</a:t>
            </a:r>
            <a:r>
              <a:rPr lang="zh-TW" altLang="en-US" sz="3200" dirty="0" smtClean="0"/>
              <a:t>資料安全</a:t>
            </a:r>
            <a:endParaRPr lang="zh-TW" altLang="en-US" sz="3200" dirty="0"/>
          </a:p>
          <a:p>
            <a:r>
              <a:rPr lang="en-US" altLang="zh-TW" sz="3200" dirty="0"/>
              <a:t>(B) </a:t>
            </a:r>
            <a:r>
              <a:rPr lang="zh-TW" altLang="en-US" sz="3200" dirty="0"/>
              <a:t>儲存機密資料之儲存媒體</a:t>
            </a:r>
            <a:r>
              <a:rPr lang="en-US" altLang="zh-TW" sz="3200" dirty="0"/>
              <a:t>,</a:t>
            </a:r>
            <a:r>
              <a:rPr lang="zh-TW" altLang="en-US" sz="3200" dirty="0"/>
              <a:t>必須遵照組織訂定之作業方式進行</a:t>
            </a:r>
            <a:r>
              <a:rPr lang="zh-TW" altLang="en-US" sz="3200" dirty="0" smtClean="0"/>
              <a:t>標示</a:t>
            </a:r>
            <a:r>
              <a:rPr lang="zh-TW" altLang="en-US" sz="3200" dirty="0"/>
              <a:t>並妥善保存</a:t>
            </a:r>
          </a:p>
          <a:p>
            <a:r>
              <a:rPr lang="en-US" altLang="zh-TW" sz="3200" dirty="0"/>
              <a:t>(C) </a:t>
            </a:r>
            <a:r>
              <a:rPr lang="zh-TW" altLang="en-US" sz="3200" dirty="0"/>
              <a:t>機密資料變動時</a:t>
            </a:r>
            <a:r>
              <a:rPr lang="en-US" altLang="zh-TW" sz="3200" dirty="0"/>
              <a:t>,</a:t>
            </a:r>
            <a:r>
              <a:rPr lang="zh-TW" altLang="en-US" sz="3200" dirty="0"/>
              <a:t>媒體標示需即時更新</a:t>
            </a:r>
          </a:p>
          <a:p>
            <a:r>
              <a:rPr lang="en-US" altLang="zh-TW" sz="3200" dirty="0">
                <a:solidFill>
                  <a:srgbClr val="FF0000"/>
                </a:solidFill>
              </a:rPr>
              <a:t>(D) </a:t>
            </a:r>
            <a:r>
              <a:rPr lang="zh-TW" altLang="en-US" sz="3200" dirty="0">
                <a:solidFill>
                  <a:srgbClr val="FF0000"/>
                </a:solidFill>
              </a:rPr>
              <a:t>備份媒體無需定期更新</a:t>
            </a:r>
            <a:r>
              <a:rPr lang="en-US" altLang="zh-TW" sz="3200" dirty="0">
                <a:solidFill>
                  <a:srgbClr val="FF0000"/>
                </a:solidFill>
              </a:rPr>
              <a:t>,</a:t>
            </a:r>
            <a:r>
              <a:rPr lang="zh-TW" altLang="en-US" sz="3200" dirty="0">
                <a:solidFill>
                  <a:srgbClr val="FF0000"/>
                </a:solidFill>
              </a:rPr>
              <a:t>僅以抽檢方式驗證其有效性</a:t>
            </a:r>
            <a:endParaRPr lang="en-US" altLang="zh-TW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61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請問下列哪個議題非屬保護資料安全範圍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</a:t>
            </a:r>
            <a:r>
              <a:rPr lang="zh-TW" altLang="en-US" sz="3600" dirty="0"/>
              <a:t>某報名網站因 </a:t>
            </a:r>
            <a:r>
              <a:rPr lang="en-US" altLang="zh-TW" sz="3600" dirty="0"/>
              <a:t>SQL Injection </a:t>
            </a:r>
            <a:r>
              <a:rPr lang="zh-TW" altLang="en-US" sz="3600" dirty="0"/>
              <a:t>弱點導致遭駭客取得會員資料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線上購物系統因駭客入侵導致客戶資料外洩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訂票系統因大量訂單湧入而當機</a:t>
            </a:r>
          </a:p>
          <a:p>
            <a:r>
              <a:rPr lang="en-US" altLang="zh-TW" sz="3600" dirty="0"/>
              <a:t>(D)</a:t>
            </a:r>
            <a:r>
              <a:rPr lang="zh-TW" altLang="en-US" sz="3600" dirty="0"/>
              <a:t>某學校教學系統遭人竄改分數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73644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請問下列哪個議題非屬保護資料安全範圍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</a:t>
            </a:r>
            <a:r>
              <a:rPr lang="zh-TW" altLang="en-US" sz="3600" dirty="0"/>
              <a:t>某報名網站因 </a:t>
            </a:r>
            <a:r>
              <a:rPr lang="en-US" altLang="zh-TW" sz="3600" dirty="0"/>
              <a:t>SQL Injection </a:t>
            </a:r>
            <a:r>
              <a:rPr lang="zh-TW" altLang="en-US" sz="3600" dirty="0"/>
              <a:t>弱點導致遭駭客取得會員資料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線上購物系統因駭客入侵導致客戶資料外洩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訂票系統因大量訂單湧入而當機</a:t>
            </a:r>
          </a:p>
          <a:p>
            <a:r>
              <a:rPr lang="en-US" altLang="zh-TW" sz="3600" dirty="0"/>
              <a:t>(D)</a:t>
            </a:r>
            <a:r>
              <a:rPr lang="zh-TW" altLang="en-US" sz="3600" dirty="0"/>
              <a:t>某學校教學系統遭人竄改分數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698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2977" y="946908"/>
            <a:ext cx="883804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/>
              <a:t>關於個人資料電子檔案管理</a:t>
            </a:r>
            <a:r>
              <a:rPr lang="en-US" altLang="zh-TW" sz="2800" dirty="0"/>
              <a:t>,</a:t>
            </a:r>
            <a:r>
              <a:rPr lang="zh-TW" altLang="en-US" sz="2800" dirty="0"/>
              <a:t>下列敘述何者不正確</a:t>
            </a:r>
            <a:r>
              <a:rPr lang="en-US" altLang="zh-TW" sz="2800" dirty="0" smtClean="0"/>
              <a:t>?</a:t>
            </a:r>
          </a:p>
          <a:p>
            <a:endParaRPr lang="en-US" altLang="zh-TW" sz="2800" dirty="0"/>
          </a:p>
          <a:p>
            <a:r>
              <a:rPr lang="en-US" altLang="zh-TW" sz="2800" dirty="0"/>
              <a:t>(A) </a:t>
            </a:r>
            <a:r>
              <a:rPr lang="zh-TW" altLang="en-US" sz="2800" dirty="0"/>
              <a:t>非業務所需</a:t>
            </a:r>
            <a:r>
              <a:rPr lang="en-US" altLang="zh-TW" sz="2800" dirty="0"/>
              <a:t>,</a:t>
            </a:r>
            <a:r>
              <a:rPr lang="zh-TW" altLang="en-US" sz="2800" dirty="0"/>
              <a:t>個人電腦、公用資料夾、公用 </a:t>
            </a:r>
            <a:r>
              <a:rPr lang="en-US" altLang="zh-TW" sz="2800" dirty="0"/>
              <a:t>PC </a:t>
            </a:r>
            <a:r>
              <a:rPr lang="zh-TW" altLang="en-US" sz="2800" dirty="0"/>
              <a:t>不得存放含有</a:t>
            </a:r>
            <a:r>
              <a:rPr lang="zh-TW" altLang="en-US" sz="2800" dirty="0" smtClean="0"/>
              <a:t>個人</a:t>
            </a:r>
            <a:r>
              <a:rPr lang="zh-TW" altLang="en-US" sz="2800" dirty="0"/>
              <a:t>資料之電子檔案</a:t>
            </a:r>
            <a:r>
              <a:rPr lang="en-US" altLang="zh-TW" sz="2800" dirty="0"/>
              <a:t>;</a:t>
            </a:r>
            <a:r>
              <a:rPr lang="zh-TW" altLang="en-US" sz="2800" dirty="0"/>
              <a:t>且存放公用資料夾及公用 </a:t>
            </a:r>
            <a:r>
              <a:rPr lang="en-US" altLang="zh-TW" sz="2800" dirty="0"/>
              <a:t>PC </a:t>
            </a:r>
            <a:r>
              <a:rPr lang="zh-TW" altLang="en-US" sz="2800" dirty="0"/>
              <a:t>之個人資料</a:t>
            </a:r>
            <a:r>
              <a:rPr lang="zh-TW" altLang="en-US" sz="2800" dirty="0" smtClean="0"/>
              <a:t>檔案</a:t>
            </a:r>
            <a:r>
              <a:rPr lang="zh-TW" altLang="en-US" sz="2800" dirty="0"/>
              <a:t>應依保存期限刪除</a:t>
            </a:r>
          </a:p>
          <a:p>
            <a:r>
              <a:rPr lang="en-US" altLang="zh-TW" sz="2800" dirty="0"/>
              <a:t>(B) </a:t>
            </a:r>
            <a:r>
              <a:rPr lang="zh-TW" altLang="en-US" sz="2800" dirty="0"/>
              <a:t>臨時性之個人資料檔案存放於個人電腦、公用資料夾、公用 </a:t>
            </a:r>
            <a:r>
              <a:rPr lang="en-US" altLang="zh-TW" sz="2800" dirty="0" smtClean="0"/>
              <a:t>PC</a:t>
            </a:r>
            <a:r>
              <a:rPr lang="zh-TW" altLang="en-US" sz="2800" dirty="0" smtClean="0"/>
              <a:t>之</a:t>
            </a:r>
            <a:r>
              <a:rPr lang="zh-TW" altLang="en-US" sz="2800" dirty="0"/>
              <a:t>暫存資料夾中時</a:t>
            </a:r>
            <a:r>
              <a:rPr lang="en-US" altLang="zh-TW" sz="2800" dirty="0"/>
              <a:t>,</a:t>
            </a:r>
            <a:r>
              <a:rPr lang="zh-TW" altLang="en-US" sz="2800" dirty="0"/>
              <a:t>其存放天數不可限制</a:t>
            </a:r>
          </a:p>
          <a:p>
            <a:r>
              <a:rPr lang="en-US" altLang="zh-TW" sz="2800" dirty="0"/>
              <a:t>(C) </a:t>
            </a:r>
            <a:r>
              <a:rPr lang="zh-TW" altLang="en-US" sz="2800" dirty="0"/>
              <a:t>個人資料檔案備份應考量備份資料加密之必要</a:t>
            </a:r>
          </a:p>
          <a:p>
            <a:r>
              <a:rPr lang="en-US" altLang="zh-TW" sz="2800" dirty="0"/>
              <a:t>(D) </a:t>
            </a:r>
            <a:r>
              <a:rPr lang="zh-TW" altLang="en-US" sz="2800" dirty="0"/>
              <a:t>儲存備份資料之媒體亦應以適當方式保管</a:t>
            </a:r>
            <a:r>
              <a:rPr lang="en-US" altLang="zh-TW" sz="2800" dirty="0"/>
              <a:t>,</a:t>
            </a:r>
            <a:r>
              <a:rPr lang="zh-TW" altLang="en-US" sz="2800" dirty="0"/>
              <a:t>且依組織相關規定</a:t>
            </a:r>
            <a:r>
              <a:rPr lang="zh-TW" altLang="en-US" sz="2800" dirty="0" smtClean="0"/>
              <a:t>定期</a:t>
            </a:r>
            <a:r>
              <a:rPr lang="zh-TW" altLang="en-US" sz="2800" dirty="0"/>
              <a:t>進行備份資料之還原測試</a:t>
            </a:r>
            <a:r>
              <a:rPr lang="en-US" altLang="zh-TW" sz="2800" dirty="0"/>
              <a:t>,</a:t>
            </a:r>
            <a:r>
              <a:rPr lang="zh-TW" altLang="en-US" sz="2800" dirty="0"/>
              <a:t>以確保備份之有效性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151077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2977" y="946908"/>
            <a:ext cx="883804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/>
              <a:t>關於個人資料電子檔案管理</a:t>
            </a:r>
            <a:r>
              <a:rPr lang="en-US" altLang="zh-TW" sz="2800" dirty="0"/>
              <a:t>,</a:t>
            </a:r>
            <a:r>
              <a:rPr lang="zh-TW" altLang="en-US" sz="2800" dirty="0"/>
              <a:t>下列敘述何者不正確</a:t>
            </a:r>
            <a:r>
              <a:rPr lang="en-US" altLang="zh-TW" sz="2800" dirty="0" smtClean="0"/>
              <a:t>?</a:t>
            </a:r>
          </a:p>
          <a:p>
            <a:endParaRPr lang="en-US" altLang="zh-TW" sz="2800" dirty="0"/>
          </a:p>
          <a:p>
            <a:r>
              <a:rPr lang="en-US" altLang="zh-TW" sz="2800" dirty="0"/>
              <a:t>(A) </a:t>
            </a:r>
            <a:r>
              <a:rPr lang="zh-TW" altLang="en-US" sz="2800" dirty="0"/>
              <a:t>非業務所需</a:t>
            </a:r>
            <a:r>
              <a:rPr lang="en-US" altLang="zh-TW" sz="2800" dirty="0"/>
              <a:t>,</a:t>
            </a:r>
            <a:r>
              <a:rPr lang="zh-TW" altLang="en-US" sz="2800" dirty="0"/>
              <a:t>個人電腦、公用資料夾、公用 </a:t>
            </a:r>
            <a:r>
              <a:rPr lang="en-US" altLang="zh-TW" sz="2800" dirty="0"/>
              <a:t>PC </a:t>
            </a:r>
            <a:r>
              <a:rPr lang="zh-TW" altLang="en-US" sz="2800" dirty="0"/>
              <a:t>不得存放含有</a:t>
            </a:r>
            <a:r>
              <a:rPr lang="zh-TW" altLang="en-US" sz="2800" dirty="0" smtClean="0"/>
              <a:t>個人</a:t>
            </a:r>
            <a:r>
              <a:rPr lang="zh-TW" altLang="en-US" sz="2800" dirty="0"/>
              <a:t>資料之電子檔案</a:t>
            </a:r>
            <a:r>
              <a:rPr lang="en-US" altLang="zh-TW" sz="2800" dirty="0"/>
              <a:t>;</a:t>
            </a:r>
            <a:r>
              <a:rPr lang="zh-TW" altLang="en-US" sz="2800" dirty="0"/>
              <a:t>且存放公用資料夾及公用 </a:t>
            </a:r>
            <a:r>
              <a:rPr lang="en-US" altLang="zh-TW" sz="2800" dirty="0"/>
              <a:t>PC </a:t>
            </a:r>
            <a:r>
              <a:rPr lang="zh-TW" altLang="en-US" sz="2800" dirty="0"/>
              <a:t>之個人資料</a:t>
            </a:r>
            <a:r>
              <a:rPr lang="zh-TW" altLang="en-US" sz="2800" dirty="0" smtClean="0"/>
              <a:t>檔案</a:t>
            </a:r>
            <a:r>
              <a:rPr lang="zh-TW" altLang="en-US" sz="2800" dirty="0"/>
              <a:t>應依保存期限刪除</a:t>
            </a:r>
          </a:p>
          <a:p>
            <a:r>
              <a:rPr lang="en-US" altLang="zh-TW" sz="2800" dirty="0">
                <a:solidFill>
                  <a:srgbClr val="FF0000"/>
                </a:solidFill>
              </a:rPr>
              <a:t>(B) </a:t>
            </a:r>
            <a:r>
              <a:rPr lang="zh-TW" altLang="en-US" sz="2800" dirty="0">
                <a:solidFill>
                  <a:srgbClr val="FF0000"/>
                </a:solidFill>
              </a:rPr>
              <a:t>臨時性之個人資料檔案存放於個人電腦、公用資料夾、公用 </a:t>
            </a:r>
            <a:r>
              <a:rPr lang="en-US" altLang="zh-TW" sz="2800" dirty="0" smtClean="0">
                <a:solidFill>
                  <a:srgbClr val="FF0000"/>
                </a:solidFill>
              </a:rPr>
              <a:t>PC</a:t>
            </a:r>
            <a:r>
              <a:rPr lang="zh-TW" altLang="en-US" sz="2800" dirty="0" smtClean="0">
                <a:solidFill>
                  <a:srgbClr val="FF0000"/>
                </a:solidFill>
              </a:rPr>
              <a:t>之</a:t>
            </a:r>
            <a:r>
              <a:rPr lang="zh-TW" altLang="en-US" sz="2800" dirty="0">
                <a:solidFill>
                  <a:srgbClr val="FF0000"/>
                </a:solidFill>
              </a:rPr>
              <a:t>暫存資料夾中時</a:t>
            </a:r>
            <a:r>
              <a:rPr lang="en-US" altLang="zh-TW" sz="2800" dirty="0">
                <a:solidFill>
                  <a:srgbClr val="FF0000"/>
                </a:solidFill>
              </a:rPr>
              <a:t>,</a:t>
            </a:r>
            <a:r>
              <a:rPr lang="zh-TW" altLang="en-US" sz="2800" dirty="0">
                <a:solidFill>
                  <a:srgbClr val="FF0000"/>
                </a:solidFill>
              </a:rPr>
              <a:t>其存放天數不可限制</a:t>
            </a:r>
          </a:p>
          <a:p>
            <a:r>
              <a:rPr lang="en-US" altLang="zh-TW" sz="2800" dirty="0"/>
              <a:t>(C) </a:t>
            </a:r>
            <a:r>
              <a:rPr lang="zh-TW" altLang="en-US" sz="2800" dirty="0"/>
              <a:t>個人資料檔案備份應考量備份資料加密之必要</a:t>
            </a:r>
          </a:p>
          <a:p>
            <a:r>
              <a:rPr lang="en-US" altLang="zh-TW" sz="2800" dirty="0"/>
              <a:t>(D) </a:t>
            </a:r>
            <a:r>
              <a:rPr lang="zh-TW" altLang="en-US" sz="2800" dirty="0"/>
              <a:t>儲存備份資料之媒體亦應以適當方式保管</a:t>
            </a:r>
            <a:r>
              <a:rPr lang="en-US" altLang="zh-TW" sz="2800" dirty="0"/>
              <a:t>,</a:t>
            </a:r>
            <a:r>
              <a:rPr lang="zh-TW" altLang="en-US" sz="2800" dirty="0"/>
              <a:t>且依組織相關規定</a:t>
            </a:r>
            <a:r>
              <a:rPr lang="zh-TW" altLang="en-US" sz="2800" dirty="0" smtClean="0"/>
              <a:t>定期</a:t>
            </a:r>
            <a:r>
              <a:rPr lang="zh-TW" altLang="en-US" sz="2800" dirty="0"/>
              <a:t>進行備份資料之還原測試</a:t>
            </a:r>
            <a:r>
              <a:rPr lang="en-US" altLang="zh-TW" sz="2800" dirty="0"/>
              <a:t>,</a:t>
            </a:r>
            <a:r>
              <a:rPr lang="zh-TW" altLang="en-US" sz="2800" dirty="0"/>
              <a:t>以確保備份之有效性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7742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勒索軟體對於資料安全的傷害極大</a:t>
            </a:r>
            <a:r>
              <a:rPr lang="en-US" altLang="zh-TW" sz="3600" dirty="0"/>
              <a:t>,</a:t>
            </a:r>
            <a:r>
              <a:rPr lang="zh-TW" altLang="en-US" sz="3600" dirty="0"/>
              <a:t>請問下列敘述何者不正確</a:t>
            </a:r>
            <a:r>
              <a:rPr lang="en-US" altLang="zh-TW" sz="3600" dirty="0" smtClean="0"/>
              <a:t>?</a:t>
            </a:r>
          </a:p>
          <a:p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勒索軟體感染方式</a:t>
            </a:r>
            <a:r>
              <a:rPr lang="en-US" altLang="zh-TW" sz="3600" dirty="0"/>
              <a:t>,</a:t>
            </a:r>
            <a:r>
              <a:rPr lang="zh-TW" altLang="en-US" sz="3600" dirty="0"/>
              <a:t>利用加密方式將電腦資料加密勒索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勒索軟體是透過網頁瀏覽或郵件感染造成</a:t>
            </a:r>
            <a:r>
              <a:rPr lang="en-US" altLang="zh-TW" sz="3600" dirty="0"/>
              <a:t>,</a:t>
            </a:r>
            <a:r>
              <a:rPr lang="zh-TW" altLang="en-US" sz="3600" dirty="0"/>
              <a:t>與網路無關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勒索軟體會造成備份成本增加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勒索軟體會感染一般電腦也會感染到網路主機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01334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勒索軟體對於資料安全的傷害極大</a:t>
            </a:r>
            <a:r>
              <a:rPr lang="en-US" altLang="zh-TW" sz="3600" dirty="0"/>
              <a:t>,</a:t>
            </a:r>
            <a:r>
              <a:rPr lang="zh-TW" altLang="en-US" sz="3600" dirty="0"/>
              <a:t>請問下列敘述何者不正確</a:t>
            </a:r>
            <a:r>
              <a:rPr lang="en-US" altLang="zh-TW" sz="3600" dirty="0" smtClean="0"/>
              <a:t>?</a:t>
            </a:r>
          </a:p>
          <a:p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勒索軟體感染方式</a:t>
            </a:r>
            <a:r>
              <a:rPr lang="en-US" altLang="zh-TW" sz="3600" dirty="0"/>
              <a:t>,</a:t>
            </a:r>
            <a:r>
              <a:rPr lang="zh-TW" altLang="en-US" sz="3600" dirty="0"/>
              <a:t>利用加密方式將電腦資料加密勒索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(B) </a:t>
            </a:r>
            <a:r>
              <a:rPr lang="zh-TW" altLang="en-US" sz="3600" dirty="0">
                <a:solidFill>
                  <a:srgbClr val="FF0000"/>
                </a:solidFill>
              </a:rPr>
              <a:t>勒索軟體是透過網頁瀏覽或郵件感染造成</a:t>
            </a:r>
            <a:r>
              <a:rPr lang="en-US" altLang="zh-TW" sz="3600" dirty="0">
                <a:solidFill>
                  <a:srgbClr val="FF0000"/>
                </a:solidFill>
              </a:rPr>
              <a:t>,</a:t>
            </a:r>
            <a:r>
              <a:rPr lang="zh-TW" altLang="en-US" sz="3600" dirty="0">
                <a:solidFill>
                  <a:srgbClr val="FF0000"/>
                </a:solidFill>
              </a:rPr>
              <a:t>與網路無關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勒索軟體會造成備份成本增加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勒索軟體會感染一般電腦也會感染到網路主機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79776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8000" dirty="0"/>
              <a:t>備份</a:t>
            </a:r>
            <a:r>
              <a:rPr lang="zh-TW" altLang="en-US" sz="8000" dirty="0" smtClean="0"/>
              <a:t>管理</a:t>
            </a:r>
            <a:endParaRPr lang="en-US" altLang="zh-TW" sz="8000" dirty="0" smtClean="0"/>
          </a:p>
          <a:p>
            <a:pPr algn="ctr"/>
            <a:r>
              <a:rPr lang="en-US" altLang="zh-TW" sz="8000" dirty="0" smtClean="0"/>
              <a:t>(</a:t>
            </a:r>
            <a:r>
              <a:rPr lang="en-US" altLang="zh-TW" sz="8000" dirty="0"/>
              <a:t>backup)</a:t>
            </a:r>
          </a:p>
        </p:txBody>
      </p:sp>
    </p:spTree>
    <p:extLst>
      <p:ext uri="{BB962C8B-B14F-4D97-AF65-F5344CB8AC3E}">
        <p14:creationId xmlns:p14="http://schemas.microsoft.com/office/powerpoint/2010/main" val="3012055540"/>
      </p:ext>
    </p:extLst>
  </p:cSld>
  <p:clrMapOvr>
    <a:masterClrMapping/>
  </p:clrMapOvr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2282" y="865025"/>
            <a:ext cx="841958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依據資訊安全管理系統 </a:t>
            </a:r>
            <a:r>
              <a:rPr lang="en-US" altLang="zh-TW" sz="3600" dirty="0"/>
              <a:t>CNS27001</a:t>
            </a:r>
            <a:r>
              <a:rPr lang="zh-TW" altLang="en-US" sz="3600" dirty="0"/>
              <a:t>、</a:t>
            </a:r>
            <a:r>
              <a:rPr lang="en-US" altLang="zh-TW" sz="3600" dirty="0"/>
              <a:t>CNS27002 </a:t>
            </a:r>
            <a:r>
              <a:rPr lang="zh-TW" altLang="en-US" sz="3600" dirty="0"/>
              <a:t>對資料備份的描述與</a:t>
            </a:r>
            <a:r>
              <a:rPr lang="zh-TW" altLang="en-US" sz="3600" dirty="0" smtClean="0"/>
              <a:t>要求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 smtClean="0"/>
              <a:t>?</a:t>
            </a:r>
          </a:p>
          <a:p>
            <a:endParaRPr lang="en-US" altLang="zh-TW" sz="3600" dirty="0"/>
          </a:p>
          <a:p>
            <a:r>
              <a:rPr lang="en-US" altLang="zh-TW" sz="3200" dirty="0"/>
              <a:t>(A) </a:t>
            </a:r>
            <a:r>
              <a:rPr lang="zh-TW" altLang="en-US" sz="3200" dirty="0"/>
              <a:t>資料備份主要目的為防範資料漏失</a:t>
            </a:r>
          </a:p>
          <a:p>
            <a:r>
              <a:rPr lang="en-US" altLang="zh-TW" sz="3200" dirty="0"/>
              <a:t>(B) </a:t>
            </a:r>
            <a:r>
              <a:rPr lang="zh-TW" altLang="en-US" sz="3200" dirty="0"/>
              <a:t>組織宜建立備份政策</a:t>
            </a:r>
            <a:r>
              <a:rPr lang="en-US" altLang="zh-TW" sz="3200" dirty="0"/>
              <a:t>,</a:t>
            </a:r>
            <a:r>
              <a:rPr lang="zh-TW" altLang="en-US" sz="3200" dirty="0"/>
              <a:t>以定義組織對備份的相關要求</a:t>
            </a:r>
          </a:p>
          <a:p>
            <a:r>
              <a:rPr lang="en-US" altLang="zh-TW" sz="3200" dirty="0"/>
              <a:t>(C) </a:t>
            </a:r>
            <a:r>
              <a:rPr lang="zh-TW" altLang="en-US" sz="3200" dirty="0"/>
              <a:t>備份資料的存放地點宜於遠端</a:t>
            </a:r>
            <a:r>
              <a:rPr lang="en-US" altLang="zh-TW" sz="3200" dirty="0"/>
              <a:t>,</a:t>
            </a:r>
            <a:r>
              <a:rPr lang="zh-TW" altLang="en-US" sz="3200" dirty="0"/>
              <a:t>以避免主要場域發生災難時不</a:t>
            </a:r>
            <a:r>
              <a:rPr lang="zh-TW" altLang="en-US" sz="3200" dirty="0" smtClean="0"/>
              <a:t>被波及</a:t>
            </a:r>
            <a:endParaRPr lang="zh-TW" altLang="en-US" sz="3200" dirty="0"/>
          </a:p>
          <a:p>
            <a:r>
              <a:rPr lang="en-US" altLang="zh-TW" sz="3200" dirty="0"/>
              <a:t>(D) </a:t>
            </a:r>
            <a:r>
              <a:rPr lang="zh-TW" altLang="en-US" sz="3200" dirty="0"/>
              <a:t>備份資料測試復原時</a:t>
            </a:r>
            <a:r>
              <a:rPr lang="en-US" altLang="zh-TW" sz="3200" dirty="0"/>
              <a:t>,</a:t>
            </a:r>
            <a:r>
              <a:rPr lang="zh-TW" altLang="en-US" sz="3200" dirty="0"/>
              <a:t>應覆寫回原始媒體或系統</a:t>
            </a:r>
            <a:r>
              <a:rPr lang="en-US" altLang="zh-TW" sz="3200" dirty="0"/>
              <a:t>,</a:t>
            </a:r>
            <a:r>
              <a:rPr lang="zh-TW" altLang="en-US" sz="3200" dirty="0"/>
              <a:t>以確保資料</a:t>
            </a:r>
            <a:r>
              <a:rPr lang="zh-TW" altLang="en-US" sz="3200" dirty="0" smtClean="0"/>
              <a:t>復原</a:t>
            </a:r>
            <a:r>
              <a:rPr lang="zh-TW" altLang="en-US" sz="3200" dirty="0"/>
              <a:t>之有效性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77235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2687" y="946908"/>
            <a:ext cx="8460119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依據資訊安全管理系統 </a:t>
            </a:r>
            <a:r>
              <a:rPr lang="en-US" altLang="zh-TW" sz="3600" dirty="0"/>
              <a:t>CNS27001</a:t>
            </a:r>
            <a:r>
              <a:rPr lang="zh-TW" altLang="en-US" sz="3600" dirty="0"/>
              <a:t>、</a:t>
            </a:r>
            <a:r>
              <a:rPr lang="en-US" altLang="zh-TW" sz="3600" dirty="0"/>
              <a:t>CNS27002 </a:t>
            </a:r>
            <a:r>
              <a:rPr lang="zh-TW" altLang="en-US" sz="3600" dirty="0"/>
              <a:t>對資料備份的描述與</a:t>
            </a:r>
            <a:r>
              <a:rPr lang="zh-TW" altLang="en-US" sz="3600" dirty="0" smtClean="0"/>
              <a:t>要求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 smtClean="0"/>
              <a:t>?</a:t>
            </a:r>
          </a:p>
          <a:p>
            <a:endParaRPr lang="en-US" altLang="zh-TW" sz="3200" dirty="0"/>
          </a:p>
          <a:p>
            <a:r>
              <a:rPr lang="en-US" altLang="zh-TW" sz="3200" dirty="0"/>
              <a:t>(A) </a:t>
            </a:r>
            <a:r>
              <a:rPr lang="zh-TW" altLang="en-US" sz="3200" dirty="0"/>
              <a:t>資料備份主要目的為防範資料漏失</a:t>
            </a:r>
          </a:p>
          <a:p>
            <a:r>
              <a:rPr lang="en-US" altLang="zh-TW" sz="3200" dirty="0"/>
              <a:t>(B) </a:t>
            </a:r>
            <a:r>
              <a:rPr lang="zh-TW" altLang="en-US" sz="3200" dirty="0"/>
              <a:t>組織宜建立備份政策</a:t>
            </a:r>
            <a:r>
              <a:rPr lang="en-US" altLang="zh-TW" sz="3200" dirty="0"/>
              <a:t>,</a:t>
            </a:r>
            <a:r>
              <a:rPr lang="zh-TW" altLang="en-US" sz="3200" dirty="0"/>
              <a:t>以定義組織對備份的相關要求</a:t>
            </a:r>
          </a:p>
          <a:p>
            <a:r>
              <a:rPr lang="en-US" altLang="zh-TW" sz="3200" dirty="0"/>
              <a:t>(C) </a:t>
            </a:r>
            <a:r>
              <a:rPr lang="zh-TW" altLang="en-US" sz="3200" dirty="0"/>
              <a:t>備份資料的存放地點宜於遠端</a:t>
            </a:r>
            <a:r>
              <a:rPr lang="en-US" altLang="zh-TW" sz="3200" dirty="0"/>
              <a:t>,</a:t>
            </a:r>
            <a:r>
              <a:rPr lang="zh-TW" altLang="en-US" sz="3200" dirty="0"/>
              <a:t>以避免主要場域發生災難時不</a:t>
            </a:r>
            <a:r>
              <a:rPr lang="zh-TW" altLang="en-US" sz="3200" dirty="0" smtClean="0"/>
              <a:t>被波及</a:t>
            </a:r>
            <a:endParaRPr lang="zh-TW" altLang="en-US" sz="3200" dirty="0"/>
          </a:p>
          <a:p>
            <a:r>
              <a:rPr lang="en-US" altLang="zh-TW" sz="3200" dirty="0">
                <a:solidFill>
                  <a:srgbClr val="FF0000"/>
                </a:solidFill>
              </a:rPr>
              <a:t>(D) </a:t>
            </a:r>
            <a:r>
              <a:rPr lang="zh-TW" altLang="en-US" sz="3200" dirty="0">
                <a:solidFill>
                  <a:srgbClr val="FF0000"/>
                </a:solidFill>
              </a:rPr>
              <a:t>備份資料測試復原時</a:t>
            </a:r>
            <a:r>
              <a:rPr lang="en-US" altLang="zh-TW" sz="3200" dirty="0">
                <a:solidFill>
                  <a:srgbClr val="FF0000"/>
                </a:solidFill>
              </a:rPr>
              <a:t>,</a:t>
            </a:r>
            <a:r>
              <a:rPr lang="zh-TW" altLang="en-US" sz="3200" dirty="0">
                <a:solidFill>
                  <a:srgbClr val="FF0000"/>
                </a:solidFill>
              </a:rPr>
              <a:t>應覆寫回原始媒體或系統</a:t>
            </a:r>
            <a:r>
              <a:rPr lang="en-US" altLang="zh-TW" sz="3200" dirty="0">
                <a:solidFill>
                  <a:srgbClr val="FF0000"/>
                </a:solidFill>
              </a:rPr>
              <a:t>,</a:t>
            </a:r>
            <a:r>
              <a:rPr lang="zh-TW" altLang="en-US" sz="3200" dirty="0">
                <a:solidFill>
                  <a:srgbClr val="FF0000"/>
                </a:solidFill>
              </a:rPr>
              <a:t>以確保資料</a:t>
            </a:r>
            <a:r>
              <a:rPr lang="zh-TW" altLang="en-US" sz="3200" dirty="0" smtClean="0">
                <a:solidFill>
                  <a:srgbClr val="FF0000"/>
                </a:solidFill>
              </a:rPr>
              <a:t>復原</a:t>
            </a:r>
            <a:r>
              <a:rPr lang="zh-TW" altLang="en-US" sz="3200" dirty="0">
                <a:solidFill>
                  <a:srgbClr val="FF0000"/>
                </a:solidFill>
              </a:rPr>
              <a:t>之有效性</a:t>
            </a:r>
            <a:endParaRPr lang="en-US" altLang="zh-TW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07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766916" y="2091800"/>
            <a:ext cx="645241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ARP</a:t>
            </a:r>
            <a:r>
              <a:rPr lang="zh-TW" altLang="en-US" sz="2800" dirty="0"/>
              <a:t>快取表</a:t>
            </a:r>
            <a:r>
              <a:rPr lang="zh-TW" altLang="en-US" sz="2800" dirty="0" smtClean="0"/>
              <a:t>採用</a:t>
            </a:r>
            <a:r>
              <a:rPr lang="en-US" altLang="zh-TW" sz="2800" dirty="0" smtClean="0"/>
              <a:t>_______</a:t>
            </a:r>
            <a:r>
              <a:rPr lang="zh-TW" altLang="en-US" sz="2800" dirty="0" smtClean="0"/>
              <a:t>機制</a:t>
            </a:r>
            <a:r>
              <a:rPr lang="zh-TW" altLang="en-US" sz="2800" dirty="0"/>
              <a:t>，在一段時間內如果表中的某一行沒有使用，就會被刪除，這樣可減少快取表的長度，加快查詢</a:t>
            </a:r>
            <a:r>
              <a:rPr lang="zh-TW" altLang="en-US" sz="2800" dirty="0" smtClean="0"/>
              <a:t>速度</a:t>
            </a:r>
            <a:endParaRPr lang="en-US" altLang="zh-TW" sz="2800" dirty="0" smtClean="0"/>
          </a:p>
          <a:p>
            <a:r>
              <a:rPr lang="en-US" altLang="zh-TW" sz="2800" dirty="0" smtClean="0"/>
              <a:t>(A)</a:t>
            </a:r>
            <a:r>
              <a:rPr lang="zh-TW" altLang="en-US" sz="2800" dirty="0" smtClean="0"/>
              <a:t>活化</a:t>
            </a:r>
            <a:endParaRPr lang="en-US" altLang="zh-TW" sz="2800" dirty="0" smtClean="0"/>
          </a:p>
          <a:p>
            <a:r>
              <a:rPr lang="en-US" altLang="zh-TW" sz="2800" dirty="0" smtClean="0"/>
              <a:t>(</a:t>
            </a:r>
            <a:r>
              <a:rPr lang="en-US" altLang="zh-TW" sz="2800" dirty="0"/>
              <a:t>B</a:t>
            </a:r>
            <a:r>
              <a:rPr lang="en-US" altLang="zh-TW" sz="2800" dirty="0" smtClean="0"/>
              <a:t>)</a:t>
            </a:r>
            <a:r>
              <a:rPr lang="zh-TW" altLang="en-US" sz="2800" dirty="0" smtClean="0"/>
              <a:t>激勵</a:t>
            </a:r>
            <a:endParaRPr lang="en-US" altLang="zh-TW" sz="2800" dirty="0"/>
          </a:p>
          <a:p>
            <a:r>
              <a:rPr lang="en-US" altLang="zh-TW" sz="2800" dirty="0"/>
              <a:t>(C</a:t>
            </a:r>
            <a:r>
              <a:rPr lang="en-US" altLang="zh-TW" sz="2800" dirty="0" smtClean="0"/>
              <a:t>)</a:t>
            </a:r>
            <a:r>
              <a:rPr lang="zh-TW" altLang="en-US" sz="2800" dirty="0" smtClean="0"/>
              <a:t>激化</a:t>
            </a:r>
            <a:endParaRPr lang="en-US" altLang="zh-TW" sz="2800" dirty="0"/>
          </a:p>
          <a:p>
            <a:r>
              <a:rPr lang="en-US" altLang="zh-TW" sz="2800" dirty="0">
                <a:solidFill>
                  <a:srgbClr val="FF0000"/>
                </a:solidFill>
              </a:rPr>
              <a:t>(D</a:t>
            </a:r>
            <a:r>
              <a:rPr lang="en-US" altLang="zh-TW" sz="2800" dirty="0" smtClean="0">
                <a:solidFill>
                  <a:srgbClr val="FF0000"/>
                </a:solidFill>
              </a:rPr>
              <a:t>)</a:t>
            </a:r>
            <a:r>
              <a:rPr lang="zh-TW" altLang="en-US" sz="2800" dirty="0" smtClean="0"/>
              <a:t>老化</a:t>
            </a:r>
            <a:r>
              <a:rPr lang="en-US" altLang="zh-TW" sz="2800" dirty="0" smtClean="0"/>
              <a:t>aging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90294881"/>
      </p:ext>
    </p:extLst>
  </p:cSld>
  <p:clrMapOvr>
    <a:masterClrMapping/>
  </p:clrMapOvr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關於保護公司內部機密性資料的備份</a:t>
            </a:r>
            <a:r>
              <a:rPr lang="en-US" altLang="zh-TW" sz="3600" dirty="0"/>
              <a:t>,</a:t>
            </a:r>
            <a:r>
              <a:rPr lang="zh-TW" altLang="en-US" sz="3600" dirty="0"/>
              <a:t>下列何者方式較佳</a:t>
            </a:r>
            <a:r>
              <a:rPr lang="en-US" altLang="zh-TW" sz="3600" dirty="0" smtClean="0"/>
              <a:t>?</a:t>
            </a:r>
          </a:p>
          <a:p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隱藏保護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防寫保護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加密保護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雜湊保護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09195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關於保護公司內部機密性資料的備份</a:t>
            </a:r>
            <a:r>
              <a:rPr lang="en-US" altLang="zh-TW" sz="3600" dirty="0"/>
              <a:t>,</a:t>
            </a:r>
            <a:r>
              <a:rPr lang="zh-TW" altLang="en-US" sz="3600" dirty="0"/>
              <a:t>下列何者方式較佳</a:t>
            </a:r>
            <a:r>
              <a:rPr lang="en-US" altLang="zh-TW" sz="3600" dirty="0" smtClean="0"/>
              <a:t>?</a:t>
            </a:r>
          </a:p>
          <a:p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隱藏保護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防寫保護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加密保護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雜湊保護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63069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為確保公司備份資料之完整性</a:t>
            </a:r>
            <a:r>
              <a:rPr lang="en-US" altLang="zh-TW" sz="3600" dirty="0"/>
              <a:t>,</a:t>
            </a:r>
            <a:r>
              <a:rPr lang="zh-TW" altLang="en-US" sz="3600" dirty="0"/>
              <a:t>下列何者方式最佳</a:t>
            </a:r>
            <a:r>
              <a:rPr lang="en-US" altLang="zh-TW" sz="3600" dirty="0" smtClean="0"/>
              <a:t>?</a:t>
            </a:r>
          </a:p>
          <a:p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加解密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身分驗證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雜湊</a:t>
            </a:r>
            <a:r>
              <a:rPr lang="zh-TW" altLang="en-US" sz="3600" dirty="0" smtClean="0"/>
              <a:t>計算</a:t>
            </a:r>
            <a:endParaRPr lang="en-US" altLang="zh-TW" sz="3600" dirty="0"/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資訊隱藏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33035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為確保公司備份資料之完整性</a:t>
            </a:r>
            <a:r>
              <a:rPr lang="en-US" altLang="zh-TW" sz="3600" dirty="0"/>
              <a:t>,</a:t>
            </a:r>
            <a:r>
              <a:rPr lang="zh-TW" altLang="en-US" sz="3600" dirty="0"/>
              <a:t>下列何者方式最佳</a:t>
            </a:r>
            <a:r>
              <a:rPr lang="en-US" altLang="zh-TW" sz="3600" dirty="0" smtClean="0"/>
              <a:t>?</a:t>
            </a:r>
          </a:p>
          <a:p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加解密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身分驗證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雜湊</a:t>
            </a:r>
            <a:r>
              <a:rPr lang="zh-TW" altLang="en-US" sz="3600" dirty="0" smtClean="0">
                <a:solidFill>
                  <a:srgbClr val="FF0000"/>
                </a:solidFill>
              </a:rPr>
              <a:t>計算</a:t>
            </a:r>
            <a:endParaRPr lang="en-US" altLang="zh-TW" sz="3600" dirty="0">
              <a:solidFill>
                <a:srgbClr val="FF0000"/>
              </a:solidFill>
            </a:endParaRP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資訊隱藏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70555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關於資訊回復點</a:t>
            </a:r>
            <a:r>
              <a:rPr lang="en-US" altLang="zh-TW" sz="3600" dirty="0"/>
              <a:t>(Recovery Point Objective, RPO),</a:t>
            </a:r>
            <a:r>
              <a:rPr lang="zh-TW" altLang="en-US" sz="3600" dirty="0"/>
              <a:t>下列敘述何者不</a:t>
            </a:r>
            <a:r>
              <a:rPr lang="zh-TW" altLang="en-US" sz="3600" dirty="0" smtClean="0"/>
              <a:t>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RPO </a:t>
            </a:r>
            <a:r>
              <a:rPr lang="zh-TW" altLang="en-US" sz="3600" dirty="0"/>
              <a:t>意指當災害發生後</a:t>
            </a:r>
            <a:r>
              <a:rPr lang="en-US" altLang="zh-TW" sz="3600" dirty="0"/>
              <a:t>,</a:t>
            </a:r>
            <a:r>
              <a:rPr lang="zh-TW" altLang="en-US" sz="3600" dirty="0"/>
              <a:t>資訊系統恢復基本或必要服務的所需</a:t>
            </a:r>
            <a:r>
              <a:rPr lang="zh-TW" altLang="en-US" sz="3600" dirty="0" smtClean="0"/>
              <a:t>時間</a:t>
            </a:r>
            <a:endParaRPr lang="zh-TW" altLang="en-US" sz="3600" dirty="0"/>
          </a:p>
          <a:p>
            <a:r>
              <a:rPr lang="en-US" altLang="zh-TW" sz="3600" dirty="0"/>
              <a:t>(B) RPO </a:t>
            </a:r>
            <a:r>
              <a:rPr lang="zh-TW" altLang="en-US" sz="3600" dirty="0"/>
              <a:t>的定義與組織執行備份的頻率與方式息息相關</a:t>
            </a:r>
          </a:p>
          <a:p>
            <a:r>
              <a:rPr lang="en-US" altLang="zh-TW" sz="3600" dirty="0"/>
              <a:t>(C) RPO </a:t>
            </a:r>
            <a:r>
              <a:rPr lang="zh-TW" altLang="en-US" sz="3600" dirty="0"/>
              <a:t>定義的時間愈短</a:t>
            </a:r>
            <a:r>
              <a:rPr lang="en-US" altLang="zh-TW" sz="3600" dirty="0"/>
              <a:t>,</a:t>
            </a:r>
            <a:r>
              <a:rPr lang="zh-TW" altLang="en-US" sz="3600" dirty="0"/>
              <a:t>組織所需投入的成本就愈高</a:t>
            </a:r>
          </a:p>
          <a:p>
            <a:r>
              <a:rPr lang="en-US" altLang="zh-TW" sz="3600" dirty="0"/>
              <a:t>(D) RPO </a:t>
            </a:r>
            <a:r>
              <a:rPr lang="zh-TW" altLang="en-US" sz="3600" dirty="0"/>
              <a:t>屬持續營運計畫中需被考量與定義的項目之一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0885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關於資訊回復點</a:t>
            </a:r>
            <a:r>
              <a:rPr lang="en-US" altLang="zh-TW" sz="3600" dirty="0"/>
              <a:t>(Recovery Point Objective, RPO),</a:t>
            </a:r>
            <a:r>
              <a:rPr lang="zh-TW" altLang="en-US" sz="3600" dirty="0"/>
              <a:t>下列敘述何者不</a:t>
            </a:r>
            <a:r>
              <a:rPr lang="zh-TW" altLang="en-US" sz="3600" dirty="0" smtClean="0"/>
              <a:t>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(A) RPO </a:t>
            </a:r>
            <a:r>
              <a:rPr lang="zh-TW" altLang="en-US" sz="3600" dirty="0">
                <a:solidFill>
                  <a:srgbClr val="FF0000"/>
                </a:solidFill>
              </a:rPr>
              <a:t>意指當災害發生後</a:t>
            </a:r>
            <a:r>
              <a:rPr lang="en-US" altLang="zh-TW" sz="3600" dirty="0">
                <a:solidFill>
                  <a:srgbClr val="FF0000"/>
                </a:solidFill>
              </a:rPr>
              <a:t>,</a:t>
            </a:r>
            <a:r>
              <a:rPr lang="zh-TW" altLang="en-US" sz="3600" dirty="0">
                <a:solidFill>
                  <a:srgbClr val="FF0000"/>
                </a:solidFill>
              </a:rPr>
              <a:t>資訊系統恢復基本或必要服務的所需</a:t>
            </a:r>
            <a:r>
              <a:rPr lang="zh-TW" altLang="en-US" sz="3600" dirty="0" smtClean="0">
                <a:solidFill>
                  <a:srgbClr val="FF0000"/>
                </a:solidFill>
              </a:rPr>
              <a:t>時間</a:t>
            </a:r>
            <a:endParaRPr lang="zh-TW" altLang="en-US" sz="3600" dirty="0">
              <a:solidFill>
                <a:srgbClr val="FF0000"/>
              </a:solidFill>
            </a:endParaRPr>
          </a:p>
          <a:p>
            <a:r>
              <a:rPr lang="en-US" altLang="zh-TW" sz="3600" dirty="0"/>
              <a:t>(B) RPO </a:t>
            </a:r>
            <a:r>
              <a:rPr lang="zh-TW" altLang="en-US" sz="3600" dirty="0"/>
              <a:t>的定義與組織執行備份的頻率與方式息息相關</a:t>
            </a:r>
          </a:p>
          <a:p>
            <a:r>
              <a:rPr lang="en-US" altLang="zh-TW" sz="3600" dirty="0"/>
              <a:t>(C) RPO </a:t>
            </a:r>
            <a:r>
              <a:rPr lang="zh-TW" altLang="en-US" sz="3600" dirty="0"/>
              <a:t>定義的時間愈短</a:t>
            </a:r>
            <a:r>
              <a:rPr lang="en-US" altLang="zh-TW" sz="3600" dirty="0"/>
              <a:t>,</a:t>
            </a:r>
            <a:r>
              <a:rPr lang="zh-TW" altLang="en-US" sz="3600" dirty="0"/>
              <a:t>組織所需投入的成本就愈高</a:t>
            </a:r>
          </a:p>
          <a:p>
            <a:r>
              <a:rPr lang="en-US" altLang="zh-TW" sz="3600" dirty="0"/>
              <a:t>(D) RPO </a:t>
            </a:r>
            <a:r>
              <a:rPr lang="zh-TW" altLang="en-US" sz="3600" dirty="0"/>
              <a:t>屬持續營運計畫中需被考量與定義的項目之一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85886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0361" y="946908"/>
            <a:ext cx="912169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/>
              <a:t>某一個組織針對先前備份的資料進行復原時</a:t>
            </a:r>
            <a:r>
              <a:rPr lang="en-US" altLang="zh-TW" sz="3200" dirty="0"/>
              <a:t>,</a:t>
            </a:r>
            <a:r>
              <a:rPr lang="zh-TW" altLang="en-US" sz="3200" dirty="0"/>
              <a:t>發現先前備份的資料</a:t>
            </a:r>
            <a:r>
              <a:rPr lang="zh-TW" altLang="en-US" sz="3200" dirty="0" smtClean="0"/>
              <a:t>無法</a:t>
            </a:r>
            <a:r>
              <a:rPr lang="zh-TW" altLang="en-US" sz="3200" dirty="0"/>
              <a:t>順利還原</a:t>
            </a:r>
            <a:r>
              <a:rPr lang="en-US" altLang="zh-TW" sz="3200" dirty="0"/>
              <a:t>,</a:t>
            </a:r>
            <a:r>
              <a:rPr lang="zh-TW" altLang="en-US" sz="3200" dirty="0"/>
              <a:t>請問這個組織可能是在以下哪個環節上出了問題</a:t>
            </a:r>
            <a:r>
              <a:rPr lang="en-US" altLang="zh-TW" sz="3200" dirty="0" smtClean="0"/>
              <a:t>?</a:t>
            </a:r>
          </a:p>
          <a:p>
            <a:endParaRPr lang="en-US" altLang="zh-TW" sz="3200" dirty="0"/>
          </a:p>
          <a:p>
            <a:r>
              <a:rPr lang="en-US" altLang="zh-TW" sz="3200" dirty="0" smtClean="0"/>
              <a:t>(A) </a:t>
            </a:r>
            <a:r>
              <a:rPr lang="zh-TW" altLang="en-US" sz="3200" dirty="0"/>
              <a:t>沒有設定適當的 </a:t>
            </a:r>
            <a:r>
              <a:rPr lang="en-US" altLang="zh-TW" sz="3200" dirty="0"/>
              <a:t>RTO </a:t>
            </a:r>
            <a:r>
              <a:rPr lang="zh-TW" altLang="en-US" sz="3200" dirty="0"/>
              <a:t>時間</a:t>
            </a:r>
          </a:p>
          <a:p>
            <a:r>
              <a:rPr lang="en-US" altLang="zh-TW" sz="3200" dirty="0" smtClean="0"/>
              <a:t>(B) </a:t>
            </a:r>
            <a:r>
              <a:rPr lang="zh-TW" altLang="en-US" sz="3200" dirty="0"/>
              <a:t>因為備份的時間太長</a:t>
            </a:r>
            <a:r>
              <a:rPr lang="en-US" altLang="zh-TW" sz="3200" dirty="0"/>
              <a:t>,</a:t>
            </a:r>
            <a:r>
              <a:rPr lang="zh-TW" altLang="en-US" sz="3200" dirty="0"/>
              <a:t>以致影響了復原的可靠度</a:t>
            </a:r>
          </a:p>
          <a:p>
            <a:r>
              <a:rPr lang="en-US" altLang="zh-TW" sz="3200" dirty="0" smtClean="0"/>
              <a:t>(C) </a:t>
            </a:r>
            <a:r>
              <a:rPr lang="zh-TW" altLang="en-US" sz="3200" dirty="0"/>
              <a:t>因為先前備份好的媒體</a:t>
            </a:r>
            <a:r>
              <a:rPr lang="en-US" altLang="zh-TW" sz="3200" dirty="0"/>
              <a:t>,</a:t>
            </a:r>
            <a:r>
              <a:rPr lang="zh-TW" altLang="en-US" sz="3200" dirty="0"/>
              <a:t>沒有定期進行復原測試</a:t>
            </a:r>
          </a:p>
          <a:p>
            <a:r>
              <a:rPr lang="en-US" altLang="zh-TW" sz="3200" dirty="0" smtClean="0"/>
              <a:t>(D) </a:t>
            </a:r>
            <a:r>
              <a:rPr lang="zh-TW" altLang="en-US" sz="3200" dirty="0"/>
              <a:t>組織在訂定備份政策時</a:t>
            </a:r>
            <a:r>
              <a:rPr lang="en-US" altLang="zh-TW" sz="3200" dirty="0"/>
              <a:t>,</a:t>
            </a:r>
            <a:r>
              <a:rPr lang="zh-TW" altLang="en-US" sz="3200" dirty="0"/>
              <a:t>沒有定義好要執行備份的頻率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245050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0361" y="946908"/>
            <a:ext cx="912169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/>
              <a:t>某一個組織針對先前備份的資料進行復原時</a:t>
            </a:r>
            <a:r>
              <a:rPr lang="en-US" altLang="zh-TW" sz="3200" dirty="0"/>
              <a:t>,</a:t>
            </a:r>
            <a:r>
              <a:rPr lang="zh-TW" altLang="en-US" sz="3200" dirty="0"/>
              <a:t>發現先前備份的資料</a:t>
            </a:r>
            <a:r>
              <a:rPr lang="zh-TW" altLang="en-US" sz="3200" dirty="0" smtClean="0"/>
              <a:t>無法</a:t>
            </a:r>
            <a:r>
              <a:rPr lang="zh-TW" altLang="en-US" sz="3200" dirty="0"/>
              <a:t>順利還原</a:t>
            </a:r>
            <a:r>
              <a:rPr lang="en-US" altLang="zh-TW" sz="3200" dirty="0"/>
              <a:t>,</a:t>
            </a:r>
            <a:r>
              <a:rPr lang="zh-TW" altLang="en-US" sz="3200" dirty="0"/>
              <a:t>請問這個組織可能是在以下哪個環節上出了問題</a:t>
            </a:r>
            <a:r>
              <a:rPr lang="en-US" altLang="zh-TW" sz="3200" dirty="0" smtClean="0"/>
              <a:t>?</a:t>
            </a:r>
          </a:p>
          <a:p>
            <a:endParaRPr lang="en-US" altLang="zh-TW" sz="3200" dirty="0"/>
          </a:p>
          <a:p>
            <a:r>
              <a:rPr lang="en-US" altLang="zh-TW" sz="3200" dirty="0" smtClean="0"/>
              <a:t>(A) </a:t>
            </a:r>
            <a:r>
              <a:rPr lang="zh-TW" altLang="en-US" sz="3200" dirty="0"/>
              <a:t>沒有設定適當的 </a:t>
            </a:r>
            <a:r>
              <a:rPr lang="en-US" altLang="zh-TW" sz="3200" dirty="0"/>
              <a:t>RTO </a:t>
            </a:r>
            <a:r>
              <a:rPr lang="zh-TW" altLang="en-US" sz="3200" dirty="0"/>
              <a:t>時間</a:t>
            </a:r>
          </a:p>
          <a:p>
            <a:r>
              <a:rPr lang="en-US" altLang="zh-TW" sz="3200" dirty="0" smtClean="0"/>
              <a:t>(B) </a:t>
            </a:r>
            <a:r>
              <a:rPr lang="zh-TW" altLang="en-US" sz="3200" dirty="0"/>
              <a:t>因為備份的時間太長</a:t>
            </a:r>
            <a:r>
              <a:rPr lang="en-US" altLang="zh-TW" sz="3200" dirty="0"/>
              <a:t>,</a:t>
            </a:r>
            <a:r>
              <a:rPr lang="zh-TW" altLang="en-US" sz="3200" dirty="0"/>
              <a:t>以致影響了復原的可靠度</a:t>
            </a:r>
          </a:p>
          <a:p>
            <a:r>
              <a:rPr lang="en-US" altLang="zh-TW" sz="3200" dirty="0" smtClean="0">
                <a:solidFill>
                  <a:srgbClr val="FF0000"/>
                </a:solidFill>
              </a:rPr>
              <a:t>(C) </a:t>
            </a:r>
            <a:r>
              <a:rPr lang="zh-TW" altLang="en-US" sz="3200" dirty="0">
                <a:solidFill>
                  <a:srgbClr val="FF0000"/>
                </a:solidFill>
              </a:rPr>
              <a:t>因為先前備份好的媒體</a:t>
            </a:r>
            <a:r>
              <a:rPr lang="en-US" altLang="zh-TW" sz="3200" dirty="0">
                <a:solidFill>
                  <a:srgbClr val="FF0000"/>
                </a:solidFill>
              </a:rPr>
              <a:t>,</a:t>
            </a:r>
            <a:r>
              <a:rPr lang="zh-TW" altLang="en-US" sz="3200" dirty="0">
                <a:solidFill>
                  <a:srgbClr val="FF0000"/>
                </a:solidFill>
              </a:rPr>
              <a:t>沒有定期進行復原測試</a:t>
            </a:r>
          </a:p>
          <a:p>
            <a:r>
              <a:rPr lang="en-US" altLang="zh-TW" sz="3200" dirty="0" smtClean="0"/>
              <a:t>(D) </a:t>
            </a:r>
            <a:r>
              <a:rPr lang="zh-TW" altLang="en-US" sz="3200" dirty="0"/>
              <a:t>組織在訂定備份政策時</a:t>
            </a:r>
            <a:r>
              <a:rPr lang="en-US" altLang="zh-TW" sz="3200" dirty="0"/>
              <a:t>,</a:t>
            </a:r>
            <a:r>
              <a:rPr lang="zh-TW" altLang="en-US" sz="3200" dirty="0"/>
              <a:t>沒有定義好要執行備份的頻率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269695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 smtClean="0"/>
              <a:t>備份媒體</a:t>
            </a:r>
            <a:endParaRPr lang="en-US" altLang="zh-TW" sz="2800" dirty="0"/>
          </a:p>
          <a:p>
            <a:pPr algn="ctr"/>
            <a:r>
              <a:rPr lang="en-US" altLang="zh-TW" sz="2800" dirty="0" smtClean="0"/>
              <a:t>Backup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Media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962991589"/>
      </p:ext>
    </p:extLst>
  </p:cSld>
  <p:clrMapOvr>
    <a:masterClrMapping/>
  </p:clrMapOvr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下列哪個資訊儲存媒體</a:t>
            </a:r>
            <a:r>
              <a:rPr lang="en-US" altLang="zh-TW" sz="3600" dirty="0"/>
              <a:t>,</a:t>
            </a:r>
            <a:r>
              <a:rPr lang="zh-TW" altLang="en-US" sz="3600" dirty="0"/>
              <a:t>相較於其他選項</a:t>
            </a:r>
            <a:r>
              <a:rPr lang="en-US" altLang="zh-TW" sz="3600" dirty="0"/>
              <a:t>,</a:t>
            </a:r>
            <a:r>
              <a:rPr lang="zh-TW" altLang="en-US" sz="3600" dirty="0"/>
              <a:t>不太適合企業作為大量</a:t>
            </a:r>
            <a:r>
              <a:rPr lang="zh-TW" altLang="en-US" sz="3600" dirty="0" smtClean="0"/>
              <a:t>資料</a:t>
            </a:r>
            <a:r>
              <a:rPr lang="zh-TW" altLang="en-US" sz="3600" dirty="0"/>
              <a:t>備份用途</a:t>
            </a:r>
            <a:r>
              <a:rPr lang="en-US" altLang="zh-TW" sz="3600" dirty="0" smtClean="0"/>
              <a:t>?</a:t>
            </a:r>
          </a:p>
          <a:p>
            <a:endParaRPr lang="en-US" altLang="zh-TW" sz="3600" dirty="0"/>
          </a:p>
          <a:p>
            <a:r>
              <a:rPr lang="en-US" altLang="zh-TW" sz="3600" dirty="0" smtClean="0"/>
              <a:t>(A) </a:t>
            </a:r>
            <a:r>
              <a:rPr lang="en-US" altLang="zh-TW" sz="3600" dirty="0"/>
              <a:t>LTO Tape</a:t>
            </a:r>
          </a:p>
          <a:p>
            <a:r>
              <a:rPr lang="en-US" altLang="zh-TW" sz="3600" dirty="0" smtClean="0"/>
              <a:t>(B) </a:t>
            </a:r>
            <a:r>
              <a:rPr lang="en-US" altLang="zh-TW" sz="3600" dirty="0"/>
              <a:t>SD Memory Card</a:t>
            </a:r>
          </a:p>
          <a:p>
            <a:r>
              <a:rPr lang="en-US" altLang="zh-TW" sz="3600" dirty="0" smtClean="0"/>
              <a:t>(C) </a:t>
            </a:r>
            <a:r>
              <a:rPr lang="en-US" altLang="zh-TW" sz="3600" dirty="0"/>
              <a:t>Disk Array(</a:t>
            </a:r>
            <a:r>
              <a:rPr lang="zh-TW" altLang="en-US" sz="3600" dirty="0"/>
              <a:t>磁碟陣列系統</a:t>
            </a:r>
            <a:r>
              <a:rPr lang="en-US" altLang="zh-TW" sz="3600" dirty="0"/>
              <a:t>)</a:t>
            </a:r>
          </a:p>
          <a:p>
            <a:r>
              <a:rPr lang="en-US" altLang="zh-TW" sz="3600" dirty="0" smtClean="0"/>
              <a:t>(D) </a:t>
            </a:r>
            <a:r>
              <a:rPr lang="en-US" altLang="zh-TW" sz="3600" dirty="0"/>
              <a:t>Tape Library(</a:t>
            </a:r>
            <a:r>
              <a:rPr lang="zh-TW" altLang="en-US" sz="3600" dirty="0"/>
              <a:t>磁帶櫃</a:t>
            </a:r>
            <a:r>
              <a:rPr lang="en-US" altLang="zh-TW" sz="3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7694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600" dirty="0">
                <a:solidFill>
                  <a:srgbClr val="FFFF00"/>
                </a:solidFill>
              </a:rPr>
              <a:t>1</a:t>
            </a:r>
            <a:r>
              <a:rPr lang="en-US" altLang="zh-TW" sz="9600" dirty="0" smtClean="0">
                <a:solidFill>
                  <a:srgbClr val="FFFF00"/>
                </a:solidFill>
              </a:rPr>
              <a:t>.</a:t>
            </a:r>
          </a:p>
          <a:p>
            <a:pPr algn="ctr"/>
            <a:r>
              <a:rPr lang="zh-TW" altLang="en-US" sz="4000" dirty="0" smtClean="0"/>
              <a:t>網路</a:t>
            </a:r>
            <a:r>
              <a:rPr lang="zh-TW" altLang="en-US" sz="4000" dirty="0"/>
              <a:t>與通訊安全</a:t>
            </a:r>
          </a:p>
        </p:txBody>
      </p:sp>
    </p:spTree>
    <p:extLst>
      <p:ext uri="{BB962C8B-B14F-4D97-AF65-F5344CB8AC3E}">
        <p14:creationId xmlns:p14="http://schemas.microsoft.com/office/powerpoint/2010/main" val="25545441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ARP stuffing</a:t>
            </a:r>
          </a:p>
          <a:p>
            <a:r>
              <a:rPr lang="en-US" altLang="zh-TW" dirty="0"/>
              <a:t>ARP spoofing 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4132898"/>
      </p:ext>
    </p:extLst>
  </p:cSld>
  <p:clrMapOvr>
    <a:masterClrMapping/>
  </p:clrMapOvr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下列哪個資訊儲存媒體</a:t>
            </a:r>
            <a:r>
              <a:rPr lang="en-US" altLang="zh-TW" sz="3600" dirty="0"/>
              <a:t>,</a:t>
            </a:r>
            <a:r>
              <a:rPr lang="zh-TW" altLang="en-US" sz="3600" dirty="0"/>
              <a:t>相較於其他選項</a:t>
            </a:r>
            <a:r>
              <a:rPr lang="en-US" altLang="zh-TW" sz="3600" dirty="0"/>
              <a:t>,</a:t>
            </a:r>
            <a:r>
              <a:rPr lang="zh-TW" altLang="en-US" sz="3600" dirty="0"/>
              <a:t>不太適合企業作為大量</a:t>
            </a:r>
            <a:r>
              <a:rPr lang="zh-TW" altLang="en-US" sz="3600" dirty="0" smtClean="0"/>
              <a:t>資料</a:t>
            </a:r>
            <a:r>
              <a:rPr lang="zh-TW" altLang="en-US" sz="3600" dirty="0"/>
              <a:t>備份用途</a:t>
            </a:r>
            <a:r>
              <a:rPr lang="en-US" altLang="zh-TW" sz="3600" dirty="0" smtClean="0"/>
              <a:t>?</a:t>
            </a:r>
          </a:p>
          <a:p>
            <a:endParaRPr lang="en-US" altLang="zh-TW" sz="3600" dirty="0"/>
          </a:p>
          <a:p>
            <a:r>
              <a:rPr lang="en-US" altLang="zh-TW" sz="3600" dirty="0" smtClean="0"/>
              <a:t>(A) </a:t>
            </a:r>
            <a:r>
              <a:rPr lang="en-US" altLang="zh-TW" sz="3600" dirty="0"/>
              <a:t>LTO Tape</a:t>
            </a:r>
          </a:p>
          <a:p>
            <a:r>
              <a:rPr lang="en-US" altLang="zh-TW" sz="3600" dirty="0" smtClean="0">
                <a:solidFill>
                  <a:srgbClr val="FF0000"/>
                </a:solidFill>
              </a:rPr>
              <a:t>(B) </a:t>
            </a:r>
            <a:r>
              <a:rPr lang="en-US" altLang="zh-TW" sz="3600" dirty="0">
                <a:solidFill>
                  <a:srgbClr val="FF0000"/>
                </a:solidFill>
              </a:rPr>
              <a:t>SD Memory Card</a:t>
            </a:r>
          </a:p>
          <a:p>
            <a:r>
              <a:rPr lang="en-US" altLang="zh-TW" sz="3600" dirty="0" smtClean="0"/>
              <a:t>(C) </a:t>
            </a:r>
            <a:r>
              <a:rPr lang="en-US" altLang="zh-TW" sz="3600" dirty="0"/>
              <a:t>Disk Array(</a:t>
            </a:r>
            <a:r>
              <a:rPr lang="zh-TW" altLang="en-US" sz="3600" dirty="0"/>
              <a:t>磁碟陣列系統</a:t>
            </a:r>
            <a:r>
              <a:rPr lang="en-US" altLang="zh-TW" sz="3600" dirty="0"/>
              <a:t>)</a:t>
            </a:r>
          </a:p>
          <a:p>
            <a:r>
              <a:rPr lang="en-US" altLang="zh-TW" sz="3600" dirty="0" smtClean="0"/>
              <a:t>(D) </a:t>
            </a:r>
            <a:r>
              <a:rPr lang="en-US" altLang="zh-TW" sz="3600" dirty="0"/>
              <a:t>Tape Library(</a:t>
            </a:r>
            <a:r>
              <a:rPr lang="zh-TW" altLang="en-US" sz="3600" dirty="0"/>
              <a:t>磁帶櫃</a:t>
            </a:r>
            <a:r>
              <a:rPr lang="en-US" altLang="zh-TW" sz="3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6428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RAID</a:t>
            </a:r>
            <a:br>
              <a:rPr lang="en-US" altLang="zh-TW" dirty="0" smtClean="0"/>
            </a:br>
            <a:r>
              <a:rPr lang="en-US" altLang="zh-TW" sz="3600" dirty="0" smtClean="0"/>
              <a:t>Redundant </a:t>
            </a:r>
            <a:r>
              <a:rPr lang="en-US" altLang="zh-TW" sz="3600" dirty="0"/>
              <a:t>Array of Independent Disks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容錯式磁碟</a:t>
            </a:r>
            <a:r>
              <a:rPr lang="zh-TW" altLang="en-US" dirty="0" smtClean="0"/>
              <a:t>陣列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0437983"/>
      </p:ext>
    </p:extLst>
  </p:cSld>
  <p:clrMapOvr>
    <a:masterClrMapping/>
  </p:clrMapOvr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/>
              <a:t>備份</a:t>
            </a:r>
            <a:r>
              <a:rPr lang="zh-TW" altLang="en-US" sz="4000" dirty="0" smtClean="0"/>
              <a:t>方式</a:t>
            </a:r>
            <a:endParaRPr lang="en-US" altLang="zh-TW" sz="4000" dirty="0" smtClean="0"/>
          </a:p>
          <a:p>
            <a:pPr algn="ctr"/>
            <a:endParaRPr lang="en-US" altLang="zh-TW" sz="2800" dirty="0"/>
          </a:p>
          <a:p>
            <a:pPr algn="ctr">
              <a:buFont typeface="Wingdings" panose="05000000000000000000" pitchFamily="2" charset="2"/>
              <a:buChar char="Ø"/>
            </a:pPr>
            <a:r>
              <a:rPr lang="zh-TW" altLang="en-US" sz="2800" dirty="0"/>
              <a:t>完全備份</a:t>
            </a:r>
            <a:r>
              <a:rPr lang="en-US" altLang="zh-TW" sz="2800" dirty="0"/>
              <a:t>(Full Backup)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zh-TW" altLang="en-US" sz="2800" dirty="0" smtClean="0"/>
              <a:t>差異</a:t>
            </a:r>
            <a:r>
              <a:rPr lang="zh-TW" altLang="en-US" sz="2800" dirty="0"/>
              <a:t>備份</a:t>
            </a:r>
            <a:r>
              <a:rPr lang="en-US" altLang="zh-TW" sz="2800" dirty="0"/>
              <a:t>(Differential Backup)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zh-TW" altLang="en-US" sz="2800" dirty="0"/>
              <a:t>增量備份</a:t>
            </a:r>
            <a:r>
              <a:rPr lang="en-US" altLang="zh-TW" sz="2800" dirty="0"/>
              <a:t>(Incremental Backup)</a:t>
            </a:r>
          </a:p>
          <a:p>
            <a:pPr algn="ctr"/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67893863"/>
      </p:ext>
    </p:extLst>
  </p:cSld>
  <p:clrMapOvr>
    <a:masterClrMapping/>
  </p:clrMapOvr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57199" y="2006428"/>
            <a:ext cx="832935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全部備份（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Full Backup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），即把硬碟或資料庫內的所有檔案、資料夾或資料作一次性的複製。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增量備份（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Incremental Backup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），指對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上一次全部備份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或增量備份後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更新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的資料進行備份。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差異備份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(Differential backup) 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差異備份提供執行完整備份後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變更的檔案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的備份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選擇式備份，對系統的一部分進行備份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冷備份：系統處於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停機或維護狀態下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的備份。這種情況下，備份的資料與系統中此時段的資料完全一致。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熱備份：系統處於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正常運轉狀態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下的備份。這種情況下，由於系統中的資料可能隨時在更新，備份的資料相對於系統的真實資料可有一定滯後</a:t>
            </a:r>
          </a:p>
        </p:txBody>
      </p:sp>
      <p:sp>
        <p:nvSpPr>
          <p:cNvPr id="4" name="矩形 3"/>
          <p:cNvSpPr/>
          <p:nvPr/>
        </p:nvSpPr>
        <p:spPr>
          <a:xfrm>
            <a:off x="457198" y="1016524"/>
            <a:ext cx="3820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https://en.wikipedia.org/wiki/Backup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64601258"/>
      </p:ext>
    </p:extLst>
  </p:cSld>
  <p:clrMapOvr>
    <a:masterClrMapping/>
  </p:clrMapOvr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請問可恢復系統功能或檔案資料</a:t>
            </a:r>
            <a:r>
              <a:rPr lang="en-US" altLang="zh-TW" sz="3600" dirty="0"/>
              <a:t>,</a:t>
            </a:r>
            <a:r>
              <a:rPr lang="zh-TW" altLang="en-US" sz="3600" dirty="0"/>
              <a:t>但其缺點是耗時較久之資料備份</a:t>
            </a:r>
            <a:r>
              <a:rPr lang="zh-TW" altLang="en-US" sz="3600" dirty="0" smtClean="0"/>
              <a:t>方式</a:t>
            </a:r>
            <a:r>
              <a:rPr lang="zh-TW" altLang="en-US" sz="3600" dirty="0"/>
              <a:t>是指下列哪一種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完全備份</a:t>
            </a:r>
            <a:r>
              <a:rPr lang="en-US" altLang="zh-TW" sz="3600" dirty="0"/>
              <a:t>(Full Backup)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巨量備份</a:t>
            </a:r>
            <a:r>
              <a:rPr lang="en-US" altLang="zh-TW" sz="3600" dirty="0"/>
              <a:t>(</a:t>
            </a:r>
            <a:r>
              <a:rPr lang="en-US" altLang="zh-TW" sz="3600" dirty="0" err="1"/>
              <a:t>Bigdata</a:t>
            </a:r>
            <a:r>
              <a:rPr lang="en-US" altLang="zh-TW" sz="3600" dirty="0"/>
              <a:t> Backup)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差異備份</a:t>
            </a:r>
            <a:r>
              <a:rPr lang="en-US" altLang="zh-TW" sz="3600" dirty="0"/>
              <a:t>(Differential Backup)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增量備份</a:t>
            </a:r>
            <a:r>
              <a:rPr lang="en-US" altLang="zh-TW" sz="3600" dirty="0"/>
              <a:t>(Incremental Backup)</a:t>
            </a:r>
          </a:p>
        </p:txBody>
      </p:sp>
    </p:spTree>
    <p:extLst>
      <p:ext uri="{BB962C8B-B14F-4D97-AF65-F5344CB8AC3E}">
        <p14:creationId xmlns:p14="http://schemas.microsoft.com/office/powerpoint/2010/main" val="157616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請問可恢復系統功能或檔案資料</a:t>
            </a:r>
            <a:r>
              <a:rPr lang="en-US" altLang="zh-TW" sz="3600" dirty="0"/>
              <a:t>,</a:t>
            </a:r>
            <a:r>
              <a:rPr lang="zh-TW" altLang="en-US" sz="3600" dirty="0"/>
              <a:t>但其缺點是耗時較久之資料備份</a:t>
            </a:r>
            <a:r>
              <a:rPr lang="zh-TW" altLang="en-US" sz="3600" dirty="0" smtClean="0"/>
              <a:t>方式</a:t>
            </a:r>
            <a:r>
              <a:rPr lang="zh-TW" altLang="en-US" sz="3600" dirty="0"/>
              <a:t>是指下列哪一種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(A) </a:t>
            </a:r>
            <a:r>
              <a:rPr lang="zh-TW" altLang="en-US" sz="3600" dirty="0">
                <a:solidFill>
                  <a:srgbClr val="FF0000"/>
                </a:solidFill>
              </a:rPr>
              <a:t>完全備份</a:t>
            </a:r>
            <a:r>
              <a:rPr lang="en-US" altLang="zh-TW" sz="3600" dirty="0">
                <a:solidFill>
                  <a:srgbClr val="FF0000"/>
                </a:solidFill>
              </a:rPr>
              <a:t>(Full Backup)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巨量備份</a:t>
            </a:r>
            <a:r>
              <a:rPr lang="en-US" altLang="zh-TW" sz="3600" dirty="0"/>
              <a:t>(</a:t>
            </a:r>
            <a:r>
              <a:rPr lang="en-US" altLang="zh-TW" sz="3600" dirty="0" smtClean="0"/>
              <a:t>Big data </a:t>
            </a:r>
            <a:r>
              <a:rPr lang="en-US" altLang="zh-TW" sz="3600" dirty="0"/>
              <a:t>Backup)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差異備份</a:t>
            </a:r>
            <a:r>
              <a:rPr lang="en-US" altLang="zh-TW" sz="3600" dirty="0"/>
              <a:t>(Differential Backup)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增量備份</a:t>
            </a:r>
            <a:r>
              <a:rPr lang="en-US" altLang="zh-TW" sz="3600" dirty="0"/>
              <a:t>(Incremental Backup)</a:t>
            </a:r>
          </a:p>
        </p:txBody>
      </p:sp>
    </p:spTree>
    <p:extLst>
      <p:ext uri="{BB962C8B-B14F-4D97-AF65-F5344CB8AC3E}">
        <p14:creationId xmlns:p14="http://schemas.microsoft.com/office/powerpoint/2010/main" val="398855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2054" y="946908"/>
            <a:ext cx="8619893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/>
              <a:t>某組織之上班尖峰時間為上午 </a:t>
            </a:r>
            <a:r>
              <a:rPr lang="en-US" altLang="zh-TW" sz="3200" dirty="0"/>
              <a:t>9 </a:t>
            </a:r>
            <a:r>
              <a:rPr lang="zh-TW" altLang="en-US" sz="3200" dirty="0"/>
              <a:t>點至 </a:t>
            </a:r>
            <a:r>
              <a:rPr lang="en-US" altLang="zh-TW" sz="3200" dirty="0"/>
              <a:t>12 </a:t>
            </a:r>
            <a:r>
              <a:rPr lang="zh-TW" altLang="en-US" sz="3200" dirty="0"/>
              <a:t>點</a:t>
            </a:r>
            <a:r>
              <a:rPr lang="en-US" altLang="zh-TW" sz="3200" dirty="0"/>
              <a:t>,</a:t>
            </a:r>
            <a:r>
              <a:rPr lang="zh-TW" altLang="en-US" sz="3200" dirty="0"/>
              <a:t>下午為 </a:t>
            </a:r>
            <a:r>
              <a:rPr lang="en-US" altLang="zh-TW" sz="3200" dirty="0"/>
              <a:t>13 </a:t>
            </a:r>
            <a:r>
              <a:rPr lang="zh-TW" altLang="en-US" sz="3200" dirty="0"/>
              <a:t>至 </a:t>
            </a:r>
            <a:r>
              <a:rPr lang="en-US" altLang="zh-TW" sz="3200" dirty="0"/>
              <a:t>17 </a:t>
            </a:r>
            <a:r>
              <a:rPr lang="zh-TW" altLang="en-US" sz="3200" dirty="0"/>
              <a:t>點</a:t>
            </a:r>
            <a:r>
              <a:rPr lang="en-US" altLang="zh-TW" sz="3200" dirty="0"/>
              <a:t>,</a:t>
            </a:r>
            <a:r>
              <a:rPr lang="zh-TW" altLang="en-US" sz="3200" dirty="0"/>
              <a:t>該</a:t>
            </a:r>
            <a:r>
              <a:rPr lang="zh-TW" altLang="en-US" sz="3200" dirty="0" smtClean="0"/>
              <a:t>組織</a:t>
            </a:r>
            <a:r>
              <a:rPr lang="zh-TW" altLang="en-US" sz="3200" dirty="0"/>
              <a:t>為了資料安全</a:t>
            </a:r>
            <a:r>
              <a:rPr lang="en-US" altLang="zh-TW" sz="3200" dirty="0"/>
              <a:t>,</a:t>
            </a:r>
            <a:r>
              <a:rPr lang="zh-TW" altLang="en-US" sz="3200" dirty="0"/>
              <a:t>採取備份控制措施</a:t>
            </a:r>
            <a:r>
              <a:rPr lang="en-US" altLang="zh-TW" sz="3200" dirty="0"/>
              <a:t>,</a:t>
            </a:r>
            <a:r>
              <a:rPr lang="zh-TW" altLang="en-US" sz="3200" dirty="0"/>
              <a:t>請問該組織的備份控制措施</a:t>
            </a:r>
            <a:r>
              <a:rPr lang="zh-TW" altLang="en-US" sz="3200" dirty="0" smtClean="0"/>
              <a:t>最佳</a:t>
            </a:r>
            <a:r>
              <a:rPr lang="zh-TW" altLang="en-US" sz="3200" dirty="0"/>
              <a:t>策略</a:t>
            </a:r>
            <a:r>
              <a:rPr lang="en-US" altLang="zh-TW" sz="3200" dirty="0"/>
              <a:t>,</a:t>
            </a:r>
            <a:r>
              <a:rPr lang="zh-TW" altLang="en-US" sz="3200" dirty="0"/>
              <a:t>應為下列何者</a:t>
            </a:r>
            <a:r>
              <a:rPr lang="en-US" altLang="zh-TW" sz="3200" dirty="0"/>
              <a:t>?</a:t>
            </a:r>
          </a:p>
          <a:p>
            <a:r>
              <a:rPr lang="en-US" altLang="zh-TW" sz="3200" dirty="0" smtClean="0"/>
              <a:t>(A) </a:t>
            </a:r>
            <a:r>
              <a:rPr lang="zh-TW" altLang="en-US" sz="3200" dirty="0"/>
              <a:t>中午 </a:t>
            </a:r>
            <a:r>
              <a:rPr lang="en-US" altLang="zh-TW" sz="3200" dirty="0"/>
              <a:t>12 </a:t>
            </a:r>
            <a:r>
              <a:rPr lang="zh-TW" altLang="en-US" sz="3200" dirty="0"/>
              <a:t>點執行完全備份</a:t>
            </a:r>
            <a:r>
              <a:rPr lang="en-US" altLang="zh-TW" sz="3200" dirty="0"/>
              <a:t>,</a:t>
            </a:r>
            <a:r>
              <a:rPr lang="zh-TW" altLang="en-US" sz="3200" dirty="0"/>
              <a:t>晚上 </a:t>
            </a:r>
            <a:r>
              <a:rPr lang="en-US" altLang="zh-TW" sz="3200" dirty="0"/>
              <a:t>20 </a:t>
            </a:r>
            <a:r>
              <a:rPr lang="zh-TW" altLang="en-US" sz="3200" dirty="0"/>
              <a:t>點進行差異備份</a:t>
            </a:r>
          </a:p>
          <a:p>
            <a:r>
              <a:rPr lang="en-US" altLang="zh-TW" sz="3200" dirty="0" smtClean="0"/>
              <a:t>(B) </a:t>
            </a:r>
            <a:r>
              <a:rPr lang="zh-TW" altLang="en-US" sz="3200" dirty="0"/>
              <a:t>中午 </a:t>
            </a:r>
            <a:r>
              <a:rPr lang="en-US" altLang="zh-TW" sz="3200" dirty="0"/>
              <a:t>12 </a:t>
            </a:r>
            <a:r>
              <a:rPr lang="zh-TW" altLang="en-US" sz="3200" dirty="0"/>
              <a:t>點執行差異備份</a:t>
            </a:r>
            <a:r>
              <a:rPr lang="en-US" altLang="zh-TW" sz="3200" dirty="0"/>
              <a:t>,</a:t>
            </a:r>
            <a:r>
              <a:rPr lang="zh-TW" altLang="en-US" sz="3200" dirty="0"/>
              <a:t>晚上 </a:t>
            </a:r>
            <a:r>
              <a:rPr lang="en-US" altLang="zh-TW" sz="3200" dirty="0"/>
              <a:t>20 </a:t>
            </a:r>
            <a:r>
              <a:rPr lang="zh-TW" altLang="en-US" sz="3200" dirty="0"/>
              <a:t>點進行完全備份</a:t>
            </a:r>
          </a:p>
          <a:p>
            <a:r>
              <a:rPr lang="en-US" altLang="zh-TW" sz="3200" dirty="0" smtClean="0"/>
              <a:t>(C) </a:t>
            </a:r>
            <a:r>
              <a:rPr lang="zh-TW" altLang="en-US" sz="3200" dirty="0"/>
              <a:t>上午 </a:t>
            </a:r>
            <a:r>
              <a:rPr lang="en-US" altLang="zh-TW" sz="3200" dirty="0"/>
              <a:t>10 </a:t>
            </a:r>
            <a:r>
              <a:rPr lang="zh-TW" altLang="en-US" sz="3200" dirty="0"/>
              <a:t>點執行完全備份</a:t>
            </a:r>
            <a:r>
              <a:rPr lang="en-US" altLang="zh-TW" sz="3200" dirty="0"/>
              <a:t>,</a:t>
            </a:r>
            <a:r>
              <a:rPr lang="zh-TW" altLang="en-US" sz="3200" dirty="0"/>
              <a:t>下午 </a:t>
            </a:r>
            <a:r>
              <a:rPr lang="en-US" altLang="zh-TW" sz="3200" dirty="0"/>
              <a:t>15 </a:t>
            </a:r>
            <a:r>
              <a:rPr lang="zh-TW" altLang="en-US" sz="3200" dirty="0"/>
              <a:t>點進行差異備份</a:t>
            </a:r>
          </a:p>
          <a:p>
            <a:r>
              <a:rPr lang="en-US" altLang="zh-TW" sz="3200" dirty="0" smtClean="0"/>
              <a:t>(D) </a:t>
            </a:r>
            <a:r>
              <a:rPr lang="zh-TW" altLang="en-US" sz="3200" dirty="0"/>
              <a:t>上午 </a:t>
            </a:r>
            <a:r>
              <a:rPr lang="en-US" altLang="zh-TW" sz="3200" dirty="0"/>
              <a:t>10 </a:t>
            </a:r>
            <a:r>
              <a:rPr lang="zh-TW" altLang="en-US" sz="3200" dirty="0"/>
              <a:t>點執行差異備份</a:t>
            </a:r>
            <a:r>
              <a:rPr lang="en-US" altLang="zh-TW" sz="3200" dirty="0"/>
              <a:t>,</a:t>
            </a:r>
            <a:r>
              <a:rPr lang="zh-TW" altLang="en-US" sz="3200" dirty="0"/>
              <a:t>下午 </a:t>
            </a:r>
            <a:r>
              <a:rPr lang="en-US" altLang="zh-TW" sz="3200" dirty="0"/>
              <a:t>15 </a:t>
            </a:r>
            <a:r>
              <a:rPr lang="zh-TW" altLang="en-US" sz="3200" dirty="0"/>
              <a:t>點進行完全備份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75905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2054" y="946908"/>
            <a:ext cx="8619893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/>
              <a:t>某組織之上班尖峰時間為上午 </a:t>
            </a:r>
            <a:r>
              <a:rPr lang="en-US" altLang="zh-TW" sz="3200" dirty="0"/>
              <a:t>9 </a:t>
            </a:r>
            <a:r>
              <a:rPr lang="zh-TW" altLang="en-US" sz="3200" dirty="0"/>
              <a:t>點至 </a:t>
            </a:r>
            <a:r>
              <a:rPr lang="en-US" altLang="zh-TW" sz="3200" dirty="0"/>
              <a:t>12 </a:t>
            </a:r>
            <a:r>
              <a:rPr lang="zh-TW" altLang="en-US" sz="3200" dirty="0"/>
              <a:t>點</a:t>
            </a:r>
            <a:r>
              <a:rPr lang="en-US" altLang="zh-TW" sz="3200" dirty="0"/>
              <a:t>,</a:t>
            </a:r>
            <a:r>
              <a:rPr lang="zh-TW" altLang="en-US" sz="3200" dirty="0"/>
              <a:t>下午為 </a:t>
            </a:r>
            <a:r>
              <a:rPr lang="en-US" altLang="zh-TW" sz="3200" dirty="0"/>
              <a:t>13 </a:t>
            </a:r>
            <a:r>
              <a:rPr lang="zh-TW" altLang="en-US" sz="3200" dirty="0"/>
              <a:t>至 </a:t>
            </a:r>
            <a:r>
              <a:rPr lang="en-US" altLang="zh-TW" sz="3200" dirty="0"/>
              <a:t>17 </a:t>
            </a:r>
            <a:r>
              <a:rPr lang="zh-TW" altLang="en-US" sz="3200" dirty="0"/>
              <a:t>點</a:t>
            </a:r>
            <a:r>
              <a:rPr lang="en-US" altLang="zh-TW" sz="3200" dirty="0"/>
              <a:t>,</a:t>
            </a:r>
            <a:r>
              <a:rPr lang="zh-TW" altLang="en-US" sz="3200" dirty="0"/>
              <a:t>該</a:t>
            </a:r>
            <a:r>
              <a:rPr lang="zh-TW" altLang="en-US" sz="3200" dirty="0" smtClean="0"/>
              <a:t>組織</a:t>
            </a:r>
            <a:r>
              <a:rPr lang="zh-TW" altLang="en-US" sz="3200" dirty="0"/>
              <a:t>為了資料安全</a:t>
            </a:r>
            <a:r>
              <a:rPr lang="en-US" altLang="zh-TW" sz="3200" dirty="0"/>
              <a:t>,</a:t>
            </a:r>
            <a:r>
              <a:rPr lang="zh-TW" altLang="en-US" sz="3200" dirty="0"/>
              <a:t>採取備份控制措施</a:t>
            </a:r>
            <a:r>
              <a:rPr lang="en-US" altLang="zh-TW" sz="3200" dirty="0"/>
              <a:t>,</a:t>
            </a:r>
            <a:r>
              <a:rPr lang="zh-TW" altLang="en-US" sz="3200" dirty="0"/>
              <a:t>請問該組織的備份控制措施</a:t>
            </a:r>
            <a:r>
              <a:rPr lang="zh-TW" altLang="en-US" sz="3200" dirty="0" smtClean="0"/>
              <a:t>最佳</a:t>
            </a:r>
            <a:r>
              <a:rPr lang="zh-TW" altLang="en-US" sz="3200" dirty="0"/>
              <a:t>策略</a:t>
            </a:r>
            <a:r>
              <a:rPr lang="en-US" altLang="zh-TW" sz="3200" dirty="0"/>
              <a:t>,</a:t>
            </a:r>
            <a:r>
              <a:rPr lang="zh-TW" altLang="en-US" sz="3200" dirty="0"/>
              <a:t>應為下列何者</a:t>
            </a:r>
            <a:r>
              <a:rPr lang="en-US" altLang="zh-TW" sz="3200" dirty="0"/>
              <a:t>?</a:t>
            </a:r>
          </a:p>
          <a:p>
            <a:r>
              <a:rPr lang="en-US" altLang="zh-TW" sz="3200" dirty="0" smtClean="0"/>
              <a:t>(A) </a:t>
            </a:r>
            <a:r>
              <a:rPr lang="zh-TW" altLang="en-US" sz="3200" dirty="0"/>
              <a:t>中午 </a:t>
            </a:r>
            <a:r>
              <a:rPr lang="en-US" altLang="zh-TW" sz="3200" dirty="0"/>
              <a:t>12 </a:t>
            </a:r>
            <a:r>
              <a:rPr lang="zh-TW" altLang="en-US" sz="3200" dirty="0"/>
              <a:t>點執行完全備份</a:t>
            </a:r>
            <a:r>
              <a:rPr lang="en-US" altLang="zh-TW" sz="3200" dirty="0"/>
              <a:t>,</a:t>
            </a:r>
            <a:r>
              <a:rPr lang="zh-TW" altLang="en-US" sz="3200" dirty="0"/>
              <a:t>晚上 </a:t>
            </a:r>
            <a:r>
              <a:rPr lang="en-US" altLang="zh-TW" sz="3200" dirty="0"/>
              <a:t>20 </a:t>
            </a:r>
            <a:r>
              <a:rPr lang="zh-TW" altLang="en-US" sz="3200" dirty="0"/>
              <a:t>點進行差異備份</a:t>
            </a:r>
          </a:p>
          <a:p>
            <a:r>
              <a:rPr lang="en-US" altLang="zh-TW" sz="3200" dirty="0" smtClean="0">
                <a:solidFill>
                  <a:srgbClr val="FF0000"/>
                </a:solidFill>
              </a:rPr>
              <a:t>(B) </a:t>
            </a:r>
            <a:r>
              <a:rPr lang="zh-TW" altLang="en-US" sz="3200" dirty="0">
                <a:solidFill>
                  <a:srgbClr val="FF0000"/>
                </a:solidFill>
              </a:rPr>
              <a:t>中午 </a:t>
            </a:r>
            <a:r>
              <a:rPr lang="en-US" altLang="zh-TW" sz="3200" dirty="0">
                <a:solidFill>
                  <a:srgbClr val="FF0000"/>
                </a:solidFill>
              </a:rPr>
              <a:t>12 </a:t>
            </a:r>
            <a:r>
              <a:rPr lang="zh-TW" altLang="en-US" sz="3200" dirty="0">
                <a:solidFill>
                  <a:srgbClr val="FF0000"/>
                </a:solidFill>
              </a:rPr>
              <a:t>點執行差異備份</a:t>
            </a:r>
            <a:r>
              <a:rPr lang="en-US" altLang="zh-TW" sz="3200" dirty="0">
                <a:solidFill>
                  <a:srgbClr val="FF0000"/>
                </a:solidFill>
              </a:rPr>
              <a:t>,</a:t>
            </a:r>
            <a:r>
              <a:rPr lang="zh-TW" altLang="en-US" sz="3200" dirty="0">
                <a:solidFill>
                  <a:srgbClr val="FF0000"/>
                </a:solidFill>
              </a:rPr>
              <a:t>晚上 </a:t>
            </a:r>
            <a:r>
              <a:rPr lang="en-US" altLang="zh-TW" sz="3200" dirty="0">
                <a:solidFill>
                  <a:srgbClr val="FF0000"/>
                </a:solidFill>
              </a:rPr>
              <a:t>20 </a:t>
            </a:r>
            <a:r>
              <a:rPr lang="zh-TW" altLang="en-US" sz="3200" dirty="0">
                <a:solidFill>
                  <a:srgbClr val="FF0000"/>
                </a:solidFill>
              </a:rPr>
              <a:t>點進行完全備份</a:t>
            </a:r>
          </a:p>
          <a:p>
            <a:r>
              <a:rPr lang="en-US" altLang="zh-TW" sz="3200" dirty="0" smtClean="0"/>
              <a:t>(C) </a:t>
            </a:r>
            <a:r>
              <a:rPr lang="zh-TW" altLang="en-US" sz="3200" dirty="0"/>
              <a:t>上午 </a:t>
            </a:r>
            <a:r>
              <a:rPr lang="en-US" altLang="zh-TW" sz="3200" dirty="0"/>
              <a:t>10 </a:t>
            </a:r>
            <a:r>
              <a:rPr lang="zh-TW" altLang="en-US" sz="3200" dirty="0"/>
              <a:t>點執行完全備份</a:t>
            </a:r>
            <a:r>
              <a:rPr lang="en-US" altLang="zh-TW" sz="3200" dirty="0"/>
              <a:t>,</a:t>
            </a:r>
            <a:r>
              <a:rPr lang="zh-TW" altLang="en-US" sz="3200" dirty="0"/>
              <a:t>下午 </a:t>
            </a:r>
            <a:r>
              <a:rPr lang="en-US" altLang="zh-TW" sz="3200" dirty="0"/>
              <a:t>15 </a:t>
            </a:r>
            <a:r>
              <a:rPr lang="zh-TW" altLang="en-US" sz="3200" dirty="0"/>
              <a:t>點進行差異備份</a:t>
            </a:r>
          </a:p>
          <a:p>
            <a:r>
              <a:rPr lang="en-US" altLang="zh-TW" sz="3200" dirty="0" smtClean="0"/>
              <a:t>(D) </a:t>
            </a:r>
            <a:r>
              <a:rPr lang="zh-TW" altLang="en-US" sz="3200" dirty="0"/>
              <a:t>上午 </a:t>
            </a:r>
            <a:r>
              <a:rPr lang="en-US" altLang="zh-TW" sz="3200" dirty="0"/>
              <a:t>10 </a:t>
            </a:r>
            <a:r>
              <a:rPr lang="zh-TW" altLang="en-US" sz="3200" dirty="0"/>
              <a:t>點執行差異備份</a:t>
            </a:r>
            <a:r>
              <a:rPr lang="en-US" altLang="zh-TW" sz="3200" dirty="0"/>
              <a:t>,</a:t>
            </a:r>
            <a:r>
              <a:rPr lang="zh-TW" altLang="en-US" sz="3200" dirty="0"/>
              <a:t>下午 </a:t>
            </a:r>
            <a:r>
              <a:rPr lang="en-US" altLang="zh-TW" sz="3200" dirty="0"/>
              <a:t>15 </a:t>
            </a:r>
            <a:r>
              <a:rPr lang="zh-TW" altLang="en-US" sz="3200" dirty="0"/>
              <a:t>點進行完全備份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252587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7942" y="946908"/>
            <a:ext cx="854811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/>
              <a:t>關於備份</a:t>
            </a:r>
            <a:r>
              <a:rPr lang="en-US" altLang="zh-TW" sz="3200" dirty="0"/>
              <a:t>,</a:t>
            </a:r>
            <a:r>
              <a:rPr lang="zh-TW" altLang="en-US" sz="3200" dirty="0"/>
              <a:t>下列敘述何者正確</a:t>
            </a:r>
            <a:r>
              <a:rPr lang="en-US" altLang="zh-TW" sz="3200" dirty="0" smtClean="0"/>
              <a:t>?</a:t>
            </a:r>
          </a:p>
          <a:p>
            <a:endParaRPr lang="en-US" altLang="zh-TW" sz="3200" dirty="0"/>
          </a:p>
          <a:p>
            <a:r>
              <a:rPr lang="en-US" altLang="zh-TW" sz="3200" dirty="0"/>
              <a:t>(A) </a:t>
            </a:r>
            <a:r>
              <a:rPr lang="zh-TW" altLang="en-US" sz="3200" dirty="0"/>
              <a:t>差異備份係指與增量備份完成後之索引檔進行比對</a:t>
            </a:r>
            <a:r>
              <a:rPr lang="en-US" altLang="zh-TW" sz="3200" dirty="0"/>
              <a:t>,</a:t>
            </a:r>
            <a:r>
              <a:rPr lang="zh-TW" altLang="en-US" sz="3200" dirty="0"/>
              <a:t>只要發生</a:t>
            </a:r>
            <a:r>
              <a:rPr lang="zh-TW" altLang="en-US" sz="3200" dirty="0" smtClean="0"/>
              <a:t>過變化</a:t>
            </a:r>
            <a:r>
              <a:rPr lang="zh-TW" altLang="en-US" sz="3200" dirty="0"/>
              <a:t>之文件都會再備份一次</a:t>
            </a:r>
          </a:p>
          <a:p>
            <a:r>
              <a:rPr lang="en-US" altLang="zh-TW" sz="3200" dirty="0"/>
              <a:t>(B) </a:t>
            </a:r>
            <a:r>
              <a:rPr lang="zh-TW" altLang="en-US" sz="3200" dirty="0"/>
              <a:t>完全備份係指與差異備份完成後之索引檔進行比對</a:t>
            </a:r>
            <a:r>
              <a:rPr lang="en-US" altLang="zh-TW" sz="3200" dirty="0"/>
              <a:t>,</a:t>
            </a:r>
            <a:r>
              <a:rPr lang="zh-TW" altLang="en-US" sz="3200" dirty="0"/>
              <a:t>只要發生</a:t>
            </a:r>
            <a:r>
              <a:rPr lang="zh-TW" altLang="en-US" sz="3200" dirty="0" smtClean="0"/>
              <a:t>過變化</a:t>
            </a:r>
            <a:r>
              <a:rPr lang="zh-TW" altLang="en-US" sz="3200" dirty="0"/>
              <a:t>之文件都會再備份一次</a:t>
            </a:r>
          </a:p>
          <a:p>
            <a:r>
              <a:rPr lang="en-US" altLang="zh-TW" sz="3200" dirty="0"/>
              <a:t>(C) </a:t>
            </a:r>
            <a:r>
              <a:rPr lang="zh-TW" altLang="en-US" sz="3200" dirty="0"/>
              <a:t>差異備份係指與增量備份完成後之索引檔進行比對</a:t>
            </a:r>
            <a:r>
              <a:rPr lang="en-US" altLang="zh-TW" sz="3200" dirty="0"/>
              <a:t>,</a:t>
            </a:r>
            <a:r>
              <a:rPr lang="zh-TW" altLang="en-US" sz="3200" dirty="0"/>
              <a:t>只要發生</a:t>
            </a:r>
            <a:r>
              <a:rPr lang="zh-TW" altLang="en-US" sz="3200" dirty="0" smtClean="0"/>
              <a:t>過變化</a:t>
            </a:r>
            <a:r>
              <a:rPr lang="zh-TW" altLang="en-US" sz="3200" dirty="0"/>
              <a:t>之文件都會再備份一次</a:t>
            </a:r>
          </a:p>
          <a:p>
            <a:r>
              <a:rPr lang="en-US" altLang="zh-TW" sz="3200" dirty="0"/>
              <a:t>(D) </a:t>
            </a:r>
            <a:r>
              <a:rPr lang="zh-TW" altLang="en-US" sz="3200" dirty="0"/>
              <a:t>差異備份係指與完全備份完成後之索引檔進行比對</a:t>
            </a:r>
            <a:r>
              <a:rPr lang="en-US" altLang="zh-TW" sz="3200" dirty="0"/>
              <a:t>,</a:t>
            </a:r>
            <a:r>
              <a:rPr lang="zh-TW" altLang="en-US" sz="3200" dirty="0"/>
              <a:t>只要發生</a:t>
            </a:r>
            <a:r>
              <a:rPr lang="zh-TW" altLang="en-US" sz="3200" dirty="0" smtClean="0"/>
              <a:t>過變化</a:t>
            </a:r>
            <a:r>
              <a:rPr lang="zh-TW" altLang="en-US" sz="3200" dirty="0"/>
              <a:t>之文件都會再備份一次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79545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7942" y="946908"/>
            <a:ext cx="854811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/>
              <a:t>關於備份</a:t>
            </a:r>
            <a:r>
              <a:rPr lang="en-US" altLang="zh-TW" sz="3200" dirty="0"/>
              <a:t>,</a:t>
            </a:r>
            <a:r>
              <a:rPr lang="zh-TW" altLang="en-US" sz="3200" dirty="0"/>
              <a:t>下列敘述何者正確</a:t>
            </a:r>
            <a:r>
              <a:rPr lang="en-US" altLang="zh-TW" sz="3200" dirty="0" smtClean="0"/>
              <a:t>?</a:t>
            </a:r>
          </a:p>
          <a:p>
            <a:endParaRPr lang="en-US" altLang="zh-TW" sz="3200" dirty="0"/>
          </a:p>
          <a:p>
            <a:r>
              <a:rPr lang="en-US" altLang="zh-TW" sz="3200" dirty="0"/>
              <a:t>(A) </a:t>
            </a:r>
            <a:r>
              <a:rPr lang="zh-TW" altLang="en-US" sz="3200" dirty="0"/>
              <a:t>差異備份係指與增量備份完成後之索引檔進行比對</a:t>
            </a:r>
            <a:r>
              <a:rPr lang="en-US" altLang="zh-TW" sz="3200" dirty="0"/>
              <a:t>,</a:t>
            </a:r>
            <a:r>
              <a:rPr lang="zh-TW" altLang="en-US" sz="3200" dirty="0"/>
              <a:t>只要發生</a:t>
            </a:r>
            <a:r>
              <a:rPr lang="zh-TW" altLang="en-US" sz="3200" dirty="0" smtClean="0"/>
              <a:t>過變化</a:t>
            </a:r>
            <a:r>
              <a:rPr lang="zh-TW" altLang="en-US" sz="3200" dirty="0"/>
              <a:t>之文件都會再備份一次</a:t>
            </a:r>
          </a:p>
          <a:p>
            <a:r>
              <a:rPr lang="en-US" altLang="zh-TW" sz="3200" dirty="0"/>
              <a:t>(B) </a:t>
            </a:r>
            <a:r>
              <a:rPr lang="zh-TW" altLang="en-US" sz="3200" dirty="0"/>
              <a:t>完全備份係指與差異備份完成後之索引檔進行比對</a:t>
            </a:r>
            <a:r>
              <a:rPr lang="en-US" altLang="zh-TW" sz="3200" dirty="0"/>
              <a:t>,</a:t>
            </a:r>
            <a:r>
              <a:rPr lang="zh-TW" altLang="en-US" sz="3200" dirty="0"/>
              <a:t>只要發生</a:t>
            </a:r>
            <a:r>
              <a:rPr lang="zh-TW" altLang="en-US" sz="3200" dirty="0" smtClean="0"/>
              <a:t>過變化</a:t>
            </a:r>
            <a:r>
              <a:rPr lang="zh-TW" altLang="en-US" sz="3200" dirty="0"/>
              <a:t>之文件都會再備份一次</a:t>
            </a:r>
          </a:p>
          <a:p>
            <a:r>
              <a:rPr lang="en-US" altLang="zh-TW" sz="3200" dirty="0"/>
              <a:t>(C) </a:t>
            </a:r>
            <a:r>
              <a:rPr lang="zh-TW" altLang="en-US" sz="3200" dirty="0"/>
              <a:t>差異備份係指與增量備份完成後之索引檔進行比對</a:t>
            </a:r>
            <a:r>
              <a:rPr lang="en-US" altLang="zh-TW" sz="3200" dirty="0"/>
              <a:t>,</a:t>
            </a:r>
            <a:r>
              <a:rPr lang="zh-TW" altLang="en-US" sz="3200" dirty="0"/>
              <a:t>只要發生</a:t>
            </a:r>
            <a:r>
              <a:rPr lang="zh-TW" altLang="en-US" sz="3200" dirty="0" smtClean="0"/>
              <a:t>過變化</a:t>
            </a:r>
            <a:r>
              <a:rPr lang="zh-TW" altLang="en-US" sz="3200" dirty="0"/>
              <a:t>之文件都會再備份一次</a:t>
            </a:r>
          </a:p>
          <a:p>
            <a:r>
              <a:rPr lang="en-US" altLang="zh-TW" sz="3200" dirty="0">
                <a:solidFill>
                  <a:srgbClr val="FF0000"/>
                </a:solidFill>
              </a:rPr>
              <a:t>(D) </a:t>
            </a:r>
            <a:r>
              <a:rPr lang="zh-TW" altLang="en-US" sz="3200" dirty="0">
                <a:solidFill>
                  <a:srgbClr val="FF0000"/>
                </a:solidFill>
              </a:rPr>
              <a:t>差異備份係指與完全備份完成後之索引檔進行比對</a:t>
            </a:r>
            <a:r>
              <a:rPr lang="en-US" altLang="zh-TW" sz="3200" dirty="0">
                <a:solidFill>
                  <a:srgbClr val="FF0000"/>
                </a:solidFill>
              </a:rPr>
              <a:t>,</a:t>
            </a:r>
            <a:r>
              <a:rPr lang="zh-TW" altLang="en-US" sz="3200" dirty="0">
                <a:solidFill>
                  <a:srgbClr val="FF0000"/>
                </a:solidFill>
              </a:rPr>
              <a:t>只要發生</a:t>
            </a:r>
            <a:r>
              <a:rPr lang="zh-TW" altLang="en-US" sz="3200" dirty="0" smtClean="0">
                <a:solidFill>
                  <a:srgbClr val="FF0000"/>
                </a:solidFill>
              </a:rPr>
              <a:t>過變化</a:t>
            </a:r>
            <a:r>
              <a:rPr lang="zh-TW" altLang="en-US" sz="3200" dirty="0">
                <a:solidFill>
                  <a:srgbClr val="FF0000"/>
                </a:solidFill>
              </a:rPr>
              <a:t>之文件都會再備份一次</a:t>
            </a:r>
            <a:endParaRPr lang="en-US" altLang="zh-TW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06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有關</a:t>
            </a:r>
            <a:r>
              <a:rPr lang="en-US" altLang="zh-TW" dirty="0" err="1" smtClean="0"/>
              <a:t>DNSsec</a:t>
            </a:r>
            <a:r>
              <a:rPr lang="en-US" altLang="zh-TW" dirty="0" smtClean="0"/>
              <a:t>,</a:t>
            </a:r>
            <a:r>
              <a:rPr lang="zh-TW" altLang="en-US" dirty="0" smtClean="0"/>
              <a:t>下列敘述何者為非</a:t>
            </a:r>
            <a:r>
              <a:rPr lang="en-US" altLang="zh-TW" dirty="0" smtClean="0"/>
              <a:t>?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(A)</a:t>
            </a:r>
          </a:p>
          <a:p>
            <a:pPr marL="0" indent="0">
              <a:buNone/>
            </a:pPr>
            <a:r>
              <a:rPr lang="en-US" altLang="zh-TW" dirty="0"/>
              <a:t>(</a:t>
            </a:r>
            <a:r>
              <a:rPr lang="en-US" altLang="zh-TW" dirty="0" smtClean="0"/>
              <a:t>B)</a:t>
            </a:r>
          </a:p>
          <a:p>
            <a:pPr marL="0" indent="0">
              <a:buNone/>
            </a:pPr>
            <a:r>
              <a:rPr lang="en-US" altLang="zh-TW" dirty="0" smtClean="0"/>
              <a:t>(C)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(D)</a:t>
            </a:r>
            <a:r>
              <a:rPr lang="en-US" altLang="zh-TW" dirty="0"/>
              <a:t> </a:t>
            </a:r>
            <a:r>
              <a:rPr lang="en-US" altLang="zh-TW" dirty="0" err="1" smtClean="0"/>
              <a:t>DNSsec</a:t>
            </a:r>
            <a:r>
              <a:rPr lang="zh-TW" altLang="en-US" dirty="0" smtClean="0"/>
              <a:t>提供</a:t>
            </a:r>
            <a:r>
              <a:rPr lang="en-US" altLang="zh-TW" dirty="0" smtClean="0"/>
              <a:t>DNS</a:t>
            </a:r>
            <a:r>
              <a:rPr lang="zh-TW" altLang="en-US" dirty="0" smtClean="0"/>
              <a:t>安全性的完整方案</a:t>
            </a:r>
            <a:r>
              <a:rPr lang="en-US" altLang="zh-TW" dirty="0" smtClean="0"/>
              <a:t>,</a:t>
            </a:r>
            <a:r>
              <a:rPr lang="zh-TW" altLang="en-US" dirty="0" smtClean="0"/>
              <a:t>包括</a:t>
            </a:r>
            <a:r>
              <a:rPr lang="zh-TW" altLang="en-US" dirty="0" smtClean="0">
                <a:solidFill>
                  <a:srgbClr val="FF0000"/>
                </a:solidFill>
              </a:rPr>
              <a:t>提供機密性</a:t>
            </a:r>
            <a:r>
              <a:rPr lang="zh-TW" altLang="en-US" dirty="0" smtClean="0">
                <a:solidFill>
                  <a:srgbClr val="FF0000"/>
                </a:solidFill>
                <a:latin typeface="新細明體"/>
                <a:ea typeface="新細明體"/>
              </a:rPr>
              <a:t>、完整性</a:t>
            </a:r>
            <a:r>
              <a:rPr lang="zh-TW" altLang="en-US" dirty="0" smtClean="0">
                <a:solidFill>
                  <a:srgbClr val="FF0000"/>
                </a:solidFill>
              </a:rPr>
              <a:t>和</a:t>
            </a:r>
            <a:r>
              <a:rPr lang="zh-TW" altLang="en-US" dirty="0">
                <a:solidFill>
                  <a:srgbClr val="FF0000"/>
                </a:solidFill>
              </a:rPr>
              <a:t>可用性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2277911"/>
      </p:ext>
    </p:extLst>
  </p:cSld>
  <p:clrMapOvr>
    <a:masterClrMapping/>
  </p:clrMapOvr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/>
              <a:t>備份管理作業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2776412156"/>
      </p:ext>
    </p:extLst>
  </p:cSld>
  <p:clrMapOvr>
    <a:masterClrMapping/>
  </p:clrMapOvr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關於備份管理作業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 smtClean="0"/>
              <a:t>(A) </a:t>
            </a:r>
            <a:r>
              <a:rPr lang="zh-TW" altLang="en-US" sz="3600" dirty="0"/>
              <a:t>資訊系統資料需排定備份計畫</a:t>
            </a:r>
            <a:r>
              <a:rPr lang="en-US" altLang="zh-TW" sz="3600" dirty="0"/>
              <a:t>,</a:t>
            </a:r>
            <a:r>
              <a:rPr lang="zh-TW" altLang="en-US" sz="3600" dirty="0"/>
              <a:t>並定期執行備份作業</a:t>
            </a:r>
          </a:p>
          <a:p>
            <a:r>
              <a:rPr lang="en-US" altLang="zh-TW" sz="3600" dirty="0" smtClean="0"/>
              <a:t>(B) </a:t>
            </a:r>
            <a:r>
              <a:rPr lang="zh-TW" altLang="en-US" sz="3600" dirty="0"/>
              <a:t>系統備份結果之相關作業紀錄須留存備查</a:t>
            </a:r>
          </a:p>
          <a:p>
            <a:r>
              <a:rPr lang="en-US" altLang="zh-TW" sz="3600" dirty="0" smtClean="0"/>
              <a:t>(C) </a:t>
            </a:r>
            <a:r>
              <a:rPr lang="zh-TW" altLang="en-US" sz="3600" dirty="0"/>
              <a:t>規劃備份作業應包含系統設定、應用程式及資料庫等項目</a:t>
            </a:r>
          </a:p>
          <a:p>
            <a:r>
              <a:rPr lang="en-US" altLang="zh-TW" sz="3600" dirty="0" smtClean="0"/>
              <a:t>(D) </a:t>
            </a:r>
            <a:r>
              <a:rPr lang="zh-TW" altLang="en-US" sz="3600" dirty="0"/>
              <a:t>備份資料需排定執行資料回復測試</a:t>
            </a:r>
            <a:r>
              <a:rPr lang="en-US" altLang="zh-TW" sz="3600" dirty="0"/>
              <a:t>,</a:t>
            </a:r>
            <a:r>
              <a:rPr lang="zh-TW" altLang="en-US" sz="3600" dirty="0"/>
              <a:t>並將測試結果記錄於本機</a:t>
            </a:r>
            <a:r>
              <a:rPr lang="zh-TW" altLang="en-US" sz="3600" dirty="0" smtClean="0"/>
              <a:t>紀錄</a:t>
            </a:r>
            <a:r>
              <a:rPr lang="zh-TW" altLang="en-US" sz="3600" dirty="0"/>
              <a:t>檔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48367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1316" y="946908"/>
            <a:ext cx="867848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關於備份管理作業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 smtClean="0"/>
              <a:t>?</a:t>
            </a:r>
          </a:p>
          <a:p>
            <a:endParaRPr lang="en-US" altLang="zh-TW" sz="3600" dirty="0"/>
          </a:p>
          <a:p>
            <a:r>
              <a:rPr lang="en-US" altLang="zh-TW" sz="3600" dirty="0" smtClean="0"/>
              <a:t>(A) </a:t>
            </a:r>
            <a:r>
              <a:rPr lang="zh-TW" altLang="en-US" sz="3600" dirty="0"/>
              <a:t>資訊系統資料需排定備份計畫</a:t>
            </a:r>
            <a:r>
              <a:rPr lang="en-US" altLang="zh-TW" sz="3600" dirty="0"/>
              <a:t>,</a:t>
            </a:r>
            <a:r>
              <a:rPr lang="zh-TW" altLang="en-US" sz="3600" dirty="0"/>
              <a:t>並定期執行備份作業</a:t>
            </a:r>
          </a:p>
          <a:p>
            <a:r>
              <a:rPr lang="en-US" altLang="zh-TW" sz="3600" dirty="0" smtClean="0"/>
              <a:t>(B) </a:t>
            </a:r>
            <a:r>
              <a:rPr lang="zh-TW" altLang="en-US" sz="3600" dirty="0"/>
              <a:t>系統備份結果之相關作業紀錄須留存備查</a:t>
            </a:r>
          </a:p>
          <a:p>
            <a:r>
              <a:rPr lang="en-US" altLang="zh-TW" sz="3600" dirty="0" smtClean="0"/>
              <a:t>(C) </a:t>
            </a:r>
            <a:r>
              <a:rPr lang="zh-TW" altLang="en-US" sz="3600" dirty="0"/>
              <a:t>規劃備份作業應包含系統設定、應用程式及資料庫等項目</a:t>
            </a:r>
          </a:p>
          <a:p>
            <a:r>
              <a:rPr lang="en-US" altLang="zh-TW" sz="3600" dirty="0" smtClean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備份資料需排定執行資料回復測試</a:t>
            </a:r>
            <a:r>
              <a:rPr lang="en-US" altLang="zh-TW" sz="3600" dirty="0">
                <a:solidFill>
                  <a:srgbClr val="FF0000"/>
                </a:solidFill>
              </a:rPr>
              <a:t>,</a:t>
            </a:r>
            <a:r>
              <a:rPr lang="zh-TW" altLang="en-US" sz="3600" dirty="0">
                <a:solidFill>
                  <a:srgbClr val="FF0000"/>
                </a:solidFill>
              </a:rPr>
              <a:t>並將測試結果記錄於本機</a:t>
            </a:r>
            <a:r>
              <a:rPr lang="zh-TW" altLang="en-US" sz="3600" dirty="0" smtClean="0">
                <a:solidFill>
                  <a:srgbClr val="FF0000"/>
                </a:solidFill>
              </a:rPr>
              <a:t>紀錄</a:t>
            </a:r>
            <a:r>
              <a:rPr lang="zh-TW" altLang="en-US" sz="3600" dirty="0">
                <a:solidFill>
                  <a:srgbClr val="FF0000"/>
                </a:solidFill>
              </a:rPr>
              <a:t>檔</a:t>
            </a:r>
            <a:endParaRPr lang="en-US" altLang="zh-TW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07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3.3</a:t>
            </a:r>
          </a:p>
          <a:p>
            <a:pPr algn="ctr"/>
            <a:r>
              <a:rPr lang="zh-TW" altLang="en-US" sz="4000" dirty="0" smtClean="0"/>
              <a:t>日誌管理</a:t>
            </a:r>
            <a:endParaRPr lang="en-US" altLang="zh-TW" sz="4000" dirty="0" smtClean="0"/>
          </a:p>
          <a:p>
            <a:pPr algn="ctr"/>
            <a:r>
              <a:rPr lang="en-US" altLang="zh-TW" sz="4000" dirty="0" smtClean="0"/>
              <a:t>Log  management</a:t>
            </a:r>
            <a:r>
              <a:rPr lang="zh-TW" altLang="en-US" sz="4000" dirty="0"/>
              <a:t/>
            </a:r>
            <a:br>
              <a:rPr lang="zh-TW" altLang="en-US" sz="4000" dirty="0"/>
            </a:b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2755178"/>
      </p:ext>
    </p:extLst>
  </p:cSld>
  <p:clrMapOvr>
    <a:masterClrMapping/>
  </p:clrMapOvr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3.3.</a:t>
            </a:r>
            <a:r>
              <a:rPr lang="zh-TW" altLang="en-US" dirty="0"/>
              <a:t>日誌管理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97914" y="1533632"/>
            <a:ext cx="7886700" cy="2139336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3.3.1</a:t>
            </a:r>
            <a:r>
              <a:rPr lang="en-US" altLang="zh-TW" dirty="0"/>
              <a:t>.</a:t>
            </a:r>
            <a:r>
              <a:rPr lang="zh-TW" altLang="en-US" dirty="0"/>
              <a:t>日誌</a:t>
            </a:r>
            <a:r>
              <a:rPr lang="en-US" altLang="zh-TW" dirty="0"/>
              <a:t>log|</a:t>
            </a:r>
            <a:r>
              <a:rPr lang="zh-TW" altLang="en-US" dirty="0"/>
              <a:t>日誌管理</a:t>
            </a:r>
            <a:r>
              <a:rPr lang="en-US" altLang="zh-TW" dirty="0"/>
              <a:t>|</a:t>
            </a:r>
            <a:r>
              <a:rPr lang="zh-TW" altLang="en-US" dirty="0"/>
              <a:t>日誌分析</a:t>
            </a:r>
          </a:p>
          <a:p>
            <a:pPr marL="0" indent="0">
              <a:buNone/>
            </a:pPr>
            <a:r>
              <a:rPr lang="en-US" altLang="zh-TW" dirty="0" smtClean="0"/>
              <a:t>3.3.2.windows</a:t>
            </a:r>
            <a:r>
              <a:rPr lang="zh-TW" altLang="en-US" dirty="0"/>
              <a:t>作業系統日誌及其管理  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3.3.3.Linux</a:t>
            </a:r>
            <a:r>
              <a:rPr lang="zh-TW" altLang="en-US" dirty="0"/>
              <a:t>作業系統日誌及其管理    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3.3.4.Apache</a:t>
            </a:r>
            <a:r>
              <a:rPr lang="zh-TW" altLang="en-US" dirty="0"/>
              <a:t>網站伺服器日誌及其管理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6237091"/>
      </p:ext>
    </p:extLst>
  </p:cSld>
  <p:clrMapOvr>
    <a:masterClrMapping/>
  </p:clrMapOvr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關於系統日誌的管理與分析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每天不斷產生的日誌</a:t>
            </a:r>
            <a:r>
              <a:rPr lang="en-US" altLang="zh-TW" sz="3600" dirty="0"/>
              <a:t>,</a:t>
            </a:r>
            <a:r>
              <a:rPr lang="zh-TW" altLang="en-US" sz="3600" dirty="0"/>
              <a:t>資料量龐大</a:t>
            </a:r>
            <a:r>
              <a:rPr lang="en-US" altLang="zh-TW" sz="3600" dirty="0"/>
              <a:t>,</a:t>
            </a:r>
            <a:r>
              <a:rPr lang="zh-TW" altLang="en-US" sz="3600" dirty="0"/>
              <a:t>往往超出人力可以判讀的</a:t>
            </a:r>
            <a:r>
              <a:rPr lang="zh-TW" altLang="en-US" sz="3600" dirty="0" smtClean="0"/>
              <a:t>範圍</a:t>
            </a:r>
            <a:endParaRPr lang="zh-TW" altLang="en-US" sz="3600" dirty="0"/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預設的 </a:t>
            </a:r>
            <a:r>
              <a:rPr lang="en-US" altLang="zh-TW" sz="3600" dirty="0"/>
              <a:t>Syslog </a:t>
            </a:r>
            <a:r>
              <a:rPr lang="zh-TW" altLang="en-US" sz="3600" dirty="0"/>
              <a:t>本身沒有加密</a:t>
            </a:r>
            <a:r>
              <a:rPr lang="en-US" altLang="zh-TW" sz="3600" dirty="0"/>
              <a:t>,</a:t>
            </a:r>
            <a:r>
              <a:rPr lang="zh-TW" altLang="en-US" sz="3600" dirty="0"/>
              <a:t>但是不會遭到偽冒</a:t>
            </a:r>
            <a:r>
              <a:rPr lang="zh-TW" altLang="en-US" sz="3600" dirty="0" smtClean="0"/>
              <a:t>攻擊</a:t>
            </a:r>
            <a:endParaRPr lang="en-US" altLang="zh-TW" sz="3600" dirty="0" smtClean="0"/>
          </a:p>
          <a:p>
            <a:r>
              <a:rPr lang="en-US" altLang="zh-TW" sz="3600" dirty="0" smtClean="0"/>
              <a:t>(</a:t>
            </a:r>
            <a:r>
              <a:rPr lang="en-US" altLang="zh-TW" sz="3600" dirty="0"/>
              <a:t>C) </a:t>
            </a:r>
            <a:r>
              <a:rPr lang="zh-TW" altLang="en-US" sz="3600" dirty="0"/>
              <a:t>混合式攻擊手法普遍</a:t>
            </a:r>
            <a:r>
              <a:rPr lang="en-US" altLang="zh-TW" sz="3600" dirty="0"/>
              <a:t>,</a:t>
            </a:r>
            <a:r>
              <a:rPr lang="zh-TW" altLang="en-US" sz="3600" dirty="0"/>
              <a:t>很難從單一設備上解讀出攻擊手法的資訊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不同設備所產生的日誌格式可能不一樣</a:t>
            </a:r>
            <a:r>
              <a:rPr lang="en-US" altLang="zh-TW" sz="3600" dirty="0"/>
              <a:t>,</a:t>
            </a:r>
            <a:r>
              <a:rPr lang="zh-TW" altLang="en-US" sz="3600" dirty="0"/>
              <a:t>會造成彙整上的困難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89507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關於系統日誌的管理與分析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每天不斷產生的日誌</a:t>
            </a:r>
            <a:r>
              <a:rPr lang="en-US" altLang="zh-TW" sz="3600" dirty="0"/>
              <a:t>,</a:t>
            </a:r>
            <a:r>
              <a:rPr lang="zh-TW" altLang="en-US" sz="3600" dirty="0"/>
              <a:t>資料量龐大</a:t>
            </a:r>
            <a:r>
              <a:rPr lang="en-US" altLang="zh-TW" sz="3600" dirty="0"/>
              <a:t>,</a:t>
            </a:r>
            <a:r>
              <a:rPr lang="zh-TW" altLang="en-US" sz="3600" dirty="0"/>
              <a:t>往往超出人力可以判讀的</a:t>
            </a:r>
            <a:r>
              <a:rPr lang="zh-TW" altLang="en-US" sz="3600" dirty="0" smtClean="0"/>
              <a:t>範圍</a:t>
            </a:r>
            <a:endParaRPr lang="zh-TW" altLang="en-US" sz="3600" dirty="0"/>
          </a:p>
          <a:p>
            <a:r>
              <a:rPr lang="en-US" altLang="zh-TW" sz="3600" dirty="0">
                <a:solidFill>
                  <a:srgbClr val="FF0000"/>
                </a:solidFill>
              </a:rPr>
              <a:t>(B) </a:t>
            </a:r>
            <a:r>
              <a:rPr lang="zh-TW" altLang="en-US" sz="3600" dirty="0">
                <a:solidFill>
                  <a:srgbClr val="FF0000"/>
                </a:solidFill>
              </a:rPr>
              <a:t>預設的 </a:t>
            </a:r>
            <a:r>
              <a:rPr lang="en-US" altLang="zh-TW" sz="3600" dirty="0">
                <a:solidFill>
                  <a:srgbClr val="FF0000"/>
                </a:solidFill>
              </a:rPr>
              <a:t>Syslog </a:t>
            </a:r>
            <a:r>
              <a:rPr lang="zh-TW" altLang="en-US" sz="3600" dirty="0">
                <a:solidFill>
                  <a:srgbClr val="FF0000"/>
                </a:solidFill>
              </a:rPr>
              <a:t>本身沒有加密</a:t>
            </a:r>
            <a:r>
              <a:rPr lang="en-US" altLang="zh-TW" sz="3600" dirty="0">
                <a:solidFill>
                  <a:srgbClr val="FF0000"/>
                </a:solidFill>
              </a:rPr>
              <a:t>,</a:t>
            </a:r>
            <a:r>
              <a:rPr lang="zh-TW" altLang="en-US" sz="3600" dirty="0">
                <a:solidFill>
                  <a:srgbClr val="FF0000"/>
                </a:solidFill>
              </a:rPr>
              <a:t>但是不會遭到偽冒</a:t>
            </a:r>
            <a:r>
              <a:rPr lang="zh-TW" altLang="en-US" sz="3600" dirty="0" smtClean="0">
                <a:solidFill>
                  <a:srgbClr val="FF0000"/>
                </a:solidFill>
              </a:rPr>
              <a:t>攻擊</a:t>
            </a:r>
            <a:endParaRPr lang="en-US" altLang="zh-TW" sz="3600" dirty="0" smtClean="0">
              <a:solidFill>
                <a:srgbClr val="FF0000"/>
              </a:solidFill>
            </a:endParaRPr>
          </a:p>
          <a:p>
            <a:r>
              <a:rPr lang="en-US" altLang="zh-TW" sz="3600" dirty="0" smtClean="0"/>
              <a:t>(</a:t>
            </a:r>
            <a:r>
              <a:rPr lang="en-US" altLang="zh-TW" sz="3600" dirty="0"/>
              <a:t>C) </a:t>
            </a:r>
            <a:r>
              <a:rPr lang="zh-TW" altLang="en-US" sz="3600" dirty="0"/>
              <a:t>混合式攻擊手法普遍</a:t>
            </a:r>
            <a:r>
              <a:rPr lang="en-US" altLang="zh-TW" sz="3600" dirty="0"/>
              <a:t>,</a:t>
            </a:r>
            <a:r>
              <a:rPr lang="zh-TW" altLang="en-US" sz="3600" dirty="0"/>
              <a:t>很難從單一設備上解讀出攻擊手法的資訊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不同設備所產生的日誌格式可能不一樣</a:t>
            </a:r>
            <a:r>
              <a:rPr lang="en-US" altLang="zh-TW" sz="3600" dirty="0"/>
              <a:t>,</a:t>
            </a:r>
            <a:r>
              <a:rPr lang="zh-TW" altLang="en-US" sz="3600" dirty="0"/>
              <a:t>會造成彙整上的困難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357250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請問系統管理人員登入成功或失敗</a:t>
            </a:r>
            <a:r>
              <a:rPr lang="en-US" altLang="zh-TW" sz="3600" dirty="0"/>
              <a:t>,</a:t>
            </a:r>
            <a:r>
              <a:rPr lang="zh-TW" altLang="en-US" sz="3600" dirty="0"/>
              <a:t>是否需留存相關紀錄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登入成功不需要</a:t>
            </a:r>
            <a:r>
              <a:rPr lang="en-US" altLang="zh-TW" sz="3600" dirty="0"/>
              <a:t>,</a:t>
            </a:r>
            <a:r>
              <a:rPr lang="zh-TW" altLang="en-US" sz="3600" dirty="0"/>
              <a:t>登入失敗需要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登入成功需要</a:t>
            </a:r>
            <a:r>
              <a:rPr lang="en-US" altLang="zh-TW" sz="3600" dirty="0"/>
              <a:t>,</a:t>
            </a:r>
            <a:r>
              <a:rPr lang="zh-TW" altLang="en-US" sz="3600" dirty="0"/>
              <a:t>登入失敗不需要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登入成功和失敗都需要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登入成功和失敗都不需要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55559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請問系統管理人員登入成功或失敗</a:t>
            </a:r>
            <a:r>
              <a:rPr lang="en-US" altLang="zh-TW" sz="3600" dirty="0"/>
              <a:t>,</a:t>
            </a:r>
            <a:r>
              <a:rPr lang="zh-TW" altLang="en-US" sz="3600" dirty="0"/>
              <a:t>是否需留存相關紀錄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登入成功不需要</a:t>
            </a:r>
            <a:r>
              <a:rPr lang="en-US" altLang="zh-TW" sz="3600" dirty="0"/>
              <a:t>,</a:t>
            </a:r>
            <a:r>
              <a:rPr lang="zh-TW" altLang="en-US" sz="3600" dirty="0"/>
              <a:t>登入失敗需要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登入成功需要</a:t>
            </a:r>
            <a:r>
              <a:rPr lang="en-US" altLang="zh-TW" sz="3600" dirty="0"/>
              <a:t>,</a:t>
            </a:r>
            <a:r>
              <a:rPr lang="zh-TW" altLang="en-US" sz="3600" dirty="0"/>
              <a:t>登入失敗不需要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登入成功和失敗都需要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登入成功和失敗都不需要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12399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在一個組織或安全網域內</a:t>
            </a:r>
            <a:r>
              <a:rPr lang="en-US" altLang="zh-TW" sz="3600" dirty="0"/>
              <a:t>,</a:t>
            </a:r>
            <a:r>
              <a:rPr lang="zh-TW" altLang="en-US" sz="3600" dirty="0"/>
              <a:t>相關的資訊系統須有一致性的同步時脈</a:t>
            </a:r>
            <a:r>
              <a:rPr lang="en-US" altLang="zh-TW" sz="3600" dirty="0"/>
              <a:t>(</a:t>
            </a:r>
            <a:r>
              <a:rPr lang="zh-TW" altLang="en-US" sz="3600" dirty="0" smtClean="0"/>
              <a:t>鐘訊</a:t>
            </a:r>
            <a:r>
              <a:rPr lang="zh-TW" altLang="en-US" sz="3600" dirty="0"/>
              <a:t>同步</a:t>
            </a:r>
            <a:r>
              <a:rPr lang="en-US" altLang="zh-TW" sz="3600" dirty="0"/>
              <a:t>),</a:t>
            </a:r>
            <a:r>
              <a:rPr lang="zh-TW" altLang="en-US" sz="3600" dirty="0"/>
              <a:t>其主要的目的為何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確保作業系統的完整性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防範資料的漏失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為了系統作業的方便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確保稽核日誌的準確性</a:t>
            </a:r>
            <a:r>
              <a:rPr lang="en-US" altLang="zh-TW" sz="3600" dirty="0"/>
              <a:t>,</a:t>
            </a:r>
            <a:r>
              <a:rPr lang="zh-TW" altLang="en-US" sz="3600" dirty="0"/>
              <a:t>以便紀錄事件與生成證據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8956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ARP spoofing 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358813"/>
      </p:ext>
    </p:extLst>
  </p:cSld>
  <p:clrMapOvr>
    <a:masterClrMapping/>
  </p:clrMapOvr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在一個組織或安全網域內</a:t>
            </a:r>
            <a:r>
              <a:rPr lang="en-US" altLang="zh-TW" sz="3600" dirty="0"/>
              <a:t>,</a:t>
            </a:r>
            <a:r>
              <a:rPr lang="zh-TW" altLang="en-US" sz="3600" dirty="0"/>
              <a:t>相關的資訊系統須有一致性的同步時脈</a:t>
            </a:r>
            <a:r>
              <a:rPr lang="en-US" altLang="zh-TW" sz="3600" dirty="0"/>
              <a:t>(</a:t>
            </a:r>
            <a:r>
              <a:rPr lang="zh-TW" altLang="en-US" sz="3600" dirty="0" smtClean="0"/>
              <a:t>鐘訊</a:t>
            </a:r>
            <a:r>
              <a:rPr lang="zh-TW" altLang="en-US" sz="3600" dirty="0"/>
              <a:t>同步</a:t>
            </a:r>
            <a:r>
              <a:rPr lang="en-US" altLang="zh-TW" sz="3600" dirty="0"/>
              <a:t>),</a:t>
            </a:r>
            <a:r>
              <a:rPr lang="zh-TW" altLang="en-US" sz="3600" dirty="0"/>
              <a:t>其主要的目的為何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確保作業系統的完整性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防範資料的漏失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為了系統作業的方便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確保稽核日誌的準確性</a:t>
            </a:r>
            <a:r>
              <a:rPr lang="en-US" altLang="zh-TW" sz="3600" dirty="0">
                <a:solidFill>
                  <a:srgbClr val="FF0000"/>
                </a:solidFill>
              </a:rPr>
              <a:t>,</a:t>
            </a:r>
            <a:r>
              <a:rPr lang="zh-TW" altLang="en-US" sz="3600" dirty="0">
                <a:solidFill>
                  <a:srgbClr val="FF0000"/>
                </a:solidFill>
              </a:rPr>
              <a:t>以便紀錄事件與生成證據</a:t>
            </a:r>
            <a:endParaRPr lang="en-US" altLang="zh-TW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53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請問若某公司的系統管理員</a:t>
            </a:r>
            <a:r>
              <a:rPr lang="en-US" altLang="zh-TW" sz="3600" dirty="0"/>
              <a:t>,</a:t>
            </a:r>
            <a:r>
              <a:rPr lang="zh-TW" altLang="en-US" sz="3600" dirty="0"/>
              <a:t>將所有稽核日誌存放於另一台獨立的日</a:t>
            </a:r>
          </a:p>
          <a:p>
            <a:r>
              <a:rPr lang="zh-TW" altLang="en-US" sz="3600" dirty="0"/>
              <a:t>誌伺服器</a:t>
            </a:r>
            <a:r>
              <a:rPr lang="en-US" altLang="zh-TW" sz="3600" dirty="0"/>
              <a:t>(Log Server),</a:t>
            </a:r>
            <a:r>
              <a:rPr lang="zh-TW" altLang="en-US" sz="3600" dirty="0"/>
              <a:t>並指派非管理系統之專人管理該伺服器</a:t>
            </a:r>
            <a:r>
              <a:rPr lang="en-US" altLang="zh-TW" sz="3600" dirty="0"/>
              <a:t>,</a:t>
            </a:r>
            <a:r>
              <a:rPr lang="zh-TW" altLang="en-US" sz="3600" dirty="0" smtClean="0"/>
              <a:t>其最</a:t>
            </a:r>
            <a:r>
              <a:rPr lang="zh-TW" altLang="en-US" sz="3600" dirty="0"/>
              <a:t>重要的目的為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方便加密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確保機密不外洩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保護日誌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降低資安事件發生時的處理時間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333958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請問若某公司的系統管理員</a:t>
            </a:r>
            <a:r>
              <a:rPr lang="en-US" altLang="zh-TW" sz="3600" dirty="0"/>
              <a:t>,</a:t>
            </a:r>
            <a:r>
              <a:rPr lang="zh-TW" altLang="en-US" sz="3600" dirty="0"/>
              <a:t>將所有稽核日誌存放於另一台獨立的日</a:t>
            </a:r>
          </a:p>
          <a:p>
            <a:r>
              <a:rPr lang="zh-TW" altLang="en-US" sz="3600" dirty="0"/>
              <a:t>誌伺服器</a:t>
            </a:r>
            <a:r>
              <a:rPr lang="en-US" altLang="zh-TW" sz="3600" dirty="0"/>
              <a:t>(Log Server),</a:t>
            </a:r>
            <a:r>
              <a:rPr lang="zh-TW" altLang="en-US" sz="3600" dirty="0"/>
              <a:t>並指派非管理系統之專人管理該伺服器</a:t>
            </a:r>
            <a:r>
              <a:rPr lang="en-US" altLang="zh-TW" sz="3600" dirty="0"/>
              <a:t>,</a:t>
            </a:r>
            <a:r>
              <a:rPr lang="zh-TW" altLang="en-US" sz="3600" dirty="0" smtClean="0"/>
              <a:t>其最</a:t>
            </a:r>
            <a:r>
              <a:rPr lang="zh-TW" altLang="en-US" sz="3600" dirty="0"/>
              <a:t>重要的目的為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方便加密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確保機密不外洩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保護日誌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降低資安事件發生時的處理時間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94640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許多公司會將不同設備的日誌</a:t>
            </a:r>
            <a:r>
              <a:rPr lang="en-US" altLang="zh-TW" sz="3600" dirty="0"/>
              <a:t>(Log)</a:t>
            </a:r>
            <a:r>
              <a:rPr lang="zh-TW" altLang="en-US" sz="3600" dirty="0"/>
              <a:t>蒐集到同一個平台進行管理</a:t>
            </a:r>
            <a:r>
              <a:rPr lang="en-US" altLang="zh-TW" sz="3600" dirty="0"/>
              <a:t>,</a:t>
            </a:r>
            <a:r>
              <a:rPr lang="zh-TW" altLang="en-US" sz="3600" dirty="0" smtClean="0"/>
              <a:t>但因為</a:t>
            </a:r>
            <a:r>
              <a:rPr lang="zh-TW" altLang="en-US" sz="3600" dirty="0"/>
              <a:t>不同設備之日誌格式、命名方式不盡相同</a:t>
            </a:r>
            <a:r>
              <a:rPr lang="en-US" altLang="zh-TW" sz="3600" dirty="0"/>
              <a:t>,</a:t>
            </a:r>
            <a:r>
              <a:rPr lang="zh-TW" altLang="en-US" sz="3600" dirty="0"/>
              <a:t>此時為了方便分析</a:t>
            </a:r>
            <a:r>
              <a:rPr lang="en-US" altLang="zh-TW" sz="3600" dirty="0" smtClean="0"/>
              <a:t>,</a:t>
            </a:r>
            <a:r>
              <a:rPr lang="zh-TW" altLang="en-US" sz="3600" dirty="0" smtClean="0"/>
              <a:t>通常</a:t>
            </a:r>
            <a:r>
              <a:rPr lang="zh-TW" altLang="en-US" sz="3600" dirty="0"/>
              <a:t>會對這些日誌進行什麼處理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正規化</a:t>
            </a:r>
            <a:r>
              <a:rPr lang="en-US" altLang="zh-TW" sz="3600" dirty="0"/>
              <a:t>(Normalization)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去識別化</a:t>
            </a:r>
            <a:r>
              <a:rPr lang="en-US" altLang="zh-TW" sz="3600" dirty="0"/>
              <a:t>(De-identification)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最佳化</a:t>
            </a:r>
            <a:r>
              <a:rPr lang="en-US" altLang="zh-TW" sz="3600" dirty="0"/>
              <a:t>(Optimization)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初始化</a:t>
            </a:r>
            <a:r>
              <a:rPr lang="en-US" altLang="zh-TW" sz="3600" dirty="0"/>
              <a:t>(Initialization)</a:t>
            </a:r>
          </a:p>
        </p:txBody>
      </p:sp>
    </p:spTree>
    <p:extLst>
      <p:ext uri="{BB962C8B-B14F-4D97-AF65-F5344CB8AC3E}">
        <p14:creationId xmlns:p14="http://schemas.microsoft.com/office/powerpoint/2010/main" val="113786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許多公司會將不同設備的日誌</a:t>
            </a:r>
            <a:r>
              <a:rPr lang="en-US" altLang="zh-TW" sz="3600" dirty="0"/>
              <a:t>(Log)</a:t>
            </a:r>
            <a:r>
              <a:rPr lang="zh-TW" altLang="en-US" sz="3600" dirty="0"/>
              <a:t>蒐集到同一個平台進行管理</a:t>
            </a:r>
            <a:r>
              <a:rPr lang="en-US" altLang="zh-TW" sz="3600" dirty="0"/>
              <a:t>,</a:t>
            </a:r>
            <a:r>
              <a:rPr lang="zh-TW" altLang="en-US" sz="3600" dirty="0" smtClean="0"/>
              <a:t>但因為</a:t>
            </a:r>
            <a:r>
              <a:rPr lang="zh-TW" altLang="en-US" sz="3600" dirty="0"/>
              <a:t>不同設備之日誌格式、命名方式不盡相同</a:t>
            </a:r>
            <a:r>
              <a:rPr lang="en-US" altLang="zh-TW" sz="3600" dirty="0"/>
              <a:t>,</a:t>
            </a:r>
            <a:r>
              <a:rPr lang="zh-TW" altLang="en-US" sz="3600" dirty="0"/>
              <a:t>此時為了方便分析</a:t>
            </a:r>
            <a:r>
              <a:rPr lang="en-US" altLang="zh-TW" sz="3600" dirty="0" smtClean="0"/>
              <a:t>,</a:t>
            </a:r>
            <a:r>
              <a:rPr lang="zh-TW" altLang="en-US" sz="3600" dirty="0" smtClean="0"/>
              <a:t>通常</a:t>
            </a:r>
            <a:r>
              <a:rPr lang="zh-TW" altLang="en-US" sz="3600" dirty="0"/>
              <a:t>會對這些日誌進行什麼處理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(A) </a:t>
            </a:r>
            <a:r>
              <a:rPr lang="zh-TW" altLang="en-US" sz="3600" dirty="0">
                <a:solidFill>
                  <a:srgbClr val="FF0000"/>
                </a:solidFill>
              </a:rPr>
              <a:t>正規化</a:t>
            </a:r>
            <a:r>
              <a:rPr lang="en-US" altLang="zh-TW" sz="3600" dirty="0">
                <a:solidFill>
                  <a:srgbClr val="FF0000"/>
                </a:solidFill>
              </a:rPr>
              <a:t>(Normalization)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去識別化</a:t>
            </a:r>
            <a:r>
              <a:rPr lang="en-US" altLang="zh-TW" sz="3600" dirty="0"/>
              <a:t>(De-identification)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最佳化</a:t>
            </a:r>
            <a:r>
              <a:rPr lang="en-US" altLang="zh-TW" sz="3600" dirty="0"/>
              <a:t>(Optimization)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初始化</a:t>
            </a:r>
            <a:r>
              <a:rPr lang="en-US" altLang="zh-TW" sz="3600" dirty="0"/>
              <a:t>(Initialization)</a:t>
            </a:r>
          </a:p>
        </p:txBody>
      </p:sp>
    </p:spTree>
    <p:extLst>
      <p:ext uri="{BB962C8B-B14F-4D97-AF65-F5344CB8AC3E}">
        <p14:creationId xmlns:p14="http://schemas.microsoft.com/office/powerpoint/2010/main" val="126344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 </a:t>
            </a:r>
            <a:r>
              <a:rPr lang="en-US" altLang="zh-TW" sz="3600" dirty="0"/>
              <a:t>Syslog </a:t>
            </a:r>
            <a:r>
              <a:rPr lang="zh-TW" altLang="en-US" sz="3600" dirty="0"/>
              <a:t>系統日誌或系統記錄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 smtClean="0"/>
              <a:t>(A) </a:t>
            </a:r>
            <a:r>
              <a:rPr lang="en-US" altLang="zh-TW" sz="3600" dirty="0"/>
              <a:t>Syslog </a:t>
            </a:r>
            <a:r>
              <a:rPr lang="zh-TW" altLang="en-US" sz="3600" dirty="0"/>
              <a:t>是一種用來在 </a:t>
            </a:r>
            <a:r>
              <a:rPr lang="en-US" altLang="zh-TW" sz="3600" dirty="0"/>
              <a:t>TCP/IP </a:t>
            </a:r>
            <a:r>
              <a:rPr lang="zh-TW" altLang="en-US" sz="3600" dirty="0"/>
              <a:t>網路中傳遞記錄檔訊息的標準</a:t>
            </a:r>
          </a:p>
          <a:p>
            <a:r>
              <a:rPr lang="en-US" altLang="zh-TW" sz="3600" dirty="0" smtClean="0"/>
              <a:t>(B) </a:t>
            </a:r>
            <a:r>
              <a:rPr lang="en-US" altLang="zh-TW" sz="3600" dirty="0"/>
              <a:t>Syslog </a:t>
            </a:r>
            <a:r>
              <a:rPr lang="zh-TW" altLang="en-US" sz="3600" dirty="0"/>
              <a:t>系統日誌訊息可以被以 </a:t>
            </a:r>
            <a:r>
              <a:rPr lang="en-US" altLang="zh-TW" sz="3600" dirty="0"/>
              <a:t>UDP </a:t>
            </a:r>
            <a:r>
              <a:rPr lang="zh-TW" altLang="en-US" sz="3600" dirty="0"/>
              <a:t>協定及 </a:t>
            </a:r>
            <a:r>
              <a:rPr lang="en-US" altLang="zh-TW" sz="3600" dirty="0"/>
              <a:t>TCP </a:t>
            </a:r>
            <a:r>
              <a:rPr lang="zh-TW" altLang="en-US" sz="3600" dirty="0"/>
              <a:t>協定來傳送</a:t>
            </a:r>
          </a:p>
          <a:p>
            <a:r>
              <a:rPr lang="en-US" altLang="zh-TW" sz="3600" dirty="0" smtClean="0"/>
              <a:t>(C) </a:t>
            </a:r>
            <a:r>
              <a:rPr lang="en-US" altLang="zh-TW" sz="3600" dirty="0"/>
              <a:t>Syslog </a:t>
            </a:r>
            <a:r>
              <a:rPr lang="zh-TW" altLang="en-US" sz="3600" dirty="0"/>
              <a:t>通常被用於資訊系統管理及資安稽核</a:t>
            </a:r>
          </a:p>
          <a:p>
            <a:r>
              <a:rPr lang="en-US" altLang="zh-TW" sz="3600" dirty="0" smtClean="0"/>
              <a:t>(D) </a:t>
            </a:r>
            <a:r>
              <a:rPr lang="en-US" altLang="zh-TW" sz="3600" dirty="0"/>
              <a:t>Syslog </a:t>
            </a:r>
            <a:r>
              <a:rPr lang="zh-TW" altLang="en-US" sz="3600" dirty="0"/>
              <a:t>是以明碼型態被傳送</a:t>
            </a:r>
            <a:r>
              <a:rPr lang="en-US" altLang="zh-TW" sz="3600" dirty="0"/>
              <a:t>,</a:t>
            </a:r>
            <a:r>
              <a:rPr lang="zh-TW" altLang="en-US" sz="3600" dirty="0"/>
              <a:t>無法透過 </a:t>
            </a:r>
            <a:r>
              <a:rPr lang="en-US" altLang="zh-TW" sz="3600" dirty="0"/>
              <a:t>SSL </a:t>
            </a:r>
            <a:r>
              <a:rPr lang="zh-TW" altLang="en-US" sz="3600" dirty="0"/>
              <a:t>或 </a:t>
            </a:r>
            <a:r>
              <a:rPr lang="en-US" altLang="zh-TW" sz="3600" dirty="0"/>
              <a:t>TLS </a:t>
            </a:r>
            <a:r>
              <a:rPr lang="zh-TW" altLang="en-US" sz="3600" dirty="0"/>
              <a:t>方式加密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52355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 </a:t>
            </a:r>
            <a:r>
              <a:rPr lang="en-US" altLang="zh-TW" sz="3600" dirty="0"/>
              <a:t>Syslog </a:t>
            </a:r>
            <a:r>
              <a:rPr lang="zh-TW" altLang="en-US" sz="3600" dirty="0"/>
              <a:t>系統日誌或系統記錄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 smtClean="0"/>
              <a:t>(A) </a:t>
            </a:r>
            <a:r>
              <a:rPr lang="en-US" altLang="zh-TW" sz="3600" dirty="0"/>
              <a:t>Syslog </a:t>
            </a:r>
            <a:r>
              <a:rPr lang="zh-TW" altLang="en-US" sz="3600" dirty="0"/>
              <a:t>是一種用來在 </a:t>
            </a:r>
            <a:r>
              <a:rPr lang="en-US" altLang="zh-TW" sz="3600" dirty="0"/>
              <a:t>TCP/IP </a:t>
            </a:r>
            <a:r>
              <a:rPr lang="zh-TW" altLang="en-US" sz="3600" dirty="0"/>
              <a:t>網路中傳遞記錄檔訊息的標準</a:t>
            </a:r>
          </a:p>
          <a:p>
            <a:r>
              <a:rPr lang="en-US" altLang="zh-TW" sz="3600" dirty="0" smtClean="0"/>
              <a:t>(B) </a:t>
            </a:r>
            <a:r>
              <a:rPr lang="en-US" altLang="zh-TW" sz="3600" dirty="0"/>
              <a:t>Syslog </a:t>
            </a:r>
            <a:r>
              <a:rPr lang="zh-TW" altLang="en-US" sz="3600" dirty="0"/>
              <a:t>系統日誌訊息可以被以 </a:t>
            </a:r>
            <a:r>
              <a:rPr lang="en-US" altLang="zh-TW" sz="3600" dirty="0"/>
              <a:t>UDP </a:t>
            </a:r>
            <a:r>
              <a:rPr lang="zh-TW" altLang="en-US" sz="3600" dirty="0"/>
              <a:t>協定及 </a:t>
            </a:r>
            <a:r>
              <a:rPr lang="en-US" altLang="zh-TW" sz="3600" dirty="0"/>
              <a:t>TCP </a:t>
            </a:r>
            <a:r>
              <a:rPr lang="zh-TW" altLang="en-US" sz="3600" dirty="0"/>
              <a:t>協定來傳送</a:t>
            </a:r>
          </a:p>
          <a:p>
            <a:r>
              <a:rPr lang="en-US" altLang="zh-TW" sz="3600" dirty="0" smtClean="0"/>
              <a:t>(C) </a:t>
            </a:r>
            <a:r>
              <a:rPr lang="en-US" altLang="zh-TW" sz="3600" dirty="0"/>
              <a:t>Syslog </a:t>
            </a:r>
            <a:r>
              <a:rPr lang="zh-TW" altLang="en-US" sz="3600" dirty="0"/>
              <a:t>通常被用於資訊系統管理及資安稽核</a:t>
            </a:r>
          </a:p>
          <a:p>
            <a:r>
              <a:rPr lang="en-US" altLang="zh-TW" sz="3600" dirty="0" smtClean="0">
                <a:solidFill>
                  <a:srgbClr val="FF0000"/>
                </a:solidFill>
              </a:rPr>
              <a:t>(D) </a:t>
            </a:r>
            <a:r>
              <a:rPr lang="en-US" altLang="zh-TW" sz="3600" dirty="0">
                <a:solidFill>
                  <a:srgbClr val="FF0000"/>
                </a:solidFill>
              </a:rPr>
              <a:t>Syslog </a:t>
            </a:r>
            <a:r>
              <a:rPr lang="zh-TW" altLang="en-US" sz="3600" dirty="0">
                <a:solidFill>
                  <a:srgbClr val="FF0000"/>
                </a:solidFill>
              </a:rPr>
              <a:t>是以明碼型態被傳送</a:t>
            </a:r>
            <a:r>
              <a:rPr lang="en-US" altLang="zh-TW" sz="3600" dirty="0">
                <a:solidFill>
                  <a:srgbClr val="FF0000"/>
                </a:solidFill>
              </a:rPr>
              <a:t>,</a:t>
            </a:r>
            <a:r>
              <a:rPr lang="zh-TW" altLang="en-US" sz="3600" dirty="0">
                <a:solidFill>
                  <a:srgbClr val="FF0000"/>
                </a:solidFill>
              </a:rPr>
              <a:t>無法透過 </a:t>
            </a:r>
            <a:r>
              <a:rPr lang="en-US" altLang="zh-TW" sz="3600" dirty="0">
                <a:solidFill>
                  <a:srgbClr val="FF0000"/>
                </a:solidFill>
              </a:rPr>
              <a:t>SSL </a:t>
            </a:r>
            <a:r>
              <a:rPr lang="zh-TW" altLang="en-US" sz="3600" dirty="0">
                <a:solidFill>
                  <a:srgbClr val="FF0000"/>
                </a:solidFill>
              </a:rPr>
              <a:t>或 </a:t>
            </a:r>
            <a:r>
              <a:rPr lang="en-US" altLang="zh-TW" sz="3600" dirty="0">
                <a:solidFill>
                  <a:srgbClr val="FF0000"/>
                </a:solidFill>
              </a:rPr>
              <a:t>TLS </a:t>
            </a:r>
            <a:r>
              <a:rPr lang="zh-TW" altLang="en-US" sz="3600" dirty="0">
                <a:solidFill>
                  <a:srgbClr val="FF0000"/>
                </a:solidFill>
              </a:rPr>
              <a:t>方式加密</a:t>
            </a:r>
            <a:endParaRPr lang="en-US" altLang="zh-TW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17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Windows </a:t>
            </a:r>
            <a:r>
              <a:rPr lang="zh-TW" altLang="en-US" sz="4000" dirty="0" smtClean="0"/>
              <a:t>作業系統</a:t>
            </a:r>
            <a:endParaRPr lang="en-US" altLang="zh-TW" sz="4000" dirty="0" smtClean="0"/>
          </a:p>
          <a:p>
            <a:pPr algn="ctr"/>
            <a:r>
              <a:rPr lang="zh-TW" altLang="en-US" sz="4000" dirty="0"/>
              <a:t>的日誌</a:t>
            </a:r>
          </a:p>
        </p:txBody>
      </p:sp>
    </p:spTree>
    <p:extLst>
      <p:ext uri="{BB962C8B-B14F-4D97-AF65-F5344CB8AC3E}">
        <p14:creationId xmlns:p14="http://schemas.microsoft.com/office/powerpoint/2010/main" val="2996908880"/>
      </p:ext>
    </p:extLst>
  </p:cSld>
  <p:clrMapOvr>
    <a:masterClrMapping/>
  </p:clrMapOvr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6478" y="946908"/>
            <a:ext cx="863104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dirty="0"/>
              <a:t>Windows </a:t>
            </a:r>
            <a:r>
              <a:rPr lang="zh-TW" altLang="en-US" sz="3600" dirty="0"/>
              <a:t>作業系統中的事件檢視器</a:t>
            </a:r>
            <a:r>
              <a:rPr lang="en-US" altLang="zh-TW" sz="3600" dirty="0"/>
              <a:t>,</a:t>
            </a:r>
            <a:r>
              <a:rPr lang="zh-TW" altLang="en-US" sz="3600" dirty="0"/>
              <a:t>有三個較為重要之日誌檔</a:t>
            </a:r>
            <a:r>
              <a:rPr lang="en-US" altLang="zh-TW" sz="3600" dirty="0"/>
              <a:t>,</a:t>
            </a:r>
            <a:r>
              <a:rPr lang="zh-TW" altLang="en-US" sz="3600" dirty="0" smtClean="0"/>
              <a:t>請問</a:t>
            </a:r>
            <a:endParaRPr lang="zh-TW" altLang="en-US" sz="3600" dirty="0"/>
          </a:p>
          <a:p>
            <a:r>
              <a:rPr lang="zh-TW" altLang="en-US" sz="3600" dirty="0"/>
              <a:t>此三個日誌檔分別為下列何者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連結性日誌、系統日誌、應用程式日誌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安全性日誌、網路日誌、應用程式日誌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安全性日誌、系統日誌、本機防毒日誌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安全性日誌、系統日誌、應用程式日誌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63159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6478" y="946908"/>
            <a:ext cx="863104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dirty="0"/>
              <a:t>Windows </a:t>
            </a:r>
            <a:r>
              <a:rPr lang="zh-TW" altLang="en-US" sz="3600" dirty="0"/>
              <a:t>作業系統中的事件檢視器</a:t>
            </a:r>
            <a:r>
              <a:rPr lang="en-US" altLang="zh-TW" sz="3600" dirty="0"/>
              <a:t>,</a:t>
            </a:r>
            <a:r>
              <a:rPr lang="zh-TW" altLang="en-US" sz="3600" dirty="0"/>
              <a:t>有三個較為重要之日誌檔</a:t>
            </a:r>
            <a:r>
              <a:rPr lang="en-US" altLang="zh-TW" sz="3600" dirty="0"/>
              <a:t>,</a:t>
            </a:r>
            <a:r>
              <a:rPr lang="zh-TW" altLang="en-US" sz="3600" dirty="0" smtClean="0"/>
              <a:t>請問</a:t>
            </a:r>
            <a:endParaRPr lang="zh-TW" altLang="en-US" sz="3600" dirty="0"/>
          </a:p>
          <a:p>
            <a:r>
              <a:rPr lang="zh-TW" altLang="en-US" sz="3600" dirty="0"/>
              <a:t>此三個日誌檔分別為下列何者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連結性日誌、系統日誌、應用程式日誌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安全性日誌、網路日誌、應用程式日誌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安全性日誌、系統日誌、本機防毒日誌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安全性日誌、系統日誌、應用程式日誌</a:t>
            </a:r>
            <a:endParaRPr lang="en-US" altLang="zh-TW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81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482311" y="1146011"/>
            <a:ext cx="830772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公司的資安人員想要安全性的監控網路上所有的交換器和路由器</a:t>
            </a:r>
            <a:r>
              <a:rPr lang="zh-TW" altLang="en-US" sz="3600" dirty="0" smtClean="0"/>
              <a:t>的狀態</a:t>
            </a:r>
            <a:r>
              <a:rPr lang="en-US" altLang="zh-TW" sz="3600" dirty="0"/>
              <a:t>,</a:t>
            </a:r>
            <a:r>
              <a:rPr lang="zh-TW" altLang="en-US" sz="3600" dirty="0"/>
              <a:t>請問他需要在每個設備上設定哪個協定</a:t>
            </a:r>
            <a:r>
              <a:rPr lang="en-US" altLang="zh-TW" sz="3600" dirty="0" smtClean="0"/>
              <a:t>?</a:t>
            </a:r>
          </a:p>
          <a:p>
            <a:endParaRPr lang="en-US" altLang="zh-TW" sz="3600" dirty="0"/>
          </a:p>
          <a:p>
            <a:r>
              <a:rPr lang="en-US" altLang="zh-TW" sz="3600" dirty="0"/>
              <a:t>(A) STP</a:t>
            </a:r>
          </a:p>
          <a:p>
            <a:r>
              <a:rPr lang="en-US" altLang="zh-TW" sz="3600" dirty="0"/>
              <a:t>(B) VLAN</a:t>
            </a:r>
          </a:p>
          <a:p>
            <a:r>
              <a:rPr lang="en-US" altLang="zh-TW" sz="3600" dirty="0"/>
              <a:t>(C) MPLS</a:t>
            </a:r>
          </a:p>
          <a:p>
            <a:r>
              <a:rPr lang="en-US" altLang="zh-TW" sz="3600" dirty="0"/>
              <a:t>(D) SNMPv3</a:t>
            </a:r>
          </a:p>
        </p:txBody>
      </p:sp>
    </p:spTree>
    <p:extLst>
      <p:ext uri="{BB962C8B-B14F-4D97-AF65-F5344CB8AC3E}">
        <p14:creationId xmlns:p14="http://schemas.microsoft.com/office/powerpoint/2010/main" val="59920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請問主要記錄系統程式所有活動行為</a:t>
            </a:r>
            <a:r>
              <a:rPr lang="en-US" altLang="zh-TW" sz="3600" dirty="0"/>
              <a:t>,</a:t>
            </a:r>
            <a:r>
              <a:rPr lang="zh-TW" altLang="en-US" sz="3600" dirty="0"/>
              <a:t>例如主機或伺服器發生異常</a:t>
            </a:r>
            <a:r>
              <a:rPr lang="zh-TW" altLang="en-US" sz="3600" dirty="0" smtClean="0"/>
              <a:t>活動</a:t>
            </a:r>
            <a:r>
              <a:rPr lang="zh-TW" altLang="en-US" sz="3600" dirty="0"/>
              <a:t>狀況等</a:t>
            </a:r>
            <a:r>
              <a:rPr lang="en-US" altLang="zh-TW" sz="3600" dirty="0"/>
              <a:t>,</a:t>
            </a:r>
            <a:r>
              <a:rPr lang="zh-TW" altLang="en-US" sz="3600" dirty="0"/>
              <a:t>是指下列哪個紀錄檔之功能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系統日誌檔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應用程式日誌檔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安全性日誌檔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網路日誌檔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40694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請問主要記錄系統程式所有活動行為</a:t>
            </a:r>
            <a:r>
              <a:rPr lang="en-US" altLang="zh-TW" sz="3600" dirty="0"/>
              <a:t>,</a:t>
            </a:r>
            <a:r>
              <a:rPr lang="zh-TW" altLang="en-US" sz="3600" dirty="0"/>
              <a:t>例如主機或伺服器發生異常</a:t>
            </a:r>
            <a:r>
              <a:rPr lang="zh-TW" altLang="en-US" sz="3600" dirty="0" smtClean="0"/>
              <a:t>活動</a:t>
            </a:r>
            <a:r>
              <a:rPr lang="zh-TW" altLang="en-US" sz="3600" dirty="0"/>
              <a:t>狀況等</a:t>
            </a:r>
            <a:r>
              <a:rPr lang="en-US" altLang="zh-TW" sz="3600" dirty="0"/>
              <a:t>,</a:t>
            </a:r>
            <a:r>
              <a:rPr lang="zh-TW" altLang="en-US" sz="3600" dirty="0"/>
              <a:t>是指下列哪個紀錄檔之功能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(A) </a:t>
            </a:r>
            <a:r>
              <a:rPr lang="zh-TW" altLang="en-US" sz="3600" dirty="0">
                <a:solidFill>
                  <a:srgbClr val="FF0000"/>
                </a:solidFill>
              </a:rPr>
              <a:t>系統日誌檔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應用程式日誌檔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安全性日誌檔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網路日誌檔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3217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關於「系統日誌」應該採取的適當保護措施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 smtClean="0"/>
              <a:t>(A) </a:t>
            </a:r>
            <a:r>
              <a:rPr lang="zh-TW" altLang="en-US" sz="3600" dirty="0"/>
              <a:t>防止侵害個人隱私</a:t>
            </a:r>
            <a:r>
              <a:rPr lang="en-US" altLang="zh-TW" sz="3600" dirty="0"/>
              <a:t>,</a:t>
            </a:r>
            <a:r>
              <a:rPr lang="zh-TW" altLang="en-US" sz="3600" dirty="0"/>
              <a:t>不須記錄使用者識別碼</a:t>
            </a:r>
          </a:p>
          <a:p>
            <a:r>
              <a:rPr lang="en-US" altLang="zh-TW" sz="3600" dirty="0" smtClean="0"/>
              <a:t>(B) </a:t>
            </a:r>
            <a:r>
              <a:rPr lang="zh-TW" altLang="en-US" sz="3600" dirty="0"/>
              <a:t>防止系統日誌被未經授權的存取</a:t>
            </a:r>
          </a:p>
          <a:p>
            <a:r>
              <a:rPr lang="en-US" altLang="zh-TW" sz="3600" dirty="0" smtClean="0"/>
              <a:t>(C) </a:t>
            </a:r>
            <a:r>
              <a:rPr lang="zh-TW" altLang="en-US" sz="3600" dirty="0"/>
              <a:t>防範日誌記錄檔被修改或刪除</a:t>
            </a:r>
          </a:p>
          <a:p>
            <a:r>
              <a:rPr lang="en-US" altLang="zh-TW" sz="3600" dirty="0" smtClean="0"/>
              <a:t>(D) </a:t>
            </a:r>
            <a:r>
              <a:rPr lang="zh-TW" altLang="en-US" sz="3600" dirty="0"/>
              <a:t>防範超過媒體記錄容量時所產生的錯誤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06446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關於「系統日誌」應該採取的適當保護措施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 smtClean="0">
                <a:solidFill>
                  <a:srgbClr val="FF0000"/>
                </a:solidFill>
              </a:rPr>
              <a:t>(A) </a:t>
            </a:r>
            <a:r>
              <a:rPr lang="zh-TW" altLang="en-US" sz="3600" dirty="0">
                <a:solidFill>
                  <a:srgbClr val="FF0000"/>
                </a:solidFill>
              </a:rPr>
              <a:t>防止侵害個人隱私</a:t>
            </a:r>
            <a:r>
              <a:rPr lang="en-US" altLang="zh-TW" sz="3600" dirty="0">
                <a:solidFill>
                  <a:srgbClr val="FF0000"/>
                </a:solidFill>
              </a:rPr>
              <a:t>,</a:t>
            </a:r>
            <a:r>
              <a:rPr lang="zh-TW" altLang="en-US" sz="3600" dirty="0">
                <a:solidFill>
                  <a:srgbClr val="FF0000"/>
                </a:solidFill>
              </a:rPr>
              <a:t>不須記錄使用者識別碼</a:t>
            </a:r>
          </a:p>
          <a:p>
            <a:r>
              <a:rPr lang="en-US" altLang="zh-TW" sz="3600" dirty="0" smtClean="0"/>
              <a:t>(B) </a:t>
            </a:r>
            <a:r>
              <a:rPr lang="zh-TW" altLang="en-US" sz="3600" dirty="0"/>
              <a:t>防止系統日誌被未經授權的存取</a:t>
            </a:r>
          </a:p>
          <a:p>
            <a:r>
              <a:rPr lang="en-US" altLang="zh-TW" sz="3600" dirty="0" smtClean="0"/>
              <a:t>(C) </a:t>
            </a:r>
            <a:r>
              <a:rPr lang="zh-TW" altLang="en-US" sz="3600" dirty="0"/>
              <a:t>防範日誌記錄檔被修改或刪除</a:t>
            </a:r>
          </a:p>
          <a:p>
            <a:r>
              <a:rPr lang="en-US" altLang="zh-TW" sz="3600" dirty="0" smtClean="0"/>
              <a:t>(D) </a:t>
            </a:r>
            <a:r>
              <a:rPr lang="zh-TW" altLang="en-US" sz="3600" dirty="0"/>
              <a:t>防範超過媒體記錄容量時所產生的錯誤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62109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請問「主要記錄系統本身登入</a:t>
            </a:r>
            <a:r>
              <a:rPr lang="en-US" altLang="zh-TW" sz="3600" dirty="0"/>
              <a:t>/</a:t>
            </a:r>
            <a:r>
              <a:rPr lang="zh-TW" altLang="en-US" sz="3600" dirty="0"/>
              <a:t>登出行為</a:t>
            </a:r>
            <a:r>
              <a:rPr lang="en-US" altLang="zh-TW" sz="3600" dirty="0"/>
              <a:t>,</a:t>
            </a:r>
            <a:r>
              <a:rPr lang="zh-TW" altLang="en-US" sz="3600" dirty="0"/>
              <a:t>例如系統管理人員透過遠端</a:t>
            </a:r>
          </a:p>
          <a:p>
            <a:r>
              <a:rPr lang="zh-TW" altLang="en-US" sz="3600" dirty="0" smtClean="0"/>
              <a:t>登入</a:t>
            </a:r>
            <a:r>
              <a:rPr lang="zh-TW" altLang="en-US" sz="3600" dirty="0"/>
              <a:t>系統等」係下列哪個記錄檔之功能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系統日誌檔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應用程式日誌檔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安全性日誌檔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網路日誌檔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62425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請問「主要記錄系統本身登入</a:t>
            </a:r>
            <a:r>
              <a:rPr lang="en-US" altLang="zh-TW" sz="3600" dirty="0"/>
              <a:t>/</a:t>
            </a:r>
            <a:r>
              <a:rPr lang="zh-TW" altLang="en-US" sz="3600" dirty="0"/>
              <a:t>登出行為</a:t>
            </a:r>
            <a:r>
              <a:rPr lang="en-US" altLang="zh-TW" sz="3600" dirty="0"/>
              <a:t>,</a:t>
            </a:r>
            <a:r>
              <a:rPr lang="zh-TW" altLang="en-US" sz="3600" dirty="0"/>
              <a:t>例如系統管理人員透過遠端</a:t>
            </a:r>
          </a:p>
          <a:p>
            <a:r>
              <a:rPr lang="zh-TW" altLang="en-US" sz="3600" dirty="0" smtClean="0"/>
              <a:t>登入</a:t>
            </a:r>
            <a:r>
              <a:rPr lang="zh-TW" altLang="en-US" sz="3600" dirty="0"/>
              <a:t>系統等」係下列哪個記錄檔之功能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系統日誌檔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應用程式日誌檔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安全性日誌檔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網路日誌檔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36694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 smtClean="0"/>
              <a:t>「</a:t>
            </a:r>
            <a:r>
              <a:rPr lang="zh-TW" altLang="en-US" sz="3600" dirty="0"/>
              <a:t>留存日誌」是為了達成資訊安全的何種特性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機密性</a:t>
            </a:r>
            <a:r>
              <a:rPr lang="en-US" altLang="zh-TW" sz="3600" dirty="0"/>
              <a:t>(Confidentiality)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可用性</a:t>
            </a:r>
            <a:r>
              <a:rPr lang="en-US" altLang="zh-TW" sz="3600" dirty="0"/>
              <a:t>(Availability)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可靠性</a:t>
            </a:r>
            <a:r>
              <a:rPr lang="en-US" altLang="zh-TW" sz="3600" dirty="0"/>
              <a:t>(Reliability)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不可否認性</a:t>
            </a:r>
            <a:r>
              <a:rPr lang="en-US" altLang="zh-TW" sz="3600" dirty="0"/>
              <a:t>(Non-Repudiation)</a:t>
            </a:r>
          </a:p>
        </p:txBody>
      </p:sp>
    </p:spTree>
    <p:extLst>
      <p:ext uri="{BB962C8B-B14F-4D97-AF65-F5344CB8AC3E}">
        <p14:creationId xmlns:p14="http://schemas.microsoft.com/office/powerpoint/2010/main" val="229071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 smtClean="0"/>
              <a:t>「</a:t>
            </a:r>
            <a:r>
              <a:rPr lang="zh-TW" altLang="en-US" sz="3600" dirty="0"/>
              <a:t>留存日誌」是為了達成資訊安全的何種特性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機密性</a:t>
            </a:r>
            <a:r>
              <a:rPr lang="en-US" altLang="zh-TW" sz="3600" dirty="0"/>
              <a:t>(Confidentiality)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可用性</a:t>
            </a:r>
            <a:r>
              <a:rPr lang="en-US" altLang="zh-TW" sz="3600" dirty="0"/>
              <a:t>(Availability)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可靠性</a:t>
            </a:r>
            <a:r>
              <a:rPr lang="en-US" altLang="zh-TW" sz="3600" dirty="0"/>
              <a:t>(Reliability)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不可否認性</a:t>
            </a:r>
            <a:r>
              <a:rPr lang="en-US" altLang="zh-TW" sz="3600" dirty="0">
                <a:solidFill>
                  <a:srgbClr val="FF0000"/>
                </a:solidFill>
              </a:rPr>
              <a:t>(Non-Repudiation)</a:t>
            </a:r>
          </a:p>
        </p:txBody>
      </p:sp>
    </p:spTree>
    <p:extLst>
      <p:ext uri="{BB962C8B-B14F-4D97-AF65-F5344CB8AC3E}">
        <p14:creationId xmlns:p14="http://schemas.microsoft.com/office/powerpoint/2010/main" val="222194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 smtClean="0"/>
              <a:t>資訊安全</a:t>
            </a:r>
            <a:r>
              <a:rPr lang="zh-TW" altLang="en-US" sz="4000" dirty="0"/>
              <a:t>營運</a:t>
            </a:r>
          </a:p>
        </p:txBody>
      </p:sp>
    </p:spTree>
    <p:extLst>
      <p:ext uri="{BB962C8B-B14F-4D97-AF65-F5344CB8AC3E}">
        <p14:creationId xmlns:p14="http://schemas.microsoft.com/office/powerpoint/2010/main" val="1510436925"/>
      </p:ext>
    </p:extLst>
  </p:cSld>
  <p:clrMapOvr>
    <a:masterClrMapping/>
  </p:clrMapOvr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下列何者不是資料外洩時</a:t>
            </a:r>
            <a:r>
              <a:rPr lang="en-US" altLang="zh-TW" sz="3600" dirty="0"/>
              <a:t>,</a:t>
            </a:r>
            <a:r>
              <a:rPr lang="zh-TW" altLang="en-US" sz="3600" dirty="0"/>
              <a:t>短期內所應採取的補救措施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評估造成傷害的風險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立即收集有關外洩事故的重要資料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採取適當措施</a:t>
            </a:r>
            <a:r>
              <a:rPr lang="en-US" altLang="zh-TW" sz="3600" dirty="0"/>
              <a:t>,</a:t>
            </a:r>
            <a:r>
              <a:rPr lang="zh-TW" altLang="en-US" sz="3600" dirty="0"/>
              <a:t>制止資料外洩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執行資訊事故安全教育訓練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18853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公司的資安人員想要安全性的監控網路上所有的交換器和路由器</a:t>
            </a:r>
            <a:r>
              <a:rPr lang="zh-TW" altLang="en-US" sz="3600" dirty="0" smtClean="0"/>
              <a:t>的狀態</a:t>
            </a:r>
            <a:r>
              <a:rPr lang="en-US" altLang="zh-TW" sz="3600" dirty="0"/>
              <a:t>,</a:t>
            </a:r>
            <a:r>
              <a:rPr lang="zh-TW" altLang="en-US" sz="3600" dirty="0"/>
              <a:t>請問他需要在每個設備上設定哪個協定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STP</a:t>
            </a:r>
          </a:p>
          <a:p>
            <a:r>
              <a:rPr lang="en-US" altLang="zh-TW" sz="3600" dirty="0"/>
              <a:t>(B) VLAN</a:t>
            </a:r>
          </a:p>
          <a:p>
            <a:r>
              <a:rPr lang="en-US" altLang="zh-TW" sz="3600" dirty="0"/>
              <a:t>(C) MPLS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SNMPv3</a:t>
            </a:r>
          </a:p>
        </p:txBody>
      </p:sp>
    </p:spTree>
    <p:extLst>
      <p:ext uri="{BB962C8B-B14F-4D97-AF65-F5344CB8AC3E}">
        <p14:creationId xmlns:p14="http://schemas.microsoft.com/office/powerpoint/2010/main" val="396404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下列何者不是資料外洩時</a:t>
            </a:r>
            <a:r>
              <a:rPr lang="en-US" altLang="zh-TW" sz="3600" dirty="0"/>
              <a:t>,</a:t>
            </a:r>
            <a:r>
              <a:rPr lang="zh-TW" altLang="en-US" sz="3600" dirty="0"/>
              <a:t>短期內所應採取的補救措施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評估造成傷害的風險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立即收集有關外洩事故的重要資料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採取適當措施</a:t>
            </a:r>
            <a:r>
              <a:rPr lang="en-US" altLang="zh-TW" sz="3600" dirty="0"/>
              <a:t>,</a:t>
            </a:r>
            <a:r>
              <a:rPr lang="zh-TW" altLang="en-US" sz="3600" dirty="0"/>
              <a:t>制止資料外洩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執行資訊事故安全教育訓練</a:t>
            </a:r>
            <a:endParaRPr lang="en-US" altLang="zh-TW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59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altLang="zh-TW" sz="9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algn="ctr"/>
            <a:r>
              <a:rPr lang="zh-TW" altLang="en-US" sz="4000" dirty="0" smtClean="0"/>
              <a:t>新興</a:t>
            </a:r>
            <a:r>
              <a:rPr lang="zh-TW" altLang="en-US" sz="4000" dirty="0"/>
              <a:t>科技安全</a:t>
            </a:r>
            <a:r>
              <a:rPr lang="en-US" altLang="zh-TW" sz="4000" dirty="0" smtClean="0"/>
              <a:t>:</a:t>
            </a:r>
          </a:p>
          <a:p>
            <a:pPr algn="ctr"/>
            <a:r>
              <a:rPr lang="en-US" altLang="zh-TW" b="1" dirty="0"/>
              <a:t>4.1.</a:t>
            </a:r>
            <a:r>
              <a:rPr lang="zh-TW" altLang="en-US" b="1" dirty="0"/>
              <a:t>雲端安全</a:t>
            </a:r>
            <a:endParaRPr lang="en-US" altLang="zh-TW" b="1" dirty="0"/>
          </a:p>
          <a:p>
            <a:pPr algn="ctr"/>
            <a:r>
              <a:rPr lang="en-US" altLang="zh-TW" b="1" dirty="0"/>
              <a:t>4.2.</a:t>
            </a:r>
            <a:r>
              <a:rPr lang="zh-TW" altLang="en-US" b="1" dirty="0"/>
              <a:t>行動安全</a:t>
            </a:r>
            <a:endParaRPr lang="en-US" altLang="zh-TW" b="1" dirty="0"/>
          </a:p>
          <a:p>
            <a:pPr algn="ctr"/>
            <a:r>
              <a:rPr lang="en-US" altLang="zh-TW" b="1" dirty="0"/>
              <a:t>4.3.IOT</a:t>
            </a:r>
            <a:r>
              <a:rPr lang="zh-TW" altLang="en-US" b="1" dirty="0"/>
              <a:t>安全</a:t>
            </a: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12208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>
                <a:solidFill>
                  <a:srgbClr val="FFFF00"/>
                </a:solidFill>
              </a:rPr>
              <a:t>4.1</a:t>
            </a:r>
            <a:r>
              <a:rPr lang="en-US" altLang="zh-TW" sz="6000" dirty="0" smtClean="0">
                <a:solidFill>
                  <a:srgbClr val="FFFF00"/>
                </a:solidFill>
              </a:rPr>
              <a:t>.</a:t>
            </a:r>
          </a:p>
          <a:p>
            <a:pPr algn="ctr"/>
            <a:r>
              <a:rPr lang="zh-TW" altLang="en-US" sz="2800" dirty="0" smtClean="0"/>
              <a:t>雲端</a:t>
            </a:r>
            <a:r>
              <a:rPr lang="zh-TW" altLang="en-US" sz="2800" dirty="0"/>
              <a:t>安全概論 </a:t>
            </a:r>
            <a:endParaRPr lang="en-US" altLang="zh-TW" sz="2800" dirty="0" smtClean="0"/>
          </a:p>
          <a:p>
            <a:pPr algn="ctr"/>
            <a:r>
              <a:rPr lang="en-US" altLang="zh-TW" sz="2800" dirty="0" smtClean="0"/>
              <a:t>Cloud </a:t>
            </a:r>
            <a:r>
              <a:rPr lang="en-US" altLang="zh-TW" sz="2800" dirty="0"/>
              <a:t>Security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5470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2024" y="560934"/>
            <a:ext cx="8361670" cy="899032"/>
          </a:xfrm>
        </p:spPr>
        <p:txBody>
          <a:bodyPr/>
          <a:lstStyle/>
          <a:p>
            <a:r>
              <a:rPr lang="en-US" altLang="zh-TW" dirty="0"/>
              <a:t>4.1.</a:t>
            </a:r>
            <a:r>
              <a:rPr lang="zh-TW" altLang="en-US" dirty="0"/>
              <a:t>雲端安全</a:t>
            </a:r>
            <a:r>
              <a:rPr lang="zh-TW" altLang="en-US" dirty="0" smtClean="0"/>
              <a:t>概論 </a:t>
            </a:r>
            <a:r>
              <a:rPr lang="en-US" altLang="zh-TW" dirty="0" smtClean="0"/>
              <a:t>Cloud </a:t>
            </a:r>
            <a:r>
              <a:rPr lang="en-US" altLang="zh-TW" dirty="0"/>
              <a:t>S</a:t>
            </a:r>
            <a:r>
              <a:rPr lang="en-US" altLang="zh-TW" dirty="0" smtClean="0"/>
              <a:t>ecurity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/>
              <a:t>4.1.1</a:t>
            </a:r>
            <a:r>
              <a:rPr lang="en-US" altLang="zh-TW" dirty="0"/>
              <a:t>.</a:t>
            </a:r>
            <a:r>
              <a:rPr lang="zh-TW" altLang="en-US" dirty="0"/>
              <a:t>雲端運算</a:t>
            </a:r>
            <a:r>
              <a:rPr lang="en-US" altLang="zh-TW" dirty="0"/>
              <a:t>cloud computing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Iaas</a:t>
            </a:r>
            <a:r>
              <a:rPr lang="en-US" altLang="zh-TW" dirty="0" smtClean="0"/>
              <a:t> </a:t>
            </a:r>
            <a:r>
              <a:rPr lang="en-US" altLang="zh-TW" dirty="0" err="1"/>
              <a:t>Paas</a:t>
            </a:r>
            <a:r>
              <a:rPr lang="en-US" altLang="zh-TW" dirty="0"/>
              <a:t> </a:t>
            </a:r>
            <a:r>
              <a:rPr lang="en-US" altLang="zh-TW" dirty="0" err="1"/>
              <a:t>Saas</a:t>
            </a:r>
            <a:r>
              <a:rPr lang="en-US" altLang="zh-TW" dirty="0"/>
              <a:t>  </a:t>
            </a:r>
          </a:p>
          <a:p>
            <a:pPr marL="0" indent="0">
              <a:buNone/>
            </a:pPr>
            <a:r>
              <a:rPr lang="en-US" altLang="zh-TW" dirty="0" smtClean="0"/>
              <a:t>4.1.2</a:t>
            </a:r>
            <a:r>
              <a:rPr lang="en-US" altLang="zh-TW" dirty="0"/>
              <a:t>.</a:t>
            </a:r>
            <a:r>
              <a:rPr lang="zh-TW" altLang="en-US" dirty="0"/>
              <a:t>雲端</a:t>
            </a:r>
            <a:r>
              <a:rPr lang="zh-TW" altLang="en-US" dirty="0" smtClean="0"/>
              <a:t>運算技術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sz="1700" dirty="0"/>
              <a:t> </a:t>
            </a:r>
            <a:r>
              <a:rPr lang="zh-TW" altLang="en-US" sz="1700" dirty="0" smtClean="0"/>
              <a:t>               </a:t>
            </a:r>
            <a:r>
              <a:rPr lang="en-US" altLang="zh-TW" sz="1700" dirty="0" err="1" smtClean="0"/>
              <a:t>visualizationv</a:t>
            </a:r>
            <a:r>
              <a:rPr lang="zh-TW" altLang="en-US" sz="1700" dirty="0"/>
              <a:t>虛擬化技術 </a:t>
            </a:r>
            <a:r>
              <a:rPr lang="en-US" altLang="zh-TW" sz="1700" dirty="0"/>
              <a:t>vs </a:t>
            </a:r>
            <a:r>
              <a:rPr lang="en-US" altLang="zh-TW" sz="1700" dirty="0" err="1"/>
              <a:t>docker</a:t>
            </a:r>
            <a:r>
              <a:rPr lang="en-US" altLang="zh-TW" sz="1700" dirty="0"/>
              <a:t>(</a:t>
            </a:r>
            <a:r>
              <a:rPr lang="zh-TW" altLang="en-US" sz="1700" dirty="0"/>
              <a:t>雲端容器技術</a:t>
            </a:r>
            <a:r>
              <a:rPr lang="en-US" altLang="zh-TW" sz="1700" dirty="0"/>
              <a:t>container)</a:t>
            </a:r>
          </a:p>
          <a:p>
            <a:pPr marL="0" indent="0">
              <a:buNone/>
            </a:pPr>
            <a:r>
              <a:rPr lang="en-US" altLang="zh-TW" sz="1700" dirty="0"/>
              <a:t>         </a:t>
            </a:r>
            <a:r>
              <a:rPr lang="zh-TW" altLang="en-US" sz="1700" dirty="0" smtClean="0"/>
              <a:t>     </a:t>
            </a:r>
            <a:r>
              <a:rPr lang="en-US" altLang="zh-TW" sz="1700" dirty="0" smtClean="0"/>
              <a:t> </a:t>
            </a:r>
            <a:r>
              <a:rPr lang="en-US" altLang="zh-TW" sz="1700" dirty="0"/>
              <a:t>'</a:t>
            </a:r>
            <a:r>
              <a:rPr lang="zh-TW" altLang="en-US" sz="1700" dirty="0"/>
              <a:t>兩種虛擬化技術</a:t>
            </a:r>
            <a:r>
              <a:rPr lang="en-US" altLang="zh-TW" sz="1700" dirty="0"/>
              <a:t>:Type 1 vs Type </a:t>
            </a:r>
            <a:r>
              <a:rPr lang="en-US" altLang="zh-TW" sz="1700" dirty="0" smtClean="0"/>
              <a:t>2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4.1.3</a:t>
            </a:r>
            <a:r>
              <a:rPr lang="en-US" altLang="zh-TW" dirty="0"/>
              <a:t>.</a:t>
            </a:r>
            <a:r>
              <a:rPr lang="zh-TW" altLang="en-US" dirty="0"/>
              <a:t>雲端系統漏洞分析</a:t>
            </a:r>
          </a:p>
          <a:p>
            <a:pPr marL="0" indent="0">
              <a:buNone/>
            </a:pPr>
            <a:r>
              <a:rPr lang="zh-TW" altLang="en-US" sz="1300" dirty="0"/>
              <a:t>       </a:t>
            </a:r>
            <a:r>
              <a:rPr lang="en-US" altLang="zh-TW" sz="1300" dirty="0"/>
              <a:t>OWASP Cloud-Native Application Security Top 10</a:t>
            </a:r>
          </a:p>
          <a:p>
            <a:pPr marL="0" indent="0">
              <a:buNone/>
            </a:pPr>
            <a:r>
              <a:rPr lang="en-US" altLang="zh-TW" sz="1300" dirty="0"/>
              <a:t>       OWASP Top 10 Cloud Security Risk</a:t>
            </a:r>
          </a:p>
          <a:p>
            <a:pPr marL="0" indent="0">
              <a:buNone/>
            </a:pPr>
            <a:r>
              <a:rPr lang="en-US" altLang="zh-TW" sz="1300" dirty="0"/>
              <a:t>       https://www.owasp.org/images/3/3f/OWASP_Cloud_Top_10.pdf</a:t>
            </a:r>
          </a:p>
          <a:p>
            <a:pPr marL="0" indent="0">
              <a:buNone/>
            </a:pPr>
            <a:r>
              <a:rPr lang="en-US" altLang="zh-TW" sz="1300" dirty="0"/>
              <a:t>       The </a:t>
            </a:r>
            <a:r>
              <a:rPr lang="en-US" altLang="zh-TW" sz="1300" dirty="0" err="1"/>
              <a:t>Serverless</a:t>
            </a:r>
            <a:r>
              <a:rPr lang="en-US" altLang="zh-TW" sz="1300" dirty="0"/>
              <a:t> Security Top 10 Most Common Weaknesses Guide(2018)</a:t>
            </a:r>
          </a:p>
          <a:p>
            <a:pPr marL="0" indent="0">
              <a:buNone/>
            </a:pPr>
            <a:r>
              <a:rPr lang="en-US" altLang="zh-TW" sz="1300" dirty="0"/>
              <a:t>       OWASP Cloud Testing Guide [https://www.owasp.org/images/a/aa/OWASPCloudTestingMar19.pdf]</a:t>
            </a:r>
            <a:endParaRPr lang="zh-TW" altLang="en-US" sz="1300" dirty="0"/>
          </a:p>
        </p:txBody>
      </p:sp>
    </p:spTree>
    <p:extLst>
      <p:ext uri="{BB962C8B-B14F-4D97-AF65-F5344CB8AC3E}">
        <p14:creationId xmlns:p14="http://schemas.microsoft.com/office/powerpoint/2010/main" val="144271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下列哪種行為可能會威脅雲端帳號的安全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使用有公信力的服務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在不同網站使用不同帳號與密碼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避免使用陌生電腦登入雲端服務帳號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使用瀏覽器會記錄帳號密碼的便利功能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20359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下列哪種行為可能會威脅雲端帳號的安全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使用有公信力的服務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在不同網站使用不同帳號與密碼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避免使用陌生電腦登入雲端服務帳號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使用瀏覽器會記錄帳號密碼的便利功能</a:t>
            </a:r>
            <a:endParaRPr lang="en-US" altLang="zh-TW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10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雲端運算透過許多應用程式來提供服務</a:t>
            </a:r>
            <a:r>
              <a:rPr lang="en-US" altLang="zh-TW" sz="3600" dirty="0"/>
              <a:t>,</a:t>
            </a:r>
            <a:r>
              <a:rPr lang="zh-TW" altLang="en-US" sz="3600" dirty="0"/>
              <a:t>如果在身分驗證方面不夠嚴</a:t>
            </a:r>
          </a:p>
          <a:p>
            <a:r>
              <a:rPr lang="zh-TW" altLang="en-US" sz="3600" dirty="0"/>
              <a:t>謹或是應用程式存在安全漏洞</a:t>
            </a:r>
            <a:r>
              <a:rPr lang="en-US" altLang="zh-TW" sz="3600" dirty="0"/>
              <a:t>,</a:t>
            </a:r>
            <a:r>
              <a:rPr lang="zh-TW" altLang="en-US" sz="3600" dirty="0"/>
              <a:t>可能就會造成使用時的安全問題。下</a:t>
            </a:r>
          </a:p>
          <a:p>
            <a:r>
              <a:rPr lang="zh-TW" altLang="en-US" sz="3600" dirty="0"/>
              <a:t>列何者為所描述的安全威脅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惡意的內部員工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不安全的介面與 </a:t>
            </a:r>
            <a:r>
              <a:rPr lang="en-US" altLang="zh-TW" sz="3600" dirty="0"/>
              <a:t>APIs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資源共享的技術問題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濫用與非法使用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90490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雲端運算透過許多應用程式來提供服務</a:t>
            </a:r>
            <a:r>
              <a:rPr lang="en-US" altLang="zh-TW" sz="3600" dirty="0"/>
              <a:t>,</a:t>
            </a:r>
            <a:r>
              <a:rPr lang="zh-TW" altLang="en-US" sz="3600" dirty="0"/>
              <a:t>如果在身分驗證方面不夠嚴</a:t>
            </a:r>
          </a:p>
          <a:p>
            <a:r>
              <a:rPr lang="zh-TW" altLang="en-US" sz="3600" dirty="0"/>
              <a:t>謹或是應用程式存在安全漏洞</a:t>
            </a:r>
            <a:r>
              <a:rPr lang="en-US" altLang="zh-TW" sz="3600" dirty="0"/>
              <a:t>,</a:t>
            </a:r>
            <a:r>
              <a:rPr lang="zh-TW" altLang="en-US" sz="3600" dirty="0"/>
              <a:t>可能就會造成使用時的安全問題。下</a:t>
            </a:r>
          </a:p>
          <a:p>
            <a:r>
              <a:rPr lang="zh-TW" altLang="en-US" sz="3600" dirty="0"/>
              <a:t>列何者為所描述的安全威脅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惡意的內部員工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(B) </a:t>
            </a:r>
            <a:r>
              <a:rPr lang="zh-TW" altLang="en-US" sz="3600" dirty="0">
                <a:solidFill>
                  <a:srgbClr val="FF0000"/>
                </a:solidFill>
              </a:rPr>
              <a:t>不安全的介面與 </a:t>
            </a:r>
            <a:r>
              <a:rPr lang="en-US" altLang="zh-TW" sz="3600" dirty="0">
                <a:solidFill>
                  <a:srgbClr val="FF0000"/>
                </a:solidFill>
              </a:rPr>
              <a:t>APIs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資源共享的技術問題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濫用與非法使用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59940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隨雲端服務時代來臨</a:t>
            </a:r>
            <a:r>
              <a:rPr lang="en-US" altLang="zh-TW" sz="3600" dirty="0"/>
              <a:t>,</a:t>
            </a:r>
            <a:r>
              <a:rPr lang="zh-TW" altLang="en-US" sz="3600" dirty="0"/>
              <a:t>網路及系統架構逐漸擴張</a:t>
            </a:r>
            <a:r>
              <a:rPr lang="en-US" altLang="zh-TW" sz="3600" dirty="0"/>
              <a:t>,</a:t>
            </a:r>
            <a:r>
              <a:rPr lang="zh-TW" altLang="en-US" sz="3600" dirty="0"/>
              <a:t>安全控制議題也</a:t>
            </a:r>
            <a:r>
              <a:rPr lang="zh-TW" altLang="en-US" sz="3600" dirty="0" smtClean="0"/>
              <a:t>被彰顯</a:t>
            </a:r>
            <a:r>
              <a:rPr lang="zh-TW" altLang="en-US" sz="3600" dirty="0"/>
              <a:t>。請問下列何者不屬於安全控制中的認證方法</a:t>
            </a:r>
            <a:r>
              <a:rPr lang="en-US" altLang="zh-TW" sz="3600" dirty="0"/>
              <a:t>?</a:t>
            </a:r>
          </a:p>
          <a:p>
            <a:pPr marL="742950" indent="-742950">
              <a:buAutoNum type="alphaUcParenBoth"/>
            </a:pPr>
            <a:r>
              <a:rPr lang="zh-TW" altLang="en-US" sz="3600" dirty="0" smtClean="0"/>
              <a:t>驗證</a:t>
            </a:r>
            <a:r>
              <a:rPr lang="en-US" altLang="zh-TW" sz="3600" dirty="0"/>
              <a:t>(Authentication) </a:t>
            </a:r>
            <a:endParaRPr lang="en-US" altLang="zh-TW" sz="3600" dirty="0" smtClean="0"/>
          </a:p>
          <a:p>
            <a:r>
              <a:rPr lang="en-US" altLang="zh-TW" sz="3600" dirty="0" smtClean="0"/>
              <a:t>(</a:t>
            </a:r>
            <a:r>
              <a:rPr lang="en-US" altLang="zh-TW" sz="3600" dirty="0"/>
              <a:t>B) </a:t>
            </a:r>
            <a:r>
              <a:rPr lang="zh-TW" altLang="en-US" sz="3600" dirty="0"/>
              <a:t>帳號管理</a:t>
            </a:r>
            <a:r>
              <a:rPr lang="en-US" altLang="zh-TW" sz="3600" dirty="0"/>
              <a:t>(Accounting)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授權</a:t>
            </a:r>
            <a:r>
              <a:rPr lang="en-US" altLang="zh-TW" sz="3600" dirty="0"/>
              <a:t>(Authorization)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加密</a:t>
            </a:r>
            <a:r>
              <a:rPr lang="en-US" altLang="zh-TW" sz="3600" dirty="0"/>
              <a:t>(Encryption)</a:t>
            </a:r>
          </a:p>
        </p:txBody>
      </p:sp>
    </p:spTree>
    <p:extLst>
      <p:ext uri="{BB962C8B-B14F-4D97-AF65-F5344CB8AC3E}">
        <p14:creationId xmlns:p14="http://schemas.microsoft.com/office/powerpoint/2010/main" val="245431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隨雲端服務時代來臨</a:t>
            </a:r>
            <a:r>
              <a:rPr lang="en-US" altLang="zh-TW" sz="3600" dirty="0"/>
              <a:t>,</a:t>
            </a:r>
            <a:r>
              <a:rPr lang="zh-TW" altLang="en-US" sz="3600" dirty="0"/>
              <a:t>網路及系統架構逐漸擴張</a:t>
            </a:r>
            <a:r>
              <a:rPr lang="en-US" altLang="zh-TW" sz="3600" dirty="0"/>
              <a:t>,</a:t>
            </a:r>
            <a:r>
              <a:rPr lang="zh-TW" altLang="en-US" sz="3600" dirty="0"/>
              <a:t>安全控制議題也</a:t>
            </a:r>
            <a:r>
              <a:rPr lang="zh-TW" altLang="en-US" sz="3600" dirty="0" smtClean="0"/>
              <a:t>被彰顯</a:t>
            </a:r>
            <a:r>
              <a:rPr lang="zh-TW" altLang="en-US" sz="3600" dirty="0"/>
              <a:t>。請問下列何者不屬於安全控制中的認證方法</a:t>
            </a:r>
            <a:r>
              <a:rPr lang="en-US" altLang="zh-TW" sz="3600" dirty="0"/>
              <a:t>?</a:t>
            </a:r>
          </a:p>
          <a:p>
            <a:pPr marL="742950" indent="-742950">
              <a:buAutoNum type="alphaUcParenBoth"/>
            </a:pPr>
            <a:r>
              <a:rPr lang="zh-TW" altLang="en-US" sz="3600" dirty="0" smtClean="0"/>
              <a:t>驗證</a:t>
            </a:r>
            <a:r>
              <a:rPr lang="en-US" altLang="zh-TW" sz="3600" dirty="0"/>
              <a:t>(Authentication) </a:t>
            </a:r>
            <a:endParaRPr lang="en-US" altLang="zh-TW" sz="3600" dirty="0" smtClean="0"/>
          </a:p>
          <a:p>
            <a:r>
              <a:rPr lang="en-US" altLang="zh-TW" sz="3600" dirty="0" smtClean="0"/>
              <a:t>(</a:t>
            </a:r>
            <a:r>
              <a:rPr lang="en-US" altLang="zh-TW" sz="3600" dirty="0"/>
              <a:t>B) </a:t>
            </a:r>
            <a:r>
              <a:rPr lang="zh-TW" altLang="en-US" sz="3600" dirty="0"/>
              <a:t>帳號管理</a:t>
            </a:r>
            <a:r>
              <a:rPr lang="en-US" altLang="zh-TW" sz="3600" dirty="0"/>
              <a:t>(Accounting)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授權</a:t>
            </a:r>
            <a:r>
              <a:rPr lang="en-US" altLang="zh-TW" sz="3600" dirty="0"/>
              <a:t>(Authorization)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加密</a:t>
            </a:r>
            <a:r>
              <a:rPr lang="en-US" altLang="zh-TW" sz="3600" dirty="0">
                <a:solidFill>
                  <a:srgbClr val="FF0000"/>
                </a:solidFill>
              </a:rPr>
              <a:t>(Encryption)</a:t>
            </a:r>
          </a:p>
        </p:txBody>
      </p:sp>
    </p:spTree>
    <p:extLst>
      <p:ext uri="{BB962C8B-B14F-4D97-AF65-F5344CB8AC3E}">
        <p14:creationId xmlns:p14="http://schemas.microsoft.com/office/powerpoint/2010/main" val="16904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659962" y="1287730"/>
            <a:ext cx="797696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請問下列何者非 </a:t>
            </a:r>
            <a:r>
              <a:rPr lang="en-US" altLang="zh-TW" sz="3600" dirty="0"/>
              <a:t>SYN SCAN </a:t>
            </a:r>
            <a:r>
              <a:rPr lang="zh-TW" altLang="en-US" sz="3600" dirty="0"/>
              <a:t>的優點</a:t>
            </a:r>
            <a:r>
              <a:rPr lang="en-US" altLang="zh-TW" sz="3600" dirty="0" smtClean="0"/>
              <a:t>?</a:t>
            </a:r>
          </a:p>
          <a:p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快速及可靠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雜訊少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所有平台</a:t>
            </a:r>
            <a:r>
              <a:rPr lang="en-US" altLang="zh-TW" sz="3600" dirty="0"/>
              <a:t>(</a:t>
            </a:r>
            <a:r>
              <a:rPr lang="zh-TW" altLang="en-US" sz="3600" dirty="0"/>
              <a:t>不管 </a:t>
            </a:r>
            <a:r>
              <a:rPr lang="en-US" altLang="zh-TW" sz="3600" dirty="0"/>
              <a:t>TCP </a:t>
            </a:r>
            <a:r>
              <a:rPr lang="zh-TW" altLang="en-US" sz="3600" dirty="0"/>
              <a:t>堆疊實作</a:t>
            </a:r>
            <a:r>
              <a:rPr lang="en-US" altLang="zh-TW" sz="3600" dirty="0"/>
              <a:t>)</a:t>
            </a:r>
            <a:r>
              <a:rPr lang="zh-TW" altLang="en-US" sz="3600" dirty="0"/>
              <a:t>皆準確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不會被偵測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01361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關於雲端蜜罐</a:t>
            </a:r>
            <a:r>
              <a:rPr lang="en-US" altLang="zh-TW" sz="3600" dirty="0"/>
              <a:t>(Honeypot)</a:t>
            </a:r>
            <a:r>
              <a:rPr lang="zh-TW" altLang="en-US" sz="3600" dirty="0"/>
              <a:t>技術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 smtClean="0"/>
              <a:t>(A) </a:t>
            </a:r>
            <a:r>
              <a:rPr lang="zh-TW" altLang="en-US" sz="3600" dirty="0"/>
              <a:t>任何攻擊蜜罐的行為都是可疑的</a:t>
            </a:r>
          </a:p>
          <a:p>
            <a:r>
              <a:rPr lang="en-US" altLang="zh-TW" sz="3600" dirty="0" smtClean="0"/>
              <a:t>(B) </a:t>
            </a:r>
            <a:r>
              <a:rPr lang="zh-TW" altLang="en-US" sz="3600" dirty="0"/>
              <a:t>通常設置在真正的運作環境之中</a:t>
            </a:r>
          </a:p>
          <a:p>
            <a:r>
              <a:rPr lang="en-US" altLang="zh-TW" sz="3600" dirty="0" smtClean="0"/>
              <a:t>(C) </a:t>
            </a:r>
            <a:r>
              <a:rPr lang="zh-TW" altLang="en-US" sz="3600" dirty="0"/>
              <a:t>偽裝成有利用價值的網路、資料或電腦系統</a:t>
            </a:r>
            <a:r>
              <a:rPr lang="en-US" altLang="zh-TW" sz="3600" dirty="0"/>
              <a:t>,</a:t>
            </a:r>
            <a:r>
              <a:rPr lang="zh-TW" altLang="en-US" sz="3600" dirty="0"/>
              <a:t>並在裡面設置漏洞</a:t>
            </a:r>
            <a:r>
              <a:rPr lang="en-US" altLang="zh-TW" sz="3600" dirty="0" smtClean="0"/>
              <a:t>,</a:t>
            </a:r>
            <a:r>
              <a:rPr lang="zh-TW" altLang="en-US" sz="3600" dirty="0" smtClean="0"/>
              <a:t>誘</a:t>
            </a:r>
            <a:r>
              <a:rPr lang="zh-TW" altLang="en-US" sz="3600" dirty="0"/>
              <a:t>使駭客攻擊</a:t>
            </a:r>
          </a:p>
          <a:p>
            <a:r>
              <a:rPr lang="en-US" altLang="zh-TW" sz="3600" dirty="0" smtClean="0"/>
              <a:t>(D) </a:t>
            </a:r>
            <a:r>
              <a:rPr lang="zh-TW" altLang="en-US" sz="3600" dirty="0"/>
              <a:t>為取得電腦病毒樣本的其中一種方法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394057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關於雲端蜜罐</a:t>
            </a:r>
            <a:r>
              <a:rPr lang="en-US" altLang="zh-TW" sz="3600" dirty="0"/>
              <a:t>(Honeypot)</a:t>
            </a:r>
            <a:r>
              <a:rPr lang="zh-TW" altLang="en-US" sz="3600" dirty="0"/>
              <a:t>技術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 smtClean="0"/>
              <a:t>(A) </a:t>
            </a:r>
            <a:r>
              <a:rPr lang="zh-TW" altLang="en-US" sz="3600" dirty="0"/>
              <a:t>任何攻擊蜜罐的行為都是可疑的</a:t>
            </a:r>
          </a:p>
          <a:p>
            <a:r>
              <a:rPr lang="en-US" altLang="zh-TW" sz="3600" dirty="0" smtClean="0">
                <a:solidFill>
                  <a:srgbClr val="FF0000"/>
                </a:solidFill>
              </a:rPr>
              <a:t>(B) </a:t>
            </a:r>
            <a:r>
              <a:rPr lang="zh-TW" altLang="en-US" sz="3600" dirty="0">
                <a:solidFill>
                  <a:srgbClr val="FF0000"/>
                </a:solidFill>
              </a:rPr>
              <a:t>通常設置在真正的運作環境之中</a:t>
            </a:r>
          </a:p>
          <a:p>
            <a:r>
              <a:rPr lang="en-US" altLang="zh-TW" sz="3600" dirty="0" smtClean="0"/>
              <a:t>(C) </a:t>
            </a:r>
            <a:r>
              <a:rPr lang="zh-TW" altLang="en-US" sz="3600" dirty="0"/>
              <a:t>偽裝成有利用價值的網路、資料或電腦系統</a:t>
            </a:r>
            <a:r>
              <a:rPr lang="en-US" altLang="zh-TW" sz="3600" dirty="0"/>
              <a:t>,</a:t>
            </a:r>
            <a:r>
              <a:rPr lang="zh-TW" altLang="en-US" sz="3600" dirty="0"/>
              <a:t>並在裡面設置漏洞</a:t>
            </a:r>
            <a:r>
              <a:rPr lang="en-US" altLang="zh-TW" sz="3600" dirty="0" smtClean="0"/>
              <a:t>,</a:t>
            </a:r>
            <a:r>
              <a:rPr lang="zh-TW" altLang="en-US" sz="3600" dirty="0" smtClean="0"/>
              <a:t>誘</a:t>
            </a:r>
            <a:r>
              <a:rPr lang="zh-TW" altLang="en-US" sz="3600" dirty="0"/>
              <a:t>使駭客攻擊</a:t>
            </a:r>
          </a:p>
          <a:p>
            <a:r>
              <a:rPr lang="en-US" altLang="zh-TW" sz="3600" dirty="0" smtClean="0"/>
              <a:t>(D) </a:t>
            </a:r>
            <a:r>
              <a:rPr lang="zh-TW" altLang="en-US" sz="3600" dirty="0"/>
              <a:t>為取得電腦病毒樣本的其中一種方法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54885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5327" y="946908"/>
            <a:ext cx="865334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/>
              <a:t>對雲端服務的安全管理而言</a:t>
            </a:r>
            <a:r>
              <a:rPr lang="en-US" altLang="zh-TW" sz="3200" dirty="0"/>
              <a:t>,</a:t>
            </a:r>
            <a:r>
              <a:rPr lang="zh-TW" altLang="en-US" sz="3200" dirty="0"/>
              <a:t>實施稽核是一項必要的作法</a:t>
            </a:r>
            <a:r>
              <a:rPr lang="en-US" altLang="zh-TW" sz="3200" dirty="0"/>
              <a:t>,</a:t>
            </a:r>
            <a:r>
              <a:rPr lang="zh-TW" altLang="en-US" sz="3200" dirty="0"/>
              <a:t>可確認</a:t>
            </a:r>
            <a:r>
              <a:rPr lang="zh-TW" altLang="en-US" sz="3200" dirty="0" smtClean="0"/>
              <a:t>雲端</a:t>
            </a:r>
            <a:r>
              <a:rPr lang="zh-TW" altLang="en-US" sz="3200" dirty="0"/>
              <a:t>服務提供商是否已符合相關的資安要求。下列何者不是確保雲端</a:t>
            </a:r>
            <a:r>
              <a:rPr lang="zh-TW" altLang="en-US" sz="3200" dirty="0" smtClean="0"/>
              <a:t>服務</a:t>
            </a:r>
            <a:r>
              <a:rPr lang="zh-TW" altLang="en-US" sz="3200" dirty="0"/>
              <a:t>的安全需考量的事項</a:t>
            </a:r>
            <a:r>
              <a:rPr lang="en-US" altLang="zh-TW" sz="3200" dirty="0"/>
              <a:t>?</a:t>
            </a:r>
          </a:p>
          <a:p>
            <a:r>
              <a:rPr lang="en-US" altLang="zh-TW" sz="3200" dirty="0" smtClean="0"/>
              <a:t>(A) </a:t>
            </a:r>
            <a:r>
              <a:rPr lang="zh-TW" altLang="en-US" sz="3200" dirty="0"/>
              <a:t>用戶應選擇單一的雲端服務提供商所提供的服務</a:t>
            </a:r>
          </a:p>
          <a:p>
            <a:r>
              <a:rPr lang="en-US" altLang="zh-TW" sz="3200" dirty="0" smtClean="0"/>
              <a:t>(B) </a:t>
            </a:r>
            <a:r>
              <a:rPr lang="zh-TW" altLang="en-US" sz="3200" dirty="0"/>
              <a:t>將實施稽核的權利納入合約之中</a:t>
            </a:r>
          </a:p>
          <a:p>
            <a:r>
              <a:rPr lang="en-US" altLang="zh-TW" sz="3200" dirty="0" smtClean="0"/>
              <a:t>(C) </a:t>
            </a:r>
            <a:r>
              <a:rPr lang="zh-TW" altLang="en-US" sz="3200" dirty="0"/>
              <a:t>用戶應選擇熟悉雲端服務和法規的稽核人員</a:t>
            </a:r>
          </a:p>
          <a:p>
            <a:r>
              <a:rPr lang="en-US" altLang="zh-TW" sz="3200" dirty="0" smtClean="0"/>
              <a:t>(D) </a:t>
            </a:r>
            <a:r>
              <a:rPr lang="zh-TW" altLang="en-US" sz="3200" dirty="0"/>
              <a:t>用戶可要求雲端服務提供商定期審查、更新、發佈和資安有關</a:t>
            </a:r>
            <a:r>
              <a:rPr lang="zh-TW" altLang="en-US" sz="3200" dirty="0" smtClean="0"/>
              <a:t>的流程</a:t>
            </a:r>
            <a:r>
              <a:rPr lang="zh-TW" altLang="en-US" sz="3200" dirty="0"/>
              <a:t>與文件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398172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5327" y="946908"/>
            <a:ext cx="865334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/>
              <a:t>對雲端服務的安全管理而言</a:t>
            </a:r>
            <a:r>
              <a:rPr lang="en-US" altLang="zh-TW" sz="3200" dirty="0"/>
              <a:t>,</a:t>
            </a:r>
            <a:r>
              <a:rPr lang="zh-TW" altLang="en-US" sz="3200" dirty="0"/>
              <a:t>實施稽核是一項必要的作法</a:t>
            </a:r>
            <a:r>
              <a:rPr lang="en-US" altLang="zh-TW" sz="3200" dirty="0"/>
              <a:t>,</a:t>
            </a:r>
            <a:r>
              <a:rPr lang="zh-TW" altLang="en-US" sz="3200" dirty="0"/>
              <a:t>可確認</a:t>
            </a:r>
            <a:r>
              <a:rPr lang="zh-TW" altLang="en-US" sz="3200" dirty="0" smtClean="0"/>
              <a:t>雲端</a:t>
            </a:r>
            <a:r>
              <a:rPr lang="zh-TW" altLang="en-US" sz="3200" dirty="0"/>
              <a:t>服務提供商是否已符合相關的資安要求。下列何者不是確保雲端</a:t>
            </a:r>
            <a:r>
              <a:rPr lang="zh-TW" altLang="en-US" sz="3200" dirty="0" smtClean="0"/>
              <a:t>服務</a:t>
            </a:r>
            <a:r>
              <a:rPr lang="zh-TW" altLang="en-US" sz="3200" dirty="0"/>
              <a:t>的安全需考量的事項</a:t>
            </a:r>
            <a:r>
              <a:rPr lang="en-US" altLang="zh-TW" sz="3200" dirty="0"/>
              <a:t>?</a:t>
            </a:r>
          </a:p>
          <a:p>
            <a:r>
              <a:rPr lang="en-US" altLang="zh-TW" sz="3200" dirty="0" smtClean="0">
                <a:solidFill>
                  <a:srgbClr val="FF0000"/>
                </a:solidFill>
              </a:rPr>
              <a:t>(A) </a:t>
            </a:r>
            <a:r>
              <a:rPr lang="zh-TW" altLang="en-US" sz="3200" dirty="0">
                <a:solidFill>
                  <a:srgbClr val="FF0000"/>
                </a:solidFill>
              </a:rPr>
              <a:t>用戶應選擇單一的雲端服務提供商所提供的服務</a:t>
            </a:r>
          </a:p>
          <a:p>
            <a:r>
              <a:rPr lang="en-US" altLang="zh-TW" sz="3200" dirty="0" smtClean="0"/>
              <a:t>(B) </a:t>
            </a:r>
            <a:r>
              <a:rPr lang="zh-TW" altLang="en-US" sz="3200" dirty="0"/>
              <a:t>將實施稽核的權利納入合約之中</a:t>
            </a:r>
          </a:p>
          <a:p>
            <a:r>
              <a:rPr lang="en-US" altLang="zh-TW" sz="3200" dirty="0" smtClean="0"/>
              <a:t>(C) </a:t>
            </a:r>
            <a:r>
              <a:rPr lang="zh-TW" altLang="en-US" sz="3200" dirty="0"/>
              <a:t>用戶應選擇熟悉雲端服務和法規的稽核人員</a:t>
            </a:r>
          </a:p>
          <a:p>
            <a:r>
              <a:rPr lang="en-US" altLang="zh-TW" sz="3200" dirty="0" smtClean="0"/>
              <a:t>(D) </a:t>
            </a:r>
            <a:r>
              <a:rPr lang="zh-TW" altLang="en-US" sz="3200" dirty="0"/>
              <a:t>用戶可要求雲端服務提供商定期審查、更新、發佈和資安有關</a:t>
            </a:r>
            <a:r>
              <a:rPr lang="zh-TW" altLang="en-US" sz="3200" dirty="0" smtClean="0"/>
              <a:t>的流程</a:t>
            </a:r>
            <a:r>
              <a:rPr lang="zh-TW" altLang="en-US" sz="3200" dirty="0"/>
              <a:t>與文件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141901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1693" y="946908"/>
            <a:ext cx="882061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使用雲端架設的 </a:t>
            </a:r>
            <a:r>
              <a:rPr lang="en-US" altLang="zh-TW" sz="3600" dirty="0"/>
              <a:t>Http </a:t>
            </a:r>
            <a:r>
              <a:rPr lang="zh-TW" altLang="en-US" sz="3600" dirty="0"/>
              <a:t>服務時</a:t>
            </a:r>
            <a:r>
              <a:rPr lang="en-US" altLang="zh-TW" sz="3600" dirty="0"/>
              <a:t>,</a:t>
            </a:r>
            <a:r>
              <a:rPr lang="zh-TW" altLang="en-US" sz="3600" dirty="0"/>
              <a:t>若伺服器回傳 </a:t>
            </a:r>
            <a:r>
              <a:rPr lang="en-US" altLang="zh-TW" sz="3600" dirty="0"/>
              <a:t>404 </a:t>
            </a:r>
            <a:r>
              <a:rPr lang="zh-TW" altLang="en-US" sz="3600" dirty="0"/>
              <a:t>的 </a:t>
            </a:r>
            <a:r>
              <a:rPr lang="en-US" altLang="zh-TW" sz="3600" dirty="0"/>
              <a:t>HTTP </a:t>
            </a:r>
            <a:r>
              <a:rPr lang="zh-TW" altLang="en-US" sz="3600" dirty="0"/>
              <a:t>狀態碼</a:t>
            </a:r>
            <a:r>
              <a:rPr lang="en-US" altLang="zh-TW" sz="3600" dirty="0"/>
              <a:t>,</a:t>
            </a:r>
            <a:r>
              <a:rPr lang="zh-TW" altLang="en-US" sz="3600" dirty="0" smtClean="0"/>
              <a:t>請問</a:t>
            </a:r>
            <a:r>
              <a:rPr lang="zh-TW" altLang="en-US" sz="3600" dirty="0"/>
              <a:t>是以下何種情況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Not Found,</a:t>
            </a:r>
            <a:r>
              <a:rPr lang="zh-TW" altLang="en-US" sz="3600" dirty="0"/>
              <a:t>請求失敗</a:t>
            </a:r>
            <a:r>
              <a:rPr lang="en-US" altLang="zh-TW" sz="3600" dirty="0"/>
              <a:t>,</a:t>
            </a:r>
            <a:r>
              <a:rPr lang="zh-TW" altLang="en-US" sz="3600" dirty="0"/>
              <a:t>請求所希望得到的資源未在伺服器上被發現</a:t>
            </a:r>
          </a:p>
          <a:p>
            <a:r>
              <a:rPr lang="en-US" altLang="zh-TW" sz="3600" dirty="0"/>
              <a:t>(B) OK,</a:t>
            </a:r>
            <a:r>
              <a:rPr lang="zh-TW" altLang="en-US" sz="3600" dirty="0"/>
              <a:t>請求已成功</a:t>
            </a:r>
            <a:r>
              <a:rPr lang="en-US" altLang="zh-TW" sz="3600" dirty="0"/>
              <a:t>,</a:t>
            </a:r>
            <a:r>
              <a:rPr lang="zh-TW" altLang="en-US" sz="3600" dirty="0"/>
              <a:t>所請求的回應標頭或資料本體將被送回</a:t>
            </a:r>
          </a:p>
          <a:p>
            <a:r>
              <a:rPr lang="en-US" altLang="zh-TW" sz="3600" dirty="0"/>
              <a:t>(C) Gateway Timeout,</a:t>
            </a:r>
            <a:r>
              <a:rPr lang="zh-TW" altLang="en-US" sz="3600" dirty="0"/>
              <a:t>伺服器嘗試執行請求時</a:t>
            </a:r>
            <a:r>
              <a:rPr lang="en-US" altLang="zh-TW" sz="3600" dirty="0"/>
              <a:t>,</a:t>
            </a:r>
            <a:r>
              <a:rPr lang="zh-TW" altLang="en-US" sz="3600" dirty="0"/>
              <a:t>未能及時從其他</a:t>
            </a:r>
            <a:r>
              <a:rPr lang="zh-TW" altLang="en-US" sz="3600" dirty="0" smtClean="0"/>
              <a:t>伺服器</a:t>
            </a:r>
            <a:r>
              <a:rPr lang="zh-TW" altLang="en-US" sz="3600" dirty="0"/>
              <a:t>取得回應</a:t>
            </a:r>
          </a:p>
          <a:p>
            <a:r>
              <a:rPr lang="en-US" altLang="zh-TW" sz="3600" dirty="0"/>
              <a:t>(D) I'm a teapot,</a:t>
            </a:r>
            <a:r>
              <a:rPr lang="zh-TW" altLang="en-US" sz="3600" dirty="0"/>
              <a:t>要求伺服器煮咖啡時應當回傳此狀態碼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320468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1693" y="946908"/>
            <a:ext cx="882061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使用雲端架設的 </a:t>
            </a:r>
            <a:r>
              <a:rPr lang="en-US" altLang="zh-TW" sz="3600" dirty="0"/>
              <a:t>Http </a:t>
            </a:r>
            <a:r>
              <a:rPr lang="zh-TW" altLang="en-US" sz="3600" dirty="0"/>
              <a:t>服務時</a:t>
            </a:r>
            <a:r>
              <a:rPr lang="en-US" altLang="zh-TW" sz="3600" dirty="0"/>
              <a:t>,</a:t>
            </a:r>
            <a:r>
              <a:rPr lang="zh-TW" altLang="en-US" sz="3600" dirty="0"/>
              <a:t>若伺服器回傳 </a:t>
            </a:r>
            <a:r>
              <a:rPr lang="en-US" altLang="zh-TW" sz="3600" dirty="0"/>
              <a:t>404 </a:t>
            </a:r>
            <a:r>
              <a:rPr lang="zh-TW" altLang="en-US" sz="3600" dirty="0"/>
              <a:t>的 </a:t>
            </a:r>
            <a:r>
              <a:rPr lang="en-US" altLang="zh-TW" sz="3600" dirty="0"/>
              <a:t>HTTP </a:t>
            </a:r>
            <a:r>
              <a:rPr lang="zh-TW" altLang="en-US" sz="3600" dirty="0"/>
              <a:t>狀態碼</a:t>
            </a:r>
            <a:r>
              <a:rPr lang="en-US" altLang="zh-TW" sz="3600" dirty="0"/>
              <a:t>,</a:t>
            </a:r>
            <a:r>
              <a:rPr lang="zh-TW" altLang="en-US" sz="3600" dirty="0" smtClean="0"/>
              <a:t>請問</a:t>
            </a:r>
            <a:r>
              <a:rPr lang="zh-TW" altLang="en-US" sz="3600" dirty="0"/>
              <a:t>是以下何種情況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(A) Not Found,</a:t>
            </a:r>
            <a:r>
              <a:rPr lang="zh-TW" altLang="en-US" sz="3600" dirty="0">
                <a:solidFill>
                  <a:srgbClr val="FF0000"/>
                </a:solidFill>
              </a:rPr>
              <a:t>請求失敗</a:t>
            </a:r>
            <a:r>
              <a:rPr lang="en-US" altLang="zh-TW" sz="3600" dirty="0">
                <a:solidFill>
                  <a:srgbClr val="FF0000"/>
                </a:solidFill>
              </a:rPr>
              <a:t>,</a:t>
            </a:r>
            <a:r>
              <a:rPr lang="zh-TW" altLang="en-US" sz="3600" dirty="0">
                <a:solidFill>
                  <a:srgbClr val="FF0000"/>
                </a:solidFill>
              </a:rPr>
              <a:t>請求所希望得到的資源未在伺服器上被發現</a:t>
            </a:r>
          </a:p>
          <a:p>
            <a:r>
              <a:rPr lang="en-US" altLang="zh-TW" sz="3600" dirty="0"/>
              <a:t>(B) OK,</a:t>
            </a:r>
            <a:r>
              <a:rPr lang="zh-TW" altLang="en-US" sz="3600" dirty="0"/>
              <a:t>請求已成功</a:t>
            </a:r>
            <a:r>
              <a:rPr lang="en-US" altLang="zh-TW" sz="3600" dirty="0"/>
              <a:t>,</a:t>
            </a:r>
            <a:r>
              <a:rPr lang="zh-TW" altLang="en-US" sz="3600" dirty="0"/>
              <a:t>所請求的回應標頭或資料本體將被送回</a:t>
            </a:r>
          </a:p>
          <a:p>
            <a:r>
              <a:rPr lang="en-US" altLang="zh-TW" sz="3600" dirty="0"/>
              <a:t>(C) Gateway Timeout,</a:t>
            </a:r>
            <a:r>
              <a:rPr lang="zh-TW" altLang="en-US" sz="3600" dirty="0"/>
              <a:t>伺服器嘗試執行請求時</a:t>
            </a:r>
            <a:r>
              <a:rPr lang="en-US" altLang="zh-TW" sz="3600" dirty="0"/>
              <a:t>,</a:t>
            </a:r>
            <a:r>
              <a:rPr lang="zh-TW" altLang="en-US" sz="3600" dirty="0"/>
              <a:t>未能及時從其他</a:t>
            </a:r>
            <a:r>
              <a:rPr lang="zh-TW" altLang="en-US" sz="3600" dirty="0" smtClean="0"/>
              <a:t>伺服器</a:t>
            </a:r>
            <a:r>
              <a:rPr lang="zh-TW" altLang="en-US" sz="3600" dirty="0"/>
              <a:t>取得回應</a:t>
            </a:r>
          </a:p>
          <a:p>
            <a:r>
              <a:rPr lang="en-US" altLang="zh-TW" sz="3600" dirty="0"/>
              <a:t>(D) I'm a teapot,</a:t>
            </a:r>
            <a:r>
              <a:rPr lang="zh-TW" altLang="en-US" sz="3600" dirty="0"/>
              <a:t>要求伺服器煮咖啡時應當回傳此狀態碼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69937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在建立雲端服務所需資料庫時</a:t>
            </a:r>
            <a:r>
              <a:rPr lang="en-US" altLang="zh-TW" sz="3600" dirty="0"/>
              <a:t>,</a:t>
            </a:r>
            <a:r>
              <a:rPr lang="zh-TW" altLang="en-US" sz="3600" dirty="0"/>
              <a:t>從資訊安全的角度來看</a:t>
            </a:r>
            <a:r>
              <a:rPr lang="en-US" altLang="zh-TW" sz="3600" dirty="0"/>
              <a:t>,</a:t>
            </a:r>
            <a:r>
              <a:rPr lang="zh-TW" altLang="en-US" sz="3600" dirty="0"/>
              <a:t>以下事項</a:t>
            </a:r>
            <a:r>
              <a:rPr lang="zh-TW" altLang="en-US" sz="3600" dirty="0" smtClean="0"/>
              <a:t>何者</a:t>
            </a:r>
            <a:r>
              <a:rPr lang="zh-TW" altLang="en-US" sz="3600" dirty="0"/>
              <a:t>較不需要被注意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資料加密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資料庫使用者角色控管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對連線來源控管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使用正規化規劃資料庫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98593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在建立雲端服務所需資料庫時</a:t>
            </a:r>
            <a:r>
              <a:rPr lang="en-US" altLang="zh-TW" sz="3600" dirty="0"/>
              <a:t>,</a:t>
            </a:r>
            <a:r>
              <a:rPr lang="zh-TW" altLang="en-US" sz="3600" dirty="0"/>
              <a:t>從資訊安全的角度來看</a:t>
            </a:r>
            <a:r>
              <a:rPr lang="en-US" altLang="zh-TW" sz="3600" dirty="0"/>
              <a:t>,</a:t>
            </a:r>
            <a:r>
              <a:rPr lang="zh-TW" altLang="en-US" sz="3600" dirty="0"/>
              <a:t>以下事項</a:t>
            </a:r>
            <a:r>
              <a:rPr lang="zh-TW" altLang="en-US" sz="3600" dirty="0" smtClean="0"/>
              <a:t>何者</a:t>
            </a:r>
            <a:r>
              <a:rPr lang="zh-TW" altLang="en-US" sz="3600" dirty="0"/>
              <a:t>較不需要被注意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資料加密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資料庫使用者角色控管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對連線來源控管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使用正規化規劃資料庫</a:t>
            </a:r>
            <a:endParaRPr lang="en-US" altLang="zh-TW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16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在建置雲端資訊系統時</a:t>
            </a:r>
            <a:r>
              <a:rPr lang="en-US" altLang="zh-TW" sz="3600" dirty="0"/>
              <a:t>,</a:t>
            </a:r>
            <a:r>
              <a:rPr lang="zh-TW" altLang="en-US" sz="3600" dirty="0"/>
              <a:t>常會對系統進行一系列的安全分析</a:t>
            </a:r>
            <a:r>
              <a:rPr lang="en-US" altLang="zh-TW" sz="3600" dirty="0"/>
              <a:t>,</a:t>
            </a:r>
            <a:r>
              <a:rPr lang="zh-TW" altLang="en-US" sz="3600" dirty="0"/>
              <a:t>請問</a:t>
            </a:r>
            <a:r>
              <a:rPr lang="zh-TW" altLang="en-US" sz="3600" dirty="0" smtClean="0"/>
              <a:t>下列</a:t>
            </a:r>
            <a:r>
              <a:rPr lang="zh-TW" altLang="en-US" sz="3600" dirty="0"/>
              <a:t>何者不屬於安全分析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弱點分析</a:t>
            </a:r>
            <a:r>
              <a:rPr lang="en-US" altLang="zh-TW" sz="3600" dirty="0"/>
              <a:t>(Vulnerability Analysis)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可行性分析</a:t>
            </a:r>
            <a:r>
              <a:rPr lang="en-US" altLang="zh-TW" sz="3600" dirty="0"/>
              <a:t>(Feasibility Analysis)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威脅分析</a:t>
            </a:r>
            <a:r>
              <a:rPr lang="en-US" altLang="zh-TW" sz="3600" dirty="0"/>
              <a:t>(Threat Analysis)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風險評估</a:t>
            </a:r>
            <a:r>
              <a:rPr lang="en-US" altLang="zh-TW" sz="3600" dirty="0"/>
              <a:t>(Risk Analysis)</a:t>
            </a:r>
          </a:p>
        </p:txBody>
      </p:sp>
    </p:spTree>
    <p:extLst>
      <p:ext uri="{BB962C8B-B14F-4D97-AF65-F5344CB8AC3E}">
        <p14:creationId xmlns:p14="http://schemas.microsoft.com/office/powerpoint/2010/main" val="35269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在建置雲端資訊系統時</a:t>
            </a:r>
            <a:r>
              <a:rPr lang="en-US" altLang="zh-TW" sz="3600" dirty="0"/>
              <a:t>,</a:t>
            </a:r>
            <a:r>
              <a:rPr lang="zh-TW" altLang="en-US" sz="3600" dirty="0"/>
              <a:t>常會對系統進行一系列的安全分析</a:t>
            </a:r>
            <a:r>
              <a:rPr lang="en-US" altLang="zh-TW" sz="3600" dirty="0"/>
              <a:t>,</a:t>
            </a:r>
            <a:r>
              <a:rPr lang="zh-TW" altLang="en-US" sz="3600" dirty="0"/>
              <a:t>請問</a:t>
            </a:r>
            <a:r>
              <a:rPr lang="zh-TW" altLang="en-US" sz="3600" dirty="0" smtClean="0"/>
              <a:t>下列</a:t>
            </a:r>
            <a:r>
              <a:rPr lang="zh-TW" altLang="en-US" sz="3600" dirty="0"/>
              <a:t>何者不屬於安全分析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弱點分析</a:t>
            </a:r>
            <a:r>
              <a:rPr lang="en-US" altLang="zh-TW" sz="3600" dirty="0"/>
              <a:t>(Vulnerability Analysis)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(B) </a:t>
            </a:r>
            <a:r>
              <a:rPr lang="zh-TW" altLang="en-US" sz="3600" dirty="0">
                <a:solidFill>
                  <a:srgbClr val="FF0000"/>
                </a:solidFill>
              </a:rPr>
              <a:t>可行性分析</a:t>
            </a:r>
            <a:r>
              <a:rPr lang="en-US" altLang="zh-TW" sz="3600" dirty="0">
                <a:solidFill>
                  <a:srgbClr val="FF0000"/>
                </a:solidFill>
              </a:rPr>
              <a:t>(Feasibility Analysis)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威脅分析</a:t>
            </a:r>
            <a:r>
              <a:rPr lang="en-US" altLang="zh-TW" sz="3600" dirty="0"/>
              <a:t>(Threat Analysis)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風險評估</a:t>
            </a:r>
            <a:r>
              <a:rPr lang="en-US" altLang="zh-TW" sz="3600" dirty="0"/>
              <a:t>(Risk Analysis)</a:t>
            </a:r>
          </a:p>
        </p:txBody>
      </p:sp>
    </p:spTree>
    <p:extLst>
      <p:ext uri="{BB962C8B-B14F-4D97-AF65-F5344CB8AC3E}">
        <p14:creationId xmlns:p14="http://schemas.microsoft.com/office/powerpoint/2010/main" val="332766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0580" y="1395796"/>
            <a:ext cx="806840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請問下列何者</a:t>
            </a:r>
            <a:r>
              <a:rPr lang="zh-TW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非</a:t>
            </a:r>
            <a:r>
              <a:rPr lang="zh-TW" altLang="en-US" sz="3600" dirty="0"/>
              <a:t> </a:t>
            </a:r>
            <a:r>
              <a:rPr lang="en-US" altLang="zh-TW" sz="3600" dirty="0"/>
              <a:t>SYN SCAN </a:t>
            </a:r>
            <a:r>
              <a:rPr lang="zh-TW" altLang="en-US" sz="3600" dirty="0"/>
              <a:t>的優點</a:t>
            </a:r>
            <a:r>
              <a:rPr lang="en-US" altLang="zh-TW" sz="3600" dirty="0" smtClean="0"/>
              <a:t>?</a:t>
            </a:r>
          </a:p>
          <a:p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快速及可靠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雜訊少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所有平台</a:t>
            </a:r>
            <a:r>
              <a:rPr lang="en-US" altLang="zh-TW" sz="3600" dirty="0"/>
              <a:t>(</a:t>
            </a:r>
            <a:r>
              <a:rPr lang="zh-TW" altLang="en-US" sz="3600" dirty="0"/>
              <a:t>不管 </a:t>
            </a:r>
            <a:r>
              <a:rPr lang="en-US" altLang="zh-TW" sz="3600" dirty="0"/>
              <a:t>TCP </a:t>
            </a:r>
            <a:r>
              <a:rPr lang="zh-TW" altLang="en-US" sz="3600" dirty="0"/>
              <a:t>堆疊實作</a:t>
            </a:r>
            <a:r>
              <a:rPr lang="en-US" altLang="zh-TW" sz="3600" dirty="0"/>
              <a:t>)</a:t>
            </a:r>
            <a:r>
              <a:rPr lang="zh-TW" altLang="en-US" sz="3600" dirty="0"/>
              <a:t>皆準確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不會被偵測</a:t>
            </a:r>
            <a:endParaRPr lang="en-US" altLang="zh-TW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74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0" dirty="0">
                <a:solidFill>
                  <a:srgbClr val="FFFF00"/>
                </a:solidFill>
              </a:rPr>
              <a:t>4.2</a:t>
            </a:r>
            <a:r>
              <a:rPr lang="en-US" altLang="zh-TW" sz="8000" dirty="0" smtClean="0">
                <a:solidFill>
                  <a:srgbClr val="FFFF00"/>
                </a:solidFill>
              </a:rPr>
              <a:t>.</a:t>
            </a:r>
          </a:p>
          <a:p>
            <a:pPr algn="ctr"/>
            <a:r>
              <a:rPr lang="zh-TW" altLang="en-US" sz="3600" dirty="0" smtClean="0"/>
              <a:t>行動</a:t>
            </a:r>
            <a:r>
              <a:rPr lang="zh-TW" altLang="en-US" sz="3600" dirty="0"/>
              <a:t>裝置安全</a:t>
            </a:r>
            <a:r>
              <a:rPr lang="zh-TW" altLang="en-US" sz="3600" dirty="0" smtClean="0"/>
              <a:t>概論</a:t>
            </a:r>
            <a:endParaRPr lang="en-US" altLang="zh-TW" sz="3600" dirty="0" smtClean="0"/>
          </a:p>
          <a:p>
            <a:pPr algn="ctr"/>
            <a:r>
              <a:rPr lang="en-US" altLang="zh-TW" sz="3600" dirty="0" smtClean="0"/>
              <a:t>Mobile </a:t>
            </a:r>
            <a:r>
              <a:rPr lang="en-US" altLang="zh-TW" sz="3600" dirty="0"/>
              <a:t>security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20668059"/>
      </p:ext>
    </p:extLst>
  </p:cSld>
  <p:clrMapOvr>
    <a:masterClrMapping/>
  </p:clrMapOvr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68834" y="564912"/>
            <a:ext cx="8346301" cy="1010316"/>
          </a:xfrm>
        </p:spPr>
        <p:txBody>
          <a:bodyPr>
            <a:normAutofit/>
          </a:bodyPr>
          <a:lstStyle/>
          <a:p>
            <a:r>
              <a:rPr lang="en-US" altLang="zh-TW" dirty="0"/>
              <a:t>4.2.</a:t>
            </a:r>
            <a:r>
              <a:rPr lang="zh-TW" altLang="en-US" dirty="0"/>
              <a:t>行動裝置安全</a:t>
            </a:r>
            <a:r>
              <a:rPr lang="zh-TW" altLang="en-US" sz="2800" dirty="0"/>
              <a:t>概論</a:t>
            </a:r>
            <a:r>
              <a:rPr lang="en-US" altLang="zh-TW" sz="3600" dirty="0"/>
              <a:t>Mobile </a:t>
            </a:r>
            <a:r>
              <a:rPr lang="en-US" altLang="zh-TW" sz="3600" dirty="0" smtClean="0"/>
              <a:t>security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49" y="1825625"/>
            <a:ext cx="8346301" cy="347635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dirty="0" smtClean="0"/>
              <a:t>4.2.1</a:t>
            </a:r>
            <a:r>
              <a:rPr lang="en-US" altLang="zh-TW" dirty="0"/>
              <a:t>.</a:t>
            </a:r>
            <a:r>
              <a:rPr lang="zh-TW" altLang="en-US" dirty="0"/>
              <a:t>行動裝置</a:t>
            </a:r>
            <a:r>
              <a:rPr lang="zh-TW" altLang="en-US" dirty="0" smtClean="0"/>
              <a:t>安全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   裝置安全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   </a:t>
            </a:r>
            <a:r>
              <a:rPr lang="en-US" altLang="zh-TW" dirty="0" smtClean="0"/>
              <a:t>API</a:t>
            </a:r>
            <a:r>
              <a:rPr lang="zh-TW" altLang="en-US" dirty="0" smtClean="0"/>
              <a:t> 安全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 smtClean="0"/>
              <a:t>4.2.2.Mobile </a:t>
            </a:r>
            <a:r>
              <a:rPr lang="zh-TW" altLang="en-US" dirty="0"/>
              <a:t>攻擊手法分析</a:t>
            </a:r>
            <a:r>
              <a:rPr lang="en-US" altLang="zh-TW" dirty="0"/>
              <a:t>:</a:t>
            </a:r>
            <a:r>
              <a:rPr lang="en-US" altLang="zh-TW" sz="2000" dirty="0"/>
              <a:t>OWASP Mobile Top 10(2016)</a:t>
            </a:r>
          </a:p>
          <a:p>
            <a:pPr marL="0" indent="0">
              <a:buNone/>
            </a:pPr>
            <a:r>
              <a:rPr lang="zh-TW" altLang="en-US" sz="1300" dirty="0" smtClean="0"/>
              <a:t>         </a:t>
            </a:r>
            <a:r>
              <a:rPr lang="en-US" altLang="zh-TW" sz="1300" dirty="0" smtClean="0"/>
              <a:t>    </a:t>
            </a:r>
            <a:r>
              <a:rPr lang="en-US" altLang="zh-TW" sz="1300" dirty="0">
                <a:hlinkClick r:id="rId2"/>
              </a:rPr>
              <a:t>https://</a:t>
            </a:r>
            <a:r>
              <a:rPr lang="en-US" altLang="zh-TW" sz="1300" dirty="0" smtClean="0">
                <a:hlinkClick r:id="rId2"/>
              </a:rPr>
              <a:t>www.gss.com.tw/images/stories/epaper_GSS_security/pdf/epaper_gss_security_0132.pdf</a:t>
            </a:r>
            <a:endParaRPr lang="en-US" altLang="zh-TW" sz="1300" dirty="0" smtClean="0"/>
          </a:p>
          <a:p>
            <a:pPr marL="0" indent="0">
              <a:buNone/>
            </a:pPr>
            <a:endParaRPr lang="en-US" altLang="zh-TW" sz="1300" dirty="0"/>
          </a:p>
          <a:p>
            <a:pPr marL="0" indent="0">
              <a:buNone/>
            </a:pPr>
            <a:r>
              <a:rPr lang="en-US" altLang="zh-TW" dirty="0"/>
              <a:t>  4.2.3.OWASP Mobile Security Project</a:t>
            </a:r>
          </a:p>
          <a:p>
            <a:pPr marL="0" indent="0">
              <a:buNone/>
            </a:pP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Mobile Security Testing 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Guide</a:t>
            </a:r>
            <a:r>
              <a:rPr lang="zh-TW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行動安全測試指南</a:t>
            </a:r>
            <a:endParaRPr lang="en-US" altLang="zh-TW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Mobile Application Security Verification 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Standard</a:t>
            </a:r>
            <a:r>
              <a:rPr lang="zh-TW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行動</a:t>
            </a:r>
            <a:r>
              <a:rPr lang="zh-TW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程式安全驗證標準</a:t>
            </a:r>
            <a:endParaRPr lang="en-US" altLang="zh-TW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Mobile Security </a:t>
            </a:r>
            <a:r>
              <a:rPr lang="en-US" altLang="zh-TW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Checklist</a:t>
            </a:r>
            <a:r>
              <a:rPr lang="zh-TW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行動</a:t>
            </a:r>
            <a:r>
              <a: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安全</a:t>
            </a:r>
            <a:r>
              <a:rPr lang="zh-TW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測試</a:t>
            </a:r>
            <a:r>
              <a:rPr lang="zh-TW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清單</a:t>
            </a:r>
            <a:endParaRPr lang="zh-TW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1150517"/>
      </p:ext>
    </p:extLst>
  </p:cSld>
  <p:clrMapOvr>
    <a:masterClrMapping/>
  </p:clrMapOvr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0927" y="946908"/>
            <a:ext cx="790214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行動裝置經常需要安裝新的 </a:t>
            </a:r>
            <a:r>
              <a:rPr lang="en-US" altLang="zh-TW" sz="3600" dirty="0"/>
              <a:t>APP,</a:t>
            </a:r>
            <a:r>
              <a:rPr lang="zh-TW" altLang="en-US" sz="3600" dirty="0"/>
              <a:t>如 </a:t>
            </a:r>
            <a:r>
              <a:rPr lang="en-US" altLang="zh-TW" sz="3600" dirty="0"/>
              <a:t>Apple Store, Google Play </a:t>
            </a:r>
            <a:r>
              <a:rPr lang="zh-TW" altLang="en-US" sz="3600" dirty="0"/>
              <a:t>中下載。</a:t>
            </a:r>
          </a:p>
          <a:p>
            <a:r>
              <a:rPr lang="zh-TW" altLang="en-US" sz="3600" dirty="0"/>
              <a:t>請問下列何者不是下載 </a:t>
            </a:r>
            <a:r>
              <a:rPr lang="en-US" altLang="zh-TW" sz="3600" dirty="0"/>
              <a:t>APP </a:t>
            </a:r>
            <a:r>
              <a:rPr lang="zh-TW" altLang="en-US" sz="3600" dirty="0"/>
              <a:t>應注意之安全事項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確認欲下載 </a:t>
            </a:r>
            <a:r>
              <a:rPr lang="en-US" altLang="zh-TW" sz="3600" dirty="0"/>
              <a:t>APP </a:t>
            </a:r>
            <a:r>
              <a:rPr lang="zh-TW" altLang="en-US" sz="3600" dirty="0"/>
              <a:t>的評比與權限設定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只在信譽良好網站或官方 </a:t>
            </a:r>
            <a:r>
              <a:rPr lang="en-US" altLang="zh-TW" sz="3600" dirty="0"/>
              <a:t>APP </a:t>
            </a:r>
            <a:r>
              <a:rPr lang="zh-TW" altLang="en-US" sz="3600" dirty="0"/>
              <a:t>市集中下載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該 </a:t>
            </a:r>
            <a:r>
              <a:rPr lang="en-US" altLang="zh-TW" sz="3600" dirty="0"/>
              <a:t>APP </a:t>
            </a:r>
            <a:r>
              <a:rPr lang="zh-TW" altLang="en-US" sz="3600" dirty="0"/>
              <a:t>是否需要付費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觀察使用者對該 </a:t>
            </a:r>
            <a:r>
              <a:rPr lang="en-US" altLang="zh-TW" sz="3600" dirty="0"/>
              <a:t>APP </a:t>
            </a:r>
            <a:r>
              <a:rPr lang="zh-TW" altLang="en-US" sz="3600" dirty="0"/>
              <a:t>之評論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82727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0927" y="946908"/>
            <a:ext cx="790214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行動裝置經常需要安裝新的 </a:t>
            </a:r>
            <a:r>
              <a:rPr lang="en-US" altLang="zh-TW" sz="3600" dirty="0"/>
              <a:t>APP,</a:t>
            </a:r>
            <a:r>
              <a:rPr lang="zh-TW" altLang="en-US" sz="3600" dirty="0"/>
              <a:t>如 </a:t>
            </a:r>
            <a:r>
              <a:rPr lang="en-US" altLang="zh-TW" sz="3600" dirty="0"/>
              <a:t>Apple Store, Google Play </a:t>
            </a:r>
            <a:r>
              <a:rPr lang="zh-TW" altLang="en-US" sz="3600" dirty="0"/>
              <a:t>中下載。</a:t>
            </a:r>
          </a:p>
          <a:p>
            <a:r>
              <a:rPr lang="zh-TW" altLang="en-US" sz="3600" dirty="0"/>
              <a:t>請問下列何者不是下載 </a:t>
            </a:r>
            <a:r>
              <a:rPr lang="en-US" altLang="zh-TW" sz="3600" dirty="0"/>
              <a:t>APP </a:t>
            </a:r>
            <a:r>
              <a:rPr lang="zh-TW" altLang="en-US" sz="3600" dirty="0"/>
              <a:t>應注意之安全事項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確認欲下載 </a:t>
            </a:r>
            <a:r>
              <a:rPr lang="en-US" altLang="zh-TW" sz="3600" dirty="0"/>
              <a:t>APP </a:t>
            </a:r>
            <a:r>
              <a:rPr lang="zh-TW" altLang="en-US" sz="3600" dirty="0"/>
              <a:t>的評比與權限設定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只在信譽良好網站或官方 </a:t>
            </a:r>
            <a:r>
              <a:rPr lang="en-US" altLang="zh-TW" sz="3600" dirty="0"/>
              <a:t>APP </a:t>
            </a:r>
            <a:r>
              <a:rPr lang="zh-TW" altLang="en-US" sz="3600" dirty="0"/>
              <a:t>市集中下載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該 </a:t>
            </a:r>
            <a:r>
              <a:rPr lang="en-US" altLang="zh-TW" sz="3600" dirty="0">
                <a:solidFill>
                  <a:srgbClr val="FF0000"/>
                </a:solidFill>
              </a:rPr>
              <a:t>APP </a:t>
            </a:r>
            <a:r>
              <a:rPr lang="zh-TW" altLang="en-US" sz="3600" dirty="0">
                <a:solidFill>
                  <a:srgbClr val="FF0000"/>
                </a:solidFill>
              </a:rPr>
              <a:t>是否需要付費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觀察使用者對該 </a:t>
            </a:r>
            <a:r>
              <a:rPr lang="en-US" altLang="zh-TW" sz="3600" dirty="0"/>
              <a:t>APP </a:t>
            </a:r>
            <a:r>
              <a:rPr lang="zh-TW" altLang="en-US" sz="3600" dirty="0"/>
              <a:t>之評論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0808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關於提高行動裝置</a:t>
            </a:r>
            <a:r>
              <a:rPr lang="en-US" altLang="zh-TW" sz="3600" dirty="0"/>
              <a:t>(</a:t>
            </a:r>
            <a:r>
              <a:rPr lang="zh-TW" altLang="en-US" sz="3600" dirty="0"/>
              <a:t>如手機</a:t>
            </a:r>
            <a:r>
              <a:rPr lang="en-US" altLang="zh-TW" sz="3600" dirty="0"/>
              <a:t>)</a:t>
            </a:r>
            <a:r>
              <a:rPr lang="zh-TW" altLang="en-US" sz="3600" dirty="0"/>
              <a:t>本身的安全性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開啟並設定開機密碼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開啟並設定解鎖密碼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加大電池容量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開啟並設定手機自動鎖定功能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316888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關於提高行動裝置</a:t>
            </a:r>
            <a:r>
              <a:rPr lang="en-US" altLang="zh-TW" sz="3600" dirty="0"/>
              <a:t>(</a:t>
            </a:r>
            <a:r>
              <a:rPr lang="zh-TW" altLang="en-US" sz="3600" dirty="0"/>
              <a:t>如手機</a:t>
            </a:r>
            <a:r>
              <a:rPr lang="en-US" altLang="zh-TW" sz="3600" dirty="0"/>
              <a:t>)</a:t>
            </a:r>
            <a:r>
              <a:rPr lang="zh-TW" altLang="en-US" sz="3600" dirty="0"/>
              <a:t>本身的安全性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開啟並設定開機密碼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開啟並設定解鎖密碼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加大電池容量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開啟並設定手機自動鎖定功能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63654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關於行動裝置上的應用程式軟體安全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僅安裝可信賴來源之軟體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定期更新軟體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安裝防毒軟體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可安裝破解版軟體節省荷包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78440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關於行動裝置上的應用程式軟體安全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僅安裝可信賴來源之軟體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定期更新軟體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安裝防毒軟體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可安裝破解版軟體節省荷包</a:t>
            </a:r>
            <a:endParaRPr lang="en-US" altLang="zh-TW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75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548444" y="946908"/>
            <a:ext cx="804711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針對行動裝置的安全防護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 smtClean="0"/>
              <a:t>(</a:t>
            </a:r>
            <a:r>
              <a:rPr lang="en-US" altLang="zh-TW" sz="3600" dirty="0"/>
              <a:t>A) </a:t>
            </a:r>
            <a:r>
              <a:rPr lang="zh-TW" altLang="en-US" sz="3600" dirty="0"/>
              <a:t>行動裝置充電時應儘量使用變壓器座充</a:t>
            </a:r>
            <a:r>
              <a:rPr lang="en-US" altLang="zh-TW" sz="3600" dirty="0"/>
              <a:t>,</a:t>
            </a:r>
            <a:r>
              <a:rPr lang="zh-TW" altLang="en-US" sz="3600" dirty="0"/>
              <a:t>避免連接電腦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行動裝置應設置密碼或鍵盤鎖等防護措施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行動裝置應避免下載或安裝來路不明之安裝程式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行動裝置不會中毒</a:t>
            </a:r>
            <a:r>
              <a:rPr lang="en-US" altLang="zh-TW" sz="3600" dirty="0"/>
              <a:t>,</a:t>
            </a:r>
            <a:r>
              <a:rPr lang="zh-TW" altLang="en-US" sz="3600" dirty="0"/>
              <a:t>所以不需安裝防毒 </a:t>
            </a:r>
            <a:r>
              <a:rPr lang="en-US" altLang="zh-TW" sz="3600" dirty="0"/>
              <a:t>App,</a:t>
            </a:r>
            <a:r>
              <a:rPr lang="zh-TW" altLang="en-US" sz="3600" dirty="0"/>
              <a:t>以免影響行動</a:t>
            </a:r>
            <a:r>
              <a:rPr lang="zh-TW" altLang="en-US" sz="3600" dirty="0" smtClean="0"/>
              <a:t>裝置安全</a:t>
            </a:r>
            <a:r>
              <a:rPr lang="zh-TW" altLang="en-US" sz="3600" dirty="0"/>
              <a:t>與效能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01805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548444" y="946908"/>
            <a:ext cx="804711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針對行動裝置的安全防護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 smtClean="0"/>
              <a:t>(</a:t>
            </a:r>
            <a:r>
              <a:rPr lang="en-US" altLang="zh-TW" sz="3600" dirty="0"/>
              <a:t>A) </a:t>
            </a:r>
            <a:r>
              <a:rPr lang="zh-TW" altLang="en-US" sz="3600" dirty="0"/>
              <a:t>行動裝置充電時應儘量使用變壓器座充</a:t>
            </a:r>
            <a:r>
              <a:rPr lang="en-US" altLang="zh-TW" sz="3600" dirty="0"/>
              <a:t>,</a:t>
            </a:r>
            <a:r>
              <a:rPr lang="zh-TW" altLang="en-US" sz="3600" dirty="0"/>
              <a:t>避免連接電腦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行動裝置應設置密碼或鍵盤鎖等防護措施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行動裝置應避免下載或安裝來路不明之安裝程式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行動裝置不會中毒</a:t>
            </a:r>
            <a:r>
              <a:rPr lang="en-US" altLang="zh-TW" sz="3600" dirty="0">
                <a:solidFill>
                  <a:srgbClr val="FF0000"/>
                </a:solidFill>
              </a:rPr>
              <a:t>,</a:t>
            </a:r>
            <a:r>
              <a:rPr lang="zh-TW" altLang="en-US" sz="3600" dirty="0">
                <a:solidFill>
                  <a:srgbClr val="FF0000"/>
                </a:solidFill>
              </a:rPr>
              <a:t>所以不需安裝防毒 </a:t>
            </a:r>
            <a:r>
              <a:rPr lang="en-US" altLang="zh-TW" sz="3600" dirty="0">
                <a:solidFill>
                  <a:srgbClr val="FF0000"/>
                </a:solidFill>
              </a:rPr>
              <a:t>App,</a:t>
            </a:r>
            <a:r>
              <a:rPr lang="zh-TW" altLang="en-US" sz="3600" dirty="0">
                <a:solidFill>
                  <a:srgbClr val="FF0000"/>
                </a:solidFill>
              </a:rPr>
              <a:t>以免影響行動</a:t>
            </a:r>
            <a:r>
              <a:rPr lang="zh-TW" altLang="en-US" sz="3600" dirty="0" smtClean="0">
                <a:solidFill>
                  <a:srgbClr val="FF0000"/>
                </a:solidFill>
              </a:rPr>
              <a:t>裝置安全</a:t>
            </a:r>
            <a:r>
              <a:rPr lang="zh-TW" altLang="en-US" sz="3600" dirty="0">
                <a:solidFill>
                  <a:srgbClr val="FF0000"/>
                </a:solidFill>
              </a:rPr>
              <a:t>與效能</a:t>
            </a:r>
            <a:endParaRPr lang="en-US" altLang="zh-TW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46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某管理員監控網路上的 </a:t>
            </a:r>
            <a:r>
              <a:rPr lang="en-US" altLang="zh-TW" sz="3600" dirty="0"/>
              <a:t>IP </a:t>
            </a:r>
            <a:r>
              <a:rPr lang="zh-TW" altLang="en-US" sz="3600" dirty="0"/>
              <a:t>封包時</a:t>
            </a:r>
            <a:r>
              <a:rPr lang="en-US" altLang="zh-TW" sz="3600" dirty="0"/>
              <a:t>,</a:t>
            </a:r>
            <a:r>
              <a:rPr lang="zh-TW" altLang="en-US" sz="3600" dirty="0"/>
              <a:t>發現封包標頭包含了一個協定欄位</a:t>
            </a:r>
          </a:p>
          <a:p>
            <a:r>
              <a:rPr lang="en-US" altLang="zh-TW" sz="3600" dirty="0"/>
              <a:t>(Protocol Number),</a:t>
            </a:r>
            <a:r>
              <a:rPr lang="zh-TW" altLang="en-US" sz="3600" dirty="0"/>
              <a:t>而此欄位的值為 </a:t>
            </a:r>
            <a:r>
              <a:rPr lang="en-US" altLang="zh-TW" sz="3600" dirty="0"/>
              <a:t>1,</a:t>
            </a:r>
            <a:r>
              <a:rPr lang="zh-TW" altLang="en-US" sz="3600" dirty="0"/>
              <a:t>請問此封包是屬於何種</a:t>
            </a:r>
            <a:r>
              <a:rPr lang="zh-TW" altLang="en-US" sz="3600" dirty="0" smtClean="0"/>
              <a:t>協定的</a:t>
            </a:r>
            <a:r>
              <a:rPr lang="zh-TW" altLang="en-US" sz="3600" dirty="0"/>
              <a:t>封包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TCP</a:t>
            </a:r>
          </a:p>
          <a:p>
            <a:r>
              <a:rPr lang="en-US" altLang="zh-TW" sz="3600" dirty="0"/>
              <a:t>(B) UDP</a:t>
            </a:r>
          </a:p>
          <a:p>
            <a:r>
              <a:rPr lang="en-US" altLang="zh-TW" sz="3600" dirty="0"/>
              <a:t>(C) ICMP</a:t>
            </a:r>
          </a:p>
          <a:p>
            <a:r>
              <a:rPr lang="en-US" altLang="zh-TW" sz="3600" dirty="0"/>
              <a:t>(D) IGMP</a:t>
            </a:r>
          </a:p>
        </p:txBody>
      </p:sp>
    </p:spTree>
    <p:extLst>
      <p:ext uri="{BB962C8B-B14F-4D97-AF65-F5344CB8AC3E}">
        <p14:creationId xmlns:p14="http://schemas.microsoft.com/office/powerpoint/2010/main" val="227573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6840" y="946908"/>
            <a:ext cx="843032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/>
              <a:t>關於提高行動裝置連線的安全性</a:t>
            </a:r>
            <a:r>
              <a:rPr lang="en-US" altLang="zh-TW" sz="3200" dirty="0"/>
              <a:t>,</a:t>
            </a:r>
            <a:r>
              <a:rPr lang="zh-TW" altLang="en-US" sz="3200" dirty="0"/>
              <a:t>下列敘述何者不正確</a:t>
            </a:r>
            <a:r>
              <a:rPr lang="en-US" altLang="zh-TW" sz="3200" dirty="0"/>
              <a:t>?</a:t>
            </a:r>
          </a:p>
          <a:p>
            <a:r>
              <a:rPr lang="en-US" altLang="zh-TW" sz="3200" dirty="0"/>
              <a:t>(A) </a:t>
            </a:r>
            <a:r>
              <a:rPr lang="zh-TW" altLang="en-US" sz="3200" dirty="0"/>
              <a:t>當不需要開啟定位功能</a:t>
            </a:r>
            <a:r>
              <a:rPr lang="en-US" altLang="zh-TW" sz="3200" dirty="0"/>
              <a:t>(GPS)</a:t>
            </a:r>
            <a:r>
              <a:rPr lang="zh-TW" altLang="en-US" sz="3200" dirty="0"/>
              <a:t>時</a:t>
            </a:r>
            <a:r>
              <a:rPr lang="en-US" altLang="zh-TW" sz="3200" dirty="0"/>
              <a:t>,</a:t>
            </a:r>
            <a:r>
              <a:rPr lang="zh-TW" altLang="en-US" sz="3200" dirty="0"/>
              <a:t>應保持關閉</a:t>
            </a:r>
          </a:p>
          <a:p>
            <a:r>
              <a:rPr lang="en-US" altLang="zh-TW" sz="3200" dirty="0"/>
              <a:t>(B) </a:t>
            </a:r>
            <a:r>
              <a:rPr lang="zh-TW" altLang="en-US" sz="3200" dirty="0"/>
              <a:t>當有第三方免費提供 </a:t>
            </a:r>
            <a:r>
              <a:rPr lang="en-US" altLang="zh-TW" sz="3200" dirty="0"/>
              <a:t>Wi-Fi </a:t>
            </a:r>
            <a:r>
              <a:rPr lang="zh-TW" altLang="en-US" sz="3200" dirty="0"/>
              <a:t>服務時就直接用</a:t>
            </a:r>
            <a:r>
              <a:rPr lang="en-US" altLang="zh-TW" sz="3200" dirty="0"/>
              <a:t>,</a:t>
            </a:r>
            <a:r>
              <a:rPr lang="zh-TW" altLang="en-US" sz="3200" dirty="0"/>
              <a:t>不需了解服務</a:t>
            </a:r>
            <a:r>
              <a:rPr lang="zh-TW" altLang="en-US" sz="3200" dirty="0" smtClean="0"/>
              <a:t>提供者</a:t>
            </a:r>
            <a:r>
              <a:rPr lang="zh-TW" altLang="en-US" sz="3200" dirty="0"/>
              <a:t>身份</a:t>
            </a:r>
          </a:p>
          <a:p>
            <a:r>
              <a:rPr lang="en-US" altLang="zh-TW" sz="3200" dirty="0"/>
              <a:t>(C) </a:t>
            </a:r>
            <a:r>
              <a:rPr lang="zh-TW" altLang="en-US" sz="3200" dirty="0"/>
              <a:t>應小心使用藍牙功能</a:t>
            </a:r>
            <a:r>
              <a:rPr lang="en-US" altLang="zh-TW" sz="3200" dirty="0"/>
              <a:t>,</a:t>
            </a:r>
            <a:r>
              <a:rPr lang="zh-TW" altLang="en-US" sz="3200" dirty="0"/>
              <a:t>無使用需求時應予以關閉</a:t>
            </a:r>
          </a:p>
          <a:p>
            <a:r>
              <a:rPr lang="en-US" altLang="zh-TW" sz="3200" dirty="0"/>
              <a:t>(D) </a:t>
            </a:r>
            <a:r>
              <a:rPr lang="zh-TW" altLang="en-US" sz="3200" dirty="0"/>
              <a:t>當使用公眾場合所提供之手機充電功能時</a:t>
            </a:r>
            <a:r>
              <a:rPr lang="en-US" altLang="zh-TW" sz="3200" dirty="0"/>
              <a:t>,</a:t>
            </a:r>
            <a:r>
              <a:rPr lang="zh-TW" altLang="en-US" sz="3200" dirty="0"/>
              <a:t>應確保手機相關</a:t>
            </a:r>
            <a:r>
              <a:rPr lang="zh-TW" altLang="en-US" sz="3200" dirty="0" smtClean="0"/>
              <a:t>傳輸功能</a:t>
            </a:r>
            <a:r>
              <a:rPr lang="zh-TW" altLang="en-US" sz="3200" dirty="0"/>
              <a:t>未被開啟或先手動關閉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64470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6840" y="946908"/>
            <a:ext cx="843032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/>
              <a:t>關於提高行動裝置連線的安全性</a:t>
            </a:r>
            <a:r>
              <a:rPr lang="en-US" altLang="zh-TW" sz="3200" dirty="0"/>
              <a:t>,</a:t>
            </a:r>
            <a:r>
              <a:rPr lang="zh-TW" altLang="en-US" sz="3200" dirty="0"/>
              <a:t>下列敘述何者不正確</a:t>
            </a:r>
            <a:r>
              <a:rPr lang="en-US" altLang="zh-TW" sz="3200" dirty="0"/>
              <a:t>?</a:t>
            </a:r>
          </a:p>
          <a:p>
            <a:r>
              <a:rPr lang="en-US" altLang="zh-TW" sz="3200" dirty="0"/>
              <a:t>(A) </a:t>
            </a:r>
            <a:r>
              <a:rPr lang="zh-TW" altLang="en-US" sz="3200" dirty="0"/>
              <a:t>當不需要開啟定位功能</a:t>
            </a:r>
            <a:r>
              <a:rPr lang="en-US" altLang="zh-TW" sz="3200" dirty="0"/>
              <a:t>(GPS)</a:t>
            </a:r>
            <a:r>
              <a:rPr lang="zh-TW" altLang="en-US" sz="3200" dirty="0"/>
              <a:t>時</a:t>
            </a:r>
            <a:r>
              <a:rPr lang="en-US" altLang="zh-TW" sz="3200" dirty="0"/>
              <a:t>,</a:t>
            </a:r>
            <a:r>
              <a:rPr lang="zh-TW" altLang="en-US" sz="3200" dirty="0"/>
              <a:t>應保持關閉</a:t>
            </a:r>
          </a:p>
          <a:p>
            <a:r>
              <a:rPr lang="en-US" altLang="zh-TW" sz="3200" dirty="0">
                <a:solidFill>
                  <a:srgbClr val="FF0000"/>
                </a:solidFill>
              </a:rPr>
              <a:t>(B) </a:t>
            </a:r>
            <a:r>
              <a:rPr lang="zh-TW" altLang="en-US" sz="3200" dirty="0">
                <a:solidFill>
                  <a:srgbClr val="FF0000"/>
                </a:solidFill>
              </a:rPr>
              <a:t>當有第三方免費提供 </a:t>
            </a:r>
            <a:r>
              <a:rPr lang="en-US" altLang="zh-TW" sz="3200" dirty="0">
                <a:solidFill>
                  <a:srgbClr val="FF0000"/>
                </a:solidFill>
              </a:rPr>
              <a:t>Wi-Fi </a:t>
            </a:r>
            <a:r>
              <a:rPr lang="zh-TW" altLang="en-US" sz="3200" dirty="0">
                <a:solidFill>
                  <a:srgbClr val="FF0000"/>
                </a:solidFill>
              </a:rPr>
              <a:t>服務時就直接用</a:t>
            </a:r>
            <a:r>
              <a:rPr lang="en-US" altLang="zh-TW" sz="3200" dirty="0">
                <a:solidFill>
                  <a:srgbClr val="FF0000"/>
                </a:solidFill>
              </a:rPr>
              <a:t>,</a:t>
            </a:r>
            <a:r>
              <a:rPr lang="zh-TW" altLang="en-US" sz="3200" dirty="0">
                <a:solidFill>
                  <a:srgbClr val="FF0000"/>
                </a:solidFill>
              </a:rPr>
              <a:t>不需了解服務</a:t>
            </a:r>
            <a:r>
              <a:rPr lang="zh-TW" altLang="en-US" sz="3200" dirty="0" smtClean="0">
                <a:solidFill>
                  <a:srgbClr val="FF0000"/>
                </a:solidFill>
              </a:rPr>
              <a:t>提供者</a:t>
            </a:r>
            <a:r>
              <a:rPr lang="zh-TW" altLang="en-US" sz="3200" dirty="0">
                <a:solidFill>
                  <a:srgbClr val="FF0000"/>
                </a:solidFill>
              </a:rPr>
              <a:t>身份</a:t>
            </a:r>
          </a:p>
          <a:p>
            <a:r>
              <a:rPr lang="en-US" altLang="zh-TW" sz="3200" dirty="0"/>
              <a:t>(C) </a:t>
            </a:r>
            <a:r>
              <a:rPr lang="zh-TW" altLang="en-US" sz="3200" dirty="0"/>
              <a:t>應小心使用藍牙功能</a:t>
            </a:r>
            <a:r>
              <a:rPr lang="en-US" altLang="zh-TW" sz="3200" dirty="0"/>
              <a:t>,</a:t>
            </a:r>
            <a:r>
              <a:rPr lang="zh-TW" altLang="en-US" sz="3200" dirty="0"/>
              <a:t>無使用需求時應予以關閉</a:t>
            </a:r>
          </a:p>
          <a:p>
            <a:r>
              <a:rPr lang="en-US" altLang="zh-TW" sz="3200" dirty="0"/>
              <a:t>(D) </a:t>
            </a:r>
            <a:r>
              <a:rPr lang="zh-TW" altLang="en-US" sz="3200" dirty="0"/>
              <a:t>當使用公眾場合所提供之手機充電功能時</a:t>
            </a:r>
            <a:r>
              <a:rPr lang="en-US" altLang="zh-TW" sz="3200" dirty="0"/>
              <a:t>,</a:t>
            </a:r>
            <a:r>
              <a:rPr lang="zh-TW" altLang="en-US" sz="3200" dirty="0"/>
              <a:t>應確保手機相關</a:t>
            </a:r>
            <a:r>
              <a:rPr lang="zh-TW" altLang="en-US" sz="3200" dirty="0" smtClean="0"/>
              <a:t>傳輸功能</a:t>
            </a:r>
            <a:r>
              <a:rPr lang="zh-TW" altLang="en-US" sz="3200" dirty="0"/>
              <a:t>未被開啟或先手動關閉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142143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7894" y="946908"/>
            <a:ext cx="891610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/>
              <a:t>關於行動裝置上運用 </a:t>
            </a:r>
            <a:r>
              <a:rPr lang="en-US" altLang="zh-TW" sz="3200" dirty="0"/>
              <a:t>HCE(Host Card Emulation)</a:t>
            </a:r>
            <a:r>
              <a:rPr lang="zh-TW" altLang="en-US" sz="3200" dirty="0"/>
              <a:t>行動支付方式的</a:t>
            </a:r>
            <a:r>
              <a:rPr lang="zh-TW" altLang="en-US" sz="3200" dirty="0" smtClean="0"/>
              <a:t>安全</a:t>
            </a:r>
            <a:r>
              <a:rPr lang="en-US" altLang="zh-TW" sz="3200" dirty="0"/>
              <a:t>,</a:t>
            </a:r>
            <a:r>
              <a:rPr lang="zh-TW" altLang="en-US" sz="3200" dirty="0"/>
              <a:t>下列敘述何者不正確</a:t>
            </a:r>
            <a:r>
              <a:rPr lang="en-US" altLang="zh-TW" sz="3200" dirty="0"/>
              <a:t>?</a:t>
            </a:r>
          </a:p>
          <a:p>
            <a:r>
              <a:rPr lang="en-US" altLang="zh-TW" sz="3200" dirty="0" smtClean="0"/>
              <a:t>(A) </a:t>
            </a:r>
            <a:r>
              <a:rPr lang="zh-TW" altLang="en-US" sz="3200" dirty="0"/>
              <a:t>從雲端支付平台取得的金鑰是有時效性的</a:t>
            </a:r>
          </a:p>
          <a:p>
            <a:r>
              <a:rPr lang="en-US" altLang="zh-TW" sz="3200" dirty="0" smtClean="0"/>
              <a:t>(B) </a:t>
            </a:r>
            <a:r>
              <a:rPr lang="zh-TW" altLang="en-US" sz="3200" dirty="0"/>
              <a:t>無需挑選通過服務平台安全認證的手機</a:t>
            </a:r>
          </a:p>
          <a:p>
            <a:r>
              <a:rPr lang="en-US" altLang="zh-TW" sz="3200" dirty="0" smtClean="0"/>
              <a:t>(C) </a:t>
            </a:r>
            <a:r>
              <a:rPr lang="zh-TW" altLang="en-US" sz="3200" dirty="0"/>
              <a:t>手機無需具備安全元件來儲存支付資訊</a:t>
            </a:r>
          </a:p>
          <a:p>
            <a:r>
              <a:rPr lang="en-US" altLang="zh-TW" sz="3200" dirty="0" smtClean="0"/>
              <a:t>(D) </a:t>
            </a:r>
            <a:r>
              <a:rPr lang="zh-TW" altLang="en-US" sz="3200" dirty="0"/>
              <a:t>需更換具備安全防護特殊的 </a:t>
            </a:r>
            <a:r>
              <a:rPr lang="en-US" altLang="zh-TW" sz="3200" dirty="0"/>
              <a:t>SIM </a:t>
            </a:r>
            <a:r>
              <a:rPr lang="zh-TW" altLang="en-US" sz="3200" dirty="0"/>
              <a:t>卡才能支援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213767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7894" y="946908"/>
            <a:ext cx="891610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/>
              <a:t>關於行動裝置上運用 </a:t>
            </a:r>
            <a:r>
              <a:rPr lang="en-US" altLang="zh-TW" sz="3200" dirty="0"/>
              <a:t>HCE(Host Card Emulation)</a:t>
            </a:r>
            <a:r>
              <a:rPr lang="zh-TW" altLang="en-US" sz="3200" dirty="0"/>
              <a:t>行動支付方式的</a:t>
            </a:r>
            <a:r>
              <a:rPr lang="zh-TW" altLang="en-US" sz="3200" dirty="0" smtClean="0"/>
              <a:t>安全</a:t>
            </a:r>
            <a:r>
              <a:rPr lang="en-US" altLang="zh-TW" sz="3200" dirty="0"/>
              <a:t>,</a:t>
            </a:r>
            <a:r>
              <a:rPr lang="zh-TW" altLang="en-US" sz="3200" dirty="0"/>
              <a:t>下列敘述何者不正確</a:t>
            </a:r>
            <a:r>
              <a:rPr lang="en-US" altLang="zh-TW" sz="3200" dirty="0"/>
              <a:t>?</a:t>
            </a:r>
          </a:p>
          <a:p>
            <a:r>
              <a:rPr lang="en-US" altLang="zh-TW" sz="3200" dirty="0" smtClean="0"/>
              <a:t>(A) </a:t>
            </a:r>
            <a:r>
              <a:rPr lang="zh-TW" altLang="en-US" sz="3200" dirty="0"/>
              <a:t>從雲端支付平台取得的金鑰是有時效性的</a:t>
            </a:r>
          </a:p>
          <a:p>
            <a:r>
              <a:rPr lang="en-US" altLang="zh-TW" sz="3200" dirty="0" smtClean="0"/>
              <a:t>(B) </a:t>
            </a:r>
            <a:r>
              <a:rPr lang="zh-TW" altLang="en-US" sz="3200" dirty="0"/>
              <a:t>無需挑選通過服務平台安全認證的手機</a:t>
            </a:r>
          </a:p>
          <a:p>
            <a:r>
              <a:rPr lang="en-US" altLang="zh-TW" sz="3200" dirty="0" smtClean="0"/>
              <a:t>(C) </a:t>
            </a:r>
            <a:r>
              <a:rPr lang="zh-TW" altLang="en-US" sz="3200" dirty="0"/>
              <a:t>手機無需具備安全元件來儲存支付資訊</a:t>
            </a:r>
          </a:p>
          <a:p>
            <a:r>
              <a:rPr lang="en-US" altLang="zh-TW" sz="3200" dirty="0" smtClean="0">
                <a:solidFill>
                  <a:srgbClr val="FF0000"/>
                </a:solidFill>
              </a:rPr>
              <a:t>(D) </a:t>
            </a:r>
            <a:r>
              <a:rPr lang="zh-TW" altLang="en-US" sz="3200" dirty="0">
                <a:solidFill>
                  <a:srgbClr val="FF0000"/>
                </a:solidFill>
              </a:rPr>
              <a:t>需更換具備安全防護特殊的 </a:t>
            </a:r>
            <a:r>
              <a:rPr lang="en-US" altLang="zh-TW" sz="3200" dirty="0">
                <a:solidFill>
                  <a:srgbClr val="FF0000"/>
                </a:solidFill>
              </a:rPr>
              <a:t>SIM </a:t>
            </a:r>
            <a:r>
              <a:rPr lang="zh-TW" altLang="en-US" sz="3200" dirty="0">
                <a:solidFill>
                  <a:srgbClr val="FF0000"/>
                </a:solidFill>
              </a:rPr>
              <a:t>卡才能支援</a:t>
            </a:r>
            <a:endParaRPr lang="en-US" altLang="zh-TW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74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請問在行動裝置上</a:t>
            </a:r>
            <a:r>
              <a:rPr lang="en-US" altLang="zh-TW" sz="3600" dirty="0"/>
              <a:t>,</a:t>
            </a:r>
            <a:r>
              <a:rPr lang="zh-TW" altLang="en-US" sz="3600" dirty="0"/>
              <a:t>下列何種的使用者驗證方式安全性最低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圖形軌跡鎖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人臉辨識鎖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指紋辨識鎖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虹膜辨識鎖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364855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請問在行動裝置上</a:t>
            </a:r>
            <a:r>
              <a:rPr lang="en-US" altLang="zh-TW" sz="3600" dirty="0"/>
              <a:t>,</a:t>
            </a:r>
            <a:r>
              <a:rPr lang="zh-TW" altLang="en-US" sz="3600" dirty="0"/>
              <a:t>下列何種的使用者驗證方式安全性最低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>
                <a:solidFill>
                  <a:srgbClr val="FF0000"/>
                </a:solidFill>
              </a:rPr>
              <a:t>(A) </a:t>
            </a:r>
            <a:r>
              <a:rPr lang="zh-TW" altLang="en-US" sz="3600" dirty="0">
                <a:solidFill>
                  <a:srgbClr val="FF0000"/>
                </a:solidFill>
              </a:rPr>
              <a:t>圖形軌跡鎖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人臉辨識鎖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指紋辨識鎖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虹膜辨識鎖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56440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在使用行動裝置時</a:t>
            </a:r>
            <a:r>
              <a:rPr lang="en-US" altLang="zh-TW" sz="3600" dirty="0"/>
              <a:t>,</a:t>
            </a:r>
            <a:r>
              <a:rPr lang="zh-TW" altLang="en-US" sz="3600" dirty="0"/>
              <a:t>下列何者攻擊手法主要是針對人與人的互動</a:t>
            </a:r>
            <a:r>
              <a:rPr lang="zh-TW" altLang="en-US" sz="3600" dirty="0" smtClean="0"/>
              <a:t>形成的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重送攻擊</a:t>
            </a:r>
            <a:r>
              <a:rPr lang="en-US" altLang="zh-TW" sz="3600" dirty="0"/>
              <a:t>(Replaying Attack)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社交攻擊</a:t>
            </a:r>
            <a:r>
              <a:rPr lang="en-US" altLang="zh-TW" sz="3600" dirty="0"/>
              <a:t>(Social Engineering)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中間人攻擊</a:t>
            </a:r>
            <a:r>
              <a:rPr lang="en-US" altLang="zh-TW" sz="3600" dirty="0"/>
              <a:t>(Man in the Middle Attack)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阻斷式服務攻擊</a:t>
            </a:r>
            <a:r>
              <a:rPr lang="en-US" altLang="zh-TW" sz="3600" dirty="0"/>
              <a:t>(Denial-of-Service Attack)</a:t>
            </a:r>
          </a:p>
        </p:txBody>
      </p:sp>
    </p:spTree>
    <p:extLst>
      <p:ext uri="{BB962C8B-B14F-4D97-AF65-F5344CB8AC3E}">
        <p14:creationId xmlns:p14="http://schemas.microsoft.com/office/powerpoint/2010/main" val="322422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在使用行動裝置時</a:t>
            </a:r>
            <a:r>
              <a:rPr lang="en-US" altLang="zh-TW" sz="3600" dirty="0"/>
              <a:t>,</a:t>
            </a:r>
            <a:r>
              <a:rPr lang="zh-TW" altLang="en-US" sz="3600" dirty="0"/>
              <a:t>下列何者攻擊手法主要是針對人與人的互動</a:t>
            </a:r>
            <a:r>
              <a:rPr lang="zh-TW" altLang="en-US" sz="3600" dirty="0" smtClean="0"/>
              <a:t>形成的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重送攻擊</a:t>
            </a:r>
            <a:r>
              <a:rPr lang="en-US" altLang="zh-TW" sz="3600" dirty="0"/>
              <a:t>(Replaying Attack)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(B) </a:t>
            </a:r>
            <a:r>
              <a:rPr lang="zh-TW" altLang="en-US" sz="3600" dirty="0">
                <a:solidFill>
                  <a:srgbClr val="FF0000"/>
                </a:solidFill>
              </a:rPr>
              <a:t>社交攻擊</a:t>
            </a:r>
            <a:r>
              <a:rPr lang="en-US" altLang="zh-TW" sz="3600" dirty="0">
                <a:solidFill>
                  <a:srgbClr val="FF0000"/>
                </a:solidFill>
              </a:rPr>
              <a:t>(Social Engineering)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中間人攻擊</a:t>
            </a:r>
            <a:r>
              <a:rPr lang="en-US" altLang="zh-TW" sz="3600" dirty="0"/>
              <a:t>(Man in the Middle Attack)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阻斷式服務攻擊</a:t>
            </a:r>
            <a:r>
              <a:rPr lang="en-US" altLang="zh-TW" sz="3600" dirty="0"/>
              <a:t>(Denial-of-Service Attack)</a:t>
            </a:r>
          </a:p>
        </p:txBody>
      </p:sp>
    </p:spTree>
    <p:extLst>
      <p:ext uri="{BB962C8B-B14F-4D97-AF65-F5344CB8AC3E}">
        <p14:creationId xmlns:p14="http://schemas.microsoft.com/office/powerpoint/2010/main" val="250794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在行動裝置使用上</a:t>
            </a:r>
            <a:r>
              <a:rPr lang="en-US" altLang="zh-TW" sz="3600" dirty="0"/>
              <a:t>,</a:t>
            </a:r>
            <a:r>
              <a:rPr lang="zh-TW" altLang="en-US" sz="3600" dirty="0"/>
              <a:t>為避免使用者遭受網路釣魚攻擊</a:t>
            </a:r>
            <a:r>
              <a:rPr lang="en-US" altLang="zh-TW" sz="3600" dirty="0"/>
              <a:t>(Phishing)</a:t>
            </a:r>
            <a:r>
              <a:rPr lang="zh-TW" altLang="en-US" sz="3600" dirty="0"/>
              <a:t>所</a:t>
            </a:r>
            <a:r>
              <a:rPr lang="zh-TW" altLang="en-US" sz="3600" dirty="0" smtClean="0"/>
              <a:t>需注意</a:t>
            </a:r>
            <a:r>
              <a:rPr lang="zh-TW" altLang="en-US" sz="3600" dirty="0"/>
              <a:t>的事項。下列敘述何者不正確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輸入重要資訊時須觀察網址是否異常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勿胡亂開啟來路不明的信件連結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不隨意連接不信賴的 </a:t>
            </a:r>
            <a:r>
              <a:rPr lang="en-US" altLang="zh-TW" sz="3600" dirty="0"/>
              <a:t>Wi-Fi </a:t>
            </a:r>
            <a:r>
              <a:rPr lang="zh-TW" altLang="en-US" sz="3600" dirty="0"/>
              <a:t>熱點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用無痕跡的瀏覽器開啟網頁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93113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在行動裝置使用上</a:t>
            </a:r>
            <a:r>
              <a:rPr lang="en-US" altLang="zh-TW" sz="3600" dirty="0"/>
              <a:t>,</a:t>
            </a:r>
            <a:r>
              <a:rPr lang="zh-TW" altLang="en-US" sz="3600" dirty="0"/>
              <a:t>為避免使用者遭受網路釣魚攻擊</a:t>
            </a:r>
            <a:r>
              <a:rPr lang="en-US" altLang="zh-TW" sz="3600" dirty="0"/>
              <a:t>(Phishing)</a:t>
            </a:r>
            <a:r>
              <a:rPr lang="zh-TW" altLang="en-US" sz="3600" dirty="0"/>
              <a:t>所</a:t>
            </a:r>
            <a:r>
              <a:rPr lang="zh-TW" altLang="en-US" sz="3600" dirty="0" smtClean="0"/>
              <a:t>需注意</a:t>
            </a:r>
            <a:r>
              <a:rPr lang="zh-TW" altLang="en-US" sz="3600" dirty="0"/>
              <a:t>的事項。下列敘述何者不正確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輸入重要資訊時須觀察網址是否異常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勿胡亂開啟來路不明的信件連結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不隨意連接不信賴的 </a:t>
            </a:r>
            <a:r>
              <a:rPr lang="en-US" altLang="zh-TW" sz="3600" dirty="0"/>
              <a:t>Wi-Fi </a:t>
            </a:r>
            <a:r>
              <a:rPr lang="zh-TW" altLang="en-US" sz="3600" dirty="0"/>
              <a:t>熱點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用無痕跡的瀏覽器開啟網頁</a:t>
            </a:r>
            <a:endParaRPr lang="en-US" altLang="zh-TW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32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某管理員監控網路上的 </a:t>
            </a:r>
            <a:r>
              <a:rPr lang="en-US" altLang="zh-TW" sz="3600" dirty="0"/>
              <a:t>IP </a:t>
            </a:r>
            <a:r>
              <a:rPr lang="zh-TW" altLang="en-US" sz="3600" dirty="0"/>
              <a:t>封包時</a:t>
            </a:r>
            <a:r>
              <a:rPr lang="en-US" altLang="zh-TW" sz="3600" dirty="0"/>
              <a:t>,</a:t>
            </a:r>
            <a:r>
              <a:rPr lang="zh-TW" altLang="en-US" sz="3600" dirty="0"/>
              <a:t>發現封包標頭包含了一個協定欄位</a:t>
            </a:r>
          </a:p>
          <a:p>
            <a:r>
              <a:rPr lang="en-US" altLang="zh-TW" sz="3600" dirty="0"/>
              <a:t>(Protocol Number),</a:t>
            </a:r>
            <a:r>
              <a:rPr lang="zh-TW" altLang="en-US" sz="3600" dirty="0"/>
              <a:t>而此欄位的值為 </a:t>
            </a:r>
            <a:r>
              <a:rPr lang="en-US" altLang="zh-TW" sz="3600" dirty="0"/>
              <a:t>1,</a:t>
            </a:r>
            <a:r>
              <a:rPr lang="zh-TW" altLang="en-US" sz="3600" dirty="0"/>
              <a:t>請問此封包是屬於何種</a:t>
            </a:r>
            <a:r>
              <a:rPr lang="zh-TW" altLang="en-US" sz="3600" dirty="0" smtClean="0"/>
              <a:t>協定的</a:t>
            </a:r>
            <a:r>
              <a:rPr lang="zh-TW" altLang="en-US" sz="3600" dirty="0"/>
              <a:t>封包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TCP</a:t>
            </a:r>
          </a:p>
          <a:p>
            <a:r>
              <a:rPr lang="en-US" altLang="zh-TW" sz="3600" dirty="0"/>
              <a:t>(B) UDP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ICMP</a:t>
            </a:r>
          </a:p>
          <a:p>
            <a:r>
              <a:rPr lang="en-US" altLang="zh-TW" sz="3600" dirty="0"/>
              <a:t>(D) IGMP</a:t>
            </a:r>
          </a:p>
        </p:txBody>
      </p:sp>
    </p:spTree>
    <p:extLst>
      <p:ext uri="{BB962C8B-B14F-4D97-AF65-F5344CB8AC3E}">
        <p14:creationId xmlns:p14="http://schemas.microsoft.com/office/powerpoint/2010/main" val="267366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>
                <a:solidFill>
                  <a:srgbClr val="FFFF00"/>
                </a:solidFill>
              </a:rPr>
              <a:t>4.3</a:t>
            </a:r>
            <a:r>
              <a:rPr lang="en-US" altLang="zh-TW" sz="6000" dirty="0" smtClean="0">
                <a:solidFill>
                  <a:srgbClr val="FFFF00"/>
                </a:solidFill>
              </a:rPr>
              <a:t>.</a:t>
            </a:r>
          </a:p>
          <a:p>
            <a:pPr algn="ctr"/>
            <a:r>
              <a:rPr lang="zh-TW" altLang="en-US" dirty="0" smtClean="0"/>
              <a:t>物</a:t>
            </a:r>
            <a:r>
              <a:rPr lang="zh-TW" altLang="en-US" dirty="0"/>
              <a:t>聯網安全</a:t>
            </a:r>
            <a:r>
              <a:rPr lang="zh-TW" altLang="en-US" dirty="0" smtClean="0"/>
              <a:t>概論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IOT </a:t>
            </a:r>
            <a:r>
              <a:rPr lang="en-US" altLang="zh-TW" dirty="0"/>
              <a:t>security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5740360"/>
      </p:ext>
    </p:extLst>
  </p:cSld>
  <p:clrMapOvr>
    <a:masterClrMapping/>
  </p:clrMapOvr>
</p:sld>
</file>

<file path=ppt/slides/slide3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02740"/>
          </a:xfrm>
        </p:spPr>
        <p:txBody>
          <a:bodyPr/>
          <a:lstStyle/>
          <a:p>
            <a:r>
              <a:rPr lang="en-US" altLang="zh-TW" dirty="0"/>
              <a:t>4.3.</a:t>
            </a:r>
            <a:r>
              <a:rPr lang="zh-TW" altLang="en-US" dirty="0"/>
              <a:t>物聯網安全概論</a:t>
            </a:r>
            <a:r>
              <a:rPr lang="en-US" altLang="zh-TW" dirty="0"/>
              <a:t>IOT </a:t>
            </a:r>
            <a:r>
              <a:rPr lang="en-US" altLang="zh-TW" dirty="0" smtClean="0"/>
              <a:t>security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64755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4.3.1</a:t>
            </a:r>
            <a:r>
              <a:rPr lang="en-US" altLang="zh-TW" dirty="0"/>
              <a:t>.</a:t>
            </a:r>
            <a:r>
              <a:rPr lang="zh-TW" altLang="en-US" dirty="0"/>
              <a:t>物聯網 </a:t>
            </a:r>
            <a:r>
              <a:rPr lang="en-US" altLang="zh-TW" dirty="0"/>
              <a:t>IOT(Internet of Thing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   </a:t>
            </a:r>
            <a:r>
              <a:rPr lang="en-US" altLang="zh-TW" dirty="0" smtClean="0"/>
              <a:t>==&gt;</a:t>
            </a:r>
            <a:r>
              <a:rPr lang="en-US" altLang="zh-TW" dirty="0"/>
              <a:t>Internet of Threat</a:t>
            </a:r>
          </a:p>
          <a:p>
            <a:pPr marL="0" indent="0">
              <a:buNone/>
            </a:pPr>
            <a:r>
              <a:rPr lang="en-US" altLang="zh-TW" dirty="0" smtClean="0"/>
              <a:t>4.3.2</a:t>
            </a:r>
            <a:r>
              <a:rPr lang="en-US" altLang="zh-TW" dirty="0"/>
              <a:t>.</a:t>
            </a:r>
            <a:r>
              <a:rPr lang="zh-TW" altLang="en-US" dirty="0"/>
              <a:t>物聯網攻擊手法分析</a:t>
            </a:r>
            <a:r>
              <a:rPr lang="en-US" altLang="zh-TW" dirty="0"/>
              <a:t>:OWASP IOT TOP 10(2018)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4939282"/>
      </p:ext>
    </p:extLst>
  </p:cSld>
  <p:clrMapOvr>
    <a:masterClrMapping/>
  </p:clrMapOvr>
</p:sld>
</file>

<file path=ppt/slides/slide3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916" y="1373234"/>
            <a:ext cx="6510549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341938" y="853852"/>
            <a:ext cx="56516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/>
              <a:t>http://www.iotmart.com/zh-TW/MartE/CmsDetail/8D2461F9-4C06-4D7B-9F31-E8E26F37F3A5?category=%E5%B0%88%E9%A1%8C&amp;AspxAutoDetectCookieSupport=1</a:t>
            </a:r>
            <a:endParaRPr lang="zh-TW" altLang="en-US" sz="1200" dirty="0"/>
          </a:p>
        </p:txBody>
      </p:sp>
      <p:sp>
        <p:nvSpPr>
          <p:cNvPr id="5" name="矩形 4"/>
          <p:cNvSpPr/>
          <p:nvPr/>
        </p:nvSpPr>
        <p:spPr>
          <a:xfrm>
            <a:off x="465311" y="4980926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感知層</a:t>
            </a:r>
            <a:r>
              <a:rPr lang="en-US" altLang="zh-TW" dirty="0"/>
              <a:t>: </a:t>
            </a:r>
            <a:endParaRPr lang="en-US" altLang="zh-TW" dirty="0" smtClean="0"/>
          </a:p>
          <a:p>
            <a:r>
              <a:rPr lang="zh-TW" altLang="en-US" dirty="0" smtClean="0"/>
              <a:t>收集</a:t>
            </a:r>
            <a:r>
              <a:rPr lang="zh-TW" altLang="en-US" dirty="0"/>
              <a:t>大量數據</a:t>
            </a:r>
          </a:p>
        </p:txBody>
      </p:sp>
      <p:sp>
        <p:nvSpPr>
          <p:cNvPr id="6" name="矩形 5"/>
          <p:cNvSpPr/>
          <p:nvPr/>
        </p:nvSpPr>
        <p:spPr>
          <a:xfrm>
            <a:off x="375543" y="3958949"/>
            <a:ext cx="1685077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嵌入式平台層</a:t>
            </a:r>
            <a:r>
              <a:rPr lang="en-US" altLang="zh-TW" dirty="0"/>
              <a:t>: </a:t>
            </a:r>
            <a:endParaRPr lang="en-US" altLang="zh-TW" dirty="0" smtClean="0"/>
          </a:p>
          <a:p>
            <a:r>
              <a:rPr lang="zh-TW" altLang="en-US" sz="1400" dirty="0" smtClean="0"/>
              <a:t>終端</a:t>
            </a:r>
            <a:r>
              <a:rPr lang="zh-TW" altLang="en-US" sz="1400" dirty="0"/>
              <a:t>智能</a:t>
            </a:r>
            <a:r>
              <a:rPr lang="zh-TW" altLang="en-US" sz="1400" dirty="0" smtClean="0"/>
              <a:t>伺服器</a:t>
            </a:r>
            <a:endParaRPr lang="en-US" altLang="zh-TW" sz="1400" dirty="0" smtClean="0"/>
          </a:p>
          <a:p>
            <a:r>
              <a:rPr lang="zh-TW" altLang="en-US" sz="1400" dirty="0" smtClean="0"/>
              <a:t>軟硬</a:t>
            </a:r>
            <a:r>
              <a:rPr lang="zh-TW" altLang="en-US" sz="1400" dirty="0"/>
              <a:t>體整合</a:t>
            </a:r>
          </a:p>
        </p:txBody>
      </p:sp>
      <p:sp>
        <p:nvSpPr>
          <p:cNvPr id="7" name="矩形 6"/>
          <p:cNvSpPr/>
          <p:nvPr/>
        </p:nvSpPr>
        <p:spPr>
          <a:xfrm>
            <a:off x="197609" y="3110041"/>
            <a:ext cx="18630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物聯網解決平台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 </a:t>
            </a:r>
            <a:r>
              <a:rPr lang="zh-TW" altLang="en-US" dirty="0"/>
              <a:t>高度客製化</a:t>
            </a:r>
          </a:p>
        </p:txBody>
      </p:sp>
      <p:sp>
        <p:nvSpPr>
          <p:cNvPr id="8" name="矩形 7"/>
          <p:cNvSpPr/>
          <p:nvPr/>
        </p:nvSpPr>
        <p:spPr>
          <a:xfrm>
            <a:off x="439663" y="1861208"/>
            <a:ext cx="1620957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雲端服務層</a:t>
            </a:r>
            <a:r>
              <a:rPr lang="en-US" altLang="zh-TW" dirty="0"/>
              <a:t>: </a:t>
            </a:r>
            <a:endParaRPr lang="en-US" altLang="zh-TW" dirty="0" smtClean="0"/>
          </a:p>
          <a:p>
            <a:r>
              <a:rPr lang="zh-TW" altLang="en-US" sz="1600" dirty="0" smtClean="0"/>
              <a:t>各</a:t>
            </a:r>
            <a:r>
              <a:rPr lang="zh-TW" altLang="en-US" sz="1600" dirty="0"/>
              <a:t>領域客戶</a:t>
            </a:r>
            <a:r>
              <a:rPr lang="zh-TW" altLang="en-US" sz="1600" dirty="0" smtClean="0"/>
              <a:t>實踐</a:t>
            </a:r>
            <a:endParaRPr lang="en-US" altLang="zh-TW" sz="1600" dirty="0" smtClean="0"/>
          </a:p>
          <a:p>
            <a:r>
              <a:rPr lang="zh-TW" altLang="en-US" sz="1600" dirty="0" smtClean="0"/>
              <a:t>物</a:t>
            </a:r>
            <a:r>
              <a:rPr lang="zh-TW" altLang="en-US" sz="1600" dirty="0"/>
              <a:t>聯網應用</a:t>
            </a:r>
          </a:p>
        </p:txBody>
      </p:sp>
    </p:spTree>
    <p:extLst>
      <p:ext uri="{BB962C8B-B14F-4D97-AF65-F5344CB8AC3E}">
        <p14:creationId xmlns:p14="http://schemas.microsoft.com/office/powerpoint/2010/main" val="114947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18" y="576142"/>
            <a:ext cx="8178606" cy="467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524507" y="5472517"/>
            <a:ext cx="79568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萬物聯網，淺談</a:t>
            </a:r>
            <a:r>
              <a:rPr lang="en-US" altLang="zh-TW" dirty="0" err="1"/>
              <a:t>IoT</a:t>
            </a:r>
            <a:r>
              <a:rPr lang="zh-TW" altLang="en-US" dirty="0"/>
              <a:t>低功耗廣域網路趨勢：</a:t>
            </a:r>
            <a:r>
              <a:rPr lang="en-US" altLang="zh-TW" dirty="0" err="1"/>
              <a:t>LoRa</a:t>
            </a:r>
            <a:r>
              <a:rPr lang="zh-TW" altLang="en-US" dirty="0"/>
              <a:t>、</a:t>
            </a:r>
            <a:r>
              <a:rPr lang="en-US" altLang="zh-TW" dirty="0"/>
              <a:t>SIGFOX</a:t>
            </a:r>
            <a:r>
              <a:rPr lang="zh-TW" altLang="en-US" dirty="0"/>
              <a:t>、</a:t>
            </a:r>
            <a:r>
              <a:rPr lang="en-US" altLang="zh-TW" dirty="0" smtClean="0"/>
              <a:t>NB-</a:t>
            </a:r>
            <a:r>
              <a:rPr lang="en-US" altLang="zh-TW" dirty="0" err="1" smtClean="0"/>
              <a:t>IoT</a:t>
            </a:r>
            <a:endParaRPr lang="en-US" altLang="zh-TW" dirty="0" smtClean="0"/>
          </a:p>
          <a:p>
            <a:r>
              <a:rPr lang="zh-TW" altLang="en-US" dirty="0" smtClean="0"/>
              <a:t>大</a:t>
            </a:r>
            <a:r>
              <a:rPr lang="zh-TW" altLang="en-US" dirty="0"/>
              <a:t>和有</a:t>
            </a:r>
            <a:r>
              <a:rPr lang="zh-TW" altLang="en-US" dirty="0" smtClean="0"/>
              <a:t>話說</a:t>
            </a:r>
            <a:endParaRPr lang="en-US" altLang="zh-TW" dirty="0" smtClean="0"/>
          </a:p>
          <a:p>
            <a:r>
              <a:rPr lang="en-US" altLang="zh-TW" sz="1200" dirty="0">
                <a:hlinkClick r:id="rId3"/>
              </a:rPr>
              <a:t>https://meethub.bnext.com.tw/%E8%90%AC%E7%89%A9%E8%81%AF%E7%B6%B2%EF%BC%8C%E6%B7%BA%E8%AB%87iot%E4%BD%8E%E5%8A%9F%E8%80%97%E5%BB%A3%E5%9F%9F%E7%B6%B2%E8%B7%AF%E8%B6%A8%E5%8B%A2%EF%BC%9Alora%E3%80%81sigfox%E3%80%81nb-iot%EF%BD%9C/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9905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487113" y="946908"/>
            <a:ext cx="816977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在物聯網裡</a:t>
            </a:r>
            <a:r>
              <a:rPr lang="en-US" altLang="zh-TW" sz="3600" dirty="0"/>
              <a:t>,</a:t>
            </a:r>
            <a:r>
              <a:rPr lang="zh-TW" altLang="en-US" sz="3600" dirty="0"/>
              <a:t>駭客可能會運用監聽程式</a:t>
            </a:r>
            <a:r>
              <a:rPr lang="en-US" altLang="zh-TW" sz="3600" dirty="0"/>
              <a:t>(Sniffer),</a:t>
            </a:r>
            <a:r>
              <a:rPr lang="zh-TW" altLang="en-US" sz="3600" dirty="0"/>
              <a:t>截取任何透過網路</a:t>
            </a:r>
          </a:p>
          <a:p>
            <a:r>
              <a:rPr lang="zh-TW" altLang="en-US" sz="3600" dirty="0"/>
              <a:t>傳送之未加密的資訊再加以竊取。這是屬於哪一類的攻擊手法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監聽攻擊</a:t>
            </a:r>
            <a:r>
              <a:rPr lang="en-US" altLang="zh-TW" sz="3600" dirty="0"/>
              <a:t>(Sniffing Attack)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密碼攻擊</a:t>
            </a:r>
            <a:r>
              <a:rPr lang="en-US" altLang="zh-TW" sz="3600" dirty="0"/>
              <a:t>(Password-Based Attack)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金鑰淪陷攻擊</a:t>
            </a:r>
            <a:r>
              <a:rPr lang="en-US" altLang="zh-TW" sz="3600" dirty="0"/>
              <a:t>(Compromised-Key Attack)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阻斷服務攻擊</a:t>
            </a:r>
            <a:r>
              <a:rPr lang="en-US" altLang="zh-TW" sz="3600" dirty="0"/>
              <a:t>(Denial-of-Service Attack)</a:t>
            </a:r>
          </a:p>
        </p:txBody>
      </p:sp>
    </p:spTree>
    <p:extLst>
      <p:ext uri="{BB962C8B-B14F-4D97-AF65-F5344CB8AC3E}">
        <p14:creationId xmlns:p14="http://schemas.microsoft.com/office/powerpoint/2010/main" val="214643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487113" y="946908"/>
            <a:ext cx="816977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在物聯網裡</a:t>
            </a:r>
            <a:r>
              <a:rPr lang="en-US" altLang="zh-TW" sz="3600" dirty="0"/>
              <a:t>,</a:t>
            </a:r>
            <a:r>
              <a:rPr lang="zh-TW" altLang="en-US" sz="3600" dirty="0"/>
              <a:t>駭客可能會運用監聽程式</a:t>
            </a:r>
            <a:r>
              <a:rPr lang="en-US" altLang="zh-TW" sz="3600" dirty="0"/>
              <a:t>(Sniffer),</a:t>
            </a:r>
            <a:r>
              <a:rPr lang="zh-TW" altLang="en-US" sz="3600" dirty="0"/>
              <a:t>截取任何透過網路</a:t>
            </a:r>
          </a:p>
          <a:p>
            <a:r>
              <a:rPr lang="zh-TW" altLang="en-US" sz="3600" dirty="0"/>
              <a:t>傳送之未加密的資訊再加以竊取。這是屬於哪一類的攻擊手法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(A) </a:t>
            </a:r>
            <a:r>
              <a:rPr lang="zh-TW" altLang="en-US" sz="3600" dirty="0">
                <a:solidFill>
                  <a:srgbClr val="FF0000"/>
                </a:solidFill>
              </a:rPr>
              <a:t>監聽攻擊</a:t>
            </a:r>
            <a:r>
              <a:rPr lang="en-US" altLang="zh-TW" sz="3600" dirty="0">
                <a:solidFill>
                  <a:srgbClr val="FF0000"/>
                </a:solidFill>
              </a:rPr>
              <a:t>(Sniffing Attack)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密碼攻擊</a:t>
            </a:r>
            <a:r>
              <a:rPr lang="en-US" altLang="zh-TW" sz="3600" dirty="0"/>
              <a:t>(Password-Based Attack)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金鑰淪陷攻擊</a:t>
            </a:r>
            <a:r>
              <a:rPr lang="en-US" altLang="zh-TW" sz="3600" dirty="0"/>
              <a:t>(Compromised-Key Attack)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阻斷服務攻擊</a:t>
            </a:r>
            <a:r>
              <a:rPr lang="en-US" altLang="zh-TW" sz="3600" dirty="0"/>
              <a:t>(Denial-of-Service Attack)</a:t>
            </a:r>
          </a:p>
        </p:txBody>
      </p:sp>
    </p:spTree>
    <p:extLst>
      <p:ext uri="{BB962C8B-B14F-4D97-AF65-F5344CB8AC3E}">
        <p14:creationId xmlns:p14="http://schemas.microsoft.com/office/powerpoint/2010/main" val="239632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在被認可的安全措施上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建立 </a:t>
            </a:r>
            <a:r>
              <a:rPr lang="en-US" altLang="zh-TW" sz="3600" dirty="0" err="1"/>
              <a:t>IoT</a:t>
            </a:r>
            <a:r>
              <a:rPr lang="en-US" altLang="zh-TW" sz="3600" dirty="0"/>
              <a:t> </a:t>
            </a:r>
            <a:r>
              <a:rPr lang="zh-TW" altLang="en-US" sz="3600" dirty="0"/>
              <a:t>安全設計指導準則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建立深層防護措施</a:t>
            </a:r>
            <a:r>
              <a:rPr lang="en-US" altLang="zh-TW" sz="3600" dirty="0"/>
              <a:t>,</a:t>
            </a:r>
            <a:r>
              <a:rPr lang="zh-TW" altLang="en-US" sz="3600" dirty="0"/>
              <a:t>分層防禦</a:t>
            </a:r>
            <a:r>
              <a:rPr lang="en-US" altLang="zh-TW" sz="3600" dirty="0"/>
              <a:t>,</a:t>
            </a:r>
            <a:r>
              <a:rPr lang="zh-TW" altLang="en-US" sz="3600" dirty="0"/>
              <a:t>以及常規性檢測工具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建立 </a:t>
            </a:r>
            <a:r>
              <a:rPr lang="en-US" altLang="zh-TW" sz="3600" dirty="0" err="1"/>
              <a:t>IoT</a:t>
            </a:r>
            <a:r>
              <a:rPr lang="en-US" altLang="zh-TW" sz="3600" dirty="0"/>
              <a:t> </a:t>
            </a:r>
            <a:r>
              <a:rPr lang="zh-TW" altLang="en-US" sz="3600" dirty="0"/>
              <a:t>安全資訊分享平台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不同產業可以建立一致的 </a:t>
            </a:r>
            <a:r>
              <a:rPr lang="en-US" altLang="zh-TW" sz="3600" dirty="0" err="1"/>
              <a:t>IoT</a:t>
            </a:r>
            <a:r>
              <a:rPr lang="en-US" altLang="zh-TW" sz="3600" dirty="0"/>
              <a:t> </a:t>
            </a:r>
            <a:r>
              <a:rPr lang="zh-TW" altLang="en-US" sz="3600" dirty="0"/>
              <a:t>安全基礎規範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66984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在被認可的安全措施上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建立 </a:t>
            </a:r>
            <a:r>
              <a:rPr lang="en-US" altLang="zh-TW" sz="3600" dirty="0" err="1"/>
              <a:t>IoT</a:t>
            </a:r>
            <a:r>
              <a:rPr lang="en-US" altLang="zh-TW" sz="3600" dirty="0"/>
              <a:t> </a:t>
            </a:r>
            <a:r>
              <a:rPr lang="zh-TW" altLang="en-US" sz="3600" dirty="0"/>
              <a:t>安全設計指導準則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建立深層防護措施</a:t>
            </a:r>
            <a:r>
              <a:rPr lang="en-US" altLang="zh-TW" sz="3600" dirty="0"/>
              <a:t>,</a:t>
            </a:r>
            <a:r>
              <a:rPr lang="zh-TW" altLang="en-US" sz="3600" dirty="0"/>
              <a:t>分層防禦</a:t>
            </a:r>
            <a:r>
              <a:rPr lang="en-US" altLang="zh-TW" sz="3600" dirty="0"/>
              <a:t>,</a:t>
            </a:r>
            <a:r>
              <a:rPr lang="zh-TW" altLang="en-US" sz="3600" dirty="0"/>
              <a:t>以及常規性檢測工具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建立 </a:t>
            </a:r>
            <a:r>
              <a:rPr lang="en-US" altLang="zh-TW" sz="3600" dirty="0" err="1"/>
              <a:t>IoT</a:t>
            </a:r>
            <a:r>
              <a:rPr lang="en-US" altLang="zh-TW" sz="3600" dirty="0"/>
              <a:t> </a:t>
            </a:r>
            <a:r>
              <a:rPr lang="zh-TW" altLang="en-US" sz="3600" dirty="0"/>
              <a:t>安全資訊分享平台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不同產業可以建立一致的 </a:t>
            </a:r>
            <a:r>
              <a:rPr lang="en-US" altLang="zh-TW" sz="3600" dirty="0" err="1">
                <a:solidFill>
                  <a:srgbClr val="FF0000"/>
                </a:solidFill>
              </a:rPr>
              <a:t>IoT</a:t>
            </a:r>
            <a:r>
              <a:rPr lang="en-US" altLang="zh-TW" sz="3600" dirty="0">
                <a:solidFill>
                  <a:srgbClr val="FF0000"/>
                </a:solidFill>
              </a:rPr>
              <a:t> </a:t>
            </a:r>
            <a:r>
              <a:rPr lang="zh-TW" altLang="en-US" sz="3600" dirty="0">
                <a:solidFill>
                  <a:srgbClr val="FF0000"/>
                </a:solidFill>
              </a:rPr>
              <a:t>安全基礎規範</a:t>
            </a:r>
            <a:endParaRPr lang="en-US" altLang="zh-TW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0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當兩個物聯網裝置在通訊過程中</a:t>
            </a:r>
            <a:r>
              <a:rPr lang="en-US" altLang="zh-TW" sz="3600" dirty="0"/>
              <a:t>,</a:t>
            </a:r>
            <a:r>
              <a:rPr lang="zh-TW" altLang="en-US" sz="3600" dirty="0"/>
              <a:t>傳遞的憑證訊息遭攔截並透過此憑</a:t>
            </a:r>
          </a:p>
          <a:p>
            <a:r>
              <a:rPr lang="zh-TW" altLang="en-US" sz="3600" dirty="0"/>
              <a:t>證模擬合法身分達到存取特定服務。請問以上描述屬於下列哪種</a:t>
            </a:r>
            <a:r>
              <a:rPr lang="zh-TW" altLang="en-US" sz="3600" dirty="0" smtClean="0"/>
              <a:t>攻擊手法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中間人攻擊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重送攻擊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冒充攻擊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監聽攻擊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97180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當兩個物聯網裝置在通訊過程中</a:t>
            </a:r>
            <a:r>
              <a:rPr lang="en-US" altLang="zh-TW" sz="3600" dirty="0"/>
              <a:t>,</a:t>
            </a:r>
            <a:r>
              <a:rPr lang="zh-TW" altLang="en-US" sz="3600" dirty="0"/>
              <a:t>傳遞的憑證訊息遭攔截並透過此憑</a:t>
            </a:r>
          </a:p>
          <a:p>
            <a:r>
              <a:rPr lang="zh-TW" altLang="en-US" sz="3600" dirty="0"/>
              <a:t>證模擬合法身分達到存取特定服務。請問以上描述屬於下列哪種</a:t>
            </a:r>
            <a:r>
              <a:rPr lang="zh-TW" altLang="en-US" sz="3600" dirty="0" smtClean="0"/>
              <a:t>攻擊手法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中間人攻擊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(B) </a:t>
            </a:r>
            <a:r>
              <a:rPr lang="zh-TW" altLang="en-US" sz="3600" dirty="0">
                <a:solidFill>
                  <a:srgbClr val="FF0000"/>
                </a:solidFill>
              </a:rPr>
              <a:t>重送攻擊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冒充攻擊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監聽攻擊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300398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下列何者是一般管理員採用動態路由協定</a:t>
            </a:r>
            <a:r>
              <a:rPr lang="en-US" altLang="zh-TW" sz="3600" dirty="0"/>
              <a:t>(Dynamic Routing Protocol</a:t>
            </a:r>
            <a:r>
              <a:rPr lang="en-US" altLang="zh-TW" sz="3600" dirty="0" smtClean="0"/>
              <a:t>)</a:t>
            </a:r>
            <a:endParaRPr lang="en-US" altLang="zh-TW" sz="3600" dirty="0"/>
          </a:p>
          <a:p>
            <a:r>
              <a:rPr lang="zh-TW" altLang="en-US" sz="3600" dirty="0"/>
              <a:t>以取代靜態路由</a:t>
            </a:r>
            <a:r>
              <a:rPr lang="en-US" altLang="zh-TW" sz="3600" dirty="0"/>
              <a:t>(Static Routes)</a:t>
            </a:r>
            <a:r>
              <a:rPr lang="zh-TW" altLang="en-US" sz="3600" dirty="0"/>
              <a:t>的主要理由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 smtClean="0"/>
              <a:t>(A) </a:t>
            </a:r>
            <a:r>
              <a:rPr lang="zh-TW" altLang="en-US" sz="3600" dirty="0"/>
              <a:t>動態路由的路由器負載較輕</a:t>
            </a:r>
          </a:p>
          <a:p>
            <a:r>
              <a:rPr lang="en-US" altLang="zh-TW" sz="3600" dirty="0" smtClean="0"/>
              <a:t>(B) </a:t>
            </a:r>
            <a:r>
              <a:rPr lang="zh-TW" altLang="en-US" sz="3600" dirty="0"/>
              <a:t>動態路由能夠延展到較大的網絡</a:t>
            </a:r>
          </a:p>
          <a:p>
            <a:r>
              <a:rPr lang="en-US" altLang="zh-TW" sz="3600" dirty="0" smtClean="0"/>
              <a:t>(C) </a:t>
            </a:r>
            <a:r>
              <a:rPr lang="zh-TW" altLang="en-US" sz="3600" dirty="0"/>
              <a:t>動態路由較安全</a:t>
            </a:r>
          </a:p>
          <a:p>
            <a:r>
              <a:rPr lang="en-US" altLang="zh-TW" sz="3600" dirty="0" smtClean="0"/>
              <a:t>(D) </a:t>
            </a:r>
            <a:r>
              <a:rPr lang="zh-TW" altLang="en-US" sz="3600" dirty="0"/>
              <a:t>動態路由有較快的網路傳輸能力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37221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0855" y="946908"/>
            <a:ext cx="878229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在物聯網裡</a:t>
            </a:r>
            <a:r>
              <a:rPr lang="en-US" altLang="zh-TW" sz="3600" dirty="0"/>
              <a:t>,</a:t>
            </a:r>
            <a:r>
              <a:rPr lang="zh-TW" altLang="en-US" sz="3600" dirty="0"/>
              <a:t>電器設備透過無線通訊協定互聯時</a:t>
            </a:r>
            <a:r>
              <a:rPr lang="en-US" altLang="zh-TW" sz="3600" dirty="0"/>
              <a:t>,</a:t>
            </a:r>
            <a:r>
              <a:rPr lang="zh-TW" altLang="en-US" sz="3600" dirty="0"/>
              <a:t>有可能因為外來</a:t>
            </a:r>
            <a:r>
              <a:rPr lang="zh-TW" altLang="en-US" sz="3600" dirty="0" smtClean="0"/>
              <a:t>超強</a:t>
            </a:r>
            <a:r>
              <a:rPr lang="zh-TW" altLang="en-US" sz="3600" dirty="0"/>
              <a:t>訊號的干擾而產生「蓋臺」的現象</a:t>
            </a:r>
            <a:r>
              <a:rPr lang="en-US" altLang="zh-TW" sz="3600" dirty="0"/>
              <a:t>,</a:t>
            </a:r>
            <a:r>
              <a:rPr lang="zh-TW" altLang="en-US" sz="3600" dirty="0"/>
              <a:t>這是屬於哪一類的攻擊手法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中間人攻擊</a:t>
            </a:r>
            <a:r>
              <a:rPr lang="en-US" altLang="zh-TW" sz="3600" dirty="0"/>
              <a:t>(Man-In-The-Middle Attack)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資料隱碼攻擊</a:t>
            </a:r>
            <a:r>
              <a:rPr lang="en-US" altLang="zh-TW" sz="3600" dirty="0"/>
              <a:t>(SQL Injection Attack)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隱藏欄位攻擊</a:t>
            </a:r>
            <a:r>
              <a:rPr lang="en-US" altLang="zh-TW" sz="3600" dirty="0"/>
              <a:t>(Hidden-Field-Tampering Attack)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阻斷服務攻擊</a:t>
            </a:r>
            <a:r>
              <a:rPr lang="en-US" altLang="zh-TW" sz="3600" dirty="0"/>
              <a:t>(Denial-of-Service Attack)</a:t>
            </a:r>
          </a:p>
        </p:txBody>
      </p:sp>
    </p:spTree>
    <p:extLst>
      <p:ext uri="{BB962C8B-B14F-4D97-AF65-F5344CB8AC3E}">
        <p14:creationId xmlns:p14="http://schemas.microsoft.com/office/powerpoint/2010/main" val="143342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0855" y="946908"/>
            <a:ext cx="878229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在物聯網裡</a:t>
            </a:r>
            <a:r>
              <a:rPr lang="en-US" altLang="zh-TW" sz="3600" dirty="0"/>
              <a:t>,</a:t>
            </a:r>
            <a:r>
              <a:rPr lang="zh-TW" altLang="en-US" sz="3600" dirty="0"/>
              <a:t>電器設備透過無線通訊協定互聯時</a:t>
            </a:r>
            <a:r>
              <a:rPr lang="en-US" altLang="zh-TW" sz="3600" dirty="0"/>
              <a:t>,</a:t>
            </a:r>
            <a:r>
              <a:rPr lang="zh-TW" altLang="en-US" sz="3600" dirty="0"/>
              <a:t>有可能因為外來</a:t>
            </a:r>
            <a:r>
              <a:rPr lang="zh-TW" altLang="en-US" sz="3600" dirty="0" smtClean="0"/>
              <a:t>超強</a:t>
            </a:r>
            <a:r>
              <a:rPr lang="zh-TW" altLang="en-US" sz="3600" dirty="0"/>
              <a:t>訊號的干擾而產生「蓋臺」的現象</a:t>
            </a:r>
            <a:r>
              <a:rPr lang="en-US" altLang="zh-TW" sz="3600" dirty="0"/>
              <a:t>,</a:t>
            </a:r>
            <a:r>
              <a:rPr lang="zh-TW" altLang="en-US" sz="3600" dirty="0"/>
              <a:t>這是屬於哪一類的攻擊手法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中間人攻擊</a:t>
            </a:r>
            <a:r>
              <a:rPr lang="en-US" altLang="zh-TW" sz="3600" dirty="0"/>
              <a:t>(Man-In-The-Middle Attack)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資料隱碼攻擊</a:t>
            </a:r>
            <a:r>
              <a:rPr lang="en-US" altLang="zh-TW" sz="3600" dirty="0"/>
              <a:t>(SQL Injection Attack)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隱藏欄位攻擊</a:t>
            </a:r>
            <a:r>
              <a:rPr lang="en-US" altLang="zh-TW" sz="3600" dirty="0"/>
              <a:t>(Hidden-Field-Tampering Attack)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阻斷服務攻擊</a:t>
            </a:r>
            <a:r>
              <a:rPr lang="en-US" altLang="zh-TW" sz="3600" dirty="0">
                <a:solidFill>
                  <a:srgbClr val="FF0000"/>
                </a:solidFill>
              </a:rPr>
              <a:t>(Denial-of-Service Attack)</a:t>
            </a:r>
          </a:p>
        </p:txBody>
      </p:sp>
    </p:spTree>
    <p:extLst>
      <p:ext uri="{BB962C8B-B14F-4D97-AF65-F5344CB8AC3E}">
        <p14:creationId xmlns:p14="http://schemas.microsoft.com/office/powerpoint/2010/main" val="326886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8733" y="946908"/>
            <a:ext cx="8726535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/>
              <a:t>目前在物聯網裡</a:t>
            </a:r>
            <a:r>
              <a:rPr lang="en-US" altLang="zh-TW" sz="3200" dirty="0"/>
              <a:t>,</a:t>
            </a:r>
            <a:r>
              <a:rPr lang="zh-TW" altLang="en-US" sz="3200" dirty="0"/>
              <a:t>連網的智慧家電多數是採用安全性不高的通訊協</a:t>
            </a:r>
          </a:p>
          <a:p>
            <a:r>
              <a:rPr lang="zh-TW" altLang="en-US" sz="3200" dirty="0"/>
              <a:t>定</a:t>
            </a:r>
            <a:r>
              <a:rPr lang="en-US" altLang="zh-TW" sz="3200" dirty="0"/>
              <a:t>,</a:t>
            </a:r>
            <a:r>
              <a:rPr lang="zh-TW" altLang="en-US" sz="3200" dirty="0"/>
              <a:t>駭客可以利用這些不安全的通訊協定</a:t>
            </a:r>
            <a:r>
              <a:rPr lang="en-US" altLang="zh-TW" sz="3200" dirty="0"/>
              <a:t>,</a:t>
            </a:r>
            <a:r>
              <a:rPr lang="zh-TW" altLang="en-US" sz="3200" dirty="0"/>
              <a:t>進行什麼樣的攻擊</a:t>
            </a:r>
            <a:r>
              <a:rPr lang="en-US" altLang="zh-TW" sz="3200" dirty="0"/>
              <a:t>?</a:t>
            </a:r>
          </a:p>
          <a:p>
            <a:r>
              <a:rPr lang="en-US" altLang="zh-TW" sz="3200" dirty="0"/>
              <a:t>(1) </a:t>
            </a:r>
            <a:r>
              <a:rPr lang="zh-TW" altLang="en-US" sz="3200" dirty="0"/>
              <a:t>中間人攻擊</a:t>
            </a:r>
            <a:r>
              <a:rPr lang="en-US" altLang="zh-TW" sz="3200" dirty="0"/>
              <a:t>(Man-in-the-Middle)</a:t>
            </a:r>
          </a:p>
          <a:p>
            <a:r>
              <a:rPr lang="en-US" altLang="zh-TW" sz="3200" dirty="0"/>
              <a:t>(2) </a:t>
            </a:r>
            <a:r>
              <a:rPr lang="zh-TW" altLang="en-US" sz="3200" dirty="0"/>
              <a:t>劫持</a:t>
            </a:r>
            <a:r>
              <a:rPr lang="en-US" altLang="zh-TW" sz="3200" dirty="0"/>
              <a:t>(TCP/IP Hijacking)</a:t>
            </a:r>
          </a:p>
          <a:p>
            <a:r>
              <a:rPr lang="en-US" altLang="zh-TW" sz="3200" dirty="0"/>
              <a:t>(3) </a:t>
            </a:r>
            <a:r>
              <a:rPr lang="zh-TW" altLang="en-US" sz="3200" dirty="0"/>
              <a:t>重播攻擊</a:t>
            </a:r>
            <a:r>
              <a:rPr lang="en-US" altLang="zh-TW" sz="3200" dirty="0"/>
              <a:t>(Replay)</a:t>
            </a:r>
          </a:p>
          <a:p>
            <a:r>
              <a:rPr lang="en-US" altLang="zh-TW" sz="3200" dirty="0"/>
              <a:t>(4) </a:t>
            </a:r>
            <a:r>
              <a:rPr lang="zh-TW" altLang="en-US" sz="3200" dirty="0"/>
              <a:t>垃圾搜尋攻擊</a:t>
            </a:r>
            <a:r>
              <a:rPr lang="en-US" altLang="zh-TW" sz="3200" dirty="0"/>
              <a:t>(Dumpster Diving)</a:t>
            </a:r>
          </a:p>
          <a:p>
            <a:r>
              <a:rPr lang="en-US" altLang="zh-TW" sz="3200" dirty="0" smtClean="0"/>
              <a:t>(A) </a:t>
            </a:r>
            <a:r>
              <a:rPr lang="en-US" altLang="zh-TW" sz="3200" dirty="0"/>
              <a:t>(1), (2), (3)</a:t>
            </a:r>
          </a:p>
          <a:p>
            <a:r>
              <a:rPr lang="en-US" altLang="zh-TW" sz="3200" dirty="0" smtClean="0"/>
              <a:t>(B) </a:t>
            </a:r>
            <a:r>
              <a:rPr lang="en-US" altLang="zh-TW" sz="3200" dirty="0"/>
              <a:t>(1), (2), (4)</a:t>
            </a:r>
          </a:p>
          <a:p>
            <a:r>
              <a:rPr lang="en-US" altLang="zh-TW" sz="3200" dirty="0" smtClean="0"/>
              <a:t>(C) </a:t>
            </a:r>
            <a:r>
              <a:rPr lang="en-US" altLang="zh-TW" sz="3200" dirty="0"/>
              <a:t>(1), (3), (4)</a:t>
            </a:r>
          </a:p>
          <a:p>
            <a:r>
              <a:rPr lang="en-US" altLang="zh-TW" sz="3200" dirty="0" smtClean="0"/>
              <a:t>(D) </a:t>
            </a:r>
            <a:r>
              <a:rPr lang="en-US" altLang="zh-TW" sz="3200" dirty="0"/>
              <a:t>(2), (3), (4)</a:t>
            </a:r>
          </a:p>
        </p:txBody>
      </p:sp>
    </p:spTree>
    <p:extLst>
      <p:ext uri="{BB962C8B-B14F-4D97-AF65-F5344CB8AC3E}">
        <p14:creationId xmlns:p14="http://schemas.microsoft.com/office/powerpoint/2010/main" val="402927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8733" y="946908"/>
            <a:ext cx="8726535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/>
              <a:t>目前在物聯網裡</a:t>
            </a:r>
            <a:r>
              <a:rPr lang="en-US" altLang="zh-TW" sz="3200" dirty="0"/>
              <a:t>,</a:t>
            </a:r>
            <a:r>
              <a:rPr lang="zh-TW" altLang="en-US" sz="3200" dirty="0"/>
              <a:t>連網的智慧家電多數是採用安全性不高的通訊協</a:t>
            </a:r>
          </a:p>
          <a:p>
            <a:r>
              <a:rPr lang="zh-TW" altLang="en-US" sz="3200" dirty="0"/>
              <a:t>定</a:t>
            </a:r>
            <a:r>
              <a:rPr lang="en-US" altLang="zh-TW" sz="3200" dirty="0"/>
              <a:t>,</a:t>
            </a:r>
            <a:r>
              <a:rPr lang="zh-TW" altLang="en-US" sz="3200" dirty="0"/>
              <a:t>駭客可以利用這些不安全的通訊協定</a:t>
            </a:r>
            <a:r>
              <a:rPr lang="en-US" altLang="zh-TW" sz="3200" dirty="0"/>
              <a:t>,</a:t>
            </a:r>
            <a:r>
              <a:rPr lang="zh-TW" altLang="en-US" sz="3200" dirty="0"/>
              <a:t>進行什麼樣的攻擊</a:t>
            </a:r>
            <a:r>
              <a:rPr lang="en-US" altLang="zh-TW" sz="3200" dirty="0"/>
              <a:t>?</a:t>
            </a:r>
          </a:p>
          <a:p>
            <a:r>
              <a:rPr lang="en-US" altLang="zh-TW" sz="3200" dirty="0"/>
              <a:t>(1) </a:t>
            </a:r>
            <a:r>
              <a:rPr lang="zh-TW" altLang="en-US" sz="3200" dirty="0"/>
              <a:t>中間人攻擊</a:t>
            </a:r>
            <a:r>
              <a:rPr lang="en-US" altLang="zh-TW" sz="3200" dirty="0"/>
              <a:t>(Man-in-the-Middle)</a:t>
            </a:r>
          </a:p>
          <a:p>
            <a:r>
              <a:rPr lang="en-US" altLang="zh-TW" sz="3200" dirty="0"/>
              <a:t>(2) </a:t>
            </a:r>
            <a:r>
              <a:rPr lang="zh-TW" altLang="en-US" sz="3200" dirty="0"/>
              <a:t>劫持</a:t>
            </a:r>
            <a:r>
              <a:rPr lang="en-US" altLang="zh-TW" sz="3200" dirty="0"/>
              <a:t>(TCP/IP Hijacking)</a:t>
            </a:r>
          </a:p>
          <a:p>
            <a:r>
              <a:rPr lang="en-US" altLang="zh-TW" sz="3200" dirty="0"/>
              <a:t>(3) </a:t>
            </a:r>
            <a:r>
              <a:rPr lang="zh-TW" altLang="en-US" sz="3200" dirty="0"/>
              <a:t>重播攻擊</a:t>
            </a:r>
            <a:r>
              <a:rPr lang="en-US" altLang="zh-TW" sz="3200" dirty="0"/>
              <a:t>(Replay)</a:t>
            </a:r>
          </a:p>
          <a:p>
            <a:r>
              <a:rPr lang="en-US" altLang="zh-TW" sz="3200" dirty="0"/>
              <a:t>(4) </a:t>
            </a:r>
            <a:r>
              <a:rPr lang="zh-TW" altLang="en-US" sz="3200" dirty="0"/>
              <a:t>垃圾搜尋攻擊</a:t>
            </a:r>
            <a:r>
              <a:rPr lang="en-US" altLang="zh-TW" sz="3200" dirty="0"/>
              <a:t>(Dumpster Diving)</a:t>
            </a:r>
          </a:p>
          <a:p>
            <a:r>
              <a:rPr lang="en-US" altLang="zh-TW" sz="3200" dirty="0" smtClean="0">
                <a:solidFill>
                  <a:srgbClr val="FF0000"/>
                </a:solidFill>
              </a:rPr>
              <a:t>(A) </a:t>
            </a:r>
            <a:r>
              <a:rPr lang="en-US" altLang="zh-TW" sz="3200" dirty="0">
                <a:solidFill>
                  <a:srgbClr val="FF0000"/>
                </a:solidFill>
              </a:rPr>
              <a:t>(1), (2), (3)</a:t>
            </a:r>
          </a:p>
          <a:p>
            <a:r>
              <a:rPr lang="en-US" altLang="zh-TW" sz="3200" dirty="0" smtClean="0"/>
              <a:t>(B) </a:t>
            </a:r>
            <a:r>
              <a:rPr lang="en-US" altLang="zh-TW" sz="3200" dirty="0"/>
              <a:t>(1), (2), (4)</a:t>
            </a:r>
          </a:p>
          <a:p>
            <a:r>
              <a:rPr lang="en-US" altLang="zh-TW" sz="3200" dirty="0" smtClean="0"/>
              <a:t>(C) </a:t>
            </a:r>
            <a:r>
              <a:rPr lang="en-US" altLang="zh-TW" sz="3200" dirty="0"/>
              <a:t>(1), (3), (4)</a:t>
            </a:r>
          </a:p>
          <a:p>
            <a:r>
              <a:rPr lang="en-US" altLang="zh-TW" sz="3200" dirty="0" smtClean="0"/>
              <a:t>(D) </a:t>
            </a:r>
            <a:r>
              <a:rPr lang="en-US" altLang="zh-TW" sz="3200" dirty="0"/>
              <a:t>(2), (3), (4)</a:t>
            </a:r>
          </a:p>
        </p:txBody>
      </p:sp>
    </p:spTree>
    <p:extLst>
      <p:ext uri="{BB962C8B-B14F-4D97-AF65-F5344CB8AC3E}">
        <p14:creationId xmlns:p14="http://schemas.microsoft.com/office/powerpoint/2010/main" val="353461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物聯網安全漏洞有很多因素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 smtClean="0"/>
              <a:t>(A) </a:t>
            </a:r>
            <a:r>
              <a:rPr lang="zh-TW" altLang="en-US" sz="3600" dirty="0"/>
              <a:t>物聯網軟體組件安全性不足</a:t>
            </a:r>
            <a:r>
              <a:rPr lang="en-US" altLang="zh-TW" sz="3600" dirty="0"/>
              <a:t>,</a:t>
            </a:r>
            <a:r>
              <a:rPr lang="zh-TW" altLang="en-US" sz="3600" dirty="0"/>
              <a:t>應將安全納入設計程序中</a:t>
            </a:r>
          </a:p>
          <a:p>
            <a:r>
              <a:rPr lang="en-US" altLang="zh-TW" sz="3600" dirty="0" smtClean="0"/>
              <a:t>(B) </a:t>
            </a:r>
            <a:r>
              <a:rPr lang="zh-TW" altLang="en-US" sz="3600" dirty="0"/>
              <a:t>物聯網需要不斷的更新</a:t>
            </a:r>
            <a:r>
              <a:rPr lang="en-US" altLang="zh-TW" sz="3600" dirty="0"/>
              <a:t>,</a:t>
            </a:r>
            <a:r>
              <a:rPr lang="zh-TW" altLang="en-US" sz="3600" dirty="0"/>
              <a:t>並建立漏洞管理</a:t>
            </a:r>
          </a:p>
          <a:p>
            <a:r>
              <a:rPr lang="en-US" altLang="zh-TW" sz="3600" dirty="0" smtClean="0"/>
              <a:t>(C) </a:t>
            </a:r>
            <a:r>
              <a:rPr lang="zh-TW" altLang="en-US" sz="3600" dirty="0"/>
              <a:t>物聯網安全必須建立在被驗證過的安全機制上</a:t>
            </a:r>
          </a:p>
          <a:p>
            <a:r>
              <a:rPr lang="en-US" altLang="zh-TW" sz="3600" dirty="0" smtClean="0"/>
              <a:t>(D) </a:t>
            </a:r>
            <a:r>
              <a:rPr lang="zh-TW" altLang="en-US" sz="3600" dirty="0"/>
              <a:t>物聯網技術必須建立在黑盒子內</a:t>
            </a:r>
            <a:r>
              <a:rPr lang="en-US" altLang="zh-TW" sz="3600" dirty="0"/>
              <a:t>,</a:t>
            </a:r>
            <a:r>
              <a:rPr lang="zh-TW" altLang="en-US" sz="3600" dirty="0"/>
              <a:t>太透明風險更高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95017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物聯網安全漏洞有很多因素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 smtClean="0"/>
              <a:t>(A) </a:t>
            </a:r>
            <a:r>
              <a:rPr lang="zh-TW" altLang="en-US" sz="3600" dirty="0"/>
              <a:t>物聯網軟體組件安全性不足</a:t>
            </a:r>
            <a:r>
              <a:rPr lang="en-US" altLang="zh-TW" sz="3600" dirty="0"/>
              <a:t>,</a:t>
            </a:r>
            <a:r>
              <a:rPr lang="zh-TW" altLang="en-US" sz="3600" dirty="0"/>
              <a:t>應將安全納入設計程序中</a:t>
            </a:r>
          </a:p>
          <a:p>
            <a:r>
              <a:rPr lang="en-US" altLang="zh-TW" sz="3600" dirty="0" smtClean="0"/>
              <a:t>(B) </a:t>
            </a:r>
            <a:r>
              <a:rPr lang="zh-TW" altLang="en-US" sz="3600" dirty="0"/>
              <a:t>物聯網需要不斷的更新</a:t>
            </a:r>
            <a:r>
              <a:rPr lang="en-US" altLang="zh-TW" sz="3600" dirty="0"/>
              <a:t>,</a:t>
            </a:r>
            <a:r>
              <a:rPr lang="zh-TW" altLang="en-US" sz="3600" dirty="0"/>
              <a:t>並建立漏洞管理</a:t>
            </a:r>
          </a:p>
          <a:p>
            <a:r>
              <a:rPr lang="en-US" altLang="zh-TW" sz="3600" dirty="0" smtClean="0"/>
              <a:t>(C) </a:t>
            </a:r>
            <a:r>
              <a:rPr lang="zh-TW" altLang="en-US" sz="3600" dirty="0"/>
              <a:t>物聯網安全必須建立在被驗證過的安全機制上</a:t>
            </a:r>
          </a:p>
          <a:p>
            <a:r>
              <a:rPr lang="en-US" altLang="zh-TW" sz="3600" dirty="0" smtClean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物聯網技術必須建立在黑盒子內</a:t>
            </a:r>
            <a:r>
              <a:rPr lang="en-US" altLang="zh-TW" sz="3600" dirty="0">
                <a:solidFill>
                  <a:srgbClr val="FF0000"/>
                </a:solidFill>
              </a:rPr>
              <a:t>,</a:t>
            </a:r>
            <a:r>
              <a:rPr lang="zh-TW" altLang="en-US" sz="3600" dirty="0">
                <a:solidFill>
                  <a:srgbClr val="FF0000"/>
                </a:solidFill>
              </a:rPr>
              <a:t>太透明風險更高</a:t>
            </a:r>
            <a:endParaRPr lang="en-US" altLang="zh-TW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02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7894" y="946908"/>
            <a:ext cx="9116827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/>
              <a:t>為了確保「物聯網」的使用安全</a:t>
            </a:r>
            <a:r>
              <a:rPr lang="en-US" altLang="zh-TW" sz="3200" dirty="0"/>
              <a:t>,</a:t>
            </a:r>
            <a:r>
              <a:rPr lang="zh-TW" altLang="en-US" sz="3200" dirty="0"/>
              <a:t>使用者應該採取哪些防範措施</a:t>
            </a:r>
            <a:r>
              <a:rPr lang="en-US" altLang="zh-TW" sz="3200" dirty="0" smtClean="0"/>
              <a:t>?</a:t>
            </a:r>
            <a:endParaRPr lang="en-US" altLang="zh-TW" sz="3200" dirty="0"/>
          </a:p>
          <a:p>
            <a:r>
              <a:rPr lang="en-US" altLang="zh-TW" sz="3200" dirty="0"/>
              <a:t>(1) </a:t>
            </a:r>
            <a:r>
              <a:rPr lang="zh-TW" altLang="en-US" sz="3200" dirty="0"/>
              <a:t>啟用智慧型設備上建議的安全功能</a:t>
            </a:r>
          </a:p>
          <a:p>
            <a:r>
              <a:rPr lang="en-US" altLang="zh-TW" sz="3200" dirty="0"/>
              <a:t>(2) </a:t>
            </a:r>
            <a:r>
              <a:rPr lang="zh-TW" altLang="en-US" sz="3200" dirty="0"/>
              <a:t>採用 </a:t>
            </a:r>
            <a:r>
              <a:rPr lang="en-US" altLang="zh-TW" sz="3200" dirty="0" err="1"/>
              <a:t>WiFi</a:t>
            </a:r>
            <a:r>
              <a:rPr lang="en-US" altLang="zh-TW" sz="3200" dirty="0"/>
              <a:t> </a:t>
            </a:r>
            <a:r>
              <a:rPr lang="zh-TW" altLang="en-US" sz="3200" dirty="0"/>
              <a:t>通訊技術就可以確保資料傳輸的安全</a:t>
            </a:r>
          </a:p>
          <a:p>
            <a:r>
              <a:rPr lang="en-US" altLang="zh-TW" sz="3200" dirty="0"/>
              <a:t>(3) </a:t>
            </a:r>
            <a:r>
              <a:rPr lang="zh-TW" altLang="en-US" sz="3200" dirty="0"/>
              <a:t>購買會定期更新產品韌體的廠商所推出的物聯網產品</a:t>
            </a:r>
          </a:p>
          <a:p>
            <a:r>
              <a:rPr lang="en-US" altLang="zh-TW" sz="3200" dirty="0"/>
              <a:t>(4) </a:t>
            </a:r>
            <a:r>
              <a:rPr lang="zh-TW" altLang="en-US" sz="3200" dirty="0"/>
              <a:t>使用安全的密碼</a:t>
            </a:r>
          </a:p>
          <a:p>
            <a:r>
              <a:rPr lang="en-US" altLang="zh-TW" sz="3200" dirty="0"/>
              <a:t>(A) (1), (2), (3)</a:t>
            </a:r>
          </a:p>
          <a:p>
            <a:r>
              <a:rPr lang="en-US" altLang="zh-TW" sz="3200" dirty="0"/>
              <a:t>(B) (1), (2), (4)</a:t>
            </a:r>
          </a:p>
          <a:p>
            <a:r>
              <a:rPr lang="en-US" altLang="zh-TW" sz="3200" dirty="0"/>
              <a:t>(C) (1), (3), (4)</a:t>
            </a:r>
          </a:p>
          <a:p>
            <a:r>
              <a:rPr lang="en-US" altLang="zh-TW" sz="3200" dirty="0"/>
              <a:t>(D) (2), (3), (4)</a:t>
            </a:r>
          </a:p>
        </p:txBody>
      </p:sp>
    </p:spTree>
    <p:extLst>
      <p:ext uri="{BB962C8B-B14F-4D97-AF65-F5344CB8AC3E}">
        <p14:creationId xmlns:p14="http://schemas.microsoft.com/office/powerpoint/2010/main" val="63177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7894" y="946908"/>
            <a:ext cx="9116827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/>
              <a:t>為了確保「物聯網」的使用安全</a:t>
            </a:r>
            <a:r>
              <a:rPr lang="en-US" altLang="zh-TW" sz="3200" dirty="0"/>
              <a:t>,</a:t>
            </a:r>
            <a:r>
              <a:rPr lang="zh-TW" altLang="en-US" sz="3200" dirty="0"/>
              <a:t>使用者應該採取哪些防範措施</a:t>
            </a:r>
            <a:r>
              <a:rPr lang="en-US" altLang="zh-TW" sz="3200" dirty="0" smtClean="0"/>
              <a:t>?</a:t>
            </a:r>
            <a:endParaRPr lang="en-US" altLang="zh-TW" sz="3200" dirty="0"/>
          </a:p>
          <a:p>
            <a:r>
              <a:rPr lang="en-US" altLang="zh-TW" sz="3200" dirty="0"/>
              <a:t>(1) </a:t>
            </a:r>
            <a:r>
              <a:rPr lang="zh-TW" altLang="en-US" sz="3200" dirty="0"/>
              <a:t>啟用智慧型設備上建議的安全功能</a:t>
            </a:r>
          </a:p>
          <a:p>
            <a:r>
              <a:rPr lang="en-US" altLang="zh-TW" sz="3200" dirty="0"/>
              <a:t>(2) </a:t>
            </a:r>
            <a:r>
              <a:rPr lang="zh-TW" altLang="en-US" sz="3200" dirty="0"/>
              <a:t>採用 </a:t>
            </a:r>
            <a:r>
              <a:rPr lang="en-US" altLang="zh-TW" sz="3200" dirty="0" err="1"/>
              <a:t>WiFi</a:t>
            </a:r>
            <a:r>
              <a:rPr lang="en-US" altLang="zh-TW" sz="3200" dirty="0"/>
              <a:t> </a:t>
            </a:r>
            <a:r>
              <a:rPr lang="zh-TW" altLang="en-US" sz="3200" dirty="0"/>
              <a:t>通訊技術就可以確保資料傳輸的安全</a:t>
            </a:r>
          </a:p>
          <a:p>
            <a:r>
              <a:rPr lang="en-US" altLang="zh-TW" sz="3200" dirty="0"/>
              <a:t>(3) </a:t>
            </a:r>
            <a:r>
              <a:rPr lang="zh-TW" altLang="en-US" sz="3200" dirty="0"/>
              <a:t>購買會定期更新產品韌體的廠商所推出的物聯網產品</a:t>
            </a:r>
          </a:p>
          <a:p>
            <a:r>
              <a:rPr lang="en-US" altLang="zh-TW" sz="3200" dirty="0"/>
              <a:t>(4) </a:t>
            </a:r>
            <a:r>
              <a:rPr lang="zh-TW" altLang="en-US" sz="3200" dirty="0"/>
              <a:t>使用安全的密碼</a:t>
            </a:r>
          </a:p>
          <a:p>
            <a:r>
              <a:rPr lang="en-US" altLang="zh-TW" sz="3200" dirty="0"/>
              <a:t>(A) (1), (2), (3)</a:t>
            </a:r>
          </a:p>
          <a:p>
            <a:r>
              <a:rPr lang="en-US" altLang="zh-TW" sz="3200" dirty="0"/>
              <a:t>(B) (1), (2), (4)</a:t>
            </a:r>
          </a:p>
          <a:p>
            <a:r>
              <a:rPr lang="en-US" altLang="zh-TW" sz="3200" dirty="0">
                <a:solidFill>
                  <a:srgbClr val="FF0000"/>
                </a:solidFill>
              </a:rPr>
              <a:t>(C) (1), (3), (4)</a:t>
            </a:r>
          </a:p>
          <a:p>
            <a:r>
              <a:rPr lang="en-US" altLang="zh-TW" sz="3200" dirty="0"/>
              <a:t>(D) (2), (3), (4)</a:t>
            </a:r>
          </a:p>
        </p:txBody>
      </p:sp>
    </p:spTree>
    <p:extLst>
      <p:ext uri="{BB962C8B-B14F-4D97-AF65-F5344CB8AC3E}">
        <p14:creationId xmlns:p14="http://schemas.microsoft.com/office/powerpoint/2010/main" val="244680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 </a:t>
            </a:r>
            <a:r>
              <a:rPr lang="en-US" altLang="zh-TW" sz="3600" dirty="0" err="1"/>
              <a:t>IoT</a:t>
            </a:r>
            <a:r>
              <a:rPr lang="en-US" altLang="zh-TW" sz="3600" dirty="0"/>
              <a:t> </a:t>
            </a:r>
            <a:r>
              <a:rPr lang="zh-TW" altLang="en-US" sz="3600" dirty="0"/>
              <a:t>安全設計開發階段之安全建議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開發設計階段</a:t>
            </a:r>
            <a:r>
              <a:rPr lang="en-US" altLang="zh-TW" sz="3600" dirty="0"/>
              <a:t>,</a:t>
            </a:r>
            <a:r>
              <a:rPr lang="zh-TW" altLang="en-US" sz="3600" dirty="0"/>
              <a:t>將 </a:t>
            </a:r>
            <a:r>
              <a:rPr lang="en-US" altLang="zh-TW" sz="3600" dirty="0" err="1"/>
              <a:t>IoT</a:t>
            </a:r>
            <a:r>
              <a:rPr lang="en-US" altLang="zh-TW" sz="3600" dirty="0"/>
              <a:t> </a:t>
            </a:r>
            <a:r>
              <a:rPr lang="zh-TW" altLang="en-US" sz="3600" dirty="0"/>
              <a:t>採用高強度的密碼</a:t>
            </a:r>
            <a:r>
              <a:rPr lang="en-US" altLang="zh-TW" sz="3600" dirty="0"/>
              <a:t>,</a:t>
            </a:r>
            <a:r>
              <a:rPr lang="zh-TW" altLang="en-US" sz="3600" dirty="0"/>
              <a:t>並且強制啟用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開發設計階段</a:t>
            </a:r>
            <a:r>
              <a:rPr lang="en-US" altLang="zh-TW" sz="3600" dirty="0"/>
              <a:t>,</a:t>
            </a:r>
            <a:r>
              <a:rPr lang="zh-TW" altLang="en-US" sz="3600" dirty="0"/>
              <a:t>採用最新安全的作業系統</a:t>
            </a:r>
            <a:r>
              <a:rPr lang="en-US" altLang="zh-TW" sz="3600" dirty="0"/>
              <a:t>,</a:t>
            </a:r>
            <a:r>
              <a:rPr lang="zh-TW" altLang="en-US" sz="3600" dirty="0"/>
              <a:t>確保漏洞已經修補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開發設計階段</a:t>
            </a:r>
            <a:r>
              <a:rPr lang="en-US" altLang="zh-TW" sz="3600" dirty="0"/>
              <a:t>,</a:t>
            </a:r>
            <a:r>
              <a:rPr lang="zh-TW" altLang="en-US" sz="3600" dirty="0"/>
              <a:t>採用經濟實惠的硬體裝置節省成本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開發設計階段</a:t>
            </a:r>
            <a:r>
              <a:rPr lang="en-US" altLang="zh-TW" sz="3600" dirty="0"/>
              <a:t>,</a:t>
            </a:r>
            <a:r>
              <a:rPr lang="zh-TW" altLang="en-US" sz="3600" dirty="0"/>
              <a:t>製造商須提供系統故障中斷的應變機制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09961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 </a:t>
            </a:r>
            <a:r>
              <a:rPr lang="en-US" altLang="zh-TW" sz="3600" dirty="0" err="1"/>
              <a:t>IoT</a:t>
            </a:r>
            <a:r>
              <a:rPr lang="en-US" altLang="zh-TW" sz="3600" dirty="0"/>
              <a:t> </a:t>
            </a:r>
            <a:r>
              <a:rPr lang="zh-TW" altLang="en-US" sz="3600" dirty="0"/>
              <a:t>安全設計開發階段之安全建議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開發設計階段</a:t>
            </a:r>
            <a:r>
              <a:rPr lang="en-US" altLang="zh-TW" sz="3600" dirty="0"/>
              <a:t>,</a:t>
            </a:r>
            <a:r>
              <a:rPr lang="zh-TW" altLang="en-US" sz="3600" dirty="0"/>
              <a:t>將 </a:t>
            </a:r>
            <a:r>
              <a:rPr lang="en-US" altLang="zh-TW" sz="3600" dirty="0" err="1"/>
              <a:t>IoT</a:t>
            </a:r>
            <a:r>
              <a:rPr lang="en-US" altLang="zh-TW" sz="3600" dirty="0"/>
              <a:t> </a:t>
            </a:r>
            <a:r>
              <a:rPr lang="zh-TW" altLang="en-US" sz="3600" dirty="0"/>
              <a:t>採用高強度的密碼</a:t>
            </a:r>
            <a:r>
              <a:rPr lang="en-US" altLang="zh-TW" sz="3600" dirty="0"/>
              <a:t>,</a:t>
            </a:r>
            <a:r>
              <a:rPr lang="zh-TW" altLang="en-US" sz="3600" dirty="0"/>
              <a:t>並且強制啟用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開發設計階段</a:t>
            </a:r>
            <a:r>
              <a:rPr lang="en-US" altLang="zh-TW" sz="3600" dirty="0"/>
              <a:t>,</a:t>
            </a:r>
            <a:r>
              <a:rPr lang="zh-TW" altLang="en-US" sz="3600" dirty="0"/>
              <a:t>採用最新安全的作業系統</a:t>
            </a:r>
            <a:r>
              <a:rPr lang="en-US" altLang="zh-TW" sz="3600" dirty="0"/>
              <a:t>,</a:t>
            </a:r>
            <a:r>
              <a:rPr lang="zh-TW" altLang="en-US" sz="3600" dirty="0"/>
              <a:t>確保漏洞已經修補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開發設計階段</a:t>
            </a:r>
            <a:r>
              <a:rPr lang="en-US" altLang="zh-TW" sz="3600" dirty="0">
                <a:solidFill>
                  <a:srgbClr val="FF0000"/>
                </a:solidFill>
              </a:rPr>
              <a:t>,</a:t>
            </a:r>
            <a:r>
              <a:rPr lang="zh-TW" altLang="en-US" sz="3600" dirty="0">
                <a:solidFill>
                  <a:srgbClr val="FF0000"/>
                </a:solidFill>
              </a:rPr>
              <a:t>採用經濟實惠的硬體裝置節省成本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開發設計階段</a:t>
            </a:r>
            <a:r>
              <a:rPr lang="en-US" altLang="zh-TW" sz="3600" dirty="0"/>
              <a:t>,</a:t>
            </a:r>
            <a:r>
              <a:rPr lang="zh-TW" altLang="en-US" sz="3600" dirty="0"/>
              <a:t>製造商須提供系統故障中斷的應變機制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62607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568" y="620688"/>
            <a:ext cx="7884543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1.</a:t>
            </a:r>
            <a:r>
              <a:rPr lang="zh-TW" altLang="en-US" dirty="0"/>
              <a:t>網路與通訊</a:t>
            </a:r>
            <a:r>
              <a:rPr lang="zh-TW" altLang="en-US" dirty="0" smtClean="0"/>
              <a:t>安全</a:t>
            </a:r>
            <a:endParaRPr lang="en-US" altLang="zh-TW" dirty="0" smtClean="0"/>
          </a:p>
          <a:p>
            <a:r>
              <a:rPr lang="zh-TW" altLang="en-US" dirty="0"/>
              <a:t>網路安全</a:t>
            </a:r>
            <a:r>
              <a:rPr lang="en-US" altLang="zh-TW" dirty="0"/>
              <a:t>Network </a:t>
            </a:r>
            <a:r>
              <a:rPr lang="en-US" altLang="zh-TW" dirty="0" smtClean="0"/>
              <a:t>Security</a:t>
            </a:r>
            <a:endParaRPr lang="zh-TW" altLang="en-US" dirty="0"/>
          </a:p>
          <a:p>
            <a:r>
              <a:rPr lang="zh-TW" altLang="en-US" dirty="0"/>
              <a:t>通訊安全</a:t>
            </a:r>
            <a:r>
              <a:rPr lang="en-US" altLang="zh-TW" dirty="0"/>
              <a:t>Communications Security (COMSEC)</a:t>
            </a:r>
            <a:endParaRPr lang="zh-TW" altLang="en-US" dirty="0"/>
          </a:p>
          <a:p>
            <a:r>
              <a:rPr lang="zh-TW" altLang="en-US" dirty="0"/>
              <a:t>  </a:t>
            </a:r>
            <a:r>
              <a:rPr lang="en-US" altLang="zh-TW" dirty="0"/>
              <a:t>1.1.</a:t>
            </a:r>
            <a:r>
              <a:rPr lang="zh-TW" altLang="en-US" dirty="0"/>
              <a:t>網路安全</a:t>
            </a:r>
            <a:r>
              <a:rPr lang="en-US" altLang="zh-TW" dirty="0"/>
              <a:t>Network Security</a:t>
            </a:r>
          </a:p>
          <a:p>
            <a:r>
              <a:rPr lang="en-US" altLang="zh-TW" dirty="0"/>
              <a:t>    1.1.1.</a:t>
            </a:r>
            <a:r>
              <a:rPr lang="zh-TW" altLang="en-US" dirty="0"/>
              <a:t>網路概論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1.1.2.</a:t>
            </a:r>
            <a:r>
              <a:rPr lang="zh-TW" altLang="en-US" dirty="0"/>
              <a:t>網路協定</a:t>
            </a:r>
          </a:p>
          <a:p>
            <a:r>
              <a:rPr lang="zh-TW" altLang="en-US" dirty="0"/>
              <a:t>    </a:t>
            </a:r>
            <a:r>
              <a:rPr lang="en-US" altLang="zh-TW" strike="dblStrike" dirty="0"/>
              <a:t>1.1.3.</a:t>
            </a:r>
            <a:r>
              <a:rPr lang="zh-TW" altLang="en-US" strike="dblStrike" dirty="0"/>
              <a:t>網路封包分析</a:t>
            </a:r>
            <a:r>
              <a:rPr lang="en-US" altLang="zh-TW" strike="dblStrike" dirty="0"/>
              <a:t>---</a:t>
            </a:r>
            <a:r>
              <a:rPr lang="zh-TW" altLang="en-US" strike="dblStrike" dirty="0"/>
              <a:t>使用</a:t>
            </a:r>
            <a:r>
              <a:rPr lang="en-US" altLang="zh-TW" strike="dblStrike" dirty="0" err="1" smtClean="0"/>
              <a:t>wireshark</a:t>
            </a:r>
            <a:endParaRPr lang="en-US" altLang="zh-TW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TW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1.1.4.</a:t>
            </a:r>
            <a:r>
              <a:rPr lang="zh-TW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網路攻擊手法</a:t>
            </a:r>
            <a:r>
              <a:rPr lang="zh-TW" alt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分析</a:t>
            </a:r>
            <a:endParaRPr lang="en-US" altLang="zh-TW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TW" dirty="0"/>
          </a:p>
          <a:p>
            <a:r>
              <a:rPr lang="en-US" altLang="zh-TW" dirty="0"/>
              <a:t>  1.2</a:t>
            </a:r>
            <a:r>
              <a:rPr lang="en-US" altLang="zh-TW" dirty="0" smtClean="0"/>
              <a:t>.</a:t>
            </a:r>
            <a:r>
              <a:rPr lang="zh-TW" altLang="en-US" dirty="0"/>
              <a:t>無線</a:t>
            </a:r>
            <a:r>
              <a:rPr lang="zh-TW" altLang="en-US" dirty="0" smtClean="0"/>
              <a:t>網路</a:t>
            </a:r>
            <a:endParaRPr lang="en-US" altLang="zh-TW" dirty="0"/>
          </a:p>
          <a:p>
            <a:r>
              <a:rPr lang="en-US" altLang="zh-TW" dirty="0"/>
              <a:t>    1.2.1 </a:t>
            </a:r>
            <a:r>
              <a:rPr lang="zh-TW" altLang="en-US" dirty="0"/>
              <a:t>無線網路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1.2.2.</a:t>
            </a:r>
            <a:r>
              <a:rPr lang="zh-TW" altLang="en-US" dirty="0"/>
              <a:t>無線網路攻擊手法</a:t>
            </a:r>
            <a:r>
              <a:rPr lang="zh-TW" altLang="en-US" dirty="0" smtClean="0"/>
              <a:t>分析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1.3.</a:t>
            </a:r>
            <a:r>
              <a:rPr lang="zh-TW" altLang="en-US" dirty="0" smtClean="0"/>
              <a:t>網路安全防禦技術</a:t>
            </a:r>
            <a:endParaRPr lang="en-US" altLang="zh-TW" dirty="0" smtClean="0"/>
          </a:p>
          <a:p>
            <a:r>
              <a:rPr lang="zh-TW" altLang="en-US" dirty="0"/>
              <a:t> </a:t>
            </a:r>
            <a:r>
              <a:rPr lang="zh-TW" altLang="en-US" dirty="0" smtClean="0"/>
              <a:t>   </a:t>
            </a:r>
            <a:r>
              <a:rPr lang="en-US" altLang="zh-TW" dirty="0" smtClean="0"/>
              <a:t>1,3,1.</a:t>
            </a:r>
            <a:r>
              <a:rPr lang="zh-TW" altLang="en-US" dirty="0" smtClean="0"/>
              <a:t>網路</a:t>
            </a:r>
            <a:r>
              <a:rPr lang="zh-TW" altLang="en-US" dirty="0"/>
              <a:t>安全</a:t>
            </a:r>
            <a:r>
              <a:rPr lang="zh-TW" altLang="en-US" dirty="0" smtClean="0"/>
              <a:t>防御</a:t>
            </a:r>
            <a:endParaRPr lang="en-US" altLang="zh-TW" dirty="0"/>
          </a:p>
          <a:p>
            <a:r>
              <a:rPr lang="zh-TW" altLang="en-US" dirty="0" smtClean="0"/>
              <a:t>    </a:t>
            </a:r>
            <a:r>
              <a:rPr lang="en-US" altLang="zh-TW" dirty="0" smtClean="0"/>
              <a:t>1.3.2.</a:t>
            </a:r>
            <a:r>
              <a:rPr lang="zh-TW" altLang="en-US" dirty="0" smtClean="0"/>
              <a:t>防火牆技術</a:t>
            </a:r>
            <a:r>
              <a:rPr lang="en-US" altLang="zh-TW" dirty="0" smtClean="0"/>
              <a:t>(Firewall)</a:t>
            </a:r>
          </a:p>
          <a:p>
            <a:r>
              <a:rPr lang="en-US" altLang="zh-TW" dirty="0" smtClean="0"/>
              <a:t>    1.3.3.</a:t>
            </a:r>
            <a:r>
              <a:rPr lang="zh-TW" altLang="en-US" dirty="0" smtClean="0"/>
              <a:t>入侵偵測系統實戰</a:t>
            </a:r>
            <a:r>
              <a:rPr lang="en-US" altLang="zh-TW" dirty="0" smtClean="0"/>
              <a:t>(intrusion detection </a:t>
            </a:r>
            <a:r>
              <a:rPr lang="en-US" altLang="zh-TW" dirty="0" err="1" smtClean="0"/>
              <a:t>system|snort</a:t>
            </a:r>
            <a:r>
              <a:rPr lang="en-US" altLang="zh-TW" dirty="0" smtClean="0"/>
              <a:t>)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1.3.4.</a:t>
            </a:r>
            <a:r>
              <a:rPr lang="zh-TW" altLang="en-US" dirty="0" smtClean="0"/>
              <a:t>蜜罐</a:t>
            </a:r>
            <a:r>
              <a:rPr lang="en-US" altLang="zh-TW" dirty="0" smtClean="0"/>
              <a:t>honeypot</a:t>
            </a:r>
          </a:p>
          <a:p>
            <a:r>
              <a:rPr lang="en-US" altLang="zh-TW" dirty="0" smtClean="0"/>
              <a:t>    1.3.5.</a:t>
            </a:r>
            <a:r>
              <a:rPr lang="zh-TW" altLang="en-US" dirty="0" smtClean="0"/>
              <a:t>縱深防禦</a:t>
            </a:r>
            <a:r>
              <a:rPr lang="en-US" altLang="zh-TW" dirty="0" smtClean="0"/>
              <a:t>defense in depth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2E0E1-0A24-4C3E-BACF-6D0C1F47165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27256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下列何者是一般管理員採用動態路由協定</a:t>
            </a:r>
            <a:r>
              <a:rPr lang="en-US" altLang="zh-TW" sz="3600" dirty="0"/>
              <a:t>(Dynamic Routing Protocol</a:t>
            </a:r>
            <a:r>
              <a:rPr lang="en-US" altLang="zh-TW" sz="3600" dirty="0" smtClean="0"/>
              <a:t>)</a:t>
            </a:r>
            <a:endParaRPr lang="en-US" altLang="zh-TW" sz="3600" dirty="0"/>
          </a:p>
          <a:p>
            <a:r>
              <a:rPr lang="zh-TW" altLang="en-US" sz="3600" dirty="0"/>
              <a:t>以取代靜態路由</a:t>
            </a:r>
            <a:r>
              <a:rPr lang="en-US" altLang="zh-TW" sz="3600" dirty="0"/>
              <a:t>(Static Routes)</a:t>
            </a:r>
            <a:r>
              <a:rPr lang="zh-TW" altLang="en-US" sz="3600" dirty="0"/>
              <a:t>的主要理由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 smtClean="0"/>
              <a:t>(A) </a:t>
            </a:r>
            <a:r>
              <a:rPr lang="zh-TW" altLang="en-US" sz="3600" dirty="0"/>
              <a:t>動態路由的路由器負載較輕</a:t>
            </a:r>
          </a:p>
          <a:p>
            <a:r>
              <a:rPr lang="en-US" altLang="zh-TW" sz="3600" dirty="0" smtClean="0">
                <a:solidFill>
                  <a:srgbClr val="FF0000"/>
                </a:solidFill>
              </a:rPr>
              <a:t>(B) </a:t>
            </a:r>
            <a:r>
              <a:rPr lang="zh-TW" altLang="en-US" sz="3600" dirty="0">
                <a:solidFill>
                  <a:srgbClr val="FF0000"/>
                </a:solidFill>
              </a:rPr>
              <a:t>動態路由能夠延展到較大的網絡</a:t>
            </a:r>
          </a:p>
          <a:p>
            <a:r>
              <a:rPr lang="en-US" altLang="zh-TW" sz="3600" dirty="0" smtClean="0"/>
              <a:t>(C) </a:t>
            </a:r>
            <a:r>
              <a:rPr lang="zh-TW" altLang="en-US" sz="3600" dirty="0"/>
              <a:t>動態路由較安全</a:t>
            </a:r>
          </a:p>
          <a:p>
            <a:r>
              <a:rPr lang="en-US" altLang="zh-TW" sz="3600" dirty="0" smtClean="0"/>
              <a:t>(D) </a:t>
            </a:r>
            <a:r>
              <a:rPr lang="zh-TW" altLang="en-US" sz="3600" dirty="0"/>
              <a:t>動態路由有較快的網路傳輸能力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320801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在多個物聯網裝置組成的網路中</a:t>
            </a:r>
            <a:r>
              <a:rPr lang="en-US" altLang="zh-TW" sz="3600" dirty="0"/>
              <a:t>,</a:t>
            </a:r>
            <a:r>
              <a:rPr lang="zh-TW" altLang="en-US" sz="3600" dirty="0"/>
              <a:t>攻擊者控制了其中一個節點並將</a:t>
            </a:r>
            <a:r>
              <a:rPr lang="zh-TW" altLang="en-US" sz="3600" dirty="0" smtClean="0"/>
              <a:t>傳送</a:t>
            </a:r>
            <a:r>
              <a:rPr lang="zh-TW" altLang="en-US" sz="3600" dirty="0"/>
              <a:t>至此節點的所有封包全部丟棄</a:t>
            </a:r>
            <a:r>
              <a:rPr lang="en-US" altLang="zh-TW" sz="3600" dirty="0"/>
              <a:t>,</a:t>
            </a:r>
            <a:r>
              <a:rPr lang="zh-TW" altLang="en-US" sz="3600" dirty="0"/>
              <a:t>請問以上敘述屬於下列哪種攻擊</a:t>
            </a:r>
            <a:r>
              <a:rPr lang="zh-TW" altLang="en-US" sz="3600" dirty="0" smtClean="0"/>
              <a:t>手法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黑函攻擊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分割攻擊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蟲洞攻擊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黑洞攻擊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81764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在多個物聯網裝置組成的網路中</a:t>
            </a:r>
            <a:r>
              <a:rPr lang="en-US" altLang="zh-TW" sz="3600" dirty="0"/>
              <a:t>,</a:t>
            </a:r>
            <a:r>
              <a:rPr lang="zh-TW" altLang="en-US" sz="3600" dirty="0"/>
              <a:t>攻擊者控制了其中一個節點並將</a:t>
            </a:r>
            <a:r>
              <a:rPr lang="zh-TW" altLang="en-US" sz="3600" dirty="0" smtClean="0"/>
              <a:t>傳送</a:t>
            </a:r>
            <a:r>
              <a:rPr lang="zh-TW" altLang="en-US" sz="3600" dirty="0"/>
              <a:t>至此節點的所有封包全部丟棄</a:t>
            </a:r>
            <a:r>
              <a:rPr lang="en-US" altLang="zh-TW" sz="3600" dirty="0"/>
              <a:t>,</a:t>
            </a:r>
            <a:r>
              <a:rPr lang="zh-TW" altLang="en-US" sz="3600" dirty="0"/>
              <a:t>請問以上敘述屬於下列哪種攻擊</a:t>
            </a:r>
            <a:r>
              <a:rPr lang="zh-TW" altLang="en-US" sz="3600" dirty="0" smtClean="0"/>
              <a:t>手法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黑函攻擊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分割攻擊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蟲洞攻擊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黑洞攻擊</a:t>
            </a:r>
            <a:endParaRPr lang="en-US" altLang="zh-TW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47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請問常見的 </a:t>
            </a:r>
            <a:r>
              <a:rPr lang="en-US" altLang="zh-TW" sz="3600" dirty="0"/>
              <a:t>DNS </a:t>
            </a:r>
            <a:r>
              <a:rPr lang="zh-TW" altLang="en-US" sz="3600" dirty="0"/>
              <a:t>資源記錄類型 </a:t>
            </a:r>
            <a:r>
              <a:rPr lang="en-US" altLang="zh-TW" sz="3600" dirty="0"/>
              <a:t>CNAME </a:t>
            </a:r>
            <a:r>
              <a:rPr lang="zh-TW" altLang="en-US" sz="3600" dirty="0"/>
              <a:t>為</a:t>
            </a:r>
            <a:r>
              <a:rPr lang="en-US" altLang="zh-TW" sz="3600" dirty="0" smtClean="0"/>
              <a:t>?</a:t>
            </a:r>
          </a:p>
          <a:p>
            <a:endParaRPr lang="en-US" altLang="zh-TW" sz="3600" dirty="0"/>
          </a:p>
          <a:p>
            <a:r>
              <a:rPr lang="en-US" altLang="zh-TW" sz="3600" dirty="0"/>
              <a:t>(A) IPv4 </a:t>
            </a:r>
            <a:r>
              <a:rPr lang="zh-TW" altLang="en-US" sz="3600" dirty="0"/>
              <a:t>主機位址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文字字串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郵件交換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別名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70092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請問常見的 </a:t>
            </a:r>
            <a:r>
              <a:rPr lang="en-US" altLang="zh-TW" sz="3600" dirty="0"/>
              <a:t>DNS </a:t>
            </a:r>
            <a:r>
              <a:rPr lang="zh-TW" altLang="en-US" sz="3600" dirty="0"/>
              <a:t>資源記錄類型 </a:t>
            </a:r>
            <a:r>
              <a:rPr lang="en-US" altLang="zh-TW" sz="3600" dirty="0"/>
              <a:t>CNAME </a:t>
            </a:r>
            <a:r>
              <a:rPr lang="zh-TW" altLang="en-US" sz="3600" dirty="0"/>
              <a:t>為</a:t>
            </a:r>
            <a:r>
              <a:rPr lang="en-US" altLang="zh-TW" sz="3600" dirty="0" smtClean="0"/>
              <a:t>?</a:t>
            </a:r>
          </a:p>
          <a:p>
            <a:endParaRPr lang="en-US" altLang="zh-TW" sz="3600" dirty="0"/>
          </a:p>
          <a:p>
            <a:r>
              <a:rPr lang="en-US" altLang="zh-TW" sz="3600" dirty="0"/>
              <a:t>(A) IPv4 </a:t>
            </a:r>
            <a:r>
              <a:rPr lang="zh-TW" altLang="en-US" sz="3600" dirty="0"/>
              <a:t>主機位址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文字字串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郵件交換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別名</a:t>
            </a:r>
            <a:endParaRPr lang="en-US" altLang="zh-TW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99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DNS </a:t>
            </a:r>
            <a:r>
              <a:rPr lang="zh-TW" altLang="en-US" dirty="0"/>
              <a:t>資源記錄</a:t>
            </a:r>
            <a:r>
              <a:rPr lang="zh-TW" altLang="en-US" dirty="0" smtClean="0"/>
              <a:t>類型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DNS resource record </a:t>
            </a: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836156"/>
              </p:ext>
            </p:extLst>
          </p:nvPr>
        </p:nvGraphicFramePr>
        <p:xfrm>
          <a:off x="594851" y="2473631"/>
          <a:ext cx="767899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549"/>
                <a:gridCol w="3656781"/>
                <a:gridCol w="2559665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AAAA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PTR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SOA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766916" y="1645745"/>
            <a:ext cx="59730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https://en.wikipedia.org/wiki/List_of_DNS_record_types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766916" y="2023751"/>
            <a:ext cx="49480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http://dns-learning.twnic.net.tw/bind/intro6.html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80838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06474"/>
          </a:xfrm>
        </p:spPr>
        <p:txBody>
          <a:bodyPr/>
          <a:lstStyle/>
          <a:p>
            <a:r>
              <a:rPr lang="en-US" altLang="zh-TW" dirty="0" smtClean="0"/>
              <a:t>Linux DNS server: Bind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29936" y="1253302"/>
            <a:ext cx="4513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http://www.wkb.idv.tw/study/centos/c06.htm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56302" y="1799156"/>
            <a:ext cx="7565924" cy="35394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xxx.tc.edu.tw. IN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SOA</a:t>
            </a:r>
            <a:r>
              <a:rPr lang="en-US" altLang="zh-TW" dirty="0"/>
              <a:t> dns.xxx.tc.edu.tw. root.mail.xxx.tc.edu.tw. (</a:t>
            </a:r>
          </a:p>
          <a:p>
            <a:r>
              <a:rPr lang="en-US" altLang="zh-TW" sz="1400" dirty="0"/>
              <a:t>   1094554582 //</a:t>
            </a:r>
            <a:r>
              <a:rPr lang="zh-TW" altLang="en-US" sz="1400" dirty="0"/>
              <a:t>更新的序號，每次更新後必須比前次數值增大，通常可以用修改日期來設定</a:t>
            </a:r>
          </a:p>
          <a:p>
            <a:r>
              <a:rPr lang="zh-TW" altLang="en-US" sz="1400" dirty="0"/>
              <a:t>   </a:t>
            </a:r>
            <a:r>
              <a:rPr lang="en-US" altLang="zh-TW" sz="1400" dirty="0"/>
              <a:t>10800 //</a:t>
            </a:r>
            <a:r>
              <a:rPr lang="zh-TW" altLang="en-US" sz="1400" dirty="0"/>
              <a:t>多久進行更新一次</a:t>
            </a:r>
          </a:p>
          <a:p>
            <a:r>
              <a:rPr lang="zh-TW" altLang="en-US" sz="1400" dirty="0"/>
              <a:t>   </a:t>
            </a:r>
            <a:r>
              <a:rPr lang="en-US" altLang="zh-TW" sz="1400" dirty="0"/>
              <a:t>3600 //</a:t>
            </a:r>
            <a:r>
              <a:rPr lang="zh-TW" altLang="en-US" sz="1400" dirty="0"/>
              <a:t>多久主機主動進行確認，以便再更新一次</a:t>
            </a:r>
          </a:p>
          <a:p>
            <a:r>
              <a:rPr lang="zh-TW" altLang="en-US" sz="1400" dirty="0"/>
              <a:t>   </a:t>
            </a:r>
            <a:r>
              <a:rPr lang="en-US" altLang="zh-TW" sz="1400" dirty="0"/>
              <a:t>604800 //</a:t>
            </a:r>
            <a:r>
              <a:rPr lang="zh-TW" altLang="en-US" sz="1400" dirty="0"/>
              <a:t>超過多久時間主機都主動進行確認就放棄了</a:t>
            </a:r>
          </a:p>
          <a:p>
            <a:r>
              <a:rPr lang="zh-TW" altLang="en-US" sz="1400" dirty="0"/>
              <a:t>   </a:t>
            </a:r>
            <a:r>
              <a:rPr lang="en-US" altLang="zh-TW" sz="1400" dirty="0"/>
              <a:t>38400 ) //</a:t>
            </a:r>
            <a:r>
              <a:rPr lang="zh-TW" altLang="en-US" sz="1400" dirty="0"/>
              <a:t>最前面</a:t>
            </a:r>
            <a:r>
              <a:rPr lang="en-US" altLang="zh-TW" sz="1400" dirty="0" err="1"/>
              <a:t>ttl</a:t>
            </a:r>
            <a:r>
              <a:rPr lang="zh-TW" altLang="en-US" sz="1400" dirty="0"/>
              <a:t>沒有設定，就以此值為</a:t>
            </a:r>
            <a:r>
              <a:rPr lang="en-US" altLang="zh-TW" sz="1400" dirty="0" err="1"/>
              <a:t>ttl</a:t>
            </a:r>
            <a:r>
              <a:rPr lang="zh-TW" altLang="en-US" sz="1400" dirty="0"/>
              <a:t>之</a:t>
            </a:r>
            <a:r>
              <a:rPr lang="zh-TW" altLang="en-US" sz="1400" dirty="0" smtClean="0"/>
              <a:t>值</a:t>
            </a:r>
            <a:endParaRPr lang="en-US" altLang="zh-TW" sz="1400" dirty="0" smtClean="0"/>
          </a:p>
          <a:p>
            <a:endParaRPr lang="zh-TW" altLang="en-US" sz="1400" dirty="0"/>
          </a:p>
          <a:p>
            <a:r>
              <a:rPr lang="zh-TW" altLang="en-US" sz="1400" dirty="0"/>
              <a:t> </a:t>
            </a:r>
            <a:r>
              <a:rPr lang="en-US" altLang="zh-TW" sz="1400" dirty="0"/>
              <a:t>//</a:t>
            </a:r>
            <a:r>
              <a:rPr lang="zh-TW" altLang="en-US" sz="1400" dirty="0"/>
              <a:t>設定正解有幾種型態</a:t>
            </a:r>
            <a:r>
              <a:rPr lang="en-US" altLang="zh-TW" sz="1400" dirty="0"/>
              <a:t>NS</a:t>
            </a:r>
            <a:r>
              <a:rPr lang="zh-TW" altLang="en-US" sz="1400" dirty="0"/>
              <a:t>、</a:t>
            </a:r>
            <a:r>
              <a:rPr lang="en-US" altLang="zh-TW" sz="1400" dirty="0"/>
              <a:t>A</a:t>
            </a:r>
            <a:r>
              <a:rPr lang="zh-TW" altLang="en-US" sz="1400" dirty="0"/>
              <a:t>、</a:t>
            </a:r>
            <a:r>
              <a:rPr lang="en-US" altLang="zh-TW" sz="1400" dirty="0"/>
              <a:t>CNAME</a:t>
            </a:r>
            <a:r>
              <a:rPr lang="zh-TW" altLang="en-US" sz="1400" dirty="0"/>
              <a:t>、</a:t>
            </a:r>
            <a:r>
              <a:rPr lang="en-US" altLang="zh-TW" sz="1400" dirty="0"/>
              <a:t>MX</a:t>
            </a:r>
            <a:r>
              <a:rPr lang="zh-TW" altLang="en-US" sz="1400" dirty="0"/>
              <a:t>等</a:t>
            </a:r>
            <a:r>
              <a:rPr lang="en-US" altLang="zh-TW" sz="1400" dirty="0" smtClean="0"/>
              <a:t>…</a:t>
            </a:r>
            <a:endParaRPr lang="en-US" altLang="zh-TW" dirty="0"/>
          </a:p>
          <a:p>
            <a:r>
              <a:rPr lang="en-US" altLang="zh-TW" dirty="0"/>
              <a:t> xxx.tc.edu.tw. IN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NS </a:t>
            </a:r>
            <a:r>
              <a:rPr lang="en-US" altLang="zh-TW" dirty="0"/>
              <a:t>dns.xxx.tc.edu.tw. //NS </a:t>
            </a:r>
            <a:r>
              <a:rPr lang="zh-TW" altLang="en-US" dirty="0"/>
              <a:t>表示 </a:t>
            </a:r>
            <a:r>
              <a:rPr lang="en-US" altLang="zh-TW" dirty="0"/>
              <a:t>name server </a:t>
            </a:r>
            <a:r>
              <a:rPr lang="zh-TW" altLang="en-US" dirty="0"/>
              <a:t>的意思</a:t>
            </a:r>
          </a:p>
          <a:p>
            <a:r>
              <a:rPr lang="zh-TW" altLang="en-US" dirty="0"/>
              <a:t> </a:t>
            </a:r>
            <a:r>
              <a:rPr lang="en-US" altLang="zh-TW" dirty="0"/>
              <a:t>dns.xxx.tc.edu.tw. IN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altLang="zh-TW" dirty="0"/>
              <a:t> 140.128.xxx.1 //A </a:t>
            </a:r>
            <a:r>
              <a:rPr lang="zh-TW" altLang="en-US" dirty="0"/>
              <a:t>表示一般正解的意思</a:t>
            </a:r>
          </a:p>
          <a:p>
            <a:r>
              <a:rPr lang="zh-TW" altLang="en-US" dirty="0"/>
              <a:t> </a:t>
            </a:r>
            <a:r>
              <a:rPr lang="en-US" altLang="zh-TW" dirty="0"/>
              <a:t>mail.xxx.tc.edu.tw. IN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CNAME </a:t>
            </a:r>
            <a:r>
              <a:rPr lang="en-US" altLang="zh-TW" dirty="0"/>
              <a:t>dns.xxx.tc.edu.tw. //</a:t>
            </a:r>
            <a:r>
              <a:rPr lang="zh-TW" altLang="en-US" dirty="0"/>
              <a:t>同一個</a:t>
            </a:r>
            <a:r>
              <a:rPr lang="en-US" altLang="zh-TW" dirty="0"/>
              <a:t>IP</a:t>
            </a:r>
            <a:r>
              <a:rPr lang="zh-TW" altLang="en-US" dirty="0"/>
              <a:t>有兩個以上正解時設定</a:t>
            </a:r>
          </a:p>
          <a:p>
            <a:r>
              <a:rPr lang="zh-TW" altLang="en-US" dirty="0"/>
              <a:t> </a:t>
            </a:r>
            <a:r>
              <a:rPr lang="en-US" altLang="zh-TW" dirty="0"/>
              <a:t>xxx.tc.edu.tw. IN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MX</a:t>
            </a:r>
            <a:r>
              <a:rPr lang="en-US" altLang="zh-TW" dirty="0"/>
              <a:t> 10 mail.xxx.tc.edu.tw. //</a:t>
            </a:r>
            <a:r>
              <a:rPr lang="zh-TW" altLang="en-US" dirty="0"/>
              <a:t>此網域中</a:t>
            </a:r>
            <a:r>
              <a:rPr lang="en-US" altLang="zh-TW" dirty="0"/>
              <a:t>mail</a:t>
            </a:r>
            <a:r>
              <a:rPr lang="zh-TW" altLang="en-US" dirty="0"/>
              <a:t>優先處理主機設定</a:t>
            </a:r>
          </a:p>
          <a:p>
            <a:r>
              <a:rPr lang="zh-TW" altLang="en-US" dirty="0"/>
              <a:t>  </a:t>
            </a:r>
            <a:r>
              <a:rPr lang="en-US" altLang="zh-TW" dirty="0"/>
              <a:t>};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64345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4245692" cy="657507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Start Of Authority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641554" y="1457711"/>
            <a:ext cx="6858000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@    IN      SOA          school.edu.tw. root.school.edu.tw.  ( </a:t>
            </a:r>
          </a:p>
          <a:p>
            <a:r>
              <a:rPr lang="en-US" altLang="zh-TW" dirty="0"/>
              <a:t>                                    1999051401      ; Serial </a:t>
            </a:r>
          </a:p>
          <a:p>
            <a:r>
              <a:rPr lang="en-US" altLang="zh-TW" dirty="0"/>
              <a:t>                                    3600            ; Refresh </a:t>
            </a:r>
          </a:p>
          <a:p>
            <a:r>
              <a:rPr lang="en-US" altLang="zh-TW" dirty="0"/>
              <a:t>                                    300             ; Retry </a:t>
            </a:r>
          </a:p>
          <a:p>
            <a:r>
              <a:rPr lang="en-US" altLang="zh-TW" dirty="0"/>
              <a:t>                                    3600000         ; Expire </a:t>
            </a:r>
          </a:p>
          <a:p>
            <a:r>
              <a:rPr lang="en-US" altLang="zh-TW" dirty="0"/>
              <a:t>                                    3600 )          ; Minimum 			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83455" y="3498021"/>
            <a:ext cx="787563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TW" dirty="0"/>
              <a:t>Start Of Authority</a:t>
            </a:r>
            <a:r>
              <a:rPr lang="zh-TW" altLang="en-US" dirty="0"/>
              <a:t>，這種 </a:t>
            </a:r>
            <a:r>
              <a:rPr lang="en-US" altLang="zh-TW" dirty="0"/>
              <a:t>record </a:t>
            </a:r>
            <a:r>
              <a:rPr lang="zh-TW" altLang="en-US" dirty="0"/>
              <a:t>放在 </a:t>
            </a:r>
            <a:r>
              <a:rPr lang="en-US" altLang="zh-TW" dirty="0"/>
              <a:t>zone file </a:t>
            </a:r>
            <a:r>
              <a:rPr lang="zh-TW" altLang="en-US" dirty="0"/>
              <a:t>一開始的</a:t>
            </a:r>
            <a:r>
              <a:rPr lang="zh-TW" altLang="en-US" dirty="0" smtClean="0"/>
              <a:t>地方</a:t>
            </a:r>
            <a:endParaRPr lang="en-US" altLang="zh-TW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zh-TW" altLang="en-US" dirty="0" smtClean="0"/>
              <a:t>每</a:t>
            </a:r>
            <a:r>
              <a:rPr lang="zh-TW" altLang="en-US" dirty="0"/>
              <a:t>一個記錄檔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只能有一個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SOA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</a:t>
            </a:r>
            <a:r>
              <a:rPr lang="zh-TW" altLang="en-US" dirty="0"/>
              <a:t>而且一定是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檔案中第一個“記錄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endParaRPr lang="en-US" altLang="zh-TW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TW" altLang="en-US" dirty="0" smtClean="0"/>
              <a:t>它</a:t>
            </a:r>
            <a:r>
              <a:rPr lang="zh-TW" altLang="en-US" dirty="0"/>
              <a:t>描述這個 </a:t>
            </a:r>
            <a:r>
              <a:rPr lang="en-US" altLang="zh-TW" dirty="0"/>
              <a:t>zone </a:t>
            </a:r>
            <a:r>
              <a:rPr lang="zh-TW" altLang="en-US" dirty="0"/>
              <a:t>負責的 </a:t>
            </a:r>
            <a:r>
              <a:rPr lang="en-US" altLang="zh-TW" dirty="0"/>
              <a:t>name server</a:t>
            </a:r>
            <a:r>
              <a:rPr lang="zh-TW" altLang="en-US" dirty="0"/>
              <a:t>，</a:t>
            </a:r>
            <a:r>
              <a:rPr lang="en-US" altLang="zh-TW" dirty="0"/>
              <a:t>version number…</a:t>
            </a:r>
            <a:r>
              <a:rPr lang="zh-TW" altLang="en-US" dirty="0"/>
              <a:t>等資料，以及當 </a:t>
            </a:r>
            <a:r>
              <a:rPr lang="en-US" altLang="zh-TW" dirty="0"/>
              <a:t>slave server </a:t>
            </a:r>
            <a:r>
              <a:rPr lang="zh-TW" altLang="en-US" dirty="0"/>
              <a:t>要備份這個 </a:t>
            </a:r>
            <a:r>
              <a:rPr lang="en-US" altLang="zh-TW" dirty="0"/>
              <a:t>zone </a:t>
            </a:r>
            <a:r>
              <a:rPr lang="zh-TW" altLang="en-US" dirty="0"/>
              <a:t>時的一些參數。 </a:t>
            </a:r>
            <a:endParaRPr lang="en-US" altLang="zh-TW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zh-TW" altLang="en-US" dirty="0" smtClean="0"/>
              <a:t>緊接</a:t>
            </a:r>
            <a:r>
              <a:rPr lang="zh-TW" altLang="en-US" dirty="0"/>
              <a:t>在 </a:t>
            </a:r>
            <a:r>
              <a:rPr lang="en-US" altLang="zh-TW" dirty="0"/>
              <a:t>SOA </a:t>
            </a:r>
            <a:r>
              <a:rPr lang="zh-TW" altLang="en-US" dirty="0"/>
              <a:t>後面指定了這個區域的授權主機和管理者的信箱，這裡分別是 </a:t>
            </a:r>
            <a:r>
              <a:rPr lang="en-US" altLang="zh-TW" dirty="0"/>
              <a:t>"school.edu.tw" </a:t>
            </a:r>
            <a:r>
              <a:rPr lang="zh-TW" altLang="en-US" dirty="0"/>
              <a:t>和</a:t>
            </a:r>
            <a:r>
              <a:rPr lang="en-US" altLang="zh-TW" dirty="0"/>
              <a:t>" root.school.edu.tw"</a:t>
            </a:r>
            <a:r>
              <a:rPr lang="zh-TW" altLang="en-US" dirty="0"/>
              <a:t>，也就是</a:t>
            </a:r>
            <a:r>
              <a:rPr lang="en-US" altLang="zh-TW" dirty="0"/>
              <a:t>school.edu.tw</a:t>
            </a:r>
            <a:r>
              <a:rPr lang="zh-TW" altLang="en-US" dirty="0"/>
              <a:t>主機和 </a:t>
            </a:r>
            <a:r>
              <a:rPr lang="en-US" altLang="zh-TW" dirty="0"/>
              <a:t>root </a:t>
            </a:r>
            <a:r>
              <a:rPr lang="zh-TW" altLang="en-US" dirty="0"/>
              <a:t>的信箱。這裡要注意的是我們以</a:t>
            </a:r>
            <a:r>
              <a:rPr lang="en-US" altLang="zh-TW" dirty="0"/>
              <a:t>"root.school.edu.tw"</a:t>
            </a:r>
            <a:r>
              <a:rPr lang="zh-TW" altLang="en-US" dirty="0"/>
              <a:t>代表</a:t>
            </a:r>
            <a:r>
              <a:rPr lang="en-US" altLang="zh-TW" dirty="0"/>
              <a:t>"root@school.edu.tw"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41554" y="959945"/>
            <a:ext cx="59730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http://dns-learning.twnic.net.tw/bind/intro6.html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43435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3289" y="2762148"/>
            <a:ext cx="7886700" cy="309296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altLang="en-US" dirty="0" smtClean="0"/>
              <a:t>有關</a:t>
            </a:r>
            <a:r>
              <a:rPr lang="zh-TW" altLang="en-US" dirty="0"/>
              <a:t>上</a:t>
            </a:r>
            <a:r>
              <a:rPr lang="zh-TW" altLang="en-US" dirty="0" smtClean="0"/>
              <a:t>圖所示之</a:t>
            </a:r>
            <a:r>
              <a:rPr lang="en-US" altLang="zh-TW" dirty="0" smtClean="0"/>
              <a:t>Start </a:t>
            </a:r>
            <a:r>
              <a:rPr lang="en-US" altLang="zh-TW" dirty="0"/>
              <a:t>Of </a:t>
            </a:r>
            <a:r>
              <a:rPr lang="en-US" altLang="zh-TW" dirty="0" smtClean="0"/>
              <a:t>Authority,</a:t>
            </a:r>
            <a:r>
              <a:rPr lang="zh-TW" altLang="en-US" dirty="0"/>
              <a:t>下列敘述何者為非</a:t>
            </a:r>
            <a:r>
              <a:rPr lang="en-US" altLang="zh-TW" dirty="0"/>
              <a:t>?</a:t>
            </a:r>
          </a:p>
          <a:p>
            <a:pPr marL="0" indent="0">
              <a:buNone/>
            </a:pPr>
            <a:r>
              <a:rPr lang="en-US" altLang="zh-TW" dirty="0"/>
              <a:t>(A) Start Of Authority</a:t>
            </a:r>
            <a:r>
              <a:rPr lang="zh-TW" altLang="en-US" dirty="0"/>
              <a:t>，這種 </a:t>
            </a:r>
            <a:r>
              <a:rPr lang="en-US" altLang="zh-TW" dirty="0"/>
              <a:t>record </a:t>
            </a:r>
            <a:r>
              <a:rPr lang="zh-TW" altLang="en-US" dirty="0"/>
              <a:t>放在 </a:t>
            </a:r>
            <a:r>
              <a:rPr lang="en-US" altLang="zh-TW" dirty="0"/>
              <a:t>zone file </a:t>
            </a:r>
            <a:r>
              <a:rPr lang="zh-TW" altLang="en-US" dirty="0"/>
              <a:t>一開始的</a:t>
            </a:r>
            <a:r>
              <a:rPr lang="zh-TW" altLang="en-US" dirty="0" smtClean="0"/>
              <a:t>地方</a:t>
            </a:r>
            <a:r>
              <a:rPr lang="en-US" altLang="zh-TW" dirty="0" smtClean="0"/>
              <a:t>,</a:t>
            </a:r>
            <a:r>
              <a:rPr lang="zh-TW" altLang="en-US" dirty="0" smtClean="0"/>
              <a:t>每</a:t>
            </a:r>
            <a:r>
              <a:rPr lang="zh-TW" altLang="en-US" dirty="0"/>
              <a:t>一個記錄</a:t>
            </a:r>
            <a:r>
              <a:rPr lang="zh-TW" altLang="en-US" dirty="0" smtClean="0"/>
              <a:t>檔</a:t>
            </a:r>
            <a:r>
              <a:rPr lang="zh-TW" altLang="en-US" dirty="0"/>
              <a:t>可以</a:t>
            </a:r>
            <a:r>
              <a:rPr lang="zh-TW" altLang="en-US" dirty="0" smtClean="0"/>
              <a:t>有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多個 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SOA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達到</a:t>
            </a:r>
            <a:r>
              <a:rPr lang="zh-TW" altLang="en-US" dirty="0" smtClean="0"/>
              <a:t>容錯機制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(B)</a:t>
            </a:r>
          </a:p>
          <a:p>
            <a:pPr marL="0" indent="0">
              <a:buNone/>
            </a:pP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(C)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(D)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722670" y="727665"/>
            <a:ext cx="6858000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@    IN      SOA          school.edu.tw. root.school.edu.tw.  ( </a:t>
            </a:r>
          </a:p>
          <a:p>
            <a:r>
              <a:rPr lang="en-US" altLang="zh-TW" dirty="0"/>
              <a:t>                                    1999051401      ; Serial </a:t>
            </a:r>
          </a:p>
          <a:p>
            <a:r>
              <a:rPr lang="en-US" altLang="zh-TW" dirty="0"/>
              <a:t>                                    3600            ; Refresh </a:t>
            </a:r>
          </a:p>
          <a:p>
            <a:r>
              <a:rPr lang="en-US" altLang="zh-TW" dirty="0"/>
              <a:t>                                    300             ; Retry </a:t>
            </a:r>
          </a:p>
          <a:p>
            <a:r>
              <a:rPr lang="en-US" altLang="zh-TW" dirty="0"/>
              <a:t>                                    3600000         ; Expire </a:t>
            </a:r>
          </a:p>
          <a:p>
            <a:r>
              <a:rPr lang="en-US" altLang="zh-TW" dirty="0"/>
              <a:t>                                    3600 )          ; Minimum 			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10327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公司管理人員正在設定</a:t>
            </a:r>
            <a:r>
              <a:rPr lang="zh-TW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交換器</a:t>
            </a:r>
            <a:r>
              <a:rPr lang="en-US" altLang="zh-TW" sz="3600" dirty="0"/>
              <a:t>,</a:t>
            </a:r>
            <a:r>
              <a:rPr lang="zh-TW" altLang="en-US" sz="3600" dirty="0"/>
              <a:t>並且需要確保只有授權的裝置才</a:t>
            </a:r>
            <a:r>
              <a:rPr lang="zh-TW" altLang="en-US" sz="3600" dirty="0" smtClean="0"/>
              <a:t>可以透過</a:t>
            </a:r>
            <a:r>
              <a:rPr lang="zh-TW" altLang="en-US" sz="3600" dirty="0"/>
              <a:t>交換器存取公司網路。下列何者為最安全的做法</a:t>
            </a:r>
            <a:r>
              <a:rPr lang="en-US" altLang="zh-TW" sz="3600" dirty="0" smtClean="0"/>
              <a:t>?</a:t>
            </a:r>
          </a:p>
          <a:p>
            <a:endParaRPr lang="en-US" altLang="zh-TW" sz="3600" dirty="0"/>
          </a:p>
          <a:p>
            <a:r>
              <a:rPr lang="en-US" altLang="zh-TW" sz="3600" dirty="0" smtClean="0"/>
              <a:t>(A) </a:t>
            </a:r>
            <a:r>
              <a:rPr lang="zh-TW" altLang="en-US" sz="3600" dirty="0"/>
              <a:t>設定 </a:t>
            </a:r>
            <a:r>
              <a:rPr lang="en-US" altLang="zh-TW" sz="3600" dirty="0"/>
              <a:t>MAC </a:t>
            </a:r>
            <a:r>
              <a:rPr lang="zh-TW" altLang="en-US" sz="3600" dirty="0"/>
              <a:t>篩選基礎的連接埠安全性</a:t>
            </a:r>
            <a:r>
              <a:rPr lang="en-US" altLang="zh-TW" sz="3600" dirty="0"/>
              <a:t>(Port Security)</a:t>
            </a:r>
          </a:p>
          <a:p>
            <a:r>
              <a:rPr lang="en-US" altLang="zh-TW" sz="3600" dirty="0" smtClean="0"/>
              <a:t>(B) </a:t>
            </a:r>
            <a:r>
              <a:rPr lang="zh-TW" altLang="en-US" sz="3600" dirty="0"/>
              <a:t>使用 </a:t>
            </a:r>
            <a:r>
              <a:rPr lang="en-US" altLang="zh-TW" sz="3600" dirty="0"/>
              <a:t>802.1x</a:t>
            </a:r>
          </a:p>
          <a:p>
            <a:r>
              <a:rPr lang="en-US" altLang="zh-TW" sz="3600" dirty="0" smtClean="0"/>
              <a:t>(C) </a:t>
            </a:r>
            <a:r>
              <a:rPr lang="zh-TW" altLang="en-US" sz="3600" dirty="0"/>
              <a:t>創造每個裝置的 </a:t>
            </a:r>
            <a:r>
              <a:rPr lang="en-US" altLang="zh-TW" sz="3600" dirty="0"/>
              <a:t>VLAN</a:t>
            </a:r>
          </a:p>
          <a:p>
            <a:r>
              <a:rPr lang="en-US" altLang="zh-TW" sz="3600" dirty="0" smtClean="0"/>
              <a:t>(D) </a:t>
            </a:r>
            <a:r>
              <a:rPr lang="zh-TW" altLang="en-US" sz="3600" dirty="0"/>
              <a:t>啟用 </a:t>
            </a:r>
            <a:r>
              <a:rPr lang="en-US" altLang="zh-TW" sz="3600" dirty="0"/>
              <a:t>BPDU Guard </a:t>
            </a:r>
            <a:r>
              <a:rPr lang="zh-TW" altLang="en-US" sz="3600" dirty="0"/>
              <a:t>功能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399402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公司管理人員正在設定交換器</a:t>
            </a:r>
            <a:r>
              <a:rPr lang="en-US" altLang="zh-TW" sz="3600" dirty="0"/>
              <a:t>,</a:t>
            </a:r>
            <a:r>
              <a:rPr lang="zh-TW" altLang="en-US" sz="3600" dirty="0"/>
              <a:t>並且需要確保只有授權的裝置才</a:t>
            </a:r>
            <a:r>
              <a:rPr lang="zh-TW" altLang="en-US" sz="3600" dirty="0" smtClean="0"/>
              <a:t>可以透過</a:t>
            </a:r>
            <a:r>
              <a:rPr lang="zh-TW" altLang="en-US" sz="3600" dirty="0"/>
              <a:t>交換器存取公司網路。下列何者為最安全的做法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 smtClean="0"/>
              <a:t>(A) </a:t>
            </a:r>
            <a:r>
              <a:rPr lang="zh-TW" altLang="en-US" sz="3600" dirty="0"/>
              <a:t>設定 </a:t>
            </a:r>
            <a:r>
              <a:rPr lang="en-US" altLang="zh-TW" sz="3600" dirty="0"/>
              <a:t>MAC </a:t>
            </a:r>
            <a:r>
              <a:rPr lang="zh-TW" altLang="en-US" sz="3600" dirty="0"/>
              <a:t>篩選基礎的連接埠安全性</a:t>
            </a:r>
            <a:r>
              <a:rPr lang="en-US" altLang="zh-TW" sz="3600" dirty="0"/>
              <a:t>(Port Security)</a:t>
            </a:r>
          </a:p>
          <a:p>
            <a:r>
              <a:rPr lang="en-US" altLang="zh-TW" sz="3600" dirty="0" smtClean="0">
                <a:solidFill>
                  <a:srgbClr val="FF0000"/>
                </a:solidFill>
              </a:rPr>
              <a:t>(B) </a:t>
            </a:r>
            <a:r>
              <a:rPr lang="zh-TW" altLang="en-US" sz="3600" dirty="0">
                <a:solidFill>
                  <a:srgbClr val="FF0000"/>
                </a:solidFill>
              </a:rPr>
              <a:t>使用 </a:t>
            </a:r>
            <a:r>
              <a:rPr lang="en-US" altLang="zh-TW" sz="3600" dirty="0">
                <a:solidFill>
                  <a:srgbClr val="FF0000"/>
                </a:solidFill>
              </a:rPr>
              <a:t>802.1x</a:t>
            </a:r>
          </a:p>
          <a:p>
            <a:r>
              <a:rPr lang="en-US" altLang="zh-TW" sz="3600" dirty="0" smtClean="0"/>
              <a:t>(C) </a:t>
            </a:r>
            <a:r>
              <a:rPr lang="zh-TW" altLang="en-US" sz="3600" dirty="0"/>
              <a:t>創造每個裝置的 </a:t>
            </a:r>
            <a:r>
              <a:rPr lang="en-US" altLang="zh-TW" sz="3600" dirty="0"/>
              <a:t>VLAN</a:t>
            </a:r>
          </a:p>
          <a:p>
            <a:r>
              <a:rPr lang="en-US" altLang="zh-TW" sz="3600" dirty="0" smtClean="0"/>
              <a:t>(D) </a:t>
            </a:r>
            <a:r>
              <a:rPr lang="zh-TW" altLang="en-US" sz="3600" dirty="0"/>
              <a:t>啟用 </a:t>
            </a:r>
            <a:r>
              <a:rPr lang="en-US" altLang="zh-TW" sz="3600" dirty="0"/>
              <a:t>BPDU Guard </a:t>
            </a:r>
            <a:r>
              <a:rPr lang="zh-TW" altLang="en-US" sz="3600" dirty="0"/>
              <a:t>功能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23449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3110066" cy="991726"/>
          </a:xfrm>
        </p:spPr>
        <p:txBody>
          <a:bodyPr/>
          <a:lstStyle/>
          <a:p>
            <a:r>
              <a:rPr lang="en-US" altLang="zh-TW" dirty="0"/>
              <a:t>IEEE 802.1X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25919" y="1268050"/>
            <a:ext cx="4152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https://zh.wikipedia.org/wiki/IEEE_802.1X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763437" y="825599"/>
            <a:ext cx="20073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Switch 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的安全設定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9627" y="1844336"/>
            <a:ext cx="83036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TW" dirty="0"/>
              <a:t>IEEE 802.1X is an IEEE Standard for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port-based</a:t>
            </a:r>
            <a:r>
              <a:rPr lang="en-US" altLang="zh-TW" dirty="0"/>
              <a:t> Network </a:t>
            </a:r>
            <a:r>
              <a:rPr lang="en-US" altLang="zh-TW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 Contro</a:t>
            </a:r>
            <a:r>
              <a:rPr lang="en-US" altLang="zh-TW" dirty="0"/>
              <a:t>l (</a:t>
            </a:r>
            <a:r>
              <a:rPr lang="en-US" altLang="zh-TW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PNAC</a:t>
            </a:r>
            <a:r>
              <a:rPr lang="en-US" altLang="zh-TW" dirty="0"/>
              <a:t>). </a:t>
            </a:r>
            <a:endParaRPr lang="en-US" altLang="zh-TW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TW" dirty="0" smtClean="0"/>
              <a:t>It </a:t>
            </a:r>
            <a:r>
              <a:rPr lang="en-US" altLang="zh-TW" dirty="0"/>
              <a:t>is part of the IEEE 802.1 group of networking protocols. </a:t>
            </a:r>
            <a:endParaRPr lang="en-US" altLang="zh-TW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TW" dirty="0" smtClean="0"/>
              <a:t>It </a:t>
            </a:r>
            <a:r>
              <a:rPr lang="en-US" altLang="zh-TW" dirty="0"/>
              <a:t>provides an 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authentication</a:t>
            </a:r>
            <a:r>
              <a:rPr lang="en-US" altLang="zh-TW" dirty="0"/>
              <a:t> mechanism to devices wishing to attach to a LAN or WLAN.</a:t>
            </a:r>
          </a:p>
          <a:p>
            <a:endParaRPr lang="en-US" altLang="zh-TW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TW" dirty="0"/>
              <a:t>IEEE 802.1X defines the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encapsulation </a:t>
            </a:r>
            <a:r>
              <a:rPr lang="en-US" altLang="zh-TW" dirty="0"/>
              <a:t>of the 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Extensible Authentication Protocol (EAP</a:t>
            </a:r>
            <a:r>
              <a:rPr lang="en-US" altLang="zh-TW" dirty="0"/>
              <a:t>) over IEEE 802</a:t>
            </a:r>
            <a:r>
              <a:rPr lang="en-US" altLang="zh-TW" dirty="0" smtClean="0"/>
              <a:t>, </a:t>
            </a:r>
            <a:r>
              <a:rPr lang="en-US" altLang="zh-TW" dirty="0"/>
              <a:t>which is known as "EAP over LAN" or </a:t>
            </a:r>
            <a:r>
              <a:rPr lang="en-US" altLang="zh-TW" dirty="0" smtClean="0"/>
              <a:t>EAPOL.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altLang="zh-TW" dirty="0" smtClean="0"/>
          </a:p>
          <a:p>
            <a:pPr marL="285750" indent="-285750">
              <a:buFont typeface="Wingdings" pitchFamily="2" charset="2"/>
              <a:buChar char="p"/>
            </a:pPr>
            <a:r>
              <a:rPr lang="en-US" altLang="zh-TW" dirty="0" smtClean="0"/>
              <a:t>EAPOL </a:t>
            </a:r>
            <a:r>
              <a:rPr lang="en-US" altLang="zh-TW" dirty="0"/>
              <a:t>was originally designed for IEEE 802.3 Ethernet in 802.1X-2001, but was clarified to suit other IEEE 802 LAN technologies such as IEEE 802.11 wireless and Fiber Distributed Data Interface (ISO 9314-2) in 802.1X-2004</a:t>
            </a:r>
            <a:r>
              <a:rPr lang="en-US" altLang="zh-TW" dirty="0" smtClean="0"/>
              <a:t>.</a:t>
            </a:r>
          </a:p>
          <a:p>
            <a:pPr marL="285750" indent="-285750">
              <a:buFont typeface="Wingdings" pitchFamily="2" charset="2"/>
              <a:buChar char="p"/>
            </a:pPr>
            <a:r>
              <a:rPr lang="en-US" altLang="zh-TW" dirty="0" smtClean="0"/>
              <a:t>The </a:t>
            </a:r>
            <a:r>
              <a:rPr lang="en-US" altLang="zh-TW" dirty="0"/>
              <a:t>EAPOL was also modified for use with IEEE 802.1AE </a:t>
            </a:r>
            <a:r>
              <a:rPr lang="en-US" altLang="zh-TW" dirty="0" smtClean="0"/>
              <a:t>(“</a:t>
            </a:r>
            <a:r>
              <a:rPr lang="en-US" altLang="zh-TW" dirty="0" err="1" smtClean="0"/>
              <a:t>MACsec</a:t>
            </a:r>
            <a:r>
              <a:rPr lang="en-US" altLang="zh-TW" dirty="0" smtClean="0"/>
              <a:t>”) </a:t>
            </a:r>
            <a:r>
              <a:rPr lang="en-US" altLang="zh-TW" dirty="0"/>
              <a:t>and IEEE 802.1AR (Secure Device Identity, </a:t>
            </a:r>
            <a:r>
              <a:rPr lang="en-US" altLang="zh-TW" dirty="0" err="1"/>
              <a:t>DevID</a:t>
            </a:r>
            <a:r>
              <a:rPr lang="en-US" altLang="zh-TW" dirty="0"/>
              <a:t>) in </a:t>
            </a:r>
            <a:r>
              <a:rPr lang="en-US" altLang="zh-TW" dirty="0" smtClean="0"/>
              <a:t>802.1X-2010</a:t>
            </a:r>
            <a:r>
              <a:rPr lang="zh-TW" altLang="en-US" dirty="0" smtClean="0"/>
              <a:t> </a:t>
            </a:r>
            <a:r>
              <a:rPr lang="en-US" altLang="zh-TW" dirty="0" smtClean="0"/>
              <a:t>to </a:t>
            </a:r>
            <a:r>
              <a:rPr lang="en-US" altLang="zh-TW" dirty="0"/>
              <a:t>support service identification and optional point to point encryption over the internal LAN segment.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2527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8000" dirty="0" smtClean="0"/>
              <a:t>網路基本知識</a:t>
            </a:r>
            <a:endParaRPr lang="en-US" altLang="zh-TW" sz="8000" dirty="0" smtClean="0"/>
          </a:p>
          <a:p>
            <a:pPr algn="ctr"/>
            <a:r>
              <a:rPr lang="zh-TW" altLang="en-US" sz="2800" dirty="0"/>
              <a:t>網路設備</a:t>
            </a:r>
            <a:endParaRPr lang="en-US" altLang="zh-TW" sz="2800" dirty="0" smtClean="0"/>
          </a:p>
          <a:p>
            <a:pPr algn="ctr"/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7189699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759" y="2010083"/>
            <a:ext cx="5042830" cy="3225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338137" y="384552"/>
            <a:ext cx="79209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altLang="zh-TW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/>
                <a:cs typeface="+mj-cs"/>
              </a:rPr>
              <a:t>https://en.wikipedia.org/wiki/IEEE_802.1X</a:t>
            </a:r>
            <a:endParaRPr lang="zh-TW" altLang="en-US" sz="20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127510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7894" y="1676952"/>
            <a:ext cx="8536327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 </a:t>
            </a:r>
            <a:r>
              <a:rPr lang="en-US" altLang="zh-TW" sz="3600" dirty="0"/>
              <a:t>TCP </a:t>
            </a:r>
            <a:r>
              <a:rPr lang="zh-TW" altLang="en-US" sz="3600" dirty="0"/>
              <a:t>協定的特性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下列敘述何者正確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endParaRPr lang="en-US" altLang="zh-TW" sz="3600" dirty="0" smtClean="0"/>
          </a:p>
          <a:p>
            <a:r>
              <a:rPr lang="en-US" altLang="zh-TW" sz="2800" dirty="0" smtClean="0"/>
              <a:t>(</a:t>
            </a:r>
            <a:r>
              <a:rPr lang="en-US" altLang="zh-TW" sz="2800" dirty="0"/>
              <a:t>A) </a:t>
            </a:r>
            <a:r>
              <a:rPr lang="zh-TW" altLang="en-US" sz="2800" dirty="0"/>
              <a:t>確保資料傳送之正確性</a:t>
            </a:r>
          </a:p>
          <a:p>
            <a:r>
              <a:rPr lang="en-US" altLang="zh-TW" sz="2800" dirty="0"/>
              <a:t>(B) </a:t>
            </a:r>
            <a:r>
              <a:rPr lang="zh-TW" altLang="en-US" sz="2800" dirty="0"/>
              <a:t>資料開始傳送時不需進行交握</a:t>
            </a:r>
            <a:r>
              <a:rPr lang="en-US" altLang="zh-TW" sz="2800" dirty="0"/>
              <a:t>(Hand shaking)</a:t>
            </a:r>
          </a:p>
          <a:p>
            <a:r>
              <a:rPr lang="en-US" altLang="zh-TW" sz="2800" dirty="0"/>
              <a:t>(C) </a:t>
            </a:r>
            <a:r>
              <a:rPr lang="zh-TW" altLang="en-US" sz="2800" dirty="0"/>
              <a:t>傳送發生錯誤時不會要求重新傳送</a:t>
            </a:r>
          </a:p>
          <a:p>
            <a:r>
              <a:rPr lang="en-US" altLang="zh-TW" sz="2800" dirty="0"/>
              <a:t>(D) </a:t>
            </a:r>
            <a:r>
              <a:rPr lang="zh-TW" altLang="en-US" sz="2800" dirty="0"/>
              <a:t>傳送時所進行之檢查與偵錯機制較 </a:t>
            </a:r>
            <a:r>
              <a:rPr lang="en-US" altLang="zh-TW" sz="2800" dirty="0"/>
              <a:t>UDP </a:t>
            </a:r>
            <a:r>
              <a:rPr lang="zh-TW" altLang="en-US" sz="2800" dirty="0"/>
              <a:t>簡單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317745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671284" y="1735947"/>
            <a:ext cx="7574692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 </a:t>
            </a:r>
            <a:r>
              <a:rPr lang="en-US" altLang="zh-TW" sz="3600" dirty="0"/>
              <a:t>TCP </a:t>
            </a:r>
            <a:r>
              <a:rPr lang="zh-TW" altLang="en-US" sz="3600" dirty="0"/>
              <a:t>協定的特性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下列敘述何者正確</a:t>
            </a:r>
            <a:r>
              <a:rPr lang="en-US" altLang="zh-TW" sz="3600" dirty="0" smtClean="0"/>
              <a:t>?</a:t>
            </a:r>
          </a:p>
          <a:p>
            <a:endParaRPr lang="en-US" altLang="zh-TW" sz="3600" dirty="0"/>
          </a:p>
          <a:p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(A) </a:t>
            </a: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確保資料傳送之正確性</a:t>
            </a:r>
          </a:p>
          <a:p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(B) </a:t>
            </a: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資料開始傳送時不需進行交握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(Hand shaking)</a:t>
            </a:r>
          </a:p>
          <a:p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(C) </a:t>
            </a: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傳送發生錯誤時不會要求重新傳送</a:t>
            </a:r>
          </a:p>
          <a:p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(D) </a:t>
            </a: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傳送時所進行之檢查與偵錯機制較 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UDP </a:t>
            </a: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簡單</a:t>
            </a:r>
            <a:endParaRPr lang="en-US" altLang="zh-TW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712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8000" dirty="0"/>
              <a:t>網路</a:t>
            </a:r>
            <a:r>
              <a:rPr lang="zh-TW" altLang="en-US" sz="8000" dirty="0" smtClean="0"/>
              <a:t>協定</a:t>
            </a:r>
            <a:endParaRPr lang="en-US" altLang="zh-TW" sz="8000" dirty="0" smtClean="0"/>
          </a:p>
          <a:p>
            <a:pPr algn="ctr"/>
            <a:r>
              <a:rPr lang="zh-TW" altLang="en-US" sz="4400" dirty="0"/>
              <a:t>安全</a:t>
            </a:r>
            <a:r>
              <a:rPr lang="zh-TW" altLang="en-US" sz="4400" dirty="0" smtClean="0"/>
              <a:t>協定</a:t>
            </a:r>
            <a:r>
              <a:rPr lang="en-US" altLang="zh-TW" sz="4400" dirty="0" smtClean="0"/>
              <a:t>:</a:t>
            </a:r>
          </a:p>
          <a:p>
            <a:pPr algn="ctr"/>
            <a:r>
              <a:rPr lang="en-US" altLang="zh-TW" sz="3600" dirty="0" smtClean="0"/>
              <a:t>SSH</a:t>
            </a:r>
          </a:p>
          <a:p>
            <a:pPr algn="ctr"/>
            <a:r>
              <a:rPr lang="en-US" altLang="zh-TW" sz="3600" dirty="0" smtClean="0"/>
              <a:t>SSL/TLS</a:t>
            </a:r>
          </a:p>
          <a:p>
            <a:pPr algn="ctr"/>
            <a:r>
              <a:rPr lang="en-US" altLang="zh-TW" sz="3600" dirty="0" err="1" smtClean="0"/>
              <a:t>Ipsec</a:t>
            </a:r>
            <a:endParaRPr lang="en-US" altLang="zh-TW" sz="3600" dirty="0" smtClean="0"/>
          </a:p>
          <a:p>
            <a:pPr algn="ctr"/>
            <a:r>
              <a:rPr lang="zh-TW" altLang="en-US" sz="3600" dirty="0"/>
              <a:t>身分</a:t>
            </a:r>
            <a:r>
              <a:rPr lang="zh-TW" altLang="en-US" sz="3600" dirty="0" smtClean="0"/>
              <a:t>認證 存取控制 協定</a:t>
            </a:r>
            <a:endParaRPr lang="en-US" altLang="zh-TW" sz="3600" dirty="0" smtClean="0"/>
          </a:p>
          <a:p>
            <a:pPr algn="ctr"/>
            <a:r>
              <a:rPr lang="zh-TW" altLang="en-US" sz="3600" dirty="0"/>
              <a:t>無線網路</a:t>
            </a:r>
            <a:r>
              <a:rPr lang="zh-TW" altLang="en-US" sz="3600" dirty="0" smtClean="0"/>
              <a:t>安全協定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030625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SSH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470950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SSL/TLS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138087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IPsec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869519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身分認證 存取控制 協定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916896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SSL/TLS</a:t>
            </a:r>
          </a:p>
        </p:txBody>
      </p:sp>
    </p:spTree>
    <p:extLst>
      <p:ext uri="{BB962C8B-B14F-4D97-AF65-F5344CB8AC3E}">
        <p14:creationId xmlns:p14="http://schemas.microsoft.com/office/powerpoint/2010/main" val="88966325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418704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下列哪個協定較為安全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HTTP</a:t>
            </a:r>
          </a:p>
          <a:p>
            <a:r>
              <a:rPr lang="en-US" altLang="zh-TW" sz="3600" dirty="0"/>
              <a:t>(B) FTP</a:t>
            </a:r>
          </a:p>
          <a:p>
            <a:r>
              <a:rPr lang="en-US" altLang="zh-TW" sz="3600" dirty="0"/>
              <a:t>(C) SSL</a:t>
            </a:r>
          </a:p>
          <a:p>
            <a:r>
              <a:rPr lang="en-US" altLang="zh-TW" sz="3600" dirty="0"/>
              <a:t>(D) TELNET</a:t>
            </a:r>
          </a:p>
        </p:txBody>
      </p:sp>
    </p:spTree>
    <p:extLst>
      <p:ext uri="{BB962C8B-B14F-4D97-AF65-F5344CB8AC3E}">
        <p14:creationId xmlns:p14="http://schemas.microsoft.com/office/powerpoint/2010/main" val="4520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公司對外的網站放置於下列何處</a:t>
            </a:r>
            <a:r>
              <a:rPr lang="en-US" altLang="zh-TW" sz="3600" dirty="0" smtClean="0"/>
              <a:t>?</a:t>
            </a:r>
          </a:p>
          <a:p>
            <a:endParaRPr lang="en-US" altLang="zh-TW" sz="3600" dirty="0"/>
          </a:p>
          <a:p>
            <a:r>
              <a:rPr lang="en-US" altLang="zh-TW" sz="3600" dirty="0"/>
              <a:t>(A) DMZ(Demilitarized Zone)</a:t>
            </a:r>
          </a:p>
          <a:p>
            <a:r>
              <a:rPr lang="en-US" altLang="zh-TW" sz="3600" dirty="0"/>
              <a:t>(B) Internet</a:t>
            </a:r>
          </a:p>
          <a:p>
            <a:r>
              <a:rPr lang="en-US" altLang="zh-TW" sz="3600" dirty="0"/>
              <a:t>(C) Intranet</a:t>
            </a:r>
          </a:p>
          <a:p>
            <a:r>
              <a:rPr lang="en-US" altLang="zh-TW" sz="3600" dirty="0"/>
              <a:t>(D) Extranet</a:t>
            </a:r>
          </a:p>
        </p:txBody>
      </p:sp>
    </p:spTree>
    <p:extLst>
      <p:ext uri="{BB962C8B-B14F-4D97-AF65-F5344CB8AC3E}">
        <p14:creationId xmlns:p14="http://schemas.microsoft.com/office/powerpoint/2010/main" val="394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418704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下列哪個協定較為安全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HTTP</a:t>
            </a:r>
          </a:p>
          <a:p>
            <a:r>
              <a:rPr lang="en-US" altLang="zh-TW" sz="3600" dirty="0"/>
              <a:t>(B) FTP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SSL</a:t>
            </a:r>
          </a:p>
          <a:p>
            <a:r>
              <a:rPr lang="en-US" altLang="zh-TW" sz="3600" dirty="0"/>
              <a:t>(D) TELNET</a:t>
            </a:r>
          </a:p>
        </p:txBody>
      </p:sp>
    </p:spTree>
    <p:extLst>
      <p:ext uri="{BB962C8B-B14F-4D97-AF65-F5344CB8AC3E}">
        <p14:creationId xmlns:p14="http://schemas.microsoft.com/office/powerpoint/2010/main" val="97994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關於「</a:t>
            </a:r>
            <a:r>
              <a:rPr lang="en-US" altLang="zh-TW" sz="3600" dirty="0"/>
              <a:t>SSL </a:t>
            </a:r>
            <a:r>
              <a:rPr lang="zh-TW" altLang="en-US" sz="3600" dirty="0"/>
              <a:t>協定」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 smtClean="0"/>
              <a:t>(</a:t>
            </a:r>
            <a:r>
              <a:rPr lang="en-US" altLang="zh-TW" sz="3600" dirty="0"/>
              <a:t>A) </a:t>
            </a:r>
            <a:r>
              <a:rPr lang="zh-TW" altLang="en-US" sz="3600" dirty="0"/>
              <a:t>提供伺服器</a:t>
            </a:r>
            <a:r>
              <a:rPr lang="en-US" altLang="zh-TW" sz="3600" dirty="0"/>
              <a:t>(Server)</a:t>
            </a:r>
            <a:r>
              <a:rPr lang="zh-TW" altLang="en-US" sz="3600" dirty="0"/>
              <a:t>驗證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提供客戶端</a:t>
            </a:r>
            <a:r>
              <a:rPr lang="en-US" altLang="zh-TW" sz="3600" dirty="0"/>
              <a:t>(Client)</a:t>
            </a:r>
            <a:r>
              <a:rPr lang="zh-TW" altLang="en-US" sz="3600" dirty="0"/>
              <a:t>安全傳輸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提供伺服器</a:t>
            </a:r>
            <a:r>
              <a:rPr lang="en-US" altLang="zh-TW" sz="3600" dirty="0"/>
              <a:t>(Server)</a:t>
            </a:r>
            <a:r>
              <a:rPr lang="zh-TW" altLang="en-US" sz="3600" dirty="0"/>
              <a:t>與客戶</a:t>
            </a:r>
            <a:r>
              <a:rPr lang="en-US" altLang="zh-TW" sz="3600" dirty="0"/>
              <a:t>(Client)</a:t>
            </a:r>
            <a:r>
              <a:rPr lang="zh-TW" altLang="en-US" sz="3600" dirty="0"/>
              <a:t>之間的通訊加密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可絕對確保買賣交易的安全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398745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關於「</a:t>
            </a:r>
            <a:r>
              <a:rPr lang="en-US" altLang="zh-TW" sz="3600" dirty="0"/>
              <a:t>SSL </a:t>
            </a:r>
            <a:r>
              <a:rPr lang="zh-TW" altLang="en-US" sz="3600" dirty="0"/>
              <a:t>協定」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 smtClean="0"/>
              <a:t>(</a:t>
            </a:r>
            <a:r>
              <a:rPr lang="en-US" altLang="zh-TW" sz="3600" dirty="0"/>
              <a:t>A) </a:t>
            </a:r>
            <a:r>
              <a:rPr lang="zh-TW" altLang="en-US" sz="3600" dirty="0"/>
              <a:t>提供伺服器</a:t>
            </a:r>
            <a:r>
              <a:rPr lang="en-US" altLang="zh-TW" sz="3600" dirty="0"/>
              <a:t>(Server)</a:t>
            </a:r>
            <a:r>
              <a:rPr lang="zh-TW" altLang="en-US" sz="3600" dirty="0"/>
              <a:t>驗證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提供客戶端</a:t>
            </a:r>
            <a:r>
              <a:rPr lang="en-US" altLang="zh-TW" sz="3600" dirty="0"/>
              <a:t>(Client)</a:t>
            </a:r>
            <a:r>
              <a:rPr lang="zh-TW" altLang="en-US" sz="3600" dirty="0"/>
              <a:t>安全傳輸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提供伺服器</a:t>
            </a:r>
            <a:r>
              <a:rPr lang="en-US" altLang="zh-TW" sz="3600" dirty="0"/>
              <a:t>(Server)</a:t>
            </a:r>
            <a:r>
              <a:rPr lang="zh-TW" altLang="en-US" sz="3600" dirty="0"/>
              <a:t>與客戶</a:t>
            </a:r>
            <a:r>
              <a:rPr lang="en-US" altLang="zh-TW" sz="3600" dirty="0"/>
              <a:t>(Client)</a:t>
            </a:r>
            <a:r>
              <a:rPr lang="zh-TW" altLang="en-US" sz="3600" dirty="0"/>
              <a:t>之間的通訊加密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可絕對確保買賣交易的安全</a:t>
            </a:r>
            <a:endParaRPr lang="en-US" altLang="zh-TW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80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SSH</a:t>
            </a:r>
          </a:p>
        </p:txBody>
      </p:sp>
    </p:spTree>
    <p:extLst>
      <p:ext uri="{BB962C8B-B14F-4D97-AF65-F5344CB8AC3E}">
        <p14:creationId xmlns:p14="http://schemas.microsoft.com/office/powerpoint/2010/main" val="39181359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418704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 </a:t>
            </a:r>
            <a:r>
              <a:rPr lang="en-US" altLang="zh-TW" sz="3600" dirty="0"/>
              <a:t>SSH </a:t>
            </a:r>
            <a:r>
              <a:rPr lang="zh-TW" altLang="en-US" sz="3600" dirty="0"/>
              <a:t>常見的服務 </a:t>
            </a:r>
            <a:r>
              <a:rPr lang="en-US" altLang="zh-TW" sz="3600" dirty="0"/>
              <a:t>Port </a:t>
            </a:r>
            <a:r>
              <a:rPr lang="zh-TW" altLang="en-US" sz="3600" dirty="0"/>
              <a:t>為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22</a:t>
            </a:r>
          </a:p>
          <a:p>
            <a:r>
              <a:rPr lang="en-US" altLang="zh-TW" sz="3600" dirty="0"/>
              <a:t>(B) 23</a:t>
            </a:r>
          </a:p>
          <a:p>
            <a:r>
              <a:rPr lang="en-US" altLang="zh-TW" sz="3600" dirty="0"/>
              <a:t>(C) 24</a:t>
            </a:r>
          </a:p>
          <a:p>
            <a:r>
              <a:rPr lang="en-US" altLang="zh-TW" sz="3600" dirty="0"/>
              <a:t>(D) 25</a:t>
            </a:r>
          </a:p>
        </p:txBody>
      </p:sp>
    </p:spTree>
    <p:extLst>
      <p:ext uri="{BB962C8B-B14F-4D97-AF65-F5344CB8AC3E}">
        <p14:creationId xmlns:p14="http://schemas.microsoft.com/office/powerpoint/2010/main" val="154046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418704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 </a:t>
            </a:r>
            <a:r>
              <a:rPr lang="en-US" altLang="zh-TW" sz="3600" dirty="0"/>
              <a:t>SSH </a:t>
            </a:r>
            <a:r>
              <a:rPr lang="zh-TW" altLang="en-US" sz="3600" dirty="0"/>
              <a:t>常見的服務 </a:t>
            </a:r>
            <a:r>
              <a:rPr lang="en-US" altLang="zh-TW" sz="3600" dirty="0"/>
              <a:t>Port </a:t>
            </a:r>
            <a:r>
              <a:rPr lang="zh-TW" altLang="en-US" sz="3600" dirty="0"/>
              <a:t>為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>
                <a:solidFill>
                  <a:srgbClr val="FF0000"/>
                </a:solidFill>
              </a:rPr>
              <a:t>(A) 22</a:t>
            </a:r>
          </a:p>
          <a:p>
            <a:r>
              <a:rPr lang="en-US" altLang="zh-TW" sz="3600" dirty="0"/>
              <a:t>(B) 23</a:t>
            </a:r>
          </a:p>
          <a:p>
            <a:r>
              <a:rPr lang="en-US" altLang="zh-TW" sz="3600" dirty="0"/>
              <a:t>(C) 24</a:t>
            </a:r>
          </a:p>
          <a:p>
            <a:r>
              <a:rPr lang="en-US" altLang="zh-TW" sz="3600" dirty="0"/>
              <a:t>(D) 25</a:t>
            </a:r>
          </a:p>
        </p:txBody>
      </p:sp>
    </p:spTree>
    <p:extLst>
      <p:ext uri="{BB962C8B-B14F-4D97-AF65-F5344CB8AC3E}">
        <p14:creationId xmlns:p14="http://schemas.microsoft.com/office/powerpoint/2010/main" val="293195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 </a:t>
            </a:r>
            <a:r>
              <a:rPr lang="en-US" altLang="zh-TW" sz="3600" dirty="0" err="1"/>
              <a:t>ssh</a:t>
            </a:r>
            <a:r>
              <a:rPr lang="en-US" altLang="zh-TW" sz="3600" dirty="0"/>
              <a:t> </a:t>
            </a:r>
            <a:r>
              <a:rPr lang="zh-TW" altLang="en-US" sz="3600" dirty="0"/>
              <a:t>公私鑰存在 </a:t>
            </a:r>
            <a:r>
              <a:rPr lang="en-US" altLang="zh-TW" sz="3600" dirty="0"/>
              <a:t>Linux </a:t>
            </a:r>
            <a:r>
              <a:rPr lang="zh-TW" altLang="en-US" sz="3600" dirty="0"/>
              <a:t>哪個目錄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/.</a:t>
            </a:r>
            <a:r>
              <a:rPr lang="en-US" altLang="zh-TW" sz="3600" dirty="0" err="1"/>
              <a:t>ssh</a:t>
            </a:r>
            <a:endParaRPr lang="en-US" altLang="zh-TW" sz="3600" dirty="0"/>
          </a:p>
          <a:p>
            <a:r>
              <a:rPr lang="en-US" altLang="zh-TW" sz="3600" dirty="0"/>
              <a:t>(B) /home</a:t>
            </a:r>
          </a:p>
          <a:p>
            <a:r>
              <a:rPr lang="en-US" altLang="zh-TW" sz="3600" dirty="0"/>
              <a:t>(C) /</a:t>
            </a:r>
            <a:r>
              <a:rPr lang="en-US" altLang="zh-TW" sz="3600" dirty="0" err="1"/>
              <a:t>etc</a:t>
            </a:r>
            <a:endParaRPr lang="en-US" altLang="zh-TW" sz="3600" dirty="0"/>
          </a:p>
          <a:p>
            <a:r>
              <a:rPr lang="en-US" altLang="zh-TW" sz="3600" dirty="0"/>
              <a:t>(D) user</a:t>
            </a:r>
          </a:p>
        </p:txBody>
      </p:sp>
    </p:spTree>
    <p:extLst>
      <p:ext uri="{BB962C8B-B14F-4D97-AF65-F5344CB8AC3E}">
        <p14:creationId xmlns:p14="http://schemas.microsoft.com/office/powerpoint/2010/main" val="310607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 </a:t>
            </a:r>
            <a:r>
              <a:rPr lang="en-US" altLang="zh-TW" sz="3600" dirty="0" err="1"/>
              <a:t>ssh</a:t>
            </a:r>
            <a:r>
              <a:rPr lang="en-US" altLang="zh-TW" sz="3600" dirty="0"/>
              <a:t> </a:t>
            </a:r>
            <a:r>
              <a:rPr lang="zh-TW" altLang="en-US" sz="3600" dirty="0"/>
              <a:t>公私鑰存在 </a:t>
            </a:r>
            <a:r>
              <a:rPr lang="en-US" altLang="zh-TW" sz="3600" dirty="0"/>
              <a:t>Linux </a:t>
            </a:r>
            <a:r>
              <a:rPr lang="zh-TW" altLang="en-US" sz="3600" dirty="0"/>
              <a:t>哪個目錄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>
                <a:solidFill>
                  <a:srgbClr val="FF0000"/>
                </a:solidFill>
              </a:rPr>
              <a:t>(A) /.</a:t>
            </a:r>
            <a:r>
              <a:rPr lang="en-US" altLang="zh-TW" sz="3600" dirty="0" err="1">
                <a:solidFill>
                  <a:srgbClr val="FF0000"/>
                </a:solidFill>
              </a:rPr>
              <a:t>ssh</a:t>
            </a:r>
            <a:endParaRPr lang="en-US" altLang="zh-TW" sz="3600" dirty="0">
              <a:solidFill>
                <a:srgbClr val="FF0000"/>
              </a:solidFill>
            </a:endParaRPr>
          </a:p>
          <a:p>
            <a:r>
              <a:rPr lang="en-US" altLang="zh-TW" sz="3600" dirty="0"/>
              <a:t>(B) /home</a:t>
            </a:r>
          </a:p>
          <a:p>
            <a:r>
              <a:rPr lang="en-US" altLang="zh-TW" sz="3600" dirty="0"/>
              <a:t>(C) /</a:t>
            </a:r>
            <a:r>
              <a:rPr lang="en-US" altLang="zh-TW" sz="3600" dirty="0" err="1"/>
              <a:t>etc</a:t>
            </a:r>
            <a:endParaRPr lang="en-US" altLang="zh-TW" sz="3600" dirty="0"/>
          </a:p>
          <a:p>
            <a:r>
              <a:rPr lang="en-US" altLang="zh-TW" sz="3600" dirty="0"/>
              <a:t>(D) user</a:t>
            </a:r>
          </a:p>
        </p:txBody>
      </p:sp>
    </p:spTree>
    <p:extLst>
      <p:ext uri="{BB962C8B-B14F-4D97-AF65-F5344CB8AC3E}">
        <p14:creationId xmlns:p14="http://schemas.microsoft.com/office/powerpoint/2010/main" val="298630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err="1" smtClean="0"/>
              <a:t>IPSec</a:t>
            </a:r>
            <a:r>
              <a:rPr lang="en-US" altLang="zh-TW" sz="3600" dirty="0" smtClean="0"/>
              <a:t> </a:t>
            </a:r>
          </a:p>
          <a:p>
            <a:pPr algn="ctr"/>
            <a:endParaRPr lang="en-US" altLang="zh-TW" sz="3600" dirty="0"/>
          </a:p>
          <a:p>
            <a:pPr algn="ctr"/>
            <a:r>
              <a:rPr lang="en-US" altLang="zh-TW" sz="3600" dirty="0" smtClean="0"/>
              <a:t>VPN</a:t>
            </a:r>
          </a:p>
        </p:txBody>
      </p:sp>
    </p:spTree>
    <p:extLst>
      <p:ext uri="{BB962C8B-B14F-4D97-AF65-F5344CB8AC3E}">
        <p14:creationId xmlns:p14="http://schemas.microsoft.com/office/powerpoint/2010/main" val="54317233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418704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公司管理員打算利用 </a:t>
            </a:r>
            <a:r>
              <a:rPr lang="en-US" altLang="zh-TW" sz="3600" dirty="0" err="1"/>
              <a:t>IPSec</a:t>
            </a:r>
            <a:r>
              <a:rPr lang="en-US" altLang="zh-TW" sz="3600" dirty="0"/>
              <a:t> </a:t>
            </a:r>
            <a:r>
              <a:rPr lang="zh-TW" altLang="en-US" sz="3600" dirty="0"/>
              <a:t>來 確 保 封 包 內 容 傳 輸 的 私 密 性</a:t>
            </a:r>
          </a:p>
          <a:p>
            <a:r>
              <a:rPr lang="en-US" altLang="zh-TW" sz="3600" dirty="0"/>
              <a:t>(Confidentiality),</a:t>
            </a:r>
            <a:r>
              <a:rPr lang="zh-TW" altLang="en-US" sz="3600" dirty="0"/>
              <a:t>請問管理員需要使用 </a:t>
            </a:r>
            <a:r>
              <a:rPr lang="en-US" altLang="zh-TW" sz="3600" dirty="0"/>
              <a:t>IPsec </a:t>
            </a:r>
            <a:r>
              <a:rPr lang="zh-TW" altLang="en-US" sz="3600" dirty="0"/>
              <a:t>的哪項協定以達成</a:t>
            </a:r>
            <a:r>
              <a:rPr lang="zh-TW" altLang="en-US" sz="3600" dirty="0" smtClean="0"/>
              <a:t>目的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AH</a:t>
            </a:r>
          </a:p>
          <a:p>
            <a:r>
              <a:rPr lang="en-US" altLang="zh-TW" sz="3600" dirty="0"/>
              <a:t>(B) ESP</a:t>
            </a:r>
          </a:p>
          <a:p>
            <a:r>
              <a:rPr lang="en-US" altLang="zh-TW" sz="3600" dirty="0"/>
              <a:t>(C) IKE</a:t>
            </a:r>
          </a:p>
          <a:p>
            <a:r>
              <a:rPr lang="en-US" altLang="zh-TW" sz="3600" dirty="0"/>
              <a:t>(D) ISAKMP</a:t>
            </a:r>
          </a:p>
        </p:txBody>
      </p:sp>
    </p:spTree>
    <p:extLst>
      <p:ext uri="{BB962C8B-B14F-4D97-AF65-F5344CB8AC3E}">
        <p14:creationId xmlns:p14="http://schemas.microsoft.com/office/powerpoint/2010/main" val="279151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公司對外的網站放置於下列何處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(A) DMZ(Demilitarized Zone)</a:t>
            </a:r>
          </a:p>
          <a:p>
            <a:r>
              <a:rPr lang="en-US" altLang="zh-TW" sz="3600" dirty="0"/>
              <a:t>(B) Internet</a:t>
            </a:r>
          </a:p>
          <a:p>
            <a:r>
              <a:rPr lang="en-US" altLang="zh-TW" sz="3600" dirty="0"/>
              <a:t>(C) Intranet</a:t>
            </a:r>
          </a:p>
          <a:p>
            <a:r>
              <a:rPr lang="en-US" altLang="zh-TW" sz="3600" dirty="0"/>
              <a:t>(D) Extranet</a:t>
            </a:r>
          </a:p>
        </p:txBody>
      </p:sp>
    </p:spTree>
    <p:extLst>
      <p:ext uri="{BB962C8B-B14F-4D97-AF65-F5344CB8AC3E}">
        <p14:creationId xmlns:p14="http://schemas.microsoft.com/office/powerpoint/2010/main" val="82869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418704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公司管理員打算利用 </a:t>
            </a:r>
            <a:r>
              <a:rPr lang="en-US" altLang="zh-TW" sz="3600" dirty="0" err="1"/>
              <a:t>IPSec</a:t>
            </a:r>
            <a:r>
              <a:rPr lang="en-US" altLang="zh-TW" sz="3600" dirty="0"/>
              <a:t> </a:t>
            </a:r>
            <a:r>
              <a:rPr lang="zh-TW" altLang="en-US" sz="3600" dirty="0"/>
              <a:t>來 確 保 封 包 內 容 傳 輸 的 私 密 性</a:t>
            </a:r>
          </a:p>
          <a:p>
            <a:r>
              <a:rPr lang="en-US" altLang="zh-TW" sz="3600" dirty="0"/>
              <a:t>(Confidentiality),</a:t>
            </a:r>
            <a:r>
              <a:rPr lang="zh-TW" altLang="en-US" sz="3600" dirty="0"/>
              <a:t>請問管理員需要使用 </a:t>
            </a:r>
            <a:r>
              <a:rPr lang="en-US" altLang="zh-TW" sz="3600" dirty="0"/>
              <a:t>IPsec </a:t>
            </a:r>
            <a:r>
              <a:rPr lang="zh-TW" altLang="en-US" sz="3600" dirty="0"/>
              <a:t>的哪項協定以達成</a:t>
            </a:r>
            <a:r>
              <a:rPr lang="zh-TW" altLang="en-US" sz="3600" dirty="0" smtClean="0"/>
              <a:t>目的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AH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(B) ESP</a:t>
            </a:r>
          </a:p>
          <a:p>
            <a:r>
              <a:rPr lang="en-US" altLang="zh-TW" sz="3600" dirty="0"/>
              <a:t>(C) IKE</a:t>
            </a:r>
          </a:p>
          <a:p>
            <a:r>
              <a:rPr lang="en-US" altLang="zh-TW" sz="3600" dirty="0"/>
              <a:t>(D) ISAKMP</a:t>
            </a:r>
          </a:p>
        </p:txBody>
      </p:sp>
    </p:spTree>
    <p:extLst>
      <p:ext uri="{BB962C8B-B14F-4D97-AF65-F5344CB8AC3E}">
        <p14:creationId xmlns:p14="http://schemas.microsoft.com/office/powerpoint/2010/main" val="258793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418704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網際網路中主要的通訊協定模式有兩種 </a:t>
            </a:r>
            <a:r>
              <a:rPr lang="en-US" altLang="zh-TW" sz="3600" dirty="0"/>
              <a:t>OSI 7 </a:t>
            </a:r>
            <a:r>
              <a:rPr lang="zh-TW" altLang="en-US" sz="3600" dirty="0"/>
              <a:t>層及 </a:t>
            </a:r>
            <a:r>
              <a:rPr lang="en-US" altLang="zh-TW" sz="3600" dirty="0"/>
              <a:t>TCP/IP </a:t>
            </a:r>
            <a:r>
              <a:rPr lang="zh-TW" altLang="en-US" sz="3600" dirty="0"/>
              <a:t>協定組</a:t>
            </a:r>
            <a:r>
              <a:rPr lang="en-US" altLang="zh-TW" sz="3600" dirty="0"/>
              <a:t>,</a:t>
            </a:r>
            <a:r>
              <a:rPr lang="zh-TW" altLang="en-US" sz="3600" dirty="0"/>
              <a:t>請</a:t>
            </a:r>
          </a:p>
          <a:p>
            <a:r>
              <a:rPr lang="zh-TW" altLang="en-US" sz="3600" dirty="0"/>
              <a:t>問在這兩個通訊協定模式中</a:t>
            </a:r>
            <a:r>
              <a:rPr lang="en-US" altLang="zh-TW" sz="3600" dirty="0"/>
              <a:t>,</a:t>
            </a:r>
            <a:r>
              <a:rPr lang="zh-TW" altLang="en-US" sz="3600" dirty="0"/>
              <a:t>負責傳輸封包</a:t>
            </a:r>
            <a:r>
              <a:rPr lang="en-US" altLang="zh-TW" sz="3600" dirty="0"/>
              <a:t>(Packet)</a:t>
            </a:r>
            <a:r>
              <a:rPr lang="zh-TW" altLang="en-US" sz="3600" dirty="0"/>
              <a:t>及選擇</a:t>
            </a:r>
            <a:r>
              <a:rPr lang="zh-TW" altLang="en-US" sz="3600" dirty="0" smtClean="0"/>
              <a:t>路徑</a:t>
            </a:r>
            <a:r>
              <a:rPr lang="en-US" altLang="zh-TW" sz="3600" dirty="0"/>
              <a:t>(Routing),</a:t>
            </a:r>
            <a:r>
              <a:rPr lang="zh-TW" altLang="en-US" sz="3600" dirty="0"/>
              <a:t>是那一層的工作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實體層</a:t>
            </a:r>
            <a:r>
              <a:rPr lang="en-US" altLang="zh-TW" sz="3600" dirty="0"/>
              <a:t>(Physical Layer)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資料鏈結層</a:t>
            </a:r>
            <a:r>
              <a:rPr lang="en-US" altLang="zh-TW" sz="3600" dirty="0"/>
              <a:t>(Data-Link Layer)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網路層</a:t>
            </a:r>
            <a:r>
              <a:rPr lang="en-US" altLang="zh-TW" sz="3600" dirty="0">
                <a:solidFill>
                  <a:srgbClr val="FF0000"/>
                </a:solidFill>
              </a:rPr>
              <a:t>(Network Layer)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應用層</a:t>
            </a:r>
            <a:r>
              <a:rPr lang="en-US" altLang="zh-TW" sz="3600" dirty="0"/>
              <a:t>(Application Layer)</a:t>
            </a:r>
          </a:p>
        </p:txBody>
      </p:sp>
    </p:spTree>
    <p:extLst>
      <p:ext uri="{BB962C8B-B14F-4D97-AF65-F5344CB8AC3E}">
        <p14:creationId xmlns:p14="http://schemas.microsoft.com/office/powerpoint/2010/main" val="146781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418704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下列何者不是應用在「虛擬私有網路」</a:t>
            </a:r>
            <a:r>
              <a:rPr lang="en-US" altLang="zh-TW" sz="3600" dirty="0"/>
              <a:t>(VPN)</a:t>
            </a:r>
            <a:r>
              <a:rPr lang="zh-TW" altLang="en-US" sz="3600" dirty="0"/>
              <a:t>上的通訊協定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TFTP</a:t>
            </a:r>
          </a:p>
          <a:p>
            <a:r>
              <a:rPr lang="en-US" altLang="zh-TW" sz="3600" dirty="0"/>
              <a:t>(B) PPTP</a:t>
            </a:r>
          </a:p>
          <a:p>
            <a:r>
              <a:rPr lang="en-US" altLang="zh-TW" sz="3600" dirty="0"/>
              <a:t>(C) IPSEC</a:t>
            </a:r>
          </a:p>
          <a:p>
            <a:r>
              <a:rPr lang="en-US" altLang="zh-TW" sz="3600" dirty="0"/>
              <a:t>(D) SSL</a:t>
            </a:r>
          </a:p>
        </p:txBody>
      </p:sp>
    </p:spTree>
    <p:extLst>
      <p:ext uri="{BB962C8B-B14F-4D97-AF65-F5344CB8AC3E}">
        <p14:creationId xmlns:p14="http://schemas.microsoft.com/office/powerpoint/2010/main" val="311397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418704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下列何者不是應用在「虛擬私有網路」</a:t>
            </a:r>
            <a:r>
              <a:rPr lang="en-US" altLang="zh-TW" sz="3600" dirty="0"/>
              <a:t>(VPN)</a:t>
            </a:r>
            <a:r>
              <a:rPr lang="zh-TW" altLang="en-US" sz="3600" dirty="0"/>
              <a:t>上的通訊協定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>
                <a:solidFill>
                  <a:srgbClr val="FF0000"/>
                </a:solidFill>
              </a:rPr>
              <a:t>(A) TFTP</a:t>
            </a:r>
          </a:p>
          <a:p>
            <a:r>
              <a:rPr lang="en-US" altLang="zh-TW" sz="3600" dirty="0"/>
              <a:t>(B) PPTP</a:t>
            </a:r>
          </a:p>
          <a:p>
            <a:r>
              <a:rPr lang="en-US" altLang="zh-TW" sz="3600" dirty="0"/>
              <a:t>(C) IPSEC</a:t>
            </a:r>
          </a:p>
          <a:p>
            <a:r>
              <a:rPr lang="en-US" altLang="zh-TW" sz="3600" dirty="0"/>
              <a:t>(D) SSL</a:t>
            </a:r>
          </a:p>
        </p:txBody>
      </p:sp>
    </p:spTree>
    <p:extLst>
      <p:ext uri="{BB962C8B-B14F-4D97-AF65-F5344CB8AC3E}">
        <p14:creationId xmlns:p14="http://schemas.microsoft.com/office/powerpoint/2010/main" val="156195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/>
              <a:t>身分</a:t>
            </a:r>
            <a:r>
              <a:rPr lang="zh-TW" altLang="en-US" sz="3600" dirty="0" smtClean="0"/>
              <a:t>認證  存取控制</a:t>
            </a:r>
            <a:endParaRPr lang="en-US" altLang="zh-TW" sz="3600" dirty="0" smtClean="0"/>
          </a:p>
          <a:p>
            <a:pPr algn="ctr"/>
            <a:r>
              <a:rPr lang="zh-TW" altLang="en-US" sz="3600" dirty="0" smtClean="0"/>
              <a:t>與</a:t>
            </a:r>
            <a:endParaRPr lang="en-US" altLang="zh-TW" sz="3600" dirty="0" smtClean="0"/>
          </a:p>
          <a:p>
            <a:pPr algn="ctr"/>
            <a:r>
              <a:rPr lang="zh-TW" altLang="en-US" sz="3600" dirty="0" smtClean="0"/>
              <a:t>身分認證  身分認證 協定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351391836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6227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RADIUS</a:t>
            </a:r>
            <a:b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Remote </a:t>
            </a:r>
            <a:r>
              <a:rPr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Authentication Dial-In User Service 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679497" y="1550359"/>
            <a:ext cx="7608291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https://en.wikipedia.org/wiki/RADIUS</a:t>
            </a:r>
            <a:endParaRPr lang="zh-TW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127711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LDAP</a:t>
            </a:r>
            <a:endParaRPr lang="zh-TW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514407" y="1584382"/>
            <a:ext cx="79978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TW" sz="2000" dirty="0">
                <a:solidFill>
                  <a:prstClr val="black"/>
                </a:solidFill>
              </a:rPr>
              <a:t>https://en.wikipedia.org/wiki/Lightweight_Directory_Access_Protocol</a:t>
            </a:r>
            <a:endParaRPr lang="zh-TW" altLang="en-US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55552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雙</a:t>
            </a:r>
            <a:r>
              <a:rPr lang="zh-TW" altLang="en-US" sz="3600" dirty="0" smtClean="0"/>
              <a:t>因子認證</a:t>
            </a:r>
            <a:r>
              <a:rPr lang="en-US" altLang="zh-TW" sz="3600" dirty="0"/>
              <a:t>(Two-Way Factor)</a:t>
            </a:r>
            <a:r>
              <a:rPr lang="zh-TW" altLang="en-US" sz="3600" dirty="0"/>
              <a:t>可以防止下列何者攻擊</a:t>
            </a:r>
            <a:r>
              <a:rPr lang="en-US" altLang="zh-TW" sz="3600" dirty="0" smtClean="0"/>
              <a:t>?</a:t>
            </a:r>
          </a:p>
          <a:p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阻斷式服務攻擊</a:t>
            </a:r>
          </a:p>
          <a:p>
            <a:r>
              <a:rPr lang="en-US" altLang="zh-TW" sz="3600" dirty="0"/>
              <a:t>(B) SQL </a:t>
            </a:r>
            <a:r>
              <a:rPr lang="zh-TW" altLang="en-US" sz="3600" dirty="0"/>
              <a:t>資料隱碼攻擊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密碼側錄攻擊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中間人攻擊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74929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雙因認證</a:t>
            </a:r>
            <a:r>
              <a:rPr lang="en-US" altLang="zh-TW" sz="3600" dirty="0"/>
              <a:t>(Two-Way Factor)</a:t>
            </a:r>
            <a:r>
              <a:rPr lang="zh-TW" altLang="en-US" sz="3600" dirty="0"/>
              <a:t>可以防止下列何者攻擊</a:t>
            </a:r>
            <a:r>
              <a:rPr lang="en-US" altLang="zh-TW" sz="3600" dirty="0" smtClean="0"/>
              <a:t>?</a:t>
            </a:r>
          </a:p>
          <a:p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阻斷式服務攻擊</a:t>
            </a:r>
          </a:p>
          <a:p>
            <a:r>
              <a:rPr lang="en-US" altLang="zh-TW" sz="3600" dirty="0"/>
              <a:t>(B) SQL </a:t>
            </a:r>
            <a:r>
              <a:rPr lang="zh-TW" altLang="en-US" sz="3600" dirty="0"/>
              <a:t>資料隱碼攻擊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密碼側錄攻擊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中間人攻擊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346993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 smtClean="0"/>
              <a:t>無線網路安全</a:t>
            </a:r>
            <a:endParaRPr lang="en-US" altLang="zh-TW" sz="3600" dirty="0" smtClean="0"/>
          </a:p>
        </p:txBody>
      </p:sp>
    </p:spTree>
    <p:extLst>
      <p:ext uri="{BB962C8B-B14F-4D97-AF65-F5344CB8AC3E}">
        <p14:creationId xmlns:p14="http://schemas.microsoft.com/office/powerpoint/2010/main" val="2074602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DMZ(Demilitarized Zone)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131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下列何種安全機制最弱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WEP</a:t>
            </a:r>
          </a:p>
          <a:p>
            <a:r>
              <a:rPr lang="en-US" altLang="zh-TW" sz="3600" dirty="0" smtClean="0"/>
              <a:t>(</a:t>
            </a:r>
            <a:r>
              <a:rPr lang="en-US" altLang="zh-TW" sz="3600" dirty="0"/>
              <a:t>B) WPA</a:t>
            </a:r>
          </a:p>
          <a:p>
            <a:r>
              <a:rPr lang="en-US" altLang="zh-TW" sz="3600" dirty="0"/>
              <a:t>(C) WPA2-Personal</a:t>
            </a:r>
          </a:p>
          <a:p>
            <a:r>
              <a:rPr lang="en-US" altLang="zh-TW" sz="3600" dirty="0"/>
              <a:t>(D) WPA2-Enterprise</a:t>
            </a:r>
          </a:p>
        </p:txBody>
      </p:sp>
    </p:spTree>
    <p:extLst>
      <p:ext uri="{BB962C8B-B14F-4D97-AF65-F5344CB8AC3E}">
        <p14:creationId xmlns:p14="http://schemas.microsoft.com/office/powerpoint/2010/main" val="450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下列何種安全機制最弱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(A) WEP</a:t>
            </a:r>
          </a:p>
          <a:p>
            <a:r>
              <a:rPr lang="en-US" altLang="zh-TW" sz="3600" dirty="0" smtClean="0"/>
              <a:t>(</a:t>
            </a:r>
            <a:r>
              <a:rPr lang="en-US" altLang="zh-TW" sz="3600" dirty="0"/>
              <a:t>B) WPA</a:t>
            </a:r>
          </a:p>
          <a:p>
            <a:r>
              <a:rPr lang="en-US" altLang="zh-TW" sz="3600" dirty="0"/>
              <a:t>(C) WPA2-Personal</a:t>
            </a:r>
          </a:p>
          <a:p>
            <a:r>
              <a:rPr lang="en-US" altLang="zh-TW" sz="3600" dirty="0"/>
              <a:t>(D) WPA2-Enterprise</a:t>
            </a:r>
          </a:p>
        </p:txBody>
      </p:sp>
    </p:spTree>
    <p:extLst>
      <p:ext uri="{BB962C8B-B14F-4D97-AF65-F5344CB8AC3E}">
        <p14:creationId xmlns:p14="http://schemas.microsoft.com/office/powerpoint/2010/main" val="180754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8000" dirty="0" smtClean="0"/>
              <a:t>網路攻擊</a:t>
            </a:r>
            <a:endParaRPr lang="en-US" altLang="zh-TW" sz="8000" dirty="0" smtClean="0"/>
          </a:p>
          <a:p>
            <a:pPr algn="ctr"/>
            <a:r>
              <a:rPr lang="en-US" altLang="zh-TW" sz="2000" dirty="0" smtClean="0"/>
              <a:t>DDOS</a:t>
            </a:r>
          </a:p>
          <a:p>
            <a:pPr algn="ctr"/>
            <a:r>
              <a:rPr lang="zh-TW" altLang="en-US" sz="2000" dirty="0"/>
              <a:t>社交工程</a:t>
            </a:r>
          </a:p>
        </p:txBody>
      </p:sp>
    </p:spTree>
    <p:extLst>
      <p:ext uri="{BB962C8B-B14F-4D97-AF65-F5344CB8AC3E}">
        <p14:creationId xmlns:p14="http://schemas.microsoft.com/office/powerpoint/2010/main" val="286245124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網路威脅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57411"/>
              </p:ext>
            </p:extLst>
          </p:nvPr>
        </p:nvGraphicFramePr>
        <p:xfrm>
          <a:off x="1524000" y="13970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截斷</a:t>
                      </a:r>
                      <a:r>
                        <a:rPr lang="en-US" altLang="zh-TW" dirty="0" smtClean="0"/>
                        <a:t>(Interruption)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竊取</a:t>
                      </a:r>
                      <a:r>
                        <a:rPr lang="en-US" altLang="zh-TW" dirty="0" smtClean="0"/>
                        <a:t>(Interception)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偽造</a:t>
                      </a:r>
                      <a:r>
                        <a:rPr lang="en-US" altLang="zh-TW" dirty="0" smtClean="0"/>
                        <a:t>(Fabrication)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篡改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en-US" altLang="zh-TW" smtClean="0"/>
                        <a:t>Modification)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052354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418704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在未經授權的情況下取得網路傳輸資料</a:t>
            </a:r>
            <a:r>
              <a:rPr lang="en-US" altLang="zh-TW" sz="3600" dirty="0"/>
              <a:t>,</a:t>
            </a:r>
            <a:r>
              <a:rPr lang="zh-TW" altLang="en-US" sz="3600" dirty="0"/>
              <a:t>或者針對傳輸網路進行</a:t>
            </a:r>
            <a:r>
              <a:rPr lang="zh-TW" altLang="en-US" sz="3600" dirty="0" smtClean="0"/>
              <a:t>流量分析</a:t>
            </a:r>
            <a:r>
              <a:rPr lang="en-US" altLang="zh-TW" sz="3600" dirty="0"/>
              <a:t>,</a:t>
            </a:r>
            <a:r>
              <a:rPr lang="zh-TW" altLang="en-US" sz="3600" dirty="0"/>
              <a:t>請問上述行為屬於下列何者常見的網路威脅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截斷</a:t>
            </a:r>
            <a:r>
              <a:rPr lang="en-US" altLang="zh-TW" sz="3600" dirty="0"/>
              <a:t>(Interruption)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竊取</a:t>
            </a:r>
            <a:r>
              <a:rPr lang="en-US" altLang="zh-TW" sz="3600" dirty="0"/>
              <a:t>(Interception)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偽造</a:t>
            </a:r>
            <a:r>
              <a:rPr lang="en-US" altLang="zh-TW" sz="3600" dirty="0"/>
              <a:t>(Fabrication)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篡改</a:t>
            </a:r>
            <a:r>
              <a:rPr lang="en-US" altLang="zh-TW" sz="3600" dirty="0"/>
              <a:t>(Modification)</a:t>
            </a:r>
          </a:p>
        </p:txBody>
      </p:sp>
    </p:spTree>
    <p:extLst>
      <p:ext uri="{BB962C8B-B14F-4D97-AF65-F5344CB8AC3E}">
        <p14:creationId xmlns:p14="http://schemas.microsoft.com/office/powerpoint/2010/main" val="378377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418704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在未經授權的情況下取得網路傳輸資料</a:t>
            </a:r>
            <a:r>
              <a:rPr lang="en-US" altLang="zh-TW" sz="3600" dirty="0"/>
              <a:t>,</a:t>
            </a:r>
            <a:r>
              <a:rPr lang="zh-TW" altLang="en-US" sz="3600" dirty="0"/>
              <a:t>或者針對傳輸網路進行</a:t>
            </a:r>
            <a:r>
              <a:rPr lang="zh-TW" altLang="en-US" sz="3600" dirty="0" smtClean="0"/>
              <a:t>流量分析</a:t>
            </a:r>
            <a:r>
              <a:rPr lang="en-US" altLang="zh-TW" sz="3600" dirty="0"/>
              <a:t>,</a:t>
            </a:r>
            <a:r>
              <a:rPr lang="zh-TW" altLang="en-US" sz="3600" dirty="0"/>
              <a:t>請問上述行為屬於下列何者常見的網路威脅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截斷</a:t>
            </a:r>
            <a:r>
              <a:rPr lang="en-US" altLang="zh-TW" sz="3600" dirty="0"/>
              <a:t>(Interruption)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(B) </a:t>
            </a:r>
            <a:r>
              <a:rPr lang="zh-TW" altLang="en-US" sz="3600" dirty="0">
                <a:solidFill>
                  <a:srgbClr val="FF0000"/>
                </a:solidFill>
              </a:rPr>
              <a:t>竊取</a:t>
            </a:r>
            <a:r>
              <a:rPr lang="en-US" altLang="zh-TW" sz="3600" dirty="0">
                <a:solidFill>
                  <a:srgbClr val="FF0000"/>
                </a:solidFill>
              </a:rPr>
              <a:t>(Interception)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偽造</a:t>
            </a:r>
            <a:r>
              <a:rPr lang="en-US" altLang="zh-TW" sz="3600" dirty="0"/>
              <a:t>(Fabrication)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篡改</a:t>
            </a:r>
            <a:r>
              <a:rPr lang="en-US" altLang="zh-TW" sz="3600" dirty="0"/>
              <a:t>(Modification)</a:t>
            </a:r>
          </a:p>
        </p:txBody>
      </p:sp>
    </p:spTree>
    <p:extLst>
      <p:ext uri="{BB962C8B-B14F-4D97-AF65-F5344CB8AC3E}">
        <p14:creationId xmlns:p14="http://schemas.microsoft.com/office/powerpoint/2010/main" val="25103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 smtClean="0"/>
              <a:t>社交工程</a:t>
            </a:r>
            <a:endParaRPr lang="en-US" altLang="zh-TW" sz="3600" dirty="0" smtClean="0"/>
          </a:p>
          <a:p>
            <a:pPr algn="ctr"/>
            <a:r>
              <a:rPr lang="en-US" altLang="zh-TW" sz="3600" dirty="0" smtClean="0"/>
              <a:t>Social Engineering</a:t>
            </a:r>
          </a:p>
        </p:txBody>
      </p:sp>
    </p:spTree>
    <p:extLst>
      <p:ext uri="{BB962C8B-B14F-4D97-AF65-F5344CB8AC3E}">
        <p14:creationId xmlns:p14="http://schemas.microsoft.com/office/powerpoint/2010/main" val="297171952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418704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下列何者非社交工程攻擊方式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利用電子郵件誘騙使用者登入偽裝之網站以騙取帳號及通行碼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利用程式設計缺陷</a:t>
            </a:r>
            <a:r>
              <a:rPr lang="en-US" altLang="zh-TW" sz="3600" dirty="0"/>
              <a:t>,</a:t>
            </a:r>
            <a:r>
              <a:rPr lang="zh-TW" altLang="en-US" sz="3600" dirty="0"/>
              <a:t>向程式寫入錯誤的內容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利用即時通訊軟體如 </a:t>
            </a:r>
            <a:r>
              <a:rPr lang="en-US" altLang="zh-TW" sz="3600" dirty="0"/>
              <a:t>LINE,</a:t>
            </a:r>
            <a:r>
              <a:rPr lang="zh-TW" altLang="en-US" sz="3600" dirty="0"/>
              <a:t>偽裝親友來訊</a:t>
            </a:r>
            <a:r>
              <a:rPr lang="en-US" altLang="zh-TW" sz="3600" dirty="0"/>
              <a:t>,</a:t>
            </a:r>
            <a:r>
              <a:rPr lang="zh-TW" altLang="en-US" sz="3600" dirty="0"/>
              <a:t>誘騙點選來訊中之連</a:t>
            </a:r>
          </a:p>
          <a:p>
            <a:r>
              <a:rPr lang="zh-TW" altLang="en-US" sz="3600" dirty="0"/>
              <a:t>結後中毒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利用電話佯裝資訊人員</a:t>
            </a:r>
            <a:r>
              <a:rPr lang="en-US" altLang="zh-TW" sz="3600" dirty="0"/>
              <a:t>,</a:t>
            </a:r>
            <a:r>
              <a:rPr lang="zh-TW" altLang="en-US" sz="3600" dirty="0"/>
              <a:t>騙取帳號及通行碼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43021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418704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下列何者非社交工程攻擊方式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利用電子郵件誘騙使用者登入偽裝之網站以騙取帳號及通行碼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(B) </a:t>
            </a:r>
            <a:r>
              <a:rPr lang="zh-TW" altLang="en-US" sz="3600" dirty="0">
                <a:solidFill>
                  <a:srgbClr val="FF0000"/>
                </a:solidFill>
              </a:rPr>
              <a:t>利用程式設計缺陷</a:t>
            </a:r>
            <a:r>
              <a:rPr lang="en-US" altLang="zh-TW" sz="3600" dirty="0">
                <a:solidFill>
                  <a:srgbClr val="FF0000"/>
                </a:solidFill>
              </a:rPr>
              <a:t>,</a:t>
            </a:r>
            <a:r>
              <a:rPr lang="zh-TW" altLang="en-US" sz="3600" dirty="0">
                <a:solidFill>
                  <a:srgbClr val="FF0000"/>
                </a:solidFill>
              </a:rPr>
              <a:t>向程式寫入錯誤的內容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利用即時通訊軟體如 </a:t>
            </a:r>
            <a:r>
              <a:rPr lang="en-US" altLang="zh-TW" sz="3600" dirty="0"/>
              <a:t>LINE,</a:t>
            </a:r>
            <a:r>
              <a:rPr lang="zh-TW" altLang="en-US" sz="3600" dirty="0"/>
              <a:t>偽裝親友來訊</a:t>
            </a:r>
            <a:r>
              <a:rPr lang="en-US" altLang="zh-TW" sz="3600" dirty="0"/>
              <a:t>,</a:t>
            </a:r>
            <a:r>
              <a:rPr lang="zh-TW" altLang="en-US" sz="3600" dirty="0"/>
              <a:t>誘騙點選來訊中之連</a:t>
            </a:r>
          </a:p>
          <a:p>
            <a:r>
              <a:rPr lang="zh-TW" altLang="en-US" sz="3600" dirty="0"/>
              <a:t>結後中毒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利用電話佯裝資訊人員</a:t>
            </a:r>
            <a:r>
              <a:rPr lang="en-US" altLang="zh-TW" sz="3600" dirty="0"/>
              <a:t>,</a:t>
            </a:r>
            <a:r>
              <a:rPr lang="zh-TW" altLang="en-US" sz="3600" dirty="0"/>
              <a:t>騙取帳號及通行碼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0700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下列哪種攻擊可以用來繞過實體</a:t>
            </a:r>
            <a:r>
              <a:rPr lang="en-US" altLang="zh-TW" sz="3600" dirty="0"/>
              <a:t>(Physical)</a:t>
            </a:r>
            <a:r>
              <a:rPr lang="zh-TW" altLang="en-US" sz="3600" dirty="0"/>
              <a:t>和邏輯</a:t>
            </a:r>
            <a:r>
              <a:rPr lang="en-US" altLang="zh-TW" sz="3600" dirty="0"/>
              <a:t>(Logical)</a:t>
            </a:r>
            <a:r>
              <a:rPr lang="zh-TW" altLang="en-US" sz="3600" dirty="0"/>
              <a:t>主機</a:t>
            </a:r>
            <a:r>
              <a:rPr lang="zh-TW" altLang="en-US" sz="3600" dirty="0" smtClean="0"/>
              <a:t>安全</a:t>
            </a:r>
            <a:r>
              <a:rPr lang="zh-TW" altLang="en-US" sz="3600" dirty="0"/>
              <a:t>機制</a:t>
            </a:r>
            <a:r>
              <a:rPr lang="en-US" altLang="zh-TW" sz="3600" dirty="0" smtClean="0"/>
              <a:t>?</a:t>
            </a:r>
          </a:p>
          <a:p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暴力攻擊</a:t>
            </a:r>
            <a:r>
              <a:rPr lang="en-US" altLang="zh-TW" sz="3600" dirty="0"/>
              <a:t>(Brute-Force Attack)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阻斷服務攻擊</a:t>
            </a:r>
            <a:r>
              <a:rPr lang="en-US" altLang="zh-TW" sz="3600" dirty="0"/>
              <a:t>(Denial-of-Service Attack)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社交工程</a:t>
            </a:r>
            <a:r>
              <a:rPr lang="en-US" altLang="zh-TW" sz="3600" dirty="0"/>
              <a:t>(Social Engineering)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通訊埠掃描</a:t>
            </a:r>
            <a:r>
              <a:rPr lang="en-US" altLang="zh-TW" sz="3600" dirty="0"/>
              <a:t>(Port Scan)</a:t>
            </a:r>
          </a:p>
        </p:txBody>
      </p:sp>
    </p:spTree>
    <p:extLst>
      <p:ext uri="{BB962C8B-B14F-4D97-AF65-F5344CB8AC3E}">
        <p14:creationId xmlns:p14="http://schemas.microsoft.com/office/powerpoint/2010/main" val="209104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下列哪一項網路技術可以降低廣播領域</a:t>
            </a:r>
            <a:r>
              <a:rPr lang="en-US" altLang="zh-TW" sz="3600" dirty="0"/>
              <a:t>(Broadcast Domain)</a:t>
            </a:r>
            <a:r>
              <a:rPr lang="zh-TW" altLang="en-US" sz="3600" dirty="0"/>
              <a:t>範圍</a:t>
            </a:r>
            <a:r>
              <a:rPr lang="en-US" altLang="zh-TW" sz="3600" dirty="0" smtClean="0"/>
              <a:t>?</a:t>
            </a:r>
          </a:p>
          <a:p>
            <a:endParaRPr lang="en-US" altLang="zh-TW" sz="3600" dirty="0"/>
          </a:p>
          <a:p>
            <a:r>
              <a:rPr lang="en-US" altLang="zh-TW" sz="3600" dirty="0"/>
              <a:t>(A) Network Address Translate(NAT)</a:t>
            </a:r>
          </a:p>
          <a:p>
            <a:r>
              <a:rPr lang="en-US" altLang="zh-TW" sz="3600" dirty="0"/>
              <a:t>(B) VLAN</a:t>
            </a:r>
          </a:p>
          <a:p>
            <a:r>
              <a:rPr lang="en-US" altLang="zh-TW" sz="3600" dirty="0"/>
              <a:t>(C) Dynamic </a:t>
            </a:r>
            <a:r>
              <a:rPr lang="en-US" altLang="zh-TW" sz="3600" dirty="0" err="1"/>
              <a:t>Trunking</a:t>
            </a:r>
            <a:r>
              <a:rPr lang="en-US" altLang="zh-TW" sz="3600" dirty="0"/>
              <a:t> Protocol</a:t>
            </a:r>
          </a:p>
          <a:p>
            <a:r>
              <a:rPr lang="en-US" altLang="zh-TW" sz="3600" dirty="0"/>
              <a:t>(D) Inter-Switch Link(ISL)</a:t>
            </a:r>
          </a:p>
        </p:txBody>
      </p:sp>
    </p:spTree>
    <p:extLst>
      <p:ext uri="{BB962C8B-B14F-4D97-AF65-F5344CB8AC3E}">
        <p14:creationId xmlns:p14="http://schemas.microsoft.com/office/powerpoint/2010/main" val="231849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下列哪種攻擊可以用來繞過實體</a:t>
            </a:r>
            <a:r>
              <a:rPr lang="en-US" altLang="zh-TW" sz="3600" dirty="0"/>
              <a:t>(Physical)</a:t>
            </a:r>
            <a:r>
              <a:rPr lang="zh-TW" altLang="en-US" sz="3600" dirty="0"/>
              <a:t>和邏輯</a:t>
            </a:r>
            <a:r>
              <a:rPr lang="en-US" altLang="zh-TW" sz="3600" dirty="0"/>
              <a:t>(Logical)</a:t>
            </a:r>
            <a:r>
              <a:rPr lang="zh-TW" altLang="en-US" sz="3600" dirty="0"/>
              <a:t>主機</a:t>
            </a:r>
            <a:r>
              <a:rPr lang="zh-TW" altLang="en-US" sz="3600" dirty="0" smtClean="0"/>
              <a:t>安全</a:t>
            </a:r>
            <a:r>
              <a:rPr lang="zh-TW" altLang="en-US" sz="3600" dirty="0"/>
              <a:t>機制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暴力攻擊</a:t>
            </a:r>
            <a:r>
              <a:rPr lang="en-US" altLang="zh-TW" sz="3600" dirty="0"/>
              <a:t>(Brute-Force Attack)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阻斷服務攻擊</a:t>
            </a:r>
            <a:r>
              <a:rPr lang="en-US" altLang="zh-TW" sz="3600" dirty="0"/>
              <a:t>(Denial-of-Service Attack)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社交工程</a:t>
            </a:r>
            <a:r>
              <a:rPr lang="en-US" altLang="zh-TW" sz="3600" dirty="0">
                <a:solidFill>
                  <a:srgbClr val="FF0000"/>
                </a:solidFill>
              </a:rPr>
              <a:t>(Social Engineering)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通訊埠掃描</a:t>
            </a:r>
            <a:r>
              <a:rPr lang="en-US" altLang="zh-TW" sz="3600" dirty="0"/>
              <a:t>(Port Scan)</a:t>
            </a:r>
          </a:p>
        </p:txBody>
      </p:sp>
    </p:spTree>
    <p:extLst>
      <p:ext uri="{BB962C8B-B14F-4D97-AF65-F5344CB8AC3E}">
        <p14:creationId xmlns:p14="http://schemas.microsoft.com/office/powerpoint/2010/main" val="3725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/>
              <a:t>阻斷式服務</a:t>
            </a:r>
            <a:r>
              <a:rPr lang="zh-TW" altLang="en-US" sz="3200" dirty="0" smtClean="0"/>
              <a:t>攻擊</a:t>
            </a:r>
            <a:endParaRPr lang="en-US" altLang="zh-TW" sz="3200" dirty="0" smtClean="0"/>
          </a:p>
          <a:p>
            <a:pPr algn="ctr"/>
            <a:r>
              <a:rPr lang="en-US" altLang="zh-TW" sz="3200" dirty="0" smtClean="0"/>
              <a:t>Denial-of-Service </a:t>
            </a:r>
            <a:r>
              <a:rPr lang="en-US" altLang="zh-TW" sz="3200" dirty="0"/>
              <a:t>Attack</a:t>
            </a:r>
          </a:p>
        </p:txBody>
      </p:sp>
    </p:spTree>
    <p:extLst>
      <p:ext uri="{BB962C8B-B14F-4D97-AF65-F5344CB8AC3E}">
        <p14:creationId xmlns:p14="http://schemas.microsoft.com/office/powerpoint/2010/main" val="113469785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418704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短時間內傳送大量的封包給另一部電腦的攻擊方式</a:t>
            </a:r>
            <a:r>
              <a:rPr lang="en-US" altLang="zh-TW" sz="3600" dirty="0"/>
              <a:t>,</a:t>
            </a:r>
            <a:r>
              <a:rPr lang="zh-TW" altLang="en-US" sz="3600" dirty="0"/>
              <a:t>稱之為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木馬程式或殭屍病毒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釣魚郵件攻擊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阻斷服務攻擊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中間人攻擊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45772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418704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短時間內傳送大量的封包給另一部電腦的攻擊方式</a:t>
            </a:r>
            <a:r>
              <a:rPr lang="en-US" altLang="zh-TW" sz="3600" dirty="0"/>
              <a:t>,</a:t>
            </a:r>
            <a:r>
              <a:rPr lang="zh-TW" altLang="en-US" sz="3600" dirty="0"/>
              <a:t>稱之為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木馬程式或殭屍病毒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釣魚郵件攻擊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阻斷服務攻擊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中間人攻擊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09217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請問下列何種網路攻擊行為會使目標主機系統超出其工作負荷量</a:t>
            </a:r>
            <a:r>
              <a:rPr lang="en-US" altLang="zh-TW" sz="3600" dirty="0"/>
              <a:t>,</a:t>
            </a:r>
            <a:r>
              <a:rPr lang="zh-TW" altLang="en-US" sz="3600" dirty="0" smtClean="0"/>
              <a:t>甚至</a:t>
            </a:r>
            <a:r>
              <a:rPr lang="zh-TW" altLang="en-US" sz="3600" dirty="0"/>
              <a:t>導致系統癱瘓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社交攻擊</a:t>
            </a:r>
            <a:r>
              <a:rPr lang="en-US" altLang="zh-TW" sz="3600" dirty="0"/>
              <a:t>(Social Engineering)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流量分析</a:t>
            </a:r>
            <a:r>
              <a:rPr lang="en-US" altLang="zh-TW" sz="3600" dirty="0"/>
              <a:t>(Traffic Analysis)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阻斷式服務攻擊</a:t>
            </a:r>
            <a:r>
              <a:rPr lang="en-US" altLang="zh-TW" sz="3600" dirty="0"/>
              <a:t>(Denial-of-Service Attack)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竊聽</a:t>
            </a:r>
            <a:r>
              <a:rPr lang="en-US" altLang="zh-TW" sz="3600" dirty="0"/>
              <a:t>(Sniffing)</a:t>
            </a:r>
          </a:p>
        </p:txBody>
      </p:sp>
    </p:spTree>
    <p:extLst>
      <p:ext uri="{BB962C8B-B14F-4D97-AF65-F5344CB8AC3E}">
        <p14:creationId xmlns:p14="http://schemas.microsoft.com/office/powerpoint/2010/main" val="307909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請問下列何種網路攻擊行為會使目標主機系統超出其工作負荷量</a:t>
            </a:r>
            <a:r>
              <a:rPr lang="en-US" altLang="zh-TW" sz="3600" dirty="0"/>
              <a:t>,</a:t>
            </a:r>
            <a:r>
              <a:rPr lang="zh-TW" altLang="en-US" sz="3600" dirty="0" smtClean="0"/>
              <a:t>甚至</a:t>
            </a:r>
            <a:r>
              <a:rPr lang="zh-TW" altLang="en-US" sz="3600" dirty="0"/>
              <a:t>導致系統癱瘓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社交攻擊</a:t>
            </a:r>
            <a:r>
              <a:rPr lang="en-US" altLang="zh-TW" sz="3600" dirty="0"/>
              <a:t>(Social Engineering)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流量分析</a:t>
            </a:r>
            <a:r>
              <a:rPr lang="en-US" altLang="zh-TW" sz="3600" dirty="0"/>
              <a:t>(Traffic Analysis)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阻斷式服務攻擊</a:t>
            </a:r>
            <a:r>
              <a:rPr lang="en-US" altLang="zh-TW" sz="3600" dirty="0">
                <a:solidFill>
                  <a:srgbClr val="FF0000"/>
                </a:solidFill>
              </a:rPr>
              <a:t>(Denial-of-Service Attack)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竊聽</a:t>
            </a:r>
            <a:r>
              <a:rPr lang="en-US" altLang="zh-TW" sz="3600" dirty="0"/>
              <a:t>(Sniffing)</a:t>
            </a:r>
          </a:p>
        </p:txBody>
      </p:sp>
    </p:spTree>
    <p:extLst>
      <p:ext uri="{BB962C8B-B14F-4D97-AF65-F5344CB8AC3E}">
        <p14:creationId xmlns:p14="http://schemas.microsoft.com/office/powerpoint/2010/main" val="415898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下列哪一項不是阻斷式服務攻擊</a:t>
            </a:r>
            <a:r>
              <a:rPr lang="en-US" altLang="zh-TW" sz="3600" dirty="0"/>
              <a:t>(Denial-of-Service Attack)?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利用程式漏洞消耗 </a:t>
            </a:r>
            <a:r>
              <a:rPr lang="en-US" altLang="zh-TW" sz="3600" dirty="0"/>
              <a:t>100%</a:t>
            </a:r>
            <a:r>
              <a:rPr lang="zh-TW" altLang="en-US" sz="3600" dirty="0"/>
              <a:t>的 </a:t>
            </a:r>
            <a:r>
              <a:rPr lang="en-US" altLang="zh-TW" sz="3600" dirty="0"/>
              <a:t>CPU </a:t>
            </a:r>
            <a:r>
              <a:rPr lang="zh-TW" altLang="en-US" sz="3600" dirty="0"/>
              <a:t>運算能力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向系统持續發送惡意封包</a:t>
            </a:r>
            <a:r>
              <a:rPr lang="en-US" altLang="zh-TW" sz="3600" dirty="0"/>
              <a:t>,</a:t>
            </a:r>
            <a:r>
              <a:rPr lang="zh-TW" altLang="en-US" sz="3600" dirty="0"/>
              <a:t>導致主機當機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寄送釣魚郵件給公司所有人員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向某個電子郵件地址發送成千上萬封電子郵件</a:t>
            </a:r>
          </a:p>
        </p:txBody>
      </p:sp>
    </p:spTree>
    <p:extLst>
      <p:ext uri="{BB962C8B-B14F-4D97-AF65-F5344CB8AC3E}">
        <p14:creationId xmlns:p14="http://schemas.microsoft.com/office/powerpoint/2010/main" val="370048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下列哪一項不是阻斷式服務攻擊</a:t>
            </a:r>
            <a:r>
              <a:rPr lang="en-US" altLang="zh-TW" sz="3600" dirty="0"/>
              <a:t>(Denial-of-Service Attack)?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利用程式漏洞消耗 </a:t>
            </a:r>
            <a:r>
              <a:rPr lang="en-US" altLang="zh-TW" sz="3600" dirty="0"/>
              <a:t>100%</a:t>
            </a:r>
            <a:r>
              <a:rPr lang="zh-TW" altLang="en-US" sz="3600" dirty="0"/>
              <a:t>的 </a:t>
            </a:r>
            <a:r>
              <a:rPr lang="en-US" altLang="zh-TW" sz="3600" dirty="0"/>
              <a:t>CPU </a:t>
            </a:r>
            <a:r>
              <a:rPr lang="zh-TW" altLang="en-US" sz="3600" dirty="0"/>
              <a:t>運算能力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向系统持續發送惡意封包</a:t>
            </a:r>
            <a:r>
              <a:rPr lang="en-US" altLang="zh-TW" sz="3600" dirty="0"/>
              <a:t>,</a:t>
            </a:r>
            <a:r>
              <a:rPr lang="zh-TW" altLang="en-US" sz="3600" dirty="0"/>
              <a:t>導致主機當機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寄送釣魚郵件給公司所有人員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向某個電子郵件地址發送成千上萬封電子郵件</a:t>
            </a:r>
          </a:p>
        </p:txBody>
      </p:sp>
    </p:spTree>
    <p:extLst>
      <p:ext uri="{BB962C8B-B14F-4D97-AF65-F5344CB8AC3E}">
        <p14:creationId xmlns:p14="http://schemas.microsoft.com/office/powerpoint/2010/main" val="404678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/>
              <a:t>DOS/DDoS</a:t>
            </a:r>
            <a:r>
              <a:rPr lang="zh-TW" altLang="en-US" sz="4000" dirty="0" smtClean="0"/>
              <a:t>分析</a:t>
            </a:r>
            <a:endParaRPr lang="en-US" altLang="zh-TW" sz="4000" dirty="0" smtClean="0"/>
          </a:p>
        </p:txBody>
      </p:sp>
    </p:spTree>
    <p:extLst>
      <p:ext uri="{BB962C8B-B14F-4D97-AF65-F5344CB8AC3E}">
        <p14:creationId xmlns:p14="http://schemas.microsoft.com/office/powerpoint/2010/main" val="14879368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dirty="0"/>
              <a:t>SMURF Attack </a:t>
            </a:r>
            <a:r>
              <a:rPr lang="zh-TW" altLang="en-US" sz="3600" dirty="0"/>
              <a:t>是利用何種協定進行攻擊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ICMP</a:t>
            </a:r>
          </a:p>
          <a:p>
            <a:r>
              <a:rPr lang="en-US" altLang="zh-TW" sz="3600" dirty="0"/>
              <a:t>(B) UDP</a:t>
            </a:r>
          </a:p>
          <a:p>
            <a:r>
              <a:rPr lang="en-US" altLang="zh-TW" sz="3600" dirty="0"/>
              <a:t>(C) RIP</a:t>
            </a:r>
          </a:p>
          <a:p>
            <a:r>
              <a:rPr lang="en-US" altLang="zh-TW" sz="3600" dirty="0"/>
              <a:t>(D) ARP</a:t>
            </a:r>
          </a:p>
        </p:txBody>
      </p:sp>
    </p:spTree>
    <p:extLst>
      <p:ext uri="{BB962C8B-B14F-4D97-AF65-F5344CB8AC3E}">
        <p14:creationId xmlns:p14="http://schemas.microsoft.com/office/powerpoint/2010/main" val="337144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529</TotalTime>
  <Words>22846</Words>
  <Application>Microsoft Office PowerPoint</Application>
  <PresentationFormat>如螢幕大小 (4:3)</PresentationFormat>
  <Paragraphs>2442</Paragraphs>
  <Slides>401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401</vt:i4>
      </vt:variant>
    </vt:vector>
  </HeadingPairs>
  <TitlesOfParts>
    <vt:vector size="402" baseType="lpstr">
      <vt:lpstr>Office 佈景主題</vt:lpstr>
      <vt:lpstr>IPAS資安工程師 認證題庫_資訊安全技術概論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DMZ(Demilitarized Zone) </vt:lpstr>
      <vt:lpstr>PowerPoint 簡報</vt:lpstr>
      <vt:lpstr>PowerPoint 簡報</vt:lpstr>
      <vt:lpstr>Broadcast Domain</vt:lpstr>
      <vt:lpstr>VLAN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arp</vt:lpstr>
      <vt:lpstr>PowerPoint 簡報</vt:lpstr>
      <vt:lpstr>PowerPoint 簡報</vt:lpstr>
      <vt:lpstr>PowerPoint 簡報</vt:lpstr>
      <vt:lpstr>ARP spoofing 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DNS 資源記錄類型 DNS resource record </vt:lpstr>
      <vt:lpstr>Linux DNS server: Bind</vt:lpstr>
      <vt:lpstr>Start Of Authority</vt:lpstr>
      <vt:lpstr>PowerPoint 簡報</vt:lpstr>
      <vt:lpstr>PowerPoint 簡報</vt:lpstr>
      <vt:lpstr>PowerPoint 簡報</vt:lpstr>
      <vt:lpstr>IEEE 802.1X</vt:lpstr>
      <vt:lpstr>PowerPoint 簡報</vt:lpstr>
      <vt:lpstr>PowerPoint 簡報</vt:lpstr>
      <vt:lpstr>PowerPoint 簡報</vt:lpstr>
      <vt:lpstr>PowerPoint 簡報</vt:lpstr>
      <vt:lpstr>SSH</vt:lpstr>
      <vt:lpstr>SSL/TLS</vt:lpstr>
      <vt:lpstr>IPsec</vt:lpstr>
      <vt:lpstr>身分認證 存取控制 協定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RADIUS Remote Authentication Dial-In User Service </vt:lpstr>
      <vt:lpstr>LDAP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網路威脅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作業系統與應用程式安全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2.2.2.網站安全</vt:lpstr>
      <vt:lpstr>2.2.2.網站安全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3.資安維運技術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3.2.資料安全(data Security)及備份管理(backup)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RAID Redundant Array of Independent Disks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3.3.日誌管理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4.1.雲端安全概論 Cloud Security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4.2.行動裝置安全概論Mobile security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4.3.物聯網安全概論IOT security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網路安全</dc:title>
  <dc:creator>BREAKALLCTF{Letmeseesee}</dc:creator>
  <cp:lastModifiedBy>I5302</cp:lastModifiedBy>
  <cp:revision>86</cp:revision>
  <dcterms:created xsi:type="dcterms:W3CDTF">2019-05-14T03:32:08Z</dcterms:created>
  <dcterms:modified xsi:type="dcterms:W3CDTF">2020-05-11T13:05:50Z</dcterms:modified>
</cp:coreProperties>
</file>