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3" r:id="rId8"/>
    <p:sldId id="265" r:id="rId9"/>
    <p:sldId id="262" r:id="rId10"/>
    <p:sldId id="264" r:id="rId11"/>
    <p:sldId id="267" r:id="rId12"/>
    <p:sldId id="269" r:id="rId13"/>
    <p:sldId id="270" r:id="rId14"/>
    <p:sldId id="271" r:id="rId15"/>
    <p:sldId id="272"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1491BE"/>
    <a:srgbClr val="18A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9" autoAdjust="0"/>
    <p:restoredTop sz="94781" autoAdjust="0"/>
  </p:normalViewPr>
  <p:slideViewPr>
    <p:cSldViewPr snapToGrid="0">
      <p:cViewPr varScale="1">
        <p:scale>
          <a:sx n="108" d="100"/>
          <a:sy n="108" d="100"/>
        </p:scale>
        <p:origin x="-444" y="-90"/>
      </p:cViewPr>
      <p:guideLst>
        <p:guide orient="horz" pos="20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000" b="1" baseline="0">
                <a:solidFill>
                  <a:schemeClr val="bg1"/>
                </a:solidFill>
              </a:rPr>
              <a:t>小程序上线 3 天后，</a:t>
            </a:r>
            <a:r>
              <a:rPr lang="en-US" altLang="zh-CN" sz="2000" b="1" baseline="0">
                <a:solidFill>
                  <a:schemeClr val="bg1"/>
                </a:solidFill>
              </a:rPr>
              <a:t>3</a:t>
            </a:r>
            <a:r>
              <a:rPr altLang="en-US" sz="2000" b="1" baseline="0">
                <a:solidFill>
                  <a:schemeClr val="bg1"/>
                </a:solidFill>
              </a:rPr>
              <a:t>款小程序应用数据分析</a:t>
            </a:r>
            <a:endParaRPr altLang="en-US" sz="2000" b="1" baseline="0">
              <a:solidFill>
                <a:schemeClr val="bg1"/>
              </a:solidFill>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日均访问量</c:v>
                </c:pt>
              </c:strCache>
            </c:strRef>
          </c:tx>
          <c:spPr>
            <a:solidFill>
              <a:schemeClr val="accent1"/>
            </a:solidFill>
            <a:ln>
              <a:noFill/>
            </a:ln>
            <a:effectLst/>
          </c:spPr>
          <c:invertIfNegative val="0"/>
          <c:dLbls>
            <c:delete val="1"/>
          </c:dLbls>
          <c:cat>
            <c:strRef>
              <c:extLst>
                <c:ext xmlns:c15="http://schemas.microsoft.com/office/drawing/2012/chart" uri="{02D57815-91ED-43cb-92C2-25804820EDAC}">
                  <c15:fullRef>
                    <c15:sqref>Sheet1!$A$2:$A$5</c15:sqref>
                  </c15:fullRef>
                </c:ext>
              </c:extLst>
              <c:f>Sheet1!$A$2:$A$4</c:f>
              <c:strCache>
                <c:ptCount val="3"/>
                <c:pt idx="0">
                  <c:v>丁香医生+</c:v>
                </c:pt>
                <c:pt idx="1">
                  <c:v>去哪儿酒店</c:v>
                </c:pt>
                <c:pt idx="2">
                  <c:v>小睡眠</c:v>
                </c:pt>
              </c:strCache>
            </c:strRef>
          </c:cat>
          <c:val>
            <c:numRef>
              <c:extLst>
                <c:ext xmlns:c15="http://schemas.microsoft.com/office/drawing/2012/chart" uri="{02D57815-91ED-43cb-92C2-25804820EDAC}">
                  <c15:fullRef>
                    <c15:sqref>Sheet1!$B$2:$B$5</c15:sqref>
                  </c15:fullRef>
                </c:ext>
              </c:extLst>
              <c:f>Sheet1!$B$2:$B$4</c:f>
              <c:numCache>
                <c:formatCode>General</c:formatCode>
                <c:ptCount val="3"/>
                <c:pt idx="0">
                  <c:v>796000</c:v>
                </c:pt>
                <c:pt idx="1">
                  <c:v>200000</c:v>
                </c:pt>
                <c:pt idx="2">
                  <c:v>1376596</c:v>
                </c:pt>
              </c:numCache>
            </c:numRef>
          </c:val>
        </c:ser>
        <c:ser>
          <c:idx val="1"/>
          <c:order val="1"/>
          <c:tx>
            <c:strRef>
              <c:f>Sheet1!$C$1</c:f>
              <c:strCache>
                <c:ptCount val="1"/>
                <c:pt idx="0">
                  <c:v>独立IP访问数</c:v>
                </c:pt>
              </c:strCache>
            </c:strRef>
          </c:tx>
          <c:spPr>
            <a:solidFill>
              <a:schemeClr val="accent2"/>
            </a:solidFill>
            <a:ln>
              <a:noFill/>
            </a:ln>
            <a:effectLst/>
          </c:spPr>
          <c:invertIfNegative val="0"/>
          <c:dLbls>
            <c:delete val="1"/>
          </c:dLbls>
          <c:cat>
            <c:strRef>
              <c:extLst>
                <c:ext xmlns:c15="http://schemas.microsoft.com/office/drawing/2012/chart" uri="{02D57815-91ED-43cb-92C2-25804820EDAC}">
                  <c15:fullRef>
                    <c15:sqref>Sheet1!$A$2:$A$5</c15:sqref>
                  </c15:fullRef>
                </c:ext>
              </c:extLst>
              <c:f>Sheet1!$A$2:$A$4</c:f>
              <c:strCache>
                <c:ptCount val="3"/>
                <c:pt idx="0">
                  <c:v>丁香医生+</c:v>
                </c:pt>
                <c:pt idx="1">
                  <c:v>去哪儿酒店</c:v>
                </c:pt>
                <c:pt idx="2">
                  <c:v>小睡眠</c:v>
                </c:pt>
              </c:strCache>
            </c:strRef>
          </c:cat>
          <c:val>
            <c:numRef>
              <c:extLst>
                <c:ext xmlns:c15="http://schemas.microsoft.com/office/drawing/2012/chart" uri="{02D57815-91ED-43cb-92C2-25804820EDAC}">
                  <c15:fullRef>
                    <c15:sqref>Sheet1!$C$2:$C$5</c15:sqref>
                  </c15:fullRef>
                </c:ext>
              </c:extLst>
              <c:f>Sheet1!$C$2:$C$4</c:f>
              <c:numCache>
                <c:formatCode>General</c:formatCode>
                <c:ptCount val="3"/>
                <c:pt idx="0">
                  <c:v>80000</c:v>
                </c:pt>
                <c:pt idx="1">
                  <c:v>30000</c:v>
                </c:pt>
                <c:pt idx="2">
                  <c:v>952124</c:v>
                </c:pt>
              </c:numCache>
            </c:numRef>
          </c:val>
        </c:ser>
        <c:ser>
          <c:idx val="2"/>
          <c:order val="2"/>
          <c:tx>
            <c:strRef>
              <c:f>Sheet1!$D$1</c:f>
              <c:strCache>
                <c:ptCount val="1"/>
                <c:pt idx="0">
                  <c:v>分享数</c:v>
                </c:pt>
              </c:strCache>
            </c:strRef>
          </c:tx>
          <c:spPr>
            <a:solidFill>
              <a:schemeClr val="accent3"/>
            </a:solidFill>
            <a:ln>
              <a:noFill/>
            </a:ln>
            <a:effectLst/>
          </c:spPr>
          <c:invertIfNegative val="0"/>
          <c:dLbls>
            <c:delete val="1"/>
          </c:dLbls>
          <c:cat>
            <c:strRef>
              <c:extLst>
                <c:ext xmlns:c15="http://schemas.microsoft.com/office/drawing/2012/chart" uri="{02D57815-91ED-43cb-92C2-25804820EDAC}">
                  <c15:fullRef>
                    <c15:sqref>Sheet1!$A$2:$A$5</c15:sqref>
                  </c15:fullRef>
                </c:ext>
              </c:extLst>
              <c:f>Sheet1!$A$2:$A$4</c:f>
              <c:strCache>
                <c:ptCount val="3"/>
                <c:pt idx="0">
                  <c:v>丁香医生+</c:v>
                </c:pt>
                <c:pt idx="1">
                  <c:v>去哪儿酒店</c:v>
                </c:pt>
                <c:pt idx="2">
                  <c:v>小睡眠</c:v>
                </c:pt>
              </c:strCache>
            </c:strRef>
          </c:cat>
          <c:val>
            <c:numRef>
              <c:extLst>
                <c:ext xmlns:c15="http://schemas.microsoft.com/office/drawing/2012/chart" uri="{02D57815-91ED-43cb-92C2-25804820EDAC}">
                  <c15:fullRef>
                    <c15:sqref>Sheet1!$D$2:$D$5</c15:sqref>
                  </c15:fullRef>
                </c:ext>
              </c:extLst>
              <c:f>Sheet1!$D$2:$D$4</c:f>
              <c:numCache>
                <c:formatCode>General</c:formatCode>
                <c:ptCount val="3"/>
                <c:pt idx="0">
                  <c:v>220000</c:v>
                </c:pt>
                <c:pt idx="1">
                  <c:v>100000</c:v>
                </c:pt>
                <c:pt idx="2">
                  <c:v>76254</c:v>
                </c:pt>
              </c:numCache>
            </c:numRef>
          </c:val>
        </c:ser>
        <c:dLbls>
          <c:showLegendKey val="0"/>
          <c:showVal val="0"/>
          <c:showCatName val="0"/>
          <c:showSerName val="0"/>
          <c:showPercent val="0"/>
          <c:showBubbleSize val="0"/>
        </c:dLbls>
        <c:gapWidth val="219"/>
        <c:overlap val="-27"/>
        <c:axId val="232383868"/>
        <c:axId val="371917107"/>
      </c:barChart>
      <c:catAx>
        <c:axId val="2323838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2400" b="0" i="0" u="none" strike="noStrike" kern="1200" baseline="0">
                <a:solidFill>
                  <a:schemeClr val="bg1"/>
                </a:solidFill>
                <a:latin typeface="+mn-lt"/>
                <a:ea typeface="+mn-ea"/>
                <a:cs typeface="+mn-cs"/>
              </a:defRPr>
            </a:pPr>
          </a:p>
        </c:txPr>
        <c:crossAx val="371917107"/>
        <c:crosses val="autoZero"/>
        <c:auto val="1"/>
        <c:lblAlgn val="ctr"/>
        <c:lblOffset val="100"/>
        <c:noMultiLvlLbl val="0"/>
      </c:catAx>
      <c:valAx>
        <c:axId val="3719171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2400" b="0" i="0" u="none" strike="noStrike" kern="1200" baseline="0">
                <a:solidFill>
                  <a:schemeClr val="bg1"/>
                </a:solidFill>
                <a:latin typeface="+mn-lt"/>
                <a:ea typeface="+mn-ea"/>
                <a:cs typeface="+mn-cs"/>
              </a:defRPr>
            </a:pPr>
          </a:p>
        </c:txPr>
        <c:crossAx val="232383868"/>
        <c:crosses val="autoZero"/>
        <c:crossBetween val="between"/>
        <c:dispUnits>
          <c:builtInUnit val="tenThousands"/>
          <c:dispUnitsLbl>
            <c:layout/>
            <c:spPr>
              <a:noFill/>
              <a:ln>
                <a:noFill/>
              </a:ln>
              <a:effectLst/>
            </c:spPr>
            <c:txPr>
              <a:bodyPr rot="-5400000" spcFirstLastPara="0" vertOverflow="ellipsis" vert="horz" wrap="square" anchor="ctr" anchorCtr="1">
                <a:spAutoFit/>
              </a:bodyPr>
              <a:lstStyle/>
              <a:p>
                <a:pPr>
                  <a:defRPr lang="zh-CN" sz="1800" b="0" i="0" u="none" strike="noStrike" kern="1200" baseline="0">
                    <a:solidFill>
                      <a:schemeClr val="bg1"/>
                    </a:solidFill>
                    <a:latin typeface="+mn-lt"/>
                    <a:ea typeface="+mn-ea"/>
                    <a:cs typeface="+mn-cs"/>
                  </a:defRPr>
                </a:pPr>
              </a:p>
            </c:txPr>
          </c:dispUnitsLbl>
        </c:dispUnits>
      </c:valAx>
      <c:spPr>
        <a:noFill/>
        <a:ln>
          <a:noFill/>
        </a:ln>
        <a:effectLst/>
      </c:spPr>
    </c:plotArea>
    <c:legend>
      <c:legendPos val="b"/>
      <c:legendEntry>
        <c:idx val="0"/>
        <c:txPr>
          <a:bodyPr rot="0" spcFirstLastPara="0" vertOverflow="ellipsis" vert="horz" wrap="square" anchor="ctr" anchorCtr="1"/>
          <a:lstStyle/>
          <a:p>
            <a:pPr>
              <a:defRPr lang="zh-CN" sz="1600" b="0" i="0" u="none" strike="noStrike" kern="1200" baseline="0">
                <a:solidFill>
                  <a:schemeClr val="bg1"/>
                </a:solidFill>
                <a:latin typeface="+mn-lt"/>
                <a:ea typeface="+mn-ea"/>
                <a:cs typeface="+mn-cs"/>
              </a:defRPr>
            </a:pPr>
          </a:p>
        </c:txPr>
      </c:legendEntry>
      <c:legendEntry>
        <c:idx val="1"/>
        <c:txPr>
          <a:bodyPr rot="0" spcFirstLastPara="0" vertOverflow="ellipsis" vert="horz" wrap="square" anchor="ctr" anchorCtr="1"/>
          <a:lstStyle/>
          <a:p>
            <a:pPr>
              <a:defRPr lang="zh-CN" sz="1400" b="0" i="0" u="none" strike="noStrike" kern="1200" baseline="0">
                <a:solidFill>
                  <a:schemeClr val="bg1"/>
                </a:solidFill>
                <a:latin typeface="+mn-lt"/>
                <a:ea typeface="+mn-ea"/>
                <a:cs typeface="+mn-cs"/>
              </a:defRPr>
            </a:pPr>
          </a:p>
        </c:txPr>
      </c:legendEntry>
      <c:legendEntry>
        <c:idx val="2"/>
        <c:txPr>
          <a:bodyPr rot="0" spcFirstLastPara="0" vertOverflow="ellipsis" vert="horz" wrap="square" anchor="ctr" anchorCtr="1"/>
          <a:lstStyle/>
          <a:p>
            <a:pPr>
              <a:defRPr lang="zh-CN" sz="1400" b="0" i="0" u="none" strike="noStrike" kern="1200" baseline="0">
                <a:solidFill>
                  <a:schemeClr val="bg1"/>
                </a:solidFill>
                <a:latin typeface="+mn-lt"/>
                <a:ea typeface="+mn-ea"/>
                <a:cs typeface="+mn-cs"/>
              </a:defRPr>
            </a:pPr>
          </a:p>
        </c:txPr>
      </c:legendEntry>
      <c:layout>
        <c:manualLayout>
          <c:xMode val="edge"/>
          <c:yMode val="edge"/>
          <c:x val="0.370497813223566"/>
          <c:y val="0.936487907465825"/>
        </c:manualLayout>
      </c:layout>
      <c:overlay val="0"/>
      <c:spPr>
        <a:noFill/>
        <a:ln>
          <a:noFill/>
        </a:ln>
        <a:effectLst/>
      </c:spPr>
      <c:txPr>
        <a:bodyPr rot="0" spcFirstLastPara="0" vertOverflow="ellipsis" vert="horz" wrap="square" anchor="ctr" anchorCtr="1"/>
        <a:lstStyle/>
        <a:p>
          <a:pPr>
            <a:defRPr lang="zh-CN" sz="1400"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baseline="0"/>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4E810-ADB0-49DD-9B26-3C7F4F8599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A0847-D61D-486E-9A21-B9FD771B0B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第一PPT模板网-WWW.1PPT.COM">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1999" cy="6858000"/>
          </a:xfrm>
          <a:prstGeom prst="rect">
            <a:avLst/>
          </a:prstGeom>
        </p:spPr>
      </p:pic>
      <p:sp>
        <p:nvSpPr>
          <p:cNvPr id="4" name="矩形 3"/>
          <p:cNvSpPr/>
          <p:nvPr userDrawn="1"/>
        </p:nvSpPr>
        <p:spPr>
          <a:xfrm>
            <a:off x="-1" y="-297"/>
            <a:ext cx="12217443" cy="6858297"/>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8.png"/><Relationship Id="rId3" Type="http://schemas.openxmlformats.org/officeDocument/2006/relationships/hyperlink" Target="http://loopback.io/" TargetMode="External"/><Relationship Id="rId2" Type="http://schemas.openxmlformats.org/officeDocument/2006/relationships/image" Target="../media/image7.png"/><Relationship Id="rId1" Type="http://schemas.openxmlformats.org/officeDocument/2006/relationships/hyperlink" Target="http://api.andylistudio.com/explor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1965" y="2799715"/>
            <a:ext cx="11228070" cy="1070610"/>
          </a:xfrm>
          <a:prstGeom prst="rect">
            <a:avLst/>
          </a:prstGeom>
          <a:noFill/>
        </p:spPr>
        <p:txBody>
          <a:bodyPr wrap="square" rtlCol="0">
            <a:spAutoFit/>
          </a:bodyPr>
          <a:lstStyle/>
          <a:p>
            <a:pPr>
              <a:defRPr/>
            </a:pPr>
            <a:r>
              <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基于微信小程序的在线书城设计</a:t>
            </a:r>
            <a:endPar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9" name="文本框 8"/>
          <p:cNvSpPr txBox="1"/>
          <p:nvPr/>
        </p:nvSpPr>
        <p:spPr>
          <a:xfrm>
            <a:off x="2774996" y="4180280"/>
            <a:ext cx="6431189" cy="548640"/>
          </a:xfrm>
          <a:prstGeom prst="rect">
            <a:avLst/>
          </a:prstGeom>
          <a:noFill/>
        </p:spPr>
        <p:txBody>
          <a:bodyPr wrap="square" rtlCol="0">
            <a:spAutoFit/>
          </a:bodyPr>
          <a:lstStyle/>
          <a:p>
            <a:pPr algn="ctr">
              <a:defRPr/>
            </a:pPr>
            <a:r>
              <a:rPr lang="zh-CN" altLang="en-US" sz="28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西南大学</a:t>
            </a:r>
            <a:endParaRPr lang="zh-CN" altLang="en-US" sz="28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77900" y="401955"/>
            <a:ext cx="4373245"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3  </a:t>
            </a: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爬虫运行结果</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3" name="组合 12"/>
          <p:cNvGrpSpPr/>
          <p:nvPr/>
        </p:nvGrpSpPr>
        <p:grpSpPr>
          <a:xfrm>
            <a:off x="308349" y="320707"/>
            <a:ext cx="669551" cy="669551"/>
            <a:chOff x="7814887" y="2492470"/>
            <a:chExt cx="669551" cy="669551"/>
          </a:xfrm>
        </p:grpSpPr>
        <p:sp>
          <p:nvSpPr>
            <p:cNvPr id="14" name="椭圆 13"/>
            <p:cNvSpPr/>
            <p:nvPr/>
          </p:nvSpPr>
          <p:spPr>
            <a:xfrm>
              <a:off x="7814887"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prstClr val="white"/>
                </a:solidFill>
                <a:latin typeface="微软雅黑" panose="020B0503020204020204" pitchFamily="34" charset="-122"/>
                <a:ea typeface="微软雅黑" panose="020B0503020204020204" pitchFamily="34" charset="-122"/>
              </a:endParaRPr>
            </a:p>
          </p:txBody>
        </p:sp>
        <p:sp>
          <p:nvSpPr>
            <p:cNvPr id="15" name="Freeform 337"/>
            <p:cNvSpPr/>
            <p:nvPr/>
          </p:nvSpPr>
          <p:spPr bwMode="auto">
            <a:xfrm>
              <a:off x="7857027" y="2587781"/>
              <a:ext cx="509070" cy="478928"/>
            </a:xfrm>
            <a:custGeom>
              <a:avLst/>
              <a:gdLst>
                <a:gd name="T0" fmla="*/ 712 w 1035"/>
                <a:gd name="T1" fmla="*/ 309 h 973"/>
                <a:gd name="T2" fmla="*/ 376 w 1035"/>
                <a:gd name="T3" fmla="*/ 471 h 973"/>
                <a:gd name="T4" fmla="*/ 376 w 1035"/>
                <a:gd name="T5" fmla="*/ 519 h 973"/>
                <a:gd name="T6" fmla="*/ 712 w 1035"/>
                <a:gd name="T7" fmla="*/ 687 h 973"/>
                <a:gd name="T8" fmla="*/ 943 w 1035"/>
                <a:gd name="T9" fmla="*/ 681 h 973"/>
                <a:gd name="T10" fmla="*/ 856 w 1035"/>
                <a:gd name="T11" fmla="*/ 957 h 973"/>
                <a:gd name="T12" fmla="*/ 673 w 1035"/>
                <a:gd name="T13" fmla="*/ 777 h 973"/>
                <a:gd name="T14" fmla="*/ 337 w 1035"/>
                <a:gd name="T15" fmla="*/ 609 h 973"/>
                <a:gd name="T16" fmla="*/ 232 w 1035"/>
                <a:gd name="T17" fmla="*/ 657 h 973"/>
                <a:gd name="T18" fmla="*/ 229 w 1035"/>
                <a:gd name="T19" fmla="*/ 336 h 973"/>
                <a:gd name="T20" fmla="*/ 334 w 1035"/>
                <a:gd name="T21" fmla="*/ 387 h 973"/>
                <a:gd name="T22" fmla="*/ 673 w 1035"/>
                <a:gd name="T23" fmla="*/ 222 h 973"/>
                <a:gd name="T24" fmla="*/ 892 w 1035"/>
                <a:gd name="T25" fmla="*/ 48 h 973"/>
                <a:gd name="T26" fmla="*/ 862 w 1035"/>
                <a:gd name="T27" fmla="*/ 357 h 973"/>
                <a:gd name="T28" fmla="*/ 712 w 1035"/>
                <a:gd name="T29" fmla="*/ 3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5" h="973">
                  <a:moveTo>
                    <a:pt x="712" y="309"/>
                  </a:moveTo>
                  <a:cubicBezTo>
                    <a:pt x="600" y="363"/>
                    <a:pt x="491" y="420"/>
                    <a:pt x="376" y="471"/>
                  </a:cubicBezTo>
                  <a:cubicBezTo>
                    <a:pt x="377" y="493"/>
                    <a:pt x="377" y="498"/>
                    <a:pt x="376" y="519"/>
                  </a:cubicBezTo>
                  <a:cubicBezTo>
                    <a:pt x="485" y="578"/>
                    <a:pt x="602" y="629"/>
                    <a:pt x="712" y="687"/>
                  </a:cubicBezTo>
                  <a:cubicBezTo>
                    <a:pt x="765" y="625"/>
                    <a:pt x="885" y="625"/>
                    <a:pt x="943" y="681"/>
                  </a:cubicBezTo>
                  <a:cubicBezTo>
                    <a:pt x="1033" y="767"/>
                    <a:pt x="989" y="939"/>
                    <a:pt x="856" y="957"/>
                  </a:cubicBezTo>
                  <a:cubicBezTo>
                    <a:pt x="735" y="973"/>
                    <a:pt x="669" y="885"/>
                    <a:pt x="673" y="777"/>
                  </a:cubicBezTo>
                  <a:cubicBezTo>
                    <a:pt x="565" y="717"/>
                    <a:pt x="449" y="665"/>
                    <a:pt x="337" y="609"/>
                  </a:cubicBezTo>
                  <a:cubicBezTo>
                    <a:pt x="302" y="629"/>
                    <a:pt x="278" y="653"/>
                    <a:pt x="232" y="657"/>
                  </a:cubicBezTo>
                  <a:cubicBezTo>
                    <a:pt x="0" y="675"/>
                    <a:pt x="11" y="322"/>
                    <a:pt x="229" y="336"/>
                  </a:cubicBezTo>
                  <a:cubicBezTo>
                    <a:pt x="276" y="339"/>
                    <a:pt x="302" y="358"/>
                    <a:pt x="334" y="387"/>
                  </a:cubicBezTo>
                  <a:cubicBezTo>
                    <a:pt x="447" y="332"/>
                    <a:pt x="560" y="277"/>
                    <a:pt x="673" y="222"/>
                  </a:cubicBezTo>
                  <a:cubicBezTo>
                    <a:pt x="657" y="103"/>
                    <a:pt x="770" y="0"/>
                    <a:pt x="892" y="48"/>
                  </a:cubicBezTo>
                  <a:cubicBezTo>
                    <a:pt x="1035" y="104"/>
                    <a:pt x="1012" y="332"/>
                    <a:pt x="862" y="357"/>
                  </a:cubicBezTo>
                  <a:cubicBezTo>
                    <a:pt x="804" y="367"/>
                    <a:pt x="756" y="346"/>
                    <a:pt x="712" y="30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grpSp>
      <p:pic>
        <p:nvPicPr>
          <p:cNvPr id="16" name="图片 15" descr="logger"/>
          <p:cNvPicPr>
            <a:picLocks noChangeAspect="1"/>
          </p:cNvPicPr>
          <p:nvPr/>
        </p:nvPicPr>
        <p:blipFill>
          <a:blip r:embed="rId1"/>
          <a:stretch>
            <a:fillRect/>
          </a:stretch>
        </p:blipFill>
        <p:spPr>
          <a:xfrm>
            <a:off x="191770" y="1344295"/>
            <a:ext cx="11825605" cy="3102610"/>
          </a:xfrm>
          <a:prstGeom prst="rect">
            <a:avLst/>
          </a:prstGeom>
        </p:spPr>
      </p:pic>
      <p:pic>
        <p:nvPicPr>
          <p:cNvPr id="17" name="图片 16"/>
          <p:cNvPicPr>
            <a:picLocks noChangeAspect="1"/>
          </p:cNvPicPr>
          <p:nvPr/>
        </p:nvPicPr>
        <p:blipFill>
          <a:blip r:embed="rId2"/>
          <a:stretch>
            <a:fillRect/>
          </a:stretch>
        </p:blipFill>
        <p:spPr>
          <a:xfrm>
            <a:off x="63500" y="1165225"/>
            <a:ext cx="11953240" cy="4845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7"/>
                                        </p:tgtEl>
                                        <p:attrNameLst>
                                          <p:attrName>ppt_x</p:attrName>
                                        </p:attrNameLst>
                                      </p:cBhvr>
                                      <p:tavLst>
                                        <p:tav tm="0">
                                          <p:val>
                                            <p:strVal val="ppt_x"/>
                                          </p:val>
                                        </p:tav>
                                        <p:tav tm="100000">
                                          <p:val>
                                            <p:strVal val="ppt_x"/>
                                          </p:val>
                                        </p:tav>
                                      </p:tavLst>
                                    </p:anim>
                                    <p:anim calcmode="lin" valueType="num">
                                      <p:cBhvr additive="base">
                                        <p:cTn id="25" dur="500"/>
                                        <p:tgtEl>
                                          <p:spTgt spid="17"/>
                                        </p:tgtEl>
                                        <p:attrNameLst>
                                          <p:attrName>ppt_y</p:attrName>
                                        </p:attrNameLst>
                                      </p:cBhvr>
                                      <p:tavLst>
                                        <p:tav tm="0">
                                          <p:val>
                                            <p:strVal val="ppt_y"/>
                                          </p:val>
                                        </p:tav>
                                        <p:tav tm="100000">
                                          <p:val>
                                            <p:strVal val="1+ppt_h/2"/>
                                          </p:val>
                                        </p:tav>
                                      </p:tavLst>
                                    </p:anim>
                                    <p:set>
                                      <p:cBhvr>
                                        <p:cTn id="2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977900" y="401955"/>
            <a:ext cx="4328795"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3  </a:t>
            </a: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爬虫功能模块</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5" name="组合 14"/>
          <p:cNvGrpSpPr/>
          <p:nvPr/>
        </p:nvGrpSpPr>
        <p:grpSpPr>
          <a:xfrm>
            <a:off x="308349" y="320707"/>
            <a:ext cx="669551" cy="669551"/>
            <a:chOff x="7814887" y="2492470"/>
            <a:chExt cx="669551" cy="669551"/>
          </a:xfrm>
        </p:grpSpPr>
        <p:sp>
          <p:nvSpPr>
            <p:cNvPr id="16" name="椭圆 15"/>
            <p:cNvSpPr/>
            <p:nvPr/>
          </p:nvSpPr>
          <p:spPr>
            <a:xfrm>
              <a:off x="7814887"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prstClr val="white"/>
                </a:solidFill>
                <a:latin typeface="微软雅黑" panose="020B0503020204020204" pitchFamily="34" charset="-122"/>
                <a:ea typeface="微软雅黑" panose="020B0503020204020204" pitchFamily="34" charset="-122"/>
              </a:endParaRPr>
            </a:p>
          </p:txBody>
        </p:sp>
        <p:sp>
          <p:nvSpPr>
            <p:cNvPr id="17" name="Freeform 337"/>
            <p:cNvSpPr/>
            <p:nvPr/>
          </p:nvSpPr>
          <p:spPr bwMode="auto">
            <a:xfrm>
              <a:off x="7857027" y="2587781"/>
              <a:ext cx="509070" cy="478928"/>
            </a:xfrm>
            <a:custGeom>
              <a:avLst/>
              <a:gdLst>
                <a:gd name="T0" fmla="*/ 712 w 1035"/>
                <a:gd name="T1" fmla="*/ 309 h 973"/>
                <a:gd name="T2" fmla="*/ 376 w 1035"/>
                <a:gd name="T3" fmla="*/ 471 h 973"/>
                <a:gd name="T4" fmla="*/ 376 w 1035"/>
                <a:gd name="T5" fmla="*/ 519 h 973"/>
                <a:gd name="T6" fmla="*/ 712 w 1035"/>
                <a:gd name="T7" fmla="*/ 687 h 973"/>
                <a:gd name="T8" fmla="*/ 943 w 1035"/>
                <a:gd name="T9" fmla="*/ 681 h 973"/>
                <a:gd name="T10" fmla="*/ 856 w 1035"/>
                <a:gd name="T11" fmla="*/ 957 h 973"/>
                <a:gd name="T12" fmla="*/ 673 w 1035"/>
                <a:gd name="T13" fmla="*/ 777 h 973"/>
                <a:gd name="T14" fmla="*/ 337 w 1035"/>
                <a:gd name="T15" fmla="*/ 609 h 973"/>
                <a:gd name="T16" fmla="*/ 232 w 1035"/>
                <a:gd name="T17" fmla="*/ 657 h 973"/>
                <a:gd name="T18" fmla="*/ 229 w 1035"/>
                <a:gd name="T19" fmla="*/ 336 h 973"/>
                <a:gd name="T20" fmla="*/ 334 w 1035"/>
                <a:gd name="T21" fmla="*/ 387 h 973"/>
                <a:gd name="T22" fmla="*/ 673 w 1035"/>
                <a:gd name="T23" fmla="*/ 222 h 973"/>
                <a:gd name="T24" fmla="*/ 892 w 1035"/>
                <a:gd name="T25" fmla="*/ 48 h 973"/>
                <a:gd name="T26" fmla="*/ 862 w 1035"/>
                <a:gd name="T27" fmla="*/ 357 h 973"/>
                <a:gd name="T28" fmla="*/ 712 w 1035"/>
                <a:gd name="T29" fmla="*/ 3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5" h="973">
                  <a:moveTo>
                    <a:pt x="712" y="309"/>
                  </a:moveTo>
                  <a:cubicBezTo>
                    <a:pt x="600" y="363"/>
                    <a:pt x="491" y="420"/>
                    <a:pt x="376" y="471"/>
                  </a:cubicBezTo>
                  <a:cubicBezTo>
                    <a:pt x="377" y="493"/>
                    <a:pt x="377" y="498"/>
                    <a:pt x="376" y="519"/>
                  </a:cubicBezTo>
                  <a:cubicBezTo>
                    <a:pt x="485" y="578"/>
                    <a:pt x="602" y="629"/>
                    <a:pt x="712" y="687"/>
                  </a:cubicBezTo>
                  <a:cubicBezTo>
                    <a:pt x="765" y="625"/>
                    <a:pt x="885" y="625"/>
                    <a:pt x="943" y="681"/>
                  </a:cubicBezTo>
                  <a:cubicBezTo>
                    <a:pt x="1033" y="767"/>
                    <a:pt x="989" y="939"/>
                    <a:pt x="856" y="957"/>
                  </a:cubicBezTo>
                  <a:cubicBezTo>
                    <a:pt x="735" y="973"/>
                    <a:pt x="669" y="885"/>
                    <a:pt x="673" y="777"/>
                  </a:cubicBezTo>
                  <a:cubicBezTo>
                    <a:pt x="565" y="717"/>
                    <a:pt x="449" y="665"/>
                    <a:pt x="337" y="609"/>
                  </a:cubicBezTo>
                  <a:cubicBezTo>
                    <a:pt x="302" y="629"/>
                    <a:pt x="278" y="653"/>
                    <a:pt x="232" y="657"/>
                  </a:cubicBezTo>
                  <a:cubicBezTo>
                    <a:pt x="0" y="675"/>
                    <a:pt x="11" y="322"/>
                    <a:pt x="229" y="336"/>
                  </a:cubicBezTo>
                  <a:cubicBezTo>
                    <a:pt x="276" y="339"/>
                    <a:pt x="302" y="358"/>
                    <a:pt x="334" y="387"/>
                  </a:cubicBezTo>
                  <a:cubicBezTo>
                    <a:pt x="447" y="332"/>
                    <a:pt x="560" y="277"/>
                    <a:pt x="673" y="222"/>
                  </a:cubicBezTo>
                  <a:cubicBezTo>
                    <a:pt x="657" y="103"/>
                    <a:pt x="770" y="0"/>
                    <a:pt x="892" y="48"/>
                  </a:cubicBezTo>
                  <a:cubicBezTo>
                    <a:pt x="1035" y="104"/>
                    <a:pt x="1012" y="332"/>
                    <a:pt x="862" y="357"/>
                  </a:cubicBezTo>
                  <a:cubicBezTo>
                    <a:pt x="804" y="367"/>
                    <a:pt x="756" y="346"/>
                    <a:pt x="712" y="30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grpSp>
      <p:sp>
        <p:nvSpPr>
          <p:cNvPr id="2" name="圆角矩形 1"/>
          <p:cNvSpPr/>
          <p:nvPr/>
        </p:nvSpPr>
        <p:spPr>
          <a:xfrm>
            <a:off x="350520" y="2788285"/>
            <a:ext cx="100584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爬虫</a:t>
            </a:r>
            <a:endParaRPr lang="zh-CN" altLang="en-US"/>
          </a:p>
        </p:txBody>
      </p:sp>
      <p:sp>
        <p:nvSpPr>
          <p:cNvPr id="3" name="圆角矩形 2"/>
          <p:cNvSpPr/>
          <p:nvPr/>
        </p:nvSpPr>
        <p:spPr>
          <a:xfrm>
            <a:off x="1879600" y="1101725"/>
            <a:ext cx="129476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爬虫配置</a:t>
            </a:r>
            <a:endParaRPr lang="zh-CN" altLang="en-US"/>
          </a:p>
        </p:txBody>
      </p:sp>
      <p:sp>
        <p:nvSpPr>
          <p:cNvPr id="4" name="圆角矩形 3"/>
          <p:cNvSpPr/>
          <p:nvPr/>
        </p:nvSpPr>
        <p:spPr>
          <a:xfrm>
            <a:off x="1879600" y="2879725"/>
            <a:ext cx="129476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主程序</a:t>
            </a:r>
            <a:endParaRPr lang="zh-CN" altLang="en-US"/>
          </a:p>
        </p:txBody>
      </p:sp>
      <p:sp>
        <p:nvSpPr>
          <p:cNvPr id="5" name="圆角矩形 4"/>
          <p:cNvSpPr/>
          <p:nvPr/>
        </p:nvSpPr>
        <p:spPr>
          <a:xfrm>
            <a:off x="3987800" y="1589405"/>
            <a:ext cx="251777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定时控制模块</a:t>
            </a:r>
            <a:endParaRPr lang="zh-CN" altLang="en-US"/>
          </a:p>
        </p:txBody>
      </p:sp>
      <p:sp>
        <p:nvSpPr>
          <p:cNvPr id="6" name="圆角矩形 5"/>
          <p:cNvSpPr/>
          <p:nvPr/>
        </p:nvSpPr>
        <p:spPr>
          <a:xfrm>
            <a:off x="3988435" y="223456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搜索模块</a:t>
            </a:r>
            <a:endParaRPr lang="zh-CN" altLang="en-US"/>
          </a:p>
        </p:txBody>
      </p:sp>
      <p:sp>
        <p:nvSpPr>
          <p:cNvPr id="7" name="圆角矩形 6"/>
          <p:cNvSpPr/>
          <p:nvPr/>
        </p:nvSpPr>
        <p:spPr>
          <a:xfrm>
            <a:off x="3988435" y="2879725"/>
            <a:ext cx="251777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爬去书籍基本信息模块</a:t>
            </a:r>
            <a:endParaRPr lang="zh-CN" altLang="en-US"/>
          </a:p>
        </p:txBody>
      </p:sp>
      <p:sp>
        <p:nvSpPr>
          <p:cNvPr id="8" name="圆角矩形 7"/>
          <p:cNvSpPr/>
          <p:nvPr/>
        </p:nvSpPr>
        <p:spPr>
          <a:xfrm>
            <a:off x="3987800" y="355028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爬取章节信息模块</a:t>
            </a:r>
            <a:endParaRPr lang="zh-CN" altLang="en-US"/>
          </a:p>
        </p:txBody>
      </p:sp>
      <p:sp>
        <p:nvSpPr>
          <p:cNvPr id="9" name="圆角矩形 8"/>
          <p:cNvSpPr/>
          <p:nvPr/>
        </p:nvSpPr>
        <p:spPr>
          <a:xfrm>
            <a:off x="3988435" y="415480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日志记录模块</a:t>
            </a:r>
            <a:endParaRPr lang="zh-CN" altLang="en-US"/>
          </a:p>
        </p:txBody>
      </p:sp>
      <p:sp>
        <p:nvSpPr>
          <p:cNvPr id="10" name="圆角矩形 9"/>
          <p:cNvSpPr/>
          <p:nvPr/>
        </p:nvSpPr>
        <p:spPr>
          <a:xfrm>
            <a:off x="1879600" y="6303645"/>
            <a:ext cx="129476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工具类</a:t>
            </a:r>
            <a:endParaRPr lang="zh-CN" altLang="en-US"/>
          </a:p>
        </p:txBody>
      </p:sp>
      <p:sp>
        <p:nvSpPr>
          <p:cNvPr id="11" name="圆角矩形 10"/>
          <p:cNvSpPr/>
          <p:nvPr/>
        </p:nvSpPr>
        <p:spPr>
          <a:xfrm>
            <a:off x="1734820" y="5353685"/>
            <a:ext cx="158432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数据库操作</a:t>
            </a:r>
            <a:endParaRPr lang="zh-CN" altLang="en-US"/>
          </a:p>
        </p:txBody>
      </p:sp>
      <p:sp>
        <p:nvSpPr>
          <p:cNvPr id="12" name="圆角矩形 11"/>
          <p:cNvSpPr/>
          <p:nvPr/>
        </p:nvSpPr>
        <p:spPr>
          <a:xfrm>
            <a:off x="3988435" y="475424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定义表的存储结构</a:t>
            </a:r>
            <a:endParaRPr lang="zh-CN" altLang="en-US"/>
          </a:p>
        </p:txBody>
      </p:sp>
      <p:sp>
        <p:nvSpPr>
          <p:cNvPr id="13" name="圆角矩形 12"/>
          <p:cNvSpPr/>
          <p:nvPr/>
        </p:nvSpPr>
        <p:spPr>
          <a:xfrm>
            <a:off x="3987165" y="535368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数据库初始化模块</a:t>
            </a:r>
            <a:endParaRPr lang="zh-CN" altLang="en-US"/>
          </a:p>
        </p:txBody>
      </p:sp>
      <p:sp>
        <p:nvSpPr>
          <p:cNvPr id="18" name="圆角矩形 17"/>
          <p:cNvSpPr/>
          <p:nvPr/>
        </p:nvSpPr>
        <p:spPr>
          <a:xfrm>
            <a:off x="3987165" y="607504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书籍信息存储模块</a:t>
            </a:r>
            <a:endParaRPr lang="zh-CN" altLang="en-US"/>
          </a:p>
        </p:txBody>
      </p:sp>
      <p:cxnSp>
        <p:nvCxnSpPr>
          <p:cNvPr id="19" name="肘形连接符 18"/>
          <p:cNvCxnSpPr>
            <a:stCxn id="2" idx="3"/>
            <a:endCxn id="3" idx="1"/>
          </p:cNvCxnSpPr>
          <p:nvPr/>
        </p:nvCxnSpPr>
        <p:spPr>
          <a:xfrm flipV="1">
            <a:off x="1356360" y="1345565"/>
            <a:ext cx="523240" cy="177800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 idx="3"/>
            <a:endCxn id="4" idx="1"/>
          </p:cNvCxnSpPr>
          <p:nvPr/>
        </p:nvCxnSpPr>
        <p:spPr>
          <a:xfrm>
            <a:off x="1356360" y="3123565"/>
            <a:ext cx="523240" cy="3175"/>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a:off x="1356360" y="3123565"/>
            <a:ext cx="378460" cy="2473960"/>
          </a:xfrm>
          <a:prstGeom prst="bentConnector3">
            <a:avLst>
              <a:gd name="adj1" fmla="val 70134"/>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 idx="3"/>
            <a:endCxn id="10" idx="1"/>
          </p:cNvCxnSpPr>
          <p:nvPr/>
        </p:nvCxnSpPr>
        <p:spPr>
          <a:xfrm>
            <a:off x="1356360" y="3123565"/>
            <a:ext cx="523240" cy="342392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4" idx="3"/>
            <a:endCxn id="5" idx="1"/>
          </p:cNvCxnSpPr>
          <p:nvPr/>
        </p:nvCxnSpPr>
        <p:spPr>
          <a:xfrm flipV="1">
            <a:off x="3174365" y="1833245"/>
            <a:ext cx="813435" cy="1290320"/>
          </a:xfrm>
          <a:prstGeom prst="bentConnector3">
            <a:avLst>
              <a:gd name="adj1" fmla="val 50039"/>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7" idx="1"/>
          </p:cNvCxnSpPr>
          <p:nvPr/>
        </p:nvCxnSpPr>
        <p:spPr>
          <a:xfrm flipV="1">
            <a:off x="3230245" y="3123565"/>
            <a:ext cx="758190" cy="15240"/>
          </a:xfrm>
          <a:prstGeom prst="bentConnector3">
            <a:avLst>
              <a:gd name="adj1" fmla="val 50084"/>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 idx="3"/>
            <a:endCxn id="8" idx="1"/>
          </p:cNvCxnSpPr>
          <p:nvPr/>
        </p:nvCxnSpPr>
        <p:spPr>
          <a:xfrm>
            <a:off x="3174365" y="3123565"/>
            <a:ext cx="813435" cy="670560"/>
          </a:xfrm>
          <a:prstGeom prst="bentConnector3">
            <a:avLst>
              <a:gd name="adj1" fmla="val 50039"/>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9" idx="1"/>
          </p:cNvCxnSpPr>
          <p:nvPr/>
        </p:nvCxnSpPr>
        <p:spPr>
          <a:xfrm rot="5400000" flipV="1">
            <a:off x="3147060" y="3557270"/>
            <a:ext cx="1275080" cy="40767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4" idx="3"/>
            <a:endCxn id="6" idx="1"/>
          </p:cNvCxnSpPr>
          <p:nvPr/>
        </p:nvCxnSpPr>
        <p:spPr>
          <a:xfrm flipV="1">
            <a:off x="3174365" y="2478405"/>
            <a:ext cx="814070" cy="64516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1" idx="3"/>
            <a:endCxn id="12" idx="1"/>
          </p:cNvCxnSpPr>
          <p:nvPr/>
        </p:nvCxnSpPr>
        <p:spPr>
          <a:xfrm flipV="1">
            <a:off x="3319145" y="4998085"/>
            <a:ext cx="669290" cy="59944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endCxn id="13" idx="1"/>
          </p:cNvCxnSpPr>
          <p:nvPr/>
        </p:nvCxnSpPr>
        <p:spPr>
          <a:xfrm>
            <a:off x="3275330" y="5597525"/>
            <a:ext cx="711835" cy="3175"/>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6" name="肘形连接符 105"/>
          <p:cNvCxnSpPr/>
          <p:nvPr/>
        </p:nvCxnSpPr>
        <p:spPr>
          <a:xfrm rot="5400000" flipV="1">
            <a:off x="3656965" y="5612765"/>
            <a:ext cx="695960" cy="66548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3" idx="3"/>
          </p:cNvCxnSpPr>
          <p:nvPr/>
        </p:nvCxnSpPr>
        <p:spPr>
          <a:xfrm>
            <a:off x="3174365" y="1345565"/>
            <a:ext cx="4064000" cy="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6506845" y="182816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7345045" y="1177925"/>
            <a:ext cx="4878705" cy="335280"/>
          </a:xfrm>
          <a:prstGeom prst="rect">
            <a:avLst/>
          </a:prstGeom>
          <a:noFill/>
          <a:ln>
            <a:solidFill>
              <a:schemeClr val="accent2"/>
            </a:solidFill>
          </a:ln>
        </p:spPr>
        <p:txBody>
          <a:bodyPr wrap="none" rtlCol="0">
            <a:spAutoFit/>
          </a:bodyPr>
          <a:p>
            <a:r>
              <a:rPr lang="zh-CN" altLang="en-US" sz="1600">
                <a:solidFill>
                  <a:schemeClr val="bg1"/>
                </a:solidFill>
              </a:rPr>
              <a:t>配置</a:t>
            </a:r>
            <a:r>
              <a:rPr lang="en-US" altLang="zh-CN" sz="1600">
                <a:solidFill>
                  <a:schemeClr val="bg1"/>
                </a:solidFill>
              </a:rPr>
              <a:t>mongo</a:t>
            </a:r>
            <a:r>
              <a:rPr lang="zh-CN" altLang="en-US" sz="1600">
                <a:solidFill>
                  <a:schemeClr val="bg1"/>
                </a:solidFill>
              </a:rPr>
              <a:t>的连接信息、七牛云服务的连接信息等等</a:t>
            </a:r>
            <a:endParaRPr lang="zh-CN" altLang="en-US" sz="1600">
              <a:solidFill>
                <a:schemeClr val="bg1"/>
              </a:solidFill>
            </a:endParaRPr>
          </a:p>
        </p:txBody>
      </p:sp>
      <p:sp>
        <p:nvSpPr>
          <p:cNvPr id="110" name="文本框 109"/>
          <p:cNvSpPr txBox="1"/>
          <p:nvPr/>
        </p:nvSpPr>
        <p:spPr>
          <a:xfrm>
            <a:off x="7345045" y="1663065"/>
            <a:ext cx="3338195" cy="335280"/>
          </a:xfrm>
          <a:prstGeom prst="rect">
            <a:avLst/>
          </a:prstGeom>
          <a:noFill/>
          <a:ln>
            <a:solidFill>
              <a:schemeClr val="accent2"/>
            </a:solidFill>
          </a:ln>
        </p:spPr>
        <p:txBody>
          <a:bodyPr wrap="none" rtlCol="0">
            <a:spAutoFit/>
          </a:bodyPr>
          <a:p>
            <a:r>
              <a:rPr lang="zh-CN" altLang="en-US" sz="1600">
                <a:solidFill>
                  <a:schemeClr val="bg1"/>
                </a:solidFill>
              </a:rPr>
              <a:t>控制爬虫在每天晚上</a:t>
            </a:r>
            <a:r>
              <a:rPr lang="en-US" altLang="zh-CN" sz="1600">
                <a:solidFill>
                  <a:schemeClr val="bg1"/>
                </a:solidFill>
              </a:rPr>
              <a:t>6</a:t>
            </a:r>
            <a:r>
              <a:rPr lang="zh-CN" altLang="en-US" sz="1600">
                <a:solidFill>
                  <a:schemeClr val="bg1"/>
                </a:solidFill>
              </a:rPr>
              <a:t>点钟准时执行</a:t>
            </a:r>
            <a:endParaRPr lang="zh-CN" altLang="en-US" sz="1600">
              <a:solidFill>
                <a:schemeClr val="bg1"/>
              </a:solidFill>
            </a:endParaRPr>
          </a:p>
        </p:txBody>
      </p:sp>
      <p:cxnSp>
        <p:nvCxnSpPr>
          <p:cNvPr id="111" name="直接连接符 110"/>
          <p:cNvCxnSpPr/>
          <p:nvPr/>
        </p:nvCxnSpPr>
        <p:spPr>
          <a:xfrm flipV="1">
            <a:off x="6552565" y="247332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7345045" y="1998345"/>
            <a:ext cx="4693920" cy="822960"/>
          </a:xfrm>
          <a:prstGeom prst="rect">
            <a:avLst/>
          </a:prstGeom>
          <a:noFill/>
          <a:ln>
            <a:solidFill>
              <a:schemeClr val="accent2"/>
            </a:solidFill>
          </a:ln>
        </p:spPr>
        <p:txBody>
          <a:bodyPr wrap="square" rtlCol="0">
            <a:spAutoFit/>
          </a:bodyPr>
          <a:p>
            <a:pPr algn="l"/>
            <a:r>
              <a:rPr lang="zh-CN" altLang="en-US" sz="1600">
                <a:solidFill>
                  <a:schemeClr val="bg1"/>
                </a:solidFill>
              </a:rPr>
              <a:t>根据书籍名字去书籍源站进行搜索，得到访问这本书籍详情页的入口地址。对于拥有多个搜索结果的书籍，根据书籍的热度数据选择热度最高的</a:t>
            </a:r>
            <a:endParaRPr lang="zh-CN" altLang="en-US" sz="1600">
              <a:solidFill>
                <a:schemeClr val="bg1"/>
              </a:solidFill>
            </a:endParaRPr>
          </a:p>
        </p:txBody>
      </p:sp>
      <p:cxnSp>
        <p:nvCxnSpPr>
          <p:cNvPr id="115" name="直接连接符 114"/>
          <p:cNvCxnSpPr/>
          <p:nvPr/>
        </p:nvCxnSpPr>
        <p:spPr>
          <a:xfrm flipV="1">
            <a:off x="6506845" y="311848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7345045" y="2879725"/>
            <a:ext cx="4653280" cy="579120"/>
          </a:xfrm>
          <a:prstGeom prst="rect">
            <a:avLst/>
          </a:prstGeom>
          <a:noFill/>
          <a:ln>
            <a:solidFill>
              <a:schemeClr val="accent2"/>
            </a:solidFill>
          </a:ln>
        </p:spPr>
        <p:txBody>
          <a:bodyPr wrap="none" rtlCol="0">
            <a:spAutoFit/>
          </a:bodyPr>
          <a:p>
            <a:pPr algn="l"/>
            <a:r>
              <a:rPr sz="1600">
                <a:solidFill>
                  <a:schemeClr val="bg1"/>
                </a:solidFill>
              </a:rPr>
              <a:t>爬取到这本书的基本信息，并拿到访问这本书章节</a:t>
            </a:r>
            <a:endParaRPr sz="1600">
              <a:solidFill>
                <a:schemeClr val="bg1"/>
              </a:solidFill>
            </a:endParaRPr>
          </a:p>
          <a:p>
            <a:pPr algn="l"/>
            <a:r>
              <a:rPr sz="1600">
                <a:solidFill>
                  <a:schemeClr val="bg1"/>
                </a:solidFill>
              </a:rPr>
              <a:t>列表的入口地址</a:t>
            </a:r>
            <a:endParaRPr sz="1600">
              <a:solidFill>
                <a:schemeClr val="bg1"/>
              </a:solidFill>
            </a:endParaRPr>
          </a:p>
        </p:txBody>
      </p:sp>
      <p:cxnSp>
        <p:nvCxnSpPr>
          <p:cNvPr id="119" name="直接连接符 118"/>
          <p:cNvCxnSpPr/>
          <p:nvPr/>
        </p:nvCxnSpPr>
        <p:spPr>
          <a:xfrm flipV="1">
            <a:off x="6552565" y="375856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7345045" y="3504565"/>
            <a:ext cx="4653280" cy="579120"/>
          </a:xfrm>
          <a:prstGeom prst="rect">
            <a:avLst/>
          </a:prstGeom>
          <a:noFill/>
          <a:ln>
            <a:solidFill>
              <a:schemeClr val="accent2"/>
            </a:solidFill>
          </a:ln>
        </p:spPr>
        <p:txBody>
          <a:bodyPr wrap="none" rtlCol="0">
            <a:spAutoFit/>
          </a:bodyPr>
          <a:p>
            <a:pPr algn="l"/>
            <a:r>
              <a:rPr sz="1600">
                <a:solidFill>
                  <a:schemeClr val="bg1"/>
                </a:solidFill>
              </a:rPr>
              <a:t>根据上一个模块爬取到的章节列表入口地址爬取所</a:t>
            </a:r>
            <a:endParaRPr sz="1600">
              <a:solidFill>
                <a:schemeClr val="bg1"/>
              </a:solidFill>
            </a:endParaRPr>
          </a:p>
          <a:p>
            <a:pPr algn="l"/>
            <a:r>
              <a:rPr sz="1600">
                <a:solidFill>
                  <a:schemeClr val="bg1"/>
                </a:solidFill>
              </a:rPr>
              <a:t>有章节的章节名、章节号、以及章节内容</a:t>
            </a:r>
            <a:endParaRPr sz="1600">
              <a:solidFill>
                <a:schemeClr val="bg1"/>
              </a:solidFill>
            </a:endParaRPr>
          </a:p>
        </p:txBody>
      </p:sp>
      <p:cxnSp>
        <p:nvCxnSpPr>
          <p:cNvPr id="121" name="直接连接符 120"/>
          <p:cNvCxnSpPr/>
          <p:nvPr/>
        </p:nvCxnSpPr>
        <p:spPr>
          <a:xfrm flipV="1">
            <a:off x="6506845" y="439102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7345045" y="4104005"/>
            <a:ext cx="4653280" cy="579120"/>
          </a:xfrm>
          <a:prstGeom prst="rect">
            <a:avLst/>
          </a:prstGeom>
          <a:noFill/>
          <a:ln>
            <a:solidFill>
              <a:schemeClr val="accent2"/>
            </a:solidFill>
          </a:ln>
        </p:spPr>
        <p:txBody>
          <a:bodyPr wrap="none" rtlCol="0">
            <a:spAutoFit/>
          </a:bodyPr>
          <a:p>
            <a:pPr algn="l"/>
            <a:r>
              <a:rPr sz="1600">
                <a:solidFill>
                  <a:schemeClr val="bg1"/>
                </a:solidFill>
              </a:rPr>
              <a:t>根据上一个模块爬取到的章节列表入口地址爬取所</a:t>
            </a:r>
            <a:endParaRPr sz="1600">
              <a:solidFill>
                <a:schemeClr val="bg1"/>
              </a:solidFill>
            </a:endParaRPr>
          </a:p>
          <a:p>
            <a:pPr algn="l"/>
            <a:r>
              <a:rPr sz="1600">
                <a:solidFill>
                  <a:schemeClr val="bg1"/>
                </a:solidFill>
              </a:rPr>
              <a:t>有章节的章节名、章节号、以及章节内容</a:t>
            </a:r>
            <a:endParaRPr sz="1600">
              <a:solidFill>
                <a:schemeClr val="bg1"/>
              </a:solidFill>
            </a:endParaRPr>
          </a:p>
        </p:txBody>
      </p:sp>
      <p:cxnSp>
        <p:nvCxnSpPr>
          <p:cNvPr id="123" name="直接连接符 122"/>
          <p:cNvCxnSpPr/>
          <p:nvPr/>
        </p:nvCxnSpPr>
        <p:spPr>
          <a:xfrm flipV="1">
            <a:off x="6506845" y="559244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7345045" y="5427345"/>
            <a:ext cx="3230880" cy="335280"/>
          </a:xfrm>
          <a:prstGeom prst="rect">
            <a:avLst/>
          </a:prstGeom>
          <a:noFill/>
          <a:ln>
            <a:solidFill>
              <a:schemeClr val="accent2"/>
            </a:solidFill>
          </a:ln>
        </p:spPr>
        <p:txBody>
          <a:bodyPr wrap="none" rtlCol="0">
            <a:spAutoFit/>
          </a:bodyPr>
          <a:p>
            <a:pPr algn="l"/>
            <a:r>
              <a:rPr sz="1600">
                <a:solidFill>
                  <a:schemeClr val="bg1"/>
                </a:solidFill>
              </a:rPr>
              <a:t>创建空的表，预定义表之间的关系</a:t>
            </a:r>
            <a:endParaRPr sz="1600">
              <a:solidFill>
                <a:schemeClr val="bg1"/>
              </a:solidFill>
            </a:endParaRPr>
          </a:p>
        </p:txBody>
      </p:sp>
      <p:cxnSp>
        <p:nvCxnSpPr>
          <p:cNvPr id="125" name="直接连接符 124"/>
          <p:cNvCxnSpPr/>
          <p:nvPr/>
        </p:nvCxnSpPr>
        <p:spPr>
          <a:xfrm flipV="1">
            <a:off x="6506845" y="628840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7345045" y="6123305"/>
            <a:ext cx="3253105" cy="335280"/>
          </a:xfrm>
          <a:prstGeom prst="rect">
            <a:avLst/>
          </a:prstGeom>
          <a:noFill/>
          <a:ln>
            <a:solidFill>
              <a:schemeClr val="accent2"/>
            </a:solidFill>
          </a:ln>
        </p:spPr>
        <p:txBody>
          <a:bodyPr wrap="none" rtlCol="0">
            <a:spAutoFit/>
          </a:bodyPr>
          <a:p>
            <a:pPr algn="l"/>
            <a:r>
              <a:rPr sz="1600">
                <a:solidFill>
                  <a:schemeClr val="bg1"/>
                </a:solidFill>
              </a:rPr>
              <a:t>将每次爬取到的结果存储至mongo</a:t>
            </a:r>
            <a:endParaRPr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708015" y="4685030"/>
            <a:ext cx="6085205"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4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Loopback</a:t>
            </a:r>
            <a:r>
              <a:rPr lang="zh-CN" altLang="en-US" sz="54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后端接口</a:t>
            </a:r>
            <a:endParaRPr lang="zh-CN" altLang="en-US" sz="54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08015" y="3591421"/>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a:t>
            </a:r>
            <a:r>
              <a:rPr lang="en-US" altLang="zh-CN" sz="6000" dirty="0">
                <a:solidFill>
                  <a:srgbClr val="F2F2F2"/>
                </a:solidFill>
                <a:latin typeface="Impact" panose="020B0806030902050204" pitchFamily="34" charset="0"/>
                <a:ea typeface="微软雅黑" panose="020B0503020204020204" pitchFamily="34" charset="-122"/>
                <a:sym typeface="Impact" panose="020B0806030902050204" pitchFamily="34" charset="0"/>
              </a:rPr>
              <a:t>four</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77900" y="401955"/>
            <a:ext cx="4860290"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4 Loopback</a:t>
            </a: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简介</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5" name="组合 14"/>
          <p:cNvGrpSpPr/>
          <p:nvPr/>
        </p:nvGrpSpPr>
        <p:grpSpPr>
          <a:xfrm>
            <a:off x="308349" y="317312"/>
            <a:ext cx="669551" cy="669551"/>
            <a:chOff x="8893394" y="2492470"/>
            <a:chExt cx="669551" cy="669551"/>
          </a:xfrm>
        </p:grpSpPr>
        <p:sp>
          <p:nvSpPr>
            <p:cNvPr id="16" name="椭圆 15"/>
            <p:cNvSpPr/>
            <p:nvPr/>
          </p:nvSpPr>
          <p:spPr>
            <a:xfrm>
              <a:off x="889339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dirty="0">
                <a:solidFill>
                  <a:prstClr val="white"/>
                </a:solidFill>
                <a:latin typeface="微软雅黑" panose="020B0503020204020204" pitchFamily="34" charset="-122"/>
                <a:ea typeface="微软雅黑" panose="020B0503020204020204" pitchFamily="34" charset="-122"/>
              </a:endParaRPr>
            </a:p>
          </p:txBody>
        </p:sp>
        <p:grpSp>
          <p:nvGrpSpPr>
            <p:cNvPr id="17" name="Group 340"/>
            <p:cNvGrpSpPr>
              <a:grpSpLocks noChangeAspect="1"/>
            </p:cNvGrpSpPr>
            <p:nvPr/>
          </p:nvGrpSpPr>
          <p:grpSpPr bwMode="auto">
            <a:xfrm>
              <a:off x="8998972" y="2595978"/>
              <a:ext cx="458394" cy="462534"/>
              <a:chOff x="2657" y="1089"/>
              <a:chExt cx="2214" cy="2234"/>
            </a:xfrm>
            <a:solidFill>
              <a:schemeClr val="bg1"/>
            </a:solidFill>
            <a:effectLst>
              <a:outerShdw blurRad="50800" dist="38100" dir="2700000" algn="tl" rotWithShape="0">
                <a:prstClr val="black">
                  <a:alpha val="40000"/>
                </a:prstClr>
              </a:outerShdw>
            </a:effectLst>
          </p:grpSpPr>
          <p:sp>
            <p:nvSpPr>
              <p:cNvPr id="18" name="Freeform 342"/>
              <p:cNvSpPr>
                <a:spLocks noEditPoints="1"/>
              </p:cNvSpPr>
              <p:nvPr/>
            </p:nvSpPr>
            <p:spPr bwMode="auto">
              <a:xfrm>
                <a:off x="2657" y="1089"/>
                <a:ext cx="2214" cy="2234"/>
              </a:xfrm>
              <a:custGeom>
                <a:avLst/>
                <a:gdLst>
                  <a:gd name="T0" fmla="*/ 535 w 935"/>
                  <a:gd name="T1" fmla="*/ 14 h 943"/>
                  <a:gd name="T2" fmla="*/ 565 w 935"/>
                  <a:gd name="T3" fmla="*/ 140 h 943"/>
                  <a:gd name="T4" fmla="*/ 631 w 935"/>
                  <a:gd name="T5" fmla="*/ 167 h 943"/>
                  <a:gd name="T6" fmla="*/ 739 w 935"/>
                  <a:gd name="T7" fmla="*/ 101 h 943"/>
                  <a:gd name="T8" fmla="*/ 796 w 935"/>
                  <a:gd name="T9" fmla="*/ 146 h 943"/>
                  <a:gd name="T10" fmla="*/ 841 w 935"/>
                  <a:gd name="T11" fmla="*/ 200 h 943"/>
                  <a:gd name="T12" fmla="*/ 775 w 935"/>
                  <a:gd name="T13" fmla="*/ 311 h 943"/>
                  <a:gd name="T14" fmla="*/ 802 w 935"/>
                  <a:gd name="T15" fmla="*/ 377 h 943"/>
                  <a:gd name="T16" fmla="*/ 931 w 935"/>
                  <a:gd name="T17" fmla="*/ 410 h 943"/>
                  <a:gd name="T18" fmla="*/ 928 w 935"/>
                  <a:gd name="T19" fmla="*/ 545 h 943"/>
                  <a:gd name="T20" fmla="*/ 805 w 935"/>
                  <a:gd name="T21" fmla="*/ 575 h 943"/>
                  <a:gd name="T22" fmla="*/ 775 w 935"/>
                  <a:gd name="T23" fmla="*/ 641 h 943"/>
                  <a:gd name="T24" fmla="*/ 841 w 935"/>
                  <a:gd name="T25" fmla="*/ 749 h 943"/>
                  <a:gd name="T26" fmla="*/ 796 w 935"/>
                  <a:gd name="T27" fmla="*/ 806 h 943"/>
                  <a:gd name="T28" fmla="*/ 742 w 935"/>
                  <a:gd name="T29" fmla="*/ 851 h 943"/>
                  <a:gd name="T30" fmla="*/ 634 w 935"/>
                  <a:gd name="T31" fmla="*/ 785 h 943"/>
                  <a:gd name="T32" fmla="*/ 565 w 935"/>
                  <a:gd name="T33" fmla="*/ 809 h 943"/>
                  <a:gd name="T34" fmla="*/ 535 w 935"/>
                  <a:gd name="T35" fmla="*/ 938 h 943"/>
                  <a:gd name="T36" fmla="*/ 397 w 935"/>
                  <a:gd name="T37" fmla="*/ 938 h 943"/>
                  <a:gd name="T38" fmla="*/ 367 w 935"/>
                  <a:gd name="T39" fmla="*/ 812 h 943"/>
                  <a:gd name="T40" fmla="*/ 304 w 935"/>
                  <a:gd name="T41" fmla="*/ 782 h 943"/>
                  <a:gd name="T42" fmla="*/ 250 w 935"/>
                  <a:gd name="T43" fmla="*/ 818 h 943"/>
                  <a:gd name="T44" fmla="*/ 196 w 935"/>
                  <a:gd name="T45" fmla="*/ 851 h 943"/>
                  <a:gd name="T46" fmla="*/ 142 w 935"/>
                  <a:gd name="T47" fmla="*/ 803 h 943"/>
                  <a:gd name="T48" fmla="*/ 94 w 935"/>
                  <a:gd name="T49" fmla="*/ 749 h 943"/>
                  <a:gd name="T50" fmla="*/ 160 w 935"/>
                  <a:gd name="T51" fmla="*/ 641 h 943"/>
                  <a:gd name="T52" fmla="*/ 133 w 935"/>
                  <a:gd name="T53" fmla="*/ 575 h 943"/>
                  <a:gd name="T54" fmla="*/ 7 w 935"/>
                  <a:gd name="T55" fmla="*/ 545 h 943"/>
                  <a:gd name="T56" fmla="*/ 4 w 935"/>
                  <a:gd name="T57" fmla="*/ 410 h 943"/>
                  <a:gd name="T58" fmla="*/ 130 w 935"/>
                  <a:gd name="T59" fmla="*/ 377 h 943"/>
                  <a:gd name="T60" fmla="*/ 160 w 935"/>
                  <a:gd name="T61" fmla="*/ 314 h 943"/>
                  <a:gd name="T62" fmla="*/ 94 w 935"/>
                  <a:gd name="T63" fmla="*/ 203 h 943"/>
                  <a:gd name="T64" fmla="*/ 139 w 935"/>
                  <a:gd name="T65" fmla="*/ 146 h 943"/>
                  <a:gd name="T66" fmla="*/ 193 w 935"/>
                  <a:gd name="T67" fmla="*/ 101 h 943"/>
                  <a:gd name="T68" fmla="*/ 301 w 935"/>
                  <a:gd name="T69" fmla="*/ 170 h 943"/>
                  <a:gd name="T70" fmla="*/ 367 w 935"/>
                  <a:gd name="T71" fmla="*/ 143 h 943"/>
                  <a:gd name="T72" fmla="*/ 406 w 935"/>
                  <a:gd name="T73" fmla="*/ 11 h 943"/>
                  <a:gd name="T74" fmla="*/ 535 w 935"/>
                  <a:gd name="T75" fmla="*/ 14 h 943"/>
                  <a:gd name="T76" fmla="*/ 301 w 935"/>
                  <a:gd name="T77" fmla="*/ 578 h 943"/>
                  <a:gd name="T78" fmla="*/ 655 w 935"/>
                  <a:gd name="T79" fmla="*/ 530 h 943"/>
                  <a:gd name="T80" fmla="*/ 457 w 935"/>
                  <a:gd name="T81" fmla="*/ 284 h 943"/>
                  <a:gd name="T82" fmla="*/ 301 w 935"/>
                  <a:gd name="T83" fmla="*/ 578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5" h="943">
                    <a:moveTo>
                      <a:pt x="535" y="14"/>
                    </a:moveTo>
                    <a:cubicBezTo>
                      <a:pt x="555" y="46"/>
                      <a:pt x="555" y="98"/>
                      <a:pt x="565" y="140"/>
                    </a:cubicBezTo>
                    <a:cubicBezTo>
                      <a:pt x="587" y="149"/>
                      <a:pt x="609" y="158"/>
                      <a:pt x="631" y="167"/>
                    </a:cubicBezTo>
                    <a:cubicBezTo>
                      <a:pt x="665" y="163"/>
                      <a:pt x="701" y="100"/>
                      <a:pt x="739" y="101"/>
                    </a:cubicBezTo>
                    <a:cubicBezTo>
                      <a:pt x="759" y="101"/>
                      <a:pt x="780" y="130"/>
                      <a:pt x="796" y="146"/>
                    </a:cubicBezTo>
                    <a:cubicBezTo>
                      <a:pt x="808" y="158"/>
                      <a:pt x="839" y="182"/>
                      <a:pt x="841" y="200"/>
                    </a:cubicBezTo>
                    <a:cubicBezTo>
                      <a:pt x="845" y="242"/>
                      <a:pt x="781" y="275"/>
                      <a:pt x="775" y="311"/>
                    </a:cubicBezTo>
                    <a:cubicBezTo>
                      <a:pt x="784" y="333"/>
                      <a:pt x="794" y="354"/>
                      <a:pt x="802" y="377"/>
                    </a:cubicBezTo>
                    <a:cubicBezTo>
                      <a:pt x="846" y="387"/>
                      <a:pt x="901" y="386"/>
                      <a:pt x="931" y="410"/>
                    </a:cubicBezTo>
                    <a:cubicBezTo>
                      <a:pt x="929" y="454"/>
                      <a:pt x="935" y="506"/>
                      <a:pt x="928" y="545"/>
                    </a:cubicBezTo>
                    <a:cubicBezTo>
                      <a:pt x="897" y="565"/>
                      <a:pt x="845" y="564"/>
                      <a:pt x="805" y="575"/>
                    </a:cubicBezTo>
                    <a:cubicBezTo>
                      <a:pt x="791" y="593"/>
                      <a:pt x="786" y="620"/>
                      <a:pt x="775" y="641"/>
                    </a:cubicBezTo>
                    <a:cubicBezTo>
                      <a:pt x="778" y="676"/>
                      <a:pt x="842" y="709"/>
                      <a:pt x="841" y="749"/>
                    </a:cubicBezTo>
                    <a:cubicBezTo>
                      <a:pt x="840" y="769"/>
                      <a:pt x="809" y="793"/>
                      <a:pt x="796" y="806"/>
                    </a:cubicBezTo>
                    <a:cubicBezTo>
                      <a:pt x="782" y="820"/>
                      <a:pt x="761" y="849"/>
                      <a:pt x="742" y="851"/>
                    </a:cubicBezTo>
                    <a:cubicBezTo>
                      <a:pt x="704" y="855"/>
                      <a:pt x="666" y="794"/>
                      <a:pt x="634" y="785"/>
                    </a:cubicBezTo>
                    <a:cubicBezTo>
                      <a:pt x="609" y="790"/>
                      <a:pt x="593" y="806"/>
                      <a:pt x="565" y="809"/>
                    </a:cubicBezTo>
                    <a:cubicBezTo>
                      <a:pt x="556" y="853"/>
                      <a:pt x="555" y="905"/>
                      <a:pt x="535" y="938"/>
                    </a:cubicBezTo>
                    <a:cubicBezTo>
                      <a:pt x="495" y="943"/>
                      <a:pt x="437" y="943"/>
                      <a:pt x="397" y="938"/>
                    </a:cubicBezTo>
                    <a:cubicBezTo>
                      <a:pt x="376" y="907"/>
                      <a:pt x="377" y="854"/>
                      <a:pt x="367" y="812"/>
                    </a:cubicBezTo>
                    <a:cubicBezTo>
                      <a:pt x="348" y="800"/>
                      <a:pt x="321" y="796"/>
                      <a:pt x="304" y="782"/>
                    </a:cubicBezTo>
                    <a:cubicBezTo>
                      <a:pt x="286" y="795"/>
                      <a:pt x="271" y="803"/>
                      <a:pt x="250" y="818"/>
                    </a:cubicBezTo>
                    <a:cubicBezTo>
                      <a:pt x="239" y="826"/>
                      <a:pt x="214" y="852"/>
                      <a:pt x="196" y="851"/>
                    </a:cubicBezTo>
                    <a:cubicBezTo>
                      <a:pt x="176" y="850"/>
                      <a:pt x="155" y="816"/>
                      <a:pt x="142" y="803"/>
                    </a:cubicBezTo>
                    <a:cubicBezTo>
                      <a:pt x="126" y="787"/>
                      <a:pt x="95" y="769"/>
                      <a:pt x="94" y="749"/>
                    </a:cubicBezTo>
                    <a:cubicBezTo>
                      <a:pt x="91" y="713"/>
                      <a:pt x="153" y="675"/>
                      <a:pt x="160" y="641"/>
                    </a:cubicBezTo>
                    <a:cubicBezTo>
                      <a:pt x="151" y="619"/>
                      <a:pt x="141" y="598"/>
                      <a:pt x="133" y="575"/>
                    </a:cubicBezTo>
                    <a:cubicBezTo>
                      <a:pt x="91" y="565"/>
                      <a:pt x="39" y="565"/>
                      <a:pt x="7" y="545"/>
                    </a:cubicBezTo>
                    <a:cubicBezTo>
                      <a:pt x="0" y="506"/>
                      <a:pt x="6" y="454"/>
                      <a:pt x="4" y="410"/>
                    </a:cubicBezTo>
                    <a:cubicBezTo>
                      <a:pt x="33" y="386"/>
                      <a:pt x="88" y="388"/>
                      <a:pt x="130" y="377"/>
                    </a:cubicBezTo>
                    <a:cubicBezTo>
                      <a:pt x="144" y="360"/>
                      <a:pt x="147" y="332"/>
                      <a:pt x="160" y="314"/>
                    </a:cubicBezTo>
                    <a:cubicBezTo>
                      <a:pt x="156" y="278"/>
                      <a:pt x="92" y="246"/>
                      <a:pt x="94" y="203"/>
                    </a:cubicBezTo>
                    <a:cubicBezTo>
                      <a:pt x="95" y="183"/>
                      <a:pt x="125" y="160"/>
                      <a:pt x="139" y="146"/>
                    </a:cubicBezTo>
                    <a:cubicBezTo>
                      <a:pt x="152" y="133"/>
                      <a:pt x="176" y="102"/>
                      <a:pt x="193" y="101"/>
                    </a:cubicBezTo>
                    <a:cubicBezTo>
                      <a:pt x="227" y="99"/>
                      <a:pt x="271" y="161"/>
                      <a:pt x="301" y="170"/>
                    </a:cubicBezTo>
                    <a:cubicBezTo>
                      <a:pt x="321" y="159"/>
                      <a:pt x="342" y="149"/>
                      <a:pt x="367" y="143"/>
                    </a:cubicBezTo>
                    <a:cubicBezTo>
                      <a:pt x="384" y="102"/>
                      <a:pt x="364" y="24"/>
                      <a:pt x="406" y="11"/>
                    </a:cubicBezTo>
                    <a:cubicBezTo>
                      <a:pt x="442" y="0"/>
                      <a:pt x="492" y="17"/>
                      <a:pt x="535" y="14"/>
                    </a:cubicBezTo>
                    <a:close/>
                    <a:moveTo>
                      <a:pt x="301" y="578"/>
                    </a:moveTo>
                    <a:cubicBezTo>
                      <a:pt x="382" y="713"/>
                      <a:pt x="610" y="689"/>
                      <a:pt x="655" y="530"/>
                    </a:cubicBezTo>
                    <a:cubicBezTo>
                      <a:pt x="695" y="388"/>
                      <a:pt x="578" y="276"/>
                      <a:pt x="457" y="284"/>
                    </a:cubicBezTo>
                    <a:cubicBezTo>
                      <a:pt x="318" y="293"/>
                      <a:pt x="220" y="443"/>
                      <a:pt x="301" y="5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a:solidFill>
                    <a:prstClr val="black"/>
                  </a:solidFill>
                  <a:latin typeface="微软雅黑" panose="020B0503020204020204" pitchFamily="34" charset="-122"/>
                  <a:ea typeface="微软雅黑" panose="020B0503020204020204" pitchFamily="34" charset="-122"/>
                </a:endParaRPr>
              </a:p>
            </p:txBody>
          </p:sp>
          <p:sp>
            <p:nvSpPr>
              <p:cNvPr id="19" name="Freeform 344"/>
              <p:cNvSpPr/>
              <p:nvPr/>
            </p:nvSpPr>
            <p:spPr bwMode="auto">
              <a:xfrm>
                <a:off x="3403" y="2013"/>
                <a:ext cx="623" cy="571"/>
              </a:xfrm>
              <a:custGeom>
                <a:avLst/>
                <a:gdLst>
                  <a:gd name="T0" fmla="*/ 145 w 263"/>
                  <a:gd name="T1" fmla="*/ 8 h 241"/>
                  <a:gd name="T2" fmla="*/ 208 w 263"/>
                  <a:gd name="T3" fmla="*/ 146 h 241"/>
                  <a:gd name="T4" fmla="*/ 145 w 263"/>
                  <a:gd name="T5" fmla="*/ 8 h 241"/>
                </a:gdLst>
                <a:ahLst/>
                <a:cxnLst>
                  <a:cxn ang="0">
                    <a:pos x="T0" y="T1"/>
                  </a:cxn>
                  <a:cxn ang="0">
                    <a:pos x="T2" y="T3"/>
                  </a:cxn>
                  <a:cxn ang="0">
                    <a:pos x="T4" y="T5"/>
                  </a:cxn>
                </a:cxnLst>
                <a:rect l="0" t="0" r="r" b="b"/>
                <a:pathLst>
                  <a:path w="263" h="241">
                    <a:moveTo>
                      <a:pt x="145" y="8"/>
                    </a:moveTo>
                    <a:cubicBezTo>
                      <a:pt x="218" y="0"/>
                      <a:pt x="263" y="95"/>
                      <a:pt x="208" y="146"/>
                    </a:cubicBezTo>
                    <a:cubicBezTo>
                      <a:pt x="106" y="241"/>
                      <a:pt x="0" y="23"/>
                      <a:pt x="14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a:solidFill>
                    <a:prstClr val="black"/>
                  </a:solidFill>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3079750" y="1264920"/>
            <a:ext cx="8822055" cy="2834640"/>
          </a:xfrm>
          <a:prstGeom prst="rect">
            <a:avLst/>
          </a:prstGeom>
          <a:noFill/>
        </p:spPr>
        <p:txBody>
          <a:bodyPr wrap="square" rtlCol="0">
            <a:spAutoFit/>
          </a:bodyPr>
          <a:p>
            <a:pPr algn="l"/>
            <a:endParaRPr lang="zh-CN" altLang="en-US"/>
          </a:p>
          <a:p>
            <a:pPr algn="l"/>
            <a:r>
              <a:rPr lang="zh-CN" altLang="en-US">
                <a:solidFill>
                  <a:schemeClr val="bg1"/>
                </a:solidFill>
              </a:rPr>
              <a:t>LoopBack 是一个可扩展的开源nodeJS框架。可以为程序提供持久化的数据接口。通过LoopBack，我们只需要编写少量代码即可创建REST API，然后通过这些api来访问任意数据库的数据。同时可以在API上定义关系数据模型金和访问限制（ACL），以此来实现用户权限管理。</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在我的毕设项目中，</a:t>
            </a:r>
            <a:r>
              <a:rPr lang="en-US" altLang="zh-CN">
                <a:solidFill>
                  <a:schemeClr val="bg1"/>
                </a:solidFill>
              </a:rPr>
              <a:t>loopback</a:t>
            </a:r>
            <a:r>
              <a:rPr lang="zh-CN" altLang="en-US">
                <a:solidFill>
                  <a:schemeClr val="bg1"/>
                </a:solidFill>
              </a:rPr>
              <a:t>主要用于搭建微书的后台接口，</a:t>
            </a:r>
            <a:r>
              <a:rPr lang="en-US" altLang="zh-CN">
                <a:solidFill>
                  <a:schemeClr val="bg1"/>
                </a:solidFill>
              </a:rPr>
              <a:t>loopback</a:t>
            </a:r>
            <a:r>
              <a:rPr lang="zh-CN" altLang="en-US">
                <a:solidFill>
                  <a:schemeClr val="bg1"/>
                </a:solidFill>
              </a:rPr>
              <a:t>可以让使用者快速建立自定义接口。</a:t>
            </a:r>
            <a:endParaRPr lang="zh-CN" altLang="en-US">
              <a:solidFill>
                <a:schemeClr val="bg1"/>
              </a:solidFill>
            </a:endParaRPr>
          </a:p>
          <a:p>
            <a:pPr algn="l"/>
            <a:endParaRPr lang="zh-CN" altLang="en-US"/>
          </a:p>
          <a:p>
            <a:pPr algn="l"/>
            <a:endParaRPr lang="zh-CN" altLang="en-US">
              <a:solidFill>
                <a:srgbClr val="002060"/>
              </a:solidFill>
              <a:hlinkClick r:id="rId1"/>
            </a:endParaRPr>
          </a:p>
        </p:txBody>
      </p:sp>
      <p:pic>
        <p:nvPicPr>
          <p:cNvPr id="3" name="图片 2"/>
          <p:cNvPicPr>
            <a:picLocks noChangeAspect="1"/>
          </p:cNvPicPr>
          <p:nvPr/>
        </p:nvPicPr>
        <p:blipFill>
          <a:blip r:embed="rId2"/>
          <a:stretch>
            <a:fillRect/>
          </a:stretch>
        </p:blipFill>
        <p:spPr>
          <a:xfrm>
            <a:off x="308610" y="1600200"/>
            <a:ext cx="2447925" cy="762000"/>
          </a:xfrm>
          <a:prstGeom prst="rect">
            <a:avLst/>
          </a:prstGeom>
        </p:spPr>
      </p:pic>
      <p:sp>
        <p:nvSpPr>
          <p:cNvPr id="5" name="文本框 4"/>
          <p:cNvSpPr txBox="1"/>
          <p:nvPr/>
        </p:nvSpPr>
        <p:spPr>
          <a:xfrm>
            <a:off x="414020" y="2560320"/>
            <a:ext cx="2186940" cy="1188720"/>
          </a:xfrm>
          <a:prstGeom prst="rect">
            <a:avLst/>
          </a:prstGeom>
          <a:noFill/>
        </p:spPr>
        <p:txBody>
          <a:bodyPr wrap="none" rtlCol="0">
            <a:spAutoFit/>
          </a:bodyPr>
          <a:p>
            <a:pPr algn="l"/>
            <a:r>
              <a:rPr lang="en-US" altLang="zh-CN">
                <a:solidFill>
                  <a:srgbClr val="002060"/>
                </a:solidFill>
                <a:sym typeface="+mn-ea"/>
                <a:hlinkClick r:id="rId3"/>
              </a:rPr>
              <a:t>loopback</a:t>
            </a:r>
            <a:r>
              <a:rPr lang="zh-CN" altLang="en-US">
                <a:solidFill>
                  <a:srgbClr val="002060"/>
                </a:solidFill>
                <a:sym typeface="+mn-ea"/>
                <a:hlinkClick r:id="rId3"/>
              </a:rPr>
              <a:t>官方网站</a:t>
            </a:r>
            <a:r>
              <a:rPr lang="zh-CN" altLang="en-US">
                <a:solidFill>
                  <a:srgbClr val="002060"/>
                </a:solidFill>
                <a:sym typeface="+mn-ea"/>
              </a:rPr>
              <a:t>   </a:t>
            </a:r>
            <a:endParaRPr lang="zh-CN" altLang="en-US">
              <a:solidFill>
                <a:srgbClr val="002060"/>
              </a:solidFill>
              <a:sym typeface="+mn-ea"/>
            </a:endParaRPr>
          </a:p>
          <a:p>
            <a:pPr algn="l"/>
            <a:endParaRPr lang="zh-CN" altLang="en-US">
              <a:solidFill>
                <a:srgbClr val="002060"/>
              </a:solidFill>
              <a:sym typeface="+mn-ea"/>
            </a:endParaRPr>
          </a:p>
          <a:p>
            <a:pPr algn="l"/>
            <a:r>
              <a:rPr lang="zh-CN" altLang="en-US">
                <a:solidFill>
                  <a:srgbClr val="002060"/>
                </a:solidFill>
                <a:sym typeface="+mn-ea"/>
                <a:hlinkClick r:id="rId1"/>
              </a:rPr>
              <a:t>接口列表</a:t>
            </a:r>
            <a:endParaRPr lang="zh-CN" altLang="en-US">
              <a:solidFill>
                <a:srgbClr val="002060"/>
              </a:solidFill>
              <a:hlinkClick r:id="rId1"/>
            </a:endParaRPr>
          </a:p>
          <a:p>
            <a:endParaRPr lang="zh-CN" altLang="en-US"/>
          </a:p>
        </p:txBody>
      </p:sp>
      <p:pic>
        <p:nvPicPr>
          <p:cNvPr id="6" name="图片 5"/>
          <p:cNvPicPr>
            <a:picLocks noChangeAspect="1"/>
          </p:cNvPicPr>
          <p:nvPr/>
        </p:nvPicPr>
        <p:blipFill>
          <a:blip r:embed="rId4"/>
          <a:stretch>
            <a:fillRect/>
          </a:stretch>
        </p:blipFill>
        <p:spPr>
          <a:xfrm>
            <a:off x="1400810" y="181610"/>
            <a:ext cx="9390380" cy="649541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80406" y="2456626"/>
            <a:ext cx="6431189" cy="1015663"/>
          </a:xfrm>
          <a:prstGeom prst="rect">
            <a:avLst/>
          </a:prstGeom>
          <a:noFill/>
        </p:spPr>
        <p:txBody>
          <a:bodyPr wrap="square" rtlCol="0">
            <a:spAutoFit/>
          </a:bodyPr>
          <a:lstStyle/>
          <a:p>
            <a:pPr algn="ctr">
              <a:defRPr/>
            </a:pPr>
            <a:r>
              <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谢谢你的聆听</a:t>
            </a:r>
            <a:endPar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20000">
        <p14:flythrough hasBounce="1"/>
      </p:transition>
    </mc:Choice>
    <mc:Fallback>
      <p:transition spd="slow" advClick="0" advTm="20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84221" y="2661360"/>
            <a:ext cx="7223558" cy="1421756"/>
            <a:chOff x="2372526" y="2661360"/>
            <a:chExt cx="7223558" cy="1421756"/>
          </a:xfrm>
        </p:grpSpPr>
        <p:grpSp>
          <p:nvGrpSpPr>
            <p:cNvPr id="8" name="组合 7"/>
            <p:cNvGrpSpPr/>
            <p:nvPr/>
          </p:nvGrpSpPr>
          <p:grpSpPr>
            <a:xfrm>
              <a:off x="4306460" y="2661360"/>
              <a:ext cx="1421756" cy="1421756"/>
              <a:chOff x="5761224" y="2492470"/>
              <a:chExt cx="669551" cy="669551"/>
            </a:xfrm>
          </p:grpSpPr>
          <p:sp>
            <p:nvSpPr>
              <p:cNvPr id="34" name="椭圆 33"/>
              <p:cNvSpPr/>
              <p:nvPr/>
            </p:nvSpPr>
            <p:spPr>
              <a:xfrm>
                <a:off x="5761224"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5906300" y="2615382"/>
                <a:ext cx="379400" cy="423728"/>
                <a:chOff x="6652957" y="2328821"/>
                <a:chExt cx="1385887" cy="1547812"/>
              </a:xfrm>
              <a:effectLst>
                <a:outerShdw blurRad="50800" dist="38100" dir="2700000" algn="tl" rotWithShape="0">
                  <a:prstClr val="black">
                    <a:alpha val="40000"/>
                  </a:prstClr>
                </a:outerShdw>
              </a:effectLst>
            </p:grpSpPr>
            <p:sp>
              <p:nvSpPr>
                <p:cNvPr id="36"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37" name="Freeform 39"/>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38" name="Freeform 42"/>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39" name="Freeform 43"/>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40" name="Freeform 44"/>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41" name="Freeform 45"/>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grpSp>
        </p:grpSp>
        <p:grpSp>
          <p:nvGrpSpPr>
            <p:cNvPr id="9" name="组合 8"/>
            <p:cNvGrpSpPr/>
            <p:nvPr/>
          </p:nvGrpSpPr>
          <p:grpSpPr>
            <a:xfrm>
              <a:off x="2372526" y="2661360"/>
              <a:ext cx="1421756" cy="1421756"/>
              <a:chOff x="3532374" y="2492470"/>
              <a:chExt cx="669551" cy="669551"/>
            </a:xfrm>
          </p:grpSpPr>
          <p:sp>
            <p:nvSpPr>
              <p:cNvPr id="23" name="椭圆 22"/>
              <p:cNvSpPr/>
              <p:nvPr/>
            </p:nvSpPr>
            <p:spPr>
              <a:xfrm>
                <a:off x="3532374"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677404" y="2638197"/>
                <a:ext cx="379490" cy="378096"/>
                <a:chOff x="1709739" y="2636838"/>
                <a:chExt cx="1590160" cy="1584325"/>
              </a:xfrm>
              <a:solidFill>
                <a:schemeClr val="bg1"/>
              </a:solidFill>
              <a:effectLst>
                <a:outerShdw blurRad="50800" dist="38100" dir="2700000" algn="tl" rotWithShape="0">
                  <a:prstClr val="black">
                    <a:alpha val="40000"/>
                  </a:prstClr>
                </a:outerShdw>
              </a:effectLst>
            </p:grpSpPr>
            <p:sp>
              <p:nvSpPr>
                <p:cNvPr id="25"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6"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7"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8"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9"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0"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1"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2"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3"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grpSp>
        </p:grpSp>
        <p:grpSp>
          <p:nvGrpSpPr>
            <p:cNvPr id="11" name="组合 10"/>
            <p:cNvGrpSpPr/>
            <p:nvPr/>
          </p:nvGrpSpPr>
          <p:grpSpPr>
            <a:xfrm>
              <a:off x="6240394" y="2661360"/>
              <a:ext cx="1421756" cy="1421756"/>
              <a:chOff x="7814887" y="2492470"/>
              <a:chExt cx="669551" cy="669551"/>
            </a:xfrm>
          </p:grpSpPr>
          <p:sp>
            <p:nvSpPr>
              <p:cNvPr id="17" name="椭圆 16"/>
              <p:cNvSpPr/>
              <p:nvPr/>
            </p:nvSpPr>
            <p:spPr>
              <a:xfrm>
                <a:off x="7814887"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sp>
            <p:nvSpPr>
              <p:cNvPr id="18" name="Freeform 337"/>
              <p:cNvSpPr/>
              <p:nvPr/>
            </p:nvSpPr>
            <p:spPr bwMode="auto">
              <a:xfrm>
                <a:off x="7857027" y="2587781"/>
                <a:ext cx="509070" cy="478928"/>
              </a:xfrm>
              <a:custGeom>
                <a:avLst/>
                <a:gdLst>
                  <a:gd name="T0" fmla="*/ 712 w 1035"/>
                  <a:gd name="T1" fmla="*/ 309 h 973"/>
                  <a:gd name="T2" fmla="*/ 376 w 1035"/>
                  <a:gd name="T3" fmla="*/ 471 h 973"/>
                  <a:gd name="T4" fmla="*/ 376 w 1035"/>
                  <a:gd name="T5" fmla="*/ 519 h 973"/>
                  <a:gd name="T6" fmla="*/ 712 w 1035"/>
                  <a:gd name="T7" fmla="*/ 687 h 973"/>
                  <a:gd name="T8" fmla="*/ 943 w 1035"/>
                  <a:gd name="T9" fmla="*/ 681 h 973"/>
                  <a:gd name="T10" fmla="*/ 856 w 1035"/>
                  <a:gd name="T11" fmla="*/ 957 h 973"/>
                  <a:gd name="T12" fmla="*/ 673 w 1035"/>
                  <a:gd name="T13" fmla="*/ 777 h 973"/>
                  <a:gd name="T14" fmla="*/ 337 w 1035"/>
                  <a:gd name="T15" fmla="*/ 609 h 973"/>
                  <a:gd name="T16" fmla="*/ 232 w 1035"/>
                  <a:gd name="T17" fmla="*/ 657 h 973"/>
                  <a:gd name="T18" fmla="*/ 229 w 1035"/>
                  <a:gd name="T19" fmla="*/ 336 h 973"/>
                  <a:gd name="T20" fmla="*/ 334 w 1035"/>
                  <a:gd name="T21" fmla="*/ 387 h 973"/>
                  <a:gd name="T22" fmla="*/ 673 w 1035"/>
                  <a:gd name="T23" fmla="*/ 222 h 973"/>
                  <a:gd name="T24" fmla="*/ 892 w 1035"/>
                  <a:gd name="T25" fmla="*/ 48 h 973"/>
                  <a:gd name="T26" fmla="*/ 862 w 1035"/>
                  <a:gd name="T27" fmla="*/ 357 h 973"/>
                  <a:gd name="T28" fmla="*/ 712 w 1035"/>
                  <a:gd name="T29" fmla="*/ 3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5" h="973">
                    <a:moveTo>
                      <a:pt x="712" y="309"/>
                    </a:moveTo>
                    <a:cubicBezTo>
                      <a:pt x="600" y="363"/>
                      <a:pt x="491" y="420"/>
                      <a:pt x="376" y="471"/>
                    </a:cubicBezTo>
                    <a:cubicBezTo>
                      <a:pt x="377" y="493"/>
                      <a:pt x="377" y="498"/>
                      <a:pt x="376" y="519"/>
                    </a:cubicBezTo>
                    <a:cubicBezTo>
                      <a:pt x="485" y="578"/>
                      <a:pt x="602" y="629"/>
                      <a:pt x="712" y="687"/>
                    </a:cubicBezTo>
                    <a:cubicBezTo>
                      <a:pt x="765" y="625"/>
                      <a:pt x="885" y="625"/>
                      <a:pt x="943" y="681"/>
                    </a:cubicBezTo>
                    <a:cubicBezTo>
                      <a:pt x="1033" y="767"/>
                      <a:pt x="989" y="939"/>
                      <a:pt x="856" y="957"/>
                    </a:cubicBezTo>
                    <a:cubicBezTo>
                      <a:pt x="735" y="973"/>
                      <a:pt x="669" y="885"/>
                      <a:pt x="673" y="777"/>
                    </a:cubicBezTo>
                    <a:cubicBezTo>
                      <a:pt x="565" y="717"/>
                      <a:pt x="449" y="665"/>
                      <a:pt x="337" y="609"/>
                    </a:cubicBezTo>
                    <a:cubicBezTo>
                      <a:pt x="302" y="629"/>
                      <a:pt x="278" y="653"/>
                      <a:pt x="232" y="657"/>
                    </a:cubicBezTo>
                    <a:cubicBezTo>
                      <a:pt x="0" y="675"/>
                      <a:pt x="11" y="322"/>
                      <a:pt x="229" y="336"/>
                    </a:cubicBezTo>
                    <a:cubicBezTo>
                      <a:pt x="276" y="339"/>
                      <a:pt x="302" y="358"/>
                      <a:pt x="334" y="387"/>
                    </a:cubicBezTo>
                    <a:cubicBezTo>
                      <a:pt x="447" y="332"/>
                      <a:pt x="560" y="277"/>
                      <a:pt x="673" y="222"/>
                    </a:cubicBezTo>
                    <a:cubicBezTo>
                      <a:pt x="657" y="103"/>
                      <a:pt x="770" y="0"/>
                      <a:pt x="892" y="48"/>
                    </a:cubicBezTo>
                    <a:cubicBezTo>
                      <a:pt x="1035" y="104"/>
                      <a:pt x="1012" y="332"/>
                      <a:pt x="862" y="357"/>
                    </a:cubicBezTo>
                    <a:cubicBezTo>
                      <a:pt x="804" y="367"/>
                      <a:pt x="756" y="346"/>
                      <a:pt x="712" y="30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8174328" y="2661360"/>
              <a:ext cx="1421756" cy="1421756"/>
              <a:chOff x="8893394" y="2492470"/>
              <a:chExt cx="669551" cy="669551"/>
            </a:xfrm>
          </p:grpSpPr>
          <p:sp>
            <p:nvSpPr>
              <p:cNvPr id="13" name="椭圆 12"/>
              <p:cNvSpPr/>
              <p:nvPr/>
            </p:nvSpPr>
            <p:spPr>
              <a:xfrm>
                <a:off x="8893394"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14" name="Group 340"/>
              <p:cNvGrpSpPr>
                <a:grpSpLocks noChangeAspect="1"/>
              </p:cNvGrpSpPr>
              <p:nvPr/>
            </p:nvGrpSpPr>
            <p:grpSpPr bwMode="auto">
              <a:xfrm>
                <a:off x="8998972" y="2595978"/>
                <a:ext cx="458394" cy="462534"/>
                <a:chOff x="2657" y="1089"/>
                <a:chExt cx="2214" cy="2234"/>
              </a:xfrm>
              <a:solidFill>
                <a:schemeClr val="bg1"/>
              </a:solidFill>
              <a:effectLst>
                <a:outerShdw blurRad="50800" dist="38100" dir="2700000" algn="tl" rotWithShape="0">
                  <a:prstClr val="black">
                    <a:alpha val="40000"/>
                  </a:prstClr>
                </a:outerShdw>
              </a:effectLst>
            </p:grpSpPr>
            <p:sp>
              <p:nvSpPr>
                <p:cNvPr id="15" name="Freeform 342"/>
                <p:cNvSpPr>
                  <a:spLocks noEditPoints="1"/>
                </p:cNvSpPr>
                <p:nvPr/>
              </p:nvSpPr>
              <p:spPr bwMode="auto">
                <a:xfrm>
                  <a:off x="2657" y="1089"/>
                  <a:ext cx="2214" cy="2234"/>
                </a:xfrm>
                <a:custGeom>
                  <a:avLst/>
                  <a:gdLst>
                    <a:gd name="T0" fmla="*/ 535 w 935"/>
                    <a:gd name="T1" fmla="*/ 14 h 943"/>
                    <a:gd name="T2" fmla="*/ 565 w 935"/>
                    <a:gd name="T3" fmla="*/ 140 h 943"/>
                    <a:gd name="T4" fmla="*/ 631 w 935"/>
                    <a:gd name="T5" fmla="*/ 167 h 943"/>
                    <a:gd name="T6" fmla="*/ 739 w 935"/>
                    <a:gd name="T7" fmla="*/ 101 h 943"/>
                    <a:gd name="T8" fmla="*/ 796 w 935"/>
                    <a:gd name="T9" fmla="*/ 146 h 943"/>
                    <a:gd name="T10" fmla="*/ 841 w 935"/>
                    <a:gd name="T11" fmla="*/ 200 h 943"/>
                    <a:gd name="T12" fmla="*/ 775 w 935"/>
                    <a:gd name="T13" fmla="*/ 311 h 943"/>
                    <a:gd name="T14" fmla="*/ 802 w 935"/>
                    <a:gd name="T15" fmla="*/ 377 h 943"/>
                    <a:gd name="T16" fmla="*/ 931 w 935"/>
                    <a:gd name="T17" fmla="*/ 410 h 943"/>
                    <a:gd name="T18" fmla="*/ 928 w 935"/>
                    <a:gd name="T19" fmla="*/ 545 h 943"/>
                    <a:gd name="T20" fmla="*/ 805 w 935"/>
                    <a:gd name="T21" fmla="*/ 575 h 943"/>
                    <a:gd name="T22" fmla="*/ 775 w 935"/>
                    <a:gd name="T23" fmla="*/ 641 h 943"/>
                    <a:gd name="T24" fmla="*/ 841 w 935"/>
                    <a:gd name="T25" fmla="*/ 749 h 943"/>
                    <a:gd name="T26" fmla="*/ 796 w 935"/>
                    <a:gd name="T27" fmla="*/ 806 h 943"/>
                    <a:gd name="T28" fmla="*/ 742 w 935"/>
                    <a:gd name="T29" fmla="*/ 851 h 943"/>
                    <a:gd name="T30" fmla="*/ 634 w 935"/>
                    <a:gd name="T31" fmla="*/ 785 h 943"/>
                    <a:gd name="T32" fmla="*/ 565 w 935"/>
                    <a:gd name="T33" fmla="*/ 809 h 943"/>
                    <a:gd name="T34" fmla="*/ 535 w 935"/>
                    <a:gd name="T35" fmla="*/ 938 h 943"/>
                    <a:gd name="T36" fmla="*/ 397 w 935"/>
                    <a:gd name="T37" fmla="*/ 938 h 943"/>
                    <a:gd name="T38" fmla="*/ 367 w 935"/>
                    <a:gd name="T39" fmla="*/ 812 h 943"/>
                    <a:gd name="T40" fmla="*/ 304 w 935"/>
                    <a:gd name="T41" fmla="*/ 782 h 943"/>
                    <a:gd name="T42" fmla="*/ 250 w 935"/>
                    <a:gd name="T43" fmla="*/ 818 h 943"/>
                    <a:gd name="T44" fmla="*/ 196 w 935"/>
                    <a:gd name="T45" fmla="*/ 851 h 943"/>
                    <a:gd name="T46" fmla="*/ 142 w 935"/>
                    <a:gd name="T47" fmla="*/ 803 h 943"/>
                    <a:gd name="T48" fmla="*/ 94 w 935"/>
                    <a:gd name="T49" fmla="*/ 749 h 943"/>
                    <a:gd name="T50" fmla="*/ 160 w 935"/>
                    <a:gd name="T51" fmla="*/ 641 h 943"/>
                    <a:gd name="T52" fmla="*/ 133 w 935"/>
                    <a:gd name="T53" fmla="*/ 575 h 943"/>
                    <a:gd name="T54" fmla="*/ 7 w 935"/>
                    <a:gd name="T55" fmla="*/ 545 h 943"/>
                    <a:gd name="T56" fmla="*/ 4 w 935"/>
                    <a:gd name="T57" fmla="*/ 410 h 943"/>
                    <a:gd name="T58" fmla="*/ 130 w 935"/>
                    <a:gd name="T59" fmla="*/ 377 h 943"/>
                    <a:gd name="T60" fmla="*/ 160 w 935"/>
                    <a:gd name="T61" fmla="*/ 314 h 943"/>
                    <a:gd name="T62" fmla="*/ 94 w 935"/>
                    <a:gd name="T63" fmla="*/ 203 h 943"/>
                    <a:gd name="T64" fmla="*/ 139 w 935"/>
                    <a:gd name="T65" fmla="*/ 146 h 943"/>
                    <a:gd name="T66" fmla="*/ 193 w 935"/>
                    <a:gd name="T67" fmla="*/ 101 h 943"/>
                    <a:gd name="T68" fmla="*/ 301 w 935"/>
                    <a:gd name="T69" fmla="*/ 170 h 943"/>
                    <a:gd name="T70" fmla="*/ 367 w 935"/>
                    <a:gd name="T71" fmla="*/ 143 h 943"/>
                    <a:gd name="T72" fmla="*/ 406 w 935"/>
                    <a:gd name="T73" fmla="*/ 11 h 943"/>
                    <a:gd name="T74" fmla="*/ 535 w 935"/>
                    <a:gd name="T75" fmla="*/ 14 h 943"/>
                    <a:gd name="T76" fmla="*/ 301 w 935"/>
                    <a:gd name="T77" fmla="*/ 578 h 943"/>
                    <a:gd name="T78" fmla="*/ 655 w 935"/>
                    <a:gd name="T79" fmla="*/ 530 h 943"/>
                    <a:gd name="T80" fmla="*/ 457 w 935"/>
                    <a:gd name="T81" fmla="*/ 284 h 943"/>
                    <a:gd name="T82" fmla="*/ 301 w 935"/>
                    <a:gd name="T83" fmla="*/ 578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5" h="943">
                      <a:moveTo>
                        <a:pt x="535" y="14"/>
                      </a:moveTo>
                      <a:cubicBezTo>
                        <a:pt x="555" y="46"/>
                        <a:pt x="555" y="98"/>
                        <a:pt x="565" y="140"/>
                      </a:cubicBezTo>
                      <a:cubicBezTo>
                        <a:pt x="587" y="149"/>
                        <a:pt x="609" y="158"/>
                        <a:pt x="631" y="167"/>
                      </a:cubicBezTo>
                      <a:cubicBezTo>
                        <a:pt x="665" y="163"/>
                        <a:pt x="701" y="100"/>
                        <a:pt x="739" y="101"/>
                      </a:cubicBezTo>
                      <a:cubicBezTo>
                        <a:pt x="759" y="101"/>
                        <a:pt x="780" y="130"/>
                        <a:pt x="796" y="146"/>
                      </a:cubicBezTo>
                      <a:cubicBezTo>
                        <a:pt x="808" y="158"/>
                        <a:pt x="839" y="182"/>
                        <a:pt x="841" y="200"/>
                      </a:cubicBezTo>
                      <a:cubicBezTo>
                        <a:pt x="845" y="242"/>
                        <a:pt x="781" y="275"/>
                        <a:pt x="775" y="311"/>
                      </a:cubicBezTo>
                      <a:cubicBezTo>
                        <a:pt x="784" y="333"/>
                        <a:pt x="794" y="354"/>
                        <a:pt x="802" y="377"/>
                      </a:cubicBezTo>
                      <a:cubicBezTo>
                        <a:pt x="846" y="387"/>
                        <a:pt x="901" y="386"/>
                        <a:pt x="931" y="410"/>
                      </a:cubicBezTo>
                      <a:cubicBezTo>
                        <a:pt x="929" y="454"/>
                        <a:pt x="935" y="506"/>
                        <a:pt x="928" y="545"/>
                      </a:cubicBezTo>
                      <a:cubicBezTo>
                        <a:pt x="897" y="565"/>
                        <a:pt x="845" y="564"/>
                        <a:pt x="805" y="575"/>
                      </a:cubicBezTo>
                      <a:cubicBezTo>
                        <a:pt x="791" y="593"/>
                        <a:pt x="786" y="620"/>
                        <a:pt x="775" y="641"/>
                      </a:cubicBezTo>
                      <a:cubicBezTo>
                        <a:pt x="778" y="676"/>
                        <a:pt x="842" y="709"/>
                        <a:pt x="841" y="749"/>
                      </a:cubicBezTo>
                      <a:cubicBezTo>
                        <a:pt x="840" y="769"/>
                        <a:pt x="809" y="793"/>
                        <a:pt x="796" y="806"/>
                      </a:cubicBezTo>
                      <a:cubicBezTo>
                        <a:pt x="782" y="820"/>
                        <a:pt x="761" y="849"/>
                        <a:pt x="742" y="851"/>
                      </a:cubicBezTo>
                      <a:cubicBezTo>
                        <a:pt x="704" y="855"/>
                        <a:pt x="666" y="794"/>
                        <a:pt x="634" y="785"/>
                      </a:cubicBezTo>
                      <a:cubicBezTo>
                        <a:pt x="609" y="790"/>
                        <a:pt x="593" y="806"/>
                        <a:pt x="565" y="809"/>
                      </a:cubicBezTo>
                      <a:cubicBezTo>
                        <a:pt x="556" y="853"/>
                        <a:pt x="555" y="905"/>
                        <a:pt x="535" y="938"/>
                      </a:cubicBezTo>
                      <a:cubicBezTo>
                        <a:pt x="495" y="943"/>
                        <a:pt x="437" y="943"/>
                        <a:pt x="397" y="938"/>
                      </a:cubicBezTo>
                      <a:cubicBezTo>
                        <a:pt x="376" y="907"/>
                        <a:pt x="377" y="854"/>
                        <a:pt x="367" y="812"/>
                      </a:cubicBezTo>
                      <a:cubicBezTo>
                        <a:pt x="348" y="800"/>
                        <a:pt x="321" y="796"/>
                        <a:pt x="304" y="782"/>
                      </a:cubicBezTo>
                      <a:cubicBezTo>
                        <a:pt x="286" y="795"/>
                        <a:pt x="271" y="803"/>
                        <a:pt x="250" y="818"/>
                      </a:cubicBezTo>
                      <a:cubicBezTo>
                        <a:pt x="239" y="826"/>
                        <a:pt x="214" y="852"/>
                        <a:pt x="196" y="851"/>
                      </a:cubicBezTo>
                      <a:cubicBezTo>
                        <a:pt x="176" y="850"/>
                        <a:pt x="155" y="816"/>
                        <a:pt x="142" y="803"/>
                      </a:cubicBezTo>
                      <a:cubicBezTo>
                        <a:pt x="126" y="787"/>
                        <a:pt x="95" y="769"/>
                        <a:pt x="94" y="749"/>
                      </a:cubicBezTo>
                      <a:cubicBezTo>
                        <a:pt x="91" y="713"/>
                        <a:pt x="153" y="675"/>
                        <a:pt x="160" y="641"/>
                      </a:cubicBezTo>
                      <a:cubicBezTo>
                        <a:pt x="151" y="619"/>
                        <a:pt x="141" y="598"/>
                        <a:pt x="133" y="575"/>
                      </a:cubicBezTo>
                      <a:cubicBezTo>
                        <a:pt x="91" y="565"/>
                        <a:pt x="39" y="565"/>
                        <a:pt x="7" y="545"/>
                      </a:cubicBezTo>
                      <a:cubicBezTo>
                        <a:pt x="0" y="506"/>
                        <a:pt x="6" y="454"/>
                        <a:pt x="4" y="410"/>
                      </a:cubicBezTo>
                      <a:cubicBezTo>
                        <a:pt x="33" y="386"/>
                        <a:pt x="88" y="388"/>
                        <a:pt x="130" y="377"/>
                      </a:cubicBezTo>
                      <a:cubicBezTo>
                        <a:pt x="144" y="360"/>
                        <a:pt x="147" y="332"/>
                        <a:pt x="160" y="314"/>
                      </a:cubicBezTo>
                      <a:cubicBezTo>
                        <a:pt x="156" y="278"/>
                        <a:pt x="92" y="246"/>
                        <a:pt x="94" y="203"/>
                      </a:cubicBezTo>
                      <a:cubicBezTo>
                        <a:pt x="95" y="183"/>
                        <a:pt x="125" y="160"/>
                        <a:pt x="139" y="146"/>
                      </a:cubicBezTo>
                      <a:cubicBezTo>
                        <a:pt x="152" y="133"/>
                        <a:pt x="176" y="102"/>
                        <a:pt x="193" y="101"/>
                      </a:cubicBezTo>
                      <a:cubicBezTo>
                        <a:pt x="227" y="99"/>
                        <a:pt x="271" y="161"/>
                        <a:pt x="301" y="170"/>
                      </a:cubicBezTo>
                      <a:cubicBezTo>
                        <a:pt x="321" y="159"/>
                        <a:pt x="342" y="149"/>
                        <a:pt x="367" y="143"/>
                      </a:cubicBezTo>
                      <a:cubicBezTo>
                        <a:pt x="384" y="102"/>
                        <a:pt x="364" y="24"/>
                        <a:pt x="406" y="11"/>
                      </a:cubicBezTo>
                      <a:cubicBezTo>
                        <a:pt x="442" y="0"/>
                        <a:pt x="492" y="17"/>
                        <a:pt x="535" y="14"/>
                      </a:cubicBezTo>
                      <a:close/>
                      <a:moveTo>
                        <a:pt x="301" y="578"/>
                      </a:moveTo>
                      <a:cubicBezTo>
                        <a:pt x="382" y="713"/>
                        <a:pt x="610" y="689"/>
                        <a:pt x="655" y="530"/>
                      </a:cubicBezTo>
                      <a:cubicBezTo>
                        <a:pt x="695" y="388"/>
                        <a:pt x="578" y="276"/>
                        <a:pt x="457" y="284"/>
                      </a:cubicBezTo>
                      <a:cubicBezTo>
                        <a:pt x="318" y="293"/>
                        <a:pt x="220" y="443"/>
                        <a:pt x="301" y="5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16" name="Freeform 344"/>
                <p:cNvSpPr/>
                <p:nvPr/>
              </p:nvSpPr>
              <p:spPr bwMode="auto">
                <a:xfrm>
                  <a:off x="3403" y="2013"/>
                  <a:ext cx="623" cy="571"/>
                </a:xfrm>
                <a:custGeom>
                  <a:avLst/>
                  <a:gdLst>
                    <a:gd name="T0" fmla="*/ 145 w 263"/>
                    <a:gd name="T1" fmla="*/ 8 h 241"/>
                    <a:gd name="T2" fmla="*/ 208 w 263"/>
                    <a:gd name="T3" fmla="*/ 146 h 241"/>
                    <a:gd name="T4" fmla="*/ 145 w 263"/>
                    <a:gd name="T5" fmla="*/ 8 h 241"/>
                  </a:gdLst>
                  <a:ahLst/>
                  <a:cxnLst>
                    <a:cxn ang="0">
                      <a:pos x="T0" y="T1"/>
                    </a:cxn>
                    <a:cxn ang="0">
                      <a:pos x="T2" y="T3"/>
                    </a:cxn>
                    <a:cxn ang="0">
                      <a:pos x="T4" y="T5"/>
                    </a:cxn>
                  </a:cxnLst>
                  <a:rect l="0" t="0" r="r" b="b"/>
                  <a:pathLst>
                    <a:path w="263" h="241">
                      <a:moveTo>
                        <a:pt x="145" y="8"/>
                      </a:moveTo>
                      <a:cubicBezTo>
                        <a:pt x="218" y="0"/>
                        <a:pt x="263" y="95"/>
                        <a:pt x="208" y="146"/>
                      </a:cubicBezTo>
                      <a:cubicBezTo>
                        <a:pt x="106" y="241"/>
                        <a:pt x="0" y="23"/>
                        <a:pt x="14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sz="1600">
                    <a:solidFill>
                      <a:prstClr val="black"/>
                    </a:solidFill>
                    <a:latin typeface="微软雅黑" panose="020B0503020204020204" pitchFamily="34" charset="-122"/>
                    <a:ea typeface="微软雅黑" panose="020B0503020204020204" pitchFamily="34" charset="-122"/>
                  </a:endParaRPr>
                </a:p>
              </p:txBody>
            </p:sp>
          </p:grpSp>
        </p:grpSp>
      </p:grpSp>
      <p:grpSp>
        <p:nvGrpSpPr>
          <p:cNvPr id="44" name="组合 43"/>
          <p:cNvGrpSpPr/>
          <p:nvPr/>
        </p:nvGrpSpPr>
        <p:grpSpPr>
          <a:xfrm>
            <a:off x="4571398" y="1309202"/>
            <a:ext cx="3280229" cy="865902"/>
            <a:chOff x="4963885" y="4447051"/>
            <a:chExt cx="3280229" cy="865902"/>
          </a:xfrm>
        </p:grpSpPr>
        <p:sp>
          <p:nvSpPr>
            <p:cNvPr id="45" name="矩形 44"/>
            <p:cNvSpPr/>
            <p:nvPr/>
          </p:nvSpPr>
          <p:spPr>
            <a:xfrm>
              <a:off x="4963885" y="4447051"/>
              <a:ext cx="3280229" cy="865902"/>
            </a:xfrm>
            <a:prstGeom prst="rect">
              <a:avLst/>
            </a:pr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399313" y="4478113"/>
              <a:ext cx="2409372" cy="769441"/>
            </a:xfrm>
            <a:prstGeom prst="rect">
              <a:avLst/>
            </a:prstGeom>
            <a:noFill/>
          </p:spPr>
          <p:txBody>
            <a:bodyPr wrap="square" rtlCol="0">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目录</a:t>
              </a:r>
              <a:endParaRPr lang="zh-CN" altLang="en-US" sz="4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 name="组合 1"/>
          <p:cNvGrpSpPr/>
          <p:nvPr/>
        </p:nvGrpSpPr>
        <p:grpSpPr>
          <a:xfrm>
            <a:off x="2376080" y="4279854"/>
            <a:ext cx="7439841" cy="613410"/>
            <a:chOff x="2337563" y="4279854"/>
            <a:chExt cx="7439841" cy="613410"/>
          </a:xfrm>
        </p:grpSpPr>
        <p:sp>
          <p:nvSpPr>
            <p:cNvPr id="47" name="文本框 46"/>
            <p:cNvSpPr txBox="1"/>
            <p:nvPr/>
          </p:nvSpPr>
          <p:spPr>
            <a:xfrm>
              <a:off x="2337563"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综述</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1" name="文本框 50"/>
            <p:cNvSpPr txBox="1"/>
            <p:nvPr/>
          </p:nvSpPr>
          <p:spPr>
            <a:xfrm>
              <a:off x="4299501"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小程序</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6261439"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爬虫</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3" name="文本框 52"/>
            <p:cNvSpPr txBox="1"/>
            <p:nvPr/>
          </p:nvSpPr>
          <p:spPr>
            <a:xfrm>
              <a:off x="8223377"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接口</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768658" y="4753988"/>
            <a:ext cx="5522214" cy="165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综述</a:t>
            </a:r>
            <a:endPar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68975" y="3630156"/>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one</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5782739" y="357147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模板下载：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www.1ppt.com/moban/     </a:t>
            </a:r>
            <a:r>
              <a:rPr kumimoji="0" lang="zh-CN" altLang="en-US" sz="100" b="0" i="0" u="none" strike="noStrike" kern="0" cap="none" spc="0" normalizeH="0" baseline="0" noProof="0" dirty="0">
                <a:ln>
                  <a:noFill/>
                </a:ln>
                <a:solidFill>
                  <a:schemeClr val="accent1">
                    <a:lumMod val="60000"/>
                    <a:lumOff val="40000"/>
                  </a:schemeClr>
                </a:solidFill>
                <a:effectLst/>
                <a:uLnTx/>
                <a:uFillTx/>
              </a:rPr>
              <a:t>行业</a:t>
            </a: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模板：</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www.1ppt.com/hangye/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节日</a:t>
            </a: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模板：</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www.1ppt.com/jieri/           PPT</a:t>
            </a:r>
            <a:r>
              <a:rPr kumimoji="0" lang="zh-CN" altLang="en-US" sz="100" b="0" i="0" u="none" strike="noStrike" kern="0" cap="none" spc="0" normalizeH="0" baseline="0" noProof="0" dirty="0">
                <a:ln>
                  <a:noFill/>
                </a:ln>
                <a:solidFill>
                  <a:schemeClr val="accent1">
                    <a:lumMod val="60000"/>
                    <a:lumOff val="40000"/>
                  </a:schemeClr>
                </a:solidFill>
                <a:effectLst/>
                <a:uLnTx/>
                <a:uFillTx/>
              </a:rPr>
              <a:t>素材下载：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www.1ppt.com/sucai/</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背景图片：</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www.1ppt.com/beijing/      PPT</a:t>
            </a:r>
            <a:r>
              <a:rPr kumimoji="0" lang="zh-CN" altLang="en-US" sz="100" b="0" i="0" u="none" strike="noStrike" kern="0" cap="none" spc="0" normalizeH="0" baseline="0" noProof="0" dirty="0">
                <a:ln>
                  <a:noFill/>
                </a:ln>
                <a:solidFill>
                  <a:schemeClr val="accent1">
                    <a:lumMod val="60000"/>
                    <a:lumOff val="40000"/>
                  </a:schemeClr>
                </a:solidFill>
                <a:effectLst/>
                <a:uLnTx/>
                <a:uFillTx/>
              </a:rPr>
              <a:t>图表下载：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www.1ppt.com/tubiao/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优秀</a:t>
            </a: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www.1ppt.com/xiazai/        PPT</a:t>
            </a:r>
            <a:r>
              <a:rPr kumimoji="0" lang="zh-CN" altLang="en-US" sz="100" b="0" i="0" u="none" strike="noStrike" kern="0" cap="none" spc="0" normalizeH="0" baseline="0" noProof="0" dirty="0">
                <a:ln>
                  <a:noFill/>
                </a:ln>
                <a:solidFill>
                  <a:schemeClr val="accent1">
                    <a:lumMod val="60000"/>
                    <a:lumOff val="40000"/>
                  </a:schemeClr>
                </a:solidFill>
                <a:effectLst/>
                <a:uLnTx/>
                <a:uFillTx/>
              </a:rPr>
              <a:t>教程： </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www.1ppt.com/powerpoint/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Word</a:t>
            </a:r>
            <a:r>
              <a:rPr kumimoji="0" lang="zh-CN" altLang="en-US" sz="100" b="0" i="0" u="none" strike="noStrike" kern="0" cap="none" spc="0" normalizeH="0" baseline="0" noProof="0" dirty="0">
                <a:ln>
                  <a:noFill/>
                </a:ln>
                <a:solidFill>
                  <a:schemeClr val="accent1">
                    <a:lumMod val="60000"/>
                    <a:lumOff val="40000"/>
                  </a:schemeClr>
                </a:solidFill>
                <a:effectLst/>
                <a:uLnTx/>
                <a:uFillTx/>
              </a:rPr>
              <a:t>教程： </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www.1ppt.com/word/              Excel</a:t>
            </a:r>
            <a:r>
              <a:rPr kumimoji="0" lang="zh-CN" altLang="en-US" sz="100" b="0" i="0" u="none" strike="noStrike" kern="0" cap="none" spc="0" normalizeH="0" baseline="0" noProof="0" dirty="0">
                <a:ln>
                  <a:noFill/>
                </a:ln>
                <a:solidFill>
                  <a:schemeClr val="accent1">
                    <a:lumMod val="60000"/>
                    <a:lumOff val="40000"/>
                  </a:schemeClr>
                </a:solidFill>
                <a:effectLst/>
                <a:uLnTx/>
                <a:uFillTx/>
              </a:rPr>
              <a:t>教程：</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www.1ppt.com/excel/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资料下载：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www.1ppt.com/ziliao/                PPT</a:t>
            </a:r>
            <a:r>
              <a:rPr kumimoji="0" lang="zh-CN" altLang="en-US" sz="100" b="0" i="0" u="none" strike="noStrike" kern="0" cap="none" spc="0" normalizeH="0" baseline="0" noProof="0" dirty="0">
                <a:ln>
                  <a:noFill/>
                </a:ln>
                <a:solidFill>
                  <a:schemeClr val="accent1">
                    <a:lumMod val="60000"/>
                    <a:lumOff val="40000"/>
                  </a:schemeClr>
                </a:solidFill>
                <a:effectLst/>
                <a:uLnTx/>
                <a:uFillTx/>
              </a:rPr>
              <a:t>课件下载：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www.1ppt.com/kejian/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范文下载：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www.1ppt.com/fanwen/             </a:t>
            </a:r>
            <a:r>
              <a:rPr kumimoji="0" lang="zh-CN" altLang="en-US" sz="100" b="0" i="0" u="none" strike="noStrike" kern="0" cap="none" spc="0" normalizeH="0" baseline="0" noProof="0" dirty="0">
                <a:ln>
                  <a:noFill/>
                </a:ln>
                <a:solidFill>
                  <a:schemeClr val="accent1">
                    <a:lumMod val="60000"/>
                    <a:lumOff val="40000"/>
                  </a:schemeClr>
                </a:solidFill>
                <a:effectLst/>
                <a:uLnTx/>
                <a:uFillTx/>
              </a:rPr>
              <a:t>试卷下载：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www.1ppt.com/shiti/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教案下载：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www.1ppt.com/jiaoan/  </a:t>
            </a:r>
            <a:r>
              <a:rPr kumimoji="0" lang="en-US" altLang="zh-CN" sz="100" b="0" i="0" u="none" strike="noStrike" kern="0" cap="none" spc="0" normalizeH="0" baseline="0" noProof="0" dirty="0" smtClean="0">
                <a:ln>
                  <a:noFill/>
                </a:ln>
                <a:solidFill>
                  <a:schemeClr val="accent1">
                    <a:lumMod val="60000"/>
                    <a:lumOff val="40000"/>
                  </a:schemeClr>
                </a:solidFill>
                <a:effectLst/>
                <a:uLnTx/>
                <a:uFillTx/>
              </a:rPr>
              <a:t>      PPT</a:t>
            </a:r>
            <a:r>
              <a:rPr kumimoji="0" lang="zh-CN" altLang="en-US" sz="100" b="0" i="0" u="none" strike="noStrike" kern="0" cap="none" spc="0" normalizeH="0" baseline="0" noProof="0" dirty="0" smtClean="0">
                <a:ln>
                  <a:noFill/>
                </a:ln>
                <a:solidFill>
                  <a:schemeClr val="accent1">
                    <a:lumMod val="60000"/>
                    <a:lumOff val="40000"/>
                  </a:schemeClr>
                </a:solidFill>
                <a:effectLst/>
                <a:uLnTx/>
                <a:uFillTx/>
              </a:rPr>
              <a:t>论坛：</a:t>
            </a:r>
            <a:r>
              <a:rPr kumimoji="0" lang="en-US" altLang="zh-CN" sz="100" b="0" i="0" u="none" strike="noStrike" kern="0" cap="none" spc="0" normalizeH="0" baseline="0" noProof="0" dirty="0" smtClean="0">
                <a:ln>
                  <a:noFill/>
                </a:ln>
                <a:solidFill>
                  <a:schemeClr val="accent1">
                    <a:lumMod val="60000"/>
                    <a:lumOff val="40000"/>
                  </a:schemeClr>
                </a:solidFill>
                <a:effectLst/>
                <a:uLnTx/>
                <a:uFillTx/>
              </a:rPr>
              <a:t>www.1ppt.cn</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 </a:t>
            </a:r>
            <a:endParaRPr kumimoji="0" lang="zh-CN" altLang="en-US" sz="100" b="0" i="0" u="none" strike="noStrike" kern="0" cap="none" spc="0" normalizeH="0" baseline="0" noProof="0" dirty="0">
              <a:ln>
                <a:noFill/>
              </a:ln>
              <a:solidFill>
                <a:schemeClr val="accent1">
                  <a:lumMod val="60000"/>
                  <a:lumOff val="40000"/>
                </a:schemeClr>
              </a:solidFill>
              <a:effectLst/>
              <a:uLnTx/>
              <a:uFillTx/>
            </a:endParaRPr>
          </a:p>
        </p:txBody>
      </p:sp>
      <p:grpSp>
        <p:nvGrpSpPr>
          <p:cNvPr id="31" name="组合 30"/>
          <p:cNvGrpSpPr/>
          <p:nvPr/>
        </p:nvGrpSpPr>
        <p:grpSpPr>
          <a:xfrm>
            <a:off x="308350" y="306085"/>
            <a:ext cx="669551" cy="669551"/>
            <a:chOff x="3532374" y="2492470"/>
            <a:chExt cx="669551" cy="669551"/>
          </a:xfrm>
        </p:grpSpPr>
        <p:sp>
          <p:nvSpPr>
            <p:cNvPr id="32" name="椭圆 31"/>
            <p:cNvSpPr/>
            <p:nvPr/>
          </p:nvSpPr>
          <p:spPr>
            <a:xfrm>
              <a:off x="353237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677404" y="2638197"/>
              <a:ext cx="379490" cy="378096"/>
              <a:chOff x="1709739" y="2636838"/>
              <a:chExt cx="1590160" cy="1584325"/>
            </a:xfrm>
            <a:solidFill>
              <a:schemeClr val="bg1"/>
            </a:solidFill>
            <a:effectLst>
              <a:outerShdw blurRad="50800" dist="38100" dir="2700000" algn="tl" rotWithShape="0">
                <a:prstClr val="black">
                  <a:alpha val="40000"/>
                </a:prstClr>
              </a:outerShdw>
            </a:effectLst>
          </p:grpSpPr>
          <p:sp>
            <p:nvSpPr>
              <p:cNvPr id="34"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5"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6"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7"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8"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9"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40"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41"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42"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grpSp>
      </p:grpSp>
      <p:sp>
        <p:nvSpPr>
          <p:cNvPr id="43" name="文本框 42"/>
          <p:cNvSpPr txBox="1"/>
          <p:nvPr/>
        </p:nvSpPr>
        <p:spPr>
          <a:xfrm>
            <a:off x="977901" y="402088"/>
            <a:ext cx="1554027" cy="584775"/>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1</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44" name="组合 43"/>
          <p:cNvGrpSpPr/>
          <p:nvPr/>
        </p:nvGrpSpPr>
        <p:grpSpPr>
          <a:xfrm>
            <a:off x="3315569" y="826394"/>
            <a:ext cx="5640157" cy="5372723"/>
            <a:chOff x="4672013" y="319087"/>
            <a:chExt cx="5959476" cy="5676901"/>
          </a:xfrm>
        </p:grpSpPr>
        <p:sp>
          <p:nvSpPr>
            <p:cNvPr id="45" name="Freeform 44"/>
            <p:cNvSpPr/>
            <p:nvPr/>
          </p:nvSpPr>
          <p:spPr bwMode="auto">
            <a:xfrm>
              <a:off x="5295901" y="3843337"/>
              <a:ext cx="2336800" cy="2133600"/>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6" name="Freeform 46"/>
            <p:cNvSpPr/>
            <p:nvPr/>
          </p:nvSpPr>
          <p:spPr bwMode="auto">
            <a:xfrm>
              <a:off x="4672013" y="1525587"/>
              <a:ext cx="2279650" cy="247967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7" name="Freeform 48"/>
            <p:cNvSpPr/>
            <p:nvPr/>
          </p:nvSpPr>
          <p:spPr bwMode="auto">
            <a:xfrm>
              <a:off x="7385051" y="3873500"/>
              <a:ext cx="2589213" cy="2122488"/>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8" name="Freeform 50"/>
            <p:cNvSpPr/>
            <p:nvPr/>
          </p:nvSpPr>
          <p:spPr bwMode="auto">
            <a:xfrm>
              <a:off x="6354763" y="319087"/>
              <a:ext cx="2608263" cy="2422525"/>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9" name="Freeform 52"/>
            <p:cNvSpPr/>
            <p:nvPr/>
          </p:nvSpPr>
          <p:spPr bwMode="auto">
            <a:xfrm>
              <a:off x="8366126" y="1550987"/>
              <a:ext cx="2265363" cy="2476500"/>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grpSp>
      <p:sp>
        <p:nvSpPr>
          <p:cNvPr id="50" name="文本框 49"/>
          <p:cNvSpPr txBox="1"/>
          <p:nvPr/>
        </p:nvSpPr>
        <p:spPr>
          <a:xfrm>
            <a:off x="5828370" y="1200813"/>
            <a:ext cx="655949"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01</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1" name="文本框 50"/>
          <p:cNvSpPr txBox="1"/>
          <p:nvPr/>
        </p:nvSpPr>
        <p:spPr>
          <a:xfrm>
            <a:off x="5448458" y="1840602"/>
            <a:ext cx="1402080" cy="483235"/>
          </a:xfrm>
          <a:prstGeom prst="rect">
            <a:avLst/>
          </a:prstGeom>
          <a:noFill/>
        </p:spPr>
        <p:txBody>
          <a:bodyPr wrap="non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需求分析</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2" name="文本框 51"/>
          <p:cNvSpPr txBox="1"/>
          <p:nvPr/>
        </p:nvSpPr>
        <p:spPr>
          <a:xfrm>
            <a:off x="4259543" y="4652263"/>
            <a:ext cx="716863"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04</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3" name="文本框 52"/>
          <p:cNvSpPr txBox="1"/>
          <p:nvPr/>
        </p:nvSpPr>
        <p:spPr>
          <a:xfrm>
            <a:off x="4366967" y="5245318"/>
            <a:ext cx="1402080" cy="483235"/>
          </a:xfrm>
          <a:prstGeom prst="rect">
            <a:avLst/>
          </a:prstGeom>
          <a:noFill/>
        </p:spPr>
        <p:txBody>
          <a:bodyPr wrap="non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功能实现</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4" name="文本框 53"/>
          <p:cNvSpPr txBox="1"/>
          <p:nvPr/>
        </p:nvSpPr>
        <p:spPr>
          <a:xfrm>
            <a:off x="3612868" y="2511375"/>
            <a:ext cx="736099"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05</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5" name="文本框 54"/>
          <p:cNvSpPr txBox="1"/>
          <p:nvPr/>
        </p:nvSpPr>
        <p:spPr>
          <a:xfrm>
            <a:off x="3612867" y="3104430"/>
            <a:ext cx="1631791" cy="483235"/>
          </a:xfrm>
          <a:prstGeom prst="rect">
            <a:avLst/>
          </a:prstGeom>
          <a:noFill/>
        </p:spPr>
        <p:txBody>
          <a:bodyPr wrap="squar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测试</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6" name="文本框 55"/>
          <p:cNvSpPr txBox="1"/>
          <p:nvPr/>
        </p:nvSpPr>
        <p:spPr>
          <a:xfrm>
            <a:off x="7962474" y="2511375"/>
            <a:ext cx="718466"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02</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7" name="文本框 56"/>
          <p:cNvSpPr txBox="1"/>
          <p:nvPr/>
        </p:nvSpPr>
        <p:spPr>
          <a:xfrm>
            <a:off x="7216718" y="3104430"/>
            <a:ext cx="1464222" cy="483235"/>
          </a:xfrm>
          <a:prstGeom prst="rect">
            <a:avLst/>
          </a:prstGeom>
          <a:noFill/>
        </p:spPr>
        <p:txBody>
          <a:bodyPr wrap="squar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系统结构</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8" name="文本框 57"/>
          <p:cNvSpPr txBox="1"/>
          <p:nvPr/>
        </p:nvSpPr>
        <p:spPr>
          <a:xfrm>
            <a:off x="7236758" y="4652263"/>
            <a:ext cx="732893"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03</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9" name="文本框 58"/>
          <p:cNvSpPr txBox="1"/>
          <p:nvPr/>
        </p:nvSpPr>
        <p:spPr>
          <a:xfrm>
            <a:off x="6471612" y="5245318"/>
            <a:ext cx="1402080" cy="483235"/>
          </a:xfrm>
          <a:prstGeom prst="rect">
            <a:avLst/>
          </a:prstGeom>
          <a:noFill/>
        </p:spPr>
        <p:txBody>
          <a:bodyPr wrap="non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界面设计</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grpSp>
        <p:nvGrpSpPr>
          <p:cNvPr id="60" name="组合 59"/>
          <p:cNvGrpSpPr>
            <a:grpSpLocks noChangeAspect="1"/>
          </p:cNvGrpSpPr>
          <p:nvPr/>
        </p:nvGrpSpPr>
        <p:grpSpPr>
          <a:xfrm>
            <a:off x="5649631" y="3232527"/>
            <a:ext cx="1015878" cy="869777"/>
            <a:chOff x="2162176" y="-104775"/>
            <a:chExt cx="1655763" cy="1417638"/>
          </a:xfrm>
          <a:solidFill>
            <a:schemeClr val="bg1"/>
          </a:solidFill>
        </p:grpSpPr>
        <p:sp>
          <p:nvSpPr>
            <p:cNvPr id="61" name="Freeform 3767"/>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62" name="Freeform 3768"/>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grpSp>
      <p:grpSp>
        <p:nvGrpSpPr>
          <p:cNvPr id="9" name="组合 8"/>
          <p:cNvGrpSpPr/>
          <p:nvPr/>
        </p:nvGrpSpPr>
        <p:grpSpPr>
          <a:xfrm>
            <a:off x="7166610" y="401955"/>
            <a:ext cx="4777105" cy="2170430"/>
            <a:chOff x="11286" y="633"/>
            <a:chExt cx="7523" cy="3418"/>
          </a:xfrm>
        </p:grpSpPr>
        <p:grpSp>
          <p:nvGrpSpPr>
            <p:cNvPr id="7" name="组合 6"/>
            <p:cNvGrpSpPr/>
            <p:nvPr/>
          </p:nvGrpSpPr>
          <p:grpSpPr>
            <a:xfrm>
              <a:off x="11286" y="633"/>
              <a:ext cx="7523" cy="3418"/>
              <a:chOff x="11286" y="633"/>
              <a:chExt cx="7523" cy="3418"/>
            </a:xfrm>
          </p:grpSpPr>
          <p:sp>
            <p:nvSpPr>
              <p:cNvPr id="2" name="圆角矩形 1"/>
              <p:cNvSpPr/>
              <p:nvPr/>
            </p:nvSpPr>
            <p:spPr>
              <a:xfrm>
                <a:off x="13671" y="633"/>
                <a:ext cx="5139" cy="3418"/>
              </a:xfrm>
              <a:prstGeom prst="roundRect">
                <a:avLst/>
              </a:prstGeom>
              <a:solidFill>
                <a:srgbClr val="18A6D9"/>
              </a:solidFill>
              <a:ln>
                <a:noFill/>
              </a:ln>
              <a:effectLst>
                <a:softEdge rad="12700"/>
              </a:effec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 name="直接箭头连接符 5"/>
              <p:cNvCxnSpPr>
                <a:stCxn id="48" idx="0"/>
                <a:endCxn id="2" idx="1"/>
              </p:cNvCxnSpPr>
              <p:nvPr/>
            </p:nvCxnSpPr>
            <p:spPr>
              <a:xfrm>
                <a:off x="11286" y="2342"/>
                <a:ext cx="238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
          <p:nvSpPr>
            <p:cNvPr id="8" name="文本框 7"/>
            <p:cNvSpPr txBox="1"/>
            <p:nvPr/>
          </p:nvSpPr>
          <p:spPr>
            <a:xfrm>
              <a:off x="13829" y="896"/>
              <a:ext cx="4981" cy="2832"/>
            </a:xfrm>
            <a:prstGeom prst="rect">
              <a:avLst/>
            </a:prstGeom>
            <a:noFill/>
          </p:spPr>
          <p:txBody>
            <a:bodyPr wrap="square" rtlCol="0">
              <a:spAutoFit/>
            </a:bodyPr>
            <a:p>
              <a:r>
                <a:rPr lang="en-US" altLang="zh-CN" sz="1600">
                  <a:solidFill>
                    <a:schemeClr val="bg1"/>
                  </a:solidFill>
                </a:rPr>
                <a:t>1. </a:t>
              </a:r>
              <a:r>
                <a:rPr lang="zh-CN" altLang="en-US" sz="1600">
                  <a:solidFill>
                    <a:schemeClr val="bg1"/>
                  </a:solidFill>
                </a:rPr>
                <a:t>一个可以阅读到最新内容的阅读应用</a:t>
              </a:r>
              <a:endParaRPr lang="zh-CN" altLang="en-US" sz="1600">
                <a:solidFill>
                  <a:schemeClr val="bg1"/>
                </a:solidFill>
              </a:endParaRPr>
            </a:p>
            <a:p>
              <a:r>
                <a:rPr lang="en-US" altLang="zh-CN" sz="1600">
                  <a:solidFill>
                    <a:schemeClr val="bg1"/>
                  </a:solidFill>
                </a:rPr>
                <a:t>2. </a:t>
              </a:r>
              <a:r>
                <a:rPr lang="zh-CN" altLang="en-US" sz="1600">
                  <a:solidFill>
                    <a:schemeClr val="bg1"/>
                  </a:solidFill>
                </a:rPr>
                <a:t>可以和自己写的网络爬虫配合，将爬虫作为数据来源</a:t>
              </a:r>
              <a:endParaRPr lang="zh-CN" altLang="en-US" sz="1600">
                <a:solidFill>
                  <a:schemeClr val="bg1"/>
                </a:solidFill>
              </a:endParaRPr>
            </a:p>
            <a:p>
              <a:r>
                <a:rPr lang="en-US" altLang="zh-CN" sz="1600">
                  <a:solidFill>
                    <a:schemeClr val="bg1"/>
                  </a:solidFill>
                </a:rPr>
                <a:t>3. </a:t>
              </a:r>
              <a:r>
                <a:rPr lang="zh-CN" altLang="en-US" sz="1600">
                  <a:solidFill>
                    <a:schemeClr val="bg1"/>
                  </a:solidFill>
                </a:rPr>
                <a:t>实现一个仿真的</a:t>
              </a:r>
              <a:r>
                <a:rPr lang="en-US" altLang="zh-CN" sz="1600">
                  <a:solidFill>
                    <a:schemeClr val="bg1"/>
                  </a:solidFill>
                </a:rPr>
                <a:t>H5</a:t>
              </a:r>
              <a:r>
                <a:rPr lang="zh-CN" altLang="en-US" sz="1600">
                  <a:solidFill>
                    <a:schemeClr val="bg1"/>
                  </a:solidFill>
                </a:rPr>
                <a:t>阅读器，优化网络阅读体验</a:t>
              </a:r>
              <a:endParaRPr lang="zh-CN" altLang="en-US" sz="1600">
                <a:solidFill>
                  <a:schemeClr val="bg1"/>
                </a:solidFill>
              </a:endParaRPr>
            </a:p>
            <a:p>
              <a:r>
                <a:rPr lang="en-US" altLang="zh-CN" sz="1600">
                  <a:solidFill>
                    <a:schemeClr val="bg1"/>
                  </a:solidFill>
                </a:rPr>
                <a:t>4. </a:t>
              </a:r>
              <a:r>
                <a:rPr lang="zh-CN" altLang="en-US" sz="1600">
                  <a:solidFill>
                    <a:schemeClr val="bg1"/>
                  </a:solidFill>
                </a:rPr>
                <a:t>基于小程序</a:t>
              </a:r>
              <a:endParaRPr lang="zh-CN" altLang="en-US" sz="1600">
                <a:solidFill>
                  <a:schemeClr val="bg1"/>
                </a:solidFill>
              </a:endParaRPr>
            </a:p>
          </p:txBody>
        </p:sp>
      </p:grpSp>
      <p:grpSp>
        <p:nvGrpSpPr>
          <p:cNvPr id="19" name="组合 18"/>
          <p:cNvGrpSpPr/>
          <p:nvPr/>
        </p:nvGrpSpPr>
        <p:grpSpPr>
          <a:xfrm>
            <a:off x="267335" y="5337175"/>
            <a:ext cx="3987165" cy="1290320"/>
            <a:chOff x="421" y="8405"/>
            <a:chExt cx="6279" cy="2032"/>
          </a:xfrm>
        </p:grpSpPr>
        <p:sp>
          <p:nvSpPr>
            <p:cNvPr id="16" name="圆角矩形 15"/>
            <p:cNvSpPr/>
            <p:nvPr/>
          </p:nvSpPr>
          <p:spPr>
            <a:xfrm>
              <a:off x="421" y="8405"/>
              <a:ext cx="4685" cy="2032"/>
            </a:xfrm>
            <a:prstGeom prst="roundRect">
              <a:avLst/>
            </a:prstGeom>
            <a:solidFill>
              <a:srgbClr val="18A6D9"/>
            </a:solidFill>
            <a:ln>
              <a:noFill/>
            </a:ln>
            <a:effectLst>
              <a:softEdge rad="12700"/>
            </a:effec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7" name="直接箭头连接符 16"/>
            <p:cNvCxnSpPr>
              <a:stCxn id="45" idx="6"/>
            </p:cNvCxnSpPr>
            <p:nvPr/>
          </p:nvCxnSpPr>
          <p:spPr>
            <a:xfrm flipH="1" flipV="1">
              <a:off x="5136" y="9240"/>
              <a:ext cx="1564" cy="29"/>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1129" y="8773"/>
              <a:ext cx="4299" cy="1296"/>
            </a:xfrm>
            <a:prstGeom prst="rect">
              <a:avLst/>
            </a:prstGeom>
            <a:noFill/>
          </p:spPr>
          <p:txBody>
            <a:bodyPr wrap="square" rtlCol="0">
              <a:spAutoFit/>
            </a:bodyPr>
            <a:p>
              <a:r>
                <a:rPr lang="en-US" altLang="zh-CN" sz="1600">
                  <a:solidFill>
                    <a:schemeClr val="bg1"/>
                  </a:solidFill>
                </a:rPr>
                <a:t>1. gif</a:t>
              </a:r>
              <a:r>
                <a:rPr lang="zh-CN" altLang="en-US" sz="1600">
                  <a:solidFill>
                    <a:schemeClr val="bg1"/>
                  </a:solidFill>
                </a:rPr>
                <a:t>演示</a:t>
              </a:r>
              <a:endParaRPr lang="en-US" altLang="zh-CN" sz="1600">
                <a:solidFill>
                  <a:schemeClr val="bg1"/>
                </a:solidFill>
              </a:endParaRPr>
            </a:p>
            <a:p>
              <a:r>
                <a:rPr lang="en-US" altLang="zh-CN" sz="1600">
                  <a:solidFill>
                    <a:schemeClr val="bg1"/>
                  </a:solidFill>
                </a:rPr>
                <a:t>2. </a:t>
              </a:r>
              <a:r>
                <a:rPr lang="zh-CN" altLang="en-US" sz="1600">
                  <a:solidFill>
                    <a:schemeClr val="bg1"/>
                  </a:solidFill>
                </a:rPr>
                <a:t>代代码演示</a:t>
              </a:r>
              <a:r>
                <a:rPr lang="en-US" altLang="zh-CN" sz="1600">
                  <a:solidFill>
                    <a:schemeClr val="bg1"/>
                  </a:solidFill>
                </a:rPr>
                <a:t>--github</a:t>
              </a:r>
              <a:r>
                <a:rPr lang="zh-CN" altLang="en-US" sz="1600">
                  <a:solidFill>
                    <a:schemeClr val="bg1"/>
                  </a:solidFill>
                </a:rPr>
                <a:t>、</a:t>
              </a:r>
              <a:r>
                <a:rPr lang="en-US" altLang="zh-CN" sz="1600">
                  <a:solidFill>
                    <a:schemeClr val="bg1"/>
                  </a:solidFill>
                  <a:sym typeface="+mn-ea"/>
                </a:rPr>
                <a:t>vscode</a:t>
              </a:r>
              <a:endParaRPr lang="zh-CN" altLang="en-US" sz="1600">
                <a:solidFill>
                  <a:schemeClr val="bg1"/>
                </a:solidFill>
              </a:endParaRPr>
            </a:p>
          </p:txBody>
        </p:sp>
      </p:grpSp>
      <p:pic>
        <p:nvPicPr>
          <p:cNvPr id="11" name="图片 10" descr="微书"/>
          <p:cNvPicPr>
            <a:picLocks noChangeAspect="1"/>
          </p:cNvPicPr>
          <p:nvPr/>
        </p:nvPicPr>
        <p:blipFill>
          <a:blip r:embed="rId1"/>
          <a:stretch>
            <a:fillRect/>
          </a:stretch>
        </p:blipFill>
        <p:spPr>
          <a:xfrm>
            <a:off x="1066800" y="483870"/>
            <a:ext cx="10058400" cy="5836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000000 0.000000 L 0.435885 -0.001574 " pathEditMode="relative" rAng="0" ptsTypes="">
                                      <p:cBhvr>
                                        <p:cTn id="11" dur="1000" fill="hold"/>
                                        <p:tgtEl>
                                          <p:spTgt spid="9"/>
                                        </p:tgtEl>
                                        <p:attrNameLst>
                                          <p:attrName>ppt_x</p:attrName>
                                          <p:attrName>ppt_y</p:attrName>
                                        </p:attrNameLst>
                                      </p:cBhvr>
                                      <p:rCtr x="158" y="1"/>
                                    </p:animMotion>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1"/>
                                        </p:tgtEl>
                                        <p:attrNameLst>
                                          <p:attrName>ppt_x</p:attrName>
                                        </p:attrNameLst>
                                      </p:cBhvr>
                                      <p:tavLst>
                                        <p:tav tm="0">
                                          <p:val>
                                            <p:strVal val="ppt_x"/>
                                          </p:val>
                                        </p:tav>
                                        <p:tav tm="100000">
                                          <p:val>
                                            <p:strVal val="ppt_x"/>
                                          </p:val>
                                        </p:tav>
                                      </p:tavLst>
                                    </p:anim>
                                    <p:anim calcmode="lin" valueType="num">
                                      <p:cBhvr additive="base">
                                        <p:cTn id="22" dur="500"/>
                                        <p:tgtEl>
                                          <p:spTgt spid="11"/>
                                        </p:tgtEl>
                                        <p:attrNameLst>
                                          <p:attrName>ppt_y</p:attrName>
                                        </p:attrNameLst>
                                      </p:cBhvr>
                                      <p:tavLst>
                                        <p:tav tm="0">
                                          <p:val>
                                            <p:strVal val="ppt_y"/>
                                          </p:val>
                                        </p:tav>
                                        <p:tav tm="100000">
                                          <p:val>
                                            <p:strVal val="1+ppt_h/2"/>
                                          </p:val>
                                        </p:tav>
                                      </p:tavLst>
                                    </p:anim>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5" presetClass="path" presetSubtype="0" accel="50000" decel="50000" fill="hold" nodeType="clickEffect">
                                  <p:stCondLst>
                                    <p:cond delay="0"/>
                                  </p:stCondLst>
                                  <p:childTnLst>
                                    <p:animMotion origin="layout" path="M 0.000000 0.000000 L -0.507760 -0.002870 " pathEditMode="relative" rAng="0" ptsTypes="">
                                      <p:cBhvr>
                                        <p:cTn id="32" dur="2000" fill="hold"/>
                                        <p:tgtEl>
                                          <p:spTgt spid="19"/>
                                        </p:tgtEl>
                                        <p:attrNameLst>
                                          <p:attrName>ppt_x</p:attrName>
                                          <p:attrName>ppt_y</p:attrName>
                                        </p:attrNameLst>
                                      </p:cBhvr>
                                      <p:rCtr x="-217"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768975" y="4673600"/>
            <a:ext cx="660717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80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微信小程序</a:t>
            </a:r>
            <a:endParaRPr lang="zh-CN" altLang="en-US" sz="80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68975" y="3630156"/>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two</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77901" y="402088"/>
            <a:ext cx="1554027" cy="584775"/>
          </a:xfrm>
          <a:prstGeom prst="rect">
            <a:avLst/>
          </a:prstGeom>
          <a:noFill/>
        </p:spPr>
        <p:txBody>
          <a:bodyPr wrap="square" rtlCol="0">
            <a:spAutoFit/>
          </a:bodyPr>
          <a:lstStyle/>
          <a:p>
            <a:pPr algn="ctr">
              <a:defRPr/>
            </a:pPr>
            <a:r>
              <a:rPr lang="en-US" altLang="zh-CN" sz="32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2</a:t>
            </a:r>
            <a:endParaRPr lang="zh-CN" altLang="en-US" sz="32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4" name="组合 23"/>
          <p:cNvGrpSpPr/>
          <p:nvPr/>
        </p:nvGrpSpPr>
        <p:grpSpPr>
          <a:xfrm>
            <a:off x="308349" y="322102"/>
            <a:ext cx="669551" cy="669551"/>
            <a:chOff x="5761224" y="2492470"/>
            <a:chExt cx="669551" cy="669551"/>
          </a:xfrm>
        </p:grpSpPr>
        <p:sp>
          <p:nvSpPr>
            <p:cNvPr id="25" name="椭圆 24"/>
            <p:cNvSpPr/>
            <p:nvPr/>
          </p:nvSpPr>
          <p:spPr>
            <a:xfrm>
              <a:off x="576122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prstClr val="white"/>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906300" y="2615382"/>
              <a:ext cx="379400" cy="423728"/>
              <a:chOff x="6652957" y="2328821"/>
              <a:chExt cx="1385887" cy="1547812"/>
            </a:xfrm>
            <a:effectLst>
              <a:outerShdw blurRad="50800" dist="38100" dir="2700000" algn="tl" rotWithShape="0">
                <a:prstClr val="black">
                  <a:alpha val="40000"/>
                </a:prstClr>
              </a:outerShdw>
            </a:effectLst>
          </p:grpSpPr>
          <p:sp>
            <p:nvSpPr>
              <p:cNvPr id="27"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28" name="Freeform 39"/>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29" name="Freeform 42"/>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30" name="Freeform 43"/>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31" name="Freeform 44"/>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32" name="Freeform 45"/>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grpSp>
      </p:grpSp>
      <p:pic>
        <p:nvPicPr>
          <p:cNvPr id="37" name="图片 36"/>
          <p:cNvPicPr>
            <a:picLocks noChangeAspect="1"/>
          </p:cNvPicPr>
          <p:nvPr/>
        </p:nvPicPr>
        <p:blipFill>
          <a:blip r:embed="rId1" cstate="email"/>
          <a:stretch>
            <a:fillRect/>
          </a:stretch>
        </p:blipFill>
        <p:spPr>
          <a:xfrm>
            <a:off x="865056" y="2138012"/>
            <a:ext cx="1855268" cy="3389794"/>
          </a:xfrm>
          <a:prstGeom prst="rect">
            <a:avLst/>
          </a:prstGeom>
        </p:spPr>
      </p:pic>
      <p:sp>
        <p:nvSpPr>
          <p:cNvPr id="39" name="任意多边形 38"/>
          <p:cNvSpPr/>
          <p:nvPr/>
        </p:nvSpPr>
        <p:spPr>
          <a:xfrm>
            <a:off x="3785473" y="1786815"/>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3108140" y="1651349"/>
            <a:ext cx="1354666" cy="1354666"/>
          </a:xfrm>
          <a:prstGeom prst="ellipse">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任意多边形 40"/>
          <p:cNvSpPr/>
          <p:nvPr/>
        </p:nvSpPr>
        <p:spPr>
          <a:xfrm>
            <a:off x="4179411" y="3412415"/>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椭圆 41"/>
          <p:cNvSpPr/>
          <p:nvPr/>
        </p:nvSpPr>
        <p:spPr>
          <a:xfrm>
            <a:off x="3502077" y="3276949"/>
            <a:ext cx="1354666" cy="1354666"/>
          </a:xfrm>
          <a:prstGeom prst="ellipse">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任意多边形 42"/>
          <p:cNvSpPr/>
          <p:nvPr/>
        </p:nvSpPr>
        <p:spPr>
          <a:xfrm>
            <a:off x="3785473" y="5038015"/>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椭圆 43"/>
          <p:cNvSpPr/>
          <p:nvPr/>
        </p:nvSpPr>
        <p:spPr>
          <a:xfrm>
            <a:off x="3108140" y="4902549"/>
            <a:ext cx="1354666" cy="1354666"/>
          </a:xfrm>
          <a:prstGeom prst="ellipse">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文本框 45"/>
          <p:cNvSpPr txBox="1"/>
          <p:nvPr/>
        </p:nvSpPr>
        <p:spPr>
          <a:xfrm>
            <a:off x="4568825" y="1816735"/>
            <a:ext cx="6435725" cy="101536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什么是微信小程序？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文本框 46"/>
          <p:cNvSpPr txBox="1"/>
          <p:nvPr/>
        </p:nvSpPr>
        <p:spPr>
          <a:xfrm>
            <a:off x="3487490" y="1816700"/>
            <a:ext cx="699598" cy="1015663"/>
          </a:xfrm>
          <a:prstGeom prst="rect">
            <a:avLst/>
          </a:prstGeom>
          <a:noFill/>
          <a:ln>
            <a:noFill/>
          </a:ln>
        </p:spPr>
        <p:txBody>
          <a:bodyPr wrap="square" rtlCol="0">
            <a:spAutoFit/>
          </a:bodyPr>
          <a:lstStyle/>
          <a:p>
            <a:r>
              <a:rPr lang="en-US" altLang="zh-CN" sz="6000" dirty="0" smtClean="0">
                <a:solidFill>
                  <a:srgbClr val="00B0F0"/>
                </a:solidFill>
                <a:latin typeface="微软雅黑" panose="020B0503020204020204" pitchFamily="34" charset="-122"/>
                <a:ea typeface="微软雅黑" panose="020B0503020204020204" pitchFamily="34" charset="-122"/>
              </a:rPr>
              <a:t>1</a:t>
            </a:r>
            <a:endParaRPr lang="zh-CN" altLang="en-US" sz="6000" dirty="0">
              <a:solidFill>
                <a:srgbClr val="00B0F0"/>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868927" y="3484995"/>
            <a:ext cx="699598" cy="1015663"/>
          </a:xfrm>
          <a:prstGeom prst="rect">
            <a:avLst/>
          </a:prstGeom>
          <a:noFill/>
          <a:ln>
            <a:noFill/>
          </a:ln>
        </p:spPr>
        <p:txBody>
          <a:bodyPr wrap="square" rtlCol="0">
            <a:spAutoFit/>
          </a:bodyPr>
          <a:lstStyle/>
          <a:p>
            <a:r>
              <a:rPr lang="en-US" altLang="zh-CN" sz="6000" dirty="0" smtClean="0">
                <a:solidFill>
                  <a:srgbClr val="00B0F0"/>
                </a:solidFill>
                <a:latin typeface="微软雅黑" panose="020B0503020204020204" pitchFamily="34" charset="-122"/>
                <a:ea typeface="微软雅黑" panose="020B0503020204020204" pitchFamily="34" charset="-122"/>
              </a:rPr>
              <a:t>2</a:t>
            </a:r>
            <a:endParaRPr lang="zh-CN" altLang="en-US" sz="6000" dirty="0">
              <a:solidFill>
                <a:srgbClr val="00B0F0"/>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481887" y="5106085"/>
            <a:ext cx="699598" cy="1015663"/>
          </a:xfrm>
          <a:prstGeom prst="rect">
            <a:avLst/>
          </a:prstGeom>
          <a:noFill/>
          <a:ln>
            <a:noFill/>
          </a:ln>
        </p:spPr>
        <p:txBody>
          <a:bodyPr wrap="square" rtlCol="0">
            <a:spAutoFit/>
          </a:bodyPr>
          <a:lstStyle/>
          <a:p>
            <a:r>
              <a:rPr lang="en-US" altLang="zh-CN" sz="6000" dirty="0" smtClean="0">
                <a:solidFill>
                  <a:srgbClr val="00B0F0"/>
                </a:solidFill>
                <a:latin typeface="微软雅黑" panose="020B0503020204020204" pitchFamily="34" charset="-122"/>
                <a:ea typeface="微软雅黑" panose="020B0503020204020204" pitchFamily="34" charset="-122"/>
              </a:rPr>
              <a:t>3</a:t>
            </a:r>
            <a:endParaRPr lang="zh-CN" altLang="en-US" sz="6000" dirty="0">
              <a:solidFill>
                <a:srgbClr val="00B0F0"/>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963743" y="3745157"/>
            <a:ext cx="5630918" cy="417830"/>
          </a:xfrm>
          <a:prstGeom prst="rect">
            <a:avLst/>
          </a:prstGeom>
          <a:noFill/>
          <a:ln>
            <a:noFill/>
          </a:ln>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小程序有哪些优势？</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文本框 50"/>
          <p:cNvSpPr txBox="1"/>
          <p:nvPr/>
        </p:nvSpPr>
        <p:spPr>
          <a:xfrm>
            <a:off x="4569134" y="5370757"/>
            <a:ext cx="6317854" cy="417830"/>
          </a:xfrm>
          <a:prstGeom prst="rect">
            <a:avLst/>
          </a:prstGeom>
          <a:noFill/>
          <a:ln>
            <a:noFill/>
          </a:ln>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如何开发一个小程序？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捕获"/>
          <p:cNvPicPr>
            <a:picLocks noChangeAspect="1"/>
          </p:cNvPicPr>
          <p:nvPr/>
        </p:nvPicPr>
        <p:blipFill>
          <a:blip r:embed="rId1"/>
          <a:stretch>
            <a:fillRect/>
          </a:stretch>
        </p:blipFill>
        <p:spPr>
          <a:xfrm>
            <a:off x="9582785" y="401955"/>
            <a:ext cx="2168525" cy="2729230"/>
          </a:xfrm>
          <a:prstGeom prst="rect">
            <a:avLst/>
          </a:prstGeom>
        </p:spPr>
      </p:pic>
      <p:grpSp>
        <p:nvGrpSpPr>
          <p:cNvPr id="3" name="组合 2"/>
          <p:cNvGrpSpPr/>
          <p:nvPr/>
        </p:nvGrpSpPr>
        <p:grpSpPr>
          <a:xfrm>
            <a:off x="308350" y="306085"/>
            <a:ext cx="669551" cy="669551"/>
            <a:chOff x="3532374" y="2492470"/>
            <a:chExt cx="669551" cy="669551"/>
          </a:xfrm>
        </p:grpSpPr>
        <p:sp>
          <p:nvSpPr>
            <p:cNvPr id="4" name="椭圆 3"/>
            <p:cNvSpPr/>
            <p:nvPr/>
          </p:nvSpPr>
          <p:spPr>
            <a:xfrm>
              <a:off x="353237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7404" y="2638197"/>
              <a:ext cx="379490" cy="378096"/>
              <a:chOff x="1709739" y="2636838"/>
              <a:chExt cx="1590160" cy="1584325"/>
            </a:xfrm>
            <a:solidFill>
              <a:schemeClr val="bg1"/>
            </a:solidFill>
            <a:effectLst>
              <a:outerShdw blurRad="50800" dist="38100" dir="2700000" algn="tl" rotWithShape="0">
                <a:prstClr val="black">
                  <a:alpha val="40000"/>
                </a:prstClr>
              </a:outerShdw>
            </a:effectLst>
          </p:grpSpPr>
          <p:sp>
            <p:nvSpPr>
              <p:cNvPr id="6"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8"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9"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0"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1"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2"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3"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grpSp>
      </p:grpSp>
      <p:sp>
        <p:nvSpPr>
          <p:cNvPr id="15" name="文本框 14"/>
          <p:cNvSpPr txBox="1"/>
          <p:nvPr/>
        </p:nvSpPr>
        <p:spPr>
          <a:xfrm>
            <a:off x="977901" y="402088"/>
            <a:ext cx="1554027"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2</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6" name="Freeform 673"/>
          <p:cNvSpPr>
            <a:spLocks noEditPoints="1"/>
          </p:cNvSpPr>
          <p:nvPr/>
        </p:nvSpPr>
        <p:spPr bwMode="auto">
          <a:xfrm rot="21275257">
            <a:off x="5081270" y="972185"/>
            <a:ext cx="3782695" cy="3784600"/>
          </a:xfrm>
          <a:custGeom>
            <a:avLst/>
            <a:gdLst>
              <a:gd name="T0" fmla="*/ 2469660 w 1816"/>
              <a:gd name="T1" fmla="*/ 1147217 h 1816"/>
              <a:gd name="T2" fmla="*/ 2487032 w 1816"/>
              <a:gd name="T3" fmla="*/ 715562 h 1816"/>
              <a:gd name="T4" fmla="*/ 2246725 w 1816"/>
              <a:gd name="T5" fmla="*/ 614167 h 1816"/>
              <a:gd name="T6" fmla="*/ 2064323 w 1816"/>
              <a:gd name="T7" fmla="*/ 420067 h 1816"/>
              <a:gd name="T8" fmla="*/ 1910874 w 1816"/>
              <a:gd name="T9" fmla="*/ 139057 h 1816"/>
              <a:gd name="T10" fmla="*/ 1543176 w 1816"/>
              <a:gd name="T11" fmla="*/ 168027 h 1816"/>
              <a:gd name="T12" fmla="*/ 1210220 w 1816"/>
              <a:gd name="T13" fmla="*/ 150645 h 1816"/>
              <a:gd name="T14" fmla="*/ 964123 w 1816"/>
              <a:gd name="T15" fmla="*/ 199894 h 1816"/>
              <a:gd name="T16" fmla="*/ 718026 w 1816"/>
              <a:gd name="T17" fmla="*/ 309980 h 1816"/>
              <a:gd name="T18" fmla="*/ 312689 w 1816"/>
              <a:gd name="T19" fmla="*/ 457728 h 1816"/>
              <a:gd name="T20" fmla="*/ 309793 w 1816"/>
              <a:gd name="T21" fmla="*/ 718459 h 1816"/>
              <a:gd name="T22" fmla="*/ 199773 w 1816"/>
              <a:gd name="T23" fmla="*/ 964705 h 1816"/>
              <a:gd name="T24" fmla="*/ 0 w 1816"/>
              <a:gd name="T25" fmla="*/ 1210951 h 1816"/>
              <a:gd name="T26" fmla="*/ 167925 w 1816"/>
              <a:gd name="T27" fmla="*/ 1544107 h 1816"/>
              <a:gd name="T28" fmla="*/ 277945 w 1816"/>
              <a:gd name="T29" fmla="*/ 1854088 h 1816"/>
              <a:gd name="T30" fmla="*/ 416918 w 1816"/>
              <a:gd name="T31" fmla="*/ 2065570 h 1816"/>
              <a:gd name="T32" fmla="*/ 613796 w 1816"/>
              <a:gd name="T33" fmla="*/ 2250978 h 1816"/>
              <a:gd name="T34" fmla="*/ 906218 w 1816"/>
              <a:gd name="T35" fmla="*/ 2569650 h 1816"/>
              <a:gd name="T36" fmla="*/ 1146525 w 1816"/>
              <a:gd name="T37" fmla="*/ 2471151 h 1816"/>
              <a:gd name="T38" fmla="*/ 1415784 w 1816"/>
              <a:gd name="T39" fmla="*/ 2479842 h 1816"/>
              <a:gd name="T40" fmla="*/ 1719787 w 1816"/>
              <a:gd name="T41" fmla="*/ 2569650 h 1816"/>
              <a:gd name="T42" fmla="*/ 1962989 w 1816"/>
              <a:gd name="T43" fmla="*/ 2285743 h 1816"/>
              <a:gd name="T44" fmla="*/ 2209087 w 1816"/>
              <a:gd name="T45" fmla="*/ 2065570 h 1816"/>
              <a:gd name="T46" fmla="*/ 2348059 w 1816"/>
              <a:gd name="T47" fmla="*/ 1854088 h 1816"/>
              <a:gd name="T48" fmla="*/ 2443603 w 1816"/>
              <a:gd name="T49" fmla="*/ 1604945 h 1816"/>
              <a:gd name="T50" fmla="*/ 1314450 w 1816"/>
              <a:gd name="T51" fmla="*/ 2337889 h 1816"/>
              <a:gd name="T52" fmla="*/ 1108886 w 1816"/>
              <a:gd name="T53" fmla="*/ 2317610 h 1816"/>
              <a:gd name="T54" fmla="*/ 871475 w 1816"/>
              <a:gd name="T55" fmla="*/ 2236493 h 1816"/>
              <a:gd name="T56" fmla="*/ 663016 w 1816"/>
              <a:gd name="T57" fmla="*/ 2103231 h 1816"/>
              <a:gd name="T58" fmla="*/ 495090 w 1816"/>
              <a:gd name="T59" fmla="*/ 1926513 h 1816"/>
              <a:gd name="T60" fmla="*/ 370594 w 1816"/>
              <a:gd name="T61" fmla="*/ 1712134 h 1816"/>
              <a:gd name="T62" fmla="*/ 304003 w 1816"/>
              <a:gd name="T63" fmla="*/ 1471682 h 1816"/>
              <a:gd name="T64" fmla="*/ 292422 w 1816"/>
              <a:gd name="T65" fmla="*/ 1263097 h 1816"/>
              <a:gd name="T66" fmla="*/ 338746 w 1816"/>
              <a:gd name="T67" fmla="*/ 1011057 h 1816"/>
              <a:gd name="T68" fmla="*/ 440080 w 1816"/>
              <a:gd name="T69" fmla="*/ 785090 h 1816"/>
              <a:gd name="T70" fmla="*/ 590634 w 1816"/>
              <a:gd name="T71" fmla="*/ 590990 h 1816"/>
              <a:gd name="T72" fmla="*/ 784617 w 1816"/>
              <a:gd name="T73" fmla="*/ 440346 h 1816"/>
              <a:gd name="T74" fmla="*/ 1010447 w 1816"/>
              <a:gd name="T75" fmla="*/ 338950 h 1816"/>
              <a:gd name="T76" fmla="*/ 1262335 w 1816"/>
              <a:gd name="T77" fmla="*/ 292598 h 1816"/>
              <a:gd name="T78" fmla="*/ 1467899 w 1816"/>
              <a:gd name="T79" fmla="*/ 304186 h 1816"/>
              <a:gd name="T80" fmla="*/ 1711101 w 1816"/>
              <a:gd name="T81" fmla="*/ 373715 h 1816"/>
              <a:gd name="T82" fmla="*/ 1925351 w 1816"/>
              <a:gd name="T83" fmla="*/ 495389 h 1816"/>
              <a:gd name="T84" fmla="*/ 2101962 w 1816"/>
              <a:gd name="T85" fmla="*/ 663416 h 1816"/>
              <a:gd name="T86" fmla="*/ 2235144 w 1816"/>
              <a:gd name="T87" fmla="*/ 872001 h 1816"/>
              <a:gd name="T88" fmla="*/ 2313316 w 1816"/>
              <a:gd name="T89" fmla="*/ 1109556 h 1816"/>
              <a:gd name="T90" fmla="*/ 2336478 w 1816"/>
              <a:gd name="T91" fmla="*/ 1315244 h 1816"/>
              <a:gd name="T92" fmla="*/ 2304630 w 1816"/>
              <a:gd name="T93" fmla="*/ 1570181 h 1816"/>
              <a:gd name="T94" fmla="*/ 2211982 w 1816"/>
              <a:gd name="T95" fmla="*/ 1801942 h 1816"/>
              <a:gd name="T96" fmla="*/ 2070114 w 1816"/>
              <a:gd name="T97" fmla="*/ 2001835 h 1816"/>
              <a:gd name="T98" fmla="*/ 1884817 w 1816"/>
              <a:gd name="T99" fmla="*/ 2161171 h 1816"/>
              <a:gd name="T100" fmla="*/ 1664777 w 1816"/>
              <a:gd name="T101" fmla="*/ 2274155 h 1816"/>
              <a:gd name="T102" fmla="*/ 1418680 w 1816"/>
              <a:gd name="T103" fmla="*/ 2332095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bg1">
              <a:alpha val="50000"/>
            </a:schemeClr>
          </a:solidFill>
          <a:ln>
            <a:noFill/>
          </a:ln>
          <a:effectLst>
            <a:outerShdw blurRad="63500" sx="102000" sy="102000" algn="ctr" rotWithShape="0">
              <a:prstClr val="black">
                <a:alpha val="40000"/>
              </a:prstClr>
            </a:outerShdw>
          </a:effectLst>
        </p:spPr>
        <p:txBody>
          <a:bodyPr wrap="none" anchor="ctr"/>
          <a:lstStyle/>
          <a:p>
            <a:endParaRPr lang="zh-CN" altLang="en-US"/>
          </a:p>
        </p:txBody>
      </p:sp>
      <p:sp>
        <p:nvSpPr>
          <p:cNvPr id="17" name="Oval 676"/>
          <p:cNvSpPr>
            <a:spLocks noChangeArrowheads="1"/>
          </p:cNvSpPr>
          <p:nvPr/>
        </p:nvSpPr>
        <p:spPr bwMode="auto">
          <a:xfrm rot="21275257">
            <a:off x="1041400" y="1692275"/>
            <a:ext cx="3762375" cy="3703320"/>
          </a:xfrm>
          <a:prstGeom prst="ellipse">
            <a:avLst/>
          </a:prstGeom>
          <a:solidFill>
            <a:srgbClr val="00B0F0">
              <a:alpha val="70000"/>
            </a:srgbClr>
          </a:solidFill>
          <a:ln>
            <a:noFill/>
          </a:ln>
          <a:effectLst>
            <a:outerShdw blurRad="63500" sx="102000" sy="102000" algn="ctr" rotWithShape="0">
              <a:prstClr val="black">
                <a:alpha val="40000"/>
              </a:prst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p>
        </p:txBody>
      </p:sp>
      <p:sp>
        <p:nvSpPr>
          <p:cNvPr id="18" name="Oval 677"/>
          <p:cNvSpPr>
            <a:spLocks noChangeArrowheads="1"/>
          </p:cNvSpPr>
          <p:nvPr/>
        </p:nvSpPr>
        <p:spPr bwMode="auto">
          <a:xfrm rot="21275257">
            <a:off x="5627370" y="1518920"/>
            <a:ext cx="2689225" cy="2689225"/>
          </a:xfrm>
          <a:prstGeom prst="ellipse">
            <a:avLst/>
          </a:prstGeom>
          <a:solidFill>
            <a:srgbClr val="00B0F0">
              <a:alpha val="70000"/>
            </a:srgbClr>
          </a:solidFill>
          <a:ln>
            <a:noFill/>
          </a:ln>
          <a:effectLst>
            <a:outerShdw blurRad="63500" sx="102000" sy="102000" algn="ctr" rotWithShape="0">
              <a:prstClr val="black">
                <a:alpha val="40000"/>
              </a:prst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p>
        </p:txBody>
      </p:sp>
      <p:sp>
        <p:nvSpPr>
          <p:cNvPr id="19" name="Freeform 679"/>
          <p:cNvSpPr>
            <a:spLocks noEditPoints="1"/>
          </p:cNvSpPr>
          <p:nvPr/>
        </p:nvSpPr>
        <p:spPr bwMode="auto">
          <a:xfrm rot="21275257">
            <a:off x="8184432" y="3113049"/>
            <a:ext cx="3193121" cy="3195321"/>
          </a:xfrm>
          <a:custGeom>
            <a:avLst/>
            <a:gdLst>
              <a:gd name="T0" fmla="*/ 2163936 w 1816"/>
              <a:gd name="T1" fmla="*/ 1005286 h 1816"/>
              <a:gd name="T2" fmla="*/ 2179157 w 1816"/>
              <a:gd name="T3" fmla="*/ 627035 h 1816"/>
              <a:gd name="T4" fmla="*/ 1968598 w 1816"/>
              <a:gd name="T5" fmla="*/ 538183 h 1816"/>
              <a:gd name="T6" fmla="*/ 1808777 w 1816"/>
              <a:gd name="T7" fmla="*/ 368097 h 1816"/>
              <a:gd name="T8" fmla="*/ 1674323 w 1816"/>
              <a:gd name="T9" fmla="*/ 121853 h 1816"/>
              <a:gd name="T10" fmla="*/ 1352143 w 1816"/>
              <a:gd name="T11" fmla="*/ 147239 h 1816"/>
              <a:gd name="T12" fmla="*/ 1060405 w 1816"/>
              <a:gd name="T13" fmla="*/ 132007 h 1816"/>
              <a:gd name="T14" fmla="*/ 844772 w 1816"/>
              <a:gd name="T15" fmla="*/ 175163 h 1816"/>
              <a:gd name="T16" fmla="*/ 629140 w 1816"/>
              <a:gd name="T17" fmla="*/ 271630 h 1816"/>
              <a:gd name="T18" fmla="*/ 273980 w 1816"/>
              <a:gd name="T19" fmla="*/ 401099 h 1816"/>
              <a:gd name="T20" fmla="*/ 271443 w 1816"/>
              <a:gd name="T21" fmla="*/ 629573 h 1816"/>
              <a:gd name="T22" fmla="*/ 175043 w 1816"/>
              <a:gd name="T23" fmla="*/ 845354 h 1816"/>
              <a:gd name="T24" fmla="*/ 0 w 1816"/>
              <a:gd name="T25" fmla="*/ 1061135 h 1816"/>
              <a:gd name="T26" fmla="*/ 147138 w 1816"/>
              <a:gd name="T27" fmla="*/ 1353075 h 1816"/>
              <a:gd name="T28" fmla="*/ 243538 w 1816"/>
              <a:gd name="T29" fmla="*/ 1624705 h 1816"/>
              <a:gd name="T30" fmla="*/ 365307 w 1816"/>
              <a:gd name="T31" fmla="*/ 1810023 h 1816"/>
              <a:gd name="T32" fmla="*/ 537813 w 1816"/>
              <a:gd name="T33" fmla="*/ 1972493 h 1816"/>
              <a:gd name="T34" fmla="*/ 794035 w 1816"/>
              <a:gd name="T35" fmla="*/ 2251739 h 1816"/>
              <a:gd name="T36" fmla="*/ 1004594 w 1816"/>
              <a:gd name="T37" fmla="*/ 2165427 h 1816"/>
              <a:gd name="T38" fmla="*/ 1240521 w 1816"/>
              <a:gd name="T39" fmla="*/ 2173043 h 1816"/>
              <a:gd name="T40" fmla="*/ 1506891 w 1816"/>
              <a:gd name="T41" fmla="*/ 2251739 h 1816"/>
              <a:gd name="T42" fmla="*/ 1719987 w 1816"/>
              <a:gd name="T43" fmla="*/ 2002956 h 1816"/>
              <a:gd name="T44" fmla="*/ 1935619 w 1816"/>
              <a:gd name="T45" fmla="*/ 1810023 h 1816"/>
              <a:gd name="T46" fmla="*/ 2057388 w 1816"/>
              <a:gd name="T47" fmla="*/ 1624705 h 1816"/>
              <a:gd name="T48" fmla="*/ 2141104 w 1816"/>
              <a:gd name="T49" fmla="*/ 1406385 h 1816"/>
              <a:gd name="T50" fmla="*/ 1151732 w 1816"/>
              <a:gd name="T51" fmla="*/ 2048651 h 1816"/>
              <a:gd name="T52" fmla="*/ 971615 w 1816"/>
              <a:gd name="T53" fmla="*/ 2030881 h 1816"/>
              <a:gd name="T54" fmla="*/ 763593 w 1816"/>
              <a:gd name="T55" fmla="*/ 1959800 h 1816"/>
              <a:gd name="T56" fmla="*/ 580939 w 1816"/>
              <a:gd name="T57" fmla="*/ 1843025 h 1816"/>
              <a:gd name="T58" fmla="*/ 433802 w 1816"/>
              <a:gd name="T59" fmla="*/ 1688170 h 1816"/>
              <a:gd name="T60" fmla="*/ 324717 w 1816"/>
              <a:gd name="T61" fmla="*/ 1500313 h 1816"/>
              <a:gd name="T62" fmla="*/ 266370 w 1816"/>
              <a:gd name="T63" fmla="*/ 1289609 h 1816"/>
              <a:gd name="T64" fmla="*/ 256222 w 1816"/>
              <a:gd name="T65" fmla="*/ 1106830 h 1816"/>
              <a:gd name="T66" fmla="*/ 296812 w 1816"/>
              <a:gd name="T67" fmla="*/ 885972 h 1816"/>
              <a:gd name="T68" fmla="*/ 385602 w 1816"/>
              <a:gd name="T69" fmla="*/ 687961 h 1816"/>
              <a:gd name="T70" fmla="*/ 517518 w 1816"/>
              <a:gd name="T71" fmla="*/ 517875 h 1816"/>
              <a:gd name="T72" fmla="*/ 687487 w 1816"/>
              <a:gd name="T73" fmla="*/ 385867 h 1816"/>
              <a:gd name="T74" fmla="*/ 885362 w 1816"/>
              <a:gd name="T75" fmla="*/ 297016 h 1816"/>
              <a:gd name="T76" fmla="*/ 1106068 w 1816"/>
              <a:gd name="T77" fmla="*/ 256399 h 1816"/>
              <a:gd name="T78" fmla="*/ 1286185 w 1816"/>
              <a:gd name="T79" fmla="*/ 266553 h 1816"/>
              <a:gd name="T80" fmla="*/ 1499280 w 1816"/>
              <a:gd name="T81" fmla="*/ 327480 h 1816"/>
              <a:gd name="T82" fmla="*/ 1687008 w 1816"/>
              <a:gd name="T83" fmla="*/ 434101 h 1816"/>
              <a:gd name="T84" fmla="*/ 1841756 w 1816"/>
              <a:gd name="T85" fmla="*/ 581340 h 1816"/>
              <a:gd name="T86" fmla="*/ 1958451 w 1816"/>
              <a:gd name="T87" fmla="*/ 764119 h 1816"/>
              <a:gd name="T88" fmla="*/ 2026946 w 1816"/>
              <a:gd name="T89" fmla="*/ 972284 h 1816"/>
              <a:gd name="T90" fmla="*/ 2047241 w 1816"/>
              <a:gd name="T91" fmla="*/ 1152525 h 1816"/>
              <a:gd name="T92" fmla="*/ 2019335 w 1816"/>
              <a:gd name="T93" fmla="*/ 1375922 h 1816"/>
              <a:gd name="T94" fmla="*/ 1938156 w 1816"/>
              <a:gd name="T95" fmla="*/ 1579010 h 1816"/>
              <a:gd name="T96" fmla="*/ 1813850 w 1816"/>
              <a:gd name="T97" fmla="*/ 1754174 h 1816"/>
              <a:gd name="T98" fmla="*/ 1651492 w 1816"/>
              <a:gd name="T99" fmla="*/ 1893797 h 1816"/>
              <a:gd name="T100" fmla="*/ 1458691 w 1816"/>
              <a:gd name="T101" fmla="*/ 1992802 h 1816"/>
              <a:gd name="T102" fmla="*/ 1243058 w 1816"/>
              <a:gd name="T103" fmla="*/ 2043574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bg1">
              <a:alpha val="50000"/>
            </a:schemeClr>
          </a:solidFill>
          <a:ln>
            <a:noFill/>
          </a:ln>
          <a:effectLst>
            <a:outerShdw blurRad="63500" sx="102000" sy="102000" algn="ctr" rotWithShape="0">
              <a:prstClr val="black">
                <a:alpha val="40000"/>
              </a:prstClr>
            </a:outerShdw>
          </a:effectLst>
        </p:spPr>
        <p:txBody>
          <a:bodyPr wrap="none" anchor="ctr"/>
          <a:lstStyle/>
          <a:p>
            <a:endParaRPr lang="zh-CN" altLang="en-US"/>
          </a:p>
        </p:txBody>
      </p:sp>
      <p:sp>
        <p:nvSpPr>
          <p:cNvPr id="20" name="Oval 680"/>
          <p:cNvSpPr>
            <a:spLocks noChangeArrowheads="1"/>
          </p:cNvSpPr>
          <p:nvPr/>
        </p:nvSpPr>
        <p:spPr bwMode="auto">
          <a:xfrm rot="21275257">
            <a:off x="8687277" y="3617629"/>
            <a:ext cx="2187430" cy="2187430"/>
          </a:xfrm>
          <a:prstGeom prst="ellipse">
            <a:avLst/>
          </a:prstGeom>
          <a:solidFill>
            <a:srgbClr val="00B0F0">
              <a:alpha val="70000"/>
            </a:srgbClr>
          </a:solidFill>
          <a:ln>
            <a:noFill/>
          </a:ln>
          <a:effectLst>
            <a:outerShdw blurRad="63500" sx="102000" sy="102000" algn="ctr" rotWithShape="0">
              <a:prstClr val="black">
                <a:alpha val="40000"/>
              </a:prst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p>
        </p:txBody>
      </p:sp>
      <p:sp>
        <p:nvSpPr>
          <p:cNvPr id="21" name="Freeform 675"/>
          <p:cNvSpPr>
            <a:spLocks noEditPoints="1"/>
          </p:cNvSpPr>
          <p:nvPr/>
        </p:nvSpPr>
        <p:spPr bwMode="auto">
          <a:xfrm rot="21275257">
            <a:off x="518795" y="1191895"/>
            <a:ext cx="4808220" cy="4682490"/>
          </a:xfrm>
          <a:custGeom>
            <a:avLst/>
            <a:gdLst>
              <a:gd name="T0" fmla="*/ 3285144 w 2622"/>
              <a:gd name="T1" fmla="*/ 1506563 h 2622"/>
              <a:gd name="T2" fmla="*/ 3217140 w 2622"/>
              <a:gd name="T3" fmla="*/ 1216236 h 2622"/>
              <a:gd name="T4" fmla="*/ 3154366 w 2622"/>
              <a:gd name="T5" fmla="*/ 776822 h 2622"/>
              <a:gd name="T6" fmla="*/ 2898041 w 2622"/>
              <a:gd name="T7" fmla="*/ 664352 h 2622"/>
              <a:gd name="T8" fmla="*/ 2678334 w 2622"/>
              <a:gd name="T9" fmla="*/ 460339 h 2622"/>
              <a:gd name="T10" fmla="*/ 2424625 w 2622"/>
              <a:gd name="T11" fmla="*/ 300789 h 2622"/>
              <a:gd name="T12" fmla="*/ 2068908 w 2622"/>
              <a:gd name="T13" fmla="*/ 34002 h 2622"/>
              <a:gd name="T14" fmla="*/ 1807352 w 2622"/>
              <a:gd name="T15" fmla="*/ 136009 h 2622"/>
              <a:gd name="T16" fmla="*/ 1509178 w 2622"/>
              <a:gd name="T17" fmla="*/ 146471 h 2622"/>
              <a:gd name="T18" fmla="*/ 1216236 w 2622"/>
              <a:gd name="T19" fmla="*/ 211860 h 2622"/>
              <a:gd name="T20" fmla="*/ 776822 w 2622"/>
              <a:gd name="T21" fmla="*/ 277249 h 2622"/>
              <a:gd name="T22" fmla="*/ 664352 w 2622"/>
              <a:gd name="T23" fmla="*/ 530959 h 2622"/>
              <a:gd name="T24" fmla="*/ 460339 w 2622"/>
              <a:gd name="T25" fmla="*/ 750666 h 2622"/>
              <a:gd name="T26" fmla="*/ 300789 w 2622"/>
              <a:gd name="T27" fmla="*/ 1004375 h 2622"/>
              <a:gd name="T28" fmla="*/ 34002 w 2622"/>
              <a:gd name="T29" fmla="*/ 1360092 h 2622"/>
              <a:gd name="T30" fmla="*/ 136009 w 2622"/>
              <a:gd name="T31" fmla="*/ 1621648 h 2622"/>
              <a:gd name="T32" fmla="*/ 146471 w 2622"/>
              <a:gd name="T33" fmla="*/ 1922437 h 2622"/>
              <a:gd name="T34" fmla="*/ 214476 w 2622"/>
              <a:gd name="T35" fmla="*/ 2212764 h 2622"/>
              <a:gd name="T36" fmla="*/ 277249 w 2622"/>
              <a:gd name="T37" fmla="*/ 2652178 h 2622"/>
              <a:gd name="T38" fmla="*/ 533574 w 2622"/>
              <a:gd name="T39" fmla="*/ 2767263 h 2622"/>
              <a:gd name="T40" fmla="*/ 753281 w 2622"/>
              <a:gd name="T41" fmla="*/ 2971277 h 2622"/>
              <a:gd name="T42" fmla="*/ 1006991 w 2622"/>
              <a:gd name="T43" fmla="*/ 3130826 h 2622"/>
              <a:gd name="T44" fmla="*/ 1362707 w 2622"/>
              <a:gd name="T45" fmla="*/ 3394998 h 2622"/>
              <a:gd name="T46" fmla="*/ 1621648 w 2622"/>
              <a:gd name="T47" fmla="*/ 3295606 h 2622"/>
              <a:gd name="T48" fmla="*/ 1922437 w 2622"/>
              <a:gd name="T49" fmla="*/ 3285144 h 2622"/>
              <a:gd name="T50" fmla="*/ 2215380 w 2622"/>
              <a:gd name="T51" fmla="*/ 3217140 h 2622"/>
              <a:gd name="T52" fmla="*/ 2652178 w 2622"/>
              <a:gd name="T53" fmla="*/ 3154366 h 2622"/>
              <a:gd name="T54" fmla="*/ 2767263 w 2622"/>
              <a:gd name="T55" fmla="*/ 2898041 h 2622"/>
              <a:gd name="T56" fmla="*/ 2971277 w 2622"/>
              <a:gd name="T57" fmla="*/ 2678334 h 2622"/>
              <a:gd name="T58" fmla="*/ 3130826 w 2622"/>
              <a:gd name="T59" fmla="*/ 2424625 h 2622"/>
              <a:gd name="T60" fmla="*/ 3394998 w 2622"/>
              <a:gd name="T61" fmla="*/ 2068908 h 2622"/>
              <a:gd name="T62" fmla="*/ 3295606 w 2622"/>
              <a:gd name="T63" fmla="*/ 1807352 h 2622"/>
              <a:gd name="T64" fmla="*/ 1493485 w 2622"/>
              <a:gd name="T65" fmla="*/ 3149135 h 2622"/>
              <a:gd name="T66" fmla="*/ 1085458 w 2622"/>
              <a:gd name="T67" fmla="*/ 3023588 h 2622"/>
              <a:gd name="T68" fmla="*/ 740204 w 2622"/>
              <a:gd name="T69" fmla="*/ 2788188 h 2622"/>
              <a:gd name="T70" fmla="*/ 473416 w 2622"/>
              <a:gd name="T71" fmla="*/ 2466474 h 2622"/>
              <a:gd name="T72" fmla="*/ 311252 w 2622"/>
              <a:gd name="T73" fmla="*/ 2076755 h 2622"/>
              <a:gd name="T74" fmla="*/ 264172 w 2622"/>
              <a:gd name="T75" fmla="*/ 1715808 h 2622"/>
              <a:gd name="T76" fmla="*/ 329561 w 2622"/>
              <a:gd name="T77" fmla="*/ 1284240 h 2622"/>
              <a:gd name="T78" fmla="*/ 512650 w 2622"/>
              <a:gd name="T79" fmla="*/ 904984 h 2622"/>
              <a:gd name="T80" fmla="*/ 792515 w 2622"/>
              <a:gd name="T81" fmla="*/ 596348 h 2622"/>
              <a:gd name="T82" fmla="*/ 1150847 w 2622"/>
              <a:gd name="T83" fmla="*/ 379256 h 2622"/>
              <a:gd name="T84" fmla="*/ 1566721 w 2622"/>
              <a:gd name="T85" fmla="*/ 272018 h 2622"/>
              <a:gd name="T86" fmla="*/ 1935515 w 2622"/>
              <a:gd name="T87" fmla="*/ 279865 h 2622"/>
              <a:gd name="T88" fmla="*/ 2343542 w 2622"/>
              <a:gd name="T89" fmla="*/ 408027 h 2622"/>
              <a:gd name="T90" fmla="*/ 2691412 w 2622"/>
              <a:gd name="T91" fmla="*/ 640812 h 2622"/>
              <a:gd name="T92" fmla="*/ 2955584 w 2622"/>
              <a:gd name="T93" fmla="*/ 962526 h 2622"/>
              <a:gd name="T94" fmla="*/ 3120364 w 2622"/>
              <a:gd name="T95" fmla="*/ 1352245 h 2622"/>
              <a:gd name="T96" fmla="*/ 3167444 w 2622"/>
              <a:gd name="T97" fmla="*/ 1715808 h 2622"/>
              <a:gd name="T98" fmla="*/ 3102055 w 2622"/>
              <a:gd name="T99" fmla="*/ 2147375 h 2622"/>
              <a:gd name="T100" fmla="*/ 2918966 w 2622"/>
              <a:gd name="T101" fmla="*/ 2526632 h 2622"/>
              <a:gd name="T102" fmla="*/ 2639101 w 2622"/>
              <a:gd name="T103" fmla="*/ 2835268 h 2622"/>
              <a:gd name="T104" fmla="*/ 2280769 w 2622"/>
              <a:gd name="T105" fmla="*/ 3052359 h 2622"/>
              <a:gd name="T106" fmla="*/ 1864895 w 2622"/>
              <a:gd name="T107" fmla="*/ 315959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1">
              <a:alpha val="50000"/>
            </a:schemeClr>
          </a:solidFill>
          <a:ln>
            <a:noFill/>
          </a:ln>
          <a:effectLst>
            <a:outerShdw blurRad="63500" sx="102000" sy="102000" algn="ctr" rotWithShape="0">
              <a:prstClr val="black">
                <a:alpha val="40000"/>
              </a:prstClr>
            </a:outerShdw>
          </a:effectLst>
        </p:spPr>
        <p:txBody>
          <a:bodyPr wrap="none" anchor="ctr"/>
          <a:lstStyle/>
          <a:p>
            <a:endParaRPr lang="zh-CN" altLang="en-US"/>
          </a:p>
        </p:txBody>
      </p:sp>
      <p:sp>
        <p:nvSpPr>
          <p:cNvPr id="22" name="矩形 21"/>
          <p:cNvSpPr/>
          <p:nvPr/>
        </p:nvSpPr>
        <p:spPr>
          <a:xfrm>
            <a:off x="1439545" y="2148840"/>
            <a:ext cx="2966085" cy="2560320"/>
          </a:xfrm>
          <a:prstGeom prst="rect">
            <a:avLst/>
          </a:prstGeom>
        </p:spPr>
        <p:txBody>
          <a:bodyPr wrap="square">
            <a:spAutoFit/>
          </a:bodyPr>
          <a:lstStyle/>
          <a:p>
            <a:r>
              <a:rPr lang="en-US" altLang="zh-CN" b="1">
                <a:solidFill>
                  <a:schemeClr val="bg1"/>
                </a:solidFill>
                <a:sym typeface="+mn-ea"/>
              </a:rPr>
              <a:t>   </a:t>
            </a:r>
            <a:r>
              <a:rPr lang="zh-CN" altLang="en-US" b="1">
                <a:solidFill>
                  <a:schemeClr val="bg1"/>
                </a:solidFill>
                <a:sym typeface="+mn-ea"/>
              </a:rPr>
              <a:t>微信小程序是微信官方最近推出的一款基于微信内置浏览器的应用框架，小程序实现了应用的免安装，只需要扫描下二维码，就可享受到和原生app类似的用户体验，同时其开发成本低，传播速度快、能提供比h5页面更多更丰富的功能。</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25" name="矩形 24"/>
          <p:cNvSpPr/>
          <p:nvPr/>
        </p:nvSpPr>
        <p:spPr>
          <a:xfrm>
            <a:off x="9034270" y="4244131"/>
            <a:ext cx="1787575" cy="933450"/>
          </a:xfrm>
          <a:prstGeom prst="rect">
            <a:avLst/>
          </a:prstGeo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工具准备</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官方</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6253438" y="2149041"/>
            <a:ext cx="1787575" cy="1482090"/>
          </a:xfrm>
          <a:prstGeom prst="rect">
            <a:avLst/>
          </a:prstGeo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便捷</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开发成本底</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可以利用微信的优势</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1000"/>
                                        <p:tgtEl>
                                          <p:spTgt spid="2"/>
                                        </p:tgtEl>
                                        <p:attrNameLst>
                                          <p:attrName>ppt_x</p:attrName>
                                        </p:attrNameLst>
                                      </p:cBhvr>
                                      <p:tavLst>
                                        <p:tav tm="0">
                                          <p:val>
                                            <p:strVal val="ppt_x"/>
                                          </p:val>
                                        </p:tav>
                                        <p:tav tm="100000">
                                          <p:val>
                                            <p:strVal val="ppt_x"/>
                                          </p:val>
                                        </p:tav>
                                      </p:tavLst>
                                    </p:anim>
                                    <p:anim calcmode="lin" valueType="num">
                                      <p:cBhvr additive="base">
                                        <p:cTn id="13" dur="1000"/>
                                        <p:tgtEl>
                                          <p:spTgt spid="2"/>
                                        </p:tgtEl>
                                        <p:attrNameLst>
                                          <p:attrName>ppt_y</p:attrName>
                                        </p:attrNameLst>
                                      </p:cBhvr>
                                      <p:tavLst>
                                        <p:tav tm="0">
                                          <p:val>
                                            <p:strVal val="ppt_y"/>
                                          </p:val>
                                        </p:tav>
                                        <p:tav tm="100000">
                                          <p:val>
                                            <p:strVal val="1+ppt_h/2"/>
                                          </p:val>
                                        </p:tav>
                                      </p:tavLst>
                                    </p:anim>
                                    <p:set>
                                      <p:cBhvr>
                                        <p:cTn id="14" dur="1" fill="hold">
                                          <p:stCondLst>
                                            <p:cond delay="998"/>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454150" y="409575"/>
          <a:ext cx="9872980" cy="60388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567363" y="4670803"/>
            <a:ext cx="5522214" cy="165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网络爬虫</a:t>
            </a:r>
            <a:endPar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68975" y="3630156"/>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a:t>
            </a:r>
            <a:r>
              <a:rPr lang="en-US" altLang="zh-CN" sz="6000" dirty="0">
                <a:solidFill>
                  <a:srgbClr val="F2F2F2"/>
                </a:solidFill>
                <a:latin typeface="Impact" panose="020B0806030902050204" pitchFamily="34" charset="0"/>
                <a:ea typeface="微软雅黑" panose="020B0503020204020204" pitchFamily="34" charset="-122"/>
                <a:sym typeface="Impact" panose="020B0806030902050204" pitchFamily="34" charset="0"/>
              </a:rPr>
              <a:t>three</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Words>
  <Application>WPS 演示</Application>
  <PresentationFormat>自定义</PresentationFormat>
  <Paragraphs>161</Paragraphs>
  <Slides>14</Slides>
  <Notes>14</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微软雅黑</vt:lpstr>
      <vt:lpstr>Open Sans</vt:lpstr>
      <vt:lpstr>等线</vt:lpstr>
      <vt:lpstr>Impact</vt:lpstr>
      <vt:lpstr>Calibri</vt:lpstr>
      <vt:lpstr>Aharoni</vt:lpstr>
      <vt:lpstr>Tahoma</vt:lpstr>
      <vt:lpstr>굴림</vt:lpstr>
      <vt:lpstr>Calibri</vt:lpstr>
      <vt:lpstr>Malgun Gothic</vt:lpstr>
      <vt:lpstr>Segoe Print</vt:lpstr>
      <vt:lpstr>Yu Gothic UI Semibold</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andyl</cp:lastModifiedBy>
  <cp:revision>27</cp:revision>
  <dcterms:created xsi:type="dcterms:W3CDTF">2015-10-12T13:17:00Z</dcterms:created>
  <dcterms:modified xsi:type="dcterms:W3CDTF">2017-05-12T09:19:03Z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