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276DD62-B3F2-4B70-B688-881C69AA0250}">
  <a:tblStyle styleId="{5276DD62-B3F2-4B70-B688-881C69AA025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687c437b28f4a02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87c437b28f4a02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89437396099a15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89437396099a15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ed65d1a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ed65d1a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ed65d1a6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ed65d1a6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ced65d1a6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ced65d1a6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6f46c561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6f46c561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ced65d1a6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ced65d1a6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ced65d1a6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ced65d1a6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ed65d1a6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ced65d1a6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ced65d1a6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ced65d1a6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程式設計學習平台對使用者幫助性分析</a:t>
            </a:r>
            <a:endParaRPr/>
          </a:p>
        </p:txBody>
      </p:sp>
      <p:sp>
        <p:nvSpPr>
          <p:cNvPr id="87" name="Google Shape;87;p13"/>
          <p:cNvSpPr txBox="1"/>
          <p:nvPr>
            <p:ph idx="1" type="subTitle"/>
          </p:nvPr>
        </p:nvSpPr>
        <p:spPr>
          <a:xfrm>
            <a:off x="729452" y="2987162"/>
            <a:ext cx="7688100" cy="5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800"/>
              <a:t>第一組</a:t>
            </a:r>
            <a:endParaRPr sz="1800"/>
          </a:p>
          <a:p>
            <a:pPr indent="0" lvl="0" marL="0" rtl="0" algn="l">
              <a:spcBef>
                <a:spcPts val="0"/>
              </a:spcBef>
              <a:spcAft>
                <a:spcPts val="0"/>
              </a:spcAft>
              <a:buNone/>
            </a:pPr>
            <a:r>
              <a:rPr lang="zh-TW" sz="1800"/>
              <a:t>機電系學四 王瑋繁</a:t>
            </a:r>
            <a:endParaRPr sz="1800"/>
          </a:p>
          <a:p>
            <a:pPr indent="0" lvl="0" marL="0" rtl="0" algn="l">
              <a:spcBef>
                <a:spcPts val="0"/>
              </a:spcBef>
              <a:spcAft>
                <a:spcPts val="0"/>
              </a:spcAft>
              <a:buNone/>
            </a:pPr>
            <a:r>
              <a:rPr lang="zh-TW" sz="1800"/>
              <a:t>機電系學三 蕭妤珊</a:t>
            </a:r>
            <a:endParaRPr sz="1800"/>
          </a:p>
          <a:p>
            <a:pPr indent="0" lvl="0" marL="0" rtl="0" algn="l">
              <a:spcBef>
                <a:spcPts val="0"/>
              </a:spcBef>
              <a:spcAft>
                <a:spcPts val="0"/>
              </a:spcAft>
              <a:buNone/>
            </a:pPr>
            <a:r>
              <a:rPr lang="zh-TW" sz="1800"/>
              <a:t>企管系學一 許沛儒</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p:nvPr/>
        </p:nvSpPr>
        <p:spPr>
          <a:xfrm>
            <a:off x="1195965" y="1413759"/>
            <a:ext cx="1991400" cy="3078000"/>
          </a:xfrm>
          <a:prstGeom prst="homePlate">
            <a:avLst>
              <a:gd fmla="val 37489" name="adj"/>
            </a:avLst>
          </a:prstGeom>
          <a:gradFill>
            <a:gsLst>
              <a:gs pos="0">
                <a:srgbClr val="FDECDB"/>
              </a:gs>
              <a:gs pos="100000">
                <a:srgbClr val="F0A96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1800">
                <a:latin typeface="Lato"/>
                <a:ea typeface="Lato"/>
                <a:cs typeface="Lato"/>
                <a:sym typeface="Lato"/>
              </a:rPr>
              <a:t>資料擷取：</a:t>
            </a:r>
            <a:endParaRPr sz="1800">
              <a:latin typeface="Lato"/>
              <a:ea typeface="Lato"/>
              <a:cs typeface="Lato"/>
              <a:sym typeface="Lato"/>
            </a:endParaRPr>
          </a:p>
          <a:p>
            <a:pPr indent="0" lvl="0" marL="0" rtl="0" algn="ctr">
              <a:spcBef>
                <a:spcPts val="0"/>
              </a:spcBef>
              <a:spcAft>
                <a:spcPts val="0"/>
              </a:spcAft>
              <a:buNone/>
            </a:pPr>
            <a:r>
              <a:rPr lang="zh-TW" sz="1800">
                <a:latin typeface="Lato"/>
                <a:ea typeface="Lato"/>
                <a:cs typeface="Lato"/>
                <a:sym typeface="Lato"/>
              </a:rPr>
              <a:t>以Scrapy抓取指定網站的使用者評論</a:t>
            </a:r>
            <a:endParaRPr sz="1800">
              <a:latin typeface="Lato"/>
              <a:ea typeface="Lato"/>
              <a:cs typeface="Lato"/>
              <a:sym typeface="Lato"/>
            </a:endParaRPr>
          </a:p>
        </p:txBody>
      </p:sp>
      <p:sp>
        <p:nvSpPr>
          <p:cNvPr id="147" name="Google Shape;147;p22"/>
          <p:cNvSpPr/>
          <p:nvPr/>
        </p:nvSpPr>
        <p:spPr>
          <a:xfrm>
            <a:off x="2775134" y="1413750"/>
            <a:ext cx="2787600" cy="3078000"/>
          </a:xfrm>
          <a:prstGeom prst="chevron">
            <a:avLst>
              <a:gd fmla="val 26092" name="adj"/>
            </a:avLst>
          </a:prstGeom>
          <a:gradFill>
            <a:gsLst>
              <a:gs pos="0">
                <a:srgbClr val="DFE9FB"/>
              </a:gs>
              <a:gs pos="100000">
                <a:srgbClr val="6E9BE7"/>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1800">
                <a:latin typeface="Lato"/>
                <a:ea typeface="Lato"/>
                <a:cs typeface="Lato"/>
                <a:sym typeface="Lato"/>
              </a:rPr>
              <a:t>評價分級：</a:t>
            </a:r>
            <a:endParaRPr sz="1800">
              <a:latin typeface="Lato"/>
              <a:ea typeface="Lato"/>
              <a:cs typeface="Lato"/>
              <a:sym typeface="Lato"/>
            </a:endParaRPr>
          </a:p>
          <a:p>
            <a:pPr indent="0" lvl="0" marL="0" rtl="0" algn="ctr">
              <a:spcBef>
                <a:spcPts val="0"/>
              </a:spcBef>
              <a:spcAft>
                <a:spcPts val="0"/>
              </a:spcAft>
              <a:buNone/>
            </a:pPr>
            <a:r>
              <a:rPr lang="zh-TW" sz="1800">
                <a:latin typeface="Lato"/>
                <a:ea typeface="Lato"/>
                <a:cs typeface="Lato"/>
                <a:sym typeface="Lato"/>
              </a:rPr>
              <a:t>撰寫程式碼將評價分為三等，並儲存為CSV檔</a:t>
            </a:r>
            <a:endParaRPr sz="1800">
              <a:latin typeface="Lato"/>
              <a:ea typeface="Lato"/>
              <a:cs typeface="Lato"/>
              <a:sym typeface="Lato"/>
            </a:endParaRPr>
          </a:p>
        </p:txBody>
      </p:sp>
      <p:sp>
        <p:nvSpPr>
          <p:cNvPr id="148" name="Google Shape;148;p22"/>
          <p:cNvSpPr/>
          <p:nvPr/>
        </p:nvSpPr>
        <p:spPr>
          <a:xfrm>
            <a:off x="5160448" y="1413757"/>
            <a:ext cx="2787600" cy="3078000"/>
          </a:xfrm>
          <a:prstGeom prst="chevron">
            <a:avLst>
              <a:gd fmla="val 26092" name="adj"/>
            </a:avLst>
          </a:prstGeom>
          <a:gradFill>
            <a:gsLst>
              <a:gs pos="0">
                <a:srgbClr val="DBD4EB"/>
              </a:gs>
              <a:gs pos="100000">
                <a:srgbClr val="9180BB"/>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1800">
                <a:latin typeface="Lato"/>
                <a:ea typeface="Lato"/>
                <a:cs typeface="Lato"/>
                <a:sym typeface="Lato"/>
              </a:rPr>
              <a:t>分析展示：</a:t>
            </a:r>
            <a:endParaRPr sz="1800">
              <a:latin typeface="Lato"/>
              <a:ea typeface="Lato"/>
              <a:cs typeface="Lato"/>
              <a:sym typeface="Lato"/>
            </a:endParaRPr>
          </a:p>
          <a:p>
            <a:pPr indent="0" lvl="0" marL="0" rtl="0" algn="ctr">
              <a:spcBef>
                <a:spcPts val="0"/>
              </a:spcBef>
              <a:spcAft>
                <a:spcPts val="0"/>
              </a:spcAft>
              <a:buNone/>
            </a:pPr>
            <a:r>
              <a:rPr lang="zh-TW" sz="1800">
                <a:latin typeface="Lato"/>
                <a:ea typeface="Lato"/>
                <a:cs typeface="Lato"/>
                <a:sym typeface="Lato"/>
              </a:rPr>
              <a:t>以柱狀圖呈現，附帶文字說明幫助性等階</a:t>
            </a:r>
            <a:endParaRPr sz="1800">
              <a:latin typeface="Lato"/>
              <a:ea typeface="Lato"/>
              <a:cs typeface="Lato"/>
              <a:sym typeface="Lato"/>
            </a:endParaRPr>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ctrTitle"/>
          </p:nvPr>
        </p:nvSpPr>
        <p:spPr>
          <a:xfrm>
            <a:off x="311695" y="2120514"/>
            <a:ext cx="8520600" cy="205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TW"/>
              <a:t>謝謝大家的聆聽</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分工表</a:t>
            </a:r>
            <a:endParaRPr/>
          </a:p>
        </p:txBody>
      </p:sp>
      <p:graphicFrame>
        <p:nvGraphicFramePr>
          <p:cNvPr id="93" name="Google Shape;93;p14"/>
          <p:cNvGraphicFramePr/>
          <p:nvPr/>
        </p:nvGraphicFramePr>
        <p:xfrm>
          <a:off x="729450" y="1853850"/>
          <a:ext cx="3000000" cy="3000000"/>
        </p:xfrm>
        <a:graphic>
          <a:graphicData uri="http://schemas.openxmlformats.org/drawingml/2006/table">
            <a:tbl>
              <a:tblPr>
                <a:noFill/>
                <a:tableStyleId>{5276DD62-B3F2-4B70-B688-881C69AA0250}</a:tableStyleId>
              </a:tblPr>
              <a:tblGrid>
                <a:gridCol w="1922175"/>
                <a:gridCol w="1922175"/>
                <a:gridCol w="1922175"/>
                <a:gridCol w="1922175"/>
              </a:tblGrid>
              <a:tr h="381000">
                <a:tc>
                  <a:txBody>
                    <a:bodyPr/>
                    <a:lstStyle/>
                    <a:p>
                      <a:pPr indent="0" lvl="0" marL="0" rtl="0" algn="l">
                        <a:spcBef>
                          <a:spcPts val="0"/>
                        </a:spcBef>
                        <a:spcAft>
                          <a:spcPts val="0"/>
                        </a:spcAft>
                        <a:buNone/>
                      </a:pPr>
                      <a:r>
                        <a:t/>
                      </a:r>
                      <a:endParaRPr sz="1700"/>
                    </a:p>
                  </a:txBody>
                  <a:tcPr marT="91425" marB="91425" marR="91425" marL="91425"/>
                </a:tc>
                <a:tc>
                  <a:txBody>
                    <a:bodyPr/>
                    <a:lstStyle/>
                    <a:p>
                      <a:pPr indent="0" lvl="0" marL="0" rtl="0" algn="ctr">
                        <a:spcBef>
                          <a:spcPts val="0"/>
                        </a:spcBef>
                        <a:spcAft>
                          <a:spcPts val="0"/>
                        </a:spcAft>
                        <a:buNone/>
                      </a:pPr>
                      <a:r>
                        <a:rPr lang="zh-TW" sz="1700"/>
                        <a:t>王瑋繁</a:t>
                      </a:r>
                      <a:endParaRPr sz="1700"/>
                    </a:p>
                  </a:txBody>
                  <a:tcPr marT="91425" marB="91425" marR="91425" marL="91425"/>
                </a:tc>
                <a:tc>
                  <a:txBody>
                    <a:bodyPr/>
                    <a:lstStyle/>
                    <a:p>
                      <a:pPr indent="0" lvl="0" marL="0" rtl="0" algn="ctr">
                        <a:spcBef>
                          <a:spcPts val="0"/>
                        </a:spcBef>
                        <a:spcAft>
                          <a:spcPts val="0"/>
                        </a:spcAft>
                        <a:buNone/>
                      </a:pPr>
                      <a:r>
                        <a:rPr lang="zh-TW" sz="1700"/>
                        <a:t>蕭妤珊</a:t>
                      </a:r>
                      <a:endParaRPr sz="1700"/>
                    </a:p>
                  </a:txBody>
                  <a:tcPr marT="91425" marB="91425" marR="91425" marL="91425"/>
                </a:tc>
                <a:tc>
                  <a:txBody>
                    <a:bodyPr/>
                    <a:lstStyle/>
                    <a:p>
                      <a:pPr indent="0" lvl="0" marL="0" rtl="0" algn="ctr">
                        <a:spcBef>
                          <a:spcPts val="0"/>
                        </a:spcBef>
                        <a:spcAft>
                          <a:spcPts val="0"/>
                        </a:spcAft>
                        <a:buNone/>
                      </a:pPr>
                      <a:r>
                        <a:rPr lang="zh-TW" sz="1700"/>
                        <a:t>許沛儒</a:t>
                      </a:r>
                      <a:endParaRPr sz="1700"/>
                    </a:p>
                  </a:txBody>
                  <a:tcPr marT="91425" marB="91425" marR="91425" marL="91425"/>
                </a:tc>
              </a:tr>
              <a:tr h="381000">
                <a:tc>
                  <a:txBody>
                    <a:bodyPr/>
                    <a:lstStyle/>
                    <a:p>
                      <a:pPr indent="0" lvl="0" marL="0" rtl="0" algn="l">
                        <a:spcBef>
                          <a:spcPts val="0"/>
                        </a:spcBef>
                        <a:spcAft>
                          <a:spcPts val="0"/>
                        </a:spcAft>
                        <a:buNone/>
                      </a:pPr>
                      <a:r>
                        <a:rPr lang="zh-TW" sz="1700"/>
                        <a:t>資料集來源篩選</a:t>
                      </a:r>
                      <a:endParaRPr sz="1700"/>
                    </a:p>
                  </a:txBody>
                  <a:tcPr marT="91425" marB="91425" marR="91425" marL="91425"/>
                </a:tc>
                <a:tc>
                  <a:txBody>
                    <a:bodyPr/>
                    <a:lstStyle/>
                    <a:p>
                      <a:pPr indent="0" lvl="0" marL="0" rtl="0" algn="ctr">
                        <a:spcBef>
                          <a:spcPts val="0"/>
                        </a:spcBef>
                        <a:spcAft>
                          <a:spcPts val="0"/>
                        </a:spcAft>
                        <a:buNone/>
                      </a:pPr>
                      <a:r>
                        <a:rPr lang="zh-TW" sz="1700"/>
                        <a:t>V</a:t>
                      </a:r>
                      <a:endParaRPr sz="1700"/>
                    </a:p>
                  </a:txBody>
                  <a:tcPr marT="91425" marB="91425" marR="91425" marL="91425"/>
                </a:tc>
                <a:tc>
                  <a:txBody>
                    <a:bodyPr/>
                    <a:lstStyle/>
                    <a:p>
                      <a:pPr indent="0" lvl="0" marL="0" rtl="0" algn="ctr">
                        <a:spcBef>
                          <a:spcPts val="0"/>
                        </a:spcBef>
                        <a:spcAft>
                          <a:spcPts val="0"/>
                        </a:spcAft>
                        <a:buNone/>
                      </a:pPr>
                      <a:r>
                        <a:rPr lang="zh-TW" sz="1700"/>
                        <a:t>V</a:t>
                      </a:r>
                      <a:endParaRPr sz="1700"/>
                    </a:p>
                  </a:txBody>
                  <a:tcPr marT="91425" marB="91425" marR="91425" marL="91425"/>
                </a:tc>
                <a:tc>
                  <a:txBody>
                    <a:bodyPr/>
                    <a:lstStyle/>
                    <a:p>
                      <a:pPr indent="0" lvl="0" marL="0" rtl="0" algn="ctr">
                        <a:spcBef>
                          <a:spcPts val="0"/>
                        </a:spcBef>
                        <a:spcAft>
                          <a:spcPts val="0"/>
                        </a:spcAft>
                        <a:buNone/>
                      </a:pPr>
                      <a:r>
                        <a:rPr lang="zh-TW" sz="1700"/>
                        <a:t>V</a:t>
                      </a:r>
                      <a:endParaRPr sz="1700"/>
                    </a:p>
                  </a:txBody>
                  <a:tcPr marT="91425" marB="91425" marR="91425" marL="91425"/>
                </a:tc>
              </a:tr>
              <a:tr h="381000">
                <a:tc>
                  <a:txBody>
                    <a:bodyPr/>
                    <a:lstStyle/>
                    <a:p>
                      <a:pPr indent="0" lvl="0" marL="0" rtl="0" algn="l">
                        <a:spcBef>
                          <a:spcPts val="0"/>
                        </a:spcBef>
                        <a:spcAft>
                          <a:spcPts val="0"/>
                        </a:spcAft>
                        <a:buNone/>
                      </a:pPr>
                      <a:r>
                        <a:rPr lang="zh-TW" sz="1700"/>
                        <a:t>Scrapy程式撰寫</a:t>
                      </a:r>
                      <a:endParaRPr sz="1700"/>
                    </a:p>
                  </a:txBody>
                  <a:tcPr marT="91425" marB="91425" marR="91425" marL="91425"/>
                </a:tc>
                <a:tc>
                  <a:txBody>
                    <a:bodyPr/>
                    <a:lstStyle/>
                    <a:p>
                      <a:pPr indent="0" lvl="0" marL="0" rtl="0" algn="ctr">
                        <a:spcBef>
                          <a:spcPts val="0"/>
                        </a:spcBef>
                        <a:spcAft>
                          <a:spcPts val="0"/>
                        </a:spcAft>
                        <a:buNone/>
                      </a:pPr>
                      <a:r>
                        <a:rPr lang="zh-TW" sz="1700"/>
                        <a:t>V</a:t>
                      </a:r>
                      <a:endParaRPr sz="1700"/>
                    </a:p>
                  </a:txBody>
                  <a:tcPr marT="91425" marB="91425" marR="91425" marL="91425"/>
                </a:tc>
                <a:tc>
                  <a:txBody>
                    <a:bodyPr/>
                    <a:lstStyle/>
                    <a:p>
                      <a:pPr indent="0" lvl="0" marL="0" rtl="0" algn="ctr">
                        <a:spcBef>
                          <a:spcPts val="0"/>
                        </a:spcBef>
                        <a:spcAft>
                          <a:spcPts val="0"/>
                        </a:spcAft>
                        <a:buNone/>
                      </a:pPr>
                      <a:r>
                        <a:t/>
                      </a:r>
                      <a:endParaRPr sz="1700"/>
                    </a:p>
                  </a:txBody>
                  <a:tcPr marT="91425" marB="91425" marR="91425" marL="91425"/>
                </a:tc>
                <a:tc>
                  <a:txBody>
                    <a:bodyPr/>
                    <a:lstStyle/>
                    <a:p>
                      <a:pPr indent="0" lvl="0" marL="0" rtl="0" algn="ctr">
                        <a:spcBef>
                          <a:spcPts val="0"/>
                        </a:spcBef>
                        <a:spcAft>
                          <a:spcPts val="0"/>
                        </a:spcAft>
                        <a:buNone/>
                      </a:pPr>
                      <a:r>
                        <a:t/>
                      </a:r>
                      <a:endParaRPr sz="1700"/>
                    </a:p>
                  </a:txBody>
                  <a:tcPr marT="91425" marB="91425" marR="91425" marL="91425"/>
                </a:tc>
              </a:tr>
              <a:tr h="381000">
                <a:tc>
                  <a:txBody>
                    <a:bodyPr/>
                    <a:lstStyle/>
                    <a:p>
                      <a:pPr indent="0" lvl="0" marL="0" rtl="0" algn="l">
                        <a:spcBef>
                          <a:spcPts val="0"/>
                        </a:spcBef>
                        <a:spcAft>
                          <a:spcPts val="0"/>
                        </a:spcAft>
                        <a:buNone/>
                      </a:pPr>
                      <a:r>
                        <a:rPr lang="zh-TW" sz="1700"/>
                        <a:t>評價分級程式撰寫</a:t>
                      </a:r>
                      <a:endParaRPr sz="1700"/>
                    </a:p>
                  </a:txBody>
                  <a:tcPr marT="91425" marB="91425" marR="91425" marL="91425"/>
                </a:tc>
                <a:tc>
                  <a:txBody>
                    <a:bodyPr/>
                    <a:lstStyle/>
                    <a:p>
                      <a:pPr indent="0" lvl="0" marL="0" rtl="0" algn="ctr">
                        <a:spcBef>
                          <a:spcPts val="0"/>
                        </a:spcBef>
                        <a:spcAft>
                          <a:spcPts val="0"/>
                        </a:spcAft>
                        <a:buNone/>
                      </a:pPr>
                      <a:r>
                        <a:t/>
                      </a:r>
                      <a:endParaRPr sz="1700"/>
                    </a:p>
                  </a:txBody>
                  <a:tcPr marT="91425" marB="91425" marR="91425" marL="91425"/>
                </a:tc>
                <a:tc>
                  <a:txBody>
                    <a:bodyPr/>
                    <a:lstStyle/>
                    <a:p>
                      <a:pPr indent="0" lvl="0" marL="0" rtl="0" algn="ctr">
                        <a:spcBef>
                          <a:spcPts val="0"/>
                        </a:spcBef>
                        <a:spcAft>
                          <a:spcPts val="0"/>
                        </a:spcAft>
                        <a:buNone/>
                      </a:pPr>
                      <a:r>
                        <a:rPr lang="zh-TW" sz="1700"/>
                        <a:t>V</a:t>
                      </a:r>
                      <a:endParaRPr sz="1700"/>
                    </a:p>
                  </a:txBody>
                  <a:tcPr marT="91425" marB="91425" marR="91425" marL="91425"/>
                </a:tc>
                <a:tc>
                  <a:txBody>
                    <a:bodyPr/>
                    <a:lstStyle/>
                    <a:p>
                      <a:pPr indent="0" lvl="0" marL="0" rtl="0" algn="ctr">
                        <a:spcBef>
                          <a:spcPts val="0"/>
                        </a:spcBef>
                        <a:spcAft>
                          <a:spcPts val="0"/>
                        </a:spcAft>
                        <a:buNone/>
                      </a:pPr>
                      <a:r>
                        <a:t/>
                      </a:r>
                      <a:endParaRPr sz="1700"/>
                    </a:p>
                  </a:txBody>
                  <a:tcPr marT="91425" marB="91425" marR="91425" marL="91425"/>
                </a:tc>
              </a:tr>
              <a:tr h="381000">
                <a:tc>
                  <a:txBody>
                    <a:bodyPr/>
                    <a:lstStyle/>
                    <a:p>
                      <a:pPr indent="0" lvl="0" marL="0" rtl="0" algn="l">
                        <a:spcBef>
                          <a:spcPts val="0"/>
                        </a:spcBef>
                        <a:spcAft>
                          <a:spcPts val="0"/>
                        </a:spcAft>
                        <a:buNone/>
                      </a:pPr>
                      <a:r>
                        <a:rPr lang="zh-TW" sz="1700"/>
                        <a:t>分析展示程式撰寫</a:t>
                      </a:r>
                      <a:endParaRPr sz="1700"/>
                    </a:p>
                  </a:txBody>
                  <a:tcPr marT="91425" marB="91425" marR="91425" marL="91425"/>
                </a:tc>
                <a:tc>
                  <a:txBody>
                    <a:bodyPr/>
                    <a:lstStyle/>
                    <a:p>
                      <a:pPr indent="0" lvl="0" marL="0" rtl="0" algn="ctr">
                        <a:spcBef>
                          <a:spcPts val="0"/>
                        </a:spcBef>
                        <a:spcAft>
                          <a:spcPts val="0"/>
                        </a:spcAft>
                        <a:buNone/>
                      </a:pPr>
                      <a:r>
                        <a:t/>
                      </a:r>
                      <a:endParaRPr sz="1700"/>
                    </a:p>
                  </a:txBody>
                  <a:tcPr marT="91425" marB="91425" marR="91425" marL="91425"/>
                </a:tc>
                <a:tc>
                  <a:txBody>
                    <a:bodyPr/>
                    <a:lstStyle/>
                    <a:p>
                      <a:pPr indent="0" lvl="0" marL="0" rtl="0" algn="ctr">
                        <a:spcBef>
                          <a:spcPts val="0"/>
                        </a:spcBef>
                        <a:spcAft>
                          <a:spcPts val="0"/>
                        </a:spcAft>
                        <a:buNone/>
                      </a:pPr>
                      <a:r>
                        <a:t/>
                      </a:r>
                      <a:endParaRPr sz="1700"/>
                    </a:p>
                  </a:txBody>
                  <a:tcPr marT="91425" marB="91425" marR="91425" marL="91425"/>
                </a:tc>
                <a:tc>
                  <a:txBody>
                    <a:bodyPr/>
                    <a:lstStyle/>
                    <a:p>
                      <a:pPr indent="0" lvl="0" marL="0" rtl="0" algn="ctr">
                        <a:spcBef>
                          <a:spcPts val="0"/>
                        </a:spcBef>
                        <a:spcAft>
                          <a:spcPts val="0"/>
                        </a:spcAft>
                        <a:buNone/>
                      </a:pPr>
                      <a:r>
                        <a:rPr lang="zh-TW" sz="1700"/>
                        <a:t>V</a:t>
                      </a:r>
                      <a:endParaRPr sz="1700"/>
                    </a:p>
                  </a:txBody>
                  <a:tcPr marT="91425" marB="91425" marR="91425" marL="91425"/>
                </a:tc>
              </a:tr>
              <a:tr h="381000">
                <a:tc>
                  <a:txBody>
                    <a:bodyPr/>
                    <a:lstStyle/>
                    <a:p>
                      <a:pPr indent="0" lvl="0" marL="0" rtl="0" algn="l">
                        <a:spcBef>
                          <a:spcPts val="0"/>
                        </a:spcBef>
                        <a:spcAft>
                          <a:spcPts val="0"/>
                        </a:spcAft>
                        <a:buNone/>
                      </a:pPr>
                      <a:r>
                        <a:rPr lang="zh-TW" sz="1700"/>
                        <a:t>期末報告撰寫</a:t>
                      </a:r>
                      <a:endParaRPr sz="1700"/>
                    </a:p>
                  </a:txBody>
                  <a:tcPr marT="91425" marB="91425" marR="91425" marL="91425"/>
                </a:tc>
                <a:tc>
                  <a:txBody>
                    <a:bodyPr/>
                    <a:lstStyle/>
                    <a:p>
                      <a:pPr indent="0" lvl="0" marL="0" rtl="0" algn="ctr">
                        <a:spcBef>
                          <a:spcPts val="0"/>
                        </a:spcBef>
                        <a:spcAft>
                          <a:spcPts val="0"/>
                        </a:spcAft>
                        <a:buNone/>
                      </a:pPr>
                      <a:r>
                        <a:rPr lang="zh-TW" sz="1700"/>
                        <a:t>V</a:t>
                      </a:r>
                      <a:endParaRPr sz="1700"/>
                    </a:p>
                  </a:txBody>
                  <a:tcPr marT="91425" marB="91425" marR="91425" marL="91425"/>
                </a:tc>
                <a:tc>
                  <a:txBody>
                    <a:bodyPr/>
                    <a:lstStyle/>
                    <a:p>
                      <a:pPr indent="0" lvl="0" marL="0" rtl="0" algn="ctr">
                        <a:spcBef>
                          <a:spcPts val="0"/>
                        </a:spcBef>
                        <a:spcAft>
                          <a:spcPts val="0"/>
                        </a:spcAft>
                        <a:buNone/>
                      </a:pPr>
                      <a:r>
                        <a:rPr lang="zh-TW" sz="1700"/>
                        <a:t>V</a:t>
                      </a:r>
                      <a:endParaRPr sz="1700"/>
                    </a:p>
                  </a:txBody>
                  <a:tcPr marT="91425" marB="91425" marR="91425" marL="91425"/>
                </a:tc>
                <a:tc>
                  <a:txBody>
                    <a:bodyPr/>
                    <a:lstStyle/>
                    <a:p>
                      <a:pPr indent="0" lvl="0" marL="0" rtl="0" algn="ctr">
                        <a:spcBef>
                          <a:spcPts val="0"/>
                        </a:spcBef>
                        <a:spcAft>
                          <a:spcPts val="0"/>
                        </a:spcAft>
                        <a:buNone/>
                      </a:pPr>
                      <a:r>
                        <a:rPr lang="zh-TW" sz="1700"/>
                        <a:t>V</a:t>
                      </a:r>
                      <a:endParaRPr sz="1700"/>
                    </a:p>
                  </a:txBody>
                  <a:tcPr marT="91425" marB="91425" marR="91425" marL="91425"/>
                </a:tc>
              </a:tr>
            </a:tbl>
          </a:graphicData>
        </a:graphic>
      </p:graphicFrame>
      <p:sp>
        <p:nvSpPr>
          <p:cNvPr id="94" name="Google Shape;94;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專題說明</a:t>
            </a:r>
            <a:endParaRPr/>
          </a:p>
        </p:txBody>
      </p:sp>
      <p:sp>
        <p:nvSpPr>
          <p:cNvPr id="100" name="Google Shape;100;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題目發想（動機）</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zh-TW" sz="1800"/>
              <a:t>現代網路發達，學生越來越依賴線上課程，例如，在Google上搜尋「程式設計」就可找到不少相關的學習資源。為確保課程品質，有些網路課程會提供使用者給予建議的管道，可惜的是，資料常常因為太過零散，而導致未被充分利用。於是我們就很好奇，是所有教學平台都對使用者有幫助嗎？我們能不能從這些網站的使用者回饋中來為這些教育平台給予改善呢？也希望能夠進一步提升其教學的品質為學子們提供更好的服務。</a:t>
            </a:r>
            <a:endParaRPr sz="1800"/>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探討主題-程式設計教學網站對使用者的幫助性</a:t>
            </a:r>
            <a:endParaRPr/>
          </a:p>
        </p:txBody>
      </p:sp>
      <p:sp>
        <p:nvSpPr>
          <p:cNvPr id="113" name="Google Shape;113;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zh-TW" sz="1800"/>
              <a:t>搜集程式設計教學網站下之使用者評論（</a:t>
            </a:r>
            <a:r>
              <a:rPr lang="zh-TW" sz="1800"/>
              <a:t>或搜集某教育機構Google評論</a:t>
            </a:r>
            <a:r>
              <a:rPr lang="zh-TW" sz="1800"/>
              <a:t>），將評論依據評分劃分為三等（以Google星等為例：1星為「差」，2~3星為「良」，5星為「優」），並統計三類評論之數量來判斷該網站對使用者學習之幫助性。</a:t>
            </a:r>
            <a:endParaRPr sz="1800"/>
          </a:p>
          <a:p>
            <a:pPr indent="-342900" lvl="0" marL="457200" rtl="0" algn="l">
              <a:spcBef>
                <a:spcPts val="0"/>
              </a:spcBef>
              <a:spcAft>
                <a:spcPts val="0"/>
              </a:spcAft>
              <a:buSzPts val="1800"/>
              <a:buAutoNum type="arabicPeriod"/>
            </a:pPr>
            <a:r>
              <a:rPr lang="zh-TW" sz="1800"/>
              <a:t>Azure情緒分析文字評論的內容。</a:t>
            </a:r>
            <a:endParaRPr sz="1800"/>
          </a:p>
        </p:txBody>
      </p:sp>
      <p:sp>
        <p:nvSpPr>
          <p:cNvPr id="114" name="Google Shape;114;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資料集來源</a:t>
            </a:r>
            <a:endParaRPr/>
          </a:p>
        </p:txBody>
      </p:sp>
      <p:sp>
        <p:nvSpPr>
          <p:cNvPr id="120" name="Google Shape;120;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1800"/>
              <a:t>抓取資料筆數最多的，下方三者擇一：</a:t>
            </a:r>
            <a:endParaRPr sz="1800"/>
          </a:p>
          <a:p>
            <a:pPr indent="0" lvl="0" marL="0" rtl="0" algn="l">
              <a:spcBef>
                <a:spcPts val="1200"/>
              </a:spcBef>
              <a:spcAft>
                <a:spcPts val="0"/>
              </a:spcAft>
              <a:buNone/>
            </a:pPr>
            <a:r>
              <a:rPr lang="zh-TW" sz="1800"/>
              <a:t>平台使用者回饋</a:t>
            </a:r>
            <a:endParaRPr sz="1800"/>
          </a:p>
          <a:p>
            <a:pPr indent="0" lvl="0" marL="0" rtl="0" algn="l">
              <a:spcBef>
                <a:spcPts val="1200"/>
              </a:spcBef>
              <a:spcAft>
                <a:spcPts val="0"/>
              </a:spcAft>
              <a:buNone/>
            </a:pPr>
            <a:r>
              <a:rPr lang="zh-TW" sz="1800"/>
              <a:t>Google評論</a:t>
            </a:r>
            <a:endParaRPr sz="1800"/>
          </a:p>
          <a:p>
            <a:pPr indent="0" lvl="0" marL="0" rtl="0" algn="l">
              <a:spcBef>
                <a:spcPts val="1200"/>
              </a:spcBef>
              <a:spcAft>
                <a:spcPts val="1200"/>
              </a:spcAft>
              <a:buNone/>
            </a:pPr>
            <a:r>
              <a:rPr lang="zh-TW" sz="1800"/>
              <a:t>App商店評論</a:t>
            </a:r>
            <a:endParaRPr sz="1800"/>
          </a:p>
        </p:txBody>
      </p:sp>
      <p:sp>
        <p:nvSpPr>
          <p:cNvPr id="121" name="Google Shape;121;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系統架構</a:t>
            </a:r>
            <a:endParaRPr/>
          </a:p>
        </p:txBody>
      </p:sp>
      <p:sp>
        <p:nvSpPr>
          <p:cNvPr id="127" name="Google Shape;127;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運用技術</a:t>
            </a:r>
            <a:endParaRPr/>
          </a:p>
        </p:txBody>
      </p:sp>
      <p:sp>
        <p:nvSpPr>
          <p:cNvPr id="133" name="Google Shape;133;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1800"/>
              <a:t>以request</a:t>
            </a:r>
            <a:r>
              <a:rPr lang="zh-TW" sz="1800"/>
              <a:t>函式庫 或 Selenium(動態網頁) 或 Scrapy(整個網站) 抓取資料</a:t>
            </a:r>
            <a:endParaRPr sz="1800"/>
          </a:p>
          <a:p>
            <a:pPr indent="0" lvl="0" marL="0" rtl="0" algn="l">
              <a:spcBef>
                <a:spcPts val="1200"/>
              </a:spcBef>
              <a:spcAft>
                <a:spcPts val="1200"/>
              </a:spcAft>
              <a:buNone/>
            </a:pPr>
            <a:r>
              <a:rPr lang="zh-TW" sz="1800"/>
              <a:t>資料儲存：以程式碼將抓取之資料儲存為CSV檔</a:t>
            </a:r>
            <a:endParaRPr sz="1800"/>
          </a:p>
        </p:txBody>
      </p:sp>
      <p:sp>
        <p:nvSpPr>
          <p:cNvPr id="134" name="Google Shape;134;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使用者介面</a:t>
            </a:r>
            <a:endParaRPr/>
          </a:p>
        </p:txBody>
      </p:sp>
      <p:sp>
        <p:nvSpPr>
          <p:cNvPr id="140" name="Google Shape;140;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1800"/>
              <a:t>說明資料擷取的流程：以流程圖進行說明，或是寫一個互動式網站。</a:t>
            </a:r>
            <a:endParaRPr sz="1800"/>
          </a:p>
          <a:p>
            <a:pPr indent="0" lvl="0" marL="0" rtl="0" algn="l">
              <a:spcBef>
                <a:spcPts val="1200"/>
              </a:spcBef>
              <a:spcAft>
                <a:spcPts val="1200"/>
              </a:spcAft>
              <a:buNone/>
            </a:pPr>
            <a:r>
              <a:rPr lang="zh-TW" sz="1800"/>
              <a:t>可開發一個簡潔的網頁或桌面應用，允許用戶查看分析結果和趨勢。</a:t>
            </a:r>
            <a:endParaRPr sz="1800"/>
          </a:p>
        </p:txBody>
      </p:sp>
      <p:sp>
        <p:nvSpPr>
          <p:cNvPr id="141" name="Google Shape;141;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