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809" r:id="rId5"/>
  </p:sldMasterIdLst>
  <p:notesMasterIdLst>
    <p:notesMasterId r:id="rId31"/>
  </p:notesMasterIdLst>
  <p:handoutMasterIdLst>
    <p:handoutMasterId r:id="rId32"/>
  </p:handoutMasterIdLst>
  <p:sldIdLst>
    <p:sldId id="316" r:id="rId6"/>
    <p:sldId id="305" r:id="rId7"/>
    <p:sldId id="324" r:id="rId8"/>
    <p:sldId id="339" r:id="rId9"/>
    <p:sldId id="325" r:id="rId10"/>
    <p:sldId id="326" r:id="rId11"/>
    <p:sldId id="330" r:id="rId12"/>
    <p:sldId id="327" r:id="rId13"/>
    <p:sldId id="331" r:id="rId14"/>
    <p:sldId id="332" r:id="rId15"/>
    <p:sldId id="333" r:id="rId16"/>
    <p:sldId id="322" r:id="rId17"/>
    <p:sldId id="334" r:id="rId18"/>
    <p:sldId id="323" r:id="rId19"/>
    <p:sldId id="328" r:id="rId20"/>
    <p:sldId id="329" r:id="rId21"/>
    <p:sldId id="335" r:id="rId22"/>
    <p:sldId id="336" r:id="rId23"/>
    <p:sldId id="338" r:id="rId24"/>
    <p:sldId id="337" r:id="rId25"/>
    <p:sldId id="302" r:id="rId26"/>
    <p:sldId id="313" r:id="rId27"/>
    <p:sldId id="314" r:id="rId28"/>
    <p:sldId id="318" r:id="rId29"/>
    <p:sldId id="312" r:id="rId3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3899" autoAdjust="0"/>
  </p:normalViewPr>
  <p:slideViewPr>
    <p:cSldViewPr>
      <p:cViewPr varScale="1">
        <p:scale>
          <a:sx n="64" d="100"/>
          <a:sy n="64" d="100"/>
        </p:scale>
        <p:origin x="14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43" d="100"/>
          <a:sy n="43" d="100"/>
        </p:scale>
        <p:origin x="2840" y="6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get-content .\</a:t>
            </a:r>
            <a:r>
              <a:rPr lang="en-US" dirty="0" err="1"/>
              <a:t>TestImages</a:t>
            </a:r>
            <a:r>
              <a:rPr lang="en-US" dirty="0"/>
              <a:t>\oi1n0g16.png –raw</a:t>
            </a:r>
          </a:p>
          <a:p>
            <a:r>
              <a:rPr lang="en-US" dirty="0"/>
              <a:t>get-content .\</a:t>
            </a:r>
            <a:r>
              <a:rPr lang="en-US" dirty="0" err="1"/>
              <a:t>TestImages</a:t>
            </a:r>
            <a:r>
              <a:rPr lang="en-US" dirty="0"/>
              <a:t>\oi1n0g16.png -Encoding Byte</a:t>
            </a:r>
          </a:p>
          <a:p>
            <a:r>
              <a:rPr lang="en-US" dirty="0"/>
              <a:t>get-content .\</a:t>
            </a:r>
            <a:r>
              <a:rPr lang="en-US" dirty="0" err="1"/>
              <a:t>TestImages</a:t>
            </a:r>
            <a:r>
              <a:rPr lang="en-US" dirty="0"/>
              <a:t>\oi1n0g16.png -raw | Format-Hex</a:t>
            </a:r>
          </a:p>
          <a:p>
            <a:endParaRPr lang="nb-NO" dirty="0"/>
          </a:p>
          <a:p>
            <a:r>
              <a:rPr lang="nb-NO" dirty="0" err="1"/>
              <a:t>Ascii</a:t>
            </a:r>
            <a:r>
              <a:rPr lang="nb-NO" dirty="0"/>
              <a:t> </a:t>
            </a:r>
            <a:r>
              <a:rPr lang="nb-NO" dirty="0" err="1"/>
              <a:t>representation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binary</a:t>
            </a:r>
            <a:r>
              <a:rPr lang="nb-NO" dirty="0"/>
              <a:t> data </a:t>
            </a:r>
            <a:r>
              <a:rPr lang="nb-NO" dirty="0" err="1"/>
              <a:t>looks</a:t>
            </a:r>
            <a:r>
              <a:rPr lang="nb-NO" baseline="0" dirty="0"/>
              <a:t> like junk data. </a:t>
            </a:r>
            <a:r>
              <a:rPr lang="nb-NO" baseline="0" dirty="0" err="1"/>
              <a:t>Get</a:t>
            </a:r>
            <a:r>
              <a:rPr lang="nb-NO" baseline="0" dirty="0"/>
              <a:t>-Content is </a:t>
            </a:r>
            <a:r>
              <a:rPr lang="nb-NO" baseline="0" dirty="0" err="1"/>
              <a:t>primarily</a:t>
            </a:r>
            <a:r>
              <a:rPr lang="nb-NO" baseline="0" dirty="0"/>
              <a:t> used to </a:t>
            </a:r>
            <a:r>
              <a:rPr lang="nb-NO" baseline="0" dirty="0" err="1"/>
              <a:t>get</a:t>
            </a:r>
            <a:r>
              <a:rPr lang="nb-NO" baseline="0" dirty="0"/>
              <a:t> </a:t>
            </a:r>
            <a:r>
              <a:rPr lang="nb-NO" baseline="0" dirty="0" err="1"/>
              <a:t>ascii</a:t>
            </a:r>
            <a:r>
              <a:rPr lang="nb-NO" baseline="0" dirty="0"/>
              <a:t> data, and Windows </a:t>
            </a:r>
            <a:r>
              <a:rPr lang="nb-NO" baseline="0" dirty="0" err="1"/>
              <a:t>will</a:t>
            </a:r>
            <a:r>
              <a:rPr lang="nb-NO" baseline="0" dirty="0"/>
              <a:t> </a:t>
            </a:r>
            <a:r>
              <a:rPr lang="nb-NO" baseline="0" dirty="0" err="1"/>
              <a:t>give</a:t>
            </a:r>
            <a:r>
              <a:rPr lang="nb-NO" baseline="0" dirty="0"/>
              <a:t> </a:t>
            </a:r>
            <a:r>
              <a:rPr lang="nb-NO" baseline="0" dirty="0" err="1"/>
              <a:t>binary</a:t>
            </a:r>
            <a:r>
              <a:rPr lang="nb-NO" baseline="0" dirty="0"/>
              <a:t> data an </a:t>
            </a:r>
            <a:r>
              <a:rPr lang="nb-NO" baseline="0" dirty="0" err="1"/>
              <a:t>ascii</a:t>
            </a:r>
            <a:r>
              <a:rPr lang="nb-NO" baseline="0" dirty="0"/>
              <a:t> </a:t>
            </a:r>
            <a:r>
              <a:rPr lang="nb-NO" baseline="0" dirty="0" err="1"/>
              <a:t>representation</a:t>
            </a:r>
            <a:r>
              <a:rPr lang="nb-NO" baseline="0" dirty="0"/>
              <a:t> – </a:t>
            </a:r>
            <a:r>
              <a:rPr lang="nb-NO" baseline="0" dirty="0" err="1"/>
              <a:t>Use</a:t>
            </a:r>
            <a:r>
              <a:rPr lang="nb-NO" baseline="0" dirty="0"/>
              <a:t> format-</a:t>
            </a:r>
            <a:r>
              <a:rPr lang="nb-NO" baseline="0" dirty="0" err="1"/>
              <a:t>hex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22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viewBinaryFile.ps1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59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Good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general file format </a:t>
            </a:r>
            <a:r>
              <a:rPr lang="nb-NO" dirty="0" err="1"/>
              <a:t>structure</a:t>
            </a:r>
            <a:r>
              <a:rPr lang="nb-NO" dirty="0"/>
              <a:t> at: </a:t>
            </a:r>
            <a:r>
              <a:rPr lang="nb-NO" dirty="0"/>
              <a:t>http://hackworthy.blogspot.no/2013/01/how-to-write-binary-file-format.html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54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section</a:t>
            </a:r>
            <a:r>
              <a:rPr lang="nb-NO" baseline="0" dirty="0"/>
              <a:t> </a:t>
            </a:r>
            <a:r>
              <a:rPr lang="nb-NO" baseline="0" dirty="0" err="1"/>
              <a:t>also</a:t>
            </a:r>
            <a:r>
              <a:rPr lang="nb-NO" baseline="0" dirty="0"/>
              <a:t> have </a:t>
            </a:r>
            <a:r>
              <a:rPr lang="nb-NO" baseline="0" dirty="0" err="1"/>
              <a:t>their</a:t>
            </a:r>
            <a:r>
              <a:rPr lang="nb-NO" baseline="0" dirty="0"/>
              <a:t> </a:t>
            </a:r>
            <a:r>
              <a:rPr lang="nb-NO" baseline="0" dirty="0" err="1"/>
              <a:t>own</a:t>
            </a:r>
            <a:r>
              <a:rPr lang="nb-NO" baseline="0" dirty="0"/>
              <a:t> </a:t>
            </a:r>
            <a:r>
              <a:rPr lang="nb-NO" baseline="0" dirty="0" err="1"/>
              <a:t>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435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NOTE!</a:t>
            </a:r>
            <a:r>
              <a:rPr lang="nb-NO" baseline="0" dirty="0"/>
              <a:t> </a:t>
            </a:r>
            <a:r>
              <a:rPr lang="nb-NO" baseline="0" dirty="0" err="1"/>
              <a:t>Only</a:t>
            </a:r>
            <a:r>
              <a:rPr lang="nb-NO" baseline="0" dirty="0"/>
              <a:t> </a:t>
            </a:r>
            <a:r>
              <a:rPr lang="nb-NO" baseline="0" dirty="0" err="1"/>
              <a:t>partial</a:t>
            </a:r>
            <a:r>
              <a:rPr lang="nb-NO" baseline="0" dirty="0"/>
              <a:t> </a:t>
            </a:r>
            <a:r>
              <a:rPr lang="nb-NO" baseline="0" dirty="0" err="1"/>
              <a:t>structure</a:t>
            </a:r>
            <a:r>
              <a:rPr lang="nb-NO" baseline="0" dirty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9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Test2.ps1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469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Test.ps1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25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PNG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PNG/" TargetMode="External"/><Relationship Id="rId2" Type="http://schemas.openxmlformats.org/officeDocument/2006/relationships/hyperlink" Target="https://winprotocoldoc.blob.core.windows.net/productionwindowsarchives/MS-SHLLINK/%5bMS-SHLLINK%5d.pdf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oyvind.kallstad@crayon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440" y="2492896"/>
            <a:ext cx="7772400" cy="930027"/>
          </a:xfrm>
        </p:spPr>
        <p:txBody>
          <a:bodyPr/>
          <a:lstStyle/>
          <a:p>
            <a:r>
              <a:rPr lang="en-US" dirty="0"/>
              <a:t>Working with binary file formats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Øyvind Kallstad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effectLst/>
              </a:rPr>
              <a:t>Critical chunks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i="1" dirty="0">
                <a:effectLst/>
              </a:rPr>
              <a:t>Shall appear in this order, except PLTE is optional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i="1" dirty="0">
                <a:effectLst/>
              </a:rPr>
              <a:t>IHDR (shall be first)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i="1" dirty="0">
                <a:effectLst/>
              </a:rPr>
              <a:t>PLTE (before first IDAT)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i="1" dirty="0">
                <a:effectLst/>
              </a:rPr>
              <a:t>IDAT (multiple allowed - chunks must be consecutive)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i="1" dirty="0">
                <a:effectLst/>
              </a:rPr>
              <a:t>IEND (shall be last)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96544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>
                <a:effectLst/>
              </a:rPr>
              <a:t>Ancillary chunks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>
                <a:effectLst/>
              </a:rPr>
              <a:t>Need not appear in this order</a:t>
            </a:r>
            <a:endParaRPr lang="en-US" sz="1600" dirty="0">
              <a:effectLst/>
            </a:endParaRPr>
          </a:p>
          <a:p>
            <a:pPr marL="0" indent="0">
              <a:buNone/>
            </a:pPr>
            <a:br>
              <a:rPr lang="en-US" sz="1600" dirty="0">
                <a:effectLst/>
              </a:rPr>
            </a:br>
            <a:r>
              <a:rPr lang="en-US" sz="1600" i="1" dirty="0" err="1">
                <a:effectLst/>
              </a:rPr>
              <a:t>cHRM</a:t>
            </a:r>
            <a:r>
              <a:rPr lang="en-US" sz="1600" i="1" dirty="0">
                <a:effectLst/>
              </a:rPr>
              <a:t> (Before PLTE and IDAT)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 err="1">
                <a:effectLst/>
              </a:rPr>
              <a:t>gAMA</a:t>
            </a:r>
            <a:r>
              <a:rPr lang="en-US" sz="1600" i="1" dirty="0">
                <a:effectLst/>
              </a:rPr>
              <a:t> (Before PLTE and IDAT)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 err="1">
                <a:effectLst/>
              </a:rPr>
              <a:t>iCCP</a:t>
            </a:r>
            <a:r>
              <a:rPr lang="en-US" sz="1600" i="1" dirty="0">
                <a:effectLst/>
              </a:rPr>
              <a:t> (Before PLTE and IDAT. If the </a:t>
            </a:r>
            <a:r>
              <a:rPr lang="en-US" sz="1600" i="1" dirty="0" err="1">
                <a:effectLst/>
              </a:rPr>
              <a:t>iCCP</a:t>
            </a:r>
            <a:r>
              <a:rPr lang="en-US" sz="1600" i="1" dirty="0">
                <a:effectLst/>
              </a:rPr>
              <a:t> chunk is present, the </a:t>
            </a:r>
            <a:r>
              <a:rPr lang="en-US" sz="1600" i="1" dirty="0" err="1">
                <a:effectLst/>
              </a:rPr>
              <a:t>sRGB</a:t>
            </a:r>
            <a:r>
              <a:rPr lang="en-US" sz="1600" i="1" dirty="0">
                <a:effectLst/>
              </a:rPr>
              <a:t> chunk should not be present.)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 err="1">
                <a:effectLst/>
              </a:rPr>
              <a:t>sBIT</a:t>
            </a:r>
            <a:r>
              <a:rPr lang="en-US" sz="1600" i="1" dirty="0">
                <a:effectLst/>
              </a:rPr>
              <a:t> (Before PLTE and IDAT)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 err="1">
                <a:effectLst/>
              </a:rPr>
              <a:t>sRGB</a:t>
            </a:r>
            <a:r>
              <a:rPr lang="en-US" sz="1600" i="1" dirty="0">
                <a:effectLst/>
              </a:rPr>
              <a:t> (Before PLTE and IDAT. If the </a:t>
            </a:r>
            <a:r>
              <a:rPr lang="en-US" sz="1600" i="1" dirty="0" err="1">
                <a:effectLst/>
              </a:rPr>
              <a:t>sRGB</a:t>
            </a:r>
            <a:r>
              <a:rPr lang="en-US" sz="1600" i="1" dirty="0">
                <a:effectLst/>
              </a:rPr>
              <a:t> chunk is present, the </a:t>
            </a:r>
            <a:r>
              <a:rPr lang="en-US" sz="1600" i="1" dirty="0" err="1">
                <a:effectLst/>
              </a:rPr>
              <a:t>iCCP</a:t>
            </a:r>
            <a:r>
              <a:rPr lang="en-US" sz="1600" i="1" dirty="0">
                <a:effectLst/>
              </a:rPr>
              <a:t> chunk should not be present.)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 err="1">
                <a:effectLst/>
              </a:rPr>
              <a:t>bKGD</a:t>
            </a:r>
            <a:r>
              <a:rPr lang="en-US" sz="1600" i="1" dirty="0">
                <a:effectLst/>
              </a:rPr>
              <a:t> (After PLTE; before IDAT)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 err="1">
                <a:effectLst/>
              </a:rPr>
              <a:t>hIST</a:t>
            </a:r>
            <a:r>
              <a:rPr lang="en-US" sz="1600" i="1" dirty="0">
                <a:effectLst/>
              </a:rPr>
              <a:t> (After PLTE; before IDAT)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 err="1">
                <a:effectLst/>
              </a:rPr>
              <a:t>tRNS</a:t>
            </a:r>
            <a:r>
              <a:rPr lang="en-US" sz="1600" i="1" dirty="0">
                <a:effectLst/>
              </a:rPr>
              <a:t> (After PLTE; before IDAT)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 err="1">
                <a:effectLst/>
              </a:rPr>
              <a:t>pHYs</a:t>
            </a:r>
            <a:r>
              <a:rPr lang="en-US" sz="1600" i="1" dirty="0">
                <a:effectLst/>
              </a:rPr>
              <a:t> (Before IDAT)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 err="1">
                <a:effectLst/>
              </a:rPr>
              <a:t>sPLT</a:t>
            </a:r>
            <a:r>
              <a:rPr lang="en-US" sz="1600" i="1" dirty="0">
                <a:effectLst/>
              </a:rPr>
              <a:t> (Before IDAT - multiple allowed)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 err="1">
                <a:effectLst/>
              </a:rPr>
              <a:t>tIME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 err="1">
                <a:effectLst/>
              </a:rPr>
              <a:t>iTXt</a:t>
            </a:r>
            <a:r>
              <a:rPr lang="en-US" sz="1600" i="1" dirty="0">
                <a:effectLst/>
              </a:rPr>
              <a:t> (multiple allowed)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 err="1">
                <a:effectLst/>
              </a:rPr>
              <a:t>tEXt</a:t>
            </a:r>
            <a:r>
              <a:rPr lang="en-US" sz="1600" i="1" dirty="0">
                <a:effectLst/>
              </a:rPr>
              <a:t> (multiple allowed)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i="1" dirty="0" err="1">
                <a:effectLst/>
              </a:rPr>
              <a:t>zTXt</a:t>
            </a:r>
            <a:r>
              <a:rPr lang="en-US" sz="1600" i="1" dirty="0">
                <a:effectLst/>
              </a:rPr>
              <a:t> (multiple allowed)</a:t>
            </a:r>
            <a:endParaRPr lang="en-US" sz="1600" dirty="0">
              <a:effectLst/>
            </a:endParaRP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5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1728192"/>
          </a:xfrm>
        </p:spPr>
        <p:txBody>
          <a:bodyPr/>
          <a:lstStyle/>
          <a:p>
            <a:r>
              <a:rPr lang="nb-NO" dirty="0" err="1"/>
              <a:t>Sequencial</a:t>
            </a:r>
            <a:r>
              <a:rPr lang="nb-NO" dirty="0"/>
              <a:t> order used  to interpret a range </a:t>
            </a:r>
            <a:r>
              <a:rPr lang="nb-NO" dirty="0" err="1"/>
              <a:t>of</a:t>
            </a:r>
            <a:r>
              <a:rPr lang="nb-NO" dirty="0"/>
              <a:t> bytes</a:t>
            </a:r>
          </a:p>
          <a:p>
            <a:r>
              <a:rPr lang="nb-NO" dirty="0"/>
              <a:t>Big-</a:t>
            </a:r>
            <a:r>
              <a:rPr lang="nb-NO" dirty="0" err="1"/>
              <a:t>endian</a:t>
            </a:r>
            <a:r>
              <a:rPr lang="nb-NO" dirty="0"/>
              <a:t> (most </a:t>
            </a:r>
            <a:r>
              <a:rPr lang="nb-NO" dirty="0" err="1"/>
              <a:t>significant</a:t>
            </a:r>
            <a:r>
              <a:rPr lang="nb-NO" dirty="0"/>
              <a:t> bit first)</a:t>
            </a:r>
          </a:p>
          <a:p>
            <a:r>
              <a:rPr lang="nb-NO" dirty="0"/>
              <a:t>Little-</a:t>
            </a:r>
            <a:r>
              <a:rPr lang="nb-NO" dirty="0" err="1"/>
              <a:t>endian</a:t>
            </a:r>
            <a:r>
              <a:rPr lang="nb-NO" dirty="0"/>
              <a:t> (</a:t>
            </a:r>
            <a:r>
              <a:rPr lang="nb-NO" dirty="0" err="1"/>
              <a:t>least</a:t>
            </a:r>
            <a:r>
              <a:rPr lang="nb-NO" dirty="0"/>
              <a:t> </a:t>
            </a:r>
            <a:r>
              <a:rPr lang="nb-NO" dirty="0" err="1"/>
              <a:t>signigicant</a:t>
            </a:r>
            <a:r>
              <a:rPr lang="nb-NO" dirty="0"/>
              <a:t> bit first)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Endianness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61048"/>
            <a:ext cx="2667000" cy="2381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861048"/>
            <a:ext cx="2667000" cy="2381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893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To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endianness</a:t>
            </a:r>
            <a:r>
              <a:rPr lang="nb-NO" dirty="0"/>
              <a:t>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System.BitConverter</a:t>
            </a:r>
            <a:r>
              <a:rPr lang="en-US" dirty="0">
                <a:effectLst/>
              </a:rPr>
              <a:t>]::</a:t>
            </a:r>
            <a:r>
              <a:rPr lang="en-US" dirty="0" err="1">
                <a:effectLst/>
              </a:rPr>
              <a:t>IsLittleEndian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Endianness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System.IO.FileStream</a:t>
            </a:r>
            <a:endParaRPr lang="nb-NO" dirty="0"/>
          </a:p>
          <a:p>
            <a:r>
              <a:rPr lang="nb-NO" dirty="0" err="1"/>
              <a:t>System.IO.BinaryReader</a:t>
            </a:r>
            <a:endParaRPr lang="nb-NO" dirty="0"/>
          </a:p>
          <a:p>
            <a:r>
              <a:rPr lang="nb-NO" dirty="0" err="1"/>
              <a:t>System.BitConverter</a:t>
            </a:r>
            <a:endParaRPr lang="nb-NO" dirty="0"/>
          </a:p>
          <a:p>
            <a:r>
              <a:rPr lang="nb-NO" dirty="0" err="1"/>
              <a:t>System.Text.Encoding</a:t>
            </a:r>
            <a:endParaRPr lang="nb-NO" dirty="0"/>
          </a:p>
          <a:p>
            <a:r>
              <a:rPr lang="nb-NO" dirty="0" err="1"/>
              <a:t>System.Array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Helpful</a:t>
            </a:r>
            <a:r>
              <a:rPr lang="nb-NO" dirty="0"/>
              <a:t> .NET </a:t>
            </a:r>
            <a:r>
              <a:rPr lang="nb-NO" dirty="0" err="1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BinaryReader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Read (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bytes, </a:t>
            </a:r>
            <a:r>
              <a:rPr lang="nb-NO" dirty="0" err="1"/>
              <a:t>starting</a:t>
            </a:r>
            <a:r>
              <a:rPr lang="nb-NO" dirty="0"/>
              <a:t> from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point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stream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ReadByte</a:t>
            </a:r>
            <a:r>
              <a:rPr lang="nb-NO" dirty="0"/>
              <a:t> (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byte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stream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ReadBytes</a:t>
            </a:r>
            <a:r>
              <a:rPr lang="nb-NO" dirty="0"/>
              <a:t> (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bytes,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position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ReadUInt16 (</a:t>
            </a:r>
            <a:r>
              <a:rPr lang="nb-NO" dirty="0" err="1"/>
              <a:t>read</a:t>
            </a:r>
            <a:r>
              <a:rPr lang="nb-NO" dirty="0"/>
              <a:t> 2 bytes </a:t>
            </a:r>
            <a:r>
              <a:rPr lang="nb-NO" dirty="0" err="1"/>
              <a:t>unsigned</a:t>
            </a:r>
            <a:r>
              <a:rPr lang="nb-NO" dirty="0"/>
              <a:t> little-</a:t>
            </a:r>
            <a:r>
              <a:rPr lang="nb-NO" dirty="0" err="1"/>
              <a:t>endian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ReadUInt32 (</a:t>
            </a:r>
            <a:r>
              <a:rPr lang="nb-NO" dirty="0" err="1"/>
              <a:t>read</a:t>
            </a:r>
            <a:r>
              <a:rPr lang="nb-NO" dirty="0"/>
              <a:t> 4 bytes </a:t>
            </a:r>
            <a:r>
              <a:rPr lang="nb-NO" dirty="0" err="1"/>
              <a:t>unsigned</a:t>
            </a:r>
            <a:r>
              <a:rPr lang="nb-NO" dirty="0"/>
              <a:t> little-</a:t>
            </a:r>
            <a:r>
              <a:rPr lang="nb-NO" dirty="0" err="1"/>
              <a:t>endian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ReadUint64 (</a:t>
            </a:r>
            <a:r>
              <a:rPr lang="nb-NO" dirty="0" err="1"/>
              <a:t>read</a:t>
            </a:r>
            <a:r>
              <a:rPr lang="nb-NO" dirty="0"/>
              <a:t> 8 bytes </a:t>
            </a:r>
            <a:r>
              <a:rPr lang="nb-NO" dirty="0" err="1"/>
              <a:t>unsigned</a:t>
            </a:r>
            <a:r>
              <a:rPr lang="nb-NO" dirty="0"/>
              <a:t> little-</a:t>
            </a:r>
            <a:r>
              <a:rPr lang="nb-NO" dirty="0" err="1"/>
              <a:t>endian</a:t>
            </a:r>
            <a:r>
              <a:rPr lang="nb-NO" dirty="0"/>
              <a:t>)</a:t>
            </a:r>
            <a:br>
              <a:rPr lang="nb-NO" dirty="0"/>
            </a:br>
            <a:br>
              <a:rPr lang="nb-NO" dirty="0"/>
            </a:br>
            <a:r>
              <a:rPr lang="nb-NO" dirty="0"/>
              <a:t>Will </a:t>
            </a:r>
            <a:r>
              <a:rPr lang="nb-NO" dirty="0" err="1"/>
              <a:t>advance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position</a:t>
            </a:r>
            <a:r>
              <a:rPr lang="nb-NO" dirty="0"/>
              <a:t>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Reading </a:t>
            </a:r>
            <a:r>
              <a:rPr lang="nb-NO" dirty="0" err="1"/>
              <a:t>binary</a:t>
            </a:r>
            <a:r>
              <a:rPr lang="nb-NO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1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BinaryReader.BaseStream</a:t>
            </a:r>
            <a:r>
              <a:rPr lang="nb-NO" dirty="0"/>
              <a:t> (</a:t>
            </a:r>
            <a:r>
              <a:rPr lang="nb-NO" dirty="0" err="1"/>
              <a:t>System.IO.Stream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Length</a:t>
            </a:r>
            <a:endParaRPr lang="nb-NO" dirty="0"/>
          </a:p>
          <a:p>
            <a:pPr lvl="1"/>
            <a:r>
              <a:rPr lang="nb-NO" dirty="0" err="1"/>
              <a:t>Position</a:t>
            </a:r>
            <a:endParaRPr lang="nb-NO" dirty="0"/>
          </a:p>
          <a:p>
            <a:pPr lvl="1"/>
            <a:r>
              <a:rPr lang="nb-NO" dirty="0" err="1"/>
              <a:t>Seek</a:t>
            </a:r>
            <a:r>
              <a:rPr lang="nb-NO" dirty="0"/>
              <a:t> (Go to </a:t>
            </a:r>
            <a:r>
              <a:rPr lang="nb-NO" dirty="0" err="1"/>
              <a:t>position</a:t>
            </a:r>
            <a:r>
              <a:rPr lang="nb-NO" dirty="0"/>
              <a:t> in </a:t>
            </a:r>
            <a:r>
              <a:rPr lang="nb-NO" dirty="0" err="1"/>
              <a:t>stream</a:t>
            </a:r>
            <a:r>
              <a:rPr lang="nb-NO" dirty="0"/>
              <a:t>)</a:t>
            </a:r>
          </a:p>
          <a:p>
            <a:r>
              <a:rPr lang="nb-NO" dirty="0"/>
              <a:t>PowerShell </a:t>
            </a:r>
            <a:r>
              <a:rPr lang="nb-NO" dirty="0" err="1"/>
              <a:t>method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Get</a:t>
            </a:r>
            <a:r>
              <a:rPr lang="nb-NO" dirty="0"/>
              <a:t>-Content –</a:t>
            </a:r>
            <a:r>
              <a:rPr lang="nb-NO" dirty="0" err="1"/>
              <a:t>Encoding</a:t>
            </a:r>
            <a:r>
              <a:rPr lang="nb-NO" dirty="0"/>
              <a:t> Byte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Reading </a:t>
            </a:r>
            <a:r>
              <a:rPr lang="nb-NO" dirty="0" err="1"/>
              <a:t>binary</a:t>
            </a:r>
            <a:r>
              <a:rPr lang="nb-NO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2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Reading </a:t>
            </a:r>
            <a:r>
              <a:rPr lang="nb-NO" dirty="0" err="1"/>
              <a:t>binary</a:t>
            </a:r>
            <a:r>
              <a:rPr lang="nb-NO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6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Find</a:t>
            </a:r>
            <a:r>
              <a:rPr lang="nb-NO" dirty="0"/>
              <a:t>, </a:t>
            </a:r>
            <a:r>
              <a:rPr lang="nb-NO" dirty="0" err="1"/>
              <a:t>read</a:t>
            </a:r>
            <a:r>
              <a:rPr lang="nb-NO" dirty="0"/>
              <a:t> and understand </a:t>
            </a:r>
            <a:r>
              <a:rPr lang="nb-NO" dirty="0" err="1"/>
              <a:t>the</a:t>
            </a:r>
            <a:r>
              <a:rPr lang="nb-NO" dirty="0"/>
              <a:t> file format </a:t>
            </a:r>
            <a:r>
              <a:rPr lang="nb-NO" dirty="0" err="1"/>
              <a:t>documentation</a:t>
            </a:r>
            <a:endParaRPr lang="nb-NO" dirty="0"/>
          </a:p>
          <a:p>
            <a:pPr lvl="1"/>
            <a:r>
              <a:rPr lang="en-US" dirty="0">
                <a:hlinkClick r:id="rId2"/>
              </a:rPr>
              <a:t>https://www.w3.org/TR/PNG/</a:t>
            </a:r>
            <a:endParaRPr lang="en-US" dirty="0"/>
          </a:p>
          <a:p>
            <a:r>
              <a:rPr lang="nb-NO" dirty="0"/>
              <a:t>Plan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(pseudo </a:t>
            </a:r>
            <a:r>
              <a:rPr lang="nb-NO" dirty="0" err="1"/>
              <a:t>code</a:t>
            </a:r>
            <a:r>
              <a:rPr lang="nb-NO" dirty="0"/>
              <a:t> is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friend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!)</a:t>
            </a:r>
          </a:p>
          <a:p>
            <a:r>
              <a:rPr lang="nb-NO" dirty="0" err="1"/>
              <a:t>Implement</a:t>
            </a:r>
            <a:endParaRPr lang="nb-NO" dirty="0"/>
          </a:p>
          <a:p>
            <a:pPr lvl="1"/>
            <a:r>
              <a:rPr lang="nb-NO" dirty="0"/>
              <a:t>Write separate parsers for </a:t>
            </a:r>
            <a:r>
              <a:rPr lang="nb-NO" dirty="0" err="1"/>
              <a:t>each</a:t>
            </a:r>
            <a:r>
              <a:rPr lang="nb-NO" dirty="0"/>
              <a:t> data </a:t>
            </a:r>
            <a:r>
              <a:rPr lang="nb-NO" dirty="0" err="1"/>
              <a:t>section</a:t>
            </a:r>
            <a:r>
              <a:rPr lang="nb-NO" dirty="0"/>
              <a:t>!</a:t>
            </a:r>
          </a:p>
          <a:p>
            <a:r>
              <a:rPr lang="nb-NO" dirty="0"/>
              <a:t>Test and </a:t>
            </a:r>
            <a:r>
              <a:rPr lang="nb-NO" dirty="0" err="1"/>
              <a:t>verify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Creating</a:t>
            </a:r>
            <a:r>
              <a:rPr lang="nb-NO" dirty="0"/>
              <a:t> a PNG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9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PNG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 err="1"/>
              <a:t>Binary</a:t>
            </a:r>
            <a:r>
              <a:rPr lang="nb-NO" dirty="0"/>
              <a:t> File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 err="1"/>
              <a:t>Parsing</a:t>
            </a: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 err="1"/>
              <a:t>Examples</a:t>
            </a: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 err="1"/>
              <a:t>Endianness</a:t>
            </a: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 err="1"/>
              <a:t>Helpful</a:t>
            </a:r>
            <a:r>
              <a:rPr lang="nb-NO" dirty="0"/>
              <a:t> .NET </a:t>
            </a:r>
            <a:r>
              <a:rPr lang="nb-NO" dirty="0" err="1"/>
              <a:t>classes</a:t>
            </a: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Reading </a:t>
            </a:r>
            <a:r>
              <a:rPr lang="nb-NO" dirty="0" err="1"/>
              <a:t>Binary</a:t>
            </a:r>
            <a:r>
              <a:rPr lang="nb-NO" dirty="0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 err="1"/>
              <a:t>Creating</a:t>
            </a:r>
            <a:r>
              <a:rPr lang="nb-NO" dirty="0"/>
              <a:t> a PNG Parser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Binary</a:t>
            </a:r>
            <a:r>
              <a:rPr lang="nb-NO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System.IO.BinaryWriter</a:t>
            </a:r>
            <a:endParaRPr lang="nb-NO" dirty="0"/>
          </a:p>
          <a:p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String</a:t>
            </a:r>
            <a:r>
              <a:rPr lang="nb-NO" dirty="0"/>
              <a:t> to Byte </a:t>
            </a:r>
            <a:r>
              <a:rPr lang="nb-NO" dirty="0" err="1"/>
              <a:t>Array</a:t>
            </a:r>
            <a:r>
              <a:rPr lang="nb-NO" dirty="0"/>
              <a:t> </a:t>
            </a:r>
            <a:r>
              <a:rPr lang="nb-NO" dirty="0" err="1"/>
              <a:t>conversion</a:t>
            </a:r>
            <a:r>
              <a:rPr lang="nb-NO" dirty="0"/>
              <a:t>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System.Text.Encoding</a:t>
            </a:r>
            <a:r>
              <a:rPr lang="en-US" dirty="0"/>
              <a:t>]::</a:t>
            </a:r>
            <a:r>
              <a:rPr lang="en-US" dirty="0" err="1"/>
              <a:t>ASCII.GetBytes</a:t>
            </a:r>
            <a:r>
              <a:rPr lang="en-US" dirty="0"/>
              <a:t>('PowerShell')</a:t>
            </a:r>
          </a:p>
          <a:p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Int to Byte </a:t>
            </a:r>
            <a:r>
              <a:rPr lang="nb-NO" dirty="0" err="1"/>
              <a:t>Array</a:t>
            </a:r>
            <a:r>
              <a:rPr lang="nb-NO" dirty="0"/>
              <a:t> </a:t>
            </a:r>
            <a:r>
              <a:rPr lang="nb-NO" dirty="0" err="1"/>
              <a:t>conversion</a:t>
            </a:r>
            <a:r>
              <a:rPr lang="nb-NO" dirty="0"/>
              <a:t>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System.BitConverter</a:t>
            </a:r>
            <a:r>
              <a:rPr lang="en-US" dirty="0"/>
              <a:t>]::</a:t>
            </a:r>
            <a:r>
              <a:rPr lang="en-US" dirty="0" err="1"/>
              <a:t>GetBytes</a:t>
            </a:r>
            <a:r>
              <a:rPr lang="en-US" dirty="0"/>
              <a:t>(99)</a:t>
            </a:r>
          </a:p>
          <a:p>
            <a:r>
              <a:rPr lang="nb-NO" dirty="0" err="1"/>
              <a:t>Use</a:t>
            </a:r>
            <a:r>
              <a:rPr lang="nb-NO" dirty="0"/>
              <a:t> end-</a:t>
            </a:r>
            <a:r>
              <a:rPr lang="nb-NO" dirty="0" err="1"/>
              <a:t>of</a:t>
            </a:r>
            <a:r>
              <a:rPr lang="nb-NO" dirty="0"/>
              <a:t>-file marker</a:t>
            </a:r>
          </a:p>
          <a:p>
            <a:r>
              <a:rPr lang="nb-NO" dirty="0"/>
              <a:t>Have </a:t>
            </a:r>
            <a:r>
              <a:rPr lang="nb-NO" dirty="0" err="1"/>
              <a:t>size</a:t>
            </a:r>
            <a:r>
              <a:rPr lang="nb-NO" dirty="0"/>
              <a:t> </a:t>
            </a:r>
            <a:r>
              <a:rPr lang="nb-NO" dirty="0" err="1"/>
              <a:t>fields</a:t>
            </a:r>
            <a:r>
              <a:rPr lang="nb-NO" dirty="0"/>
              <a:t> in </a:t>
            </a:r>
            <a:r>
              <a:rPr lang="nb-NO" dirty="0" err="1"/>
              <a:t>section</a:t>
            </a:r>
            <a:r>
              <a:rPr lang="nb-NO" dirty="0"/>
              <a:t> </a:t>
            </a:r>
            <a:r>
              <a:rPr lang="nb-NO" dirty="0" err="1"/>
              <a:t>blocks</a:t>
            </a:r>
            <a:endParaRPr lang="nb-NO" dirty="0"/>
          </a:p>
          <a:p>
            <a:r>
              <a:rPr lang="en-US" dirty="0"/>
              <a:t>http://hackworthy.blogspot.no/2013/01/how-to-write-binary-file-format.html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152128"/>
          </a:xfrm>
        </p:spPr>
        <p:txBody>
          <a:bodyPr/>
          <a:lstStyle/>
          <a:p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binary</a:t>
            </a:r>
            <a:r>
              <a:rPr lang="nb-NO" dirty="0"/>
              <a:t> data</a:t>
            </a:r>
            <a:br>
              <a:rPr lang="nb-NO" dirty="0"/>
            </a:br>
            <a:r>
              <a:rPr lang="nb-NO" dirty="0"/>
              <a:t>- make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file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 err="1"/>
              <a:t>Perservere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48" y="1628800"/>
            <a:ext cx="87514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b-NO" sz="2000" dirty="0"/>
              <a:t>LNK file format: </a:t>
            </a:r>
            <a:br>
              <a:rPr lang="nb-NO" sz="2000" dirty="0"/>
            </a:br>
            <a:r>
              <a:rPr lang="nb-NO" sz="2000" dirty="0">
                <a:hlinkClick r:id="rId2"/>
              </a:rPr>
              <a:t>https://winprotocoldoc.blob.core.windows.net/productionwindowsarchives/MS-SHLLINK/[MS-SHLLINK].pdf</a:t>
            </a:r>
            <a:endParaRPr lang="nb-NO" sz="2000" dirty="0"/>
          </a:p>
          <a:p>
            <a:pPr lvl="1"/>
            <a:endParaRPr lang="nb-NO" sz="2000" dirty="0"/>
          </a:p>
          <a:p>
            <a:pPr lvl="1"/>
            <a:r>
              <a:rPr lang="nb-NO" sz="2000" dirty="0"/>
              <a:t>PNG file format:</a:t>
            </a:r>
            <a:br>
              <a:rPr lang="nb-NO" sz="2000" dirty="0"/>
            </a:br>
            <a:r>
              <a:rPr lang="nb-NO" sz="2000" dirty="0">
                <a:hlinkClick r:id="rId3"/>
              </a:rPr>
              <a:t>https://www.w3.org/TR/PNG/</a:t>
            </a:r>
            <a:endParaRPr lang="nb-NO" sz="20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97394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sz="3600" dirty="0"/>
              <a:t>Øyvind Kallstad</a:t>
            </a:r>
            <a:endParaRPr lang="en-US" sz="3600" dirty="0"/>
          </a:p>
          <a:p>
            <a:pPr marL="800100" lvl="1" indent="-342900"/>
            <a:r>
              <a:rPr lang="nb-NO" sz="3600" dirty="0"/>
              <a:t>Senior Consultant at Crayon</a:t>
            </a:r>
          </a:p>
          <a:p>
            <a:pPr marL="800100" lvl="1" indent="-342900"/>
            <a:r>
              <a:rPr lang="en-US" sz="3600" dirty="0"/>
              <a:t>Cloud and Datacenter Management MVP</a:t>
            </a:r>
          </a:p>
          <a:p>
            <a:pPr lvl="1"/>
            <a:r>
              <a:rPr lang="nb-NO" sz="3600" dirty="0">
                <a:hlinkClick r:id="rId2"/>
              </a:rPr>
              <a:t>oyvind.kallstad@crayon.com</a:t>
            </a:r>
            <a:endParaRPr lang="nb-NO" sz="3600" dirty="0"/>
          </a:p>
          <a:p>
            <a:pPr lvl="1"/>
            <a:r>
              <a:rPr lang="nb-NO" sz="3600" dirty="0"/>
              <a:t>@</a:t>
            </a:r>
            <a:r>
              <a:rPr lang="nb-NO" sz="3600" dirty="0" err="1"/>
              <a:t>OKallstad</a:t>
            </a:r>
            <a:endParaRPr lang="en-US" sz="3600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592796"/>
            <a:ext cx="8640960" cy="2448272"/>
          </a:xfrm>
        </p:spPr>
        <p:txBody>
          <a:bodyPr/>
          <a:lstStyle/>
          <a:p>
            <a:r>
              <a:rPr lang="en-US" dirty="0"/>
              <a:t>A binary file format is any file format that contains primarily binary data (compiled applications, images, media, compressed files etc.)</a:t>
            </a:r>
          </a:p>
          <a:p>
            <a:r>
              <a:rPr lang="en-US" dirty="0"/>
              <a:t>As opposed to a text file format (</a:t>
            </a:r>
            <a:r>
              <a:rPr lang="en-US" dirty="0" err="1"/>
              <a:t>ascii</a:t>
            </a:r>
            <a:r>
              <a:rPr lang="en-US" dirty="0"/>
              <a:t>), if you try to read a binary file you get "gibberish" 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Binary</a:t>
            </a:r>
            <a:r>
              <a:rPr lang="nb-NO" dirty="0"/>
              <a:t> File Format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8200"/>
            <a:ext cx="6196398" cy="26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5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binary</a:t>
            </a:r>
            <a:r>
              <a:rPr lang="nb-NO" dirty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680520"/>
          </a:xfrm>
        </p:spPr>
        <p:txBody>
          <a:bodyPr/>
          <a:lstStyle/>
          <a:p>
            <a:r>
              <a:rPr lang="en-US" dirty="0"/>
              <a:t>When we talk about reading the contents of a text file, we think in terms of characters or strings</a:t>
            </a:r>
          </a:p>
          <a:p>
            <a:r>
              <a:rPr lang="en-US" dirty="0"/>
              <a:t>But when reading the contents of binary files, we think in terms of bytes</a:t>
            </a:r>
          </a:p>
          <a:p>
            <a:r>
              <a:rPr lang="en-US" dirty="0"/>
              <a:t>To make sense of the data in a binary file format, we need some application or script that can parse (translate) the contents.</a:t>
            </a:r>
          </a:p>
          <a:p>
            <a:r>
              <a:rPr lang="en-US" dirty="0"/>
              <a:t>To make your own binary file format parser you need to have kind of understanding of the structure of the file format in question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3888432"/>
          </a:xfrm>
        </p:spPr>
        <p:txBody>
          <a:bodyPr/>
          <a:lstStyle/>
          <a:p>
            <a:r>
              <a:rPr lang="nb-NO" dirty="0"/>
              <a:t>LNK:</a:t>
            </a:r>
            <a:br>
              <a:rPr lang="nb-NO" dirty="0"/>
            </a:br>
            <a:br>
              <a:rPr lang="nb-NO" dirty="0"/>
            </a:br>
            <a:r>
              <a:rPr lang="nb-NO" dirty="0"/>
              <a:t>SHELL_LINK_HEADER [LINKTARGET_IDLIST] [LINKINFO] [STRING_DATA] *EXTRA_DATA</a:t>
            </a:r>
            <a:br>
              <a:rPr lang="nb-NO" dirty="0"/>
            </a:br>
            <a:br>
              <a:rPr lang="nb-N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4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2" y="1556792"/>
            <a:ext cx="8578115" cy="50405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PNG:</a:t>
            </a:r>
            <a:br>
              <a:rPr lang="nb-NO" dirty="0"/>
            </a:br>
            <a:br>
              <a:rPr lang="nb-NO" dirty="0"/>
            </a:br>
            <a:r>
              <a:rPr lang="nb-NO" dirty="0"/>
              <a:t>PNG_SIGNATURE [CHUNK] * n</a:t>
            </a:r>
            <a:br>
              <a:rPr lang="nb-NO" dirty="0"/>
            </a:br>
            <a:br>
              <a:rPr lang="nb-NO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effectLst/>
              </a:rPr>
              <a:t>Chunk layout: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i="1" dirty="0">
              <a:effectLst/>
            </a:endParaRPr>
          </a:p>
          <a:p>
            <a:pPr marL="0" indent="0">
              <a:buNone/>
            </a:pPr>
            <a:r>
              <a:rPr lang="en-US" i="1" dirty="0">
                <a:effectLst/>
              </a:rPr>
              <a:t>LENGTH + CHUNK TYPE + CHUNK DATA + CRC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i="1" dirty="0">
              <a:effectLst/>
            </a:endParaRPr>
          </a:p>
          <a:p>
            <a:pPr marL="0" indent="0">
              <a:buNone/>
            </a:pPr>
            <a:r>
              <a:rPr lang="en-US" i="1" dirty="0">
                <a:effectLst/>
              </a:rPr>
              <a:t>or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i="1" dirty="0">
              <a:effectLst/>
            </a:endParaRPr>
          </a:p>
          <a:p>
            <a:pPr marL="0" indent="0">
              <a:buNone/>
            </a:pPr>
            <a:r>
              <a:rPr lang="en-US" i="1" dirty="0">
                <a:effectLst/>
              </a:rPr>
              <a:t>LENGTH (=0) + CHUNK TYPE + CRC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4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464D35B9B3747B4E2A06A03B99655" ma:contentTypeVersion="0" ma:contentTypeDescription="Create a new document." ma:contentTypeScope="" ma:versionID="c3e212362c2c14daa61b02103f189d9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a61bef5830ccd2ace72456f2079c6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3FB6D6-20D2-4766-8757-4915B19517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664D19-D279-4267-B848-64E7A99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F77A2C0-12D0-44D9-BC1E-EE6C324BED5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4160</TotalTime>
  <Words>723</Words>
  <Application>Microsoft Office PowerPoint</Application>
  <PresentationFormat>On-screen Show (4:3)</PresentationFormat>
  <Paragraphs>149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Working with binary file formats</vt:lpstr>
      <vt:lpstr>Agenda</vt:lpstr>
      <vt:lpstr>Binary File Format</vt:lpstr>
      <vt:lpstr>PowerPoint Presentation</vt:lpstr>
      <vt:lpstr>Parsing</vt:lpstr>
      <vt:lpstr>Examples</vt:lpstr>
      <vt:lpstr>Examples</vt:lpstr>
      <vt:lpstr>Examples</vt:lpstr>
      <vt:lpstr>Examples</vt:lpstr>
      <vt:lpstr>Examples</vt:lpstr>
      <vt:lpstr>Examples</vt:lpstr>
      <vt:lpstr>Endianness</vt:lpstr>
      <vt:lpstr>Endianness</vt:lpstr>
      <vt:lpstr>Helpful .NET classes</vt:lpstr>
      <vt:lpstr>Reading binary data</vt:lpstr>
      <vt:lpstr>Reading binary data</vt:lpstr>
      <vt:lpstr>PowerPoint Presentation</vt:lpstr>
      <vt:lpstr>Creating a PNG parser</vt:lpstr>
      <vt:lpstr>PowerPoint Presentation</vt:lpstr>
      <vt:lpstr>Writing binary data - make your own file format</vt:lpstr>
      <vt:lpstr>Summary</vt:lpstr>
      <vt:lpstr>Next Steps...</vt:lpstr>
      <vt:lpstr>Questions?</vt:lpstr>
      <vt:lpstr>Resources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Øyvind Kallstad</cp:lastModifiedBy>
  <cp:revision>211</cp:revision>
  <dcterms:created xsi:type="dcterms:W3CDTF">2007-07-20T07:41:41Z</dcterms:created>
  <dcterms:modified xsi:type="dcterms:W3CDTF">2017-05-05T11:12:31Z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ContentTypeId">
    <vt:lpwstr>0x0101006E8464D35B9B3747B4E2A06A03B99655</vt:lpwstr>
  </property>
</Properties>
</file>