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809" r:id="rId5"/>
  </p:sldMasterIdLst>
  <p:notesMasterIdLst>
    <p:notesMasterId r:id="rId21"/>
  </p:notesMasterIdLst>
  <p:handoutMasterIdLst>
    <p:handoutMasterId r:id="rId22"/>
  </p:handoutMasterIdLst>
  <p:sldIdLst>
    <p:sldId id="316" r:id="rId6"/>
    <p:sldId id="305" r:id="rId7"/>
    <p:sldId id="321" r:id="rId8"/>
    <p:sldId id="320" r:id="rId9"/>
    <p:sldId id="324" r:id="rId10"/>
    <p:sldId id="325" r:id="rId11"/>
    <p:sldId id="326" r:id="rId12"/>
    <p:sldId id="327" r:id="rId13"/>
    <p:sldId id="322" r:id="rId14"/>
    <p:sldId id="310" r:id="rId15"/>
    <p:sldId id="302" r:id="rId16"/>
    <p:sldId id="313" r:id="rId17"/>
    <p:sldId id="314" r:id="rId18"/>
    <p:sldId id="318" r:id="rId19"/>
    <p:sldId id="312" r:id="rId20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72016" autoAdjust="0"/>
  </p:normalViewPr>
  <p:slideViewPr>
    <p:cSldViewPr>
      <p:cViewPr varScale="1">
        <p:scale>
          <a:sx n="84" d="100"/>
          <a:sy n="84" d="100"/>
        </p:scale>
        <p:origin x="750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43" d="100"/>
          <a:sy n="43" d="100"/>
        </p:scale>
        <p:origin x="2840" y="68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21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618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936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914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181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07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449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820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694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640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677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865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97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1491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90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powershell/dsc/whitepaper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hyperlink" Target="http://stevenmurawski.com/devops-reading-list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oyvind.kallstad@crayon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jan.egil.ring@crayon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4440" y="2492896"/>
            <a:ext cx="7772400" cy="930027"/>
          </a:xfrm>
        </p:spPr>
        <p:txBody>
          <a:bodyPr/>
          <a:lstStyle/>
          <a:p>
            <a:r>
              <a:rPr lang="en-US" dirty="0"/>
              <a:t>Take your Automated Release Pipeline to the next level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Jan Egil Ring &amp; Øyvind Kallstad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Infrastructure </a:t>
            </a:r>
            <a:r>
              <a:rPr lang="de-DE" dirty="0" err="1"/>
              <a:t>as</a:t>
            </a:r>
            <a:r>
              <a:rPr lang="de-DE" dirty="0"/>
              <a:t> Code </a:t>
            </a:r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Source Control</a:t>
            </a:r>
          </a:p>
          <a:p>
            <a:r>
              <a:rPr lang="de-DE" dirty="0"/>
              <a:t>Think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lifecycle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automating</a:t>
            </a:r>
            <a:endParaRPr lang="de-DE" dirty="0"/>
          </a:p>
          <a:p>
            <a:r>
              <a:rPr lang="de-DE" dirty="0" err="1"/>
              <a:t>Expand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toolset</a:t>
            </a:r>
            <a:endParaRPr lang="de-DE" dirty="0"/>
          </a:p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reason</a:t>
            </a:r>
            <a:r>
              <a:rPr lang="de-DE" dirty="0"/>
              <a:t> not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hosted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(s)</a:t>
            </a:r>
          </a:p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4400" dirty="0" err="1"/>
              <a:t>Automate</a:t>
            </a:r>
            <a:r>
              <a:rPr lang="de-DE" sz="4400" dirty="0"/>
              <a:t> ALL </a:t>
            </a:r>
            <a:r>
              <a:rPr lang="de-DE" sz="4400" dirty="0" err="1"/>
              <a:t>the</a:t>
            </a:r>
            <a:r>
              <a:rPr lang="de-DE" sz="4400" dirty="0"/>
              <a:t> </a:t>
            </a:r>
            <a:r>
              <a:rPr lang="de-DE" sz="4400" dirty="0" err="1"/>
              <a:t>things</a:t>
            </a:r>
            <a:r>
              <a:rPr lang="de-DE" sz="4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Resources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76948" y="1628800"/>
            <a:ext cx="875146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2000" dirty="0"/>
              <a:t>Slides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b-NO" sz="2000" dirty="0"/>
              <a:t>github.com/PSConfEU/2017</a:t>
            </a:r>
          </a:p>
          <a:p>
            <a:endParaRPr lang="nb-NO" sz="2000" dirty="0"/>
          </a:p>
          <a:p>
            <a:endParaRPr lang="nb-NO" sz="2000" dirty="0"/>
          </a:p>
          <a:p>
            <a:r>
              <a:rPr lang="en-US" sz="2000" dirty="0"/>
              <a:t>Whitepaper: The Release Pipeline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https://msdn.microsoft.com/en-us/powershell/dsc/whitepapers</a:t>
            </a:r>
            <a:endParaRPr lang="en-US" sz="2000" dirty="0"/>
          </a:p>
          <a:p>
            <a:endParaRPr lang="en-US" dirty="0"/>
          </a:p>
          <a:p>
            <a:r>
              <a:rPr lang="nb-NO" sz="1800" dirty="0" err="1"/>
              <a:t>Books</a:t>
            </a:r>
            <a:r>
              <a:rPr lang="nb-NO" sz="1800" dirty="0"/>
              <a:t>: The Phoenix Project, The </a:t>
            </a:r>
            <a:r>
              <a:rPr lang="nb-NO" sz="1800" dirty="0" err="1"/>
              <a:t>DevOps</a:t>
            </a:r>
            <a:r>
              <a:rPr lang="nb-NO" sz="1800" dirty="0"/>
              <a:t> </a:t>
            </a:r>
            <a:r>
              <a:rPr lang="nb-NO" sz="1800" dirty="0" err="1"/>
              <a:t>Handbook</a:t>
            </a:r>
            <a:endParaRPr lang="nb-NO" sz="18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sz="1200" dirty="0"/>
              <a:t>More: </a:t>
            </a:r>
            <a:r>
              <a:rPr lang="nb-NO" sz="1200" dirty="0">
                <a:hlinkClick r:id="rId4"/>
              </a:rPr>
              <a:t>http://stevenmurawski.com/devops-reading-list/</a:t>
            </a:r>
            <a:r>
              <a:rPr lang="nb-NO" sz="1200" dirty="0"/>
              <a:t> </a:t>
            </a:r>
          </a:p>
          <a:p>
            <a:pPr lvl="1"/>
            <a:endParaRPr lang="en-US" sz="2000" dirty="0"/>
          </a:p>
          <a:p>
            <a:endParaRPr lang="en-US" sz="2000" dirty="0"/>
          </a:p>
          <a:p>
            <a:endParaRPr lang="nb-NO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752" y="4797152"/>
            <a:ext cx="1078858" cy="16522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584" y="4766061"/>
            <a:ext cx="1152128" cy="172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4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Øyvind Kallstad</a:t>
            </a:r>
            <a:endParaRPr lang="en-US" dirty="0"/>
          </a:p>
          <a:p>
            <a:pPr marL="800100" lvl="1" indent="-342900"/>
            <a:r>
              <a:rPr lang="nb-NO" sz="1800" dirty="0"/>
              <a:t>Senior Consultant at Crayon</a:t>
            </a:r>
          </a:p>
          <a:p>
            <a:pPr marL="800100" lvl="1" indent="-342900"/>
            <a:r>
              <a:rPr lang="en-US" sz="1700" dirty="0"/>
              <a:t>Cloud and Datacenter Management MVP</a:t>
            </a:r>
          </a:p>
          <a:p>
            <a:pPr lvl="1"/>
            <a:r>
              <a:rPr lang="nb-NO" sz="1800" dirty="0">
                <a:hlinkClick r:id="rId3"/>
              </a:rPr>
              <a:t>oyvind.kallstad@crayon.com</a:t>
            </a:r>
            <a:endParaRPr lang="nb-NO" sz="1800" dirty="0"/>
          </a:p>
          <a:p>
            <a:pPr lvl="1"/>
            <a:r>
              <a:rPr lang="nb-NO" sz="1800" dirty="0"/>
              <a:t>@</a:t>
            </a:r>
            <a:r>
              <a:rPr lang="nb-NO" sz="1800" dirty="0" err="1"/>
              <a:t>OKallstad</a:t>
            </a:r>
            <a:endParaRPr lang="nb-NO" sz="1800" dirty="0"/>
          </a:p>
          <a:p>
            <a:pPr marL="800100" lvl="1" indent="-342900"/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Jan Egil Ring</a:t>
            </a:r>
          </a:p>
          <a:p>
            <a:pPr marL="800100" lvl="1" indent="-342900"/>
            <a:r>
              <a:rPr lang="nb-NO" sz="1700" dirty="0"/>
              <a:t>Lead Architect, </a:t>
            </a:r>
            <a:r>
              <a:rPr lang="nb-NO" sz="1700" dirty="0" err="1"/>
              <a:t>Infrastructure</a:t>
            </a:r>
            <a:r>
              <a:rPr lang="nb-NO" sz="1700" dirty="0"/>
              <a:t> at Crayon</a:t>
            </a:r>
          </a:p>
          <a:p>
            <a:pPr marL="800100" lvl="1" indent="-342900"/>
            <a:r>
              <a:rPr lang="nb-NO" sz="1700" dirty="0" err="1"/>
              <a:t>Cloud</a:t>
            </a:r>
            <a:r>
              <a:rPr lang="nb-NO" sz="1700" dirty="0"/>
              <a:t> and Datacenter Management MVP</a:t>
            </a:r>
          </a:p>
          <a:p>
            <a:pPr marL="800100" lvl="1" indent="-342900"/>
            <a:r>
              <a:rPr lang="en-US" sz="1700" dirty="0"/>
              <a:t>Member of the editorial board of PowerShellMagazine.com</a:t>
            </a:r>
          </a:p>
          <a:p>
            <a:pPr marL="800100" lvl="1" indent="-342900"/>
            <a:r>
              <a:rPr lang="nb-NO" sz="1700" dirty="0">
                <a:hlinkClick r:id="rId4"/>
              </a:rPr>
              <a:t>jan.egil.ring@crayon.com</a:t>
            </a:r>
            <a:endParaRPr lang="nb-NO" sz="1700" dirty="0"/>
          </a:p>
          <a:p>
            <a:pPr marL="800100" lvl="1" indent="-342900"/>
            <a:r>
              <a:rPr lang="nb-NO" sz="1700" dirty="0"/>
              <a:t>@</a:t>
            </a:r>
            <a:r>
              <a:rPr lang="nb-NO" sz="1700" dirty="0" err="1"/>
              <a:t>JanEgilRing</a:t>
            </a:r>
            <a:endParaRPr lang="nb-NO" sz="1700" dirty="0"/>
          </a:p>
          <a:p>
            <a:pPr marL="800100" lvl="1" indent="-342900"/>
            <a:endParaRPr lang="en-US" sz="1700" dirty="0"/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b-NO" dirty="0" err="1"/>
              <a:t>Concepts</a:t>
            </a:r>
            <a:endParaRPr lang="nb-NO" dirty="0"/>
          </a:p>
          <a:p>
            <a:pPr>
              <a:buFont typeface="Arial" panose="020B0604020202020204" pitchFamily="34" charset="0"/>
              <a:buChar char="•"/>
            </a:pPr>
            <a:r>
              <a:rPr lang="nb-NO" dirty="0" err="1"/>
              <a:t>Implementing</a:t>
            </a:r>
            <a:r>
              <a:rPr lang="nb-NO" dirty="0"/>
              <a:t> an </a:t>
            </a:r>
            <a:r>
              <a:rPr lang="nb-NO" dirty="0" err="1"/>
              <a:t>automated</a:t>
            </a:r>
            <a:r>
              <a:rPr lang="nb-NO" dirty="0"/>
              <a:t> </a:t>
            </a:r>
            <a:r>
              <a:rPr lang="nb-NO" dirty="0" err="1"/>
              <a:t>Release</a:t>
            </a:r>
            <a:r>
              <a:rPr lang="nb-NO" dirty="0"/>
              <a:t> Pipeline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Taking it a </a:t>
            </a:r>
            <a:r>
              <a:rPr lang="nb-NO" dirty="0" err="1"/>
              <a:t>step</a:t>
            </a:r>
            <a:r>
              <a:rPr lang="nb-NO" dirty="0"/>
              <a:t> </a:t>
            </a:r>
            <a:r>
              <a:rPr lang="nb-NO" dirty="0" err="1"/>
              <a:t>further</a:t>
            </a:r>
            <a:endParaRPr lang="nb-NO" dirty="0"/>
          </a:p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Designing a </a:t>
            </a:r>
            <a:r>
              <a:rPr lang="nb-NO" dirty="0" err="1"/>
              <a:t>highly</a:t>
            </a:r>
            <a:r>
              <a:rPr lang="nb-NO" dirty="0"/>
              <a:t> </a:t>
            </a:r>
            <a:r>
              <a:rPr lang="nb-NO" dirty="0" err="1"/>
              <a:t>available</a:t>
            </a:r>
            <a:r>
              <a:rPr lang="nb-NO" dirty="0"/>
              <a:t> </a:t>
            </a:r>
            <a:r>
              <a:rPr lang="nb-NO" dirty="0" err="1"/>
              <a:t>multi-cloud</a:t>
            </a:r>
            <a:r>
              <a:rPr lang="nb-NO" dirty="0"/>
              <a:t> </a:t>
            </a:r>
            <a:r>
              <a:rPr lang="nb-NO" dirty="0" err="1"/>
              <a:t>infrastructure</a:t>
            </a:r>
            <a:endParaRPr lang="nb-NO" dirty="0"/>
          </a:p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2400" dirty="0" err="1"/>
              <a:t>DevOps</a:t>
            </a:r>
            <a:endParaRPr lang="nb-NO" sz="2400" dirty="0"/>
          </a:p>
          <a:p>
            <a:r>
              <a:rPr lang="nb-NO" sz="2400" dirty="0" err="1"/>
              <a:t>Infrastructure</a:t>
            </a:r>
            <a:r>
              <a:rPr lang="nb-NO" sz="2400" dirty="0"/>
              <a:t> as Code</a:t>
            </a:r>
          </a:p>
          <a:p>
            <a:r>
              <a:rPr lang="nb-NO" sz="2400" dirty="0"/>
              <a:t>Source Control</a:t>
            </a:r>
          </a:p>
          <a:p>
            <a:r>
              <a:rPr lang="nb-NO" sz="2400" dirty="0" err="1"/>
              <a:t>Continous</a:t>
            </a:r>
            <a:r>
              <a:rPr lang="nb-NO" sz="2400" dirty="0"/>
              <a:t> Integration</a:t>
            </a:r>
          </a:p>
          <a:p>
            <a:r>
              <a:rPr lang="nb-NO" sz="2400" dirty="0"/>
              <a:t>Testing</a:t>
            </a:r>
          </a:p>
          <a:p>
            <a:r>
              <a:rPr lang="nb-NO" sz="2400" dirty="0"/>
              <a:t>High </a:t>
            </a:r>
            <a:r>
              <a:rPr lang="nb-NO" sz="2400" dirty="0" err="1"/>
              <a:t>Availability</a:t>
            </a:r>
            <a:endParaRPr lang="nb-NO" sz="2400" dirty="0"/>
          </a:p>
          <a:p>
            <a:r>
              <a:rPr lang="nb-NO" sz="2400" dirty="0" err="1"/>
              <a:t>Docker</a:t>
            </a:r>
            <a:r>
              <a:rPr lang="nb-NO" sz="2400" dirty="0"/>
              <a:t> / containers</a:t>
            </a:r>
          </a:p>
          <a:p>
            <a:endParaRPr lang="nb-NO" sz="2400" dirty="0"/>
          </a:p>
          <a:p>
            <a:endParaRPr lang="nb-NO" sz="2400" dirty="0"/>
          </a:p>
          <a:p>
            <a:endParaRPr lang="nb-NO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Concepts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0348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Define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process</a:t>
            </a:r>
            <a:endParaRPr lang="nb-NO" dirty="0"/>
          </a:p>
          <a:p>
            <a:r>
              <a:rPr lang="nb-NO" dirty="0" err="1"/>
              <a:t>Choose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tools</a:t>
            </a:r>
            <a:endParaRPr lang="nb-NO" dirty="0"/>
          </a:p>
          <a:p>
            <a:r>
              <a:rPr lang="nb-NO" dirty="0" err="1"/>
              <a:t>Automate</a:t>
            </a:r>
            <a:endParaRPr lang="nb-NO" dirty="0"/>
          </a:p>
          <a:p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Implementing</a:t>
            </a:r>
            <a:r>
              <a:rPr lang="nb-NO" dirty="0"/>
              <a:t> an </a:t>
            </a:r>
            <a:r>
              <a:rPr lang="nb-NO" dirty="0" err="1"/>
              <a:t>automated</a:t>
            </a:r>
            <a:r>
              <a:rPr lang="nb-NO" dirty="0"/>
              <a:t> </a:t>
            </a:r>
            <a:r>
              <a:rPr lang="nb-NO" dirty="0" err="1"/>
              <a:t>Release</a:t>
            </a:r>
            <a:r>
              <a:rPr lang="nb-NO" dirty="0"/>
              <a:t> Pipeline</a:t>
            </a:r>
          </a:p>
        </p:txBody>
      </p:sp>
    </p:spTree>
    <p:extLst>
      <p:ext uri="{BB962C8B-B14F-4D97-AF65-F5344CB8AC3E}">
        <p14:creationId xmlns:p14="http://schemas.microsoft.com/office/powerpoint/2010/main" val="315888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Automate</a:t>
            </a:r>
            <a:r>
              <a:rPr lang="nb-NO" dirty="0"/>
              <a:t> All The Things</a:t>
            </a:r>
          </a:p>
          <a:p>
            <a:pPr lvl="1"/>
            <a:r>
              <a:rPr lang="nb-NO" dirty="0"/>
              <a:t>Deployment</a:t>
            </a:r>
          </a:p>
          <a:p>
            <a:pPr lvl="1"/>
            <a:r>
              <a:rPr lang="nb-NO" dirty="0" err="1"/>
              <a:t>Changes</a:t>
            </a:r>
            <a:endParaRPr lang="nb-NO" dirty="0"/>
          </a:p>
          <a:p>
            <a:pPr lvl="1"/>
            <a:r>
              <a:rPr lang="nb-NO" dirty="0" err="1"/>
              <a:t>Failover</a:t>
            </a:r>
            <a:endParaRPr lang="nb-NO" dirty="0"/>
          </a:p>
          <a:p>
            <a:pPr lvl="1"/>
            <a:r>
              <a:rPr lang="nb-NO" dirty="0" err="1"/>
              <a:t>Termination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Taking it a </a:t>
            </a:r>
            <a:r>
              <a:rPr lang="nb-NO" dirty="0" err="1"/>
              <a:t>step</a:t>
            </a:r>
            <a:r>
              <a:rPr lang="nb-NO" dirty="0"/>
              <a:t> </a:t>
            </a:r>
            <a:r>
              <a:rPr lang="nb-NO" dirty="0" err="1"/>
              <a:t>further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6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/>
          <a:p>
            <a:r>
              <a:rPr lang="nb-NO" dirty="0"/>
              <a:t>Case scenario</a:t>
            </a:r>
          </a:p>
          <a:p>
            <a:pPr lvl="1"/>
            <a:r>
              <a:rPr lang="nb-NO" sz="2800" dirty="0" err="1"/>
              <a:t>Self-hosted</a:t>
            </a:r>
            <a:r>
              <a:rPr lang="nb-NO" sz="2800" dirty="0"/>
              <a:t> </a:t>
            </a:r>
            <a:r>
              <a:rPr lang="nb-NO" sz="2800" dirty="0" err="1"/>
              <a:t>GitLab</a:t>
            </a:r>
            <a:r>
              <a:rPr lang="nb-NO" sz="2800" dirty="0"/>
              <a:t> service in </a:t>
            </a:r>
            <a:r>
              <a:rPr lang="nb-NO" sz="2800" dirty="0" err="1"/>
              <a:t>the</a:t>
            </a:r>
            <a:r>
              <a:rPr lang="nb-NO" sz="2800" dirty="0"/>
              <a:t> </a:t>
            </a:r>
            <a:r>
              <a:rPr lang="nb-NO" sz="2800" dirty="0" err="1"/>
              <a:t>cloud</a:t>
            </a:r>
            <a:endParaRPr lang="nb-NO" sz="2800" dirty="0"/>
          </a:p>
          <a:p>
            <a:r>
              <a:rPr lang="nb-NO" dirty="0"/>
              <a:t>Goals</a:t>
            </a:r>
          </a:p>
          <a:p>
            <a:pPr lvl="1"/>
            <a:r>
              <a:rPr lang="nb-NO" sz="2800" dirty="0" err="1"/>
              <a:t>Automated</a:t>
            </a:r>
            <a:r>
              <a:rPr lang="nb-NO" sz="2800" dirty="0"/>
              <a:t> </a:t>
            </a:r>
            <a:r>
              <a:rPr lang="nb-NO" sz="2800" dirty="0" err="1"/>
              <a:t>deployment</a:t>
            </a:r>
            <a:r>
              <a:rPr lang="nb-NO" sz="2800" dirty="0"/>
              <a:t> / </a:t>
            </a:r>
            <a:r>
              <a:rPr lang="nb-NO" sz="2800" dirty="0" err="1"/>
              <a:t>change</a:t>
            </a:r>
            <a:r>
              <a:rPr lang="nb-NO" sz="2800" dirty="0"/>
              <a:t> management</a:t>
            </a:r>
          </a:p>
          <a:p>
            <a:pPr lvl="1"/>
            <a:r>
              <a:rPr lang="nb-NO" sz="2800" dirty="0"/>
              <a:t>Simple to </a:t>
            </a:r>
            <a:r>
              <a:rPr lang="nb-NO" sz="2800" dirty="0" err="1"/>
              <a:t>manage</a:t>
            </a:r>
            <a:endParaRPr lang="nb-NO" sz="2800" dirty="0"/>
          </a:p>
          <a:p>
            <a:pPr lvl="1"/>
            <a:r>
              <a:rPr lang="nb-NO" sz="2800" dirty="0"/>
              <a:t>Automatic </a:t>
            </a:r>
            <a:r>
              <a:rPr lang="nb-NO" sz="2800" dirty="0" err="1"/>
              <a:t>updates</a:t>
            </a:r>
            <a:r>
              <a:rPr lang="nb-NO" sz="2800" dirty="0"/>
              <a:t> (</a:t>
            </a:r>
            <a:r>
              <a:rPr lang="nb-NO" sz="2800" dirty="0" err="1"/>
              <a:t>security</a:t>
            </a:r>
            <a:r>
              <a:rPr lang="nb-NO" sz="2800" dirty="0"/>
              <a:t> </a:t>
            </a:r>
            <a:r>
              <a:rPr lang="nb-NO" sz="2800" dirty="0" err="1"/>
              <a:t>patches</a:t>
            </a:r>
            <a:r>
              <a:rPr lang="nb-NO" sz="2800" dirty="0"/>
              <a:t> </a:t>
            </a:r>
            <a:r>
              <a:rPr lang="nb-NO" sz="2800" dirty="0" err="1"/>
              <a:t>etc</a:t>
            </a:r>
            <a:r>
              <a:rPr lang="nb-NO" sz="2800" dirty="0"/>
              <a:t>)</a:t>
            </a:r>
          </a:p>
          <a:p>
            <a:pPr lvl="1"/>
            <a:r>
              <a:rPr lang="nb-NO" sz="2800" dirty="0"/>
              <a:t>Automatic </a:t>
            </a:r>
            <a:r>
              <a:rPr lang="nb-NO" sz="2800" dirty="0" err="1"/>
              <a:t>failover</a:t>
            </a:r>
            <a:r>
              <a:rPr lang="nb-NO" sz="2800" dirty="0"/>
              <a:t> / </a:t>
            </a:r>
            <a:r>
              <a:rPr lang="nb-NO" sz="2800" dirty="0" err="1"/>
              <a:t>Monitoring</a:t>
            </a:r>
            <a:endParaRPr lang="nb-NO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80120"/>
          </a:xfrm>
        </p:spPr>
        <p:txBody>
          <a:bodyPr/>
          <a:lstStyle/>
          <a:p>
            <a:r>
              <a:rPr lang="en-US" dirty="0"/>
              <a:t>Designing a highly available multi-cloud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4553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844824"/>
            <a:ext cx="8640960" cy="4464496"/>
          </a:xfrm>
        </p:spPr>
        <p:txBody>
          <a:bodyPr/>
          <a:lstStyle/>
          <a:p>
            <a:r>
              <a:rPr lang="nb-NO" dirty="0"/>
              <a:t>Technology </a:t>
            </a:r>
            <a:r>
              <a:rPr lang="nb-NO" dirty="0" err="1"/>
              <a:t>choices</a:t>
            </a:r>
            <a:endParaRPr lang="nb-NO" dirty="0"/>
          </a:p>
          <a:p>
            <a:pPr lvl="1"/>
            <a:r>
              <a:rPr lang="nb-NO" sz="2800" dirty="0" err="1"/>
              <a:t>Cloud</a:t>
            </a:r>
            <a:r>
              <a:rPr lang="nb-NO" sz="2800" dirty="0"/>
              <a:t> </a:t>
            </a:r>
            <a:r>
              <a:rPr lang="nb-NO" sz="2800" dirty="0" err="1"/>
              <a:t>technology</a:t>
            </a:r>
            <a:r>
              <a:rPr lang="nb-NO" sz="2800" dirty="0"/>
              <a:t>: </a:t>
            </a:r>
            <a:r>
              <a:rPr lang="nb-NO" sz="2800" dirty="0" err="1"/>
              <a:t>Azure</a:t>
            </a:r>
            <a:r>
              <a:rPr lang="nb-NO" sz="2800" dirty="0"/>
              <a:t> &amp; AWS</a:t>
            </a:r>
          </a:p>
          <a:p>
            <a:pPr lvl="1"/>
            <a:r>
              <a:rPr lang="nb-NO" sz="2800" dirty="0"/>
              <a:t>Operating System: </a:t>
            </a:r>
            <a:r>
              <a:rPr lang="nb-NO" sz="2800" dirty="0" err="1"/>
              <a:t>CoreOS</a:t>
            </a:r>
            <a:endParaRPr lang="nb-NO" sz="2800" dirty="0"/>
          </a:p>
          <a:p>
            <a:pPr lvl="1"/>
            <a:r>
              <a:rPr lang="nb-NO" sz="2800" dirty="0"/>
              <a:t>Source Control &amp; </a:t>
            </a:r>
            <a:r>
              <a:rPr lang="nb-NO" sz="2800" dirty="0" err="1"/>
              <a:t>Continous</a:t>
            </a:r>
            <a:r>
              <a:rPr lang="nb-NO" sz="2800" dirty="0"/>
              <a:t> Integration: </a:t>
            </a:r>
            <a:r>
              <a:rPr lang="nb-NO" sz="2800" dirty="0" err="1"/>
              <a:t>GitHub</a:t>
            </a:r>
            <a:r>
              <a:rPr lang="nb-NO" sz="2800" dirty="0"/>
              <a:t> &amp; </a:t>
            </a:r>
            <a:r>
              <a:rPr lang="nb-NO" sz="2800" dirty="0" err="1"/>
              <a:t>CircleCI</a:t>
            </a:r>
            <a:endParaRPr lang="nb-NO" sz="2800" dirty="0"/>
          </a:p>
          <a:p>
            <a:pPr lvl="1"/>
            <a:r>
              <a:rPr lang="nb-NO" sz="2800" dirty="0"/>
              <a:t>Automation </a:t>
            </a:r>
            <a:r>
              <a:rPr lang="nb-NO" sz="2800" dirty="0" err="1"/>
              <a:t>tools</a:t>
            </a:r>
            <a:r>
              <a:rPr lang="nb-NO" sz="2800" dirty="0"/>
              <a:t>: </a:t>
            </a:r>
            <a:r>
              <a:rPr lang="nb-NO" sz="2800" dirty="0" err="1"/>
              <a:t>Azure</a:t>
            </a:r>
            <a:r>
              <a:rPr lang="nb-NO" sz="2800" dirty="0"/>
              <a:t> CLI 2.0, AWS CLI, </a:t>
            </a:r>
            <a:r>
              <a:rPr lang="nb-NO" sz="2800" dirty="0" err="1"/>
              <a:t>AzureDNS</a:t>
            </a:r>
            <a:r>
              <a:rPr lang="nb-NO" sz="2800" dirty="0"/>
              <a:t>, </a:t>
            </a:r>
            <a:r>
              <a:rPr lang="nb-NO" sz="2800" dirty="0" err="1"/>
              <a:t>AppInsights</a:t>
            </a:r>
            <a:r>
              <a:rPr lang="nb-NO" sz="2800" dirty="0"/>
              <a:t>, </a:t>
            </a:r>
            <a:r>
              <a:rPr lang="nb-NO" sz="2800" dirty="0" err="1"/>
              <a:t>Azure</a:t>
            </a:r>
            <a:r>
              <a:rPr lang="nb-NO" sz="2800" dirty="0"/>
              <a:t> Automation, </a:t>
            </a:r>
            <a:r>
              <a:rPr lang="nb-NO" sz="2800" dirty="0" err="1"/>
              <a:t>Docker</a:t>
            </a:r>
            <a:r>
              <a:rPr lang="nb-NO" sz="2800" dirty="0"/>
              <a:t>, </a:t>
            </a:r>
            <a:r>
              <a:rPr lang="nb-NO" sz="2800" dirty="0" err="1"/>
              <a:t>Docker-Compose</a:t>
            </a:r>
            <a:endParaRPr lang="nb-NO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80120"/>
          </a:xfrm>
        </p:spPr>
        <p:txBody>
          <a:bodyPr/>
          <a:lstStyle/>
          <a:p>
            <a:r>
              <a:rPr lang="en-US" dirty="0"/>
              <a:t>Designing a highly available multi-cloud infrastructure (continued)</a:t>
            </a:r>
          </a:p>
        </p:txBody>
      </p:sp>
    </p:spTree>
    <p:extLst>
      <p:ext uri="{BB962C8B-B14F-4D97-AF65-F5344CB8AC3E}">
        <p14:creationId xmlns:p14="http://schemas.microsoft.com/office/powerpoint/2010/main" val="235286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844824"/>
            <a:ext cx="8640960" cy="4464496"/>
          </a:xfrm>
        </p:spPr>
        <p:txBody>
          <a:bodyPr/>
          <a:lstStyle/>
          <a:p>
            <a:r>
              <a:rPr lang="nb-NO" dirty="0" err="1"/>
              <a:t>Implementation</a:t>
            </a:r>
            <a:endParaRPr lang="nb-NO" dirty="0"/>
          </a:p>
          <a:p>
            <a:pPr lvl="1"/>
            <a:r>
              <a:rPr lang="nb-NO" dirty="0"/>
              <a:t>Templates (</a:t>
            </a:r>
            <a:r>
              <a:rPr lang="nb-NO" dirty="0" err="1"/>
              <a:t>Azure</a:t>
            </a:r>
            <a:r>
              <a:rPr lang="nb-NO" dirty="0"/>
              <a:t>: ARM, AWS: </a:t>
            </a:r>
            <a:r>
              <a:rPr lang="nb-NO" dirty="0" err="1"/>
              <a:t>CloudFormation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Separate </a:t>
            </a:r>
            <a:r>
              <a:rPr lang="nb-NO" dirty="0" err="1"/>
              <a:t>templates</a:t>
            </a:r>
            <a:r>
              <a:rPr lang="nb-NO" dirty="0"/>
              <a:t> from </a:t>
            </a:r>
            <a:r>
              <a:rPr lang="nb-NO" dirty="0" err="1"/>
              <a:t>deployments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parameter files</a:t>
            </a:r>
          </a:p>
          <a:p>
            <a:pPr lvl="1"/>
            <a:r>
              <a:rPr lang="nb-NO" dirty="0" err="1"/>
              <a:t>Declarative</a:t>
            </a:r>
            <a:r>
              <a:rPr lang="nb-NO" dirty="0"/>
              <a:t> OS </a:t>
            </a:r>
            <a:r>
              <a:rPr lang="nb-NO" dirty="0" err="1"/>
              <a:t>setup</a:t>
            </a:r>
            <a:r>
              <a:rPr lang="nb-NO" dirty="0"/>
              <a:t> (</a:t>
            </a:r>
            <a:r>
              <a:rPr lang="nb-NO" dirty="0" err="1"/>
              <a:t>cloud-config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Cross-</a:t>
            </a:r>
            <a:r>
              <a:rPr lang="nb-NO" dirty="0" err="1"/>
              <a:t>platform</a:t>
            </a:r>
            <a:r>
              <a:rPr lang="nb-NO" dirty="0"/>
              <a:t> by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Docker</a:t>
            </a:r>
            <a:r>
              <a:rPr lang="nb-NO" dirty="0"/>
              <a:t> and </a:t>
            </a:r>
            <a:r>
              <a:rPr lang="nb-NO" dirty="0" err="1"/>
              <a:t>launch</a:t>
            </a:r>
            <a:r>
              <a:rPr lang="nb-NO" dirty="0"/>
              <a:t> scripts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80120"/>
          </a:xfrm>
        </p:spPr>
        <p:txBody>
          <a:bodyPr/>
          <a:lstStyle/>
          <a:p>
            <a:r>
              <a:rPr lang="en-US" dirty="0"/>
              <a:t>Designing a highly available multi-cloud infrastructure (continued)</a:t>
            </a:r>
          </a:p>
        </p:txBody>
      </p:sp>
    </p:spTree>
    <p:extLst>
      <p:ext uri="{BB962C8B-B14F-4D97-AF65-F5344CB8AC3E}">
        <p14:creationId xmlns:p14="http://schemas.microsoft.com/office/powerpoint/2010/main" val="184925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7518" y="0"/>
            <a:ext cx="8208963" cy="2160241"/>
          </a:xfrm>
        </p:spPr>
        <p:txBody>
          <a:bodyPr/>
          <a:lstStyle/>
          <a:p>
            <a:r>
              <a:rPr lang="nb-NO" sz="3200" dirty="0"/>
              <a:t>Architecture</a:t>
            </a:r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0728"/>
            <a:ext cx="9144000" cy="554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7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8464D35B9B3747B4E2A06A03B99655" ma:contentTypeVersion="0" ma:contentTypeDescription="Create a new document." ma:contentTypeScope="" ma:versionID="c3e212362c2c14daa61b02103f189d9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a61bef5830ccd2ace72456f2079c6a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3FB6D6-20D2-4766-8757-4915B19517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664D19-D279-4267-B848-64E7A99232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F77A2C0-12D0-44D9-BC1E-EE6C324BED53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1530</TotalTime>
  <Words>405</Words>
  <Application>Microsoft Office PowerPoint</Application>
  <PresentationFormat>On-screen Show (4:3)</PresentationFormat>
  <Paragraphs>104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Take your Automated Release Pipeline to the next level</vt:lpstr>
      <vt:lpstr>Agenda</vt:lpstr>
      <vt:lpstr>Concepts</vt:lpstr>
      <vt:lpstr>Implementing an automated Release Pipeline</vt:lpstr>
      <vt:lpstr>Taking it a step further</vt:lpstr>
      <vt:lpstr>Designing a highly available multi-cloud infrastructure</vt:lpstr>
      <vt:lpstr>Designing a highly available multi-cloud infrastructure (continued)</vt:lpstr>
      <vt:lpstr>Designing a highly available multi-cloud infrastructure (continued)</vt:lpstr>
      <vt:lpstr>PowerPoint Presentation</vt:lpstr>
      <vt:lpstr>Demo</vt:lpstr>
      <vt:lpstr>Summary</vt:lpstr>
      <vt:lpstr>Next Steps...</vt:lpstr>
      <vt:lpstr>Questions?</vt:lpstr>
      <vt:lpstr>Resources</vt:lpstr>
      <vt:lpstr>About_Author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Ring, Jan Egil</cp:lastModifiedBy>
  <cp:revision>196</cp:revision>
  <dcterms:created xsi:type="dcterms:W3CDTF">2007-07-20T07:41:41Z</dcterms:created>
  <dcterms:modified xsi:type="dcterms:W3CDTF">2017-05-05T09:25:10Z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  <property fmtid="{D5CDD505-2E9C-101B-9397-08002B2CF9AE}" pid="8" name="ContentTypeId">
    <vt:lpwstr>0x0101006E8464D35B9B3747B4E2A06A03B99655</vt:lpwstr>
  </property>
</Properties>
</file>