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3" r:id="rId4"/>
    <p:sldId id="266" r:id="rId5"/>
    <p:sldId id="264" r:id="rId6"/>
    <p:sldId id="265" r:id="rId7"/>
    <p:sldId id="267" r:id="rId8"/>
    <p:sldId id="268" r:id="rId9"/>
    <p:sldId id="262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456"/>
    <a:srgbClr val="545454"/>
    <a:srgbClr val="56565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07" autoAdjust="0"/>
    <p:restoredTop sz="94660"/>
  </p:normalViewPr>
  <p:slideViewPr>
    <p:cSldViewPr snapToGrid="0">
      <p:cViewPr varScale="1">
        <p:scale>
          <a:sx n="98" d="100"/>
          <a:sy n="98" d="100"/>
        </p:scale>
        <p:origin x="5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E32D5-D664-47CA-981E-CA5603AB0813}" type="datetimeFigureOut">
              <a:rPr lang="en-GB" smtClean="0"/>
              <a:t>12/05/2017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1F6E4-0556-4BFD-AC80-B967CCE56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135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866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Solve people’s problems</a:t>
            </a:r>
          </a:p>
          <a:p>
            <a:pPr marL="171450" indent="-171450">
              <a:buFontTx/>
              <a:buChar char="-"/>
            </a:pPr>
            <a:r>
              <a:rPr lang="en-US" dirty="0"/>
              <a:t>But make sure you LOVE what you’re working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689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590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Solve people’s problems</a:t>
            </a:r>
          </a:p>
          <a:p>
            <a:pPr marL="171450" indent="-171450">
              <a:buFontTx/>
              <a:buChar char="-"/>
            </a:pPr>
            <a:r>
              <a:rPr lang="en-US" dirty="0"/>
              <a:t>But make sure you LOVE what you’re working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040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Solve people’s problems</a:t>
            </a:r>
          </a:p>
          <a:p>
            <a:pPr marL="171450" indent="-171450">
              <a:buFontTx/>
              <a:buChar char="-"/>
            </a:pPr>
            <a:r>
              <a:rPr lang="en-US" dirty="0"/>
              <a:t>But make sure you LOVE what you’re working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764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8" name="Shape 3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sz="2200" b="0" i="0" dirty="0">
              <a:effectLst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66672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12/05/2017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145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12/05/2017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367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12/05/2017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6526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360" y="1916832"/>
            <a:ext cx="1152128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92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50663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86"/>
          <p:cNvSpPr>
            <a:spLocks noGrp="1"/>
          </p:cNvSpPr>
          <p:nvPr>
            <p:ph type="title"/>
          </p:nvPr>
        </p:nvSpPr>
        <p:spPr>
          <a:xfrm>
            <a:off x="268996" y="286772"/>
            <a:ext cx="11656500" cy="1313430"/>
          </a:xfrm>
          <a:prstGeom prst="rect">
            <a:avLst/>
          </a:prstGeom>
        </p:spPr>
        <p:txBody>
          <a:bodyPr lIns="91438" tIns="91438" rIns="91438" bIns="91438" anchor="t"/>
          <a:lstStyle>
            <a:lvl1pPr defTabSz="913319">
              <a:defRPr sz="4707" spc="-1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egoe UI Light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0" name="Shape 222"/>
          <p:cNvSpPr/>
          <p:nvPr userDrawn="1"/>
        </p:nvSpPr>
        <p:spPr>
          <a:xfrm>
            <a:off x="2596" y="6339025"/>
            <a:ext cx="12192518" cy="53843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43465" tIns="143465" rIns="143465" bIns="143465" anchor="ctr"/>
          <a:lstStyle/>
          <a:p>
            <a:pPr defTabSz="761268">
              <a:lnSpc>
                <a:spcPct val="90000"/>
              </a:lnSpc>
              <a:defRPr sz="24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 sz="2353"/>
          </a:p>
        </p:txBody>
      </p:sp>
      <p:sp>
        <p:nvSpPr>
          <p:cNvPr id="11" name="Shape 255"/>
          <p:cNvSpPr/>
          <p:nvPr userDrawn="1"/>
        </p:nvSpPr>
        <p:spPr>
          <a:xfrm>
            <a:off x="1" y="6463602"/>
            <a:ext cx="12192000" cy="29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4831" tIns="44831" rIns="44831" bIns="44831">
            <a:spAutoFit/>
          </a:bodyPr>
          <a:lstStyle/>
          <a:p>
            <a:pPr algn="ctr" defTabSz="896661">
              <a:spcBef>
                <a:spcPts val="294"/>
              </a:spcBef>
              <a:def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sz="1275" dirty="0"/>
              <a:t>sqlps.io/</a:t>
            </a:r>
            <a:r>
              <a:rPr lang="en-US" sz="1275" dirty="0" err="1"/>
              <a:t>preconslides</a:t>
            </a:r>
            <a:r>
              <a:rPr lang="en-US" sz="1275" dirty="0"/>
              <a:t>   |   sqlps.io/</a:t>
            </a:r>
            <a:r>
              <a:rPr lang="en-US" sz="1275" dirty="0" err="1"/>
              <a:t>preconcode</a:t>
            </a:r>
            <a:r>
              <a:rPr lang="en-US" sz="1275" dirty="0"/>
              <a:t>   | sqlps.io/vote   |   dbatools.io   |   dbareports.io   |   sqlps.io   |   sqlps.io/slack</a:t>
            </a:r>
            <a:endParaRPr sz="1275" dirty="0"/>
          </a:p>
        </p:txBody>
      </p:sp>
    </p:spTree>
    <p:extLst>
      <p:ext uri="{BB962C8B-B14F-4D97-AF65-F5344CB8AC3E}">
        <p14:creationId xmlns:p14="http://schemas.microsoft.com/office/powerpoint/2010/main" val="314316096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12/05/2017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813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12/05/2017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186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12/05/2017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464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12/05/2017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646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12/05/2017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76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12/05/2017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691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12/05/2017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002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12/05/2017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969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2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FF321-A082-456B-A347-A910A2958839}" type="datetimeFigureOut">
              <a:rPr lang="pt-PT" smtClean="0"/>
              <a:t>12/05/2017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660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hyperlink" Target="https://uk.linkedin.com/in/robsewellsqldb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8644" y="2961861"/>
            <a:ext cx="6278700" cy="1058002"/>
          </a:xfrm>
          <a:noFill/>
        </p:spPr>
        <p:txBody>
          <a:bodyPr>
            <a:normAutofit/>
          </a:bodyPr>
          <a:lstStyle/>
          <a:p>
            <a:r>
              <a:rPr lang="pt-PT" dirty="0">
                <a:solidFill>
                  <a:srgbClr val="A5382D"/>
                </a:solidFill>
                <a:latin typeface="Gill Sans MT Condensed" panose="020B0506020104020203" pitchFamily="34" charset="0"/>
              </a:rPr>
              <a:t>TUGA</a:t>
            </a:r>
            <a:r>
              <a:rPr lang="pt-PT" dirty="0">
                <a:latin typeface="Gill Sans MT Condensed" panose="020B0506020104020203" pitchFamily="34" charset="0"/>
              </a:rPr>
              <a:t> </a:t>
            </a:r>
            <a:r>
              <a:rPr lang="pt-PT" dirty="0">
                <a:solidFill>
                  <a:srgbClr val="798942"/>
                </a:solidFill>
                <a:latin typeface="Gill Sans MT Condensed" panose="020B0506020104020203" pitchFamily="34" charset="0"/>
              </a:rPr>
              <a:t>IT</a:t>
            </a:r>
            <a:r>
              <a:rPr lang="pt-PT" dirty="0">
                <a:latin typeface="Gill Sans MT Condensed" panose="020B0506020104020203" pitchFamily="34" charset="0"/>
              </a:rPr>
              <a:t> </a:t>
            </a: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68645" y="4026841"/>
            <a:ext cx="6278700" cy="435829"/>
          </a:xfrm>
          <a:noFill/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LISBON, PORTUGAL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21544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					</a:t>
            </a:r>
            <a:r>
              <a:rPr lang="en-GB" sz="4000" dirty="0">
                <a:latin typeface="Bradley Hand ITC" panose="03070402050302030203" pitchFamily="66" charset="0"/>
              </a:rPr>
              <a:t>dbatools </a:t>
            </a:r>
            <a:br>
              <a:rPr lang="en-GB" sz="4000" dirty="0">
                <a:latin typeface="Bradley Hand ITC" panose="03070402050302030203" pitchFamily="66" charset="0"/>
              </a:rPr>
            </a:br>
            <a:r>
              <a:rPr lang="en-GB" sz="4000" dirty="0">
                <a:latin typeface="Bradley Hand ITC" panose="03070402050302030203" pitchFamily="66" charset="0"/>
              </a:rPr>
              <a:t>		SQL Server and PowerShell Together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latin typeface="Bradley Hand ITC" panose="03070402050302030203" pitchFamily="66" charset="0"/>
              </a:rPr>
              <a:t>Rob Sewell 					</a:t>
            </a:r>
            <a:r>
              <a:rPr lang="en-GB" dirty="0" err="1">
                <a:latin typeface="Bradley Hand ITC" panose="03070402050302030203" pitchFamily="66" charset="0"/>
              </a:rPr>
              <a:t>Cláudio</a:t>
            </a:r>
            <a:r>
              <a:rPr lang="en-GB" dirty="0">
                <a:latin typeface="Bradley Hand ITC" panose="03070402050302030203" pitchFamily="66" charset="0"/>
              </a:rPr>
              <a:t> Silva MVP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245" y="132729"/>
            <a:ext cx="2197518" cy="1995292"/>
          </a:xfrm>
          <a:prstGeom prst="rect">
            <a:avLst/>
          </a:prstGeom>
          <a:solidFill>
            <a:srgbClr val="545454"/>
          </a:solidFill>
          <a:effectLst>
            <a:softEdge rad="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640" y="1322694"/>
            <a:ext cx="4322320" cy="421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57745"/>
            <a:ext cx="12192000" cy="4257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32990" y="63995"/>
            <a:ext cx="85946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THANK YOU TO OUR SPONSORS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90" y="2172356"/>
            <a:ext cx="3000438" cy="7833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58" y="1664017"/>
            <a:ext cx="4893381" cy="180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672" y="4372311"/>
            <a:ext cx="3441600" cy="72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90" y="3832311"/>
            <a:ext cx="2550118" cy="126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031" y="161026"/>
            <a:ext cx="9144000" cy="5912505"/>
          </a:xfrm>
        </p:spPr>
        <p:txBody>
          <a:bodyPr/>
          <a:lstStyle/>
          <a:p>
            <a:pPr marL="0" indent="0">
              <a:buNone/>
            </a:pPr>
            <a:r>
              <a:rPr lang="de-DE" sz="8000" dirty="0">
                <a:solidFill>
                  <a:srgbClr val="012456"/>
                </a:solidFill>
                <a:latin typeface="Algerian" panose="04020705040A02060702" pitchFamily="82" charset="0"/>
              </a:rPr>
              <a:t>AGENDA</a:t>
            </a:r>
            <a:endParaRPr lang="de-DE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lvl="2"/>
            <a:r>
              <a:rPr lang="de-DE" sz="4400" dirty="0">
                <a:solidFill>
                  <a:srgbClr val="012456"/>
                </a:solidFill>
                <a:effectLst/>
                <a:cs typeface="Dubai Medium" panose="020B0603030403030204" pitchFamily="34" charset="-78"/>
              </a:rPr>
              <a:t>Overview</a:t>
            </a:r>
          </a:p>
          <a:p>
            <a:pPr lvl="2"/>
            <a:r>
              <a:rPr lang="de-DE" sz="4400" dirty="0">
                <a:solidFill>
                  <a:srgbClr val="012456"/>
                </a:solidFill>
                <a:effectLst/>
                <a:cs typeface="Dubai Medium" panose="020B0603030403030204" pitchFamily="34" charset="-78"/>
              </a:rPr>
              <a:t>Requirements</a:t>
            </a:r>
          </a:p>
          <a:p>
            <a:pPr lvl="2"/>
            <a:r>
              <a:rPr lang="de-DE" sz="4400" dirty="0">
                <a:solidFill>
                  <a:srgbClr val="012456"/>
                </a:solidFill>
                <a:effectLst/>
                <a:cs typeface="Dubai Medium" panose="020B0603030403030204" pitchFamily="34" charset="-78"/>
              </a:rPr>
              <a:t>Demos, Demos, Demos</a:t>
            </a:r>
          </a:p>
          <a:p>
            <a:pPr lvl="2"/>
            <a:r>
              <a:rPr lang="de-DE" sz="4400" dirty="0">
                <a:solidFill>
                  <a:srgbClr val="012456"/>
                </a:solidFill>
                <a:effectLst/>
                <a:cs typeface="Dubai Medium" panose="020B0603030403030204" pitchFamily="34" charset="-78"/>
              </a:rPr>
              <a:t>Questions</a:t>
            </a:r>
          </a:p>
        </p:txBody>
      </p:sp>
      <p:sp>
        <p:nvSpPr>
          <p:cNvPr id="4" name="Shape 286"/>
          <p:cNvSpPr/>
          <p:nvPr/>
        </p:nvSpPr>
        <p:spPr>
          <a:xfrm>
            <a:off x="0" y="6320235"/>
            <a:ext cx="12192518" cy="53776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43465" tIns="143465" rIns="143465" bIns="143465" anchor="ctr"/>
          <a:lstStyle/>
          <a:p>
            <a:pPr algn="ctr" defTabSz="761268">
              <a:lnSpc>
                <a:spcPct val="90000"/>
              </a:lnSpc>
              <a:defRPr sz="24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sz="1200" dirty="0"/>
              <a:t>dbatools.io  |  powershell.sqlpass.org   |   sqlps.io/vote   |   sqlps.io/</a:t>
            </a:r>
            <a:r>
              <a:rPr lang="en-US" sz="1200" dirty="0" err="1"/>
              <a:t>youtube</a:t>
            </a:r>
            <a:r>
              <a:rPr lang="en-US" sz="1200" dirty="0"/>
              <a:t>   |   sqlps.io/slack</a:t>
            </a:r>
            <a:endParaRPr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519" y="1173192"/>
            <a:ext cx="8899564" cy="44986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763" y="79531"/>
            <a:ext cx="52276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012456"/>
                </a:solidFill>
                <a:latin typeface="Algerian" panose="04020705040A02060702" pitchFamily="82" charset="0"/>
              </a:rPr>
              <a:t>Visit the website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01321" y="5819955"/>
            <a:ext cx="7683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12456"/>
                </a:solidFill>
                <a:latin typeface="Franklin Gothic Book" panose="020B0503020102020204" pitchFamily="34" charset="0"/>
              </a:rPr>
              <a:t>https://dbatools.io</a:t>
            </a:r>
          </a:p>
        </p:txBody>
      </p:sp>
      <p:sp>
        <p:nvSpPr>
          <p:cNvPr id="7" name="Shape 286"/>
          <p:cNvSpPr/>
          <p:nvPr/>
        </p:nvSpPr>
        <p:spPr>
          <a:xfrm>
            <a:off x="0" y="6320235"/>
            <a:ext cx="12192518" cy="53776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43465" tIns="143465" rIns="143465" bIns="143465" anchor="ctr"/>
          <a:lstStyle/>
          <a:p>
            <a:pPr algn="ctr" defTabSz="761268">
              <a:lnSpc>
                <a:spcPct val="90000"/>
              </a:lnSpc>
              <a:defRPr sz="24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sz="1200" dirty="0"/>
              <a:t>dbatools.io  |  powershell.sqlpass.org   |   sqlps.io/vote   |   sqlps.io/</a:t>
            </a:r>
            <a:r>
              <a:rPr lang="en-US" sz="1200" dirty="0" err="1"/>
              <a:t>youtube</a:t>
            </a:r>
            <a:r>
              <a:rPr lang="en-US" sz="1200" dirty="0"/>
              <a:t>   |   sqlps.io/slack</a:t>
            </a:r>
            <a:endParaRPr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87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95695" y="1180454"/>
            <a:ext cx="3463835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b="1" u="sng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Minimum</a:t>
            </a:r>
            <a:br>
              <a:rPr lang="en-US" sz="3200" b="1" u="sng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u="sng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3200" b="1" u="sng" dirty="0">
              <a:solidFill>
                <a:srgbClr val="01245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PowerShell v3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 Server Management Studio 2008 R2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>
              <a:solidFill>
                <a:srgbClr val="01245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 Server 2000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PowerShell for pure SQL commands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PowerShell v2 for Windows commands</a:t>
            </a:r>
            <a:endParaRPr lang="en-US" sz="2400" dirty="0">
              <a:solidFill>
                <a:srgbClr val="01245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8196610" y="841648"/>
            <a:ext cx="380713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b="1" u="sng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Recommended</a:t>
            </a:r>
            <a:br>
              <a:rPr lang="en-US" sz="3200" b="1" u="sng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b="1" u="sng" dirty="0">
              <a:solidFill>
                <a:srgbClr val="01245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PowerShell v5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 Server Management Studio 2012+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>
              <a:solidFill>
                <a:srgbClr val="01245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 Server 2005+</a:t>
            </a: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400" dirty="0">
              <a:solidFill>
                <a:srgbClr val="012456"/>
              </a:solidFill>
            </a:endParaRPr>
          </a:p>
          <a:p>
            <a:pPr marL="342900" lvl="3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400" dirty="0">
              <a:solidFill>
                <a:srgbClr val="012456"/>
              </a:solidFill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30038" y="264543"/>
            <a:ext cx="5618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012456"/>
                </a:solidFill>
                <a:latin typeface="Algerian" panose="04020705040A02060702" pitchFamily="82" charset="0"/>
              </a:rPr>
              <a:t>System Requirements</a:t>
            </a:r>
          </a:p>
        </p:txBody>
      </p:sp>
      <p:sp>
        <p:nvSpPr>
          <p:cNvPr id="5" name="Shape 286"/>
          <p:cNvSpPr/>
          <p:nvPr/>
        </p:nvSpPr>
        <p:spPr>
          <a:xfrm>
            <a:off x="0" y="6320235"/>
            <a:ext cx="12192518" cy="53776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43465" tIns="143465" rIns="143465" bIns="143465" anchor="ctr"/>
          <a:lstStyle/>
          <a:p>
            <a:pPr algn="ctr" defTabSz="761268">
              <a:lnSpc>
                <a:spcPct val="90000"/>
              </a:lnSpc>
              <a:defRPr sz="24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sz="1200" dirty="0"/>
              <a:t>dbatools.io  |  powershell.sqlpass.org   |   sqlps.io/vote   |   sqlps.io/</a:t>
            </a:r>
            <a:r>
              <a:rPr lang="en-US" sz="1200" dirty="0" err="1"/>
              <a:t>youtube</a:t>
            </a:r>
            <a:r>
              <a:rPr lang="en-US" sz="1200" dirty="0"/>
              <a:t>   |   sqlps.io/slack</a:t>
            </a:r>
            <a:endParaRPr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2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18580" y="1255715"/>
            <a:ext cx="87849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b="1" u="sng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PowerShell Gallery</a:t>
            </a: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>
              <a:solidFill>
                <a:srgbClr val="01245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Install-Module </a:t>
            </a:r>
            <a:r>
              <a:rPr lang="en-US" sz="2400" dirty="0" err="1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dbatools</a:t>
            </a:r>
            <a:endParaRPr lang="en-US" sz="2400" dirty="0">
              <a:solidFill>
                <a:srgbClr val="01245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Install-Module </a:t>
            </a:r>
            <a:r>
              <a:rPr lang="en-US" sz="2400" dirty="0" err="1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dbatools</a:t>
            </a:r>
            <a:r>
              <a:rPr lang="en-US" sz="2400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–Scope </a:t>
            </a:r>
            <a:r>
              <a:rPr lang="en-US" sz="2400" dirty="0" err="1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CurrentUser</a:t>
            </a:r>
            <a:br>
              <a:rPr lang="en-US" sz="2000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u="sng" dirty="0">
              <a:solidFill>
                <a:srgbClr val="01245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b="1" u="sng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 – dbatools.io/</a:t>
            </a:r>
            <a:r>
              <a:rPr lang="en-US" sz="3200" b="1" u="sng" dirty="0" err="1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endParaRPr lang="en-US" sz="3200" b="1" u="sng" dirty="0">
              <a:solidFill>
                <a:srgbClr val="01245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>
              <a:solidFill>
                <a:srgbClr val="01245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Invoke-Expression (Invoke-</a:t>
            </a:r>
            <a:r>
              <a:rPr lang="en-US" sz="2400" dirty="0" err="1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WebRequest</a:t>
            </a:r>
            <a:r>
              <a:rPr lang="en-US" sz="2400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https://dbatools.io/in)</a:t>
            </a: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Clone repo found at dbatools.io/</a:t>
            </a:r>
            <a:r>
              <a:rPr lang="en-US" sz="2400" dirty="0" err="1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n-US" sz="2400" dirty="0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Import-Module </a:t>
            </a:r>
            <a:r>
              <a:rPr lang="en-US" sz="2400" dirty="0" err="1">
                <a:solidFill>
                  <a:srgbClr val="0124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dbatools</a:t>
            </a:r>
            <a:br>
              <a:rPr lang="en-US" sz="2000" dirty="0"/>
            </a:br>
            <a:endParaRPr lang="en-US" sz="2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718580" y="161026"/>
            <a:ext cx="4180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12456"/>
                </a:solidFill>
                <a:latin typeface="Algerian" panose="04020705040A02060702" pitchFamily="82" charset="0"/>
              </a:rPr>
              <a:t>Installation</a:t>
            </a:r>
          </a:p>
        </p:txBody>
      </p:sp>
      <p:sp>
        <p:nvSpPr>
          <p:cNvPr id="5" name="Shape 286"/>
          <p:cNvSpPr/>
          <p:nvPr/>
        </p:nvSpPr>
        <p:spPr>
          <a:xfrm>
            <a:off x="0" y="6320235"/>
            <a:ext cx="12192518" cy="53776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43465" tIns="143465" rIns="143465" bIns="143465" anchor="ctr"/>
          <a:lstStyle/>
          <a:p>
            <a:pPr algn="ctr" defTabSz="761268">
              <a:lnSpc>
                <a:spcPct val="90000"/>
              </a:lnSpc>
              <a:defRPr sz="24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sz="1200" dirty="0"/>
              <a:t>dbatools.io  |  powershell.sqlpass.org   |   sqlps.io/vote   |   sqlps.io/</a:t>
            </a:r>
            <a:r>
              <a:rPr lang="en-US" sz="1200" dirty="0" err="1"/>
              <a:t>youtube</a:t>
            </a:r>
            <a:r>
              <a:rPr lang="en-US" sz="1200" dirty="0"/>
              <a:t>   |   sqlps.io/slack</a:t>
            </a:r>
            <a:endParaRPr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2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0115" y="219445"/>
            <a:ext cx="108922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rgbClr val="012456"/>
                </a:solidFill>
                <a:latin typeface="Algerian" panose="04020705040A02060702" pitchFamily="82" charset="0"/>
              </a:rPr>
              <a:t>DEMOS !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065" y="1828800"/>
            <a:ext cx="6193735" cy="3488716"/>
          </a:xfrm>
          <a:prstGeom prst="rect">
            <a:avLst/>
          </a:prstGeom>
        </p:spPr>
      </p:pic>
      <p:sp>
        <p:nvSpPr>
          <p:cNvPr id="4" name="Shape 286"/>
          <p:cNvSpPr/>
          <p:nvPr/>
        </p:nvSpPr>
        <p:spPr>
          <a:xfrm>
            <a:off x="0" y="6320235"/>
            <a:ext cx="12192518" cy="53776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43465" tIns="143465" rIns="143465" bIns="143465" anchor="ctr"/>
          <a:lstStyle/>
          <a:p>
            <a:pPr algn="ctr" defTabSz="761268">
              <a:lnSpc>
                <a:spcPct val="90000"/>
              </a:lnSpc>
              <a:defRPr sz="24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sz="1200" dirty="0"/>
              <a:t>dbatools.io  |  powershell.sqlpass.org   |   sqlps.io/vote   |   sqlps.io/</a:t>
            </a:r>
            <a:r>
              <a:rPr lang="en-US" sz="1200" dirty="0" err="1"/>
              <a:t>youtube</a:t>
            </a:r>
            <a:r>
              <a:rPr lang="en-US" sz="1200" dirty="0"/>
              <a:t>   |   sqlps.io/slack</a:t>
            </a:r>
            <a:endParaRPr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2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1" y="6361769"/>
            <a:ext cx="12192518" cy="53776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43465" tIns="143465" rIns="143465" bIns="143465" anchor="ctr"/>
          <a:lstStyle/>
          <a:p>
            <a:pPr defTabSz="761268">
              <a:lnSpc>
                <a:spcPct val="90000"/>
              </a:lnSpc>
              <a:defRPr sz="24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 sz="2353"/>
          </a:p>
        </p:txBody>
      </p:sp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xfrm>
            <a:off x="261082" y="264534"/>
            <a:ext cx="11653193" cy="92778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800" spc="-200">
                <a:solidFill>
                  <a:schemeClr val="accent5"/>
                </a:solidFill>
              </a:defRPr>
            </a:lvl1pPr>
          </a:lstStyle>
          <a:p>
            <a:pPr algn="ctr"/>
            <a:r>
              <a:rPr lang="en-US" sz="6000" dirty="0">
                <a:solidFill>
                  <a:srgbClr val="012456"/>
                </a:solidFill>
                <a:latin typeface="Algerian" panose="04020705040A02060702" pitchFamily="82" charset="0"/>
              </a:rPr>
              <a:t>Questions</a:t>
            </a:r>
            <a:endParaRPr sz="6000" dirty="0">
              <a:solidFill>
                <a:srgbClr val="012456"/>
              </a:solidFill>
              <a:latin typeface="Algerian" panose="04020705040A02060702" pitchFamily="82" charset="0"/>
            </a:endParaRPr>
          </a:p>
        </p:txBody>
      </p:sp>
      <p:pic>
        <p:nvPicPr>
          <p:cNvPr id="2050" name="Picture 2" descr="http://www.auburn-rose.com/auburnrose/wp-content/uploads/2015/01/questionsfry-panique-questi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245" y="1708758"/>
            <a:ext cx="3016866" cy="281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hape 255"/>
          <p:cNvSpPr/>
          <p:nvPr/>
        </p:nvSpPr>
        <p:spPr>
          <a:xfrm>
            <a:off x="1" y="6459813"/>
            <a:ext cx="12192000" cy="293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4831" tIns="44831" rIns="44831" bIns="44831">
            <a:spAutoFit/>
          </a:bodyPr>
          <a:lstStyle/>
          <a:p>
            <a:pPr algn="ctr" defTabSz="896661">
              <a:spcBef>
                <a:spcPts val="294"/>
              </a:spcBef>
              <a:def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sz="1200" dirty="0"/>
              <a:t>dbatools</a:t>
            </a:r>
            <a:r>
              <a:rPr lang="en-US" sz="1275" dirty="0"/>
              <a:t>.io  |  powershell.sqlpass.org   |   sqlps.io/vote   |   sqlps.io/</a:t>
            </a:r>
            <a:r>
              <a:rPr lang="en-US" sz="1275" dirty="0" err="1"/>
              <a:t>youtube</a:t>
            </a:r>
            <a:r>
              <a:rPr lang="en-US" sz="1275" dirty="0"/>
              <a:t>   |   sqlps.io/slack</a:t>
            </a:r>
            <a:endParaRPr sz="1275" dirty="0"/>
          </a:p>
        </p:txBody>
      </p:sp>
      <p:sp>
        <p:nvSpPr>
          <p:cNvPr id="2" name="TextBox 1"/>
          <p:cNvSpPr txBox="1"/>
          <p:nvPr/>
        </p:nvSpPr>
        <p:spPr>
          <a:xfrm>
            <a:off x="292467" y="847102"/>
            <a:ext cx="428677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rgbClr val="012456"/>
                </a:solidFill>
                <a:latin typeface="Harlow Solid Italic" panose="04030604020F02020D02" pitchFamily="82" charset="0"/>
              </a:rPr>
              <a:t>Rob</a:t>
            </a:r>
          </a:p>
          <a:p>
            <a:endParaRPr lang="en-GB" dirty="0">
              <a:solidFill>
                <a:srgbClr val="012456"/>
              </a:solidFill>
            </a:endParaRPr>
          </a:p>
          <a:p>
            <a:endParaRPr lang="en-GB" dirty="0">
              <a:solidFill>
                <a:srgbClr val="012456"/>
              </a:solidFill>
            </a:endParaRPr>
          </a:p>
          <a:p>
            <a:endParaRPr lang="en-GB" dirty="0">
              <a:solidFill>
                <a:srgbClr val="012456"/>
              </a:solidFill>
            </a:endParaRPr>
          </a:p>
          <a:p>
            <a:endParaRPr lang="en-GB" dirty="0">
              <a:solidFill>
                <a:srgbClr val="012456"/>
              </a:solidFill>
            </a:endParaRPr>
          </a:p>
          <a:p>
            <a:endParaRPr lang="en-GB" dirty="0">
              <a:solidFill>
                <a:srgbClr val="012456"/>
              </a:solidFill>
            </a:endParaRPr>
          </a:p>
          <a:p>
            <a:endParaRPr lang="en-GB" dirty="0">
              <a:solidFill>
                <a:srgbClr val="012456"/>
              </a:solidFill>
            </a:endParaRPr>
          </a:p>
          <a:p>
            <a:endParaRPr lang="en-GB" dirty="0">
              <a:solidFill>
                <a:srgbClr val="012456"/>
              </a:solidFill>
            </a:endParaRPr>
          </a:p>
          <a:p>
            <a:endParaRPr lang="en-GB" dirty="0">
              <a:solidFill>
                <a:srgbClr val="012456"/>
              </a:solidFill>
            </a:endParaRPr>
          </a:p>
          <a:p>
            <a:endParaRPr lang="en-GB" dirty="0">
              <a:solidFill>
                <a:srgbClr val="012456"/>
              </a:solidFill>
            </a:endParaRPr>
          </a:p>
          <a:p>
            <a:endParaRPr lang="en-GB" dirty="0">
              <a:solidFill>
                <a:srgbClr val="012456"/>
              </a:solidFill>
            </a:endParaRPr>
          </a:p>
          <a:p>
            <a:endParaRPr lang="en-GB" dirty="0">
              <a:solidFill>
                <a:srgbClr val="012456"/>
              </a:solidFill>
            </a:endParaRPr>
          </a:p>
          <a:p>
            <a:r>
              <a:rPr lang="en-GB" dirty="0">
                <a:solidFill>
                  <a:srgbClr val="012456"/>
                </a:solidFill>
              </a:rPr>
              <a:t>sqldbawith</a:t>
            </a:r>
            <a:r>
              <a:rPr lang="en-GB" dirty="0">
                <a:solidFill>
                  <a:srgbClr val="FF0000"/>
                </a:solidFill>
              </a:rPr>
              <a:t>A</a:t>
            </a:r>
            <a:r>
              <a:rPr lang="en-GB" dirty="0">
                <a:solidFill>
                  <a:srgbClr val="012456"/>
                </a:solidFill>
              </a:rPr>
              <a:t>beard.com</a:t>
            </a:r>
          </a:p>
          <a:p>
            <a:r>
              <a:rPr lang="en-GB" dirty="0">
                <a:solidFill>
                  <a:srgbClr val="012456"/>
                </a:solidFill>
              </a:rPr>
              <a:t>@</a:t>
            </a:r>
            <a:r>
              <a:rPr lang="en-GB" dirty="0" err="1">
                <a:solidFill>
                  <a:srgbClr val="012456"/>
                </a:solidFill>
              </a:rPr>
              <a:t>sqldbawithbeard</a:t>
            </a:r>
            <a:endParaRPr lang="en-GB" dirty="0">
              <a:solidFill>
                <a:srgbClr val="012456"/>
              </a:solidFill>
            </a:endParaRPr>
          </a:p>
          <a:p>
            <a:r>
              <a:rPr lang="en-GB" u="sng" dirty="0">
                <a:hlinkClick r:id="rId4"/>
              </a:rPr>
              <a:t>https://uk.linkedin.com/in/robsewellsqldba</a:t>
            </a:r>
            <a:r>
              <a:rPr lang="en-GB" u="sng" dirty="0"/>
              <a:t> </a:t>
            </a:r>
            <a:endParaRPr lang="en-GB" dirty="0">
              <a:solidFill>
                <a:srgbClr val="012456"/>
              </a:solidFill>
            </a:endParaRPr>
          </a:p>
        </p:txBody>
      </p:sp>
      <p:pic>
        <p:nvPicPr>
          <p:cNvPr id="4" name="Picture 3" descr="A person wearing a hat&#10;&#10;Description generated with high confidenc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56" y="1597494"/>
            <a:ext cx="1648012" cy="29226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53555" y="847102"/>
            <a:ext cx="396072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err="1">
                <a:solidFill>
                  <a:srgbClr val="012456"/>
                </a:solidFill>
                <a:latin typeface="Harlow Solid Italic" panose="04030604020F02020D02" pitchFamily="82" charset="0"/>
              </a:rPr>
              <a:t>Cláudio</a:t>
            </a:r>
            <a:endParaRPr lang="en-GB" sz="5400" dirty="0">
              <a:solidFill>
                <a:srgbClr val="012456"/>
              </a:solidFill>
              <a:latin typeface="Harlow Solid Italic" panose="04030604020F02020D02" pitchFamily="82" charset="0"/>
            </a:endParaRPr>
          </a:p>
          <a:p>
            <a:endParaRPr lang="en-GB" sz="3200" dirty="0">
              <a:solidFill>
                <a:srgbClr val="012456"/>
              </a:solidFill>
            </a:endParaRPr>
          </a:p>
          <a:p>
            <a:endParaRPr lang="en-GB" sz="3200" dirty="0">
              <a:solidFill>
                <a:srgbClr val="012456"/>
              </a:solidFill>
            </a:endParaRPr>
          </a:p>
          <a:p>
            <a:endParaRPr lang="en-GB" sz="3200" dirty="0">
              <a:solidFill>
                <a:srgbClr val="012456"/>
              </a:solidFill>
            </a:endParaRPr>
          </a:p>
          <a:p>
            <a:endParaRPr lang="en-GB" sz="3200" dirty="0">
              <a:solidFill>
                <a:srgbClr val="012456"/>
              </a:solidFill>
            </a:endParaRPr>
          </a:p>
          <a:p>
            <a:endParaRPr lang="en-GB" sz="3200" dirty="0">
              <a:solidFill>
                <a:srgbClr val="012456"/>
              </a:solidFill>
            </a:endParaRPr>
          </a:p>
          <a:p>
            <a:endParaRPr lang="en-GB" sz="3200" dirty="0">
              <a:solidFill>
                <a:srgbClr val="012456"/>
              </a:solidFill>
            </a:endParaRPr>
          </a:p>
          <a:p>
            <a:endParaRPr lang="en-GB" dirty="0">
              <a:solidFill>
                <a:srgbClr val="012456"/>
              </a:solidFill>
            </a:endParaRPr>
          </a:p>
          <a:p>
            <a:r>
              <a:rPr lang="en-GB" dirty="0">
                <a:solidFill>
                  <a:srgbClr val="012456"/>
                </a:solidFill>
              </a:rPr>
              <a:t>How to Contact </a:t>
            </a:r>
            <a:r>
              <a:rPr lang="en-GB" dirty="0" err="1">
                <a:solidFill>
                  <a:srgbClr val="012456"/>
                </a:solidFill>
              </a:rPr>
              <a:t>Cláudio</a:t>
            </a:r>
            <a:endParaRPr lang="en-GB" dirty="0">
              <a:solidFill>
                <a:srgbClr val="012456"/>
              </a:solidFill>
            </a:endParaRPr>
          </a:p>
          <a:p>
            <a:endParaRPr lang="en-GB" sz="3200" dirty="0">
              <a:solidFill>
                <a:srgbClr val="012456"/>
              </a:solidFill>
            </a:endParaRPr>
          </a:p>
        </p:txBody>
      </p:sp>
      <p:pic>
        <p:nvPicPr>
          <p:cNvPr id="8" name="Picture 7" descr="A person wearing a uniform&#10;&#10;Description generated with high confidenc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352" y="1724979"/>
            <a:ext cx="2873444" cy="29226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2396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57745"/>
            <a:ext cx="12192000" cy="4257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84030" y="95394"/>
            <a:ext cx="1184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THANK YOU TO OUR SPONSORS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90" y="2172356"/>
            <a:ext cx="3000438" cy="7833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58" y="1664017"/>
            <a:ext cx="4893381" cy="180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672" y="4372311"/>
            <a:ext cx="3441600" cy="72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90" y="3832311"/>
            <a:ext cx="2550118" cy="126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277</Words>
  <Application>Microsoft Office PowerPoint</Application>
  <PresentationFormat>Widescreen</PresentationFormat>
  <Paragraphs>86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Algerian</vt:lpstr>
      <vt:lpstr>Arial</vt:lpstr>
      <vt:lpstr>Bradley Hand ITC</vt:lpstr>
      <vt:lpstr>Calibri</vt:lpstr>
      <vt:lpstr>Calibri Light</vt:lpstr>
      <vt:lpstr>Dubai Medium</vt:lpstr>
      <vt:lpstr>Franklin Gothic Book</vt:lpstr>
      <vt:lpstr>Gill Sans MT Condensed</vt:lpstr>
      <vt:lpstr>Harlow Solid Italic</vt:lpstr>
      <vt:lpstr>Helvetica Neue</vt:lpstr>
      <vt:lpstr>Segoe UI Light</vt:lpstr>
      <vt:lpstr>Segoe UI Semilight</vt:lpstr>
      <vt:lpstr>Ubuntu Mono</vt:lpstr>
      <vt:lpstr>Office Theme</vt:lpstr>
      <vt:lpstr>TUGA IT 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 IT 2016</dc:title>
  <dc:creator>André Vala</dc:creator>
  <cp:lastModifiedBy>Rob Sewell</cp:lastModifiedBy>
  <cp:revision>34</cp:revision>
  <dcterms:created xsi:type="dcterms:W3CDTF">2016-05-15T23:39:35Z</dcterms:created>
  <dcterms:modified xsi:type="dcterms:W3CDTF">2017-05-12T07:04:04Z</dcterms:modified>
</cp:coreProperties>
</file>