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1" r:id="rId3"/>
    <p:sldId id="262" r:id="rId4"/>
    <p:sldId id="269" r:id="rId5"/>
    <p:sldId id="264" r:id="rId6"/>
    <p:sldId id="265" r:id="rId7"/>
    <p:sldId id="263" r:id="rId8"/>
    <p:sldId id="266" r:id="rId9"/>
    <p:sldId id="268" r:id="rId10"/>
    <p:sldId id="267" r:id="rId11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847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835C53-25D9-4FBA-BE0F-50AE2762F010}" type="datetimeFigureOut">
              <a:rPr lang="en-GB" smtClean="0"/>
              <a:t>20/05/2017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A7E92C-A6B2-4CD9-A188-8139E6D44A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388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Does it do what I want</a:t>
            </a:r>
          </a:p>
          <a:p>
            <a:r>
              <a:rPr lang="en-GB" dirty="0"/>
              <a:t>If I change it does it do what I want</a:t>
            </a:r>
          </a:p>
          <a:p>
            <a:r>
              <a:rPr lang="en-GB" dirty="0"/>
              <a:t>What is it supposed to do</a:t>
            </a:r>
          </a:p>
          <a:p>
            <a:r>
              <a:rPr lang="en-GB" dirty="0"/>
              <a:t>This is how it is designed</a:t>
            </a:r>
          </a:p>
          <a:p>
            <a:r>
              <a:rPr lang="en-GB" dirty="0"/>
              <a:t>Does it still do what we want when we make big changes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A7E92C-A6B2-4CD9-A188-8139E6D44A16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41186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A7E92C-A6B2-4CD9-A188-8139E6D44A16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85911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FF321-A082-456B-A347-A910A2958839}" type="datetimeFigureOut">
              <a:rPr lang="pt-PT" smtClean="0"/>
              <a:t>20/05/2017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E2DB5-CD18-4F6E-90EB-D5152FC28B2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31450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FF321-A082-456B-A347-A910A2958839}" type="datetimeFigureOut">
              <a:rPr lang="pt-PT" smtClean="0"/>
              <a:t>20/05/2017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E2DB5-CD18-4F6E-90EB-D5152FC28B2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33672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FF321-A082-456B-A347-A910A2958839}" type="datetimeFigureOut">
              <a:rPr lang="pt-PT" smtClean="0"/>
              <a:t>20/05/2017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E2DB5-CD18-4F6E-90EB-D5152FC28B2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46526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FF321-A082-456B-A347-A910A2958839}" type="datetimeFigureOut">
              <a:rPr lang="pt-PT" smtClean="0"/>
              <a:t>20/05/2017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E2DB5-CD18-4F6E-90EB-D5152FC28B2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78135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FF321-A082-456B-A347-A910A2958839}" type="datetimeFigureOut">
              <a:rPr lang="pt-PT" smtClean="0"/>
              <a:t>20/05/2017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E2DB5-CD18-4F6E-90EB-D5152FC28B2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61862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FF321-A082-456B-A347-A910A2958839}" type="datetimeFigureOut">
              <a:rPr lang="pt-PT" smtClean="0"/>
              <a:t>20/05/2017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E2DB5-CD18-4F6E-90EB-D5152FC28B2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94642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FF321-A082-456B-A347-A910A2958839}" type="datetimeFigureOut">
              <a:rPr lang="pt-PT" smtClean="0"/>
              <a:t>20/05/2017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E2DB5-CD18-4F6E-90EB-D5152FC28B2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46460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FF321-A082-456B-A347-A910A2958839}" type="datetimeFigureOut">
              <a:rPr lang="pt-PT" smtClean="0"/>
              <a:t>20/05/2017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E2DB5-CD18-4F6E-90EB-D5152FC28B2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7762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FF321-A082-456B-A347-A910A2958839}" type="datetimeFigureOut">
              <a:rPr lang="pt-PT" smtClean="0"/>
              <a:t>20/05/2017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E2DB5-CD18-4F6E-90EB-D5152FC28B2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5691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FF321-A082-456B-A347-A910A2958839}" type="datetimeFigureOut">
              <a:rPr lang="pt-PT" smtClean="0"/>
              <a:t>20/05/2017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E2DB5-CD18-4F6E-90EB-D5152FC28B2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80025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FF321-A082-456B-A347-A910A2958839}" type="datetimeFigureOut">
              <a:rPr lang="pt-PT" smtClean="0"/>
              <a:t>20/05/2017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E2DB5-CD18-4F6E-90EB-D5152FC28B2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79695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5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FF321-A082-456B-A347-A910A2958839}" type="datetimeFigureOut">
              <a:rPr lang="pt-PT" smtClean="0"/>
              <a:t>20/05/2017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1E2DB5-CD18-4F6E-90EB-D5152FC28B2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76607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hyperlink" Target="https://leanpub.com/pesterbook" TargetMode="External"/><Relationship Id="rId4" Type="http://schemas.openxmlformats.org/officeDocument/2006/relationships/image" Target="../media/image11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github.com/pester/Pester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ww.devmynd.com/blog/five-factor-testing/" TargetMode="Externa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680" y="376979"/>
            <a:ext cx="4322320" cy="421261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4704" y="5437695"/>
            <a:ext cx="6278700" cy="1058002"/>
          </a:xfrm>
          <a:noFill/>
        </p:spPr>
        <p:txBody>
          <a:bodyPr>
            <a:normAutofit/>
          </a:bodyPr>
          <a:lstStyle/>
          <a:p>
            <a:r>
              <a:rPr lang="pt-PT" dirty="0">
                <a:solidFill>
                  <a:srgbClr val="A5382D"/>
                </a:solidFill>
                <a:latin typeface="Gill Sans MT Condensed" panose="020B0506020104020203" pitchFamily="34" charset="0"/>
              </a:rPr>
              <a:t>TUGA</a:t>
            </a:r>
            <a:r>
              <a:rPr lang="pt-PT" dirty="0">
                <a:latin typeface="Gill Sans MT Condensed" panose="020B0506020104020203" pitchFamily="34" charset="0"/>
              </a:rPr>
              <a:t> </a:t>
            </a:r>
            <a:r>
              <a:rPr lang="pt-PT" dirty="0">
                <a:solidFill>
                  <a:srgbClr val="798942"/>
                </a:solidFill>
                <a:latin typeface="Gill Sans MT Condensed" panose="020B0506020104020203" pitchFamily="34" charset="0"/>
              </a:rPr>
              <a:t>IT</a:t>
            </a:r>
            <a:r>
              <a:rPr lang="pt-PT" dirty="0">
                <a:latin typeface="Gill Sans MT Condensed" panose="020B0506020104020203" pitchFamily="34" charset="0"/>
              </a:rPr>
              <a:t> </a:t>
            </a:r>
            <a:r>
              <a:rPr lang="pt-PT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MT Condensed" panose="020B0506020104020203" pitchFamily="34" charset="0"/>
              </a:rPr>
              <a:t>2017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68645" y="5749446"/>
            <a:ext cx="6278700" cy="435163"/>
          </a:xfrm>
          <a:noFill/>
        </p:spPr>
        <p:txBody>
          <a:bodyPr>
            <a:normAutofit/>
          </a:bodyPr>
          <a:lstStyle/>
          <a:p>
            <a:r>
              <a:rPr lang="pt-PT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LISBON, PORTUGAL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0" y="990935"/>
            <a:ext cx="7509354" cy="3970318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 </a:t>
            </a:r>
            <a:r>
              <a:rPr lang="en-GB" dirty="0">
                <a:solidFill>
                  <a:srgbClr val="00FF00"/>
                </a:solidFill>
                <a:latin typeface="Lucida Console" panose="020B0609040504020204" pitchFamily="49" charset="0"/>
              </a:rPr>
              <a:t>Describing TUGAIT Presentation</a:t>
            </a:r>
            <a:endParaRPr lang="en-GB" dirty="0">
              <a:solidFill>
                <a:srgbClr val="F5F5F5"/>
              </a:solidFill>
              <a:latin typeface="Lucida Console" panose="020B0609040504020204" pitchFamily="49" charset="0"/>
            </a:endParaRPr>
          </a:p>
          <a:p>
            <a:endParaRPr lang="en-GB" dirty="0">
              <a:solidFill>
                <a:srgbClr val="F5F5F5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FF00"/>
                </a:solidFill>
                <a:latin typeface="Lucida Console" panose="020B0609040504020204" pitchFamily="49" charset="0"/>
              </a:rPr>
              <a:t>  Context Presentation</a:t>
            </a:r>
            <a:endParaRPr lang="en-GB" dirty="0">
              <a:solidFill>
                <a:srgbClr val="F5F5F5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6400"/>
                </a:solidFill>
                <a:latin typeface="Lucida Console" panose="020B0609040504020204" pitchFamily="49" charset="0"/>
              </a:rPr>
              <a:t>    [+] Title Should Be </a:t>
            </a:r>
            <a:r>
              <a:rPr lang="en-GB" dirty="0">
                <a:solidFill>
                  <a:srgbClr val="006400"/>
                </a:solidFill>
                <a:highlight>
                  <a:srgbClr val="FFFF00"/>
                </a:highlight>
                <a:latin typeface="Lucida Console" panose="020B0609040504020204" pitchFamily="49" charset="0"/>
              </a:rPr>
              <a:t>'Introduction to Pester‘</a:t>
            </a:r>
            <a:r>
              <a:rPr lang="en-GB" dirty="0">
                <a:solidFill>
                  <a:srgbClr val="006400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08080"/>
                </a:solidFill>
                <a:latin typeface="Lucida Console" panose="020B0609040504020204" pitchFamily="49" charset="0"/>
              </a:rPr>
              <a:t>89ms</a:t>
            </a:r>
            <a:endParaRPr lang="en-GB" dirty="0">
              <a:solidFill>
                <a:srgbClr val="F5F5F5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6400"/>
                </a:solidFill>
                <a:latin typeface="Lucida Console" panose="020B0609040504020204" pitchFamily="49" charset="0"/>
              </a:rPr>
              <a:t>    [+] Should have many Demos </a:t>
            </a:r>
            <a:r>
              <a:rPr lang="en-GB" dirty="0">
                <a:solidFill>
                  <a:srgbClr val="808080"/>
                </a:solidFill>
                <a:latin typeface="Lucida Console" panose="020B0609040504020204" pitchFamily="49" charset="0"/>
              </a:rPr>
              <a:t>8ms</a:t>
            </a:r>
            <a:endParaRPr lang="en-GB" dirty="0">
              <a:solidFill>
                <a:srgbClr val="F5F5F5"/>
              </a:solidFill>
              <a:latin typeface="Lucida Console" panose="020B0609040504020204" pitchFamily="49" charset="0"/>
            </a:endParaRPr>
          </a:p>
          <a:p>
            <a:endParaRPr lang="en-GB" dirty="0">
              <a:solidFill>
                <a:srgbClr val="F5F5F5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FF00"/>
                </a:solidFill>
                <a:latin typeface="Lucida Console" panose="020B0609040504020204" pitchFamily="49" charset="0"/>
              </a:rPr>
              <a:t>  Context Speaker</a:t>
            </a:r>
            <a:endParaRPr lang="en-GB" dirty="0">
              <a:solidFill>
                <a:srgbClr val="F5F5F5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6400"/>
                </a:solidFill>
                <a:latin typeface="Lucida Console" panose="020B0609040504020204" pitchFamily="49" charset="0"/>
              </a:rPr>
              <a:t>    [+] Name </a:t>
            </a:r>
            <a:r>
              <a:rPr lang="en-GB" dirty="0" err="1">
                <a:solidFill>
                  <a:srgbClr val="006400"/>
                </a:solidFill>
                <a:latin typeface="Lucida Console" panose="020B0609040504020204" pitchFamily="49" charset="0"/>
              </a:rPr>
              <a:t>shoud</a:t>
            </a:r>
            <a:r>
              <a:rPr lang="en-GB" dirty="0">
                <a:solidFill>
                  <a:srgbClr val="006400"/>
                </a:solidFill>
                <a:latin typeface="Lucida Console" panose="020B0609040504020204" pitchFamily="49" charset="0"/>
              </a:rPr>
              <a:t> be Rob Sewell </a:t>
            </a:r>
            <a:r>
              <a:rPr lang="en-GB" dirty="0">
                <a:solidFill>
                  <a:srgbClr val="808080"/>
                </a:solidFill>
                <a:latin typeface="Lucida Console" panose="020B0609040504020204" pitchFamily="49" charset="0"/>
              </a:rPr>
              <a:t>51ms</a:t>
            </a:r>
            <a:endParaRPr lang="en-GB" dirty="0">
              <a:solidFill>
                <a:srgbClr val="F5F5F5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6400"/>
                </a:solidFill>
                <a:latin typeface="Lucida Console" panose="020B0609040504020204" pitchFamily="49" charset="0"/>
              </a:rPr>
              <a:t>    [+] Twitter Should be @</a:t>
            </a:r>
            <a:r>
              <a:rPr lang="en-GB" dirty="0" err="1">
                <a:solidFill>
                  <a:srgbClr val="006400"/>
                </a:solidFill>
                <a:latin typeface="Lucida Console" panose="020B0609040504020204" pitchFamily="49" charset="0"/>
              </a:rPr>
              <a:t>sqldbawithbeard</a:t>
            </a:r>
            <a:r>
              <a:rPr lang="en-GB" dirty="0">
                <a:solidFill>
                  <a:srgbClr val="006400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08080"/>
                </a:solidFill>
                <a:latin typeface="Lucida Console" panose="020B0609040504020204" pitchFamily="49" charset="0"/>
              </a:rPr>
              <a:t>19ms</a:t>
            </a:r>
            <a:endParaRPr lang="en-GB" dirty="0">
              <a:solidFill>
                <a:srgbClr val="F5F5F5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6400"/>
                </a:solidFill>
                <a:latin typeface="Lucida Console" panose="020B0609040504020204" pitchFamily="49" charset="0"/>
              </a:rPr>
              <a:t>    [+] Website Should be sqldbawithAbeard.com </a:t>
            </a:r>
            <a:r>
              <a:rPr lang="en-GB" dirty="0">
                <a:solidFill>
                  <a:srgbClr val="808080"/>
                </a:solidFill>
                <a:latin typeface="Lucida Console" panose="020B0609040504020204" pitchFamily="49" charset="0"/>
              </a:rPr>
              <a:t>12ms</a:t>
            </a:r>
            <a:endParaRPr lang="en-GB" dirty="0">
              <a:solidFill>
                <a:srgbClr val="F5F5F5"/>
              </a:solidFill>
              <a:latin typeface="Lucida Console" panose="020B0609040504020204" pitchFamily="49" charset="0"/>
            </a:endParaRPr>
          </a:p>
          <a:p>
            <a:endParaRPr lang="en-GB" dirty="0">
              <a:solidFill>
                <a:srgbClr val="F5F5F5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FF00"/>
                </a:solidFill>
                <a:latin typeface="Lucida Console" panose="020B0609040504020204" pitchFamily="49" charset="0"/>
              </a:rPr>
              <a:t>  Context Audience</a:t>
            </a:r>
            <a:endParaRPr lang="en-GB" dirty="0">
              <a:solidFill>
                <a:srgbClr val="F5F5F5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6400"/>
                </a:solidFill>
                <a:latin typeface="Lucida Console" panose="020B0609040504020204" pitchFamily="49" charset="0"/>
              </a:rPr>
              <a:t>    [+] Audience should be awesome </a:t>
            </a:r>
            <a:r>
              <a:rPr lang="en-GB" dirty="0">
                <a:solidFill>
                  <a:srgbClr val="808080"/>
                </a:solidFill>
                <a:latin typeface="Lucida Console" panose="020B0609040504020204" pitchFamily="49" charset="0"/>
              </a:rPr>
              <a:t>60ms</a:t>
            </a:r>
            <a:endParaRPr lang="en-GB" dirty="0">
              <a:solidFill>
                <a:srgbClr val="F5F5F5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FFFF00"/>
                </a:solidFill>
                <a:latin typeface="Lucida Console" panose="020B0609040504020204" pitchFamily="49" charset="0"/>
              </a:rPr>
              <a:t>    [!] They should not fall asleep 7ms </a:t>
            </a:r>
          </a:p>
        </p:txBody>
      </p:sp>
    </p:spTree>
    <p:extLst>
      <p:ext uri="{BB962C8B-B14F-4D97-AF65-F5344CB8AC3E}">
        <p14:creationId xmlns:p14="http://schemas.microsoft.com/office/powerpoint/2010/main" val="987476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732990" y="63995"/>
            <a:ext cx="85946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720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MT Condensed" panose="020B0506020104020203" pitchFamily="34" charset="0"/>
              </a:rPr>
              <a:t>Questions?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6009" y="5781675"/>
            <a:ext cx="1088709" cy="1080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3149" y="1180096"/>
            <a:ext cx="2980800" cy="425223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8133566" y="302933"/>
            <a:ext cx="40584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You </a:t>
            </a:r>
            <a:r>
              <a:rPr lang="en-GB" dirty="0"/>
              <a:t>should get the Pester Book by Adam Bertram</a:t>
            </a:r>
          </a:p>
          <a:p>
            <a:endParaRPr lang="en-GB" dirty="0"/>
          </a:p>
          <a:p>
            <a:r>
              <a:rPr lang="en-GB" dirty="0">
                <a:hlinkClick r:id="rId5"/>
              </a:rPr>
              <a:t>https://leanpub.com/pesterbook</a:t>
            </a:r>
            <a:r>
              <a:rPr lang="en-GB" dirty="0"/>
              <a:t> 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1028" name="Picture 4" descr="The Pester Book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6130" y="1835062"/>
            <a:ext cx="2509381" cy="3764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198317" y="5505124"/>
            <a:ext cx="89276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Rob Sewell - 	@</a:t>
            </a:r>
            <a:r>
              <a:rPr lang="en-GB" sz="2800" dirty="0" err="1"/>
              <a:t>SQLDBAWithBeard</a:t>
            </a:r>
            <a:r>
              <a:rPr lang="en-GB" sz="2800" dirty="0"/>
              <a:t> </a:t>
            </a:r>
          </a:p>
          <a:p>
            <a:r>
              <a:rPr lang="en-GB" sz="2800" dirty="0"/>
              <a:t>			SQLDBAWithABeard.com</a:t>
            </a:r>
          </a:p>
        </p:txBody>
      </p:sp>
    </p:spTree>
    <p:extLst>
      <p:ext uri="{BB962C8B-B14F-4D97-AF65-F5344CB8AC3E}">
        <p14:creationId xmlns:p14="http://schemas.microsoft.com/office/powerpoint/2010/main" val="1809566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357745"/>
            <a:ext cx="12192000" cy="42579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732990" y="63995"/>
            <a:ext cx="85946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720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MT Condensed" panose="020B0506020104020203" pitchFamily="34" charset="0"/>
              </a:rPr>
              <a:t>THANK YOU TO OUR SPONSORS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1990" y="2172356"/>
            <a:ext cx="3000438" cy="78332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558" y="1664017"/>
            <a:ext cx="4893381" cy="18000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3672" y="4372311"/>
            <a:ext cx="3441600" cy="7200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1990" y="3832311"/>
            <a:ext cx="2550118" cy="12600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6009" y="5781675"/>
            <a:ext cx="1088709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15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732990" y="63995"/>
            <a:ext cx="85946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720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MT Condensed" panose="020B0506020104020203" pitchFamily="34" charset="0"/>
              </a:rPr>
              <a:t>What is Pester?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6009" y="5781675"/>
            <a:ext cx="1088709" cy="1080000"/>
          </a:xfrm>
          <a:prstGeom prst="rect">
            <a:avLst/>
          </a:prstGeom>
        </p:spPr>
      </p:pic>
      <p:sp>
        <p:nvSpPr>
          <p:cNvPr id="9" name="Inhaltsplatzhalter 2"/>
          <p:cNvSpPr txBox="1">
            <a:spLocks/>
          </p:cNvSpPr>
          <p:nvPr/>
        </p:nvSpPr>
        <p:spPr>
          <a:xfrm>
            <a:off x="1732990" y="1641260"/>
            <a:ext cx="8640960" cy="2705272"/>
          </a:xfrm>
          <a:prstGeom prst="rect">
            <a:avLst/>
          </a:prstGeom>
          <a:solidFill>
            <a:schemeClr val="accent1">
              <a:lumMod val="40000"/>
              <a:lumOff val="60000"/>
              <a:alpha val="29000"/>
            </a:schemeClr>
          </a:solidFill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4800" dirty="0"/>
              <a:t>Pester provides a framework for </a:t>
            </a:r>
            <a:r>
              <a:rPr lang="en-GB" sz="4800" b="1" dirty="0"/>
              <a:t>running unit tests to execute and validate PowerShell commands from within PowerShell</a:t>
            </a:r>
            <a:endParaRPr lang="en-GB" sz="4800" dirty="0"/>
          </a:p>
        </p:txBody>
      </p:sp>
      <p:sp>
        <p:nvSpPr>
          <p:cNvPr id="11" name="TextBox 10"/>
          <p:cNvSpPr txBox="1"/>
          <p:nvPr/>
        </p:nvSpPr>
        <p:spPr>
          <a:xfrm>
            <a:off x="2611677" y="4785856"/>
            <a:ext cx="6563638" cy="646331"/>
          </a:xfrm>
          <a:prstGeom prst="rect">
            <a:avLst/>
          </a:prstGeom>
          <a:solidFill>
            <a:schemeClr val="accent1">
              <a:lumMod val="40000"/>
              <a:lumOff val="60000"/>
              <a:alpha val="28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3600" dirty="0">
                <a:hlinkClick r:id="rId4"/>
              </a:rPr>
              <a:t>https://github.com/pester/Pester</a:t>
            </a:r>
            <a:r>
              <a:rPr lang="en-GB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4853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732990" y="63995"/>
            <a:ext cx="85946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720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MT Condensed" panose="020B0506020104020203" pitchFamily="34" charset="0"/>
              </a:rPr>
              <a:t>Why Test?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6009" y="5781675"/>
            <a:ext cx="1088709" cy="1080000"/>
          </a:xfrm>
          <a:prstGeom prst="rect">
            <a:avLst/>
          </a:prstGeom>
        </p:spPr>
      </p:pic>
      <p:sp>
        <p:nvSpPr>
          <p:cNvPr id="9" name="Inhaltsplatzhalter 2"/>
          <p:cNvSpPr txBox="1">
            <a:spLocks/>
          </p:cNvSpPr>
          <p:nvPr/>
        </p:nvSpPr>
        <p:spPr>
          <a:xfrm>
            <a:off x="593121" y="908487"/>
            <a:ext cx="10486149" cy="5385842"/>
          </a:xfrm>
          <a:prstGeom prst="rect">
            <a:avLst/>
          </a:prstGeom>
          <a:solidFill>
            <a:schemeClr val="accent1">
              <a:lumMod val="40000"/>
              <a:lumOff val="60000"/>
              <a:alpha val="29000"/>
            </a:schemeClr>
          </a:solidFill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4800" dirty="0"/>
              <a:t>Good tests can…</a:t>
            </a:r>
          </a:p>
          <a:p>
            <a:pPr marL="0" indent="0">
              <a:buNone/>
            </a:pPr>
            <a:endParaRPr lang="en-GB" sz="1000" dirty="0"/>
          </a:p>
          <a:p>
            <a:r>
              <a:rPr lang="en-GB" sz="4800" dirty="0"/>
              <a:t>Verify the code is working correctly</a:t>
            </a:r>
          </a:p>
          <a:p>
            <a:r>
              <a:rPr lang="en-GB" sz="4800" dirty="0"/>
              <a:t>Prevent future regressions</a:t>
            </a:r>
          </a:p>
          <a:p>
            <a:r>
              <a:rPr lang="en-GB" sz="4800" dirty="0"/>
              <a:t>Document the code’s behaviour</a:t>
            </a:r>
          </a:p>
          <a:p>
            <a:r>
              <a:rPr lang="en-GB" sz="4800" dirty="0"/>
              <a:t>Provide design guidance</a:t>
            </a:r>
          </a:p>
          <a:p>
            <a:r>
              <a:rPr lang="en-GB" sz="4800" dirty="0"/>
              <a:t>Support refactoring</a:t>
            </a:r>
          </a:p>
          <a:p>
            <a:pPr marL="0" indent="0">
              <a:buNone/>
            </a:pPr>
            <a:r>
              <a:rPr lang="en-GB" dirty="0">
                <a:hlinkClick r:id="rId5"/>
              </a:rPr>
              <a:t>https://www.devmynd.com/blog/five-factor-testing/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99732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732990" y="63995"/>
            <a:ext cx="85946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720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MT Condensed" panose="020B0506020104020203" pitchFamily="34" charset="0"/>
              </a:rPr>
              <a:t>How Do I Get Pester?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6009" y="5781675"/>
            <a:ext cx="1088709" cy="1080000"/>
          </a:xfrm>
          <a:prstGeom prst="rect">
            <a:avLst/>
          </a:prstGeom>
        </p:spPr>
      </p:pic>
      <p:sp>
        <p:nvSpPr>
          <p:cNvPr id="9" name="Inhaltsplatzhalter 2"/>
          <p:cNvSpPr txBox="1">
            <a:spLocks/>
          </p:cNvSpPr>
          <p:nvPr/>
        </p:nvSpPr>
        <p:spPr>
          <a:xfrm>
            <a:off x="345466" y="1365688"/>
            <a:ext cx="5685816" cy="3945348"/>
          </a:xfrm>
          <a:prstGeom prst="rect">
            <a:avLst/>
          </a:prstGeom>
          <a:solidFill>
            <a:srgbClr val="FFFFFF">
              <a:alpha val="33000"/>
            </a:srgbClr>
          </a:solidFill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3600" dirty="0"/>
              <a:t>If you have PowerShell V5 or above you already have it. </a:t>
            </a:r>
          </a:p>
          <a:p>
            <a:pPr marL="0" indent="0">
              <a:buFont typeface="Arial" panose="020B0604020202020204" pitchFamily="34" charset="0"/>
              <a:buNone/>
            </a:pPr>
            <a:br>
              <a:rPr lang="en-GB" sz="3600" dirty="0"/>
            </a:br>
            <a:r>
              <a:rPr lang="en-GB" sz="3600" dirty="0"/>
              <a:t>You should update it using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sz="11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3600" dirty="0"/>
              <a:t>Update-Module Pester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sz="1100" dirty="0"/>
          </a:p>
          <a:p>
            <a:endParaRPr lang="de-DE" dirty="0"/>
          </a:p>
        </p:txBody>
      </p:sp>
      <p:sp>
        <p:nvSpPr>
          <p:cNvPr id="2" name="TextBox 1"/>
          <p:cNvSpPr txBox="1"/>
          <p:nvPr/>
        </p:nvSpPr>
        <p:spPr>
          <a:xfrm>
            <a:off x="6933156" y="1703540"/>
            <a:ext cx="492272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If Not</a:t>
            </a:r>
          </a:p>
          <a:p>
            <a:endParaRPr lang="en-GB" sz="3600" dirty="0"/>
          </a:p>
          <a:p>
            <a:r>
              <a:rPr lang="en-GB" sz="3600" dirty="0"/>
              <a:t>Install-Module Pester (use –Scope </a:t>
            </a:r>
            <a:r>
              <a:rPr lang="en-GB" sz="3600" dirty="0" err="1"/>
              <a:t>CurrentUser</a:t>
            </a:r>
            <a:r>
              <a:rPr lang="en-GB" sz="3600" dirty="0"/>
              <a:t> if not admin)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7190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732990" y="63995"/>
            <a:ext cx="85946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720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MT Condensed" panose="020B0506020104020203" pitchFamily="34" charset="0"/>
              </a:rPr>
              <a:t>What does Pester Look Like?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6009" y="5781675"/>
            <a:ext cx="1088709" cy="1080000"/>
          </a:xfrm>
          <a:prstGeom prst="rect">
            <a:avLst/>
          </a:prstGeom>
        </p:spPr>
      </p:pic>
      <p:sp>
        <p:nvSpPr>
          <p:cNvPr id="9" name="Inhaltsplatzhalter 2"/>
          <p:cNvSpPr txBox="1">
            <a:spLocks/>
          </p:cNvSpPr>
          <p:nvPr/>
        </p:nvSpPr>
        <p:spPr>
          <a:xfrm>
            <a:off x="251520" y="1916832"/>
            <a:ext cx="8640960" cy="43924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2822" y="1099360"/>
            <a:ext cx="6033082" cy="5725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764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716028" y="0"/>
            <a:ext cx="85946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720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MT Condensed" panose="020B0506020104020203" pitchFamily="34" charset="0"/>
              </a:rPr>
              <a:t>Environmental Validation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6009" y="5781675"/>
            <a:ext cx="1088709" cy="1080000"/>
          </a:xfrm>
          <a:prstGeom prst="rect">
            <a:avLst/>
          </a:prstGeom>
        </p:spPr>
      </p:pic>
      <p:sp>
        <p:nvSpPr>
          <p:cNvPr id="9" name="Inhaltsplatzhalter 2"/>
          <p:cNvSpPr txBox="1">
            <a:spLocks/>
          </p:cNvSpPr>
          <p:nvPr/>
        </p:nvSpPr>
        <p:spPr>
          <a:xfrm>
            <a:off x="276572" y="1133604"/>
            <a:ext cx="5278722" cy="4784593"/>
          </a:xfrm>
          <a:prstGeom prst="rect">
            <a:avLst/>
          </a:prstGeom>
          <a:solidFill>
            <a:schemeClr val="accent1">
              <a:lumMod val="40000"/>
              <a:lumOff val="60000"/>
              <a:alpha val="31000"/>
            </a:schemeClr>
          </a:solidFill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GB" sz="3600" dirty="0"/>
              <a:t>As Pester is just PowerShell you can use it to validate the results of any PowerShell command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sz="3600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GB" sz="3600" dirty="0"/>
              <a:t>This is </a:t>
            </a:r>
            <a:br>
              <a:rPr lang="en-GB" sz="3600" dirty="0"/>
            </a:br>
            <a:r>
              <a:rPr lang="en-GB" sz="3600" dirty="0"/>
              <a:t>BRILLIANT </a:t>
            </a:r>
            <a:br>
              <a:rPr lang="en-GB" sz="3600" dirty="0"/>
            </a:br>
            <a:r>
              <a:rPr lang="en-GB" sz="3600" dirty="0"/>
              <a:t>for validating your environment</a:t>
            </a:r>
          </a:p>
          <a:p>
            <a:endParaRPr lang="de-DE" dirty="0"/>
          </a:p>
        </p:txBody>
      </p:sp>
      <p:pic>
        <p:nvPicPr>
          <p:cNvPr id="2050" name="Picture 2" descr="pester ola check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1414" y="1133604"/>
            <a:ext cx="5087181" cy="4828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92402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732990" y="63995"/>
            <a:ext cx="85946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720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MT Condensed" panose="020B0506020104020203" pitchFamily="34" charset="0"/>
              </a:rPr>
              <a:t>How Do I Start?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6009" y="5781675"/>
            <a:ext cx="1088709" cy="1080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883083" y="1264324"/>
            <a:ext cx="4427952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dirty="0"/>
              <a:t>Hey Beardy !</a:t>
            </a:r>
          </a:p>
          <a:p>
            <a:endParaRPr lang="en-GB" sz="2000" dirty="0"/>
          </a:p>
          <a:p>
            <a:r>
              <a:rPr lang="en-GB" sz="4800" dirty="0"/>
              <a:t>MUST BE TIME </a:t>
            </a:r>
            <a:br>
              <a:rPr lang="en-GB" sz="4800" dirty="0"/>
            </a:br>
            <a:r>
              <a:rPr lang="en-GB" sz="4800" dirty="0"/>
              <a:t>FOR A DEMO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3514" y="1164919"/>
            <a:ext cx="2419124" cy="4290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823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732990" y="63995"/>
            <a:ext cx="85946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720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MT Condensed" panose="020B0506020104020203" pitchFamily="34" charset="0"/>
              </a:rPr>
              <a:t>Two things we didnt show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6009" y="5781675"/>
            <a:ext cx="1088709" cy="1080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72307" y="1583739"/>
            <a:ext cx="10716018" cy="4339650"/>
          </a:xfrm>
          <a:prstGeom prst="rect">
            <a:avLst/>
          </a:prstGeom>
          <a:solidFill>
            <a:srgbClr val="FFFFFF">
              <a:alpha val="55000"/>
            </a:srgbClr>
          </a:solidFill>
        </p:spPr>
        <p:txBody>
          <a:bodyPr wrap="square" rtlCol="0">
            <a:spAutoFit/>
          </a:bodyPr>
          <a:lstStyle/>
          <a:p>
            <a:r>
              <a:rPr lang="en-GB" sz="4800" dirty="0"/>
              <a:t>Test Drive</a:t>
            </a:r>
          </a:p>
          <a:p>
            <a:r>
              <a:rPr lang="en-GB" sz="3200" dirty="0"/>
              <a:t>A drive created in $</a:t>
            </a:r>
            <a:r>
              <a:rPr lang="en-GB" sz="3200" dirty="0" err="1"/>
              <a:t>ENV:Temp</a:t>
            </a:r>
            <a:r>
              <a:rPr lang="en-GB" sz="3200" dirty="0"/>
              <a:t> that is accessible via $</a:t>
            </a:r>
            <a:r>
              <a:rPr lang="en-GB" sz="3200" dirty="0" err="1"/>
              <a:t>TestDrive</a:t>
            </a:r>
            <a:r>
              <a:rPr lang="en-GB" sz="3200" dirty="0"/>
              <a:t> and exists within the scope of a Describe block</a:t>
            </a:r>
            <a:br>
              <a:rPr lang="en-GB" sz="3200" dirty="0"/>
            </a:br>
            <a:endParaRPr lang="en-GB" sz="3200" dirty="0"/>
          </a:p>
          <a:p>
            <a:r>
              <a:rPr lang="en-GB" sz="4800" dirty="0"/>
              <a:t>In </a:t>
            </a:r>
            <a:r>
              <a:rPr lang="en-GB" sz="4800" dirty="0" err="1"/>
              <a:t>ModuleScope</a:t>
            </a:r>
            <a:endParaRPr lang="en-GB" sz="4800" dirty="0"/>
          </a:p>
          <a:p>
            <a:r>
              <a:rPr lang="en-GB" sz="2800" dirty="0"/>
              <a:t>This tells Pester to inject the mock into the module's scope, which causes any calls to those commands from inside the module to execute the mock instead.</a:t>
            </a:r>
          </a:p>
        </p:txBody>
      </p:sp>
    </p:spTree>
    <p:extLst>
      <p:ext uri="{BB962C8B-B14F-4D97-AF65-F5344CB8AC3E}">
        <p14:creationId xmlns:p14="http://schemas.microsoft.com/office/powerpoint/2010/main" val="15101861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576</TotalTime>
  <Words>310</Words>
  <Application>Microsoft Office PowerPoint</Application>
  <PresentationFormat>Widescreen</PresentationFormat>
  <Paragraphs>64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Gill Sans MT Condensed</vt:lpstr>
      <vt:lpstr>Lucida Console</vt:lpstr>
      <vt:lpstr>Office Theme</vt:lpstr>
      <vt:lpstr>TUGA IT 2017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TUGA IT 2016</dc:title>
  <dc:creator>André Vala</dc:creator>
  <cp:lastModifiedBy>Rob Sewell</cp:lastModifiedBy>
  <cp:revision>50</cp:revision>
  <dcterms:created xsi:type="dcterms:W3CDTF">2016-05-15T23:39:35Z</dcterms:created>
  <dcterms:modified xsi:type="dcterms:W3CDTF">2017-05-20T08:30:47Z</dcterms:modified>
</cp:coreProperties>
</file>