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01" r:id="rId2"/>
    <p:sldId id="303" r:id="rId3"/>
    <p:sldId id="304" r:id="rId4"/>
    <p:sldId id="305" r:id="rId5"/>
    <p:sldId id="306" r:id="rId6"/>
    <p:sldId id="256" r:id="rId7"/>
    <p:sldId id="300" r:id="rId8"/>
    <p:sldId id="302" r:id="rId9"/>
    <p:sldId id="257" r:id="rId10"/>
    <p:sldId id="307" r:id="rId11"/>
    <p:sldId id="308" r:id="rId12"/>
    <p:sldId id="309" r:id="rId13"/>
    <p:sldId id="310" r:id="rId14"/>
    <p:sldId id="291" r:id="rId15"/>
    <p:sldId id="271" r:id="rId16"/>
    <p:sldId id="290" r:id="rId17"/>
    <p:sldId id="292" r:id="rId18"/>
    <p:sldId id="289" r:id="rId19"/>
    <p:sldId id="293" r:id="rId20"/>
    <p:sldId id="295" r:id="rId21"/>
    <p:sldId id="298" r:id="rId22"/>
    <p:sldId id="296" r:id="rId23"/>
    <p:sldId id="299" r:id="rId24"/>
    <p:sldId id="297" r:id="rId25"/>
    <p:sldId id="288" r:id="rId26"/>
    <p:sldId id="287" r:id="rId27"/>
    <p:sldId id="285" r:id="rId28"/>
    <p:sldId id="284" r:id="rId29"/>
    <p:sldId id="283" r:id="rId30"/>
    <p:sldId id="282" r:id="rId31"/>
    <p:sldId id="281" r:id="rId32"/>
    <p:sldId id="280" r:id="rId33"/>
    <p:sldId id="279" r:id="rId34"/>
    <p:sldId id="278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73" r:id="rId44"/>
    <p:sldId id="276" r:id="rId45"/>
    <p:sldId id="266" r:id="rId46"/>
    <p:sldId id="275" r:id="rId47"/>
    <p:sldId id="267" r:id="rId48"/>
    <p:sldId id="269" r:id="rId49"/>
    <p:sldId id="277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02046-425E-498F-B6AF-5C8D4BAD30B6}" v="2" dt="2024-09-03T13:16:28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6031" autoAdjust="0"/>
  </p:normalViewPr>
  <p:slideViewPr>
    <p:cSldViewPr snapToGrid="0">
      <p:cViewPr varScale="1">
        <p:scale>
          <a:sx n="62" d="100"/>
          <a:sy n="62" d="100"/>
        </p:scale>
        <p:origin x="62" y="155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B8A02046-425E-498F-B6AF-5C8D4BAD30B6}"/>
    <pc:docChg chg="custSel addSld delSld modSld sldOrd">
      <pc:chgData name="Philippe Baucour" userId="5102170ae7533958" providerId="LiveId" clId="{B8A02046-425E-498F-B6AF-5C8D4BAD30B6}" dt="2024-09-03T13:19:56.115" v="439"/>
      <pc:docMkLst>
        <pc:docMk/>
      </pc:docMkLst>
      <pc:sldChg chg="ord">
        <pc:chgData name="Philippe Baucour" userId="5102170ae7533958" providerId="LiveId" clId="{B8A02046-425E-498F-B6AF-5C8D4BAD30B6}" dt="2024-09-03T13:19:56.115" v="439"/>
        <pc:sldMkLst>
          <pc:docMk/>
          <pc:sldMk cId="2101838791" sldId="257"/>
        </pc:sldMkLst>
      </pc:sldChg>
      <pc:sldChg chg="addSp modSp mod modClrScheme chgLayout modNotesTx">
        <pc:chgData name="Philippe Baucour" userId="5102170ae7533958" providerId="LiveId" clId="{B8A02046-425E-498F-B6AF-5C8D4BAD30B6}" dt="2024-08-13T09:43:42.670" v="243" actId="20577"/>
        <pc:sldMkLst>
          <pc:docMk/>
          <pc:sldMk cId="2952062194" sldId="282"/>
        </pc:sldMkLst>
        <pc:spChg chg="mod ord">
          <ac:chgData name="Philippe Baucour" userId="5102170ae7533958" providerId="LiveId" clId="{B8A02046-425E-498F-B6AF-5C8D4BAD30B6}" dt="2024-08-13T09:21:43.530" v="3" actId="700"/>
          <ac:spMkLst>
            <pc:docMk/>
            <pc:sldMk cId="2952062194" sldId="282"/>
            <ac:spMk id="2" creationId="{2AA42C4A-2E93-B9C5-8801-BA5FA367BBF0}"/>
          </ac:spMkLst>
        </pc:spChg>
        <pc:spChg chg="add mod ord">
          <ac:chgData name="Philippe Baucour" userId="5102170ae7533958" providerId="LiveId" clId="{B8A02046-425E-498F-B6AF-5C8D4BAD30B6}" dt="2024-08-13T09:43:42.670" v="243" actId="20577"/>
          <ac:spMkLst>
            <pc:docMk/>
            <pc:sldMk cId="2952062194" sldId="282"/>
            <ac:spMk id="5" creationId="{E576FB16-461C-A9D9-84C3-D8C62BC7BA87}"/>
          </ac:spMkLst>
        </pc:spChg>
        <pc:picChg chg="add mod">
          <ac:chgData name="Philippe Baucour" userId="5102170ae7533958" providerId="LiveId" clId="{B8A02046-425E-498F-B6AF-5C8D4BAD30B6}" dt="2024-08-13T09:20:58.952" v="2" actId="1076"/>
          <ac:picMkLst>
            <pc:docMk/>
            <pc:sldMk cId="2952062194" sldId="282"/>
            <ac:picMk id="4" creationId="{3EC9D98E-1F22-9C9C-C7FD-7F7CBAB9CFBE}"/>
          </ac:picMkLst>
        </pc:picChg>
      </pc:sldChg>
      <pc:sldChg chg="addSp modSp new mod">
        <pc:chgData name="Philippe Baucour" userId="5102170ae7533958" providerId="LiveId" clId="{B8A02046-425E-498F-B6AF-5C8D4BAD30B6}" dt="2024-09-03T07:03:33.910" v="251" actId="12788"/>
        <pc:sldMkLst>
          <pc:docMk/>
          <pc:sldMk cId="3106384759" sldId="300"/>
        </pc:sldMkLst>
        <pc:picChg chg="add mod">
          <ac:chgData name="Philippe Baucour" userId="5102170ae7533958" providerId="LiveId" clId="{B8A02046-425E-498F-B6AF-5C8D4BAD30B6}" dt="2024-09-03T07:03:33.910" v="251" actId="12788"/>
          <ac:picMkLst>
            <pc:docMk/>
            <pc:sldMk cId="3106384759" sldId="300"/>
            <ac:picMk id="4" creationId="{E37F627E-825B-A37E-9351-1E63B8ACAF41}"/>
          </ac:picMkLst>
        </pc:picChg>
      </pc:sldChg>
      <pc:sldChg chg="addSp delSp modSp new mod ord modClrScheme chgLayout">
        <pc:chgData name="Philippe Baucour" userId="5102170ae7533958" providerId="LiveId" clId="{B8A02046-425E-498F-B6AF-5C8D4BAD30B6}" dt="2024-09-03T13:16:10.299" v="272" actId="20577"/>
        <pc:sldMkLst>
          <pc:docMk/>
          <pc:sldMk cId="3017598055" sldId="301"/>
        </pc:sldMkLst>
        <pc:spChg chg="del mod ord">
          <ac:chgData name="Philippe Baucour" userId="5102170ae7533958" providerId="LiveId" clId="{B8A02046-425E-498F-B6AF-5C8D4BAD30B6}" dt="2024-09-03T13:15:58.283" v="255" actId="700"/>
          <ac:spMkLst>
            <pc:docMk/>
            <pc:sldMk cId="3017598055" sldId="301"/>
            <ac:spMk id="2" creationId="{D1EC77B7-52EC-5290-F36A-8840F5AF0618}"/>
          </ac:spMkLst>
        </pc:spChg>
        <pc:spChg chg="add mod ord">
          <ac:chgData name="Philippe Baucour" userId="5102170ae7533958" providerId="LiveId" clId="{B8A02046-425E-498F-B6AF-5C8D4BAD30B6}" dt="2024-09-03T13:16:10.299" v="272" actId="20577"/>
          <ac:spMkLst>
            <pc:docMk/>
            <pc:sldMk cId="3017598055" sldId="301"/>
            <ac:spMk id="3" creationId="{8691FF99-4BA7-3B63-B043-50681464B7C9}"/>
          </ac:spMkLst>
        </pc:spChg>
        <pc:spChg chg="add mod ord">
          <ac:chgData name="Philippe Baucour" userId="5102170ae7533958" providerId="LiveId" clId="{B8A02046-425E-498F-B6AF-5C8D4BAD30B6}" dt="2024-09-03T13:15:58.283" v="255" actId="700"/>
          <ac:spMkLst>
            <pc:docMk/>
            <pc:sldMk cId="3017598055" sldId="301"/>
            <ac:spMk id="4" creationId="{02AA1E0E-0824-818A-7CF7-B2D2C4A79CCC}"/>
          </ac:spMkLst>
        </pc:spChg>
      </pc:sldChg>
      <pc:sldChg chg="modSp add mod">
        <pc:chgData name="Philippe Baucour" userId="5102170ae7533958" providerId="LiveId" clId="{B8A02046-425E-498F-B6AF-5C8D4BAD30B6}" dt="2024-09-03T13:16:41.389" v="286" actId="6549"/>
        <pc:sldMkLst>
          <pc:docMk/>
          <pc:sldMk cId="162827353" sldId="302"/>
        </pc:sldMkLst>
        <pc:spChg chg="mod">
          <ac:chgData name="Philippe Baucour" userId="5102170ae7533958" providerId="LiveId" clId="{B8A02046-425E-498F-B6AF-5C8D4BAD30B6}" dt="2024-09-03T13:16:41.389" v="286" actId="6549"/>
          <ac:spMkLst>
            <pc:docMk/>
            <pc:sldMk cId="162827353" sldId="302"/>
            <ac:spMk id="3" creationId="{8691FF99-4BA7-3B63-B043-50681464B7C9}"/>
          </ac:spMkLst>
        </pc:spChg>
      </pc:sldChg>
      <pc:sldChg chg="addSp delSp modSp new mod modClrScheme chgLayout">
        <pc:chgData name="Philippe Baucour" userId="5102170ae7533958" providerId="LiveId" clId="{B8A02046-425E-498F-B6AF-5C8D4BAD30B6}" dt="2024-09-03T13:17:07.484" v="298" actId="20577"/>
        <pc:sldMkLst>
          <pc:docMk/>
          <pc:sldMk cId="3618189885" sldId="303"/>
        </pc:sldMkLst>
        <pc:spChg chg="del mod ord">
          <ac:chgData name="Philippe Baucour" userId="5102170ae7533958" providerId="LiveId" clId="{B8A02046-425E-498F-B6AF-5C8D4BAD30B6}" dt="2024-09-03T13:16:49.432" v="288" actId="700"/>
          <ac:spMkLst>
            <pc:docMk/>
            <pc:sldMk cId="3618189885" sldId="303"/>
            <ac:spMk id="2" creationId="{55D481B0-0478-68CB-DE05-01EC7FDF3FD0}"/>
          </ac:spMkLst>
        </pc:spChg>
        <pc:spChg chg="del mod ord">
          <ac:chgData name="Philippe Baucour" userId="5102170ae7533958" providerId="LiveId" clId="{B8A02046-425E-498F-B6AF-5C8D4BAD30B6}" dt="2024-09-03T13:16:49.432" v="288" actId="700"/>
          <ac:spMkLst>
            <pc:docMk/>
            <pc:sldMk cId="3618189885" sldId="303"/>
            <ac:spMk id="3" creationId="{5A37234F-5577-C014-BD11-4C7413CFFC08}"/>
          </ac:spMkLst>
        </pc:spChg>
        <pc:spChg chg="add mod ord">
          <ac:chgData name="Philippe Baucour" userId="5102170ae7533958" providerId="LiveId" clId="{B8A02046-425E-498F-B6AF-5C8D4BAD30B6}" dt="2024-09-03T13:17:07.484" v="298" actId="20577"/>
          <ac:spMkLst>
            <pc:docMk/>
            <pc:sldMk cId="3618189885" sldId="303"/>
            <ac:spMk id="4" creationId="{D3ADC6D8-6969-2666-77A0-2EBAB7C5303A}"/>
          </ac:spMkLst>
        </pc:spChg>
        <pc:spChg chg="add mod ord">
          <ac:chgData name="Philippe Baucour" userId="5102170ae7533958" providerId="LiveId" clId="{B8A02046-425E-498F-B6AF-5C8D4BAD30B6}" dt="2024-09-03T13:16:49.432" v="288" actId="700"/>
          <ac:spMkLst>
            <pc:docMk/>
            <pc:sldMk cId="3618189885" sldId="303"/>
            <ac:spMk id="5" creationId="{F6331197-765E-408A-FAE7-E243B8188BBC}"/>
          </ac:spMkLst>
        </pc:spChg>
      </pc:sldChg>
      <pc:sldChg chg="modSp new mod">
        <pc:chgData name="Philippe Baucour" userId="5102170ae7533958" providerId="LiveId" clId="{B8A02046-425E-498F-B6AF-5C8D4BAD30B6}" dt="2024-09-03T13:17:20.292" v="312" actId="120"/>
        <pc:sldMkLst>
          <pc:docMk/>
          <pc:sldMk cId="3747450423" sldId="304"/>
        </pc:sldMkLst>
        <pc:spChg chg="mod">
          <ac:chgData name="Philippe Baucour" userId="5102170ae7533958" providerId="LiveId" clId="{B8A02046-425E-498F-B6AF-5C8D4BAD30B6}" dt="2024-09-03T13:17:20.292" v="312" actId="120"/>
          <ac:spMkLst>
            <pc:docMk/>
            <pc:sldMk cId="3747450423" sldId="304"/>
            <ac:spMk id="2" creationId="{9E5B6446-70E5-7C14-FB29-AB99E145F66D}"/>
          </ac:spMkLst>
        </pc:spChg>
      </pc:sldChg>
      <pc:sldChg chg="modSp new mod">
        <pc:chgData name="Philippe Baucour" userId="5102170ae7533958" providerId="LiveId" clId="{B8A02046-425E-498F-B6AF-5C8D4BAD30B6}" dt="2024-09-03T13:17:30.736" v="325" actId="20577"/>
        <pc:sldMkLst>
          <pc:docMk/>
          <pc:sldMk cId="3024428248" sldId="305"/>
        </pc:sldMkLst>
        <pc:spChg chg="mod">
          <ac:chgData name="Philippe Baucour" userId="5102170ae7533958" providerId="LiveId" clId="{B8A02046-425E-498F-B6AF-5C8D4BAD30B6}" dt="2024-09-03T13:17:30.736" v="325" actId="20577"/>
          <ac:spMkLst>
            <pc:docMk/>
            <pc:sldMk cId="3024428248" sldId="305"/>
            <ac:spMk id="2" creationId="{9CBCAF49-A054-AFF4-3546-0879D22E1C59}"/>
          </ac:spMkLst>
        </pc:spChg>
      </pc:sldChg>
      <pc:sldChg chg="modSp new mod">
        <pc:chgData name="Philippe Baucour" userId="5102170ae7533958" providerId="LiveId" clId="{B8A02046-425E-498F-B6AF-5C8D4BAD30B6}" dt="2024-09-03T13:17:41.400" v="339" actId="20577"/>
        <pc:sldMkLst>
          <pc:docMk/>
          <pc:sldMk cId="335075390" sldId="306"/>
        </pc:sldMkLst>
        <pc:spChg chg="mod">
          <ac:chgData name="Philippe Baucour" userId="5102170ae7533958" providerId="LiveId" clId="{B8A02046-425E-498F-B6AF-5C8D4BAD30B6}" dt="2024-09-03T13:17:41.400" v="339" actId="20577"/>
          <ac:spMkLst>
            <pc:docMk/>
            <pc:sldMk cId="335075390" sldId="306"/>
            <ac:spMk id="2" creationId="{F2BAB313-2835-B230-E56D-6DCF06AAC50C}"/>
          </ac:spMkLst>
        </pc:spChg>
      </pc:sldChg>
      <pc:sldChg chg="new del">
        <pc:chgData name="Philippe Baucour" userId="5102170ae7533958" providerId="LiveId" clId="{B8A02046-425E-498F-B6AF-5C8D4BAD30B6}" dt="2024-09-03T13:17:50.809" v="341" actId="47"/>
        <pc:sldMkLst>
          <pc:docMk/>
          <pc:sldMk cId="678031607" sldId="307"/>
        </pc:sldMkLst>
      </pc:sldChg>
      <pc:sldChg chg="addSp delSp modSp new mod modClrScheme chgLayout">
        <pc:chgData name="Philippe Baucour" userId="5102170ae7533958" providerId="LiveId" clId="{B8A02046-425E-498F-B6AF-5C8D4BAD30B6}" dt="2024-09-03T13:18:37.272" v="368" actId="20577"/>
        <pc:sldMkLst>
          <pc:docMk/>
          <pc:sldMk cId="2996069163" sldId="307"/>
        </pc:sldMkLst>
        <pc:spChg chg="del mod ord">
          <ac:chgData name="Philippe Baucour" userId="5102170ae7533958" providerId="LiveId" clId="{B8A02046-425E-498F-B6AF-5C8D4BAD30B6}" dt="2024-09-03T13:18:10.576" v="343" actId="700"/>
          <ac:spMkLst>
            <pc:docMk/>
            <pc:sldMk cId="2996069163" sldId="307"/>
            <ac:spMk id="2" creationId="{E161EA90-BCEC-7A0E-F462-D18288684416}"/>
          </ac:spMkLst>
        </pc:spChg>
        <pc:spChg chg="del mod ord">
          <ac:chgData name="Philippe Baucour" userId="5102170ae7533958" providerId="LiveId" clId="{B8A02046-425E-498F-B6AF-5C8D4BAD30B6}" dt="2024-09-03T13:18:10.576" v="343" actId="700"/>
          <ac:spMkLst>
            <pc:docMk/>
            <pc:sldMk cId="2996069163" sldId="307"/>
            <ac:spMk id="3" creationId="{E4B9C00F-83C6-3B3D-E2DC-C8B613F025E4}"/>
          </ac:spMkLst>
        </pc:spChg>
        <pc:spChg chg="add mod ord">
          <ac:chgData name="Philippe Baucour" userId="5102170ae7533958" providerId="LiveId" clId="{B8A02046-425E-498F-B6AF-5C8D4BAD30B6}" dt="2024-09-03T13:18:37.272" v="368" actId="20577"/>
          <ac:spMkLst>
            <pc:docMk/>
            <pc:sldMk cId="2996069163" sldId="307"/>
            <ac:spMk id="4" creationId="{073D24BC-FCDA-9D67-1AB5-668F5D727B8B}"/>
          </ac:spMkLst>
        </pc:spChg>
        <pc:spChg chg="add mod ord">
          <ac:chgData name="Philippe Baucour" userId="5102170ae7533958" providerId="LiveId" clId="{B8A02046-425E-498F-B6AF-5C8D4BAD30B6}" dt="2024-09-03T13:18:10.576" v="343" actId="700"/>
          <ac:spMkLst>
            <pc:docMk/>
            <pc:sldMk cId="2996069163" sldId="307"/>
            <ac:spMk id="5" creationId="{611D75C4-BC5C-52FD-6711-05942C834B44}"/>
          </ac:spMkLst>
        </pc:spChg>
      </pc:sldChg>
      <pc:sldChg chg="modSp new mod">
        <pc:chgData name="Philippe Baucour" userId="5102170ae7533958" providerId="LiveId" clId="{B8A02046-425E-498F-B6AF-5C8D4BAD30B6}" dt="2024-09-03T13:18:59.246" v="401" actId="20577"/>
        <pc:sldMkLst>
          <pc:docMk/>
          <pc:sldMk cId="2711748811" sldId="308"/>
        </pc:sldMkLst>
        <pc:spChg chg="mod">
          <ac:chgData name="Philippe Baucour" userId="5102170ae7533958" providerId="LiveId" clId="{B8A02046-425E-498F-B6AF-5C8D4BAD30B6}" dt="2024-09-03T13:18:59.246" v="401" actId="20577"/>
          <ac:spMkLst>
            <pc:docMk/>
            <pc:sldMk cId="2711748811" sldId="308"/>
            <ac:spMk id="2" creationId="{FCCE9FC7-84D9-E0BD-DEC6-C7ED568606DB}"/>
          </ac:spMkLst>
        </pc:spChg>
      </pc:sldChg>
      <pc:sldChg chg="modSp new mod">
        <pc:chgData name="Philippe Baucour" userId="5102170ae7533958" providerId="LiveId" clId="{B8A02046-425E-498F-B6AF-5C8D4BAD30B6}" dt="2024-09-03T13:19:17.179" v="418" actId="20577"/>
        <pc:sldMkLst>
          <pc:docMk/>
          <pc:sldMk cId="1160451820" sldId="309"/>
        </pc:sldMkLst>
        <pc:spChg chg="mod">
          <ac:chgData name="Philippe Baucour" userId="5102170ae7533958" providerId="LiveId" clId="{B8A02046-425E-498F-B6AF-5C8D4BAD30B6}" dt="2024-09-03T13:19:17.179" v="418" actId="20577"/>
          <ac:spMkLst>
            <pc:docMk/>
            <pc:sldMk cId="1160451820" sldId="309"/>
            <ac:spMk id="2" creationId="{B5EDB1E1-CE22-592B-3038-BA0E3AB5B183}"/>
          </ac:spMkLst>
        </pc:spChg>
      </pc:sldChg>
      <pc:sldChg chg="modSp new mod">
        <pc:chgData name="Philippe Baucour" userId="5102170ae7533958" providerId="LiveId" clId="{B8A02046-425E-498F-B6AF-5C8D4BAD30B6}" dt="2024-09-03T13:19:32.185" v="437" actId="20577"/>
        <pc:sldMkLst>
          <pc:docMk/>
          <pc:sldMk cId="2781330422" sldId="310"/>
        </pc:sldMkLst>
        <pc:spChg chg="mod">
          <ac:chgData name="Philippe Baucour" userId="5102170ae7533958" providerId="LiveId" clId="{B8A02046-425E-498F-B6AF-5C8D4BAD30B6}" dt="2024-09-03T13:19:32.185" v="437" actId="20577"/>
          <ac:spMkLst>
            <pc:docMk/>
            <pc:sldMk cId="2781330422" sldId="310"/>
            <ac:spMk id="2" creationId="{A9E31B7A-F271-0B34-EE47-8559DD2DD624}"/>
          </ac:spMkLst>
        </pc:spChg>
      </pc:sldChg>
    </pc:docChg>
  </pc:docChgLst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20T10:57:04.403" v="4757" actId="6549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addSp delSp modSp mod modClrScheme chgLayout modNotesTx">
        <pc:chgData name="Philippe Baucour" userId="5102170ae7533958" providerId="LiveId" clId="{952C97B6-A072-4483-877C-DF77E4F5521D}" dt="2024-06-20T10:57:04.403" v="4757" actId="6549"/>
        <pc:sldMkLst>
          <pc:docMk/>
          <pc:sldMk cId="3737153484" sldId="287"/>
        </pc:sldMkLst>
        <pc:spChg chg="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2" creationId="{C0510D22-4285-F6FE-1F95-0A6A26F75AB3}"/>
          </ac:spMkLst>
        </pc:spChg>
        <pc:spChg chg="add del 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3" creationId="{E66A7604-5939-921C-3EF9-058CAE7079E8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4" creationId="{AB66AD87-4301-D7D4-42B0-EAB1B21306B1}"/>
          </ac:spMkLst>
        </pc:spChg>
        <pc:spChg chg="add mod ord">
          <ac:chgData name="Philippe Baucour" userId="5102170ae7533958" providerId="LiveId" clId="{952C97B6-A072-4483-877C-DF77E4F5521D}" dt="2024-06-20T10:40:34.432" v="4555" actId="27636"/>
          <ac:spMkLst>
            <pc:docMk/>
            <pc:sldMk cId="3737153484" sldId="287"/>
            <ac:spMk id="6" creationId="{D4F14630-F366-4370-5B86-884629F81E40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7" creationId="{46F27B04-1C05-35B9-8ACB-496A25124B69}"/>
          </ac:spMkLst>
        </pc:spChg>
        <pc:spChg chg="add mod ord">
          <ac:chgData name="Philippe Baucour" userId="5102170ae7533958" providerId="LiveId" clId="{952C97B6-A072-4483-877C-DF77E4F5521D}" dt="2024-06-20T10:43:37.735" v="4657" actId="20577"/>
          <ac:spMkLst>
            <pc:docMk/>
            <pc:sldMk cId="3737153484" sldId="287"/>
            <ac:spMk id="8" creationId="{A95E7C77-9C17-3243-7827-669960603E50}"/>
          </ac:spMkLst>
        </pc:spChg>
        <pc:picChg chg="add del mod">
          <ac:chgData name="Philippe Baucour" userId="5102170ae7533958" providerId="LiveId" clId="{952C97B6-A072-4483-877C-DF77E4F5521D}" dt="2024-06-20T10:42:27.367" v="4642" actId="478"/>
          <ac:picMkLst>
            <pc:docMk/>
            <pc:sldMk cId="3737153484" sldId="287"/>
            <ac:picMk id="5" creationId="{2D962E28-2045-8EC1-0714-ABCA65A34CC7}"/>
          </ac:picMkLst>
        </pc:picChg>
        <pc:picChg chg="add del mod">
          <ac:chgData name="Philippe Baucour" userId="5102170ae7533958" providerId="LiveId" clId="{952C97B6-A072-4483-877C-DF77E4F5521D}" dt="2024-06-20T10:42:25.772" v="4641" actId="478"/>
          <ac:picMkLst>
            <pc:docMk/>
            <pc:sldMk cId="3737153484" sldId="287"/>
            <ac:picMk id="10" creationId="{1B286A88-1948-2322-FBB7-077EF7F1BF11}"/>
          </ac:picMkLst>
        </pc:picChg>
        <pc:picChg chg="add mod">
          <ac:chgData name="Philippe Baucour" userId="5102170ae7533958" providerId="LiveId" clId="{952C97B6-A072-4483-877C-DF77E4F5521D}" dt="2024-06-20T10:42:31.862" v="4643" actId="1076"/>
          <ac:picMkLst>
            <pc:docMk/>
            <pc:sldMk cId="3737153484" sldId="287"/>
            <ac:picMk id="12" creationId="{4EA6A8A8-997B-914D-70C2-A5D866F9982C}"/>
          </ac:picMkLst>
        </pc:picChg>
        <pc:picChg chg="add del mod">
          <ac:chgData name="Philippe Baucour" userId="5102170ae7533958" providerId="LiveId" clId="{952C97B6-A072-4483-877C-DF77E4F5521D}" dt="2024-06-20T10:44:58.260" v="4658" actId="478"/>
          <ac:picMkLst>
            <pc:docMk/>
            <pc:sldMk cId="3737153484" sldId="287"/>
            <ac:picMk id="14" creationId="{78394C7E-BEB7-302C-DF87-BAD0D6C27EF1}"/>
          </ac:picMkLst>
        </pc:picChg>
        <pc:picChg chg="add mod">
          <ac:chgData name="Philippe Baucour" userId="5102170ae7533958" providerId="LiveId" clId="{952C97B6-A072-4483-877C-DF77E4F5521D}" dt="2024-06-20T10:45:15.463" v="4662" actId="14100"/>
          <ac:picMkLst>
            <pc:docMk/>
            <pc:sldMk cId="3737153484" sldId="287"/>
            <ac:picMk id="16" creationId="{900AD166-E5FC-BBA8-A10E-D08BD6388D96}"/>
          </ac:picMkLst>
        </pc:picChg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19T11:15:23.845" v="3710" actId="20577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19T11:15:23.845" v="3710" actId="20577"/>
          <ac:spMkLst>
            <pc:docMk/>
            <pc:sldMk cId="4079956193" sldId="293"/>
            <ac:spMk id="2" creationId="{01550143-BB45-DECE-8CD5-D2EAB39AC9C3}"/>
          </ac:spMkLst>
        </pc:spChg>
        <pc:spChg chg="mod">
          <ac:chgData name="Philippe Baucour" userId="5102170ae7533958" providerId="LiveId" clId="{952C97B6-A072-4483-877C-DF77E4F5521D}" dt="2024-06-19T11:14:55.447" v="3697" actId="113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19T14:42:46.754" v="3724" actId="20577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19T14:41:07.802" v="3722" actId="6549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19T14:41:07.802" v="3722" actId="6549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import numpy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mean_squared_error</a:t>
            </a:r>
            <a:r>
              <a:rPr lang="fr-FR" dirty="0"/>
              <a:t>, r2_score</a:t>
            </a:r>
          </a:p>
          <a:p>
            <a:endParaRPr lang="fr-FR" dirty="0"/>
          </a:p>
          <a:p>
            <a:r>
              <a:rPr lang="fr-FR" dirty="0"/>
              <a:t># Génération de données fictives</a:t>
            </a:r>
          </a:p>
          <a:p>
            <a:r>
              <a:rPr lang="fr-FR" dirty="0" err="1"/>
              <a:t>np.random.seed</a:t>
            </a:r>
            <a:r>
              <a:rPr lang="fr-FR" dirty="0"/>
              <a:t>(42)</a:t>
            </a:r>
          </a:p>
          <a:p>
            <a:r>
              <a:rPr lang="fr-FR" dirty="0"/>
              <a:t>X = 2 * </a:t>
            </a:r>
            <a:r>
              <a:rPr lang="fr-FR" dirty="0" err="1"/>
              <a:t>np.random.rand</a:t>
            </a:r>
            <a:r>
              <a:rPr lang="fr-FR" dirty="0"/>
              <a:t>(100, 1)</a:t>
            </a:r>
          </a:p>
          <a:p>
            <a:r>
              <a:rPr lang="fr-FR" dirty="0"/>
              <a:t>y = 4 + 3 * X + </a:t>
            </a:r>
            <a:r>
              <a:rPr lang="fr-FR" dirty="0" err="1"/>
              <a:t>np.random.randn</a:t>
            </a:r>
            <a:r>
              <a:rPr lang="fr-FR" dirty="0"/>
              <a:t>(100, 1)</a:t>
            </a:r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le modèle de régression linéaire</a:t>
            </a:r>
          </a:p>
          <a:p>
            <a:r>
              <a:rPr lang="fr-FR" dirty="0"/>
              <a:t>model = </a:t>
            </a:r>
            <a:r>
              <a:rPr lang="fr-FR" b="1" dirty="0" err="1"/>
              <a:t>LinearRegression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Entraîner le modèle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l'erreur quadratique moyenne (MSE)</a:t>
            </a:r>
          </a:p>
          <a:p>
            <a:r>
              <a:rPr lang="fr-FR" dirty="0" err="1"/>
              <a:t>mse</a:t>
            </a:r>
            <a:r>
              <a:rPr lang="fr-FR" dirty="0"/>
              <a:t> =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le coefficient de détermination (R²)</a:t>
            </a:r>
          </a:p>
          <a:p>
            <a:r>
              <a:rPr lang="fr-FR" dirty="0"/>
              <a:t>r2 =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(MSE): {</a:t>
            </a:r>
            <a:r>
              <a:rPr lang="fr-FR" dirty="0" err="1"/>
              <a:t>mse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f'Coefficient</a:t>
            </a:r>
            <a:r>
              <a:rPr lang="fr-FR" dirty="0"/>
              <a:t> of </a:t>
            </a:r>
            <a:r>
              <a:rPr lang="fr-FR" dirty="0" err="1"/>
              <a:t>Determination</a:t>
            </a:r>
            <a:r>
              <a:rPr lang="fr-FR" dirty="0"/>
              <a:t> (R²): {r2}')</a:t>
            </a:r>
          </a:p>
          <a:p>
            <a:endParaRPr lang="fr-FR" dirty="0"/>
          </a:p>
          <a:p>
            <a:r>
              <a:rPr lang="fr-FR" dirty="0"/>
              <a:t># Tracer les points de données</a:t>
            </a:r>
          </a:p>
          <a:p>
            <a:r>
              <a:rPr lang="fr-FR" dirty="0" err="1"/>
              <a:t>plt.scatter</a:t>
            </a:r>
            <a:r>
              <a:rPr lang="fr-FR" dirty="0"/>
              <a:t>(X, y,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label='Data points')</a:t>
            </a:r>
          </a:p>
          <a:p>
            <a:endParaRPr lang="fr-FR" dirty="0"/>
          </a:p>
          <a:p>
            <a:r>
              <a:rPr lang="fr-FR" dirty="0"/>
              <a:t># Tracer la ligne de régression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red</a:t>
            </a:r>
            <a:r>
              <a:rPr lang="fr-FR" dirty="0"/>
              <a:t>', </a:t>
            </a:r>
            <a:r>
              <a:rPr lang="fr-FR" dirty="0" err="1"/>
              <a:t>linewidth</a:t>
            </a:r>
            <a:r>
              <a:rPr lang="fr-FR" dirty="0"/>
              <a:t>=2, label='</a:t>
            </a:r>
            <a:r>
              <a:rPr lang="fr-FR" dirty="0" err="1"/>
              <a:t>Regression</a:t>
            </a:r>
            <a:r>
              <a:rPr lang="fr-FR" dirty="0"/>
              <a:t> line')</a:t>
            </a:r>
          </a:p>
          <a:p>
            <a:endParaRPr lang="fr-FR" dirty="0"/>
          </a:p>
          <a:p>
            <a:r>
              <a:rPr lang="fr-FR" dirty="0" err="1"/>
              <a:t>plt.xlabel</a:t>
            </a:r>
            <a:r>
              <a:rPr lang="fr-FR" dirty="0"/>
              <a:t>('X')</a:t>
            </a:r>
          </a:p>
          <a:p>
            <a:r>
              <a:rPr lang="fr-FR" dirty="0" err="1"/>
              <a:t>plt.ylabel</a:t>
            </a:r>
            <a:r>
              <a:rPr lang="fr-FR" dirty="0"/>
              <a:t>('y')</a:t>
            </a:r>
          </a:p>
          <a:p>
            <a:r>
              <a:rPr lang="fr-FR" dirty="0" err="1"/>
              <a:t>plt.title</a:t>
            </a:r>
            <a:r>
              <a:rPr lang="fr-FR" dirty="0"/>
              <a:t>('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')</a:t>
            </a:r>
          </a:p>
          <a:p>
            <a:r>
              <a:rPr lang="fr-FR" dirty="0" err="1"/>
              <a:t>plt.legend</a:t>
            </a:r>
            <a:r>
              <a:rPr lang="fr-FR" dirty="0"/>
              <a:t>()</a:t>
            </a:r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Note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Il vaut mieux un modèle capable de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surapprendre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et le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limiter ensuite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plutôt que d'être limité par un modèle trop simple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engineering peut aider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Polynomial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feature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Effet naturellement croisé entre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Croisé car dans l'arbre l'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impact d'une variable dépend d'une autre variable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Une année d'étude de plus en All c'est différent de une année de plus en Egypte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L'effet du nb d'années d'étude, dépend du pays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C'est pas le cas en reg linéaire quand on écrit y = α Pays + β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Voir slide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8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qualitatives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Iris</a:t>
            </a:r>
          </a:p>
          <a:p>
            <a:r>
              <a:rPr lang="fr-FR" dirty="0"/>
              <a:t>data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data.data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data.target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Arbre de décision avec indice de Gini</a:t>
            </a:r>
          </a:p>
          <a:p>
            <a:r>
              <a:rPr lang="fr-FR" dirty="0" err="1"/>
              <a:t>tree_gini</a:t>
            </a:r>
            <a:r>
              <a:rPr lang="fr-FR" dirty="0"/>
              <a:t> = </a:t>
            </a:r>
            <a:r>
              <a:rPr lang="fr-FR" b="1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gini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tree_gini.fit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y_pred_gini</a:t>
            </a:r>
            <a:r>
              <a:rPr lang="fr-FR" dirty="0"/>
              <a:t> = </a:t>
            </a:r>
            <a:r>
              <a:rPr lang="fr-FR" dirty="0" err="1"/>
              <a:t>tree_gini.predict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accuracy_gini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y_pred_gini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Gini: {</a:t>
            </a:r>
            <a:r>
              <a:rPr lang="fr-FR" dirty="0" err="1"/>
              <a:t>accuracy_gini</a:t>
            </a:r>
            <a:r>
              <a:rPr lang="fr-FR" dirty="0"/>
              <a:t>}')</a:t>
            </a:r>
          </a:p>
          <a:p>
            <a:endParaRPr lang="fr-FR" dirty="0"/>
          </a:p>
          <a:p>
            <a:r>
              <a:rPr lang="fr-FR" dirty="0"/>
              <a:t># Arbre de décision avec entropie</a:t>
            </a:r>
          </a:p>
          <a:p>
            <a:r>
              <a:rPr lang="fr-FR" dirty="0" err="1"/>
              <a:t>tree_entropy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entropy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tree_entropy.fit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y_pred_entropy</a:t>
            </a:r>
            <a:r>
              <a:rPr lang="fr-FR" dirty="0"/>
              <a:t> = </a:t>
            </a:r>
            <a:r>
              <a:rPr lang="fr-FR" dirty="0" err="1"/>
              <a:t>tree_entropy.predict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accuracy_entropy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y_pred_entropy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Entropy</a:t>
            </a:r>
            <a:r>
              <a:rPr lang="fr-FR" dirty="0"/>
              <a:t>: {</a:t>
            </a:r>
            <a:r>
              <a:rPr lang="fr-FR" dirty="0" err="1"/>
              <a:t>accuracy_entropy</a:t>
            </a:r>
            <a:r>
              <a:rPr lang="fr-FR" dirty="0"/>
              <a:t>}')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quantitatives</a:t>
            </a:r>
          </a:p>
          <a:p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classification_report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sklearn.preprocessing</a:t>
            </a:r>
            <a:r>
              <a:rPr lang="fr-FR" dirty="0"/>
              <a:t> import </a:t>
            </a:r>
            <a:r>
              <a:rPr lang="fr-FR" dirty="0" err="1"/>
              <a:t>OneHotEncoder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Titanic depuis </a:t>
            </a:r>
            <a:r>
              <a:rPr lang="fr-FR" dirty="0" err="1"/>
              <a:t>seaborn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seaborn</a:t>
            </a:r>
            <a:r>
              <a:rPr lang="fr-FR" dirty="0"/>
              <a:t> as </a:t>
            </a:r>
            <a:r>
              <a:rPr lang="fr-FR" dirty="0" err="1"/>
              <a:t>sns</a:t>
            </a:r>
            <a:endParaRPr lang="fr-FR" dirty="0"/>
          </a:p>
          <a:p>
            <a:r>
              <a:rPr lang="fr-FR" dirty="0" err="1"/>
              <a:t>titanic</a:t>
            </a:r>
            <a:r>
              <a:rPr lang="fr-FR" dirty="0"/>
              <a:t> = </a:t>
            </a:r>
            <a:r>
              <a:rPr lang="fr-FR" dirty="0" err="1"/>
              <a:t>sns.load_dataset</a:t>
            </a:r>
            <a:r>
              <a:rPr lang="fr-FR" dirty="0"/>
              <a:t>('</a:t>
            </a:r>
            <a:r>
              <a:rPr lang="fr-FR" dirty="0" err="1"/>
              <a:t>titanic</a:t>
            </a:r>
            <a:r>
              <a:rPr lang="fr-FR" dirty="0"/>
              <a:t>')</a:t>
            </a:r>
          </a:p>
          <a:p>
            <a:endParaRPr lang="fr-FR" dirty="0"/>
          </a:p>
          <a:p>
            <a:r>
              <a:rPr lang="fr-FR" dirty="0"/>
              <a:t># Garder les colonnes pertinentes et supprimer les lignes avec des valeurs manquantes</a:t>
            </a:r>
          </a:p>
          <a:p>
            <a:r>
              <a:rPr lang="fr-FR" dirty="0"/>
              <a:t>data = </a:t>
            </a:r>
            <a:r>
              <a:rPr lang="fr-FR" dirty="0" err="1"/>
              <a:t>titanic</a:t>
            </a:r>
            <a:r>
              <a:rPr lang="fr-FR" dirty="0"/>
              <a:t>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']].</a:t>
            </a:r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Préparer les variables explicatives (features) et la variable cible (target)</a:t>
            </a:r>
          </a:p>
          <a:p>
            <a:r>
              <a:rPr lang="fr-FR" dirty="0"/>
              <a:t>X = data[['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']]</a:t>
            </a:r>
          </a:p>
          <a:p>
            <a:r>
              <a:rPr lang="fr-FR" dirty="0"/>
              <a:t>y = data['</a:t>
            </a:r>
            <a:r>
              <a:rPr lang="fr-FR" dirty="0" err="1"/>
              <a:t>survived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# Appliquer l'encodage </a:t>
            </a:r>
            <a:r>
              <a:rPr lang="fr-FR" dirty="0" err="1"/>
              <a:t>One-Hot</a:t>
            </a:r>
            <a:r>
              <a:rPr lang="fr-FR" dirty="0"/>
              <a:t> aux variables catégorielles</a:t>
            </a:r>
          </a:p>
          <a:p>
            <a:r>
              <a:rPr lang="fr-FR" dirty="0" err="1"/>
              <a:t>X_encoded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(X)</a:t>
            </a:r>
          </a:p>
          <a:p>
            <a:endParaRPr lang="fr-FR" dirty="0"/>
          </a:p>
          <a:p>
            <a:r>
              <a:rPr lang="fr-FR" dirty="0"/>
              <a:t># Diviser le jeu de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X_encoded</a:t>
            </a:r>
            <a:r>
              <a:rPr lang="fr-FR" dirty="0"/>
              <a:t>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et entraîner le modèle d'arbre de décision</a:t>
            </a:r>
          </a:p>
          <a:p>
            <a:r>
              <a:rPr lang="fr-FR" dirty="0"/>
              <a:t>model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Générer et afficher le rapport de classification</a:t>
            </a:r>
          </a:p>
          <a:p>
            <a:r>
              <a:rPr lang="fr-FR" dirty="0"/>
              <a:t>report = </a:t>
            </a:r>
            <a:r>
              <a:rPr lang="fr-FR" dirty="0" err="1"/>
              <a:t>classification_report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(report)</a:t>
            </a:r>
          </a:p>
          <a:p>
            <a:endParaRPr lang="fr-FR" dirty="0"/>
          </a:p>
          <a:p>
            <a:r>
              <a:rPr lang="fr-FR" dirty="0"/>
              <a:t># Optionnel : Visualiser l'arbre de décision (nécessite </a:t>
            </a:r>
            <a:r>
              <a:rPr lang="fr-FR" dirty="0" err="1"/>
              <a:t>graphviz</a:t>
            </a:r>
            <a:r>
              <a:rPr lang="fr-FR" dirty="0"/>
              <a:t>)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export_graphviz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graphviz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dot_data</a:t>
            </a:r>
            <a:r>
              <a:rPr lang="fr-FR" dirty="0"/>
              <a:t> = </a:t>
            </a:r>
            <a:r>
              <a:rPr lang="fr-FR" dirty="0" err="1"/>
              <a:t>export_graphviz</a:t>
            </a:r>
            <a:r>
              <a:rPr lang="fr-FR" dirty="0"/>
              <a:t>(model, </a:t>
            </a:r>
            <a:r>
              <a:rPr lang="fr-FR" dirty="0" err="1"/>
              <a:t>out_file</a:t>
            </a:r>
            <a:r>
              <a:rPr lang="fr-FR" dirty="0"/>
              <a:t>=None,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feature_names</a:t>
            </a:r>
            <a:r>
              <a:rPr lang="fr-FR" dirty="0"/>
              <a:t>=</a:t>
            </a:r>
            <a:r>
              <a:rPr lang="fr-FR" dirty="0" err="1"/>
              <a:t>X_encoded.columns</a:t>
            </a:r>
            <a:r>
              <a:rPr lang="fr-FR" dirty="0"/>
              <a:t>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class_names</a:t>
            </a:r>
            <a:r>
              <a:rPr lang="fr-FR" dirty="0"/>
              <a:t>=['Not </a:t>
            </a:r>
            <a:r>
              <a:rPr lang="fr-FR" dirty="0" err="1"/>
              <a:t>Survived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filled</a:t>
            </a:r>
            <a:r>
              <a:rPr lang="fr-FR" dirty="0"/>
              <a:t>=True, </a:t>
            </a:r>
            <a:r>
              <a:rPr lang="fr-FR" dirty="0" err="1"/>
              <a:t>rounded</a:t>
            </a:r>
            <a:r>
              <a:rPr lang="fr-FR" dirty="0"/>
              <a:t>=True,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special_characters</a:t>
            </a:r>
            <a:r>
              <a:rPr lang="fr-FR" dirty="0"/>
              <a:t>=True)  </a:t>
            </a:r>
          </a:p>
          <a:p>
            <a:r>
              <a:rPr lang="fr-FR" dirty="0"/>
              <a:t>graph = </a:t>
            </a:r>
            <a:r>
              <a:rPr lang="fr-FR" dirty="0" err="1"/>
              <a:t>graphviz.Source</a:t>
            </a:r>
            <a:r>
              <a:rPr lang="fr-FR" dirty="0"/>
              <a:t>(</a:t>
            </a:r>
            <a:r>
              <a:rPr lang="fr-FR" dirty="0" err="1"/>
              <a:t>dot_data</a:t>
            </a:r>
            <a:r>
              <a:rPr lang="fr-FR" dirty="0"/>
              <a:t>)  </a:t>
            </a:r>
          </a:p>
          <a:p>
            <a:r>
              <a:rPr lang="fr-FR" dirty="0" err="1"/>
              <a:t>graph.render</a:t>
            </a:r>
            <a:r>
              <a:rPr lang="fr-FR" dirty="0"/>
              <a:t>("</a:t>
            </a:r>
            <a:r>
              <a:rPr lang="fr-FR" dirty="0" err="1"/>
              <a:t>titanic_tree</a:t>
            </a:r>
            <a:r>
              <a:rPr lang="fr-FR" dirty="0"/>
              <a:t>")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Quand choisir Gini vs Entropie ?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Performance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Dans la plupart des cas, la différence en termes de performance entre l'indice de Gini et l'entropie est négligeable. Les deux critères tendent à produire des arbres de décision de qualité similaire.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L'indice de Gini est légèrement plus simple et rapide à calculer, ce qui peut être un avantage sur de très grands ensembles de données.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Empirique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Certaines études empiriques montrent que l'indice de Gini peut légèrement mieux séparer les classes les plus fréquentes, tandis que l'entropie peut être plus sensible aux classes minoritaires.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Préférence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Souvent, la préférence entre Gini et entropie est basée sur des considérations empiriques spécifiques à un jeu de données ou sur des préférences personnelles ou de l'équipe de développement.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r>
              <a:rPr lang="fr-FR" dirty="0"/>
              <a:t>, </a:t>
            </a:r>
            <a:r>
              <a:rPr lang="fr-FR" dirty="0" err="1"/>
              <a:t>BaggingClassifier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Chargement des données Iris</a:t>
            </a:r>
          </a:p>
          <a:p>
            <a:r>
              <a:rPr lang="fr-FR" dirty="0"/>
              <a:t>iris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iris.data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iris.target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Séparation des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Création d'un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tree_pred</a:t>
            </a:r>
            <a:r>
              <a:rPr lang="fr-FR" dirty="0"/>
              <a:t> = </a:t>
            </a:r>
            <a:r>
              <a:rPr lang="fr-FR" dirty="0" err="1"/>
              <a:t>tree_clf.predict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tree_pred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</a:t>
            </a:r>
            <a:r>
              <a:rPr lang="fr-FR" dirty="0" err="1"/>
              <a:t>Decision</a:t>
            </a:r>
            <a:r>
              <a:rPr lang="fr-FR" dirty="0"/>
              <a:t> Tree:", </a:t>
            </a:r>
            <a:r>
              <a:rPr lang="fr-FR" dirty="0" err="1"/>
              <a:t>tree_accuracy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Random Forest</a:t>
            </a:r>
          </a:p>
          <a:p>
            <a:r>
              <a:rPr lang="fr-FR" dirty="0" err="1"/>
              <a:t>rf_clf</a:t>
            </a:r>
            <a:r>
              <a:rPr lang="fr-FR" dirty="0"/>
              <a:t> = </a:t>
            </a:r>
            <a:r>
              <a:rPr lang="fr-FR" b="1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Random Forest</a:t>
            </a:r>
          </a:p>
          <a:p>
            <a:r>
              <a:rPr lang="fr-FR" dirty="0" err="1"/>
              <a:t>rf_clf.fit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rf_pred</a:t>
            </a:r>
            <a:r>
              <a:rPr lang="fr-FR" dirty="0"/>
              <a:t> = </a:t>
            </a:r>
            <a:r>
              <a:rPr lang="fr-FR" dirty="0" err="1"/>
              <a:t>rf_clf.predict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Random Forest</a:t>
            </a:r>
          </a:p>
          <a:p>
            <a:r>
              <a:rPr lang="fr-FR" dirty="0" err="1"/>
              <a:t>rf_accuracy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rf_pred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Random Forest:", </a:t>
            </a:r>
            <a:r>
              <a:rPr lang="fr-FR" dirty="0" err="1"/>
              <a:t>rf_accuracy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Bagging avec </a:t>
            </a:r>
            <a:r>
              <a:rPr lang="fr-FR" dirty="0" err="1"/>
              <a:t>Decision</a:t>
            </a:r>
            <a:r>
              <a:rPr lang="fr-FR" dirty="0"/>
              <a:t> Tree comme base</a:t>
            </a:r>
          </a:p>
          <a:p>
            <a:r>
              <a:rPr lang="fr-FR" dirty="0"/>
              <a:t># Y a aussi un </a:t>
            </a:r>
            <a:r>
              <a:rPr lang="fr-FR" dirty="0" err="1"/>
              <a:t>BaggingRegressor</a:t>
            </a:r>
            <a:endParaRPr lang="fr-FR" dirty="0"/>
          </a:p>
          <a:p>
            <a:r>
              <a:rPr lang="fr-FR" dirty="0" err="1"/>
              <a:t>bagging_clf</a:t>
            </a:r>
            <a:r>
              <a:rPr lang="fr-FR" dirty="0"/>
              <a:t> = </a:t>
            </a:r>
            <a:r>
              <a:rPr lang="fr-FR" b="1" dirty="0" err="1"/>
              <a:t>BaggingClassifier</a:t>
            </a:r>
            <a:r>
              <a:rPr lang="fr-FR" dirty="0"/>
              <a:t>(</a:t>
            </a:r>
            <a:r>
              <a:rPr lang="fr-FR" dirty="0" err="1"/>
              <a:t>base_estimator</a:t>
            </a:r>
            <a:r>
              <a:rPr lang="fr-FR" dirty="0"/>
              <a:t>=</a:t>
            </a:r>
            <a:r>
              <a:rPr lang="fr-FR" dirty="0" err="1"/>
              <a:t>DecisionTreeClassifier</a:t>
            </a:r>
            <a:r>
              <a:rPr lang="fr-FR" dirty="0"/>
              <a:t>(), 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Bagging</a:t>
            </a:r>
          </a:p>
          <a:p>
            <a:r>
              <a:rPr lang="fr-FR" dirty="0" err="1"/>
              <a:t>bagging_clf.fit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bagging_pred</a:t>
            </a:r>
            <a:r>
              <a:rPr lang="fr-FR" dirty="0"/>
              <a:t> = </a:t>
            </a:r>
            <a:r>
              <a:rPr lang="fr-FR" dirty="0" err="1"/>
              <a:t>bagging_clf.predict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Bagging</a:t>
            </a:r>
          </a:p>
          <a:p>
            <a:r>
              <a:rPr lang="fr-FR" dirty="0" err="1"/>
              <a:t>bagging_accuracy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bagging_pred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Bagging avec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:", </a:t>
            </a:r>
            <a:r>
              <a:rPr lang="fr-FR" dirty="0" err="1"/>
              <a:t>bagging_accuracy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1. Bagging (Bootstrap + </a:t>
            </a:r>
            <a:r>
              <a:rPr lang="fr-FR" b="1" dirty="0" err="1"/>
              <a:t>Aggregating</a:t>
            </a:r>
            <a:r>
              <a:rPr lang="fr-FR" b="1" dirty="0"/>
              <a:t>) :</a:t>
            </a:r>
          </a:p>
          <a:p>
            <a:r>
              <a:rPr lang="fr-FR" dirty="0"/>
              <a:t>   - </a:t>
            </a:r>
            <a:r>
              <a:rPr lang="fr-FR" b="1" i="1" dirty="0"/>
              <a:t>Technique d'ensemble</a:t>
            </a:r>
            <a:r>
              <a:rPr lang="fr-FR" dirty="0"/>
              <a:t> qui combine les prédictions de plusieurs modèles de manière à réduire la variance et éviter le surajustement.</a:t>
            </a:r>
          </a:p>
          <a:p>
            <a:r>
              <a:rPr lang="fr-FR" dirty="0"/>
              <a:t>   - Le principe de base est de créer plusieurs ensembles de données d'entraînement en tirant aléatoirement </a:t>
            </a:r>
            <a:r>
              <a:rPr lang="fr-FR" b="1" dirty="0"/>
              <a:t>avec remplacement</a:t>
            </a:r>
            <a:r>
              <a:rPr lang="fr-FR" dirty="0"/>
              <a:t> à partir de l'ensemble de données d'origine (bootstrap).</a:t>
            </a:r>
          </a:p>
          <a:p>
            <a:r>
              <a:rPr lang="fr-FR" dirty="0"/>
              <a:t>   - Ensuite, un modèle de prédiction est entraîné sur chaque ensemble de données d'entraînement.</a:t>
            </a:r>
          </a:p>
          <a:p>
            <a:r>
              <a:rPr lang="fr-FR" dirty="0"/>
              <a:t>   - Les prédictions des modèles individuels sont ensuite agrégées, souvent par moyenne, médiane ou vote majoritaire, pour former la prédiction finale.</a:t>
            </a:r>
          </a:p>
          <a:p>
            <a:endParaRPr lang="fr-FR" dirty="0"/>
          </a:p>
          <a:p>
            <a:r>
              <a:rPr lang="fr-FR" b="1" dirty="0"/>
              <a:t>2. Bootstrap :</a:t>
            </a:r>
          </a:p>
          <a:p>
            <a:r>
              <a:rPr lang="fr-FR" dirty="0"/>
              <a:t>   - Le Bootstrap est une </a:t>
            </a:r>
            <a:r>
              <a:rPr lang="fr-FR" b="1" i="1" dirty="0"/>
              <a:t>méthode statistique</a:t>
            </a:r>
            <a:r>
              <a:rPr lang="fr-FR" dirty="0"/>
              <a:t> qui consiste à échantillonner </a:t>
            </a:r>
            <a:r>
              <a:rPr lang="fr-FR" b="1" dirty="0"/>
              <a:t>avec remplacement</a:t>
            </a:r>
            <a:r>
              <a:rPr lang="fr-FR" dirty="0"/>
              <a:t> à partir d'un ensemble de données d'origine pour créer plusieurs ensembles de données bootstrap.</a:t>
            </a:r>
          </a:p>
          <a:p>
            <a:r>
              <a:rPr lang="fr-FR" dirty="0"/>
              <a:t>   - Chaque ensemble bootstrap est de la même taille que l'ensemble de données d'origine, mais certaines observations peuvent être répétées tandis que d'autres peuvent être omises.</a:t>
            </a:r>
          </a:p>
          <a:p>
            <a:r>
              <a:rPr lang="fr-FR" dirty="0"/>
              <a:t>   - Cette méthode permet d'estimer la distribution d'un échantillonneur statistique, comme la moyenne ou la variance, et d'effectuer des inférences statistiques sur des échantillons.</a:t>
            </a:r>
          </a:p>
          <a:p>
            <a:endParaRPr lang="fr-FR" dirty="0"/>
          </a:p>
          <a:p>
            <a:r>
              <a:rPr lang="fr-FR" b="1" dirty="0"/>
              <a:t>3. Random Forest :</a:t>
            </a:r>
          </a:p>
          <a:p>
            <a:r>
              <a:rPr lang="fr-FR" dirty="0"/>
              <a:t>   - Random Forest est un </a:t>
            </a:r>
            <a:r>
              <a:rPr lang="fr-FR" b="1" i="1" dirty="0"/>
              <a:t>algorithme d'apprentissage</a:t>
            </a:r>
            <a:r>
              <a:rPr lang="fr-FR" dirty="0"/>
              <a:t> supervisé qui utilise un ensemble d'arbres de décision.</a:t>
            </a:r>
          </a:p>
          <a:p>
            <a:r>
              <a:rPr lang="fr-FR" dirty="0"/>
              <a:t>   - Chaque arbre de décision est formé sur un sous-ensemble aléatoire des données d'entraînement, créé à l'aide du bootstrap.</a:t>
            </a:r>
          </a:p>
          <a:p>
            <a:r>
              <a:rPr lang="fr-FR" dirty="0"/>
              <a:t>   - Lors de la construction de chaque arbre, à chaque nœud, une sélection aléatoire d'attributs est utilisée pour choisir la meilleure division, ce qui rend les arbres plus indépendants et diversifiés.</a:t>
            </a:r>
          </a:p>
          <a:p>
            <a:r>
              <a:rPr lang="fr-FR" dirty="0"/>
              <a:t>   - Les prédictions finales sont obtenues en agrégeant les prédictions de chaque arbre (par </a:t>
            </a:r>
            <a:r>
              <a:rPr lang="fr-FR" b="1" dirty="0"/>
              <a:t>vote majoritaire pour la classification</a:t>
            </a:r>
            <a:r>
              <a:rPr lang="fr-FR" dirty="0"/>
              <a:t> et par </a:t>
            </a:r>
            <a:r>
              <a:rPr lang="fr-FR" b="1" dirty="0"/>
              <a:t>moyenne pour la régression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4. </a:t>
            </a:r>
            <a:r>
              <a:rPr lang="fr-FR" b="1" dirty="0" err="1"/>
              <a:t>Aggregating</a:t>
            </a:r>
            <a:r>
              <a:rPr lang="fr-FR" b="1" dirty="0"/>
              <a:t> </a:t>
            </a:r>
            <a:r>
              <a:rPr lang="fr-FR" b="0" dirty="0"/>
              <a:t>(consolidation du résultat)</a:t>
            </a:r>
            <a:r>
              <a:rPr lang="fr-FR" b="1" dirty="0"/>
              <a:t>:</a:t>
            </a:r>
          </a:p>
          <a:p>
            <a:r>
              <a:rPr lang="fr-FR" dirty="0"/>
              <a:t>   - L'agrégation (ou </a:t>
            </a:r>
            <a:r>
              <a:rPr lang="fr-FR" dirty="0" err="1"/>
              <a:t>averaging</a:t>
            </a:r>
            <a:r>
              <a:rPr lang="fr-FR" dirty="0"/>
              <a:t>) est une méthode utilisée dans les techniques d'ensemble où les prédictions de plusieurs modèles sont combinées pour produire une prédiction finale plus robuste et généralement plus précise.</a:t>
            </a:r>
          </a:p>
          <a:p>
            <a:r>
              <a:rPr lang="fr-FR" dirty="0"/>
              <a:t>   - Les modèles individuels peuvent être de natures différentes, mais ils doivent être compétents dans la résolution du problème.</a:t>
            </a:r>
          </a:p>
          <a:p>
            <a:r>
              <a:rPr lang="fr-FR" dirty="0"/>
              <a:t>   - L'agrégation peut être effectuée de différentes manières, comme la </a:t>
            </a:r>
            <a:r>
              <a:rPr lang="fr-FR" b="1" dirty="0"/>
              <a:t>moyenne, la médiane ou le vote majoritaire</a:t>
            </a:r>
            <a:r>
              <a:rPr lang="fr-FR" dirty="0"/>
              <a:t>, en fonction du type de problème (classification, régression) et du type de modèle utilisé.</a:t>
            </a:r>
          </a:p>
          <a:p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Random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forest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. Les arbres se modèrent les uns les autres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3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#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Linear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srgbClr val="66D9EF"/>
                </a:solidFill>
                <a:effectLst/>
              </a:rPr>
              <a:t>from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svm</a:t>
            </a:r>
            <a:r>
              <a:rPr lang="fr-FR" dirty="0"/>
              <a:t> </a:t>
            </a:r>
            <a:r>
              <a:rPr lang="fr-FR" dirty="0">
                <a:solidFill>
                  <a:srgbClr val="66D9EF"/>
                </a:solidFill>
                <a:effectLst/>
              </a:rPr>
              <a:t>import</a:t>
            </a:r>
            <a:r>
              <a:rPr lang="fr-FR" dirty="0"/>
              <a:t> SVC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SVC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/>
              <a:t>kernel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6E22E"/>
                </a:solidFill>
                <a:effectLst/>
              </a:rPr>
              <a:t>'linear'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probability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True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292A2"/>
                </a:solidFill>
                <a:effectLst/>
              </a:rPr>
              <a:t># set probability to True if you plan to use </a:t>
            </a:r>
            <a:r>
              <a:rPr lang="en-US" dirty="0" err="1">
                <a:solidFill>
                  <a:srgbClr val="8292A2"/>
                </a:solidFill>
                <a:effectLst/>
              </a:rPr>
              <a:t>predict_proba</a:t>
            </a:r>
            <a:r>
              <a:rPr lang="en-US" dirty="0">
                <a:solidFill>
                  <a:srgbClr val="8292A2"/>
                </a:solidFill>
                <a:effectLst/>
              </a:rPr>
              <a:t>()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fit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</a:p>
          <a:p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ConfusionMatrixDisplay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</a:p>
          <a:p>
            <a:r>
              <a:rPr lang="fr-FR" dirty="0" err="1"/>
              <a:t>RocCurveDisplay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/>
          </a:p>
          <a:p>
            <a:r>
              <a:rPr lang="fr-FR" b="1" dirty="0"/>
              <a:t># Non </a:t>
            </a:r>
            <a:r>
              <a:rPr lang="fr-FR" b="1" dirty="0" err="1"/>
              <a:t>linear</a:t>
            </a:r>
            <a:endParaRPr lang="fr-FR" b="1" dirty="0"/>
          </a:p>
          <a:p>
            <a:r>
              <a:rPr lang="fr-FR" dirty="0"/>
              <a:t>classifier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SVC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kernel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 err="1">
                <a:solidFill>
                  <a:srgbClr val="A6E22E"/>
                </a:solidFill>
                <a:effectLst/>
              </a:rPr>
              <a:t>rbf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True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/>
              <a:t>params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{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'C'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],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'gamma'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}</a:t>
            </a:r>
            <a:r>
              <a:rPr lang="fr-FR" dirty="0"/>
              <a:t> </a:t>
            </a:r>
          </a:p>
          <a:p>
            <a:r>
              <a:rPr lang="fr-FR" dirty="0" err="1"/>
              <a:t>gridsearch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classifier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param_grid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params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cv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3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fit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endParaRPr lang="fr-FR" dirty="0"/>
          </a:p>
          <a:p>
            <a:r>
              <a:rPr lang="fr-FR" dirty="0" err="1">
                <a:solidFill>
                  <a:srgbClr val="66D9EF"/>
                </a:solidFill>
                <a:effectLst/>
              </a:rPr>
              <a:t>print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A6E22E"/>
                </a:solidFill>
                <a:effectLst/>
              </a:rPr>
              <a:t>"Best </a:t>
            </a:r>
            <a:r>
              <a:rPr lang="fr-FR" dirty="0" err="1">
                <a:solidFill>
                  <a:srgbClr val="A6E22E"/>
                </a:solidFill>
                <a:effectLst/>
              </a:rPr>
              <a:t>hyperparameters</a:t>
            </a:r>
            <a:r>
              <a:rPr lang="fr-FR" dirty="0">
                <a:solidFill>
                  <a:srgbClr val="A6E22E"/>
                </a:solidFill>
                <a:effectLst/>
              </a:rPr>
              <a:t> : "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best_params</a:t>
            </a:r>
            <a:r>
              <a:rPr lang="fr-FR" dirty="0"/>
              <a:t>_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"Best validation accuracy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best_score</a:t>
            </a:r>
            <a:r>
              <a:rPr lang="en-US" dirty="0"/>
              <a:t>_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Y_train_pred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Y_train_proba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predict_proba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Espace vectoriel lois de composition interne (addition) et externe (x par scalaire)</a:t>
            </a:r>
          </a:p>
          <a:p>
            <a:r>
              <a:rPr lang="fr-FR" dirty="0"/>
              <a:t>Classifier, </a:t>
            </a:r>
            <a:r>
              <a:rPr lang="fr-FR" dirty="0" err="1"/>
              <a:t>Regressor</a:t>
            </a:r>
            <a:r>
              <a:rPr lang="fr-FR" dirty="0"/>
              <a:t> (SVC, SVR)</a:t>
            </a:r>
          </a:p>
          <a:p>
            <a:r>
              <a:rPr lang="fr-FR" dirty="0"/>
              <a:t>Random </a:t>
            </a:r>
            <a:r>
              <a:rPr lang="fr-FR" dirty="0" err="1"/>
              <a:t>forest</a:t>
            </a:r>
            <a:r>
              <a:rPr lang="fr-FR" dirty="0"/>
              <a:t> quadrille l'espace alors que SVM est + </a:t>
            </a:r>
            <a:r>
              <a:rPr lang="fr-FR" dirty="0" err="1"/>
              <a:t>smooth</a:t>
            </a:r>
            <a:endParaRPr lang="fr-FR" dirty="0"/>
          </a:p>
          <a:p>
            <a:r>
              <a:rPr lang="fr-FR" dirty="0"/>
              <a:t>Mettre les valeurs à l'échelle</a:t>
            </a:r>
          </a:p>
          <a:p>
            <a:endParaRPr lang="fr-FR" dirty="0"/>
          </a:p>
          <a:p>
            <a:r>
              <a:rPr lang="fr-FR" dirty="0"/>
              <a:t>Kernel : 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Function take the observations into a larger dimensional space, in which we hope that the geometric properties of the observations will be linearly separable</a:t>
            </a:r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SVM montre que l'intégralité du modèle ne dépend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des 3 support vectors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Plein d'observations sont donc faciles à classer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Celles qui sont difficiles à classer ce sont celles qui sont mal classées et les supports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Retrouver et traiter les mal classées + les support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machine peut aider à acquérir une meilleur compréhension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C'est de l'analyse de l'erreur. Typiquement quand on a le bon modèle, regarder en détail ces cas particuliers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Les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estimateurs à noyau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 noyau transforme x en x' (nouvel espace) pour exprimer y en fonction de x'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Y a plusieurs 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kernels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Polynomial	1, x1, x2, x1x2, x1²,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Linéaire	Pas de transforme pas l'espace)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Radial	x1² +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Custom	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b="1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4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2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Grouper (KMEANS, DBSCAN)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Réduire dimension (PCA)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unsupervised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n'est PAS une fin en soit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Utilisé comme support pour une appli :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a 10 000 lignes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crée une colonne où on indique le groupe auquel appartient la ligne en question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Ensuite on fait une régression (ou autre) classiquement avec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en plus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sc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sc.fit_transform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df.drop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'], axis=1))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km = 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KMeans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=3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n_init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='auto')                           </a:t>
            </a:r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# il faut passer le nb de clusters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                        # penser à fixer random state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km.inertia</a:t>
            </a:r>
            <a:r>
              <a:rPr lang="fr-FR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_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px.line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silhouette_score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(X, 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km.predict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(X))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px.bar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# faire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np.array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([[5, 2, 1, 0.1]])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              # standard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scaler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 = 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kmeans.predict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f"d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belongs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to cluster: {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c[0]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}")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9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6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voir commentaire slide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2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4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2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1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00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042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83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plt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Lasso,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np.random.seed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(42)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X = 2 *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y = 4 + 3 * X +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=42)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Créer les modèles de régression Lasso et Ridge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lasso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(alpha=0.1)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(alpha=1.0)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Entraîner les modèles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lasso.fit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lasso.predict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ridge.predict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Lasso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r2_lasso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r2_ridge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{r2_lasso}')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{r2_ridge}')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points de données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plt.scatter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blue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label='Data points')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lignes de régression Lasso et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label='Lasso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='green',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('X')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('y')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('Lasso and 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n observations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 features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Idée de bonne pratique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Régression linéaire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Features engineering 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Régularisation Lasso pour sélectionner les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Ridge pour trouver le meilleur modèle avec les variables retenues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réduire l'importance des variables ou de supprimer les variables explicatives qui ne fournissent pas d'informations pertinentes pour le modèle 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traiter les problèmes où les variables explicatives sont beaucoup plus nombreuses que le nombre d'observations disponibles (ADN)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pénalité ajoutée à la fonction de coût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Ridge et Lasso ne concerne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l'intercept (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les variables explicatives=features)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: permet de sélectionner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quand on a peu d'échantillons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mais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beaucoup de features (ADN)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71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72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87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57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b="1" dirty="0"/>
          </a:p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0n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r>
              <a:rPr lang="fr-FR" dirty="0"/>
              <a:t>Ce dernier est ramené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la langue cible qui est sur le fil vert est présenté au WE rouge. </a:t>
            </a:r>
          </a:p>
          <a:p>
            <a:r>
              <a:rPr lang="fr-FR" dirty="0"/>
              <a:t>En haut, à la sortie de </a:t>
            </a:r>
            <a:r>
              <a:rPr lang="fr-FR" dirty="0" err="1"/>
              <a:t>softmax</a:t>
            </a:r>
            <a:r>
              <a:rPr lang="fr-FR" dirty="0"/>
              <a:t>(), on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noise=0.1,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un modèle de régression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Ridge()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Définir une grille de paramètres à tester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{'alpha': [0.1, 1.0, 10.0, 100.0]}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Configurer la recherche de grille avec validation croisée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neg_mean_squared_error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Entraîner la recherche de grille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Afficher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f'Best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parameters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grid_search.best_params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le modèle avec les meilleurs paramètres sur l'ensemble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grid_search.best_estimator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r2 = r2_score(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f'Coefficient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of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(R²): {r2}')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Effectuer une validation croisée sur l'ensemble d'entraînement avec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cross_val_score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='r2')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f'Cross-validated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scores: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f'Average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cross-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cross_val_scores.mean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= pour sélectionner le modèle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tester le modèle sur 4 jeux de données différents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s'entrainer sur un max de questions (révisions bac)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permet de départager des modèles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reproduit des conditions dans lesquelles il va se retrouver quand il va découvrir de nouvelles valeurs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Permet pas de d'optimiser le biais-variance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pour les hyperparamètres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cross validation est au service de la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plt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model.predict_proba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)[:,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la performance du modèle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("Confusion Matrix:")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f"ROC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AUC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Tracer la courbe ROC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_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darkorange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label=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(area = {roc_auc:.2f})')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([0, 1], [0, 1],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navy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linestyle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='--')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1.05])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('False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('True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Receiver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Operating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Characteristic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(ROC)')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="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lower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right")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4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f1_score,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confusion_matrix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Évaluer les performances du modèle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f1 =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f1_score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f'Recall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{recall}')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(f'F1 Score: {f1}')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nConfusion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Matrix:")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Voir aussi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Générer le rapport de classification sous forme de dictionnaire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output_dict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=True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("Classification Report (as dict):")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 sous forme de chaîne de caractères (optionnel)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 (as string):")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Précision : quand je prédis est ce que c'est vrai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     : quel % j'ai réussi à récupérer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= pas la meilleur mesure car pb si déséquilibre.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Fraude bancaire.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1% de fraude.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de 95%.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Si on prend un modèle qui prédit pas de fraude on a une Accuracy de 99%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 pratique on va regarder F1 score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Voir slide suivant</a:t>
            </a:r>
          </a:p>
          <a:p>
            <a:pPr algn="l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Interprétation de la courbe 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Point (0,1)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Idéal, représentant un classificateur parfait avec 100% de sensibilité et 0% de taux de faux positifs.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Ligne diagonale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Représente un classificateur aléatoire (lancer une pièce pour classer). Une courbe ROC au-dessus de cette ligne indique que le modèle a une capacité prédictive meilleure que le hasard.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Aire sous la courbe (AUC - Area Under the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Curve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Indicateur de performance global du modèle. Une AUC de 1 indique un classificateur parfait, une AUC de 0,5 indique un classificateur sans capacité discriminante (aléatoire).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Utilisation de la courbe ROC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Comparer les modèles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permet de comparer les performances de différents modèles. Un modèle avec une courbe ROC plus proche du coin supérieur gauche est meilleur.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Choisir un seuil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En observant la courbe ROC, on peut choisir un seuil de décision qui équilibre au mieux la sensibilité et le taux de faux positifs selon les besoins spécifiques du problème.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Analyser les compromis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aide à visualiser les compromis entre détecter correctement les positifs (haute sensibilité) et éviter les fausses alertes (faible taux de faux positifs).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(0, 0) le classificateur classe tout négatif : aucun faux positif, mais également aucun vrai positif. </a:t>
            </a:r>
          </a:p>
          <a:p>
            <a:r>
              <a:rPr lang="fr-FR" dirty="0"/>
              <a:t>En (1, 1) le classificateur classe tout positif : il n’y a aucun vrai négatif, mais également aucun faux négatif. </a:t>
            </a:r>
          </a:p>
          <a:p>
            <a:r>
              <a:rPr lang="fr-FR" dirty="0"/>
              <a:t>Un classificateur aléatoire tracera une droite allant de (0, 0) à (1, 1). Piece de </a:t>
            </a:r>
            <a:r>
              <a:rPr lang="fr-FR" dirty="0" err="1"/>
              <a:t>monaie</a:t>
            </a:r>
            <a:endParaRPr lang="fr-FR" dirty="0"/>
          </a:p>
          <a:p>
            <a:r>
              <a:rPr lang="fr-FR" dirty="0"/>
              <a:t>En (0, 1) le classificateur n’a aucun faux positif ni aucun faux négatif, et est par conséquent parfaitement exact, ne se trompant jamais.</a:t>
            </a:r>
          </a:p>
          <a:p>
            <a:r>
              <a:rPr lang="fr-FR" dirty="0"/>
              <a:t>En (1, 0) le classificateur n’a aucun vrai négatif ni aucun vrai positif, et est par conséquent parfaitement inexact, se trompant toujours. Il suffit d’inverser sa prédiction pour en faire un classificateur parfaitement exact.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 multi classes</a:t>
            </a:r>
          </a:p>
          <a:p>
            <a:r>
              <a:rPr lang="fr-FR" dirty="0"/>
              <a:t>On a 3 probas</a:t>
            </a:r>
          </a:p>
          <a:p>
            <a:r>
              <a:rPr lang="fr-FR" dirty="0"/>
              <a:t>• Rouge vs non rouge</a:t>
            </a:r>
          </a:p>
          <a:p>
            <a:r>
              <a:rPr lang="fr-FR" dirty="0"/>
              <a:t>• Bleu vs non bleu</a:t>
            </a:r>
          </a:p>
          <a:p>
            <a:r>
              <a:rPr lang="fr-FR" dirty="0"/>
              <a:t>• Gris vs non gris</a:t>
            </a:r>
          </a:p>
          <a:p>
            <a:endParaRPr lang="fr-FR" dirty="0"/>
          </a:p>
          <a:p>
            <a:r>
              <a:rPr lang="fr-FR" dirty="0"/>
              <a:t>Pour un nouveau point :</a:t>
            </a:r>
          </a:p>
          <a:p>
            <a:r>
              <a:rPr lang="fr-FR" dirty="0"/>
              <a:t>• On calcule les 3 probas – On a 3 probas d'appartenance à telle ou telle classe </a:t>
            </a:r>
          </a:p>
          <a:p>
            <a:r>
              <a:rPr lang="fr-FR" dirty="0"/>
              <a:t>• On prendra la proba la plus forte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Génération d'un jeu de données fictif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=0.3,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Entraîner un modèle de régression logistique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Prédire les probabilités pour la classe positive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model.predict_proba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)[:, 1]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les valeurs de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l'aire sous la courbe (AUC)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Ou utiliser directement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AUC: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Tracer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darkorange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label=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(area = {roc_auc:.2f})')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([0, 1], [0, 1],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='--')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1.05])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('False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('True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Operating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Characteristic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(ROC)')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right")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9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slide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Modèle non linéaire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relations non linéaires entre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effets croisés entre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Beaucoup de branches si données pas bien réparties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overfitter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91FF99-4BA7-3B63-B043-5068146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AA1E0E-0824-818A-7CF7-B2D2C4A79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9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3D24BC-FCDA-9D67-1AB5-668F5D72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</a:t>
            </a:r>
            <a:r>
              <a:rPr lang="fr-FR" dirty="0" err="1"/>
              <a:t>Computing</a:t>
            </a:r>
            <a:r>
              <a:rPr lang="fr-FR" dirty="0"/>
              <a:t> RDD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11D75C4-BC5C-52FD-6711-05942C83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E9FC7-84D9-E0BD-DEC6-C7ED568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97D37-D176-63F6-0913-68D9DEEE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4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DB1E1-CE22-592B-3038-BA0E3AB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Warehousing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C038C-6850-BE08-A5CC-40EF7D1A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5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31B7A-F271-0B34-EE47-8559DD2D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 to Spark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67C2-7654-B6CD-30F1-0300FD68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33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S</a:t>
                </a:r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ensible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dirty="0">
                    <a:effectLst/>
                    <a:latin typeface="Courier New" panose="02070309020205020404" pitchFamily="49" charset="0"/>
                  </a:rPr>
                  <a:t>Dans 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R² c’est </a:t>
            </a:r>
          </a:p>
          <a:p>
            <a:pPr lvl="1"/>
            <a:r>
              <a:rPr lang="fr-FR" sz="2000" dirty="0"/>
              <a:t>la mesure de la capacité du modèle </a:t>
            </a:r>
          </a:p>
          <a:p>
            <a:pPr lvl="1"/>
            <a:r>
              <a:rPr lang="fr-FR" sz="2000" dirty="0"/>
              <a:t>à </a:t>
            </a:r>
            <a:r>
              <a:rPr lang="fr-FR" sz="2000" dirty="0">
                <a:highlight>
                  <a:srgbClr val="FFFF00"/>
                </a:highlight>
              </a:rPr>
              <a:t>expliquer la variabilité </a:t>
            </a:r>
            <a:r>
              <a:rPr lang="fr-FR" sz="2000" dirty="0"/>
              <a:t>des mesures par rapport à la moyenne</a:t>
            </a:r>
          </a:p>
          <a:p>
            <a:endParaRPr lang="fr-FR" sz="2400" dirty="0"/>
          </a:p>
          <a:p>
            <a:r>
              <a:rPr lang="fr-FR" sz="2400" dirty="0"/>
              <a:t>R² = SSR/SST</a:t>
            </a:r>
            <a:br>
              <a:rPr lang="fr-FR" sz="2400" dirty="0"/>
            </a:br>
            <a:r>
              <a:rPr lang="fr-FR" sz="2400" dirty="0"/>
              <a:t>Si SSR=SST, la prédiction c'est la</a:t>
            </a:r>
            <a:br>
              <a:rPr lang="fr-FR" sz="2400" dirty="0"/>
            </a:br>
            <a:r>
              <a:rPr lang="fr-FR" sz="2400" dirty="0"/>
              <a:t>moyenne</a:t>
            </a:r>
          </a:p>
          <a:p>
            <a:endParaRPr lang="fr-FR" sz="2400" dirty="0"/>
          </a:p>
          <a:p>
            <a:r>
              <a:rPr lang="fr-FR" sz="2400" dirty="0"/>
              <a:t>SSR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prédite par le modèle</a:t>
            </a:r>
          </a:p>
          <a:p>
            <a:endParaRPr lang="fr-FR" sz="2400" dirty="0"/>
          </a:p>
          <a:p>
            <a:r>
              <a:rPr lang="fr-FR" sz="2400" dirty="0"/>
              <a:t>SST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réelle de la </a:t>
            </a:r>
            <a:r>
              <a:rPr lang="fr-FR" sz="2400" dirty="0" err="1"/>
              <a:t>feature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37" y="2369597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105503" y="5239256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18A7F-9805-D34F-CF8A-8D09CB4F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Ridge (</a:t>
            </a:r>
            <a:r>
              <a:rPr lang="fr-FR" sz="17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Thikonov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Euclidienne (ordre 2)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700" baseline="-25000" dirty="0">
                <a:effectLst/>
                <a:latin typeface="Courier New" panose="02070309020205020404" pitchFamily="49" charset="0"/>
              </a:rPr>
              <a:t>j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ce sont les coefs du modèle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/>
              <a:t>α le paramètre de régularisation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Forcément positif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très grand on ne va pas pouvoir déterminer les coef 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= 0 on ne joue que sur β</a:t>
            </a:r>
            <a:r>
              <a:rPr lang="fr-FR" sz="1300" baseline="-25000" dirty="0">
                <a:effectLst/>
                <a:latin typeface="Courier New" panose="02070309020205020404" pitchFamily="49" charset="0"/>
              </a:rPr>
              <a:t>0 </a:t>
            </a:r>
            <a:r>
              <a:rPr lang="fr-FR" sz="1300" dirty="0">
                <a:effectLst/>
                <a:latin typeface="Courier New" panose="02070309020205020404" pitchFamily="49" charset="0"/>
              </a:rPr>
              <a:t>(intercept)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choisit alpha qui donne le meilleur R²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parle bien du R² sur les données de test (pas vues)</a:t>
            </a:r>
            <a:endParaRPr lang="fr-FR" sz="1300" dirty="0"/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L'indice va de 1 à p, PAS de 0 à p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/>
              <a:t>On ne touche pas à l'intercept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cherche à minimiser la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square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la somme des carrés des coefs	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Au début on peut imaginer que tous les β sont à 0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Quand ils sont plus nuls faut trouver un équilibre entre l'augmentation du beta et l'augmentation de la pénalité Ridge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>
                <a:effectLst/>
                <a:latin typeface="Courier New" panose="02070309020205020404" pitchFamily="49" charset="0"/>
              </a:rPr>
              <a:t>Régularisation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Lasso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de </a:t>
            </a:r>
            <a:r>
              <a:rPr lang="fr-FR" sz="1700" dirty="0"/>
              <a:t>M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anhattan (ordre 1)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somme des val absolues des β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Lasso est plus forte que Ridge car en général les β sont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inf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à 0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C'est pour ça qu'il faut </a:t>
            </a:r>
            <a:r>
              <a:rPr lang="fr-FR" sz="17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standardiser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si on ajoute une pénalité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Utiliser Lasso comme features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selector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/>
              <a:t>Prévient 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le sur-apprentissage, permet de réaliser une sélection de variables qui n'ont pas de relation avec y(certains coefs peuvent devenir exactement nuls)</a:t>
            </a:r>
          </a:p>
          <a:p>
            <a:pPr marL="0">
              <a:spcBef>
                <a:spcPts val="0"/>
              </a:spcBef>
            </a:pPr>
            <a:endParaRPr lang="fr-FR" sz="21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71A201-66DF-0C94-0B58-B9CB5371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90" y="2181883"/>
            <a:ext cx="1904268" cy="9077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144266B-0C2B-9514-A55F-E678B591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91" y="4823065"/>
            <a:ext cx="1716200" cy="75953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70CB3D0-3BA7-48C6-51B2-2C866187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14" y="971984"/>
            <a:ext cx="5066698" cy="60683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87015A8-2A98-8FAA-30F9-3712EE8C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147" y="1820672"/>
            <a:ext cx="2780005" cy="30033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B3F5329-BE39-F0B4-7281-349D049324B0}"/>
              </a:ext>
            </a:extLst>
          </p:cNvPr>
          <p:cNvSpPr txBox="1"/>
          <p:nvPr/>
        </p:nvSpPr>
        <p:spPr>
          <a:xfrm>
            <a:off x="8600549" y="148311"/>
            <a:ext cx="31918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régularise pour :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limiter la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équilibrer le compromis BV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048F2-196C-90EB-BED0-1247E46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Biais Variance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71413-FAAD-10DB-1768-D0097084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Compromis </a:t>
            </a:r>
            <a:r>
              <a:rPr lang="fr-FR" sz="1800" dirty="0"/>
              <a:t>biais-variance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Biais = éloigné de la cible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Variance = dispersé</a:t>
            </a:r>
          </a:p>
          <a:p>
            <a:pPr marL="0">
              <a:spcBef>
                <a:spcPts val="0"/>
              </a:spcBef>
            </a:pPr>
            <a:endParaRPr lang="fr-FR" sz="1800" dirty="0"/>
          </a:p>
          <a:p>
            <a:pPr marL="0">
              <a:spcBef>
                <a:spcPts val="0"/>
              </a:spcBef>
            </a:pPr>
            <a:r>
              <a:rPr lang="fr-FR" sz="1800" dirty="0"/>
              <a:t>Biais =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erreur de prédiction sur l'échantillon de train</a:t>
            </a: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Variance = la vitesse de variation des prédictions en fonction des x</a:t>
            </a: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Trop de variance perf test &lt; Test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Réduire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la régularisation 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Coef tend vers 0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Augmente le biais car on empêche d'être proche des y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Augmenter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le nb de features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 perf sur le train c'est la borne sup de ce qu'on pourrait avoir sur le test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457200" lvl="1">
              <a:spcBef>
                <a:spcPts val="0"/>
              </a:spcBef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FA872F-C21D-E0A5-AF18-38996447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29" y="200730"/>
            <a:ext cx="3252525" cy="18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50335-E3E0-D1ED-2D1D-BDE091B6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effectLst/>
                <a:latin typeface="Courier New" panose="02070309020205020404" pitchFamily="49" charset="0"/>
              </a:rPr>
              <a:t>On va estimer la proba que y=1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Fonction coût = Log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dirty="0">
                <a:effectLst/>
                <a:latin typeface="Courier New" panose="02070309020205020404" pitchFamily="49" charset="0"/>
              </a:rPr>
              <a:t> = Entropie = H(x) = - Somme Proba(x) * Log(x)</a:t>
            </a:r>
          </a:p>
          <a:p>
            <a:endParaRPr lang="fr-FR" dirty="0">
              <a:effectLst/>
              <a:latin typeface="Courier New" panose="02070309020205020404" pitchFamily="49" charset="0"/>
            </a:endParaRP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y=1 il reste plus que yi log(yi_hat)</a:t>
            </a:r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yi_hat c'est la prédiction. On veut minimiser. On veut yi_hat à 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y=0</a:t>
            </a:r>
            <a:endParaRPr lang="fr-FR" sz="2400" dirty="0"/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On veut yi_hat = 0</a:t>
            </a:r>
          </a:p>
          <a:p>
            <a:r>
              <a:rPr lang="fr-FR" dirty="0"/>
              <a:t>Mesure de performance</a:t>
            </a:r>
          </a:p>
          <a:p>
            <a:pPr lvl="1"/>
            <a:r>
              <a:rPr lang="fr-FR" dirty="0"/>
              <a:t>On peut pas calculer R2 car c'est catégorielle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DF09-5B24-6AD5-E874-F3CD9DE6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8" y="2344527"/>
            <a:ext cx="5358409" cy="6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Accuracy, Recall &amp; 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sz="26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</a:t>
            </a:r>
            <a:r>
              <a:rPr lang="en-US" dirty="0">
                <a:highlight>
                  <a:srgbClr val="00FF00"/>
                </a:highlight>
              </a:rPr>
              <a:t>all</a:t>
            </a:r>
            <a:r>
              <a:rPr lang="en-US" dirty="0"/>
              <a:t> </a:t>
            </a:r>
            <a:r>
              <a:rPr lang="en-US" sz="2600" dirty="0"/>
              <a:t>(rappel, </a:t>
            </a:r>
            <a:r>
              <a:rPr lang="en-US" sz="2600" dirty="0" err="1"/>
              <a:t>sensibilité</a:t>
            </a:r>
            <a:r>
              <a:rPr lang="en-US" sz="2600" dirty="0"/>
              <a:t>, True Positive Rate)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o</a:t>
            </a:r>
            <a:r>
              <a:rPr lang="en-US" dirty="0"/>
              <a:t>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b="1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  <a:p>
            <a:pPr lvl="1"/>
            <a:r>
              <a:rPr lang="fr-FR" dirty="0"/>
              <a:t>Sensible à la répartition des classes (1% de fraude)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90758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10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ADC6D8-6969-2666-77A0-2EBAB7C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&amp; 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331197-765E-408A-FAE7-E243B818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8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E45DA-784E-A556-ED99-BF33D43E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09C29-10BE-CC2F-EC7E-011EA405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ROC Efficacité du récepteur </a:t>
            </a:r>
            <a:r>
              <a:rPr lang="fr-FR" sz="1700" dirty="0"/>
              <a:t>(</a:t>
            </a:r>
            <a:r>
              <a:rPr lang="fr-FR" sz="1700" dirty="0" err="1"/>
              <a:t>receiver</a:t>
            </a:r>
            <a:r>
              <a:rPr lang="fr-FR" sz="1700" dirty="0"/>
              <a:t> operating </a:t>
            </a:r>
            <a:br>
              <a:rPr lang="fr-FR" sz="1700" dirty="0"/>
            </a:br>
            <a:r>
              <a:rPr lang="fr-FR" sz="1700" dirty="0" err="1"/>
              <a:t>characteristic</a:t>
            </a:r>
            <a:r>
              <a:rPr lang="fr-FR" sz="1700" dirty="0"/>
              <a:t>)</a:t>
            </a:r>
            <a:endParaRPr lang="fr-FR" dirty="0"/>
          </a:p>
          <a:p>
            <a:r>
              <a:rPr lang="fr-FR" dirty="0"/>
              <a:t>Classificateurs binaires</a:t>
            </a:r>
          </a:p>
          <a:p>
            <a:r>
              <a:rPr lang="fr-FR" dirty="0"/>
              <a:t>Représenter les performances du modèle sur </a:t>
            </a:r>
            <a:br>
              <a:rPr lang="fr-FR" dirty="0"/>
            </a:br>
            <a:r>
              <a:rPr lang="fr-FR" dirty="0"/>
              <a:t>l'ensemble des seuils de décision possibles (hyperparamètre)</a:t>
            </a:r>
          </a:p>
          <a:p>
            <a:r>
              <a:rPr lang="fr-FR" dirty="0"/>
              <a:t>Le seuil c'est la probabilité qu'une instance appartienne à la classe positive. </a:t>
            </a:r>
          </a:p>
          <a:p>
            <a:r>
              <a:rPr lang="fr-FR" dirty="0"/>
              <a:t>La courbe ROC est tracé en faisant varier le seuil de décision de 0 à 1.</a:t>
            </a:r>
          </a:p>
          <a:p>
            <a:pPr lvl="1"/>
            <a:r>
              <a:rPr lang="fr-FR" dirty="0"/>
              <a:t>Pour chaque seuil, on calcule la sensibilité (TPR) et le taux de faux positifs (FPR).</a:t>
            </a:r>
          </a:p>
          <a:p>
            <a:r>
              <a:rPr lang="fr-FR" dirty="0"/>
              <a:t>Y = True Positive Rate </a:t>
            </a:r>
            <a:r>
              <a:rPr lang="fr-FR" sz="1600" dirty="0"/>
              <a:t>(TP/TP+FN, ligne du bas, </a:t>
            </a:r>
            <a:r>
              <a:rPr lang="fr-FR" sz="1600" dirty="0">
                <a:highlight>
                  <a:srgbClr val="FFFF00"/>
                </a:highlight>
              </a:rPr>
              <a:t>Recall</a:t>
            </a:r>
            <a:r>
              <a:rPr lang="fr-FR" sz="1600" dirty="0"/>
              <a:t>)</a:t>
            </a:r>
            <a:r>
              <a:rPr lang="fr-FR" dirty="0"/>
              <a:t> </a:t>
            </a:r>
          </a:p>
          <a:p>
            <a:r>
              <a:rPr lang="fr-FR" dirty="0"/>
              <a:t>X = False Positive Rate </a:t>
            </a:r>
            <a:r>
              <a:rPr lang="fr-FR" sz="1600" dirty="0"/>
              <a:t>(FP/FP+TN, ligne du haut, </a:t>
            </a:r>
            <a:r>
              <a:rPr lang="fr-FR" sz="1600" dirty="0" err="1"/>
              <a:t>negative</a:t>
            </a:r>
            <a:r>
              <a:rPr lang="fr-FR" sz="1600" dirty="0"/>
              <a:t> instances </a:t>
            </a:r>
            <a:br>
              <a:rPr lang="fr-FR" sz="1600" dirty="0"/>
            </a:br>
            <a:r>
              <a:rPr lang="fr-FR" sz="1600" dirty="0" err="1"/>
              <a:t>classified</a:t>
            </a:r>
            <a:r>
              <a:rPr lang="fr-FR" sz="1600" dirty="0"/>
              <a:t> as positive)</a:t>
            </a:r>
            <a:endParaRPr lang="fr-FR" sz="24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36012E-781F-67AB-24A0-FFFA5EFC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604" y="4868227"/>
            <a:ext cx="1423036" cy="1423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44CEA-A0C6-F801-F01D-D3C5C92B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25" y="136525"/>
            <a:ext cx="2756015" cy="2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BBB1-D58D-4BE3-43A4-0D8E9828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B06D1-A3E8-D376-7FC5-2EDF0667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 - Area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curve</a:t>
            </a:r>
            <a:endParaRPr lang="fr-FR" dirty="0"/>
          </a:p>
          <a:p>
            <a:r>
              <a:rPr lang="fr-FR" dirty="0"/>
              <a:t>Comparer des classificateurs</a:t>
            </a:r>
          </a:p>
          <a:p>
            <a:r>
              <a:rPr lang="fr-FR" dirty="0"/>
              <a:t>Entre 0.5 et 1</a:t>
            </a:r>
          </a:p>
          <a:p>
            <a:pPr lvl="1"/>
            <a:r>
              <a:rPr lang="fr-FR" dirty="0"/>
              <a:t>0.5 =&gt; Pile ou Face</a:t>
            </a:r>
          </a:p>
          <a:p>
            <a:pPr lvl="1"/>
            <a:r>
              <a:rPr lang="fr-FR" dirty="0"/>
              <a:t>1.0 =&gt; Sépare parfaitement les 2 classes</a:t>
            </a:r>
          </a:p>
          <a:p>
            <a:pPr lvl="1"/>
            <a:r>
              <a:rPr lang="fr-FR" dirty="0"/>
              <a:t>Entre les 2 =&gt; description du pouvoir discriminant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64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4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pPr lvl="1"/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4D63D9-4729-55D8-13F3-E1213204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4114"/>
              </p:ext>
            </p:extLst>
          </p:nvPr>
        </p:nvGraphicFramePr>
        <p:xfrm>
          <a:off x="213360" y="5128620"/>
          <a:ext cx="117652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77">
                  <a:extLst>
                    <a:ext uri="{9D8B030D-6E8A-4147-A177-3AD203B41FA5}">
                      <a16:colId xmlns:a16="http://schemas.microsoft.com/office/drawing/2014/main" val="4162842236"/>
                    </a:ext>
                  </a:extLst>
                </a:gridCol>
                <a:gridCol w="4192803">
                  <a:extLst>
                    <a:ext uri="{9D8B030D-6E8A-4147-A177-3AD203B41FA5}">
                      <a16:colId xmlns:a16="http://schemas.microsoft.com/office/drawing/2014/main" val="140978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-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Modèle non linéaire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relations non linéaires entre features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effets croisés entre features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Beaucoup de branches si données pas bien réparties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Tendance à </a:t>
                      </a:r>
                      <a:r>
                        <a:rPr lang="fr-FR" sz="1800" b="0" dirty="0" err="1">
                          <a:effectLst/>
                          <a:latin typeface="Courier New" panose="02070309020205020404" pitchFamily="49" charset="0"/>
                        </a:rPr>
                        <a:t>overfitter</a:t>
                      </a:r>
                      <a:endParaRPr lang="fr-FR" sz="1800" b="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0701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B266794-C0F6-B7A1-8188-3D4B75545172}"/>
              </a:ext>
            </a:extLst>
          </p:cNvPr>
          <p:cNvSpPr txBox="1"/>
          <p:nvPr/>
        </p:nvSpPr>
        <p:spPr>
          <a:xfrm>
            <a:off x="9460520" y="418683"/>
            <a:ext cx="21595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régulariser</a:t>
            </a:r>
          </a:p>
        </p:txBody>
      </p:sp>
    </p:spTree>
    <p:extLst>
      <p:ext uri="{BB962C8B-B14F-4D97-AF65-F5344CB8AC3E}">
        <p14:creationId xmlns:p14="http://schemas.microsoft.com/office/powerpoint/2010/main" val="92405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E18A-E8FB-C7CB-0984-309BDD7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488A6-7B9D-0251-AB41-AD379213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45733"/>
            <a:ext cx="5768975" cy="823912"/>
          </a:xfrm>
        </p:spPr>
        <p:txBody>
          <a:bodyPr anchor="ctr"/>
          <a:lstStyle/>
          <a:p>
            <a:pPr algn="ctr"/>
            <a:r>
              <a:rPr lang="fr-FR" dirty="0"/>
              <a:t>DONNEES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2D82F-395E-98CB-9715-8E159D7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970314"/>
            <a:ext cx="58674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GINI </a:t>
            </a:r>
          </a:p>
          <a:p>
            <a:pPr marL="271463" lvl="1"/>
            <a:r>
              <a:rPr lang="fr-FR" sz="2000" dirty="0"/>
              <a:t>Minimiser la somme des hétérogénéités</a:t>
            </a:r>
          </a:p>
          <a:p>
            <a:pPr marL="271463" lvl="1"/>
            <a:r>
              <a:rPr lang="fr-FR" sz="2000" dirty="0"/>
              <a:t>m modalités(#classes)</a:t>
            </a:r>
          </a:p>
          <a:p>
            <a:pPr marL="271463" lvl="1"/>
            <a:r>
              <a:rPr lang="fr-FR" sz="2000" dirty="0"/>
              <a:t>Max si </a:t>
            </a:r>
            <a:r>
              <a:rPr lang="fr-FR" sz="2000" dirty="0" err="1"/>
              <a:t>équi-partition</a:t>
            </a:r>
            <a:r>
              <a:rPr lang="fr-FR" sz="2000" dirty="0"/>
              <a:t>. 50%-50% =&gt; 0.5*0.5 = 0.25</a:t>
            </a:r>
            <a:endParaRPr lang="fr-FR" dirty="0"/>
          </a:p>
          <a:p>
            <a:pPr marL="271463" lvl="1"/>
            <a:r>
              <a:rPr lang="fr-FR" sz="2000" dirty="0"/>
              <a:t>Si que des rouge p=100% et 1-p = 0%</a:t>
            </a:r>
          </a:p>
          <a:p>
            <a:pPr marL="271463" lvl="1"/>
            <a:r>
              <a:rPr lang="fr-FR" sz="2000" dirty="0"/>
              <a:t>Gini = 0 si la branche est homogène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ENTROPIE</a:t>
            </a:r>
          </a:p>
          <a:p>
            <a:r>
              <a:rPr lang="fr-FR" sz="2000" dirty="0"/>
              <a:t>k la classe</a:t>
            </a:r>
          </a:p>
          <a:p>
            <a:r>
              <a:rPr lang="fr-FR" sz="2000" dirty="0"/>
              <a:t>- car entre [0, 1[ val &lt;0</a:t>
            </a:r>
            <a:endParaRPr lang="fr-FR" sz="2000" baseline="-2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B2B07-0E30-554B-7255-5AEA2304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5733"/>
            <a:ext cx="5791200" cy="823912"/>
          </a:xfrm>
        </p:spPr>
        <p:txBody>
          <a:bodyPr anchor="ctr"/>
          <a:lstStyle/>
          <a:p>
            <a:pPr algn="ctr"/>
            <a:r>
              <a:rPr lang="fr-FR" dirty="0"/>
              <a:t>DONNEES QUANTITATIVES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A3A000-5464-C160-4D1D-6E08FCFB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2700" y="1970314"/>
            <a:ext cx="56007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VARIANCE </a:t>
            </a:r>
          </a:p>
          <a:p>
            <a:pPr marL="385763" lvl="1" indent="-342900"/>
            <a:r>
              <a:rPr lang="fr-FR" sz="2000" dirty="0"/>
              <a:t>On ne sépare plus une classe qui est homogène</a:t>
            </a:r>
          </a:p>
          <a:p>
            <a:pPr marL="385763" lvl="1" indent="-342900"/>
            <a:r>
              <a:rPr lang="fr-FR" sz="2000" dirty="0"/>
              <a:t>Associer une prédiction à chaque branche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E898B-0366-A091-0D7F-EA68BDBA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977765"/>
            <a:ext cx="2783144" cy="21385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DAB687-F580-1D75-7670-C25BC84C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7" y="5200681"/>
            <a:ext cx="2867425" cy="762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CD972D-BB22-581A-B6F5-83284767C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342" y="2446380"/>
            <a:ext cx="2267823" cy="3818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0B8E3-904A-041B-B0AC-58D046E2A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670" y="2782098"/>
            <a:ext cx="1377271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1C655-F0DF-D7CD-1359-8F3003D6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Bagging (Bootstrap + </a:t>
            </a:r>
            <a:r>
              <a:rPr lang="fr-FR" dirty="0" err="1"/>
              <a:t>Aggregating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Bootstrap : méthode statistique. Ech avec remise. Créer plrs </a:t>
            </a:r>
            <a:r>
              <a:rPr lang="fr-FR" dirty="0" err="1"/>
              <a:t>ens</a:t>
            </a:r>
            <a:r>
              <a:rPr lang="fr-FR" dirty="0"/>
              <a:t> de données</a:t>
            </a:r>
          </a:p>
          <a:p>
            <a:pPr lvl="1"/>
            <a:r>
              <a:rPr lang="fr-FR" dirty="0" err="1"/>
              <a:t>Aggregating</a:t>
            </a:r>
            <a:r>
              <a:rPr lang="fr-FR" dirty="0"/>
              <a:t> des résultats : </a:t>
            </a:r>
          </a:p>
          <a:p>
            <a:pPr lvl="2"/>
            <a:r>
              <a:rPr lang="fr-FR" dirty="0" err="1"/>
              <a:t>Regression</a:t>
            </a:r>
            <a:r>
              <a:rPr lang="fr-FR" dirty="0"/>
              <a:t> : moyenne</a:t>
            </a:r>
          </a:p>
          <a:p>
            <a:pPr lvl="2"/>
            <a:r>
              <a:rPr lang="fr-FR" dirty="0"/>
              <a:t>Classification : vote majoritaire</a:t>
            </a:r>
          </a:p>
          <a:p>
            <a:pPr lvl="1"/>
            <a:endParaRPr lang="fr-FR" dirty="0"/>
          </a:p>
          <a:p>
            <a:r>
              <a:rPr lang="fr-FR" dirty="0"/>
              <a:t>vote majoritaire pour la classification</a:t>
            </a:r>
          </a:p>
          <a:p>
            <a:r>
              <a:rPr lang="fr-FR" dirty="0"/>
              <a:t>moyenne pour la régression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66AD87-4301-D7D4-42B0-EAB1B21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1269"/>
          </a:xfrm>
        </p:spPr>
        <p:txBody>
          <a:bodyPr anchor="ctr"/>
          <a:lstStyle/>
          <a:p>
            <a:pPr algn="ctr"/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14630-F366-4370-5B86-884629F8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Dans un espace de dim N (N features)</a:t>
            </a:r>
          </a:p>
          <a:p>
            <a:r>
              <a:rPr lang="fr-FR" sz="2000" dirty="0"/>
              <a:t>Trouver un plan de dim N-1</a:t>
            </a:r>
          </a:p>
          <a:p>
            <a:r>
              <a:rPr lang="fr-FR" sz="2000" dirty="0"/>
              <a:t>Marge entre les 2 groupes la plus large</a:t>
            </a:r>
          </a:p>
          <a:p>
            <a:r>
              <a:rPr lang="fr-FR" sz="2000" dirty="0"/>
              <a:t>Si on a des pts en plus, moins de chance qu'ils soient mal classés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F27B04-1C05-35B9-8ACB-496A2512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1269"/>
          </a:xfrm>
        </p:spPr>
        <p:txBody>
          <a:bodyPr anchor="ctr"/>
          <a:lstStyle/>
          <a:p>
            <a:pPr algn="ctr"/>
            <a:r>
              <a:rPr lang="fr-FR" dirty="0"/>
              <a:t>Non </a:t>
            </a:r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95E7C77-9C17-3243-7827-66996060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kernel </a:t>
            </a:r>
            <a:r>
              <a:rPr lang="fr-FR" sz="2000" dirty="0" err="1"/>
              <a:t>estimator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endParaRPr lang="fr-FR" sz="2000" dirty="0"/>
          </a:p>
          <a:p>
            <a:r>
              <a:rPr lang="fr-FR" sz="2000" dirty="0"/>
              <a:t>Passe en dim supérieure où on pense pouvoir séparer linéairement (z=x²+y²)</a:t>
            </a:r>
          </a:p>
          <a:p>
            <a:r>
              <a:rPr lang="fr-FR" sz="2000" dirty="0"/>
              <a:t>On revient dans l'espace d'origine où la séparation n'est plus linéaire</a:t>
            </a:r>
          </a:p>
          <a:p>
            <a:r>
              <a:rPr lang="fr-FR" sz="2000" dirty="0"/>
              <a:t>Pas toujours facile de trouver le bon kernel. Attention à pas ajouter trop de dim (</a:t>
            </a:r>
            <a:r>
              <a:rPr lang="fr-FR" sz="2000" dirty="0" err="1"/>
              <a:t>overfit</a:t>
            </a:r>
            <a:r>
              <a:rPr lang="fr-FR" sz="2000" dirty="0"/>
              <a:t>)</a:t>
            </a:r>
          </a:p>
          <a:p>
            <a:r>
              <a:rPr lang="fr-FR" sz="2000" dirty="0"/>
              <a:t>C : faible =&gt; forte </a:t>
            </a:r>
            <a:r>
              <a:rPr lang="fr-FR" sz="2000" dirty="0" err="1"/>
              <a:t>regul</a:t>
            </a:r>
            <a:endParaRPr lang="fr-FR" sz="2000" dirty="0"/>
          </a:p>
          <a:p>
            <a:r>
              <a:rPr lang="fr-FR" sz="2000" dirty="0"/>
              <a:t>γ param (qd kernel="</a:t>
            </a:r>
            <a:r>
              <a:rPr lang="fr-FR" sz="2000" dirty="0" err="1"/>
              <a:t>rbf</a:t>
            </a:r>
            <a:r>
              <a:rPr lang="fr-FR" sz="2000" dirty="0"/>
              <a:t>"). Hauteur chapeau mexicain (zone d'influence)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A6A8A8-997B-914D-70C2-A5D866F9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02" y="4567365"/>
            <a:ext cx="2191667" cy="19131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00AD166-E5FC-BBA8-A10E-D08BD6388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26" y="76000"/>
            <a:ext cx="2518674" cy="1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B6446-70E5-7C14-FB29-AB99E14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E0400-E904-9A38-34EE-7E13EE49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50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76FB16-461C-A9D9-84C3-D8C62BC7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WCSS (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Within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-Cluster 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Sum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 of Squares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suppose des cercles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veut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Densité forte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Centroïdes écartés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L'inertie = la densité du cluster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normaliser </a:t>
            </a:r>
            <a:r>
              <a:rPr lang="fr-FR" sz="1600">
                <a:effectLst/>
                <a:latin typeface="Courier New" panose="02070309020205020404" pitchFamily="49" charset="0"/>
              </a:rPr>
              <a:t>les valeurs</a:t>
            </a:r>
          </a:p>
          <a:p>
            <a:pPr fontAlgn="ctr">
              <a:spcBef>
                <a:spcPts val="0"/>
              </a:spcBef>
            </a:pPr>
            <a:r>
              <a:rPr lang="fr-FR" sz="1600">
                <a:effectLst/>
                <a:latin typeface="Courier New" panose="02070309020205020404" pitchFamily="49" charset="0"/>
              </a:rPr>
              <a:t>On 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donne le nb de centroïdes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Déterminer le nb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centroides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densité des clusters. WCSS faible. Inertie = densité autour du centroïde (densité du cluster). On trace WCSS vs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nb_centroid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On prend le coude</a:t>
            </a: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Les clusters sont-ils bien séparés? Prendre le k le plus fort avant que la courbe ne tombe. Faire des allers-retours avec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Si proche de 1 alors les clusters sont écartés. Moyenne des distances aux centroïdes moins la moyenne des distances au centroïde le 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plus proche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(après on divise pour pouvoir comparer)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Regarder les valeurs pour lesquelles on a mal prédit</a:t>
            </a:r>
          </a:p>
          <a:p>
            <a:pPr lvl="1" fontAlgn="ctr">
              <a:spcBef>
                <a:spcPts val="0"/>
              </a:spcBef>
            </a:pP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predictions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] -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 !=0)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L1 (Manhattan, Lasso) moins sensible aux outliers que L2 (Euclidienne, Ridge)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L2 par défaut dans KMEANS de sklearn</a:t>
            </a: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9D98E-1F22-9C9C-C7FD-7F7CBAB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03" y="937183"/>
            <a:ext cx="5885566" cy="14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17" y="1013447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00" y="3773969"/>
            <a:ext cx="5683973" cy="29876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07950" indent="-10795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Minimiser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Elle dépend du problème</a:t>
            </a: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Exemple : MSE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h(x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+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cherche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et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qui minimisent C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C(β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)=1/n ∑ (y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)²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γ = learning rate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∇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t+1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γ </a:t>
            </a:r>
            <a:r>
              <a:rPr lang="x-IV_mathan" sz="14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batch gradient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 sur l'ensemble des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1/n). Trop lent =&gt; SGD, BGD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 – BGD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des 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Batch size = 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SGD</a:t>
            </a:r>
          </a:p>
          <a:p>
            <a:pPr marL="87313" indent="-873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n'&lt;n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éch</a:t>
            </a:r>
            <a:endParaRPr lang="fr-FR" sz="1400" dirty="0">
              <a:latin typeface="Courier New" panose="02070309020205020404" pitchFamily="49" charset="0"/>
            </a:endParaRPr>
          </a:p>
          <a:p>
            <a:pPr marL="87313" indent="-87313" fontAlgn="ctr">
              <a:buFont typeface="Arial" panose="020B0604020202020204" pitchFamily="34" charset="0"/>
              <a:buChar char="•"/>
            </a:pPr>
            <a:r>
              <a:rPr lang="x-IV_mathan" sz="11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100" dirty="0">
                <a:effectLst/>
                <a:latin typeface="Courier New" panose="02070309020205020404" pitchFamily="49" charset="0"/>
              </a:rPr>
              <a:t>C = 1/n  ∑  </a:t>
            </a:r>
            <a:r>
              <a:rPr lang="x-IV_mathan" sz="1100" dirty="0">
                <a:solidFill>
                  <a:srgbClr val="FA0000"/>
                </a:solidFill>
                <a:effectLst/>
                <a:latin typeface="Cambria Math" panose="02040503050406030204" pitchFamily="18" charset="0"/>
              </a:rPr>
              <a:t>∇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fr-FR" sz="1100" b="1" dirty="0" err="1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y_i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 - β_0 - β_1x_1_i)²]</a:t>
            </a:r>
            <a:endParaRPr lang="fr-FR" sz="11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The gradient of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over n observations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equal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to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average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gradient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computed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for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each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single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obs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fait le calcul en rouge qui est rapide sur 1 point i</a:t>
            </a: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va échantillonner sur un sous</a:t>
            </a:r>
            <a:r>
              <a:rPr lang="fr-FR" sz="1400" dirty="0">
                <a:latin typeface="Courier New" panose="02070309020205020404" pitchFamily="49" charset="0"/>
              </a:rPr>
              <a:t>-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ensemble n'&lt;&lt;n</a:t>
            </a:r>
          </a:p>
          <a:p>
            <a:pPr marL="104775" indent="-104775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Permet d'échapper à un minimum local ou de trouver minimum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585F-9752-7DD7-9C55-B1953325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3759324"/>
            <a:ext cx="3254022" cy="5334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6873E-B0A1-4A91-C036-4011FF3C699F}"/>
              </a:ext>
            </a:extLst>
          </p:cNvPr>
          <p:cNvSpPr txBox="1"/>
          <p:nvPr/>
        </p:nvSpPr>
        <p:spPr>
          <a:xfrm>
            <a:off x="4988034" y="2601389"/>
            <a:ext cx="555963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Penser à normaliser les données (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see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oval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vs rond)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latin typeface="Courier New" panose="02070309020205020404" pitchFamily="49" charset="0"/>
              </a:rPr>
              <a:t> Penser à utiliser un validation set pour monitorer la </a:t>
            </a:r>
            <a:r>
              <a:rPr lang="fr-FR" sz="1000" dirty="0" err="1">
                <a:latin typeface="Courier New" panose="02070309020205020404" pitchFamily="49" charset="0"/>
              </a:rPr>
              <a:t>loss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Learning rate γ. Déterminé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Validation set. Permet de monitorer la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C. Typique 0.01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 remonte sur validation set si on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overfit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Une </a:t>
            </a:r>
            <a:r>
              <a:rPr lang="fr-FR" sz="1000" b="1" dirty="0">
                <a:effectLst/>
                <a:latin typeface="Courier New" panose="02070309020205020404" pitchFamily="49" charset="0"/>
              </a:rPr>
              <a:t>epoch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une itération sur le jeu d'entrainement.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permet de comparer la précision de 2 modèles après e epochs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35D7C-C00A-07C9-F758-4F758A67023F}"/>
              </a:ext>
            </a:extLst>
          </p:cNvPr>
          <p:cNvSpPr txBox="1"/>
          <p:nvPr/>
        </p:nvSpPr>
        <p:spPr>
          <a:xfrm>
            <a:off x="6593833" y="4476139"/>
            <a:ext cx="5384807" cy="1908215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Algo GD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</a:rPr>
              <a:t>P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rendre un point au hasard dans l'espace des 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Calcul du gradient </a:t>
            </a:r>
            <a:r>
              <a:rPr lang="x-IV_mathan" sz="1000" dirty="0">
                <a:effectLst/>
                <a:latin typeface="Cambria Math" panose="02040503050406030204" pitchFamily="18" charset="0"/>
              </a:rPr>
              <a:t>∇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C'est les coordonnées d'un vecteur dans le plan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,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Ses coordonnées sont les dérivées partielles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Indique la direction de plus grande variation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La projection du vecteur 3D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prend l'opposé du gradient car on veut faire baisser la dérivée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avance d'un cran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Après on reboucle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Critère d'arrêt : Nb d'itérations &lt;- hyperparamètre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CAF49-A054-AFF4-3546-0879D22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storage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5ADDC-CC49-151E-F41C-7F1350D3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28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-532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133808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5045CAF1-8FA5-5DBE-AEB6-60BA28393B18}"/>
              </a:ext>
            </a:extLst>
          </p:cNvPr>
          <p:cNvSpPr txBox="1"/>
          <p:nvPr/>
        </p:nvSpPr>
        <p:spPr>
          <a:xfrm>
            <a:off x="10517367" y="622434"/>
            <a:ext cx="671979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argmax</a:t>
            </a:r>
            <a:r>
              <a:rPr lang="fr-FR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AB313-2835-B230-E56D-6DCF06AA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ETL </a:t>
            </a:r>
            <a:r>
              <a:rPr lang="fr-FR" dirty="0" err="1"/>
              <a:t>Processes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B2739-78B5-DCA4-5541-F5D51BED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989C5C-7A4F-4C95-87E5-D12D7517B857}"/>
              </a:ext>
            </a:extLst>
          </p:cNvPr>
          <p:cNvSpPr txBox="1"/>
          <p:nvPr/>
        </p:nvSpPr>
        <p:spPr>
          <a:xfrm>
            <a:off x="5984103" y="233729"/>
            <a:ext cx="405566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  = capacités de stockage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capacité de traitement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C593A4-66CF-0F47-AC19-E472AEC3F064}"/>
              </a:ext>
            </a:extLst>
          </p:cNvPr>
          <p:cNvSpPr txBox="1"/>
          <p:nvPr/>
        </p:nvSpPr>
        <p:spPr>
          <a:xfrm>
            <a:off x="10039765" y="22788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J6 28 mai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79172-FD64-7207-FE3B-E1A648C8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7F627E-825B-A37E-9351-1E63B8AC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76" y="1135380"/>
            <a:ext cx="8857448" cy="5514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3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91FF99-4BA7-3B63-B043-5068146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AA1E0E-0824-818A-7CF7-B2D2C4A79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 : </a:t>
            </a:r>
            <a:r>
              <a:rPr lang="fr-FR" dirty="0" err="1"/>
              <a:t>resilient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dataset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B4A79C-B411-602D-0EE2-754FECF71873}"/>
              </a:ext>
            </a:extLst>
          </p:cNvPr>
          <p:cNvSpPr txBox="1"/>
          <p:nvPr/>
        </p:nvSpPr>
        <p:spPr>
          <a:xfrm rot="21094181">
            <a:off x="2361652" y="3105835"/>
            <a:ext cx="6801862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b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terminer une fois que ML et DL seront terminés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3311</TotalTime>
  <Words>11513</Words>
  <Application>Microsoft Office PowerPoint</Application>
  <PresentationFormat>Grand écran</PresentationFormat>
  <Paragraphs>1384</Paragraphs>
  <Slides>49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62" baseType="lpstr">
      <vt:lpstr>-apple-system</vt:lpstr>
      <vt:lpstr>Aptos</vt:lpstr>
      <vt:lpstr>Arial</vt:lpstr>
      <vt:lpstr>Calibri</vt:lpstr>
      <vt:lpstr>Cambria Math</vt:lpstr>
      <vt:lpstr>Courier New</vt:lpstr>
      <vt:lpstr>Impact</vt:lpstr>
      <vt:lpstr>Inter</vt:lpstr>
      <vt:lpstr>JetBrains Mono</vt:lpstr>
      <vt:lpstr>Nimbus Roman No9 L</vt:lpstr>
      <vt:lpstr>Times New Roman</vt:lpstr>
      <vt:lpstr>ui-sans-serif</vt:lpstr>
      <vt:lpstr>00_notes_de_stage</vt:lpstr>
      <vt:lpstr>Data collection</vt:lpstr>
      <vt:lpstr>HTTP &amp; API</vt:lpstr>
      <vt:lpstr>Web Scraping</vt:lpstr>
      <vt:lpstr>Data storage</vt:lpstr>
      <vt:lpstr>ETL Processes</vt:lpstr>
      <vt:lpstr>Data collection</vt:lpstr>
      <vt:lpstr>Présentation PowerPoint</vt:lpstr>
      <vt:lpstr>Big Data</vt:lpstr>
      <vt:lpstr>Big Data</vt:lpstr>
      <vt:lpstr>Distributed Computing RDD</vt:lpstr>
      <vt:lpstr>Distributed computing Dataframes</vt:lpstr>
      <vt:lpstr>Data Warehousing</vt:lpstr>
      <vt:lpstr>Intro to Spark SQL</vt:lpstr>
      <vt:lpstr>Supervized – Linear Regression</vt:lpstr>
      <vt:lpstr>À propos de R²</vt:lpstr>
      <vt:lpstr>Supervised – Regularization </vt:lpstr>
      <vt:lpstr>Supervised – Biais Variance</vt:lpstr>
      <vt:lpstr>Supervised – Logistic Regression</vt:lpstr>
      <vt:lpstr>Precision, Accuracy, Recall &amp; F1 score</vt:lpstr>
      <vt:lpstr>Supervised – ROC &amp; AUC</vt:lpstr>
      <vt:lpstr>Supervised – ROC &amp; AUC</vt:lpstr>
      <vt:lpstr>Supervised – Decision Tree</vt:lpstr>
      <vt:lpstr>Supervised – Decision Tree</vt:lpstr>
      <vt:lpstr>Supervised – Decision Tree</vt:lpstr>
      <vt:lpstr>Supervised – Random Forest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2024-09-03T13:19:58Z</dcterms:modified>
</cp:coreProperties>
</file>