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113" dt="2024-09-19T14:01:0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5097" autoAdjust="0"/>
  </p:normalViewPr>
  <p:slideViewPr>
    <p:cSldViewPr snapToGrid="0">
      <p:cViewPr varScale="1">
        <p:scale>
          <a:sx n="101" d="100"/>
          <a:sy n="101" d="100"/>
        </p:scale>
        <p:origin x="1032" y="62"/>
      </p:cViewPr>
      <p:guideLst/>
    </p:cSldViewPr>
  </p:slideViewPr>
  <p:notesTextViewPr>
    <p:cViewPr>
      <p:scale>
        <a:sx n="3" d="2"/>
        <a:sy n="3" d="2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9T14:08:07.809" v="4634" actId="20577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delSp modSp mod modAnim modNotesTx">
        <pc:chgData name="Philippe Baucour" userId="5102170ae7533958" providerId="LiveId" clId="{ABAE05BF-949A-4E93-BC19-2AEAAED3ED81}" dt="2024-09-18T13:25:26.778" v="3956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18T13:24:12.113" v="3940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spChg chg="add mod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4" creationId="{FDCF9747-D983-E2EE-9309-035260BCAFD8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6" creationId="{24E7E9CA-F20D-B615-A493-E5AC4055DA41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7" creationId="{F4C97974-E092-38BA-4150-43B734BDD140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8" creationId="{894A5451-FAD7-E527-5558-C6E16BC69264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9" creationId="{750FD02D-8713-8F57-9159-8B6DD4D2AEC2}"/>
          </ac:spMkLst>
        </pc:spChg>
        <pc:spChg chg="mod topLvl">
          <ac:chgData name="Philippe Baucour" userId="5102170ae7533958" providerId="LiveId" clId="{ABAE05BF-949A-4E93-BC19-2AEAAED3ED81}" dt="2024-09-18T13:24:55.877" v="3944" actId="164"/>
          <ac:spMkLst>
            <pc:docMk/>
            <pc:sldMk cId="3201622378" sldId="257"/>
            <ac:spMk id="10" creationId="{3BAE07F1-7B1F-EB8A-4F5B-C70A349EBA2D}"/>
          </ac:spMkLst>
        </pc:spChg>
        <pc:grpChg chg="add del mod">
          <ac:chgData name="Philippe Baucour" userId="5102170ae7533958" providerId="LiveId" clId="{ABAE05BF-949A-4E93-BC19-2AEAAED3ED81}" dt="2024-09-17T13:42:16.882" v="3782" actId="165"/>
          <ac:grpSpMkLst>
            <pc:docMk/>
            <pc:sldMk cId="3201622378" sldId="257"/>
            <ac:grpSpMk id="4" creationId="{6D99E9B6-F8F7-ADB8-7A61-EB827E6C1EBC}"/>
          </ac:grpSpMkLst>
        </pc:grpChg>
        <pc:grpChg chg="add del mod">
          <ac:chgData name="Philippe Baucour" userId="5102170ae7533958" providerId="LiveId" clId="{ABAE05BF-949A-4E93-BC19-2AEAAED3ED81}" dt="2024-09-18T13:24:23.453" v="3941" actId="165"/>
          <ac:grpSpMkLst>
            <pc:docMk/>
            <pc:sldMk cId="3201622378" sldId="257"/>
            <ac:grpSpMk id="11" creationId="{7120AF6E-785D-C94C-BBDA-A06DEEBAD2A9}"/>
          </ac:grpSpMkLst>
        </pc:grpChg>
        <pc:grpChg chg="add mod">
          <ac:chgData name="Philippe Baucour" userId="5102170ae7533958" providerId="LiveId" clId="{ABAE05BF-949A-4E93-BC19-2AEAAED3ED81}" dt="2024-09-18T13:24:59.796" v="3954" actId="1036"/>
          <ac:grpSpMkLst>
            <pc:docMk/>
            <pc:sldMk cId="3201622378" sldId="257"/>
            <ac:grpSpMk id="12" creationId="{20273B96-1E36-D2C8-0290-84DC89996CAC}"/>
          </ac:grpSpMkLst>
        </pc:grpChg>
        <pc:picChg chg="add mod modCrop">
          <ac:chgData name="Philippe Baucour" userId="5102170ae7533958" providerId="LiveId" clId="{ABAE05BF-949A-4E93-BC19-2AEAAED3ED81}" dt="2024-09-17T06:22:25.051" v="3623" actId="1037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 modNotesTx">
        <pc:chgData name="Philippe Baucour" userId="5102170ae7533958" providerId="LiveId" clId="{ABAE05BF-949A-4E93-BC19-2AEAAED3ED81}" dt="2024-09-18T13:46:08.231" v="4068" actId="313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9T14:01:31.913" v="4633" actId="1035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19T09:17:32.401" v="4155" actId="20577"/>
          <ac:spMkLst>
            <pc:docMk/>
            <pc:sldMk cId="671232843" sldId="267"/>
            <ac:spMk id="2" creationId="{5C06DFB4-6CEB-9A90-B9B4-CD5231B0FC34}"/>
          </ac:spMkLst>
        </pc:spChg>
        <pc:spChg chg="add mod">
          <ac:chgData name="Philippe Baucour" userId="5102170ae7533958" providerId="LiveId" clId="{ABAE05BF-949A-4E93-BC19-2AEAAED3ED81}" dt="2024-09-19T14:01:31.913" v="4633" actId="1035"/>
          <ac:spMkLst>
            <pc:docMk/>
            <pc:sldMk cId="671232843" sldId="267"/>
            <ac:spMk id="3" creationId="{DE5FC0D8-B191-DB06-E004-BDAC484AAC35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7T07:15:26.317" v="3694" actId="554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19T09:46:39.239" v="4519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delSp modSp new mod ord modNotesTx">
        <pc:chgData name="Philippe Baucour" userId="5102170ae7533958" providerId="LiveId" clId="{ABAE05BF-949A-4E93-BC19-2AEAAED3ED81}" dt="2024-09-19T14:08:07.809" v="4634" actId="20577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7T07:14:50.461" v="3692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9T13:13:55.660" v="4589" actId="14100"/>
          <ac:spMkLst>
            <pc:docMk/>
            <pc:sldMk cId="3058765758" sldId="270"/>
            <ac:spMk id="3" creationId="{38DD7541-273F-2FB1-4211-97EF17EEB5CD}"/>
          </ac:spMkLst>
        </pc:spChg>
        <pc:spChg chg="add mod">
          <ac:chgData name="Philippe Baucour" userId="5102170ae7533958" providerId="LiveId" clId="{ABAE05BF-949A-4E93-BC19-2AEAAED3ED81}" dt="2024-09-19T13:14:14.750" v="4614" actId="1036"/>
          <ac:spMkLst>
            <pc:docMk/>
            <pc:sldMk cId="3058765758" sldId="270"/>
            <ac:spMk id="4" creationId="{E98CAF52-699B-C5A9-64AE-47BF6A633E5F}"/>
          </ac:spMkLst>
        </pc:spChg>
        <pc:spChg chg="add mod">
          <ac:chgData name="Philippe Baucour" userId="5102170ae7533958" providerId="LiveId" clId="{ABAE05BF-949A-4E93-BC19-2AEAAED3ED81}" dt="2024-09-19T13:14:25.030" v="4617" actId="14100"/>
          <ac:spMkLst>
            <pc:docMk/>
            <pc:sldMk cId="3058765758" sldId="270"/>
            <ac:spMk id="6" creationId="{A6B34733-D90B-E336-6B4D-6D52BD094EFE}"/>
          </ac:spMkLst>
        </pc:spChg>
        <pc:spChg chg="add mod">
          <ac:chgData name="Philippe Baucour" userId="5102170ae7533958" providerId="LiveId" clId="{ABAE05BF-949A-4E93-BC19-2AEAAED3ED81}" dt="2024-09-17T07:25:46.117" v="3777" actId="554"/>
          <ac:spMkLst>
            <pc:docMk/>
            <pc:sldMk cId="3058765758" sldId="270"/>
            <ac:spMk id="17" creationId="{3053E7A8-B72C-E8FD-CA87-54B853B912FF}"/>
          </ac:spMkLst>
        </pc:spChg>
        <pc:picChg chg="add del mod">
          <ac:chgData name="Philippe Baucour" userId="5102170ae7533958" providerId="LiveId" clId="{ABAE05BF-949A-4E93-BC19-2AEAAED3ED81}" dt="2024-09-16T21:19:53.732" v="3090" actId="47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6T21:25:44.557" v="3334" actId="1037"/>
          <ac:picMkLst>
            <pc:docMk/>
            <pc:sldMk cId="3058765758" sldId="270"/>
            <ac:picMk id="5" creationId="{FD2E9C7F-2FA1-E98A-E665-71910E0F0742}"/>
          </ac:picMkLst>
        </pc:picChg>
        <pc:picChg chg="add del mod">
          <ac:chgData name="Philippe Baucour" userId="5102170ae7533958" providerId="LiveId" clId="{ABAE05BF-949A-4E93-BC19-2AEAAED3ED81}" dt="2024-09-16T21:22:38.365" v="3151" actId="47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7T07:25:01.800" v="3730" actId="1037"/>
          <ac:picMkLst>
            <pc:docMk/>
            <pc:sldMk cId="3058765758" sldId="270"/>
            <ac:picMk id="8" creationId="{0BE888AE-4D34-5A6A-D08B-C5957BDAC0BE}"/>
          </ac:picMkLst>
        </pc:picChg>
        <pc:picChg chg="add mod">
          <ac:chgData name="Philippe Baucour" userId="5102170ae7533958" providerId="LiveId" clId="{ABAE05BF-949A-4E93-BC19-2AEAAED3ED81}" dt="2024-09-17T07:25:46.117" v="3777" actId="554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SPAM : 20% des mots représentent 80% des occurrences. Pareto </a:t>
            </a:r>
          </a:p>
          <a:p>
            <a:r>
              <a:rPr lang="fr-FR" dirty="0"/>
              <a:t>HAM : 12% des mots représentent 80% des occurrences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4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This Embedding layer converts integer-encoded words (from the tokenizer) into dense vectors of size 8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tokenizer.num_words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should be equal to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k_num_words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+1 because TensorFlow reserves an index for padding or the OOV token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sms.shape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[1] is the length of the input sequence. See the output of the previous cell (77)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For the output I tried : 16 8 4 and 2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I like 8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Embedding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tokenizer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num_words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input_shape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],],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"embedding"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Gobal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average pooling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Reduces the dimensionality by averaging the vectors across the sequence length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The model loose the order of the words but we don't care  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GlobalAveragePooling1D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Fully connected (Dense) layer with 16 neurons.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activation function introduces non-linearity (this helps the model to capture more complex patterns)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relu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# Since this is a binary classification problem (based on the sigmoid activation), there's a single output neuron.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tf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keras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layers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Dense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activation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"sigmoid"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installer une callback dans </a:t>
            </a:r>
            <a:r>
              <a:rPr lang="fr-FR" dirty="0" err="1"/>
              <a:t>model.fit</a:t>
            </a:r>
            <a:endParaRPr lang="fr-FR" dirty="0"/>
          </a:p>
          <a:p>
            <a:r>
              <a:rPr lang="fr-FR" dirty="0"/>
              <a:t>y remplir une liste </a:t>
            </a:r>
            <a:r>
              <a:rPr lang="fr-FR" dirty="0" err="1"/>
              <a:t>confusion_matrices</a:t>
            </a:r>
            <a:r>
              <a:rPr lang="fr-FR" dirty="0"/>
              <a:t> de 50 matrices</a:t>
            </a:r>
          </a:p>
          <a:p>
            <a:endParaRPr lang="fr-FR" dirty="0"/>
          </a:p>
          <a:p>
            <a:r>
              <a:rPr lang="fr-FR" dirty="0"/>
              <a:t>Pour l'affichage</a:t>
            </a:r>
          </a:p>
          <a:p>
            <a:pPr lvl="1"/>
            <a:r>
              <a:rPr lang="fr-FR" dirty="0"/>
              <a:t>Créer une figure qui contient des frames (les 50 matrices de confusion)</a:t>
            </a:r>
          </a:p>
          <a:p>
            <a:pPr lvl="1"/>
            <a:r>
              <a:rPr lang="fr-FR" dirty="0"/>
              <a:t>Ajouter un bouton Play </a:t>
            </a:r>
          </a:p>
          <a:p>
            <a:pPr lvl="1"/>
            <a:r>
              <a:rPr lang="fr-FR" dirty="0"/>
              <a:t>Après faut ajouter ce qu'il faut pour les annotations, les axes etc.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Ajouter un </a:t>
            </a:r>
            <a:r>
              <a:rPr lang="fr-FR" dirty="0" err="1"/>
              <a:t>slider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0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Bidirectional</a:t>
            </a:r>
            <a:r>
              <a:rPr lang="fr-FR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Encoder </a:t>
            </a:r>
            <a:r>
              <a:rPr lang="fr-FR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Representations</a:t>
            </a:r>
            <a:r>
              <a:rPr lang="fr-FR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 err="1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fr-FR" b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 Transformers</a:t>
            </a:r>
            <a:endParaRPr lang="fr-FR" b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/>
          </a:p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sigmoïde</a:t>
            </a:r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ça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		: The recipe </a:t>
            </a:r>
          </a:p>
          <a:p>
            <a:r>
              <a:rPr lang="en-US" dirty="0"/>
              <a:t>Features Engineering 	: The secret sauce </a:t>
            </a:r>
          </a:p>
          <a:p>
            <a:r>
              <a:rPr lang="en-US" dirty="0"/>
              <a:t>Baseline model 	: The first taste </a:t>
            </a:r>
          </a:p>
          <a:p>
            <a:r>
              <a:rPr lang="en-US" dirty="0"/>
              <a:t>Metrics Analysis 	: The critics' score </a:t>
            </a:r>
          </a:p>
          <a:p>
            <a:r>
              <a:rPr lang="en-US" dirty="0"/>
              <a:t>API &amp; App 		: Sharing with friends </a:t>
            </a:r>
          </a:p>
          <a:p>
            <a:r>
              <a:rPr lang="en-US" dirty="0"/>
              <a:t>Deployment &amp; Monitoring	: Serve the dish, maintain quality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662488" algn="l"/>
              </a:tabLst>
            </a:pPr>
            <a:r>
              <a:rPr lang="en-US" dirty="0"/>
              <a:t>Metrics Analysis	: The critics' score</a:t>
            </a:r>
          </a:p>
          <a:p>
            <a:pPr lvl="1">
              <a:tabLst>
                <a:tab pos="4662488" algn="l"/>
              </a:tabLst>
            </a:pPr>
            <a:r>
              <a:rPr lang="fr-FR" dirty="0"/>
              <a:t>API &amp; App	: Sharing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friends</a:t>
            </a:r>
            <a:endParaRPr lang="fr-FR" dirty="0"/>
          </a:p>
          <a:p>
            <a:pPr lvl="1">
              <a:tabLst>
                <a:tab pos="4662488" algn="l"/>
              </a:tabLst>
            </a:pPr>
            <a:r>
              <a:rPr lang="fr-FR" dirty="0" err="1"/>
              <a:t>Deployment</a:t>
            </a:r>
            <a:r>
              <a:rPr lang="fr-FR" dirty="0"/>
              <a:t> &amp; Monitoring	: Serve the </a:t>
            </a:r>
            <a:r>
              <a:rPr lang="fr-FR" dirty="0" err="1"/>
              <a:t>dish</a:t>
            </a:r>
            <a:r>
              <a:rPr lang="fr-FR" dirty="0"/>
              <a:t>, </a:t>
            </a:r>
            <a:r>
              <a:rPr lang="fr-FR" dirty="0" err="1"/>
              <a:t>maintain</a:t>
            </a:r>
            <a:r>
              <a:rPr lang="fr-FR" dirty="0"/>
              <a:t> </a:t>
            </a:r>
            <a:r>
              <a:rPr lang="fr-FR" dirty="0" err="1"/>
              <a:t>quality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9267626" y="1729425"/>
            <a:ext cx="1435722" cy="1608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273B96-1E36-D2C8-0290-84DC89996CAC}"/>
              </a:ext>
            </a:extLst>
          </p:cNvPr>
          <p:cNvGrpSpPr/>
          <p:nvPr/>
        </p:nvGrpSpPr>
        <p:grpSpPr>
          <a:xfrm>
            <a:off x="693609" y="1804375"/>
            <a:ext cx="180000" cy="1972028"/>
            <a:chOff x="693609" y="1729425"/>
            <a:chExt cx="180000" cy="197202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4E7E9CA-F20D-B615-A493-E5AC4055DA41}"/>
                </a:ext>
              </a:extLst>
            </p:cNvPr>
            <p:cNvSpPr/>
            <p:nvPr/>
          </p:nvSpPr>
          <p:spPr>
            <a:xfrm>
              <a:off x="693609" y="172942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4C97974-E092-38BA-4150-43B734BDD140}"/>
                </a:ext>
              </a:extLst>
            </p:cNvPr>
            <p:cNvSpPr/>
            <p:nvPr/>
          </p:nvSpPr>
          <p:spPr>
            <a:xfrm>
              <a:off x="693609" y="208714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A5451-FAD7-E527-5558-C6E16BC69264}"/>
                </a:ext>
              </a:extLst>
            </p:cNvPr>
            <p:cNvSpPr/>
            <p:nvPr/>
          </p:nvSpPr>
          <p:spPr>
            <a:xfrm>
              <a:off x="693609" y="2444861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50FD02D-8713-8F57-9159-8B6DD4D2AEC2}"/>
                </a:ext>
              </a:extLst>
            </p:cNvPr>
            <p:cNvSpPr/>
            <p:nvPr/>
          </p:nvSpPr>
          <p:spPr>
            <a:xfrm>
              <a:off x="693609" y="280257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AE07F1-7B1F-EB8A-4F5B-C70A349EBA2D}"/>
                </a:ext>
              </a:extLst>
            </p:cNvPr>
            <p:cNvSpPr/>
            <p:nvPr/>
          </p:nvSpPr>
          <p:spPr>
            <a:xfrm>
              <a:off x="693609" y="3160296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DCF9747-D983-E2EE-9309-035260BCAFD8}"/>
                </a:ext>
              </a:extLst>
            </p:cNvPr>
            <p:cNvSpPr/>
            <p:nvPr/>
          </p:nvSpPr>
          <p:spPr>
            <a:xfrm>
              <a:off x="693609" y="3521453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65989"/>
            <a:ext cx="3168088" cy="678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lèche : haut 2">
            <a:extLst>
              <a:ext uri="{FF2B5EF4-FFF2-40B4-BE49-F238E27FC236}">
                <a16:creationId xmlns:a16="http://schemas.microsoft.com/office/drawing/2014/main" id="{DE5FC0D8-B191-DB06-E004-BDAC484AAC35}"/>
              </a:ext>
            </a:extLst>
          </p:cNvPr>
          <p:cNvSpPr/>
          <p:nvPr/>
        </p:nvSpPr>
        <p:spPr>
          <a:xfrm>
            <a:off x="2696262" y="5675277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 – </a:t>
            </a:r>
            <a:r>
              <a:rPr lang="fr-FR" dirty="0" err="1"/>
              <a:t>Animated</a:t>
            </a:r>
            <a:r>
              <a:rPr lang="fr-FR" dirty="0"/>
              <a:t> Confusion Matrix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7237" y="5388849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5388849"/>
            <a:ext cx="4609907" cy="1280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D2E9C7F-2FA1-E98A-E665-71910E0F0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2" y="829757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0BE888AE-4D34-5A6A-D08B-C5957BDAC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52" y="829756"/>
            <a:ext cx="4413432" cy="4413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DD7541-273F-2FB1-4211-97EF17EEB5CD}"/>
              </a:ext>
            </a:extLst>
          </p:cNvPr>
          <p:cNvSpPr/>
          <p:nvPr/>
        </p:nvSpPr>
        <p:spPr>
          <a:xfrm>
            <a:off x="2451735" y="4871085"/>
            <a:ext cx="527685" cy="121805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CAF52-699B-C5A9-64AE-47BF6A633E5F}"/>
              </a:ext>
            </a:extLst>
          </p:cNvPr>
          <p:cNvSpPr/>
          <p:nvPr/>
        </p:nvSpPr>
        <p:spPr>
          <a:xfrm>
            <a:off x="1583055" y="4762500"/>
            <a:ext cx="527685" cy="121805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34733-D90B-E336-6B4D-6D52BD094EFE}"/>
              </a:ext>
            </a:extLst>
          </p:cNvPr>
          <p:cNvSpPr/>
          <p:nvPr/>
        </p:nvSpPr>
        <p:spPr>
          <a:xfrm>
            <a:off x="725806" y="3846195"/>
            <a:ext cx="255270" cy="121805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2309</TotalTime>
  <Words>1110</Words>
  <Application>Microsoft Office PowerPoint</Application>
  <PresentationFormat>Grand écran</PresentationFormat>
  <Paragraphs>123</Paragraphs>
  <Slides>11</Slides>
  <Notes>8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Baseline model</vt:lpstr>
      <vt:lpstr>Basic model – Animated Confusion Matrix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2024-09-19T14:08:16Z</dcterms:modified>
</cp:coreProperties>
</file>