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6" r:id="rId4"/>
    <p:sldId id="264" r:id="rId5"/>
    <p:sldId id="267" r:id="rId6"/>
    <p:sldId id="286" r:id="rId7"/>
    <p:sldId id="287" r:id="rId8"/>
    <p:sldId id="268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54" dt="2024-08-27T08:43:3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55642" autoAdjust="0"/>
  </p:normalViewPr>
  <p:slideViewPr>
    <p:cSldViewPr snapToGrid="0">
      <p:cViewPr varScale="1">
        <p:scale>
          <a:sx n="74" d="100"/>
          <a:sy n="74" d="100"/>
        </p:scale>
        <p:origin x="20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9-17T14:59:43.920" v="3773" actId="20577"/>
      <pc:docMkLst>
        <pc:docMk/>
      </pc:docMkLst>
      <pc:sldChg chg="addSp modSp mod modNotesTx">
        <pc:chgData name="Philippe Baucour" userId="5102170ae7533958" providerId="LiveId" clId="{1601E6E7-CA79-4409-AD99-5386FB3F24AE}" dt="2024-09-17T14:59:43.920" v="3773" actId="20577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4T09:42:35.984" v="798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 modNotesTx">
        <pc:chgData name="Philippe Baucour" userId="5102170ae7533958" providerId="LiveId" clId="{1601E6E7-CA79-4409-AD99-5386FB3F24AE}" dt="2024-09-17T13:41:23.138" v="3764" actId="113"/>
        <pc:sldMkLst>
          <pc:docMk/>
          <pc:sldMk cId="3201622378" sldId="257"/>
        </pc:sldMkLst>
        <pc:spChg chg="mod">
          <ac:chgData name="Philippe Baucour" userId="5102170ae7533958" providerId="LiveId" clId="{1601E6E7-CA79-4409-AD99-5386FB3F24AE}" dt="2024-09-17T13:41:23.138" v="3764" actId="113"/>
          <ac:spMkLst>
            <pc:docMk/>
            <pc:sldMk cId="3201622378" sldId="257"/>
            <ac:spMk id="3" creationId="{1A803C62-BD0B-D0AC-2B41-C4F420891B06}"/>
          </ac:spMkLst>
        </pc:spChg>
        <pc:picChg chg="add mod">
          <ac:chgData name="Philippe Baucour" userId="5102170ae7533958" providerId="LiveId" clId="{1601E6E7-CA79-4409-AD99-5386FB3F24AE}" dt="2024-08-26T14:54:58.700" v="2596" actId="1038"/>
          <ac:picMkLst>
            <pc:docMk/>
            <pc:sldMk cId="3201622378" sldId="257"/>
            <ac:picMk id="5" creationId="{B59A4E24-2010-FDC1-C76A-063B1B0EB2A3}"/>
          </ac:picMkLst>
        </pc:picChg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6T15:03:02.501" v="2643" actId="14100"/>
          <ac:picMkLst>
            <pc:docMk/>
            <pc:sldMk cId="3201622378" sldId="257"/>
            <ac:picMk id="1026" creationId="{2D552CAB-37E3-9567-3277-906A21F1EF47}"/>
          </ac:picMkLst>
        </pc:picChg>
      </pc:sldChg>
      <pc:sldChg chg="addSp delSp modSp mod modShow">
        <pc:chgData name="Philippe Baucour" userId="5102170ae7533958" providerId="LiveId" clId="{1601E6E7-CA79-4409-AD99-5386FB3F24AE}" dt="2024-09-06T09:27:49.922" v="3761" actId="729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modSp mod ord modShow">
        <pc:chgData name="Philippe Baucour" userId="5102170ae7533958" providerId="LiveId" clId="{1601E6E7-CA79-4409-AD99-5386FB3F24AE}" dt="2024-09-06T09:27:58.545" v="3762" actId="729"/>
        <pc:sldMkLst>
          <pc:docMk/>
          <pc:sldMk cId="312535264" sldId="263"/>
        </pc:sldMkLst>
        <pc:spChg chg="mod">
          <ac:chgData name="Philippe Baucour" userId="5102170ae7533958" providerId="LiveId" clId="{1601E6E7-CA79-4409-AD99-5386FB3F24AE}" dt="2024-08-25T10:08:58.707" v="871" actId="20577"/>
          <ac:spMkLst>
            <pc:docMk/>
            <pc:sldMk cId="312535264" sldId="263"/>
            <ac:spMk id="5" creationId="{64E8BF61-007C-0740-1AA1-06B9449B33C7}"/>
          </ac:spMkLst>
        </pc:spChg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5T10:02:57.329" v="822" actId="103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spChg chg="add mod">
          <ac:chgData name="Philippe Baucour" userId="5102170ae7533958" providerId="LiveId" clId="{1601E6E7-CA79-4409-AD99-5386FB3F24AE}" dt="2024-08-25T10:02:57.329" v="822" actId="1037"/>
          <ac:spMkLst>
            <pc:docMk/>
            <pc:sldMk cId="3231554383" sldId="266"/>
            <ac:spMk id="5" creationId="{DABCC020-379D-DCB4-CD9D-F6FB97130E9E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 modNotesTx">
        <pc:chgData name="Philippe Baucour" userId="5102170ae7533958" providerId="LiveId" clId="{1601E6E7-CA79-4409-AD99-5386FB3F24AE}" dt="2024-08-25T10:44:26.254" v="926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addSp delSp modSp new mod chgLayout">
        <pc:chgData name="Philippe Baucour" userId="5102170ae7533958" providerId="LiveId" clId="{1601E6E7-CA79-4409-AD99-5386FB3F24AE}" dt="2024-08-26T14:56:09.289" v="2600" actId="1076"/>
        <pc:sldMkLst>
          <pc:docMk/>
          <pc:sldMk cId="1612286955" sldId="268"/>
        </pc:sldMkLst>
        <pc:spChg chg="mod ord">
          <ac:chgData name="Philippe Baucour" userId="5102170ae7533958" providerId="LiveId" clId="{1601E6E7-CA79-4409-AD99-5386FB3F24AE}" dt="2024-08-26T14:56:05.134" v="2599" actId="20577"/>
          <ac:spMkLst>
            <pc:docMk/>
            <pc:sldMk cId="1612286955" sldId="268"/>
            <ac:spMk id="2" creationId="{99380B92-D1BD-920D-9DDD-DE700497E6B3}"/>
          </ac:spMkLst>
        </pc:spChg>
        <pc:spChg chg="del">
          <ac:chgData name="Philippe Baucour" userId="5102170ae7533958" providerId="LiveId" clId="{1601E6E7-CA79-4409-AD99-5386FB3F24AE}" dt="2024-08-25T13:08:53.460" v="1628" actId="931"/>
          <ac:spMkLst>
            <pc:docMk/>
            <pc:sldMk cId="1612286955" sldId="268"/>
            <ac:spMk id="3" creationId="{804F1FBD-A313-E83F-F536-A12A2E838AC3}"/>
          </ac:spMkLst>
        </pc:spChg>
        <pc:spChg chg="add del mod">
          <ac:chgData name="Philippe Baucour" userId="5102170ae7533958" providerId="LiveId" clId="{1601E6E7-CA79-4409-AD99-5386FB3F24AE}" dt="2024-08-25T13:10:15.663" v="1688" actId="478"/>
          <ac:spMkLst>
            <pc:docMk/>
            <pc:sldMk cId="1612286955" sldId="268"/>
            <ac:spMk id="6" creationId="{D72F0470-6162-6B88-A36B-9BA438CC5278}"/>
          </ac:spMkLst>
        </pc:spChg>
        <pc:spChg chg="add mod">
          <ac:chgData name="Philippe Baucour" userId="5102170ae7533958" providerId="LiveId" clId="{1601E6E7-CA79-4409-AD99-5386FB3F24AE}" dt="2024-08-25T13:34:38.261" v="2323" actId="20577"/>
          <ac:spMkLst>
            <pc:docMk/>
            <pc:sldMk cId="1612286955" sldId="268"/>
            <ac:spMk id="8" creationId="{24152AC8-9019-030C-B543-E5CD8E282E72}"/>
          </ac:spMkLst>
        </pc:spChg>
        <pc:picChg chg="add del mod ord">
          <ac:chgData name="Philippe Baucour" userId="5102170ae7533958" providerId="LiveId" clId="{1601E6E7-CA79-4409-AD99-5386FB3F24AE}" dt="2024-08-25T13:10:21.051" v="1689" actId="21"/>
          <ac:picMkLst>
            <pc:docMk/>
            <pc:sldMk cId="1612286955" sldId="268"/>
            <ac:picMk id="5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6T14:56:09.289" v="2600" actId="1076"/>
          <ac:picMkLst>
            <pc:docMk/>
            <pc:sldMk cId="1612286955" sldId="268"/>
            <ac:picMk id="9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1" creationId="{780D1B08-8FC0-B150-FFA4-146441FCA0E0}"/>
          </ac:picMkLst>
        </pc:picChg>
        <pc:picChg chg="add mod">
          <ac:chgData name="Philippe Baucour" userId="5102170ae7533958" providerId="LiveId" clId="{1601E6E7-CA79-4409-AD99-5386FB3F24AE}" dt="2024-08-25T13:32:08.282" v="2311" actId="1035"/>
          <ac:picMkLst>
            <pc:docMk/>
            <pc:sldMk cId="1612286955" sldId="268"/>
            <ac:picMk id="13" creationId="{1B066F4F-5C59-F532-E732-D4A3BBFDFDC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5" creationId="{D14D8A29-CF57-D12C-715A-891F21A57F37}"/>
          </ac:picMkLst>
        </pc:picChg>
        <pc:cxnChg chg="add mod">
          <ac:chgData name="Philippe Baucour" userId="5102170ae7533958" providerId="LiveId" clId="{1601E6E7-CA79-4409-AD99-5386FB3F24AE}" dt="2024-08-25T13:35:19.942" v="2325" actId="14100"/>
          <ac:cxnSpMkLst>
            <pc:docMk/>
            <pc:sldMk cId="1612286955" sldId="268"/>
            <ac:cxnSpMk id="17" creationId="{045BABB2-3EF1-61BA-328A-2DC1B6212357}"/>
          </ac:cxnSpMkLst>
        </pc:cxnChg>
        <pc:cxnChg chg="add mod">
          <ac:chgData name="Philippe Baucour" userId="5102170ae7533958" providerId="LiveId" clId="{1601E6E7-CA79-4409-AD99-5386FB3F24AE}" dt="2024-08-25T13:35:34.421" v="2328" actId="14100"/>
          <ac:cxnSpMkLst>
            <pc:docMk/>
            <pc:sldMk cId="1612286955" sldId="268"/>
            <ac:cxnSpMk id="21" creationId="{2FCD1322-158F-94B0-6A94-F038F9107155}"/>
          </ac:cxnSpMkLst>
        </pc:cxnChg>
      </pc:sldChg>
      <pc:sldChg chg="delSp modSp add mod ord delAnim modAnim modShow">
        <pc:chgData name="Philippe Baucour" userId="5102170ae7533958" providerId="LiveId" clId="{1601E6E7-CA79-4409-AD99-5386FB3F24AE}" dt="2024-08-25T10:42:03.562" v="873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addSp delSp modSp new mod modClrScheme chgLayout modNotesTx">
        <pc:chgData name="Philippe Baucour" userId="5102170ae7533958" providerId="LiveId" clId="{1601E6E7-CA79-4409-AD99-5386FB3F24AE}" dt="2024-08-27T09:11:18.941" v="3754" actId="6549"/>
        <pc:sldMkLst>
          <pc:docMk/>
          <pc:sldMk cId="2275997330" sldId="287"/>
        </pc:sldMkLst>
        <pc:spChg chg="mod ord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2" creationId="{7EC6ADED-F7D6-006E-5E1A-43C369CF43C1}"/>
          </ac:spMkLst>
        </pc:spChg>
        <pc:spChg chg="del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3" creationId="{30B415C2-EFD0-32B2-4D57-9DC18ABA9C40}"/>
          </ac:spMkLst>
        </pc:spChg>
        <pc:picChg chg="add mod">
          <ac:chgData name="Philippe Baucour" userId="5102170ae7533958" providerId="LiveId" clId="{1601E6E7-CA79-4409-AD99-5386FB3F24AE}" dt="2024-08-25T10:44:00.421" v="914" actId="14100"/>
          <ac:picMkLst>
            <pc:docMk/>
            <pc:sldMk cId="2275997330" sldId="287"/>
            <ac:picMk id="5" creationId="{D56DD871-CBF0-D271-96DF-46F6D9078743}"/>
          </ac:picMkLst>
        </pc:picChg>
        <pc:picChg chg="add mod">
          <ac:chgData name="Philippe Baucour" userId="5102170ae7533958" providerId="LiveId" clId="{1601E6E7-CA79-4409-AD99-5386FB3F24AE}" dt="2024-08-25T12:34:32.188" v="1591" actId="408"/>
          <ac:picMkLst>
            <pc:docMk/>
            <pc:sldMk cId="2275997330" sldId="287"/>
            <ac:picMk id="7" creationId="{CC852D71-26AB-6F66-97AE-D28506030CC7}"/>
          </ac:picMkLst>
        </pc:picChg>
        <pc:picChg chg="add mod">
          <ac:chgData name="Philippe Baucour" userId="5102170ae7533958" providerId="LiveId" clId="{1601E6E7-CA79-4409-AD99-5386FB3F24AE}" dt="2024-08-25T12:34:17.408" v="1571" actId="1037"/>
          <ac:picMkLst>
            <pc:docMk/>
            <pc:sldMk cId="2275997330" sldId="287"/>
            <ac:picMk id="9" creationId="{9E88AA2D-ECCB-5F44-7000-D26F7495D410}"/>
          </ac:picMkLst>
        </pc:picChg>
        <pc:picChg chg="add mod">
          <ac:chgData name="Philippe Baucour" userId="5102170ae7533958" providerId="LiveId" clId="{1601E6E7-CA79-4409-AD99-5386FB3F24AE}" dt="2024-08-25T12:34:52.017" v="1620" actId="1036"/>
          <ac:picMkLst>
            <pc:docMk/>
            <pc:sldMk cId="2275997330" sldId="287"/>
            <ac:picMk id="11" creationId="{0E8AC127-CAC1-4246-6705-B442DE6F4C8B}"/>
          </ac:picMkLst>
        </pc:picChg>
        <pc:picChg chg="add mod">
          <ac:chgData name="Philippe Baucour" userId="5102170ae7533958" providerId="LiveId" clId="{1601E6E7-CA79-4409-AD99-5386FB3F24AE}" dt="2024-08-25T12:36:16.755" v="1624" actId="14100"/>
          <ac:picMkLst>
            <pc:docMk/>
            <pc:sldMk cId="2275997330" sldId="287"/>
            <ac:picMk id="13" creationId="{277FD061-D902-CE25-6179-D9375CFB392C}"/>
          </ac:picMkLst>
        </pc:picChg>
      </pc:sldChg>
      <pc:sldChg chg="modSp add del mod">
        <pc:chgData name="Philippe Baucour" userId="5102170ae7533958" providerId="LiveId" clId="{1601E6E7-CA79-4409-AD99-5386FB3F24AE}" dt="2024-08-25T12:36:42.500" v="1627" actId="4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The data scientists who created the newsletter would like to understand better the behavior of the users visiting their website. </a:t>
            </a:r>
          </a:p>
          <a:p>
            <a:pPr algn="l"/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They would like to know if it's possible to build a model that predicts if a given user will subscribe to the newsletter, by using just a few information about the user. </a:t>
            </a:r>
          </a:p>
          <a:p>
            <a:pPr algn="l"/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They would like to analyze the parameters of the model to highlight features that are important to explain the behavior of the users, and maybe discover a new lever for action to improve the newsletter's conversion rate.</a:t>
            </a:r>
          </a:p>
          <a:p>
            <a:pPr algn="l"/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They designed a competition aiming at building a model that allows to predict the </a:t>
            </a:r>
            <a:r>
              <a:rPr lang="en-US" b="0" i="1" dirty="0">
                <a:solidFill>
                  <a:srgbClr val="1F2123"/>
                </a:solidFill>
                <a:effectLst/>
                <a:latin typeface="Inter"/>
              </a:rPr>
              <a:t>conversions</a:t>
            </a:r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 (i.e. when a user will subscribe to the newsletter). </a:t>
            </a:r>
          </a:p>
          <a:p>
            <a:pPr algn="l"/>
            <a:r>
              <a:rPr lang="en-US" b="0" i="0">
                <a:solidFill>
                  <a:srgbClr val="1F2123"/>
                </a:solidFill>
                <a:effectLst/>
                <a:latin typeface="Inter"/>
              </a:rPr>
              <a:t>To </a:t>
            </a:r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do so, they open-sourced a dataset containing some data about the traffic on their website</a:t>
            </a:r>
            <a:r>
              <a:rPr lang="en-US" b="0" i="0">
                <a:solidFill>
                  <a:srgbClr val="1F2123"/>
                </a:solidFill>
                <a:effectLst/>
                <a:latin typeface="Inter"/>
              </a:rPr>
              <a:t>. </a:t>
            </a:r>
          </a:p>
          <a:p>
            <a:pPr algn="l"/>
            <a:r>
              <a:rPr lang="en-US" b="0" i="0">
                <a:solidFill>
                  <a:srgbClr val="1F2123"/>
                </a:solidFill>
                <a:effectLst/>
                <a:latin typeface="Inter"/>
              </a:rPr>
              <a:t>To </a:t>
            </a:r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assess the rankings of the different competing teams, they decided to use the </a:t>
            </a:r>
            <a:r>
              <a:rPr lang="en-US" b="1" i="0" dirty="0">
                <a:solidFill>
                  <a:srgbClr val="1F2123"/>
                </a:solidFill>
                <a:effectLst/>
                <a:latin typeface="Inter"/>
              </a:rPr>
              <a:t>f1-score</a:t>
            </a:r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 </a:t>
            </a:r>
            <a:r>
              <a:rPr lang="fr-FR" dirty="0" err="1"/>
              <a:t>precision</a:t>
            </a:r>
            <a:r>
              <a:rPr lang="fr-FR" dirty="0"/>
              <a:t>, recall, F1</a:t>
            </a:r>
          </a:p>
          <a:p>
            <a:r>
              <a:rPr lang="fr-FR" dirty="0"/>
              <a:t>Fau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2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retrouve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recall 63/(63+28) = 0,69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precision</a:t>
            </a:r>
            <a:r>
              <a:rPr lang="fr-FR" dirty="0"/>
              <a:t> 63/(63+10) = 0,86</a:t>
            </a:r>
          </a:p>
          <a:p>
            <a:endParaRPr lang="fr-FR" b="1" dirty="0"/>
          </a:p>
          <a:p>
            <a:r>
              <a:rPr lang="fr-FR" b="1" dirty="0"/>
              <a:t>Courbe ROC</a:t>
            </a:r>
            <a:r>
              <a:rPr lang="fr-FR" dirty="0"/>
              <a:t> : Cette courbe montre le compromis entre le True Positive Rate (Recall, TP/(TP+FN), ligne bas, proportion de vrais positifs détectés par rapport à tous les positifs réels, taux élevé préférable) en ordonnée et le False Positive Rate (FP/(FP+TN, ligne haut, proportion de faux positifs par rapport à tous les négatifs réels, se sont de fausses alarmes, taux bas préférable) en abscisse pour différents seuils de décision. Le seuil passe de 1 à 0 quand on va de la gauche vers la droite. </a:t>
            </a:r>
          </a:p>
          <a:p>
            <a:r>
              <a:rPr lang="fr-FR" dirty="0"/>
              <a:t>Seuil =1 =&gt; On classe tout en 0.  Pas de vrais positif détecté (TPR=0)               aucun faux négatif (FPR=0) car tout est classé négatif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Seuil = 0 =&gt; On classe tout en 1. Tous les vrais positifs sont détectés (TPR=1) mais tous les négatifs réel sont mal classés en 1 (FPR=1)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Quand on passe le seuil de 1 à 0, le TPR (y) augmente ainsi que le FPR</a:t>
            </a:r>
          </a:p>
          <a:p>
            <a:r>
              <a:rPr lang="fr-FR" b="1" dirty="0"/>
              <a:t>AUC</a:t>
            </a:r>
            <a:r>
              <a:rPr lang="fr-FR" dirty="0"/>
              <a:t> : L'AUC calculée est une seule valeur entre 0 et 1. Un AUC de 0.5 indique que le modèle n'est pas meilleur qu'un tirage au sort aléatoire. Un AUC de 1.0 indique une séparation parfaite entre les classes 0 et 1.</a:t>
            </a:r>
          </a:p>
          <a:p>
            <a:endParaRPr lang="fr-FR" dirty="0"/>
          </a:p>
          <a:p>
            <a:r>
              <a:rPr lang="fr-FR" dirty="0"/>
              <a:t>Expliquer pourquoi faut ROC + AUC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1 - L'AUC n'indique pas comment la performance change avec différents seuils.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2 - Choix du seuil. </a:t>
            </a:r>
            <a:r>
              <a:rPr lang="fr-FR" sz="1800">
                <a:effectLst/>
                <a:latin typeface="Courier New" panose="02070309020205020404" pitchFamily="49" charset="0"/>
              </a:rPr>
              <a:t>La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courbe ROC permet de choisir un </a:t>
            </a:r>
            <a:r>
              <a:rPr lang="fr-FR" sz="1800">
                <a:effectLst/>
                <a:latin typeface="Courier New" panose="02070309020205020404" pitchFamily="49" charset="0"/>
              </a:rPr>
              <a:t>seuil en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fonction des priorités (maximiser TPR, minimiser FPR, etc.). Crucial quand le coût d'une erreur est important (médecine, où les faux négatifs sont plus coûteux que les faux positifs).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3 - Interprétation du modèle : la courbe ROC permet d'identifier les points où le modèle a un comportement instable ou des performances contre-intuitives</a:t>
            </a:r>
          </a:p>
          <a:p>
            <a:endParaRPr lang="fr-FR" dirty="0"/>
          </a:p>
          <a:p>
            <a:r>
              <a:rPr lang="fr-FR" dirty="0"/>
              <a:t>Le paramètre qui pèse le plus (positivement) c'est le nb de pages vues</a:t>
            </a:r>
          </a:p>
          <a:p>
            <a:r>
              <a:rPr lang="fr-FR" dirty="0"/>
              <a:t>Celui qui pèse le plus négativement c'est le fait que le lecteur soit chinois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Bref, on a tout intérêt à concevoir les pages de telle sorte que si on en lit une on en lit 5 (</a:t>
            </a:r>
            <a:r>
              <a:rPr lang="fr-FR" dirty="0" err="1"/>
              <a:t>Curly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, </a:t>
            </a:r>
            <a:r>
              <a:rPr lang="fr-FR" dirty="0" err="1"/>
              <a:t>bliss</a:t>
            </a:r>
            <a:r>
              <a:rPr lang="fr-FR" dirty="0"/>
              <a:t> point)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Faut sans doute faire une newsletter en chinois</a:t>
            </a:r>
          </a:p>
          <a:p>
            <a:endParaRPr lang="fr-FR" dirty="0"/>
          </a:p>
          <a:p>
            <a:r>
              <a:rPr lang="fr-FR" dirty="0"/>
              <a:t>Dans des situations de données déséquilibrées, la précision n'est pas une métrique fiable pour évaluer la performance du modèle.</a:t>
            </a:r>
          </a:p>
          <a:p>
            <a:r>
              <a:rPr lang="fr-FR" dirty="0"/>
              <a:t>L'AUC, le rappel et le F1-score sont de meilleures métriques pour juger de la qualité du modèle, car ils montrent l'incapacité du "</a:t>
            </a:r>
            <a:r>
              <a:rPr lang="fr-FR" dirty="0" err="1"/>
              <a:t>dummy</a:t>
            </a:r>
            <a:r>
              <a:rPr lang="fr-FR" dirty="0"/>
              <a:t>" modèle à capturer la classe minoritaire</a:t>
            </a:r>
          </a:p>
          <a:p>
            <a:endParaRPr lang="fr-FR" dirty="0"/>
          </a:p>
          <a:p>
            <a:r>
              <a:rPr lang="fr-FR" dirty="0"/>
              <a:t>Si on a un </a:t>
            </a:r>
            <a:r>
              <a:rPr lang="fr-FR" dirty="0" err="1"/>
              <a:t>dummy</a:t>
            </a:r>
            <a:r>
              <a:rPr lang="fr-FR" dirty="0"/>
              <a:t> modèle qui répond 0 (not </a:t>
            </a:r>
            <a:r>
              <a:rPr lang="fr-FR" dirty="0" err="1"/>
              <a:t>converted</a:t>
            </a:r>
            <a:r>
              <a:rPr lang="fr-FR" dirty="0"/>
              <a:t>) dans 100% des cas, on a un truc du style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97% | 0%  | 0</a:t>
            </a:r>
          </a:p>
          <a:p>
            <a:r>
              <a:rPr lang="fr-FR" dirty="0"/>
              <a:t>------------    true labels</a:t>
            </a:r>
          </a:p>
          <a:p>
            <a:r>
              <a:rPr lang="fr-FR" dirty="0"/>
              <a:t>3%   | 0%  | 1 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   0      1</a:t>
            </a:r>
          </a:p>
          <a:p>
            <a:r>
              <a:rPr lang="fr-FR" dirty="0" err="1"/>
              <a:t>predicted</a:t>
            </a:r>
            <a:r>
              <a:rPr lang="fr-FR" dirty="0"/>
              <a:t> labels</a:t>
            </a:r>
          </a:p>
          <a:p>
            <a:endParaRPr lang="fr-FR" dirty="0"/>
          </a:p>
          <a:p>
            <a:r>
              <a:rPr lang="fr-FR" dirty="0"/>
              <a:t>La courbe ROC serait la </a:t>
            </a:r>
            <a:r>
              <a:rPr lang="fr-FR" dirty="0" err="1"/>
              <a:t>diag</a:t>
            </a:r>
            <a:endParaRPr lang="fr-FR" dirty="0"/>
          </a:p>
          <a:p>
            <a:r>
              <a:rPr lang="fr-FR" dirty="0"/>
              <a:t>L'AUC = 0.5</a:t>
            </a:r>
          </a:p>
          <a:p>
            <a:endParaRPr lang="fr-FR" dirty="0"/>
          </a:p>
          <a:p>
            <a:r>
              <a:rPr lang="fr-FR" dirty="0"/>
              <a:t>Très bonne précision quand il faut détecter des 0 (97/97+3) mais incapable de détecter le moindre 1</a:t>
            </a:r>
          </a:p>
          <a:p>
            <a:r>
              <a:rPr lang="fr-FR" b="1" dirty="0"/>
              <a:t>Faut trouver le bon compromis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sous </a:t>
            </a:r>
            <a:r>
              <a:rPr lang="fr-FR" dirty="0" err="1"/>
              <a:t>Colab</a:t>
            </a:r>
            <a:r>
              <a:rPr lang="fr-FR" dirty="0"/>
              <a:t> avec </a:t>
            </a:r>
            <a:r>
              <a:rPr lang="fr-FR" dirty="0" err="1"/>
              <a:t>pycaret</a:t>
            </a:r>
            <a:r>
              <a:rPr lang="fr-FR" dirty="0"/>
              <a:t> : </a:t>
            </a:r>
          </a:p>
          <a:p>
            <a:r>
              <a:rPr lang="fr-FR" dirty="0"/>
              <a:t>https://colab.research.google.com/drive/1nR0YZLl1J8JNjm_Toky2HNsVDBkTdiXZ?hl=fr</a:t>
            </a:r>
          </a:p>
          <a:p>
            <a:endParaRPr lang="fr-FR" dirty="0"/>
          </a:p>
          <a:p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r>
              <a:rPr lang="fr-FR" dirty="0"/>
              <a:t>https://neptune.ai/blog/hyperparameter-tuning-in-python-complete-guide</a:t>
            </a:r>
          </a:p>
          <a:p>
            <a:endParaRPr lang="fr-FR" dirty="0"/>
          </a:p>
          <a:p>
            <a:r>
              <a:rPr lang="en-US" dirty="0"/>
              <a:t>EDA	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	: The first taste</a:t>
            </a:r>
          </a:p>
          <a:p>
            <a:r>
              <a:rPr lang="en-US" dirty="0"/>
              <a:t>Metrics Analysis	: The critics' score</a:t>
            </a:r>
          </a:p>
          <a:p>
            <a:r>
              <a:rPr lang="en-US" dirty="0"/>
              <a:t>API &amp; App		: Sharing with friends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Don't mess with EDA     	: Never</a:t>
            </a:r>
          </a:p>
          <a:p>
            <a:r>
              <a:rPr lang="en-US" dirty="0"/>
              <a:t>Feature engineering	: Smarter</a:t>
            </a:r>
          </a:p>
          <a:p>
            <a:r>
              <a:rPr lang="en-US" dirty="0"/>
              <a:t>Get a baseline model    	: Faster</a:t>
            </a:r>
          </a:p>
          <a:p>
            <a:r>
              <a:rPr lang="en-US" dirty="0"/>
              <a:t>Metrics analysis        	: Always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API &amp; App		: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9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40tude/fullstack_mars_2024_3/tree/main/05_supervised_ML/99_Project_Conversion_rate_challenge" TargetMode="External"/><Relationship Id="rId4" Type="http://schemas.openxmlformats.org/officeDocument/2006/relationships/hyperlink" Target="https://app.jedha.co/course/projects-supervised-machine-learning-ft/conversion-rate-challenge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 lnSpcReduction="10000"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4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5"/>
              </a:rPr>
              <a:t>https://github.com/40tude/fullstack_mars_2024_3/tree/main/05_supervised_ML/99_Project_Conversion_rate_challenge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en-US" sz="1300" dirty="0"/>
              <a:t>The content of the following slides is mainly a cut-and-paste of what's already available in the project notebook(s). </a:t>
            </a:r>
            <a:r>
              <a:rPr lang="en-US" sz="1300"/>
              <a:t>The idea is that the slides can be used to guide and frame the presentation and discussion.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quick_view</a:t>
            </a:r>
            <a:r>
              <a:rPr lang="fr-FR" sz="1600" dirty="0"/>
              <a:t>() ?</a:t>
            </a:r>
          </a:p>
          <a:p>
            <a:r>
              <a:rPr lang="fr-FR" sz="1600" dirty="0"/>
              <a:t>the pipe of the </a:t>
            </a:r>
            <a:r>
              <a:rPr lang="fr-FR" sz="1600" dirty="0" err="1"/>
              <a:t>baseline</a:t>
            </a:r>
            <a:r>
              <a:rPr lang="fr-FR" sz="1600"/>
              <a:t> mode ?</a:t>
            </a:r>
            <a:endParaRPr lang="fr-FR" sz="1600" dirty="0"/>
          </a:p>
          <a:p>
            <a:r>
              <a:rPr lang="fr-FR" sz="1600" dirty="0" err="1"/>
              <a:t>framework</a:t>
            </a:r>
            <a:r>
              <a:rPr lang="fr-FR" sz="16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BCC020-379D-DCB4-CD9D-F6FB97130E9E}"/>
              </a:ext>
            </a:extLst>
          </p:cNvPr>
          <p:cNvSpPr txBox="1"/>
          <p:nvPr/>
        </p:nvSpPr>
        <p:spPr>
          <a:xfrm>
            <a:off x="5948139" y="234012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quick_view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6DD871-CBF0-D271-96DF-46F6D907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14413"/>
            <a:ext cx="2991277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52D71-26AB-6F66-97AE-D2850603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51" y="1014413"/>
            <a:ext cx="3176131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88AA2D-ECCB-5F44-7000-D26F749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96" y="1014413"/>
            <a:ext cx="4460490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8AC127-CAC1-4246-6705-B442DE6F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4151397"/>
            <a:ext cx="2991277" cy="2389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7FD061-D902-CE25-6179-D9375CFB3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1652" y="4151398"/>
            <a:ext cx="4410622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4152AC8-9019-030C-B543-E5CD8E28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Ability to :</a:t>
            </a:r>
          </a:p>
          <a:p>
            <a:r>
              <a:rPr lang="en-US" dirty="0"/>
              <a:t>compare results from different models on the same dataset</a:t>
            </a:r>
          </a:p>
          <a:p>
            <a:r>
              <a:rPr lang="en-US" dirty="0"/>
              <a:t>test the same model but with different set of parameters</a:t>
            </a:r>
          </a:p>
          <a:p>
            <a:r>
              <a:rPr lang="en-US" dirty="0"/>
              <a:t>act as a host for more sophisticated code</a:t>
            </a:r>
          </a:p>
          <a:p>
            <a:pPr lvl="1"/>
            <a:r>
              <a:rPr lang="en-US" dirty="0"/>
              <a:t>Some template code are already in place but commented</a:t>
            </a:r>
          </a:p>
          <a:p>
            <a:r>
              <a:rPr lang="en-US" dirty="0"/>
              <a:t>provide ranges of values for parameters and find the best configuration for each model</a:t>
            </a:r>
          </a:p>
          <a:p>
            <a:pPr lvl="1"/>
            <a:r>
              <a:rPr lang="en-US" dirty="0"/>
              <a:t>It's supposed to be </a:t>
            </a:r>
            <a:r>
              <a:rPr lang="en-US" b="1" dirty="0"/>
              <a:t>declarative</a:t>
            </a:r>
            <a:r>
              <a:rPr lang="en-US" dirty="0"/>
              <a:t>, so you can quickly run a wide range of tests</a:t>
            </a:r>
          </a:p>
          <a:p>
            <a:pPr lvl="1"/>
            <a:r>
              <a:rPr lang="en-US" dirty="0"/>
              <a:t>No coding requested (if needed, coding can be done in an external file)</a:t>
            </a:r>
          </a:p>
          <a:p>
            <a:r>
              <a:rPr lang="en-US" dirty="0"/>
              <a:t>Being able to use, not only a model but a pipe of Transformers, Predictors</a:t>
            </a:r>
          </a:p>
          <a:p>
            <a:pPr lvl="1"/>
            <a:r>
              <a:rPr lang="en-US" dirty="0"/>
              <a:t>Again, this should be </a:t>
            </a:r>
            <a:r>
              <a:rPr lang="en-US" b="1" dirty="0"/>
              <a:t>declarative</a:t>
            </a:r>
            <a:r>
              <a:rPr lang="en-US" dirty="0"/>
              <a:t> with no coding </a:t>
            </a:r>
          </a:p>
          <a:p>
            <a:pPr lvl="1"/>
            <a:r>
              <a:rPr lang="en-US" dirty="0"/>
              <a:t>Allow some sort of preprocessing "per model"  </a:t>
            </a:r>
          </a:p>
          <a:p>
            <a:r>
              <a:rPr lang="en-US" dirty="0"/>
              <a:t>add some preprocessing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pPr lvl="1"/>
            <a:r>
              <a:rPr lang="en-US" dirty="0"/>
              <a:t>2 types of pre-processing exist, depending on the data on which they act (raw data,</a:t>
            </a:r>
            <a:br>
              <a:rPr lang="en-US" dirty="0"/>
            </a:br>
            <a:r>
              <a:rPr lang="en-US" dirty="0"/>
              <a:t>X and y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r>
              <a:rPr lang="en-US" dirty="0"/>
              <a:t>add some features selection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add some feature engineering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Define train, test and validation sets in order to make sure we can test the best model on "unseen" observations</a:t>
            </a:r>
          </a:p>
          <a:p>
            <a:r>
              <a:rPr lang="en-US" dirty="0"/>
              <a:t>Save the benchmarks results into csv files</a:t>
            </a:r>
          </a:p>
          <a:p>
            <a:r>
              <a:rPr lang="en-US" dirty="0"/>
              <a:t>Save the predictions of the best model in order to send them to the leaderboard</a:t>
            </a:r>
          </a:p>
          <a:p>
            <a:r>
              <a:rPr lang="en-US" dirty="0"/>
              <a:t>...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F9FB78CE-91DD-40A8-182C-E25A910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4" y="134933"/>
            <a:ext cx="8611346" cy="983065"/>
          </a:xfrm>
          <a:prstGeom prst="rect">
            <a:avLst/>
          </a:prstGeom>
        </p:spPr>
      </p:pic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80D1B08-8FC0-B150-FFA4-146441FC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99" y="1490030"/>
            <a:ext cx="3642505" cy="700482"/>
          </a:xfrm>
          <a:prstGeom prst="rect">
            <a:avLst/>
          </a:prstGeom>
        </p:spPr>
      </p:pic>
      <p:pic>
        <p:nvPicPr>
          <p:cNvPr id="13" name="Image 1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1B066F4F-5C59-F532-E732-D4A3BBF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3" y="5832927"/>
            <a:ext cx="5693031" cy="7916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14D8A29-CF57-D12C-715A-891F21A5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077" y="2545162"/>
            <a:ext cx="4608427" cy="2933116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45BABB2-3EF1-61BA-328A-2DC1B6212357}"/>
              </a:ext>
            </a:extLst>
          </p:cNvPr>
          <p:cNvCxnSpPr>
            <a:cxnSpLocks/>
          </p:cNvCxnSpPr>
          <p:nvPr/>
        </p:nvCxnSpPr>
        <p:spPr>
          <a:xfrm>
            <a:off x="6918960" y="2670048"/>
            <a:ext cx="463296" cy="3162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CD1322-158F-94B0-6A94-F038F9107155}"/>
              </a:ext>
            </a:extLst>
          </p:cNvPr>
          <p:cNvCxnSpPr>
            <a:cxnSpLocks/>
          </p:cNvCxnSpPr>
          <p:nvPr/>
        </p:nvCxnSpPr>
        <p:spPr>
          <a:xfrm>
            <a:off x="5522976" y="1572768"/>
            <a:ext cx="2813159" cy="2675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Don't mess </a:t>
            </a:r>
            <a:r>
              <a:rPr lang="fr-FR" dirty="0" err="1"/>
              <a:t>with</a:t>
            </a:r>
            <a:r>
              <a:rPr lang="fr-FR" dirty="0"/>
              <a:t> EDA (and Texas)</a:t>
            </a:r>
          </a:p>
          <a:p>
            <a:r>
              <a:rPr lang="fr-FR" dirty="0" err="1"/>
              <a:t>Getting</a:t>
            </a:r>
            <a:r>
              <a:rPr lang="fr-FR" dirty="0"/>
              <a:t> a </a:t>
            </a:r>
            <a:r>
              <a:rPr lang="fr-FR" dirty="0" err="1"/>
              <a:t>baseline</a:t>
            </a:r>
            <a:r>
              <a:rPr lang="fr-FR" dirty="0"/>
              <a:t> model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endParaRPr lang="fr-FR" dirty="0"/>
          </a:p>
          <a:p>
            <a:r>
              <a:rPr lang="en-US" dirty="0"/>
              <a:t>Setting up metrics, </a:t>
            </a:r>
            <a:r>
              <a:rPr lang="en-US" dirty="0" err="1"/>
              <a:t>analysing</a:t>
            </a:r>
            <a:r>
              <a:rPr lang="en-US" dirty="0"/>
              <a:t> and monitoring them from the outset is essential</a:t>
            </a:r>
            <a:r>
              <a:rPr lang="fr-FR" dirty="0"/>
              <a:t> 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 err="1"/>
              <a:t>pycaret</a:t>
            </a:r>
            <a:r>
              <a:rPr lang="fr-FR" dirty="0"/>
              <a:t> (on </a:t>
            </a:r>
            <a:r>
              <a:rPr lang="fr-FR" dirty="0" err="1"/>
              <a:t>colab</a:t>
            </a:r>
            <a:r>
              <a:rPr lang="fr-FR" dirty="0"/>
              <a:t>) =&gt;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fun</a:t>
            </a:r>
          </a:p>
        </p:txBody>
      </p:sp>
      <p:pic>
        <p:nvPicPr>
          <p:cNvPr id="1026" name="Picture 2" descr="Don't Mess With Texas T-Shirt | Texas Star Trading">
            <a:extLst>
              <a:ext uri="{FF2B5EF4-FFF2-40B4-BE49-F238E27FC236}">
                <a16:creationId xmlns:a16="http://schemas.microsoft.com/office/drawing/2014/main" id="{2D552CAB-37E3-9567-3277-906A21F1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0" y="809055"/>
            <a:ext cx="1079754" cy="1415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9A4E24-2010-FDC1-C76A-063B1B0E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294" y="3713321"/>
            <a:ext cx="3171070" cy="20495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2567</TotalTime>
  <Words>1881</Words>
  <Application>Microsoft Office PowerPoint</Application>
  <PresentationFormat>Grand écran</PresentationFormat>
  <Paragraphs>189</Paragraphs>
  <Slides>10</Slides>
  <Notes>7</Notes>
  <HiddenSlides>3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Courier New</vt:lpstr>
      <vt:lpstr>Impact</vt:lpstr>
      <vt:lpstr>Inter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Precision, recall &amp; F1 scores</vt:lpstr>
      <vt:lpstr>Baseline model 2/2</vt:lpstr>
      <vt:lpstr>Framework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2024-09-17T14:59:45Z</dcterms:modified>
</cp:coreProperties>
</file>