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57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09223-E9E0-44D1-8A29-32821B1882E7}" v="18" dt="2024-08-26T12:56:08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79066" autoAdjust="0"/>
  </p:normalViewPr>
  <p:slideViewPr>
    <p:cSldViewPr snapToGrid="0">
      <p:cViewPr varScale="1">
        <p:scale>
          <a:sx n="106" d="100"/>
          <a:sy n="106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undo custSel addSld delSld modSld sldOrd">
      <pc:chgData name="Philippe Baucour" userId="5102170ae7533958" providerId="LiveId" clId="{FB309223-E9E0-44D1-8A29-32821B1882E7}" dt="2024-09-04T15:05:20.177" v="1242" actId="47"/>
      <pc:docMkLst>
        <pc:docMk/>
      </pc:docMkLst>
      <pc:sldChg chg="modSp mod modNotesTx">
        <pc:chgData name="Philippe Baucour" userId="5102170ae7533958" providerId="LiveId" clId="{FB309223-E9E0-44D1-8A29-32821B1882E7}" dt="2024-08-26T12:56:14.838" v="107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6T12:56:14.838" v="107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 modNotesTx">
        <pc:chgData name="Philippe Baucour" userId="5102170ae7533958" providerId="LiveId" clId="{FB309223-E9E0-44D1-8A29-32821B1882E7}" dt="2024-09-04T14:14:20.792" v="1239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9-03T16:00:00.910" v="1075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9-04T15:05:09.478" v="1241" actId="20577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9-04T15:05:09.478" v="1241" actId="20577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9-04T06:04:42.868" v="1077" actId="1076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9-04T06:04:32.785" v="1076" actId="14100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9-04T06:04:42.868" v="1077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del mod modShow">
        <pc:chgData name="Philippe Baucour" userId="5102170ae7533958" providerId="LiveId" clId="{FB309223-E9E0-44D1-8A29-32821B1882E7}" dt="2024-09-04T15:05:20.177" v="1242" actId="47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9-04T06:12:51.447" v="1234" actId="20577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9-04T06:12:51.447" v="1234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9-04T06:15:44.297" v="1238" actId="207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9-04T06:15:44.297" v="1238" actId="20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2T08:17:57.112" v="1035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Criteria</a:t>
            </a:r>
            <a:r>
              <a:rPr lang="fr-FR" b="1" dirty="0"/>
              <a:t> : </a:t>
            </a:r>
          </a:p>
          <a:p>
            <a:endParaRPr lang="fr-FR" b="1" dirty="0"/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chosen dataset is able to answer the set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elements and the data cleaning methodology (management of missing or inconsistent values,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the database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Availability of data for analysis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analyses defined are effective in answering the set problem: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analyses performed (univariate analyses of means &amp; variances performed, detection of anomalies by distribution analysis performed, correlation analysis (Pearson Matrix) performed,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analyses performed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Effectiveness of the parallelized treatment applied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recommendations that emerge from the results of these analyses are relevant: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and simplicity of the graphs constructed and presented.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the presentation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40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</a:p>
          <a:p>
            <a:endParaRPr lang="en-US" dirty="0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bricks-prod-cloudfront.cloud.databricks.com/public/4027ec902e239c93eaaa8714f173bcfc/3208668746250363/3391531865810786/1163468565521033/latest.html" TargetMode="External"/><Relationship Id="rId3" Type="http://schemas.openxmlformats.org/officeDocument/2006/relationships/hyperlink" Target="mailto:philippe.baucour@gmail.com" TargetMode="External"/><Relationship Id="rId7" Type="http://schemas.openxmlformats.org/officeDocument/2006/relationships/hyperlink" Target="https://databricks-prod-cloudfront.cloud.databricks.com/public/4027ec902e239c93eaaa8714f173bcfc/3208668746250363/3820867594722590/1163468565521033/la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bricks-prod-cloudfront.cloud.databricks.com/public/4027ec902e239c93eaaa8714f173bcfc/3208668746250363/3820867594722529/1163468565521033/latest.html" TargetMode="External"/><Relationship Id="rId5" Type="http://schemas.openxmlformats.org/officeDocument/2006/relationships/hyperlink" Target="https://github.com/40tude/fullstack_mars_2024_3/tree/main/04_big_data/99_Project_Steam" TargetMode="External"/><Relationship Id="rId4" Type="http://schemas.openxmlformats.org/officeDocument/2006/relationships/hyperlink" Target="https://app.jedha.co/course/project-steam-ft/steam-f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Steam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3005018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https://app.jedha.co/course/project-steam-ft/steam-ft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https://github.com/40tude/fullstack_mars_2024_3/tree/main/04_big_data/99_Project_Steam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fr-FR" sz="900" dirty="0">
                <a:hlinkClick r:id="rId6"/>
              </a:rPr>
              <a:t>https://databricks-prod-cloudfront.cloud.databricks.com/public/4027ec902e239c93eaaa8714f173bcfc/3208668746250363/3820867594722529/1163468565521033/latest.html</a:t>
            </a:r>
            <a:endParaRPr lang="fr-FR" sz="900" dirty="0"/>
          </a:p>
          <a:p>
            <a:pPr algn="l"/>
            <a:r>
              <a:rPr lang="fr-FR" sz="900" dirty="0">
                <a:hlinkClick r:id="rId7"/>
              </a:rPr>
              <a:t>https://databricks-prod-cloudfront.cloud.databricks.com/public/4027ec902e239c93eaaa8714f173bcfc/3208668746250363/3820867594722590/1163468565521033/latest.html</a:t>
            </a:r>
            <a:endParaRPr lang="fr-FR" sz="900" dirty="0"/>
          </a:p>
          <a:p>
            <a:pPr algn="l"/>
            <a:r>
              <a:rPr lang="fr-FR" sz="900" dirty="0">
                <a:hlinkClick r:id="rId8"/>
              </a:rPr>
              <a:t>https://databricks-prod-cloudfront.cloud.databricks.com/public/4027ec902e239c93eaaa8714f173bcfc/3208668746250363/3391531865810786/1163468565521033/latest.html</a:t>
            </a:r>
            <a:endParaRPr lang="fr-FR" sz="900" dirty="0"/>
          </a:p>
          <a:p>
            <a:pPr algn="l"/>
            <a:br>
              <a:rPr lang="en-US" sz="1400"/>
            </a:br>
            <a:r>
              <a:rPr lang="en-US" sz="1400"/>
              <a:t>The </a:t>
            </a:r>
            <a:r>
              <a:rPr lang="en-US" sz="1400" dirty="0"/>
              <a:t>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Analysis at the "macro" level</a:t>
            </a:r>
          </a:p>
          <a:p>
            <a:r>
              <a:rPr lang="en-US" dirty="0"/>
              <a:t>Which publisher has released the most games on Steam?</a:t>
            </a:r>
          </a:p>
          <a:p>
            <a:r>
              <a:rPr lang="en-US" dirty="0"/>
              <a:t>What are the best rated games?</a:t>
            </a:r>
          </a:p>
          <a:p>
            <a:r>
              <a:rPr lang="en-US" dirty="0"/>
              <a:t>Are there years with more releases? Were there more or fewer game releases during the Covid, for example?</a:t>
            </a:r>
          </a:p>
          <a:p>
            <a:r>
              <a:rPr lang="en-US" dirty="0"/>
              <a:t>How are the prizes distributed? Are there many games with a discount?</a:t>
            </a:r>
          </a:p>
          <a:p>
            <a:r>
              <a:rPr lang="en-US" dirty="0"/>
              <a:t>What are the most represented languages?</a:t>
            </a:r>
          </a:p>
          <a:p>
            <a:r>
              <a:rPr lang="en-US" dirty="0"/>
              <a:t>Are there many games prohibited for children under 16/18?</a:t>
            </a:r>
          </a:p>
          <a:p>
            <a:pPr marL="0" indent="0">
              <a:buNone/>
            </a:pPr>
            <a:r>
              <a:rPr lang="en-US" b="1" dirty="0"/>
              <a:t>Genres analysis</a:t>
            </a:r>
          </a:p>
          <a:p>
            <a:r>
              <a:rPr lang="en-US" dirty="0"/>
              <a:t>What are the most represented genres?</a:t>
            </a:r>
          </a:p>
          <a:p>
            <a:r>
              <a:rPr lang="en-US" dirty="0"/>
              <a:t>Are there any genres that have a better positive/negative review ratio?</a:t>
            </a:r>
          </a:p>
          <a:p>
            <a:r>
              <a:rPr lang="en-US" dirty="0"/>
              <a:t>Do some publishers have favorite genres?</a:t>
            </a:r>
          </a:p>
          <a:p>
            <a:r>
              <a:rPr lang="en-US" dirty="0"/>
              <a:t>What are the most lucrative genres?</a:t>
            </a:r>
          </a:p>
          <a:p>
            <a:pPr marL="0" indent="0">
              <a:buNone/>
            </a:pPr>
            <a:r>
              <a:rPr lang="en-US" b="1" dirty="0"/>
              <a:t>Platform analysis</a:t>
            </a:r>
          </a:p>
          <a:p>
            <a:r>
              <a:rPr lang="en-US" dirty="0"/>
              <a:t>Are most games available on Windows/Mac/Linux instead?</a:t>
            </a:r>
          </a:p>
          <a:p>
            <a:r>
              <a:rPr lang="en-US" dirty="0"/>
              <a:t>Do certain genres tend to be preferentially available on certain platforms?</a:t>
            </a:r>
          </a:p>
          <a:p>
            <a:r>
              <a:rPr lang="en-US" b="1" dirty="0">
                <a:solidFill>
                  <a:srgbClr val="C00000"/>
                </a:solidFill>
              </a:rPr>
              <a:t>BONUS -</a:t>
            </a:r>
            <a:r>
              <a:rPr lang="en-US" dirty="0"/>
              <a:t> Is there any publisher dedicated to one platform ?</a:t>
            </a:r>
          </a:p>
          <a:p>
            <a:pPr marL="0" indent="0">
              <a:buNone/>
            </a:pPr>
            <a:r>
              <a:rPr lang="en-US" dirty="0"/>
              <a:t>You're free to follow these guidelines, or to choose a different angle of analysis, as long as your analysis reveals relevant and useful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4FC35-53CD-88DD-EF44-F283E03E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resource</a:t>
            </a:r>
            <a:r>
              <a:rPr lang="fr-FR" dirty="0"/>
              <a:t> on </a:t>
            </a:r>
            <a:r>
              <a:rPr lang="fr-FR" dirty="0" err="1"/>
              <a:t>Databricks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BBF3DD-A119-B54D-5723-943BC572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1" y="1025065"/>
            <a:ext cx="6707080" cy="2757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3600613-DF05-C919-931A-D6FF20B36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1657" y="2566436"/>
            <a:ext cx="5229758" cy="1754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93ECF7-2F64-1068-FA39-5C705A8BD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777" y="3443497"/>
            <a:ext cx="4175863" cy="3260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5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C78F2-E436-8ADF-CE5B-66BF45E9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4364D-B34D-5F15-6CEE-9DA8E3E2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63" y="1249680"/>
            <a:ext cx="6335077" cy="4927283"/>
          </a:xfrm>
        </p:spPr>
        <p:txBody>
          <a:bodyPr>
            <a:normAutofit/>
          </a:bodyPr>
          <a:lstStyle/>
          <a:p>
            <a:r>
              <a:rPr lang="fr-FR" dirty="0"/>
              <a:t>One notebook per group of questions (macro, genres, platforms)</a:t>
            </a:r>
          </a:p>
          <a:p>
            <a:r>
              <a:rPr lang="fr-FR" dirty="0"/>
              <a:t>Questions are </a:t>
            </a:r>
            <a:r>
              <a:rPr lang="fr-FR" dirty="0" err="1"/>
              <a:t>listed</a:t>
            </a:r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addressed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1800" dirty="0" err="1"/>
              <a:t>When</a:t>
            </a:r>
            <a:r>
              <a:rPr lang="fr-FR" sz="1800" dirty="0"/>
              <a:t> .display() (vs .show())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used</a:t>
            </a:r>
            <a:r>
              <a:rPr lang="fr-FR" sz="1800" dirty="0"/>
              <a:t> to </a:t>
            </a:r>
            <a:r>
              <a:rPr lang="fr-FR" sz="1800" dirty="0" err="1"/>
              <a:t>list</a:t>
            </a:r>
            <a:r>
              <a:rPr lang="fr-FR" sz="1800" dirty="0"/>
              <a:t> </a:t>
            </a:r>
            <a:r>
              <a:rPr lang="fr-FR" sz="1800" dirty="0" err="1"/>
              <a:t>results</a:t>
            </a:r>
            <a:r>
              <a:rPr lang="fr-FR" sz="1800" dirty="0"/>
              <a:t>, </a:t>
            </a:r>
            <a:r>
              <a:rPr lang="fr-FR" sz="1800" dirty="0" err="1"/>
              <a:t>feel</a:t>
            </a:r>
            <a:r>
              <a:rPr lang="fr-FR" sz="1800" dirty="0"/>
              <a:t> free to use </a:t>
            </a:r>
            <a:r>
              <a:rPr lang="en-US" sz="1800" dirty="0"/>
              <a:t>"ordering arrow" to display the data in the order that you wish</a:t>
            </a:r>
            <a:endParaRPr lang="fr-FR" sz="18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95080A-F80C-CE36-490B-9B7C1D2E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5244465" cy="4914563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C766939B-CC16-7C21-D857-130CDCE09F8D}"/>
              </a:ext>
            </a:extLst>
          </p:cNvPr>
          <p:cNvSpPr/>
          <p:nvPr/>
        </p:nvSpPr>
        <p:spPr>
          <a:xfrm rot="17592154">
            <a:off x="5024006" y="221214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18BC7FE4-5F78-D634-4263-6FA6A93BA047}"/>
              </a:ext>
            </a:extLst>
          </p:cNvPr>
          <p:cNvSpPr/>
          <p:nvPr/>
        </p:nvSpPr>
        <p:spPr>
          <a:xfrm rot="14253562">
            <a:off x="5032848" y="324238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55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1E88B-4A50-17FA-A85B-9497818A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6FB1E-E832-F506-45C7-50EE301D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800" y="1249680"/>
            <a:ext cx="5882640" cy="4927283"/>
          </a:xfrm>
        </p:spPr>
        <p:txBody>
          <a:bodyPr/>
          <a:lstStyle/>
          <a:p>
            <a:r>
              <a:rPr lang="fr-FR" dirty="0"/>
              <a:t>Graphics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  <a:p>
            <a:r>
              <a:rPr lang="fr-FR" dirty="0"/>
              <a:t>You </a:t>
            </a:r>
            <a:r>
              <a:rPr lang="fr-FR" dirty="0" err="1"/>
              <a:t>may</a:t>
            </a:r>
            <a:r>
              <a:rPr lang="fr-FR" dirty="0"/>
              <a:t> have to click the </a:t>
            </a:r>
            <a:r>
              <a:rPr lang="fr-FR" dirty="0" err="1"/>
              <a:t>Visualization</a:t>
            </a:r>
            <a:r>
              <a:rPr lang="fr-FR" dirty="0"/>
              <a:t> tab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 err="1">
                <a:solidFill>
                  <a:srgbClr val="FFC000"/>
                </a:solidFill>
              </a:rPr>
              <a:t>Comments</a:t>
            </a:r>
            <a:r>
              <a:rPr lang="fr-FR" dirty="0"/>
              <a:t> sections of the notebook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answers</a:t>
            </a:r>
            <a:r>
              <a:rPr lang="fr-FR" dirty="0"/>
              <a:t> the question or </a:t>
            </a:r>
            <a:r>
              <a:rPr lang="fr-FR" dirty="0" err="1"/>
              <a:t>underline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facts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520DF2-72B8-6F56-80CE-7A098C98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" y="1251129"/>
            <a:ext cx="5394398" cy="3135676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319E57BF-83E8-D8F8-033F-120C2C1D92A1}"/>
              </a:ext>
            </a:extLst>
          </p:cNvPr>
          <p:cNvSpPr/>
          <p:nvPr/>
        </p:nvSpPr>
        <p:spPr>
          <a:xfrm rot="16200000">
            <a:off x="4836809" y="388691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ADDDD8F1-8EC5-0A67-E1C4-FDF4AD008E81}"/>
              </a:ext>
            </a:extLst>
          </p:cNvPr>
          <p:cNvSpPr/>
          <p:nvPr/>
        </p:nvSpPr>
        <p:spPr>
          <a:xfrm rot="19156366">
            <a:off x="898469" y="190112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2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impressed</a:t>
            </a:r>
            <a:r>
              <a:rPr lang="fr-FR" dirty="0"/>
              <a:t> by the speed</a:t>
            </a:r>
          </a:p>
          <a:p>
            <a:pPr lvl="1"/>
            <a:r>
              <a:rPr lang="fr-FR" dirty="0"/>
              <a:t>May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limitation of the Community Edition</a:t>
            </a:r>
          </a:p>
          <a:p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overcomplicated</a:t>
            </a:r>
            <a:endParaRPr lang="fr-FR" dirty="0"/>
          </a:p>
          <a:p>
            <a:pPr lvl="1"/>
            <a:r>
              <a:rPr lang="fr-FR" dirty="0" err="1"/>
              <a:t>See</a:t>
            </a:r>
            <a:r>
              <a:rPr lang="fr-FR" dirty="0"/>
              <a:t> de % display </a:t>
            </a:r>
            <a:r>
              <a:rPr lang="fr-FR" dirty="0" err="1"/>
              <a:t>with</a:t>
            </a:r>
            <a:r>
              <a:rPr lang="fr-FR" dirty="0"/>
              <a:t> 2 digits in part 3, question 2</a:t>
            </a:r>
          </a:p>
          <a:p>
            <a:r>
              <a:rPr lang="fr-FR" dirty="0" err="1"/>
              <a:t>Surprisingly</a:t>
            </a:r>
            <a:r>
              <a:rPr lang="fr-FR" dirty="0"/>
              <a:t>,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55_000 observations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,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operations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slooooow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2087</TotalTime>
  <Words>653</Words>
  <Application>Microsoft Office PowerPoint</Application>
  <PresentationFormat>Grand écran</PresentationFormat>
  <Paragraphs>77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Courier New</vt:lpstr>
      <vt:lpstr>Inter</vt:lpstr>
      <vt:lpstr>00_notes_de_stage</vt:lpstr>
      <vt:lpstr>Steam Project</vt:lpstr>
      <vt:lpstr>Specifications</vt:lpstr>
      <vt:lpstr>Create a computing resource on Databricks</vt:lpstr>
      <vt:lpstr>About the notebooks</vt:lpstr>
      <vt:lpstr>About the notebooks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2024-09-04T15:05:30Z</dcterms:modified>
</cp:coreProperties>
</file>