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0" r:id="rId4"/>
    <p:sldId id="263" r:id="rId5"/>
    <p:sldId id="258" r:id="rId6"/>
    <p:sldId id="262" r:id="rId7"/>
    <p:sldId id="259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B25E-3BC7-D95F-706B-D9F22CC0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2E1077-4A0C-6F27-6613-AD83D9F4C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C27B6-ADF8-6179-EE54-A21CA727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7D421-F003-38FE-4A03-135B4EDB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95F09-68A2-2AE9-7FED-0227F1D9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0C349-1419-2DC3-A02C-469E6FDC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FF3C56-3C8F-3DC6-33D2-A569B2A2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F0525E-D78D-88EF-C059-7FE8DFD7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B16FF-1922-F0D2-5DDC-9B1FC44D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4D002-B21D-F7EA-0194-292425CA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4D5B1B-7C83-2EE7-0882-85CABFABD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A4FFE8-3D7F-ECF1-124C-131235A9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0503CA-3519-1C14-3697-CEB4022B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24BBC-EB14-9959-1E03-CEE85934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39F9B-4C5D-8313-A6BD-3B4BFE7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95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6FE04-B84F-8CEC-47B5-B641D4D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70258-0562-7704-A993-E0993466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4494E-87B2-B133-D10F-D94F1092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734A5F-0B4D-11BD-D191-B8CCF3D0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204CCA-411D-B399-8F34-0BF610B4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1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9E62-D38B-BFDB-BF35-74A93B31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1D04C-D211-CBF4-2B59-D5D01D84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2260B6-8483-E604-FCD1-F7B35D60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F6636-E506-15DF-5086-0F97416E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B4D24-C631-7BC9-41A6-6C19642B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86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826A1-BC36-8494-495A-4E02D44B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7E221-9ACE-D08A-7905-CD2F2D14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09644-B7D1-782E-03A7-FB7F50F5F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B8917-CB0F-7014-BAEB-9A546DDB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74159-5EA2-776A-8DD4-5F1D0C99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EFDBF9-F6BA-4D57-1FEA-FF00E21F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CB57A-C7CE-7A14-33C9-9A27AD8F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BBC0F-6D4A-19B0-B68F-5ED3B3BA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63AE2-1E0E-56AB-0A03-AFA5CC59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9B1948-E4C0-790C-ADF2-C463B77A3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45034F-2D73-A862-AD11-AC84E3942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E4361B-1718-6E2E-D558-1147C613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E05F6E-8508-43B1-C46A-E0FE5E62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3C367F-32B3-A189-C517-05AA78C5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38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C9089-9C54-78AF-8D4D-28C72E3B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AE1CAF-1ACB-3FB0-0229-48B80623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46F5C-4EEB-847E-1D32-23734839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C205E2-23A9-F952-4A20-A5DCD569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7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C9FF4C-BA24-0B08-793A-7CFF2BDB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661D82-F0BE-58E5-6CEA-50DC245C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90ECB-B2B8-C318-C246-318E6F84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8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9E8A3-9A62-D968-7C6E-E9E9B38D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63DA3-6AC8-E618-356F-504CE7C0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B57E0C-185F-726E-F607-BB7446A68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70E4AB-0BF2-2785-AAE1-B1FB4ECC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AC2562-A20D-4186-FC29-5D94EF75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EEA711-9D28-4943-6766-77D58CD5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67E7B-BECA-71A2-9C46-A9FDB1F8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E1C6A9-B04B-F4B8-A68E-FC2B81FCA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11B545-254C-35F4-647D-FA643D0FE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3E6F75-D0EB-A89E-B7AF-11BF911B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C0BF2C-B176-07B8-952B-0B70193E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5F31F5-31E3-6AF3-BACF-3C93A361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9B4DA-D1C5-50CB-409B-A3C89910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CBDCBE-6903-5F6A-DD0F-D90E252F0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87194-8369-234F-A853-698D38FA5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D50B-62F0-4EA0-9F7D-B75C4D62E24C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DF96B-6A10-781B-C303-662D73643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5E6A2-5684-FF7B-75D0-E187ED4A3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3EF3-778B-4FF3-AC6F-458560505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E1CB104-3990-D8BA-37EA-BAB1E823C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Video</a:t>
            </a:r>
            <a:r>
              <a:rPr lang="fr-FR" dirty="0"/>
              <a:t> Games Sales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9BAFDCE-C8E1-A542-489D-63E7ADEC8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Nabil &amp; Philippe – 2023 </a:t>
            </a:r>
            <a:r>
              <a:rPr lang="fr-FR" dirty="0" err="1"/>
              <a:t>oct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75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07805-6580-9E8A-4307-63872C55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Preliminary feedback about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E2A95-4742-EC6B-9202-5010495B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discovering</a:t>
            </a:r>
            <a:r>
              <a:rPr lang="fr-FR" dirty="0"/>
              <a:t> the </a:t>
            </a:r>
            <a:r>
              <a:rPr lang="fr-FR" dirty="0" err="1"/>
              <a:t>product</a:t>
            </a:r>
            <a:endParaRPr lang="fr-FR" dirty="0"/>
          </a:p>
          <a:p>
            <a:r>
              <a:rPr lang="fr-FR" dirty="0"/>
              <a:t>Tableau public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limited</a:t>
            </a:r>
            <a:endParaRPr lang="fr-FR" dirty="0"/>
          </a:p>
          <a:p>
            <a:r>
              <a:rPr lang="fr-FR" dirty="0"/>
              <a:t>Hard to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pareto</a:t>
            </a:r>
            <a:r>
              <a:rPr lang="fr-FR" dirty="0"/>
              <a:t> charts </a:t>
            </a:r>
            <a:r>
              <a:rPr lang="fr-FR" dirty="0" err="1"/>
              <a:t>with</a:t>
            </a:r>
            <a:r>
              <a:rPr lang="fr-FR" dirty="0"/>
              <a:t> cumulative plots (</a:t>
            </a:r>
            <a:r>
              <a:rPr lang="fr-FR" dirty="0" err="1"/>
              <a:t>easy</a:t>
            </a:r>
            <a:r>
              <a:rPr lang="fr-FR" dirty="0"/>
              <a:t> in Excel)</a:t>
            </a:r>
          </a:p>
          <a:p>
            <a:pPr lvl="1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https://kb.tableau.com/articles/howto/creating-a-running-sum-of-each-color-values-across-a-stacked-bar-chart?lang=fr-fr</a:t>
            </a:r>
          </a:p>
          <a:p>
            <a:r>
              <a:rPr lang="fr-FR" dirty="0"/>
              <a:t>Hard to have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 values and % of total (</a:t>
            </a:r>
            <a:r>
              <a:rPr lang="fr-FR" dirty="0" err="1"/>
              <a:t>easy</a:t>
            </a:r>
            <a:r>
              <a:rPr lang="fr-FR" dirty="0"/>
              <a:t> in Excel)</a:t>
            </a:r>
          </a:p>
          <a:p>
            <a:r>
              <a:rPr lang="fr-FR" dirty="0"/>
              <a:t>Once a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filtered</a:t>
            </a:r>
            <a:r>
              <a:rPr lang="fr-FR" dirty="0"/>
              <a:t> to focus on the top 10, % are </a:t>
            </a:r>
            <a:r>
              <a:rPr lang="fr-FR" dirty="0" err="1"/>
              <a:t>recalculated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10 items. 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NOT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endParaRPr lang="fr-FR" dirty="0"/>
          </a:p>
          <a:p>
            <a:r>
              <a:rPr lang="fr-FR" dirty="0"/>
              <a:t>Stories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and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avoided</a:t>
            </a:r>
            <a:r>
              <a:rPr lang="fr-FR" dirty="0"/>
              <a:t> (pptx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9276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D85DF2-8C7F-987B-3059-7AB25CB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Market</a:t>
            </a:r>
            <a:r>
              <a:rPr lang="fr-FR" dirty="0"/>
              <a:t> revenue &amp; trend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1FEFB9-0AE1-502F-DACA-B66BEA93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1284"/>
            <a:ext cx="9088640" cy="55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3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D38267E-7CFD-01C9-0DAA-71F8962FD740}"/>
              </a:ext>
            </a:extLst>
          </p:cNvPr>
          <p:cNvSpPr txBox="1"/>
          <p:nvPr/>
        </p:nvSpPr>
        <p:spPr>
          <a:xfrm>
            <a:off x="377931" y="3097555"/>
            <a:ext cx="4004064" cy="1201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very fragmented marked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579 publishers listed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15 publishers = 80% of revenue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113952-2306-3855-6AA9-934E1FC8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725" y="1561132"/>
            <a:ext cx="3287840" cy="4614512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E7C24EF2-2B11-E2F6-CF42-759B8B2B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long tail issue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8EB7C49-CE35-1E3C-AF78-0D55E7C9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631" y="1602171"/>
            <a:ext cx="3287840" cy="44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9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EAF0635-9EDD-323A-D2FA-A07F8E09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2" y="1312418"/>
            <a:ext cx="9427033" cy="554558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1543E79-6DA8-D7AE-18FE-8A6AB5E9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15 </a:t>
            </a:r>
            <a:r>
              <a:rPr lang="fr-FR" dirty="0" err="1"/>
              <a:t>publishers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areas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636625-AED3-7349-BB9A-3A92E69C0AF8}"/>
              </a:ext>
            </a:extLst>
          </p:cNvPr>
          <p:cNvSpPr txBox="1"/>
          <p:nvPr/>
        </p:nvSpPr>
        <p:spPr>
          <a:xfrm>
            <a:off x="7044567" y="1557854"/>
            <a:ext cx="503862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% of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shares</a:t>
            </a:r>
            <a:r>
              <a:rPr lang="fr-FR" dirty="0"/>
              <a:t> in US and Europe are </a:t>
            </a:r>
            <a:r>
              <a:rPr lang="fr-FR" dirty="0" err="1"/>
              <a:t>similars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JPN shows a </a:t>
            </a:r>
            <a:r>
              <a:rPr lang="fr-FR" dirty="0" err="1"/>
              <a:t>specific</a:t>
            </a:r>
            <a:r>
              <a:rPr lang="fr-FR" dirty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8261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703CBB9-A317-AE8D-17E1-0A8CC974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1" y="1403028"/>
            <a:ext cx="9484107" cy="54549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112BD9-7AA0-1062-E55F-632811E5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80% of the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5 </a:t>
            </a:r>
            <a:r>
              <a:rPr lang="fr-FR" dirty="0" err="1"/>
              <a:t>differents</a:t>
            </a:r>
            <a:r>
              <a:rPr lang="fr-FR" dirty="0"/>
              <a:t> Genre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3836AB-9DE1-99EC-1BF0-3E16FBF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783" y="1442560"/>
            <a:ext cx="2625048" cy="353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14347-A755-89D9-23E8-6F9381F1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Genre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by </a:t>
            </a:r>
            <a:r>
              <a:rPr lang="fr-FR" dirty="0" err="1"/>
              <a:t>region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2FB9B0-353C-EBAA-0215-DB7DA2C3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4" y="1375038"/>
            <a:ext cx="4997787" cy="54715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5A0BB7E-2DF5-30A1-6143-B963A60AFE9B}"/>
              </a:ext>
            </a:extLst>
          </p:cNvPr>
          <p:cNvSpPr txBox="1"/>
          <p:nvPr/>
        </p:nvSpPr>
        <p:spPr>
          <a:xfrm>
            <a:off x="6281666" y="1867551"/>
            <a:ext cx="53413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% of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shares</a:t>
            </a:r>
            <a:r>
              <a:rPr lang="fr-FR" dirty="0"/>
              <a:t> in US, EU and </a:t>
            </a:r>
            <a:r>
              <a:rPr lang="fr-FR" dirty="0" err="1"/>
              <a:t>others</a:t>
            </a:r>
            <a:r>
              <a:rPr lang="fr-FR" dirty="0"/>
              <a:t> are </a:t>
            </a:r>
            <a:r>
              <a:rPr lang="fr-FR" dirty="0" err="1"/>
              <a:t>similars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JPN shows a </a:t>
            </a:r>
            <a:r>
              <a:rPr lang="fr-FR" dirty="0" err="1"/>
              <a:t>specific</a:t>
            </a:r>
            <a:r>
              <a:rPr lang="fr-FR" dirty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338009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07AF7-574D-F84A-0558-19AFD1E7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2/3 of the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6 platforms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823400-EE7F-D9D5-E6D8-92E0F336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73" y="1326911"/>
            <a:ext cx="9072862" cy="54463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D17A8C8-8638-964A-D1A1-97595268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399" y="1528331"/>
            <a:ext cx="2567397" cy="22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DBF95-2AC3-FDF7-9318-13199B94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platforms </a:t>
            </a:r>
            <a:r>
              <a:rPr lang="fr-FR" dirty="0" err="1"/>
              <a:t>among</a:t>
            </a:r>
            <a:r>
              <a:rPr lang="fr-FR" dirty="0"/>
              <a:t> areas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7A8072-D37D-F4F9-DF04-BC17595A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85" y="0"/>
            <a:ext cx="2511066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EB7E80A-C177-8E70-61A9-E859E4376310}"/>
              </a:ext>
            </a:extLst>
          </p:cNvPr>
          <p:cNvSpPr txBox="1"/>
          <p:nvPr/>
        </p:nvSpPr>
        <p:spPr>
          <a:xfrm>
            <a:off x="4060981" y="4180246"/>
            <a:ext cx="4373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 platforms are global </a:t>
            </a:r>
            <a:r>
              <a:rPr lang="fr-FR" dirty="0" err="1"/>
              <a:t>players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Except</a:t>
            </a:r>
            <a:r>
              <a:rPr lang="fr-FR" dirty="0"/>
              <a:t> the X360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used</a:t>
            </a:r>
            <a:r>
              <a:rPr lang="fr-FR" dirty="0"/>
              <a:t> in JPN</a:t>
            </a:r>
          </a:p>
        </p:txBody>
      </p:sp>
    </p:spTree>
    <p:extLst>
      <p:ext uri="{BB962C8B-B14F-4D97-AF65-F5344CB8AC3E}">
        <p14:creationId xmlns:p14="http://schemas.microsoft.com/office/powerpoint/2010/main" val="328828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A4819-689F-EE97-3EFB-F22A372B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CD8D6-FC87-A456-21D5-90DEC9F3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Too</a:t>
            </a:r>
            <a:r>
              <a:rPr lang="fr-FR" dirty="0"/>
              <a:t> few big </a:t>
            </a:r>
            <a:r>
              <a:rPr lang="fr-FR" dirty="0" err="1"/>
              <a:t>players</a:t>
            </a:r>
            <a:endParaRPr lang="fr-FR" dirty="0"/>
          </a:p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platforms</a:t>
            </a:r>
          </a:p>
          <a:p>
            <a:r>
              <a:rPr lang="fr-FR" dirty="0"/>
              <a:t>Actions sport &amp; shooter </a:t>
            </a:r>
          </a:p>
          <a:p>
            <a:r>
              <a:rPr lang="fr-FR" dirty="0"/>
              <a:t>Japan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(platform, genres, one </a:t>
            </a:r>
            <a:r>
              <a:rPr lang="fr-FR" dirty="0" err="1"/>
              <a:t>market</a:t>
            </a:r>
            <a:r>
              <a:rPr lang="fr-FR" dirty="0"/>
              <a:t> leader)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22716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236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Video Games Sales</vt:lpstr>
      <vt:lpstr>Market revenue &amp; trend</vt:lpstr>
      <vt:lpstr>The long tail issue</vt:lpstr>
      <vt:lpstr>Top 15 publishers among areas</vt:lpstr>
      <vt:lpstr>80% of the market with 5 differents Genre</vt:lpstr>
      <vt:lpstr>Genre market share by region</vt:lpstr>
      <vt:lpstr>2/3 of the market with 6 platforms</vt:lpstr>
      <vt:lpstr>Top platforms among areas</vt:lpstr>
      <vt:lpstr>Summary so far</vt:lpstr>
      <vt:lpstr>Preliminary feedback about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Sales</dc:title>
  <dc:creator>Philippe Baucour</dc:creator>
  <cp:lastModifiedBy>Philippe Baucour</cp:lastModifiedBy>
  <cp:revision>1</cp:revision>
  <dcterms:created xsi:type="dcterms:W3CDTF">2023-10-02T15:42:19Z</dcterms:created>
  <dcterms:modified xsi:type="dcterms:W3CDTF">2023-10-02T22:07:33Z</dcterms:modified>
</cp:coreProperties>
</file>