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1" r:id="rId4"/>
    <p:sldId id="271" r:id="rId5"/>
    <p:sldId id="290" r:id="rId6"/>
    <p:sldId id="289" r:id="rId7"/>
    <p:sldId id="288" r:id="rId8"/>
    <p:sldId id="287" r:id="rId9"/>
    <p:sldId id="286" r:id="rId10"/>
    <p:sldId id="285" r:id="rId11"/>
    <p:sldId id="284" r:id="rId12"/>
    <p:sldId id="283" r:id="rId13"/>
    <p:sldId id="282" r:id="rId14"/>
    <p:sldId id="281" r:id="rId15"/>
    <p:sldId id="280" r:id="rId16"/>
    <p:sldId id="279" r:id="rId17"/>
    <p:sldId id="27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73" r:id="rId27"/>
    <p:sldId id="276" r:id="rId28"/>
    <p:sldId id="266" r:id="rId29"/>
    <p:sldId id="275" r:id="rId30"/>
    <p:sldId id="267" r:id="rId31"/>
    <p:sldId id="269" r:id="rId32"/>
    <p:sldId id="27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286" dt="2024-05-27T05:45:3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381" autoAdjust="0"/>
  </p:normalViewPr>
  <p:slideViewPr>
    <p:cSldViewPr snapToGrid="0">
      <p:cViewPr varScale="1">
        <p:scale>
          <a:sx n="116" d="100"/>
          <a:sy n="116" d="100"/>
        </p:scale>
        <p:origin x="562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0n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r>
              <a:rPr lang="fr-FR" dirty="0"/>
              <a:t>Ce </a:t>
            </a:r>
            <a:r>
              <a:rPr lang="fr-FR"/>
              <a:t>dernier est ramené </a:t>
            </a:r>
            <a:r>
              <a:rPr lang="fr-FR" dirty="0"/>
              <a:t>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la langue cible qui est sur le fil vert est présenté au WE rouge. </a:t>
            </a:r>
          </a:p>
          <a:p>
            <a:r>
              <a:rPr lang="fr-FR" dirty="0"/>
              <a:t>En haut, à la sortie de </a:t>
            </a:r>
            <a:r>
              <a:rPr lang="fr-FR" dirty="0" err="1"/>
              <a:t>softmax</a:t>
            </a:r>
            <a:r>
              <a:rPr lang="fr-FR" dirty="0"/>
              <a:t>(), on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17" y="1013447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773969"/>
            <a:ext cx="5683973" cy="29876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07950" indent="-10795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Minimiser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Elle dépend du problème</a:t>
            </a: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Exemple : MSE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h(x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+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cherche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et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qui minimisent C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C(β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)=1/n ∑ (y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)²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γ = learning rate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∇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t+1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γ </a:t>
            </a:r>
            <a:r>
              <a:rPr lang="x-IV_mathan" sz="14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batch gradient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 sur l'ensemble des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1/n). Trop lent =&gt; SGD, BGD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 – BGD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des 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Batch size = 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SGD</a:t>
            </a:r>
          </a:p>
          <a:p>
            <a:pPr marL="87313" indent="-873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n'&lt;n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éch</a:t>
            </a:r>
            <a:endParaRPr lang="fr-FR" sz="1400" dirty="0">
              <a:latin typeface="Courier New" panose="02070309020205020404" pitchFamily="49" charset="0"/>
            </a:endParaRPr>
          </a:p>
          <a:p>
            <a:pPr marL="87313" indent="-87313" fontAlgn="ctr">
              <a:buFont typeface="Arial" panose="020B0604020202020204" pitchFamily="34" charset="0"/>
              <a:buChar char="•"/>
            </a:pPr>
            <a:r>
              <a:rPr lang="x-IV_mathan" sz="11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100" dirty="0">
                <a:effectLst/>
                <a:latin typeface="Courier New" panose="02070309020205020404" pitchFamily="49" charset="0"/>
              </a:rPr>
              <a:t>C = 1/n  ∑  </a:t>
            </a:r>
            <a:r>
              <a:rPr lang="x-IV_mathan" sz="1100" dirty="0">
                <a:solidFill>
                  <a:srgbClr val="FA0000"/>
                </a:solidFill>
                <a:effectLst/>
                <a:latin typeface="Cambria Math" panose="02040503050406030204" pitchFamily="18" charset="0"/>
              </a:rPr>
              <a:t>∇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fr-FR" sz="1100" b="1" dirty="0" err="1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y_i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 - β_0 - β_1x_1_i)²]</a:t>
            </a:r>
            <a:endParaRPr lang="fr-FR" sz="11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The gradient of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over n observations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equal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to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average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gradient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computed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for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each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single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obs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fait le calcul en rouge qui est rapide sur 1 point i</a:t>
            </a: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va échantillonner sur un sous</a:t>
            </a:r>
            <a:r>
              <a:rPr lang="fr-FR" sz="1400" dirty="0">
                <a:latin typeface="Courier New" panose="02070309020205020404" pitchFamily="49" charset="0"/>
              </a:rPr>
              <a:t>-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ensemble n'&lt;&lt;n</a:t>
            </a:r>
          </a:p>
          <a:p>
            <a:pPr marL="104775" indent="-104775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Permet d'échapper à un minimum local ou de trouver minimum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585F-9752-7DD7-9C55-B1953325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9" y="3759324"/>
            <a:ext cx="3254022" cy="5334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6873E-B0A1-4A91-C036-4011FF3C699F}"/>
              </a:ext>
            </a:extLst>
          </p:cNvPr>
          <p:cNvSpPr txBox="1"/>
          <p:nvPr/>
        </p:nvSpPr>
        <p:spPr>
          <a:xfrm>
            <a:off x="4988034" y="2601389"/>
            <a:ext cx="555963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Penser à normaliser les données (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see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oval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vs rond)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latin typeface="Courier New" panose="02070309020205020404" pitchFamily="49" charset="0"/>
              </a:rPr>
              <a:t> Penser à utiliser un validation set pour monitorer la </a:t>
            </a:r>
            <a:r>
              <a:rPr lang="fr-FR" sz="1000" dirty="0" err="1">
                <a:latin typeface="Courier New" panose="02070309020205020404" pitchFamily="49" charset="0"/>
              </a:rPr>
              <a:t>loss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Learning rate γ. Déterminé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Validation set. Permet de monitorer la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C. Typique 0.01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 remonte sur validation set si on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overfit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Une </a:t>
            </a:r>
            <a:r>
              <a:rPr lang="fr-FR" sz="1000" b="1" dirty="0">
                <a:effectLst/>
                <a:latin typeface="Courier New" panose="02070309020205020404" pitchFamily="49" charset="0"/>
              </a:rPr>
              <a:t>epoch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une itération sur le jeu d'entrainement.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permet de comparer la précision de 2 modèles après e epochs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35D7C-C00A-07C9-F758-4F758A67023F}"/>
              </a:ext>
            </a:extLst>
          </p:cNvPr>
          <p:cNvSpPr txBox="1"/>
          <p:nvPr/>
        </p:nvSpPr>
        <p:spPr>
          <a:xfrm>
            <a:off x="6593833" y="4476139"/>
            <a:ext cx="5384807" cy="1908215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Algo GD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</a:rPr>
              <a:t>P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rendre un point au hasard dans l'espace des 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Calcul du gradient </a:t>
            </a:r>
            <a:r>
              <a:rPr lang="x-IV_mathan" sz="1000" dirty="0">
                <a:effectLst/>
                <a:latin typeface="Cambria Math" panose="02040503050406030204" pitchFamily="18" charset="0"/>
              </a:rPr>
              <a:t>∇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C'est les coordonnées d'un vecteur dans le plan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,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Ses coordonnées sont les dérivées partielles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Indique la direction de plus grande variation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La projection du vecteur 3D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prend l'opposé du gradient car on veut faire baisser la dérivée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avance d'un cran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Après on reboucle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Critère d'arrêt : Nb d'itérations &lt;- hyperparamètre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Très sensibles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>
                    <a:effectLst/>
                    <a:latin typeface="Courier New" panose="02070309020205020404" pitchFamily="49" charset="0"/>
                  </a:rPr>
                  <a:t>Dans </a:t>
                </a:r>
                <a:r>
                  <a:rPr lang="fr-FR" dirty="0">
                    <a:effectLst/>
                    <a:latin typeface="Courier New" panose="02070309020205020404" pitchFamily="49" charset="0"/>
                  </a:rPr>
                  <a:t>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 b="-27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-532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133808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5045CAF1-8FA5-5DBE-AEB6-60BA28393B18}"/>
              </a:ext>
            </a:extLst>
          </p:cNvPr>
          <p:cNvSpPr txBox="1"/>
          <p:nvPr/>
        </p:nvSpPr>
        <p:spPr>
          <a:xfrm>
            <a:off x="10517367" y="622434"/>
            <a:ext cx="671979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argmax</a:t>
            </a:r>
            <a:r>
              <a:rPr lang="fr-FR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</a:t>
            </a:r>
            <a:r>
              <a:rPr lang="fr-FR" dirty="0">
                <a:highlight>
                  <a:srgbClr val="FFFF00"/>
                </a:highlight>
              </a:rPr>
              <a:t>expliquer la variabilité </a:t>
            </a:r>
            <a:r>
              <a:rPr lang="fr-FR" dirty="0"/>
              <a:t>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0C26F-1D0D-E9D5-6F9F-4249258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422377402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1408</TotalTime>
  <Words>3772</Words>
  <Application>Microsoft Office PowerPoint</Application>
  <PresentationFormat>Grand écran</PresentationFormat>
  <Paragraphs>426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Nimbus Roman No9 L</vt:lpstr>
      <vt:lpstr>00_notes_de_stage</vt:lpstr>
      <vt:lpstr>Data collection</vt:lpstr>
      <vt:lpstr>Big Data</vt:lpstr>
      <vt:lpstr>Supervized – Linear Regression</vt:lpstr>
      <vt:lpstr>À propos de R²</vt:lpstr>
      <vt:lpstr>Supervised – Regularization </vt:lpstr>
      <vt:lpstr>Supervised – Logistic Regression</vt:lpstr>
      <vt:lpstr>Supervised – Random Forest</vt:lpstr>
      <vt:lpstr>Supervised - SVM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2024-05-27T05:59:27Z</dcterms:modified>
</cp:coreProperties>
</file>