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9" r:id="rId5"/>
    <p:sldId id="272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6697-C24D-429A-91B6-6C35E486FD46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B4E-1AD5-40D2-8989-5FFEC540E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6697-C24D-429A-91B6-6C35E486FD46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B4E-1AD5-40D2-8989-5FFEC540E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6697-C24D-429A-91B6-6C35E486FD46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B4E-1AD5-40D2-8989-5FFEC540E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6697-C24D-429A-91B6-6C35E486FD46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B4E-1AD5-40D2-8989-5FFEC540E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6697-C24D-429A-91B6-6C35E486FD46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B4E-1AD5-40D2-8989-5FFEC540E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6697-C24D-429A-91B6-6C35E486FD46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B4E-1AD5-40D2-8989-5FFEC540E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6697-C24D-429A-91B6-6C35E486FD46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B4E-1AD5-40D2-8989-5FFEC540E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6697-C24D-429A-91B6-6C35E486FD46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B4E-1AD5-40D2-8989-5FFEC540E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6697-C24D-429A-91B6-6C35E486FD46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B4E-1AD5-40D2-8989-5FFEC540E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6697-C24D-429A-91B6-6C35E486FD46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B4E-1AD5-40D2-8989-5FFEC540E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6697-C24D-429A-91B6-6C35E486FD46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6B4E-1AD5-40D2-8989-5FFEC540E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36697-C24D-429A-91B6-6C35E486FD46}" type="datetimeFigureOut">
              <a:rPr lang="zh-CN" altLang="en-US" smtClean="0"/>
              <a:pPr/>
              <a:t>2014/1/6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6B4E-1AD5-40D2-8989-5FFEC540E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cyfenix.iteye.com/blog/116666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fenglibing/article/details/8928927" TargetMode="External"/><Relationship Id="rId2" Type="http://schemas.openxmlformats.org/officeDocument/2006/relationships/hyperlink" Target="http://www.ibm.com/developerworks/cn/java/l-JavaMemoryLea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icheltriana.com/2010/12/27/garbage-collection-pt-1-introduction/" TargetMode="External"/><Relationship Id="rId4" Type="http://schemas.openxmlformats.org/officeDocument/2006/relationships/hyperlink" Target="http://icyfenix.iteye.com/blog/11666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内存泄露定位实战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000" dirty="0" smtClean="0"/>
              <a:t>--</a:t>
            </a:r>
            <a:r>
              <a:rPr lang="zh-CN" altLang="en-US" sz="3000" dirty="0" smtClean="0"/>
              <a:t>谈内存的可释放性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2016224" cy="994122"/>
          </a:xfrm>
        </p:spPr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92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Why memory leaks in Java?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GC Basics: GC Roots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Locate leaking code with DDMS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Watch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Dominator tree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dirty="0" smtClean="0"/>
              <a:t>Fix and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Case study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2920" y="11663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Why memory leaks in Java?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600200"/>
            <a:ext cx="7400948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泄露的定义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500" dirty="0" smtClean="0"/>
              <a:t>不再使用，但被引用</a:t>
            </a:r>
            <a:endParaRPr lang="en-US" altLang="zh-CN" sz="25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内存管理算法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引用计数（</a:t>
            </a:r>
            <a:r>
              <a:rPr lang="en-US" altLang="zh-CN" b="1" dirty="0" smtClean="0"/>
              <a:t>COM</a:t>
            </a:r>
            <a:r>
              <a:rPr lang="zh-CN" altLang="en-US" b="1" dirty="0" smtClean="0"/>
              <a:t>）</a:t>
            </a:r>
            <a:endParaRPr lang="en-US" b="1" dirty="0" smtClean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可达性分析算法（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</p:txBody>
      </p:sp>
      <p:pic>
        <p:nvPicPr>
          <p:cNvPr id="5122" name="Picture 2" descr="图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4857" y="1500174"/>
            <a:ext cx="4829175" cy="2200275"/>
          </a:xfrm>
          <a:prstGeom prst="rect">
            <a:avLst/>
          </a:prstGeom>
          <a:noFill/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5724128" y="3645024"/>
            <a:ext cx="280831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5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示例：</a:t>
            </a:r>
            <a:r>
              <a:rPr kumimoji="1" lang="en-US" altLang="zh-CN" sz="15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ArrayList</a:t>
            </a:r>
            <a:r>
              <a:rPr kumimoji="1" lang="zh-CN" altLang="en-US" sz="15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的</a:t>
            </a:r>
            <a:r>
              <a:rPr kumimoji="1" lang="en-US" altLang="zh-CN" sz="15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remove</a:t>
            </a:r>
            <a:r>
              <a:rPr kumimoji="1" lang="en-US" altLang="en-US" sz="1500" kern="0" dirty="0" smtClean="0">
                <a:latin typeface="+mj-lt"/>
                <a:ea typeface="+mj-ea"/>
                <a:cs typeface="+mj-cs"/>
              </a:rPr>
              <a:t>方法</a:t>
            </a:r>
            <a:endParaRPr kumimoji="1" lang="zh-CN" alt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8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116632"/>
            <a:ext cx="7615262" cy="1143000"/>
          </a:xfrm>
        </p:spPr>
        <p:txBody>
          <a:bodyPr/>
          <a:lstStyle/>
          <a:p>
            <a:pPr algn="l"/>
            <a:r>
              <a:rPr lang="en-US" altLang="zh-CN" dirty="0" smtClean="0"/>
              <a:t>GC Basics: GC Roots</a:t>
            </a:r>
            <a:endParaRPr lang="zh-CN" altLang="en-US" dirty="0"/>
          </a:p>
        </p:txBody>
      </p:sp>
      <p:pic>
        <p:nvPicPr>
          <p:cNvPr id="3074" name="Picture 2" descr="http://dl.iteye.com/upload/attachment/550239/9ad87d91-84f6-30f7-83d8-f1e71f3337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785926"/>
            <a:ext cx="4429125" cy="3076575"/>
          </a:xfrm>
          <a:prstGeom prst="rect">
            <a:avLst/>
          </a:prstGeom>
          <a:noFill/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2071670" y="5143512"/>
            <a:ext cx="400052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摘自：</a:t>
            </a:r>
            <a:r>
              <a:rPr kumimoji="1" lang="en-US" altLang="zh-CN" sz="1500" kern="0" dirty="0" smtClean="0"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1500" kern="0" dirty="0" smtClean="0">
                <a:latin typeface="+mj-lt"/>
                <a:ea typeface="+mj-ea"/>
                <a:cs typeface="+mj-cs"/>
                <a:hlinkClick r:id="rId3"/>
              </a:rPr>
              <a:t>http://icyfenix.iteye.com/blog/1166660</a:t>
            </a:r>
            <a:endParaRPr kumimoji="1" lang="en-US" altLang="zh-CN" sz="1500" kern="0" dirty="0" smtClean="0">
              <a:latin typeface="+mj-lt"/>
              <a:ea typeface="+mj-ea"/>
              <a:cs typeface="+mj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868144" y="5373216"/>
            <a:ext cx="305983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GC  Roots</a:t>
            </a:r>
            <a:r>
              <a:rPr kumimoji="1" lang="zh-CN" altLang="en-US" sz="1500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的分类</a:t>
            </a:r>
            <a:r>
              <a:rPr kumimoji="1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500" kern="0" dirty="0">
                <a:latin typeface="+mj-lt"/>
                <a:ea typeface="+mj-ea"/>
                <a:cs typeface="+mj-cs"/>
              </a:rPr>
              <a:t>http://</a:t>
            </a:r>
            <a:r>
              <a:rPr kumimoji="1" lang="en-US" altLang="zh-CN" sz="1500" kern="0" dirty="0" err="1">
                <a:latin typeface="+mj-lt"/>
                <a:ea typeface="+mj-ea"/>
                <a:cs typeface="+mj-cs"/>
              </a:rPr>
              <a:t>www.yourkit.com</a:t>
            </a:r>
            <a:r>
              <a:rPr kumimoji="1" lang="en-US" altLang="zh-CN" sz="1500" kern="0" dirty="0">
                <a:latin typeface="+mj-lt"/>
                <a:ea typeface="+mj-ea"/>
                <a:cs typeface="+mj-cs"/>
              </a:rPr>
              <a:t>/docs/80/help/</a:t>
            </a:r>
            <a:r>
              <a:rPr kumimoji="1" lang="en-US" altLang="zh-CN" sz="1500" kern="0" dirty="0" err="1">
                <a:latin typeface="+mj-lt"/>
                <a:ea typeface="+mj-ea"/>
                <a:cs typeface="+mj-cs"/>
              </a:rPr>
              <a:t>gc_roots.jsp</a:t>
            </a:r>
            <a:endParaRPr kumimoji="1" lang="zh-CN" altLang="en-US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8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116632"/>
            <a:ext cx="7615262" cy="1143000"/>
          </a:xfrm>
        </p:spPr>
        <p:txBody>
          <a:bodyPr/>
          <a:lstStyle/>
          <a:p>
            <a:pPr algn="l"/>
            <a:r>
              <a:rPr lang="en-US" altLang="zh-CN" dirty="0" smtClean="0"/>
              <a:t>GC Basics: GC Roots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987824" y="5589240"/>
            <a:ext cx="400052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摘自：</a:t>
            </a:r>
            <a:r>
              <a:rPr kumimoji="1" lang="en-US" altLang="zh-CN" sz="1500" kern="0" dirty="0">
                <a:latin typeface="+mj-lt"/>
                <a:ea typeface="+mj-ea"/>
                <a:cs typeface="+mj-cs"/>
              </a:rPr>
              <a:t>http://</a:t>
            </a:r>
            <a:r>
              <a:rPr kumimoji="1" lang="en-US" altLang="zh-CN" sz="1500" kern="0" dirty="0" err="1">
                <a:latin typeface="+mj-lt"/>
                <a:ea typeface="+mj-ea"/>
                <a:cs typeface="+mj-cs"/>
              </a:rPr>
              <a:t>micheltriana.com</a:t>
            </a:r>
            <a:r>
              <a:rPr kumimoji="1" lang="en-US" altLang="zh-CN" sz="1500" kern="0" dirty="0">
                <a:latin typeface="+mj-lt"/>
                <a:ea typeface="+mj-ea"/>
                <a:cs typeface="+mj-cs"/>
              </a:rPr>
              <a:t>/2010/12/29/garbage-collection-pt-3-generations/</a:t>
            </a:r>
            <a:endParaRPr kumimoji="1" lang="en-US" altLang="zh-CN" sz="1500" kern="0" dirty="0" smtClean="0">
              <a:latin typeface="+mj-lt"/>
              <a:ea typeface="+mj-ea"/>
              <a:cs typeface="+mj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196752"/>
            <a:ext cx="560832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18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00858" cy="1143000"/>
          </a:xfrm>
        </p:spPr>
        <p:txBody>
          <a:bodyPr/>
          <a:lstStyle/>
          <a:p>
            <a:pPr algn="l"/>
            <a:r>
              <a:rPr lang="en-US" altLang="zh-CN" sz="3500" dirty="0" smtClean="0"/>
              <a:t>Locate leaking code with DDMS</a:t>
            </a:r>
            <a:endParaRPr lang="zh-CN" altLang="en-US" sz="3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600200"/>
            <a:ext cx="7400948" cy="4525963"/>
          </a:xfrm>
        </p:spPr>
        <p:txBody>
          <a:bodyPr/>
          <a:lstStyle/>
          <a:p>
            <a:pPr marL="971550" lvl="1" indent="-51435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1. Watch</a:t>
            </a:r>
          </a:p>
          <a:p>
            <a:pPr marL="971550" lvl="1" indent="-514350">
              <a:buNone/>
            </a:pPr>
            <a:r>
              <a:rPr lang="zh-CN" altLang="en-US" sz="2500" b="1" dirty="0" smtClean="0">
                <a:latin typeface="+mn-ea"/>
              </a:rPr>
              <a:t>看内存的走势</a:t>
            </a:r>
            <a:r>
              <a:rPr lang="zh-CN" altLang="en-US" sz="2500" dirty="0" smtClean="0">
                <a:latin typeface="+mn-ea"/>
              </a:rPr>
              <a:t>：是否一直上坡？</a:t>
            </a:r>
            <a:endParaRPr lang="en-US" altLang="zh-CN" sz="2500" dirty="0" smtClean="0">
              <a:latin typeface="+mn-ea"/>
            </a:endParaRPr>
          </a:p>
          <a:p>
            <a:pPr marL="971550" lvl="1" indent="-514350">
              <a:buNone/>
            </a:pPr>
            <a:r>
              <a:rPr lang="zh-CN" altLang="en-US" sz="2500" b="1" dirty="0" smtClean="0">
                <a:latin typeface="+mn-ea"/>
              </a:rPr>
              <a:t>黑盒子原则</a:t>
            </a:r>
            <a:r>
              <a:rPr lang="zh-CN" altLang="en-US" sz="2500" dirty="0" smtClean="0">
                <a:latin typeface="+mn-ea"/>
              </a:rPr>
              <a:t>：进入，出来，内存可释放（特例除外）；</a:t>
            </a:r>
            <a:endParaRPr lang="en-US" altLang="zh-CN" sz="2500" dirty="0" smtClean="0">
              <a:latin typeface="+mn-ea"/>
            </a:endParaRPr>
          </a:p>
          <a:p>
            <a:pPr marL="971550" lvl="1" indent="-51435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2. Dominator tree</a:t>
            </a:r>
          </a:p>
          <a:p>
            <a:pPr marL="971550" lvl="1" indent="-514350">
              <a:buNone/>
            </a:pPr>
            <a:r>
              <a:rPr lang="zh-CN" altLang="en-US" sz="2500" b="1" dirty="0" smtClean="0"/>
              <a:t>内存占用排行榜</a:t>
            </a:r>
            <a:r>
              <a:rPr lang="en-US" altLang="zh-CN" sz="2500" dirty="0" smtClean="0"/>
              <a:t>: </a:t>
            </a:r>
            <a:r>
              <a:rPr lang="zh-CN" altLang="en-US" sz="2500" dirty="0" smtClean="0"/>
              <a:t>找出可疑对象</a:t>
            </a:r>
            <a:endParaRPr lang="en-US" altLang="zh-CN" sz="2500" dirty="0" smtClean="0"/>
          </a:p>
          <a:p>
            <a:pPr marL="971550" lvl="1" indent="-514350">
              <a:buNone/>
            </a:pPr>
            <a:r>
              <a:rPr lang="zh-CN" altLang="en-US" sz="2500" dirty="0" smtClean="0"/>
              <a:t>确定其</a:t>
            </a:r>
            <a:r>
              <a:rPr lang="en-US" altLang="zh-CN" sz="2500" dirty="0" smtClean="0"/>
              <a:t>Path to GC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Roots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3. Fix and review</a:t>
            </a:r>
          </a:p>
          <a:p>
            <a:pPr marL="971550" lvl="1" indent="-514350">
              <a:buNone/>
            </a:pPr>
            <a:r>
              <a:rPr lang="zh-CN" altLang="en-US" sz="2500" dirty="0" smtClean="0"/>
              <a:t>修复，上述流程再来一遍？</a:t>
            </a:r>
            <a:endParaRPr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41078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2920" y="11663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600200"/>
            <a:ext cx="7400948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小结：</a:t>
            </a:r>
            <a:endParaRPr lang="en-US" altLang="zh-CN" b="1" dirty="0" smtClean="0"/>
          </a:p>
          <a:p>
            <a:pPr marL="457200" indent="-457200">
              <a:buAutoNum type="arabicPeriod"/>
            </a:pPr>
            <a:r>
              <a:rPr lang="en-US" altLang="zh-CN" sz="2500" dirty="0" smtClean="0"/>
              <a:t>Java</a:t>
            </a:r>
            <a:r>
              <a:rPr lang="zh-CN" altLang="en-US" sz="2500" dirty="0" smtClean="0"/>
              <a:t>内存管理的原则：保持内存的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可释放性；</a:t>
            </a:r>
            <a:endParaRPr lang="en-US" altLang="zh-CN" sz="25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500" dirty="0" smtClean="0"/>
              <a:t>内存泄露不可怕，怕的是没有方法定位；</a:t>
            </a:r>
            <a:endParaRPr lang="en-US" altLang="zh-CN" sz="2500" dirty="0" smtClean="0"/>
          </a:p>
          <a:p>
            <a:pPr marL="457200" indent="-457200">
              <a:buAutoNum type="arabicPeriod"/>
            </a:pPr>
            <a:r>
              <a:rPr lang="zh-CN" altLang="en-US" sz="2500" dirty="0" smtClean="0"/>
              <a:t>泄露中成长，提高内存管理的能力；</a:t>
            </a:r>
            <a:endParaRPr lang="en-US" altLang="zh-CN" sz="2500" dirty="0" smtClean="0"/>
          </a:p>
        </p:txBody>
      </p:sp>
    </p:spTree>
    <p:extLst>
      <p:ext uri="{BB962C8B-B14F-4D97-AF65-F5344CB8AC3E}">
        <p14:creationId xmlns:p14="http://schemas.microsoft.com/office/powerpoint/2010/main" xmlns="" val="41078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扩展阅读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514350" indent="-514350">
              <a:buAutoNum type="arabicPeriod"/>
            </a:pPr>
            <a:r>
              <a:rPr lang="en-US" altLang="zh-CN" sz="2000" dirty="0" smtClean="0">
                <a:hlinkClick r:id="rId2"/>
              </a:rPr>
              <a:t>http://www.ibm.com/developerworks/cn/java/l-JavaMemoryLeak/</a:t>
            </a:r>
            <a:endParaRPr lang="en-US" altLang="zh-CN" sz="2000" dirty="0" smtClean="0"/>
          </a:p>
          <a:p>
            <a:pPr marL="514350" indent="-514350">
              <a:buAutoNum type="arabicPeriod"/>
            </a:pPr>
            <a:r>
              <a:rPr lang="en-US" altLang="zh-CN" sz="2000" dirty="0" smtClean="0">
                <a:hlinkClick r:id="rId3"/>
              </a:rPr>
              <a:t>http://blog.csdn.net/fenglibing/article/details/8928927</a:t>
            </a:r>
            <a:endParaRPr lang="en-US" altLang="zh-CN" sz="2000" dirty="0" smtClean="0"/>
          </a:p>
          <a:p>
            <a:pPr marL="514350" indent="-514350">
              <a:buAutoNum type="arabicPeriod"/>
            </a:pPr>
            <a:r>
              <a:rPr lang="en-US" altLang="zh-CN" sz="2000" dirty="0" smtClean="0">
                <a:hlinkClick r:id="rId4"/>
              </a:rPr>
              <a:t>http://icyfenix.iteye.com/blog/1166660</a:t>
            </a:r>
            <a:endParaRPr lang="en-US" altLang="zh-CN" sz="2000" dirty="0" smtClean="0"/>
          </a:p>
          <a:p>
            <a:pPr marL="514350" indent="-514350">
              <a:buAutoNum type="arabicPeriod"/>
            </a:pPr>
            <a:r>
              <a:rPr lang="en-US" altLang="zh-CN" sz="2000" dirty="0">
                <a:hlinkClick r:id="rId5"/>
              </a:rPr>
              <a:t>http://micheltriana.com/2010/12/27/garbage-collection-pt-1-introduction</a:t>
            </a:r>
            <a:r>
              <a:rPr lang="en-US" altLang="zh-CN" sz="2000" dirty="0" smtClean="0">
                <a:hlinkClick r:id="rId5"/>
              </a:rPr>
              <a:t>/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514350" indent="-51435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2255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214</Words>
  <Application>Microsoft Office PowerPoint</Application>
  <PresentationFormat>全屏显示(4:3)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Java内存泄露定位实战 --谈内存的可释放性</vt:lpstr>
      <vt:lpstr>提纲</vt:lpstr>
      <vt:lpstr>Why memory leaks in Java?</vt:lpstr>
      <vt:lpstr>GC Basics: GC Roots</vt:lpstr>
      <vt:lpstr>GC Basics: GC Roots</vt:lpstr>
      <vt:lpstr>Locate leaking code with DDMS</vt:lpstr>
      <vt:lpstr>Case study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Robolectric中数据库测试的技巧</dc:title>
  <dc:creator>ramonqlee</dc:creator>
  <cp:lastModifiedBy>liming11</cp:lastModifiedBy>
  <cp:revision>245</cp:revision>
  <dcterms:created xsi:type="dcterms:W3CDTF">2012-11-19T01:51:53Z</dcterms:created>
  <dcterms:modified xsi:type="dcterms:W3CDTF">2014-01-06T09:25:13Z</dcterms:modified>
</cp:coreProperties>
</file>