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5" r:id="rId22"/>
    <p:sldId id="266" r:id="rId23"/>
    <p:sldId id="267" r:id="rId24"/>
    <p:sldId id="275" r:id="rId25"/>
    <p:sldId id="268" r:id="rId26"/>
    <p:sldId id="269" r:id="rId27"/>
    <p:sldId id="357" r:id="rId28"/>
    <p:sldId id="380" r:id="rId29"/>
    <p:sldId id="381" r:id="rId30"/>
    <p:sldId id="358" r:id="rId31"/>
    <p:sldId id="359" r:id="rId32"/>
    <p:sldId id="360" r:id="rId33"/>
    <p:sldId id="384" r:id="rId34"/>
    <p:sldId id="385" r:id="rId35"/>
    <p:sldId id="382" r:id="rId36"/>
    <p:sldId id="383" r:id="rId37"/>
    <p:sldId id="386" r:id="rId38"/>
    <p:sldId id="387" r:id="rId39"/>
    <p:sldId id="361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62" r:id="rId53"/>
    <p:sldId id="363" r:id="rId54"/>
    <p:sldId id="364" r:id="rId55"/>
    <p:sldId id="365" r:id="rId56"/>
    <p:sldId id="366" r:id="rId57"/>
    <p:sldId id="367" r:id="rId58"/>
    <p:sldId id="388" r:id="rId59"/>
    <p:sldId id="270" r:id="rId60"/>
    <p:sldId id="271" r:id="rId61"/>
    <p:sldId id="272" r:id="rId62"/>
    <p:sldId id="288" r:id="rId63"/>
    <p:sldId id="273" r:id="rId64"/>
    <p:sldId id="274" r:id="rId65"/>
    <p:sldId id="289" r:id="rId66"/>
    <p:sldId id="290" r:id="rId67"/>
    <p:sldId id="291" r:id="rId68"/>
    <p:sldId id="292" r:id="rId69"/>
    <p:sldId id="293" r:id="rId70"/>
    <p:sldId id="294" r:id="rId71"/>
    <p:sldId id="296" r:id="rId72"/>
    <p:sldId id="297" r:id="rId73"/>
    <p:sldId id="298" r:id="rId74"/>
    <p:sldId id="299" r:id="rId75"/>
    <p:sldId id="390" r:id="rId76"/>
    <p:sldId id="300" r:id="rId77"/>
    <p:sldId id="301" r:id="rId78"/>
    <p:sldId id="302" r:id="rId79"/>
    <p:sldId id="303" r:id="rId80"/>
    <p:sldId id="304" r:id="rId81"/>
    <p:sldId id="305" r:id="rId82"/>
    <p:sldId id="306" r:id="rId83"/>
    <p:sldId id="307" r:id="rId84"/>
    <p:sldId id="308" r:id="rId85"/>
    <p:sldId id="309" r:id="rId86"/>
    <p:sldId id="310" r:id="rId87"/>
    <p:sldId id="311" r:id="rId88"/>
    <p:sldId id="312" r:id="rId89"/>
    <p:sldId id="313" r:id="rId90"/>
    <p:sldId id="314" r:id="rId91"/>
    <p:sldId id="315" r:id="rId92"/>
    <p:sldId id="316" r:id="rId93"/>
    <p:sldId id="317" r:id="rId94"/>
    <p:sldId id="318" r:id="rId95"/>
    <p:sldId id="319" r:id="rId96"/>
    <p:sldId id="320" r:id="rId97"/>
    <p:sldId id="321" r:id="rId98"/>
    <p:sldId id="322" r:id="rId99"/>
    <p:sldId id="323" r:id="rId100"/>
    <p:sldId id="324" r:id="rId101"/>
    <p:sldId id="325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5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8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8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7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1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7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03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AB8B4-A3A8-4BAB-8F23-5D49A60EBE0B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0EEC19-B626-41CE-BC87-25F036A30E7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C2657-58EA-42E0-A519-3C174069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532701"/>
            <a:ext cx="10058400" cy="2537670"/>
          </a:xfrm>
        </p:spPr>
        <p:txBody>
          <a:bodyPr>
            <a:normAutofit/>
          </a:bodyPr>
          <a:lstStyle/>
          <a:p>
            <a:pPr algn="ctr"/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400" dirty="0"/>
              <a:t>資訊科技概論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4800" dirty="0">
                <a:solidFill>
                  <a:srgbClr val="FF0000"/>
                </a:solidFill>
              </a:rPr>
              <a:t>網站開發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9C3A86-A0A0-42D7-B3D5-FED35152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4178"/>
          </a:xfrm>
        </p:spPr>
        <p:txBody>
          <a:bodyPr>
            <a:normAutofit/>
          </a:bodyPr>
          <a:lstStyle/>
          <a:p>
            <a:pPr algn="ctr"/>
            <a:r>
              <a:rPr lang="zh-TW" altLang="en-US" sz="1800" dirty="0"/>
              <a:t>學生</a:t>
            </a:r>
            <a:r>
              <a:rPr lang="en-US" altLang="zh-TW" sz="1800" dirty="0"/>
              <a:t>:</a:t>
            </a:r>
            <a:r>
              <a:rPr lang="zh-TW" altLang="en-US" sz="1800" dirty="0"/>
              <a:t>高宏逸</a:t>
            </a:r>
            <a:endParaRPr lang="en-US" altLang="zh-TW" sz="1800" dirty="0"/>
          </a:p>
          <a:p>
            <a:pPr algn="ctr"/>
            <a:r>
              <a:rPr lang="zh-TW" altLang="en-US" sz="1800" dirty="0"/>
              <a:t>老師</a:t>
            </a:r>
            <a:r>
              <a:rPr lang="en-US" altLang="zh-TW" sz="1800" dirty="0"/>
              <a:t>:</a:t>
            </a:r>
            <a:r>
              <a:rPr lang="zh-TW" altLang="en-US" sz="1800" dirty="0"/>
              <a:t>龍大大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00324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9E6-10AD-4F53-9351-53C3C20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8F2F6-CD88-4BFD-B61F-B31129A7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E320F2-654F-41A0-9023-D63D34A8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1627"/>
            <a:ext cx="5077017" cy="2973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55A313-871F-4573-A759-CFE1464E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97" y="2231627"/>
            <a:ext cx="5077017" cy="29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9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547F8E-F980-4C41-8FA6-C2770448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63354"/>
            <a:ext cx="10058400" cy="3588543"/>
          </a:xfrm>
        </p:spPr>
      </p:pic>
    </p:spTree>
    <p:extLst>
      <p:ext uri="{BB962C8B-B14F-4D97-AF65-F5344CB8AC3E}">
        <p14:creationId xmlns:p14="http://schemas.microsoft.com/office/powerpoint/2010/main" val="24189608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220529-2EB6-41E6-BC84-06089EBF2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72" y="1846263"/>
            <a:ext cx="9294382" cy="4022725"/>
          </a:xfrm>
        </p:spPr>
      </p:pic>
    </p:spTree>
    <p:extLst>
      <p:ext uri="{BB962C8B-B14F-4D97-AF65-F5344CB8AC3E}">
        <p14:creationId xmlns:p14="http://schemas.microsoft.com/office/powerpoint/2010/main" val="142424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9E6-10AD-4F53-9351-53C3C20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8F2F6-CD88-4BFD-B61F-B31129A7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CFAEF5-6F36-4E52-8456-5C206C1C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04179"/>
            <a:ext cx="5056169" cy="28185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CE398B0-52C2-4449-91CA-D1DCB46B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300" y="2404179"/>
            <a:ext cx="5073380" cy="28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0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9E6-10AD-4F53-9351-53C3C20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8F2F6-CD88-4BFD-B61F-B31129A7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4BF4C6-62F6-4215-A8CA-FB1AAD76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9390"/>
            <a:ext cx="4941584" cy="2761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12BAAA-2151-4B05-85C4-765E9B0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65" y="2439389"/>
            <a:ext cx="5185515" cy="27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2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9E6-10AD-4F53-9351-53C3C20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8F2F6-CD88-4BFD-B61F-B31129A7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26AE03-1AAF-458F-B190-EFB8ABD2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6" y="2842860"/>
            <a:ext cx="838317" cy="2029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F8F7D0-BEF5-4CD7-9E4D-381162F8E13D}"/>
              </a:ext>
            </a:extLst>
          </p:cNvPr>
          <p:cNvSpPr/>
          <p:nvPr/>
        </p:nvSpPr>
        <p:spPr>
          <a:xfrm>
            <a:off x="2827234" y="3162650"/>
            <a:ext cx="799459" cy="19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8EEEA1-9CD1-43FC-BB7C-EBE9889C0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74" y="1464032"/>
            <a:ext cx="5395042" cy="47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9E6-10AD-4F53-9351-53C3C20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8F2F6-CD88-4BFD-B61F-B31129A7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249E92B-F817-4044-9A36-DD74A9A6A075}"/>
              </a:ext>
            </a:extLst>
          </p:cNvPr>
          <p:cNvSpPr txBox="1">
            <a:spLocks/>
          </p:cNvSpPr>
          <p:nvPr/>
        </p:nvSpPr>
        <p:spPr>
          <a:xfrm>
            <a:off x="1097280" y="1854123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611336-8749-49BA-B5A9-F4C5971D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49" y="1854123"/>
            <a:ext cx="7778831" cy="43093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1576E5-1B3B-4F6A-BAE0-E998CE8E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06" y="2829627"/>
            <a:ext cx="838317" cy="20291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1317FE-93F2-416A-8CBB-2AC99B2A9B53}"/>
              </a:ext>
            </a:extLst>
          </p:cNvPr>
          <p:cNvSpPr/>
          <p:nvPr/>
        </p:nvSpPr>
        <p:spPr>
          <a:xfrm>
            <a:off x="1817348" y="3735773"/>
            <a:ext cx="799459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2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3B64-20E7-4C31-89AD-76D395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5D15D-7242-4577-94B2-CECD8F89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B69AF5-45D3-421E-B820-783A6D53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7" y="2766781"/>
            <a:ext cx="838317" cy="2029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BD8F03-321F-4269-AC1C-473DBEC8B321}"/>
              </a:ext>
            </a:extLst>
          </p:cNvPr>
          <p:cNvSpPr/>
          <p:nvPr/>
        </p:nvSpPr>
        <p:spPr>
          <a:xfrm>
            <a:off x="1446477" y="3659694"/>
            <a:ext cx="816238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3930E2-5CB5-419C-8810-8D81C44E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91" y="1845734"/>
            <a:ext cx="8612407" cy="41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0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3B64-20E7-4C31-89AD-76D395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39DA98-A4F0-4C31-BA97-60841204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94" y="2582226"/>
            <a:ext cx="838317" cy="20291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C451B5-6A26-4418-8A7B-0E86C5CE21AD}"/>
              </a:ext>
            </a:extLst>
          </p:cNvPr>
          <p:cNvSpPr/>
          <p:nvPr/>
        </p:nvSpPr>
        <p:spPr>
          <a:xfrm>
            <a:off x="1750794" y="4053980"/>
            <a:ext cx="799459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8D2204-4285-4DA0-9826-185C7629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35" y="1875104"/>
            <a:ext cx="5790680" cy="43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3B64-20E7-4C31-89AD-76D395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5D15D-7242-4577-94B2-CECD8F89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第五</a:t>
            </a:r>
            <a:r>
              <a:rPr lang="en-US" altLang="zh-TW" dirty="0"/>
              <a:t>(Tomcat)</a:t>
            </a:r>
            <a:r>
              <a:rPr lang="zh-TW" altLang="en-US" dirty="0"/>
              <a:t>因沒有裝</a:t>
            </a:r>
            <a:r>
              <a:rPr lang="en-US" altLang="zh-TW" dirty="0"/>
              <a:t>java</a:t>
            </a:r>
          </a:p>
          <a:p>
            <a:r>
              <a:rPr lang="zh-TW" altLang="en-US" dirty="0"/>
              <a:t>因此無法啟動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D03BCE-DFE9-481E-A399-E173C95C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62" y="1862094"/>
            <a:ext cx="638264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3B64-20E7-4C31-89AD-76D395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5D15D-7242-4577-94B2-CECD8F89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0FBA92-EFAD-41BD-8B41-687F3991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57" y="1845734"/>
            <a:ext cx="8835285" cy="43762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6B236C-F029-49D8-AF16-FA0937F48E98}"/>
              </a:ext>
            </a:extLst>
          </p:cNvPr>
          <p:cNvSpPr/>
          <p:nvPr/>
        </p:nvSpPr>
        <p:spPr>
          <a:xfrm>
            <a:off x="2181137" y="1796348"/>
            <a:ext cx="478173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31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3B64-20E7-4C31-89AD-76D395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68EFEE-BE39-4293-8E40-814A76D8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0233"/>
            <a:ext cx="7382905" cy="1152686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C07ECB6-1A17-4A64-8B6D-8B22507E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058" y="3411907"/>
            <a:ext cx="6749374" cy="2863373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3216D8D6-06F2-41BB-8464-F964BDEE7F6E}"/>
              </a:ext>
            </a:extLst>
          </p:cNvPr>
          <p:cNvSpPr/>
          <p:nvPr/>
        </p:nvSpPr>
        <p:spPr>
          <a:xfrm>
            <a:off x="3598877" y="3022904"/>
            <a:ext cx="1691779" cy="299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</a:p>
          <a:p>
            <a:r>
              <a:rPr lang="zh-TW" altLang="en-US" dirty="0"/>
              <a:t>網站建置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en-US" altLang="zh-TW" dirty="0"/>
              <a:t>JAVA</a:t>
            </a:r>
            <a:r>
              <a:rPr lang="zh-TW" altLang="en-US" dirty="0"/>
              <a:t>開發技術</a:t>
            </a:r>
            <a:endParaRPr lang="en-US" altLang="zh-TW" dirty="0"/>
          </a:p>
          <a:p>
            <a:r>
              <a:rPr lang="zh-TW" altLang="en-US" dirty="0"/>
              <a:t>我的網站：網站架構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29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3B64-20E7-4C31-89AD-76D39524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5D15D-7242-4577-94B2-CECD8F89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5BFB19-9099-453E-94B9-5B7C09E9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68" y="1737360"/>
            <a:ext cx="9125824" cy="46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找尋電腦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/>
              <a:t>CMD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ipconfig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B27C00-A629-4750-83E4-DF75941E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26" y="1845734"/>
            <a:ext cx="8567954" cy="44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FC2BF46-B5F3-479C-91BD-58602EACF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304" y="1846263"/>
            <a:ext cx="743371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Paragraphs</a:t>
            </a:r>
          </a:p>
          <a:p>
            <a:r>
              <a:rPr lang="en-US" altLang="zh-TW" dirty="0"/>
              <a:t>HTML Images</a:t>
            </a:r>
          </a:p>
          <a:p>
            <a:r>
              <a:rPr lang="en-US" altLang="zh-TW" dirty="0"/>
              <a:t>marquee</a:t>
            </a:r>
          </a:p>
          <a:p>
            <a:r>
              <a:rPr lang="en-US" altLang="zh-TW" dirty="0"/>
              <a:t>audio</a:t>
            </a:r>
          </a:p>
          <a:p>
            <a:r>
              <a:rPr lang="en-US" altLang="zh-TW" dirty="0"/>
              <a:t>video</a:t>
            </a:r>
          </a:p>
          <a:p>
            <a:r>
              <a:rPr lang="en-US" altLang="zh-TW" dirty="0"/>
              <a:t>HTML YouTube Videos</a:t>
            </a:r>
          </a:p>
          <a:p>
            <a:r>
              <a:rPr lang="en-US" altLang="zh-TW" dirty="0"/>
              <a:t>Iframe</a:t>
            </a:r>
          </a:p>
          <a:p>
            <a:r>
              <a:rPr lang="en-US" altLang="zh-TW" dirty="0"/>
              <a:t>Table</a:t>
            </a:r>
          </a:p>
          <a:p>
            <a:r>
              <a:rPr lang="en-US" altLang="zh-TW" dirty="0"/>
              <a:t>Form</a:t>
            </a:r>
          </a:p>
          <a:p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19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1450F-53C9-4344-B0CF-5310E5F0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檔案結構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C184EF-0494-4EEE-B8E0-C2725B061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2849" y="2001613"/>
            <a:ext cx="864066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ui-monospace"/>
              </a:rPr>
              <a:t>&lt;head&gt;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標籤開始，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ui-monospace"/>
              </a:rPr>
              <a:t> &lt;/head&gt;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標籤結束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寫在網頁 HTML 程式碼的最開頭部分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開頭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ui-monospace"/>
              </a:rPr>
              <a:t>&lt;head&gt;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與結尾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ui-monospace"/>
              </a:rPr>
              <a:t>&lt;/head&gt;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標籤之間，可以放置網頁的其他重要元素，如 title、meta、link、script、style、base 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用來標示網頁的許多基本資訊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瀏覽器會根據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ui-monospace"/>
              </a:rPr>
              <a:t>&lt;head&gt;&lt;/head&gt;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標籤內的資訊，呈現出設計師所設計的網頁樣貌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一個網頁僅能有一組 head 標籤，也只需要一組 head 標籤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6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F8FC1A-F700-4CCC-BDBF-9C70C3AB4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36" y="1846263"/>
            <a:ext cx="74480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7E99DC-5FD6-430A-8239-64FECCF8D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445" y="1846263"/>
            <a:ext cx="74194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2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&lt;!--&gt;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註解，網頁顯示時會忽略</a:t>
            </a:r>
          </a:p>
        </p:txBody>
      </p:sp>
    </p:spTree>
    <p:extLst>
      <p:ext uri="{BB962C8B-B14F-4D97-AF65-F5344CB8AC3E}">
        <p14:creationId xmlns:p14="http://schemas.microsoft.com/office/powerpoint/2010/main" val="127404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&lt;!--&gt;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&lt;!--[       </a:t>
            </a:r>
            <a:r>
              <a:rPr lang="zh-TW" altLang="en-US" dirty="0"/>
              <a:t>輸入文字        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--&gt;(</a:t>
            </a:r>
            <a:r>
              <a:rPr lang="zh-TW" altLang="en-US" dirty="0"/>
              <a:t>不會顯示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輸入文字</a:t>
            </a:r>
            <a:r>
              <a:rPr lang="en-US" altLang="zh-TW" dirty="0"/>
              <a:t>](</a:t>
            </a:r>
            <a:r>
              <a:rPr lang="zh-TW" altLang="en-US" dirty="0"/>
              <a:t>會顯示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12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&lt;!--&gt;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9BB556-63BA-4FFD-9F7E-63F99944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98170"/>
            <a:ext cx="10058400" cy="2718911"/>
          </a:xfrm>
        </p:spPr>
      </p:pic>
    </p:spTree>
    <p:extLst>
      <p:ext uri="{BB962C8B-B14F-4D97-AF65-F5344CB8AC3E}">
        <p14:creationId xmlns:p14="http://schemas.microsoft.com/office/powerpoint/2010/main" val="10062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029CC-55E2-4A2E-8952-19F685A4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客戶端網頁程式開發</a:t>
            </a:r>
            <a:br>
              <a:rPr lang="en-US" altLang="zh-TW" dirty="0"/>
            </a:br>
            <a:r>
              <a:rPr lang="en-US" altLang="zh-TW" dirty="0"/>
              <a:t>(Client-side web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1D72-78CB-4754-A1C0-86595080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將程式寫在網頁</a:t>
            </a:r>
            <a:r>
              <a:rPr lang="en-US" altLang="zh-TW" dirty="0"/>
              <a:t>,</a:t>
            </a:r>
            <a:r>
              <a:rPr lang="zh-TW" altLang="en-US" dirty="0"/>
              <a:t>網頁儲存到</a:t>
            </a:r>
            <a:r>
              <a:rPr lang="en-US" altLang="zh-TW" dirty="0"/>
              <a:t>SEVER,</a:t>
            </a:r>
            <a:r>
              <a:rPr lang="zh-TW" altLang="en-US" dirty="0"/>
              <a:t>供客戶端</a:t>
            </a:r>
            <a:r>
              <a:rPr lang="en-US" altLang="zh-TW" dirty="0"/>
              <a:t>(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  <a:r>
              <a:rPr lang="zh-TW" altLang="en-US" dirty="0"/>
              <a:t>下載</a:t>
            </a:r>
            <a:endParaRPr lang="en-US" altLang="zh-TW" dirty="0"/>
          </a:p>
          <a:p>
            <a:r>
              <a:rPr lang="en-US" altLang="zh-TW" dirty="0"/>
              <a:t>HTML,CSS,JS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3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&lt;a&gt;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endParaRPr lang="en-US" altLang="zh-TW" dirty="0"/>
          </a:p>
          <a:p>
            <a:r>
              <a:rPr lang="en-US" altLang="zh-TW" dirty="0"/>
              <a:t>Anchor(</a:t>
            </a:r>
            <a:r>
              <a:rPr lang="zh-TW" altLang="en-US" dirty="0"/>
              <a:t>錨點</a:t>
            </a:r>
            <a:r>
              <a:rPr lang="en-US" altLang="zh-TW" dirty="0"/>
              <a:t>)</a:t>
            </a:r>
            <a:r>
              <a:rPr lang="zh-TW" altLang="en-US" dirty="0"/>
              <a:t>標籤，用來設定連結；他指定</a:t>
            </a:r>
            <a:r>
              <a:rPr lang="en-US" altLang="zh-TW" dirty="0" err="1"/>
              <a:t>href</a:t>
            </a:r>
            <a:r>
              <a:rPr lang="zh-TW" altLang="en-US" dirty="0"/>
              <a:t>參照位置，</a:t>
            </a:r>
            <a:endParaRPr lang="en-US" altLang="zh-TW" dirty="0"/>
          </a:p>
          <a:p>
            <a:r>
              <a:rPr lang="zh-TW" altLang="en-US" dirty="0"/>
              <a:t>並使用屬性</a:t>
            </a:r>
            <a:r>
              <a:rPr lang="en-US" altLang="zh-TW" dirty="0"/>
              <a:t>target=“_blank”</a:t>
            </a:r>
            <a:r>
              <a:rPr lang="zh-TW" altLang="en-US" dirty="0"/>
              <a:t> 代表新開一個標籤頁來顯示網頁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586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&lt;a&gt;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C7E8998-A63F-4972-8B80-152A899D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&lt;a href=“[</a:t>
            </a:r>
            <a:r>
              <a:rPr lang="zh-TW" altLang="en-US" dirty="0"/>
              <a:t>網址</a:t>
            </a:r>
            <a:r>
              <a:rPr lang="pt-BR" altLang="zh-TW" dirty="0"/>
              <a:t>]"&gt;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超連結欲顯示文字</a:t>
            </a:r>
            <a:r>
              <a:rPr lang="en-US" altLang="zh-TW" dirty="0"/>
              <a:t>]</a:t>
            </a:r>
            <a:r>
              <a:rPr lang="pt-BR" altLang="zh-TW" dirty="0"/>
              <a:t>&lt;/a&gt;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3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&lt;a&gt;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0921F5-BA83-4F36-A946-848A90537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68429"/>
            <a:ext cx="10058400" cy="2378392"/>
          </a:xfrm>
        </p:spPr>
      </p:pic>
    </p:spTree>
    <p:extLst>
      <p:ext uri="{BB962C8B-B14F-4D97-AF65-F5344CB8AC3E}">
        <p14:creationId xmlns:p14="http://schemas.microsoft.com/office/powerpoint/2010/main" val="422579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50F55-1C71-40AC-9E06-23AD233F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&lt;head&gt;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FD992-038A-4D4C-A348-58BF482A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標頭區塊</a:t>
            </a:r>
          </a:p>
        </p:txBody>
      </p:sp>
    </p:spTree>
    <p:extLst>
      <p:ext uri="{BB962C8B-B14F-4D97-AF65-F5344CB8AC3E}">
        <p14:creationId xmlns:p14="http://schemas.microsoft.com/office/powerpoint/2010/main" val="303607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50F55-1C71-40AC-9E06-23AD233F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&lt;head&gt;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FD992-038A-4D4C-A348-58BF482A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&lt;head&gt; . . . &lt;/head&gt;</a:t>
            </a:r>
          </a:p>
        </p:txBody>
      </p:sp>
    </p:spTree>
    <p:extLst>
      <p:ext uri="{BB962C8B-B14F-4D97-AF65-F5344CB8AC3E}">
        <p14:creationId xmlns:p14="http://schemas.microsoft.com/office/powerpoint/2010/main" val="3548357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50F55-1C71-40AC-9E06-23AD233F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&lt;body&gt;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FD992-038A-4D4C-A348-58BF482A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網頁的主體區塊</a:t>
            </a:r>
          </a:p>
        </p:txBody>
      </p:sp>
    </p:spTree>
    <p:extLst>
      <p:ext uri="{BB962C8B-B14F-4D97-AF65-F5344CB8AC3E}">
        <p14:creationId xmlns:p14="http://schemas.microsoft.com/office/powerpoint/2010/main" val="798457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50F55-1C71-40AC-9E06-23AD233F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&lt;body&gt;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FD992-038A-4D4C-A348-58BF482A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&lt;body style=“</a:t>
            </a:r>
            <a:r>
              <a:rPr lang="en-US" altLang="zh-TW" dirty="0" err="1">
                <a:solidFill>
                  <a:srgbClr val="FF0000"/>
                </a:solidFill>
              </a:rPr>
              <a:t>background-color:yellow</a:t>
            </a:r>
            <a:r>
              <a:rPr lang="en-US" altLang="zh-TW" dirty="0"/>
              <a:t>”&gt;</a:t>
            </a:r>
          </a:p>
          <a:p>
            <a:r>
              <a:rPr lang="en-US" altLang="zh-TW" dirty="0"/>
              <a:t>                         (</a:t>
            </a:r>
            <a:r>
              <a:rPr lang="zh-TW" altLang="en-US" dirty="0"/>
              <a:t>設定網頁背景為黃色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28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代表</a:t>
            </a:r>
            <a:r>
              <a:rPr lang="en-US" altLang="zh-TW" dirty="0"/>
              <a:t>HTML</a:t>
            </a:r>
            <a:r>
              <a:rPr lang="zh-TW" altLang="en-US" dirty="0"/>
              <a:t>文件的開頭</a:t>
            </a:r>
          </a:p>
        </p:txBody>
      </p:sp>
    </p:spTree>
    <p:extLst>
      <p:ext uri="{BB962C8B-B14F-4D97-AF65-F5344CB8AC3E}">
        <p14:creationId xmlns:p14="http://schemas.microsoft.com/office/powerpoint/2010/main" val="389927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&lt;html&gt; . . . 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943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斷行；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r>
              <a:rPr lang="zh-TW" altLang="en-US" dirty="0"/>
              <a:t>沒有結束標籤</a:t>
            </a:r>
          </a:p>
        </p:txBody>
      </p:sp>
    </p:spTree>
    <p:extLst>
      <p:ext uri="{BB962C8B-B14F-4D97-AF65-F5344CB8AC3E}">
        <p14:creationId xmlns:p14="http://schemas.microsoft.com/office/powerpoint/2010/main" val="11559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r>
              <a:rPr lang="zh-TW" altLang="en-US" dirty="0"/>
              <a:t>是一個把</a:t>
            </a:r>
            <a:r>
              <a:rPr lang="en-US" altLang="zh-TW" dirty="0"/>
              <a:t>Apache</a:t>
            </a:r>
            <a:r>
              <a:rPr lang="zh-TW" altLang="en-US" dirty="0"/>
              <a:t>網頁伺服器與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Perl</a:t>
            </a:r>
            <a:r>
              <a:rPr lang="zh-TW" altLang="en-US" dirty="0"/>
              <a:t>及</a:t>
            </a:r>
            <a:r>
              <a:rPr lang="en-US" altLang="zh-TW" dirty="0"/>
              <a:t>MariaDB</a:t>
            </a:r>
            <a:r>
              <a:rPr lang="zh-TW" altLang="en-US" dirty="0"/>
              <a:t>集合在一起的安裝包，允許使用者可以在自己的電腦上輕易的建立網頁伺服器。</a:t>
            </a:r>
            <a:endParaRPr lang="en-US" altLang="zh-TW" dirty="0"/>
          </a:p>
          <a:p>
            <a:r>
              <a:rPr lang="zh-TW" altLang="en-US" dirty="0"/>
              <a:t>且是完全免費且易於安裝的</a:t>
            </a:r>
            <a:r>
              <a:rPr lang="en-US" altLang="zh-TW" dirty="0"/>
              <a:t>Apache</a:t>
            </a:r>
            <a:r>
              <a:rPr lang="zh-TW" altLang="en-US" dirty="0"/>
              <a:t>發行版本。</a:t>
            </a:r>
          </a:p>
        </p:txBody>
      </p:sp>
    </p:spTree>
    <p:extLst>
      <p:ext uri="{BB962C8B-B14F-4D97-AF65-F5344CB8AC3E}">
        <p14:creationId xmlns:p14="http://schemas.microsoft.com/office/powerpoint/2010/main" val="1023770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                            ]&lt;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534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6DD61B-36CE-446D-93BF-F7B644A8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35305"/>
            <a:ext cx="10058400" cy="284464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105C21-4F79-46E6-B8C8-508664AADF01}"/>
              </a:ext>
            </a:extLst>
          </p:cNvPr>
          <p:cNvSpPr/>
          <p:nvPr/>
        </p:nvSpPr>
        <p:spPr>
          <a:xfrm>
            <a:off x="1036637" y="3357693"/>
            <a:ext cx="867664" cy="341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CA4AF5-3A4D-4D61-AE75-15EFE0AFA792}"/>
              </a:ext>
            </a:extLst>
          </p:cNvPr>
          <p:cNvSpPr/>
          <p:nvPr/>
        </p:nvSpPr>
        <p:spPr>
          <a:xfrm>
            <a:off x="5953679" y="2778853"/>
            <a:ext cx="799459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39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&lt;h1&gt;~&lt;h6&gt;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網頁內容的標題；</a:t>
            </a:r>
            <a:r>
              <a:rPr lang="en-US" altLang="zh-TW" dirty="0"/>
              <a:t>&lt;h1&gt;</a:t>
            </a:r>
            <a:r>
              <a:rPr lang="zh-TW" altLang="en-US" dirty="0"/>
              <a:t>最大，</a:t>
            </a:r>
            <a:r>
              <a:rPr lang="en-US" altLang="zh-TW" dirty="0"/>
              <a:t>&lt;h6&gt;</a:t>
            </a:r>
            <a:r>
              <a:rPr lang="zh-TW" altLang="en-US" dirty="0"/>
              <a:t>最小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314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&lt;h1&gt;~&lt;h6&gt;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</a:p>
          <a:p>
            <a:r>
              <a:rPr lang="en-US" altLang="zh-TW" dirty="0"/>
              <a:t>&lt;h1&gt;</a:t>
            </a:r>
            <a:r>
              <a:rPr lang="zh-TW" altLang="en-US" dirty="0"/>
              <a:t>偉大的恩師曾龍龍大大</a:t>
            </a:r>
            <a:r>
              <a:rPr lang="en-US" altLang="zh-TW" dirty="0"/>
              <a:t>&lt;/h1&gt;</a:t>
            </a:r>
            <a:r>
              <a:rPr lang="zh-TW" altLang="en-US" dirty="0"/>
              <a:t> 最大</a:t>
            </a:r>
            <a:endParaRPr lang="en-US" altLang="zh-TW" dirty="0"/>
          </a:p>
          <a:p>
            <a:r>
              <a:rPr lang="en-US" altLang="zh-TW" dirty="0"/>
              <a:t>~</a:t>
            </a:r>
          </a:p>
          <a:p>
            <a:r>
              <a:rPr lang="en-US" altLang="zh-TW" dirty="0"/>
              <a:t>&lt;h6&gt;</a:t>
            </a:r>
            <a:r>
              <a:rPr lang="zh-TW" altLang="en-US" dirty="0"/>
              <a:t>偉大的恩師曾龍龍大大</a:t>
            </a:r>
            <a:r>
              <a:rPr lang="en-US" altLang="zh-TW" dirty="0"/>
              <a:t>&lt;/h6&gt;</a:t>
            </a:r>
            <a:r>
              <a:rPr lang="zh-TW" altLang="en-US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3947663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&lt;h1&gt;~&lt;h6&gt;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332CAB-BACA-436C-BF9B-04FEEC82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78907"/>
            <a:ext cx="10058400" cy="2357437"/>
          </a:xfrm>
        </p:spPr>
      </p:pic>
    </p:spTree>
    <p:extLst>
      <p:ext uri="{BB962C8B-B14F-4D97-AF65-F5344CB8AC3E}">
        <p14:creationId xmlns:p14="http://schemas.microsoft.com/office/powerpoint/2010/main" val="2063820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顯示一條橫跨網頁的水平線，將內容分隔成分開的區塊；</a:t>
            </a:r>
            <a:endParaRPr lang="en-US" altLang="zh-TW" dirty="0"/>
          </a:p>
          <a:p>
            <a:r>
              <a:rPr lang="zh-TW" altLang="en-US" dirty="0"/>
              <a:t>選用的</a:t>
            </a:r>
            <a:r>
              <a:rPr lang="en-US" altLang="zh-TW" dirty="0"/>
              <a:t>style</a:t>
            </a:r>
            <a:r>
              <a:rPr lang="zh-TW" altLang="en-US" dirty="0"/>
              <a:t>屬性可設定背景色彩；</a:t>
            </a:r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r>
              <a:rPr lang="zh-TW" altLang="en-US" dirty="0"/>
              <a:t>沒有結束標籤</a:t>
            </a:r>
          </a:p>
        </p:txBody>
      </p:sp>
    </p:spTree>
    <p:extLst>
      <p:ext uri="{BB962C8B-B14F-4D97-AF65-F5344CB8AC3E}">
        <p14:creationId xmlns:p14="http://schemas.microsoft.com/office/powerpoint/2010/main" val="368690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D70259-040A-46FB-A8E5-00E93DE5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64582"/>
            <a:ext cx="10058400" cy="2986087"/>
          </a:xfrm>
        </p:spPr>
      </p:pic>
    </p:spTree>
    <p:extLst>
      <p:ext uri="{BB962C8B-B14F-4D97-AF65-F5344CB8AC3E}">
        <p14:creationId xmlns:p14="http://schemas.microsoft.com/office/powerpoint/2010/main" val="3330641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&lt;iframe&gt;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嵌入取自其他網站的內容，例如網頁或線上影片；使用</a:t>
            </a:r>
            <a:r>
              <a:rPr lang="en-US" altLang="zh-TW" dirty="0"/>
              <a:t>height</a:t>
            </a:r>
            <a:r>
              <a:rPr lang="zh-TW" altLang="en-US" dirty="0"/>
              <a:t>和</a:t>
            </a:r>
            <a:r>
              <a:rPr lang="en-US" altLang="zh-TW" dirty="0"/>
              <a:t>width</a:t>
            </a:r>
            <a:r>
              <a:rPr lang="zh-TW" altLang="en-US" dirty="0"/>
              <a:t>屬性來指定</a:t>
            </a:r>
            <a:endParaRPr lang="en-US" altLang="zh-TW" dirty="0"/>
          </a:p>
          <a:p>
            <a:r>
              <a:rPr lang="en-US" altLang="zh-TW" dirty="0"/>
              <a:t>Iframe container</a:t>
            </a:r>
            <a:r>
              <a:rPr lang="zh-TW" altLang="en-US" dirty="0"/>
              <a:t>的大小</a:t>
            </a:r>
            <a:r>
              <a:rPr lang="en-US" altLang="zh-TW" dirty="0"/>
              <a:t>(</a:t>
            </a:r>
            <a:r>
              <a:rPr lang="zh-TW" altLang="en-US" dirty="0"/>
              <a:t>已像素為單位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4072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&lt;iframe&gt;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&lt;iframe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=“[   </a:t>
            </a:r>
            <a:r>
              <a:rPr lang="zh-TW" altLang="en-US" dirty="0"/>
              <a:t>網址   </a:t>
            </a:r>
            <a:r>
              <a:rPr lang="en-US" altLang="zh-TW" dirty="0"/>
              <a:t>]"</a:t>
            </a:r>
          </a:p>
          <a:p>
            <a:r>
              <a:rPr lang="en-US" altLang="zh-TW" dirty="0"/>
              <a:t> width=“[      ]"</a:t>
            </a:r>
          </a:p>
          <a:p>
            <a:r>
              <a:rPr lang="en-US" altLang="zh-TW" dirty="0"/>
              <a:t> height="[      ]"&gt;</a:t>
            </a:r>
          </a:p>
          <a:p>
            <a:r>
              <a:rPr lang="en-US" altLang="zh-TW" dirty="0"/>
              <a:t> &lt;iframe&gt;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88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&lt;iframe&gt;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A3D391-2AD3-424C-B94D-FBD488EE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37160"/>
            <a:ext cx="10058400" cy="3640931"/>
          </a:xfrm>
        </p:spPr>
      </p:pic>
    </p:spTree>
    <p:extLst>
      <p:ext uri="{BB962C8B-B14F-4D97-AF65-F5344CB8AC3E}">
        <p14:creationId xmlns:p14="http://schemas.microsoft.com/office/powerpoint/2010/main" val="192934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r>
              <a:rPr lang="zh-TW" altLang="en-US" dirty="0"/>
              <a:t>安裝過程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41A706-0CFD-4A37-B046-0E97E7F7F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633" y="1846263"/>
            <a:ext cx="467505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16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&lt;p&gt;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段落</a:t>
            </a:r>
          </a:p>
        </p:txBody>
      </p:sp>
    </p:spTree>
    <p:extLst>
      <p:ext uri="{BB962C8B-B14F-4D97-AF65-F5344CB8AC3E}">
        <p14:creationId xmlns:p14="http://schemas.microsoft.com/office/powerpoint/2010/main" val="879001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&lt;p&gt;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&lt;p&gt; . . . 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827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&lt;p&gt;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CFB76A-9D6E-4BEB-BA19-49878180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79834"/>
            <a:ext cx="10058400" cy="2755582"/>
          </a:xfrm>
        </p:spPr>
      </p:pic>
    </p:spTree>
    <p:extLst>
      <p:ext uri="{BB962C8B-B14F-4D97-AF65-F5344CB8AC3E}">
        <p14:creationId xmlns:p14="http://schemas.microsoft.com/office/powerpoint/2010/main" val="3032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編寫的</a:t>
            </a:r>
            <a:r>
              <a:rPr lang="en-US" altLang="zh-TW" dirty="0"/>
              <a:t>JavaScript</a:t>
            </a:r>
            <a:r>
              <a:rPr lang="zh-TW" altLang="en-US" dirty="0"/>
              <a:t>程式碼，寫在</a:t>
            </a:r>
            <a:r>
              <a:rPr lang="en-US" altLang="zh-TW" dirty="0"/>
              <a:t>&lt;head&gt;</a:t>
            </a:r>
            <a:r>
              <a:rPr lang="zh-TW" altLang="en-US" dirty="0"/>
              <a:t>區塊內</a:t>
            </a:r>
          </a:p>
        </p:txBody>
      </p:sp>
    </p:spTree>
    <p:extLst>
      <p:ext uri="{BB962C8B-B14F-4D97-AF65-F5344CB8AC3E}">
        <p14:creationId xmlns:p14="http://schemas.microsoft.com/office/powerpoint/2010/main" val="586642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&lt;script&gt;  . . . &lt;/script&gt;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588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&lt;script&gt;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B356D9-5B3B-4567-AE24-DA10B1E6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56690"/>
            <a:ext cx="10058400" cy="2801870"/>
          </a:xfrm>
        </p:spPr>
      </p:pic>
    </p:spTree>
    <p:extLst>
      <p:ext uri="{BB962C8B-B14F-4D97-AF65-F5344CB8AC3E}">
        <p14:creationId xmlns:p14="http://schemas.microsoft.com/office/powerpoint/2010/main" val="3036915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&lt;span&gt;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指定要套用的樣式的內容部分</a:t>
            </a:r>
          </a:p>
        </p:txBody>
      </p:sp>
    </p:spTree>
    <p:extLst>
      <p:ext uri="{BB962C8B-B14F-4D97-AF65-F5344CB8AC3E}">
        <p14:creationId xmlns:p14="http://schemas.microsoft.com/office/powerpoint/2010/main" val="1839278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&lt;span&gt;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</a:p>
          <a:p>
            <a:r>
              <a:rPr lang="en-US" altLang="zh-TW" dirty="0"/>
              <a:t>this text is </a:t>
            </a:r>
          </a:p>
          <a:p>
            <a:r>
              <a:rPr lang="en-US" altLang="zh-TW" dirty="0"/>
              <a:t>&lt;span</a:t>
            </a:r>
          </a:p>
          <a:p>
            <a:r>
              <a:rPr lang="en-US" altLang="zh-TW" dirty="0"/>
              <a:t>  style="</a:t>
            </a:r>
            <a:r>
              <a:rPr lang="en-US" altLang="zh-TW" dirty="0" err="1"/>
              <a:t>color:red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font-weight:bold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&gt; </a:t>
            </a:r>
          </a:p>
          <a:p>
            <a:r>
              <a:rPr lang="en-US" altLang="zh-TW" dirty="0"/>
              <a:t>red and bold</a:t>
            </a:r>
          </a:p>
          <a:p>
            <a:r>
              <a:rPr lang="en-US" altLang="zh-TW" dirty="0"/>
              <a:t>&lt;/span&gt;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622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B5992-10B5-4FBA-9250-868948D5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&lt;span&gt;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75B7F5-CD5F-4831-B476-39FB75E6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03409"/>
            <a:ext cx="10058400" cy="2708433"/>
          </a:xfrm>
        </p:spPr>
      </p:pic>
    </p:spTree>
    <p:extLst>
      <p:ext uri="{BB962C8B-B14F-4D97-AF65-F5344CB8AC3E}">
        <p14:creationId xmlns:p14="http://schemas.microsoft.com/office/powerpoint/2010/main" val="2395087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  <a:r>
              <a:rPr lang="zh-TW" altLang="en-US" dirty="0"/>
              <a:t>顯示圖片標籤</a:t>
            </a:r>
            <a:endParaRPr lang="en-US" altLang="zh-TW" dirty="0"/>
          </a:p>
          <a:p>
            <a:r>
              <a:rPr lang="en-US" altLang="zh-TW" dirty="0" err="1"/>
              <a:t>Src</a:t>
            </a:r>
            <a:r>
              <a:rPr lang="zh-TW" altLang="en-US" dirty="0"/>
              <a:t>指定圖片來源</a:t>
            </a:r>
            <a:endParaRPr lang="en-US" altLang="zh-TW" dirty="0"/>
          </a:p>
          <a:p>
            <a:r>
              <a:rPr lang="zh-TW" altLang="en-US" dirty="0"/>
              <a:t>用法：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=“</a:t>
            </a:r>
            <a:r>
              <a:rPr lang="zh-TW" altLang="en-US" dirty="0"/>
              <a:t>圖片網址</a:t>
            </a:r>
            <a:r>
              <a:rPr lang="en-US" altLang="zh-TW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9990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r>
              <a:rPr lang="zh-TW" altLang="en-US" dirty="0"/>
              <a:t>安裝過程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8584056-E7CF-41D2-888B-54FC7C088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3944"/>
            <a:ext cx="4772691" cy="4010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EEE265-5308-4A66-A3AF-25F3BDE4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65" y="1843944"/>
            <a:ext cx="469946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03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</a:t>
            </a:r>
            <a:r>
              <a:rPr lang="zh-TW" altLang="en-US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C877E0-FF66-400F-B734-426595047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6492"/>
            <a:ext cx="10058400" cy="2902267"/>
          </a:xfrm>
        </p:spPr>
      </p:pic>
    </p:spTree>
    <p:extLst>
      <p:ext uri="{BB962C8B-B14F-4D97-AF65-F5344CB8AC3E}">
        <p14:creationId xmlns:p14="http://schemas.microsoft.com/office/powerpoint/2010/main" val="1893371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marquee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跑馬燈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默入</a:t>
            </a:r>
            <a:endParaRPr lang="en-US" altLang="zh-TW" dirty="0"/>
          </a:p>
          <a:p>
            <a:r>
              <a:rPr lang="en-US" altLang="zh-TW" dirty="0"/>
              <a:t>&lt;marquee &gt;</a:t>
            </a: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親愛的偉大恩師曾龍大大</a:t>
            </a:r>
            <a:r>
              <a:rPr lang="en-US" altLang="zh-TW" dirty="0"/>
              <a:t>&lt;/marquee&gt;</a:t>
            </a:r>
          </a:p>
          <a:p>
            <a:endParaRPr lang="en-US" altLang="zh-TW" dirty="0"/>
          </a:p>
          <a:p>
            <a:r>
              <a:rPr lang="zh-TW" altLang="en-US" dirty="0"/>
              <a:t>回彈</a:t>
            </a:r>
            <a:endParaRPr lang="en-US" altLang="zh-TW" dirty="0"/>
          </a:p>
          <a:p>
            <a:r>
              <a:rPr lang="en-US" altLang="zh-TW" dirty="0"/>
              <a:t>&lt;marquee behavior="alternate"&gt;</a:t>
            </a: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親愛的偉大恩師曾龍大大</a:t>
            </a:r>
            <a:r>
              <a:rPr lang="en-US" altLang="zh-TW" dirty="0"/>
              <a:t>&lt;/marquee&gt;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911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FE6CD-F159-4CF6-892E-6A04F1A2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Marquee</a:t>
            </a:r>
            <a:r>
              <a:rPr lang="zh-TW" altLang="en-US" dirty="0"/>
              <a:t>更多標籤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2825D-32E0-488D-838B-2FD12D28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Height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高度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Direction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方向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寬度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Behavior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滾動方式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Scrolldelay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延遲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Scrollamount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速度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Loop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循環 默認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Bgcolor</a:t>
            </a:r>
            <a:r>
              <a:rPr lang="zh-TW" alt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：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背景顏色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034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marquee</a:t>
            </a:r>
            <a:r>
              <a:rPr lang="zh-TW" altLang="en-US" dirty="0"/>
              <a:t>回彈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287004-34B6-4BB5-9948-C8DCB928A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64118"/>
            <a:ext cx="10058400" cy="2787014"/>
          </a:xfrm>
        </p:spPr>
      </p:pic>
    </p:spTree>
    <p:extLst>
      <p:ext uri="{BB962C8B-B14F-4D97-AF65-F5344CB8AC3E}">
        <p14:creationId xmlns:p14="http://schemas.microsoft.com/office/powerpoint/2010/main" val="28945530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marquee</a:t>
            </a:r>
            <a:r>
              <a:rPr lang="zh-TW" altLang="en-US" dirty="0"/>
              <a:t>默入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D87A7C-E517-4D04-9AC9-D65A4C32D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48185"/>
            <a:ext cx="10058400" cy="2818880"/>
          </a:xfrm>
        </p:spPr>
      </p:pic>
    </p:spTree>
    <p:extLst>
      <p:ext uri="{BB962C8B-B14F-4D97-AF65-F5344CB8AC3E}">
        <p14:creationId xmlns:p14="http://schemas.microsoft.com/office/powerpoint/2010/main" val="933072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用於在 </a:t>
            </a:r>
            <a:r>
              <a:rPr lang="en-US" altLang="zh-TW" dirty="0"/>
              <a:t>HTML </a:t>
            </a:r>
            <a:r>
              <a:rPr lang="zh-TW" altLang="en-US" dirty="0"/>
              <a:t>中插入音檔。</a:t>
            </a:r>
          </a:p>
          <a:p>
            <a:r>
              <a:rPr lang="zh-TW" altLang="en-US" dirty="0"/>
              <a:t>屬性 ：</a:t>
            </a:r>
          </a:p>
          <a:p>
            <a:r>
              <a:rPr lang="en-US" altLang="zh-TW" dirty="0" err="1"/>
              <a:t>src</a:t>
            </a:r>
            <a:r>
              <a:rPr lang="zh-TW" altLang="en-US" dirty="0"/>
              <a:t>：音訊資源的位址 </a:t>
            </a:r>
            <a:r>
              <a:rPr lang="en-US" altLang="zh-TW" dirty="0"/>
              <a:t>(URL)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control</a:t>
            </a:r>
            <a:r>
              <a:rPr lang="zh-TW" altLang="en-US" dirty="0"/>
              <a:t>：指定是否顯示音訊控制面板。</a:t>
            </a:r>
          </a:p>
          <a:p>
            <a:r>
              <a:rPr lang="en-US" altLang="zh-TW" dirty="0" err="1"/>
              <a:t>autoplay</a:t>
            </a:r>
            <a:r>
              <a:rPr lang="zh-TW" altLang="en-US" dirty="0"/>
              <a:t>：控制是否自動播放。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&lt;audio&gt; </a:t>
            </a:r>
            <a:r>
              <a:rPr lang="zh-TW" altLang="en-US" dirty="0"/>
              <a:t>裡面 </a:t>
            </a:r>
            <a:r>
              <a:rPr lang="en-US" altLang="zh-TW" dirty="0"/>
              <a:t>&lt;source&gt; </a:t>
            </a:r>
            <a:r>
              <a:rPr lang="zh-TW" altLang="en-US" dirty="0"/>
              <a:t>以外的內容會被當做成是 </a:t>
            </a:r>
            <a:r>
              <a:rPr lang="en-US" altLang="zh-TW" dirty="0"/>
              <a:t>fallback </a:t>
            </a:r>
            <a:r>
              <a:rPr lang="zh-TW" altLang="en-US" dirty="0"/>
              <a:t>內容，給瀏覽器在資源載入失敗或不支援 </a:t>
            </a:r>
            <a:r>
              <a:rPr lang="en-US" altLang="zh-TW" dirty="0"/>
              <a:t>&lt;audio&gt; </a:t>
            </a:r>
            <a:r>
              <a:rPr lang="zh-TW" altLang="en-US" dirty="0"/>
              <a:t>標籤時顯示。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649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&lt;audio controls&gt;</a:t>
            </a:r>
          </a:p>
          <a:p>
            <a:r>
              <a:rPr lang="en-US" altLang="zh-TW" dirty="0"/>
              <a:t>  &lt;source </a:t>
            </a:r>
            <a:r>
              <a:rPr lang="en-US" altLang="zh-TW" dirty="0" err="1"/>
              <a:t>src</a:t>
            </a:r>
            <a:r>
              <a:rPr lang="en-US" altLang="zh-TW" dirty="0"/>
              <a:t>="horse.ogg" type="audio/</a:t>
            </a:r>
            <a:r>
              <a:rPr lang="en-US" altLang="zh-TW" dirty="0" err="1"/>
              <a:t>ogg</a:t>
            </a:r>
            <a:r>
              <a:rPr lang="en-US" altLang="zh-TW" dirty="0"/>
              <a:t>"&gt;</a:t>
            </a:r>
          </a:p>
          <a:p>
            <a:r>
              <a:rPr lang="en-US" altLang="zh-TW" dirty="0"/>
              <a:t>  &lt;source </a:t>
            </a:r>
            <a:r>
              <a:rPr lang="en-US" altLang="zh-TW" dirty="0" err="1"/>
              <a:t>src</a:t>
            </a:r>
            <a:r>
              <a:rPr lang="en-US" altLang="zh-TW" dirty="0"/>
              <a:t>="horse.mp3" type="audio/mpeg"&gt;</a:t>
            </a:r>
          </a:p>
          <a:p>
            <a:r>
              <a:rPr lang="en-US" altLang="zh-TW" dirty="0"/>
              <a:t>Your browser does not support the audio element.</a:t>
            </a:r>
          </a:p>
          <a:p>
            <a:r>
              <a:rPr lang="en-US" altLang="zh-TW" dirty="0"/>
              <a:t>&lt;/audio&gt;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734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audio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188E5C-1D1E-407E-8C96-DA08CCDBE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81020"/>
            <a:ext cx="10058400" cy="275321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390A53-E6CF-4A04-936A-CFD921266274}"/>
              </a:ext>
            </a:extLst>
          </p:cNvPr>
          <p:cNvSpPr/>
          <p:nvPr/>
        </p:nvSpPr>
        <p:spPr>
          <a:xfrm>
            <a:off x="6126163" y="2692866"/>
            <a:ext cx="1734321" cy="394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989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用來在</a:t>
            </a:r>
            <a:r>
              <a:rPr lang="en-US" altLang="zh-TW" dirty="0"/>
              <a:t>HTML</a:t>
            </a:r>
            <a:r>
              <a:rPr lang="zh-TW" altLang="en-US" dirty="0"/>
              <a:t>中播放影片或影音串流。</a:t>
            </a:r>
          </a:p>
          <a:p>
            <a:r>
              <a:rPr lang="zh-TW" altLang="en-US" dirty="0"/>
              <a:t>屬性：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&lt;video&gt; </a:t>
            </a:r>
            <a:r>
              <a:rPr lang="zh-TW" altLang="en-US" dirty="0"/>
              <a:t>裡面 </a:t>
            </a:r>
            <a:r>
              <a:rPr lang="en-US" altLang="zh-TW" dirty="0"/>
              <a:t>&lt;source&gt; </a:t>
            </a:r>
            <a:r>
              <a:rPr lang="zh-TW" altLang="en-US" dirty="0"/>
              <a:t>以外的內容會被當做成是 </a:t>
            </a:r>
            <a:r>
              <a:rPr lang="en-US" altLang="zh-TW" dirty="0"/>
              <a:t>fallback </a:t>
            </a:r>
            <a:r>
              <a:rPr lang="zh-TW" altLang="en-US" dirty="0"/>
              <a:t>內容，給瀏覽器在資源載入失敗或不支援 </a:t>
            </a:r>
            <a:r>
              <a:rPr lang="en-US" altLang="zh-TW" dirty="0"/>
              <a:t>&lt;video&gt; </a:t>
            </a:r>
            <a:r>
              <a:rPr lang="zh-TW" altLang="en-US" dirty="0"/>
              <a:t>標籤時顯示。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9380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114" y="1896068"/>
            <a:ext cx="10058400" cy="4023360"/>
          </a:xfrm>
        </p:spPr>
        <p:txBody>
          <a:bodyPr/>
          <a:lstStyle/>
          <a:p>
            <a:r>
              <a:rPr lang="en-US" altLang="zh-TW" dirty="0"/>
              <a:t>&lt;video width="400" controls&gt;</a:t>
            </a:r>
          </a:p>
          <a:p>
            <a:r>
              <a:rPr lang="en-US" altLang="zh-TW" dirty="0"/>
              <a:t>  &lt;source </a:t>
            </a:r>
            <a:r>
              <a:rPr lang="en-US" altLang="zh-TW" dirty="0" err="1"/>
              <a:t>src</a:t>
            </a:r>
            <a:r>
              <a:rPr lang="en-US" altLang="zh-TW" dirty="0"/>
              <a:t>=“[             ].mp4" type="video/mp4"&gt;</a:t>
            </a:r>
          </a:p>
          <a:p>
            <a:r>
              <a:rPr lang="en-US" altLang="zh-TW" dirty="0"/>
              <a:t>Your browser does not support HTML video.</a:t>
            </a:r>
          </a:p>
          <a:p>
            <a:r>
              <a:rPr lang="en-US" altLang="zh-TW" dirty="0"/>
              <a:t>&lt;/video&gt;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14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r>
              <a:rPr lang="zh-TW" altLang="en-US" dirty="0"/>
              <a:t>安裝過程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57C0-E63E-4624-9160-CCE0C2D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ABD7C7-1BE6-49E4-AAE9-B113E0A8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50" y="1845734"/>
            <a:ext cx="4866350" cy="40233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32D05A-C0B0-436D-85AB-06C2F9E7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55" y="1845734"/>
            <a:ext cx="610852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0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A32C3B-6335-48D2-B588-AEFDA5661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32139"/>
            <a:ext cx="10058400" cy="2487030"/>
          </a:xfrm>
        </p:spPr>
      </p:pic>
    </p:spTree>
    <p:extLst>
      <p:ext uri="{BB962C8B-B14F-4D97-AF65-F5344CB8AC3E}">
        <p14:creationId xmlns:p14="http://schemas.microsoft.com/office/powerpoint/2010/main" val="2666885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&lt;table style="border:3px ;" cellpadding="50" border='1' align="center"&gt;</a:t>
            </a:r>
          </a:p>
          <a:p>
            <a:r>
              <a:rPr lang="en-US" altLang="zh-TW" dirty="0"/>
              <a:t>  &lt;tr&gt;</a:t>
            </a:r>
          </a:p>
          <a:p>
            <a:r>
              <a:rPr lang="en-US" altLang="zh-TW" dirty="0"/>
              <a:t>    &lt;td&gt;[          ]&lt;/td&gt;</a:t>
            </a:r>
          </a:p>
          <a:p>
            <a:r>
              <a:rPr lang="en-US" altLang="zh-TW" dirty="0"/>
              <a:t>    &lt;td&gt;[          ]&lt;/td&gt;</a:t>
            </a:r>
          </a:p>
          <a:p>
            <a:r>
              <a:rPr lang="en-US" altLang="zh-TW" dirty="0"/>
              <a:t>    &lt;td&gt;[          ]&lt;/td&gt;</a:t>
            </a:r>
          </a:p>
          <a:p>
            <a:r>
              <a:rPr lang="en-US" altLang="zh-TW" dirty="0"/>
              <a:t>  &lt;/tr&gt;</a:t>
            </a:r>
          </a:p>
          <a:p>
            <a:r>
              <a:rPr lang="en-US" altLang="zh-TW" dirty="0"/>
              <a:t>  &lt;tr&gt;</a:t>
            </a:r>
          </a:p>
          <a:p>
            <a:r>
              <a:rPr lang="en-US" altLang="zh-TW" dirty="0"/>
              <a:t>    &lt;td&gt;[          ]&lt;/td&gt;</a:t>
            </a:r>
          </a:p>
          <a:p>
            <a:r>
              <a:rPr lang="en-US" altLang="zh-TW" dirty="0"/>
              <a:t>    &lt;td&gt;[          ]&lt;/td&gt;</a:t>
            </a:r>
          </a:p>
          <a:p>
            <a:r>
              <a:rPr lang="en-US" altLang="zh-TW" dirty="0"/>
              <a:t>    &lt;td&gt;[          ]&lt;/td&gt;</a:t>
            </a:r>
          </a:p>
          <a:p>
            <a:r>
              <a:rPr lang="en-US" altLang="zh-TW" dirty="0"/>
              <a:t>  &lt;/tr&gt;</a:t>
            </a:r>
          </a:p>
          <a:p>
            <a:r>
              <a:rPr lang="en-US" altLang="zh-TW" dirty="0"/>
              <a:t>&lt;/table&gt;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3352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091A43-7A39-4CA2-ADAC-1ABAFD84F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84116"/>
            <a:ext cx="10058400" cy="2747019"/>
          </a:xfrm>
        </p:spPr>
      </p:pic>
    </p:spTree>
    <p:extLst>
      <p:ext uri="{BB962C8B-B14F-4D97-AF65-F5344CB8AC3E}">
        <p14:creationId xmlns:p14="http://schemas.microsoft.com/office/powerpoint/2010/main" val="2441742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&lt;style&gt;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為標籤設定內嵌樣式；寫在</a:t>
            </a:r>
            <a:r>
              <a:rPr lang="en-US" altLang="zh-TW" dirty="0"/>
              <a:t>&lt;head&gt;</a:t>
            </a:r>
            <a:r>
              <a:rPr lang="zh-TW" altLang="en-US" dirty="0"/>
              <a:t>區塊內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883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&lt;style&gt;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</a:p>
          <a:p>
            <a:r>
              <a:rPr lang="en-US" altLang="zh-TW" dirty="0"/>
              <a:t>&lt;style&gt;</a:t>
            </a:r>
          </a:p>
          <a:p>
            <a:r>
              <a:rPr lang="en-US" altLang="zh-TW" dirty="0"/>
              <a:t>h1 {</a:t>
            </a:r>
          </a:p>
          <a:p>
            <a:r>
              <a:rPr lang="en-US" altLang="zh-TW" dirty="0" err="1"/>
              <a:t>font-family:serif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color: blue;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&lt;/style&gt;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0923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C23AF-5C1B-4810-B1DC-9F821FF0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&lt;style&gt;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DF4CB6-D36D-48A7-A146-26BEDB95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78142"/>
            <a:ext cx="10058400" cy="3158966"/>
          </a:xfrm>
        </p:spPr>
      </p:pic>
    </p:spTree>
    <p:extLst>
      <p:ext uri="{BB962C8B-B14F-4D97-AF65-F5344CB8AC3E}">
        <p14:creationId xmlns:p14="http://schemas.microsoft.com/office/powerpoint/2010/main" val="2263366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&lt;title&gt;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這是會顯示在瀏覽器標籤頁上的網頁標題；寫在文件的</a:t>
            </a:r>
            <a:r>
              <a:rPr lang="en-US" altLang="zh-TW" dirty="0"/>
              <a:t>&lt;head&gt;</a:t>
            </a:r>
            <a:r>
              <a:rPr lang="zh-TW" altLang="en-US" dirty="0"/>
              <a:t>區塊內</a:t>
            </a:r>
          </a:p>
        </p:txBody>
      </p:sp>
    </p:spTree>
    <p:extLst>
      <p:ext uri="{BB962C8B-B14F-4D97-AF65-F5344CB8AC3E}">
        <p14:creationId xmlns:p14="http://schemas.microsoft.com/office/powerpoint/2010/main" val="28223374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&lt;title&gt;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  &lt;title&gt;My Website&lt;/title&gt;</a:t>
            </a:r>
          </a:p>
          <a:p>
            <a:r>
              <a:rPr lang="en-US" altLang="zh-TW" dirty="0"/>
              <a:t>&lt;/head&gt;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4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&lt;title&gt;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A759C4-802A-4F0D-901C-7E19413D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77679"/>
            <a:ext cx="10058400" cy="2959893"/>
          </a:xfrm>
        </p:spPr>
      </p:pic>
    </p:spTree>
    <p:extLst>
      <p:ext uri="{BB962C8B-B14F-4D97-AF65-F5344CB8AC3E}">
        <p14:creationId xmlns:p14="http://schemas.microsoft.com/office/powerpoint/2010/main" val="1960439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Background-color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設定網頁元素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&lt;h1&gt;</a:t>
            </a:r>
            <a:r>
              <a:rPr lang="zh-TW" altLang="en-US" dirty="0"/>
              <a:t>和</a:t>
            </a:r>
            <a:r>
              <a:rPr lang="en-US" altLang="zh-TW" dirty="0"/>
              <a:t>&lt;body&gt;)</a:t>
            </a:r>
            <a:r>
              <a:rPr lang="zh-TW" altLang="en-US" dirty="0"/>
              <a:t>的背景色彩</a:t>
            </a:r>
          </a:p>
        </p:txBody>
      </p:sp>
    </p:spTree>
    <p:extLst>
      <p:ext uri="{BB962C8B-B14F-4D97-AF65-F5344CB8AC3E}">
        <p14:creationId xmlns:p14="http://schemas.microsoft.com/office/powerpoint/2010/main" val="19793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A3B70-9081-415C-883B-BB900C9C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r>
              <a:rPr lang="zh-TW" altLang="en-US" dirty="0"/>
              <a:t>安裝過程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C8E931C-E5F4-465C-86DC-EBD8EC1F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2915362-6FBB-43C1-9940-3DB3486B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99727"/>
            <a:ext cx="5423203" cy="41153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C418AE9-4FE6-43C8-B714-73D4F8EE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268" y="1799728"/>
            <a:ext cx="341042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757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Background-color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</a:p>
          <a:p>
            <a:r>
              <a:rPr lang="en-US" altLang="zh-TW" dirty="0" err="1"/>
              <a:t>background-color:yellow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1756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Background-color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CC83C4-6E86-4CFB-AD77-35A1E0609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28374"/>
            <a:ext cx="10058400" cy="3258502"/>
          </a:xfrm>
        </p:spPr>
      </p:pic>
    </p:spTree>
    <p:extLst>
      <p:ext uri="{BB962C8B-B14F-4D97-AF65-F5344CB8AC3E}">
        <p14:creationId xmlns:p14="http://schemas.microsoft.com/office/powerpoint/2010/main" val="3119922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background-image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&lt;body&gt;</a:t>
            </a:r>
            <a:r>
              <a:rPr lang="zh-TW" altLang="en-US" dirty="0"/>
              <a:t>、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&lt;h1&gt;</a:t>
            </a:r>
            <a:r>
              <a:rPr lang="zh-TW" altLang="en-US" dirty="0"/>
              <a:t>等元素背景圖檔為</a:t>
            </a:r>
            <a:r>
              <a:rPr lang="en-US" altLang="zh-TW" dirty="0" err="1"/>
              <a:t>url</a:t>
            </a:r>
            <a:r>
              <a:rPr lang="en-US" altLang="zh-TW" dirty="0"/>
              <a:t>()</a:t>
            </a:r>
            <a:r>
              <a:rPr lang="zh-TW" altLang="en-US" dirty="0"/>
              <a:t>函數指定的路徑和檔案</a:t>
            </a:r>
          </a:p>
        </p:txBody>
      </p:sp>
    </p:spTree>
    <p:extLst>
      <p:ext uri="{BB962C8B-B14F-4D97-AF65-F5344CB8AC3E}">
        <p14:creationId xmlns:p14="http://schemas.microsoft.com/office/powerpoint/2010/main" val="22927807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background-image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background-image: </a:t>
            </a:r>
            <a:r>
              <a:rPr lang="en-US" altLang="zh-TW" dirty="0" err="1"/>
              <a:t>url</a:t>
            </a:r>
            <a:r>
              <a:rPr lang="en-US" altLang="zh-TW" dirty="0"/>
              <a:t>(“image/</a:t>
            </a:r>
            <a:r>
              <a:rPr lang="en-US" altLang="zh-TW" dirty="0" err="1"/>
              <a:t>stripes.jps</a:t>
            </a:r>
            <a:r>
              <a:rPr lang="en-US" altLang="zh-TW" dirty="0"/>
              <a:t>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9538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background-image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ECE5BF-BE71-4CAE-A4B7-F319EBCD5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117" y="1846263"/>
            <a:ext cx="9902092" cy="4022725"/>
          </a:xfrm>
        </p:spPr>
      </p:pic>
    </p:spTree>
    <p:extLst>
      <p:ext uri="{BB962C8B-B14F-4D97-AF65-F5344CB8AC3E}">
        <p14:creationId xmlns:p14="http://schemas.microsoft.com/office/powerpoint/2010/main" val="123975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設定一條寬度為</a:t>
            </a:r>
            <a:r>
              <a:rPr lang="en-US" altLang="zh-TW" dirty="0"/>
              <a:t>3</a:t>
            </a:r>
            <a:r>
              <a:rPr lang="zh-TW" altLang="en-US" dirty="0"/>
              <a:t>個像素的虛線；邊界的樣式可以是實線、雙線或點線</a:t>
            </a:r>
          </a:p>
        </p:txBody>
      </p:sp>
    </p:spTree>
    <p:extLst>
      <p:ext uri="{BB962C8B-B14F-4D97-AF65-F5344CB8AC3E}">
        <p14:creationId xmlns:p14="http://schemas.microsoft.com/office/powerpoint/2010/main" val="39362932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Border: 3px dashed 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743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border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9E639F-1951-4F76-B4E2-F3950BDC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72904"/>
            <a:ext cx="10058400" cy="3169443"/>
          </a:xfrm>
        </p:spPr>
      </p:pic>
    </p:spTree>
    <p:extLst>
      <p:ext uri="{BB962C8B-B14F-4D97-AF65-F5344CB8AC3E}">
        <p14:creationId xmlns:p14="http://schemas.microsoft.com/office/powerpoint/2010/main" val="40825147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設定顏色可以用</a:t>
            </a:r>
            <a:r>
              <a:rPr lang="en-US" altLang="zh-TW" dirty="0"/>
              <a:t>web</a:t>
            </a:r>
            <a:r>
              <a:rPr lang="zh-TW" altLang="en-US" dirty="0"/>
              <a:t>色彩名稱、十六進為值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#0000FF)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或分別指定紅綠藍</a:t>
            </a:r>
            <a:r>
              <a:rPr lang="en-US" altLang="zh-TW" dirty="0"/>
              <a:t>3</a:t>
            </a:r>
            <a:r>
              <a:rPr lang="zh-TW" altLang="en-US" dirty="0"/>
              <a:t>個部份的</a:t>
            </a:r>
            <a:r>
              <a:rPr lang="en-US" altLang="zh-TW" dirty="0" err="1"/>
              <a:t>rgb</a:t>
            </a:r>
            <a:r>
              <a:rPr lang="zh-TW" altLang="en-US" dirty="0"/>
              <a:t>值，如</a:t>
            </a:r>
            <a:r>
              <a:rPr lang="en-US" altLang="zh-TW" dirty="0" err="1"/>
              <a:t>rgb</a:t>
            </a:r>
            <a:r>
              <a:rPr lang="en-US" altLang="zh-TW" dirty="0"/>
              <a:t>(0,0,255)</a:t>
            </a:r>
          </a:p>
        </p:txBody>
      </p:sp>
    </p:spTree>
    <p:extLst>
      <p:ext uri="{BB962C8B-B14F-4D97-AF65-F5344CB8AC3E}">
        <p14:creationId xmlns:p14="http://schemas.microsoft.com/office/powerpoint/2010/main" val="15528317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Color:blue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44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86798-D6AF-4EC0-971A-20037C99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XAMPP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F912A7-6D0B-45F6-90D6-FD04116AB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11" y="1888208"/>
            <a:ext cx="3232546" cy="4022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D0B956-F566-4341-89F6-345F1FF54EBD}"/>
              </a:ext>
            </a:extLst>
          </p:cNvPr>
          <p:cNvSpPr/>
          <p:nvPr/>
        </p:nvSpPr>
        <p:spPr>
          <a:xfrm>
            <a:off x="3498209" y="5259897"/>
            <a:ext cx="1333850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AAFE959-4ADC-4CDA-A58B-0A47329B2AAF}"/>
              </a:ext>
            </a:extLst>
          </p:cNvPr>
          <p:cNvSpPr/>
          <p:nvPr/>
        </p:nvSpPr>
        <p:spPr>
          <a:xfrm>
            <a:off x="5226342" y="5259897"/>
            <a:ext cx="97312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7FA4CB-C552-4F3A-BBD3-F93259EB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57" y="4287087"/>
            <a:ext cx="24768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38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4C45CF-B2BB-4277-B4EC-8B13E0DD8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68129"/>
            <a:ext cx="10058400" cy="3378993"/>
          </a:xfrm>
        </p:spPr>
      </p:pic>
    </p:spTree>
    <p:extLst>
      <p:ext uri="{BB962C8B-B14F-4D97-AF65-F5344CB8AC3E}">
        <p14:creationId xmlns:p14="http://schemas.microsoft.com/office/powerpoint/2010/main" val="25675596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設定該元素的擺放位置相對於文字是在他左邊或右邊；</a:t>
            </a:r>
            <a:endParaRPr lang="en-US" altLang="zh-TW" dirty="0"/>
          </a:p>
          <a:p>
            <a:r>
              <a:rPr lang="zh-TW" altLang="en-US" dirty="0"/>
              <a:t>經常用來指定某圖檔要擺放的位置</a:t>
            </a:r>
          </a:p>
        </p:txBody>
      </p:sp>
    </p:spTree>
    <p:extLst>
      <p:ext uri="{BB962C8B-B14F-4D97-AF65-F5344CB8AC3E}">
        <p14:creationId xmlns:p14="http://schemas.microsoft.com/office/powerpoint/2010/main" val="7432415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</a:p>
          <a:p>
            <a:endParaRPr lang="en-US" altLang="zh-TW" dirty="0"/>
          </a:p>
          <a:p>
            <a:r>
              <a:rPr lang="en-US" altLang="zh-TW" dirty="0" err="1"/>
              <a:t>Float:left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3464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F0F3AF-A214-4F85-8F76-A17C76A2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99561"/>
            <a:ext cx="10058400" cy="3316128"/>
          </a:xfrm>
        </p:spPr>
      </p:pic>
    </p:spTree>
    <p:extLst>
      <p:ext uri="{BB962C8B-B14F-4D97-AF65-F5344CB8AC3E}">
        <p14:creationId xmlns:p14="http://schemas.microsoft.com/office/powerpoint/2010/main" val="35625172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font-family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設定文字的字形組；字型組名稱可以是</a:t>
            </a:r>
            <a:r>
              <a:rPr lang="en-US" altLang="zh-TW" dirty="0"/>
              <a:t>serif</a:t>
            </a:r>
            <a:r>
              <a:rPr lang="zh-TW" altLang="en-US" dirty="0"/>
              <a:t>、</a:t>
            </a:r>
            <a:r>
              <a:rPr lang="en-US" altLang="zh-TW" dirty="0"/>
              <a:t>sans-serif</a:t>
            </a:r>
            <a:r>
              <a:rPr lang="zh-TW" altLang="en-US" dirty="0"/>
              <a:t>、</a:t>
            </a:r>
            <a:r>
              <a:rPr lang="en-US" altLang="zh-TW" dirty="0"/>
              <a:t>cursive</a:t>
            </a:r>
            <a:r>
              <a:rPr lang="zh-TW" altLang="en-US" dirty="0"/>
              <a:t>或</a:t>
            </a:r>
            <a:r>
              <a:rPr lang="en-US" altLang="zh-TW" dirty="0"/>
              <a:t>monospace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8449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font-family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Font-family:serif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0352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font-family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94158A-A35D-43F7-B2B2-61D67E194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69821"/>
            <a:ext cx="10058400" cy="2975609"/>
          </a:xfrm>
        </p:spPr>
      </p:pic>
    </p:spTree>
    <p:extLst>
      <p:ext uri="{BB962C8B-B14F-4D97-AF65-F5344CB8AC3E}">
        <p14:creationId xmlns:p14="http://schemas.microsoft.com/office/powerpoint/2010/main" val="20436923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設定文字大小、已像素為單位</a:t>
            </a:r>
          </a:p>
        </p:txBody>
      </p:sp>
    </p:spTree>
    <p:extLst>
      <p:ext uri="{BB962C8B-B14F-4D97-AF65-F5344CB8AC3E}">
        <p14:creationId xmlns:p14="http://schemas.microsoft.com/office/powerpoint/2010/main" val="18862866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DB6FC-66BF-4A86-8B2A-ECA75F4C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font-size:10px;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1769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5F3D-C26A-4485-BE6D-AC097D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font-size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89BAD7-AF0B-4E30-A05D-AE5F2D11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30994"/>
            <a:ext cx="10058400" cy="3253263"/>
          </a:xfrm>
        </p:spPr>
      </p:pic>
    </p:spTree>
    <p:extLst>
      <p:ext uri="{BB962C8B-B14F-4D97-AF65-F5344CB8AC3E}">
        <p14:creationId xmlns:p14="http://schemas.microsoft.com/office/powerpoint/2010/main" val="11252360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1404</Words>
  <Application>Microsoft Office PowerPoint</Application>
  <PresentationFormat>寬螢幕</PresentationFormat>
  <Paragraphs>263</Paragraphs>
  <Slides>101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回顧</vt:lpstr>
      <vt:lpstr>  資訊科技概論  網站開發 </vt:lpstr>
      <vt:lpstr>Agenda</vt:lpstr>
      <vt:lpstr>客戶端網頁程式開發 (Client-side web programming)</vt:lpstr>
      <vt:lpstr>Xampp</vt:lpstr>
      <vt:lpstr>Xampp安裝過程</vt:lpstr>
      <vt:lpstr>Xampp安裝過程</vt:lpstr>
      <vt:lpstr>Xampp安裝過程</vt:lpstr>
      <vt:lpstr>Xampp安裝過程</vt:lpstr>
      <vt:lpstr>XAMPP</vt:lpstr>
      <vt:lpstr>XAMPP</vt:lpstr>
      <vt:lpstr>XAMPP</vt:lpstr>
      <vt:lpstr>XAMPP</vt:lpstr>
      <vt:lpstr>XAMPP</vt:lpstr>
      <vt:lpstr>XAMPP</vt:lpstr>
      <vt:lpstr>XAMPP</vt:lpstr>
      <vt:lpstr>XAMPP</vt:lpstr>
      <vt:lpstr>XAMPP</vt:lpstr>
      <vt:lpstr>XAMPP</vt:lpstr>
      <vt:lpstr>XAMPP</vt:lpstr>
      <vt:lpstr>網站</vt:lpstr>
      <vt:lpstr>找尋電腦IP</vt:lpstr>
      <vt:lpstr>網站</vt:lpstr>
      <vt:lpstr>HTML開發技術</vt:lpstr>
      <vt:lpstr>HTML檔案結構</vt:lpstr>
      <vt:lpstr>W3C</vt:lpstr>
      <vt:lpstr>W3C</vt:lpstr>
      <vt:lpstr>&lt;!--&gt;</vt:lpstr>
      <vt:lpstr>&lt;!--&gt;</vt:lpstr>
      <vt:lpstr>&lt;!--&gt;</vt:lpstr>
      <vt:lpstr>&lt;a&gt;</vt:lpstr>
      <vt:lpstr>&lt;a&gt;</vt:lpstr>
      <vt:lpstr>&lt;a&gt;</vt:lpstr>
      <vt:lpstr>&lt;head&gt;</vt:lpstr>
      <vt:lpstr>&lt;head&gt;</vt:lpstr>
      <vt:lpstr>&lt;body&gt;</vt:lpstr>
      <vt:lpstr>&lt;body&gt;</vt:lpstr>
      <vt:lpstr>html</vt:lpstr>
      <vt:lpstr>html</vt:lpstr>
      <vt:lpstr>&lt;br&gt;</vt:lpstr>
      <vt:lpstr>&lt;br&gt;</vt:lpstr>
      <vt:lpstr>&lt;br&gt;</vt:lpstr>
      <vt:lpstr>&lt;h1&gt;~&lt;h6&gt;</vt:lpstr>
      <vt:lpstr>&lt;h1&gt;~&lt;h6&gt;</vt:lpstr>
      <vt:lpstr>&lt;h1&gt;~&lt;h6&gt;</vt:lpstr>
      <vt:lpstr>&lt;hr&gt;</vt:lpstr>
      <vt:lpstr>&lt;hr&gt;</vt:lpstr>
      <vt:lpstr>&lt;iframe&gt;</vt:lpstr>
      <vt:lpstr>&lt;iframe&gt;</vt:lpstr>
      <vt:lpstr>&lt;iframe&gt;</vt:lpstr>
      <vt:lpstr>&lt;p&gt;</vt:lpstr>
      <vt:lpstr>&lt;p&gt;</vt:lpstr>
      <vt:lpstr>&lt;p&gt;</vt:lpstr>
      <vt:lpstr>script</vt:lpstr>
      <vt:lpstr>script</vt:lpstr>
      <vt:lpstr>&lt;script&gt;</vt:lpstr>
      <vt:lpstr>&lt;span&gt;</vt:lpstr>
      <vt:lpstr>&lt;span&gt;</vt:lpstr>
      <vt:lpstr>&lt;span&gt;</vt:lpstr>
      <vt:lpstr>image</vt:lpstr>
      <vt:lpstr>Image範例</vt:lpstr>
      <vt:lpstr>marquee</vt:lpstr>
      <vt:lpstr>Marquee更多標籤</vt:lpstr>
      <vt:lpstr>marquee回彈</vt:lpstr>
      <vt:lpstr>marquee默入</vt:lpstr>
      <vt:lpstr>audio</vt:lpstr>
      <vt:lpstr>audio</vt:lpstr>
      <vt:lpstr>audio</vt:lpstr>
      <vt:lpstr>video</vt:lpstr>
      <vt:lpstr>video</vt:lpstr>
      <vt:lpstr>video</vt:lpstr>
      <vt:lpstr>table</vt:lpstr>
      <vt:lpstr>table</vt:lpstr>
      <vt:lpstr>&lt;style&gt;</vt:lpstr>
      <vt:lpstr>&lt;style&gt;</vt:lpstr>
      <vt:lpstr>&lt;style&gt;</vt:lpstr>
      <vt:lpstr>&lt;title&gt;</vt:lpstr>
      <vt:lpstr>&lt;title&gt;</vt:lpstr>
      <vt:lpstr>&lt;title&gt;</vt:lpstr>
      <vt:lpstr>Background-color</vt:lpstr>
      <vt:lpstr>Background-color</vt:lpstr>
      <vt:lpstr>Background-color</vt:lpstr>
      <vt:lpstr>background-image</vt:lpstr>
      <vt:lpstr>background-image</vt:lpstr>
      <vt:lpstr>background-image</vt:lpstr>
      <vt:lpstr>border</vt:lpstr>
      <vt:lpstr>border</vt:lpstr>
      <vt:lpstr>border</vt:lpstr>
      <vt:lpstr>color</vt:lpstr>
      <vt:lpstr>color</vt:lpstr>
      <vt:lpstr>color</vt:lpstr>
      <vt:lpstr>float</vt:lpstr>
      <vt:lpstr>float</vt:lpstr>
      <vt:lpstr>float</vt:lpstr>
      <vt:lpstr>font-family</vt:lpstr>
      <vt:lpstr>font-family</vt:lpstr>
      <vt:lpstr>font-family</vt:lpstr>
      <vt:lpstr>font-size</vt:lpstr>
      <vt:lpstr>font-size</vt:lpstr>
      <vt:lpstr>font-size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資訊科技概論  網站開發</dc:title>
  <dc:creator>user</dc:creator>
  <cp:lastModifiedBy>宏逸 高</cp:lastModifiedBy>
  <cp:revision>10</cp:revision>
  <dcterms:created xsi:type="dcterms:W3CDTF">2021-12-15T01:53:44Z</dcterms:created>
  <dcterms:modified xsi:type="dcterms:W3CDTF">2022-01-11T15:39:08Z</dcterms:modified>
</cp:coreProperties>
</file>