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30"/>
  </p:notesMasterIdLst>
  <p:sldIdLst>
    <p:sldId id="570" r:id="rId2"/>
    <p:sldId id="571" r:id="rId3"/>
    <p:sldId id="572" r:id="rId4"/>
    <p:sldId id="573" r:id="rId5"/>
    <p:sldId id="574" r:id="rId6"/>
    <p:sldId id="575" r:id="rId7"/>
    <p:sldId id="576" r:id="rId8"/>
    <p:sldId id="577" r:id="rId9"/>
    <p:sldId id="578" r:id="rId10"/>
    <p:sldId id="579" r:id="rId11"/>
    <p:sldId id="652" r:id="rId12"/>
    <p:sldId id="653" r:id="rId13"/>
    <p:sldId id="580" r:id="rId14"/>
    <p:sldId id="581" r:id="rId15"/>
    <p:sldId id="582" r:id="rId16"/>
    <p:sldId id="583" r:id="rId17"/>
    <p:sldId id="584" r:id="rId18"/>
    <p:sldId id="642" r:id="rId19"/>
    <p:sldId id="643" r:id="rId20"/>
    <p:sldId id="644" r:id="rId21"/>
    <p:sldId id="645" r:id="rId22"/>
    <p:sldId id="646" r:id="rId23"/>
    <p:sldId id="647" r:id="rId24"/>
    <p:sldId id="648" r:id="rId25"/>
    <p:sldId id="649" r:id="rId26"/>
    <p:sldId id="585" r:id="rId27"/>
    <p:sldId id="586" r:id="rId28"/>
    <p:sldId id="650" r:id="rId29"/>
    <p:sldId id="651" r:id="rId30"/>
    <p:sldId id="587" r:id="rId31"/>
    <p:sldId id="588" r:id="rId32"/>
    <p:sldId id="589" r:id="rId33"/>
    <p:sldId id="590" r:id="rId34"/>
    <p:sldId id="591" r:id="rId35"/>
    <p:sldId id="654" r:id="rId36"/>
    <p:sldId id="655" r:id="rId37"/>
    <p:sldId id="656" r:id="rId38"/>
    <p:sldId id="657" r:id="rId39"/>
    <p:sldId id="592" r:id="rId40"/>
    <p:sldId id="593" r:id="rId41"/>
    <p:sldId id="594" r:id="rId42"/>
    <p:sldId id="595" r:id="rId43"/>
    <p:sldId id="596" r:id="rId44"/>
    <p:sldId id="597" r:id="rId45"/>
    <p:sldId id="674" r:id="rId46"/>
    <p:sldId id="675" r:id="rId47"/>
    <p:sldId id="598" r:id="rId48"/>
    <p:sldId id="599" r:id="rId49"/>
    <p:sldId id="600" r:id="rId50"/>
    <p:sldId id="601" r:id="rId51"/>
    <p:sldId id="602" r:id="rId52"/>
    <p:sldId id="603" r:id="rId53"/>
    <p:sldId id="604" r:id="rId54"/>
    <p:sldId id="605" r:id="rId55"/>
    <p:sldId id="606" r:id="rId56"/>
    <p:sldId id="607" r:id="rId57"/>
    <p:sldId id="608" r:id="rId58"/>
    <p:sldId id="609" r:id="rId59"/>
    <p:sldId id="610" r:id="rId60"/>
    <p:sldId id="611" r:id="rId61"/>
    <p:sldId id="612" r:id="rId62"/>
    <p:sldId id="613" r:id="rId63"/>
    <p:sldId id="614" r:id="rId64"/>
    <p:sldId id="684" r:id="rId65"/>
    <p:sldId id="685" r:id="rId66"/>
    <p:sldId id="686" r:id="rId67"/>
    <p:sldId id="687" r:id="rId68"/>
    <p:sldId id="688" r:id="rId69"/>
    <p:sldId id="689" r:id="rId70"/>
    <p:sldId id="692" r:id="rId71"/>
    <p:sldId id="693" r:id="rId72"/>
    <p:sldId id="615" r:id="rId73"/>
    <p:sldId id="616" r:id="rId74"/>
    <p:sldId id="696" r:id="rId75"/>
    <p:sldId id="697" r:id="rId76"/>
    <p:sldId id="698" r:id="rId77"/>
    <p:sldId id="699" r:id="rId78"/>
    <p:sldId id="700" r:id="rId79"/>
    <p:sldId id="701" r:id="rId80"/>
    <p:sldId id="727" r:id="rId81"/>
    <p:sldId id="728" r:id="rId82"/>
    <p:sldId id="617" r:id="rId83"/>
    <p:sldId id="618" r:id="rId84"/>
    <p:sldId id="619" r:id="rId85"/>
    <p:sldId id="620" r:id="rId86"/>
    <p:sldId id="621" r:id="rId87"/>
    <p:sldId id="703" r:id="rId88"/>
    <p:sldId id="704" r:id="rId89"/>
    <p:sldId id="713" r:id="rId90"/>
    <p:sldId id="714" r:id="rId91"/>
    <p:sldId id="715" r:id="rId92"/>
    <p:sldId id="716" r:id="rId93"/>
    <p:sldId id="622" r:id="rId94"/>
    <p:sldId id="705" r:id="rId95"/>
    <p:sldId id="706" r:id="rId96"/>
    <p:sldId id="623" r:id="rId97"/>
    <p:sldId id="624" r:id="rId98"/>
    <p:sldId id="625" r:id="rId99"/>
    <p:sldId id="626" r:id="rId100"/>
    <p:sldId id="717" r:id="rId101"/>
    <p:sldId id="718" r:id="rId102"/>
    <p:sldId id="719" r:id="rId103"/>
    <p:sldId id="720" r:id="rId104"/>
    <p:sldId id="721" r:id="rId105"/>
    <p:sldId id="722" r:id="rId106"/>
    <p:sldId id="723" r:id="rId107"/>
    <p:sldId id="724" r:id="rId108"/>
    <p:sldId id="729" r:id="rId109"/>
    <p:sldId id="730" r:id="rId110"/>
    <p:sldId id="627" r:id="rId111"/>
    <p:sldId id="628" r:id="rId112"/>
    <p:sldId id="629" r:id="rId113"/>
    <p:sldId id="630" r:id="rId114"/>
    <p:sldId id="725" r:id="rId115"/>
    <p:sldId id="726" r:id="rId116"/>
    <p:sldId id="631" r:id="rId117"/>
    <p:sldId id="632" r:id="rId118"/>
    <p:sldId id="633" r:id="rId119"/>
    <p:sldId id="634" r:id="rId120"/>
    <p:sldId id="635" r:id="rId121"/>
    <p:sldId id="731" r:id="rId122"/>
    <p:sldId id="732" r:id="rId123"/>
    <p:sldId id="636" r:id="rId124"/>
    <p:sldId id="637" r:id="rId125"/>
    <p:sldId id="638" r:id="rId126"/>
    <p:sldId id="639" r:id="rId127"/>
    <p:sldId id="640" r:id="rId128"/>
    <p:sldId id="641" r:id="rId1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4678" autoAdjust="0"/>
    <p:restoredTop sz="94660"/>
  </p:normalViewPr>
  <p:slideViewPr>
    <p:cSldViewPr snapToGrid="0">
      <p:cViewPr varScale="1">
        <p:scale>
          <a:sx n="69" d="100"/>
          <a:sy n="69" d="100"/>
        </p:scale>
        <p:origin x="1236" y="32"/>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13704"/>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E11954-2F47-48C6-9D2F-F7D2A3134F1B}" type="datetimeFigureOut">
              <a:rPr lang="zh-TW" altLang="en-US" smtClean="0"/>
              <a:t>2021/8/19</a:t>
            </a:fld>
            <a:endParaRPr lang="zh-TW" altLang="en-US"/>
          </a:p>
        </p:txBody>
      </p:sp>
      <p:sp>
        <p:nvSpPr>
          <p:cNvPr id="4" name="投影片影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78184D-6D61-48BD-AFEE-F05270701E36}" type="slidenum">
              <a:rPr lang="zh-TW" altLang="en-US" smtClean="0"/>
              <a:t>‹#›</a:t>
            </a:fld>
            <a:endParaRPr lang="zh-TW" altLang="en-US"/>
          </a:p>
        </p:txBody>
      </p:sp>
    </p:spTree>
    <p:extLst>
      <p:ext uri="{BB962C8B-B14F-4D97-AF65-F5344CB8AC3E}">
        <p14:creationId xmlns:p14="http://schemas.microsoft.com/office/powerpoint/2010/main" val="792160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7E59E767-A4B5-4221-B1A6-93DDA3F942CC}" type="datetime1">
              <a:rPr lang="zh-TW" altLang="en-US" smtClean="0"/>
              <a:t>2021/8/19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148A95B-E78A-43D3-83C9-357D8C7DE65E}" type="slidenum">
              <a:rPr lang="zh-TW" altLang="en-US" smtClean="0"/>
              <a:t>‹#›</a:t>
            </a:fld>
            <a:endParaRPr lang="zh-TW" altLang="en-US"/>
          </a:p>
        </p:txBody>
      </p:sp>
    </p:spTree>
    <p:extLst>
      <p:ext uri="{BB962C8B-B14F-4D97-AF65-F5344CB8AC3E}">
        <p14:creationId xmlns:p14="http://schemas.microsoft.com/office/powerpoint/2010/main" val="2833330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CC86EE0-4AAE-4C55-A35A-1D6B648D5443}" type="datetime1">
              <a:rPr lang="zh-TW" altLang="en-US" smtClean="0"/>
              <a:t>2021/8/19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148A95B-E78A-43D3-83C9-357D8C7DE65E}" type="slidenum">
              <a:rPr lang="zh-TW" altLang="en-US" smtClean="0"/>
              <a:t>‹#›</a:t>
            </a:fld>
            <a:endParaRPr lang="zh-TW" altLang="en-US"/>
          </a:p>
        </p:txBody>
      </p:sp>
    </p:spTree>
    <p:extLst>
      <p:ext uri="{BB962C8B-B14F-4D97-AF65-F5344CB8AC3E}">
        <p14:creationId xmlns:p14="http://schemas.microsoft.com/office/powerpoint/2010/main" val="476742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2E6690A7-5F8F-4EC6-9C9F-0E92B4D0383D}" type="datetime1">
              <a:rPr lang="zh-TW" altLang="en-US" smtClean="0"/>
              <a:t>2021/8/19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148A95B-E78A-43D3-83C9-357D8C7DE65E}" type="slidenum">
              <a:rPr lang="zh-TW" altLang="en-US" smtClean="0"/>
              <a:t>‹#›</a:t>
            </a:fld>
            <a:endParaRPr lang="zh-TW" altLang="en-US"/>
          </a:p>
        </p:txBody>
      </p:sp>
    </p:spTree>
    <p:extLst>
      <p:ext uri="{BB962C8B-B14F-4D97-AF65-F5344CB8AC3E}">
        <p14:creationId xmlns:p14="http://schemas.microsoft.com/office/powerpoint/2010/main" val="2982649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3E94A7B1-7542-400D-9FB4-0AC03E1826C4}" type="datetime1">
              <a:rPr lang="zh-TW" altLang="en-US" smtClean="0"/>
              <a:t>2021/8/19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148A95B-E78A-43D3-83C9-357D8C7DE65E}" type="slidenum">
              <a:rPr lang="zh-TW" altLang="en-US" smtClean="0"/>
              <a:t>‹#›</a:t>
            </a:fld>
            <a:endParaRPr lang="zh-TW" altLang="en-US"/>
          </a:p>
        </p:txBody>
      </p:sp>
    </p:spTree>
    <p:extLst>
      <p:ext uri="{BB962C8B-B14F-4D97-AF65-F5344CB8AC3E}">
        <p14:creationId xmlns:p14="http://schemas.microsoft.com/office/powerpoint/2010/main" val="1395646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CB309117-7FAD-44B2-B029-C876489B3C45}" type="datetime1">
              <a:rPr lang="zh-TW" altLang="en-US" smtClean="0"/>
              <a:t>2021/8/19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148A95B-E78A-43D3-83C9-357D8C7DE65E}" type="slidenum">
              <a:rPr lang="zh-TW" altLang="en-US" smtClean="0"/>
              <a:t>‹#›</a:t>
            </a:fld>
            <a:endParaRPr lang="zh-TW" altLang="en-US"/>
          </a:p>
        </p:txBody>
      </p:sp>
    </p:spTree>
    <p:extLst>
      <p:ext uri="{BB962C8B-B14F-4D97-AF65-F5344CB8AC3E}">
        <p14:creationId xmlns:p14="http://schemas.microsoft.com/office/powerpoint/2010/main" val="1038626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0D382273-8783-40E9-A5EB-0A9BEB0EA0A1}" type="datetime1">
              <a:rPr lang="zh-TW" altLang="en-US" smtClean="0"/>
              <a:t>2021/8/19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148A95B-E78A-43D3-83C9-357D8C7DE65E}" type="slidenum">
              <a:rPr lang="zh-TW" altLang="en-US" smtClean="0"/>
              <a:t>‹#›</a:t>
            </a:fld>
            <a:endParaRPr lang="zh-TW" altLang="en-US"/>
          </a:p>
        </p:txBody>
      </p:sp>
    </p:spTree>
    <p:extLst>
      <p:ext uri="{BB962C8B-B14F-4D97-AF65-F5344CB8AC3E}">
        <p14:creationId xmlns:p14="http://schemas.microsoft.com/office/powerpoint/2010/main" val="28632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2E60DBC1-BB03-4B6E-A22F-79E0F8504586}" type="datetime1">
              <a:rPr lang="zh-TW" altLang="en-US" smtClean="0"/>
              <a:t>2021/8/19</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D148A95B-E78A-43D3-83C9-357D8C7DE65E}" type="slidenum">
              <a:rPr lang="zh-TW" altLang="en-US" smtClean="0"/>
              <a:t>‹#›</a:t>
            </a:fld>
            <a:endParaRPr lang="zh-TW" altLang="en-US"/>
          </a:p>
        </p:txBody>
      </p:sp>
    </p:spTree>
    <p:extLst>
      <p:ext uri="{BB962C8B-B14F-4D97-AF65-F5344CB8AC3E}">
        <p14:creationId xmlns:p14="http://schemas.microsoft.com/office/powerpoint/2010/main" val="356239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906C89B6-38AB-4B4F-B218-858952E2A74D}" type="datetime1">
              <a:rPr lang="zh-TW" altLang="en-US" smtClean="0"/>
              <a:t>2021/8/19</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D148A95B-E78A-43D3-83C9-357D8C7DE65E}" type="slidenum">
              <a:rPr lang="zh-TW" altLang="en-US" smtClean="0"/>
              <a:t>‹#›</a:t>
            </a:fld>
            <a:endParaRPr lang="zh-TW" altLang="en-US"/>
          </a:p>
        </p:txBody>
      </p:sp>
    </p:spTree>
    <p:extLst>
      <p:ext uri="{BB962C8B-B14F-4D97-AF65-F5344CB8AC3E}">
        <p14:creationId xmlns:p14="http://schemas.microsoft.com/office/powerpoint/2010/main" val="3105656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AAD162-EBE8-436F-A2ED-31B899D470E8}" type="datetime1">
              <a:rPr lang="zh-TW" altLang="en-US" smtClean="0"/>
              <a:t>2021/8/19</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D148A95B-E78A-43D3-83C9-357D8C7DE65E}" type="slidenum">
              <a:rPr lang="zh-TW" altLang="en-US" smtClean="0"/>
              <a:t>‹#›</a:t>
            </a:fld>
            <a:endParaRPr lang="zh-TW" altLang="en-US"/>
          </a:p>
        </p:txBody>
      </p:sp>
    </p:spTree>
    <p:extLst>
      <p:ext uri="{BB962C8B-B14F-4D97-AF65-F5344CB8AC3E}">
        <p14:creationId xmlns:p14="http://schemas.microsoft.com/office/powerpoint/2010/main" val="923002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9B6F5985-9D99-4B2A-B239-4419A79B2368}" type="datetime1">
              <a:rPr lang="zh-TW" altLang="en-US" smtClean="0"/>
              <a:t>2021/8/19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148A95B-E78A-43D3-83C9-357D8C7DE65E}" type="slidenum">
              <a:rPr lang="zh-TW" altLang="en-US" smtClean="0"/>
              <a:t>‹#›</a:t>
            </a:fld>
            <a:endParaRPr lang="zh-TW" altLang="en-US"/>
          </a:p>
        </p:txBody>
      </p:sp>
    </p:spTree>
    <p:extLst>
      <p:ext uri="{BB962C8B-B14F-4D97-AF65-F5344CB8AC3E}">
        <p14:creationId xmlns:p14="http://schemas.microsoft.com/office/powerpoint/2010/main" val="338340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52FADFDB-6437-4DA2-8058-517847A01C24}" type="datetime1">
              <a:rPr lang="zh-TW" altLang="en-US" smtClean="0"/>
              <a:t>2021/8/19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148A95B-E78A-43D3-83C9-357D8C7DE65E}" type="slidenum">
              <a:rPr lang="zh-TW" altLang="en-US" smtClean="0"/>
              <a:t>‹#›</a:t>
            </a:fld>
            <a:endParaRPr lang="zh-TW" altLang="en-US"/>
          </a:p>
        </p:txBody>
      </p:sp>
    </p:spTree>
    <p:extLst>
      <p:ext uri="{BB962C8B-B14F-4D97-AF65-F5344CB8AC3E}">
        <p14:creationId xmlns:p14="http://schemas.microsoft.com/office/powerpoint/2010/main" val="123840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17000" r="-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E261E6-3379-44AF-A602-1F45F11AE43E}" type="datetime1">
              <a:rPr lang="zh-TW" altLang="en-US" smtClean="0"/>
              <a:t>2021/8/19</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49637" y="6560966"/>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48A95B-E78A-43D3-83C9-357D8C7DE65E}" type="slidenum">
              <a:rPr lang="zh-TW" altLang="en-US" smtClean="0"/>
              <a:t>‹#›</a:t>
            </a:fld>
            <a:endParaRPr lang="zh-TW" altLang="en-US"/>
          </a:p>
        </p:txBody>
      </p:sp>
    </p:spTree>
    <p:extLst>
      <p:ext uri="{BB962C8B-B14F-4D97-AF65-F5344CB8AC3E}">
        <p14:creationId xmlns:p14="http://schemas.microsoft.com/office/powerpoint/2010/main" val="417437323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2.xml"/><Relationship Id="rId4" Type="http://schemas.microsoft.com/office/2007/relationships/hdphoto" Target="../media/hdphoto1.wdp"/></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microsoft.com/office/2007/relationships/hdphoto" Target="../media/hdphoto2.wdp"/></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10" Type="http://schemas.openxmlformats.org/officeDocument/2006/relationships/image" Target="../media/image45.png"/><Relationship Id="rId4" Type="http://schemas.openxmlformats.org/officeDocument/2006/relationships/image" Target="../media/image39.png"/><Relationship Id="rId9" Type="http://schemas.openxmlformats.org/officeDocument/2006/relationships/image" Target="../media/image44.png"/></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4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4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4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5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11.png"/></Relationships>
</file>

<file path=ppt/slides/_rels/slide5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9.png"/></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3.png"/><Relationship Id="rId1" Type="http://schemas.openxmlformats.org/officeDocument/2006/relationships/slideLayout" Target="../slideLayouts/slideLayout2.xml"/><Relationship Id="rId5" Type="http://schemas.microsoft.com/office/2007/relationships/hdphoto" Target="../media/hdphoto4.wdp"/><Relationship Id="rId4" Type="http://schemas.openxmlformats.org/officeDocument/2006/relationships/image" Target="../media/image64.png"/></Relationships>
</file>

<file path=ppt/slides/_rels/slide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a:solidFill>
                  <a:schemeClr val="tx1"/>
                </a:solidFill>
                <a:latin typeface="標楷體" panose="03000509000000000000" pitchFamily="65" charset="-120"/>
                <a:ea typeface="標楷體" panose="03000509000000000000" pitchFamily="65" charset="-120"/>
              </a:rPr>
              <a:t>網路概論</a:t>
            </a:r>
            <a:r>
              <a:rPr lang="en-US" altLang="zh-TW" dirty="0">
                <a:solidFill>
                  <a:schemeClr val="tx1"/>
                </a:solidFill>
                <a:latin typeface="標楷體" panose="03000509000000000000" pitchFamily="65" charset="-120"/>
                <a:ea typeface="標楷體" panose="03000509000000000000" pitchFamily="65" charset="-120"/>
              </a:rPr>
              <a:t>:</a:t>
            </a:r>
            <a:r>
              <a:rPr lang="zh-TW" altLang="en-US" dirty="0">
                <a:solidFill>
                  <a:schemeClr val="tx1"/>
                </a:solidFill>
                <a:latin typeface="標楷體" panose="03000509000000000000" pitchFamily="65" charset="-120"/>
                <a:ea typeface="標楷體" panose="03000509000000000000" pitchFamily="65" charset="-120"/>
              </a:rPr>
              <a:t>教師版</a:t>
            </a:r>
          </a:p>
        </p:txBody>
      </p:sp>
      <p:sp>
        <p:nvSpPr>
          <p:cNvPr id="3" name="副標題 2"/>
          <p:cNvSpPr>
            <a:spLocks noGrp="1"/>
          </p:cNvSpPr>
          <p:nvPr>
            <p:ph type="subTitle" idx="1"/>
          </p:nvPr>
        </p:nvSpPr>
        <p:spPr/>
        <p:txBody>
          <a:bodyPr/>
          <a:lstStyle/>
          <a:p>
            <a:r>
              <a:rPr lang="zh-TW" altLang="en-US" dirty="0">
                <a:latin typeface="標楷體" panose="03000509000000000000" pitchFamily="65" charset="-120"/>
              </a:rPr>
              <a:t>課程模組</a:t>
            </a:r>
            <a:r>
              <a:rPr lang="en-US" altLang="zh-TW" dirty="0">
                <a:latin typeface="標楷體" panose="03000509000000000000" pitchFamily="65" charset="-120"/>
              </a:rPr>
              <a:t>3-1</a:t>
            </a:r>
            <a:endParaRPr lang="zh-TW" altLang="en-US" dirty="0"/>
          </a:p>
        </p:txBody>
      </p:sp>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sp>
        <p:nvSpPr>
          <p:cNvPr id="6" name="矩形 5">
            <a:extLst>
              <a:ext uri="{FF2B5EF4-FFF2-40B4-BE49-F238E27FC236}">
                <a16:creationId xmlns:a16="http://schemas.microsoft.com/office/drawing/2014/main" id="{A32AED8C-B739-4914-AF67-D4604B261A28}"/>
              </a:ext>
            </a:extLst>
          </p:cNvPr>
          <p:cNvSpPr/>
          <p:nvPr/>
        </p:nvSpPr>
        <p:spPr>
          <a:xfrm>
            <a:off x="0" y="93522"/>
            <a:ext cx="6972300" cy="369332"/>
          </a:xfrm>
          <a:prstGeom prst="rect">
            <a:avLst/>
          </a:prstGeom>
        </p:spPr>
        <p:txBody>
          <a:bodyPr wrap="square">
            <a:spAutoFit/>
          </a:bodyPr>
          <a:lstStyle/>
          <a:p>
            <a:r>
              <a:rPr lang="zh-TW" altLang="en-US" dirty="0">
                <a:solidFill>
                  <a:srgbClr val="002060"/>
                </a:solidFill>
                <a:effectLst>
                  <a:outerShdw blurRad="38100" dist="38100" dir="2700000" algn="tl">
                    <a:srgbClr val="C0C0C0"/>
                  </a:outerShdw>
                </a:effectLst>
                <a:latin typeface="標楷體" panose="03000509000000000000" pitchFamily="65" charset="-120"/>
                <a:ea typeface="標楷體" panose="03000509000000000000" pitchFamily="65" charset="-120"/>
              </a:rPr>
              <a:t>教育部新型態資安實務示範課程發展計畫</a:t>
            </a:r>
            <a:r>
              <a:rPr lang="en-US" altLang="zh-TW" dirty="0">
                <a:solidFill>
                  <a:srgbClr val="002060"/>
                </a:solidFill>
                <a:effectLst>
                  <a:outerShdw blurRad="38100" dist="38100" dir="2700000" algn="tl">
                    <a:srgbClr val="C0C0C0"/>
                  </a:outerShdw>
                </a:effectLst>
                <a:latin typeface="標楷體" panose="03000509000000000000" pitchFamily="65" charset="-120"/>
                <a:ea typeface="標楷體" panose="03000509000000000000" pitchFamily="65" charset="-120"/>
              </a:rPr>
              <a:t>-</a:t>
            </a:r>
            <a:r>
              <a:rPr lang="zh-TW" altLang="en-US" dirty="0">
                <a:solidFill>
                  <a:srgbClr val="002060"/>
                </a:solidFill>
                <a:effectLst>
                  <a:outerShdw blurRad="38100" dist="38100" dir="2700000" algn="tl">
                    <a:srgbClr val="C0C0C0"/>
                  </a:outerShdw>
                </a:effectLst>
                <a:latin typeface="標楷體" panose="03000509000000000000" pitchFamily="65" charset="-120"/>
                <a:ea typeface="標楷體" panose="03000509000000000000" pitchFamily="65" charset="-120"/>
              </a:rPr>
              <a:t>資訊安全基礎實務課程</a:t>
            </a:r>
          </a:p>
        </p:txBody>
      </p:sp>
    </p:spTree>
    <p:extLst>
      <p:ext uri="{BB962C8B-B14F-4D97-AF65-F5344CB8AC3E}">
        <p14:creationId xmlns:p14="http://schemas.microsoft.com/office/powerpoint/2010/main" val="2555720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圓角矩形 14"/>
          <p:cNvSpPr/>
          <p:nvPr/>
        </p:nvSpPr>
        <p:spPr>
          <a:xfrm>
            <a:off x="714338" y="4371491"/>
            <a:ext cx="7624178" cy="1213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
        <p:nvSpPr>
          <p:cNvPr id="2" name="標題 1"/>
          <p:cNvSpPr>
            <a:spLocks noGrp="1"/>
          </p:cNvSpPr>
          <p:nvPr>
            <p:ph type="title"/>
          </p:nvPr>
        </p:nvSpPr>
        <p:spPr>
          <a:xfrm>
            <a:off x="628650" y="365127"/>
            <a:ext cx="7886700" cy="953130"/>
          </a:xfrm>
        </p:spPr>
        <p:txBody>
          <a:bodyPr>
            <a:normAutofit/>
          </a:bodyPr>
          <a:lstStyle/>
          <a:p>
            <a:r>
              <a:rPr lang="en-US" altLang="zh-TW" sz="4000" dirty="0">
                <a:latin typeface="標楷體" panose="03000509000000000000" pitchFamily="65" charset="-120"/>
              </a:rPr>
              <a:t>A.1.2.</a:t>
            </a:r>
            <a:r>
              <a:rPr lang="zh-TW" altLang="en-US" sz="4000" dirty="0">
                <a:latin typeface="標楷體" panose="03000509000000000000" pitchFamily="65" charset="-120"/>
              </a:rPr>
              <a:t>資訊傳輸模式</a:t>
            </a:r>
            <a:endParaRPr lang="en-US" altLang="zh-TW" sz="4000" dirty="0">
              <a:solidFill>
                <a:schemeClr val="bg1">
                  <a:lumMod val="65000"/>
                </a:schemeClr>
              </a:solidFill>
              <a:latin typeface="標楷體" panose="03000509000000000000" pitchFamily="65" charset="-120"/>
            </a:endParaRPr>
          </a:p>
        </p:txBody>
      </p:sp>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sp>
        <p:nvSpPr>
          <p:cNvPr id="8" name="圓角矩形 7"/>
          <p:cNvSpPr/>
          <p:nvPr/>
        </p:nvSpPr>
        <p:spPr>
          <a:xfrm>
            <a:off x="2438400" y="4142832"/>
            <a:ext cx="4335850" cy="45731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TW" altLang="en-US" sz="2800" dirty="0">
                <a:ea typeface="標楷體" panose="03000509000000000000" pitchFamily="65" charset="-120"/>
              </a:rPr>
              <a:t>數位訊號（</a:t>
            </a:r>
            <a:r>
              <a:rPr lang="en-US" altLang="zh-TW" sz="2800" dirty="0">
                <a:ea typeface="標楷體" panose="03000509000000000000" pitchFamily="65" charset="-120"/>
              </a:rPr>
              <a:t>Digital signal</a:t>
            </a:r>
            <a:r>
              <a:rPr lang="zh-TW" altLang="en-US" sz="2800" dirty="0">
                <a:ea typeface="標楷體" panose="03000509000000000000" pitchFamily="65" charset="-120"/>
              </a:rPr>
              <a:t>）</a:t>
            </a:r>
          </a:p>
        </p:txBody>
      </p:sp>
      <p:sp>
        <p:nvSpPr>
          <p:cNvPr id="14" name="圓角矩形 13"/>
          <p:cNvSpPr/>
          <p:nvPr/>
        </p:nvSpPr>
        <p:spPr>
          <a:xfrm>
            <a:off x="681275" y="2726921"/>
            <a:ext cx="7622932" cy="121359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
        <p:nvSpPr>
          <p:cNvPr id="7" name="圓角矩形 6"/>
          <p:cNvSpPr/>
          <p:nvPr/>
        </p:nvSpPr>
        <p:spPr>
          <a:xfrm>
            <a:off x="2369783" y="2445473"/>
            <a:ext cx="4404467" cy="470699"/>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TW" altLang="en-US" sz="2800" dirty="0">
                <a:ea typeface="標楷體" panose="03000509000000000000" pitchFamily="65" charset="-120"/>
              </a:rPr>
              <a:t>類比訊號（</a:t>
            </a:r>
            <a:r>
              <a:rPr lang="en-US" altLang="zh-TW" sz="2800" dirty="0">
                <a:ea typeface="標楷體" panose="03000509000000000000" pitchFamily="65" charset="-120"/>
              </a:rPr>
              <a:t>Analog signal</a:t>
            </a:r>
            <a:r>
              <a:rPr lang="zh-TW" altLang="en-US" sz="2800" dirty="0">
                <a:ea typeface="標楷體" panose="03000509000000000000" pitchFamily="65" charset="-120"/>
              </a:rPr>
              <a:t>）</a:t>
            </a:r>
          </a:p>
        </p:txBody>
      </p:sp>
      <p:sp>
        <p:nvSpPr>
          <p:cNvPr id="17" name="圓角矩形 16"/>
          <p:cNvSpPr/>
          <p:nvPr/>
        </p:nvSpPr>
        <p:spPr>
          <a:xfrm>
            <a:off x="1038170" y="4569248"/>
            <a:ext cx="952500" cy="817685"/>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grpSp>
        <p:nvGrpSpPr>
          <p:cNvPr id="50" name="群組 49"/>
          <p:cNvGrpSpPr/>
          <p:nvPr/>
        </p:nvGrpSpPr>
        <p:grpSpPr>
          <a:xfrm>
            <a:off x="1000017" y="2922180"/>
            <a:ext cx="962259" cy="817685"/>
            <a:chOff x="1574078" y="2466918"/>
            <a:chExt cx="962259" cy="817685"/>
          </a:xfrm>
        </p:grpSpPr>
        <p:sp>
          <p:nvSpPr>
            <p:cNvPr id="32" name="圓角矩形 31"/>
            <p:cNvSpPr/>
            <p:nvPr/>
          </p:nvSpPr>
          <p:spPr>
            <a:xfrm>
              <a:off x="1577922" y="2466918"/>
              <a:ext cx="952500" cy="817685"/>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
          <p:nvSpPr>
            <p:cNvPr id="49" name="手繪多邊形 48"/>
            <p:cNvSpPr/>
            <p:nvPr/>
          </p:nvSpPr>
          <p:spPr>
            <a:xfrm>
              <a:off x="1574078" y="2611983"/>
              <a:ext cx="962259" cy="526767"/>
            </a:xfrm>
            <a:custGeom>
              <a:avLst/>
              <a:gdLst>
                <a:gd name="connsiteX0" fmla="*/ 0 w 962259"/>
                <a:gd name="connsiteY0" fmla="*/ 325450 h 526720"/>
                <a:gd name="connsiteX1" fmla="*/ 95250 w 962259"/>
                <a:gd name="connsiteY1" fmla="*/ 293065 h 526720"/>
                <a:gd name="connsiteX2" fmla="*/ 140970 w 962259"/>
                <a:gd name="connsiteY2" fmla="*/ 192100 h 526720"/>
                <a:gd name="connsiteX3" fmla="*/ 200025 w 962259"/>
                <a:gd name="connsiteY3" fmla="*/ 378790 h 526720"/>
                <a:gd name="connsiteX4" fmla="*/ 276225 w 962259"/>
                <a:gd name="connsiteY4" fmla="*/ 110185 h 526720"/>
                <a:gd name="connsiteX5" fmla="*/ 342900 w 962259"/>
                <a:gd name="connsiteY5" fmla="*/ 439750 h 526720"/>
                <a:gd name="connsiteX6" fmla="*/ 409575 w 962259"/>
                <a:gd name="connsiteY6" fmla="*/ 155905 h 526720"/>
                <a:gd name="connsiteX7" fmla="*/ 501015 w 962259"/>
                <a:gd name="connsiteY7" fmla="*/ 525475 h 526720"/>
                <a:gd name="connsiteX8" fmla="*/ 582930 w 962259"/>
                <a:gd name="connsiteY8" fmla="*/ 1600 h 526720"/>
                <a:gd name="connsiteX9" fmla="*/ 634365 w 962259"/>
                <a:gd name="connsiteY9" fmla="*/ 354025 h 526720"/>
                <a:gd name="connsiteX10" fmla="*/ 729615 w 962259"/>
                <a:gd name="connsiteY10" fmla="*/ 108280 h 526720"/>
                <a:gd name="connsiteX11" fmla="*/ 782955 w 962259"/>
                <a:gd name="connsiteY11" fmla="*/ 416890 h 526720"/>
                <a:gd name="connsiteX12" fmla="*/ 849630 w 962259"/>
                <a:gd name="connsiteY12" fmla="*/ 213055 h 526720"/>
                <a:gd name="connsiteX13" fmla="*/ 891540 w 962259"/>
                <a:gd name="connsiteY13" fmla="*/ 355930 h 526720"/>
                <a:gd name="connsiteX14" fmla="*/ 952500 w 962259"/>
                <a:gd name="connsiteY14" fmla="*/ 373075 h 526720"/>
                <a:gd name="connsiteX0" fmla="*/ 0 w 962259"/>
                <a:gd name="connsiteY0" fmla="*/ 325450 h 526720"/>
                <a:gd name="connsiteX1" fmla="*/ 95250 w 962259"/>
                <a:gd name="connsiteY1" fmla="*/ 293065 h 526720"/>
                <a:gd name="connsiteX2" fmla="*/ 140970 w 962259"/>
                <a:gd name="connsiteY2" fmla="*/ 192100 h 526720"/>
                <a:gd name="connsiteX3" fmla="*/ 200025 w 962259"/>
                <a:gd name="connsiteY3" fmla="*/ 378790 h 526720"/>
                <a:gd name="connsiteX4" fmla="*/ 272415 w 962259"/>
                <a:gd name="connsiteY4" fmla="*/ 188290 h 526720"/>
                <a:gd name="connsiteX5" fmla="*/ 342900 w 962259"/>
                <a:gd name="connsiteY5" fmla="*/ 439750 h 526720"/>
                <a:gd name="connsiteX6" fmla="*/ 409575 w 962259"/>
                <a:gd name="connsiteY6" fmla="*/ 155905 h 526720"/>
                <a:gd name="connsiteX7" fmla="*/ 501015 w 962259"/>
                <a:gd name="connsiteY7" fmla="*/ 525475 h 526720"/>
                <a:gd name="connsiteX8" fmla="*/ 582930 w 962259"/>
                <a:gd name="connsiteY8" fmla="*/ 1600 h 526720"/>
                <a:gd name="connsiteX9" fmla="*/ 634365 w 962259"/>
                <a:gd name="connsiteY9" fmla="*/ 354025 h 526720"/>
                <a:gd name="connsiteX10" fmla="*/ 729615 w 962259"/>
                <a:gd name="connsiteY10" fmla="*/ 108280 h 526720"/>
                <a:gd name="connsiteX11" fmla="*/ 782955 w 962259"/>
                <a:gd name="connsiteY11" fmla="*/ 416890 h 526720"/>
                <a:gd name="connsiteX12" fmla="*/ 849630 w 962259"/>
                <a:gd name="connsiteY12" fmla="*/ 213055 h 526720"/>
                <a:gd name="connsiteX13" fmla="*/ 891540 w 962259"/>
                <a:gd name="connsiteY13" fmla="*/ 355930 h 526720"/>
                <a:gd name="connsiteX14" fmla="*/ 952500 w 962259"/>
                <a:gd name="connsiteY14" fmla="*/ 373075 h 526720"/>
                <a:gd name="connsiteX0" fmla="*/ 0 w 962259"/>
                <a:gd name="connsiteY0" fmla="*/ 325450 h 526720"/>
                <a:gd name="connsiteX1" fmla="*/ 95250 w 962259"/>
                <a:gd name="connsiteY1" fmla="*/ 293065 h 526720"/>
                <a:gd name="connsiteX2" fmla="*/ 140970 w 962259"/>
                <a:gd name="connsiteY2" fmla="*/ 192100 h 526720"/>
                <a:gd name="connsiteX3" fmla="*/ 200025 w 962259"/>
                <a:gd name="connsiteY3" fmla="*/ 378790 h 526720"/>
                <a:gd name="connsiteX4" fmla="*/ 264795 w 962259"/>
                <a:gd name="connsiteY4" fmla="*/ 81610 h 526720"/>
                <a:gd name="connsiteX5" fmla="*/ 342900 w 962259"/>
                <a:gd name="connsiteY5" fmla="*/ 439750 h 526720"/>
                <a:gd name="connsiteX6" fmla="*/ 409575 w 962259"/>
                <a:gd name="connsiteY6" fmla="*/ 155905 h 526720"/>
                <a:gd name="connsiteX7" fmla="*/ 501015 w 962259"/>
                <a:gd name="connsiteY7" fmla="*/ 525475 h 526720"/>
                <a:gd name="connsiteX8" fmla="*/ 582930 w 962259"/>
                <a:gd name="connsiteY8" fmla="*/ 1600 h 526720"/>
                <a:gd name="connsiteX9" fmla="*/ 634365 w 962259"/>
                <a:gd name="connsiteY9" fmla="*/ 354025 h 526720"/>
                <a:gd name="connsiteX10" fmla="*/ 729615 w 962259"/>
                <a:gd name="connsiteY10" fmla="*/ 108280 h 526720"/>
                <a:gd name="connsiteX11" fmla="*/ 782955 w 962259"/>
                <a:gd name="connsiteY11" fmla="*/ 416890 h 526720"/>
                <a:gd name="connsiteX12" fmla="*/ 849630 w 962259"/>
                <a:gd name="connsiteY12" fmla="*/ 213055 h 526720"/>
                <a:gd name="connsiteX13" fmla="*/ 891540 w 962259"/>
                <a:gd name="connsiteY13" fmla="*/ 355930 h 526720"/>
                <a:gd name="connsiteX14" fmla="*/ 952500 w 962259"/>
                <a:gd name="connsiteY14" fmla="*/ 373075 h 526720"/>
                <a:gd name="connsiteX0" fmla="*/ 0 w 962259"/>
                <a:gd name="connsiteY0" fmla="*/ 325450 h 526720"/>
                <a:gd name="connsiteX1" fmla="*/ 95250 w 962259"/>
                <a:gd name="connsiteY1" fmla="*/ 293065 h 526720"/>
                <a:gd name="connsiteX2" fmla="*/ 140970 w 962259"/>
                <a:gd name="connsiteY2" fmla="*/ 192100 h 526720"/>
                <a:gd name="connsiteX3" fmla="*/ 200025 w 962259"/>
                <a:gd name="connsiteY3" fmla="*/ 378790 h 526720"/>
                <a:gd name="connsiteX4" fmla="*/ 264795 w 962259"/>
                <a:gd name="connsiteY4" fmla="*/ 81610 h 526720"/>
                <a:gd name="connsiteX5" fmla="*/ 342900 w 962259"/>
                <a:gd name="connsiteY5" fmla="*/ 439750 h 526720"/>
                <a:gd name="connsiteX6" fmla="*/ 409575 w 962259"/>
                <a:gd name="connsiteY6" fmla="*/ 155905 h 526720"/>
                <a:gd name="connsiteX7" fmla="*/ 501015 w 962259"/>
                <a:gd name="connsiteY7" fmla="*/ 525475 h 526720"/>
                <a:gd name="connsiteX8" fmla="*/ 582930 w 962259"/>
                <a:gd name="connsiteY8" fmla="*/ 1600 h 526720"/>
                <a:gd name="connsiteX9" fmla="*/ 634365 w 962259"/>
                <a:gd name="connsiteY9" fmla="*/ 354025 h 526720"/>
                <a:gd name="connsiteX10" fmla="*/ 729615 w 962259"/>
                <a:gd name="connsiteY10" fmla="*/ 108280 h 526720"/>
                <a:gd name="connsiteX11" fmla="*/ 782955 w 962259"/>
                <a:gd name="connsiteY11" fmla="*/ 416890 h 526720"/>
                <a:gd name="connsiteX12" fmla="*/ 849630 w 962259"/>
                <a:gd name="connsiteY12" fmla="*/ 213055 h 526720"/>
                <a:gd name="connsiteX13" fmla="*/ 891540 w 962259"/>
                <a:gd name="connsiteY13" fmla="*/ 355930 h 526720"/>
                <a:gd name="connsiteX14" fmla="*/ 952500 w 962259"/>
                <a:gd name="connsiteY14" fmla="*/ 373075 h 526720"/>
                <a:gd name="connsiteX0" fmla="*/ 0 w 962259"/>
                <a:gd name="connsiteY0" fmla="*/ 325450 h 526720"/>
                <a:gd name="connsiteX1" fmla="*/ 95250 w 962259"/>
                <a:gd name="connsiteY1" fmla="*/ 293065 h 526720"/>
                <a:gd name="connsiteX2" fmla="*/ 140970 w 962259"/>
                <a:gd name="connsiteY2" fmla="*/ 192100 h 526720"/>
                <a:gd name="connsiteX3" fmla="*/ 200025 w 962259"/>
                <a:gd name="connsiteY3" fmla="*/ 378790 h 526720"/>
                <a:gd name="connsiteX4" fmla="*/ 264795 w 962259"/>
                <a:gd name="connsiteY4" fmla="*/ 81610 h 526720"/>
                <a:gd name="connsiteX5" fmla="*/ 342900 w 962259"/>
                <a:gd name="connsiteY5" fmla="*/ 439750 h 526720"/>
                <a:gd name="connsiteX6" fmla="*/ 409575 w 962259"/>
                <a:gd name="connsiteY6" fmla="*/ 155905 h 526720"/>
                <a:gd name="connsiteX7" fmla="*/ 501015 w 962259"/>
                <a:gd name="connsiteY7" fmla="*/ 525475 h 526720"/>
                <a:gd name="connsiteX8" fmla="*/ 582930 w 962259"/>
                <a:gd name="connsiteY8" fmla="*/ 1600 h 526720"/>
                <a:gd name="connsiteX9" fmla="*/ 634365 w 962259"/>
                <a:gd name="connsiteY9" fmla="*/ 354025 h 526720"/>
                <a:gd name="connsiteX10" fmla="*/ 729615 w 962259"/>
                <a:gd name="connsiteY10" fmla="*/ 108280 h 526720"/>
                <a:gd name="connsiteX11" fmla="*/ 782955 w 962259"/>
                <a:gd name="connsiteY11" fmla="*/ 416890 h 526720"/>
                <a:gd name="connsiteX12" fmla="*/ 849630 w 962259"/>
                <a:gd name="connsiteY12" fmla="*/ 213055 h 526720"/>
                <a:gd name="connsiteX13" fmla="*/ 891540 w 962259"/>
                <a:gd name="connsiteY13" fmla="*/ 355930 h 526720"/>
                <a:gd name="connsiteX14" fmla="*/ 952500 w 962259"/>
                <a:gd name="connsiteY14" fmla="*/ 373075 h 526720"/>
                <a:gd name="connsiteX0" fmla="*/ 0 w 962259"/>
                <a:gd name="connsiteY0" fmla="*/ 325450 h 526720"/>
                <a:gd name="connsiteX1" fmla="*/ 95250 w 962259"/>
                <a:gd name="connsiteY1" fmla="*/ 293065 h 526720"/>
                <a:gd name="connsiteX2" fmla="*/ 140970 w 962259"/>
                <a:gd name="connsiteY2" fmla="*/ 192100 h 526720"/>
                <a:gd name="connsiteX3" fmla="*/ 200025 w 962259"/>
                <a:gd name="connsiteY3" fmla="*/ 378790 h 526720"/>
                <a:gd name="connsiteX4" fmla="*/ 264795 w 962259"/>
                <a:gd name="connsiteY4" fmla="*/ 81610 h 526720"/>
                <a:gd name="connsiteX5" fmla="*/ 342900 w 962259"/>
                <a:gd name="connsiteY5" fmla="*/ 439750 h 526720"/>
                <a:gd name="connsiteX6" fmla="*/ 409575 w 962259"/>
                <a:gd name="connsiteY6" fmla="*/ 155905 h 526720"/>
                <a:gd name="connsiteX7" fmla="*/ 501015 w 962259"/>
                <a:gd name="connsiteY7" fmla="*/ 525475 h 526720"/>
                <a:gd name="connsiteX8" fmla="*/ 582930 w 962259"/>
                <a:gd name="connsiteY8" fmla="*/ 1600 h 526720"/>
                <a:gd name="connsiteX9" fmla="*/ 634365 w 962259"/>
                <a:gd name="connsiteY9" fmla="*/ 354025 h 526720"/>
                <a:gd name="connsiteX10" fmla="*/ 729615 w 962259"/>
                <a:gd name="connsiteY10" fmla="*/ 108280 h 526720"/>
                <a:gd name="connsiteX11" fmla="*/ 782955 w 962259"/>
                <a:gd name="connsiteY11" fmla="*/ 416890 h 526720"/>
                <a:gd name="connsiteX12" fmla="*/ 849630 w 962259"/>
                <a:gd name="connsiteY12" fmla="*/ 213055 h 526720"/>
                <a:gd name="connsiteX13" fmla="*/ 891540 w 962259"/>
                <a:gd name="connsiteY13" fmla="*/ 355930 h 526720"/>
                <a:gd name="connsiteX14" fmla="*/ 952500 w 962259"/>
                <a:gd name="connsiteY14" fmla="*/ 373075 h 526720"/>
                <a:gd name="connsiteX0" fmla="*/ 0 w 962259"/>
                <a:gd name="connsiteY0" fmla="*/ 325450 h 526720"/>
                <a:gd name="connsiteX1" fmla="*/ 95250 w 962259"/>
                <a:gd name="connsiteY1" fmla="*/ 293065 h 526720"/>
                <a:gd name="connsiteX2" fmla="*/ 140970 w 962259"/>
                <a:gd name="connsiteY2" fmla="*/ 192100 h 526720"/>
                <a:gd name="connsiteX3" fmla="*/ 200025 w 962259"/>
                <a:gd name="connsiteY3" fmla="*/ 378790 h 526720"/>
                <a:gd name="connsiteX4" fmla="*/ 264795 w 962259"/>
                <a:gd name="connsiteY4" fmla="*/ 81610 h 526720"/>
                <a:gd name="connsiteX5" fmla="*/ 342900 w 962259"/>
                <a:gd name="connsiteY5" fmla="*/ 439750 h 526720"/>
                <a:gd name="connsiteX6" fmla="*/ 409575 w 962259"/>
                <a:gd name="connsiteY6" fmla="*/ 155905 h 526720"/>
                <a:gd name="connsiteX7" fmla="*/ 501015 w 962259"/>
                <a:gd name="connsiteY7" fmla="*/ 525475 h 526720"/>
                <a:gd name="connsiteX8" fmla="*/ 582930 w 962259"/>
                <a:gd name="connsiteY8" fmla="*/ 1600 h 526720"/>
                <a:gd name="connsiteX9" fmla="*/ 634365 w 962259"/>
                <a:gd name="connsiteY9" fmla="*/ 354025 h 526720"/>
                <a:gd name="connsiteX10" fmla="*/ 729615 w 962259"/>
                <a:gd name="connsiteY10" fmla="*/ 108280 h 526720"/>
                <a:gd name="connsiteX11" fmla="*/ 782955 w 962259"/>
                <a:gd name="connsiteY11" fmla="*/ 416890 h 526720"/>
                <a:gd name="connsiteX12" fmla="*/ 849630 w 962259"/>
                <a:gd name="connsiteY12" fmla="*/ 213055 h 526720"/>
                <a:gd name="connsiteX13" fmla="*/ 891540 w 962259"/>
                <a:gd name="connsiteY13" fmla="*/ 355930 h 526720"/>
                <a:gd name="connsiteX14" fmla="*/ 952500 w 962259"/>
                <a:gd name="connsiteY14" fmla="*/ 373075 h 526720"/>
                <a:gd name="connsiteX0" fmla="*/ 0 w 962259"/>
                <a:gd name="connsiteY0" fmla="*/ 325450 h 526720"/>
                <a:gd name="connsiteX1" fmla="*/ 95250 w 962259"/>
                <a:gd name="connsiteY1" fmla="*/ 293065 h 526720"/>
                <a:gd name="connsiteX2" fmla="*/ 140970 w 962259"/>
                <a:gd name="connsiteY2" fmla="*/ 192100 h 526720"/>
                <a:gd name="connsiteX3" fmla="*/ 200025 w 962259"/>
                <a:gd name="connsiteY3" fmla="*/ 378790 h 526720"/>
                <a:gd name="connsiteX4" fmla="*/ 264795 w 962259"/>
                <a:gd name="connsiteY4" fmla="*/ 81610 h 526720"/>
                <a:gd name="connsiteX5" fmla="*/ 342900 w 962259"/>
                <a:gd name="connsiteY5" fmla="*/ 439750 h 526720"/>
                <a:gd name="connsiteX6" fmla="*/ 409575 w 962259"/>
                <a:gd name="connsiteY6" fmla="*/ 155905 h 526720"/>
                <a:gd name="connsiteX7" fmla="*/ 501015 w 962259"/>
                <a:gd name="connsiteY7" fmla="*/ 525475 h 526720"/>
                <a:gd name="connsiteX8" fmla="*/ 582930 w 962259"/>
                <a:gd name="connsiteY8" fmla="*/ 1600 h 526720"/>
                <a:gd name="connsiteX9" fmla="*/ 634365 w 962259"/>
                <a:gd name="connsiteY9" fmla="*/ 354025 h 526720"/>
                <a:gd name="connsiteX10" fmla="*/ 729615 w 962259"/>
                <a:gd name="connsiteY10" fmla="*/ 108280 h 526720"/>
                <a:gd name="connsiteX11" fmla="*/ 782955 w 962259"/>
                <a:gd name="connsiteY11" fmla="*/ 416890 h 526720"/>
                <a:gd name="connsiteX12" fmla="*/ 849630 w 962259"/>
                <a:gd name="connsiteY12" fmla="*/ 213055 h 526720"/>
                <a:gd name="connsiteX13" fmla="*/ 891540 w 962259"/>
                <a:gd name="connsiteY13" fmla="*/ 355930 h 526720"/>
                <a:gd name="connsiteX14" fmla="*/ 952500 w 962259"/>
                <a:gd name="connsiteY14" fmla="*/ 373075 h 526720"/>
                <a:gd name="connsiteX0" fmla="*/ 0 w 962259"/>
                <a:gd name="connsiteY0" fmla="*/ 325450 h 526720"/>
                <a:gd name="connsiteX1" fmla="*/ 95250 w 962259"/>
                <a:gd name="connsiteY1" fmla="*/ 293065 h 526720"/>
                <a:gd name="connsiteX2" fmla="*/ 140970 w 962259"/>
                <a:gd name="connsiteY2" fmla="*/ 192100 h 526720"/>
                <a:gd name="connsiteX3" fmla="*/ 200025 w 962259"/>
                <a:gd name="connsiteY3" fmla="*/ 378790 h 526720"/>
                <a:gd name="connsiteX4" fmla="*/ 264795 w 962259"/>
                <a:gd name="connsiteY4" fmla="*/ 81610 h 526720"/>
                <a:gd name="connsiteX5" fmla="*/ 342900 w 962259"/>
                <a:gd name="connsiteY5" fmla="*/ 439750 h 526720"/>
                <a:gd name="connsiteX6" fmla="*/ 409575 w 962259"/>
                <a:gd name="connsiteY6" fmla="*/ 155905 h 526720"/>
                <a:gd name="connsiteX7" fmla="*/ 501015 w 962259"/>
                <a:gd name="connsiteY7" fmla="*/ 525475 h 526720"/>
                <a:gd name="connsiteX8" fmla="*/ 582930 w 962259"/>
                <a:gd name="connsiteY8" fmla="*/ 1600 h 526720"/>
                <a:gd name="connsiteX9" fmla="*/ 634365 w 962259"/>
                <a:gd name="connsiteY9" fmla="*/ 354025 h 526720"/>
                <a:gd name="connsiteX10" fmla="*/ 729615 w 962259"/>
                <a:gd name="connsiteY10" fmla="*/ 108280 h 526720"/>
                <a:gd name="connsiteX11" fmla="*/ 782955 w 962259"/>
                <a:gd name="connsiteY11" fmla="*/ 416890 h 526720"/>
                <a:gd name="connsiteX12" fmla="*/ 849630 w 962259"/>
                <a:gd name="connsiteY12" fmla="*/ 213055 h 526720"/>
                <a:gd name="connsiteX13" fmla="*/ 891540 w 962259"/>
                <a:gd name="connsiteY13" fmla="*/ 355930 h 526720"/>
                <a:gd name="connsiteX14" fmla="*/ 952500 w 962259"/>
                <a:gd name="connsiteY14" fmla="*/ 373075 h 526720"/>
                <a:gd name="connsiteX0" fmla="*/ 0 w 962259"/>
                <a:gd name="connsiteY0" fmla="*/ 325450 h 526720"/>
                <a:gd name="connsiteX1" fmla="*/ 95250 w 962259"/>
                <a:gd name="connsiteY1" fmla="*/ 293065 h 526720"/>
                <a:gd name="connsiteX2" fmla="*/ 140970 w 962259"/>
                <a:gd name="connsiteY2" fmla="*/ 192100 h 526720"/>
                <a:gd name="connsiteX3" fmla="*/ 200025 w 962259"/>
                <a:gd name="connsiteY3" fmla="*/ 378790 h 526720"/>
                <a:gd name="connsiteX4" fmla="*/ 264795 w 962259"/>
                <a:gd name="connsiteY4" fmla="*/ 81610 h 526720"/>
                <a:gd name="connsiteX5" fmla="*/ 342900 w 962259"/>
                <a:gd name="connsiteY5" fmla="*/ 439750 h 526720"/>
                <a:gd name="connsiteX6" fmla="*/ 409575 w 962259"/>
                <a:gd name="connsiteY6" fmla="*/ 155905 h 526720"/>
                <a:gd name="connsiteX7" fmla="*/ 501015 w 962259"/>
                <a:gd name="connsiteY7" fmla="*/ 525475 h 526720"/>
                <a:gd name="connsiteX8" fmla="*/ 582930 w 962259"/>
                <a:gd name="connsiteY8" fmla="*/ 1600 h 526720"/>
                <a:gd name="connsiteX9" fmla="*/ 634365 w 962259"/>
                <a:gd name="connsiteY9" fmla="*/ 354025 h 526720"/>
                <a:gd name="connsiteX10" fmla="*/ 729615 w 962259"/>
                <a:gd name="connsiteY10" fmla="*/ 108280 h 526720"/>
                <a:gd name="connsiteX11" fmla="*/ 782955 w 962259"/>
                <a:gd name="connsiteY11" fmla="*/ 416890 h 526720"/>
                <a:gd name="connsiteX12" fmla="*/ 849630 w 962259"/>
                <a:gd name="connsiteY12" fmla="*/ 213055 h 526720"/>
                <a:gd name="connsiteX13" fmla="*/ 891540 w 962259"/>
                <a:gd name="connsiteY13" fmla="*/ 355930 h 526720"/>
                <a:gd name="connsiteX14" fmla="*/ 952500 w 962259"/>
                <a:gd name="connsiteY14" fmla="*/ 373075 h 526720"/>
                <a:gd name="connsiteX0" fmla="*/ 0 w 962259"/>
                <a:gd name="connsiteY0" fmla="*/ 325450 h 526750"/>
                <a:gd name="connsiteX1" fmla="*/ 95250 w 962259"/>
                <a:gd name="connsiteY1" fmla="*/ 293065 h 526750"/>
                <a:gd name="connsiteX2" fmla="*/ 140970 w 962259"/>
                <a:gd name="connsiteY2" fmla="*/ 192100 h 526750"/>
                <a:gd name="connsiteX3" fmla="*/ 200025 w 962259"/>
                <a:gd name="connsiteY3" fmla="*/ 378790 h 526750"/>
                <a:gd name="connsiteX4" fmla="*/ 264795 w 962259"/>
                <a:gd name="connsiteY4" fmla="*/ 81610 h 526750"/>
                <a:gd name="connsiteX5" fmla="*/ 342900 w 962259"/>
                <a:gd name="connsiteY5" fmla="*/ 439750 h 526750"/>
                <a:gd name="connsiteX6" fmla="*/ 409575 w 962259"/>
                <a:gd name="connsiteY6" fmla="*/ 155905 h 526750"/>
                <a:gd name="connsiteX7" fmla="*/ 501015 w 962259"/>
                <a:gd name="connsiteY7" fmla="*/ 525475 h 526750"/>
                <a:gd name="connsiteX8" fmla="*/ 582930 w 962259"/>
                <a:gd name="connsiteY8" fmla="*/ 1600 h 526750"/>
                <a:gd name="connsiteX9" fmla="*/ 634365 w 962259"/>
                <a:gd name="connsiteY9" fmla="*/ 354025 h 526750"/>
                <a:gd name="connsiteX10" fmla="*/ 729615 w 962259"/>
                <a:gd name="connsiteY10" fmla="*/ 108280 h 526750"/>
                <a:gd name="connsiteX11" fmla="*/ 782955 w 962259"/>
                <a:gd name="connsiteY11" fmla="*/ 416890 h 526750"/>
                <a:gd name="connsiteX12" fmla="*/ 849630 w 962259"/>
                <a:gd name="connsiteY12" fmla="*/ 213055 h 526750"/>
                <a:gd name="connsiteX13" fmla="*/ 891540 w 962259"/>
                <a:gd name="connsiteY13" fmla="*/ 355930 h 526750"/>
                <a:gd name="connsiteX14" fmla="*/ 952500 w 962259"/>
                <a:gd name="connsiteY14" fmla="*/ 373075 h 526750"/>
                <a:gd name="connsiteX0" fmla="*/ 0 w 962259"/>
                <a:gd name="connsiteY0" fmla="*/ 325450 h 526415"/>
                <a:gd name="connsiteX1" fmla="*/ 95250 w 962259"/>
                <a:gd name="connsiteY1" fmla="*/ 293065 h 526415"/>
                <a:gd name="connsiteX2" fmla="*/ 140970 w 962259"/>
                <a:gd name="connsiteY2" fmla="*/ 192100 h 526415"/>
                <a:gd name="connsiteX3" fmla="*/ 200025 w 962259"/>
                <a:gd name="connsiteY3" fmla="*/ 378790 h 526415"/>
                <a:gd name="connsiteX4" fmla="*/ 264795 w 962259"/>
                <a:gd name="connsiteY4" fmla="*/ 81610 h 526415"/>
                <a:gd name="connsiteX5" fmla="*/ 342900 w 962259"/>
                <a:gd name="connsiteY5" fmla="*/ 439750 h 526415"/>
                <a:gd name="connsiteX6" fmla="*/ 409575 w 962259"/>
                <a:gd name="connsiteY6" fmla="*/ 155905 h 526415"/>
                <a:gd name="connsiteX7" fmla="*/ 501015 w 962259"/>
                <a:gd name="connsiteY7" fmla="*/ 525475 h 526415"/>
                <a:gd name="connsiteX8" fmla="*/ 582930 w 962259"/>
                <a:gd name="connsiteY8" fmla="*/ 1600 h 526415"/>
                <a:gd name="connsiteX9" fmla="*/ 634365 w 962259"/>
                <a:gd name="connsiteY9" fmla="*/ 354025 h 526415"/>
                <a:gd name="connsiteX10" fmla="*/ 729615 w 962259"/>
                <a:gd name="connsiteY10" fmla="*/ 108280 h 526415"/>
                <a:gd name="connsiteX11" fmla="*/ 782955 w 962259"/>
                <a:gd name="connsiteY11" fmla="*/ 416890 h 526415"/>
                <a:gd name="connsiteX12" fmla="*/ 849630 w 962259"/>
                <a:gd name="connsiteY12" fmla="*/ 213055 h 526415"/>
                <a:gd name="connsiteX13" fmla="*/ 891540 w 962259"/>
                <a:gd name="connsiteY13" fmla="*/ 355930 h 526415"/>
                <a:gd name="connsiteX14" fmla="*/ 952500 w 962259"/>
                <a:gd name="connsiteY14" fmla="*/ 373075 h 526415"/>
                <a:gd name="connsiteX0" fmla="*/ 0 w 962259"/>
                <a:gd name="connsiteY0" fmla="*/ 325450 h 526415"/>
                <a:gd name="connsiteX1" fmla="*/ 95250 w 962259"/>
                <a:gd name="connsiteY1" fmla="*/ 293065 h 526415"/>
                <a:gd name="connsiteX2" fmla="*/ 140970 w 962259"/>
                <a:gd name="connsiteY2" fmla="*/ 192100 h 526415"/>
                <a:gd name="connsiteX3" fmla="*/ 200025 w 962259"/>
                <a:gd name="connsiteY3" fmla="*/ 378790 h 526415"/>
                <a:gd name="connsiteX4" fmla="*/ 264795 w 962259"/>
                <a:gd name="connsiteY4" fmla="*/ 81610 h 526415"/>
                <a:gd name="connsiteX5" fmla="*/ 342900 w 962259"/>
                <a:gd name="connsiteY5" fmla="*/ 439750 h 526415"/>
                <a:gd name="connsiteX6" fmla="*/ 409575 w 962259"/>
                <a:gd name="connsiteY6" fmla="*/ 155905 h 526415"/>
                <a:gd name="connsiteX7" fmla="*/ 501015 w 962259"/>
                <a:gd name="connsiteY7" fmla="*/ 525475 h 526415"/>
                <a:gd name="connsiteX8" fmla="*/ 582930 w 962259"/>
                <a:gd name="connsiteY8" fmla="*/ 1600 h 526415"/>
                <a:gd name="connsiteX9" fmla="*/ 634365 w 962259"/>
                <a:gd name="connsiteY9" fmla="*/ 354025 h 526415"/>
                <a:gd name="connsiteX10" fmla="*/ 729615 w 962259"/>
                <a:gd name="connsiteY10" fmla="*/ 108280 h 526415"/>
                <a:gd name="connsiteX11" fmla="*/ 782955 w 962259"/>
                <a:gd name="connsiteY11" fmla="*/ 416890 h 526415"/>
                <a:gd name="connsiteX12" fmla="*/ 849630 w 962259"/>
                <a:gd name="connsiteY12" fmla="*/ 213055 h 526415"/>
                <a:gd name="connsiteX13" fmla="*/ 891540 w 962259"/>
                <a:gd name="connsiteY13" fmla="*/ 355930 h 526415"/>
                <a:gd name="connsiteX14" fmla="*/ 952500 w 962259"/>
                <a:gd name="connsiteY14" fmla="*/ 373075 h 526415"/>
                <a:gd name="connsiteX0" fmla="*/ 0 w 962259"/>
                <a:gd name="connsiteY0" fmla="*/ 325656 h 526621"/>
                <a:gd name="connsiteX1" fmla="*/ 95250 w 962259"/>
                <a:gd name="connsiteY1" fmla="*/ 293271 h 526621"/>
                <a:gd name="connsiteX2" fmla="*/ 140970 w 962259"/>
                <a:gd name="connsiteY2" fmla="*/ 192306 h 526621"/>
                <a:gd name="connsiteX3" fmla="*/ 200025 w 962259"/>
                <a:gd name="connsiteY3" fmla="*/ 378996 h 526621"/>
                <a:gd name="connsiteX4" fmla="*/ 264795 w 962259"/>
                <a:gd name="connsiteY4" fmla="*/ 81816 h 526621"/>
                <a:gd name="connsiteX5" fmla="*/ 342900 w 962259"/>
                <a:gd name="connsiteY5" fmla="*/ 439956 h 526621"/>
                <a:gd name="connsiteX6" fmla="*/ 409575 w 962259"/>
                <a:gd name="connsiteY6" fmla="*/ 156111 h 526621"/>
                <a:gd name="connsiteX7" fmla="*/ 501015 w 962259"/>
                <a:gd name="connsiteY7" fmla="*/ 525681 h 526621"/>
                <a:gd name="connsiteX8" fmla="*/ 582930 w 962259"/>
                <a:gd name="connsiteY8" fmla="*/ 1806 h 526621"/>
                <a:gd name="connsiteX9" fmla="*/ 634365 w 962259"/>
                <a:gd name="connsiteY9" fmla="*/ 354231 h 526621"/>
                <a:gd name="connsiteX10" fmla="*/ 729615 w 962259"/>
                <a:gd name="connsiteY10" fmla="*/ 108486 h 526621"/>
                <a:gd name="connsiteX11" fmla="*/ 782955 w 962259"/>
                <a:gd name="connsiteY11" fmla="*/ 417096 h 526621"/>
                <a:gd name="connsiteX12" fmla="*/ 849630 w 962259"/>
                <a:gd name="connsiteY12" fmla="*/ 213261 h 526621"/>
                <a:gd name="connsiteX13" fmla="*/ 891540 w 962259"/>
                <a:gd name="connsiteY13" fmla="*/ 356136 h 526621"/>
                <a:gd name="connsiteX14" fmla="*/ 952500 w 962259"/>
                <a:gd name="connsiteY14" fmla="*/ 373281 h 526621"/>
                <a:gd name="connsiteX0" fmla="*/ 0 w 962259"/>
                <a:gd name="connsiteY0" fmla="*/ 325673 h 526638"/>
                <a:gd name="connsiteX1" fmla="*/ 95250 w 962259"/>
                <a:gd name="connsiteY1" fmla="*/ 293288 h 526638"/>
                <a:gd name="connsiteX2" fmla="*/ 140970 w 962259"/>
                <a:gd name="connsiteY2" fmla="*/ 192323 h 526638"/>
                <a:gd name="connsiteX3" fmla="*/ 200025 w 962259"/>
                <a:gd name="connsiteY3" fmla="*/ 379013 h 526638"/>
                <a:gd name="connsiteX4" fmla="*/ 264795 w 962259"/>
                <a:gd name="connsiteY4" fmla="*/ 81833 h 526638"/>
                <a:gd name="connsiteX5" fmla="*/ 342900 w 962259"/>
                <a:gd name="connsiteY5" fmla="*/ 439973 h 526638"/>
                <a:gd name="connsiteX6" fmla="*/ 409575 w 962259"/>
                <a:gd name="connsiteY6" fmla="*/ 156128 h 526638"/>
                <a:gd name="connsiteX7" fmla="*/ 501015 w 962259"/>
                <a:gd name="connsiteY7" fmla="*/ 525698 h 526638"/>
                <a:gd name="connsiteX8" fmla="*/ 582930 w 962259"/>
                <a:gd name="connsiteY8" fmla="*/ 1823 h 526638"/>
                <a:gd name="connsiteX9" fmla="*/ 634365 w 962259"/>
                <a:gd name="connsiteY9" fmla="*/ 354248 h 526638"/>
                <a:gd name="connsiteX10" fmla="*/ 729615 w 962259"/>
                <a:gd name="connsiteY10" fmla="*/ 108503 h 526638"/>
                <a:gd name="connsiteX11" fmla="*/ 782955 w 962259"/>
                <a:gd name="connsiteY11" fmla="*/ 417113 h 526638"/>
                <a:gd name="connsiteX12" fmla="*/ 849630 w 962259"/>
                <a:gd name="connsiteY12" fmla="*/ 213278 h 526638"/>
                <a:gd name="connsiteX13" fmla="*/ 891540 w 962259"/>
                <a:gd name="connsiteY13" fmla="*/ 356153 h 526638"/>
                <a:gd name="connsiteX14" fmla="*/ 952500 w 962259"/>
                <a:gd name="connsiteY14" fmla="*/ 373298 h 526638"/>
                <a:gd name="connsiteX0" fmla="*/ 0 w 962259"/>
                <a:gd name="connsiteY0" fmla="*/ 325673 h 526638"/>
                <a:gd name="connsiteX1" fmla="*/ 95250 w 962259"/>
                <a:gd name="connsiteY1" fmla="*/ 293288 h 526638"/>
                <a:gd name="connsiteX2" fmla="*/ 140970 w 962259"/>
                <a:gd name="connsiteY2" fmla="*/ 192323 h 526638"/>
                <a:gd name="connsiteX3" fmla="*/ 200025 w 962259"/>
                <a:gd name="connsiteY3" fmla="*/ 379013 h 526638"/>
                <a:gd name="connsiteX4" fmla="*/ 264795 w 962259"/>
                <a:gd name="connsiteY4" fmla="*/ 81833 h 526638"/>
                <a:gd name="connsiteX5" fmla="*/ 342900 w 962259"/>
                <a:gd name="connsiteY5" fmla="*/ 439973 h 526638"/>
                <a:gd name="connsiteX6" fmla="*/ 409575 w 962259"/>
                <a:gd name="connsiteY6" fmla="*/ 156128 h 526638"/>
                <a:gd name="connsiteX7" fmla="*/ 501015 w 962259"/>
                <a:gd name="connsiteY7" fmla="*/ 525698 h 526638"/>
                <a:gd name="connsiteX8" fmla="*/ 582930 w 962259"/>
                <a:gd name="connsiteY8" fmla="*/ 1823 h 526638"/>
                <a:gd name="connsiteX9" fmla="*/ 634365 w 962259"/>
                <a:gd name="connsiteY9" fmla="*/ 354248 h 526638"/>
                <a:gd name="connsiteX10" fmla="*/ 729615 w 962259"/>
                <a:gd name="connsiteY10" fmla="*/ 108503 h 526638"/>
                <a:gd name="connsiteX11" fmla="*/ 782955 w 962259"/>
                <a:gd name="connsiteY11" fmla="*/ 417113 h 526638"/>
                <a:gd name="connsiteX12" fmla="*/ 849630 w 962259"/>
                <a:gd name="connsiteY12" fmla="*/ 213278 h 526638"/>
                <a:gd name="connsiteX13" fmla="*/ 891540 w 962259"/>
                <a:gd name="connsiteY13" fmla="*/ 356153 h 526638"/>
                <a:gd name="connsiteX14" fmla="*/ 952500 w 962259"/>
                <a:gd name="connsiteY14" fmla="*/ 373298 h 526638"/>
                <a:gd name="connsiteX0" fmla="*/ 0 w 962259"/>
                <a:gd name="connsiteY0" fmla="*/ 325673 h 526638"/>
                <a:gd name="connsiteX1" fmla="*/ 95250 w 962259"/>
                <a:gd name="connsiteY1" fmla="*/ 293288 h 526638"/>
                <a:gd name="connsiteX2" fmla="*/ 140970 w 962259"/>
                <a:gd name="connsiteY2" fmla="*/ 192323 h 526638"/>
                <a:gd name="connsiteX3" fmla="*/ 200025 w 962259"/>
                <a:gd name="connsiteY3" fmla="*/ 379013 h 526638"/>
                <a:gd name="connsiteX4" fmla="*/ 264795 w 962259"/>
                <a:gd name="connsiteY4" fmla="*/ 81833 h 526638"/>
                <a:gd name="connsiteX5" fmla="*/ 342900 w 962259"/>
                <a:gd name="connsiteY5" fmla="*/ 439973 h 526638"/>
                <a:gd name="connsiteX6" fmla="*/ 409575 w 962259"/>
                <a:gd name="connsiteY6" fmla="*/ 156128 h 526638"/>
                <a:gd name="connsiteX7" fmla="*/ 501015 w 962259"/>
                <a:gd name="connsiteY7" fmla="*/ 525698 h 526638"/>
                <a:gd name="connsiteX8" fmla="*/ 582930 w 962259"/>
                <a:gd name="connsiteY8" fmla="*/ 1823 h 526638"/>
                <a:gd name="connsiteX9" fmla="*/ 634365 w 962259"/>
                <a:gd name="connsiteY9" fmla="*/ 354248 h 526638"/>
                <a:gd name="connsiteX10" fmla="*/ 729615 w 962259"/>
                <a:gd name="connsiteY10" fmla="*/ 108503 h 526638"/>
                <a:gd name="connsiteX11" fmla="*/ 782955 w 962259"/>
                <a:gd name="connsiteY11" fmla="*/ 417113 h 526638"/>
                <a:gd name="connsiteX12" fmla="*/ 849630 w 962259"/>
                <a:gd name="connsiteY12" fmla="*/ 213278 h 526638"/>
                <a:gd name="connsiteX13" fmla="*/ 891540 w 962259"/>
                <a:gd name="connsiteY13" fmla="*/ 356153 h 526638"/>
                <a:gd name="connsiteX14" fmla="*/ 952500 w 962259"/>
                <a:gd name="connsiteY14" fmla="*/ 373298 h 526638"/>
                <a:gd name="connsiteX0" fmla="*/ 0 w 962259"/>
                <a:gd name="connsiteY0" fmla="*/ 325673 h 526638"/>
                <a:gd name="connsiteX1" fmla="*/ 95250 w 962259"/>
                <a:gd name="connsiteY1" fmla="*/ 293288 h 526638"/>
                <a:gd name="connsiteX2" fmla="*/ 140970 w 962259"/>
                <a:gd name="connsiteY2" fmla="*/ 192323 h 526638"/>
                <a:gd name="connsiteX3" fmla="*/ 200025 w 962259"/>
                <a:gd name="connsiteY3" fmla="*/ 379013 h 526638"/>
                <a:gd name="connsiteX4" fmla="*/ 264795 w 962259"/>
                <a:gd name="connsiteY4" fmla="*/ 81833 h 526638"/>
                <a:gd name="connsiteX5" fmla="*/ 342900 w 962259"/>
                <a:gd name="connsiteY5" fmla="*/ 439973 h 526638"/>
                <a:gd name="connsiteX6" fmla="*/ 409575 w 962259"/>
                <a:gd name="connsiteY6" fmla="*/ 156128 h 526638"/>
                <a:gd name="connsiteX7" fmla="*/ 501015 w 962259"/>
                <a:gd name="connsiteY7" fmla="*/ 525698 h 526638"/>
                <a:gd name="connsiteX8" fmla="*/ 582930 w 962259"/>
                <a:gd name="connsiteY8" fmla="*/ 1823 h 526638"/>
                <a:gd name="connsiteX9" fmla="*/ 634365 w 962259"/>
                <a:gd name="connsiteY9" fmla="*/ 354248 h 526638"/>
                <a:gd name="connsiteX10" fmla="*/ 729615 w 962259"/>
                <a:gd name="connsiteY10" fmla="*/ 108503 h 526638"/>
                <a:gd name="connsiteX11" fmla="*/ 782955 w 962259"/>
                <a:gd name="connsiteY11" fmla="*/ 417113 h 526638"/>
                <a:gd name="connsiteX12" fmla="*/ 849630 w 962259"/>
                <a:gd name="connsiteY12" fmla="*/ 213278 h 526638"/>
                <a:gd name="connsiteX13" fmla="*/ 891540 w 962259"/>
                <a:gd name="connsiteY13" fmla="*/ 356153 h 526638"/>
                <a:gd name="connsiteX14" fmla="*/ 952500 w 962259"/>
                <a:gd name="connsiteY14" fmla="*/ 373298 h 526638"/>
                <a:gd name="connsiteX0" fmla="*/ 0 w 962259"/>
                <a:gd name="connsiteY0" fmla="*/ 325467 h 526432"/>
                <a:gd name="connsiteX1" fmla="*/ 95250 w 962259"/>
                <a:gd name="connsiteY1" fmla="*/ 293082 h 526432"/>
                <a:gd name="connsiteX2" fmla="*/ 140970 w 962259"/>
                <a:gd name="connsiteY2" fmla="*/ 192117 h 526432"/>
                <a:gd name="connsiteX3" fmla="*/ 200025 w 962259"/>
                <a:gd name="connsiteY3" fmla="*/ 378807 h 526432"/>
                <a:gd name="connsiteX4" fmla="*/ 264795 w 962259"/>
                <a:gd name="connsiteY4" fmla="*/ 81627 h 526432"/>
                <a:gd name="connsiteX5" fmla="*/ 342900 w 962259"/>
                <a:gd name="connsiteY5" fmla="*/ 439767 h 526432"/>
                <a:gd name="connsiteX6" fmla="*/ 409575 w 962259"/>
                <a:gd name="connsiteY6" fmla="*/ 155922 h 526432"/>
                <a:gd name="connsiteX7" fmla="*/ 501015 w 962259"/>
                <a:gd name="connsiteY7" fmla="*/ 525492 h 526432"/>
                <a:gd name="connsiteX8" fmla="*/ 582930 w 962259"/>
                <a:gd name="connsiteY8" fmla="*/ 1617 h 526432"/>
                <a:gd name="connsiteX9" fmla="*/ 634365 w 962259"/>
                <a:gd name="connsiteY9" fmla="*/ 354042 h 526432"/>
                <a:gd name="connsiteX10" fmla="*/ 729615 w 962259"/>
                <a:gd name="connsiteY10" fmla="*/ 108297 h 526432"/>
                <a:gd name="connsiteX11" fmla="*/ 782955 w 962259"/>
                <a:gd name="connsiteY11" fmla="*/ 416907 h 526432"/>
                <a:gd name="connsiteX12" fmla="*/ 849630 w 962259"/>
                <a:gd name="connsiteY12" fmla="*/ 213072 h 526432"/>
                <a:gd name="connsiteX13" fmla="*/ 891540 w 962259"/>
                <a:gd name="connsiteY13" fmla="*/ 355947 h 526432"/>
                <a:gd name="connsiteX14" fmla="*/ 952500 w 962259"/>
                <a:gd name="connsiteY14" fmla="*/ 373092 h 526432"/>
                <a:gd name="connsiteX0" fmla="*/ 0 w 962259"/>
                <a:gd name="connsiteY0" fmla="*/ 325467 h 526767"/>
                <a:gd name="connsiteX1" fmla="*/ 95250 w 962259"/>
                <a:gd name="connsiteY1" fmla="*/ 293082 h 526767"/>
                <a:gd name="connsiteX2" fmla="*/ 140970 w 962259"/>
                <a:gd name="connsiteY2" fmla="*/ 192117 h 526767"/>
                <a:gd name="connsiteX3" fmla="*/ 200025 w 962259"/>
                <a:gd name="connsiteY3" fmla="*/ 378807 h 526767"/>
                <a:gd name="connsiteX4" fmla="*/ 264795 w 962259"/>
                <a:gd name="connsiteY4" fmla="*/ 81627 h 526767"/>
                <a:gd name="connsiteX5" fmla="*/ 342900 w 962259"/>
                <a:gd name="connsiteY5" fmla="*/ 439767 h 526767"/>
                <a:gd name="connsiteX6" fmla="*/ 409575 w 962259"/>
                <a:gd name="connsiteY6" fmla="*/ 155922 h 526767"/>
                <a:gd name="connsiteX7" fmla="*/ 501015 w 962259"/>
                <a:gd name="connsiteY7" fmla="*/ 525492 h 526767"/>
                <a:gd name="connsiteX8" fmla="*/ 582930 w 962259"/>
                <a:gd name="connsiteY8" fmla="*/ 1617 h 526767"/>
                <a:gd name="connsiteX9" fmla="*/ 634365 w 962259"/>
                <a:gd name="connsiteY9" fmla="*/ 354042 h 526767"/>
                <a:gd name="connsiteX10" fmla="*/ 729615 w 962259"/>
                <a:gd name="connsiteY10" fmla="*/ 108297 h 526767"/>
                <a:gd name="connsiteX11" fmla="*/ 782955 w 962259"/>
                <a:gd name="connsiteY11" fmla="*/ 416907 h 526767"/>
                <a:gd name="connsiteX12" fmla="*/ 849630 w 962259"/>
                <a:gd name="connsiteY12" fmla="*/ 213072 h 526767"/>
                <a:gd name="connsiteX13" fmla="*/ 891540 w 962259"/>
                <a:gd name="connsiteY13" fmla="*/ 355947 h 526767"/>
                <a:gd name="connsiteX14" fmla="*/ 952500 w 962259"/>
                <a:gd name="connsiteY14" fmla="*/ 373092 h 526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62259" h="526767">
                  <a:moveTo>
                    <a:pt x="0" y="325467"/>
                  </a:moveTo>
                  <a:cubicBezTo>
                    <a:pt x="35877" y="320387"/>
                    <a:pt x="71755" y="315307"/>
                    <a:pt x="95250" y="293082"/>
                  </a:cubicBezTo>
                  <a:cubicBezTo>
                    <a:pt x="118745" y="270857"/>
                    <a:pt x="106363" y="175925"/>
                    <a:pt x="140970" y="192117"/>
                  </a:cubicBezTo>
                  <a:cubicBezTo>
                    <a:pt x="175577" y="208309"/>
                    <a:pt x="145098" y="397222"/>
                    <a:pt x="200025" y="378807"/>
                  </a:cubicBezTo>
                  <a:cubicBezTo>
                    <a:pt x="254952" y="360392"/>
                    <a:pt x="197167" y="80992"/>
                    <a:pt x="264795" y="81627"/>
                  </a:cubicBezTo>
                  <a:cubicBezTo>
                    <a:pt x="332423" y="82262"/>
                    <a:pt x="290195" y="429290"/>
                    <a:pt x="342900" y="439767"/>
                  </a:cubicBezTo>
                  <a:cubicBezTo>
                    <a:pt x="395605" y="450244"/>
                    <a:pt x="347028" y="132110"/>
                    <a:pt x="409575" y="155922"/>
                  </a:cubicBezTo>
                  <a:cubicBezTo>
                    <a:pt x="472122" y="179734"/>
                    <a:pt x="434023" y="551209"/>
                    <a:pt x="501015" y="525492"/>
                  </a:cubicBezTo>
                  <a:cubicBezTo>
                    <a:pt x="568007" y="499775"/>
                    <a:pt x="522605" y="30192"/>
                    <a:pt x="582930" y="1617"/>
                  </a:cubicBezTo>
                  <a:cubicBezTo>
                    <a:pt x="643255" y="-26958"/>
                    <a:pt x="590868" y="332452"/>
                    <a:pt x="634365" y="354042"/>
                  </a:cubicBezTo>
                  <a:cubicBezTo>
                    <a:pt x="677862" y="375632"/>
                    <a:pt x="683895" y="88295"/>
                    <a:pt x="729615" y="108297"/>
                  </a:cubicBezTo>
                  <a:cubicBezTo>
                    <a:pt x="775335" y="128299"/>
                    <a:pt x="734378" y="380395"/>
                    <a:pt x="782955" y="416907"/>
                  </a:cubicBezTo>
                  <a:cubicBezTo>
                    <a:pt x="831532" y="453419"/>
                    <a:pt x="804863" y="221327"/>
                    <a:pt x="849630" y="213072"/>
                  </a:cubicBezTo>
                  <a:cubicBezTo>
                    <a:pt x="894397" y="204817"/>
                    <a:pt x="874395" y="329277"/>
                    <a:pt x="891540" y="355947"/>
                  </a:cubicBezTo>
                  <a:cubicBezTo>
                    <a:pt x="908685" y="382617"/>
                    <a:pt x="989965" y="369600"/>
                    <a:pt x="952500" y="3730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grpSp>
      <p:sp>
        <p:nvSpPr>
          <p:cNvPr id="51" name="文字方塊 50"/>
          <p:cNvSpPr txBox="1"/>
          <p:nvPr/>
        </p:nvSpPr>
        <p:spPr>
          <a:xfrm>
            <a:off x="2146861" y="2908868"/>
            <a:ext cx="5996032" cy="830997"/>
          </a:xfrm>
          <a:prstGeom prst="rect">
            <a:avLst/>
          </a:prstGeom>
          <a:noFill/>
        </p:spPr>
        <p:txBody>
          <a:bodyPr wrap="square" rtlCol="0">
            <a:spAutoFit/>
          </a:bodyPr>
          <a:lstStyle/>
          <a:p>
            <a:r>
              <a:rPr lang="zh-TW" altLang="en-US" sz="2400" dirty="0">
                <a:ea typeface="標楷體" panose="03000509000000000000" pitchFamily="65" charset="-120"/>
              </a:rPr>
              <a:t>連續性的訊號，例如：人聲、電話、有秒</a:t>
            </a:r>
            <a:r>
              <a:rPr lang="en-US" altLang="zh-TW" sz="2400" dirty="0">
                <a:ea typeface="標楷體" panose="03000509000000000000" pitchFamily="65" charset="-120"/>
              </a:rPr>
              <a:t>/</a:t>
            </a:r>
            <a:r>
              <a:rPr lang="zh-TW" altLang="en-US" sz="2400" dirty="0">
                <a:ea typeface="標楷體" panose="03000509000000000000" pitchFamily="65" charset="-120"/>
              </a:rPr>
              <a:t>分</a:t>
            </a:r>
            <a:r>
              <a:rPr lang="en-US" altLang="zh-TW" sz="2400" dirty="0">
                <a:ea typeface="標楷體" panose="03000509000000000000" pitchFamily="65" charset="-120"/>
              </a:rPr>
              <a:t>/</a:t>
            </a:r>
            <a:r>
              <a:rPr lang="zh-TW" altLang="en-US" sz="2400" dirty="0">
                <a:ea typeface="標楷體" panose="03000509000000000000" pitchFamily="65" charset="-120"/>
              </a:rPr>
              <a:t>時針的時鐘、自然界的聲音。</a:t>
            </a:r>
          </a:p>
        </p:txBody>
      </p:sp>
      <p:sp>
        <p:nvSpPr>
          <p:cNvPr id="52" name="文字方塊 51"/>
          <p:cNvSpPr txBox="1"/>
          <p:nvPr/>
        </p:nvSpPr>
        <p:spPr>
          <a:xfrm>
            <a:off x="2181170" y="4573520"/>
            <a:ext cx="6087006" cy="830997"/>
          </a:xfrm>
          <a:prstGeom prst="rect">
            <a:avLst/>
          </a:prstGeom>
          <a:noFill/>
        </p:spPr>
        <p:txBody>
          <a:bodyPr wrap="square" rtlCol="0">
            <a:spAutoFit/>
          </a:bodyPr>
          <a:lstStyle/>
          <a:p>
            <a:r>
              <a:rPr lang="zh-TW" altLang="en-US" sz="2400" dirty="0">
                <a:ea typeface="標楷體" panose="03000509000000000000" pitchFamily="65" charset="-120"/>
              </a:rPr>
              <a:t>不連續性的訊號，例如：存在電腦記憶體的資料、電流的開關狀態分別產生</a:t>
            </a:r>
            <a:r>
              <a:rPr lang="en-US" altLang="zh-TW" sz="2400" dirty="0">
                <a:ea typeface="標楷體" panose="03000509000000000000" pitchFamily="65" charset="-120"/>
              </a:rPr>
              <a:t>1</a:t>
            </a:r>
            <a:r>
              <a:rPr lang="zh-TW" altLang="en-US" sz="2400" dirty="0">
                <a:ea typeface="標楷體" panose="03000509000000000000" pitchFamily="65" charset="-120"/>
              </a:rPr>
              <a:t>與</a:t>
            </a:r>
            <a:r>
              <a:rPr lang="en-US" altLang="zh-TW" sz="2400" dirty="0">
                <a:ea typeface="標楷體" panose="03000509000000000000" pitchFamily="65" charset="-120"/>
              </a:rPr>
              <a:t>0</a:t>
            </a:r>
            <a:r>
              <a:rPr lang="zh-TW" altLang="en-US" sz="2400" dirty="0">
                <a:ea typeface="標楷體" panose="03000509000000000000" pitchFamily="65" charset="-120"/>
              </a:rPr>
              <a:t>。</a:t>
            </a:r>
          </a:p>
        </p:txBody>
      </p:sp>
      <p:sp>
        <p:nvSpPr>
          <p:cNvPr id="20" name="文字方塊 19"/>
          <p:cNvSpPr txBox="1"/>
          <p:nvPr/>
        </p:nvSpPr>
        <p:spPr>
          <a:xfrm>
            <a:off x="216367" y="1353718"/>
            <a:ext cx="8729289" cy="830997"/>
          </a:xfrm>
          <a:prstGeom prst="rect">
            <a:avLst/>
          </a:prstGeom>
          <a:noFill/>
        </p:spPr>
        <p:txBody>
          <a:bodyPr wrap="square" rtlCol="0">
            <a:spAutoFit/>
          </a:bodyPr>
          <a:lstStyle/>
          <a:p>
            <a:pPr marL="457200" indent="-457200">
              <a:buClr>
                <a:schemeClr val="accent1"/>
              </a:buClr>
              <a:buFont typeface="Wingdings" panose="05000000000000000000" pitchFamily="2" charset="2"/>
              <a:buChar char="l"/>
            </a:pPr>
            <a:r>
              <a:rPr lang="zh-TW" altLang="en-US" sz="2400" dirty="0">
                <a:latin typeface="標楷體" panose="03000509000000000000" pitchFamily="65" charset="-120"/>
                <a:ea typeface="標楷體" panose="03000509000000000000" pitchFamily="65" charset="-120"/>
              </a:rPr>
              <a:t>網路上傳遞訊號的種類，可分為</a:t>
            </a:r>
            <a:r>
              <a:rPr lang="zh-TW" altLang="en-US" sz="2400" dirty="0">
                <a:ea typeface="標楷體" panose="03000509000000000000" pitchFamily="65" charset="-120"/>
              </a:rPr>
              <a:t>類比訊號（</a:t>
            </a:r>
            <a:r>
              <a:rPr lang="en-US" altLang="zh-TW" sz="2400" dirty="0">
                <a:ea typeface="標楷體" panose="03000509000000000000" pitchFamily="65" charset="-120"/>
              </a:rPr>
              <a:t>Analog signal</a:t>
            </a:r>
            <a:r>
              <a:rPr lang="zh-TW" altLang="en-US" sz="2400" dirty="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與</a:t>
            </a:r>
            <a:r>
              <a:rPr lang="zh-TW" altLang="en-US" sz="2400" dirty="0">
                <a:ea typeface="標楷體" panose="03000509000000000000" pitchFamily="65" charset="-120"/>
              </a:rPr>
              <a:t>數位訊號（</a:t>
            </a:r>
            <a:r>
              <a:rPr lang="en-US" altLang="zh-TW" sz="2400" dirty="0">
                <a:ea typeface="標楷體" panose="03000509000000000000" pitchFamily="65" charset="-120"/>
              </a:rPr>
              <a:t>Digital signal</a:t>
            </a:r>
            <a:r>
              <a:rPr lang="zh-TW" altLang="en-US" sz="2400" dirty="0">
                <a:ea typeface="標楷體" panose="03000509000000000000" pitchFamily="65" charset="-120"/>
              </a:rPr>
              <a:t>）</a:t>
            </a:r>
          </a:p>
        </p:txBody>
      </p:sp>
      <p:sp>
        <p:nvSpPr>
          <p:cNvPr id="5" name="矩形 4"/>
          <p:cNvSpPr/>
          <p:nvPr/>
        </p:nvSpPr>
        <p:spPr>
          <a:xfrm>
            <a:off x="1071029" y="4793424"/>
            <a:ext cx="886781" cy="369332"/>
          </a:xfrm>
          <a:prstGeom prst="rect">
            <a:avLst/>
          </a:prstGeom>
        </p:spPr>
        <p:txBody>
          <a:bodyPr wrap="none">
            <a:spAutoFit/>
          </a:bodyPr>
          <a:lstStyle/>
          <a:p>
            <a:r>
              <a:rPr lang="en-US" altLang="zh-TW" dirty="0">
                <a:ea typeface="標楷體" panose="03000509000000000000" pitchFamily="65" charset="-120"/>
              </a:rPr>
              <a:t>010110</a:t>
            </a:r>
            <a:endParaRPr lang="zh-TW" altLang="en-US" dirty="0"/>
          </a:p>
        </p:txBody>
      </p:sp>
    </p:spTree>
    <p:extLst>
      <p:ext uri="{BB962C8B-B14F-4D97-AF65-F5344CB8AC3E}">
        <p14:creationId xmlns:p14="http://schemas.microsoft.com/office/powerpoint/2010/main" val="225756595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54651" y="728158"/>
            <a:ext cx="8129970" cy="5663921"/>
          </a:xfrm>
        </p:spPr>
        <p:txBody>
          <a:bodyPr>
            <a:normAutofit/>
          </a:bodyPr>
          <a:lstStyle/>
          <a:p>
            <a:pPr marL="0" indent="0" algn="just">
              <a:buNone/>
            </a:pPr>
            <a:r>
              <a:rPr lang="en-US" altLang="zh-TW" sz="4000" dirty="0"/>
              <a:t>1.</a:t>
            </a:r>
            <a:r>
              <a:rPr lang="zh-TW" altLang="en-US" sz="4000" dirty="0"/>
              <a:t>請問</a:t>
            </a:r>
            <a:r>
              <a:rPr lang="en-US" altLang="zh-TW" sz="4000" dirty="0"/>
              <a:t>192.168.X.X </a:t>
            </a:r>
            <a:r>
              <a:rPr lang="zh-TW" altLang="en-US" sz="4000" dirty="0"/>
              <a:t>的位址是屬於那一等級的</a:t>
            </a:r>
            <a:r>
              <a:rPr lang="en-US" altLang="zh-TW" sz="4000" dirty="0"/>
              <a:t>IP</a:t>
            </a:r>
            <a:r>
              <a:rPr lang="zh-TW" altLang="en-US" sz="4000" dirty="0"/>
              <a:t>？</a:t>
            </a:r>
            <a:endParaRPr lang="en-US" altLang="zh-TW" sz="4000" dirty="0"/>
          </a:p>
          <a:p>
            <a:pPr marL="0" indent="0" algn="just">
              <a:buNone/>
            </a:pPr>
            <a:endParaRPr lang="zh-TW" altLang="en-US" sz="4000" dirty="0"/>
          </a:p>
          <a:p>
            <a:pPr marL="0" indent="0" algn="just">
              <a:buNone/>
            </a:pPr>
            <a:r>
              <a:rPr lang="en-US" altLang="zh-TW" sz="4000" dirty="0"/>
              <a:t>(A) B   (B) A   (C) C   (D) D</a:t>
            </a:r>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631833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54651" y="728158"/>
            <a:ext cx="8129970" cy="5663921"/>
          </a:xfrm>
        </p:spPr>
        <p:txBody>
          <a:bodyPr>
            <a:normAutofit/>
          </a:bodyPr>
          <a:lstStyle/>
          <a:p>
            <a:pPr marL="0" indent="0" algn="just">
              <a:buNone/>
            </a:pPr>
            <a:r>
              <a:rPr lang="en-US" altLang="zh-TW" sz="4000" dirty="0"/>
              <a:t>1.</a:t>
            </a:r>
            <a:r>
              <a:rPr lang="zh-TW" altLang="en-US" sz="4000" dirty="0"/>
              <a:t>請問</a:t>
            </a:r>
            <a:r>
              <a:rPr lang="en-US" altLang="zh-TW" sz="4000" dirty="0"/>
              <a:t>192.168.X.X </a:t>
            </a:r>
            <a:r>
              <a:rPr lang="zh-TW" altLang="en-US" sz="4000" dirty="0"/>
              <a:t>的位址是屬於那一等級的</a:t>
            </a:r>
            <a:r>
              <a:rPr lang="en-US" altLang="zh-TW" sz="4000" dirty="0"/>
              <a:t>IP</a:t>
            </a:r>
            <a:r>
              <a:rPr lang="zh-TW" altLang="en-US" sz="4000" dirty="0"/>
              <a:t>？</a:t>
            </a:r>
            <a:endParaRPr lang="en-US" altLang="zh-TW" sz="4000" dirty="0"/>
          </a:p>
          <a:p>
            <a:pPr marL="0" indent="0" algn="just">
              <a:buNone/>
            </a:pPr>
            <a:endParaRPr lang="zh-TW" altLang="en-US" sz="4000" dirty="0"/>
          </a:p>
          <a:p>
            <a:pPr marL="0" indent="0" algn="just">
              <a:buNone/>
            </a:pPr>
            <a:r>
              <a:rPr lang="en-US" altLang="zh-TW" sz="4000" dirty="0"/>
              <a:t>(A) B   (B) A   </a:t>
            </a:r>
            <a:r>
              <a:rPr lang="en-US" altLang="zh-TW" sz="4000" dirty="0">
                <a:solidFill>
                  <a:srgbClr val="FF0000"/>
                </a:solidFill>
              </a:rPr>
              <a:t>(C) C   </a:t>
            </a:r>
            <a:r>
              <a:rPr lang="en-US" altLang="zh-TW" sz="4000" dirty="0"/>
              <a:t>(D) D</a:t>
            </a:r>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134232650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54651" y="728158"/>
            <a:ext cx="8129970" cy="5663921"/>
          </a:xfrm>
        </p:spPr>
        <p:txBody>
          <a:bodyPr>
            <a:normAutofit/>
          </a:bodyPr>
          <a:lstStyle/>
          <a:p>
            <a:pPr marL="0" indent="0" algn="just">
              <a:buNone/>
            </a:pPr>
            <a:r>
              <a:rPr lang="en-US" altLang="zh-TW" sz="4000" dirty="0"/>
              <a:t>2.</a:t>
            </a:r>
            <a:r>
              <a:rPr lang="zh-TW" altLang="en-US" sz="4000" dirty="0"/>
              <a:t>請問</a:t>
            </a:r>
            <a:r>
              <a:rPr lang="en-US" altLang="zh-TW" sz="4000" dirty="0"/>
              <a:t>16.X.X.X </a:t>
            </a:r>
            <a:r>
              <a:rPr lang="zh-TW" altLang="en-US" sz="4000" dirty="0"/>
              <a:t>的位址是屬於那一等級的</a:t>
            </a:r>
            <a:r>
              <a:rPr lang="en-US" altLang="zh-TW" sz="4000" dirty="0"/>
              <a:t>IP</a:t>
            </a:r>
            <a:r>
              <a:rPr lang="zh-TW" altLang="en-US" sz="4000" dirty="0"/>
              <a:t>？</a:t>
            </a:r>
            <a:endParaRPr lang="en-US" altLang="zh-TW" sz="4000" dirty="0"/>
          </a:p>
          <a:p>
            <a:pPr marL="0" indent="0" algn="just">
              <a:buNone/>
            </a:pPr>
            <a:endParaRPr lang="zh-TW" altLang="en-US" sz="4000" dirty="0"/>
          </a:p>
          <a:p>
            <a:pPr marL="0" indent="0" algn="just">
              <a:buNone/>
            </a:pPr>
            <a:r>
              <a:rPr lang="en-US" altLang="zh-TW" sz="4000" dirty="0"/>
              <a:t>(A) B   (B) A   (C) D   (D) C</a:t>
            </a:r>
          </a:p>
          <a:p>
            <a:pPr marL="0" indent="0" algn="just">
              <a:buNone/>
            </a:pPr>
            <a:endParaRPr lang="en-US" altLang="zh-TW" sz="4000" dirty="0"/>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396356239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54651" y="728158"/>
            <a:ext cx="8129970" cy="5663921"/>
          </a:xfrm>
        </p:spPr>
        <p:txBody>
          <a:bodyPr>
            <a:normAutofit/>
          </a:bodyPr>
          <a:lstStyle/>
          <a:p>
            <a:pPr marL="0" indent="0" algn="just">
              <a:buNone/>
            </a:pPr>
            <a:r>
              <a:rPr lang="en-US" altLang="zh-TW" sz="4000" dirty="0"/>
              <a:t>2.</a:t>
            </a:r>
            <a:r>
              <a:rPr lang="zh-TW" altLang="en-US" sz="4000" dirty="0"/>
              <a:t>請問</a:t>
            </a:r>
            <a:r>
              <a:rPr lang="en-US" altLang="zh-TW" sz="4000" dirty="0"/>
              <a:t>16.X.X.X </a:t>
            </a:r>
            <a:r>
              <a:rPr lang="zh-TW" altLang="en-US" sz="4000" dirty="0"/>
              <a:t>的位址是屬於那一等級的</a:t>
            </a:r>
            <a:r>
              <a:rPr lang="en-US" altLang="zh-TW" sz="4000" dirty="0"/>
              <a:t>IP</a:t>
            </a:r>
            <a:r>
              <a:rPr lang="zh-TW" altLang="en-US" sz="4000" dirty="0"/>
              <a:t>？</a:t>
            </a:r>
            <a:endParaRPr lang="en-US" altLang="zh-TW" sz="4000" dirty="0"/>
          </a:p>
          <a:p>
            <a:pPr marL="0" indent="0" algn="just">
              <a:buNone/>
            </a:pPr>
            <a:endParaRPr lang="zh-TW" altLang="en-US" sz="4000" dirty="0"/>
          </a:p>
          <a:p>
            <a:pPr marL="0" indent="0" algn="just">
              <a:buNone/>
            </a:pPr>
            <a:r>
              <a:rPr lang="en-US" altLang="zh-TW" sz="4000" dirty="0"/>
              <a:t>(A) B   </a:t>
            </a:r>
            <a:r>
              <a:rPr lang="en-US" altLang="zh-TW" sz="4000" dirty="0">
                <a:solidFill>
                  <a:srgbClr val="FF0000"/>
                </a:solidFill>
              </a:rPr>
              <a:t>(B) A   </a:t>
            </a:r>
            <a:r>
              <a:rPr lang="en-US" altLang="zh-TW" sz="4000" dirty="0"/>
              <a:t>(C) D   (D) C</a:t>
            </a:r>
          </a:p>
          <a:p>
            <a:pPr marL="0" indent="0" algn="just">
              <a:buNone/>
            </a:pPr>
            <a:endParaRPr lang="en-US" altLang="zh-TW" sz="4000" dirty="0"/>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26871730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54651" y="728158"/>
            <a:ext cx="8129970" cy="5663921"/>
          </a:xfrm>
        </p:spPr>
        <p:txBody>
          <a:bodyPr>
            <a:normAutofit/>
          </a:bodyPr>
          <a:lstStyle/>
          <a:p>
            <a:pPr marL="0" indent="0" algn="just">
              <a:buNone/>
            </a:pPr>
            <a:r>
              <a:rPr lang="en-US" altLang="zh-TW" sz="4000" dirty="0"/>
              <a:t>3.</a:t>
            </a:r>
            <a:r>
              <a:rPr lang="zh-TW" altLang="en-US" sz="4000" dirty="0"/>
              <a:t>請問</a:t>
            </a:r>
            <a:r>
              <a:rPr lang="en-US" altLang="zh-TW" sz="4000" dirty="0"/>
              <a:t>127.0.0.1</a:t>
            </a:r>
            <a:r>
              <a:rPr lang="zh-TW" altLang="en-US" sz="4000" dirty="0"/>
              <a:t>是屬於下列何者？</a:t>
            </a:r>
            <a:endParaRPr lang="en-US" altLang="zh-TW" sz="4000" dirty="0"/>
          </a:p>
          <a:p>
            <a:pPr marL="0" indent="0" algn="just">
              <a:buNone/>
            </a:pPr>
            <a:endParaRPr lang="zh-TW" altLang="en-US" sz="4000" dirty="0"/>
          </a:p>
          <a:p>
            <a:pPr marL="0" indent="0" algn="just">
              <a:buNone/>
            </a:pPr>
            <a:r>
              <a:rPr lang="en-US" altLang="zh-TW" sz="3600" dirty="0"/>
              <a:t>(A) </a:t>
            </a:r>
            <a:r>
              <a:rPr lang="zh-TW" altLang="en-US" sz="3600" dirty="0"/>
              <a:t>網路</a:t>
            </a:r>
            <a:r>
              <a:rPr lang="en-US" altLang="zh-TW" sz="3600" dirty="0"/>
              <a:t>ID</a:t>
            </a:r>
            <a:r>
              <a:rPr lang="zh-TW" altLang="en-US" sz="3600" dirty="0"/>
              <a:t>名稱  </a:t>
            </a:r>
            <a:endParaRPr lang="en-US" altLang="zh-TW" sz="3600" dirty="0"/>
          </a:p>
          <a:p>
            <a:pPr marL="0" indent="0" algn="just">
              <a:buNone/>
            </a:pPr>
            <a:r>
              <a:rPr lang="en-US" altLang="zh-TW" sz="3600" dirty="0"/>
              <a:t>(B) </a:t>
            </a:r>
            <a:r>
              <a:rPr lang="zh-TW" altLang="en-US" sz="3600" dirty="0"/>
              <a:t>廣播訊息  </a:t>
            </a:r>
            <a:endParaRPr lang="en-US" altLang="zh-TW" sz="3600" dirty="0"/>
          </a:p>
          <a:p>
            <a:pPr marL="0" indent="0" algn="just">
              <a:buNone/>
            </a:pPr>
            <a:r>
              <a:rPr lang="en-US" altLang="zh-TW" sz="3600" dirty="0"/>
              <a:t>(C) </a:t>
            </a:r>
            <a:r>
              <a:rPr lang="zh-TW" altLang="en-US" sz="3600" dirty="0"/>
              <a:t>路由器位址   </a:t>
            </a:r>
            <a:endParaRPr lang="en-US" altLang="zh-TW" sz="3600" dirty="0"/>
          </a:p>
          <a:p>
            <a:pPr marL="0" indent="0" algn="just">
              <a:buNone/>
            </a:pPr>
            <a:r>
              <a:rPr lang="en-US" altLang="zh-TW" sz="3600" dirty="0"/>
              <a:t>(D) </a:t>
            </a:r>
            <a:r>
              <a:rPr lang="zh-TW" altLang="en-US" sz="3600" dirty="0"/>
              <a:t>本機網卡位址</a:t>
            </a:r>
          </a:p>
          <a:p>
            <a:pPr marL="0" indent="0" algn="just">
              <a:buNone/>
            </a:pPr>
            <a:endParaRPr lang="en-US" altLang="zh-TW" sz="4000" dirty="0"/>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382164470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54651" y="728158"/>
            <a:ext cx="8129970" cy="5663921"/>
          </a:xfrm>
        </p:spPr>
        <p:txBody>
          <a:bodyPr>
            <a:normAutofit/>
          </a:bodyPr>
          <a:lstStyle/>
          <a:p>
            <a:pPr marL="0" indent="0" algn="just">
              <a:buNone/>
            </a:pPr>
            <a:r>
              <a:rPr lang="en-US" altLang="zh-TW" sz="4000" dirty="0"/>
              <a:t>3.</a:t>
            </a:r>
            <a:r>
              <a:rPr lang="zh-TW" altLang="en-US" sz="4000" dirty="0"/>
              <a:t>請問</a:t>
            </a:r>
            <a:r>
              <a:rPr lang="en-US" altLang="zh-TW" sz="4000" dirty="0"/>
              <a:t>127.0.0.1</a:t>
            </a:r>
            <a:r>
              <a:rPr lang="zh-TW" altLang="en-US" sz="4000" dirty="0"/>
              <a:t>是屬於下列何者？</a:t>
            </a:r>
            <a:endParaRPr lang="en-US" altLang="zh-TW" sz="4000" dirty="0"/>
          </a:p>
          <a:p>
            <a:pPr marL="0" indent="0" algn="just">
              <a:buNone/>
            </a:pPr>
            <a:endParaRPr lang="zh-TW" altLang="en-US" sz="4000" dirty="0"/>
          </a:p>
          <a:p>
            <a:pPr marL="0" indent="0" algn="just">
              <a:buNone/>
            </a:pPr>
            <a:r>
              <a:rPr lang="en-US" altLang="zh-TW" sz="3600" dirty="0"/>
              <a:t>(A) </a:t>
            </a:r>
            <a:r>
              <a:rPr lang="zh-TW" altLang="en-US" sz="3600" dirty="0"/>
              <a:t>網路</a:t>
            </a:r>
            <a:r>
              <a:rPr lang="en-US" altLang="zh-TW" sz="3600" dirty="0"/>
              <a:t>ID</a:t>
            </a:r>
            <a:r>
              <a:rPr lang="zh-TW" altLang="en-US" sz="3600" dirty="0"/>
              <a:t>名稱  </a:t>
            </a:r>
            <a:endParaRPr lang="en-US" altLang="zh-TW" sz="3600" dirty="0"/>
          </a:p>
          <a:p>
            <a:pPr marL="0" indent="0" algn="just">
              <a:buNone/>
            </a:pPr>
            <a:r>
              <a:rPr lang="en-US" altLang="zh-TW" sz="3600" dirty="0"/>
              <a:t>(B) </a:t>
            </a:r>
            <a:r>
              <a:rPr lang="zh-TW" altLang="en-US" sz="3600" dirty="0"/>
              <a:t>廣播訊息  </a:t>
            </a:r>
            <a:endParaRPr lang="en-US" altLang="zh-TW" sz="3600" dirty="0"/>
          </a:p>
          <a:p>
            <a:pPr marL="0" indent="0" algn="just">
              <a:buNone/>
            </a:pPr>
            <a:r>
              <a:rPr lang="en-US" altLang="zh-TW" sz="3600" dirty="0"/>
              <a:t>(C) </a:t>
            </a:r>
            <a:r>
              <a:rPr lang="zh-TW" altLang="en-US" sz="3600" dirty="0"/>
              <a:t>路由器位址   </a:t>
            </a:r>
            <a:endParaRPr lang="en-US" altLang="zh-TW" sz="3600" dirty="0"/>
          </a:p>
          <a:p>
            <a:pPr marL="0" indent="0" algn="just">
              <a:buNone/>
            </a:pPr>
            <a:r>
              <a:rPr lang="en-US" altLang="zh-TW" sz="3600" dirty="0">
                <a:solidFill>
                  <a:srgbClr val="FF0000"/>
                </a:solidFill>
              </a:rPr>
              <a:t>(D) </a:t>
            </a:r>
            <a:r>
              <a:rPr lang="zh-TW" altLang="en-US" sz="3600" dirty="0">
                <a:solidFill>
                  <a:srgbClr val="FF0000"/>
                </a:solidFill>
              </a:rPr>
              <a:t>本機網卡位址</a:t>
            </a:r>
          </a:p>
          <a:p>
            <a:pPr marL="0" indent="0" algn="just">
              <a:buNone/>
            </a:pPr>
            <a:endParaRPr lang="en-US" altLang="zh-TW" sz="4000" dirty="0"/>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17474008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54651" y="728158"/>
            <a:ext cx="8129970" cy="5663921"/>
          </a:xfrm>
        </p:spPr>
        <p:txBody>
          <a:bodyPr>
            <a:normAutofit/>
          </a:bodyPr>
          <a:lstStyle/>
          <a:p>
            <a:pPr marL="0" indent="0" algn="just">
              <a:buNone/>
            </a:pPr>
            <a:r>
              <a:rPr lang="en-US" altLang="zh-TW" sz="4000" dirty="0"/>
              <a:t>4.</a:t>
            </a:r>
            <a:r>
              <a:rPr lang="zh-TW" altLang="en-US" sz="4000" dirty="0"/>
              <a:t>請問</a:t>
            </a:r>
            <a:r>
              <a:rPr lang="en-US" altLang="zh-TW" sz="4000" dirty="0"/>
              <a:t>Class B </a:t>
            </a:r>
            <a:r>
              <a:rPr lang="zh-TW" altLang="en-US" sz="4000" dirty="0"/>
              <a:t>網路的</a:t>
            </a:r>
            <a:r>
              <a:rPr lang="en-US" altLang="zh-TW" sz="4000" dirty="0"/>
              <a:t>IP</a:t>
            </a:r>
            <a:r>
              <a:rPr lang="zh-TW" altLang="en-US" sz="4000" dirty="0"/>
              <a:t>位址範圍是下列何者？</a:t>
            </a:r>
            <a:endParaRPr lang="en-US" altLang="zh-TW" sz="4000" dirty="0"/>
          </a:p>
          <a:p>
            <a:pPr marL="0" indent="0" algn="just">
              <a:buNone/>
            </a:pPr>
            <a:endParaRPr lang="zh-TW" altLang="en-US" sz="4000" dirty="0"/>
          </a:p>
          <a:p>
            <a:pPr marL="0" indent="0" algn="just">
              <a:buNone/>
            </a:pPr>
            <a:r>
              <a:rPr lang="en-US" altLang="zh-TW" sz="4000" dirty="0"/>
              <a:t>(A) 192-223  </a:t>
            </a:r>
          </a:p>
          <a:p>
            <a:pPr marL="0" indent="0" algn="just">
              <a:buNone/>
            </a:pPr>
            <a:r>
              <a:rPr lang="en-US" altLang="zh-TW" sz="4000" dirty="0"/>
              <a:t>(B) 128-191  </a:t>
            </a:r>
          </a:p>
          <a:p>
            <a:pPr marL="0" indent="0" algn="just">
              <a:buNone/>
            </a:pPr>
            <a:r>
              <a:rPr lang="en-US" altLang="zh-TW" sz="4000" dirty="0"/>
              <a:t>(C) 0-127 </a:t>
            </a:r>
          </a:p>
          <a:p>
            <a:pPr marL="0" indent="0" algn="just">
              <a:buNone/>
            </a:pPr>
            <a:r>
              <a:rPr lang="en-US" altLang="zh-TW" sz="4000" dirty="0"/>
              <a:t>(D) 224-239</a:t>
            </a:r>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359891234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54651" y="728158"/>
            <a:ext cx="8129970" cy="5663921"/>
          </a:xfrm>
        </p:spPr>
        <p:txBody>
          <a:bodyPr>
            <a:normAutofit/>
          </a:bodyPr>
          <a:lstStyle/>
          <a:p>
            <a:pPr marL="0" indent="0" algn="just">
              <a:buNone/>
            </a:pPr>
            <a:r>
              <a:rPr lang="en-US" altLang="zh-TW" sz="4000" dirty="0"/>
              <a:t>4.</a:t>
            </a:r>
            <a:r>
              <a:rPr lang="zh-TW" altLang="en-US" sz="4000" dirty="0"/>
              <a:t>請問</a:t>
            </a:r>
            <a:r>
              <a:rPr lang="en-US" altLang="zh-TW" sz="4000" dirty="0"/>
              <a:t>Class B </a:t>
            </a:r>
            <a:r>
              <a:rPr lang="zh-TW" altLang="en-US" sz="4000" dirty="0"/>
              <a:t>網路的</a:t>
            </a:r>
            <a:r>
              <a:rPr lang="en-US" altLang="zh-TW" sz="4000" dirty="0"/>
              <a:t>IP</a:t>
            </a:r>
            <a:r>
              <a:rPr lang="zh-TW" altLang="en-US" sz="4000" dirty="0"/>
              <a:t>位址範圍是下列何者？</a:t>
            </a:r>
            <a:endParaRPr lang="en-US" altLang="zh-TW" sz="4000" dirty="0"/>
          </a:p>
          <a:p>
            <a:pPr marL="0" indent="0" algn="just">
              <a:buNone/>
            </a:pPr>
            <a:endParaRPr lang="zh-TW" altLang="en-US" sz="4000" dirty="0"/>
          </a:p>
          <a:p>
            <a:pPr marL="0" indent="0" algn="just">
              <a:buNone/>
            </a:pPr>
            <a:r>
              <a:rPr lang="en-US" altLang="zh-TW" sz="4000" dirty="0"/>
              <a:t>(A) 192-223  </a:t>
            </a:r>
          </a:p>
          <a:p>
            <a:pPr marL="0" indent="0" algn="just">
              <a:buNone/>
            </a:pPr>
            <a:r>
              <a:rPr lang="en-US" altLang="zh-TW" sz="4000" dirty="0">
                <a:solidFill>
                  <a:srgbClr val="FF0000"/>
                </a:solidFill>
              </a:rPr>
              <a:t>(B) 128-191  </a:t>
            </a:r>
          </a:p>
          <a:p>
            <a:pPr marL="0" indent="0" algn="just">
              <a:buNone/>
            </a:pPr>
            <a:r>
              <a:rPr lang="en-US" altLang="zh-TW" sz="4000" dirty="0"/>
              <a:t>(C) 0-127 </a:t>
            </a:r>
          </a:p>
          <a:p>
            <a:pPr marL="0" indent="0" algn="just">
              <a:buNone/>
            </a:pPr>
            <a:r>
              <a:rPr lang="en-US" altLang="zh-TW" sz="4000" dirty="0"/>
              <a:t>(D) 224-239</a:t>
            </a:r>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339000897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54651" y="636718"/>
            <a:ext cx="8129970" cy="5663921"/>
          </a:xfrm>
        </p:spPr>
        <p:txBody>
          <a:bodyPr>
            <a:normAutofit/>
          </a:bodyPr>
          <a:lstStyle/>
          <a:p>
            <a:pPr marL="0" indent="0">
              <a:buNone/>
            </a:pPr>
            <a:r>
              <a:rPr lang="en-US" altLang="zh-TW" sz="4000" dirty="0"/>
              <a:t>5.</a:t>
            </a:r>
            <a:r>
              <a:rPr lang="zh-TW" altLang="en-US" sz="4000" dirty="0"/>
              <a:t>請問在</a:t>
            </a:r>
            <a:r>
              <a:rPr lang="en-US" altLang="zh-TW" sz="4000" dirty="0"/>
              <a:t>50.100.100.0~50.100.100.255</a:t>
            </a:r>
            <a:r>
              <a:rPr lang="zh-TW" altLang="en-US" sz="4000" dirty="0"/>
              <a:t>這個子網路中，其網路廣播位址為多少？</a:t>
            </a:r>
          </a:p>
          <a:p>
            <a:pPr marL="0" indent="0">
              <a:buNone/>
            </a:pPr>
            <a:endParaRPr lang="en-US" altLang="zh-TW" sz="4000" dirty="0"/>
          </a:p>
          <a:p>
            <a:pPr marL="0" indent="0">
              <a:buNone/>
            </a:pPr>
            <a:r>
              <a:rPr lang="en-US" altLang="zh-TW" sz="3600" dirty="0"/>
              <a:t>(A) 50.100.100.0   </a:t>
            </a:r>
          </a:p>
          <a:p>
            <a:pPr marL="0" indent="0">
              <a:buNone/>
            </a:pPr>
            <a:r>
              <a:rPr lang="en-US" altLang="zh-TW" sz="3600" dirty="0"/>
              <a:t>(B) 50.100.100.1   </a:t>
            </a:r>
          </a:p>
          <a:p>
            <a:pPr marL="0" indent="0">
              <a:buNone/>
            </a:pPr>
            <a:r>
              <a:rPr lang="en-US" altLang="zh-TW" sz="3600" dirty="0"/>
              <a:t>(C) 50.100.100.255   </a:t>
            </a:r>
          </a:p>
          <a:p>
            <a:pPr marL="0" indent="0">
              <a:buNone/>
            </a:pPr>
            <a:r>
              <a:rPr lang="en-US" altLang="zh-TW" sz="3600" dirty="0"/>
              <a:t>(D) 50.100.100.128</a:t>
            </a:r>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51418575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54651" y="636718"/>
            <a:ext cx="8129970" cy="5663921"/>
          </a:xfrm>
        </p:spPr>
        <p:txBody>
          <a:bodyPr>
            <a:normAutofit/>
          </a:bodyPr>
          <a:lstStyle/>
          <a:p>
            <a:pPr marL="0" indent="0">
              <a:buNone/>
            </a:pPr>
            <a:r>
              <a:rPr lang="en-US" altLang="zh-TW" sz="4000" dirty="0"/>
              <a:t>5.</a:t>
            </a:r>
            <a:r>
              <a:rPr lang="zh-TW" altLang="en-US" sz="4000" dirty="0"/>
              <a:t>請問在</a:t>
            </a:r>
            <a:r>
              <a:rPr lang="en-US" altLang="zh-TW" sz="4000" dirty="0"/>
              <a:t>50.100.100.0~50.100.100.255</a:t>
            </a:r>
            <a:r>
              <a:rPr lang="zh-TW" altLang="en-US" sz="4000" dirty="0"/>
              <a:t>這個子網路中，其網路廣播位址為多少？</a:t>
            </a:r>
          </a:p>
          <a:p>
            <a:pPr marL="0" indent="0">
              <a:buNone/>
            </a:pPr>
            <a:endParaRPr lang="en-US" altLang="zh-TW" sz="4000" dirty="0"/>
          </a:p>
          <a:p>
            <a:pPr marL="0" indent="0">
              <a:buNone/>
            </a:pPr>
            <a:r>
              <a:rPr lang="en-US" altLang="zh-TW" sz="3600" dirty="0"/>
              <a:t>(A) 50.100.100.0   </a:t>
            </a:r>
          </a:p>
          <a:p>
            <a:pPr marL="0" indent="0">
              <a:buNone/>
            </a:pPr>
            <a:r>
              <a:rPr lang="en-US" altLang="zh-TW" sz="3600" dirty="0"/>
              <a:t>(B) 50.100.100.1   </a:t>
            </a:r>
          </a:p>
          <a:p>
            <a:pPr marL="0" indent="0">
              <a:buNone/>
            </a:pPr>
            <a:r>
              <a:rPr lang="en-US" altLang="zh-TW" sz="3600" dirty="0">
                <a:solidFill>
                  <a:srgbClr val="FF0000"/>
                </a:solidFill>
              </a:rPr>
              <a:t>(C) 50.100.100.255   </a:t>
            </a:r>
          </a:p>
          <a:p>
            <a:pPr marL="0" indent="0">
              <a:buNone/>
            </a:pPr>
            <a:r>
              <a:rPr lang="en-US" altLang="zh-TW" sz="3600" dirty="0"/>
              <a:t>(D) 50.100.100.128</a:t>
            </a:r>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2916788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28650" y="777240"/>
            <a:ext cx="7886700" cy="5399723"/>
          </a:xfrm>
        </p:spPr>
        <p:txBody>
          <a:bodyPr>
            <a:normAutofit/>
          </a:bodyPr>
          <a:lstStyle/>
          <a:p>
            <a:pPr marL="0" indent="0">
              <a:buNone/>
            </a:pPr>
            <a:r>
              <a:rPr lang="en-US" altLang="zh-TW" sz="4000" dirty="0"/>
              <a:t>1.</a:t>
            </a:r>
            <a:r>
              <a:rPr lang="zh-TW" altLang="en-US" sz="4000" dirty="0"/>
              <a:t>下列何者不是使用連續性波形變化來表示資料的訊號？</a:t>
            </a:r>
            <a:endParaRPr lang="en-US" altLang="zh-TW" sz="4000" dirty="0"/>
          </a:p>
          <a:p>
            <a:pPr marL="0" indent="0">
              <a:buNone/>
            </a:pPr>
            <a:endParaRPr lang="zh-TW" altLang="en-US" sz="4000" dirty="0"/>
          </a:p>
          <a:p>
            <a:pPr marL="0" indent="0">
              <a:buNone/>
            </a:pPr>
            <a:r>
              <a:rPr lang="en-US" altLang="zh-TW" sz="3600" dirty="0"/>
              <a:t>(A) </a:t>
            </a:r>
            <a:r>
              <a:rPr lang="zh-TW" altLang="en-US" sz="3600" dirty="0"/>
              <a:t>類比訊號 </a:t>
            </a:r>
            <a:endParaRPr lang="en-US" altLang="zh-TW" sz="3600" dirty="0"/>
          </a:p>
          <a:p>
            <a:pPr marL="0" indent="0">
              <a:buNone/>
            </a:pPr>
            <a:r>
              <a:rPr lang="en-US" altLang="zh-TW" sz="3600" dirty="0"/>
              <a:t>(B) </a:t>
            </a:r>
            <a:r>
              <a:rPr lang="zh-TW" altLang="en-US" sz="3600" dirty="0"/>
              <a:t>數位訊號  </a:t>
            </a:r>
            <a:endParaRPr lang="en-US" altLang="zh-TW" sz="3600" dirty="0"/>
          </a:p>
          <a:p>
            <a:pPr marL="0" indent="0">
              <a:buNone/>
            </a:pPr>
            <a:r>
              <a:rPr lang="en-US" altLang="zh-TW" sz="3600" dirty="0"/>
              <a:t>(C) </a:t>
            </a:r>
            <a:r>
              <a:rPr lang="zh-TW" altLang="en-US" sz="3600" dirty="0"/>
              <a:t>人聲  </a:t>
            </a:r>
            <a:endParaRPr lang="en-US" altLang="zh-TW" sz="3600" dirty="0"/>
          </a:p>
          <a:p>
            <a:pPr marL="0" indent="0">
              <a:buNone/>
            </a:pPr>
            <a:r>
              <a:rPr lang="en-US" altLang="zh-TW" sz="3600" dirty="0"/>
              <a:t>(D) </a:t>
            </a:r>
            <a:r>
              <a:rPr lang="zh-TW" altLang="en-US" sz="3600" dirty="0"/>
              <a:t>電話</a:t>
            </a:r>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80046534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圖片 8">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pic>
        <p:nvPicPr>
          <p:cNvPr id="6" name="圖片 5"/>
          <p:cNvPicPr>
            <a:picLocks noChangeAspect="1"/>
          </p:cNvPicPr>
          <p:nvPr/>
        </p:nvPicPr>
        <p:blipFill>
          <a:blip r:embed="rId3"/>
          <a:stretch>
            <a:fillRect/>
          </a:stretch>
        </p:blipFill>
        <p:spPr>
          <a:xfrm>
            <a:off x="5693296" y="1481959"/>
            <a:ext cx="2866500" cy="5270938"/>
          </a:xfrm>
          <a:prstGeom prst="rect">
            <a:avLst/>
          </a:prstGeom>
        </p:spPr>
      </p:pic>
      <p:sp>
        <p:nvSpPr>
          <p:cNvPr id="2" name="標題 1"/>
          <p:cNvSpPr>
            <a:spLocks noGrp="1"/>
          </p:cNvSpPr>
          <p:nvPr>
            <p:ph type="title"/>
          </p:nvPr>
        </p:nvSpPr>
        <p:spPr>
          <a:xfrm>
            <a:off x="2555776" y="375655"/>
            <a:ext cx="6275040" cy="922114"/>
          </a:xfrm>
        </p:spPr>
        <p:txBody>
          <a:bodyPr/>
          <a:lstStyle/>
          <a:p>
            <a:r>
              <a:rPr lang="zh-TW" altLang="en-US" b="1" dirty="0">
                <a:effectLst>
                  <a:outerShdw blurRad="38100" dist="38100" dir="2700000" algn="tl">
                    <a:srgbClr val="000000">
                      <a:alpha val="43137"/>
                    </a:srgbClr>
                  </a:outerShdw>
                </a:effectLst>
              </a:rPr>
              <a:t>如何知道你電腦的</a:t>
            </a:r>
            <a:r>
              <a:rPr lang="en-US" altLang="zh-TW" b="1" dirty="0">
                <a:effectLst>
                  <a:outerShdw blurRad="38100" dist="38100" dir="2700000" algn="tl">
                    <a:srgbClr val="000000">
                      <a:alpha val="43137"/>
                    </a:srgbClr>
                  </a:outerShdw>
                </a:effectLst>
              </a:rPr>
              <a:t>IP??</a:t>
            </a:r>
            <a:endParaRPr lang="zh-TW" altLang="en-US" b="1" dirty="0">
              <a:effectLst>
                <a:outerShdw blurRad="38100" dist="38100" dir="2700000" algn="tl">
                  <a:srgbClr val="000000">
                    <a:alpha val="43137"/>
                  </a:srgbClr>
                </a:outerShdw>
              </a:effectLst>
            </a:endParaRPr>
          </a:p>
        </p:txBody>
      </p:sp>
      <p:sp>
        <p:nvSpPr>
          <p:cNvPr id="4" name="矩形 3"/>
          <p:cNvSpPr/>
          <p:nvPr/>
        </p:nvSpPr>
        <p:spPr>
          <a:xfrm>
            <a:off x="323528" y="548680"/>
            <a:ext cx="2232248" cy="5760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200" dirty="0"/>
              <a:t>網路實測</a:t>
            </a:r>
          </a:p>
        </p:txBody>
      </p:sp>
      <p:sp>
        <p:nvSpPr>
          <p:cNvPr id="5" name="文字方塊 4"/>
          <p:cNvSpPr txBox="1"/>
          <p:nvPr/>
        </p:nvSpPr>
        <p:spPr>
          <a:xfrm>
            <a:off x="323528" y="2902518"/>
            <a:ext cx="4929555" cy="1200329"/>
          </a:xfrm>
          <a:prstGeom prst="rect">
            <a:avLst/>
          </a:prstGeom>
          <a:noFill/>
        </p:spPr>
        <p:txBody>
          <a:bodyPr wrap="none" rtlCol="0">
            <a:spAutoFit/>
          </a:bodyPr>
          <a:lstStyle/>
          <a:p>
            <a:r>
              <a:rPr lang="zh-TW" altLang="en-US" sz="3600" dirty="0">
                <a:latin typeface="Times New Roman" panose="02020603050405020304" pitchFamily="18" charset="0"/>
                <a:ea typeface="標楷體" panose="03000509000000000000" pitchFamily="65" charset="-120"/>
              </a:rPr>
              <a:t>步驟</a:t>
            </a:r>
            <a:r>
              <a:rPr lang="en-US" altLang="zh-TW" sz="3600" dirty="0">
                <a:latin typeface="Times New Roman" panose="02020603050405020304" pitchFamily="18" charset="0"/>
                <a:ea typeface="標楷體" panose="03000509000000000000" pitchFamily="65" charset="-120"/>
              </a:rPr>
              <a:t>1</a:t>
            </a:r>
            <a:r>
              <a:rPr lang="zh-TW" altLang="en-US" sz="3600" dirty="0">
                <a:latin typeface="Times New Roman" panose="02020603050405020304" pitchFamily="18" charset="0"/>
                <a:ea typeface="標楷體" panose="03000509000000000000" pitchFamily="65" charset="-120"/>
              </a:rPr>
              <a:t>：</a:t>
            </a:r>
            <a:endParaRPr lang="en-US" altLang="zh-TW" sz="3600" dirty="0">
              <a:latin typeface="Times New Roman" panose="02020603050405020304" pitchFamily="18" charset="0"/>
              <a:ea typeface="標楷體" panose="03000509000000000000" pitchFamily="65" charset="-120"/>
            </a:endParaRPr>
          </a:p>
          <a:p>
            <a:r>
              <a:rPr lang="zh-TW" altLang="en-US" sz="3600" dirty="0">
                <a:latin typeface="Times New Roman" panose="02020603050405020304" pitchFamily="18" charset="0"/>
                <a:ea typeface="標楷體" panose="03000509000000000000" pitchFamily="65" charset="-120"/>
              </a:rPr>
              <a:t>找到命令提示字元</a:t>
            </a:r>
            <a:r>
              <a:rPr lang="en-US" altLang="zh-TW" sz="3600" dirty="0">
                <a:latin typeface="Times New Roman" panose="02020603050405020304" pitchFamily="18" charset="0"/>
                <a:ea typeface="標楷體" panose="03000509000000000000" pitchFamily="65" charset="-120"/>
              </a:rPr>
              <a:t>CMD</a:t>
            </a:r>
            <a:endParaRPr lang="zh-TW" altLang="en-US" sz="3600" dirty="0">
              <a:latin typeface="Times New Roman" panose="02020603050405020304" pitchFamily="18" charset="0"/>
              <a:ea typeface="標楷體" panose="03000509000000000000" pitchFamily="65" charset="-120"/>
            </a:endParaRPr>
          </a:p>
        </p:txBody>
      </p:sp>
      <p:sp>
        <p:nvSpPr>
          <p:cNvPr id="12" name="文字方塊 11"/>
          <p:cNvSpPr txBox="1"/>
          <p:nvPr/>
        </p:nvSpPr>
        <p:spPr>
          <a:xfrm>
            <a:off x="323529" y="1639736"/>
            <a:ext cx="5208976" cy="584775"/>
          </a:xfrm>
          <a:prstGeom prst="rect">
            <a:avLst/>
          </a:prstGeom>
          <a:noFill/>
        </p:spPr>
        <p:txBody>
          <a:bodyPr wrap="square" rtlCol="0">
            <a:spAutoFit/>
          </a:bodyPr>
          <a:lstStyle/>
          <a:p>
            <a:r>
              <a:rPr lang="zh-TW" altLang="en-US" sz="3200" dirty="0">
                <a:latin typeface="Times New Roman" panose="02020603050405020304" pitchFamily="18" charset="0"/>
                <a:ea typeface="標楷體" panose="03000509000000000000" pitchFamily="65" charset="-120"/>
              </a:rPr>
              <a:t>使用</a:t>
            </a:r>
            <a:r>
              <a:rPr lang="en-US" altLang="zh-TW" sz="3200" dirty="0">
                <a:solidFill>
                  <a:srgbClr val="FF0000"/>
                </a:solidFill>
                <a:latin typeface="Times New Roman" panose="02020603050405020304" pitchFamily="18" charset="0"/>
                <a:ea typeface="標楷體" panose="03000509000000000000" pitchFamily="65" charset="-120"/>
              </a:rPr>
              <a:t>Windows</a:t>
            </a:r>
            <a:r>
              <a:rPr lang="zh-TW" altLang="en-US" sz="3200" dirty="0">
                <a:latin typeface="Times New Roman" panose="02020603050405020304" pitchFamily="18" charset="0"/>
                <a:ea typeface="標楷體" panose="03000509000000000000" pitchFamily="65" charset="-120"/>
              </a:rPr>
              <a:t>系統內建指令</a:t>
            </a:r>
          </a:p>
        </p:txBody>
      </p:sp>
    </p:spTree>
    <p:extLst>
      <p:ext uri="{BB962C8B-B14F-4D97-AF65-F5344CB8AC3E}">
        <p14:creationId xmlns:p14="http://schemas.microsoft.com/office/powerpoint/2010/main" val="131071661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圖片 10">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pic>
        <p:nvPicPr>
          <p:cNvPr id="8" name="圖片 7"/>
          <p:cNvPicPr>
            <a:picLocks noChangeAspect="1"/>
          </p:cNvPicPr>
          <p:nvPr/>
        </p:nvPicPr>
        <p:blipFill>
          <a:blip r:embed="rId3"/>
          <a:stretch>
            <a:fillRect/>
          </a:stretch>
        </p:blipFill>
        <p:spPr>
          <a:xfrm>
            <a:off x="3657600" y="2008648"/>
            <a:ext cx="4971393" cy="4061138"/>
          </a:xfrm>
          <a:prstGeom prst="rect">
            <a:avLst/>
          </a:prstGeom>
        </p:spPr>
      </p:pic>
      <p:sp>
        <p:nvSpPr>
          <p:cNvPr id="2" name="標題 1"/>
          <p:cNvSpPr>
            <a:spLocks noGrp="1"/>
          </p:cNvSpPr>
          <p:nvPr>
            <p:ph type="title"/>
          </p:nvPr>
        </p:nvSpPr>
        <p:spPr>
          <a:xfrm>
            <a:off x="2555776" y="375655"/>
            <a:ext cx="6275040" cy="922114"/>
          </a:xfrm>
        </p:spPr>
        <p:txBody>
          <a:bodyPr/>
          <a:lstStyle/>
          <a:p>
            <a:r>
              <a:rPr lang="zh-TW" altLang="en-US" b="1" dirty="0">
                <a:effectLst>
                  <a:outerShdw blurRad="38100" dist="38100" dir="2700000" algn="tl">
                    <a:srgbClr val="000000">
                      <a:alpha val="43137"/>
                    </a:srgbClr>
                  </a:outerShdw>
                </a:effectLst>
              </a:rPr>
              <a:t>如何知道你電腦的</a:t>
            </a:r>
            <a:r>
              <a:rPr lang="en-US" altLang="zh-TW" b="1" dirty="0">
                <a:effectLst>
                  <a:outerShdw blurRad="38100" dist="38100" dir="2700000" algn="tl">
                    <a:srgbClr val="000000">
                      <a:alpha val="43137"/>
                    </a:srgbClr>
                  </a:outerShdw>
                </a:effectLst>
              </a:rPr>
              <a:t>IP??</a:t>
            </a:r>
            <a:endParaRPr lang="zh-TW" altLang="en-US" b="1" dirty="0">
              <a:effectLst>
                <a:outerShdw blurRad="38100" dist="38100" dir="2700000" algn="tl">
                  <a:srgbClr val="000000">
                    <a:alpha val="43137"/>
                  </a:srgbClr>
                </a:outerShdw>
              </a:effectLst>
            </a:endParaRPr>
          </a:p>
        </p:txBody>
      </p:sp>
      <p:sp>
        <p:nvSpPr>
          <p:cNvPr id="4" name="矩形 3"/>
          <p:cNvSpPr/>
          <p:nvPr/>
        </p:nvSpPr>
        <p:spPr>
          <a:xfrm>
            <a:off x="323528" y="548680"/>
            <a:ext cx="2232248" cy="5760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200" dirty="0"/>
              <a:t>網路實測</a:t>
            </a:r>
          </a:p>
        </p:txBody>
      </p:sp>
      <p:sp>
        <p:nvSpPr>
          <p:cNvPr id="7" name="文字方塊 6"/>
          <p:cNvSpPr txBox="1"/>
          <p:nvPr/>
        </p:nvSpPr>
        <p:spPr>
          <a:xfrm>
            <a:off x="323528" y="2489737"/>
            <a:ext cx="2646878" cy="1200329"/>
          </a:xfrm>
          <a:prstGeom prst="rect">
            <a:avLst/>
          </a:prstGeom>
          <a:noFill/>
        </p:spPr>
        <p:txBody>
          <a:bodyPr wrap="none" rtlCol="0">
            <a:spAutoFit/>
          </a:bodyPr>
          <a:lstStyle/>
          <a:p>
            <a:r>
              <a:rPr lang="zh-TW" altLang="en-US" sz="3600" dirty="0">
                <a:latin typeface="Times New Roman" panose="02020603050405020304" pitchFamily="18" charset="0"/>
                <a:ea typeface="標楷體" panose="03000509000000000000" pitchFamily="65" charset="-120"/>
              </a:rPr>
              <a:t>步驟</a:t>
            </a:r>
            <a:r>
              <a:rPr lang="en-US" altLang="zh-TW" sz="3600" dirty="0">
                <a:latin typeface="Times New Roman" panose="02020603050405020304" pitchFamily="18" charset="0"/>
                <a:ea typeface="標楷體" panose="03000509000000000000" pitchFamily="65" charset="-120"/>
              </a:rPr>
              <a:t>2</a:t>
            </a:r>
            <a:r>
              <a:rPr lang="zh-TW" altLang="en-US" sz="3600" dirty="0">
                <a:latin typeface="Times New Roman" panose="02020603050405020304" pitchFamily="18" charset="0"/>
                <a:ea typeface="標楷體" panose="03000509000000000000" pitchFamily="65" charset="-120"/>
              </a:rPr>
              <a:t>：</a:t>
            </a:r>
            <a:endParaRPr lang="en-US" altLang="zh-TW" sz="3600" dirty="0">
              <a:latin typeface="Times New Roman" panose="02020603050405020304" pitchFamily="18" charset="0"/>
              <a:ea typeface="標楷體" panose="03000509000000000000" pitchFamily="65" charset="-120"/>
            </a:endParaRPr>
          </a:p>
          <a:p>
            <a:r>
              <a:rPr lang="zh-TW" altLang="en-US" sz="3600" dirty="0">
                <a:latin typeface="Times New Roman" panose="02020603050405020304" pitchFamily="18" charset="0"/>
                <a:ea typeface="標楷體" panose="03000509000000000000" pitchFamily="65" charset="-120"/>
              </a:rPr>
              <a:t>輸入</a:t>
            </a:r>
            <a:r>
              <a:rPr lang="en-US" altLang="zh-TW" sz="3600" dirty="0">
                <a:solidFill>
                  <a:srgbClr val="FF0000"/>
                </a:solidFill>
                <a:latin typeface="Times New Roman" panose="02020603050405020304" pitchFamily="18" charset="0"/>
                <a:ea typeface="標楷體" panose="03000509000000000000" pitchFamily="65" charset="-120"/>
              </a:rPr>
              <a:t>i</a:t>
            </a:r>
            <a:r>
              <a:rPr lang="en-US" altLang="zh-TW" sz="3600" dirty="0">
                <a:solidFill>
                  <a:srgbClr val="7030A0"/>
                </a:solidFill>
                <a:latin typeface="Times New Roman" panose="02020603050405020304" pitchFamily="18" charset="0"/>
                <a:ea typeface="標楷體" panose="03000509000000000000" pitchFamily="65" charset="-120"/>
              </a:rPr>
              <a:t>p</a:t>
            </a:r>
            <a:r>
              <a:rPr lang="en-US" altLang="zh-TW" sz="3600" dirty="0">
                <a:solidFill>
                  <a:srgbClr val="FF0000"/>
                </a:solidFill>
                <a:latin typeface="Times New Roman" panose="02020603050405020304" pitchFamily="18" charset="0"/>
                <a:ea typeface="標楷體" panose="03000509000000000000" pitchFamily="65" charset="-120"/>
              </a:rPr>
              <a:t>config</a:t>
            </a:r>
            <a:endParaRPr lang="zh-TW" altLang="en-US" sz="3600" dirty="0">
              <a:solidFill>
                <a:srgbClr val="FF0000"/>
              </a:solidFill>
              <a:latin typeface="Times New Roman" panose="02020603050405020304" pitchFamily="18" charset="0"/>
              <a:ea typeface="標楷體" panose="03000509000000000000" pitchFamily="65" charset="-120"/>
            </a:endParaRPr>
          </a:p>
        </p:txBody>
      </p:sp>
      <p:sp>
        <p:nvSpPr>
          <p:cNvPr id="9" name="文字方塊 8"/>
          <p:cNvSpPr txBox="1"/>
          <p:nvPr/>
        </p:nvSpPr>
        <p:spPr>
          <a:xfrm>
            <a:off x="323528" y="1297769"/>
            <a:ext cx="6545382" cy="646331"/>
          </a:xfrm>
          <a:prstGeom prst="rect">
            <a:avLst/>
          </a:prstGeom>
          <a:noFill/>
        </p:spPr>
        <p:txBody>
          <a:bodyPr wrap="none" rtlCol="0">
            <a:spAutoFit/>
          </a:bodyPr>
          <a:lstStyle/>
          <a:p>
            <a:r>
              <a:rPr lang="zh-TW" altLang="en-US" sz="3600" dirty="0">
                <a:latin typeface="Times New Roman" panose="02020603050405020304" pitchFamily="18" charset="0"/>
                <a:ea typeface="標楷體" panose="03000509000000000000" pitchFamily="65" charset="-120"/>
              </a:rPr>
              <a:t>步驟</a:t>
            </a:r>
            <a:r>
              <a:rPr lang="en-US" altLang="zh-TW" sz="3600" dirty="0">
                <a:latin typeface="Times New Roman" panose="02020603050405020304" pitchFamily="18" charset="0"/>
                <a:ea typeface="標楷體" panose="03000509000000000000" pitchFamily="65" charset="-120"/>
              </a:rPr>
              <a:t>1</a:t>
            </a:r>
            <a:r>
              <a:rPr lang="zh-TW" altLang="en-US" sz="3600" dirty="0">
                <a:latin typeface="Times New Roman" panose="02020603050405020304" pitchFamily="18" charset="0"/>
                <a:ea typeface="標楷體" panose="03000509000000000000" pitchFamily="65" charset="-120"/>
              </a:rPr>
              <a:t>：找到命令提示字元</a:t>
            </a:r>
            <a:r>
              <a:rPr lang="en-US" altLang="zh-TW" sz="3600" dirty="0">
                <a:latin typeface="Times New Roman" panose="02020603050405020304" pitchFamily="18" charset="0"/>
                <a:ea typeface="標楷體" panose="03000509000000000000" pitchFamily="65" charset="-120"/>
              </a:rPr>
              <a:t>CMD</a:t>
            </a:r>
            <a:endParaRPr lang="zh-TW" altLang="en-US" sz="3600" dirty="0">
              <a:latin typeface="Times New Roman" panose="02020603050405020304" pitchFamily="18" charset="0"/>
              <a:ea typeface="標楷體" panose="03000509000000000000" pitchFamily="65" charset="-120"/>
            </a:endParaRPr>
          </a:p>
        </p:txBody>
      </p:sp>
      <p:cxnSp>
        <p:nvCxnSpPr>
          <p:cNvPr id="13" name="直線單箭頭接點 12"/>
          <p:cNvCxnSpPr/>
          <p:nvPr/>
        </p:nvCxnSpPr>
        <p:spPr>
          <a:xfrm flipV="1">
            <a:off x="2863936" y="2914455"/>
            <a:ext cx="802808" cy="51500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4622426" y="2201198"/>
            <a:ext cx="704193" cy="3048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37674547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圖片 10">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pic>
        <p:nvPicPr>
          <p:cNvPr id="8" name="圖片 7"/>
          <p:cNvPicPr>
            <a:picLocks noChangeAspect="1"/>
          </p:cNvPicPr>
          <p:nvPr/>
        </p:nvPicPr>
        <p:blipFill>
          <a:blip r:embed="rId3"/>
          <a:stretch>
            <a:fillRect/>
          </a:stretch>
        </p:blipFill>
        <p:spPr>
          <a:xfrm>
            <a:off x="4080140" y="2468576"/>
            <a:ext cx="4971393" cy="4061138"/>
          </a:xfrm>
          <a:prstGeom prst="rect">
            <a:avLst/>
          </a:prstGeom>
        </p:spPr>
      </p:pic>
      <p:sp>
        <p:nvSpPr>
          <p:cNvPr id="2" name="標題 1"/>
          <p:cNvSpPr>
            <a:spLocks noGrp="1"/>
          </p:cNvSpPr>
          <p:nvPr>
            <p:ph type="title"/>
          </p:nvPr>
        </p:nvSpPr>
        <p:spPr>
          <a:xfrm>
            <a:off x="2555776" y="375655"/>
            <a:ext cx="6275040" cy="922114"/>
          </a:xfrm>
        </p:spPr>
        <p:txBody>
          <a:bodyPr/>
          <a:lstStyle/>
          <a:p>
            <a:r>
              <a:rPr lang="zh-TW" altLang="en-US" b="1" dirty="0">
                <a:effectLst>
                  <a:outerShdw blurRad="38100" dist="38100" dir="2700000" algn="tl">
                    <a:srgbClr val="000000">
                      <a:alpha val="43137"/>
                    </a:srgbClr>
                  </a:outerShdw>
                </a:effectLst>
              </a:rPr>
              <a:t>如何知道你電腦的</a:t>
            </a:r>
            <a:r>
              <a:rPr lang="en-US" altLang="zh-TW" b="1" dirty="0">
                <a:effectLst>
                  <a:outerShdw blurRad="38100" dist="38100" dir="2700000" algn="tl">
                    <a:srgbClr val="000000">
                      <a:alpha val="43137"/>
                    </a:srgbClr>
                  </a:outerShdw>
                </a:effectLst>
              </a:rPr>
              <a:t>IP??</a:t>
            </a:r>
            <a:endParaRPr lang="zh-TW" altLang="en-US" b="1" dirty="0">
              <a:effectLst>
                <a:outerShdw blurRad="38100" dist="38100" dir="2700000" algn="tl">
                  <a:srgbClr val="000000">
                    <a:alpha val="43137"/>
                  </a:srgbClr>
                </a:outerShdw>
              </a:effectLst>
            </a:endParaRPr>
          </a:p>
        </p:txBody>
      </p:sp>
      <p:sp>
        <p:nvSpPr>
          <p:cNvPr id="4" name="矩形 3"/>
          <p:cNvSpPr/>
          <p:nvPr/>
        </p:nvSpPr>
        <p:spPr>
          <a:xfrm>
            <a:off x="323528" y="548680"/>
            <a:ext cx="2232248" cy="5760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200" dirty="0"/>
              <a:t>網路實測</a:t>
            </a:r>
          </a:p>
        </p:txBody>
      </p:sp>
      <p:sp>
        <p:nvSpPr>
          <p:cNvPr id="7" name="文字方塊 6"/>
          <p:cNvSpPr txBox="1"/>
          <p:nvPr/>
        </p:nvSpPr>
        <p:spPr>
          <a:xfrm>
            <a:off x="424423" y="1997959"/>
            <a:ext cx="4262705" cy="646331"/>
          </a:xfrm>
          <a:prstGeom prst="rect">
            <a:avLst/>
          </a:prstGeom>
          <a:noFill/>
        </p:spPr>
        <p:txBody>
          <a:bodyPr wrap="none" rtlCol="0">
            <a:spAutoFit/>
          </a:bodyPr>
          <a:lstStyle/>
          <a:p>
            <a:r>
              <a:rPr lang="zh-TW" altLang="en-US" sz="3600" dirty="0">
                <a:latin typeface="Times New Roman" panose="02020603050405020304" pitchFamily="18" charset="0"/>
                <a:ea typeface="標楷體" panose="03000509000000000000" pitchFamily="65" charset="-120"/>
              </a:rPr>
              <a:t>步驟</a:t>
            </a:r>
            <a:r>
              <a:rPr lang="en-US" altLang="zh-TW" sz="3600" dirty="0">
                <a:latin typeface="Times New Roman" panose="02020603050405020304" pitchFamily="18" charset="0"/>
                <a:ea typeface="標楷體" panose="03000509000000000000" pitchFamily="65" charset="-120"/>
              </a:rPr>
              <a:t>2</a:t>
            </a:r>
            <a:r>
              <a:rPr lang="zh-TW" altLang="en-US" sz="3600" dirty="0">
                <a:latin typeface="Times New Roman" panose="02020603050405020304" pitchFamily="18" charset="0"/>
                <a:ea typeface="標楷體" panose="03000509000000000000" pitchFamily="65" charset="-120"/>
              </a:rPr>
              <a:t>：輸入</a:t>
            </a:r>
            <a:r>
              <a:rPr lang="en-US" altLang="zh-TW" sz="3600" dirty="0">
                <a:solidFill>
                  <a:srgbClr val="FF0000"/>
                </a:solidFill>
                <a:latin typeface="Times New Roman" panose="02020603050405020304" pitchFamily="18" charset="0"/>
                <a:ea typeface="標楷體" panose="03000509000000000000" pitchFamily="65" charset="-120"/>
              </a:rPr>
              <a:t>i</a:t>
            </a:r>
            <a:r>
              <a:rPr lang="en-US" altLang="zh-TW" sz="3600" dirty="0">
                <a:solidFill>
                  <a:srgbClr val="7030A0"/>
                </a:solidFill>
                <a:latin typeface="Times New Roman" panose="02020603050405020304" pitchFamily="18" charset="0"/>
                <a:ea typeface="標楷體" panose="03000509000000000000" pitchFamily="65" charset="-120"/>
              </a:rPr>
              <a:t>p</a:t>
            </a:r>
            <a:r>
              <a:rPr lang="en-US" altLang="zh-TW" sz="3600" dirty="0">
                <a:solidFill>
                  <a:srgbClr val="FF0000"/>
                </a:solidFill>
                <a:latin typeface="Times New Roman" panose="02020603050405020304" pitchFamily="18" charset="0"/>
                <a:ea typeface="標楷體" panose="03000509000000000000" pitchFamily="65" charset="-120"/>
              </a:rPr>
              <a:t>config</a:t>
            </a:r>
            <a:endParaRPr lang="zh-TW" altLang="en-US" sz="3600" dirty="0">
              <a:solidFill>
                <a:srgbClr val="FF0000"/>
              </a:solidFill>
              <a:latin typeface="Times New Roman" panose="02020603050405020304" pitchFamily="18" charset="0"/>
              <a:ea typeface="標楷體" panose="03000509000000000000" pitchFamily="65" charset="-120"/>
            </a:endParaRPr>
          </a:p>
        </p:txBody>
      </p:sp>
      <p:sp>
        <p:nvSpPr>
          <p:cNvPr id="9" name="文字方塊 8"/>
          <p:cNvSpPr txBox="1"/>
          <p:nvPr/>
        </p:nvSpPr>
        <p:spPr>
          <a:xfrm>
            <a:off x="323528" y="1297769"/>
            <a:ext cx="6545382" cy="646331"/>
          </a:xfrm>
          <a:prstGeom prst="rect">
            <a:avLst/>
          </a:prstGeom>
          <a:noFill/>
        </p:spPr>
        <p:txBody>
          <a:bodyPr wrap="none" rtlCol="0">
            <a:spAutoFit/>
          </a:bodyPr>
          <a:lstStyle/>
          <a:p>
            <a:r>
              <a:rPr lang="zh-TW" altLang="en-US" sz="3600" dirty="0">
                <a:latin typeface="Times New Roman" panose="02020603050405020304" pitchFamily="18" charset="0"/>
                <a:ea typeface="標楷體" panose="03000509000000000000" pitchFamily="65" charset="-120"/>
              </a:rPr>
              <a:t>步驟</a:t>
            </a:r>
            <a:r>
              <a:rPr lang="en-US" altLang="zh-TW" sz="3600" dirty="0">
                <a:latin typeface="Times New Roman" panose="02020603050405020304" pitchFamily="18" charset="0"/>
                <a:ea typeface="標楷體" panose="03000509000000000000" pitchFamily="65" charset="-120"/>
              </a:rPr>
              <a:t>1</a:t>
            </a:r>
            <a:r>
              <a:rPr lang="zh-TW" altLang="en-US" sz="3600" dirty="0">
                <a:latin typeface="Times New Roman" panose="02020603050405020304" pitchFamily="18" charset="0"/>
                <a:ea typeface="標楷體" panose="03000509000000000000" pitchFamily="65" charset="-120"/>
              </a:rPr>
              <a:t>：找到命令提示字元</a:t>
            </a:r>
            <a:r>
              <a:rPr lang="en-US" altLang="zh-TW" sz="3600" dirty="0">
                <a:latin typeface="Times New Roman" panose="02020603050405020304" pitchFamily="18" charset="0"/>
                <a:ea typeface="標楷體" panose="03000509000000000000" pitchFamily="65" charset="-120"/>
              </a:rPr>
              <a:t>CMD</a:t>
            </a:r>
            <a:endParaRPr lang="zh-TW" altLang="en-US" sz="3600" dirty="0">
              <a:latin typeface="Times New Roman" panose="02020603050405020304" pitchFamily="18" charset="0"/>
              <a:ea typeface="標楷體" panose="03000509000000000000" pitchFamily="65" charset="-120"/>
            </a:endParaRPr>
          </a:p>
        </p:txBody>
      </p:sp>
      <p:sp>
        <p:nvSpPr>
          <p:cNvPr id="12" name="文字方塊 11"/>
          <p:cNvSpPr txBox="1"/>
          <p:nvPr/>
        </p:nvSpPr>
        <p:spPr>
          <a:xfrm>
            <a:off x="178064" y="3525788"/>
            <a:ext cx="3418155" cy="1754326"/>
          </a:xfrm>
          <a:prstGeom prst="rect">
            <a:avLst/>
          </a:prstGeom>
          <a:noFill/>
        </p:spPr>
        <p:txBody>
          <a:bodyPr wrap="square" rtlCol="0">
            <a:spAutoFit/>
          </a:bodyPr>
          <a:lstStyle/>
          <a:p>
            <a:r>
              <a:rPr lang="zh-TW" altLang="en-US" sz="3600" dirty="0">
                <a:latin typeface="Times New Roman" panose="02020603050405020304" pitchFamily="18" charset="0"/>
                <a:ea typeface="標楷體" panose="03000509000000000000" pitchFamily="65" charset="-120"/>
              </a:rPr>
              <a:t>步驟</a:t>
            </a:r>
            <a:r>
              <a:rPr lang="en-US" altLang="zh-TW" sz="3600" dirty="0">
                <a:latin typeface="Times New Roman" panose="02020603050405020304" pitchFamily="18" charset="0"/>
                <a:ea typeface="標楷體" panose="03000509000000000000" pitchFamily="65" charset="-120"/>
              </a:rPr>
              <a:t>3</a:t>
            </a:r>
            <a:r>
              <a:rPr lang="zh-TW" altLang="en-US" sz="3600" dirty="0">
                <a:latin typeface="Times New Roman" panose="02020603050405020304" pitchFamily="18" charset="0"/>
                <a:ea typeface="標楷體" panose="03000509000000000000" pitchFamily="65" charset="-120"/>
              </a:rPr>
              <a:t>：</a:t>
            </a:r>
            <a:endParaRPr lang="en-US" altLang="zh-TW" sz="3600" dirty="0">
              <a:latin typeface="Times New Roman" panose="02020603050405020304" pitchFamily="18" charset="0"/>
              <a:ea typeface="標楷體" panose="03000509000000000000" pitchFamily="65" charset="-120"/>
            </a:endParaRPr>
          </a:p>
          <a:p>
            <a:r>
              <a:rPr lang="zh-TW" altLang="en-US" sz="3600" dirty="0">
                <a:latin typeface="Times New Roman" panose="02020603050405020304" pitchFamily="18" charset="0"/>
                <a:ea typeface="標楷體" panose="03000509000000000000" pitchFamily="65" charset="-120"/>
              </a:rPr>
              <a:t>找到正在使用的網路介面卡</a:t>
            </a:r>
            <a:endParaRPr lang="en-US" altLang="zh-TW" sz="3600" dirty="0">
              <a:latin typeface="Times New Roman" panose="02020603050405020304" pitchFamily="18" charset="0"/>
              <a:ea typeface="標楷體" panose="03000509000000000000" pitchFamily="65" charset="-120"/>
            </a:endParaRPr>
          </a:p>
        </p:txBody>
      </p:sp>
      <p:sp>
        <p:nvSpPr>
          <p:cNvPr id="3" name="圓角矩形 2"/>
          <p:cNvSpPr/>
          <p:nvPr/>
        </p:nvSpPr>
        <p:spPr>
          <a:xfrm>
            <a:off x="3995697" y="4402951"/>
            <a:ext cx="1590595" cy="39957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向右箭號 4"/>
          <p:cNvSpPr/>
          <p:nvPr/>
        </p:nvSpPr>
        <p:spPr>
          <a:xfrm>
            <a:off x="3434536" y="4303058"/>
            <a:ext cx="399478" cy="71461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06977397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圖片 10">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pic>
        <p:nvPicPr>
          <p:cNvPr id="8" name="圖片 7"/>
          <p:cNvPicPr>
            <a:picLocks noChangeAspect="1"/>
          </p:cNvPicPr>
          <p:nvPr/>
        </p:nvPicPr>
        <p:blipFill>
          <a:blip r:embed="rId3"/>
          <a:stretch>
            <a:fillRect/>
          </a:stretch>
        </p:blipFill>
        <p:spPr>
          <a:xfrm>
            <a:off x="4080140" y="2468576"/>
            <a:ext cx="4971393" cy="4061138"/>
          </a:xfrm>
          <a:prstGeom prst="rect">
            <a:avLst/>
          </a:prstGeom>
        </p:spPr>
      </p:pic>
      <p:sp>
        <p:nvSpPr>
          <p:cNvPr id="2" name="標題 1"/>
          <p:cNvSpPr>
            <a:spLocks noGrp="1"/>
          </p:cNvSpPr>
          <p:nvPr>
            <p:ph type="title"/>
          </p:nvPr>
        </p:nvSpPr>
        <p:spPr>
          <a:xfrm>
            <a:off x="2555776" y="375655"/>
            <a:ext cx="6275040" cy="922114"/>
          </a:xfrm>
        </p:spPr>
        <p:txBody>
          <a:bodyPr/>
          <a:lstStyle/>
          <a:p>
            <a:r>
              <a:rPr lang="zh-TW" altLang="en-US" b="1" dirty="0">
                <a:effectLst>
                  <a:outerShdw blurRad="38100" dist="38100" dir="2700000" algn="tl">
                    <a:srgbClr val="000000">
                      <a:alpha val="43137"/>
                    </a:srgbClr>
                  </a:outerShdw>
                </a:effectLst>
              </a:rPr>
              <a:t>如何知道你電腦的</a:t>
            </a:r>
            <a:r>
              <a:rPr lang="en-US" altLang="zh-TW" b="1" dirty="0">
                <a:effectLst>
                  <a:outerShdw blurRad="38100" dist="38100" dir="2700000" algn="tl">
                    <a:srgbClr val="000000">
                      <a:alpha val="43137"/>
                    </a:srgbClr>
                  </a:outerShdw>
                </a:effectLst>
              </a:rPr>
              <a:t>IP??</a:t>
            </a:r>
            <a:endParaRPr lang="zh-TW" altLang="en-US" b="1" dirty="0">
              <a:effectLst>
                <a:outerShdw blurRad="38100" dist="38100" dir="2700000" algn="tl">
                  <a:srgbClr val="000000">
                    <a:alpha val="43137"/>
                  </a:srgbClr>
                </a:outerShdw>
              </a:effectLst>
            </a:endParaRPr>
          </a:p>
        </p:txBody>
      </p:sp>
      <p:sp>
        <p:nvSpPr>
          <p:cNvPr id="4" name="矩形 3"/>
          <p:cNvSpPr/>
          <p:nvPr/>
        </p:nvSpPr>
        <p:spPr>
          <a:xfrm>
            <a:off x="323528" y="548680"/>
            <a:ext cx="2232248" cy="5760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200" dirty="0"/>
              <a:t>網路實測</a:t>
            </a:r>
          </a:p>
        </p:txBody>
      </p:sp>
      <p:sp>
        <p:nvSpPr>
          <p:cNvPr id="7" name="文字方塊 6"/>
          <p:cNvSpPr txBox="1"/>
          <p:nvPr/>
        </p:nvSpPr>
        <p:spPr>
          <a:xfrm>
            <a:off x="424423" y="1944100"/>
            <a:ext cx="4262705" cy="646331"/>
          </a:xfrm>
          <a:prstGeom prst="rect">
            <a:avLst/>
          </a:prstGeom>
          <a:noFill/>
        </p:spPr>
        <p:txBody>
          <a:bodyPr wrap="none" rtlCol="0">
            <a:spAutoFit/>
          </a:bodyPr>
          <a:lstStyle/>
          <a:p>
            <a:r>
              <a:rPr lang="zh-TW" altLang="en-US" sz="3600" dirty="0">
                <a:latin typeface="Times New Roman" panose="02020603050405020304" pitchFamily="18" charset="0"/>
                <a:ea typeface="標楷體" panose="03000509000000000000" pitchFamily="65" charset="-120"/>
              </a:rPr>
              <a:t>步驟</a:t>
            </a:r>
            <a:r>
              <a:rPr lang="en-US" altLang="zh-TW" sz="3600" dirty="0">
                <a:latin typeface="Times New Roman" panose="02020603050405020304" pitchFamily="18" charset="0"/>
                <a:ea typeface="標楷體" panose="03000509000000000000" pitchFamily="65" charset="-120"/>
              </a:rPr>
              <a:t>2</a:t>
            </a:r>
            <a:r>
              <a:rPr lang="zh-TW" altLang="en-US" sz="3600" dirty="0">
                <a:latin typeface="Times New Roman" panose="02020603050405020304" pitchFamily="18" charset="0"/>
                <a:ea typeface="標楷體" panose="03000509000000000000" pitchFamily="65" charset="-120"/>
              </a:rPr>
              <a:t>：輸入</a:t>
            </a:r>
            <a:r>
              <a:rPr lang="en-US" altLang="zh-TW" sz="3600" dirty="0">
                <a:solidFill>
                  <a:srgbClr val="FF0000"/>
                </a:solidFill>
                <a:latin typeface="Times New Roman" panose="02020603050405020304" pitchFamily="18" charset="0"/>
                <a:ea typeface="標楷體" panose="03000509000000000000" pitchFamily="65" charset="-120"/>
              </a:rPr>
              <a:t>i</a:t>
            </a:r>
            <a:r>
              <a:rPr lang="en-US" altLang="zh-TW" sz="3600" dirty="0">
                <a:solidFill>
                  <a:srgbClr val="7030A0"/>
                </a:solidFill>
                <a:latin typeface="Times New Roman" panose="02020603050405020304" pitchFamily="18" charset="0"/>
                <a:ea typeface="標楷體" panose="03000509000000000000" pitchFamily="65" charset="-120"/>
              </a:rPr>
              <a:t>p</a:t>
            </a:r>
            <a:r>
              <a:rPr lang="en-US" altLang="zh-TW" sz="3600" dirty="0">
                <a:solidFill>
                  <a:srgbClr val="FF0000"/>
                </a:solidFill>
                <a:latin typeface="Times New Roman" panose="02020603050405020304" pitchFamily="18" charset="0"/>
                <a:ea typeface="標楷體" panose="03000509000000000000" pitchFamily="65" charset="-120"/>
              </a:rPr>
              <a:t>config</a:t>
            </a:r>
            <a:endParaRPr lang="zh-TW" altLang="en-US" sz="3600" dirty="0">
              <a:solidFill>
                <a:srgbClr val="FF0000"/>
              </a:solidFill>
              <a:latin typeface="Times New Roman" panose="02020603050405020304" pitchFamily="18" charset="0"/>
              <a:ea typeface="標楷體" panose="03000509000000000000" pitchFamily="65" charset="-120"/>
            </a:endParaRPr>
          </a:p>
        </p:txBody>
      </p:sp>
      <p:sp>
        <p:nvSpPr>
          <p:cNvPr id="9" name="文字方塊 8"/>
          <p:cNvSpPr txBox="1"/>
          <p:nvPr/>
        </p:nvSpPr>
        <p:spPr>
          <a:xfrm>
            <a:off x="323528" y="1297769"/>
            <a:ext cx="6545382" cy="646331"/>
          </a:xfrm>
          <a:prstGeom prst="rect">
            <a:avLst/>
          </a:prstGeom>
          <a:noFill/>
        </p:spPr>
        <p:txBody>
          <a:bodyPr wrap="none" rtlCol="0">
            <a:spAutoFit/>
          </a:bodyPr>
          <a:lstStyle/>
          <a:p>
            <a:r>
              <a:rPr lang="zh-TW" altLang="en-US" sz="3600" dirty="0">
                <a:latin typeface="Times New Roman" panose="02020603050405020304" pitchFamily="18" charset="0"/>
                <a:ea typeface="標楷體" panose="03000509000000000000" pitchFamily="65" charset="-120"/>
              </a:rPr>
              <a:t>步驟</a:t>
            </a:r>
            <a:r>
              <a:rPr lang="en-US" altLang="zh-TW" sz="3600" dirty="0">
                <a:latin typeface="Times New Roman" panose="02020603050405020304" pitchFamily="18" charset="0"/>
                <a:ea typeface="標楷體" panose="03000509000000000000" pitchFamily="65" charset="-120"/>
              </a:rPr>
              <a:t>1</a:t>
            </a:r>
            <a:r>
              <a:rPr lang="zh-TW" altLang="en-US" sz="3600" dirty="0">
                <a:latin typeface="Times New Roman" panose="02020603050405020304" pitchFamily="18" charset="0"/>
                <a:ea typeface="標楷體" panose="03000509000000000000" pitchFamily="65" charset="-120"/>
              </a:rPr>
              <a:t>：找到命令提示字元</a:t>
            </a:r>
            <a:r>
              <a:rPr lang="en-US" altLang="zh-TW" sz="3600" dirty="0">
                <a:latin typeface="Times New Roman" panose="02020603050405020304" pitchFamily="18" charset="0"/>
                <a:ea typeface="標楷體" panose="03000509000000000000" pitchFamily="65" charset="-120"/>
              </a:rPr>
              <a:t>CMD</a:t>
            </a:r>
            <a:endParaRPr lang="zh-TW" altLang="en-US" sz="3600" dirty="0">
              <a:latin typeface="Times New Roman" panose="02020603050405020304" pitchFamily="18" charset="0"/>
              <a:ea typeface="標楷體" panose="03000509000000000000" pitchFamily="65" charset="-120"/>
            </a:endParaRPr>
          </a:p>
        </p:txBody>
      </p:sp>
      <p:sp>
        <p:nvSpPr>
          <p:cNvPr id="12" name="文字方塊 11"/>
          <p:cNvSpPr txBox="1"/>
          <p:nvPr/>
        </p:nvSpPr>
        <p:spPr>
          <a:xfrm>
            <a:off x="424423" y="2590431"/>
            <a:ext cx="3418155" cy="1754326"/>
          </a:xfrm>
          <a:prstGeom prst="rect">
            <a:avLst/>
          </a:prstGeom>
          <a:noFill/>
        </p:spPr>
        <p:txBody>
          <a:bodyPr wrap="square" rtlCol="0">
            <a:spAutoFit/>
          </a:bodyPr>
          <a:lstStyle/>
          <a:p>
            <a:r>
              <a:rPr lang="zh-TW" altLang="en-US" sz="3600" dirty="0">
                <a:latin typeface="Times New Roman" panose="02020603050405020304" pitchFamily="18" charset="0"/>
                <a:ea typeface="標楷體" panose="03000509000000000000" pitchFamily="65" charset="-120"/>
              </a:rPr>
              <a:t>步驟</a:t>
            </a:r>
            <a:r>
              <a:rPr lang="en-US" altLang="zh-TW" sz="3600" dirty="0">
                <a:latin typeface="Times New Roman" panose="02020603050405020304" pitchFamily="18" charset="0"/>
                <a:ea typeface="標楷體" panose="03000509000000000000" pitchFamily="65" charset="-120"/>
              </a:rPr>
              <a:t>3</a:t>
            </a:r>
            <a:r>
              <a:rPr lang="zh-TW" altLang="en-US" sz="3600" dirty="0">
                <a:latin typeface="Times New Roman" panose="02020603050405020304" pitchFamily="18" charset="0"/>
                <a:ea typeface="標楷體" panose="03000509000000000000" pitchFamily="65" charset="-120"/>
              </a:rPr>
              <a:t>：</a:t>
            </a:r>
            <a:endParaRPr lang="en-US" altLang="zh-TW" sz="3600" dirty="0">
              <a:latin typeface="Times New Roman" panose="02020603050405020304" pitchFamily="18" charset="0"/>
              <a:ea typeface="標楷體" panose="03000509000000000000" pitchFamily="65" charset="-120"/>
            </a:endParaRPr>
          </a:p>
          <a:p>
            <a:r>
              <a:rPr lang="zh-TW" altLang="en-US" sz="3600" dirty="0">
                <a:latin typeface="Times New Roman" panose="02020603050405020304" pitchFamily="18" charset="0"/>
                <a:ea typeface="標楷體" panose="03000509000000000000" pitchFamily="65" charset="-120"/>
              </a:rPr>
              <a:t>找到正在使用的網路介面卡</a:t>
            </a:r>
            <a:endParaRPr lang="en-US" altLang="zh-TW" sz="3600" dirty="0">
              <a:latin typeface="Times New Roman" panose="02020603050405020304" pitchFamily="18" charset="0"/>
              <a:ea typeface="標楷體" panose="03000509000000000000" pitchFamily="65" charset="-120"/>
            </a:endParaRPr>
          </a:p>
        </p:txBody>
      </p:sp>
      <p:sp>
        <p:nvSpPr>
          <p:cNvPr id="13" name="文字方塊 12"/>
          <p:cNvSpPr txBox="1"/>
          <p:nvPr/>
        </p:nvSpPr>
        <p:spPr>
          <a:xfrm>
            <a:off x="90948" y="4896976"/>
            <a:ext cx="3650735" cy="1200329"/>
          </a:xfrm>
          <a:prstGeom prst="rect">
            <a:avLst/>
          </a:prstGeom>
          <a:noFill/>
        </p:spPr>
        <p:txBody>
          <a:bodyPr wrap="square" rtlCol="0">
            <a:spAutoFit/>
          </a:bodyPr>
          <a:lstStyle/>
          <a:p>
            <a:r>
              <a:rPr lang="zh-TW" altLang="en-US" sz="3600" dirty="0">
                <a:latin typeface="Times New Roman" panose="02020603050405020304" pitchFamily="18" charset="0"/>
                <a:ea typeface="標楷體" panose="03000509000000000000" pitchFamily="65" charset="-120"/>
              </a:rPr>
              <a:t>步驟</a:t>
            </a:r>
            <a:r>
              <a:rPr lang="en-US" altLang="zh-TW" sz="3600" dirty="0">
                <a:latin typeface="Times New Roman" panose="02020603050405020304" pitchFamily="18" charset="0"/>
                <a:ea typeface="標楷體" panose="03000509000000000000" pitchFamily="65" charset="-120"/>
              </a:rPr>
              <a:t>4</a:t>
            </a:r>
            <a:r>
              <a:rPr lang="zh-TW" altLang="en-US" sz="3600" dirty="0">
                <a:latin typeface="Times New Roman" panose="02020603050405020304" pitchFamily="18" charset="0"/>
                <a:ea typeface="標楷體" panose="03000509000000000000" pitchFamily="65" charset="-120"/>
              </a:rPr>
              <a:t>：</a:t>
            </a:r>
            <a:r>
              <a:rPr lang="en-US" altLang="zh-TW" sz="3600" dirty="0">
                <a:latin typeface="Times New Roman" panose="02020603050405020304" pitchFamily="18" charset="0"/>
                <a:ea typeface="標楷體" panose="03000509000000000000" pitchFamily="65" charset="-120"/>
              </a:rPr>
              <a:t>IPv4</a:t>
            </a:r>
            <a:r>
              <a:rPr lang="zh-TW" altLang="en-US" sz="3600" dirty="0">
                <a:latin typeface="Times New Roman" panose="02020603050405020304" pitchFamily="18" charset="0"/>
                <a:ea typeface="標楷體" panose="03000509000000000000" pitchFamily="65" charset="-120"/>
              </a:rPr>
              <a:t>位址就是電腦</a:t>
            </a:r>
            <a:r>
              <a:rPr lang="en-US" altLang="zh-TW" sz="3600" dirty="0">
                <a:latin typeface="Times New Roman" panose="02020603050405020304" pitchFamily="18" charset="0"/>
                <a:ea typeface="標楷體" panose="03000509000000000000" pitchFamily="65" charset="-120"/>
              </a:rPr>
              <a:t>IP</a:t>
            </a:r>
          </a:p>
        </p:txBody>
      </p:sp>
      <p:cxnSp>
        <p:nvCxnSpPr>
          <p:cNvPr id="14" name="直線單箭頭接點 13"/>
          <p:cNvCxnSpPr/>
          <p:nvPr/>
        </p:nvCxnSpPr>
        <p:spPr>
          <a:xfrm>
            <a:off x="3480867" y="5213133"/>
            <a:ext cx="78633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a:off x="4256690" y="5286701"/>
            <a:ext cx="352096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向下箭號 20"/>
          <p:cNvSpPr/>
          <p:nvPr/>
        </p:nvSpPr>
        <p:spPr>
          <a:xfrm>
            <a:off x="6888256" y="4750004"/>
            <a:ext cx="714704" cy="2939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42747846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35779" y="574278"/>
            <a:ext cx="8129970" cy="5663921"/>
          </a:xfrm>
        </p:spPr>
        <p:txBody>
          <a:bodyPr>
            <a:normAutofit/>
          </a:bodyPr>
          <a:lstStyle/>
          <a:p>
            <a:pPr marL="0" indent="0" algn="just">
              <a:buNone/>
            </a:pPr>
            <a:r>
              <a:rPr lang="en-US" altLang="zh-TW" sz="4000" dirty="0"/>
              <a:t>1.</a:t>
            </a:r>
            <a:r>
              <a:rPr lang="zh-TW" altLang="en-US" sz="4000" dirty="0"/>
              <a:t>若想查詢電腦本身之</a:t>
            </a:r>
            <a:r>
              <a:rPr lang="en-US" altLang="zh-TW" sz="4000" dirty="0"/>
              <a:t>IP</a:t>
            </a:r>
            <a:r>
              <a:rPr lang="zh-TW" altLang="en-US" sz="4000" dirty="0"/>
              <a:t>位址，可使用下列哪種指令</a:t>
            </a:r>
            <a:r>
              <a:rPr lang="en-US" altLang="zh-TW" sz="4000" dirty="0"/>
              <a:t>(Windows)</a:t>
            </a:r>
            <a:r>
              <a:rPr lang="zh-TW" altLang="en-US" sz="4000" dirty="0"/>
              <a:t>？</a:t>
            </a:r>
            <a:endParaRPr lang="en-US" altLang="zh-TW" sz="4000" dirty="0"/>
          </a:p>
          <a:p>
            <a:pPr marL="0" indent="0" algn="just">
              <a:buNone/>
            </a:pPr>
            <a:endParaRPr lang="zh-TW" altLang="en-US" sz="4000" dirty="0"/>
          </a:p>
          <a:p>
            <a:pPr marL="0" indent="0" algn="just">
              <a:buNone/>
            </a:pPr>
            <a:r>
              <a:rPr lang="en-US" altLang="zh-TW" sz="3600" dirty="0"/>
              <a:t>(A) ipconfig </a:t>
            </a:r>
          </a:p>
          <a:p>
            <a:pPr marL="0" indent="0" algn="just">
              <a:buNone/>
            </a:pPr>
            <a:r>
              <a:rPr lang="en-US" altLang="zh-TW" sz="3600" dirty="0"/>
              <a:t>(B) </a:t>
            </a:r>
            <a:r>
              <a:rPr lang="en-US" altLang="zh-TW" sz="3600" dirty="0" err="1"/>
              <a:t>ifconfig</a:t>
            </a:r>
            <a:r>
              <a:rPr lang="en-US" altLang="zh-TW" sz="3600" dirty="0"/>
              <a:t> </a:t>
            </a:r>
          </a:p>
          <a:p>
            <a:pPr marL="0" indent="0" algn="just">
              <a:buNone/>
            </a:pPr>
            <a:r>
              <a:rPr lang="en-US" altLang="zh-TW" sz="3600" dirty="0"/>
              <a:t>(C) </a:t>
            </a:r>
            <a:r>
              <a:rPr lang="en-US" altLang="zh-TW" sz="3600" dirty="0" err="1"/>
              <a:t>netstat</a:t>
            </a:r>
            <a:r>
              <a:rPr lang="en-US" altLang="zh-TW" sz="3600" dirty="0"/>
              <a:t> </a:t>
            </a:r>
          </a:p>
          <a:p>
            <a:pPr marL="0" indent="0" algn="just">
              <a:buNone/>
            </a:pPr>
            <a:r>
              <a:rPr lang="en-US" altLang="zh-TW" sz="3600" dirty="0"/>
              <a:t>(D) ping</a:t>
            </a:r>
          </a:p>
          <a:p>
            <a:pPr marL="0" indent="0" algn="just">
              <a:buNone/>
            </a:pPr>
            <a:endParaRPr lang="en-US" altLang="zh-TW" sz="4000" dirty="0"/>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295157329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35779" y="574278"/>
            <a:ext cx="8129970" cy="5663921"/>
          </a:xfrm>
        </p:spPr>
        <p:txBody>
          <a:bodyPr>
            <a:normAutofit/>
          </a:bodyPr>
          <a:lstStyle/>
          <a:p>
            <a:pPr marL="0" indent="0" algn="just">
              <a:buNone/>
            </a:pPr>
            <a:r>
              <a:rPr lang="en-US" altLang="zh-TW" sz="4000" dirty="0"/>
              <a:t>1.</a:t>
            </a:r>
            <a:r>
              <a:rPr lang="zh-TW" altLang="en-US" sz="4000" dirty="0"/>
              <a:t>若想查詢電腦本身之</a:t>
            </a:r>
            <a:r>
              <a:rPr lang="en-US" altLang="zh-TW" sz="4000" dirty="0"/>
              <a:t>IP</a:t>
            </a:r>
            <a:r>
              <a:rPr lang="zh-TW" altLang="en-US" sz="4000" dirty="0"/>
              <a:t>位址，可使用下列哪種指令</a:t>
            </a:r>
            <a:r>
              <a:rPr lang="en-US" altLang="zh-TW" sz="4000" dirty="0"/>
              <a:t>(Windows)</a:t>
            </a:r>
            <a:r>
              <a:rPr lang="zh-TW" altLang="en-US" sz="4000" dirty="0"/>
              <a:t>？</a:t>
            </a:r>
            <a:endParaRPr lang="en-US" altLang="zh-TW" sz="4000" dirty="0"/>
          </a:p>
          <a:p>
            <a:pPr marL="0" indent="0" algn="just">
              <a:buNone/>
            </a:pPr>
            <a:endParaRPr lang="zh-TW" altLang="en-US" sz="4000" dirty="0"/>
          </a:p>
          <a:p>
            <a:pPr marL="0" indent="0" algn="just">
              <a:buNone/>
            </a:pPr>
            <a:r>
              <a:rPr lang="en-US" altLang="zh-TW" sz="3600" dirty="0">
                <a:solidFill>
                  <a:srgbClr val="FF0000"/>
                </a:solidFill>
              </a:rPr>
              <a:t>(A) ipconfig </a:t>
            </a:r>
          </a:p>
          <a:p>
            <a:pPr marL="0" indent="0" algn="just">
              <a:buNone/>
            </a:pPr>
            <a:r>
              <a:rPr lang="en-US" altLang="zh-TW" sz="3600" dirty="0"/>
              <a:t>(B) </a:t>
            </a:r>
            <a:r>
              <a:rPr lang="en-US" altLang="zh-TW" sz="3600" dirty="0" err="1"/>
              <a:t>ifconfig</a:t>
            </a:r>
            <a:r>
              <a:rPr lang="en-US" altLang="zh-TW" sz="3600" dirty="0"/>
              <a:t> </a:t>
            </a:r>
          </a:p>
          <a:p>
            <a:pPr marL="0" indent="0" algn="just">
              <a:buNone/>
            </a:pPr>
            <a:r>
              <a:rPr lang="en-US" altLang="zh-TW" sz="3600" dirty="0"/>
              <a:t>(C) </a:t>
            </a:r>
            <a:r>
              <a:rPr lang="en-US" altLang="zh-TW" sz="3600" dirty="0" err="1"/>
              <a:t>netstat</a:t>
            </a:r>
            <a:r>
              <a:rPr lang="en-US" altLang="zh-TW" sz="3600" dirty="0"/>
              <a:t> </a:t>
            </a:r>
          </a:p>
          <a:p>
            <a:pPr marL="0" indent="0" algn="just">
              <a:buNone/>
            </a:pPr>
            <a:r>
              <a:rPr lang="en-US" altLang="zh-TW" sz="3600" dirty="0"/>
              <a:t>(D) ping</a:t>
            </a:r>
          </a:p>
          <a:p>
            <a:pPr marL="0" indent="0" algn="just">
              <a:buNone/>
            </a:pPr>
            <a:endParaRPr lang="en-US" altLang="zh-TW" sz="4000" dirty="0"/>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321390035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76068" y="136754"/>
            <a:ext cx="7886700" cy="810535"/>
          </a:xfrm>
        </p:spPr>
        <p:txBody>
          <a:bodyPr/>
          <a:lstStyle/>
          <a:p>
            <a:r>
              <a:rPr lang="en-US" altLang="zh-TW" dirty="0"/>
              <a:t>A.3.5.2. DNS</a:t>
            </a:r>
            <a:endParaRPr lang="zh-TW" altLang="en-US" dirty="0"/>
          </a:p>
        </p:txBody>
      </p:sp>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sp>
        <p:nvSpPr>
          <p:cNvPr id="30" name="流程圖: 程序 29"/>
          <p:cNvSpPr/>
          <p:nvPr/>
        </p:nvSpPr>
        <p:spPr>
          <a:xfrm>
            <a:off x="5341783" y="2550506"/>
            <a:ext cx="2181225" cy="702402"/>
          </a:xfrm>
          <a:prstGeom prst="flowChartProcess">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ea typeface="標楷體" panose="03000509000000000000" pitchFamily="65" charset="-120"/>
              </a:rPr>
              <a:t>www.ksu.edu.tw</a:t>
            </a:r>
            <a:r>
              <a:rPr lang="en-US" altLang="zh-TW" b="1" dirty="0">
                <a:solidFill>
                  <a:schemeClr val="bg1"/>
                </a:solidFill>
                <a:ea typeface="標楷體" panose="03000509000000000000" pitchFamily="65" charset="-120"/>
              </a:rPr>
              <a:t> </a:t>
            </a:r>
            <a:endParaRPr lang="zh-TW" altLang="en-US" dirty="0"/>
          </a:p>
        </p:txBody>
      </p:sp>
      <p:sp>
        <p:nvSpPr>
          <p:cNvPr id="31" name="流程圖: 程序 30"/>
          <p:cNvSpPr/>
          <p:nvPr/>
        </p:nvSpPr>
        <p:spPr>
          <a:xfrm>
            <a:off x="5341783" y="3513259"/>
            <a:ext cx="2181225" cy="702402"/>
          </a:xfrm>
          <a:prstGeom prst="flowChartProcess">
            <a:avLst/>
          </a:prstGeom>
          <a:solidFill>
            <a:srgbClr val="C0000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400" b="1" dirty="0">
                <a:solidFill>
                  <a:schemeClr val="bg1"/>
                </a:solidFill>
                <a:ea typeface="標楷體" panose="03000509000000000000" pitchFamily="65" charset="-120"/>
              </a:rPr>
              <a:t>120.114.100.65</a:t>
            </a:r>
            <a:endParaRPr lang="zh-TW" altLang="en-US" sz="2400" b="1" dirty="0">
              <a:solidFill>
                <a:schemeClr val="bg1"/>
              </a:solidFill>
              <a:ea typeface="標楷體" panose="03000509000000000000" pitchFamily="65" charset="-120"/>
            </a:endParaRPr>
          </a:p>
        </p:txBody>
      </p:sp>
      <p:sp>
        <p:nvSpPr>
          <p:cNvPr id="32" name="矩形 31"/>
          <p:cNvSpPr/>
          <p:nvPr/>
        </p:nvSpPr>
        <p:spPr>
          <a:xfrm>
            <a:off x="4851123" y="1126886"/>
            <a:ext cx="4094534" cy="1384995"/>
          </a:xfrm>
          <a:prstGeom prst="rect">
            <a:avLst/>
          </a:prstGeom>
        </p:spPr>
        <p:txBody>
          <a:bodyPr wrap="square">
            <a:spAutoFit/>
          </a:bodyPr>
          <a:lstStyle/>
          <a:p>
            <a:r>
              <a:rPr lang="zh-TW" altLang="en-US" sz="2800" dirty="0"/>
              <a:t>崑山科技大學</a:t>
            </a:r>
            <a:endParaRPr lang="en-US" altLang="zh-TW" sz="2800" dirty="0"/>
          </a:p>
          <a:p>
            <a:r>
              <a:rPr lang="zh-TW" altLang="en-US" sz="2800" dirty="0"/>
              <a:t>網站是</a:t>
            </a:r>
            <a:r>
              <a:rPr lang="en-US" altLang="zh-TW" sz="2800" dirty="0"/>
              <a:t>www.ksu.edu.tw </a:t>
            </a:r>
          </a:p>
          <a:p>
            <a:r>
              <a:rPr lang="en-US" altLang="zh-TW" sz="2800" dirty="0"/>
              <a:t>IP</a:t>
            </a:r>
            <a:r>
              <a:rPr lang="zh-TW" altLang="en-US" sz="2800" dirty="0"/>
              <a:t>位址是</a:t>
            </a:r>
            <a:r>
              <a:rPr lang="en-US" altLang="zh-TW" sz="2800" dirty="0"/>
              <a:t>120.114.100.65</a:t>
            </a:r>
          </a:p>
        </p:txBody>
      </p:sp>
      <p:sp>
        <p:nvSpPr>
          <p:cNvPr id="34" name="矩形 33"/>
          <p:cNvSpPr/>
          <p:nvPr/>
        </p:nvSpPr>
        <p:spPr>
          <a:xfrm>
            <a:off x="734291" y="1351407"/>
            <a:ext cx="3501279" cy="1754326"/>
          </a:xfrm>
          <a:prstGeom prst="rect">
            <a:avLst/>
          </a:prstGeom>
          <a:solidFill>
            <a:schemeClr val="accent4">
              <a:lumMod val="20000"/>
              <a:lumOff val="80000"/>
            </a:schemeClr>
          </a:solidFill>
        </p:spPr>
        <p:txBody>
          <a:bodyPr wrap="square">
            <a:spAutoFit/>
          </a:bodyPr>
          <a:lstStyle/>
          <a:p>
            <a:r>
              <a:rPr lang="zh-TW" altLang="en-US" sz="3600" dirty="0"/>
              <a:t>你打開瀏覽器</a:t>
            </a:r>
            <a:endParaRPr lang="en-US" altLang="zh-TW" sz="3600" dirty="0"/>
          </a:p>
          <a:p>
            <a:r>
              <a:rPr lang="zh-TW" altLang="en-US" dirty="0"/>
              <a:t>要連到崑山科技大學的網站</a:t>
            </a:r>
            <a:endParaRPr lang="en-US" altLang="zh-TW" dirty="0"/>
          </a:p>
          <a:p>
            <a:endParaRPr lang="en-US" altLang="zh-TW" dirty="0"/>
          </a:p>
          <a:p>
            <a:r>
              <a:rPr lang="zh-TW" altLang="en-US" dirty="0"/>
              <a:t>請問是</a:t>
            </a:r>
            <a:r>
              <a:rPr lang="en-US" altLang="zh-TW" dirty="0"/>
              <a:t>www.ksu.edu.tw </a:t>
            </a:r>
            <a:r>
              <a:rPr lang="zh-TW" altLang="en-US" dirty="0"/>
              <a:t>好記</a:t>
            </a:r>
            <a:r>
              <a:rPr lang="en-US" altLang="zh-TW" dirty="0"/>
              <a:t>?</a:t>
            </a:r>
          </a:p>
          <a:p>
            <a:r>
              <a:rPr lang="zh-TW" altLang="en-US" dirty="0"/>
              <a:t>還是</a:t>
            </a:r>
            <a:r>
              <a:rPr lang="en-US" altLang="zh-TW" dirty="0"/>
              <a:t>IP</a:t>
            </a:r>
            <a:r>
              <a:rPr lang="zh-TW" altLang="en-US" dirty="0"/>
              <a:t>位址</a:t>
            </a:r>
            <a:r>
              <a:rPr lang="en-US" altLang="zh-TW" dirty="0"/>
              <a:t>120.114.100.65</a:t>
            </a:r>
            <a:r>
              <a:rPr lang="zh-TW" altLang="en-US" dirty="0"/>
              <a:t>好記</a:t>
            </a:r>
            <a:r>
              <a:rPr lang="en-US" altLang="zh-TW" dirty="0"/>
              <a:t>?</a:t>
            </a:r>
          </a:p>
        </p:txBody>
      </p:sp>
    </p:spTree>
    <p:extLst>
      <p:ext uri="{BB962C8B-B14F-4D97-AF65-F5344CB8AC3E}">
        <p14:creationId xmlns:p14="http://schemas.microsoft.com/office/powerpoint/2010/main" val="169423584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76068" y="136754"/>
            <a:ext cx="7886700" cy="810535"/>
          </a:xfrm>
        </p:spPr>
        <p:txBody>
          <a:bodyPr/>
          <a:lstStyle/>
          <a:p>
            <a:r>
              <a:rPr lang="en-US" altLang="zh-TW" dirty="0"/>
              <a:t>A.3.5.2. DNS</a:t>
            </a:r>
            <a:endParaRPr lang="zh-TW" altLang="en-US" dirty="0"/>
          </a:p>
        </p:txBody>
      </p:sp>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sp>
        <p:nvSpPr>
          <p:cNvPr id="30" name="流程圖: 程序 29"/>
          <p:cNvSpPr/>
          <p:nvPr/>
        </p:nvSpPr>
        <p:spPr>
          <a:xfrm>
            <a:off x="5341783" y="2550506"/>
            <a:ext cx="2181225" cy="702402"/>
          </a:xfrm>
          <a:prstGeom prst="flowChartProcess">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ea typeface="標楷體" panose="03000509000000000000" pitchFamily="65" charset="-120"/>
              </a:rPr>
              <a:t>www.ksu.edu.tw</a:t>
            </a:r>
            <a:r>
              <a:rPr lang="en-US" altLang="zh-TW" b="1" dirty="0">
                <a:solidFill>
                  <a:schemeClr val="bg1"/>
                </a:solidFill>
                <a:ea typeface="標楷體" panose="03000509000000000000" pitchFamily="65" charset="-120"/>
              </a:rPr>
              <a:t> </a:t>
            </a:r>
            <a:endParaRPr lang="zh-TW" altLang="en-US" dirty="0"/>
          </a:p>
        </p:txBody>
      </p:sp>
      <p:sp>
        <p:nvSpPr>
          <p:cNvPr id="31" name="流程圖: 程序 30"/>
          <p:cNvSpPr/>
          <p:nvPr/>
        </p:nvSpPr>
        <p:spPr>
          <a:xfrm>
            <a:off x="5341783" y="3513259"/>
            <a:ext cx="2181225" cy="702402"/>
          </a:xfrm>
          <a:prstGeom prst="flowChartProcess">
            <a:avLst/>
          </a:prstGeom>
          <a:solidFill>
            <a:srgbClr val="C0000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400" b="1" dirty="0">
                <a:solidFill>
                  <a:schemeClr val="bg1"/>
                </a:solidFill>
                <a:ea typeface="標楷體" panose="03000509000000000000" pitchFamily="65" charset="-120"/>
              </a:rPr>
              <a:t>120.114.100.65</a:t>
            </a:r>
            <a:endParaRPr lang="zh-TW" altLang="en-US" sz="2400" b="1" dirty="0">
              <a:solidFill>
                <a:schemeClr val="bg1"/>
              </a:solidFill>
              <a:ea typeface="標楷體" panose="03000509000000000000" pitchFamily="65" charset="-120"/>
            </a:endParaRPr>
          </a:p>
        </p:txBody>
      </p:sp>
      <p:sp>
        <p:nvSpPr>
          <p:cNvPr id="32" name="矩形 31"/>
          <p:cNvSpPr/>
          <p:nvPr/>
        </p:nvSpPr>
        <p:spPr>
          <a:xfrm>
            <a:off x="4851123" y="1126886"/>
            <a:ext cx="4094534" cy="1384995"/>
          </a:xfrm>
          <a:prstGeom prst="rect">
            <a:avLst/>
          </a:prstGeom>
        </p:spPr>
        <p:txBody>
          <a:bodyPr wrap="square">
            <a:spAutoFit/>
          </a:bodyPr>
          <a:lstStyle/>
          <a:p>
            <a:r>
              <a:rPr lang="zh-TW" altLang="en-US" sz="2800" dirty="0"/>
              <a:t>崑山科技大學</a:t>
            </a:r>
            <a:endParaRPr lang="en-US" altLang="zh-TW" sz="2800" dirty="0"/>
          </a:p>
          <a:p>
            <a:r>
              <a:rPr lang="zh-TW" altLang="en-US" sz="2800" dirty="0"/>
              <a:t>網站是</a:t>
            </a:r>
            <a:r>
              <a:rPr lang="en-US" altLang="zh-TW" sz="2800" dirty="0"/>
              <a:t>www.ksu.edu.tw </a:t>
            </a:r>
          </a:p>
          <a:p>
            <a:r>
              <a:rPr lang="en-US" altLang="zh-TW" sz="2800" dirty="0"/>
              <a:t>IP</a:t>
            </a:r>
            <a:r>
              <a:rPr lang="zh-TW" altLang="en-US" sz="2800" dirty="0"/>
              <a:t>位址是</a:t>
            </a:r>
            <a:r>
              <a:rPr lang="en-US" altLang="zh-TW" sz="2800" dirty="0"/>
              <a:t>120.114.100.65</a:t>
            </a:r>
          </a:p>
        </p:txBody>
      </p:sp>
      <p:sp>
        <p:nvSpPr>
          <p:cNvPr id="34" name="矩形 33"/>
          <p:cNvSpPr/>
          <p:nvPr/>
        </p:nvSpPr>
        <p:spPr>
          <a:xfrm>
            <a:off x="734291" y="1351407"/>
            <a:ext cx="3501279" cy="1754326"/>
          </a:xfrm>
          <a:prstGeom prst="rect">
            <a:avLst/>
          </a:prstGeom>
          <a:solidFill>
            <a:schemeClr val="accent4">
              <a:lumMod val="20000"/>
              <a:lumOff val="80000"/>
            </a:schemeClr>
          </a:solidFill>
        </p:spPr>
        <p:txBody>
          <a:bodyPr wrap="square">
            <a:spAutoFit/>
          </a:bodyPr>
          <a:lstStyle/>
          <a:p>
            <a:r>
              <a:rPr lang="zh-TW" altLang="en-US" sz="3600" dirty="0"/>
              <a:t>你打開瀏覽器</a:t>
            </a:r>
            <a:endParaRPr lang="en-US" altLang="zh-TW" sz="3600" dirty="0"/>
          </a:p>
          <a:p>
            <a:r>
              <a:rPr lang="zh-TW" altLang="en-US" dirty="0"/>
              <a:t>要連到崑山科技大學的網站</a:t>
            </a:r>
            <a:endParaRPr lang="en-US" altLang="zh-TW" dirty="0"/>
          </a:p>
          <a:p>
            <a:endParaRPr lang="en-US" altLang="zh-TW" dirty="0"/>
          </a:p>
          <a:p>
            <a:r>
              <a:rPr lang="zh-TW" altLang="en-US" dirty="0"/>
              <a:t>請問是</a:t>
            </a:r>
            <a:r>
              <a:rPr lang="en-US" altLang="zh-TW" dirty="0"/>
              <a:t>www.ksu.edu.tw </a:t>
            </a:r>
            <a:r>
              <a:rPr lang="zh-TW" altLang="en-US" dirty="0"/>
              <a:t>好記</a:t>
            </a:r>
            <a:r>
              <a:rPr lang="en-US" altLang="zh-TW" dirty="0"/>
              <a:t>?</a:t>
            </a:r>
          </a:p>
          <a:p>
            <a:r>
              <a:rPr lang="zh-TW" altLang="en-US" dirty="0"/>
              <a:t>還是</a:t>
            </a:r>
            <a:r>
              <a:rPr lang="en-US" altLang="zh-TW" dirty="0"/>
              <a:t>IP</a:t>
            </a:r>
            <a:r>
              <a:rPr lang="zh-TW" altLang="en-US" dirty="0"/>
              <a:t>位址</a:t>
            </a:r>
            <a:r>
              <a:rPr lang="en-US" altLang="zh-TW" dirty="0"/>
              <a:t>120.114.100.65</a:t>
            </a:r>
            <a:r>
              <a:rPr lang="zh-TW" altLang="en-US" dirty="0"/>
              <a:t>好記</a:t>
            </a:r>
            <a:r>
              <a:rPr lang="en-US" altLang="zh-TW" dirty="0"/>
              <a:t>?</a:t>
            </a:r>
          </a:p>
        </p:txBody>
      </p:sp>
      <p:sp>
        <p:nvSpPr>
          <p:cNvPr id="36" name="矩形 35"/>
          <p:cNvSpPr/>
          <p:nvPr/>
        </p:nvSpPr>
        <p:spPr>
          <a:xfrm>
            <a:off x="734292" y="3581682"/>
            <a:ext cx="3218872" cy="369332"/>
          </a:xfrm>
          <a:prstGeom prst="rect">
            <a:avLst/>
          </a:prstGeom>
          <a:solidFill>
            <a:schemeClr val="accent4">
              <a:lumMod val="20000"/>
              <a:lumOff val="80000"/>
            </a:schemeClr>
          </a:solidFill>
        </p:spPr>
        <p:txBody>
          <a:bodyPr wrap="square">
            <a:spAutoFit/>
          </a:bodyPr>
          <a:lstStyle/>
          <a:p>
            <a:r>
              <a:rPr lang="zh-TW" altLang="en-US" dirty="0"/>
              <a:t>當然是</a:t>
            </a:r>
            <a:r>
              <a:rPr lang="en-US" altLang="zh-TW" dirty="0"/>
              <a:t>www.ksu.edu.tw </a:t>
            </a:r>
            <a:r>
              <a:rPr lang="zh-TW" altLang="en-US" dirty="0"/>
              <a:t>好記</a:t>
            </a:r>
            <a:r>
              <a:rPr lang="en-US" altLang="zh-TW" dirty="0"/>
              <a:t>!</a:t>
            </a:r>
          </a:p>
        </p:txBody>
      </p:sp>
      <p:sp>
        <p:nvSpPr>
          <p:cNvPr id="37" name="向下箭號 36"/>
          <p:cNvSpPr/>
          <p:nvPr/>
        </p:nvSpPr>
        <p:spPr>
          <a:xfrm>
            <a:off x="1967510" y="3105733"/>
            <a:ext cx="480291" cy="3887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6075276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76068" y="136754"/>
            <a:ext cx="7886700" cy="810535"/>
          </a:xfrm>
        </p:spPr>
        <p:txBody>
          <a:bodyPr/>
          <a:lstStyle/>
          <a:p>
            <a:r>
              <a:rPr lang="en-US" altLang="zh-TW" dirty="0"/>
              <a:t>A.3.5.2. DNS</a:t>
            </a:r>
            <a:endParaRPr lang="zh-TW" altLang="en-US" dirty="0"/>
          </a:p>
        </p:txBody>
      </p:sp>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sp>
        <p:nvSpPr>
          <p:cNvPr id="30" name="流程圖: 程序 29"/>
          <p:cNvSpPr/>
          <p:nvPr/>
        </p:nvSpPr>
        <p:spPr>
          <a:xfrm>
            <a:off x="5341783" y="2550506"/>
            <a:ext cx="2181225" cy="702402"/>
          </a:xfrm>
          <a:prstGeom prst="flowChartProcess">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ea typeface="標楷體" panose="03000509000000000000" pitchFamily="65" charset="-120"/>
              </a:rPr>
              <a:t>www.ksu.edu.tw</a:t>
            </a:r>
            <a:r>
              <a:rPr lang="en-US" altLang="zh-TW" b="1" dirty="0">
                <a:solidFill>
                  <a:schemeClr val="bg1"/>
                </a:solidFill>
                <a:ea typeface="標楷體" panose="03000509000000000000" pitchFamily="65" charset="-120"/>
              </a:rPr>
              <a:t> </a:t>
            </a:r>
            <a:endParaRPr lang="zh-TW" altLang="en-US" dirty="0"/>
          </a:p>
        </p:txBody>
      </p:sp>
      <p:sp>
        <p:nvSpPr>
          <p:cNvPr id="31" name="流程圖: 程序 30"/>
          <p:cNvSpPr/>
          <p:nvPr/>
        </p:nvSpPr>
        <p:spPr>
          <a:xfrm>
            <a:off x="5341783" y="3513259"/>
            <a:ext cx="2181225" cy="702402"/>
          </a:xfrm>
          <a:prstGeom prst="flowChartProcess">
            <a:avLst/>
          </a:prstGeom>
          <a:solidFill>
            <a:srgbClr val="C0000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400" b="1" dirty="0">
                <a:solidFill>
                  <a:schemeClr val="bg1"/>
                </a:solidFill>
                <a:ea typeface="標楷體" panose="03000509000000000000" pitchFamily="65" charset="-120"/>
              </a:rPr>
              <a:t>120.114.100.65</a:t>
            </a:r>
            <a:endParaRPr lang="zh-TW" altLang="en-US" sz="2400" b="1" dirty="0">
              <a:solidFill>
                <a:schemeClr val="bg1"/>
              </a:solidFill>
              <a:ea typeface="標楷體" panose="03000509000000000000" pitchFamily="65" charset="-120"/>
            </a:endParaRPr>
          </a:p>
        </p:txBody>
      </p:sp>
      <p:sp>
        <p:nvSpPr>
          <p:cNvPr id="32" name="矩形 31"/>
          <p:cNvSpPr/>
          <p:nvPr/>
        </p:nvSpPr>
        <p:spPr>
          <a:xfrm>
            <a:off x="4851123" y="1126886"/>
            <a:ext cx="4094534" cy="1384995"/>
          </a:xfrm>
          <a:prstGeom prst="rect">
            <a:avLst/>
          </a:prstGeom>
        </p:spPr>
        <p:txBody>
          <a:bodyPr wrap="square">
            <a:spAutoFit/>
          </a:bodyPr>
          <a:lstStyle/>
          <a:p>
            <a:r>
              <a:rPr lang="zh-TW" altLang="en-US" sz="2800" dirty="0"/>
              <a:t>崑山科技大學</a:t>
            </a:r>
            <a:endParaRPr lang="en-US" altLang="zh-TW" sz="2800" dirty="0"/>
          </a:p>
          <a:p>
            <a:r>
              <a:rPr lang="zh-TW" altLang="en-US" sz="2800" dirty="0"/>
              <a:t>網站是</a:t>
            </a:r>
            <a:r>
              <a:rPr lang="en-US" altLang="zh-TW" sz="2800" dirty="0"/>
              <a:t>www.ksu.edu.tw </a:t>
            </a:r>
          </a:p>
          <a:p>
            <a:r>
              <a:rPr lang="en-US" altLang="zh-TW" sz="2800" dirty="0"/>
              <a:t>IP</a:t>
            </a:r>
            <a:r>
              <a:rPr lang="zh-TW" altLang="en-US" sz="2800" dirty="0"/>
              <a:t>位址是</a:t>
            </a:r>
            <a:r>
              <a:rPr lang="en-US" altLang="zh-TW" sz="2800" dirty="0"/>
              <a:t>120.114.100.65</a:t>
            </a:r>
          </a:p>
        </p:txBody>
      </p:sp>
      <p:sp>
        <p:nvSpPr>
          <p:cNvPr id="33" name="矩形 32"/>
          <p:cNvSpPr/>
          <p:nvPr/>
        </p:nvSpPr>
        <p:spPr>
          <a:xfrm>
            <a:off x="4459901" y="4935025"/>
            <a:ext cx="4094534" cy="1015663"/>
          </a:xfrm>
          <a:prstGeom prst="rect">
            <a:avLst/>
          </a:prstGeom>
          <a:solidFill>
            <a:schemeClr val="accent6">
              <a:lumMod val="20000"/>
              <a:lumOff val="80000"/>
            </a:schemeClr>
          </a:solidFill>
        </p:spPr>
        <p:txBody>
          <a:bodyPr wrap="square">
            <a:spAutoFit/>
          </a:bodyPr>
          <a:lstStyle/>
          <a:p>
            <a:r>
              <a:rPr lang="zh-TW" altLang="en-US" sz="2000" b="1" dirty="0"/>
              <a:t>因為這個課程模組是崑山科技大學資工系開發的</a:t>
            </a:r>
            <a:r>
              <a:rPr lang="en-US" altLang="zh-TW" sz="2000" b="1" dirty="0"/>
              <a:t>,</a:t>
            </a:r>
            <a:r>
              <a:rPr lang="zh-TW" altLang="en-US" sz="2000" b="1" dirty="0"/>
              <a:t>所以用崑山為例</a:t>
            </a:r>
            <a:endParaRPr lang="en-US" altLang="zh-TW" sz="2000" b="1" dirty="0"/>
          </a:p>
          <a:p>
            <a:r>
              <a:rPr lang="zh-TW" altLang="en-US" sz="2000" b="1" dirty="0"/>
              <a:t>授課老師可以改成自己的學校為例</a:t>
            </a:r>
            <a:endParaRPr lang="en-US" altLang="zh-TW" sz="2000" b="1" dirty="0"/>
          </a:p>
        </p:txBody>
      </p:sp>
      <p:sp>
        <p:nvSpPr>
          <p:cNvPr id="34" name="矩形 33"/>
          <p:cNvSpPr/>
          <p:nvPr/>
        </p:nvSpPr>
        <p:spPr>
          <a:xfrm>
            <a:off x="685800" y="1075641"/>
            <a:ext cx="3501279" cy="1754326"/>
          </a:xfrm>
          <a:prstGeom prst="rect">
            <a:avLst/>
          </a:prstGeom>
          <a:solidFill>
            <a:schemeClr val="accent4">
              <a:lumMod val="20000"/>
              <a:lumOff val="80000"/>
            </a:schemeClr>
          </a:solidFill>
        </p:spPr>
        <p:txBody>
          <a:bodyPr wrap="square">
            <a:spAutoFit/>
          </a:bodyPr>
          <a:lstStyle/>
          <a:p>
            <a:r>
              <a:rPr lang="zh-TW" altLang="en-US" sz="3600" dirty="0"/>
              <a:t>你打開瀏覽器</a:t>
            </a:r>
            <a:endParaRPr lang="en-US" altLang="zh-TW" sz="3600" dirty="0"/>
          </a:p>
          <a:p>
            <a:r>
              <a:rPr lang="zh-TW" altLang="en-US" dirty="0"/>
              <a:t>要連到崑山科技大學的網站</a:t>
            </a:r>
            <a:endParaRPr lang="en-US" altLang="zh-TW" dirty="0"/>
          </a:p>
          <a:p>
            <a:endParaRPr lang="en-US" altLang="zh-TW" dirty="0"/>
          </a:p>
          <a:p>
            <a:r>
              <a:rPr lang="zh-TW" altLang="en-US" dirty="0"/>
              <a:t>請問是</a:t>
            </a:r>
            <a:r>
              <a:rPr lang="en-US" altLang="zh-TW" dirty="0"/>
              <a:t>www.ksu.edu.tw </a:t>
            </a:r>
            <a:r>
              <a:rPr lang="zh-TW" altLang="en-US" dirty="0"/>
              <a:t>好記</a:t>
            </a:r>
            <a:r>
              <a:rPr lang="en-US" altLang="zh-TW" dirty="0"/>
              <a:t>?</a:t>
            </a:r>
          </a:p>
          <a:p>
            <a:r>
              <a:rPr lang="zh-TW" altLang="en-US" dirty="0"/>
              <a:t>還是</a:t>
            </a:r>
            <a:r>
              <a:rPr lang="en-US" altLang="zh-TW" dirty="0"/>
              <a:t>IP</a:t>
            </a:r>
            <a:r>
              <a:rPr lang="zh-TW" altLang="en-US" dirty="0"/>
              <a:t>位址</a:t>
            </a:r>
            <a:r>
              <a:rPr lang="en-US" altLang="zh-TW" dirty="0"/>
              <a:t>120.114.100.65</a:t>
            </a:r>
            <a:r>
              <a:rPr lang="zh-TW" altLang="en-US" dirty="0"/>
              <a:t>好記</a:t>
            </a:r>
            <a:r>
              <a:rPr lang="en-US" altLang="zh-TW" dirty="0"/>
              <a:t>?</a:t>
            </a:r>
          </a:p>
        </p:txBody>
      </p:sp>
      <p:sp>
        <p:nvSpPr>
          <p:cNvPr id="36" name="矩形 35"/>
          <p:cNvSpPr/>
          <p:nvPr/>
        </p:nvSpPr>
        <p:spPr>
          <a:xfrm>
            <a:off x="685801" y="3305916"/>
            <a:ext cx="3218872" cy="369332"/>
          </a:xfrm>
          <a:prstGeom prst="rect">
            <a:avLst/>
          </a:prstGeom>
          <a:solidFill>
            <a:schemeClr val="accent4">
              <a:lumMod val="20000"/>
              <a:lumOff val="80000"/>
            </a:schemeClr>
          </a:solidFill>
        </p:spPr>
        <p:txBody>
          <a:bodyPr wrap="square">
            <a:spAutoFit/>
          </a:bodyPr>
          <a:lstStyle/>
          <a:p>
            <a:r>
              <a:rPr lang="zh-TW" altLang="en-US" dirty="0"/>
              <a:t>當然是</a:t>
            </a:r>
            <a:r>
              <a:rPr lang="en-US" altLang="zh-TW" dirty="0"/>
              <a:t>www.ksu.edu.tw </a:t>
            </a:r>
            <a:r>
              <a:rPr lang="zh-TW" altLang="en-US" dirty="0"/>
              <a:t>好記</a:t>
            </a:r>
            <a:r>
              <a:rPr lang="en-US" altLang="zh-TW" dirty="0"/>
              <a:t>!</a:t>
            </a:r>
          </a:p>
        </p:txBody>
      </p:sp>
      <p:sp>
        <p:nvSpPr>
          <p:cNvPr id="37" name="向下箭號 36"/>
          <p:cNvSpPr/>
          <p:nvPr/>
        </p:nvSpPr>
        <p:spPr>
          <a:xfrm>
            <a:off x="1919019" y="2829967"/>
            <a:ext cx="480291" cy="3887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 name="矩形 37"/>
          <p:cNvSpPr/>
          <p:nvPr/>
        </p:nvSpPr>
        <p:spPr>
          <a:xfrm>
            <a:off x="789873" y="4474688"/>
            <a:ext cx="3474843" cy="1476000"/>
          </a:xfrm>
          <a:prstGeom prst="rect">
            <a:avLst/>
          </a:prstGeom>
          <a:solidFill>
            <a:schemeClr val="accent4">
              <a:lumMod val="20000"/>
              <a:lumOff val="80000"/>
            </a:schemeClr>
          </a:solidFill>
        </p:spPr>
        <p:txBody>
          <a:bodyPr wrap="square">
            <a:spAutoFit/>
          </a:bodyPr>
          <a:lstStyle/>
          <a:p>
            <a:r>
              <a:rPr lang="zh-TW" altLang="en-US" sz="2400" dirty="0"/>
              <a:t>電腦是如何知道</a:t>
            </a:r>
            <a:r>
              <a:rPr lang="en-US" altLang="zh-TW" sz="2400" dirty="0"/>
              <a:t>www.ksu.edu.tw </a:t>
            </a:r>
            <a:r>
              <a:rPr lang="zh-TW" altLang="en-US" sz="2400" dirty="0"/>
              <a:t>的</a:t>
            </a:r>
            <a:endParaRPr lang="en-US" altLang="zh-TW" sz="2400" dirty="0"/>
          </a:p>
          <a:p>
            <a:r>
              <a:rPr lang="zh-TW" altLang="en-US" sz="2400" dirty="0"/>
              <a:t>位址就是</a:t>
            </a:r>
            <a:r>
              <a:rPr lang="en-US" altLang="zh-TW" sz="2400" dirty="0"/>
              <a:t>120.114.100.65?</a:t>
            </a:r>
          </a:p>
        </p:txBody>
      </p:sp>
      <p:sp>
        <p:nvSpPr>
          <p:cNvPr id="39" name="向下箭號 38"/>
          <p:cNvSpPr/>
          <p:nvPr/>
        </p:nvSpPr>
        <p:spPr>
          <a:xfrm>
            <a:off x="1872919" y="3703064"/>
            <a:ext cx="572491" cy="5751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矩形 39"/>
          <p:cNvSpPr/>
          <p:nvPr/>
        </p:nvSpPr>
        <p:spPr>
          <a:xfrm>
            <a:off x="594688" y="3933213"/>
            <a:ext cx="1386918" cy="584775"/>
          </a:xfrm>
          <a:prstGeom prst="rect">
            <a:avLst/>
          </a:prstGeom>
        </p:spPr>
        <p:txBody>
          <a:bodyPr wrap="none">
            <a:spAutoFit/>
          </a:bodyPr>
          <a:lstStyle/>
          <a:p>
            <a:r>
              <a:rPr lang="zh-TW" altLang="en-US" sz="3200" dirty="0"/>
              <a:t>問你</a:t>
            </a:r>
            <a:r>
              <a:rPr lang="en-US" altLang="zh-TW" sz="3200" dirty="0"/>
              <a:t>??</a:t>
            </a:r>
            <a:endParaRPr lang="zh-TW" altLang="en-US" sz="3200" dirty="0"/>
          </a:p>
        </p:txBody>
      </p:sp>
    </p:spTree>
    <p:extLst>
      <p:ext uri="{BB962C8B-B14F-4D97-AF65-F5344CB8AC3E}">
        <p14:creationId xmlns:p14="http://schemas.microsoft.com/office/powerpoint/2010/main" val="307484298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p:cNvSpPr txBox="1"/>
          <p:nvPr/>
        </p:nvSpPr>
        <p:spPr>
          <a:xfrm>
            <a:off x="907691" y="5319456"/>
            <a:ext cx="415498" cy="369332"/>
          </a:xfrm>
          <a:prstGeom prst="rect">
            <a:avLst/>
          </a:prstGeom>
          <a:noFill/>
        </p:spPr>
        <p:txBody>
          <a:bodyPr wrap="none" rtlCol="0">
            <a:spAutoFit/>
          </a:bodyPr>
          <a:lstStyle/>
          <a:p>
            <a:pPr defTabSz="457200"/>
            <a:r>
              <a:rPr lang="zh-TW" altLang="en-US" dirty="0">
                <a:solidFill>
                  <a:prstClr val="white"/>
                </a:solidFill>
                <a:latin typeface="微軟正黑體" pitchFamily="34" charset="-120"/>
                <a:ea typeface="微軟正黑體" pitchFamily="34" charset="-120"/>
              </a:rPr>
              <a:t>電</a:t>
            </a:r>
          </a:p>
        </p:txBody>
      </p:sp>
      <p:sp>
        <p:nvSpPr>
          <p:cNvPr id="4" name="文字方塊 3"/>
          <p:cNvSpPr txBox="1"/>
          <p:nvPr/>
        </p:nvSpPr>
        <p:spPr>
          <a:xfrm>
            <a:off x="898109" y="5542947"/>
            <a:ext cx="1107996" cy="369332"/>
          </a:xfrm>
          <a:prstGeom prst="rect">
            <a:avLst/>
          </a:prstGeom>
          <a:noFill/>
        </p:spPr>
        <p:txBody>
          <a:bodyPr wrap="none" rtlCol="0">
            <a:spAutoFit/>
          </a:bodyPr>
          <a:lstStyle/>
          <a:p>
            <a:pPr defTabSz="457200"/>
            <a:r>
              <a:rPr lang="zh-TW" altLang="en-US" dirty="0">
                <a:solidFill>
                  <a:prstClr val="black"/>
                </a:solidFill>
                <a:latin typeface="微軟正黑體" pitchFamily="34" charset="-120"/>
                <a:ea typeface="微軟正黑體" pitchFamily="34" charset="-120"/>
              </a:rPr>
              <a:t>你的電腦</a:t>
            </a:r>
          </a:p>
        </p:txBody>
      </p:sp>
      <p:sp>
        <p:nvSpPr>
          <p:cNvPr id="6" name="矩形 5"/>
          <p:cNvSpPr/>
          <p:nvPr/>
        </p:nvSpPr>
        <p:spPr>
          <a:xfrm>
            <a:off x="1993667" y="4357050"/>
            <a:ext cx="2637260" cy="369332"/>
          </a:xfrm>
          <a:prstGeom prst="rect">
            <a:avLst/>
          </a:prstGeom>
        </p:spPr>
        <p:txBody>
          <a:bodyPr wrap="none">
            <a:spAutoFit/>
          </a:bodyPr>
          <a:lstStyle/>
          <a:p>
            <a:pPr defTabSz="457200"/>
            <a:r>
              <a:rPr lang="zh-TW" altLang="en-US" dirty="0">
                <a:solidFill>
                  <a:prstClr val="black"/>
                </a:solidFill>
                <a:latin typeface="微軟正黑體" pitchFamily="34" charset="-120"/>
                <a:ea typeface="微軟正黑體" pitchFamily="34" charset="-120"/>
              </a:rPr>
              <a:t>❶</a:t>
            </a:r>
            <a:r>
              <a:rPr lang="zh-TW" altLang="en-US" b="1" dirty="0">
                <a:solidFill>
                  <a:srgbClr val="FF0000"/>
                </a:solidFill>
                <a:effectLst>
                  <a:outerShdw blurRad="38100" dist="38100" dir="2700000" algn="tl">
                    <a:srgbClr val="000000">
                      <a:alpha val="43137"/>
                    </a:srgbClr>
                  </a:outerShdw>
                </a:effectLst>
                <a:latin typeface="微軟正黑體" pitchFamily="34" charset="-120"/>
                <a:ea typeface="微軟正黑體" pitchFamily="34" charset="-120"/>
              </a:rPr>
              <a:t>詢問</a:t>
            </a:r>
            <a:r>
              <a:rPr lang="en-US" altLang="zh-TW" dirty="0">
                <a:solidFill>
                  <a:prstClr val="black"/>
                </a:solidFill>
                <a:latin typeface="微軟正黑體" pitchFamily="34" charset="-120"/>
                <a:ea typeface="微軟正黑體" pitchFamily="34" charset="-120"/>
              </a:rPr>
              <a:t>Google.com</a:t>
            </a:r>
            <a:r>
              <a:rPr lang="zh-TW" altLang="en-US" dirty="0">
                <a:solidFill>
                  <a:prstClr val="black"/>
                </a:solidFill>
                <a:latin typeface="微軟正黑體" pitchFamily="34" charset="-120"/>
                <a:ea typeface="微軟正黑體" pitchFamily="34" charset="-120"/>
              </a:rPr>
              <a:t>的</a:t>
            </a:r>
            <a:r>
              <a:rPr lang="en-US" altLang="zh-TW" dirty="0">
                <a:solidFill>
                  <a:prstClr val="black"/>
                </a:solidFill>
                <a:latin typeface="微軟正黑體" pitchFamily="34" charset="-120"/>
                <a:ea typeface="微軟正黑體" pitchFamily="34" charset="-120"/>
              </a:rPr>
              <a:t>IP</a:t>
            </a:r>
          </a:p>
        </p:txBody>
      </p:sp>
      <p:sp>
        <p:nvSpPr>
          <p:cNvPr id="7" name="矩形 6"/>
          <p:cNvSpPr/>
          <p:nvPr/>
        </p:nvSpPr>
        <p:spPr>
          <a:xfrm>
            <a:off x="3312297" y="5708394"/>
            <a:ext cx="2637260" cy="369332"/>
          </a:xfrm>
          <a:prstGeom prst="rect">
            <a:avLst/>
          </a:prstGeom>
        </p:spPr>
        <p:txBody>
          <a:bodyPr wrap="none">
            <a:spAutoFit/>
          </a:bodyPr>
          <a:lstStyle/>
          <a:p>
            <a:pPr defTabSz="457200"/>
            <a:r>
              <a:rPr lang="zh-TW" altLang="en-US" dirty="0">
                <a:solidFill>
                  <a:prstClr val="black"/>
                </a:solidFill>
                <a:ea typeface="微軟正黑體" pitchFamily="34" charset="-120"/>
              </a:rPr>
              <a:t>❷</a:t>
            </a:r>
            <a:r>
              <a:rPr lang="zh-TW" altLang="en-US" b="1" dirty="0">
                <a:solidFill>
                  <a:srgbClr val="FF0000"/>
                </a:solidFill>
                <a:effectLst>
                  <a:outerShdw blurRad="38100" dist="38100" dir="2700000" algn="tl">
                    <a:srgbClr val="000000">
                      <a:alpha val="43137"/>
                    </a:srgbClr>
                  </a:outerShdw>
                </a:effectLst>
                <a:ea typeface="微軟正黑體" pitchFamily="34" charset="-120"/>
              </a:rPr>
              <a:t>回覆</a:t>
            </a:r>
            <a:r>
              <a:rPr lang="en-US" altLang="zh-TW" dirty="0">
                <a:solidFill>
                  <a:prstClr val="black"/>
                </a:solidFill>
                <a:latin typeface="微軟正黑體" pitchFamily="34" charset="-120"/>
                <a:ea typeface="微軟正黑體" pitchFamily="34" charset="-120"/>
              </a:rPr>
              <a:t>Google.com</a:t>
            </a:r>
            <a:r>
              <a:rPr lang="zh-TW" altLang="en-US" dirty="0">
                <a:solidFill>
                  <a:prstClr val="black"/>
                </a:solidFill>
                <a:latin typeface="微軟正黑體" pitchFamily="34" charset="-120"/>
                <a:ea typeface="微軟正黑體" pitchFamily="34" charset="-120"/>
              </a:rPr>
              <a:t>的</a:t>
            </a:r>
            <a:r>
              <a:rPr lang="en-US" altLang="zh-TW" dirty="0">
                <a:solidFill>
                  <a:prstClr val="black"/>
                </a:solidFill>
                <a:latin typeface="微軟正黑體" pitchFamily="34" charset="-120"/>
                <a:ea typeface="微軟正黑體" pitchFamily="34" charset="-120"/>
              </a:rPr>
              <a:t>IP</a:t>
            </a:r>
          </a:p>
        </p:txBody>
      </p:sp>
      <p:sp>
        <p:nvSpPr>
          <p:cNvPr id="14" name="弧形箭號 (下彎) 13"/>
          <p:cNvSpPr/>
          <p:nvPr/>
        </p:nvSpPr>
        <p:spPr>
          <a:xfrm rot="20844950">
            <a:off x="2310976" y="4010941"/>
            <a:ext cx="3057018" cy="704490"/>
          </a:xfrm>
          <a:prstGeom prst="curvedDownArrow">
            <a:avLst>
              <a:gd name="adj1" fmla="val 28395"/>
              <a:gd name="adj2" fmla="val 56953"/>
              <a:gd name="adj3" fmla="val 3189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TW" altLang="en-US">
              <a:solidFill>
                <a:prstClr val="black"/>
              </a:solidFill>
            </a:endParaRPr>
          </a:p>
        </p:txBody>
      </p:sp>
      <p:sp>
        <p:nvSpPr>
          <p:cNvPr id="15" name="弧形箭號 (下彎) 14"/>
          <p:cNvSpPr/>
          <p:nvPr/>
        </p:nvSpPr>
        <p:spPr>
          <a:xfrm rot="10800000">
            <a:off x="2278556" y="5193291"/>
            <a:ext cx="3240360" cy="519824"/>
          </a:xfrm>
          <a:prstGeom prst="curvedDownArrow">
            <a:avLst>
              <a:gd name="adj1" fmla="val 28395"/>
              <a:gd name="adj2" fmla="val 56953"/>
              <a:gd name="adj3" fmla="val 3189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TW" altLang="en-US">
              <a:solidFill>
                <a:prstClr val="black"/>
              </a:solidFill>
            </a:endParaRPr>
          </a:p>
        </p:txBody>
      </p:sp>
      <p:pic>
        <p:nvPicPr>
          <p:cNvPr id="18" name="圖片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4714" y="4781740"/>
            <a:ext cx="1307595" cy="673609"/>
          </a:xfrm>
          <a:prstGeom prst="rect">
            <a:avLst/>
          </a:prstGeom>
        </p:spPr>
      </p:pic>
      <p:pic>
        <p:nvPicPr>
          <p:cNvPr id="2" name="圖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67994" y="3747969"/>
            <a:ext cx="783415" cy="1218162"/>
          </a:xfrm>
          <a:prstGeom prst="rect">
            <a:avLst/>
          </a:prstGeom>
        </p:spPr>
      </p:pic>
      <p:sp>
        <p:nvSpPr>
          <p:cNvPr id="8" name="文字方塊 7"/>
          <p:cNvSpPr txBox="1"/>
          <p:nvPr/>
        </p:nvSpPr>
        <p:spPr>
          <a:xfrm>
            <a:off x="6303189" y="3742135"/>
            <a:ext cx="2723823" cy="1692771"/>
          </a:xfrm>
          <a:prstGeom prst="rect">
            <a:avLst/>
          </a:prstGeom>
          <a:noFill/>
        </p:spPr>
        <p:txBody>
          <a:bodyPr wrap="none" rtlCol="0">
            <a:spAutoFit/>
          </a:bodyPr>
          <a:lstStyle/>
          <a:p>
            <a:pPr defTabSz="457200"/>
            <a:r>
              <a:rPr lang="en-US" altLang="zh-TW" sz="3200" b="1" dirty="0">
                <a:solidFill>
                  <a:prstClr val="black"/>
                </a:solidFill>
                <a:effectLst>
                  <a:outerShdw blurRad="38100" dist="38100" dir="2700000" algn="tl">
                    <a:srgbClr val="000000">
                      <a:alpha val="43137"/>
                    </a:srgbClr>
                  </a:outerShdw>
                </a:effectLst>
                <a:latin typeface="微軟正黑體" pitchFamily="34" charset="-120"/>
                <a:ea typeface="微軟正黑體" pitchFamily="34" charset="-120"/>
              </a:rPr>
              <a:t>DNS</a:t>
            </a:r>
            <a:r>
              <a:rPr lang="zh-TW" altLang="en-US" sz="3200" b="1" dirty="0">
                <a:solidFill>
                  <a:prstClr val="black"/>
                </a:solidFill>
                <a:effectLst>
                  <a:outerShdw blurRad="38100" dist="38100" dir="2700000" algn="tl">
                    <a:srgbClr val="000000">
                      <a:alpha val="43137"/>
                    </a:srgbClr>
                  </a:outerShdw>
                </a:effectLst>
                <a:latin typeface="微軟正黑體" pitchFamily="34" charset="-120"/>
                <a:ea typeface="微軟正黑體" pitchFamily="34" charset="-120"/>
              </a:rPr>
              <a:t>伺服器</a:t>
            </a:r>
            <a:endParaRPr lang="en-US" altLang="zh-TW" sz="3200" b="1" dirty="0">
              <a:solidFill>
                <a:prstClr val="black"/>
              </a:solidFill>
              <a:effectLst>
                <a:outerShdw blurRad="38100" dist="38100" dir="2700000" algn="tl">
                  <a:srgbClr val="000000">
                    <a:alpha val="43137"/>
                  </a:srgbClr>
                </a:outerShdw>
              </a:effectLst>
              <a:latin typeface="微軟正黑體" pitchFamily="34" charset="-120"/>
              <a:ea typeface="微軟正黑體" pitchFamily="34" charset="-120"/>
            </a:endParaRPr>
          </a:p>
          <a:p>
            <a:pPr defTabSz="457200"/>
            <a:r>
              <a:rPr lang="zh-TW" altLang="en-US" dirty="0">
                <a:solidFill>
                  <a:prstClr val="black"/>
                </a:solidFill>
                <a:latin typeface="微軟正黑體" pitchFamily="34" charset="-120"/>
                <a:ea typeface="微軟正黑體" pitchFamily="34" charset="-120"/>
              </a:rPr>
              <a:t>提供網域名稱解析的服務</a:t>
            </a:r>
            <a:endParaRPr lang="en-US" altLang="zh-TW" dirty="0">
              <a:solidFill>
                <a:prstClr val="black"/>
              </a:solidFill>
              <a:latin typeface="微軟正黑體" pitchFamily="34" charset="-120"/>
              <a:ea typeface="微軟正黑體" pitchFamily="34" charset="-120"/>
            </a:endParaRPr>
          </a:p>
          <a:p>
            <a:pPr defTabSz="457200"/>
            <a:endParaRPr lang="en-US" altLang="zh-TW" dirty="0">
              <a:solidFill>
                <a:prstClr val="black"/>
              </a:solidFill>
              <a:latin typeface="微軟正黑體" pitchFamily="34" charset="-120"/>
              <a:ea typeface="微軟正黑體" pitchFamily="34" charset="-120"/>
            </a:endParaRPr>
          </a:p>
          <a:p>
            <a:pPr defTabSz="457200"/>
            <a:r>
              <a:rPr lang="en-US" altLang="zh-TW" dirty="0"/>
              <a:t>DNS</a:t>
            </a:r>
            <a:r>
              <a:rPr lang="zh-TW" altLang="en-US" dirty="0"/>
              <a:t>伺服器的資料庫</a:t>
            </a:r>
            <a:endParaRPr lang="en-US" altLang="zh-TW" dirty="0"/>
          </a:p>
          <a:p>
            <a:pPr defTabSz="457200"/>
            <a:r>
              <a:rPr lang="zh-TW" altLang="en-US" dirty="0">
                <a:solidFill>
                  <a:prstClr val="black"/>
                </a:solidFill>
                <a:latin typeface="微軟正黑體" pitchFamily="34" charset="-120"/>
                <a:ea typeface="微軟正黑體" pitchFamily="34" charset="-120"/>
              </a:rPr>
              <a:t>有許多</a:t>
            </a:r>
            <a:r>
              <a:rPr lang="en-US" altLang="zh-TW" dirty="0">
                <a:solidFill>
                  <a:prstClr val="black"/>
                </a:solidFill>
                <a:latin typeface="微軟正黑體" pitchFamily="34" charset="-120"/>
                <a:ea typeface="微軟正黑體" pitchFamily="34" charset="-120"/>
              </a:rPr>
              <a:t>DNS</a:t>
            </a:r>
            <a:r>
              <a:rPr lang="zh-TW" altLang="en-US" dirty="0">
                <a:solidFill>
                  <a:prstClr val="black"/>
                </a:solidFill>
                <a:latin typeface="微軟正黑體" pitchFamily="34" charset="-120"/>
                <a:ea typeface="微軟正黑體" pitchFamily="34" charset="-120"/>
              </a:rPr>
              <a:t>紀錄</a:t>
            </a:r>
          </a:p>
        </p:txBody>
      </p:sp>
      <p:sp>
        <p:nvSpPr>
          <p:cNvPr id="5" name="矩形 4"/>
          <p:cNvSpPr/>
          <p:nvPr/>
        </p:nvSpPr>
        <p:spPr>
          <a:xfrm>
            <a:off x="6455392" y="1100024"/>
            <a:ext cx="2403222" cy="1015663"/>
          </a:xfrm>
          <a:prstGeom prst="rect">
            <a:avLst/>
          </a:prstGeom>
        </p:spPr>
        <p:txBody>
          <a:bodyPr wrap="none">
            <a:spAutoFit/>
          </a:bodyPr>
          <a:lstStyle/>
          <a:p>
            <a:pPr defTabSz="457200"/>
            <a:r>
              <a:rPr lang="en-US" altLang="zh-TW" sz="6000" dirty="0">
                <a:solidFill>
                  <a:prstClr val="black"/>
                </a:solidFill>
              </a:rPr>
              <a:t>Google</a:t>
            </a:r>
            <a:endParaRPr lang="zh-TW" altLang="en-US" sz="6000" dirty="0">
              <a:solidFill>
                <a:prstClr val="black"/>
              </a:solidFill>
            </a:endParaRPr>
          </a:p>
        </p:txBody>
      </p:sp>
      <p:sp>
        <p:nvSpPr>
          <p:cNvPr id="9" name="矩形 8"/>
          <p:cNvSpPr/>
          <p:nvPr/>
        </p:nvSpPr>
        <p:spPr>
          <a:xfrm>
            <a:off x="6096000" y="5445279"/>
            <a:ext cx="2513765" cy="1015663"/>
          </a:xfrm>
          <a:prstGeom prst="rect">
            <a:avLst/>
          </a:prstGeom>
          <a:solidFill>
            <a:schemeClr val="accent6">
              <a:lumMod val="20000"/>
              <a:lumOff val="80000"/>
            </a:schemeClr>
          </a:solidFill>
        </p:spPr>
        <p:txBody>
          <a:bodyPr wrap="none">
            <a:spAutoFit/>
          </a:bodyPr>
          <a:lstStyle/>
          <a:p>
            <a:pPr defTabSz="457200"/>
            <a:r>
              <a:rPr lang="zh-TW" altLang="en-US" sz="2400" b="1" dirty="0">
                <a:solidFill>
                  <a:prstClr val="black"/>
                </a:solidFill>
                <a:effectLst>
                  <a:outerShdw blurRad="38100" dist="38100" dir="2700000" algn="tl">
                    <a:srgbClr val="000000">
                      <a:alpha val="43137"/>
                    </a:srgbClr>
                  </a:outerShdw>
                </a:effectLst>
              </a:rPr>
              <a:t>進階研讀</a:t>
            </a:r>
            <a:r>
              <a:rPr lang="en-US" altLang="zh-TW" sz="2400" b="1" dirty="0">
                <a:solidFill>
                  <a:prstClr val="black"/>
                </a:solidFill>
                <a:effectLst>
                  <a:outerShdw blurRad="38100" dist="38100" dir="2700000" algn="tl">
                    <a:srgbClr val="000000">
                      <a:alpha val="43137"/>
                    </a:srgbClr>
                  </a:outerShdw>
                </a:effectLst>
              </a:rPr>
              <a:t>:</a:t>
            </a:r>
          </a:p>
          <a:p>
            <a:pPr defTabSz="457200"/>
            <a:r>
              <a:rPr lang="en-US" altLang="zh-TW" dirty="0">
                <a:solidFill>
                  <a:prstClr val="black"/>
                </a:solidFill>
              </a:rPr>
              <a:t>[1]DNS</a:t>
            </a:r>
            <a:r>
              <a:rPr lang="zh-TW" altLang="en-US" dirty="0">
                <a:solidFill>
                  <a:prstClr val="black"/>
                </a:solidFill>
              </a:rPr>
              <a:t>查詢的運作原理</a:t>
            </a:r>
            <a:endParaRPr lang="en-US" altLang="zh-TW" dirty="0">
              <a:solidFill>
                <a:prstClr val="black"/>
              </a:solidFill>
            </a:endParaRPr>
          </a:p>
          <a:p>
            <a:pPr defTabSz="457200"/>
            <a:r>
              <a:rPr lang="en-US" altLang="zh-TW" dirty="0">
                <a:solidFill>
                  <a:prstClr val="black"/>
                </a:solidFill>
              </a:rPr>
              <a:t>[2]DNS</a:t>
            </a:r>
            <a:r>
              <a:rPr lang="zh-TW" altLang="en-US" dirty="0">
                <a:solidFill>
                  <a:prstClr val="black"/>
                </a:solidFill>
              </a:rPr>
              <a:t>紀錄</a:t>
            </a:r>
            <a:r>
              <a:rPr lang="en-US" altLang="zh-TW" dirty="0">
                <a:solidFill>
                  <a:prstClr val="black"/>
                </a:solidFill>
              </a:rPr>
              <a:t>(record)</a:t>
            </a:r>
            <a:r>
              <a:rPr lang="zh-TW" altLang="en-US" dirty="0">
                <a:solidFill>
                  <a:prstClr val="black"/>
                </a:solidFill>
              </a:rPr>
              <a:t>格式</a:t>
            </a:r>
          </a:p>
        </p:txBody>
      </p:sp>
      <p:cxnSp>
        <p:nvCxnSpPr>
          <p:cNvPr id="12" name="直線單箭頭接點 11"/>
          <p:cNvCxnSpPr/>
          <p:nvPr/>
        </p:nvCxnSpPr>
        <p:spPr>
          <a:xfrm>
            <a:off x="7805815" y="2097741"/>
            <a:ext cx="0" cy="1555582"/>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標題 1"/>
          <p:cNvSpPr txBox="1">
            <a:spLocks/>
          </p:cNvSpPr>
          <p:nvPr/>
        </p:nvSpPr>
        <p:spPr>
          <a:xfrm>
            <a:off x="628650" y="365126"/>
            <a:ext cx="3336311" cy="8105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a:t>A.3.5.2. DNS</a:t>
            </a:r>
            <a:endParaRPr lang="zh-TW" altLang="en-US" dirty="0"/>
          </a:p>
        </p:txBody>
      </p:sp>
      <p:sp>
        <p:nvSpPr>
          <p:cNvPr id="10" name="矩形 9"/>
          <p:cNvSpPr/>
          <p:nvPr/>
        </p:nvSpPr>
        <p:spPr>
          <a:xfrm>
            <a:off x="597110" y="886634"/>
            <a:ext cx="4572000" cy="369332"/>
          </a:xfrm>
          <a:prstGeom prst="rect">
            <a:avLst/>
          </a:prstGeom>
        </p:spPr>
        <p:txBody>
          <a:bodyPr>
            <a:spAutoFit/>
          </a:bodyPr>
          <a:lstStyle/>
          <a:p>
            <a:r>
              <a:rPr lang="en-US" altLang="zh-TW" dirty="0"/>
              <a:t>https://zh.wikipedia.org/wiki/</a:t>
            </a:r>
            <a:r>
              <a:rPr lang="zh-TW" altLang="en-US" dirty="0"/>
              <a:t>域名系統</a:t>
            </a:r>
          </a:p>
        </p:txBody>
      </p:sp>
      <p:sp>
        <p:nvSpPr>
          <p:cNvPr id="11" name="矩形 10"/>
          <p:cNvSpPr/>
          <p:nvPr/>
        </p:nvSpPr>
        <p:spPr>
          <a:xfrm>
            <a:off x="320484" y="1436020"/>
            <a:ext cx="6103368" cy="1323439"/>
          </a:xfrm>
          <a:prstGeom prst="rect">
            <a:avLst/>
          </a:prstGeom>
          <a:solidFill>
            <a:schemeClr val="accent6">
              <a:lumMod val="20000"/>
              <a:lumOff val="80000"/>
            </a:schemeClr>
          </a:solidFill>
        </p:spPr>
        <p:txBody>
          <a:bodyPr wrap="square">
            <a:spAutoFit/>
          </a:bodyPr>
          <a:lstStyle/>
          <a:p>
            <a:pPr marL="285750" indent="-285750">
              <a:buFont typeface="Wingdings" panose="05000000000000000000" pitchFamily="2" charset="2"/>
              <a:buChar char="Ø"/>
            </a:pPr>
            <a:r>
              <a:rPr lang="zh-TW" altLang="en-US" sz="1600" dirty="0"/>
              <a:t>網域名稱系統（英語：</a:t>
            </a:r>
            <a:r>
              <a:rPr lang="en-US" altLang="zh-TW" sz="1600" dirty="0"/>
              <a:t>Domain Name System</a:t>
            </a:r>
            <a:r>
              <a:rPr lang="zh-TW" altLang="en-US" sz="1600" dirty="0"/>
              <a:t>，縮寫：</a:t>
            </a:r>
            <a:r>
              <a:rPr lang="en-US" altLang="zh-TW" sz="1600" dirty="0"/>
              <a:t>DNS</a:t>
            </a:r>
            <a:r>
              <a:rPr lang="zh-TW" altLang="en-US" sz="1600" dirty="0"/>
              <a:t>）是網際網路的一項</a:t>
            </a:r>
            <a:r>
              <a:rPr lang="zh-TW" altLang="en-US" sz="1600" b="1" dirty="0">
                <a:effectLst>
                  <a:outerShdw blurRad="38100" dist="38100" dir="2700000" algn="tl">
                    <a:srgbClr val="000000">
                      <a:alpha val="43137"/>
                    </a:srgbClr>
                  </a:outerShdw>
                </a:effectLst>
              </a:rPr>
              <a:t>服務</a:t>
            </a:r>
            <a:r>
              <a:rPr lang="zh-TW" altLang="en-US" sz="1600" dirty="0"/>
              <a:t>。</a:t>
            </a:r>
            <a:endParaRPr lang="en-US" altLang="zh-TW" sz="1600" dirty="0"/>
          </a:p>
          <a:p>
            <a:pPr marL="285750" indent="-285750">
              <a:buFont typeface="Wingdings" panose="05000000000000000000" pitchFamily="2" charset="2"/>
              <a:buChar char="Ø"/>
            </a:pPr>
            <a:r>
              <a:rPr lang="zh-TW" altLang="en-US" sz="1600" dirty="0"/>
              <a:t>提供</a:t>
            </a:r>
            <a:r>
              <a:rPr lang="zh-TW" altLang="en-US" sz="1600" b="1" dirty="0">
                <a:solidFill>
                  <a:srgbClr val="FF0000"/>
                </a:solidFill>
                <a:effectLst>
                  <a:outerShdw blurRad="38100" dist="38100" dir="2700000" algn="tl">
                    <a:srgbClr val="000000">
                      <a:alpha val="43137"/>
                    </a:srgbClr>
                  </a:outerShdw>
                </a:effectLst>
              </a:rPr>
              <a:t>網域名稱解析</a:t>
            </a:r>
            <a:r>
              <a:rPr lang="zh-TW" altLang="en-US" sz="1600" dirty="0"/>
              <a:t>的伺服器就稱之為</a:t>
            </a:r>
            <a:r>
              <a:rPr lang="en-US" altLang="zh-TW" sz="1600" dirty="0"/>
              <a:t>DNS</a:t>
            </a:r>
            <a:r>
              <a:rPr lang="zh-TW" altLang="en-US" sz="1600" dirty="0"/>
              <a:t>伺服器</a:t>
            </a:r>
            <a:endParaRPr lang="en-US" altLang="zh-TW" sz="1600" dirty="0"/>
          </a:p>
          <a:p>
            <a:pPr marL="285750" indent="-285750">
              <a:buFont typeface="Wingdings" panose="05000000000000000000" pitchFamily="2" charset="2"/>
              <a:buChar char="Ø"/>
            </a:pPr>
            <a:r>
              <a:rPr lang="zh-TW" altLang="en-US" sz="1600" dirty="0"/>
              <a:t>它作為將</a:t>
            </a:r>
            <a:r>
              <a:rPr lang="zh-TW" altLang="en-US" sz="1600" b="1" dirty="0">
                <a:solidFill>
                  <a:srgbClr val="FF0000"/>
                </a:solidFill>
                <a:effectLst>
                  <a:outerShdw blurRad="38100" dist="38100" dir="2700000" algn="tl">
                    <a:srgbClr val="000000">
                      <a:alpha val="43137"/>
                    </a:srgbClr>
                  </a:outerShdw>
                </a:effectLst>
              </a:rPr>
              <a:t>網域名稱</a:t>
            </a:r>
            <a:r>
              <a:rPr lang="en-US" altLang="zh-TW" sz="1600" b="1" dirty="0">
                <a:solidFill>
                  <a:srgbClr val="FF0000"/>
                </a:solidFill>
                <a:effectLst>
                  <a:outerShdw blurRad="38100" dist="38100" dir="2700000" algn="tl">
                    <a:srgbClr val="000000">
                      <a:alpha val="43137"/>
                    </a:srgbClr>
                  </a:outerShdw>
                </a:effectLst>
              </a:rPr>
              <a:t>(Domain Name )</a:t>
            </a:r>
            <a:r>
              <a:rPr lang="zh-TW" altLang="en-US" sz="1600" b="1" dirty="0">
                <a:solidFill>
                  <a:srgbClr val="FF0000"/>
                </a:solidFill>
                <a:effectLst>
                  <a:outerShdw blurRad="38100" dist="38100" dir="2700000" algn="tl">
                    <a:srgbClr val="000000">
                      <a:alpha val="43137"/>
                    </a:srgbClr>
                  </a:outerShdw>
                </a:effectLst>
              </a:rPr>
              <a:t>及主機名稱</a:t>
            </a:r>
            <a:r>
              <a:rPr lang="zh-TW" altLang="en-US" sz="1600" dirty="0"/>
              <a:t>和</a:t>
            </a:r>
            <a:r>
              <a:rPr lang="en-US" altLang="zh-TW" sz="1600" b="1" dirty="0">
                <a:solidFill>
                  <a:srgbClr val="FF0000"/>
                </a:solidFill>
                <a:effectLst>
                  <a:outerShdw blurRad="38100" dist="38100" dir="2700000" algn="tl">
                    <a:srgbClr val="000000">
                      <a:alpha val="43137"/>
                    </a:srgbClr>
                  </a:outerShdw>
                </a:effectLst>
              </a:rPr>
              <a:t>IP</a:t>
            </a:r>
            <a:r>
              <a:rPr lang="zh-TW" altLang="en-US" sz="1600" b="1" dirty="0">
                <a:solidFill>
                  <a:srgbClr val="FF0000"/>
                </a:solidFill>
                <a:effectLst>
                  <a:outerShdw blurRad="38100" dist="38100" dir="2700000" algn="tl">
                    <a:srgbClr val="000000">
                      <a:alpha val="43137"/>
                    </a:srgbClr>
                  </a:outerShdw>
                </a:effectLst>
              </a:rPr>
              <a:t>位址</a:t>
            </a:r>
            <a:r>
              <a:rPr lang="zh-TW" altLang="en-US" sz="1600" dirty="0"/>
              <a:t>相互對映的一個分散式資料庫，能夠使人更方便地存取網際網路。</a:t>
            </a:r>
            <a:endParaRPr lang="en-US" altLang="zh-TW" sz="1600" dirty="0"/>
          </a:p>
        </p:txBody>
      </p:sp>
      <p:sp>
        <p:nvSpPr>
          <p:cNvPr id="17" name="矩形 16"/>
          <p:cNvSpPr/>
          <p:nvPr/>
        </p:nvSpPr>
        <p:spPr>
          <a:xfrm>
            <a:off x="3113905" y="4933878"/>
            <a:ext cx="1569660" cy="369332"/>
          </a:xfrm>
          <a:prstGeom prst="rect">
            <a:avLst/>
          </a:prstGeom>
        </p:spPr>
        <p:txBody>
          <a:bodyPr wrap="none">
            <a:spAutoFit/>
          </a:bodyPr>
          <a:lstStyle/>
          <a:p>
            <a:r>
              <a:rPr lang="zh-TW" altLang="en-US" b="1" dirty="0">
                <a:solidFill>
                  <a:srgbClr val="FF0000"/>
                </a:solidFill>
                <a:effectLst>
                  <a:outerShdw blurRad="38100" dist="38100" dir="2700000" algn="tl">
                    <a:srgbClr val="000000">
                      <a:alpha val="43137"/>
                    </a:srgbClr>
                  </a:outerShdw>
                </a:effectLst>
              </a:rPr>
              <a:t>網域名稱解析</a:t>
            </a:r>
          </a:p>
        </p:txBody>
      </p:sp>
      <p:sp>
        <p:nvSpPr>
          <p:cNvPr id="19" name="矩形 18"/>
          <p:cNvSpPr/>
          <p:nvPr/>
        </p:nvSpPr>
        <p:spPr>
          <a:xfrm>
            <a:off x="2018941" y="3006992"/>
            <a:ext cx="4386955" cy="646331"/>
          </a:xfrm>
          <a:prstGeom prst="rect">
            <a:avLst/>
          </a:prstGeom>
          <a:solidFill>
            <a:schemeClr val="accent4">
              <a:lumMod val="20000"/>
              <a:lumOff val="80000"/>
            </a:schemeClr>
          </a:solidFill>
        </p:spPr>
        <p:txBody>
          <a:bodyPr wrap="square">
            <a:spAutoFit/>
          </a:bodyPr>
          <a:lstStyle/>
          <a:p>
            <a:r>
              <a:rPr lang="en-US" altLang="zh-TW" dirty="0"/>
              <a:t>www.ksu.edu.tw</a:t>
            </a:r>
            <a:r>
              <a:rPr lang="zh-TW" altLang="en-US" dirty="0"/>
              <a:t>            </a:t>
            </a:r>
            <a:r>
              <a:rPr lang="en-US" altLang="zh-TW" b="1" dirty="0">
                <a:solidFill>
                  <a:srgbClr val="FF0000"/>
                </a:solidFill>
                <a:effectLst>
                  <a:outerShdw blurRad="38100" dist="38100" dir="2700000" algn="tl">
                    <a:srgbClr val="000000">
                      <a:alpha val="43137"/>
                    </a:srgbClr>
                  </a:outerShdw>
                </a:effectLst>
                <a:ea typeface="標楷體" panose="03000509000000000000" pitchFamily="65" charset="-120"/>
              </a:rPr>
              <a:t>203.69.29.44</a:t>
            </a:r>
          </a:p>
          <a:p>
            <a:r>
              <a:rPr lang="zh-TW" altLang="en-US" dirty="0"/>
              <a:t>   主機名稱                         </a:t>
            </a:r>
            <a:r>
              <a:rPr lang="en-US" altLang="zh-TW" b="1" dirty="0">
                <a:solidFill>
                  <a:srgbClr val="FF0000"/>
                </a:solidFill>
                <a:effectLst>
                  <a:outerShdw blurRad="38100" dist="38100" dir="2700000" algn="tl">
                    <a:srgbClr val="000000">
                      <a:alpha val="43137"/>
                    </a:srgbClr>
                  </a:outerShdw>
                </a:effectLst>
              </a:rPr>
              <a:t>IP</a:t>
            </a:r>
            <a:r>
              <a:rPr lang="zh-TW" altLang="en-US" b="1" dirty="0">
                <a:solidFill>
                  <a:srgbClr val="FF0000"/>
                </a:solidFill>
                <a:effectLst>
                  <a:outerShdw blurRad="38100" dist="38100" dir="2700000" algn="tl">
                    <a:srgbClr val="000000">
                      <a:alpha val="43137"/>
                    </a:srgbClr>
                  </a:outerShdw>
                </a:effectLst>
              </a:rPr>
              <a:t>位址</a:t>
            </a:r>
            <a:endParaRPr lang="zh-TW" altLang="en-US" b="1" dirty="0">
              <a:solidFill>
                <a:srgbClr val="FF0000"/>
              </a:solidFill>
              <a:effectLst>
                <a:outerShdw blurRad="38100" dist="38100" dir="2700000" algn="tl">
                  <a:srgbClr val="000000">
                    <a:alpha val="43137"/>
                  </a:srgbClr>
                </a:outerShdw>
              </a:effectLst>
              <a:ea typeface="標楷體" panose="03000509000000000000" pitchFamily="65" charset="-120"/>
            </a:endParaRPr>
          </a:p>
        </p:txBody>
      </p:sp>
      <p:sp>
        <p:nvSpPr>
          <p:cNvPr id="22" name="矩形 21"/>
          <p:cNvSpPr/>
          <p:nvPr/>
        </p:nvSpPr>
        <p:spPr>
          <a:xfrm>
            <a:off x="820487" y="3176205"/>
            <a:ext cx="184731" cy="338554"/>
          </a:xfrm>
          <a:prstGeom prst="rect">
            <a:avLst/>
          </a:prstGeom>
        </p:spPr>
        <p:txBody>
          <a:bodyPr wrap="none">
            <a:spAutoFit/>
          </a:bodyPr>
          <a:lstStyle/>
          <a:p>
            <a:endParaRPr lang="zh-TW" altLang="en-US" sz="1600" dirty="0"/>
          </a:p>
        </p:txBody>
      </p:sp>
      <p:sp>
        <p:nvSpPr>
          <p:cNvPr id="23" name="矩形 22"/>
          <p:cNvSpPr/>
          <p:nvPr/>
        </p:nvSpPr>
        <p:spPr>
          <a:xfrm>
            <a:off x="628650" y="3983190"/>
            <a:ext cx="184731" cy="369332"/>
          </a:xfrm>
          <a:prstGeom prst="rect">
            <a:avLst/>
          </a:prstGeom>
        </p:spPr>
        <p:txBody>
          <a:bodyPr wrap="none">
            <a:spAutoFit/>
          </a:bodyPr>
          <a:lstStyle/>
          <a:p>
            <a:pPr lvl="0"/>
            <a:endParaRPr lang="zh-TW" altLang="en-US" b="1" dirty="0">
              <a:solidFill>
                <a:srgbClr val="FF0000"/>
              </a:solidFill>
              <a:effectLst>
                <a:outerShdw blurRad="38100" dist="38100" dir="2700000" algn="tl">
                  <a:srgbClr val="000000">
                    <a:alpha val="43137"/>
                  </a:srgbClr>
                </a:outerShdw>
              </a:effectLst>
              <a:ea typeface="標楷體" panose="03000509000000000000" pitchFamily="65" charset="-120"/>
            </a:endParaRPr>
          </a:p>
        </p:txBody>
      </p:sp>
      <p:sp>
        <p:nvSpPr>
          <p:cNvPr id="24" name="矩形 23"/>
          <p:cNvSpPr/>
          <p:nvPr/>
        </p:nvSpPr>
        <p:spPr>
          <a:xfrm>
            <a:off x="881036" y="3018182"/>
            <a:ext cx="1043876" cy="646331"/>
          </a:xfrm>
          <a:prstGeom prst="rect">
            <a:avLst/>
          </a:prstGeom>
          <a:solidFill>
            <a:srgbClr val="002060"/>
          </a:solidFill>
        </p:spPr>
        <p:txBody>
          <a:bodyPr wrap="none">
            <a:spAutoFit/>
          </a:bodyPr>
          <a:lstStyle/>
          <a:p>
            <a:r>
              <a:rPr lang="en-US" altLang="zh-TW" b="1" dirty="0">
                <a:solidFill>
                  <a:schemeClr val="bg1"/>
                </a:solidFill>
                <a:effectLst>
                  <a:outerShdw blurRad="38100" dist="38100" dir="2700000" algn="tl">
                    <a:srgbClr val="000000">
                      <a:alpha val="43137"/>
                    </a:srgbClr>
                  </a:outerShdw>
                </a:effectLst>
              </a:rPr>
              <a:t>DNS</a:t>
            </a:r>
            <a:r>
              <a:rPr lang="zh-TW" altLang="en-US" b="1" dirty="0">
                <a:solidFill>
                  <a:schemeClr val="bg1"/>
                </a:solidFill>
                <a:effectLst>
                  <a:outerShdw blurRad="38100" dist="38100" dir="2700000" algn="tl">
                    <a:srgbClr val="000000">
                      <a:alpha val="43137"/>
                    </a:srgbClr>
                  </a:outerShdw>
                </a:effectLst>
              </a:rPr>
              <a:t>紀錄</a:t>
            </a:r>
            <a:endParaRPr lang="en-US" altLang="zh-TW" b="1" dirty="0">
              <a:solidFill>
                <a:schemeClr val="bg1"/>
              </a:solidFill>
              <a:effectLst>
                <a:outerShdw blurRad="38100" dist="38100" dir="2700000" algn="tl">
                  <a:srgbClr val="000000">
                    <a:alpha val="43137"/>
                  </a:srgbClr>
                </a:outerShdw>
              </a:effectLst>
            </a:endParaRPr>
          </a:p>
          <a:p>
            <a:r>
              <a:rPr lang="zh-TW" altLang="en-US" b="1" dirty="0">
                <a:solidFill>
                  <a:schemeClr val="bg1"/>
                </a:solidFill>
                <a:effectLst>
                  <a:outerShdw blurRad="38100" dist="38100" dir="2700000" algn="tl">
                    <a:srgbClr val="000000">
                      <a:alpha val="43137"/>
                    </a:srgbClr>
                  </a:outerShdw>
                </a:effectLst>
              </a:rPr>
              <a:t>示意圖</a:t>
            </a:r>
          </a:p>
        </p:txBody>
      </p:sp>
    </p:spTree>
    <p:extLst>
      <p:ext uri="{BB962C8B-B14F-4D97-AF65-F5344CB8AC3E}">
        <p14:creationId xmlns:p14="http://schemas.microsoft.com/office/powerpoint/2010/main" val="4242730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28650" y="777240"/>
            <a:ext cx="7886700" cy="5399723"/>
          </a:xfrm>
        </p:spPr>
        <p:txBody>
          <a:bodyPr>
            <a:normAutofit/>
          </a:bodyPr>
          <a:lstStyle/>
          <a:p>
            <a:pPr marL="0" indent="0">
              <a:buNone/>
            </a:pPr>
            <a:r>
              <a:rPr lang="en-US" altLang="zh-TW" sz="4000" dirty="0"/>
              <a:t>1.</a:t>
            </a:r>
            <a:r>
              <a:rPr lang="zh-TW" altLang="en-US" sz="4000" dirty="0"/>
              <a:t>下列何者不是使用連續性波形變化來表示資料的訊號？</a:t>
            </a:r>
            <a:endParaRPr lang="en-US" altLang="zh-TW" sz="4000" dirty="0"/>
          </a:p>
          <a:p>
            <a:pPr marL="0" indent="0">
              <a:buNone/>
            </a:pPr>
            <a:endParaRPr lang="zh-TW" altLang="en-US" sz="4000" dirty="0"/>
          </a:p>
          <a:p>
            <a:pPr marL="0" indent="0">
              <a:buNone/>
            </a:pPr>
            <a:r>
              <a:rPr lang="en-US" altLang="zh-TW" sz="3600" dirty="0"/>
              <a:t>(A) </a:t>
            </a:r>
            <a:r>
              <a:rPr lang="zh-TW" altLang="en-US" sz="3600" dirty="0"/>
              <a:t>類比訊號 </a:t>
            </a:r>
            <a:endParaRPr lang="en-US" altLang="zh-TW" sz="3600" dirty="0"/>
          </a:p>
          <a:p>
            <a:pPr marL="0" indent="0">
              <a:buNone/>
            </a:pPr>
            <a:r>
              <a:rPr lang="en-US" altLang="zh-TW" sz="3600" dirty="0">
                <a:solidFill>
                  <a:srgbClr val="FF0000"/>
                </a:solidFill>
              </a:rPr>
              <a:t>(B) </a:t>
            </a:r>
            <a:r>
              <a:rPr lang="zh-TW" altLang="en-US" sz="3600" dirty="0">
                <a:solidFill>
                  <a:srgbClr val="FF0000"/>
                </a:solidFill>
              </a:rPr>
              <a:t>數位訊號  </a:t>
            </a:r>
            <a:endParaRPr lang="en-US" altLang="zh-TW" sz="3600" dirty="0">
              <a:solidFill>
                <a:srgbClr val="FF0000"/>
              </a:solidFill>
            </a:endParaRPr>
          </a:p>
          <a:p>
            <a:pPr marL="0" indent="0">
              <a:buNone/>
            </a:pPr>
            <a:r>
              <a:rPr lang="en-US" altLang="zh-TW" sz="3600" dirty="0"/>
              <a:t>(C) </a:t>
            </a:r>
            <a:r>
              <a:rPr lang="zh-TW" altLang="en-US" sz="3600" dirty="0"/>
              <a:t>人聲  </a:t>
            </a:r>
            <a:endParaRPr lang="en-US" altLang="zh-TW" sz="3600" dirty="0"/>
          </a:p>
          <a:p>
            <a:pPr marL="0" indent="0">
              <a:buNone/>
            </a:pPr>
            <a:r>
              <a:rPr lang="en-US" altLang="zh-TW" sz="3600" dirty="0"/>
              <a:t>(D) </a:t>
            </a:r>
            <a:r>
              <a:rPr lang="zh-TW" altLang="en-US" sz="3600" dirty="0"/>
              <a:t>電話</a:t>
            </a:r>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319804206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75292" y="196077"/>
            <a:ext cx="7886700" cy="810535"/>
          </a:xfrm>
        </p:spPr>
        <p:txBody>
          <a:bodyPr>
            <a:normAutofit fontScale="90000"/>
          </a:bodyPr>
          <a:lstStyle/>
          <a:p>
            <a:r>
              <a:rPr lang="en-US" altLang="zh-TW" dirty="0"/>
              <a:t>A.3.5.2. DNS:</a:t>
            </a:r>
            <a:r>
              <a:rPr lang="zh-TW" altLang="en-US" dirty="0">
                <a:solidFill>
                  <a:prstClr val="black"/>
                </a:solidFill>
                <a:latin typeface="微軟正黑體" pitchFamily="34" charset="-120"/>
                <a:ea typeface="微軟正黑體" pitchFamily="34" charset="-120"/>
              </a:rPr>
              <a:t>網域名稱與主機名稱</a:t>
            </a:r>
            <a:endParaRPr lang="zh-TW" altLang="en-US" dirty="0"/>
          </a:p>
        </p:txBody>
      </p:sp>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graphicFrame>
        <p:nvGraphicFramePr>
          <p:cNvPr id="28" name="表格 27"/>
          <p:cNvGraphicFramePr>
            <a:graphicFrameLocks noGrp="1"/>
          </p:cNvGraphicFramePr>
          <p:nvPr>
            <p:extLst/>
          </p:nvPr>
        </p:nvGraphicFramePr>
        <p:xfrm>
          <a:off x="916431" y="3162358"/>
          <a:ext cx="8128000" cy="917486"/>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101048908"/>
                    </a:ext>
                  </a:extLst>
                </a:gridCol>
                <a:gridCol w="2032000">
                  <a:extLst>
                    <a:ext uri="{9D8B030D-6E8A-4147-A177-3AD203B41FA5}">
                      <a16:colId xmlns:a16="http://schemas.microsoft.com/office/drawing/2014/main" val="2291368515"/>
                    </a:ext>
                  </a:extLst>
                </a:gridCol>
                <a:gridCol w="2032000">
                  <a:extLst>
                    <a:ext uri="{9D8B030D-6E8A-4147-A177-3AD203B41FA5}">
                      <a16:colId xmlns:a16="http://schemas.microsoft.com/office/drawing/2014/main" val="3752292351"/>
                    </a:ext>
                  </a:extLst>
                </a:gridCol>
                <a:gridCol w="2032000">
                  <a:extLst>
                    <a:ext uri="{9D8B030D-6E8A-4147-A177-3AD203B41FA5}">
                      <a16:colId xmlns:a16="http://schemas.microsoft.com/office/drawing/2014/main" val="669903565"/>
                    </a:ext>
                  </a:extLst>
                </a:gridCol>
              </a:tblGrid>
              <a:tr h="458743">
                <a:tc>
                  <a:txBody>
                    <a:bodyPr/>
                    <a:lstStyle/>
                    <a:p>
                      <a:pPr algn="ctr"/>
                      <a:r>
                        <a:rPr lang="en-US" altLang="zh-TW" sz="2400" b="1" dirty="0">
                          <a:solidFill>
                            <a:schemeClr val="tx1"/>
                          </a:solidFill>
                          <a:effectLst>
                            <a:outerShdw blurRad="38100" dist="38100" dir="2700000" algn="tl">
                              <a:srgbClr val="000000">
                                <a:alpha val="43137"/>
                              </a:srgbClr>
                            </a:outerShdw>
                          </a:effectLst>
                          <a:ea typeface="標楷體" panose="03000509000000000000" pitchFamily="65" charset="-120"/>
                        </a:rPr>
                        <a:t>www</a:t>
                      </a:r>
                      <a:endParaRPr lang="zh-TW" altLang="en-US" sz="2400" dirty="0">
                        <a:solidFill>
                          <a:schemeClr val="tx1"/>
                        </a:solidFill>
                        <a:effectLst>
                          <a:outerShdw blurRad="38100" dist="38100" dir="2700000" algn="tl">
                            <a:srgbClr val="000000">
                              <a:alpha val="43137"/>
                            </a:srgbClr>
                          </a:outerShdw>
                        </a:effectLst>
                      </a:endParaRPr>
                    </a:p>
                  </a:txBody>
                  <a:tcPr>
                    <a:solidFill>
                      <a:srgbClr val="92D050"/>
                    </a:solidFill>
                  </a:tcPr>
                </a:tc>
                <a:tc>
                  <a:txBody>
                    <a:bodyPr/>
                    <a:lstStyle/>
                    <a:p>
                      <a:pPr algn="ctr"/>
                      <a:r>
                        <a:rPr lang="en-US" altLang="zh-TW" sz="2400" b="1" dirty="0" err="1">
                          <a:ea typeface="標楷體" panose="03000509000000000000" pitchFamily="65" charset="-120"/>
                        </a:rPr>
                        <a:t>ksu</a:t>
                      </a:r>
                      <a:endParaRPr lang="zh-TW" altLang="en-US" sz="2400" dirty="0"/>
                    </a:p>
                  </a:txBody>
                  <a:tcPr>
                    <a:solidFill>
                      <a:srgbClr val="EE853E"/>
                    </a:solidFill>
                  </a:tcPr>
                </a:tc>
                <a:tc>
                  <a:txBody>
                    <a:bodyPr/>
                    <a:lstStyle/>
                    <a:p>
                      <a:pPr algn="ctr"/>
                      <a:r>
                        <a:rPr lang="en-US" altLang="zh-TW" sz="2400" b="1" dirty="0" err="1">
                          <a:ea typeface="標楷體" panose="03000509000000000000" pitchFamily="65" charset="-120"/>
                        </a:rPr>
                        <a:t>edu</a:t>
                      </a:r>
                      <a:endParaRPr lang="zh-TW" altLang="en-US" sz="2400" dirty="0"/>
                    </a:p>
                  </a:txBody>
                  <a:tcPr>
                    <a:solidFill>
                      <a:srgbClr val="EA005F"/>
                    </a:solidFill>
                  </a:tcPr>
                </a:tc>
                <a:tc>
                  <a:txBody>
                    <a:bodyPr/>
                    <a:lstStyle/>
                    <a:p>
                      <a:pPr algn="ctr"/>
                      <a:r>
                        <a:rPr lang="en-US" altLang="zh-TW" sz="2400" b="1" dirty="0" err="1">
                          <a:ea typeface="標楷體" panose="03000509000000000000" pitchFamily="65" charset="-120"/>
                        </a:rPr>
                        <a:t>tw</a:t>
                      </a:r>
                      <a:endParaRPr lang="zh-TW" altLang="en-US" sz="2400" dirty="0"/>
                    </a:p>
                  </a:txBody>
                  <a:tcPr>
                    <a:solidFill>
                      <a:srgbClr val="99CCFF"/>
                    </a:solidFill>
                  </a:tcPr>
                </a:tc>
                <a:extLst>
                  <a:ext uri="{0D108BD9-81ED-4DB2-BD59-A6C34878D82A}">
                    <a16:rowId xmlns:a16="http://schemas.microsoft.com/office/drawing/2014/main" val="1626851674"/>
                  </a:ext>
                </a:extLst>
              </a:tr>
              <a:tr h="458743">
                <a:tc>
                  <a:txBody>
                    <a:bodyPr/>
                    <a:lstStyle/>
                    <a:p>
                      <a:pPr algn="ctr"/>
                      <a:r>
                        <a:rPr lang="zh-TW" altLang="en-US" b="1" dirty="0">
                          <a:solidFill>
                            <a:schemeClr val="bg1"/>
                          </a:solidFill>
                          <a:latin typeface="微軟正黑體" panose="020B0604030504040204" pitchFamily="34" charset="-120"/>
                          <a:ea typeface="微軟正黑體" panose="020B0604030504040204" pitchFamily="34" charset="-120"/>
                        </a:rPr>
                        <a:t>主機名稱</a:t>
                      </a:r>
                    </a:p>
                  </a:txBody>
                  <a:tcPr>
                    <a:solidFill>
                      <a:srgbClr val="92D050"/>
                    </a:solidFill>
                  </a:tcPr>
                </a:tc>
                <a:tc>
                  <a:txBody>
                    <a:bodyPr/>
                    <a:lstStyle/>
                    <a:p>
                      <a:pPr algn="ctr"/>
                      <a:r>
                        <a:rPr lang="zh-TW" altLang="en-US" b="1" dirty="0">
                          <a:solidFill>
                            <a:schemeClr val="bg1"/>
                          </a:solidFill>
                          <a:latin typeface="微軟正黑體" panose="020B0604030504040204" pitchFamily="34" charset="-120"/>
                          <a:ea typeface="微軟正黑體" panose="020B0604030504040204" pitchFamily="34" charset="-120"/>
                        </a:rPr>
                        <a:t>機構名稱</a:t>
                      </a:r>
                    </a:p>
                  </a:txBody>
                  <a:tcPr>
                    <a:solidFill>
                      <a:srgbClr val="EE853E"/>
                    </a:solidFill>
                  </a:tcPr>
                </a:tc>
                <a:tc>
                  <a:txBody>
                    <a:bodyPr/>
                    <a:lstStyle/>
                    <a:p>
                      <a:pPr algn="ctr"/>
                      <a:r>
                        <a:rPr lang="zh-TW" altLang="en-US" b="1" dirty="0">
                          <a:solidFill>
                            <a:schemeClr val="bg1"/>
                          </a:solidFill>
                          <a:latin typeface="微軟正黑體" panose="020B0604030504040204" pitchFamily="34" charset="-120"/>
                          <a:ea typeface="微軟正黑體" panose="020B0604030504040204" pitchFamily="34" charset="-120"/>
                        </a:rPr>
                        <a:t>類別名稱</a:t>
                      </a:r>
                    </a:p>
                  </a:txBody>
                  <a:tcPr>
                    <a:solidFill>
                      <a:srgbClr val="EA005F"/>
                    </a:solidFill>
                  </a:tcPr>
                </a:tc>
                <a:tc>
                  <a:txBody>
                    <a:bodyPr/>
                    <a:lstStyle/>
                    <a:p>
                      <a:pPr algn="ctr"/>
                      <a:r>
                        <a:rPr lang="zh-TW" altLang="en-US" b="1" dirty="0">
                          <a:solidFill>
                            <a:schemeClr val="tx1"/>
                          </a:solidFill>
                          <a:latin typeface="微軟正黑體" panose="020B0604030504040204" pitchFamily="34" charset="-120"/>
                          <a:ea typeface="微軟正黑體" panose="020B0604030504040204" pitchFamily="34" charset="-120"/>
                        </a:rPr>
                        <a:t>國別</a:t>
                      </a:r>
                      <a:r>
                        <a:rPr lang="zh-TW" altLang="en-US" b="1" dirty="0">
                          <a:solidFill>
                            <a:schemeClr val="bg1"/>
                          </a:solidFill>
                          <a:latin typeface="微軟正黑體" panose="020B0604030504040204" pitchFamily="34" charset="-120"/>
                          <a:ea typeface="微軟正黑體" panose="020B0604030504040204" pitchFamily="34" charset="-120"/>
                        </a:rPr>
                        <a:t>名稱</a:t>
                      </a:r>
                    </a:p>
                  </a:txBody>
                  <a:tcPr>
                    <a:solidFill>
                      <a:srgbClr val="99CCFF"/>
                    </a:solidFill>
                  </a:tcPr>
                </a:tc>
                <a:extLst>
                  <a:ext uri="{0D108BD9-81ED-4DB2-BD59-A6C34878D82A}">
                    <a16:rowId xmlns:a16="http://schemas.microsoft.com/office/drawing/2014/main" val="2454941205"/>
                  </a:ext>
                </a:extLst>
              </a:tr>
            </a:tbl>
          </a:graphicData>
        </a:graphic>
      </p:graphicFrame>
      <p:sp>
        <p:nvSpPr>
          <p:cNvPr id="32" name="矩形 31"/>
          <p:cNvSpPr/>
          <p:nvPr/>
        </p:nvSpPr>
        <p:spPr>
          <a:xfrm>
            <a:off x="3263123" y="2414638"/>
            <a:ext cx="5311069" cy="646331"/>
          </a:xfrm>
          <a:prstGeom prst="rect">
            <a:avLst/>
          </a:prstGeom>
        </p:spPr>
        <p:txBody>
          <a:bodyPr wrap="none">
            <a:spAutoFit/>
          </a:bodyPr>
          <a:lstStyle/>
          <a:p>
            <a:r>
              <a:rPr lang="zh-TW" altLang="en-US" b="1" dirty="0">
                <a:solidFill>
                  <a:srgbClr val="FF0000"/>
                </a:solidFill>
                <a:effectLst>
                  <a:outerShdw blurRad="38100" dist="38100" dir="2700000" algn="tl">
                    <a:srgbClr val="000000">
                      <a:alpha val="43137"/>
                    </a:srgbClr>
                  </a:outerShdw>
                </a:effectLst>
              </a:rPr>
              <a:t>網域名稱</a:t>
            </a:r>
            <a:r>
              <a:rPr lang="en-US" altLang="zh-TW" b="1" dirty="0">
                <a:solidFill>
                  <a:srgbClr val="FF0000"/>
                </a:solidFill>
                <a:effectLst>
                  <a:outerShdw blurRad="38100" dist="38100" dir="2700000" algn="tl">
                    <a:srgbClr val="000000">
                      <a:alpha val="43137"/>
                    </a:srgbClr>
                  </a:outerShdw>
                </a:effectLst>
              </a:rPr>
              <a:t>:</a:t>
            </a:r>
            <a:r>
              <a:rPr lang="zh-TW" altLang="en-US" b="1" dirty="0">
                <a:solidFill>
                  <a:srgbClr val="FF0000"/>
                </a:solidFill>
                <a:effectLst>
                  <a:outerShdw blurRad="38100" dist="38100" dir="2700000" algn="tl">
                    <a:srgbClr val="000000">
                      <a:alpha val="43137"/>
                    </a:srgbClr>
                  </a:outerShdw>
                </a:effectLst>
              </a:rPr>
              <a:t>單位申請到的是</a:t>
            </a:r>
            <a:r>
              <a:rPr lang="zh-TW" altLang="en-US" dirty="0">
                <a:solidFill>
                  <a:prstClr val="black"/>
                </a:solidFill>
                <a:latin typeface="微軟正黑體" pitchFamily="34" charset="-120"/>
                <a:ea typeface="微軟正黑體" pitchFamily="34" charset="-120"/>
              </a:rPr>
              <a:t>網域名稱</a:t>
            </a:r>
            <a:r>
              <a:rPr lang="en-US" altLang="zh-TW" dirty="0">
                <a:solidFill>
                  <a:prstClr val="black"/>
                </a:solidFill>
                <a:latin typeface="微軟正黑體" pitchFamily="34" charset="-120"/>
                <a:ea typeface="微軟正黑體" pitchFamily="34" charset="-120"/>
              </a:rPr>
              <a:t>(</a:t>
            </a:r>
            <a:r>
              <a:rPr lang="en-US" altLang="zh-TW" dirty="0"/>
              <a:t>Domain Name </a:t>
            </a:r>
            <a:r>
              <a:rPr lang="en-US" altLang="zh-TW" dirty="0">
                <a:solidFill>
                  <a:prstClr val="black"/>
                </a:solidFill>
                <a:latin typeface="微軟正黑體" pitchFamily="34" charset="-120"/>
                <a:ea typeface="微軟正黑體" pitchFamily="34" charset="-120"/>
              </a:rPr>
              <a:t>)</a:t>
            </a:r>
            <a:r>
              <a:rPr lang="en-US" altLang="zh-TW" dirty="0"/>
              <a:t> </a:t>
            </a:r>
          </a:p>
          <a:p>
            <a:r>
              <a:rPr lang="zh-TW" altLang="en-US" dirty="0"/>
              <a:t>                                                   如  </a:t>
            </a:r>
            <a:r>
              <a:rPr lang="en-US" altLang="zh-TW" dirty="0"/>
              <a:t>ksu.edu.tw</a:t>
            </a:r>
            <a:endParaRPr lang="zh-TW" altLang="en-US" b="1" dirty="0">
              <a:solidFill>
                <a:srgbClr val="FF0000"/>
              </a:solidFill>
              <a:effectLst>
                <a:outerShdw blurRad="38100" dist="38100" dir="2700000" algn="tl">
                  <a:srgbClr val="000000">
                    <a:alpha val="43137"/>
                  </a:srgbClr>
                </a:outerShdw>
              </a:effectLst>
            </a:endParaRPr>
          </a:p>
        </p:txBody>
      </p:sp>
      <p:sp>
        <p:nvSpPr>
          <p:cNvPr id="33" name="矩形 32"/>
          <p:cNvSpPr/>
          <p:nvPr/>
        </p:nvSpPr>
        <p:spPr>
          <a:xfrm>
            <a:off x="2663768" y="1156403"/>
            <a:ext cx="4386955" cy="923330"/>
          </a:xfrm>
          <a:prstGeom prst="rect">
            <a:avLst/>
          </a:prstGeom>
          <a:solidFill>
            <a:schemeClr val="accent4">
              <a:lumMod val="20000"/>
              <a:lumOff val="80000"/>
            </a:schemeClr>
          </a:solidFill>
        </p:spPr>
        <p:txBody>
          <a:bodyPr wrap="square">
            <a:spAutoFit/>
          </a:bodyPr>
          <a:lstStyle/>
          <a:p>
            <a:r>
              <a:rPr lang="zh-TW" altLang="en-US" dirty="0"/>
              <a:t>主機名稱 </a:t>
            </a:r>
            <a:r>
              <a:rPr lang="en-US" altLang="zh-TW" dirty="0"/>
              <a:t>                       </a:t>
            </a:r>
            <a:r>
              <a:rPr lang="en-US" altLang="zh-TW" b="1" dirty="0">
                <a:solidFill>
                  <a:srgbClr val="FF0000"/>
                </a:solidFill>
                <a:effectLst>
                  <a:outerShdw blurRad="38100" dist="38100" dir="2700000" algn="tl">
                    <a:srgbClr val="000000">
                      <a:alpha val="43137"/>
                    </a:srgbClr>
                  </a:outerShdw>
                </a:effectLst>
              </a:rPr>
              <a:t>IP</a:t>
            </a:r>
            <a:r>
              <a:rPr lang="zh-TW" altLang="en-US" b="1" dirty="0">
                <a:solidFill>
                  <a:srgbClr val="FF0000"/>
                </a:solidFill>
                <a:effectLst>
                  <a:outerShdw blurRad="38100" dist="38100" dir="2700000" algn="tl">
                    <a:srgbClr val="000000">
                      <a:alpha val="43137"/>
                    </a:srgbClr>
                  </a:outerShdw>
                </a:effectLst>
              </a:rPr>
              <a:t>位址</a:t>
            </a:r>
            <a:endParaRPr lang="en-US" altLang="zh-TW" dirty="0"/>
          </a:p>
          <a:p>
            <a:r>
              <a:rPr lang="en-US" altLang="zh-TW" b="1" dirty="0">
                <a:solidFill>
                  <a:srgbClr val="FF0000"/>
                </a:solidFill>
                <a:effectLst>
                  <a:outerShdw blurRad="38100" dist="38100" dir="2700000" algn="tl">
                    <a:srgbClr val="000000">
                      <a:alpha val="43137"/>
                    </a:srgbClr>
                  </a:outerShdw>
                </a:effectLst>
              </a:rPr>
              <a:t>www</a:t>
            </a:r>
            <a:r>
              <a:rPr lang="en-US" altLang="zh-TW" dirty="0"/>
              <a:t>.ksu.edu.tw</a:t>
            </a:r>
            <a:r>
              <a:rPr lang="zh-TW" altLang="en-US" dirty="0"/>
              <a:t>            </a:t>
            </a:r>
            <a:r>
              <a:rPr lang="en-US" altLang="zh-TW" b="1" dirty="0">
                <a:solidFill>
                  <a:srgbClr val="FF0000"/>
                </a:solidFill>
                <a:effectLst>
                  <a:outerShdw blurRad="38100" dist="38100" dir="2700000" algn="tl">
                    <a:srgbClr val="000000">
                      <a:alpha val="43137"/>
                    </a:srgbClr>
                  </a:outerShdw>
                </a:effectLst>
                <a:ea typeface="標楷體" panose="03000509000000000000" pitchFamily="65" charset="-120"/>
              </a:rPr>
              <a:t>120.114.100.65</a:t>
            </a:r>
          </a:p>
          <a:p>
            <a:r>
              <a:rPr lang="en-US" altLang="zh-TW" b="1" dirty="0">
                <a:solidFill>
                  <a:srgbClr val="FF0000"/>
                </a:solidFill>
                <a:effectLst>
                  <a:outerShdw blurRad="38100" dist="38100" dir="2700000" algn="tl">
                    <a:srgbClr val="000000">
                      <a:alpha val="43137"/>
                    </a:srgbClr>
                  </a:outerShdw>
                </a:effectLst>
                <a:ea typeface="標楷體" panose="03000509000000000000" pitchFamily="65" charset="-120"/>
              </a:rPr>
              <a:t>dns1.</a:t>
            </a:r>
            <a:r>
              <a:rPr lang="en-US" altLang="zh-TW" dirty="0"/>
              <a:t>.ksu.edu.tw</a:t>
            </a:r>
            <a:r>
              <a:rPr lang="zh-TW" altLang="en-US" dirty="0"/>
              <a:t>           </a:t>
            </a:r>
            <a:r>
              <a:rPr lang="en-US" altLang="zh-TW" b="1" dirty="0">
                <a:solidFill>
                  <a:srgbClr val="FF0000"/>
                </a:solidFill>
                <a:effectLst>
                  <a:outerShdw blurRad="38100" dist="38100" dir="2700000" algn="tl">
                    <a:srgbClr val="000000">
                      <a:alpha val="43137"/>
                    </a:srgbClr>
                  </a:outerShdw>
                </a:effectLst>
                <a:ea typeface="標楷體" panose="03000509000000000000" pitchFamily="65" charset="-120"/>
              </a:rPr>
              <a:t>120.114.50.1</a:t>
            </a:r>
          </a:p>
        </p:txBody>
      </p:sp>
      <p:sp>
        <p:nvSpPr>
          <p:cNvPr id="34" name="矩形 33"/>
          <p:cNvSpPr/>
          <p:nvPr/>
        </p:nvSpPr>
        <p:spPr>
          <a:xfrm>
            <a:off x="1465314" y="1464180"/>
            <a:ext cx="184731" cy="338554"/>
          </a:xfrm>
          <a:prstGeom prst="rect">
            <a:avLst/>
          </a:prstGeom>
        </p:spPr>
        <p:txBody>
          <a:bodyPr wrap="none">
            <a:spAutoFit/>
          </a:bodyPr>
          <a:lstStyle/>
          <a:p>
            <a:endParaRPr lang="zh-TW" altLang="en-US" sz="1600" dirty="0"/>
          </a:p>
        </p:txBody>
      </p:sp>
      <p:sp>
        <p:nvSpPr>
          <p:cNvPr id="35" name="矩形 34"/>
          <p:cNvSpPr/>
          <p:nvPr/>
        </p:nvSpPr>
        <p:spPr>
          <a:xfrm>
            <a:off x="1525863" y="1306157"/>
            <a:ext cx="1043876" cy="646331"/>
          </a:xfrm>
          <a:prstGeom prst="rect">
            <a:avLst/>
          </a:prstGeom>
          <a:solidFill>
            <a:srgbClr val="002060"/>
          </a:solidFill>
        </p:spPr>
        <p:txBody>
          <a:bodyPr wrap="none">
            <a:spAutoFit/>
          </a:bodyPr>
          <a:lstStyle/>
          <a:p>
            <a:r>
              <a:rPr lang="en-US" altLang="zh-TW" b="1" dirty="0">
                <a:solidFill>
                  <a:schemeClr val="bg1"/>
                </a:solidFill>
                <a:effectLst>
                  <a:outerShdw blurRad="38100" dist="38100" dir="2700000" algn="tl">
                    <a:srgbClr val="000000">
                      <a:alpha val="43137"/>
                    </a:srgbClr>
                  </a:outerShdw>
                </a:effectLst>
              </a:rPr>
              <a:t>DNS</a:t>
            </a:r>
            <a:r>
              <a:rPr lang="zh-TW" altLang="en-US" b="1" dirty="0">
                <a:solidFill>
                  <a:schemeClr val="bg1"/>
                </a:solidFill>
                <a:effectLst>
                  <a:outerShdw blurRad="38100" dist="38100" dir="2700000" algn="tl">
                    <a:srgbClr val="000000">
                      <a:alpha val="43137"/>
                    </a:srgbClr>
                  </a:outerShdw>
                </a:effectLst>
              </a:rPr>
              <a:t>紀錄</a:t>
            </a:r>
            <a:endParaRPr lang="en-US" altLang="zh-TW" b="1" dirty="0">
              <a:solidFill>
                <a:schemeClr val="bg1"/>
              </a:solidFill>
              <a:effectLst>
                <a:outerShdw blurRad="38100" dist="38100" dir="2700000" algn="tl">
                  <a:srgbClr val="000000">
                    <a:alpha val="43137"/>
                  </a:srgbClr>
                </a:outerShdw>
              </a:effectLst>
            </a:endParaRPr>
          </a:p>
          <a:p>
            <a:r>
              <a:rPr lang="zh-TW" altLang="en-US" b="1" dirty="0">
                <a:solidFill>
                  <a:schemeClr val="bg1"/>
                </a:solidFill>
                <a:effectLst>
                  <a:outerShdw blurRad="38100" dist="38100" dir="2700000" algn="tl">
                    <a:srgbClr val="000000">
                      <a:alpha val="43137"/>
                    </a:srgbClr>
                  </a:outerShdw>
                </a:effectLst>
              </a:rPr>
              <a:t>示意圖</a:t>
            </a:r>
          </a:p>
        </p:txBody>
      </p:sp>
      <p:graphicFrame>
        <p:nvGraphicFramePr>
          <p:cNvPr id="36" name="表格 35"/>
          <p:cNvGraphicFramePr>
            <a:graphicFrameLocks noGrp="1"/>
          </p:cNvGraphicFramePr>
          <p:nvPr>
            <p:extLst/>
          </p:nvPr>
        </p:nvGraphicFramePr>
        <p:xfrm>
          <a:off x="953989" y="4490415"/>
          <a:ext cx="8128000" cy="917486"/>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101048908"/>
                    </a:ext>
                  </a:extLst>
                </a:gridCol>
                <a:gridCol w="2032000">
                  <a:extLst>
                    <a:ext uri="{9D8B030D-6E8A-4147-A177-3AD203B41FA5}">
                      <a16:colId xmlns:a16="http://schemas.microsoft.com/office/drawing/2014/main" val="2291368515"/>
                    </a:ext>
                  </a:extLst>
                </a:gridCol>
                <a:gridCol w="2032000">
                  <a:extLst>
                    <a:ext uri="{9D8B030D-6E8A-4147-A177-3AD203B41FA5}">
                      <a16:colId xmlns:a16="http://schemas.microsoft.com/office/drawing/2014/main" val="3752292351"/>
                    </a:ext>
                  </a:extLst>
                </a:gridCol>
                <a:gridCol w="2032000">
                  <a:extLst>
                    <a:ext uri="{9D8B030D-6E8A-4147-A177-3AD203B41FA5}">
                      <a16:colId xmlns:a16="http://schemas.microsoft.com/office/drawing/2014/main" val="669903565"/>
                    </a:ext>
                  </a:extLst>
                </a:gridCol>
              </a:tblGrid>
              <a:tr h="458743">
                <a:tc>
                  <a:txBody>
                    <a:bodyPr/>
                    <a:lstStyle/>
                    <a:p>
                      <a:pPr algn="ctr"/>
                      <a:r>
                        <a:rPr lang="en-US" altLang="zh-TW" sz="2400" dirty="0">
                          <a:solidFill>
                            <a:schemeClr val="tx1"/>
                          </a:solidFill>
                        </a:rPr>
                        <a:t>dns1</a:t>
                      </a:r>
                      <a:endParaRPr lang="zh-TW" altLang="en-US" sz="2400" dirty="0">
                        <a:solidFill>
                          <a:schemeClr val="tx1"/>
                        </a:solidFill>
                      </a:endParaRPr>
                    </a:p>
                  </a:txBody>
                  <a:tcPr>
                    <a:solidFill>
                      <a:srgbClr val="92D050"/>
                    </a:solidFill>
                  </a:tcPr>
                </a:tc>
                <a:tc>
                  <a:txBody>
                    <a:bodyPr/>
                    <a:lstStyle/>
                    <a:p>
                      <a:pPr algn="ctr"/>
                      <a:r>
                        <a:rPr lang="en-US" altLang="zh-TW" sz="2400" b="1" dirty="0" err="1">
                          <a:ea typeface="標楷體" panose="03000509000000000000" pitchFamily="65" charset="-120"/>
                        </a:rPr>
                        <a:t>ksu</a:t>
                      </a:r>
                      <a:endParaRPr lang="zh-TW" altLang="en-US" sz="2400" dirty="0"/>
                    </a:p>
                  </a:txBody>
                  <a:tcPr>
                    <a:solidFill>
                      <a:srgbClr val="EE853E"/>
                    </a:solidFill>
                  </a:tcPr>
                </a:tc>
                <a:tc>
                  <a:txBody>
                    <a:bodyPr/>
                    <a:lstStyle/>
                    <a:p>
                      <a:pPr algn="ctr"/>
                      <a:r>
                        <a:rPr lang="en-US" altLang="zh-TW" sz="2400" b="1" dirty="0" err="1">
                          <a:ea typeface="標楷體" panose="03000509000000000000" pitchFamily="65" charset="-120"/>
                        </a:rPr>
                        <a:t>edu</a:t>
                      </a:r>
                      <a:endParaRPr lang="zh-TW" altLang="en-US" sz="2400" dirty="0"/>
                    </a:p>
                  </a:txBody>
                  <a:tcPr>
                    <a:solidFill>
                      <a:srgbClr val="EA005F"/>
                    </a:solidFill>
                  </a:tcPr>
                </a:tc>
                <a:tc>
                  <a:txBody>
                    <a:bodyPr/>
                    <a:lstStyle/>
                    <a:p>
                      <a:pPr algn="ctr"/>
                      <a:r>
                        <a:rPr lang="en-US" altLang="zh-TW" sz="2400" b="1" dirty="0" err="1">
                          <a:ea typeface="標楷體" panose="03000509000000000000" pitchFamily="65" charset="-120"/>
                        </a:rPr>
                        <a:t>tw</a:t>
                      </a:r>
                      <a:endParaRPr lang="zh-TW" altLang="en-US" sz="2400" dirty="0"/>
                    </a:p>
                  </a:txBody>
                  <a:tcPr>
                    <a:solidFill>
                      <a:srgbClr val="99CCFF"/>
                    </a:solidFill>
                  </a:tcPr>
                </a:tc>
                <a:extLst>
                  <a:ext uri="{0D108BD9-81ED-4DB2-BD59-A6C34878D82A}">
                    <a16:rowId xmlns:a16="http://schemas.microsoft.com/office/drawing/2014/main" val="1626851674"/>
                  </a:ext>
                </a:extLst>
              </a:tr>
              <a:tr h="458743">
                <a:tc>
                  <a:txBody>
                    <a:bodyPr/>
                    <a:lstStyle/>
                    <a:p>
                      <a:pPr algn="ctr"/>
                      <a:r>
                        <a:rPr lang="zh-TW" altLang="en-US" b="1" dirty="0">
                          <a:solidFill>
                            <a:schemeClr val="bg1"/>
                          </a:solidFill>
                          <a:latin typeface="微軟正黑體" panose="020B0604030504040204" pitchFamily="34" charset="-120"/>
                          <a:ea typeface="微軟正黑體" panose="020B0604030504040204" pitchFamily="34" charset="-120"/>
                        </a:rPr>
                        <a:t>主機名稱</a:t>
                      </a:r>
                    </a:p>
                  </a:txBody>
                  <a:tcPr>
                    <a:solidFill>
                      <a:srgbClr val="92D050"/>
                    </a:solidFill>
                  </a:tcPr>
                </a:tc>
                <a:tc>
                  <a:txBody>
                    <a:bodyPr/>
                    <a:lstStyle/>
                    <a:p>
                      <a:pPr algn="ctr"/>
                      <a:r>
                        <a:rPr lang="zh-TW" altLang="en-US" b="1" dirty="0">
                          <a:solidFill>
                            <a:schemeClr val="bg1"/>
                          </a:solidFill>
                          <a:latin typeface="微軟正黑體" panose="020B0604030504040204" pitchFamily="34" charset="-120"/>
                          <a:ea typeface="微軟正黑體" panose="020B0604030504040204" pitchFamily="34" charset="-120"/>
                        </a:rPr>
                        <a:t>機構名稱</a:t>
                      </a:r>
                    </a:p>
                  </a:txBody>
                  <a:tcPr>
                    <a:solidFill>
                      <a:srgbClr val="EE853E"/>
                    </a:solidFill>
                  </a:tcPr>
                </a:tc>
                <a:tc>
                  <a:txBody>
                    <a:bodyPr/>
                    <a:lstStyle/>
                    <a:p>
                      <a:pPr algn="ctr"/>
                      <a:r>
                        <a:rPr lang="zh-TW" altLang="en-US" b="1" dirty="0">
                          <a:solidFill>
                            <a:schemeClr val="bg1"/>
                          </a:solidFill>
                          <a:latin typeface="微軟正黑體" panose="020B0604030504040204" pitchFamily="34" charset="-120"/>
                          <a:ea typeface="微軟正黑體" panose="020B0604030504040204" pitchFamily="34" charset="-120"/>
                        </a:rPr>
                        <a:t>類別名稱</a:t>
                      </a:r>
                    </a:p>
                  </a:txBody>
                  <a:tcPr>
                    <a:solidFill>
                      <a:srgbClr val="EA005F"/>
                    </a:solidFill>
                  </a:tcPr>
                </a:tc>
                <a:tc>
                  <a:txBody>
                    <a:bodyPr/>
                    <a:lstStyle/>
                    <a:p>
                      <a:pPr algn="ctr"/>
                      <a:r>
                        <a:rPr lang="zh-TW" altLang="en-US" b="1" dirty="0">
                          <a:solidFill>
                            <a:schemeClr val="tx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國別</a:t>
                      </a:r>
                      <a:r>
                        <a:rPr lang="zh-TW" altLang="en-US" b="1" dirty="0">
                          <a:solidFill>
                            <a:schemeClr val="bg1"/>
                          </a:solidFill>
                          <a:latin typeface="微軟正黑體" panose="020B0604030504040204" pitchFamily="34" charset="-120"/>
                          <a:ea typeface="微軟正黑體" panose="020B0604030504040204" pitchFamily="34" charset="-120"/>
                        </a:rPr>
                        <a:t>名稱</a:t>
                      </a:r>
                    </a:p>
                  </a:txBody>
                  <a:tcPr>
                    <a:solidFill>
                      <a:srgbClr val="99CCFF"/>
                    </a:solidFill>
                  </a:tcPr>
                </a:tc>
                <a:extLst>
                  <a:ext uri="{0D108BD9-81ED-4DB2-BD59-A6C34878D82A}">
                    <a16:rowId xmlns:a16="http://schemas.microsoft.com/office/drawing/2014/main" val="2454941205"/>
                  </a:ext>
                </a:extLst>
              </a:tr>
            </a:tbl>
          </a:graphicData>
        </a:graphic>
      </p:graphicFrame>
      <p:sp>
        <p:nvSpPr>
          <p:cNvPr id="31" name="矩形 30"/>
          <p:cNvSpPr/>
          <p:nvPr/>
        </p:nvSpPr>
        <p:spPr>
          <a:xfrm>
            <a:off x="2957814" y="3060969"/>
            <a:ext cx="6124175" cy="2460389"/>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 name="矩形 36"/>
          <p:cNvSpPr/>
          <p:nvPr/>
        </p:nvSpPr>
        <p:spPr>
          <a:xfrm>
            <a:off x="903487" y="3060969"/>
            <a:ext cx="2020901" cy="2550426"/>
          </a:xfrm>
          <a:prstGeom prst="rect">
            <a:avLst/>
          </a:prstGeom>
          <a:noFill/>
          <a:ln w="76200">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 name="矩形 37"/>
          <p:cNvSpPr/>
          <p:nvPr/>
        </p:nvSpPr>
        <p:spPr>
          <a:xfrm>
            <a:off x="133430" y="2318789"/>
            <a:ext cx="2663768" cy="584775"/>
          </a:xfrm>
          <a:prstGeom prst="rect">
            <a:avLst/>
          </a:prstGeom>
          <a:solidFill>
            <a:schemeClr val="accent6">
              <a:lumMod val="20000"/>
              <a:lumOff val="80000"/>
            </a:schemeClr>
          </a:solidFill>
        </p:spPr>
        <p:txBody>
          <a:bodyPr wrap="square">
            <a:spAutoFit/>
          </a:bodyPr>
          <a:lstStyle/>
          <a:p>
            <a:r>
              <a:rPr lang="zh-TW" altLang="en-US" sz="1600" b="1" dirty="0">
                <a:effectLst>
                  <a:outerShdw blurRad="38100" dist="38100" dir="2700000" algn="tl">
                    <a:srgbClr val="000000">
                      <a:alpha val="43137"/>
                    </a:srgbClr>
                  </a:outerShdw>
                </a:effectLst>
              </a:rPr>
              <a:t>各單位自行設定不同的主機</a:t>
            </a:r>
            <a:endParaRPr lang="en-US" altLang="zh-TW" sz="1600" b="1" dirty="0">
              <a:effectLst>
                <a:outerShdw blurRad="38100" dist="38100" dir="2700000" algn="tl">
                  <a:srgbClr val="000000">
                    <a:alpha val="43137"/>
                  </a:srgbClr>
                </a:outerShdw>
              </a:effectLst>
            </a:endParaRPr>
          </a:p>
          <a:p>
            <a:r>
              <a:rPr lang="zh-TW" altLang="en-US" sz="1600" b="1" dirty="0">
                <a:effectLst>
                  <a:outerShdw blurRad="38100" dist="38100" dir="2700000" algn="tl">
                    <a:srgbClr val="000000">
                      <a:alpha val="43137"/>
                    </a:srgbClr>
                  </a:outerShdw>
                </a:effectLst>
              </a:rPr>
              <a:t>提供各式各樣的服務</a:t>
            </a:r>
          </a:p>
        </p:txBody>
      </p:sp>
      <p:sp>
        <p:nvSpPr>
          <p:cNvPr id="39" name="矩形 38"/>
          <p:cNvSpPr/>
          <p:nvPr/>
        </p:nvSpPr>
        <p:spPr>
          <a:xfrm>
            <a:off x="0" y="3438356"/>
            <a:ext cx="877163" cy="646331"/>
          </a:xfrm>
          <a:prstGeom prst="rect">
            <a:avLst/>
          </a:prstGeom>
        </p:spPr>
        <p:txBody>
          <a:bodyPr wrap="none">
            <a:spAutoFit/>
          </a:bodyPr>
          <a:lstStyle/>
          <a:p>
            <a:r>
              <a:rPr lang="zh-TW" altLang="en-US" b="1" dirty="0">
                <a:effectLst>
                  <a:outerShdw blurRad="38100" dist="38100" dir="2700000" algn="tl">
                    <a:srgbClr val="000000">
                      <a:alpha val="43137"/>
                    </a:srgbClr>
                  </a:outerShdw>
                </a:effectLst>
              </a:rPr>
              <a:t>網站</a:t>
            </a:r>
            <a:endParaRPr lang="en-US" altLang="zh-TW" b="1" dirty="0">
              <a:effectLst>
                <a:outerShdw blurRad="38100" dist="38100" dir="2700000" algn="tl">
                  <a:srgbClr val="000000">
                    <a:alpha val="43137"/>
                  </a:srgbClr>
                </a:outerShdw>
              </a:effectLst>
            </a:endParaRPr>
          </a:p>
          <a:p>
            <a:r>
              <a:rPr lang="zh-TW" altLang="en-US" b="1" dirty="0">
                <a:effectLst>
                  <a:outerShdw blurRad="38100" dist="38100" dir="2700000" algn="tl">
                    <a:srgbClr val="000000">
                      <a:alpha val="43137"/>
                    </a:srgbClr>
                  </a:outerShdw>
                </a:effectLst>
              </a:rPr>
              <a:t>伺服器</a:t>
            </a:r>
          </a:p>
        </p:txBody>
      </p:sp>
      <p:sp>
        <p:nvSpPr>
          <p:cNvPr id="40" name="矩形 39"/>
          <p:cNvSpPr/>
          <p:nvPr/>
        </p:nvSpPr>
        <p:spPr>
          <a:xfrm>
            <a:off x="26324" y="4520524"/>
            <a:ext cx="877163" cy="923330"/>
          </a:xfrm>
          <a:prstGeom prst="rect">
            <a:avLst/>
          </a:prstGeom>
        </p:spPr>
        <p:txBody>
          <a:bodyPr wrap="none">
            <a:spAutoFit/>
          </a:bodyPr>
          <a:lstStyle/>
          <a:p>
            <a:r>
              <a:rPr lang="en-US" altLang="zh-TW" b="1" dirty="0">
                <a:effectLst>
                  <a:outerShdw blurRad="38100" dist="38100" dir="2700000" algn="tl">
                    <a:srgbClr val="000000">
                      <a:alpha val="43137"/>
                    </a:srgbClr>
                  </a:outerShdw>
                </a:effectLst>
              </a:rPr>
              <a:t>DNS</a:t>
            </a:r>
          </a:p>
          <a:p>
            <a:r>
              <a:rPr lang="zh-TW" altLang="en-US" b="1" dirty="0">
                <a:effectLst>
                  <a:outerShdw blurRad="38100" dist="38100" dir="2700000" algn="tl">
                    <a:srgbClr val="000000">
                      <a:alpha val="43137"/>
                    </a:srgbClr>
                  </a:outerShdw>
                </a:effectLst>
              </a:rPr>
              <a:t>名稱</a:t>
            </a:r>
            <a:endParaRPr lang="en-US" altLang="zh-TW" b="1" dirty="0">
              <a:effectLst>
                <a:outerShdw blurRad="38100" dist="38100" dir="2700000" algn="tl">
                  <a:srgbClr val="000000">
                    <a:alpha val="43137"/>
                  </a:srgbClr>
                </a:outerShdw>
              </a:effectLst>
            </a:endParaRPr>
          </a:p>
          <a:p>
            <a:r>
              <a:rPr lang="zh-TW" altLang="en-US" b="1" dirty="0">
                <a:effectLst>
                  <a:outerShdw blurRad="38100" dist="38100" dir="2700000" algn="tl">
                    <a:srgbClr val="000000">
                      <a:alpha val="43137"/>
                    </a:srgbClr>
                  </a:outerShdw>
                </a:effectLst>
              </a:rPr>
              <a:t>伺服器</a:t>
            </a:r>
          </a:p>
        </p:txBody>
      </p:sp>
    </p:spTree>
    <p:extLst>
      <p:ext uri="{BB962C8B-B14F-4D97-AF65-F5344CB8AC3E}">
        <p14:creationId xmlns:p14="http://schemas.microsoft.com/office/powerpoint/2010/main" val="384249346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35779" y="574278"/>
            <a:ext cx="8129970" cy="5663921"/>
          </a:xfrm>
        </p:spPr>
        <p:txBody>
          <a:bodyPr>
            <a:normAutofit/>
          </a:bodyPr>
          <a:lstStyle/>
          <a:p>
            <a:pPr marL="0" indent="0" algn="just">
              <a:buNone/>
            </a:pPr>
            <a:r>
              <a:rPr lang="en-US" altLang="zh-TW" sz="4000" dirty="0"/>
              <a:t>1.</a:t>
            </a:r>
            <a:r>
              <a:rPr lang="zh-TW" altLang="en-US" sz="4000" dirty="0"/>
              <a:t>請問在網址列輸入</a:t>
            </a:r>
            <a:r>
              <a:rPr lang="en-US" altLang="zh-TW" sz="4000" dirty="0"/>
              <a:t>www.ksu.edu.tw</a:t>
            </a:r>
            <a:r>
              <a:rPr lang="zh-TW" altLang="en-US" sz="4000" dirty="0"/>
              <a:t>可自動的轉換為正確對應的 </a:t>
            </a:r>
            <a:r>
              <a:rPr lang="en-US" altLang="zh-TW" sz="4000" dirty="0"/>
              <a:t>IP </a:t>
            </a:r>
            <a:r>
              <a:rPr lang="zh-TW" altLang="en-US" sz="4000" dirty="0"/>
              <a:t>位址並連上該網站是因為有下列何種服務？</a:t>
            </a:r>
            <a:endParaRPr lang="en-US" altLang="zh-TW" sz="4000" dirty="0"/>
          </a:p>
          <a:p>
            <a:pPr marL="0" indent="0" algn="just">
              <a:buNone/>
            </a:pPr>
            <a:endParaRPr lang="zh-TW" altLang="en-US" sz="4000" dirty="0"/>
          </a:p>
          <a:p>
            <a:pPr marL="0" indent="0" algn="just">
              <a:buNone/>
            </a:pPr>
            <a:r>
              <a:rPr lang="en-US" altLang="zh-TW" sz="3600" dirty="0"/>
              <a:t>(A) DNS </a:t>
            </a:r>
          </a:p>
          <a:p>
            <a:pPr marL="0" indent="0" algn="just">
              <a:buNone/>
            </a:pPr>
            <a:r>
              <a:rPr lang="en-US" altLang="zh-TW" sz="3600" dirty="0"/>
              <a:t>(B) FTP </a:t>
            </a:r>
          </a:p>
          <a:p>
            <a:pPr marL="0" indent="0" algn="just">
              <a:buNone/>
            </a:pPr>
            <a:r>
              <a:rPr lang="en-US" altLang="zh-TW" sz="3600" dirty="0"/>
              <a:t>(C) DHCP </a:t>
            </a:r>
          </a:p>
          <a:p>
            <a:pPr marL="0" indent="0" algn="just">
              <a:buNone/>
            </a:pPr>
            <a:r>
              <a:rPr lang="en-US" altLang="zh-TW" sz="3600" dirty="0"/>
              <a:t>(D) SMTP</a:t>
            </a:r>
          </a:p>
          <a:p>
            <a:pPr marL="0" indent="0" algn="just">
              <a:buNone/>
            </a:pPr>
            <a:endParaRPr lang="en-US" altLang="zh-TW" sz="4000" dirty="0"/>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395657802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35779" y="574278"/>
            <a:ext cx="8129970" cy="5663921"/>
          </a:xfrm>
        </p:spPr>
        <p:txBody>
          <a:bodyPr>
            <a:normAutofit/>
          </a:bodyPr>
          <a:lstStyle/>
          <a:p>
            <a:pPr marL="0" indent="0" algn="just">
              <a:buNone/>
            </a:pPr>
            <a:r>
              <a:rPr lang="en-US" altLang="zh-TW" sz="4000" dirty="0"/>
              <a:t>1.</a:t>
            </a:r>
            <a:r>
              <a:rPr lang="zh-TW" altLang="en-US" sz="4000" dirty="0"/>
              <a:t>請問在網址列輸入</a:t>
            </a:r>
            <a:r>
              <a:rPr lang="en-US" altLang="zh-TW" sz="4000" dirty="0"/>
              <a:t>www.ksu.edu.tw</a:t>
            </a:r>
            <a:r>
              <a:rPr lang="zh-TW" altLang="en-US" sz="4000" dirty="0"/>
              <a:t>可自動的轉換為正確對應的 </a:t>
            </a:r>
            <a:r>
              <a:rPr lang="en-US" altLang="zh-TW" sz="4000" dirty="0"/>
              <a:t>IP </a:t>
            </a:r>
            <a:r>
              <a:rPr lang="zh-TW" altLang="en-US" sz="4000" dirty="0"/>
              <a:t>位址並連上該網站是因為有下列何種服務？</a:t>
            </a:r>
            <a:endParaRPr lang="en-US" altLang="zh-TW" sz="4000" dirty="0"/>
          </a:p>
          <a:p>
            <a:pPr marL="0" indent="0" algn="just">
              <a:buNone/>
            </a:pPr>
            <a:endParaRPr lang="zh-TW" altLang="en-US" sz="4000" dirty="0"/>
          </a:p>
          <a:p>
            <a:pPr marL="0" indent="0" algn="just">
              <a:buNone/>
            </a:pPr>
            <a:r>
              <a:rPr lang="en-US" altLang="zh-TW" sz="3600" dirty="0">
                <a:solidFill>
                  <a:srgbClr val="FF0000"/>
                </a:solidFill>
              </a:rPr>
              <a:t>(A) DNS </a:t>
            </a:r>
          </a:p>
          <a:p>
            <a:pPr marL="0" indent="0" algn="just">
              <a:buNone/>
            </a:pPr>
            <a:r>
              <a:rPr lang="en-US" altLang="zh-TW" sz="3600" dirty="0"/>
              <a:t>(B) FTP </a:t>
            </a:r>
          </a:p>
          <a:p>
            <a:pPr marL="0" indent="0" algn="just">
              <a:buNone/>
            </a:pPr>
            <a:r>
              <a:rPr lang="en-US" altLang="zh-TW" sz="3600" dirty="0"/>
              <a:t>(C) DHCP </a:t>
            </a:r>
          </a:p>
          <a:p>
            <a:pPr marL="0" indent="0" algn="just">
              <a:buNone/>
            </a:pPr>
            <a:r>
              <a:rPr lang="en-US" altLang="zh-TW" sz="3600" dirty="0"/>
              <a:t>(D) SMTP</a:t>
            </a:r>
          </a:p>
          <a:p>
            <a:pPr marL="0" indent="0" algn="just">
              <a:buNone/>
            </a:pPr>
            <a:endParaRPr lang="en-US" altLang="zh-TW" sz="4000" dirty="0"/>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222492701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圖片 9"/>
          <p:cNvPicPr>
            <a:picLocks noChangeAspect="1"/>
          </p:cNvPicPr>
          <p:nvPr/>
        </p:nvPicPr>
        <p:blipFill>
          <a:blip r:embed="rId2"/>
          <a:stretch>
            <a:fillRect/>
          </a:stretch>
        </p:blipFill>
        <p:spPr>
          <a:xfrm>
            <a:off x="3048000" y="3289046"/>
            <a:ext cx="5524312" cy="2815071"/>
          </a:xfrm>
          <a:prstGeom prst="rect">
            <a:avLst/>
          </a:prstGeom>
        </p:spPr>
      </p:pic>
      <p:pic>
        <p:nvPicPr>
          <p:cNvPr id="6" name="圖片 5">
            <a:extLst>
              <a:ext uri="{FF2B5EF4-FFF2-40B4-BE49-F238E27FC236}">
                <a16:creationId xmlns:a16="http://schemas.microsoft.com/office/drawing/2014/main" id="{016291E8-051C-4EDF-A068-4C8F8B0B05DB}"/>
              </a:ext>
            </a:extLst>
          </p:cNvPr>
          <p:cNvPicPr>
            <a:picLocks noChangeAspect="1"/>
          </p:cNvPicPr>
          <p:nvPr/>
        </p:nvPicPr>
        <p:blipFill>
          <a:blip r:embed="rId3"/>
          <a:stretch>
            <a:fillRect/>
          </a:stretch>
        </p:blipFill>
        <p:spPr>
          <a:xfrm>
            <a:off x="-88776" y="6207487"/>
            <a:ext cx="9232776" cy="675546"/>
          </a:xfrm>
          <a:prstGeom prst="rect">
            <a:avLst/>
          </a:prstGeom>
        </p:spPr>
      </p:pic>
      <p:sp>
        <p:nvSpPr>
          <p:cNvPr id="2" name="標題 1"/>
          <p:cNvSpPr>
            <a:spLocks noGrp="1"/>
          </p:cNvSpPr>
          <p:nvPr>
            <p:ph type="title"/>
          </p:nvPr>
        </p:nvSpPr>
        <p:spPr>
          <a:xfrm>
            <a:off x="2555776" y="375655"/>
            <a:ext cx="6275040" cy="922114"/>
          </a:xfrm>
        </p:spPr>
        <p:txBody>
          <a:bodyPr/>
          <a:lstStyle/>
          <a:p>
            <a:r>
              <a:rPr lang="zh-TW" altLang="en-US" b="1" dirty="0">
                <a:effectLst>
                  <a:outerShdw blurRad="38100" dist="38100" dir="2700000" algn="tl">
                    <a:srgbClr val="000000">
                      <a:alpha val="43137"/>
                    </a:srgbClr>
                  </a:outerShdw>
                </a:effectLst>
              </a:rPr>
              <a:t>如何知道</a:t>
            </a:r>
            <a:r>
              <a:rPr lang="en-US" altLang="zh-TW" b="1" dirty="0">
                <a:effectLst>
                  <a:outerShdw blurRad="38100" dist="38100" dir="2700000" algn="tl">
                    <a:srgbClr val="000000">
                      <a:alpha val="43137"/>
                    </a:srgbClr>
                  </a:outerShdw>
                </a:effectLst>
              </a:rPr>
              <a:t>google</a:t>
            </a:r>
            <a:r>
              <a:rPr lang="zh-TW" altLang="en-US" b="1" dirty="0">
                <a:effectLst>
                  <a:outerShdw blurRad="38100" dist="38100" dir="2700000" algn="tl">
                    <a:srgbClr val="000000">
                      <a:alpha val="43137"/>
                    </a:srgbClr>
                  </a:outerShdw>
                </a:effectLst>
              </a:rPr>
              <a:t>的</a:t>
            </a:r>
            <a:r>
              <a:rPr lang="en-US" altLang="zh-TW" b="1" dirty="0">
                <a:effectLst>
                  <a:outerShdw blurRad="38100" dist="38100" dir="2700000" algn="tl">
                    <a:srgbClr val="000000">
                      <a:alpha val="43137"/>
                    </a:srgbClr>
                  </a:outerShdw>
                </a:effectLst>
              </a:rPr>
              <a:t>IP ??</a:t>
            </a:r>
            <a:endParaRPr lang="zh-TW" altLang="en-US" b="1" dirty="0">
              <a:effectLst>
                <a:outerShdw blurRad="38100" dist="38100" dir="2700000" algn="tl">
                  <a:srgbClr val="000000">
                    <a:alpha val="43137"/>
                  </a:srgbClr>
                </a:outerShdw>
              </a:effectLst>
            </a:endParaRPr>
          </a:p>
        </p:txBody>
      </p:sp>
      <p:sp>
        <p:nvSpPr>
          <p:cNvPr id="4" name="矩形 3"/>
          <p:cNvSpPr/>
          <p:nvPr/>
        </p:nvSpPr>
        <p:spPr>
          <a:xfrm>
            <a:off x="323528" y="548680"/>
            <a:ext cx="2232248" cy="5760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200" dirty="0"/>
              <a:t>網路實測</a:t>
            </a:r>
          </a:p>
        </p:txBody>
      </p:sp>
      <p:sp>
        <p:nvSpPr>
          <p:cNvPr id="8" name="文字方塊 7"/>
          <p:cNvSpPr txBox="1"/>
          <p:nvPr/>
        </p:nvSpPr>
        <p:spPr>
          <a:xfrm>
            <a:off x="323528" y="1339016"/>
            <a:ext cx="6545382" cy="646331"/>
          </a:xfrm>
          <a:prstGeom prst="rect">
            <a:avLst/>
          </a:prstGeom>
          <a:noFill/>
        </p:spPr>
        <p:txBody>
          <a:bodyPr wrap="none" rtlCol="0">
            <a:spAutoFit/>
          </a:bodyPr>
          <a:lstStyle/>
          <a:p>
            <a:r>
              <a:rPr lang="zh-TW" altLang="en-US" sz="3600" dirty="0">
                <a:latin typeface="Times New Roman" panose="02020603050405020304" pitchFamily="18" charset="0"/>
                <a:ea typeface="標楷體" panose="03000509000000000000" pitchFamily="65" charset="-120"/>
              </a:rPr>
              <a:t>步驟</a:t>
            </a:r>
            <a:r>
              <a:rPr lang="en-US" altLang="zh-TW" sz="3600" dirty="0">
                <a:latin typeface="Times New Roman" panose="02020603050405020304" pitchFamily="18" charset="0"/>
                <a:ea typeface="標楷體" panose="03000509000000000000" pitchFamily="65" charset="-120"/>
              </a:rPr>
              <a:t>1</a:t>
            </a:r>
            <a:r>
              <a:rPr lang="zh-TW" altLang="en-US" sz="3600" dirty="0">
                <a:latin typeface="Times New Roman" panose="02020603050405020304" pitchFamily="18" charset="0"/>
                <a:ea typeface="標楷體" panose="03000509000000000000" pitchFamily="65" charset="-120"/>
              </a:rPr>
              <a:t>：找到命令提示字元</a:t>
            </a:r>
            <a:r>
              <a:rPr lang="en-US" altLang="zh-TW" sz="3600" dirty="0">
                <a:latin typeface="Times New Roman" panose="02020603050405020304" pitchFamily="18" charset="0"/>
                <a:ea typeface="標楷體" panose="03000509000000000000" pitchFamily="65" charset="-120"/>
              </a:rPr>
              <a:t>CMD</a:t>
            </a:r>
            <a:endParaRPr lang="zh-TW" altLang="en-US" sz="3600" dirty="0">
              <a:latin typeface="Times New Roman" panose="02020603050405020304" pitchFamily="18" charset="0"/>
              <a:ea typeface="標楷體" panose="03000509000000000000" pitchFamily="65" charset="-120"/>
            </a:endParaRPr>
          </a:p>
        </p:txBody>
      </p:sp>
      <p:sp>
        <p:nvSpPr>
          <p:cNvPr id="9" name="文字方塊 8"/>
          <p:cNvSpPr txBox="1"/>
          <p:nvPr/>
        </p:nvSpPr>
        <p:spPr>
          <a:xfrm>
            <a:off x="423421" y="1985347"/>
            <a:ext cx="6977038" cy="1200329"/>
          </a:xfrm>
          <a:prstGeom prst="rect">
            <a:avLst/>
          </a:prstGeom>
          <a:solidFill>
            <a:schemeClr val="bg2">
              <a:lumMod val="90000"/>
            </a:schemeClr>
          </a:solidFill>
        </p:spPr>
        <p:txBody>
          <a:bodyPr wrap="none" rtlCol="0">
            <a:spAutoFit/>
          </a:bodyPr>
          <a:lstStyle/>
          <a:p>
            <a:r>
              <a:rPr lang="zh-TW" altLang="en-US" sz="3600" dirty="0">
                <a:latin typeface="Times New Roman" panose="02020603050405020304" pitchFamily="18" charset="0"/>
                <a:ea typeface="標楷體" panose="03000509000000000000" pitchFamily="65" charset="-120"/>
              </a:rPr>
              <a:t>步驟</a:t>
            </a:r>
            <a:r>
              <a:rPr lang="en-US" altLang="zh-TW" sz="3600" dirty="0">
                <a:latin typeface="Times New Roman" panose="02020603050405020304" pitchFamily="18" charset="0"/>
                <a:ea typeface="標楷體" panose="03000509000000000000" pitchFamily="65" charset="-120"/>
              </a:rPr>
              <a:t>2</a:t>
            </a:r>
            <a:r>
              <a:rPr lang="zh-TW" altLang="en-US" sz="3600" dirty="0">
                <a:latin typeface="Times New Roman" panose="02020603050405020304" pitchFamily="18" charset="0"/>
                <a:ea typeface="標楷體" panose="03000509000000000000" pitchFamily="65" charset="-120"/>
              </a:rPr>
              <a:t>：使用</a:t>
            </a:r>
            <a:r>
              <a:rPr lang="en-US" altLang="zh-TW" sz="3600" dirty="0" err="1">
                <a:latin typeface="Times New Roman" panose="02020603050405020304" pitchFamily="18" charset="0"/>
                <a:ea typeface="標楷體" panose="03000509000000000000" pitchFamily="65" charset="-120"/>
              </a:rPr>
              <a:t>nslookup</a:t>
            </a:r>
            <a:r>
              <a:rPr lang="zh-TW" altLang="en-US" sz="3600" dirty="0">
                <a:latin typeface="Times New Roman" panose="02020603050405020304" pitchFamily="18" charset="0"/>
                <a:ea typeface="標楷體" panose="03000509000000000000" pitchFamily="65" charset="-120"/>
              </a:rPr>
              <a:t>指令</a:t>
            </a:r>
            <a:endParaRPr lang="en-US" altLang="zh-TW" sz="3600" dirty="0">
              <a:latin typeface="Times New Roman" panose="02020603050405020304" pitchFamily="18" charset="0"/>
              <a:ea typeface="標楷體" panose="03000509000000000000" pitchFamily="65" charset="-120"/>
            </a:endParaRPr>
          </a:p>
          <a:p>
            <a:r>
              <a:rPr lang="zh-TW" altLang="en-US" sz="3600" dirty="0">
                <a:solidFill>
                  <a:srgbClr val="FF0000"/>
                </a:solidFill>
                <a:latin typeface="Times New Roman" panose="02020603050405020304" pitchFamily="18" charset="0"/>
                <a:ea typeface="標楷體" panose="03000509000000000000" pitchFamily="65" charset="-120"/>
              </a:rPr>
              <a:t>               </a:t>
            </a:r>
            <a:r>
              <a:rPr lang="en-US" altLang="zh-TW" sz="3600" dirty="0" err="1">
                <a:solidFill>
                  <a:srgbClr val="FF0000"/>
                </a:solidFill>
                <a:latin typeface="Times New Roman" panose="02020603050405020304" pitchFamily="18" charset="0"/>
                <a:ea typeface="標楷體" panose="03000509000000000000" pitchFamily="65" charset="-120"/>
              </a:rPr>
              <a:t>nslookup</a:t>
            </a:r>
            <a:r>
              <a:rPr lang="en-US" altLang="zh-TW" sz="3600" dirty="0">
                <a:latin typeface="Times New Roman" panose="02020603050405020304" pitchFamily="18" charset="0"/>
                <a:ea typeface="標楷體" panose="03000509000000000000" pitchFamily="65" charset="-120"/>
              </a:rPr>
              <a:t> </a:t>
            </a:r>
            <a:r>
              <a:rPr lang="en-US" altLang="zh-TW" sz="3600" dirty="0">
                <a:solidFill>
                  <a:srgbClr val="00B050"/>
                </a:solidFill>
                <a:latin typeface="Times New Roman" panose="02020603050405020304" pitchFamily="18" charset="0"/>
                <a:ea typeface="標楷體" panose="03000509000000000000" pitchFamily="65" charset="-120"/>
              </a:rPr>
              <a:t>www.google.com</a:t>
            </a:r>
            <a:endParaRPr lang="zh-TW" altLang="en-US" sz="3600" dirty="0">
              <a:solidFill>
                <a:srgbClr val="00B050"/>
              </a:solidFill>
              <a:latin typeface="Times New Roman" panose="02020603050405020304" pitchFamily="18" charset="0"/>
              <a:ea typeface="標楷體" panose="03000509000000000000" pitchFamily="65" charset="-120"/>
            </a:endParaRPr>
          </a:p>
        </p:txBody>
      </p:sp>
      <p:cxnSp>
        <p:nvCxnSpPr>
          <p:cNvPr id="13" name="直線接點 12"/>
          <p:cNvCxnSpPr/>
          <p:nvPr/>
        </p:nvCxnSpPr>
        <p:spPr>
          <a:xfrm flipV="1">
            <a:off x="4527612" y="4345703"/>
            <a:ext cx="2083395" cy="1338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976984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圖片 9"/>
          <p:cNvPicPr>
            <a:picLocks noChangeAspect="1"/>
          </p:cNvPicPr>
          <p:nvPr/>
        </p:nvPicPr>
        <p:blipFill>
          <a:blip r:embed="rId2"/>
          <a:stretch>
            <a:fillRect/>
          </a:stretch>
        </p:blipFill>
        <p:spPr>
          <a:xfrm>
            <a:off x="3000316" y="3254793"/>
            <a:ext cx="5524312" cy="2815071"/>
          </a:xfrm>
          <a:prstGeom prst="rect">
            <a:avLst/>
          </a:prstGeom>
        </p:spPr>
      </p:pic>
      <p:pic>
        <p:nvPicPr>
          <p:cNvPr id="6" name="圖片 5">
            <a:extLst>
              <a:ext uri="{FF2B5EF4-FFF2-40B4-BE49-F238E27FC236}">
                <a16:creationId xmlns:a16="http://schemas.microsoft.com/office/drawing/2014/main" id="{016291E8-051C-4EDF-A068-4C8F8B0B05DB}"/>
              </a:ext>
            </a:extLst>
          </p:cNvPr>
          <p:cNvPicPr>
            <a:picLocks noChangeAspect="1"/>
          </p:cNvPicPr>
          <p:nvPr/>
        </p:nvPicPr>
        <p:blipFill>
          <a:blip r:embed="rId3"/>
          <a:stretch>
            <a:fillRect/>
          </a:stretch>
        </p:blipFill>
        <p:spPr>
          <a:xfrm>
            <a:off x="-88776" y="6207487"/>
            <a:ext cx="9232776" cy="675546"/>
          </a:xfrm>
          <a:prstGeom prst="rect">
            <a:avLst/>
          </a:prstGeom>
        </p:spPr>
      </p:pic>
      <p:sp>
        <p:nvSpPr>
          <p:cNvPr id="2" name="標題 1"/>
          <p:cNvSpPr>
            <a:spLocks noGrp="1"/>
          </p:cNvSpPr>
          <p:nvPr>
            <p:ph type="title"/>
          </p:nvPr>
        </p:nvSpPr>
        <p:spPr>
          <a:xfrm>
            <a:off x="2555776" y="375655"/>
            <a:ext cx="6275040" cy="922114"/>
          </a:xfrm>
        </p:spPr>
        <p:txBody>
          <a:bodyPr/>
          <a:lstStyle/>
          <a:p>
            <a:r>
              <a:rPr lang="zh-TW" altLang="en-US" b="1" dirty="0">
                <a:effectLst>
                  <a:outerShdw blurRad="38100" dist="38100" dir="2700000" algn="tl">
                    <a:srgbClr val="000000">
                      <a:alpha val="43137"/>
                    </a:srgbClr>
                  </a:outerShdw>
                </a:effectLst>
              </a:rPr>
              <a:t>如何知道</a:t>
            </a:r>
            <a:r>
              <a:rPr lang="en-US" altLang="zh-TW" b="1" dirty="0">
                <a:effectLst>
                  <a:outerShdw blurRad="38100" dist="38100" dir="2700000" algn="tl">
                    <a:srgbClr val="000000">
                      <a:alpha val="43137"/>
                    </a:srgbClr>
                  </a:outerShdw>
                </a:effectLst>
              </a:rPr>
              <a:t>google</a:t>
            </a:r>
            <a:r>
              <a:rPr lang="zh-TW" altLang="en-US" b="1" dirty="0">
                <a:effectLst>
                  <a:outerShdw blurRad="38100" dist="38100" dir="2700000" algn="tl">
                    <a:srgbClr val="000000">
                      <a:alpha val="43137"/>
                    </a:srgbClr>
                  </a:outerShdw>
                </a:effectLst>
              </a:rPr>
              <a:t>的</a:t>
            </a:r>
            <a:r>
              <a:rPr lang="en-US" altLang="zh-TW" b="1" dirty="0">
                <a:effectLst>
                  <a:outerShdw blurRad="38100" dist="38100" dir="2700000" algn="tl">
                    <a:srgbClr val="000000">
                      <a:alpha val="43137"/>
                    </a:srgbClr>
                  </a:outerShdw>
                </a:effectLst>
              </a:rPr>
              <a:t>IP ??</a:t>
            </a:r>
            <a:endParaRPr lang="zh-TW" altLang="en-US" b="1" dirty="0">
              <a:effectLst>
                <a:outerShdw blurRad="38100" dist="38100" dir="2700000" algn="tl">
                  <a:srgbClr val="000000">
                    <a:alpha val="43137"/>
                  </a:srgbClr>
                </a:outerShdw>
              </a:effectLst>
            </a:endParaRPr>
          </a:p>
        </p:txBody>
      </p:sp>
      <p:sp>
        <p:nvSpPr>
          <p:cNvPr id="4" name="矩形 3"/>
          <p:cNvSpPr/>
          <p:nvPr/>
        </p:nvSpPr>
        <p:spPr>
          <a:xfrm>
            <a:off x="323528" y="548680"/>
            <a:ext cx="2232248" cy="5760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200" dirty="0"/>
              <a:t>網路實測</a:t>
            </a:r>
          </a:p>
        </p:txBody>
      </p:sp>
      <p:sp>
        <p:nvSpPr>
          <p:cNvPr id="8" name="文字方塊 7"/>
          <p:cNvSpPr txBox="1"/>
          <p:nvPr/>
        </p:nvSpPr>
        <p:spPr>
          <a:xfrm>
            <a:off x="323528" y="1339016"/>
            <a:ext cx="6545382" cy="646331"/>
          </a:xfrm>
          <a:prstGeom prst="rect">
            <a:avLst/>
          </a:prstGeom>
          <a:noFill/>
        </p:spPr>
        <p:txBody>
          <a:bodyPr wrap="none" rtlCol="0">
            <a:spAutoFit/>
          </a:bodyPr>
          <a:lstStyle/>
          <a:p>
            <a:r>
              <a:rPr lang="zh-TW" altLang="en-US" sz="3600" dirty="0">
                <a:latin typeface="Times New Roman" panose="02020603050405020304" pitchFamily="18" charset="0"/>
                <a:ea typeface="標楷體" panose="03000509000000000000" pitchFamily="65" charset="-120"/>
              </a:rPr>
              <a:t>步驟</a:t>
            </a:r>
            <a:r>
              <a:rPr lang="en-US" altLang="zh-TW" sz="3600" dirty="0">
                <a:latin typeface="Times New Roman" panose="02020603050405020304" pitchFamily="18" charset="0"/>
                <a:ea typeface="標楷體" panose="03000509000000000000" pitchFamily="65" charset="-120"/>
              </a:rPr>
              <a:t>1</a:t>
            </a:r>
            <a:r>
              <a:rPr lang="zh-TW" altLang="en-US" sz="3600" dirty="0">
                <a:latin typeface="Times New Roman" panose="02020603050405020304" pitchFamily="18" charset="0"/>
                <a:ea typeface="標楷體" panose="03000509000000000000" pitchFamily="65" charset="-120"/>
              </a:rPr>
              <a:t>：找到命令提示字元</a:t>
            </a:r>
            <a:r>
              <a:rPr lang="en-US" altLang="zh-TW" sz="3600" dirty="0">
                <a:latin typeface="Times New Roman" panose="02020603050405020304" pitchFamily="18" charset="0"/>
                <a:ea typeface="標楷體" panose="03000509000000000000" pitchFamily="65" charset="-120"/>
              </a:rPr>
              <a:t>CMD</a:t>
            </a:r>
            <a:endParaRPr lang="zh-TW" altLang="en-US" sz="3600" dirty="0">
              <a:latin typeface="Times New Roman" panose="02020603050405020304" pitchFamily="18" charset="0"/>
              <a:ea typeface="標楷體" panose="03000509000000000000" pitchFamily="65" charset="-120"/>
            </a:endParaRPr>
          </a:p>
        </p:txBody>
      </p:sp>
      <p:sp>
        <p:nvSpPr>
          <p:cNvPr id="9" name="文字方塊 8"/>
          <p:cNvSpPr txBox="1"/>
          <p:nvPr/>
        </p:nvSpPr>
        <p:spPr>
          <a:xfrm>
            <a:off x="431104" y="2033128"/>
            <a:ext cx="7906072" cy="1200329"/>
          </a:xfrm>
          <a:prstGeom prst="rect">
            <a:avLst/>
          </a:prstGeom>
          <a:solidFill>
            <a:schemeClr val="bg2">
              <a:lumMod val="90000"/>
            </a:schemeClr>
          </a:solidFill>
        </p:spPr>
        <p:txBody>
          <a:bodyPr wrap="square" rtlCol="0">
            <a:spAutoFit/>
          </a:bodyPr>
          <a:lstStyle/>
          <a:p>
            <a:r>
              <a:rPr lang="zh-TW" altLang="en-US" sz="3600" dirty="0">
                <a:latin typeface="Times New Roman" panose="02020603050405020304" pitchFamily="18" charset="0"/>
                <a:ea typeface="標楷體" panose="03000509000000000000" pitchFamily="65" charset="-120"/>
              </a:rPr>
              <a:t>步驟</a:t>
            </a:r>
            <a:r>
              <a:rPr lang="en-US" altLang="zh-TW" sz="3600" dirty="0">
                <a:latin typeface="Times New Roman" panose="02020603050405020304" pitchFamily="18" charset="0"/>
                <a:ea typeface="標楷體" panose="03000509000000000000" pitchFamily="65" charset="-120"/>
              </a:rPr>
              <a:t>2</a:t>
            </a:r>
            <a:r>
              <a:rPr lang="zh-TW" altLang="en-US" sz="3600" dirty="0">
                <a:latin typeface="Times New Roman" panose="02020603050405020304" pitchFamily="18" charset="0"/>
                <a:ea typeface="標楷體" panose="03000509000000000000" pitchFamily="65" charset="-120"/>
              </a:rPr>
              <a:t>：使用</a:t>
            </a:r>
            <a:r>
              <a:rPr lang="en-US" altLang="zh-TW" sz="3600" dirty="0" err="1">
                <a:latin typeface="Times New Roman" panose="02020603050405020304" pitchFamily="18" charset="0"/>
                <a:ea typeface="標楷體" panose="03000509000000000000" pitchFamily="65" charset="-120"/>
              </a:rPr>
              <a:t>nslookup</a:t>
            </a:r>
            <a:r>
              <a:rPr lang="zh-TW" altLang="en-US" sz="3600" dirty="0">
                <a:latin typeface="Times New Roman" panose="02020603050405020304" pitchFamily="18" charset="0"/>
                <a:ea typeface="標楷體" panose="03000509000000000000" pitchFamily="65" charset="-120"/>
              </a:rPr>
              <a:t>指令</a:t>
            </a:r>
            <a:endParaRPr lang="en-US" altLang="zh-TW" sz="3600" dirty="0">
              <a:latin typeface="Times New Roman" panose="02020603050405020304" pitchFamily="18" charset="0"/>
              <a:ea typeface="標楷體" panose="03000509000000000000" pitchFamily="65" charset="-120"/>
            </a:endParaRPr>
          </a:p>
          <a:p>
            <a:r>
              <a:rPr lang="zh-TW" altLang="en-US" sz="3600" dirty="0">
                <a:solidFill>
                  <a:srgbClr val="FF0000"/>
                </a:solidFill>
                <a:latin typeface="Times New Roman" panose="02020603050405020304" pitchFamily="18" charset="0"/>
                <a:ea typeface="標楷體" panose="03000509000000000000" pitchFamily="65" charset="-120"/>
              </a:rPr>
              <a:t>              </a:t>
            </a:r>
            <a:r>
              <a:rPr lang="en-US" altLang="zh-TW" sz="3600" dirty="0" err="1">
                <a:solidFill>
                  <a:srgbClr val="FF0000"/>
                </a:solidFill>
                <a:latin typeface="Times New Roman" panose="02020603050405020304" pitchFamily="18" charset="0"/>
                <a:ea typeface="標楷體" panose="03000509000000000000" pitchFamily="65" charset="-120"/>
              </a:rPr>
              <a:t>nslookup</a:t>
            </a:r>
            <a:r>
              <a:rPr lang="en-US" altLang="zh-TW" sz="3600" dirty="0">
                <a:latin typeface="Times New Roman" panose="02020603050405020304" pitchFamily="18" charset="0"/>
                <a:ea typeface="標楷體" panose="03000509000000000000" pitchFamily="65" charset="-120"/>
              </a:rPr>
              <a:t> </a:t>
            </a:r>
            <a:r>
              <a:rPr lang="en-US" altLang="zh-TW" sz="3600" dirty="0">
                <a:solidFill>
                  <a:srgbClr val="00B050"/>
                </a:solidFill>
                <a:latin typeface="Times New Roman" panose="02020603050405020304" pitchFamily="18" charset="0"/>
                <a:ea typeface="標楷體" panose="03000509000000000000" pitchFamily="65" charset="-120"/>
              </a:rPr>
              <a:t>www.google.com</a:t>
            </a:r>
            <a:endParaRPr lang="zh-TW" altLang="en-US" sz="3600" dirty="0">
              <a:solidFill>
                <a:srgbClr val="00B050"/>
              </a:solidFill>
              <a:latin typeface="Times New Roman" panose="02020603050405020304" pitchFamily="18" charset="0"/>
              <a:ea typeface="標楷體" panose="03000509000000000000" pitchFamily="65" charset="-120"/>
            </a:endParaRPr>
          </a:p>
        </p:txBody>
      </p:sp>
      <p:cxnSp>
        <p:nvCxnSpPr>
          <p:cNvPr id="13" name="直線接點 12"/>
          <p:cNvCxnSpPr/>
          <p:nvPr/>
        </p:nvCxnSpPr>
        <p:spPr>
          <a:xfrm>
            <a:off x="4246179" y="5549462"/>
            <a:ext cx="12192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向右箭號 11"/>
          <p:cNvSpPr/>
          <p:nvPr/>
        </p:nvSpPr>
        <p:spPr>
          <a:xfrm>
            <a:off x="2555776" y="4803663"/>
            <a:ext cx="788276" cy="8820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88776" y="4983084"/>
            <a:ext cx="2698175" cy="523220"/>
          </a:xfrm>
          <a:prstGeom prst="rect">
            <a:avLst/>
          </a:prstGeom>
        </p:spPr>
        <p:txBody>
          <a:bodyPr wrap="none">
            <a:spAutoFit/>
          </a:bodyPr>
          <a:lstStyle/>
          <a:p>
            <a:r>
              <a:rPr lang="zh-TW" altLang="en-US" sz="2800" b="1" dirty="0">
                <a:effectLst>
                  <a:outerShdw blurRad="38100" dist="38100" dir="2700000" algn="tl">
                    <a:srgbClr val="000000">
                      <a:alpha val="43137"/>
                    </a:srgbClr>
                  </a:outerShdw>
                </a:effectLst>
              </a:rPr>
              <a:t>得到的回應結果</a:t>
            </a:r>
            <a:endParaRPr lang="zh-TW" altLang="en-US" sz="2800" dirty="0"/>
          </a:p>
        </p:txBody>
      </p:sp>
    </p:spTree>
    <p:extLst>
      <p:ext uri="{BB962C8B-B14F-4D97-AF65-F5344CB8AC3E}">
        <p14:creationId xmlns:p14="http://schemas.microsoft.com/office/powerpoint/2010/main" val="331331034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6"/>
            <a:ext cx="7886700" cy="917136"/>
          </a:xfrm>
        </p:spPr>
        <p:txBody>
          <a:bodyPr>
            <a:normAutofit/>
          </a:bodyPr>
          <a:lstStyle/>
          <a:p>
            <a:r>
              <a:rPr lang="zh-TW" altLang="en-US" dirty="0"/>
              <a:t>補充說明</a:t>
            </a:r>
          </a:p>
        </p:txBody>
      </p:sp>
      <p:pic>
        <p:nvPicPr>
          <p:cNvPr id="5" name="圖片 4"/>
          <p:cNvPicPr>
            <a:picLocks noChangeAspect="1"/>
          </p:cNvPicPr>
          <p:nvPr/>
        </p:nvPicPr>
        <p:blipFill>
          <a:blip r:embed="rId2"/>
          <a:stretch>
            <a:fillRect/>
          </a:stretch>
        </p:blipFill>
        <p:spPr>
          <a:xfrm>
            <a:off x="381000" y="1742806"/>
            <a:ext cx="8216476" cy="4186940"/>
          </a:xfrm>
          <a:prstGeom prst="rect">
            <a:avLst/>
          </a:prstGeom>
        </p:spPr>
      </p:pic>
      <p:sp>
        <p:nvSpPr>
          <p:cNvPr id="7" name="文字方塊 6"/>
          <p:cNvSpPr txBox="1"/>
          <p:nvPr/>
        </p:nvSpPr>
        <p:spPr>
          <a:xfrm>
            <a:off x="5171090" y="3195753"/>
            <a:ext cx="3269357" cy="1938992"/>
          </a:xfrm>
          <a:prstGeom prst="rect">
            <a:avLst/>
          </a:prstGeom>
          <a:noFill/>
        </p:spPr>
        <p:txBody>
          <a:bodyPr wrap="none" rtlCol="0">
            <a:spAutoFit/>
          </a:bodyPr>
          <a:lstStyle/>
          <a:p>
            <a:r>
              <a:rPr lang="zh-TW" altLang="en-US" sz="2000" dirty="0">
                <a:solidFill>
                  <a:srgbClr val="FFFF00"/>
                </a:solidFill>
              </a:rPr>
              <a:t>向</a:t>
            </a:r>
            <a:r>
              <a:rPr lang="en-US" altLang="zh-TW" sz="2000" dirty="0">
                <a:solidFill>
                  <a:srgbClr val="FFFF00"/>
                </a:solidFill>
              </a:rPr>
              <a:t>dns.hinet.net(</a:t>
            </a:r>
            <a:r>
              <a:rPr lang="zh-TW" altLang="en-US" sz="2000" dirty="0">
                <a:solidFill>
                  <a:srgbClr val="FFFF00"/>
                </a:solidFill>
              </a:rPr>
              <a:t>中華電信</a:t>
            </a:r>
            <a:r>
              <a:rPr lang="en-US" altLang="zh-TW" sz="2000" dirty="0">
                <a:solidFill>
                  <a:srgbClr val="FFFF00"/>
                </a:solidFill>
              </a:rPr>
              <a:t>)</a:t>
            </a:r>
            <a:r>
              <a:rPr lang="zh-TW" altLang="en-US" sz="2000" dirty="0">
                <a:solidFill>
                  <a:srgbClr val="FFFF00"/>
                </a:solidFill>
              </a:rPr>
              <a:t>的</a:t>
            </a:r>
            <a:endParaRPr lang="en-US" altLang="zh-TW" sz="2000" dirty="0">
              <a:solidFill>
                <a:srgbClr val="FFFF00"/>
              </a:solidFill>
            </a:endParaRPr>
          </a:p>
          <a:p>
            <a:r>
              <a:rPr lang="en-US" altLang="zh-TW" sz="2000" dirty="0">
                <a:solidFill>
                  <a:srgbClr val="FFFF00"/>
                </a:solidFill>
              </a:rPr>
              <a:t>DNS</a:t>
            </a:r>
            <a:r>
              <a:rPr lang="zh-TW" altLang="en-US" sz="2000" dirty="0">
                <a:solidFill>
                  <a:srgbClr val="FFFF00"/>
                </a:solidFill>
              </a:rPr>
              <a:t>伺服器查詢</a:t>
            </a:r>
            <a:endParaRPr lang="en-US" altLang="zh-TW" sz="2000" dirty="0">
              <a:solidFill>
                <a:srgbClr val="FFFF00"/>
              </a:solidFill>
            </a:endParaRPr>
          </a:p>
          <a:p>
            <a:r>
              <a:rPr lang="en-US" altLang="zh-TW" sz="2000" dirty="0">
                <a:solidFill>
                  <a:srgbClr val="FFFF00"/>
                </a:solidFill>
              </a:rPr>
              <a:t>www.google.com</a:t>
            </a:r>
            <a:r>
              <a:rPr lang="zh-TW" altLang="en-US" sz="2000" dirty="0">
                <a:solidFill>
                  <a:srgbClr val="FFFF00"/>
                </a:solidFill>
              </a:rPr>
              <a:t>的</a:t>
            </a:r>
            <a:r>
              <a:rPr lang="en-US" altLang="zh-TW" sz="2000" dirty="0">
                <a:solidFill>
                  <a:srgbClr val="FFFF00"/>
                </a:solidFill>
              </a:rPr>
              <a:t>IP</a:t>
            </a:r>
          </a:p>
          <a:p>
            <a:endParaRPr lang="en-US" altLang="zh-TW" sz="2000" dirty="0">
              <a:solidFill>
                <a:srgbClr val="FFFF00"/>
              </a:solidFill>
            </a:endParaRPr>
          </a:p>
          <a:p>
            <a:r>
              <a:rPr lang="zh-TW" altLang="en-US" sz="2000" dirty="0">
                <a:solidFill>
                  <a:srgbClr val="FFFF00"/>
                </a:solidFill>
              </a:rPr>
              <a:t>中華電信</a:t>
            </a:r>
            <a:r>
              <a:rPr lang="en-US" altLang="zh-TW" sz="2000" dirty="0">
                <a:solidFill>
                  <a:srgbClr val="FFFF00"/>
                </a:solidFill>
              </a:rPr>
              <a:t>DNS</a:t>
            </a:r>
            <a:r>
              <a:rPr lang="zh-TW" altLang="en-US" sz="2000" dirty="0">
                <a:solidFill>
                  <a:srgbClr val="FFFF00"/>
                </a:solidFill>
              </a:rPr>
              <a:t>伺服器的</a:t>
            </a:r>
            <a:r>
              <a:rPr lang="en-US" altLang="zh-TW" sz="2000" dirty="0">
                <a:solidFill>
                  <a:srgbClr val="FFFF00"/>
                </a:solidFill>
              </a:rPr>
              <a:t>IP</a:t>
            </a:r>
          </a:p>
          <a:p>
            <a:r>
              <a:rPr lang="zh-TW" altLang="en-US" sz="2000" dirty="0">
                <a:solidFill>
                  <a:srgbClr val="FFFF00"/>
                </a:solidFill>
              </a:rPr>
              <a:t>是</a:t>
            </a:r>
            <a:r>
              <a:rPr lang="en-US" altLang="zh-TW" sz="2000" dirty="0">
                <a:solidFill>
                  <a:srgbClr val="FFFF00"/>
                </a:solidFill>
              </a:rPr>
              <a:t>168.95.1.1</a:t>
            </a:r>
            <a:endParaRPr lang="zh-TW" altLang="en-US" sz="2000" dirty="0">
              <a:solidFill>
                <a:srgbClr val="FFFF00"/>
              </a:solidFill>
            </a:endParaRPr>
          </a:p>
        </p:txBody>
      </p:sp>
      <p:sp>
        <p:nvSpPr>
          <p:cNvPr id="6" name="矩形 5"/>
          <p:cNvSpPr/>
          <p:nvPr/>
        </p:nvSpPr>
        <p:spPr>
          <a:xfrm>
            <a:off x="381466" y="3229829"/>
            <a:ext cx="2836486" cy="515007"/>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4" name="直線單箭頭接點 33"/>
          <p:cNvCxnSpPr/>
          <p:nvPr/>
        </p:nvCxnSpPr>
        <p:spPr>
          <a:xfrm flipV="1">
            <a:off x="3300248" y="3657600"/>
            <a:ext cx="1870842" cy="2032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118924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6"/>
            <a:ext cx="7886700" cy="917136"/>
          </a:xfrm>
        </p:spPr>
        <p:txBody>
          <a:bodyPr>
            <a:normAutofit/>
          </a:bodyPr>
          <a:lstStyle/>
          <a:p>
            <a:r>
              <a:rPr lang="zh-TW" altLang="en-US" dirty="0"/>
              <a:t>補充說明</a:t>
            </a:r>
          </a:p>
        </p:txBody>
      </p:sp>
      <p:pic>
        <p:nvPicPr>
          <p:cNvPr id="5" name="圖片 4"/>
          <p:cNvPicPr>
            <a:picLocks noChangeAspect="1"/>
          </p:cNvPicPr>
          <p:nvPr/>
        </p:nvPicPr>
        <p:blipFill>
          <a:blip r:embed="rId2"/>
          <a:stretch>
            <a:fillRect/>
          </a:stretch>
        </p:blipFill>
        <p:spPr>
          <a:xfrm>
            <a:off x="390610" y="1810169"/>
            <a:ext cx="8216476" cy="4186940"/>
          </a:xfrm>
          <a:prstGeom prst="rect">
            <a:avLst/>
          </a:prstGeom>
        </p:spPr>
      </p:pic>
      <p:sp>
        <p:nvSpPr>
          <p:cNvPr id="8" name="矩形 7"/>
          <p:cNvSpPr/>
          <p:nvPr/>
        </p:nvSpPr>
        <p:spPr>
          <a:xfrm>
            <a:off x="403641" y="4011063"/>
            <a:ext cx="4365743" cy="1108841"/>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p:cNvSpPr txBox="1"/>
          <p:nvPr/>
        </p:nvSpPr>
        <p:spPr>
          <a:xfrm>
            <a:off x="5171090" y="4262881"/>
            <a:ext cx="2598788" cy="523220"/>
          </a:xfrm>
          <a:prstGeom prst="rect">
            <a:avLst/>
          </a:prstGeom>
          <a:noFill/>
        </p:spPr>
        <p:txBody>
          <a:bodyPr wrap="none" rtlCol="0">
            <a:spAutoFit/>
          </a:bodyPr>
          <a:lstStyle/>
          <a:p>
            <a:r>
              <a:rPr lang="en-US" altLang="zh-TW" sz="2800" dirty="0">
                <a:solidFill>
                  <a:srgbClr val="92D050"/>
                </a:solidFill>
              </a:rPr>
              <a:t>DNS</a:t>
            </a:r>
            <a:r>
              <a:rPr lang="zh-TW" altLang="en-US" sz="2800" dirty="0">
                <a:solidFill>
                  <a:srgbClr val="92D050"/>
                </a:solidFill>
              </a:rPr>
              <a:t>查詢的結果</a:t>
            </a:r>
          </a:p>
        </p:txBody>
      </p:sp>
    </p:spTree>
    <p:extLst>
      <p:ext uri="{BB962C8B-B14F-4D97-AF65-F5344CB8AC3E}">
        <p14:creationId xmlns:p14="http://schemas.microsoft.com/office/powerpoint/2010/main" val="195799308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字方塊 9"/>
          <p:cNvSpPr txBox="1"/>
          <p:nvPr/>
        </p:nvSpPr>
        <p:spPr>
          <a:xfrm>
            <a:off x="3203478" y="306131"/>
            <a:ext cx="5121915" cy="1354217"/>
          </a:xfrm>
          <a:prstGeom prst="rect">
            <a:avLst/>
          </a:prstGeom>
          <a:noFill/>
        </p:spPr>
        <p:txBody>
          <a:bodyPr wrap="none" rtlCol="0">
            <a:spAutoFit/>
          </a:bodyPr>
          <a:lstStyle/>
          <a:p>
            <a:r>
              <a:rPr lang="zh-TW" altLang="en-US" sz="2800" b="1" dirty="0">
                <a:solidFill>
                  <a:srgbClr val="FF0000"/>
                </a:solidFill>
              </a:rPr>
              <a:t>未經授權的回答：</a:t>
            </a:r>
            <a:endParaRPr lang="en-US" altLang="zh-TW" sz="2800" b="1" dirty="0">
              <a:solidFill>
                <a:srgbClr val="FF0000"/>
              </a:solidFill>
            </a:endParaRPr>
          </a:p>
          <a:p>
            <a:r>
              <a:rPr lang="zh-TW" altLang="en-US" b="1" dirty="0">
                <a:solidFill>
                  <a:srgbClr val="00B0F0"/>
                </a:solidFill>
              </a:rPr>
              <a:t>電腦</a:t>
            </a:r>
            <a:r>
              <a:rPr lang="en-US" altLang="zh-TW" b="1" dirty="0">
                <a:solidFill>
                  <a:srgbClr val="00B0F0"/>
                </a:solidFill>
              </a:rPr>
              <a:t>(</a:t>
            </a:r>
            <a:r>
              <a:rPr lang="zh-TW" altLang="en-US" b="1" dirty="0">
                <a:solidFill>
                  <a:srgbClr val="00B0F0"/>
                </a:solidFill>
              </a:rPr>
              <a:t>本機</a:t>
            </a:r>
            <a:r>
              <a:rPr lang="en-US" altLang="zh-TW" b="1" dirty="0">
                <a:solidFill>
                  <a:srgbClr val="00B0F0"/>
                </a:solidFill>
              </a:rPr>
              <a:t>)</a:t>
            </a:r>
            <a:r>
              <a:rPr lang="zh-TW" altLang="en-US" b="1" dirty="0">
                <a:solidFill>
                  <a:srgbClr val="00B0F0"/>
                </a:solidFill>
              </a:rPr>
              <a:t>設定的</a:t>
            </a:r>
            <a:r>
              <a:rPr lang="en-US" altLang="zh-TW" b="1" dirty="0">
                <a:solidFill>
                  <a:srgbClr val="00B0F0"/>
                </a:solidFill>
              </a:rPr>
              <a:t>DNS</a:t>
            </a:r>
            <a:r>
              <a:rPr lang="zh-TW" altLang="en-US" b="1" dirty="0">
                <a:solidFill>
                  <a:srgbClr val="00B0F0"/>
                </a:solidFill>
              </a:rPr>
              <a:t>伺服器有快取紀錄或轉寄站</a:t>
            </a:r>
            <a:endParaRPr lang="en-US" altLang="zh-TW" b="1" dirty="0">
              <a:solidFill>
                <a:srgbClr val="00B0F0"/>
              </a:solidFill>
            </a:endParaRPr>
          </a:p>
          <a:p>
            <a:r>
              <a:rPr lang="zh-TW" altLang="en-US" b="1" dirty="0">
                <a:solidFill>
                  <a:srgbClr val="00B0F0"/>
                </a:solidFill>
              </a:rPr>
              <a:t>因為是從快取或轉寄站獲得的查詢結果</a:t>
            </a:r>
            <a:endParaRPr lang="en-US" altLang="zh-TW" b="1" dirty="0">
              <a:solidFill>
                <a:srgbClr val="00B0F0"/>
              </a:solidFill>
            </a:endParaRPr>
          </a:p>
          <a:p>
            <a:r>
              <a:rPr lang="zh-TW" altLang="en-US" b="1" dirty="0">
                <a:solidFill>
                  <a:srgbClr val="00B0F0"/>
                </a:solidFill>
              </a:rPr>
              <a:t>所以才顯示是</a:t>
            </a:r>
            <a:r>
              <a:rPr lang="en-US" altLang="zh-TW" b="1" dirty="0">
                <a:solidFill>
                  <a:srgbClr val="00B0F0"/>
                </a:solidFill>
              </a:rPr>
              <a:t>[</a:t>
            </a:r>
            <a:r>
              <a:rPr lang="zh-TW" altLang="en-US" b="1" dirty="0">
                <a:solidFill>
                  <a:srgbClr val="00B0F0"/>
                </a:solidFill>
              </a:rPr>
              <a:t>未經授權的回答</a:t>
            </a:r>
            <a:r>
              <a:rPr lang="en-US" altLang="zh-TW" b="1" dirty="0">
                <a:solidFill>
                  <a:srgbClr val="00B0F0"/>
                </a:solidFill>
              </a:rPr>
              <a:t>]</a:t>
            </a:r>
            <a:endParaRPr lang="zh-TW" altLang="en-US" b="1" dirty="0">
              <a:solidFill>
                <a:srgbClr val="00B0F0"/>
              </a:solidFill>
            </a:endParaRPr>
          </a:p>
        </p:txBody>
      </p:sp>
      <p:sp>
        <p:nvSpPr>
          <p:cNvPr id="2" name="標題 1"/>
          <p:cNvSpPr>
            <a:spLocks noGrp="1"/>
          </p:cNvSpPr>
          <p:nvPr>
            <p:ph type="title"/>
          </p:nvPr>
        </p:nvSpPr>
        <p:spPr>
          <a:xfrm>
            <a:off x="628650" y="365126"/>
            <a:ext cx="2495550" cy="917136"/>
          </a:xfrm>
        </p:spPr>
        <p:txBody>
          <a:bodyPr>
            <a:normAutofit/>
          </a:bodyPr>
          <a:lstStyle/>
          <a:p>
            <a:r>
              <a:rPr lang="zh-TW" altLang="en-US" dirty="0"/>
              <a:t>補充說明</a:t>
            </a:r>
          </a:p>
        </p:txBody>
      </p:sp>
      <p:pic>
        <p:nvPicPr>
          <p:cNvPr id="5" name="圖片 4"/>
          <p:cNvPicPr>
            <a:picLocks noChangeAspect="1"/>
          </p:cNvPicPr>
          <p:nvPr/>
        </p:nvPicPr>
        <p:blipFill>
          <a:blip r:embed="rId2"/>
          <a:stretch>
            <a:fillRect/>
          </a:stretch>
        </p:blipFill>
        <p:spPr>
          <a:xfrm>
            <a:off x="436330" y="1810169"/>
            <a:ext cx="8216476" cy="4186940"/>
          </a:xfrm>
          <a:prstGeom prst="rect">
            <a:avLst/>
          </a:prstGeom>
        </p:spPr>
      </p:pic>
      <p:grpSp>
        <p:nvGrpSpPr>
          <p:cNvPr id="11" name="群組 10"/>
          <p:cNvGrpSpPr/>
          <p:nvPr/>
        </p:nvGrpSpPr>
        <p:grpSpPr>
          <a:xfrm>
            <a:off x="427468" y="1721562"/>
            <a:ext cx="2934435" cy="2623785"/>
            <a:chOff x="458505" y="1690031"/>
            <a:chExt cx="2856198" cy="2661252"/>
          </a:xfrm>
        </p:grpSpPr>
        <p:sp>
          <p:nvSpPr>
            <p:cNvPr id="12" name="矩形 11"/>
            <p:cNvSpPr/>
            <p:nvPr/>
          </p:nvSpPr>
          <p:spPr>
            <a:xfrm>
              <a:off x="458505" y="4020207"/>
              <a:ext cx="1937854" cy="331076"/>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3" name="群組 12"/>
            <p:cNvGrpSpPr/>
            <p:nvPr/>
          </p:nvGrpSpPr>
          <p:grpSpPr>
            <a:xfrm>
              <a:off x="2396359" y="1690031"/>
              <a:ext cx="918344" cy="2495714"/>
              <a:chOff x="2396359" y="1690031"/>
              <a:chExt cx="918344" cy="2495714"/>
            </a:xfrm>
          </p:grpSpPr>
          <p:cxnSp>
            <p:nvCxnSpPr>
              <p:cNvPr id="14" name="直線單箭頭接點 13"/>
              <p:cNvCxnSpPr/>
              <p:nvPr/>
            </p:nvCxnSpPr>
            <p:spPr>
              <a:xfrm flipV="1">
                <a:off x="3289490" y="1690031"/>
                <a:ext cx="25213" cy="2492504"/>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接點 14"/>
              <p:cNvCxnSpPr>
                <a:stCxn id="12" idx="3"/>
              </p:cNvCxnSpPr>
              <p:nvPr/>
            </p:nvCxnSpPr>
            <p:spPr>
              <a:xfrm>
                <a:off x="2396359" y="4185745"/>
                <a:ext cx="903889"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50337753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6"/>
            <a:ext cx="7886700" cy="917136"/>
          </a:xfrm>
        </p:spPr>
        <p:txBody>
          <a:bodyPr>
            <a:normAutofit/>
          </a:bodyPr>
          <a:lstStyle/>
          <a:p>
            <a:r>
              <a:rPr lang="zh-TW" altLang="en-US" dirty="0"/>
              <a:t>補充說明</a:t>
            </a:r>
          </a:p>
        </p:txBody>
      </p:sp>
      <p:pic>
        <p:nvPicPr>
          <p:cNvPr id="5" name="圖片 4"/>
          <p:cNvPicPr>
            <a:picLocks noChangeAspect="1"/>
          </p:cNvPicPr>
          <p:nvPr/>
        </p:nvPicPr>
        <p:blipFill>
          <a:blip r:embed="rId2"/>
          <a:stretch>
            <a:fillRect/>
          </a:stretch>
        </p:blipFill>
        <p:spPr>
          <a:xfrm>
            <a:off x="463762" y="1810169"/>
            <a:ext cx="8216476" cy="4186940"/>
          </a:xfrm>
          <a:prstGeom prst="rect">
            <a:avLst/>
          </a:prstGeom>
        </p:spPr>
      </p:pic>
      <p:sp>
        <p:nvSpPr>
          <p:cNvPr id="10" name="矩形 9"/>
          <p:cNvSpPr/>
          <p:nvPr/>
        </p:nvSpPr>
        <p:spPr>
          <a:xfrm>
            <a:off x="1882005" y="4571999"/>
            <a:ext cx="2900202" cy="231229"/>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p:nvSpPr>
        <p:spPr>
          <a:xfrm>
            <a:off x="4820054" y="4367370"/>
            <a:ext cx="2914580" cy="523220"/>
          </a:xfrm>
          <a:prstGeom prst="rect">
            <a:avLst/>
          </a:prstGeom>
          <a:noFill/>
        </p:spPr>
        <p:txBody>
          <a:bodyPr wrap="none" rtlCol="0">
            <a:spAutoFit/>
          </a:bodyPr>
          <a:lstStyle/>
          <a:p>
            <a:r>
              <a:rPr lang="en-US" altLang="zh-TW" sz="2800" dirty="0">
                <a:solidFill>
                  <a:srgbClr val="7030A0"/>
                </a:solidFill>
              </a:rPr>
              <a:t>Google</a:t>
            </a:r>
            <a:r>
              <a:rPr lang="zh-TW" altLang="en-US" sz="2800" dirty="0">
                <a:solidFill>
                  <a:srgbClr val="7030A0"/>
                </a:solidFill>
              </a:rPr>
              <a:t>的</a:t>
            </a:r>
            <a:r>
              <a:rPr lang="en-US" altLang="zh-TW" sz="2800" dirty="0">
                <a:solidFill>
                  <a:srgbClr val="7030A0"/>
                </a:solidFill>
              </a:rPr>
              <a:t>IPv6</a:t>
            </a:r>
            <a:r>
              <a:rPr lang="zh-TW" altLang="en-US" sz="2800" dirty="0">
                <a:solidFill>
                  <a:srgbClr val="7030A0"/>
                </a:solidFill>
              </a:rPr>
              <a:t>位址</a:t>
            </a:r>
          </a:p>
        </p:txBody>
      </p:sp>
      <p:sp>
        <p:nvSpPr>
          <p:cNvPr id="12" name="矩形 11"/>
          <p:cNvSpPr/>
          <p:nvPr/>
        </p:nvSpPr>
        <p:spPr>
          <a:xfrm>
            <a:off x="1616587" y="4834759"/>
            <a:ext cx="1830806" cy="24893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p:cNvSpPr txBox="1"/>
          <p:nvPr/>
        </p:nvSpPr>
        <p:spPr>
          <a:xfrm>
            <a:off x="4820054" y="4747633"/>
            <a:ext cx="2914580" cy="523220"/>
          </a:xfrm>
          <a:prstGeom prst="rect">
            <a:avLst/>
          </a:prstGeom>
          <a:noFill/>
        </p:spPr>
        <p:txBody>
          <a:bodyPr wrap="none" rtlCol="0">
            <a:spAutoFit/>
          </a:bodyPr>
          <a:lstStyle/>
          <a:p>
            <a:r>
              <a:rPr lang="en-US" altLang="zh-TW" sz="2800" dirty="0">
                <a:solidFill>
                  <a:srgbClr val="FF0000"/>
                </a:solidFill>
              </a:rPr>
              <a:t>Google</a:t>
            </a:r>
            <a:r>
              <a:rPr lang="zh-TW" altLang="en-US" sz="2800" dirty="0">
                <a:solidFill>
                  <a:srgbClr val="FF0000"/>
                </a:solidFill>
              </a:rPr>
              <a:t>的</a:t>
            </a:r>
            <a:r>
              <a:rPr lang="en-US" altLang="zh-TW" sz="2800" dirty="0">
                <a:solidFill>
                  <a:srgbClr val="FF0000"/>
                </a:solidFill>
              </a:rPr>
              <a:t>IPv4</a:t>
            </a:r>
            <a:r>
              <a:rPr lang="zh-TW" altLang="en-US" sz="2800" dirty="0">
                <a:solidFill>
                  <a:srgbClr val="FF0000"/>
                </a:solidFill>
              </a:rPr>
              <a:t>位址</a:t>
            </a:r>
          </a:p>
        </p:txBody>
      </p:sp>
    </p:spTree>
    <p:extLst>
      <p:ext uri="{BB962C8B-B14F-4D97-AF65-F5344CB8AC3E}">
        <p14:creationId xmlns:p14="http://schemas.microsoft.com/office/powerpoint/2010/main" val="1872267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4699" y="115960"/>
            <a:ext cx="8064596" cy="944437"/>
          </a:xfrm>
        </p:spPr>
        <p:txBody>
          <a:bodyPr>
            <a:normAutofit/>
          </a:bodyPr>
          <a:lstStyle/>
          <a:p>
            <a:r>
              <a:rPr lang="zh-TW" altLang="en-US" dirty="0">
                <a:latin typeface="標楷體" panose="03000509000000000000" pitchFamily="65" charset="-120"/>
                <a:ea typeface="標楷體" panose="03000509000000000000" pitchFamily="65" charset="-120"/>
              </a:rPr>
              <a:t>類比訊號</a:t>
            </a:r>
            <a:r>
              <a:rPr lang="zh-TW" altLang="en-US" dirty="0">
                <a:latin typeface="標楷體" panose="03000509000000000000" pitchFamily="65" charset="-120"/>
              </a:rPr>
              <a:t>與</a:t>
            </a:r>
            <a:r>
              <a:rPr lang="zh-TW" altLang="en-US" dirty="0">
                <a:latin typeface="標楷體" panose="03000509000000000000" pitchFamily="65" charset="-120"/>
                <a:ea typeface="標楷體" panose="03000509000000000000" pitchFamily="65" charset="-120"/>
              </a:rPr>
              <a:t>數位訊號</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使用情境</a:t>
            </a:r>
          </a:p>
        </p:txBody>
      </p:sp>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pic>
        <p:nvPicPr>
          <p:cNvPr id="42" name="內容版面配置區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456349" y="3062733"/>
            <a:ext cx="762996" cy="432660"/>
          </a:xfrm>
        </p:spPr>
      </p:pic>
      <p:pic>
        <p:nvPicPr>
          <p:cNvPr id="47" name="圖片 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0072" y="3239541"/>
            <a:ext cx="1049463" cy="261243"/>
          </a:xfrm>
          <a:prstGeom prst="rect">
            <a:avLst/>
          </a:prstGeom>
        </p:spPr>
      </p:pic>
      <p:pic>
        <p:nvPicPr>
          <p:cNvPr id="48" name="圖片 4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1401215" y="3228848"/>
            <a:ext cx="1043396" cy="185017"/>
          </a:xfrm>
          <a:prstGeom prst="rect">
            <a:avLst/>
          </a:prstGeom>
        </p:spPr>
      </p:pic>
      <p:grpSp>
        <p:nvGrpSpPr>
          <p:cNvPr id="54" name="群組 53"/>
          <p:cNvGrpSpPr/>
          <p:nvPr/>
        </p:nvGrpSpPr>
        <p:grpSpPr>
          <a:xfrm>
            <a:off x="7896905" y="2607417"/>
            <a:ext cx="1247095" cy="1116153"/>
            <a:chOff x="105155" y="2207338"/>
            <a:chExt cx="2180030" cy="1951132"/>
          </a:xfrm>
        </p:grpSpPr>
        <p:pic>
          <p:nvPicPr>
            <p:cNvPr id="55" name="圖片 5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5155" y="2207338"/>
              <a:ext cx="1254797" cy="1951132"/>
            </a:xfrm>
            <a:prstGeom prst="rect">
              <a:avLst/>
            </a:prstGeom>
          </p:spPr>
        </p:pic>
        <p:pic>
          <p:nvPicPr>
            <p:cNvPr id="56" name="圖片 5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38200" y="2909439"/>
              <a:ext cx="1446985" cy="1091854"/>
            </a:xfrm>
            <a:prstGeom prst="rect">
              <a:avLst/>
            </a:prstGeom>
          </p:spPr>
        </p:pic>
      </p:grpSp>
      <p:sp>
        <p:nvSpPr>
          <p:cNvPr id="16" name="文字方塊 15"/>
          <p:cNvSpPr txBox="1"/>
          <p:nvPr/>
        </p:nvSpPr>
        <p:spPr>
          <a:xfrm>
            <a:off x="2493992" y="2735892"/>
            <a:ext cx="763351" cy="523220"/>
          </a:xfrm>
          <a:prstGeom prst="rect">
            <a:avLst/>
          </a:prstGeom>
          <a:noFill/>
        </p:spPr>
        <p:txBody>
          <a:bodyPr wrap="none" rtlCol="0">
            <a:spAutoFit/>
          </a:bodyPr>
          <a:lstStyle/>
          <a:p>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數據機</a:t>
            </a:r>
            <a:endParaRPr lang="en-US" altLang="zh-TW" sz="1400"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sz="1400" b="1" dirty="0">
                <a:solidFill>
                  <a:srgbClr val="FF0000"/>
                </a:solidFill>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cs typeface="Times New Roman" panose="02020603050405020304" pitchFamily="18" charset="0"/>
              </a:rPr>
              <a:t>Mod</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em</a:t>
            </a:r>
            <a:endParaRPr lang="zh-TW" altLang="en-US" sz="14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1" name="文字方塊 30"/>
          <p:cNvSpPr txBox="1"/>
          <p:nvPr/>
        </p:nvSpPr>
        <p:spPr>
          <a:xfrm>
            <a:off x="1494565" y="3472835"/>
            <a:ext cx="646331" cy="646331"/>
          </a:xfrm>
          <a:prstGeom prst="rect">
            <a:avLst/>
          </a:prstGeom>
          <a:noFill/>
        </p:spPr>
        <p:txBody>
          <a:bodyPr wrap="none" rtlCol="0">
            <a:spAutoFit/>
          </a:bodyPr>
          <a:lstStyle/>
          <a:p>
            <a:r>
              <a:rPr lang="zh-TW" altLang="en-US" dirty="0">
                <a:latin typeface="微軟正黑體" panose="020B0604030504040204" pitchFamily="34" charset="-120"/>
                <a:ea typeface="微軟正黑體" panose="020B0604030504040204" pitchFamily="34" charset="-120"/>
              </a:rPr>
              <a:t>數位</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訊號</a:t>
            </a:r>
          </a:p>
        </p:txBody>
      </p:sp>
      <p:sp>
        <p:nvSpPr>
          <p:cNvPr id="33" name="文字方塊 32"/>
          <p:cNvSpPr txBox="1"/>
          <p:nvPr/>
        </p:nvSpPr>
        <p:spPr>
          <a:xfrm>
            <a:off x="3389147" y="3454301"/>
            <a:ext cx="646331" cy="646331"/>
          </a:xfrm>
          <a:prstGeom prst="rect">
            <a:avLst/>
          </a:prstGeom>
          <a:noFill/>
        </p:spPr>
        <p:txBody>
          <a:bodyPr wrap="none" rtlCol="0">
            <a:spAutoFit/>
          </a:bodyPr>
          <a:lstStyle/>
          <a:p>
            <a:r>
              <a:rPr lang="zh-TW" altLang="en-US" dirty="0">
                <a:latin typeface="微軟正黑體" panose="020B0604030504040204" pitchFamily="34" charset="-120"/>
                <a:ea typeface="微軟正黑體" panose="020B0604030504040204" pitchFamily="34" charset="-120"/>
              </a:rPr>
              <a:t>類比</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訊號</a:t>
            </a:r>
          </a:p>
        </p:txBody>
      </p:sp>
      <p:pic>
        <p:nvPicPr>
          <p:cNvPr id="34" name="圖片 3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119861" y="2719777"/>
            <a:ext cx="999691" cy="1078670"/>
          </a:xfrm>
          <a:prstGeom prst="rect">
            <a:avLst/>
          </a:prstGeom>
        </p:spPr>
      </p:pic>
      <p:sp>
        <p:nvSpPr>
          <p:cNvPr id="35" name="文字方塊 34"/>
          <p:cNvSpPr txBox="1"/>
          <p:nvPr/>
        </p:nvSpPr>
        <p:spPr>
          <a:xfrm>
            <a:off x="4065708" y="2693401"/>
            <a:ext cx="1107996" cy="369332"/>
          </a:xfrm>
          <a:prstGeom prst="rect">
            <a:avLst/>
          </a:prstGeom>
          <a:noFill/>
        </p:spPr>
        <p:txBody>
          <a:bodyPr wrap="none" rtlCol="0">
            <a:spAutoFit/>
          </a:bodyPr>
          <a:lstStyle/>
          <a:p>
            <a:r>
              <a:rPr lang="zh-TW" altLang="en-US" dirty="0">
                <a:latin typeface="微軟正黑體" panose="020B0604030504040204" pitchFamily="34" charset="-120"/>
                <a:ea typeface="微軟正黑體" panose="020B0604030504040204" pitchFamily="34" charset="-120"/>
              </a:rPr>
              <a:t>電信機房</a:t>
            </a:r>
          </a:p>
        </p:txBody>
      </p:sp>
      <p:sp>
        <p:nvSpPr>
          <p:cNvPr id="38" name="矩形 37"/>
          <p:cNvSpPr/>
          <p:nvPr/>
        </p:nvSpPr>
        <p:spPr>
          <a:xfrm>
            <a:off x="2326119" y="3538011"/>
            <a:ext cx="1063028" cy="455708"/>
          </a:xfrm>
          <a:prstGeom prst="rect">
            <a:avLst/>
          </a:prstGeom>
          <a:solidFill>
            <a:schemeClr val="accent6"/>
          </a:solidFill>
          <a:ln w="3810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zh-TW" altLang="en-US" sz="1200" b="1" dirty="0">
                <a:solidFill>
                  <a:schemeClr val="tx1"/>
                </a:solidFill>
                <a:effectLst>
                  <a:outerShdw blurRad="38100" dist="38100" dir="2700000" algn="tl">
                    <a:srgbClr val="000000">
                      <a:alpha val="43137"/>
                    </a:srgbClr>
                  </a:outerShdw>
                </a:effectLst>
                <a:latin typeface="Adobe 繁黑體 Std B" panose="020B0700000000000000" pitchFamily="34" charset="-120"/>
                <a:ea typeface="Adobe 繁黑體 Std B" panose="020B0700000000000000" pitchFamily="34" charset="-120"/>
              </a:rPr>
              <a:t>調變</a:t>
            </a:r>
            <a:r>
              <a:rPr lang="en-US" altLang="zh-TW" sz="1200" b="1" dirty="0">
                <a:solidFill>
                  <a:srgbClr val="FF0000"/>
                </a:solidFill>
                <a:effectLst>
                  <a:outerShdw blurRad="38100" dist="38100" dir="2700000" algn="tl">
                    <a:srgbClr val="000000">
                      <a:alpha val="43137"/>
                    </a:srgbClr>
                  </a:outerShdw>
                </a:effectLst>
                <a:latin typeface="Adobe 繁黑體 Std B" panose="020B0700000000000000" pitchFamily="34" charset="-120"/>
                <a:ea typeface="Adobe 繁黑體 Std B" panose="020B0700000000000000" pitchFamily="34" charset="-120"/>
              </a:rPr>
              <a:t>Mod</a:t>
            </a:r>
            <a:r>
              <a:rPr lang="en-US" altLang="zh-TW" sz="1200" b="1" dirty="0">
                <a:solidFill>
                  <a:schemeClr val="tx1"/>
                </a:solidFill>
                <a:effectLst>
                  <a:outerShdw blurRad="38100" dist="38100" dir="2700000" algn="tl">
                    <a:srgbClr val="000000">
                      <a:alpha val="43137"/>
                    </a:srgbClr>
                  </a:outerShdw>
                </a:effectLst>
                <a:latin typeface="Adobe 繁黑體 Std B" panose="020B0700000000000000" pitchFamily="34" charset="-120"/>
                <a:ea typeface="Adobe 繁黑體 Std B" panose="020B0700000000000000" pitchFamily="34" charset="-120"/>
              </a:rPr>
              <a:t>ulation</a:t>
            </a:r>
            <a:endParaRPr lang="zh-TW" altLang="en-US" sz="1200" b="1" dirty="0">
              <a:solidFill>
                <a:schemeClr val="tx1"/>
              </a:solidFill>
              <a:effectLst>
                <a:outerShdw blurRad="38100" dist="38100" dir="2700000" algn="tl">
                  <a:srgbClr val="000000">
                    <a:alpha val="43137"/>
                  </a:srgbClr>
                </a:outerShdw>
              </a:effectLst>
              <a:latin typeface="Adobe 繁黑體 Std B" panose="020B0700000000000000" pitchFamily="34" charset="-120"/>
              <a:ea typeface="Adobe 繁黑體 Std B" panose="020B0700000000000000" pitchFamily="34" charset="-120"/>
            </a:endParaRPr>
          </a:p>
        </p:txBody>
      </p:sp>
      <p:grpSp>
        <p:nvGrpSpPr>
          <p:cNvPr id="52" name="群組 51"/>
          <p:cNvGrpSpPr/>
          <p:nvPr/>
        </p:nvGrpSpPr>
        <p:grpSpPr>
          <a:xfrm>
            <a:off x="130077" y="2679848"/>
            <a:ext cx="1247095" cy="1116153"/>
            <a:chOff x="105155" y="2207338"/>
            <a:chExt cx="2180030" cy="1951132"/>
          </a:xfrm>
        </p:grpSpPr>
        <p:pic>
          <p:nvPicPr>
            <p:cNvPr id="61" name="圖片 6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5155" y="2207338"/>
              <a:ext cx="1254797" cy="1951132"/>
            </a:xfrm>
            <a:prstGeom prst="rect">
              <a:avLst/>
            </a:prstGeom>
          </p:spPr>
        </p:pic>
        <p:pic>
          <p:nvPicPr>
            <p:cNvPr id="62" name="圖片 6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38200" y="2909439"/>
              <a:ext cx="1446985" cy="1091854"/>
            </a:xfrm>
            <a:prstGeom prst="rect">
              <a:avLst/>
            </a:prstGeom>
          </p:spPr>
        </p:pic>
      </p:grpSp>
      <p:pic>
        <p:nvPicPr>
          <p:cNvPr id="65" name="圖片 6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31290" y="3237925"/>
            <a:ext cx="1002273" cy="261243"/>
          </a:xfrm>
          <a:prstGeom prst="rect">
            <a:avLst/>
          </a:prstGeom>
        </p:spPr>
      </p:pic>
      <p:pic>
        <p:nvPicPr>
          <p:cNvPr id="67" name="圖片 6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flipV="1">
            <a:off x="6833555" y="3184420"/>
            <a:ext cx="1067467" cy="189285"/>
          </a:xfrm>
          <a:prstGeom prst="rect">
            <a:avLst/>
          </a:prstGeom>
        </p:spPr>
      </p:pic>
      <p:sp>
        <p:nvSpPr>
          <p:cNvPr id="68" name="文字方塊 67"/>
          <p:cNvSpPr txBox="1"/>
          <p:nvPr/>
        </p:nvSpPr>
        <p:spPr>
          <a:xfrm>
            <a:off x="5211988" y="3472834"/>
            <a:ext cx="646331" cy="646331"/>
          </a:xfrm>
          <a:prstGeom prst="rect">
            <a:avLst/>
          </a:prstGeom>
          <a:noFill/>
        </p:spPr>
        <p:txBody>
          <a:bodyPr wrap="none" rtlCol="0">
            <a:spAutoFit/>
          </a:bodyPr>
          <a:lstStyle/>
          <a:p>
            <a:r>
              <a:rPr lang="zh-TW" altLang="en-US" dirty="0">
                <a:latin typeface="微軟正黑體" panose="020B0604030504040204" pitchFamily="34" charset="-120"/>
                <a:ea typeface="微軟正黑體" panose="020B0604030504040204" pitchFamily="34" charset="-120"/>
              </a:rPr>
              <a:t>類比</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訊號</a:t>
            </a:r>
          </a:p>
        </p:txBody>
      </p:sp>
      <p:sp>
        <p:nvSpPr>
          <p:cNvPr id="69" name="文字方塊 68"/>
          <p:cNvSpPr txBox="1"/>
          <p:nvPr/>
        </p:nvSpPr>
        <p:spPr>
          <a:xfrm>
            <a:off x="7137079" y="3436732"/>
            <a:ext cx="646331" cy="646331"/>
          </a:xfrm>
          <a:prstGeom prst="rect">
            <a:avLst/>
          </a:prstGeom>
          <a:noFill/>
        </p:spPr>
        <p:txBody>
          <a:bodyPr wrap="none" rtlCol="0">
            <a:spAutoFit/>
          </a:bodyPr>
          <a:lstStyle/>
          <a:p>
            <a:r>
              <a:rPr lang="zh-TW" altLang="en-US" dirty="0">
                <a:latin typeface="微軟正黑體" panose="020B0604030504040204" pitchFamily="34" charset="-120"/>
                <a:ea typeface="微軟正黑體" panose="020B0604030504040204" pitchFamily="34" charset="-120"/>
              </a:rPr>
              <a:t>數位</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訊號</a:t>
            </a:r>
          </a:p>
        </p:txBody>
      </p:sp>
      <p:sp>
        <p:nvSpPr>
          <p:cNvPr id="71" name="矩形 70"/>
          <p:cNvSpPr/>
          <p:nvPr/>
        </p:nvSpPr>
        <p:spPr>
          <a:xfrm>
            <a:off x="5874419" y="3568145"/>
            <a:ext cx="1262660" cy="455708"/>
          </a:xfrm>
          <a:prstGeom prst="rect">
            <a:avLst/>
          </a:prstGeom>
          <a:solidFill>
            <a:schemeClr val="accent6"/>
          </a:solidFill>
          <a:ln w="3810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zh-TW" altLang="en-US" sz="1200" dirty="0">
                <a:solidFill>
                  <a:schemeClr val="bg1"/>
                </a:solidFill>
                <a:latin typeface="Adobe 繁黑體 Std B" panose="020B0700000000000000" pitchFamily="34" charset="-120"/>
                <a:ea typeface="Adobe 繁黑體 Std B" panose="020B0700000000000000" pitchFamily="34" charset="-120"/>
              </a:rPr>
              <a:t>解調變</a:t>
            </a:r>
            <a:r>
              <a:rPr lang="en-US" altLang="zh-TW" sz="1200" b="1" dirty="0">
                <a:solidFill>
                  <a:srgbClr val="FF0000"/>
                </a:solidFill>
                <a:effectLst>
                  <a:outerShdw blurRad="38100" dist="38100" dir="2700000" algn="tl">
                    <a:srgbClr val="000000">
                      <a:alpha val="43137"/>
                    </a:srgbClr>
                  </a:outerShdw>
                </a:effectLst>
                <a:latin typeface="Adobe 繁黑體 Std B" panose="020B0700000000000000" pitchFamily="34" charset="-120"/>
                <a:ea typeface="Adobe 繁黑體 Std B" panose="020B0700000000000000" pitchFamily="34" charset="-120"/>
              </a:rPr>
              <a:t>De</a:t>
            </a:r>
            <a:r>
              <a:rPr lang="en-US" altLang="zh-TW" sz="1200" dirty="0">
                <a:solidFill>
                  <a:schemeClr val="bg1"/>
                </a:solidFill>
                <a:latin typeface="Adobe 繁黑體 Std B" panose="020B0700000000000000" pitchFamily="34" charset="-120"/>
                <a:ea typeface="Adobe 繁黑體 Std B" panose="020B0700000000000000" pitchFamily="34" charset="-120"/>
              </a:rPr>
              <a:t>modulation</a:t>
            </a:r>
            <a:endParaRPr lang="zh-TW" altLang="en-US" sz="1200" dirty="0">
              <a:solidFill>
                <a:schemeClr val="bg1"/>
              </a:solidFill>
              <a:latin typeface="Adobe 繁黑體 Std B" panose="020B0700000000000000" pitchFamily="34" charset="-120"/>
              <a:ea typeface="Adobe 繁黑體 Std B" panose="020B0700000000000000" pitchFamily="34" charset="-120"/>
            </a:endParaRPr>
          </a:p>
        </p:txBody>
      </p:sp>
      <p:pic>
        <p:nvPicPr>
          <p:cNvPr id="57" name="內容版面配置區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60869" y="3135485"/>
            <a:ext cx="762996" cy="432660"/>
          </a:xfrm>
          <a:prstGeom prst="rect">
            <a:avLst/>
          </a:prstGeom>
        </p:spPr>
      </p:pic>
      <p:sp>
        <p:nvSpPr>
          <p:cNvPr id="73" name="矩形 72"/>
          <p:cNvSpPr/>
          <p:nvPr/>
        </p:nvSpPr>
        <p:spPr>
          <a:xfrm>
            <a:off x="1456608" y="3327773"/>
            <a:ext cx="824265" cy="307777"/>
          </a:xfrm>
          <a:prstGeom prst="rect">
            <a:avLst/>
          </a:prstGeom>
        </p:spPr>
        <p:txBody>
          <a:bodyPr wrap="none">
            <a:spAutoFit/>
          </a:bodyPr>
          <a:lstStyle/>
          <a:p>
            <a:r>
              <a:rPr lang="en-US" altLang="zh-TW" sz="1400" dirty="0">
                <a:solidFill>
                  <a:srgbClr val="61ACE1"/>
                </a:solidFill>
                <a:ea typeface="標楷體" panose="03000509000000000000" pitchFamily="65" charset="-120"/>
              </a:rPr>
              <a:t>1010111</a:t>
            </a:r>
            <a:endParaRPr lang="zh-TW" altLang="en-US" sz="1400" dirty="0">
              <a:solidFill>
                <a:srgbClr val="61ACE1"/>
              </a:solidFill>
            </a:endParaRPr>
          </a:p>
        </p:txBody>
      </p:sp>
      <p:sp>
        <p:nvSpPr>
          <p:cNvPr id="76" name="矩形 75"/>
          <p:cNvSpPr/>
          <p:nvPr/>
        </p:nvSpPr>
        <p:spPr>
          <a:xfrm>
            <a:off x="7008565" y="3303227"/>
            <a:ext cx="824265" cy="307777"/>
          </a:xfrm>
          <a:prstGeom prst="rect">
            <a:avLst/>
          </a:prstGeom>
        </p:spPr>
        <p:txBody>
          <a:bodyPr wrap="none">
            <a:spAutoFit/>
          </a:bodyPr>
          <a:lstStyle/>
          <a:p>
            <a:r>
              <a:rPr lang="en-US" altLang="zh-TW" sz="1400" dirty="0">
                <a:solidFill>
                  <a:srgbClr val="61ACE1"/>
                </a:solidFill>
                <a:ea typeface="標楷體" panose="03000509000000000000" pitchFamily="65" charset="-120"/>
              </a:rPr>
              <a:t>1010111</a:t>
            </a:r>
            <a:endParaRPr lang="zh-TW" altLang="en-US" sz="1400" dirty="0">
              <a:solidFill>
                <a:srgbClr val="61ACE1"/>
              </a:solidFill>
            </a:endParaRPr>
          </a:p>
        </p:txBody>
      </p:sp>
      <p:sp>
        <p:nvSpPr>
          <p:cNvPr id="45" name="文字方塊 44"/>
          <p:cNvSpPr txBox="1"/>
          <p:nvPr/>
        </p:nvSpPr>
        <p:spPr>
          <a:xfrm>
            <a:off x="6074220" y="2712773"/>
            <a:ext cx="744114" cy="523220"/>
          </a:xfrm>
          <a:prstGeom prst="rect">
            <a:avLst/>
          </a:prstGeom>
          <a:noFill/>
        </p:spPr>
        <p:txBody>
          <a:bodyPr wrap="none" rtlCol="0">
            <a:spAutoFit/>
          </a:bodyPr>
          <a:lstStyle/>
          <a:p>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數據機</a:t>
            </a:r>
            <a:endParaRPr lang="en-US" altLang="zh-TW" sz="1400"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Modem</a:t>
            </a:r>
            <a:endParaRPr lang="zh-TW" altLang="en-US" sz="14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2" name="文字方塊 31"/>
          <p:cNvSpPr txBox="1"/>
          <p:nvPr/>
        </p:nvSpPr>
        <p:spPr>
          <a:xfrm>
            <a:off x="420643" y="1145425"/>
            <a:ext cx="8504962" cy="954107"/>
          </a:xfrm>
          <a:prstGeom prst="rect">
            <a:avLst/>
          </a:prstGeom>
          <a:noFill/>
        </p:spPr>
        <p:txBody>
          <a:bodyPr wrap="square" rtlCol="0">
            <a:spAutoFit/>
          </a:bodyPr>
          <a:lstStyle/>
          <a:p>
            <a:r>
              <a:rPr lang="zh-TW" altLang="en-US" sz="2800" dirty="0">
                <a:latin typeface="Times New Roman" panose="02020603050405020304" pitchFamily="18" charset="0"/>
                <a:ea typeface="標楷體" panose="03000509000000000000" pitchFamily="65" charset="-120"/>
              </a:rPr>
              <a:t>電腦只能處理數位訊號</a:t>
            </a:r>
            <a:r>
              <a:rPr lang="en-US" altLang="zh-TW" sz="2800" dirty="0">
                <a:latin typeface="Times New Roman" panose="02020603050405020304" pitchFamily="18" charset="0"/>
                <a:ea typeface="標楷體" panose="03000509000000000000" pitchFamily="65" charset="-120"/>
              </a:rPr>
              <a:t>(</a:t>
            </a:r>
            <a:r>
              <a:rPr lang="en-US" altLang="zh-TW" sz="2800" dirty="0">
                <a:solidFill>
                  <a:srgbClr val="FF0000"/>
                </a:solidFill>
                <a:latin typeface="Times New Roman" panose="02020603050405020304" pitchFamily="18" charset="0"/>
                <a:ea typeface="標楷體" panose="03000509000000000000" pitchFamily="65" charset="-120"/>
              </a:rPr>
              <a:t>0</a:t>
            </a:r>
            <a:r>
              <a:rPr lang="zh-TW" altLang="en-US" sz="2800" dirty="0">
                <a:latin typeface="Times New Roman" panose="02020603050405020304" pitchFamily="18" charset="0"/>
                <a:ea typeface="標楷體" panose="03000509000000000000" pitchFamily="65" charset="-120"/>
              </a:rPr>
              <a:t>和</a:t>
            </a:r>
            <a:r>
              <a:rPr lang="en-US" altLang="zh-TW" sz="2800" dirty="0">
                <a:solidFill>
                  <a:srgbClr val="0070C0"/>
                </a:solidFill>
                <a:latin typeface="Times New Roman" panose="02020603050405020304" pitchFamily="18" charset="0"/>
                <a:ea typeface="標楷體" panose="03000509000000000000" pitchFamily="65" charset="-120"/>
              </a:rPr>
              <a:t>1</a:t>
            </a:r>
            <a:r>
              <a:rPr lang="en-US" altLang="zh-TW" sz="2800" dirty="0">
                <a:latin typeface="Times New Roman" panose="02020603050405020304" pitchFamily="18" charset="0"/>
                <a:ea typeface="標楷體" panose="03000509000000000000" pitchFamily="65" charset="-120"/>
              </a:rPr>
              <a:t>)</a:t>
            </a:r>
            <a:r>
              <a:rPr lang="zh-TW" altLang="en-US" sz="2800" dirty="0">
                <a:latin typeface="Times New Roman" panose="02020603050405020304" pitchFamily="18" charset="0"/>
                <a:ea typeface="標楷體" panose="03000509000000000000" pitchFamily="65" charset="-120"/>
              </a:rPr>
              <a:t>，而將之轉換成類比訊號</a:t>
            </a:r>
            <a:r>
              <a:rPr lang="en-US" altLang="zh-TW" sz="2800" dirty="0">
                <a:latin typeface="Times New Roman" panose="02020603050405020304" pitchFamily="18" charset="0"/>
                <a:ea typeface="標楷體" panose="03000509000000000000" pitchFamily="65" charset="-120"/>
              </a:rPr>
              <a:t>(</a:t>
            </a:r>
            <a:r>
              <a:rPr lang="zh-TW" altLang="en-US" sz="2800" dirty="0">
                <a:solidFill>
                  <a:srgbClr val="FF0000"/>
                </a:solidFill>
                <a:latin typeface="Times New Roman" panose="02020603050405020304" pitchFamily="18" charset="0"/>
                <a:ea typeface="標楷體" panose="03000509000000000000" pitchFamily="65" charset="-120"/>
              </a:rPr>
              <a:t>低電壓</a:t>
            </a:r>
            <a:r>
              <a:rPr lang="zh-TW" altLang="en-US" sz="2800" dirty="0">
                <a:latin typeface="Times New Roman" panose="02020603050405020304" pitchFamily="18" charset="0"/>
                <a:ea typeface="標楷體" panose="03000509000000000000" pitchFamily="65" charset="-120"/>
              </a:rPr>
              <a:t>和</a:t>
            </a:r>
            <a:r>
              <a:rPr lang="zh-TW" altLang="en-US" sz="2800" dirty="0">
                <a:solidFill>
                  <a:srgbClr val="0070C0"/>
                </a:solidFill>
                <a:latin typeface="Times New Roman" panose="02020603050405020304" pitchFamily="18" charset="0"/>
                <a:ea typeface="標楷體" panose="03000509000000000000" pitchFamily="65" charset="-120"/>
              </a:rPr>
              <a:t>高電壓</a:t>
            </a:r>
            <a:r>
              <a:rPr lang="en-US" altLang="zh-TW" sz="2800" dirty="0">
                <a:latin typeface="Times New Roman" panose="02020603050405020304" pitchFamily="18" charset="0"/>
                <a:ea typeface="標楷體" panose="03000509000000000000" pitchFamily="65" charset="-120"/>
              </a:rPr>
              <a:t>)</a:t>
            </a:r>
            <a:r>
              <a:rPr lang="zh-TW" altLang="en-US" sz="2800" dirty="0">
                <a:latin typeface="Times New Roman" panose="02020603050405020304" pitchFamily="18" charset="0"/>
                <a:ea typeface="標楷體" panose="03000509000000000000" pitchFamily="65" charset="-120"/>
              </a:rPr>
              <a:t>才能透過電纜線傳送。</a:t>
            </a:r>
          </a:p>
        </p:txBody>
      </p:sp>
      <p:sp>
        <p:nvSpPr>
          <p:cNvPr id="3" name="文字方塊 2"/>
          <p:cNvSpPr txBox="1"/>
          <p:nvPr/>
        </p:nvSpPr>
        <p:spPr>
          <a:xfrm>
            <a:off x="1517471" y="4447104"/>
            <a:ext cx="7309030" cy="646331"/>
          </a:xfrm>
          <a:prstGeom prst="rect">
            <a:avLst/>
          </a:prstGeom>
          <a:noFill/>
        </p:spPr>
        <p:txBody>
          <a:bodyPr wrap="square" rtlCol="0">
            <a:spAutoFit/>
          </a:bodyPr>
          <a:lstStyle/>
          <a:p>
            <a:r>
              <a:rPr lang="en-US" altLang="zh-TW" dirty="0"/>
              <a:t>*</a:t>
            </a:r>
            <a:r>
              <a:rPr lang="zh-TW" altLang="en-US" dirty="0"/>
              <a:t>補充說明：資料編碼有多種方式進行數位訊號與類比訊號的轉換，有興趣的同學可自行研習或上大學時再修電腦網路課程。</a:t>
            </a:r>
          </a:p>
        </p:txBody>
      </p:sp>
    </p:spTree>
    <p:extLst>
      <p:ext uri="{BB962C8B-B14F-4D97-AF65-F5344CB8AC3E}">
        <p14:creationId xmlns:p14="http://schemas.microsoft.com/office/powerpoint/2010/main" val="3310827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grpSp>
        <p:nvGrpSpPr>
          <p:cNvPr id="8" name="群組 7">
            <a:extLst>
              <a:ext uri="{FF2B5EF4-FFF2-40B4-BE49-F238E27FC236}">
                <a16:creationId xmlns:a16="http://schemas.microsoft.com/office/drawing/2014/main" id="{89C5AD3B-87A6-43E8-A00B-27A4E0BB24B9}"/>
              </a:ext>
            </a:extLst>
          </p:cNvPr>
          <p:cNvGrpSpPr/>
          <p:nvPr/>
        </p:nvGrpSpPr>
        <p:grpSpPr>
          <a:xfrm>
            <a:off x="591644" y="2535800"/>
            <a:ext cx="7960712" cy="3570570"/>
            <a:chOff x="821942" y="2037129"/>
            <a:chExt cx="7433031" cy="3570570"/>
          </a:xfrm>
        </p:grpSpPr>
        <p:grpSp>
          <p:nvGrpSpPr>
            <p:cNvPr id="5" name="群組 4">
              <a:extLst>
                <a:ext uri="{FF2B5EF4-FFF2-40B4-BE49-F238E27FC236}">
                  <a16:creationId xmlns:a16="http://schemas.microsoft.com/office/drawing/2014/main" id="{7B22858C-C7BA-4493-ACB4-75AB6D20D9CD}"/>
                </a:ext>
              </a:extLst>
            </p:cNvPr>
            <p:cNvGrpSpPr/>
            <p:nvPr/>
          </p:nvGrpSpPr>
          <p:grpSpPr>
            <a:xfrm>
              <a:off x="821942" y="2037130"/>
              <a:ext cx="2361600" cy="3570568"/>
              <a:chOff x="821942" y="2037130"/>
              <a:chExt cx="2361600" cy="3570568"/>
            </a:xfrm>
          </p:grpSpPr>
          <p:sp>
            <p:nvSpPr>
              <p:cNvPr id="16" name="圓角矩形 15"/>
              <p:cNvSpPr/>
              <p:nvPr/>
            </p:nvSpPr>
            <p:spPr>
              <a:xfrm>
                <a:off x="821942" y="2407742"/>
                <a:ext cx="2361600" cy="3199956"/>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altLang="zh-TW" sz="4400" dirty="0">
                  <a:solidFill>
                    <a:schemeClr val="tx1"/>
                  </a:solidFill>
                  <a:ea typeface="標楷體" panose="03000509000000000000" pitchFamily="65" charset="-120"/>
                </a:endParaRPr>
              </a:p>
              <a:p>
                <a:pPr marL="447675" lvl="0" indent="-354013">
                  <a:buFont typeface="Arial" panose="020B0604020202020204" pitchFamily="34" charset="0"/>
                  <a:buChar char="•"/>
                </a:pPr>
                <a:r>
                  <a:rPr lang="zh-TW" altLang="en-US" sz="3200" dirty="0">
                    <a:solidFill>
                      <a:schemeClr val="tx1"/>
                    </a:solidFill>
                    <a:ea typeface="標楷體" panose="03000509000000000000" pitchFamily="65" charset="-120"/>
                  </a:rPr>
                  <a:t>單工</a:t>
                </a:r>
              </a:p>
              <a:p>
                <a:pPr marL="447675" lvl="0" indent="-354013">
                  <a:buFont typeface="Arial" panose="020B0604020202020204" pitchFamily="34" charset="0"/>
                  <a:buChar char="•"/>
                </a:pPr>
                <a:r>
                  <a:rPr lang="zh-TW" altLang="en-US" sz="3200" dirty="0">
                    <a:solidFill>
                      <a:schemeClr val="tx1"/>
                    </a:solidFill>
                    <a:ea typeface="標楷體" panose="03000509000000000000" pitchFamily="65" charset="-120"/>
                  </a:rPr>
                  <a:t>半雙工</a:t>
                </a:r>
              </a:p>
              <a:p>
                <a:pPr marL="447675" lvl="0" indent="-354013">
                  <a:buFont typeface="Arial" panose="020B0604020202020204" pitchFamily="34" charset="0"/>
                  <a:buChar char="•"/>
                </a:pPr>
                <a:r>
                  <a:rPr lang="zh-TW" altLang="en-US" sz="3200" dirty="0">
                    <a:solidFill>
                      <a:schemeClr val="tx1"/>
                    </a:solidFill>
                    <a:ea typeface="標楷體" panose="03000509000000000000" pitchFamily="65" charset="-120"/>
                  </a:rPr>
                  <a:t>全雙工</a:t>
                </a:r>
              </a:p>
            </p:txBody>
          </p:sp>
          <p:sp>
            <p:nvSpPr>
              <p:cNvPr id="20" name="圓角矩形 19"/>
              <p:cNvSpPr/>
              <p:nvPr/>
            </p:nvSpPr>
            <p:spPr>
              <a:xfrm>
                <a:off x="1045176" y="2037130"/>
                <a:ext cx="1915133" cy="60666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TW" altLang="en-US" sz="3200" dirty="0">
                    <a:ea typeface="標楷體" panose="03000509000000000000" pitchFamily="65" charset="-120"/>
                  </a:rPr>
                  <a:t>傳輸方向</a:t>
                </a:r>
              </a:p>
            </p:txBody>
          </p:sp>
        </p:grpSp>
        <p:grpSp>
          <p:nvGrpSpPr>
            <p:cNvPr id="6" name="群組 5">
              <a:extLst>
                <a:ext uri="{FF2B5EF4-FFF2-40B4-BE49-F238E27FC236}">
                  <a16:creationId xmlns:a16="http://schemas.microsoft.com/office/drawing/2014/main" id="{91A18B9F-C2D7-4FA6-AA82-AF4E8E560E15}"/>
                </a:ext>
              </a:extLst>
            </p:cNvPr>
            <p:cNvGrpSpPr/>
            <p:nvPr/>
          </p:nvGrpSpPr>
          <p:grpSpPr>
            <a:xfrm>
              <a:off x="3358188" y="2037129"/>
              <a:ext cx="2360540" cy="3570570"/>
              <a:chOff x="3321803" y="2037129"/>
              <a:chExt cx="2360540" cy="3570570"/>
            </a:xfrm>
          </p:grpSpPr>
          <p:sp>
            <p:nvSpPr>
              <p:cNvPr id="21" name="圓角矩形 20"/>
              <p:cNvSpPr/>
              <p:nvPr/>
            </p:nvSpPr>
            <p:spPr>
              <a:xfrm>
                <a:off x="3321803" y="2407299"/>
                <a:ext cx="2360540" cy="32004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lvl="0" indent="-342900">
                  <a:buFont typeface="Arial" panose="020B0604020202020204" pitchFamily="34" charset="0"/>
                  <a:buChar char="•"/>
                </a:pPr>
                <a:endParaRPr lang="en-US" altLang="zh-TW" sz="4000" dirty="0">
                  <a:solidFill>
                    <a:schemeClr val="tx1"/>
                  </a:solidFill>
                  <a:ea typeface="標楷體" panose="03000509000000000000" pitchFamily="65" charset="-120"/>
                </a:endParaRPr>
              </a:p>
              <a:p>
                <a:pPr marL="265113" lvl="0" indent="-265113">
                  <a:buFont typeface="Arial" panose="020B0604020202020204" pitchFamily="34" charset="0"/>
                  <a:buChar char="•"/>
                </a:pPr>
                <a:r>
                  <a:rPr lang="zh-TW" altLang="en-US" sz="3200" b="1" dirty="0">
                    <a:solidFill>
                      <a:srgbClr val="FF0000"/>
                    </a:solidFill>
                    <a:effectLst>
                      <a:outerShdw blurRad="38100" dist="38100" dir="2700000" algn="tl">
                        <a:srgbClr val="000000">
                          <a:alpha val="43137"/>
                        </a:srgbClr>
                      </a:outerShdw>
                    </a:effectLst>
                    <a:ea typeface="標楷體" panose="03000509000000000000" pitchFamily="65" charset="-120"/>
                  </a:rPr>
                  <a:t>並列</a:t>
                </a:r>
                <a:r>
                  <a:rPr lang="zh-TW" altLang="en-US" sz="3200" dirty="0">
                    <a:solidFill>
                      <a:schemeClr val="tx1"/>
                    </a:solidFill>
                    <a:ea typeface="標楷體" panose="03000509000000000000" pitchFamily="65" charset="-120"/>
                  </a:rPr>
                  <a:t>傳輸</a:t>
                </a:r>
              </a:p>
              <a:p>
                <a:pPr marL="265113" lvl="0" indent="-265113">
                  <a:buFont typeface="Arial" panose="020B0604020202020204" pitchFamily="34" charset="0"/>
                  <a:buChar char="•"/>
                </a:pPr>
                <a:r>
                  <a:rPr lang="zh-TW" altLang="en-US" sz="3200" b="1" dirty="0">
                    <a:solidFill>
                      <a:srgbClr val="FF0000"/>
                    </a:solidFill>
                    <a:effectLst>
                      <a:outerShdw blurRad="38100" dist="38100" dir="2700000" algn="tl">
                        <a:srgbClr val="000000">
                          <a:alpha val="43137"/>
                        </a:srgbClr>
                      </a:outerShdw>
                    </a:effectLst>
                    <a:ea typeface="標楷體" panose="03000509000000000000" pitchFamily="65" charset="-120"/>
                  </a:rPr>
                  <a:t>串列</a:t>
                </a:r>
                <a:r>
                  <a:rPr lang="zh-TW" altLang="en-US" sz="3200" dirty="0">
                    <a:solidFill>
                      <a:schemeClr val="tx1"/>
                    </a:solidFill>
                    <a:ea typeface="標楷體" panose="03000509000000000000" pitchFamily="65" charset="-120"/>
                  </a:rPr>
                  <a:t>傳輸</a:t>
                </a:r>
              </a:p>
            </p:txBody>
          </p:sp>
          <p:sp>
            <p:nvSpPr>
              <p:cNvPr id="22" name="圓角矩形 21"/>
              <p:cNvSpPr/>
              <p:nvPr/>
            </p:nvSpPr>
            <p:spPr>
              <a:xfrm>
                <a:off x="3533651" y="2037129"/>
                <a:ext cx="1936844" cy="60666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TW" altLang="en-US" dirty="0">
                    <a:ea typeface="標楷體" panose="03000509000000000000" pitchFamily="65" charset="-120"/>
                  </a:rPr>
                  <a:t>傳輸</a:t>
                </a:r>
                <a:r>
                  <a:rPr lang="zh-TW" altLang="en-US" dirty="0">
                    <a:latin typeface="標楷體" panose="03000509000000000000" pitchFamily="65" charset="-120"/>
                    <a:ea typeface="標楷體" panose="03000509000000000000" pitchFamily="65" charset="-120"/>
                  </a:rPr>
                  <a:t>資料位元數</a:t>
                </a:r>
                <a:endParaRPr lang="zh-TW" altLang="en-US" dirty="0">
                  <a:ea typeface="標楷體" panose="03000509000000000000" pitchFamily="65" charset="-120"/>
                </a:endParaRPr>
              </a:p>
            </p:txBody>
          </p:sp>
        </p:grpSp>
        <p:grpSp>
          <p:nvGrpSpPr>
            <p:cNvPr id="7" name="群組 6">
              <a:extLst>
                <a:ext uri="{FF2B5EF4-FFF2-40B4-BE49-F238E27FC236}">
                  <a16:creationId xmlns:a16="http://schemas.microsoft.com/office/drawing/2014/main" id="{713C6C5D-4057-49A9-B408-085370DECDEC}"/>
                </a:ext>
              </a:extLst>
            </p:cNvPr>
            <p:cNvGrpSpPr/>
            <p:nvPr/>
          </p:nvGrpSpPr>
          <p:grpSpPr>
            <a:xfrm>
              <a:off x="5893373" y="2037129"/>
              <a:ext cx="2361600" cy="3570570"/>
              <a:chOff x="5893373" y="2037129"/>
              <a:chExt cx="2361600" cy="3570570"/>
            </a:xfrm>
          </p:grpSpPr>
          <p:sp>
            <p:nvSpPr>
              <p:cNvPr id="23" name="圓角矩形 22"/>
              <p:cNvSpPr/>
              <p:nvPr/>
            </p:nvSpPr>
            <p:spPr>
              <a:xfrm>
                <a:off x="5893373" y="2407299"/>
                <a:ext cx="2361600" cy="32004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altLang="zh-TW" sz="4000" dirty="0">
                  <a:solidFill>
                    <a:schemeClr val="tx1"/>
                  </a:solidFill>
                  <a:ea typeface="標楷體" panose="03000509000000000000" pitchFamily="65" charset="-120"/>
                </a:endParaRPr>
              </a:p>
              <a:p>
                <a:pPr marL="447675" indent="-354013">
                  <a:buFont typeface="Arial" panose="020B0604020202020204" pitchFamily="34" charset="0"/>
                  <a:buChar char="•"/>
                </a:pPr>
                <a:r>
                  <a:rPr lang="zh-TW" altLang="en-US" sz="3200" b="1" dirty="0">
                    <a:solidFill>
                      <a:srgbClr val="7030A0"/>
                    </a:solidFill>
                    <a:effectLst>
                      <a:outerShdw blurRad="38100" dist="38100" dir="2700000" algn="tl">
                        <a:srgbClr val="000000">
                          <a:alpha val="43137"/>
                        </a:srgbClr>
                      </a:outerShdw>
                    </a:effectLst>
                    <a:ea typeface="標楷體" panose="03000509000000000000" pitchFamily="65" charset="-120"/>
                  </a:rPr>
                  <a:t>基頻</a:t>
                </a:r>
                <a:r>
                  <a:rPr lang="zh-TW" altLang="en-US" sz="3200" dirty="0">
                    <a:solidFill>
                      <a:schemeClr val="tx1"/>
                    </a:solidFill>
                    <a:ea typeface="標楷體" panose="03000509000000000000" pitchFamily="65" charset="-120"/>
                  </a:rPr>
                  <a:t>傳輸</a:t>
                </a:r>
              </a:p>
              <a:p>
                <a:pPr marL="447675" indent="-354013">
                  <a:buFont typeface="Arial" panose="020B0604020202020204" pitchFamily="34" charset="0"/>
                  <a:buChar char="•"/>
                </a:pPr>
                <a:r>
                  <a:rPr lang="zh-TW" altLang="en-US" sz="3200" b="1" dirty="0">
                    <a:solidFill>
                      <a:srgbClr val="7030A0"/>
                    </a:solidFill>
                    <a:effectLst>
                      <a:outerShdw blurRad="38100" dist="38100" dir="2700000" algn="tl">
                        <a:srgbClr val="000000">
                          <a:alpha val="43137"/>
                        </a:srgbClr>
                      </a:outerShdw>
                    </a:effectLst>
                    <a:ea typeface="標楷體" panose="03000509000000000000" pitchFamily="65" charset="-120"/>
                  </a:rPr>
                  <a:t>寬頻</a:t>
                </a:r>
                <a:r>
                  <a:rPr lang="zh-TW" altLang="en-US" sz="3200" dirty="0">
                    <a:solidFill>
                      <a:schemeClr val="tx1"/>
                    </a:solidFill>
                    <a:ea typeface="標楷體" panose="03000509000000000000" pitchFamily="65" charset="-120"/>
                  </a:rPr>
                  <a:t>傳輸</a:t>
                </a:r>
              </a:p>
            </p:txBody>
          </p:sp>
          <p:sp>
            <p:nvSpPr>
              <p:cNvPr id="24" name="圓角矩形 23"/>
              <p:cNvSpPr/>
              <p:nvPr/>
            </p:nvSpPr>
            <p:spPr>
              <a:xfrm>
                <a:off x="6139203" y="2037129"/>
                <a:ext cx="1869940" cy="60666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TW" altLang="en-US" sz="3200" dirty="0">
                    <a:ea typeface="標楷體" panose="03000509000000000000" pitchFamily="65" charset="-120"/>
                  </a:rPr>
                  <a:t>傳輸訊息</a:t>
                </a:r>
              </a:p>
            </p:txBody>
          </p:sp>
        </p:grpSp>
      </p:grpSp>
      <p:sp>
        <p:nvSpPr>
          <p:cNvPr id="9" name="矩形 8"/>
          <p:cNvSpPr/>
          <p:nvPr/>
        </p:nvSpPr>
        <p:spPr>
          <a:xfrm>
            <a:off x="364882" y="1325301"/>
            <a:ext cx="8468568" cy="954107"/>
          </a:xfrm>
          <a:prstGeom prst="rect">
            <a:avLst/>
          </a:prstGeom>
        </p:spPr>
        <p:txBody>
          <a:bodyPr wrap="square">
            <a:spAutoFit/>
          </a:bodyPr>
          <a:lstStyle/>
          <a:p>
            <a:r>
              <a:rPr lang="zh-TW" altLang="en-US" sz="2800" dirty="0">
                <a:latin typeface="標楷體" panose="03000509000000000000" pitchFamily="65" charset="-120"/>
                <a:ea typeface="標楷體" panose="03000509000000000000" pitchFamily="65" charset="-120"/>
              </a:rPr>
              <a:t>通訊時依照</a:t>
            </a:r>
            <a:r>
              <a:rPr lang="en-US" altLang="zh-TW" sz="2800" dirty="0">
                <a:latin typeface="標楷體" panose="03000509000000000000" pitchFamily="65" charset="-120"/>
                <a:ea typeface="標楷體" panose="03000509000000000000" pitchFamily="65" charset="-120"/>
              </a:rPr>
              <a:t>(1)</a:t>
            </a:r>
            <a:r>
              <a:rPr lang="zh-TW" altLang="en-US" sz="2800" dirty="0">
                <a:latin typeface="標楷體" panose="03000509000000000000" pitchFamily="65" charset="-120"/>
                <a:ea typeface="標楷體" panose="03000509000000000000" pitchFamily="65" charset="-120"/>
              </a:rPr>
              <a:t>傳輸方向、</a:t>
            </a:r>
            <a:r>
              <a:rPr lang="en-US" altLang="zh-TW" sz="2800" dirty="0">
                <a:latin typeface="標楷體" panose="03000509000000000000" pitchFamily="65" charset="-120"/>
                <a:ea typeface="標楷體" panose="03000509000000000000" pitchFamily="65" charset="-120"/>
              </a:rPr>
              <a:t>(2)</a:t>
            </a:r>
            <a:r>
              <a:rPr lang="zh-TW" altLang="en-US" sz="2800" dirty="0">
                <a:latin typeface="標楷體" panose="03000509000000000000" pitchFamily="65" charset="-120"/>
                <a:ea typeface="標楷體" panose="03000509000000000000" pitchFamily="65" charset="-120"/>
              </a:rPr>
              <a:t>一次傳輸資料位元數與</a:t>
            </a:r>
            <a:r>
              <a:rPr lang="en-US" altLang="zh-TW" sz="2800" dirty="0">
                <a:latin typeface="標楷體" panose="03000509000000000000" pitchFamily="65" charset="-120"/>
                <a:ea typeface="標楷體" panose="03000509000000000000" pitchFamily="65" charset="-120"/>
              </a:rPr>
              <a:t>(3)</a:t>
            </a:r>
            <a:r>
              <a:rPr lang="zh-TW" altLang="en-US" sz="2800" dirty="0">
                <a:latin typeface="標楷體" panose="03000509000000000000" pitchFamily="65" charset="-120"/>
                <a:ea typeface="標楷體" panose="03000509000000000000" pitchFamily="65" charset="-120"/>
              </a:rPr>
              <a:t>傳輸訊息不同分類而有不同的傳輸模式。</a:t>
            </a:r>
            <a:endParaRPr lang="zh-TW" altLang="en-US" sz="2800" dirty="0"/>
          </a:p>
        </p:txBody>
      </p:sp>
      <p:sp>
        <p:nvSpPr>
          <p:cNvPr id="17" name="標題 1"/>
          <p:cNvSpPr>
            <a:spLocks noGrp="1"/>
          </p:cNvSpPr>
          <p:nvPr>
            <p:ph type="title"/>
          </p:nvPr>
        </p:nvSpPr>
        <p:spPr>
          <a:xfrm>
            <a:off x="628650" y="365127"/>
            <a:ext cx="7886700" cy="953130"/>
          </a:xfrm>
        </p:spPr>
        <p:txBody>
          <a:bodyPr>
            <a:normAutofit/>
          </a:bodyPr>
          <a:lstStyle/>
          <a:p>
            <a:r>
              <a:rPr lang="en-US" altLang="zh-TW" sz="4000" dirty="0">
                <a:latin typeface="標楷體" panose="03000509000000000000" pitchFamily="65" charset="-120"/>
              </a:rPr>
              <a:t>A.1.2.</a:t>
            </a:r>
            <a:r>
              <a:rPr lang="zh-TW" altLang="en-US" sz="4000" dirty="0">
                <a:latin typeface="標楷體" panose="03000509000000000000" pitchFamily="65" charset="-120"/>
              </a:rPr>
              <a:t>資訊傳輸模式</a:t>
            </a:r>
            <a:endParaRPr lang="en-US" altLang="zh-TW" sz="4000" dirty="0">
              <a:latin typeface="標楷體" panose="03000509000000000000" pitchFamily="65" charset="-120"/>
            </a:endParaRPr>
          </a:p>
        </p:txBody>
      </p:sp>
    </p:spTree>
    <p:extLst>
      <p:ext uri="{BB962C8B-B14F-4D97-AF65-F5344CB8AC3E}">
        <p14:creationId xmlns:p14="http://schemas.microsoft.com/office/powerpoint/2010/main" val="2437316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84262" y="128763"/>
            <a:ext cx="7886700" cy="812286"/>
          </a:xfrm>
        </p:spPr>
        <p:txBody>
          <a:bodyPr/>
          <a:lstStyle/>
          <a:p>
            <a:pPr algn="ctr"/>
            <a:r>
              <a:rPr lang="zh-TW" altLang="en-US" dirty="0">
                <a:latin typeface="標楷體" panose="03000509000000000000" pitchFamily="65" charset="-120"/>
                <a:ea typeface="標楷體" panose="03000509000000000000" pitchFamily="65" charset="-120"/>
              </a:rPr>
              <a:t>單工（</a:t>
            </a:r>
            <a:r>
              <a:rPr lang="en-US" altLang="zh-TW" dirty="0">
                <a:latin typeface="標楷體" panose="03000509000000000000" pitchFamily="65" charset="-120"/>
                <a:ea typeface="標楷體" panose="03000509000000000000" pitchFamily="65" charset="-120"/>
              </a:rPr>
              <a:t>Simplex</a:t>
            </a:r>
            <a:r>
              <a:rPr lang="zh-TW" altLang="en-US" dirty="0">
                <a:latin typeface="標楷體" panose="03000509000000000000" pitchFamily="65" charset="-120"/>
                <a:ea typeface="標楷體" panose="03000509000000000000" pitchFamily="65" charset="-120"/>
              </a:rPr>
              <a:t>）</a:t>
            </a:r>
          </a:p>
        </p:txBody>
      </p:sp>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graphicFrame>
        <p:nvGraphicFramePr>
          <p:cNvPr id="8" name="表格 7"/>
          <p:cNvGraphicFramePr>
            <a:graphicFrameLocks noGrp="1"/>
          </p:cNvGraphicFramePr>
          <p:nvPr>
            <p:extLst/>
          </p:nvPr>
        </p:nvGraphicFramePr>
        <p:xfrm>
          <a:off x="854011" y="4490738"/>
          <a:ext cx="7435978" cy="1554480"/>
        </p:xfrm>
        <a:graphic>
          <a:graphicData uri="http://schemas.openxmlformats.org/drawingml/2006/table">
            <a:tbl>
              <a:tblPr firstRow="1" bandRow="1">
                <a:tableStyleId>{5C22544A-7EE6-4342-B048-85BDC9FD1C3A}</a:tableStyleId>
              </a:tblPr>
              <a:tblGrid>
                <a:gridCol w="1988277">
                  <a:extLst>
                    <a:ext uri="{9D8B030D-6E8A-4147-A177-3AD203B41FA5}">
                      <a16:colId xmlns:a16="http://schemas.microsoft.com/office/drawing/2014/main" val="3673737981"/>
                    </a:ext>
                  </a:extLst>
                </a:gridCol>
                <a:gridCol w="5447701">
                  <a:extLst>
                    <a:ext uri="{9D8B030D-6E8A-4147-A177-3AD203B41FA5}">
                      <a16:colId xmlns:a16="http://schemas.microsoft.com/office/drawing/2014/main" val="3541303831"/>
                    </a:ext>
                  </a:extLst>
                </a:gridCol>
              </a:tblGrid>
              <a:tr h="30714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2800" b="0" kern="1200" dirty="0">
                          <a:solidFill>
                            <a:schemeClr val="dk1"/>
                          </a:solidFill>
                          <a:latin typeface="標楷體" panose="03000509000000000000" pitchFamily="65" charset="-120"/>
                          <a:ea typeface="標楷體" panose="03000509000000000000" pitchFamily="65" charset="-120"/>
                          <a:cs typeface="+mn-cs"/>
                        </a:rPr>
                        <a:t>傳輸方向</a:t>
                      </a:r>
                      <a:endParaRPr lang="en-US" altLang="zh-TW" sz="2800" b="0" kern="1200" dirty="0">
                        <a:solidFill>
                          <a:schemeClr val="dk1"/>
                        </a:solidFill>
                        <a:latin typeface="標楷體" panose="03000509000000000000" pitchFamily="65" charset="-120"/>
                        <a:ea typeface="標楷體" panose="03000509000000000000" pitchFamily="65" charset="-120"/>
                        <a:cs typeface="+mn-cs"/>
                      </a:endParaRPr>
                    </a:p>
                  </a:txBody>
                  <a:tcPr>
                    <a:solidFill>
                      <a:srgbClr val="D2DEE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2800" b="1" kern="1200" dirty="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cs typeface="+mn-cs"/>
                        </a:rPr>
                        <a:t>單方向</a:t>
                      </a:r>
                      <a:r>
                        <a:rPr lang="zh-TW" altLang="en-US" sz="2800" b="0" kern="1200" dirty="0">
                          <a:solidFill>
                            <a:schemeClr val="dk1"/>
                          </a:solidFill>
                          <a:latin typeface="標楷體" panose="03000509000000000000" pitchFamily="65" charset="-120"/>
                          <a:ea typeface="標楷體" panose="03000509000000000000" pitchFamily="65" charset="-120"/>
                          <a:cs typeface="+mn-cs"/>
                        </a:rPr>
                        <a:t>傳輸。</a:t>
                      </a:r>
                      <a:endParaRPr lang="en-US" altLang="zh-TW" sz="2800" b="0" kern="1200" dirty="0">
                        <a:solidFill>
                          <a:schemeClr val="dk1"/>
                        </a:solidFill>
                        <a:latin typeface="標楷體" panose="03000509000000000000" pitchFamily="65" charset="-120"/>
                        <a:ea typeface="標楷體" panose="03000509000000000000" pitchFamily="65" charset="-120"/>
                        <a:cs typeface="+mn-cs"/>
                      </a:endParaRPr>
                    </a:p>
                  </a:txBody>
                  <a:tcPr>
                    <a:solidFill>
                      <a:srgbClr val="D2DEEF"/>
                    </a:solidFill>
                  </a:tcPr>
                </a:tc>
                <a:extLst>
                  <a:ext uri="{0D108BD9-81ED-4DB2-BD59-A6C34878D82A}">
                    <a16:rowId xmlns:a16="http://schemas.microsoft.com/office/drawing/2014/main" val="343261089"/>
                  </a:ext>
                </a:extLst>
              </a:tr>
              <a:tr h="30714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2800" dirty="0">
                          <a:latin typeface="標楷體" panose="03000509000000000000" pitchFamily="65" charset="-120"/>
                          <a:ea typeface="標楷體" panose="03000509000000000000" pitchFamily="65" charset="-120"/>
                        </a:rPr>
                        <a:t>說明</a:t>
                      </a:r>
                    </a:p>
                  </a:txBody>
                  <a:tcPr>
                    <a:solidFill>
                      <a:srgbClr val="EAEFF7"/>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2800" dirty="0">
                          <a:latin typeface="標楷體" panose="03000509000000000000" pitchFamily="65" charset="-120"/>
                          <a:ea typeface="標楷體" panose="03000509000000000000" pitchFamily="65" charset="-120"/>
                        </a:rPr>
                        <a:t>只能由發送端向接收端傳輸訊息。</a:t>
                      </a:r>
                    </a:p>
                  </a:txBody>
                  <a:tcPr>
                    <a:solidFill>
                      <a:srgbClr val="EAEFF7"/>
                    </a:solidFill>
                  </a:tcPr>
                </a:tc>
                <a:extLst>
                  <a:ext uri="{0D108BD9-81ED-4DB2-BD59-A6C34878D82A}">
                    <a16:rowId xmlns:a16="http://schemas.microsoft.com/office/drawing/2014/main" val="837846890"/>
                  </a:ext>
                </a:extLst>
              </a:tr>
              <a:tr h="30714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2800" b="0" kern="1200" dirty="0">
                          <a:solidFill>
                            <a:schemeClr val="dk1"/>
                          </a:solidFill>
                          <a:latin typeface="標楷體" panose="03000509000000000000" pitchFamily="65" charset="-120"/>
                          <a:ea typeface="標楷體" panose="03000509000000000000" pitchFamily="65" charset="-120"/>
                          <a:cs typeface="+mn-cs"/>
                        </a:rPr>
                        <a:t>舉例</a:t>
                      </a:r>
                    </a:p>
                  </a:txBody>
                  <a:tcPr>
                    <a:solidFill>
                      <a:srgbClr val="D2DEE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2800" b="0" kern="1200" dirty="0">
                          <a:solidFill>
                            <a:schemeClr val="dk1"/>
                          </a:solidFill>
                          <a:latin typeface="標楷體" panose="03000509000000000000" pitchFamily="65" charset="-120"/>
                          <a:ea typeface="標楷體" panose="03000509000000000000" pitchFamily="65" charset="-120"/>
                          <a:cs typeface="+mn-cs"/>
                        </a:rPr>
                        <a:t>無線電台、電視、廣播。</a:t>
                      </a:r>
                    </a:p>
                  </a:txBody>
                  <a:tcPr>
                    <a:solidFill>
                      <a:srgbClr val="D2DEEF"/>
                    </a:solidFill>
                  </a:tcPr>
                </a:tc>
                <a:extLst>
                  <a:ext uri="{0D108BD9-81ED-4DB2-BD59-A6C34878D82A}">
                    <a16:rowId xmlns:a16="http://schemas.microsoft.com/office/drawing/2014/main" val="831457710"/>
                  </a:ext>
                </a:extLst>
              </a:tr>
            </a:tbl>
          </a:graphicData>
        </a:graphic>
      </p:graphicFrame>
      <p:grpSp>
        <p:nvGrpSpPr>
          <p:cNvPr id="7" name="群組 6"/>
          <p:cNvGrpSpPr/>
          <p:nvPr/>
        </p:nvGrpSpPr>
        <p:grpSpPr>
          <a:xfrm>
            <a:off x="1495021" y="1622018"/>
            <a:ext cx="6096605" cy="3941174"/>
            <a:chOff x="954016" y="1561593"/>
            <a:chExt cx="10399784" cy="6722981"/>
          </a:xfrm>
        </p:grpSpPr>
        <p:pic>
          <p:nvPicPr>
            <p:cNvPr id="10" name="圖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4016" y="2387085"/>
              <a:ext cx="2566421" cy="3035814"/>
            </a:xfrm>
            <a:prstGeom prst="rect">
              <a:avLst/>
            </a:prstGeom>
          </p:spPr>
        </p:pic>
        <p:pic>
          <p:nvPicPr>
            <p:cNvPr id="11" name="圖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34267" y="2969254"/>
              <a:ext cx="2319533" cy="2453645"/>
            </a:xfrm>
            <a:prstGeom prst="rect">
              <a:avLst/>
            </a:prstGeom>
          </p:spPr>
        </p:pic>
        <p:sp>
          <p:nvSpPr>
            <p:cNvPr id="12" name="弧形 11"/>
            <p:cNvSpPr/>
            <p:nvPr/>
          </p:nvSpPr>
          <p:spPr>
            <a:xfrm rot="18988907">
              <a:off x="2769746" y="1561593"/>
              <a:ext cx="6652510" cy="6722981"/>
            </a:xfrm>
            <a:prstGeom prst="arc">
              <a:avLst/>
            </a:prstGeom>
            <a:ln w="76200">
              <a:solidFill>
                <a:schemeClr val="accent1">
                  <a:lumMod val="60000"/>
                  <a:lumOff val="40000"/>
                </a:scheme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dirty="0">
                <a:ea typeface="標楷體" panose="03000509000000000000" pitchFamily="65" charset="-120"/>
              </a:endParaRPr>
            </a:p>
          </p:txBody>
        </p:sp>
      </p:grpSp>
      <p:sp>
        <p:nvSpPr>
          <p:cNvPr id="5" name="矩形 4"/>
          <p:cNvSpPr/>
          <p:nvPr/>
        </p:nvSpPr>
        <p:spPr>
          <a:xfrm>
            <a:off x="4194511" y="1177412"/>
            <a:ext cx="697627" cy="400110"/>
          </a:xfrm>
          <a:prstGeom prst="rect">
            <a:avLst/>
          </a:prstGeom>
        </p:spPr>
        <p:txBody>
          <a:bodyPr wrap="none">
            <a:spAutoFit/>
          </a:bodyPr>
          <a:lstStyle/>
          <a:p>
            <a:r>
              <a:rPr lang="zh-TW" altLang="en-US" sz="2000"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單向</a:t>
            </a:r>
            <a:endParaRPr lang="zh-TW" altLang="en-US" sz="2000" dirty="0"/>
          </a:p>
        </p:txBody>
      </p:sp>
      <p:sp>
        <p:nvSpPr>
          <p:cNvPr id="6" name="矩形 5"/>
          <p:cNvSpPr/>
          <p:nvPr/>
        </p:nvSpPr>
        <p:spPr>
          <a:xfrm>
            <a:off x="1582792" y="3863212"/>
            <a:ext cx="877163" cy="369332"/>
          </a:xfrm>
          <a:prstGeom prst="rect">
            <a:avLst/>
          </a:prstGeom>
        </p:spPr>
        <p:txBody>
          <a:bodyPr wrap="none">
            <a:spAutoFit/>
          </a:bodyPr>
          <a:lstStyle/>
          <a:p>
            <a:r>
              <a:rPr lang="zh-TW" altLang="en-US" dirty="0">
                <a:latin typeface="標楷體" panose="03000509000000000000" pitchFamily="65" charset="-120"/>
                <a:ea typeface="標楷體" panose="03000509000000000000" pitchFamily="65" charset="-120"/>
              </a:rPr>
              <a:t>發送端</a:t>
            </a:r>
            <a:endParaRPr lang="zh-TW" altLang="en-US" dirty="0"/>
          </a:p>
        </p:txBody>
      </p:sp>
      <p:sp>
        <p:nvSpPr>
          <p:cNvPr id="13" name="矩形 12"/>
          <p:cNvSpPr/>
          <p:nvPr/>
        </p:nvSpPr>
        <p:spPr>
          <a:xfrm>
            <a:off x="6558799" y="3906431"/>
            <a:ext cx="877163" cy="369332"/>
          </a:xfrm>
          <a:prstGeom prst="rect">
            <a:avLst/>
          </a:prstGeom>
        </p:spPr>
        <p:txBody>
          <a:bodyPr wrap="none">
            <a:spAutoFit/>
          </a:bodyPr>
          <a:lstStyle/>
          <a:p>
            <a:r>
              <a:rPr lang="zh-TW" altLang="en-US" dirty="0">
                <a:latin typeface="標楷體" panose="03000509000000000000" pitchFamily="65" charset="-120"/>
                <a:ea typeface="標楷體" panose="03000509000000000000" pitchFamily="65" charset="-120"/>
              </a:rPr>
              <a:t>接收端</a:t>
            </a:r>
            <a:endParaRPr lang="zh-TW" altLang="en-US" dirty="0"/>
          </a:p>
        </p:txBody>
      </p:sp>
      <p:sp>
        <p:nvSpPr>
          <p:cNvPr id="14" name="矩形 13"/>
          <p:cNvSpPr/>
          <p:nvPr/>
        </p:nvSpPr>
        <p:spPr>
          <a:xfrm>
            <a:off x="238228" y="48520"/>
            <a:ext cx="1800493" cy="369332"/>
          </a:xfrm>
          <a:prstGeom prst="rect">
            <a:avLst/>
          </a:prstGeom>
        </p:spPr>
        <p:txBody>
          <a:bodyPr wrap="none">
            <a:spAutoFit/>
          </a:bodyPr>
          <a:lstStyle/>
          <a:p>
            <a:r>
              <a:rPr lang="zh-TW" altLang="en-US" dirty="0">
                <a:latin typeface="標楷體" panose="03000509000000000000" pitchFamily="65" charset="-120"/>
                <a:ea typeface="標楷體" panose="03000509000000000000" pitchFamily="65" charset="-120"/>
              </a:rPr>
              <a:t>依傳輸方向分類</a:t>
            </a:r>
            <a:endParaRPr lang="zh-TW" altLang="en-US" dirty="0"/>
          </a:p>
        </p:txBody>
      </p:sp>
    </p:spTree>
    <p:extLst>
      <p:ext uri="{BB962C8B-B14F-4D97-AF65-F5344CB8AC3E}">
        <p14:creationId xmlns:p14="http://schemas.microsoft.com/office/powerpoint/2010/main" val="2177102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38248" y="200458"/>
            <a:ext cx="7886700" cy="986985"/>
          </a:xfrm>
        </p:spPr>
        <p:txBody>
          <a:bodyPr>
            <a:normAutofit/>
          </a:bodyPr>
          <a:lstStyle/>
          <a:p>
            <a:pPr algn="ctr"/>
            <a:r>
              <a:rPr lang="zh-TW" altLang="en-US" dirty="0">
                <a:latin typeface="標楷體" panose="03000509000000000000" pitchFamily="65" charset="-120"/>
                <a:ea typeface="標楷體" panose="03000509000000000000" pitchFamily="65" charset="-120"/>
              </a:rPr>
              <a:t>半雙工（</a:t>
            </a:r>
            <a:r>
              <a:rPr lang="en-US" altLang="zh-TW" dirty="0">
                <a:latin typeface="標楷體" panose="03000509000000000000" pitchFamily="65" charset="-120"/>
                <a:ea typeface="標楷體" panose="03000509000000000000" pitchFamily="65" charset="-120"/>
              </a:rPr>
              <a:t>Half-Duplex</a:t>
            </a:r>
            <a:r>
              <a:rPr lang="zh-TW" altLang="en-US" dirty="0">
                <a:latin typeface="標楷體" panose="03000509000000000000" pitchFamily="65" charset="-120"/>
                <a:ea typeface="標楷體" panose="03000509000000000000" pitchFamily="65" charset="-120"/>
              </a:rPr>
              <a:t>）</a:t>
            </a:r>
          </a:p>
        </p:txBody>
      </p:sp>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graphicFrame>
        <p:nvGraphicFramePr>
          <p:cNvPr id="5" name="表格 4"/>
          <p:cNvGraphicFramePr>
            <a:graphicFrameLocks noGrp="1"/>
          </p:cNvGraphicFramePr>
          <p:nvPr>
            <p:extLst/>
          </p:nvPr>
        </p:nvGraphicFramePr>
        <p:xfrm>
          <a:off x="57149" y="4636011"/>
          <a:ext cx="8986267" cy="1554480"/>
        </p:xfrm>
        <a:graphic>
          <a:graphicData uri="http://schemas.openxmlformats.org/drawingml/2006/table">
            <a:tbl>
              <a:tblPr firstRow="1" bandRow="1">
                <a:tableStyleId>{5C22544A-7EE6-4342-B048-85BDC9FD1C3A}</a:tableStyleId>
              </a:tblPr>
              <a:tblGrid>
                <a:gridCol w="1939168">
                  <a:extLst>
                    <a:ext uri="{9D8B030D-6E8A-4147-A177-3AD203B41FA5}">
                      <a16:colId xmlns:a16="http://schemas.microsoft.com/office/drawing/2014/main" val="3673737981"/>
                    </a:ext>
                  </a:extLst>
                </a:gridCol>
                <a:gridCol w="7047099">
                  <a:extLst>
                    <a:ext uri="{9D8B030D-6E8A-4147-A177-3AD203B41FA5}">
                      <a16:colId xmlns:a16="http://schemas.microsoft.com/office/drawing/2014/main" val="3541303831"/>
                    </a:ext>
                  </a:extLst>
                </a:gridCol>
              </a:tblGrid>
              <a:tr h="1908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2800" b="0" kern="1200" dirty="0">
                          <a:solidFill>
                            <a:schemeClr val="dk1"/>
                          </a:solidFill>
                          <a:latin typeface="標楷體" panose="03000509000000000000" pitchFamily="65" charset="-120"/>
                          <a:ea typeface="標楷體" panose="03000509000000000000" pitchFamily="65" charset="-120"/>
                          <a:cs typeface="+mn-cs"/>
                        </a:rPr>
                        <a:t>傳輸方向</a:t>
                      </a:r>
                      <a:endParaRPr lang="en-US" altLang="zh-TW" sz="2800" b="0" kern="1200" dirty="0">
                        <a:solidFill>
                          <a:schemeClr val="dk1"/>
                        </a:solidFill>
                        <a:latin typeface="標楷體" panose="03000509000000000000" pitchFamily="65" charset="-120"/>
                        <a:ea typeface="標楷體" panose="03000509000000000000" pitchFamily="65" charset="-120"/>
                        <a:cs typeface="+mn-cs"/>
                      </a:endParaRPr>
                    </a:p>
                  </a:txBody>
                  <a:tcPr>
                    <a:solidFill>
                      <a:srgbClr val="D2DEE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2800" b="0" kern="1200" dirty="0">
                          <a:solidFill>
                            <a:schemeClr val="dk1"/>
                          </a:solidFill>
                          <a:latin typeface="標楷體" panose="03000509000000000000" pitchFamily="65" charset="-120"/>
                          <a:ea typeface="標楷體" panose="03000509000000000000" pitchFamily="65" charset="-120"/>
                          <a:cs typeface="+mn-cs"/>
                        </a:rPr>
                        <a:t>雙向傳輸。</a:t>
                      </a:r>
                      <a:endParaRPr lang="en-US" altLang="zh-TW" sz="2800" b="0" kern="1200" dirty="0">
                        <a:solidFill>
                          <a:schemeClr val="dk1"/>
                        </a:solidFill>
                        <a:latin typeface="標楷體" panose="03000509000000000000" pitchFamily="65" charset="-120"/>
                        <a:ea typeface="標楷體" panose="03000509000000000000" pitchFamily="65" charset="-120"/>
                        <a:cs typeface="+mn-cs"/>
                      </a:endParaRPr>
                    </a:p>
                  </a:txBody>
                  <a:tcPr>
                    <a:solidFill>
                      <a:srgbClr val="D2DEEF"/>
                    </a:solidFill>
                  </a:tcPr>
                </a:tc>
                <a:extLst>
                  <a:ext uri="{0D108BD9-81ED-4DB2-BD59-A6C34878D82A}">
                    <a16:rowId xmlns:a16="http://schemas.microsoft.com/office/drawing/2014/main" val="343261089"/>
                  </a:ext>
                </a:extLst>
              </a:tr>
              <a:tr h="34475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2800" dirty="0">
                          <a:latin typeface="標楷體" panose="03000509000000000000" pitchFamily="65" charset="-120"/>
                          <a:ea typeface="標楷體" panose="03000509000000000000" pitchFamily="65" charset="-120"/>
                        </a:rPr>
                        <a:t>說明</a:t>
                      </a:r>
                    </a:p>
                  </a:txBody>
                  <a:tcPr>
                    <a:solidFill>
                      <a:srgbClr val="EAEFF7"/>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2800" b="0" kern="1200" dirty="0">
                          <a:solidFill>
                            <a:schemeClr val="dk1"/>
                          </a:solidFill>
                          <a:latin typeface="標楷體" panose="03000509000000000000" pitchFamily="65" charset="-120"/>
                          <a:ea typeface="標楷體" panose="03000509000000000000" pitchFamily="65" charset="-120"/>
                          <a:cs typeface="+mn-cs"/>
                        </a:rPr>
                        <a:t>同時間只有一端能發送訊息，</a:t>
                      </a:r>
                      <a:r>
                        <a:rPr lang="zh-TW" altLang="en-US" sz="2800" b="1" kern="1200" dirty="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cs typeface="+mn-cs"/>
                        </a:rPr>
                        <a:t>無法同時發送</a:t>
                      </a:r>
                      <a:r>
                        <a:rPr lang="zh-TW" altLang="en-US" sz="2800" b="0" kern="1200" dirty="0">
                          <a:solidFill>
                            <a:schemeClr val="dk1"/>
                          </a:solidFill>
                          <a:latin typeface="標楷體" panose="03000509000000000000" pitchFamily="65" charset="-120"/>
                          <a:ea typeface="標楷體" panose="03000509000000000000" pitchFamily="65" charset="-120"/>
                          <a:cs typeface="+mn-cs"/>
                        </a:rPr>
                        <a:t>。</a:t>
                      </a:r>
                      <a:endParaRPr lang="zh-TW" altLang="en-US" sz="2800" dirty="0">
                        <a:latin typeface="標楷體" panose="03000509000000000000" pitchFamily="65" charset="-120"/>
                        <a:ea typeface="標楷體" panose="03000509000000000000" pitchFamily="65" charset="-120"/>
                      </a:endParaRPr>
                    </a:p>
                  </a:txBody>
                  <a:tcPr>
                    <a:solidFill>
                      <a:srgbClr val="EAEFF7"/>
                    </a:solidFill>
                  </a:tcPr>
                </a:tc>
                <a:extLst>
                  <a:ext uri="{0D108BD9-81ED-4DB2-BD59-A6C34878D82A}">
                    <a16:rowId xmlns:a16="http://schemas.microsoft.com/office/drawing/2014/main" val="837846890"/>
                  </a:ext>
                </a:extLst>
              </a:tr>
              <a:tr h="1908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2800" b="0" kern="1200" dirty="0">
                          <a:solidFill>
                            <a:schemeClr val="dk1"/>
                          </a:solidFill>
                          <a:latin typeface="標楷體" panose="03000509000000000000" pitchFamily="65" charset="-120"/>
                          <a:ea typeface="標楷體" panose="03000509000000000000" pitchFamily="65" charset="-120"/>
                          <a:cs typeface="+mn-cs"/>
                        </a:rPr>
                        <a:t>舉例</a:t>
                      </a:r>
                    </a:p>
                  </a:txBody>
                  <a:tcPr>
                    <a:solidFill>
                      <a:srgbClr val="D2DEE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2800" b="0" kern="1200" dirty="0">
                          <a:solidFill>
                            <a:schemeClr val="dk1"/>
                          </a:solidFill>
                          <a:latin typeface="標楷體" panose="03000509000000000000" pitchFamily="65" charset="-120"/>
                          <a:ea typeface="標楷體" panose="03000509000000000000" pitchFamily="65" charset="-120"/>
                          <a:cs typeface="+mn-cs"/>
                        </a:rPr>
                        <a:t>無線電對講機、集線器</a:t>
                      </a:r>
                      <a:r>
                        <a:rPr lang="en-US" altLang="zh-TW" sz="2800" b="0" kern="1200" dirty="0">
                          <a:solidFill>
                            <a:schemeClr val="dk1"/>
                          </a:solidFill>
                          <a:latin typeface="標楷體" panose="03000509000000000000" pitchFamily="65" charset="-120"/>
                          <a:ea typeface="標楷體" panose="03000509000000000000" pitchFamily="65" charset="-120"/>
                          <a:cs typeface="+mn-cs"/>
                        </a:rPr>
                        <a:t>HUB</a:t>
                      </a:r>
                      <a:endParaRPr lang="zh-TW" altLang="en-US" sz="2800" b="0" kern="1200" dirty="0">
                        <a:solidFill>
                          <a:schemeClr val="dk1"/>
                        </a:solidFill>
                        <a:latin typeface="標楷體" panose="03000509000000000000" pitchFamily="65" charset="-120"/>
                        <a:ea typeface="標楷體" panose="03000509000000000000" pitchFamily="65" charset="-120"/>
                        <a:cs typeface="+mn-cs"/>
                      </a:endParaRPr>
                    </a:p>
                  </a:txBody>
                  <a:tcPr>
                    <a:solidFill>
                      <a:srgbClr val="D2DEEF"/>
                    </a:solidFill>
                  </a:tcPr>
                </a:tc>
                <a:extLst>
                  <a:ext uri="{0D108BD9-81ED-4DB2-BD59-A6C34878D82A}">
                    <a16:rowId xmlns:a16="http://schemas.microsoft.com/office/drawing/2014/main" val="831457710"/>
                  </a:ext>
                </a:extLst>
              </a:tr>
            </a:tbl>
          </a:graphicData>
        </a:graphic>
      </p:graphicFrame>
      <p:sp>
        <p:nvSpPr>
          <p:cNvPr id="15" name="橢圓形圖說文字 14"/>
          <p:cNvSpPr/>
          <p:nvPr/>
        </p:nvSpPr>
        <p:spPr>
          <a:xfrm>
            <a:off x="7803384" y="1240505"/>
            <a:ext cx="1048170" cy="823457"/>
          </a:xfrm>
          <a:prstGeom prst="wedgeEllipseCallout">
            <a:avLst>
              <a:gd name="adj1" fmla="val -53578"/>
              <a:gd name="adj2" fmla="val 48470"/>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TW" altLang="en-US" sz="800" dirty="0">
              <a:ea typeface="標楷體" panose="03000509000000000000" pitchFamily="65" charset="-120"/>
            </a:endParaRPr>
          </a:p>
        </p:txBody>
      </p:sp>
      <p:sp>
        <p:nvSpPr>
          <p:cNvPr id="10" name="弧形 9"/>
          <p:cNvSpPr/>
          <p:nvPr/>
        </p:nvSpPr>
        <p:spPr>
          <a:xfrm rot="18988907">
            <a:off x="2233965" y="1238147"/>
            <a:ext cx="4845305" cy="4896632"/>
          </a:xfrm>
          <a:prstGeom prst="arc">
            <a:avLst/>
          </a:prstGeom>
          <a:ln w="76200">
            <a:solidFill>
              <a:schemeClr val="accent1">
                <a:lumMod val="60000"/>
                <a:lumOff val="40000"/>
              </a:scheme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sz="1000" dirty="0">
              <a:ea typeface="標楷體" panose="03000509000000000000" pitchFamily="65" charset="-120"/>
            </a:endParaRPr>
          </a:p>
        </p:txBody>
      </p:sp>
      <p:sp>
        <p:nvSpPr>
          <p:cNvPr id="13" name="弧形 12"/>
          <p:cNvSpPr/>
          <p:nvPr/>
        </p:nvSpPr>
        <p:spPr>
          <a:xfrm rot="13512699" flipV="1">
            <a:off x="2301462" y="1844299"/>
            <a:ext cx="4770990" cy="4692700"/>
          </a:xfrm>
          <a:prstGeom prst="arc">
            <a:avLst/>
          </a:prstGeom>
          <a:ln w="76200">
            <a:solidFill>
              <a:srgbClr val="CC0066"/>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sz="1000" dirty="0">
              <a:ea typeface="標楷體" panose="03000509000000000000" pitchFamily="65" charset="-120"/>
            </a:endParaRPr>
          </a:p>
        </p:txBody>
      </p:sp>
      <p:sp>
        <p:nvSpPr>
          <p:cNvPr id="17" name="矩形 16"/>
          <p:cNvSpPr/>
          <p:nvPr/>
        </p:nvSpPr>
        <p:spPr>
          <a:xfrm>
            <a:off x="7841899" y="1398911"/>
            <a:ext cx="998677" cy="584775"/>
          </a:xfrm>
          <a:prstGeom prst="rect">
            <a:avLst/>
          </a:prstGeom>
        </p:spPr>
        <p:txBody>
          <a:bodyPr wrap="square">
            <a:spAutoFit/>
          </a:bodyPr>
          <a:lstStyle/>
          <a:p>
            <a:pPr algn="ctr"/>
            <a:r>
              <a:rPr lang="zh-TW" altLang="en-US" sz="1600" dirty="0">
                <a:solidFill>
                  <a:schemeClr val="bg1"/>
                </a:solidFill>
                <a:latin typeface="微軟正黑體" panose="020B0604030504040204" pitchFamily="34" charset="-120"/>
                <a:ea typeface="微軟正黑體" panose="020B0604030504040204" pitchFamily="34" charset="-120"/>
              </a:rPr>
              <a:t>老鷹收到</a:t>
            </a:r>
            <a:endParaRPr lang="en-US" altLang="zh-TW" sz="1600" dirty="0">
              <a:solidFill>
                <a:schemeClr val="bg1"/>
              </a:solidFill>
              <a:latin typeface="微軟正黑體" panose="020B0604030504040204" pitchFamily="34" charset="-120"/>
              <a:ea typeface="微軟正黑體" panose="020B0604030504040204" pitchFamily="34" charset="-120"/>
            </a:endParaRPr>
          </a:p>
          <a:p>
            <a:pPr algn="ctr"/>
            <a:r>
              <a:rPr lang="en-US" altLang="zh-TW" sz="1600" dirty="0">
                <a:solidFill>
                  <a:schemeClr val="bg1"/>
                </a:solidFill>
                <a:latin typeface="微軟正黑體" panose="020B0604030504040204" pitchFamily="34" charset="-120"/>
                <a:ea typeface="微軟正黑體" panose="020B0604030504040204" pitchFamily="34" charset="-120"/>
              </a:rPr>
              <a:t>OVER</a:t>
            </a:r>
            <a:endParaRPr lang="zh-TW" altLang="en-US" sz="1400" dirty="0">
              <a:solidFill>
                <a:schemeClr val="bg1"/>
              </a:solidFill>
              <a:ea typeface="標楷體" panose="03000509000000000000" pitchFamily="65" charset="-120"/>
            </a:endParaRPr>
          </a:p>
        </p:txBody>
      </p:sp>
      <p:pic>
        <p:nvPicPr>
          <p:cNvPr id="18" name="圖片 17">
            <a:extLst>
              <a:ext uri="{FF2B5EF4-FFF2-40B4-BE49-F238E27FC236}">
                <a16:creationId xmlns:a16="http://schemas.microsoft.com/office/drawing/2014/main" id="{708F11B1-A7CB-4077-A865-AF33D10F28C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8526" y="1866411"/>
            <a:ext cx="1279188" cy="1897201"/>
          </a:xfrm>
          <a:prstGeom prst="rect">
            <a:avLst/>
          </a:prstGeom>
        </p:spPr>
      </p:pic>
      <p:pic>
        <p:nvPicPr>
          <p:cNvPr id="20" name="圖片 19">
            <a:extLst>
              <a:ext uri="{FF2B5EF4-FFF2-40B4-BE49-F238E27FC236}">
                <a16:creationId xmlns:a16="http://schemas.microsoft.com/office/drawing/2014/main" id="{0EE57E61-8394-4814-BF05-D3CF50A0097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53395" y="1824096"/>
            <a:ext cx="1254492" cy="1932727"/>
          </a:xfrm>
          <a:prstGeom prst="rect">
            <a:avLst/>
          </a:prstGeom>
        </p:spPr>
      </p:pic>
      <p:pic>
        <p:nvPicPr>
          <p:cNvPr id="11" name="圖片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0419492">
            <a:off x="972910" y="2793023"/>
            <a:ext cx="586224" cy="1095566"/>
          </a:xfrm>
          <a:prstGeom prst="rect">
            <a:avLst/>
          </a:prstGeom>
        </p:spPr>
      </p:pic>
      <p:pic>
        <p:nvPicPr>
          <p:cNvPr id="12" name="圖片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480583">
            <a:off x="7767492" y="2735321"/>
            <a:ext cx="586224" cy="1095566"/>
          </a:xfrm>
          <a:prstGeom prst="rect">
            <a:avLst/>
          </a:prstGeom>
        </p:spPr>
      </p:pic>
      <p:grpSp>
        <p:nvGrpSpPr>
          <p:cNvPr id="22" name="群組 21">
            <a:extLst>
              <a:ext uri="{FF2B5EF4-FFF2-40B4-BE49-F238E27FC236}">
                <a16:creationId xmlns:a16="http://schemas.microsoft.com/office/drawing/2014/main" id="{A4246FCC-9277-4BB9-A344-AE43CA7C6E37}"/>
              </a:ext>
            </a:extLst>
          </p:cNvPr>
          <p:cNvGrpSpPr/>
          <p:nvPr/>
        </p:nvGrpSpPr>
        <p:grpSpPr>
          <a:xfrm>
            <a:off x="638247" y="1145979"/>
            <a:ext cx="1000456" cy="852211"/>
            <a:chOff x="645953" y="1526319"/>
            <a:chExt cx="1000456" cy="852211"/>
          </a:xfrm>
        </p:grpSpPr>
        <p:sp>
          <p:nvSpPr>
            <p:cNvPr id="14" name="橢圓形圖說文字 13"/>
            <p:cNvSpPr/>
            <p:nvPr/>
          </p:nvSpPr>
          <p:spPr>
            <a:xfrm>
              <a:off x="645953" y="1526319"/>
              <a:ext cx="967279" cy="852211"/>
            </a:xfrm>
            <a:prstGeom prst="wedgeEllipseCallout">
              <a:avLst>
                <a:gd name="adj1" fmla="val 40526"/>
                <a:gd name="adj2" fmla="val 49354"/>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TW" altLang="en-US" sz="1400" dirty="0">
                <a:latin typeface="微軟正黑體" panose="020B0604030504040204" pitchFamily="34" charset="-120"/>
                <a:ea typeface="微軟正黑體" panose="020B0604030504040204" pitchFamily="34" charset="-120"/>
              </a:endParaRPr>
            </a:p>
          </p:txBody>
        </p:sp>
        <p:sp>
          <p:nvSpPr>
            <p:cNvPr id="16" name="矩形 15"/>
            <p:cNvSpPr/>
            <p:nvPr/>
          </p:nvSpPr>
          <p:spPr>
            <a:xfrm>
              <a:off x="645953" y="1681215"/>
              <a:ext cx="1000456" cy="584775"/>
            </a:xfrm>
            <a:prstGeom prst="rect">
              <a:avLst/>
            </a:prstGeom>
          </p:spPr>
          <p:txBody>
            <a:bodyPr wrap="square">
              <a:spAutoFit/>
            </a:bodyPr>
            <a:lstStyle/>
            <a:p>
              <a:pPr algn="ctr"/>
              <a:r>
                <a:rPr lang="zh-TW" altLang="en-US" sz="1600" dirty="0">
                  <a:solidFill>
                    <a:schemeClr val="bg1"/>
                  </a:solidFill>
                  <a:latin typeface="微軟正黑體" panose="020B0604030504040204" pitchFamily="34" charset="-120"/>
                  <a:ea typeface="微軟正黑體" panose="020B0604030504040204" pitchFamily="34" charset="-120"/>
                </a:rPr>
                <a:t>呼叫老鷹</a:t>
              </a:r>
              <a:endParaRPr lang="en-US" altLang="zh-TW" sz="1600" dirty="0">
                <a:solidFill>
                  <a:schemeClr val="bg1"/>
                </a:solidFill>
                <a:latin typeface="微軟正黑體" panose="020B0604030504040204" pitchFamily="34" charset="-120"/>
                <a:ea typeface="微軟正黑體" panose="020B0604030504040204" pitchFamily="34" charset="-120"/>
              </a:endParaRPr>
            </a:p>
            <a:p>
              <a:pPr algn="ctr"/>
              <a:r>
                <a:rPr lang="en-US" altLang="zh-TW" sz="1600" dirty="0">
                  <a:solidFill>
                    <a:schemeClr val="bg1"/>
                  </a:solidFill>
                  <a:latin typeface="微軟正黑體" panose="020B0604030504040204" pitchFamily="34" charset="-120"/>
                  <a:ea typeface="微軟正黑體" panose="020B0604030504040204" pitchFamily="34" charset="-120"/>
                </a:rPr>
                <a:t>OVER</a:t>
              </a:r>
              <a:endParaRPr lang="zh-TW" altLang="en-US" sz="1600" dirty="0">
                <a:solidFill>
                  <a:schemeClr val="bg1"/>
                </a:solidFill>
                <a:latin typeface="微軟正黑體" panose="020B0604030504040204" pitchFamily="34" charset="-120"/>
                <a:ea typeface="微軟正黑體" panose="020B0604030504040204" pitchFamily="34" charset="-120"/>
              </a:endParaRPr>
            </a:p>
          </p:txBody>
        </p:sp>
      </p:grpSp>
      <p:sp>
        <p:nvSpPr>
          <p:cNvPr id="7" name="矩形 6"/>
          <p:cNvSpPr/>
          <p:nvPr/>
        </p:nvSpPr>
        <p:spPr>
          <a:xfrm>
            <a:off x="1035904" y="3867483"/>
            <a:ext cx="2441694" cy="584775"/>
          </a:xfrm>
          <a:prstGeom prst="rect">
            <a:avLst/>
          </a:prstGeom>
        </p:spPr>
        <p:txBody>
          <a:bodyPr wrap="none">
            <a:spAutoFit/>
          </a:bodyPr>
          <a:lstStyle/>
          <a:p>
            <a:r>
              <a:rPr lang="zh-TW" altLang="en-US" sz="1600" dirty="0">
                <a:latin typeface="標楷體" panose="03000509000000000000" pitchFamily="65" charset="-120"/>
                <a:ea typeface="標楷體" panose="03000509000000000000" pitchFamily="65" charset="-120"/>
              </a:rPr>
              <a:t>發送端也是接收端</a:t>
            </a:r>
            <a:endParaRPr lang="en-US" altLang="zh-TW" sz="1600" dirty="0">
              <a:latin typeface="標楷體" panose="03000509000000000000" pitchFamily="65" charset="-120"/>
              <a:ea typeface="標楷體" panose="03000509000000000000" pitchFamily="65" charset="-120"/>
            </a:endParaRPr>
          </a:p>
          <a:p>
            <a:r>
              <a:rPr lang="zh-TW" altLang="en-US" sz="1600" dirty="0">
                <a:latin typeface="標楷體" panose="03000509000000000000" pitchFamily="65" charset="-120"/>
                <a:ea typeface="標楷體" panose="03000509000000000000" pitchFamily="65" charset="-120"/>
              </a:rPr>
              <a:t>但不能同時扮演兩個角色</a:t>
            </a:r>
            <a:endParaRPr lang="zh-TW" altLang="en-US" sz="1600" dirty="0"/>
          </a:p>
        </p:txBody>
      </p:sp>
      <p:sp>
        <p:nvSpPr>
          <p:cNvPr id="21" name="矩形 20"/>
          <p:cNvSpPr/>
          <p:nvPr/>
        </p:nvSpPr>
        <p:spPr>
          <a:xfrm>
            <a:off x="6409860" y="3856356"/>
            <a:ext cx="2441694" cy="584775"/>
          </a:xfrm>
          <a:prstGeom prst="rect">
            <a:avLst/>
          </a:prstGeom>
        </p:spPr>
        <p:txBody>
          <a:bodyPr wrap="none">
            <a:spAutoFit/>
          </a:bodyPr>
          <a:lstStyle/>
          <a:p>
            <a:r>
              <a:rPr lang="zh-TW" altLang="en-US" sz="1600" dirty="0">
                <a:latin typeface="標楷體" panose="03000509000000000000" pitchFamily="65" charset="-120"/>
                <a:ea typeface="標楷體" panose="03000509000000000000" pitchFamily="65" charset="-120"/>
              </a:rPr>
              <a:t>發送端也是接收端</a:t>
            </a:r>
            <a:endParaRPr lang="en-US" altLang="zh-TW" sz="1600" dirty="0">
              <a:latin typeface="標楷體" panose="03000509000000000000" pitchFamily="65" charset="-120"/>
              <a:ea typeface="標楷體" panose="03000509000000000000" pitchFamily="65" charset="-120"/>
            </a:endParaRPr>
          </a:p>
          <a:p>
            <a:r>
              <a:rPr lang="zh-TW" altLang="en-US" sz="1600" dirty="0">
                <a:latin typeface="標楷體" panose="03000509000000000000" pitchFamily="65" charset="-120"/>
                <a:ea typeface="標楷體" panose="03000509000000000000" pitchFamily="65" charset="-120"/>
              </a:rPr>
              <a:t>但不能同時扮演兩個角色</a:t>
            </a:r>
            <a:endParaRPr lang="zh-TW" altLang="en-US" sz="1600" dirty="0"/>
          </a:p>
        </p:txBody>
      </p:sp>
      <p:sp>
        <p:nvSpPr>
          <p:cNvPr id="23" name="矩形 22"/>
          <p:cNvSpPr/>
          <p:nvPr/>
        </p:nvSpPr>
        <p:spPr>
          <a:xfrm>
            <a:off x="238228" y="48520"/>
            <a:ext cx="1800493" cy="369332"/>
          </a:xfrm>
          <a:prstGeom prst="rect">
            <a:avLst/>
          </a:prstGeom>
        </p:spPr>
        <p:txBody>
          <a:bodyPr wrap="none">
            <a:spAutoFit/>
          </a:bodyPr>
          <a:lstStyle/>
          <a:p>
            <a:r>
              <a:rPr lang="zh-TW" altLang="en-US" dirty="0">
                <a:latin typeface="標楷體" panose="03000509000000000000" pitchFamily="65" charset="-120"/>
                <a:ea typeface="標楷體" panose="03000509000000000000" pitchFamily="65" charset="-120"/>
              </a:rPr>
              <a:t>依傳輸方向分類</a:t>
            </a:r>
            <a:endParaRPr lang="zh-TW" altLang="en-US" dirty="0"/>
          </a:p>
        </p:txBody>
      </p:sp>
      <p:sp>
        <p:nvSpPr>
          <p:cNvPr id="6" name="矩形 5"/>
          <p:cNvSpPr/>
          <p:nvPr/>
        </p:nvSpPr>
        <p:spPr>
          <a:xfrm>
            <a:off x="3224373" y="2168680"/>
            <a:ext cx="3185487" cy="646331"/>
          </a:xfrm>
          <a:prstGeom prst="rect">
            <a:avLst/>
          </a:prstGeom>
        </p:spPr>
        <p:txBody>
          <a:bodyPr wrap="none">
            <a:spAutoFit/>
          </a:bodyPr>
          <a:lstStyle/>
          <a:p>
            <a:r>
              <a:rPr lang="zh-TW" altLang="en-US" dirty="0"/>
              <a:t>同時間只有一端能發送訊息，</a:t>
            </a:r>
            <a:endParaRPr lang="en-US" altLang="zh-TW" dirty="0"/>
          </a:p>
          <a:p>
            <a:r>
              <a:rPr lang="zh-TW" altLang="en-US" dirty="0"/>
              <a:t>無法同時發送</a:t>
            </a:r>
          </a:p>
        </p:txBody>
      </p:sp>
    </p:spTree>
    <p:extLst>
      <p:ext uri="{BB962C8B-B14F-4D97-AF65-F5344CB8AC3E}">
        <p14:creationId xmlns:p14="http://schemas.microsoft.com/office/powerpoint/2010/main" val="4178126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163959"/>
            <a:ext cx="7886700" cy="841882"/>
          </a:xfrm>
        </p:spPr>
        <p:txBody>
          <a:bodyPr/>
          <a:lstStyle/>
          <a:p>
            <a:pPr algn="ctr"/>
            <a:r>
              <a:rPr lang="zh-TW" altLang="en-US" dirty="0">
                <a:latin typeface="標楷體" panose="03000509000000000000" pitchFamily="65" charset="-120"/>
                <a:ea typeface="標楷體" panose="03000509000000000000" pitchFamily="65" charset="-120"/>
              </a:rPr>
              <a:t>全雙工（</a:t>
            </a:r>
            <a:r>
              <a:rPr lang="en-US" altLang="zh-TW" dirty="0">
                <a:latin typeface="標楷體" panose="03000509000000000000" pitchFamily="65" charset="-120"/>
                <a:ea typeface="標楷體" panose="03000509000000000000" pitchFamily="65" charset="-120"/>
              </a:rPr>
              <a:t>Full-Duplex</a:t>
            </a:r>
            <a:r>
              <a:rPr lang="zh-TW" altLang="en-US" dirty="0">
                <a:latin typeface="標楷體" panose="03000509000000000000" pitchFamily="65" charset="-120"/>
                <a:ea typeface="標楷體" panose="03000509000000000000" pitchFamily="65" charset="-120"/>
              </a:rPr>
              <a:t>）</a:t>
            </a:r>
          </a:p>
        </p:txBody>
      </p:sp>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graphicFrame>
        <p:nvGraphicFramePr>
          <p:cNvPr id="5" name="表格 4"/>
          <p:cNvGraphicFramePr>
            <a:graphicFrameLocks noGrp="1"/>
          </p:cNvGraphicFramePr>
          <p:nvPr>
            <p:extLst/>
          </p:nvPr>
        </p:nvGraphicFramePr>
        <p:xfrm>
          <a:off x="696692" y="4543277"/>
          <a:ext cx="7705599" cy="1554480"/>
        </p:xfrm>
        <a:graphic>
          <a:graphicData uri="http://schemas.openxmlformats.org/drawingml/2006/table">
            <a:tbl>
              <a:tblPr firstRow="1" bandRow="1">
                <a:tableStyleId>{5C22544A-7EE6-4342-B048-85BDC9FD1C3A}</a:tableStyleId>
              </a:tblPr>
              <a:tblGrid>
                <a:gridCol w="2209297">
                  <a:extLst>
                    <a:ext uri="{9D8B030D-6E8A-4147-A177-3AD203B41FA5}">
                      <a16:colId xmlns:a16="http://schemas.microsoft.com/office/drawing/2014/main" val="3673737981"/>
                    </a:ext>
                  </a:extLst>
                </a:gridCol>
                <a:gridCol w="5496302">
                  <a:extLst>
                    <a:ext uri="{9D8B030D-6E8A-4147-A177-3AD203B41FA5}">
                      <a16:colId xmlns:a16="http://schemas.microsoft.com/office/drawing/2014/main" val="3541303831"/>
                    </a:ext>
                  </a:extLst>
                </a:gridCol>
              </a:tblGrid>
              <a:tr h="30714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2800" b="0" kern="1200" dirty="0">
                          <a:solidFill>
                            <a:schemeClr val="dk1"/>
                          </a:solidFill>
                          <a:latin typeface="標楷體" panose="03000509000000000000" pitchFamily="65" charset="-120"/>
                          <a:ea typeface="標楷體" panose="03000509000000000000" pitchFamily="65" charset="-120"/>
                          <a:cs typeface="+mn-cs"/>
                        </a:rPr>
                        <a:t>傳輸方向</a:t>
                      </a:r>
                      <a:endParaRPr lang="en-US" altLang="zh-TW" sz="2800" b="0" kern="1200" dirty="0">
                        <a:solidFill>
                          <a:schemeClr val="dk1"/>
                        </a:solidFill>
                        <a:latin typeface="標楷體" panose="03000509000000000000" pitchFamily="65" charset="-120"/>
                        <a:ea typeface="標楷體" panose="03000509000000000000" pitchFamily="65" charset="-120"/>
                        <a:cs typeface="+mn-cs"/>
                      </a:endParaRPr>
                    </a:p>
                  </a:txBody>
                  <a:tcPr>
                    <a:solidFill>
                      <a:srgbClr val="D2DEE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2800" b="0" kern="1200" dirty="0">
                          <a:solidFill>
                            <a:schemeClr val="dk1"/>
                          </a:solidFill>
                          <a:latin typeface="標楷體" panose="03000509000000000000" pitchFamily="65" charset="-120"/>
                          <a:ea typeface="標楷體" panose="03000509000000000000" pitchFamily="65" charset="-120"/>
                          <a:cs typeface="+mn-cs"/>
                        </a:rPr>
                        <a:t>雙向傳輸。</a:t>
                      </a:r>
                      <a:endParaRPr lang="en-US" altLang="zh-TW" sz="2800" b="0" kern="1200" dirty="0">
                        <a:solidFill>
                          <a:schemeClr val="dk1"/>
                        </a:solidFill>
                        <a:latin typeface="標楷體" panose="03000509000000000000" pitchFamily="65" charset="-120"/>
                        <a:ea typeface="標楷體" panose="03000509000000000000" pitchFamily="65" charset="-120"/>
                        <a:cs typeface="+mn-cs"/>
                      </a:endParaRPr>
                    </a:p>
                  </a:txBody>
                  <a:tcPr>
                    <a:solidFill>
                      <a:srgbClr val="D2DEEF"/>
                    </a:solidFill>
                  </a:tcPr>
                </a:tc>
                <a:extLst>
                  <a:ext uri="{0D108BD9-81ED-4DB2-BD59-A6C34878D82A}">
                    <a16:rowId xmlns:a16="http://schemas.microsoft.com/office/drawing/2014/main" val="343261089"/>
                  </a:ext>
                </a:extLst>
              </a:tr>
              <a:tr h="30714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2800" dirty="0">
                          <a:latin typeface="標楷體" panose="03000509000000000000" pitchFamily="65" charset="-120"/>
                          <a:ea typeface="標楷體" panose="03000509000000000000" pitchFamily="65" charset="-120"/>
                        </a:rPr>
                        <a:t>說明</a:t>
                      </a:r>
                    </a:p>
                  </a:txBody>
                  <a:tcPr>
                    <a:solidFill>
                      <a:srgbClr val="EAEFF7"/>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2800" b="0" kern="1200" dirty="0">
                          <a:solidFill>
                            <a:schemeClr val="dk1"/>
                          </a:solidFill>
                          <a:latin typeface="標楷體" panose="03000509000000000000" pitchFamily="65" charset="-120"/>
                          <a:ea typeface="標楷體" panose="03000509000000000000" pitchFamily="65" charset="-120"/>
                          <a:cs typeface="+mn-cs"/>
                        </a:rPr>
                        <a:t>雙方</a:t>
                      </a:r>
                      <a:r>
                        <a:rPr lang="zh-TW" altLang="en-US" sz="2800" b="1" kern="1200" dirty="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cs typeface="+mn-cs"/>
                        </a:rPr>
                        <a:t>可同時間</a:t>
                      </a:r>
                      <a:r>
                        <a:rPr lang="zh-TW" altLang="en-US" sz="2800" b="0" kern="1200" dirty="0">
                          <a:solidFill>
                            <a:schemeClr val="dk1"/>
                          </a:solidFill>
                          <a:latin typeface="標楷體" panose="03000509000000000000" pitchFamily="65" charset="-120"/>
                          <a:ea typeface="標楷體" panose="03000509000000000000" pitchFamily="65" charset="-120"/>
                          <a:cs typeface="+mn-cs"/>
                        </a:rPr>
                        <a:t>互相傳輸訊息。</a:t>
                      </a:r>
                      <a:endParaRPr lang="zh-TW" altLang="en-US" sz="2800" dirty="0">
                        <a:latin typeface="標楷體" panose="03000509000000000000" pitchFamily="65" charset="-120"/>
                        <a:ea typeface="標楷體" panose="03000509000000000000" pitchFamily="65" charset="-120"/>
                      </a:endParaRPr>
                    </a:p>
                  </a:txBody>
                  <a:tcPr>
                    <a:solidFill>
                      <a:srgbClr val="EAEFF7"/>
                    </a:solidFill>
                  </a:tcPr>
                </a:tc>
                <a:extLst>
                  <a:ext uri="{0D108BD9-81ED-4DB2-BD59-A6C34878D82A}">
                    <a16:rowId xmlns:a16="http://schemas.microsoft.com/office/drawing/2014/main" val="837846890"/>
                  </a:ext>
                </a:extLst>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2800" b="0" kern="1200" dirty="0">
                          <a:solidFill>
                            <a:schemeClr val="dk1"/>
                          </a:solidFill>
                          <a:latin typeface="標楷體" panose="03000509000000000000" pitchFamily="65" charset="-120"/>
                          <a:ea typeface="標楷體" panose="03000509000000000000" pitchFamily="65" charset="-120"/>
                          <a:cs typeface="+mn-cs"/>
                        </a:rPr>
                        <a:t>舉例</a:t>
                      </a:r>
                    </a:p>
                  </a:txBody>
                  <a:tcPr>
                    <a:solidFill>
                      <a:srgbClr val="D2DEE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2800" b="0" kern="1200" dirty="0">
                          <a:solidFill>
                            <a:schemeClr val="dk1"/>
                          </a:solidFill>
                          <a:latin typeface="標楷體" panose="03000509000000000000" pitchFamily="65" charset="-120"/>
                          <a:ea typeface="標楷體" panose="03000509000000000000" pitchFamily="65" charset="-120"/>
                          <a:cs typeface="+mn-cs"/>
                        </a:rPr>
                        <a:t>電話、通訊軟體</a:t>
                      </a:r>
                    </a:p>
                  </a:txBody>
                  <a:tcPr>
                    <a:solidFill>
                      <a:srgbClr val="D2DEEF"/>
                    </a:solidFill>
                  </a:tcPr>
                </a:tc>
                <a:extLst>
                  <a:ext uri="{0D108BD9-81ED-4DB2-BD59-A6C34878D82A}">
                    <a16:rowId xmlns:a16="http://schemas.microsoft.com/office/drawing/2014/main" val="831457710"/>
                  </a:ext>
                </a:extLst>
              </a:tr>
            </a:tbl>
          </a:graphicData>
        </a:graphic>
      </p:graphicFrame>
      <p:grpSp>
        <p:nvGrpSpPr>
          <p:cNvPr id="28" name="群組 27">
            <a:extLst>
              <a:ext uri="{FF2B5EF4-FFF2-40B4-BE49-F238E27FC236}">
                <a16:creationId xmlns:a16="http://schemas.microsoft.com/office/drawing/2014/main" id="{835E02BD-5751-40A6-8DBF-AF3F1B54DDF2}"/>
              </a:ext>
            </a:extLst>
          </p:cNvPr>
          <p:cNvGrpSpPr/>
          <p:nvPr/>
        </p:nvGrpSpPr>
        <p:grpSpPr>
          <a:xfrm>
            <a:off x="990353" y="1168516"/>
            <a:ext cx="7163294" cy="5689484"/>
            <a:chOff x="950240" y="1519263"/>
            <a:chExt cx="7163294" cy="5689484"/>
          </a:xfrm>
        </p:grpSpPr>
        <p:grpSp>
          <p:nvGrpSpPr>
            <p:cNvPr id="7" name="群組 6"/>
            <p:cNvGrpSpPr/>
            <p:nvPr/>
          </p:nvGrpSpPr>
          <p:grpSpPr>
            <a:xfrm>
              <a:off x="950240" y="1519263"/>
              <a:ext cx="6422224" cy="5689484"/>
              <a:chOff x="1968490" y="1561593"/>
              <a:chExt cx="7588824" cy="6722981"/>
            </a:xfrm>
          </p:grpSpPr>
          <p:pic>
            <p:nvPicPr>
              <p:cNvPr id="8" name="圖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68490" y="2086079"/>
                <a:ext cx="1826055" cy="2513626"/>
              </a:xfrm>
              <a:prstGeom prst="rect">
                <a:avLst/>
              </a:prstGeom>
            </p:spPr>
          </p:pic>
          <p:sp>
            <p:nvSpPr>
              <p:cNvPr id="11" name="弧形 10"/>
              <p:cNvSpPr/>
              <p:nvPr/>
            </p:nvSpPr>
            <p:spPr>
              <a:xfrm rot="18988907">
                <a:off x="2904804" y="1561593"/>
                <a:ext cx="6652510" cy="6722981"/>
              </a:xfrm>
              <a:prstGeom prst="arc">
                <a:avLst/>
              </a:prstGeom>
              <a:ln w="76200">
                <a:solidFill>
                  <a:schemeClr val="accent1">
                    <a:lumMod val="60000"/>
                    <a:lumOff val="40000"/>
                  </a:schemeClr>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dirty="0">
                  <a:ea typeface="標楷體" panose="03000509000000000000" pitchFamily="65" charset="-120"/>
                </a:endParaRPr>
              </a:p>
            </p:txBody>
          </p:sp>
          <p:sp>
            <p:nvSpPr>
              <p:cNvPr id="12" name="橢圓形圖說文字 11"/>
              <p:cNvSpPr/>
              <p:nvPr/>
            </p:nvSpPr>
            <p:spPr>
              <a:xfrm>
                <a:off x="6964407" y="2566545"/>
                <a:ext cx="1177747" cy="834058"/>
              </a:xfrm>
              <a:prstGeom prst="wedgeEllipseCallout">
                <a:avLst>
                  <a:gd name="adj1" fmla="val 44152"/>
                  <a:gd name="adj2" fmla="val 5035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TW" sz="1600" dirty="0">
                    <a:latin typeface="微軟正黑體" panose="020B0604030504040204" pitchFamily="34" charset="-120"/>
                    <a:ea typeface="微軟正黑體" panose="020B0604030504040204" pitchFamily="34" charset="-120"/>
                  </a:rPr>
                  <a:t>12:30</a:t>
                </a:r>
                <a:endParaRPr lang="zh-TW" altLang="en-US" sz="1600" dirty="0">
                  <a:latin typeface="微軟正黑體" panose="020B0604030504040204" pitchFamily="34" charset="-120"/>
                  <a:ea typeface="微軟正黑體" panose="020B0604030504040204" pitchFamily="34" charset="-120"/>
                </a:endParaRPr>
              </a:p>
            </p:txBody>
          </p:sp>
          <p:sp>
            <p:nvSpPr>
              <p:cNvPr id="13" name="橢圓形圖說文字 12"/>
              <p:cNvSpPr/>
              <p:nvPr/>
            </p:nvSpPr>
            <p:spPr>
              <a:xfrm>
                <a:off x="4219809" y="2559061"/>
                <a:ext cx="1274100" cy="834058"/>
              </a:xfrm>
              <a:prstGeom prst="wedgeEllipseCallout">
                <a:avLst>
                  <a:gd name="adj1" fmla="val -38008"/>
                  <a:gd name="adj2" fmla="val 57758"/>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TW" altLang="en-US" sz="1600" dirty="0">
                    <a:latin typeface="微軟正黑體" panose="020B0604030504040204" pitchFamily="34" charset="-120"/>
                    <a:ea typeface="微軟正黑體" panose="020B0604030504040204" pitchFamily="34" charset="-120"/>
                  </a:rPr>
                  <a:t>明天幾點</a:t>
                </a:r>
                <a:r>
                  <a:rPr lang="en-US" altLang="zh-TW" sz="2000" dirty="0">
                    <a:latin typeface="微軟正黑體" panose="020B0604030504040204" pitchFamily="34" charset="-120"/>
                    <a:ea typeface="微軟正黑體" panose="020B0604030504040204" pitchFamily="34" charset="-120"/>
                  </a:rPr>
                  <a:t>?</a:t>
                </a:r>
                <a:endParaRPr lang="zh-TW" altLang="en-US" sz="2000" dirty="0">
                  <a:ea typeface="標楷體" panose="03000509000000000000" pitchFamily="65" charset="-120"/>
                </a:endParaRPr>
              </a:p>
            </p:txBody>
          </p:sp>
        </p:grpSp>
        <p:pic>
          <p:nvPicPr>
            <p:cNvPr id="15" name="圖片 14">
              <a:extLst>
                <a:ext uri="{FF2B5EF4-FFF2-40B4-BE49-F238E27FC236}">
                  <a16:creationId xmlns:a16="http://schemas.microsoft.com/office/drawing/2014/main" id="{9DC32428-CABE-40DC-9E37-B83CE447978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68191" y="2040996"/>
              <a:ext cx="1545343" cy="2069148"/>
            </a:xfrm>
            <a:prstGeom prst="rect">
              <a:avLst/>
            </a:prstGeom>
          </p:spPr>
        </p:pic>
        <p:grpSp>
          <p:nvGrpSpPr>
            <p:cNvPr id="24" name="群組 23">
              <a:extLst>
                <a:ext uri="{FF2B5EF4-FFF2-40B4-BE49-F238E27FC236}">
                  <a16:creationId xmlns:a16="http://schemas.microsoft.com/office/drawing/2014/main" id="{40C0040E-711C-4920-BC9C-D475CC45A7CA}"/>
                </a:ext>
              </a:extLst>
            </p:cNvPr>
            <p:cNvGrpSpPr/>
            <p:nvPr/>
          </p:nvGrpSpPr>
          <p:grpSpPr>
            <a:xfrm>
              <a:off x="2135694" y="2942784"/>
              <a:ext cx="719779" cy="1224056"/>
              <a:chOff x="2447711" y="2942784"/>
              <a:chExt cx="719779" cy="1224056"/>
            </a:xfrm>
          </p:grpSpPr>
          <p:pic>
            <p:nvPicPr>
              <p:cNvPr id="14" name="圖片 13">
                <a:extLst>
                  <a:ext uri="{FF2B5EF4-FFF2-40B4-BE49-F238E27FC236}">
                    <a16:creationId xmlns:a16="http://schemas.microsoft.com/office/drawing/2014/main" id="{591A1982-4F11-4B75-8B1F-A2A2BE03F7C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47711" y="2942784"/>
                <a:ext cx="719779" cy="1224056"/>
              </a:xfrm>
              <a:prstGeom prst="rect">
                <a:avLst/>
              </a:prstGeom>
            </p:spPr>
          </p:pic>
          <p:pic>
            <p:nvPicPr>
              <p:cNvPr id="22" name="圖片 21">
                <a:extLst>
                  <a:ext uri="{FF2B5EF4-FFF2-40B4-BE49-F238E27FC236}">
                    <a16:creationId xmlns:a16="http://schemas.microsoft.com/office/drawing/2014/main" id="{E7CA27E5-1A33-4594-9036-33CE921335E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561897" y="3309109"/>
                <a:ext cx="491407" cy="491407"/>
              </a:xfrm>
              <a:prstGeom prst="rect">
                <a:avLst/>
              </a:prstGeom>
            </p:spPr>
          </p:pic>
        </p:grpSp>
        <p:grpSp>
          <p:nvGrpSpPr>
            <p:cNvPr id="25" name="群組 24">
              <a:extLst>
                <a:ext uri="{FF2B5EF4-FFF2-40B4-BE49-F238E27FC236}">
                  <a16:creationId xmlns:a16="http://schemas.microsoft.com/office/drawing/2014/main" id="{8624F20E-A07F-481A-B36C-1C12634F96A4}"/>
                </a:ext>
              </a:extLst>
            </p:cNvPr>
            <p:cNvGrpSpPr/>
            <p:nvPr/>
          </p:nvGrpSpPr>
          <p:grpSpPr>
            <a:xfrm>
              <a:off x="6208301" y="2942784"/>
              <a:ext cx="719779" cy="1224056"/>
              <a:chOff x="2447711" y="2942784"/>
              <a:chExt cx="719779" cy="1224056"/>
            </a:xfrm>
          </p:grpSpPr>
          <p:pic>
            <p:nvPicPr>
              <p:cNvPr id="26" name="圖片 25">
                <a:extLst>
                  <a:ext uri="{FF2B5EF4-FFF2-40B4-BE49-F238E27FC236}">
                    <a16:creationId xmlns:a16="http://schemas.microsoft.com/office/drawing/2014/main" id="{BB381699-2C1C-4C71-A5F7-72C68FCB458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47711" y="2942784"/>
                <a:ext cx="719779" cy="1224056"/>
              </a:xfrm>
              <a:prstGeom prst="rect">
                <a:avLst/>
              </a:prstGeom>
            </p:spPr>
          </p:pic>
          <p:pic>
            <p:nvPicPr>
              <p:cNvPr id="27" name="圖片 26">
                <a:extLst>
                  <a:ext uri="{FF2B5EF4-FFF2-40B4-BE49-F238E27FC236}">
                    <a16:creationId xmlns:a16="http://schemas.microsoft.com/office/drawing/2014/main" id="{DC93EF47-4CC5-4DBE-88AD-6298EF703A1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561897" y="3309109"/>
                <a:ext cx="491407" cy="491407"/>
              </a:xfrm>
              <a:prstGeom prst="rect">
                <a:avLst/>
              </a:prstGeom>
            </p:spPr>
          </p:pic>
        </p:grpSp>
      </p:grpSp>
      <p:sp>
        <p:nvSpPr>
          <p:cNvPr id="19" name="矩形 18"/>
          <p:cNvSpPr/>
          <p:nvPr/>
        </p:nvSpPr>
        <p:spPr>
          <a:xfrm>
            <a:off x="990353" y="3797027"/>
            <a:ext cx="2749471" cy="584775"/>
          </a:xfrm>
          <a:prstGeom prst="rect">
            <a:avLst/>
          </a:prstGeom>
        </p:spPr>
        <p:txBody>
          <a:bodyPr wrap="none">
            <a:spAutoFit/>
          </a:bodyPr>
          <a:lstStyle/>
          <a:p>
            <a:r>
              <a:rPr lang="zh-TW" altLang="en-US" sz="1600" dirty="0">
                <a:latin typeface="標楷體" panose="03000509000000000000" pitchFamily="65" charset="-120"/>
                <a:ea typeface="標楷體" panose="03000509000000000000" pitchFamily="65" charset="-120"/>
              </a:rPr>
              <a:t>可同一時間點下</a:t>
            </a:r>
            <a:endParaRPr lang="en-US" altLang="zh-TW" sz="1600" dirty="0">
              <a:latin typeface="標楷體" panose="03000509000000000000" pitchFamily="65" charset="-120"/>
              <a:ea typeface="標楷體" panose="03000509000000000000" pitchFamily="65" charset="-120"/>
            </a:endParaRPr>
          </a:p>
          <a:p>
            <a:r>
              <a:rPr lang="zh-TW" altLang="en-US" sz="1600" dirty="0">
                <a:latin typeface="標楷體" panose="03000509000000000000" pitchFamily="65" charset="-120"/>
                <a:ea typeface="標楷體" panose="03000509000000000000" pitchFamily="65" charset="-120"/>
              </a:rPr>
              <a:t>扮演發送端</a:t>
            </a:r>
            <a:r>
              <a:rPr lang="en-US" altLang="zh-TW" sz="1600" dirty="0">
                <a:latin typeface="標楷體" panose="03000509000000000000" pitchFamily="65" charset="-120"/>
                <a:ea typeface="標楷體" panose="03000509000000000000" pitchFamily="65" charset="-120"/>
              </a:rPr>
              <a:t>&amp;</a:t>
            </a:r>
            <a:r>
              <a:rPr lang="zh-TW" altLang="en-US" sz="1600" dirty="0">
                <a:latin typeface="標楷體" panose="03000509000000000000" pitchFamily="65" charset="-120"/>
                <a:ea typeface="標楷體" panose="03000509000000000000" pitchFamily="65" charset="-120"/>
              </a:rPr>
              <a:t>接收端兩個角色</a:t>
            </a:r>
            <a:endParaRPr lang="en-US" altLang="zh-TW" sz="1600" dirty="0">
              <a:latin typeface="標楷體" panose="03000509000000000000" pitchFamily="65" charset="-120"/>
              <a:ea typeface="標楷體" panose="03000509000000000000" pitchFamily="65" charset="-120"/>
            </a:endParaRPr>
          </a:p>
        </p:txBody>
      </p:sp>
      <p:sp>
        <p:nvSpPr>
          <p:cNvPr id="20" name="矩形 19"/>
          <p:cNvSpPr/>
          <p:nvPr/>
        </p:nvSpPr>
        <p:spPr>
          <a:xfrm>
            <a:off x="6022236" y="3786067"/>
            <a:ext cx="2749471" cy="584775"/>
          </a:xfrm>
          <a:prstGeom prst="rect">
            <a:avLst/>
          </a:prstGeom>
        </p:spPr>
        <p:txBody>
          <a:bodyPr wrap="none">
            <a:spAutoFit/>
          </a:bodyPr>
          <a:lstStyle/>
          <a:p>
            <a:r>
              <a:rPr lang="zh-TW" altLang="en-US" sz="1600" dirty="0">
                <a:latin typeface="標楷體" panose="03000509000000000000" pitchFamily="65" charset="-120"/>
                <a:ea typeface="標楷體" panose="03000509000000000000" pitchFamily="65" charset="-120"/>
              </a:rPr>
              <a:t>可同一時間點下</a:t>
            </a:r>
            <a:endParaRPr lang="en-US" altLang="zh-TW" sz="1600" dirty="0">
              <a:latin typeface="標楷體" panose="03000509000000000000" pitchFamily="65" charset="-120"/>
              <a:ea typeface="標楷體" panose="03000509000000000000" pitchFamily="65" charset="-120"/>
            </a:endParaRPr>
          </a:p>
          <a:p>
            <a:r>
              <a:rPr lang="zh-TW" altLang="en-US" sz="1600" dirty="0">
                <a:latin typeface="標楷體" panose="03000509000000000000" pitchFamily="65" charset="-120"/>
                <a:ea typeface="標楷體" panose="03000509000000000000" pitchFamily="65" charset="-120"/>
              </a:rPr>
              <a:t>扮演發送端</a:t>
            </a:r>
            <a:r>
              <a:rPr lang="en-US" altLang="zh-TW" sz="1600" dirty="0">
                <a:latin typeface="標楷體" panose="03000509000000000000" pitchFamily="65" charset="-120"/>
                <a:ea typeface="標楷體" panose="03000509000000000000" pitchFamily="65" charset="-120"/>
              </a:rPr>
              <a:t>&amp;</a:t>
            </a:r>
            <a:r>
              <a:rPr lang="zh-TW" altLang="en-US" sz="1600" dirty="0">
                <a:latin typeface="標楷體" panose="03000509000000000000" pitchFamily="65" charset="-120"/>
                <a:ea typeface="標楷體" panose="03000509000000000000" pitchFamily="65" charset="-120"/>
              </a:rPr>
              <a:t>接收端兩個角色</a:t>
            </a:r>
            <a:endParaRPr lang="en-US" altLang="zh-TW" sz="1600" dirty="0">
              <a:latin typeface="標楷體" panose="03000509000000000000" pitchFamily="65" charset="-120"/>
              <a:ea typeface="標楷體" panose="03000509000000000000" pitchFamily="65" charset="-120"/>
            </a:endParaRPr>
          </a:p>
        </p:txBody>
      </p:sp>
      <p:sp>
        <p:nvSpPr>
          <p:cNvPr id="21" name="矩形 20"/>
          <p:cNvSpPr/>
          <p:nvPr/>
        </p:nvSpPr>
        <p:spPr>
          <a:xfrm>
            <a:off x="238228" y="48520"/>
            <a:ext cx="1800493" cy="369332"/>
          </a:xfrm>
          <a:prstGeom prst="rect">
            <a:avLst/>
          </a:prstGeom>
        </p:spPr>
        <p:txBody>
          <a:bodyPr wrap="none">
            <a:spAutoFit/>
          </a:bodyPr>
          <a:lstStyle/>
          <a:p>
            <a:r>
              <a:rPr lang="zh-TW" altLang="en-US" dirty="0">
                <a:latin typeface="標楷體" panose="03000509000000000000" pitchFamily="65" charset="-120"/>
                <a:ea typeface="標楷體" panose="03000509000000000000" pitchFamily="65" charset="-120"/>
              </a:rPr>
              <a:t>依傳輸方向分類</a:t>
            </a:r>
            <a:endParaRPr lang="zh-TW" altLang="en-US" dirty="0"/>
          </a:p>
        </p:txBody>
      </p:sp>
      <p:sp>
        <p:nvSpPr>
          <p:cNvPr id="6" name="矩形 5"/>
          <p:cNvSpPr/>
          <p:nvPr/>
        </p:nvSpPr>
        <p:spPr>
          <a:xfrm>
            <a:off x="3434705" y="1440195"/>
            <a:ext cx="2492990" cy="369332"/>
          </a:xfrm>
          <a:prstGeom prst="rect">
            <a:avLst/>
          </a:prstGeom>
        </p:spPr>
        <p:txBody>
          <a:bodyPr wrap="none">
            <a:spAutoFit/>
          </a:bodyPr>
          <a:lstStyle/>
          <a:p>
            <a:r>
              <a:rPr lang="zh-TW" altLang="en-US" dirty="0"/>
              <a:t>可同時間互相傳輸訊息</a:t>
            </a:r>
          </a:p>
        </p:txBody>
      </p:sp>
    </p:spTree>
    <p:extLst>
      <p:ext uri="{BB962C8B-B14F-4D97-AF65-F5344CB8AC3E}">
        <p14:creationId xmlns:p14="http://schemas.microsoft.com/office/powerpoint/2010/main" val="33525893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28650" y="777240"/>
            <a:ext cx="7886700" cy="5399723"/>
          </a:xfrm>
        </p:spPr>
        <p:txBody>
          <a:bodyPr>
            <a:normAutofit/>
          </a:bodyPr>
          <a:lstStyle/>
          <a:p>
            <a:pPr marL="0" indent="0">
              <a:buNone/>
            </a:pPr>
            <a:r>
              <a:rPr lang="en-US" altLang="zh-TW" sz="4000" dirty="0"/>
              <a:t>1.</a:t>
            </a:r>
            <a:r>
              <a:rPr lang="zh-TW" altLang="en-US" sz="4000" dirty="0"/>
              <a:t>請問可進行雙向傳輸但無法在同一時間互相傳送指的是甚麼？</a:t>
            </a:r>
            <a:endParaRPr lang="en-US" altLang="zh-TW" sz="4000" dirty="0"/>
          </a:p>
          <a:p>
            <a:pPr marL="0" indent="0">
              <a:buNone/>
            </a:pPr>
            <a:endParaRPr lang="zh-TW" altLang="en-US" sz="4000" dirty="0"/>
          </a:p>
          <a:p>
            <a:pPr marL="0" indent="0">
              <a:buNone/>
            </a:pPr>
            <a:r>
              <a:rPr lang="en-US" altLang="zh-TW" sz="3600" dirty="0"/>
              <a:t>(A) </a:t>
            </a:r>
            <a:r>
              <a:rPr lang="zh-TW" altLang="en-US" sz="3600" dirty="0"/>
              <a:t>單工 </a:t>
            </a:r>
            <a:r>
              <a:rPr lang="en-US" altLang="zh-TW" sz="3600" dirty="0"/>
              <a:t>(B) </a:t>
            </a:r>
            <a:r>
              <a:rPr lang="zh-TW" altLang="en-US" sz="3600" dirty="0"/>
              <a:t>半雙工  </a:t>
            </a:r>
            <a:r>
              <a:rPr lang="en-US" altLang="zh-TW" sz="3600" dirty="0"/>
              <a:t>(C) </a:t>
            </a:r>
            <a:r>
              <a:rPr lang="zh-TW" altLang="en-US" sz="3600" dirty="0"/>
              <a:t>全雙工 </a:t>
            </a:r>
            <a:r>
              <a:rPr lang="en-US" altLang="zh-TW" sz="3600" dirty="0"/>
              <a:t>(D) </a:t>
            </a:r>
            <a:r>
              <a:rPr lang="zh-TW" altLang="en-US" sz="3600" dirty="0"/>
              <a:t>多工</a:t>
            </a:r>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34393506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28650" y="777240"/>
            <a:ext cx="7886700" cy="5399723"/>
          </a:xfrm>
        </p:spPr>
        <p:txBody>
          <a:bodyPr>
            <a:normAutofit/>
          </a:bodyPr>
          <a:lstStyle/>
          <a:p>
            <a:pPr marL="0" indent="0">
              <a:buNone/>
            </a:pPr>
            <a:r>
              <a:rPr lang="en-US" altLang="zh-TW" sz="4000" dirty="0"/>
              <a:t>1.</a:t>
            </a:r>
            <a:r>
              <a:rPr lang="zh-TW" altLang="en-US" sz="4000" dirty="0"/>
              <a:t>請問可進行雙向傳輸但無法在同一時間互相傳送指的是甚麼？</a:t>
            </a:r>
            <a:endParaRPr lang="en-US" altLang="zh-TW" sz="4000" dirty="0"/>
          </a:p>
          <a:p>
            <a:pPr marL="0" indent="0">
              <a:buNone/>
            </a:pPr>
            <a:endParaRPr lang="zh-TW" altLang="en-US" sz="4000" dirty="0"/>
          </a:p>
          <a:p>
            <a:pPr marL="0" indent="0">
              <a:buNone/>
            </a:pPr>
            <a:r>
              <a:rPr lang="en-US" altLang="zh-TW" sz="3600" dirty="0"/>
              <a:t>(A) </a:t>
            </a:r>
            <a:r>
              <a:rPr lang="zh-TW" altLang="en-US" sz="3600" dirty="0"/>
              <a:t>單工 </a:t>
            </a:r>
            <a:r>
              <a:rPr lang="en-US" altLang="zh-TW" sz="3600" dirty="0">
                <a:solidFill>
                  <a:srgbClr val="FF0000"/>
                </a:solidFill>
              </a:rPr>
              <a:t>(B) </a:t>
            </a:r>
            <a:r>
              <a:rPr lang="zh-TW" altLang="en-US" sz="3600" dirty="0">
                <a:solidFill>
                  <a:srgbClr val="FF0000"/>
                </a:solidFill>
              </a:rPr>
              <a:t>半雙工  </a:t>
            </a:r>
            <a:r>
              <a:rPr lang="en-US" altLang="zh-TW" sz="3600" dirty="0"/>
              <a:t>(C) </a:t>
            </a:r>
            <a:r>
              <a:rPr lang="zh-TW" altLang="en-US" sz="3600" dirty="0"/>
              <a:t>全雙工 </a:t>
            </a:r>
            <a:r>
              <a:rPr lang="en-US" altLang="zh-TW" sz="3600" dirty="0"/>
              <a:t>(D) </a:t>
            </a:r>
            <a:r>
              <a:rPr lang="zh-TW" altLang="en-US" sz="3600" dirty="0"/>
              <a:t>多工</a:t>
            </a:r>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477107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237111"/>
            <a:ext cx="7886700" cy="732958"/>
          </a:xfrm>
        </p:spPr>
        <p:txBody>
          <a:bodyPr/>
          <a:lstStyle/>
          <a:p>
            <a:r>
              <a:rPr lang="zh-TW" altLang="en-US" dirty="0">
                <a:latin typeface="標楷體" panose="03000509000000000000" pitchFamily="65" charset="-120"/>
                <a:ea typeface="標楷體" panose="03000509000000000000" pitchFamily="65" charset="-120"/>
              </a:rPr>
              <a:t>課程目標</a:t>
            </a:r>
          </a:p>
        </p:txBody>
      </p:sp>
      <p:sp>
        <p:nvSpPr>
          <p:cNvPr id="3" name="內容版面配置區 2"/>
          <p:cNvSpPr>
            <a:spLocks noGrp="1"/>
          </p:cNvSpPr>
          <p:nvPr>
            <p:ph idx="1"/>
          </p:nvPr>
        </p:nvSpPr>
        <p:spPr>
          <a:xfrm>
            <a:off x="628650" y="1257843"/>
            <a:ext cx="8058150" cy="4781807"/>
          </a:xfrm>
        </p:spPr>
        <p:txBody>
          <a:bodyPr>
            <a:normAutofit/>
          </a:bodyPr>
          <a:lstStyle/>
          <a:p>
            <a:pPr marL="0" indent="0" algn="just">
              <a:buNone/>
            </a:pPr>
            <a:r>
              <a:rPr lang="zh-TW" altLang="en-US" kern="100" dirty="0">
                <a:latin typeface="微軟正黑體" panose="020B0604030504040204" pitchFamily="34" charset="-120"/>
                <a:cs typeface="Times New Roman" panose="02020603050405020304" pitchFamily="18" charset="0"/>
              </a:rPr>
              <a:t>本課程將介紹</a:t>
            </a:r>
            <a:endParaRPr lang="en-US" altLang="zh-TW" kern="100" dirty="0">
              <a:latin typeface="微軟正黑體" panose="020B0604030504040204" pitchFamily="34" charset="-120"/>
              <a:cs typeface="Times New Roman" panose="02020603050405020304" pitchFamily="18" charset="0"/>
            </a:endParaRPr>
          </a:p>
          <a:p>
            <a:pPr marL="0" indent="0" algn="just">
              <a:buNone/>
            </a:pPr>
            <a:r>
              <a:rPr lang="en-US" altLang="zh-TW" kern="100" dirty="0">
                <a:latin typeface="微軟正黑體" panose="020B0604030504040204" pitchFamily="34" charset="-120"/>
                <a:cs typeface="Times New Roman" panose="02020603050405020304" pitchFamily="18" charset="0"/>
              </a:rPr>
              <a:t>[1]</a:t>
            </a:r>
            <a:r>
              <a:rPr lang="zh-TW" altLang="en-US" b="1" kern="100" dirty="0">
                <a:effectLst>
                  <a:outerShdw blurRad="38100" dist="38100" dir="2700000" algn="tl">
                    <a:srgbClr val="000000">
                      <a:alpha val="43137"/>
                    </a:srgbClr>
                  </a:outerShdw>
                </a:effectLst>
                <a:latin typeface="微軟正黑體" panose="020B0604030504040204" pitchFamily="34" charset="-120"/>
                <a:cs typeface="Times New Roman" panose="02020603050405020304" pitchFamily="18" charset="0"/>
              </a:rPr>
              <a:t>基礎</a:t>
            </a:r>
            <a:r>
              <a:rPr lang="zh-TW" altLang="en-US" kern="100" dirty="0">
                <a:latin typeface="微軟正黑體" panose="020B0604030504040204" pitchFamily="34" charset="-120"/>
                <a:cs typeface="Times New Roman" panose="02020603050405020304" pitchFamily="18" charset="0"/>
              </a:rPr>
              <a:t>的網路概念，</a:t>
            </a:r>
            <a:endParaRPr lang="en-US" altLang="zh-TW" kern="100" dirty="0">
              <a:latin typeface="微軟正黑體" panose="020B0604030504040204" pitchFamily="34" charset="-120"/>
              <a:cs typeface="Times New Roman" panose="02020603050405020304" pitchFamily="18" charset="0"/>
            </a:endParaRPr>
          </a:p>
          <a:p>
            <a:pPr marL="0" indent="0" algn="just">
              <a:buNone/>
            </a:pPr>
            <a:r>
              <a:rPr lang="zh-TW" altLang="en-US" sz="2200" kern="100" dirty="0">
                <a:latin typeface="微軟正黑體" panose="020B0604030504040204" pitchFamily="34" charset="-120"/>
                <a:cs typeface="Times New Roman" panose="02020603050405020304" pitchFamily="18" charset="0"/>
              </a:rPr>
              <a:t>     包含</a:t>
            </a:r>
            <a:r>
              <a:rPr lang="zh-TW" altLang="en-US" sz="2200" b="1" kern="100" dirty="0">
                <a:effectLst>
                  <a:outerShdw blurRad="38100" dist="38100" dir="2700000" algn="tl">
                    <a:srgbClr val="000000">
                      <a:alpha val="43137"/>
                    </a:srgbClr>
                  </a:outerShdw>
                </a:effectLst>
                <a:latin typeface="微軟正黑體" panose="020B0604030504040204" pitchFamily="34" charset="-120"/>
                <a:cs typeface="Times New Roman" panose="02020603050405020304" pitchFamily="18" charset="0"/>
              </a:rPr>
              <a:t>網路類型</a:t>
            </a:r>
            <a:r>
              <a:rPr lang="zh-TW" altLang="en-US" sz="2200" kern="100" dirty="0">
                <a:latin typeface="微軟正黑體" panose="020B0604030504040204" pitchFamily="34" charset="-120"/>
                <a:cs typeface="Times New Roman" panose="02020603050405020304" pitchFamily="18" charset="0"/>
              </a:rPr>
              <a:t>、</a:t>
            </a:r>
            <a:r>
              <a:rPr lang="zh-TW" altLang="en-US" sz="2200" b="1" kern="100" dirty="0">
                <a:effectLst>
                  <a:outerShdw blurRad="38100" dist="38100" dir="2700000" algn="tl">
                    <a:srgbClr val="000000">
                      <a:alpha val="43137"/>
                    </a:srgbClr>
                  </a:outerShdw>
                </a:effectLst>
                <a:latin typeface="微軟正黑體" panose="020B0604030504040204" pitchFamily="34" charset="-120"/>
                <a:cs typeface="Times New Roman" panose="02020603050405020304" pitchFamily="18" charset="0"/>
              </a:rPr>
              <a:t>網路拓樸</a:t>
            </a:r>
            <a:r>
              <a:rPr lang="zh-TW" altLang="en-US" sz="2200" kern="100" dirty="0">
                <a:latin typeface="微軟正黑體" panose="020B0604030504040204" pitchFamily="34" charset="-120"/>
                <a:cs typeface="Times New Roman" panose="02020603050405020304" pitchFamily="18" charset="0"/>
              </a:rPr>
              <a:t>、</a:t>
            </a:r>
            <a:r>
              <a:rPr lang="zh-TW" altLang="en-US" sz="2200" b="1" kern="100" dirty="0">
                <a:effectLst>
                  <a:outerShdw blurRad="38100" dist="38100" dir="2700000" algn="tl">
                    <a:srgbClr val="000000">
                      <a:alpha val="43137"/>
                    </a:srgbClr>
                  </a:outerShdw>
                </a:effectLst>
                <a:latin typeface="微軟正黑體" panose="020B0604030504040204" pitchFamily="34" charset="-120"/>
                <a:cs typeface="Times New Roman" panose="02020603050405020304" pitchFamily="18" charset="0"/>
              </a:rPr>
              <a:t>網路架構、網路傳輸媒介等</a:t>
            </a:r>
            <a:endParaRPr lang="en-US" altLang="zh-TW" sz="2200" kern="100" dirty="0">
              <a:latin typeface="微軟正黑體" panose="020B0604030504040204" pitchFamily="34" charset="-120"/>
              <a:cs typeface="Times New Roman" panose="02020603050405020304" pitchFamily="18" charset="0"/>
            </a:endParaRPr>
          </a:p>
          <a:p>
            <a:pPr marL="0" indent="0" algn="just">
              <a:buNone/>
            </a:pPr>
            <a:r>
              <a:rPr lang="en-US" altLang="zh-TW" kern="100" dirty="0">
                <a:latin typeface="微軟正黑體" panose="020B0604030504040204" pitchFamily="34" charset="-120"/>
                <a:cs typeface="Times New Roman" panose="02020603050405020304" pitchFamily="18" charset="0"/>
              </a:rPr>
              <a:t>[2]</a:t>
            </a:r>
            <a:r>
              <a:rPr lang="zh-TW" altLang="en-US" kern="100" dirty="0">
                <a:latin typeface="微軟正黑體" panose="020B0604030504040204" pitchFamily="34" charset="-120"/>
                <a:cs typeface="Times New Roman" panose="02020603050405020304" pitchFamily="18" charset="0"/>
              </a:rPr>
              <a:t>網路協定</a:t>
            </a:r>
            <a:r>
              <a:rPr lang="en-US" altLang="zh-TW" kern="100" dirty="0">
                <a:latin typeface="微軟正黑體" panose="020B0604030504040204" pitchFamily="34" charset="-120"/>
                <a:cs typeface="Times New Roman" panose="02020603050405020304" pitchFamily="18" charset="0"/>
              </a:rPr>
              <a:t>:</a:t>
            </a:r>
            <a:r>
              <a:rPr lang="zh-TW" altLang="en-US" kern="100" dirty="0">
                <a:latin typeface="微軟正黑體" panose="020B0604030504040204" pitchFamily="34" charset="-120"/>
                <a:cs typeface="Times New Roman" panose="02020603050405020304" pitchFamily="18" charset="0"/>
              </a:rPr>
              <a:t>包括</a:t>
            </a:r>
            <a:r>
              <a:rPr lang="en-US" altLang="zh-TW" b="1" kern="100" dirty="0">
                <a:solidFill>
                  <a:srgbClr val="FF0000"/>
                </a:solidFill>
                <a:effectLst>
                  <a:outerShdw blurRad="38100" dist="38100" dir="2700000" algn="tl">
                    <a:srgbClr val="000000">
                      <a:alpha val="43137"/>
                    </a:srgbClr>
                  </a:outerShdw>
                </a:effectLst>
                <a:latin typeface="微軟正黑體" panose="020B0604030504040204" pitchFamily="34" charset="-120"/>
                <a:cs typeface="Times New Roman" panose="02020603050405020304" pitchFamily="18" charset="0"/>
              </a:rPr>
              <a:t>OSI </a:t>
            </a:r>
            <a:r>
              <a:rPr lang="zh-TW" altLang="en-US" b="1" kern="100" dirty="0">
                <a:solidFill>
                  <a:srgbClr val="FF0000"/>
                </a:solidFill>
                <a:effectLst>
                  <a:outerShdw blurRad="38100" dist="38100" dir="2700000" algn="tl">
                    <a:srgbClr val="000000">
                      <a:alpha val="43137"/>
                    </a:srgbClr>
                  </a:outerShdw>
                </a:effectLst>
                <a:latin typeface="微軟正黑體" panose="020B0604030504040204" pitchFamily="34" charset="-120"/>
                <a:cs typeface="Times New Roman" panose="02020603050405020304" pitchFamily="18" charset="0"/>
              </a:rPr>
              <a:t>模型</a:t>
            </a:r>
            <a:r>
              <a:rPr lang="zh-TW" altLang="en-US" kern="100" dirty="0">
                <a:latin typeface="微軟正黑體" panose="020B0604030504040204" pitchFamily="34" charset="-120"/>
                <a:cs typeface="Times New Roman" panose="02020603050405020304" pitchFamily="18" charset="0"/>
              </a:rPr>
              <a:t>與</a:t>
            </a:r>
            <a:r>
              <a:rPr lang="en-US" altLang="zh-TW" b="1" kern="100" dirty="0">
                <a:solidFill>
                  <a:srgbClr val="FF0000"/>
                </a:solidFill>
                <a:effectLst>
                  <a:outerShdw blurRad="38100" dist="38100" dir="2700000" algn="tl">
                    <a:srgbClr val="000000">
                      <a:alpha val="43137"/>
                    </a:srgbClr>
                  </a:outerShdw>
                </a:effectLst>
                <a:latin typeface="微軟正黑體" panose="020B0604030504040204" pitchFamily="34" charset="-120"/>
                <a:cs typeface="Times New Roman" panose="02020603050405020304" pitchFamily="18" charset="0"/>
              </a:rPr>
              <a:t>TCP/IP</a:t>
            </a:r>
            <a:r>
              <a:rPr lang="zh-TW" altLang="en-US" b="1" kern="100" dirty="0">
                <a:solidFill>
                  <a:srgbClr val="FF0000"/>
                </a:solidFill>
                <a:effectLst>
                  <a:outerShdw blurRad="38100" dist="38100" dir="2700000" algn="tl">
                    <a:srgbClr val="000000">
                      <a:alpha val="43137"/>
                    </a:srgbClr>
                  </a:outerShdw>
                </a:effectLst>
                <a:latin typeface="微軟正黑體" panose="020B0604030504040204" pitchFamily="34" charset="-120"/>
                <a:cs typeface="Times New Roman" panose="02020603050405020304" pitchFamily="18" charset="0"/>
              </a:rPr>
              <a:t>網路協定</a:t>
            </a:r>
            <a:endParaRPr lang="en-US" altLang="zh-TW" b="1" kern="100" dirty="0">
              <a:solidFill>
                <a:srgbClr val="FF0000"/>
              </a:solidFill>
              <a:effectLst>
                <a:outerShdw blurRad="38100" dist="38100" dir="2700000" algn="tl">
                  <a:srgbClr val="000000">
                    <a:alpha val="43137"/>
                  </a:srgbClr>
                </a:outerShdw>
              </a:effectLst>
              <a:latin typeface="微軟正黑體" panose="020B0604030504040204" pitchFamily="34" charset="-120"/>
              <a:cs typeface="Times New Roman" panose="02020603050405020304" pitchFamily="18" charset="0"/>
            </a:endParaRPr>
          </a:p>
          <a:p>
            <a:pPr marL="0" indent="0" algn="just">
              <a:buNone/>
            </a:pPr>
            <a:r>
              <a:rPr lang="zh-TW" altLang="en-US" sz="2400" kern="100" dirty="0">
                <a:latin typeface="微軟正黑體" panose="020B0604030504040204" pitchFamily="34" charset="-120"/>
                <a:cs typeface="Times New Roman" panose="02020603050405020304" pitchFamily="18" charset="0"/>
              </a:rPr>
              <a:t>    使同學對網路能有更進一步的認識。</a:t>
            </a:r>
            <a:endParaRPr lang="en-US" altLang="zh-TW" sz="2400" kern="100" dirty="0">
              <a:latin typeface="微軟正黑體" panose="020B0604030504040204" pitchFamily="34" charset="-120"/>
              <a:cs typeface="Times New Roman" panose="02020603050405020304" pitchFamily="18" charset="0"/>
            </a:endParaRPr>
          </a:p>
          <a:p>
            <a:pPr marL="0" indent="0" algn="just">
              <a:buNone/>
            </a:pPr>
            <a:endParaRPr lang="en-US" altLang="zh-TW" sz="2400" kern="100" dirty="0">
              <a:latin typeface="微軟正黑體" panose="020B0604030504040204" pitchFamily="34" charset="-120"/>
              <a:cs typeface="Times New Roman" panose="02020603050405020304" pitchFamily="18" charset="0"/>
            </a:endParaRPr>
          </a:p>
          <a:p>
            <a:pPr marL="0" indent="0" algn="just">
              <a:buNone/>
            </a:pPr>
            <a:r>
              <a:rPr lang="en-US" altLang="zh-TW" sz="2400" kern="100" dirty="0">
                <a:latin typeface="微軟正黑體" panose="020B0604030504040204" pitchFamily="34" charset="-120"/>
                <a:cs typeface="Times New Roman" panose="02020603050405020304" pitchFamily="18" charset="0"/>
              </a:rPr>
              <a:t>1. </a:t>
            </a:r>
            <a:r>
              <a:rPr lang="zh-TW" altLang="en-US" sz="2400" kern="100" dirty="0">
                <a:latin typeface="微軟正黑體" panose="020B0604030504040204" pitchFamily="34" charset="-120"/>
                <a:cs typeface="Times New Roman" panose="02020603050405020304" pitchFamily="18" charset="0"/>
              </a:rPr>
              <a:t>瞭解電腦網路類型及現代相關應用</a:t>
            </a:r>
            <a:endParaRPr lang="en-US" altLang="zh-TW" sz="2400" kern="100" dirty="0">
              <a:latin typeface="微軟正黑體" panose="020B0604030504040204" pitchFamily="34" charset="-120"/>
              <a:cs typeface="Times New Roman" panose="02020603050405020304" pitchFamily="18" charset="0"/>
            </a:endParaRPr>
          </a:p>
          <a:p>
            <a:pPr marL="0" indent="0" algn="just">
              <a:buNone/>
            </a:pPr>
            <a:r>
              <a:rPr lang="en-US" altLang="zh-TW" sz="2400" kern="100" dirty="0">
                <a:latin typeface="微軟正黑體" panose="020B0604030504040204" pitchFamily="34" charset="-120"/>
                <a:cs typeface="Times New Roman" panose="02020603050405020304" pitchFamily="18" charset="0"/>
              </a:rPr>
              <a:t>2.</a:t>
            </a:r>
            <a:r>
              <a:rPr lang="zh-TW" altLang="en-US" sz="2400" kern="100" dirty="0">
                <a:latin typeface="微軟正黑體" panose="020B0604030504040204" pitchFamily="34" charset="-120"/>
                <a:cs typeface="Times New Roman" panose="02020603050405020304" pitchFamily="18" charset="0"/>
              </a:rPr>
              <a:t> 瞭解訊息傳遞方式並能說明網路協定每一層的功能</a:t>
            </a:r>
            <a:endParaRPr lang="en-US" altLang="zh-TW" sz="2400" kern="100" dirty="0">
              <a:latin typeface="微軟正黑體" panose="020B0604030504040204" pitchFamily="34" charset="-120"/>
              <a:cs typeface="Times New Roman" panose="02020603050405020304" pitchFamily="18" charset="0"/>
            </a:endParaRPr>
          </a:p>
          <a:p>
            <a:pPr marL="0" indent="0" algn="just">
              <a:buNone/>
            </a:pPr>
            <a:r>
              <a:rPr lang="en-US" altLang="zh-TW" sz="2400" kern="100" dirty="0">
                <a:latin typeface="微軟正黑體" panose="020B0604030504040204" pitchFamily="34" charset="-120"/>
                <a:cs typeface="Times New Roman" panose="02020603050405020304" pitchFamily="18" charset="0"/>
              </a:rPr>
              <a:t>3. </a:t>
            </a:r>
            <a:r>
              <a:rPr lang="zh-TW" altLang="en-US" sz="2400" kern="100" dirty="0">
                <a:latin typeface="微軟正黑體" panose="020B0604030504040204" pitchFamily="34" charset="-120"/>
                <a:cs typeface="Times New Roman" panose="02020603050405020304" pitchFamily="18" charset="0"/>
              </a:rPr>
              <a:t>瞭解</a:t>
            </a:r>
            <a:r>
              <a:rPr lang="en-US" altLang="zh-TW" sz="2400" kern="100" dirty="0">
                <a:latin typeface="微軟正黑體" panose="020B0604030504040204" pitchFamily="34" charset="-120"/>
                <a:cs typeface="Times New Roman" panose="02020603050405020304" pitchFamily="18" charset="0"/>
              </a:rPr>
              <a:t>TCP</a:t>
            </a:r>
            <a:r>
              <a:rPr lang="zh-TW" altLang="en-US" sz="2400" kern="100" dirty="0">
                <a:latin typeface="微軟正黑體" panose="020B0604030504040204" pitchFamily="34" charset="-120"/>
                <a:cs typeface="Times New Roman" panose="02020603050405020304" pitchFamily="18" charset="0"/>
              </a:rPr>
              <a:t>、</a:t>
            </a:r>
            <a:r>
              <a:rPr lang="en-US" altLang="zh-TW" sz="2400" kern="100" dirty="0">
                <a:latin typeface="微軟正黑體" panose="020B0604030504040204" pitchFamily="34" charset="-120"/>
                <a:cs typeface="Times New Roman" panose="02020603050405020304" pitchFamily="18" charset="0"/>
              </a:rPr>
              <a:t>UDP</a:t>
            </a:r>
            <a:r>
              <a:rPr lang="zh-TW" altLang="en-US" sz="2400" kern="100" dirty="0">
                <a:latin typeface="微軟正黑體" panose="020B0604030504040204" pitchFamily="34" charset="-120"/>
                <a:cs typeface="Times New Roman" panose="02020603050405020304" pitchFamily="18" charset="0"/>
              </a:rPr>
              <a:t>、</a:t>
            </a:r>
            <a:r>
              <a:rPr lang="en-US" altLang="zh-TW" sz="2400" kern="100" dirty="0">
                <a:latin typeface="微軟正黑體" panose="020B0604030504040204" pitchFamily="34" charset="-120"/>
                <a:cs typeface="Times New Roman" panose="02020603050405020304" pitchFamily="18" charset="0"/>
              </a:rPr>
              <a:t>IP</a:t>
            </a:r>
            <a:r>
              <a:rPr lang="zh-TW" altLang="en-US" sz="2400" kern="100" dirty="0">
                <a:latin typeface="微軟正黑體" panose="020B0604030504040204" pitchFamily="34" charset="-120"/>
                <a:cs typeface="Times New Roman" panose="02020603050405020304" pitchFamily="18" charset="0"/>
              </a:rPr>
              <a:t>協定與之特性</a:t>
            </a:r>
            <a:endParaRPr lang="en-US" altLang="zh-TW" sz="2400" kern="100" dirty="0">
              <a:latin typeface="微軟正黑體" panose="020B0604030504040204" pitchFamily="34" charset="-120"/>
              <a:cs typeface="Times New Roman" panose="02020603050405020304" pitchFamily="18" charset="0"/>
            </a:endParaRPr>
          </a:p>
          <a:p>
            <a:pPr marL="0" indent="0" algn="just">
              <a:buNone/>
            </a:pPr>
            <a:r>
              <a:rPr lang="en-US" altLang="zh-TW" sz="2400" kern="100" dirty="0">
                <a:latin typeface="微軟正黑體" panose="020B0604030504040204" pitchFamily="34" charset="-120"/>
                <a:cs typeface="Times New Roman" panose="02020603050405020304" pitchFamily="18" charset="0"/>
              </a:rPr>
              <a:t>4. </a:t>
            </a:r>
            <a:r>
              <a:rPr lang="zh-TW" altLang="en-US" sz="2400" kern="100" dirty="0">
                <a:latin typeface="微軟正黑體" panose="020B0604030504040204" pitchFamily="34" charset="-120"/>
                <a:cs typeface="Times New Roman" panose="02020603050405020304" pitchFamily="18" charset="0"/>
              </a:rPr>
              <a:t>瞭解</a:t>
            </a:r>
            <a:r>
              <a:rPr lang="en-US" altLang="zh-TW" sz="2400" kern="100" dirty="0">
                <a:latin typeface="微軟正黑體" panose="020B0604030504040204" pitchFamily="34" charset="-120"/>
                <a:cs typeface="Times New Roman" panose="02020603050405020304" pitchFamily="18" charset="0"/>
              </a:rPr>
              <a:t>IP</a:t>
            </a:r>
            <a:r>
              <a:rPr lang="zh-TW" altLang="en-US" sz="2400" kern="100" dirty="0">
                <a:latin typeface="微軟正黑體" panose="020B0604030504040204" pitchFamily="34" charset="-120"/>
                <a:cs typeface="Times New Roman" panose="02020603050405020304" pitchFamily="18" charset="0"/>
              </a:rPr>
              <a:t>、</a:t>
            </a:r>
            <a:r>
              <a:rPr lang="en-US" altLang="zh-TW" sz="2400" kern="100" dirty="0">
                <a:latin typeface="微軟正黑體" panose="020B0604030504040204" pitchFamily="34" charset="-120"/>
                <a:cs typeface="Times New Roman" panose="02020603050405020304" pitchFamily="18" charset="0"/>
              </a:rPr>
              <a:t>DNS</a:t>
            </a:r>
            <a:r>
              <a:rPr lang="zh-TW" altLang="en-US" sz="2400" kern="100" dirty="0">
                <a:latin typeface="微軟正黑體" panose="020B0604030504040204" pitchFamily="34" charset="-120"/>
                <a:cs typeface="Times New Roman" panose="02020603050405020304" pitchFamily="18" charset="0"/>
              </a:rPr>
              <a:t>運作原理</a:t>
            </a:r>
            <a:endParaRPr lang="en-US" altLang="zh-TW" sz="2400" kern="100" dirty="0">
              <a:latin typeface="微軟正黑體" panose="020B0604030504040204" pitchFamily="34" charset="-120"/>
              <a:cs typeface="Times New Roman" panose="02020603050405020304" pitchFamily="18" charset="0"/>
            </a:endParaRPr>
          </a:p>
        </p:txBody>
      </p:sp>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spTree>
    <p:extLst>
      <p:ext uri="{BB962C8B-B14F-4D97-AF65-F5344CB8AC3E}">
        <p14:creationId xmlns:p14="http://schemas.microsoft.com/office/powerpoint/2010/main" val="22304821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28650" y="777240"/>
            <a:ext cx="7886700" cy="5399723"/>
          </a:xfrm>
        </p:spPr>
        <p:txBody>
          <a:bodyPr>
            <a:normAutofit/>
          </a:bodyPr>
          <a:lstStyle/>
          <a:p>
            <a:pPr marL="0" indent="0">
              <a:buNone/>
            </a:pPr>
            <a:r>
              <a:rPr lang="en-US" altLang="zh-TW" sz="4000" dirty="0"/>
              <a:t>2.</a:t>
            </a:r>
            <a:r>
              <a:rPr lang="zh-TW" altLang="en-US" sz="4000" dirty="0"/>
              <a:t>下列選項中何者屬於單工模式？</a:t>
            </a:r>
            <a:endParaRPr lang="en-US" altLang="zh-TW" sz="4000" dirty="0"/>
          </a:p>
          <a:p>
            <a:pPr marL="0" indent="0">
              <a:buNone/>
            </a:pPr>
            <a:endParaRPr lang="zh-TW" altLang="en-US" sz="4000" dirty="0"/>
          </a:p>
          <a:p>
            <a:pPr marL="0" indent="0">
              <a:buNone/>
            </a:pPr>
            <a:r>
              <a:rPr lang="en-US" altLang="zh-TW" sz="3600" dirty="0"/>
              <a:t>(A) </a:t>
            </a:r>
            <a:r>
              <a:rPr lang="zh-TW" altLang="en-US" sz="3600" dirty="0"/>
              <a:t>傳統無線電對講機  </a:t>
            </a:r>
            <a:endParaRPr lang="en-US" altLang="zh-TW" sz="3600" dirty="0"/>
          </a:p>
          <a:p>
            <a:pPr marL="0" indent="0">
              <a:buNone/>
            </a:pPr>
            <a:r>
              <a:rPr lang="en-US" altLang="zh-TW" sz="3600" dirty="0"/>
              <a:t>(B) </a:t>
            </a:r>
            <a:r>
              <a:rPr lang="zh-TW" altLang="en-US" sz="3600" dirty="0"/>
              <a:t>傳統電話  </a:t>
            </a:r>
            <a:endParaRPr lang="en-US" altLang="zh-TW" sz="3600" dirty="0"/>
          </a:p>
          <a:p>
            <a:pPr marL="0" indent="0">
              <a:buNone/>
            </a:pPr>
            <a:r>
              <a:rPr lang="en-US" altLang="zh-TW" sz="3600" dirty="0"/>
              <a:t>(C) </a:t>
            </a:r>
            <a:r>
              <a:rPr lang="zh-TW" altLang="en-US" sz="3600" dirty="0"/>
              <a:t>數據機 </a:t>
            </a:r>
            <a:endParaRPr lang="en-US" altLang="zh-TW" sz="3600" dirty="0"/>
          </a:p>
          <a:p>
            <a:pPr marL="0" indent="0">
              <a:buNone/>
            </a:pPr>
            <a:r>
              <a:rPr lang="en-US" altLang="zh-TW" sz="3600" dirty="0"/>
              <a:t>(D) </a:t>
            </a:r>
            <a:r>
              <a:rPr lang="zh-TW" altLang="en-US" sz="3600" dirty="0"/>
              <a:t>收音機</a:t>
            </a:r>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9459983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28650" y="777240"/>
            <a:ext cx="7886700" cy="5399723"/>
          </a:xfrm>
        </p:spPr>
        <p:txBody>
          <a:bodyPr>
            <a:normAutofit/>
          </a:bodyPr>
          <a:lstStyle/>
          <a:p>
            <a:pPr marL="0" indent="0">
              <a:buNone/>
            </a:pPr>
            <a:r>
              <a:rPr lang="en-US" altLang="zh-TW" sz="4000" dirty="0"/>
              <a:t>2.</a:t>
            </a:r>
            <a:r>
              <a:rPr lang="zh-TW" altLang="en-US" sz="4000" dirty="0"/>
              <a:t>下列選項中何者屬於單工模式？</a:t>
            </a:r>
            <a:endParaRPr lang="en-US" altLang="zh-TW" sz="4000" dirty="0"/>
          </a:p>
          <a:p>
            <a:pPr marL="0" indent="0">
              <a:buNone/>
            </a:pPr>
            <a:endParaRPr lang="en-US" altLang="zh-TW" sz="4000" dirty="0"/>
          </a:p>
          <a:p>
            <a:pPr marL="0" indent="0">
              <a:buNone/>
            </a:pPr>
            <a:r>
              <a:rPr lang="en-US" altLang="zh-TW" sz="3600" dirty="0"/>
              <a:t>(A) </a:t>
            </a:r>
            <a:r>
              <a:rPr lang="zh-TW" altLang="en-US" sz="3600" dirty="0"/>
              <a:t>傳統無線電對講機  </a:t>
            </a:r>
            <a:endParaRPr lang="en-US" altLang="zh-TW" sz="3600" dirty="0"/>
          </a:p>
          <a:p>
            <a:pPr marL="0" indent="0">
              <a:buNone/>
            </a:pPr>
            <a:r>
              <a:rPr lang="en-US" altLang="zh-TW" sz="3600" dirty="0"/>
              <a:t>(B) </a:t>
            </a:r>
            <a:r>
              <a:rPr lang="zh-TW" altLang="en-US" sz="3600" dirty="0"/>
              <a:t>傳統電話  </a:t>
            </a:r>
            <a:endParaRPr lang="en-US" altLang="zh-TW" sz="3600" dirty="0"/>
          </a:p>
          <a:p>
            <a:pPr marL="0" indent="0">
              <a:buNone/>
            </a:pPr>
            <a:r>
              <a:rPr lang="en-US" altLang="zh-TW" sz="3600" dirty="0"/>
              <a:t>(C) </a:t>
            </a:r>
            <a:r>
              <a:rPr lang="zh-TW" altLang="en-US" sz="3600" dirty="0"/>
              <a:t>數據機 </a:t>
            </a:r>
            <a:endParaRPr lang="en-US" altLang="zh-TW" sz="3600" dirty="0"/>
          </a:p>
          <a:p>
            <a:pPr marL="0" indent="0">
              <a:buNone/>
            </a:pPr>
            <a:r>
              <a:rPr lang="en-US" altLang="zh-TW" sz="3600" dirty="0">
                <a:solidFill>
                  <a:srgbClr val="FF0000"/>
                </a:solidFill>
              </a:rPr>
              <a:t>(D) </a:t>
            </a:r>
            <a:r>
              <a:rPr lang="zh-TW" altLang="en-US" sz="3600" dirty="0">
                <a:solidFill>
                  <a:srgbClr val="FF0000"/>
                </a:solidFill>
              </a:rPr>
              <a:t>收音機</a:t>
            </a:r>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418708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28650" y="777240"/>
            <a:ext cx="7886700" cy="5399723"/>
          </a:xfrm>
        </p:spPr>
        <p:txBody>
          <a:bodyPr>
            <a:normAutofit/>
          </a:bodyPr>
          <a:lstStyle/>
          <a:p>
            <a:pPr marL="0" indent="0">
              <a:buNone/>
            </a:pPr>
            <a:r>
              <a:rPr lang="en-US" altLang="zh-TW" sz="4000" dirty="0"/>
              <a:t>3.</a:t>
            </a:r>
            <a:r>
              <a:rPr lang="zh-TW" altLang="en-US" sz="4000" dirty="0"/>
              <a:t>下列選項中何者屬於半雙工模式？</a:t>
            </a:r>
          </a:p>
          <a:p>
            <a:pPr marL="0" indent="0">
              <a:buNone/>
            </a:pPr>
            <a:endParaRPr lang="en-US" altLang="zh-TW" sz="4000" dirty="0"/>
          </a:p>
          <a:p>
            <a:pPr marL="0" indent="0">
              <a:buNone/>
            </a:pPr>
            <a:r>
              <a:rPr lang="en-US" altLang="zh-TW" sz="3600" dirty="0"/>
              <a:t>(A)</a:t>
            </a:r>
            <a:r>
              <a:rPr lang="zh-TW" altLang="en-US" sz="3600" dirty="0"/>
              <a:t>傳統無線電對講機  </a:t>
            </a:r>
            <a:endParaRPr lang="en-US" altLang="zh-TW" sz="3600" dirty="0"/>
          </a:p>
          <a:p>
            <a:pPr marL="0" indent="0">
              <a:buNone/>
            </a:pPr>
            <a:r>
              <a:rPr lang="en-US" altLang="zh-TW" sz="3600" dirty="0"/>
              <a:t>(B)</a:t>
            </a:r>
            <a:r>
              <a:rPr lang="zh-TW" altLang="en-US" sz="3600" dirty="0"/>
              <a:t>電話  </a:t>
            </a:r>
            <a:endParaRPr lang="en-US" altLang="zh-TW" sz="3600" dirty="0"/>
          </a:p>
          <a:p>
            <a:pPr marL="0" indent="0">
              <a:buNone/>
            </a:pPr>
            <a:r>
              <a:rPr lang="en-US" altLang="zh-TW" sz="3600" dirty="0"/>
              <a:t>(C)</a:t>
            </a:r>
            <a:r>
              <a:rPr lang="zh-TW" altLang="en-US" sz="3600" dirty="0"/>
              <a:t>數據機 </a:t>
            </a:r>
            <a:endParaRPr lang="en-US" altLang="zh-TW" sz="3600" dirty="0"/>
          </a:p>
          <a:p>
            <a:pPr marL="0" indent="0">
              <a:buNone/>
            </a:pPr>
            <a:r>
              <a:rPr lang="en-US" altLang="zh-TW" sz="3600" dirty="0"/>
              <a:t>(D)</a:t>
            </a:r>
            <a:r>
              <a:rPr lang="zh-TW" altLang="en-US" sz="3600" dirty="0"/>
              <a:t>收音機</a:t>
            </a:r>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2220058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28650" y="777240"/>
            <a:ext cx="7886700" cy="5399723"/>
          </a:xfrm>
        </p:spPr>
        <p:txBody>
          <a:bodyPr>
            <a:normAutofit/>
          </a:bodyPr>
          <a:lstStyle/>
          <a:p>
            <a:pPr marL="0" indent="0">
              <a:buNone/>
            </a:pPr>
            <a:r>
              <a:rPr lang="en-US" altLang="zh-TW" sz="4000" dirty="0"/>
              <a:t>3.</a:t>
            </a:r>
            <a:r>
              <a:rPr lang="zh-TW" altLang="en-US" sz="4000" dirty="0"/>
              <a:t>下列選項中何者屬於半雙工模式？</a:t>
            </a:r>
          </a:p>
          <a:p>
            <a:pPr marL="0" indent="0">
              <a:buNone/>
            </a:pPr>
            <a:endParaRPr lang="en-US" altLang="zh-TW" sz="4000" dirty="0"/>
          </a:p>
          <a:p>
            <a:pPr marL="0" indent="0">
              <a:buNone/>
            </a:pPr>
            <a:r>
              <a:rPr lang="en-US" altLang="zh-TW" sz="3600" dirty="0">
                <a:solidFill>
                  <a:srgbClr val="FF0000"/>
                </a:solidFill>
              </a:rPr>
              <a:t>(A)</a:t>
            </a:r>
            <a:r>
              <a:rPr lang="zh-TW" altLang="en-US" sz="3600" dirty="0">
                <a:solidFill>
                  <a:srgbClr val="FF0000"/>
                </a:solidFill>
              </a:rPr>
              <a:t>傳統無線電對講機  </a:t>
            </a:r>
            <a:endParaRPr lang="en-US" altLang="zh-TW" sz="3600" dirty="0">
              <a:solidFill>
                <a:srgbClr val="FF0000"/>
              </a:solidFill>
            </a:endParaRPr>
          </a:p>
          <a:p>
            <a:pPr marL="0" indent="0">
              <a:buNone/>
            </a:pPr>
            <a:r>
              <a:rPr lang="en-US" altLang="zh-TW" sz="3600" dirty="0"/>
              <a:t>(B)</a:t>
            </a:r>
            <a:r>
              <a:rPr lang="zh-TW" altLang="en-US" sz="3600" dirty="0"/>
              <a:t>電話  </a:t>
            </a:r>
            <a:endParaRPr lang="en-US" altLang="zh-TW" sz="3600" dirty="0"/>
          </a:p>
          <a:p>
            <a:pPr marL="0" indent="0">
              <a:buNone/>
            </a:pPr>
            <a:r>
              <a:rPr lang="en-US" altLang="zh-TW" sz="3600" dirty="0"/>
              <a:t>(C)</a:t>
            </a:r>
            <a:r>
              <a:rPr lang="zh-TW" altLang="en-US" sz="3600" dirty="0"/>
              <a:t>數據機 </a:t>
            </a:r>
            <a:endParaRPr lang="en-US" altLang="zh-TW" sz="3600" dirty="0"/>
          </a:p>
          <a:p>
            <a:pPr marL="0" indent="0">
              <a:buNone/>
            </a:pPr>
            <a:r>
              <a:rPr lang="en-US" altLang="zh-TW" sz="3600" dirty="0"/>
              <a:t>(D)</a:t>
            </a:r>
            <a:r>
              <a:rPr lang="zh-TW" altLang="en-US" sz="3600" dirty="0"/>
              <a:t>收音機</a:t>
            </a:r>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40561963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28650" y="777240"/>
            <a:ext cx="7886700" cy="5399723"/>
          </a:xfrm>
        </p:spPr>
        <p:txBody>
          <a:bodyPr>
            <a:normAutofit/>
          </a:bodyPr>
          <a:lstStyle/>
          <a:p>
            <a:pPr marL="0" indent="0">
              <a:buNone/>
            </a:pPr>
            <a:r>
              <a:rPr lang="en-US" altLang="zh-TW" sz="4000" dirty="0"/>
              <a:t>4.</a:t>
            </a:r>
            <a:r>
              <a:rPr lang="zh-TW" altLang="en-US" sz="4000" dirty="0"/>
              <a:t>下列選項中何者屬於全雙工模式？</a:t>
            </a:r>
          </a:p>
          <a:p>
            <a:pPr marL="0" indent="0">
              <a:buNone/>
            </a:pPr>
            <a:endParaRPr lang="en-US" altLang="zh-TW" sz="4000" dirty="0"/>
          </a:p>
          <a:p>
            <a:pPr marL="0" indent="0">
              <a:buNone/>
            </a:pPr>
            <a:r>
              <a:rPr lang="en-US" altLang="zh-TW" sz="3600" dirty="0"/>
              <a:t>(A) </a:t>
            </a:r>
            <a:r>
              <a:rPr lang="zh-TW" altLang="en-US" sz="3600" dirty="0"/>
              <a:t>傳統無線電對講機  </a:t>
            </a:r>
            <a:endParaRPr lang="en-US" altLang="zh-TW" sz="3600" dirty="0"/>
          </a:p>
          <a:p>
            <a:pPr marL="0" indent="0">
              <a:buNone/>
            </a:pPr>
            <a:r>
              <a:rPr lang="en-US" altLang="zh-TW" sz="3600" dirty="0"/>
              <a:t>(B) </a:t>
            </a:r>
            <a:r>
              <a:rPr lang="zh-TW" altLang="en-US" sz="3600" dirty="0"/>
              <a:t>擴音器  </a:t>
            </a:r>
            <a:endParaRPr lang="en-US" altLang="zh-TW" sz="3600" dirty="0"/>
          </a:p>
          <a:p>
            <a:pPr marL="0" indent="0">
              <a:buNone/>
            </a:pPr>
            <a:r>
              <a:rPr lang="en-US" altLang="zh-TW" sz="3600" dirty="0"/>
              <a:t>(C) </a:t>
            </a:r>
            <a:r>
              <a:rPr lang="zh-TW" altLang="en-US" sz="3600" dirty="0"/>
              <a:t>電話 </a:t>
            </a:r>
            <a:endParaRPr lang="en-US" altLang="zh-TW" sz="3600" dirty="0"/>
          </a:p>
          <a:p>
            <a:pPr marL="0" indent="0">
              <a:buNone/>
            </a:pPr>
            <a:r>
              <a:rPr lang="en-US" altLang="zh-TW" sz="3600" dirty="0"/>
              <a:t>(D) </a:t>
            </a:r>
            <a:r>
              <a:rPr lang="zh-TW" altLang="en-US" sz="3600" dirty="0"/>
              <a:t>收音機</a:t>
            </a:r>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12893025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28650" y="777240"/>
            <a:ext cx="7886700" cy="5399723"/>
          </a:xfrm>
        </p:spPr>
        <p:txBody>
          <a:bodyPr>
            <a:normAutofit/>
          </a:bodyPr>
          <a:lstStyle/>
          <a:p>
            <a:pPr marL="0" indent="0">
              <a:buNone/>
            </a:pPr>
            <a:r>
              <a:rPr lang="en-US" altLang="zh-TW" sz="4000" dirty="0"/>
              <a:t>4.</a:t>
            </a:r>
            <a:r>
              <a:rPr lang="zh-TW" altLang="en-US" sz="4000" dirty="0"/>
              <a:t>下列選項中何者屬於全雙工模式？</a:t>
            </a:r>
          </a:p>
          <a:p>
            <a:pPr marL="0" indent="0">
              <a:buNone/>
            </a:pPr>
            <a:endParaRPr lang="en-US" altLang="zh-TW" sz="4000" dirty="0"/>
          </a:p>
          <a:p>
            <a:pPr marL="0" indent="0">
              <a:buNone/>
            </a:pPr>
            <a:r>
              <a:rPr lang="en-US" altLang="zh-TW" sz="3600" dirty="0"/>
              <a:t>(A) </a:t>
            </a:r>
            <a:r>
              <a:rPr lang="zh-TW" altLang="en-US" sz="3600" dirty="0"/>
              <a:t>傳統無線電對講機  </a:t>
            </a:r>
            <a:endParaRPr lang="en-US" altLang="zh-TW" sz="3600" dirty="0"/>
          </a:p>
          <a:p>
            <a:pPr marL="0" indent="0">
              <a:buNone/>
            </a:pPr>
            <a:r>
              <a:rPr lang="en-US" altLang="zh-TW" sz="3600" dirty="0"/>
              <a:t>(B) </a:t>
            </a:r>
            <a:r>
              <a:rPr lang="zh-TW" altLang="en-US" sz="3600" dirty="0"/>
              <a:t>擴音器  </a:t>
            </a:r>
            <a:endParaRPr lang="en-US" altLang="zh-TW" sz="3600" dirty="0"/>
          </a:p>
          <a:p>
            <a:pPr marL="0" indent="0">
              <a:buNone/>
            </a:pPr>
            <a:r>
              <a:rPr lang="en-US" altLang="zh-TW" sz="3600" dirty="0">
                <a:solidFill>
                  <a:srgbClr val="FF0000"/>
                </a:solidFill>
              </a:rPr>
              <a:t>(C) </a:t>
            </a:r>
            <a:r>
              <a:rPr lang="zh-TW" altLang="en-US" sz="3600" dirty="0">
                <a:solidFill>
                  <a:srgbClr val="FF0000"/>
                </a:solidFill>
              </a:rPr>
              <a:t>電話 </a:t>
            </a:r>
            <a:endParaRPr lang="en-US" altLang="zh-TW" sz="3600" dirty="0">
              <a:solidFill>
                <a:srgbClr val="FF0000"/>
              </a:solidFill>
            </a:endParaRPr>
          </a:p>
          <a:p>
            <a:pPr marL="0" indent="0">
              <a:buNone/>
            </a:pPr>
            <a:r>
              <a:rPr lang="en-US" altLang="zh-TW" sz="3600" dirty="0"/>
              <a:t>(D) </a:t>
            </a:r>
            <a:r>
              <a:rPr lang="zh-TW" altLang="en-US" sz="3600" dirty="0"/>
              <a:t>收音機</a:t>
            </a:r>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21923081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向右箭號 16"/>
          <p:cNvSpPr/>
          <p:nvPr/>
        </p:nvSpPr>
        <p:spPr>
          <a:xfrm>
            <a:off x="5547857" y="2510270"/>
            <a:ext cx="2362726" cy="164966"/>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a:xfrm>
            <a:off x="628650" y="365127"/>
            <a:ext cx="7886700" cy="731926"/>
          </a:xfrm>
        </p:spPr>
        <p:txBody>
          <a:bodyPr/>
          <a:lstStyle/>
          <a:p>
            <a:pPr algn="ctr"/>
            <a:r>
              <a:rPr lang="zh-TW" altLang="en-US" dirty="0">
                <a:latin typeface="標楷體" panose="03000509000000000000" pitchFamily="65" charset="-120"/>
              </a:rPr>
              <a:t>依一次傳輸資料位元數分類</a:t>
            </a:r>
            <a:endParaRPr lang="zh-TW" altLang="en-US" dirty="0"/>
          </a:p>
        </p:txBody>
      </p:sp>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sp>
        <p:nvSpPr>
          <p:cNvPr id="13" name="圓角矩形 12"/>
          <p:cNvSpPr/>
          <p:nvPr/>
        </p:nvSpPr>
        <p:spPr>
          <a:xfrm>
            <a:off x="54553" y="1318999"/>
            <a:ext cx="8864740" cy="482153"/>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800" b="1" dirty="0">
                <a:solidFill>
                  <a:srgbClr val="C00000"/>
                </a:solidFill>
                <a:effectLst>
                  <a:outerShdw blurRad="38100" dist="38100" dir="2700000" algn="tl">
                    <a:srgbClr val="000000">
                      <a:alpha val="43137"/>
                    </a:srgbClr>
                  </a:outerShdw>
                </a:effectLst>
                <a:ea typeface="標楷體" panose="03000509000000000000" pitchFamily="65" charset="-120"/>
              </a:rPr>
              <a:t>串列</a:t>
            </a:r>
            <a:r>
              <a:rPr lang="zh-TW" altLang="en-US" sz="2800" dirty="0">
                <a:ea typeface="標楷體" panose="03000509000000000000" pitchFamily="65" charset="-120"/>
              </a:rPr>
              <a:t>傳輸（</a:t>
            </a:r>
            <a:r>
              <a:rPr lang="en-US" altLang="zh-TW" sz="2800" b="1" dirty="0">
                <a:solidFill>
                  <a:srgbClr val="C00000"/>
                </a:solidFill>
                <a:effectLst>
                  <a:outerShdw blurRad="38100" dist="38100" dir="2700000" algn="tl">
                    <a:srgbClr val="000000">
                      <a:alpha val="43137"/>
                    </a:srgbClr>
                  </a:outerShdw>
                </a:effectLst>
                <a:ea typeface="標楷體" panose="03000509000000000000" pitchFamily="65" charset="-120"/>
              </a:rPr>
              <a:t>Serial</a:t>
            </a:r>
            <a:r>
              <a:rPr lang="en-US" altLang="zh-TW" sz="2800" dirty="0">
                <a:ea typeface="標楷體" panose="03000509000000000000" pitchFamily="65" charset="-120"/>
              </a:rPr>
              <a:t> Transmission</a:t>
            </a:r>
            <a:r>
              <a:rPr lang="zh-TW" altLang="en-US" sz="2800" dirty="0">
                <a:ea typeface="標楷體" panose="03000509000000000000" pitchFamily="65" charset="-120"/>
              </a:rPr>
              <a:t>）</a:t>
            </a:r>
          </a:p>
        </p:txBody>
      </p:sp>
      <p:sp>
        <p:nvSpPr>
          <p:cNvPr id="15" name="圓角矩形 14"/>
          <p:cNvSpPr/>
          <p:nvPr/>
        </p:nvSpPr>
        <p:spPr>
          <a:xfrm>
            <a:off x="37168" y="3540612"/>
            <a:ext cx="8962776" cy="474018"/>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800" b="1" dirty="0">
                <a:solidFill>
                  <a:srgbClr val="C00000"/>
                </a:solidFill>
                <a:effectLst>
                  <a:outerShdw blurRad="38100" dist="38100" dir="2700000" algn="tl">
                    <a:srgbClr val="000000">
                      <a:alpha val="43137"/>
                    </a:srgbClr>
                  </a:outerShdw>
                </a:effectLst>
                <a:ea typeface="標楷體" panose="03000509000000000000" pitchFamily="65" charset="-120"/>
              </a:rPr>
              <a:t>並列</a:t>
            </a:r>
            <a:r>
              <a:rPr lang="zh-TW" altLang="en-US" sz="2800" dirty="0">
                <a:ea typeface="標楷體" panose="03000509000000000000" pitchFamily="65" charset="-120"/>
              </a:rPr>
              <a:t>傳輸（</a:t>
            </a:r>
            <a:r>
              <a:rPr lang="en-US" altLang="zh-TW" sz="2800" b="1" dirty="0">
                <a:solidFill>
                  <a:srgbClr val="C00000"/>
                </a:solidFill>
                <a:effectLst>
                  <a:outerShdw blurRad="38100" dist="38100" dir="2700000" algn="tl">
                    <a:srgbClr val="000000">
                      <a:alpha val="43137"/>
                    </a:srgbClr>
                  </a:outerShdw>
                </a:effectLst>
                <a:ea typeface="標楷體" panose="03000509000000000000" pitchFamily="65" charset="-120"/>
              </a:rPr>
              <a:t>Parallel</a:t>
            </a:r>
            <a:r>
              <a:rPr lang="en-US" altLang="zh-TW" sz="2800" dirty="0">
                <a:ea typeface="標楷體" panose="03000509000000000000" pitchFamily="65" charset="-120"/>
              </a:rPr>
              <a:t> Transmission</a:t>
            </a:r>
            <a:r>
              <a:rPr lang="zh-TW" altLang="en-US" sz="2800" dirty="0">
                <a:ea typeface="標楷體" panose="03000509000000000000" pitchFamily="65" charset="-120"/>
              </a:rPr>
              <a:t>）</a:t>
            </a:r>
          </a:p>
        </p:txBody>
      </p:sp>
      <p:sp>
        <p:nvSpPr>
          <p:cNvPr id="25" name="文字方塊 24"/>
          <p:cNvSpPr txBox="1"/>
          <p:nvPr/>
        </p:nvSpPr>
        <p:spPr>
          <a:xfrm>
            <a:off x="37169" y="3997056"/>
            <a:ext cx="4481388" cy="1569660"/>
          </a:xfrm>
          <a:prstGeom prst="rect">
            <a:avLst/>
          </a:prstGeom>
          <a:noFill/>
        </p:spPr>
        <p:txBody>
          <a:bodyPr wrap="square" rtlCol="0">
            <a:spAutoFit/>
          </a:bodyPr>
          <a:lstStyle/>
          <a:p>
            <a:pPr marL="457200" indent="-457200">
              <a:buFont typeface="+mj-lt"/>
              <a:buAutoNum type="arabicPeriod"/>
            </a:pPr>
            <a:r>
              <a:rPr lang="zh-TW" altLang="en-US" sz="2400" dirty="0">
                <a:ea typeface="標楷體" panose="03000509000000000000" pitchFamily="65" charset="-120"/>
              </a:rPr>
              <a:t>同一時間</a:t>
            </a:r>
            <a:r>
              <a:rPr lang="zh-TW" altLang="en-US" sz="2400" b="1" dirty="0">
                <a:solidFill>
                  <a:srgbClr val="FF0000"/>
                </a:solidFill>
                <a:effectLst>
                  <a:outerShdw blurRad="38100" dist="38100" dir="2700000" algn="tl">
                    <a:srgbClr val="000000">
                      <a:alpha val="43137"/>
                    </a:srgbClr>
                  </a:outerShdw>
                </a:effectLst>
                <a:ea typeface="標楷體" panose="03000509000000000000" pitchFamily="65" charset="-120"/>
              </a:rPr>
              <a:t>傳輸多個位元</a:t>
            </a:r>
            <a:endParaRPr lang="en-US" altLang="zh-TW" sz="2400" dirty="0">
              <a:ea typeface="標楷體" panose="03000509000000000000" pitchFamily="65" charset="-120"/>
            </a:endParaRPr>
          </a:p>
          <a:p>
            <a:pPr marL="457200" indent="-457200">
              <a:buFont typeface="+mj-lt"/>
              <a:buAutoNum type="arabicPeriod"/>
            </a:pPr>
            <a:r>
              <a:rPr lang="zh-TW" altLang="en-US" sz="2400" dirty="0">
                <a:ea typeface="標楷體" panose="03000509000000000000" pitchFamily="65" charset="-120"/>
              </a:rPr>
              <a:t>傳輸速度較快、成本較高</a:t>
            </a:r>
            <a:endParaRPr lang="en-US" altLang="zh-TW" sz="2400" dirty="0">
              <a:ea typeface="標楷體" panose="03000509000000000000" pitchFamily="65" charset="-120"/>
            </a:endParaRPr>
          </a:p>
          <a:p>
            <a:pPr marL="457200" indent="-457200">
              <a:buFont typeface="+mj-lt"/>
              <a:buAutoNum type="arabicPeriod"/>
            </a:pPr>
            <a:r>
              <a:rPr lang="zh-TW" altLang="en-US" sz="2400" dirty="0">
                <a:ea typeface="標楷體" panose="03000509000000000000" pitchFamily="65" charset="-120"/>
              </a:rPr>
              <a:t>適合短距離傳輸</a:t>
            </a:r>
            <a:endParaRPr lang="en-US" altLang="zh-TW" sz="2400" dirty="0">
              <a:ea typeface="標楷體" panose="03000509000000000000" pitchFamily="65" charset="-120"/>
            </a:endParaRPr>
          </a:p>
          <a:p>
            <a:pPr marL="457200" indent="-457200">
              <a:buFont typeface="+mj-lt"/>
              <a:buAutoNum type="arabicPeriod"/>
            </a:pPr>
            <a:r>
              <a:rPr lang="zh-TW" altLang="en-US" sz="2400" dirty="0">
                <a:ea typeface="標楷體" panose="03000509000000000000" pitchFamily="65" charset="-120"/>
              </a:rPr>
              <a:t>例如：印表機</a:t>
            </a:r>
            <a:r>
              <a:rPr lang="en-US" altLang="zh-TW" sz="2400" dirty="0">
                <a:ea typeface="標楷體" panose="03000509000000000000" pitchFamily="65" charset="-120"/>
              </a:rPr>
              <a:t>(LPT)</a:t>
            </a:r>
            <a:endParaRPr lang="zh-TW" altLang="en-US" sz="2400" dirty="0">
              <a:ea typeface="標楷體" panose="03000509000000000000" pitchFamily="65" charset="-120"/>
            </a:endParaRPr>
          </a:p>
        </p:txBody>
      </p:sp>
      <p:sp>
        <p:nvSpPr>
          <p:cNvPr id="26" name="文字方塊 25"/>
          <p:cNvSpPr txBox="1"/>
          <p:nvPr/>
        </p:nvSpPr>
        <p:spPr>
          <a:xfrm>
            <a:off x="54553" y="1828967"/>
            <a:ext cx="6087006" cy="1569660"/>
          </a:xfrm>
          <a:prstGeom prst="rect">
            <a:avLst/>
          </a:prstGeom>
          <a:noFill/>
        </p:spPr>
        <p:txBody>
          <a:bodyPr wrap="square" rtlCol="0">
            <a:spAutoFit/>
          </a:bodyPr>
          <a:lstStyle/>
          <a:p>
            <a:pPr marL="457200" indent="-457200">
              <a:buFont typeface="+mj-lt"/>
              <a:buAutoNum type="arabicPeriod"/>
            </a:pPr>
            <a:r>
              <a:rPr lang="zh-TW" altLang="en-US" sz="2400" dirty="0">
                <a:ea typeface="標楷體" panose="03000509000000000000" pitchFamily="65" charset="-120"/>
              </a:rPr>
              <a:t>同一時間</a:t>
            </a:r>
            <a:r>
              <a:rPr lang="zh-TW" altLang="en-US" sz="2400" b="1" dirty="0">
                <a:solidFill>
                  <a:srgbClr val="FF0000"/>
                </a:solidFill>
                <a:effectLst>
                  <a:outerShdw blurRad="38100" dist="38100" dir="2700000" algn="tl">
                    <a:srgbClr val="000000">
                      <a:alpha val="43137"/>
                    </a:srgbClr>
                  </a:outerShdw>
                </a:effectLst>
                <a:ea typeface="標楷體" panose="03000509000000000000" pitchFamily="65" charset="-120"/>
              </a:rPr>
              <a:t>一次傳輸一個位元</a:t>
            </a:r>
            <a:endParaRPr lang="en-US" altLang="zh-TW" sz="2400" dirty="0">
              <a:ea typeface="標楷體" panose="03000509000000000000" pitchFamily="65" charset="-120"/>
            </a:endParaRPr>
          </a:p>
          <a:p>
            <a:pPr marL="457200" indent="-457200">
              <a:buFont typeface="+mj-lt"/>
              <a:buAutoNum type="arabicPeriod"/>
            </a:pPr>
            <a:r>
              <a:rPr lang="zh-TW" altLang="en-US" sz="2400" dirty="0">
                <a:ea typeface="標楷體" panose="03000509000000000000" pitchFamily="65" charset="-120"/>
              </a:rPr>
              <a:t>傳輸速度較慢、成本較低</a:t>
            </a:r>
            <a:endParaRPr lang="en-US" altLang="zh-TW" sz="2400" dirty="0">
              <a:ea typeface="標楷體" panose="03000509000000000000" pitchFamily="65" charset="-120"/>
            </a:endParaRPr>
          </a:p>
          <a:p>
            <a:pPr marL="457200" indent="-457200">
              <a:buFont typeface="+mj-lt"/>
              <a:buAutoNum type="arabicPeriod"/>
            </a:pPr>
            <a:r>
              <a:rPr lang="zh-TW" altLang="en-US" sz="2400" dirty="0">
                <a:ea typeface="標楷體" panose="03000509000000000000" pitchFamily="65" charset="-120"/>
              </a:rPr>
              <a:t>適合長與短距離傳輸</a:t>
            </a:r>
            <a:endParaRPr lang="en-US" altLang="zh-TW" sz="2400" b="1" dirty="0">
              <a:ea typeface="標楷體" panose="03000509000000000000" pitchFamily="65" charset="-120"/>
            </a:endParaRPr>
          </a:p>
          <a:p>
            <a:pPr marL="457200" indent="-457200">
              <a:buFont typeface="+mj-lt"/>
              <a:buAutoNum type="arabicPeriod"/>
            </a:pPr>
            <a:r>
              <a:rPr lang="zh-TW" altLang="en-US" sz="2400" dirty="0">
                <a:ea typeface="標楷體" panose="03000509000000000000" pitchFamily="65" charset="-120"/>
              </a:rPr>
              <a:t>例如：</a:t>
            </a:r>
            <a:r>
              <a:rPr lang="en-US" altLang="zh-TW" sz="2400" dirty="0">
                <a:ea typeface="標楷體" panose="03000509000000000000" pitchFamily="65" charset="-120"/>
              </a:rPr>
              <a:t>USB</a:t>
            </a:r>
            <a:r>
              <a:rPr lang="zh-TW" altLang="en-US" sz="2400" dirty="0">
                <a:ea typeface="標楷體" panose="03000509000000000000" pitchFamily="65" charset="-120"/>
              </a:rPr>
              <a:t>、</a:t>
            </a:r>
            <a:r>
              <a:rPr lang="en-US" altLang="zh-TW" sz="2400" dirty="0">
                <a:ea typeface="標楷體" panose="03000509000000000000" pitchFamily="65" charset="-120"/>
              </a:rPr>
              <a:t>HDMI</a:t>
            </a:r>
            <a:r>
              <a:rPr lang="zh-TW" altLang="en-US" sz="2400" dirty="0">
                <a:ea typeface="標楷體" panose="03000509000000000000" pitchFamily="65" charset="-120"/>
              </a:rPr>
              <a:t>、滑鼠</a:t>
            </a:r>
          </a:p>
        </p:txBody>
      </p:sp>
      <p:grpSp>
        <p:nvGrpSpPr>
          <p:cNvPr id="11" name="群組 10"/>
          <p:cNvGrpSpPr/>
          <p:nvPr/>
        </p:nvGrpSpPr>
        <p:grpSpPr>
          <a:xfrm>
            <a:off x="4585911" y="2020804"/>
            <a:ext cx="961946" cy="1189233"/>
            <a:chOff x="4731489" y="1899024"/>
            <a:chExt cx="961946" cy="1189233"/>
          </a:xfrm>
        </p:grpSpPr>
        <p:sp>
          <p:nvSpPr>
            <p:cNvPr id="9" name="橢圓 8"/>
            <p:cNvSpPr/>
            <p:nvPr/>
          </p:nvSpPr>
          <p:spPr>
            <a:xfrm>
              <a:off x="4731489" y="1899024"/>
              <a:ext cx="961946" cy="118923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TW" dirty="0"/>
            </a:p>
          </p:txBody>
        </p:sp>
        <p:sp>
          <p:nvSpPr>
            <p:cNvPr id="10" name="文字方塊 9"/>
            <p:cNvSpPr txBox="1"/>
            <p:nvPr/>
          </p:nvSpPr>
          <p:spPr>
            <a:xfrm>
              <a:off x="4922604" y="2019158"/>
              <a:ext cx="295274" cy="369332"/>
            </a:xfrm>
            <a:prstGeom prst="rect">
              <a:avLst/>
            </a:prstGeom>
            <a:noFill/>
          </p:spPr>
          <p:txBody>
            <a:bodyPr wrap="none" rtlCol="0">
              <a:spAutoFit/>
            </a:bodyPr>
            <a:lstStyle/>
            <a:p>
              <a:r>
                <a:rPr lang="en-US" altLang="zh-TW" dirty="0"/>
                <a:t>a</a:t>
              </a:r>
              <a:endParaRPr lang="zh-TW" altLang="en-US" dirty="0"/>
            </a:p>
          </p:txBody>
        </p:sp>
        <p:sp>
          <p:nvSpPr>
            <p:cNvPr id="32" name="文字方塊 31"/>
            <p:cNvSpPr txBox="1"/>
            <p:nvPr/>
          </p:nvSpPr>
          <p:spPr>
            <a:xfrm>
              <a:off x="5257685" y="2601922"/>
              <a:ext cx="306494" cy="369332"/>
            </a:xfrm>
            <a:prstGeom prst="rect">
              <a:avLst/>
            </a:prstGeom>
            <a:noFill/>
          </p:spPr>
          <p:txBody>
            <a:bodyPr wrap="none" rtlCol="0">
              <a:spAutoFit/>
            </a:bodyPr>
            <a:lstStyle/>
            <a:p>
              <a:r>
                <a:rPr lang="en-US" altLang="zh-TW" dirty="0"/>
                <a:t>b</a:t>
              </a:r>
              <a:endParaRPr lang="zh-TW" altLang="en-US" dirty="0"/>
            </a:p>
          </p:txBody>
        </p:sp>
        <p:sp>
          <p:nvSpPr>
            <p:cNvPr id="41" name="文字方塊 40"/>
            <p:cNvSpPr txBox="1"/>
            <p:nvPr/>
          </p:nvSpPr>
          <p:spPr>
            <a:xfrm>
              <a:off x="5197315" y="2174343"/>
              <a:ext cx="282450" cy="369332"/>
            </a:xfrm>
            <a:prstGeom prst="rect">
              <a:avLst/>
            </a:prstGeom>
            <a:noFill/>
          </p:spPr>
          <p:txBody>
            <a:bodyPr wrap="none" rtlCol="0">
              <a:spAutoFit/>
            </a:bodyPr>
            <a:lstStyle/>
            <a:p>
              <a:r>
                <a:rPr lang="en-US" altLang="zh-TW" dirty="0"/>
                <a:t>c</a:t>
              </a:r>
              <a:endParaRPr lang="zh-TW" altLang="en-US" dirty="0"/>
            </a:p>
          </p:txBody>
        </p:sp>
        <p:sp>
          <p:nvSpPr>
            <p:cNvPr id="42" name="文字方塊 41"/>
            <p:cNvSpPr txBox="1"/>
            <p:nvPr/>
          </p:nvSpPr>
          <p:spPr>
            <a:xfrm>
              <a:off x="4851141" y="2339543"/>
              <a:ext cx="306494" cy="369332"/>
            </a:xfrm>
            <a:prstGeom prst="rect">
              <a:avLst/>
            </a:prstGeom>
            <a:noFill/>
          </p:spPr>
          <p:txBody>
            <a:bodyPr wrap="none" rtlCol="0">
              <a:spAutoFit/>
            </a:bodyPr>
            <a:lstStyle/>
            <a:p>
              <a:r>
                <a:rPr lang="en-US" altLang="zh-TW" dirty="0"/>
                <a:t>d</a:t>
              </a:r>
              <a:endParaRPr lang="zh-TW" altLang="en-US" dirty="0"/>
            </a:p>
          </p:txBody>
        </p:sp>
        <p:sp>
          <p:nvSpPr>
            <p:cNvPr id="43" name="文字方塊 42"/>
            <p:cNvSpPr txBox="1"/>
            <p:nvPr/>
          </p:nvSpPr>
          <p:spPr>
            <a:xfrm>
              <a:off x="5017891" y="2553456"/>
              <a:ext cx="258404" cy="369332"/>
            </a:xfrm>
            <a:prstGeom prst="rect">
              <a:avLst/>
            </a:prstGeom>
            <a:noFill/>
          </p:spPr>
          <p:txBody>
            <a:bodyPr wrap="none" rtlCol="0">
              <a:spAutoFit/>
            </a:bodyPr>
            <a:lstStyle/>
            <a:p>
              <a:r>
                <a:rPr lang="en-US" altLang="zh-TW" dirty="0"/>
                <a:t>f</a:t>
              </a:r>
              <a:endParaRPr lang="zh-TW" altLang="en-US" dirty="0"/>
            </a:p>
          </p:txBody>
        </p:sp>
        <p:sp>
          <p:nvSpPr>
            <p:cNvPr id="44" name="文字方塊 43"/>
            <p:cNvSpPr txBox="1"/>
            <p:nvPr/>
          </p:nvSpPr>
          <p:spPr>
            <a:xfrm>
              <a:off x="5177034" y="1931430"/>
              <a:ext cx="306494" cy="369332"/>
            </a:xfrm>
            <a:prstGeom prst="rect">
              <a:avLst/>
            </a:prstGeom>
            <a:noFill/>
          </p:spPr>
          <p:txBody>
            <a:bodyPr wrap="none" rtlCol="0">
              <a:spAutoFit/>
            </a:bodyPr>
            <a:lstStyle/>
            <a:p>
              <a:r>
                <a:rPr lang="en-US" altLang="zh-TW" dirty="0"/>
                <a:t>e</a:t>
              </a:r>
              <a:endParaRPr lang="zh-TW" altLang="en-US" dirty="0"/>
            </a:p>
          </p:txBody>
        </p:sp>
      </p:grpSp>
      <p:grpSp>
        <p:nvGrpSpPr>
          <p:cNvPr id="45" name="群組 44"/>
          <p:cNvGrpSpPr/>
          <p:nvPr/>
        </p:nvGrpSpPr>
        <p:grpSpPr>
          <a:xfrm>
            <a:off x="7910583" y="2020804"/>
            <a:ext cx="961946" cy="1189233"/>
            <a:chOff x="4731489" y="1899024"/>
            <a:chExt cx="961946" cy="1189233"/>
          </a:xfrm>
        </p:grpSpPr>
        <p:sp>
          <p:nvSpPr>
            <p:cNvPr id="46" name="橢圓 45"/>
            <p:cNvSpPr/>
            <p:nvPr/>
          </p:nvSpPr>
          <p:spPr>
            <a:xfrm>
              <a:off x="4731489" y="1899024"/>
              <a:ext cx="961946" cy="118923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TW" dirty="0"/>
            </a:p>
          </p:txBody>
        </p:sp>
        <p:sp>
          <p:nvSpPr>
            <p:cNvPr id="47" name="文字方塊 46"/>
            <p:cNvSpPr txBox="1"/>
            <p:nvPr/>
          </p:nvSpPr>
          <p:spPr>
            <a:xfrm>
              <a:off x="4922604" y="2019158"/>
              <a:ext cx="295274" cy="369332"/>
            </a:xfrm>
            <a:prstGeom prst="rect">
              <a:avLst/>
            </a:prstGeom>
            <a:noFill/>
          </p:spPr>
          <p:txBody>
            <a:bodyPr wrap="none" rtlCol="0">
              <a:spAutoFit/>
            </a:bodyPr>
            <a:lstStyle/>
            <a:p>
              <a:r>
                <a:rPr lang="en-US" altLang="zh-TW" dirty="0"/>
                <a:t>a</a:t>
              </a:r>
              <a:endParaRPr lang="zh-TW" altLang="en-US" dirty="0"/>
            </a:p>
          </p:txBody>
        </p:sp>
        <p:sp>
          <p:nvSpPr>
            <p:cNvPr id="48" name="文字方塊 47"/>
            <p:cNvSpPr txBox="1"/>
            <p:nvPr/>
          </p:nvSpPr>
          <p:spPr>
            <a:xfrm>
              <a:off x="5257685" y="2601922"/>
              <a:ext cx="306494" cy="369332"/>
            </a:xfrm>
            <a:prstGeom prst="rect">
              <a:avLst/>
            </a:prstGeom>
            <a:noFill/>
          </p:spPr>
          <p:txBody>
            <a:bodyPr wrap="none" rtlCol="0">
              <a:spAutoFit/>
            </a:bodyPr>
            <a:lstStyle/>
            <a:p>
              <a:r>
                <a:rPr lang="en-US" altLang="zh-TW" dirty="0"/>
                <a:t>b</a:t>
              </a:r>
              <a:endParaRPr lang="zh-TW" altLang="en-US" dirty="0"/>
            </a:p>
          </p:txBody>
        </p:sp>
        <p:sp>
          <p:nvSpPr>
            <p:cNvPr id="49" name="文字方塊 48"/>
            <p:cNvSpPr txBox="1"/>
            <p:nvPr/>
          </p:nvSpPr>
          <p:spPr>
            <a:xfrm>
              <a:off x="5197315" y="2174343"/>
              <a:ext cx="282450" cy="369332"/>
            </a:xfrm>
            <a:prstGeom prst="rect">
              <a:avLst/>
            </a:prstGeom>
            <a:noFill/>
          </p:spPr>
          <p:txBody>
            <a:bodyPr wrap="none" rtlCol="0">
              <a:spAutoFit/>
            </a:bodyPr>
            <a:lstStyle/>
            <a:p>
              <a:r>
                <a:rPr lang="en-US" altLang="zh-TW" dirty="0"/>
                <a:t>c</a:t>
              </a:r>
              <a:endParaRPr lang="zh-TW" altLang="en-US" dirty="0"/>
            </a:p>
          </p:txBody>
        </p:sp>
        <p:sp>
          <p:nvSpPr>
            <p:cNvPr id="50" name="文字方塊 49"/>
            <p:cNvSpPr txBox="1"/>
            <p:nvPr/>
          </p:nvSpPr>
          <p:spPr>
            <a:xfrm>
              <a:off x="4851141" y="2339543"/>
              <a:ext cx="306494" cy="369332"/>
            </a:xfrm>
            <a:prstGeom prst="rect">
              <a:avLst/>
            </a:prstGeom>
            <a:noFill/>
          </p:spPr>
          <p:txBody>
            <a:bodyPr wrap="none" rtlCol="0">
              <a:spAutoFit/>
            </a:bodyPr>
            <a:lstStyle/>
            <a:p>
              <a:r>
                <a:rPr lang="en-US" altLang="zh-TW" dirty="0"/>
                <a:t>d</a:t>
              </a:r>
              <a:endParaRPr lang="zh-TW" altLang="en-US" dirty="0"/>
            </a:p>
          </p:txBody>
        </p:sp>
        <p:sp>
          <p:nvSpPr>
            <p:cNvPr id="51" name="文字方塊 50"/>
            <p:cNvSpPr txBox="1"/>
            <p:nvPr/>
          </p:nvSpPr>
          <p:spPr>
            <a:xfrm>
              <a:off x="5017891" y="2553456"/>
              <a:ext cx="258404" cy="369332"/>
            </a:xfrm>
            <a:prstGeom prst="rect">
              <a:avLst/>
            </a:prstGeom>
            <a:noFill/>
          </p:spPr>
          <p:txBody>
            <a:bodyPr wrap="none" rtlCol="0">
              <a:spAutoFit/>
            </a:bodyPr>
            <a:lstStyle/>
            <a:p>
              <a:r>
                <a:rPr lang="en-US" altLang="zh-TW" dirty="0"/>
                <a:t>f</a:t>
              </a:r>
              <a:endParaRPr lang="zh-TW" altLang="en-US" dirty="0"/>
            </a:p>
          </p:txBody>
        </p:sp>
        <p:sp>
          <p:nvSpPr>
            <p:cNvPr id="52" name="文字方塊 51"/>
            <p:cNvSpPr txBox="1"/>
            <p:nvPr/>
          </p:nvSpPr>
          <p:spPr>
            <a:xfrm>
              <a:off x="5177034" y="1931430"/>
              <a:ext cx="306494" cy="369332"/>
            </a:xfrm>
            <a:prstGeom prst="rect">
              <a:avLst/>
            </a:prstGeom>
            <a:noFill/>
          </p:spPr>
          <p:txBody>
            <a:bodyPr wrap="none" rtlCol="0">
              <a:spAutoFit/>
            </a:bodyPr>
            <a:lstStyle/>
            <a:p>
              <a:r>
                <a:rPr lang="en-US" altLang="zh-TW" dirty="0"/>
                <a:t>e</a:t>
              </a:r>
              <a:endParaRPr lang="zh-TW" altLang="en-US" dirty="0"/>
            </a:p>
          </p:txBody>
        </p:sp>
      </p:grpSp>
      <p:grpSp>
        <p:nvGrpSpPr>
          <p:cNvPr id="61" name="群組 60"/>
          <p:cNvGrpSpPr/>
          <p:nvPr/>
        </p:nvGrpSpPr>
        <p:grpSpPr>
          <a:xfrm>
            <a:off x="7429610" y="4284865"/>
            <a:ext cx="961946" cy="1640652"/>
            <a:chOff x="4731489" y="1899024"/>
            <a:chExt cx="961946" cy="1189233"/>
          </a:xfrm>
          <a:solidFill>
            <a:srgbClr val="00B0F0"/>
          </a:solidFill>
        </p:grpSpPr>
        <p:sp>
          <p:nvSpPr>
            <p:cNvPr id="62" name="橢圓 61"/>
            <p:cNvSpPr/>
            <p:nvPr/>
          </p:nvSpPr>
          <p:spPr>
            <a:xfrm>
              <a:off x="4731489" y="1899024"/>
              <a:ext cx="961946" cy="118923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TW" dirty="0"/>
            </a:p>
          </p:txBody>
        </p:sp>
        <p:sp>
          <p:nvSpPr>
            <p:cNvPr id="63" name="文字方塊 62"/>
            <p:cNvSpPr txBox="1"/>
            <p:nvPr/>
          </p:nvSpPr>
          <p:spPr>
            <a:xfrm>
              <a:off x="4922604" y="2019158"/>
              <a:ext cx="295274" cy="369332"/>
            </a:xfrm>
            <a:prstGeom prst="rect">
              <a:avLst/>
            </a:prstGeom>
            <a:noFill/>
          </p:spPr>
          <p:txBody>
            <a:bodyPr wrap="none" rtlCol="0">
              <a:spAutoFit/>
            </a:bodyPr>
            <a:lstStyle/>
            <a:p>
              <a:r>
                <a:rPr lang="en-US" altLang="zh-TW" dirty="0"/>
                <a:t>a</a:t>
              </a:r>
              <a:endParaRPr lang="zh-TW" altLang="en-US" dirty="0"/>
            </a:p>
          </p:txBody>
        </p:sp>
        <p:sp>
          <p:nvSpPr>
            <p:cNvPr id="64" name="文字方塊 63"/>
            <p:cNvSpPr txBox="1"/>
            <p:nvPr/>
          </p:nvSpPr>
          <p:spPr>
            <a:xfrm>
              <a:off x="5257685" y="2601922"/>
              <a:ext cx="306494" cy="369332"/>
            </a:xfrm>
            <a:prstGeom prst="rect">
              <a:avLst/>
            </a:prstGeom>
            <a:noFill/>
          </p:spPr>
          <p:txBody>
            <a:bodyPr wrap="none" rtlCol="0">
              <a:spAutoFit/>
            </a:bodyPr>
            <a:lstStyle/>
            <a:p>
              <a:r>
                <a:rPr lang="en-US" altLang="zh-TW" dirty="0"/>
                <a:t>b</a:t>
              </a:r>
              <a:endParaRPr lang="zh-TW" altLang="en-US" dirty="0"/>
            </a:p>
          </p:txBody>
        </p:sp>
        <p:sp>
          <p:nvSpPr>
            <p:cNvPr id="65" name="文字方塊 64"/>
            <p:cNvSpPr txBox="1"/>
            <p:nvPr/>
          </p:nvSpPr>
          <p:spPr>
            <a:xfrm>
              <a:off x="5197315" y="2174343"/>
              <a:ext cx="282450" cy="369332"/>
            </a:xfrm>
            <a:prstGeom prst="rect">
              <a:avLst/>
            </a:prstGeom>
            <a:noFill/>
          </p:spPr>
          <p:txBody>
            <a:bodyPr wrap="none" rtlCol="0">
              <a:spAutoFit/>
            </a:bodyPr>
            <a:lstStyle/>
            <a:p>
              <a:r>
                <a:rPr lang="en-US" altLang="zh-TW" dirty="0"/>
                <a:t>c</a:t>
              </a:r>
              <a:endParaRPr lang="zh-TW" altLang="en-US" dirty="0"/>
            </a:p>
          </p:txBody>
        </p:sp>
        <p:sp>
          <p:nvSpPr>
            <p:cNvPr id="66" name="文字方塊 65"/>
            <p:cNvSpPr txBox="1"/>
            <p:nvPr/>
          </p:nvSpPr>
          <p:spPr>
            <a:xfrm>
              <a:off x="4851141" y="2339543"/>
              <a:ext cx="306494" cy="369332"/>
            </a:xfrm>
            <a:prstGeom prst="rect">
              <a:avLst/>
            </a:prstGeom>
            <a:noFill/>
          </p:spPr>
          <p:txBody>
            <a:bodyPr wrap="none" rtlCol="0">
              <a:spAutoFit/>
            </a:bodyPr>
            <a:lstStyle/>
            <a:p>
              <a:r>
                <a:rPr lang="en-US" altLang="zh-TW" dirty="0"/>
                <a:t>d</a:t>
              </a:r>
              <a:endParaRPr lang="zh-TW" altLang="en-US" dirty="0"/>
            </a:p>
          </p:txBody>
        </p:sp>
        <p:sp>
          <p:nvSpPr>
            <p:cNvPr id="67" name="文字方塊 66"/>
            <p:cNvSpPr txBox="1"/>
            <p:nvPr/>
          </p:nvSpPr>
          <p:spPr>
            <a:xfrm>
              <a:off x="5017891" y="2553456"/>
              <a:ext cx="258404" cy="369332"/>
            </a:xfrm>
            <a:prstGeom prst="rect">
              <a:avLst/>
            </a:prstGeom>
            <a:noFill/>
          </p:spPr>
          <p:txBody>
            <a:bodyPr wrap="none" rtlCol="0">
              <a:spAutoFit/>
            </a:bodyPr>
            <a:lstStyle/>
            <a:p>
              <a:r>
                <a:rPr lang="en-US" altLang="zh-TW" dirty="0"/>
                <a:t>f</a:t>
              </a:r>
              <a:endParaRPr lang="zh-TW" altLang="en-US" dirty="0"/>
            </a:p>
          </p:txBody>
        </p:sp>
        <p:sp>
          <p:nvSpPr>
            <p:cNvPr id="68" name="文字方塊 67"/>
            <p:cNvSpPr txBox="1"/>
            <p:nvPr/>
          </p:nvSpPr>
          <p:spPr>
            <a:xfrm>
              <a:off x="5177034" y="1931430"/>
              <a:ext cx="306494" cy="369332"/>
            </a:xfrm>
            <a:prstGeom prst="rect">
              <a:avLst/>
            </a:prstGeom>
            <a:noFill/>
          </p:spPr>
          <p:txBody>
            <a:bodyPr wrap="none" rtlCol="0">
              <a:spAutoFit/>
            </a:bodyPr>
            <a:lstStyle/>
            <a:p>
              <a:r>
                <a:rPr lang="en-US" altLang="zh-TW" dirty="0"/>
                <a:t>e</a:t>
              </a:r>
              <a:endParaRPr lang="zh-TW" altLang="en-US" dirty="0"/>
            </a:p>
          </p:txBody>
        </p:sp>
      </p:grpSp>
      <p:sp>
        <p:nvSpPr>
          <p:cNvPr id="16" name="橢圓 15"/>
          <p:cNvSpPr/>
          <p:nvPr/>
        </p:nvSpPr>
        <p:spPr>
          <a:xfrm>
            <a:off x="5946183" y="2493956"/>
            <a:ext cx="172080" cy="19287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d</a:t>
            </a:r>
            <a:endParaRPr lang="zh-TW" altLang="en-US" sz="1600" dirty="0">
              <a:solidFill>
                <a:schemeClr val="tx1"/>
              </a:solidFill>
            </a:endParaRPr>
          </a:p>
        </p:txBody>
      </p:sp>
      <p:sp>
        <p:nvSpPr>
          <p:cNvPr id="69" name="橢圓 68"/>
          <p:cNvSpPr/>
          <p:nvPr/>
        </p:nvSpPr>
        <p:spPr>
          <a:xfrm>
            <a:off x="6214083" y="2501464"/>
            <a:ext cx="172080" cy="19287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a</a:t>
            </a:r>
            <a:endParaRPr lang="zh-TW" altLang="en-US" sz="1600" dirty="0">
              <a:solidFill>
                <a:schemeClr val="tx1"/>
              </a:solidFill>
            </a:endParaRPr>
          </a:p>
        </p:txBody>
      </p:sp>
      <p:sp>
        <p:nvSpPr>
          <p:cNvPr id="70" name="橢圓 69"/>
          <p:cNvSpPr/>
          <p:nvPr/>
        </p:nvSpPr>
        <p:spPr>
          <a:xfrm>
            <a:off x="7015571" y="2510270"/>
            <a:ext cx="172080" cy="19287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b</a:t>
            </a:r>
            <a:endParaRPr lang="zh-TW" altLang="en-US" sz="1600" dirty="0">
              <a:solidFill>
                <a:schemeClr val="tx1"/>
              </a:solidFill>
            </a:endParaRPr>
          </a:p>
        </p:txBody>
      </p:sp>
      <p:sp>
        <p:nvSpPr>
          <p:cNvPr id="71" name="橢圓 70"/>
          <p:cNvSpPr/>
          <p:nvPr/>
        </p:nvSpPr>
        <p:spPr>
          <a:xfrm>
            <a:off x="6756970" y="2510270"/>
            <a:ext cx="172080" cy="19287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c</a:t>
            </a:r>
            <a:endParaRPr lang="zh-TW" altLang="en-US" sz="1600" dirty="0">
              <a:solidFill>
                <a:schemeClr val="tx1"/>
              </a:solidFill>
            </a:endParaRPr>
          </a:p>
        </p:txBody>
      </p:sp>
      <p:sp>
        <p:nvSpPr>
          <p:cNvPr id="72" name="橢圓 71"/>
          <p:cNvSpPr/>
          <p:nvPr/>
        </p:nvSpPr>
        <p:spPr>
          <a:xfrm>
            <a:off x="7274172" y="2500436"/>
            <a:ext cx="172080" cy="19287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e</a:t>
            </a:r>
            <a:endParaRPr lang="zh-TW" altLang="en-US" sz="1600" dirty="0">
              <a:solidFill>
                <a:schemeClr val="tx1"/>
              </a:solidFill>
            </a:endParaRPr>
          </a:p>
        </p:txBody>
      </p:sp>
      <p:sp>
        <p:nvSpPr>
          <p:cNvPr id="73" name="橢圓 72"/>
          <p:cNvSpPr/>
          <p:nvPr/>
        </p:nvSpPr>
        <p:spPr>
          <a:xfrm>
            <a:off x="6479010" y="2510270"/>
            <a:ext cx="172080" cy="19287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f</a:t>
            </a:r>
            <a:endParaRPr lang="zh-TW" altLang="en-US" sz="1600" dirty="0">
              <a:solidFill>
                <a:schemeClr val="tx1"/>
              </a:solidFill>
            </a:endParaRPr>
          </a:p>
        </p:txBody>
      </p:sp>
      <p:sp>
        <p:nvSpPr>
          <p:cNvPr id="74" name="向右箭號 73"/>
          <p:cNvSpPr/>
          <p:nvPr/>
        </p:nvSpPr>
        <p:spPr>
          <a:xfrm>
            <a:off x="4856946" y="4350295"/>
            <a:ext cx="2772284" cy="164967"/>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5" name="橢圓 74"/>
          <p:cNvSpPr/>
          <p:nvPr/>
        </p:nvSpPr>
        <p:spPr>
          <a:xfrm>
            <a:off x="5868029" y="4333982"/>
            <a:ext cx="172080" cy="19287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a</a:t>
            </a:r>
            <a:endParaRPr lang="zh-TW" altLang="en-US" sz="1600" dirty="0">
              <a:solidFill>
                <a:schemeClr val="tx1"/>
              </a:solidFill>
            </a:endParaRPr>
          </a:p>
        </p:txBody>
      </p:sp>
      <p:sp>
        <p:nvSpPr>
          <p:cNvPr id="76" name="向右箭號 75"/>
          <p:cNvSpPr/>
          <p:nvPr/>
        </p:nvSpPr>
        <p:spPr>
          <a:xfrm>
            <a:off x="5043817" y="4592942"/>
            <a:ext cx="2478061" cy="196817"/>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7" name="橢圓 76"/>
          <p:cNvSpPr/>
          <p:nvPr/>
        </p:nvSpPr>
        <p:spPr>
          <a:xfrm>
            <a:off x="5868029" y="4576629"/>
            <a:ext cx="172080" cy="19287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b</a:t>
            </a:r>
            <a:endParaRPr lang="zh-TW" altLang="en-US" sz="1600" dirty="0">
              <a:solidFill>
                <a:schemeClr val="tx1"/>
              </a:solidFill>
            </a:endParaRPr>
          </a:p>
        </p:txBody>
      </p:sp>
      <p:sp>
        <p:nvSpPr>
          <p:cNvPr id="78" name="向右箭號 77"/>
          <p:cNvSpPr/>
          <p:nvPr/>
        </p:nvSpPr>
        <p:spPr>
          <a:xfrm>
            <a:off x="5098770" y="4850658"/>
            <a:ext cx="2362726" cy="164966"/>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9" name="橢圓 78"/>
          <p:cNvSpPr/>
          <p:nvPr/>
        </p:nvSpPr>
        <p:spPr>
          <a:xfrm>
            <a:off x="5868029" y="4834344"/>
            <a:ext cx="172080" cy="19287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c</a:t>
            </a:r>
            <a:endParaRPr lang="zh-TW" altLang="en-US" sz="1600" dirty="0">
              <a:solidFill>
                <a:schemeClr val="tx1"/>
              </a:solidFill>
            </a:endParaRPr>
          </a:p>
        </p:txBody>
      </p:sp>
      <p:sp>
        <p:nvSpPr>
          <p:cNvPr id="80" name="向右箭號 79"/>
          <p:cNvSpPr/>
          <p:nvPr/>
        </p:nvSpPr>
        <p:spPr>
          <a:xfrm>
            <a:off x="5083841" y="5067790"/>
            <a:ext cx="2362726" cy="164966"/>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1" name="橢圓 80"/>
          <p:cNvSpPr/>
          <p:nvPr/>
        </p:nvSpPr>
        <p:spPr>
          <a:xfrm>
            <a:off x="5853100" y="5051476"/>
            <a:ext cx="172080" cy="19287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d</a:t>
            </a:r>
            <a:endParaRPr lang="zh-TW" altLang="en-US" sz="1600" dirty="0">
              <a:solidFill>
                <a:schemeClr val="tx1"/>
              </a:solidFill>
            </a:endParaRPr>
          </a:p>
        </p:txBody>
      </p:sp>
      <p:sp>
        <p:nvSpPr>
          <p:cNvPr id="82" name="向右箭號 81"/>
          <p:cNvSpPr/>
          <p:nvPr/>
        </p:nvSpPr>
        <p:spPr>
          <a:xfrm>
            <a:off x="5109719" y="5325305"/>
            <a:ext cx="2362726" cy="164966"/>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3" name="橢圓 82"/>
          <p:cNvSpPr/>
          <p:nvPr/>
        </p:nvSpPr>
        <p:spPr>
          <a:xfrm>
            <a:off x="5853100" y="5308991"/>
            <a:ext cx="172080" cy="19287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e</a:t>
            </a:r>
            <a:endParaRPr lang="zh-TW" altLang="en-US" sz="1600" dirty="0">
              <a:solidFill>
                <a:schemeClr val="tx1"/>
              </a:solidFill>
            </a:endParaRPr>
          </a:p>
        </p:txBody>
      </p:sp>
      <p:sp>
        <p:nvSpPr>
          <p:cNvPr id="84" name="向右箭號 83"/>
          <p:cNvSpPr/>
          <p:nvPr/>
        </p:nvSpPr>
        <p:spPr>
          <a:xfrm>
            <a:off x="4993693" y="5604710"/>
            <a:ext cx="2555569" cy="143750"/>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5" name="橢圓 84"/>
          <p:cNvSpPr/>
          <p:nvPr/>
        </p:nvSpPr>
        <p:spPr>
          <a:xfrm>
            <a:off x="5868029" y="5588395"/>
            <a:ext cx="172080" cy="19287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f</a:t>
            </a:r>
            <a:endParaRPr lang="zh-TW" altLang="en-US" sz="1600" dirty="0">
              <a:solidFill>
                <a:schemeClr val="tx1"/>
              </a:solidFill>
            </a:endParaRPr>
          </a:p>
        </p:txBody>
      </p:sp>
      <p:grpSp>
        <p:nvGrpSpPr>
          <p:cNvPr id="53" name="群組 52"/>
          <p:cNvGrpSpPr/>
          <p:nvPr/>
        </p:nvGrpSpPr>
        <p:grpSpPr>
          <a:xfrm>
            <a:off x="4282954" y="4238289"/>
            <a:ext cx="961946" cy="1697394"/>
            <a:chOff x="4731489" y="1899024"/>
            <a:chExt cx="961946" cy="1189233"/>
          </a:xfrm>
          <a:solidFill>
            <a:srgbClr val="00B0F0"/>
          </a:solidFill>
        </p:grpSpPr>
        <p:sp>
          <p:nvSpPr>
            <p:cNvPr id="54" name="橢圓 53"/>
            <p:cNvSpPr/>
            <p:nvPr/>
          </p:nvSpPr>
          <p:spPr>
            <a:xfrm>
              <a:off x="4731489" y="1899024"/>
              <a:ext cx="961946" cy="118923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TW" dirty="0"/>
            </a:p>
          </p:txBody>
        </p:sp>
        <p:sp>
          <p:nvSpPr>
            <p:cNvPr id="55" name="文字方塊 54"/>
            <p:cNvSpPr txBox="1"/>
            <p:nvPr/>
          </p:nvSpPr>
          <p:spPr>
            <a:xfrm>
              <a:off x="4922604" y="2019158"/>
              <a:ext cx="295274" cy="369332"/>
            </a:xfrm>
            <a:prstGeom prst="rect">
              <a:avLst/>
            </a:prstGeom>
            <a:noFill/>
          </p:spPr>
          <p:txBody>
            <a:bodyPr wrap="none" rtlCol="0">
              <a:spAutoFit/>
            </a:bodyPr>
            <a:lstStyle/>
            <a:p>
              <a:r>
                <a:rPr lang="en-US" altLang="zh-TW" dirty="0"/>
                <a:t>a</a:t>
              </a:r>
              <a:endParaRPr lang="zh-TW" altLang="en-US" dirty="0"/>
            </a:p>
          </p:txBody>
        </p:sp>
        <p:sp>
          <p:nvSpPr>
            <p:cNvPr id="56" name="文字方塊 55"/>
            <p:cNvSpPr txBox="1"/>
            <p:nvPr/>
          </p:nvSpPr>
          <p:spPr>
            <a:xfrm>
              <a:off x="5257685" y="2601922"/>
              <a:ext cx="306494" cy="369332"/>
            </a:xfrm>
            <a:prstGeom prst="rect">
              <a:avLst/>
            </a:prstGeom>
            <a:noFill/>
          </p:spPr>
          <p:txBody>
            <a:bodyPr wrap="none" rtlCol="0">
              <a:spAutoFit/>
            </a:bodyPr>
            <a:lstStyle/>
            <a:p>
              <a:r>
                <a:rPr lang="en-US" altLang="zh-TW" dirty="0"/>
                <a:t>b</a:t>
              </a:r>
              <a:endParaRPr lang="zh-TW" altLang="en-US" dirty="0"/>
            </a:p>
          </p:txBody>
        </p:sp>
        <p:sp>
          <p:nvSpPr>
            <p:cNvPr id="57" name="文字方塊 56"/>
            <p:cNvSpPr txBox="1"/>
            <p:nvPr/>
          </p:nvSpPr>
          <p:spPr>
            <a:xfrm>
              <a:off x="5197315" y="2174343"/>
              <a:ext cx="282450" cy="369332"/>
            </a:xfrm>
            <a:prstGeom prst="rect">
              <a:avLst/>
            </a:prstGeom>
            <a:noFill/>
          </p:spPr>
          <p:txBody>
            <a:bodyPr wrap="none" rtlCol="0">
              <a:spAutoFit/>
            </a:bodyPr>
            <a:lstStyle/>
            <a:p>
              <a:r>
                <a:rPr lang="en-US" altLang="zh-TW" dirty="0"/>
                <a:t>c</a:t>
              </a:r>
              <a:endParaRPr lang="zh-TW" altLang="en-US" dirty="0"/>
            </a:p>
          </p:txBody>
        </p:sp>
        <p:sp>
          <p:nvSpPr>
            <p:cNvPr id="58" name="文字方塊 57"/>
            <p:cNvSpPr txBox="1"/>
            <p:nvPr/>
          </p:nvSpPr>
          <p:spPr>
            <a:xfrm>
              <a:off x="4851141" y="2339543"/>
              <a:ext cx="306494" cy="369332"/>
            </a:xfrm>
            <a:prstGeom prst="rect">
              <a:avLst/>
            </a:prstGeom>
            <a:noFill/>
          </p:spPr>
          <p:txBody>
            <a:bodyPr wrap="none" rtlCol="0">
              <a:spAutoFit/>
            </a:bodyPr>
            <a:lstStyle/>
            <a:p>
              <a:r>
                <a:rPr lang="en-US" altLang="zh-TW" dirty="0"/>
                <a:t>d</a:t>
              </a:r>
              <a:endParaRPr lang="zh-TW" altLang="en-US" dirty="0"/>
            </a:p>
          </p:txBody>
        </p:sp>
        <p:sp>
          <p:nvSpPr>
            <p:cNvPr id="59" name="文字方塊 58"/>
            <p:cNvSpPr txBox="1"/>
            <p:nvPr/>
          </p:nvSpPr>
          <p:spPr>
            <a:xfrm>
              <a:off x="5017891" y="2553456"/>
              <a:ext cx="258404" cy="369332"/>
            </a:xfrm>
            <a:prstGeom prst="rect">
              <a:avLst/>
            </a:prstGeom>
            <a:noFill/>
          </p:spPr>
          <p:txBody>
            <a:bodyPr wrap="none" rtlCol="0">
              <a:spAutoFit/>
            </a:bodyPr>
            <a:lstStyle/>
            <a:p>
              <a:r>
                <a:rPr lang="en-US" altLang="zh-TW" dirty="0"/>
                <a:t>f</a:t>
              </a:r>
              <a:endParaRPr lang="zh-TW" altLang="en-US" dirty="0"/>
            </a:p>
          </p:txBody>
        </p:sp>
        <p:sp>
          <p:nvSpPr>
            <p:cNvPr id="60" name="文字方塊 59"/>
            <p:cNvSpPr txBox="1"/>
            <p:nvPr/>
          </p:nvSpPr>
          <p:spPr>
            <a:xfrm>
              <a:off x="5177034" y="1931430"/>
              <a:ext cx="306494" cy="369332"/>
            </a:xfrm>
            <a:prstGeom prst="rect">
              <a:avLst/>
            </a:prstGeom>
            <a:noFill/>
          </p:spPr>
          <p:txBody>
            <a:bodyPr wrap="none" rtlCol="0">
              <a:spAutoFit/>
            </a:bodyPr>
            <a:lstStyle/>
            <a:p>
              <a:r>
                <a:rPr lang="en-US" altLang="zh-TW" dirty="0"/>
                <a:t>e</a:t>
              </a:r>
              <a:endParaRPr lang="zh-TW" altLang="en-US" dirty="0"/>
            </a:p>
          </p:txBody>
        </p:sp>
      </p:grpSp>
      <p:sp>
        <p:nvSpPr>
          <p:cNvPr id="18" name="文字方塊 17"/>
          <p:cNvSpPr txBox="1"/>
          <p:nvPr/>
        </p:nvSpPr>
        <p:spPr>
          <a:xfrm>
            <a:off x="4740849" y="1880975"/>
            <a:ext cx="607859" cy="261610"/>
          </a:xfrm>
          <a:prstGeom prst="rect">
            <a:avLst/>
          </a:prstGeom>
          <a:noFill/>
        </p:spPr>
        <p:txBody>
          <a:bodyPr wrap="none" rtlCol="0">
            <a:spAutoFit/>
          </a:bodyPr>
          <a:lstStyle/>
          <a:p>
            <a:r>
              <a:rPr lang="zh-TW" altLang="en-US" sz="1050" dirty="0">
                <a:latin typeface="Adobe 繁黑體 Std B" panose="020B0700000000000000" pitchFamily="34" charset="-120"/>
                <a:ea typeface="Adobe 繁黑體 Std B" panose="020B0700000000000000" pitchFamily="34" charset="-120"/>
              </a:rPr>
              <a:t>傳送端</a:t>
            </a:r>
          </a:p>
        </p:txBody>
      </p:sp>
      <p:sp>
        <p:nvSpPr>
          <p:cNvPr id="86" name="文字方塊 85"/>
          <p:cNvSpPr txBox="1"/>
          <p:nvPr/>
        </p:nvSpPr>
        <p:spPr>
          <a:xfrm>
            <a:off x="4458451" y="4111490"/>
            <a:ext cx="607859" cy="261610"/>
          </a:xfrm>
          <a:prstGeom prst="rect">
            <a:avLst/>
          </a:prstGeom>
          <a:noFill/>
        </p:spPr>
        <p:txBody>
          <a:bodyPr wrap="none" rtlCol="0">
            <a:spAutoFit/>
          </a:bodyPr>
          <a:lstStyle/>
          <a:p>
            <a:r>
              <a:rPr lang="zh-TW" altLang="en-US" sz="1050" dirty="0">
                <a:latin typeface="Adobe 繁黑體 Std B" panose="020B0700000000000000" pitchFamily="34" charset="-120"/>
                <a:ea typeface="Adobe 繁黑體 Std B" panose="020B0700000000000000" pitchFamily="34" charset="-120"/>
              </a:rPr>
              <a:t>傳送端</a:t>
            </a:r>
          </a:p>
        </p:txBody>
      </p:sp>
      <p:sp>
        <p:nvSpPr>
          <p:cNvPr id="87" name="文字方塊 86"/>
          <p:cNvSpPr txBox="1"/>
          <p:nvPr/>
        </p:nvSpPr>
        <p:spPr>
          <a:xfrm>
            <a:off x="7619167" y="4135317"/>
            <a:ext cx="588623" cy="253916"/>
          </a:xfrm>
          <a:prstGeom prst="rect">
            <a:avLst/>
          </a:prstGeom>
          <a:noFill/>
        </p:spPr>
        <p:txBody>
          <a:bodyPr wrap="none" rtlCol="0">
            <a:spAutoFit/>
          </a:bodyPr>
          <a:lstStyle/>
          <a:p>
            <a:r>
              <a:rPr lang="zh-TW" altLang="en-US" sz="1050" dirty="0">
                <a:latin typeface="Adobe 繁黑體 Std B" panose="020B0700000000000000" pitchFamily="34" charset="-120"/>
                <a:ea typeface="Adobe 繁黑體 Std B" panose="020B0700000000000000" pitchFamily="34" charset="-120"/>
              </a:rPr>
              <a:t>接收端</a:t>
            </a:r>
          </a:p>
        </p:txBody>
      </p:sp>
      <p:sp>
        <p:nvSpPr>
          <p:cNvPr id="88" name="文字方塊 87"/>
          <p:cNvSpPr txBox="1"/>
          <p:nvPr/>
        </p:nvSpPr>
        <p:spPr>
          <a:xfrm>
            <a:off x="8250149" y="2013570"/>
            <a:ext cx="588623" cy="253916"/>
          </a:xfrm>
          <a:prstGeom prst="rect">
            <a:avLst/>
          </a:prstGeom>
          <a:noFill/>
        </p:spPr>
        <p:txBody>
          <a:bodyPr wrap="none" rtlCol="0">
            <a:spAutoFit/>
          </a:bodyPr>
          <a:lstStyle/>
          <a:p>
            <a:r>
              <a:rPr lang="zh-TW" altLang="en-US" sz="1050" dirty="0">
                <a:latin typeface="Adobe 繁黑體 Std B" panose="020B0700000000000000" pitchFamily="34" charset="-120"/>
                <a:ea typeface="Adobe 繁黑體 Std B" panose="020B0700000000000000" pitchFamily="34" charset="-120"/>
              </a:rPr>
              <a:t>接收端</a:t>
            </a:r>
          </a:p>
        </p:txBody>
      </p:sp>
    </p:spTree>
    <p:extLst>
      <p:ext uri="{BB962C8B-B14F-4D97-AF65-F5344CB8AC3E}">
        <p14:creationId xmlns:p14="http://schemas.microsoft.com/office/powerpoint/2010/main" val="40228485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sp>
        <p:nvSpPr>
          <p:cNvPr id="6" name="圓角矩形 5"/>
          <p:cNvSpPr/>
          <p:nvPr/>
        </p:nvSpPr>
        <p:spPr>
          <a:xfrm>
            <a:off x="73156" y="3377824"/>
            <a:ext cx="8755798" cy="45731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800" dirty="0">
                <a:ea typeface="標楷體" panose="03000509000000000000" pitchFamily="65" charset="-120"/>
              </a:rPr>
              <a:t>寬頻（</a:t>
            </a:r>
            <a:r>
              <a:rPr lang="en-US" altLang="zh-TW" sz="2800" b="1" dirty="0">
                <a:solidFill>
                  <a:srgbClr val="FF0000"/>
                </a:solidFill>
                <a:effectLst>
                  <a:outerShdw blurRad="38100" dist="38100" dir="2700000" algn="tl">
                    <a:srgbClr val="000000">
                      <a:alpha val="43137"/>
                    </a:srgbClr>
                  </a:outerShdw>
                </a:effectLst>
                <a:ea typeface="標楷體" panose="03000509000000000000" pitchFamily="65" charset="-120"/>
              </a:rPr>
              <a:t>Broad</a:t>
            </a:r>
            <a:r>
              <a:rPr lang="en-US" altLang="zh-TW" sz="2800" dirty="0">
                <a:ea typeface="標楷體" panose="03000509000000000000" pitchFamily="65" charset="-120"/>
              </a:rPr>
              <a:t>band</a:t>
            </a:r>
            <a:r>
              <a:rPr lang="zh-TW" altLang="en-US" sz="2800" dirty="0">
                <a:ea typeface="標楷體" panose="03000509000000000000" pitchFamily="65" charset="-120"/>
              </a:rPr>
              <a:t>）</a:t>
            </a:r>
          </a:p>
        </p:txBody>
      </p:sp>
      <p:sp>
        <p:nvSpPr>
          <p:cNvPr id="8" name="圓角矩形 7"/>
          <p:cNvSpPr/>
          <p:nvPr/>
        </p:nvSpPr>
        <p:spPr>
          <a:xfrm>
            <a:off x="73155" y="1083851"/>
            <a:ext cx="8755799" cy="477558"/>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800" dirty="0">
                <a:ea typeface="標楷體" panose="03000509000000000000" pitchFamily="65" charset="-120"/>
              </a:rPr>
              <a:t>基頻（</a:t>
            </a:r>
            <a:r>
              <a:rPr lang="en-US" altLang="zh-TW" sz="2800" b="1" dirty="0">
                <a:solidFill>
                  <a:srgbClr val="FF0000"/>
                </a:solidFill>
                <a:effectLst>
                  <a:outerShdw blurRad="38100" dist="38100" dir="2700000" algn="tl">
                    <a:srgbClr val="000000">
                      <a:alpha val="43137"/>
                    </a:srgbClr>
                  </a:outerShdw>
                </a:effectLst>
                <a:ea typeface="標楷體" panose="03000509000000000000" pitchFamily="65" charset="-120"/>
              </a:rPr>
              <a:t>Base</a:t>
            </a:r>
            <a:r>
              <a:rPr lang="en-US" altLang="zh-TW" sz="2800" dirty="0">
                <a:ea typeface="標楷體" panose="03000509000000000000" pitchFamily="65" charset="-120"/>
              </a:rPr>
              <a:t>band</a:t>
            </a:r>
            <a:r>
              <a:rPr lang="zh-TW" altLang="en-US" sz="2800" dirty="0">
                <a:ea typeface="標楷體" panose="03000509000000000000" pitchFamily="65" charset="-120"/>
              </a:rPr>
              <a:t>）</a:t>
            </a:r>
          </a:p>
        </p:txBody>
      </p:sp>
      <p:grpSp>
        <p:nvGrpSpPr>
          <p:cNvPr id="26" name="群組 25"/>
          <p:cNvGrpSpPr/>
          <p:nvPr/>
        </p:nvGrpSpPr>
        <p:grpSpPr>
          <a:xfrm>
            <a:off x="5892690" y="4496052"/>
            <a:ext cx="1133589" cy="916304"/>
            <a:chOff x="1014983" y="2247520"/>
            <a:chExt cx="1133589" cy="916304"/>
          </a:xfrm>
        </p:grpSpPr>
        <p:sp>
          <p:nvSpPr>
            <p:cNvPr id="3" name="矩形 2"/>
            <p:cNvSpPr/>
            <p:nvPr/>
          </p:nvSpPr>
          <p:spPr>
            <a:xfrm>
              <a:off x="1014984" y="2247520"/>
              <a:ext cx="1133588" cy="367664"/>
            </a:xfrm>
            <a:prstGeom prst="rect">
              <a:avLst/>
            </a:prstGeom>
            <a:solidFill>
              <a:srgbClr val="92D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
          <p:nvSpPr>
            <p:cNvPr id="20" name="矩形 19"/>
            <p:cNvSpPr/>
            <p:nvPr/>
          </p:nvSpPr>
          <p:spPr>
            <a:xfrm>
              <a:off x="1014984" y="2612034"/>
              <a:ext cx="1133588" cy="367664"/>
            </a:xfrm>
            <a:prstGeom prst="rect">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
          <p:nvSpPr>
            <p:cNvPr id="21" name="矩形 20"/>
            <p:cNvSpPr/>
            <p:nvPr/>
          </p:nvSpPr>
          <p:spPr>
            <a:xfrm>
              <a:off x="1014984" y="2980943"/>
              <a:ext cx="1133588" cy="182881"/>
            </a:xfrm>
            <a:prstGeom prst="rect">
              <a:avLst/>
            </a:prstGeom>
            <a:solidFill>
              <a:srgbClr val="FFFF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
          <p:nvSpPr>
            <p:cNvPr id="22" name="矩形 21"/>
            <p:cNvSpPr/>
            <p:nvPr/>
          </p:nvSpPr>
          <p:spPr>
            <a:xfrm>
              <a:off x="1014984" y="2247520"/>
              <a:ext cx="1133588" cy="91630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
          <p:nvSpPr>
            <p:cNvPr id="23" name="手繪多邊形 22"/>
            <p:cNvSpPr/>
            <p:nvPr/>
          </p:nvSpPr>
          <p:spPr>
            <a:xfrm>
              <a:off x="1014984" y="2364750"/>
              <a:ext cx="1133588" cy="157029"/>
            </a:xfrm>
            <a:custGeom>
              <a:avLst/>
              <a:gdLst>
                <a:gd name="connsiteX0" fmla="*/ 0 w 962259"/>
                <a:gd name="connsiteY0" fmla="*/ 325450 h 526720"/>
                <a:gd name="connsiteX1" fmla="*/ 95250 w 962259"/>
                <a:gd name="connsiteY1" fmla="*/ 293065 h 526720"/>
                <a:gd name="connsiteX2" fmla="*/ 140970 w 962259"/>
                <a:gd name="connsiteY2" fmla="*/ 192100 h 526720"/>
                <a:gd name="connsiteX3" fmla="*/ 200025 w 962259"/>
                <a:gd name="connsiteY3" fmla="*/ 378790 h 526720"/>
                <a:gd name="connsiteX4" fmla="*/ 276225 w 962259"/>
                <a:gd name="connsiteY4" fmla="*/ 110185 h 526720"/>
                <a:gd name="connsiteX5" fmla="*/ 342900 w 962259"/>
                <a:gd name="connsiteY5" fmla="*/ 439750 h 526720"/>
                <a:gd name="connsiteX6" fmla="*/ 409575 w 962259"/>
                <a:gd name="connsiteY6" fmla="*/ 155905 h 526720"/>
                <a:gd name="connsiteX7" fmla="*/ 501015 w 962259"/>
                <a:gd name="connsiteY7" fmla="*/ 525475 h 526720"/>
                <a:gd name="connsiteX8" fmla="*/ 582930 w 962259"/>
                <a:gd name="connsiteY8" fmla="*/ 1600 h 526720"/>
                <a:gd name="connsiteX9" fmla="*/ 634365 w 962259"/>
                <a:gd name="connsiteY9" fmla="*/ 354025 h 526720"/>
                <a:gd name="connsiteX10" fmla="*/ 729615 w 962259"/>
                <a:gd name="connsiteY10" fmla="*/ 108280 h 526720"/>
                <a:gd name="connsiteX11" fmla="*/ 782955 w 962259"/>
                <a:gd name="connsiteY11" fmla="*/ 416890 h 526720"/>
                <a:gd name="connsiteX12" fmla="*/ 849630 w 962259"/>
                <a:gd name="connsiteY12" fmla="*/ 213055 h 526720"/>
                <a:gd name="connsiteX13" fmla="*/ 891540 w 962259"/>
                <a:gd name="connsiteY13" fmla="*/ 355930 h 526720"/>
                <a:gd name="connsiteX14" fmla="*/ 952500 w 962259"/>
                <a:gd name="connsiteY14" fmla="*/ 373075 h 526720"/>
                <a:gd name="connsiteX0" fmla="*/ 0 w 962259"/>
                <a:gd name="connsiteY0" fmla="*/ 325450 h 526720"/>
                <a:gd name="connsiteX1" fmla="*/ 95250 w 962259"/>
                <a:gd name="connsiteY1" fmla="*/ 293065 h 526720"/>
                <a:gd name="connsiteX2" fmla="*/ 140970 w 962259"/>
                <a:gd name="connsiteY2" fmla="*/ 192100 h 526720"/>
                <a:gd name="connsiteX3" fmla="*/ 200025 w 962259"/>
                <a:gd name="connsiteY3" fmla="*/ 378790 h 526720"/>
                <a:gd name="connsiteX4" fmla="*/ 272415 w 962259"/>
                <a:gd name="connsiteY4" fmla="*/ 188290 h 526720"/>
                <a:gd name="connsiteX5" fmla="*/ 342900 w 962259"/>
                <a:gd name="connsiteY5" fmla="*/ 439750 h 526720"/>
                <a:gd name="connsiteX6" fmla="*/ 409575 w 962259"/>
                <a:gd name="connsiteY6" fmla="*/ 155905 h 526720"/>
                <a:gd name="connsiteX7" fmla="*/ 501015 w 962259"/>
                <a:gd name="connsiteY7" fmla="*/ 525475 h 526720"/>
                <a:gd name="connsiteX8" fmla="*/ 582930 w 962259"/>
                <a:gd name="connsiteY8" fmla="*/ 1600 h 526720"/>
                <a:gd name="connsiteX9" fmla="*/ 634365 w 962259"/>
                <a:gd name="connsiteY9" fmla="*/ 354025 h 526720"/>
                <a:gd name="connsiteX10" fmla="*/ 729615 w 962259"/>
                <a:gd name="connsiteY10" fmla="*/ 108280 h 526720"/>
                <a:gd name="connsiteX11" fmla="*/ 782955 w 962259"/>
                <a:gd name="connsiteY11" fmla="*/ 416890 h 526720"/>
                <a:gd name="connsiteX12" fmla="*/ 849630 w 962259"/>
                <a:gd name="connsiteY12" fmla="*/ 213055 h 526720"/>
                <a:gd name="connsiteX13" fmla="*/ 891540 w 962259"/>
                <a:gd name="connsiteY13" fmla="*/ 355930 h 526720"/>
                <a:gd name="connsiteX14" fmla="*/ 952500 w 962259"/>
                <a:gd name="connsiteY14" fmla="*/ 373075 h 526720"/>
                <a:gd name="connsiteX0" fmla="*/ 0 w 962259"/>
                <a:gd name="connsiteY0" fmla="*/ 325450 h 526720"/>
                <a:gd name="connsiteX1" fmla="*/ 95250 w 962259"/>
                <a:gd name="connsiteY1" fmla="*/ 293065 h 526720"/>
                <a:gd name="connsiteX2" fmla="*/ 140970 w 962259"/>
                <a:gd name="connsiteY2" fmla="*/ 192100 h 526720"/>
                <a:gd name="connsiteX3" fmla="*/ 200025 w 962259"/>
                <a:gd name="connsiteY3" fmla="*/ 378790 h 526720"/>
                <a:gd name="connsiteX4" fmla="*/ 264795 w 962259"/>
                <a:gd name="connsiteY4" fmla="*/ 81610 h 526720"/>
                <a:gd name="connsiteX5" fmla="*/ 342900 w 962259"/>
                <a:gd name="connsiteY5" fmla="*/ 439750 h 526720"/>
                <a:gd name="connsiteX6" fmla="*/ 409575 w 962259"/>
                <a:gd name="connsiteY6" fmla="*/ 155905 h 526720"/>
                <a:gd name="connsiteX7" fmla="*/ 501015 w 962259"/>
                <a:gd name="connsiteY7" fmla="*/ 525475 h 526720"/>
                <a:gd name="connsiteX8" fmla="*/ 582930 w 962259"/>
                <a:gd name="connsiteY8" fmla="*/ 1600 h 526720"/>
                <a:gd name="connsiteX9" fmla="*/ 634365 w 962259"/>
                <a:gd name="connsiteY9" fmla="*/ 354025 h 526720"/>
                <a:gd name="connsiteX10" fmla="*/ 729615 w 962259"/>
                <a:gd name="connsiteY10" fmla="*/ 108280 h 526720"/>
                <a:gd name="connsiteX11" fmla="*/ 782955 w 962259"/>
                <a:gd name="connsiteY11" fmla="*/ 416890 h 526720"/>
                <a:gd name="connsiteX12" fmla="*/ 849630 w 962259"/>
                <a:gd name="connsiteY12" fmla="*/ 213055 h 526720"/>
                <a:gd name="connsiteX13" fmla="*/ 891540 w 962259"/>
                <a:gd name="connsiteY13" fmla="*/ 355930 h 526720"/>
                <a:gd name="connsiteX14" fmla="*/ 952500 w 962259"/>
                <a:gd name="connsiteY14" fmla="*/ 373075 h 526720"/>
                <a:gd name="connsiteX0" fmla="*/ 0 w 962259"/>
                <a:gd name="connsiteY0" fmla="*/ 325450 h 526720"/>
                <a:gd name="connsiteX1" fmla="*/ 95250 w 962259"/>
                <a:gd name="connsiteY1" fmla="*/ 293065 h 526720"/>
                <a:gd name="connsiteX2" fmla="*/ 140970 w 962259"/>
                <a:gd name="connsiteY2" fmla="*/ 192100 h 526720"/>
                <a:gd name="connsiteX3" fmla="*/ 200025 w 962259"/>
                <a:gd name="connsiteY3" fmla="*/ 378790 h 526720"/>
                <a:gd name="connsiteX4" fmla="*/ 264795 w 962259"/>
                <a:gd name="connsiteY4" fmla="*/ 81610 h 526720"/>
                <a:gd name="connsiteX5" fmla="*/ 342900 w 962259"/>
                <a:gd name="connsiteY5" fmla="*/ 439750 h 526720"/>
                <a:gd name="connsiteX6" fmla="*/ 409575 w 962259"/>
                <a:gd name="connsiteY6" fmla="*/ 155905 h 526720"/>
                <a:gd name="connsiteX7" fmla="*/ 501015 w 962259"/>
                <a:gd name="connsiteY7" fmla="*/ 525475 h 526720"/>
                <a:gd name="connsiteX8" fmla="*/ 582930 w 962259"/>
                <a:gd name="connsiteY8" fmla="*/ 1600 h 526720"/>
                <a:gd name="connsiteX9" fmla="*/ 634365 w 962259"/>
                <a:gd name="connsiteY9" fmla="*/ 354025 h 526720"/>
                <a:gd name="connsiteX10" fmla="*/ 729615 w 962259"/>
                <a:gd name="connsiteY10" fmla="*/ 108280 h 526720"/>
                <a:gd name="connsiteX11" fmla="*/ 782955 w 962259"/>
                <a:gd name="connsiteY11" fmla="*/ 416890 h 526720"/>
                <a:gd name="connsiteX12" fmla="*/ 849630 w 962259"/>
                <a:gd name="connsiteY12" fmla="*/ 213055 h 526720"/>
                <a:gd name="connsiteX13" fmla="*/ 891540 w 962259"/>
                <a:gd name="connsiteY13" fmla="*/ 355930 h 526720"/>
                <a:gd name="connsiteX14" fmla="*/ 952500 w 962259"/>
                <a:gd name="connsiteY14" fmla="*/ 373075 h 526720"/>
                <a:gd name="connsiteX0" fmla="*/ 0 w 962259"/>
                <a:gd name="connsiteY0" fmla="*/ 325450 h 526720"/>
                <a:gd name="connsiteX1" fmla="*/ 95250 w 962259"/>
                <a:gd name="connsiteY1" fmla="*/ 293065 h 526720"/>
                <a:gd name="connsiteX2" fmla="*/ 140970 w 962259"/>
                <a:gd name="connsiteY2" fmla="*/ 192100 h 526720"/>
                <a:gd name="connsiteX3" fmla="*/ 200025 w 962259"/>
                <a:gd name="connsiteY3" fmla="*/ 378790 h 526720"/>
                <a:gd name="connsiteX4" fmla="*/ 264795 w 962259"/>
                <a:gd name="connsiteY4" fmla="*/ 81610 h 526720"/>
                <a:gd name="connsiteX5" fmla="*/ 342900 w 962259"/>
                <a:gd name="connsiteY5" fmla="*/ 439750 h 526720"/>
                <a:gd name="connsiteX6" fmla="*/ 409575 w 962259"/>
                <a:gd name="connsiteY6" fmla="*/ 155905 h 526720"/>
                <a:gd name="connsiteX7" fmla="*/ 501015 w 962259"/>
                <a:gd name="connsiteY7" fmla="*/ 525475 h 526720"/>
                <a:gd name="connsiteX8" fmla="*/ 582930 w 962259"/>
                <a:gd name="connsiteY8" fmla="*/ 1600 h 526720"/>
                <a:gd name="connsiteX9" fmla="*/ 634365 w 962259"/>
                <a:gd name="connsiteY9" fmla="*/ 354025 h 526720"/>
                <a:gd name="connsiteX10" fmla="*/ 729615 w 962259"/>
                <a:gd name="connsiteY10" fmla="*/ 108280 h 526720"/>
                <a:gd name="connsiteX11" fmla="*/ 782955 w 962259"/>
                <a:gd name="connsiteY11" fmla="*/ 416890 h 526720"/>
                <a:gd name="connsiteX12" fmla="*/ 849630 w 962259"/>
                <a:gd name="connsiteY12" fmla="*/ 213055 h 526720"/>
                <a:gd name="connsiteX13" fmla="*/ 891540 w 962259"/>
                <a:gd name="connsiteY13" fmla="*/ 355930 h 526720"/>
                <a:gd name="connsiteX14" fmla="*/ 952500 w 962259"/>
                <a:gd name="connsiteY14" fmla="*/ 373075 h 526720"/>
                <a:gd name="connsiteX0" fmla="*/ 0 w 962259"/>
                <a:gd name="connsiteY0" fmla="*/ 325450 h 526720"/>
                <a:gd name="connsiteX1" fmla="*/ 95250 w 962259"/>
                <a:gd name="connsiteY1" fmla="*/ 293065 h 526720"/>
                <a:gd name="connsiteX2" fmla="*/ 140970 w 962259"/>
                <a:gd name="connsiteY2" fmla="*/ 192100 h 526720"/>
                <a:gd name="connsiteX3" fmla="*/ 200025 w 962259"/>
                <a:gd name="connsiteY3" fmla="*/ 378790 h 526720"/>
                <a:gd name="connsiteX4" fmla="*/ 264795 w 962259"/>
                <a:gd name="connsiteY4" fmla="*/ 81610 h 526720"/>
                <a:gd name="connsiteX5" fmla="*/ 342900 w 962259"/>
                <a:gd name="connsiteY5" fmla="*/ 439750 h 526720"/>
                <a:gd name="connsiteX6" fmla="*/ 409575 w 962259"/>
                <a:gd name="connsiteY6" fmla="*/ 155905 h 526720"/>
                <a:gd name="connsiteX7" fmla="*/ 501015 w 962259"/>
                <a:gd name="connsiteY7" fmla="*/ 525475 h 526720"/>
                <a:gd name="connsiteX8" fmla="*/ 582930 w 962259"/>
                <a:gd name="connsiteY8" fmla="*/ 1600 h 526720"/>
                <a:gd name="connsiteX9" fmla="*/ 634365 w 962259"/>
                <a:gd name="connsiteY9" fmla="*/ 354025 h 526720"/>
                <a:gd name="connsiteX10" fmla="*/ 729615 w 962259"/>
                <a:gd name="connsiteY10" fmla="*/ 108280 h 526720"/>
                <a:gd name="connsiteX11" fmla="*/ 782955 w 962259"/>
                <a:gd name="connsiteY11" fmla="*/ 416890 h 526720"/>
                <a:gd name="connsiteX12" fmla="*/ 849630 w 962259"/>
                <a:gd name="connsiteY12" fmla="*/ 213055 h 526720"/>
                <a:gd name="connsiteX13" fmla="*/ 891540 w 962259"/>
                <a:gd name="connsiteY13" fmla="*/ 355930 h 526720"/>
                <a:gd name="connsiteX14" fmla="*/ 952500 w 962259"/>
                <a:gd name="connsiteY14" fmla="*/ 373075 h 526720"/>
                <a:gd name="connsiteX0" fmla="*/ 0 w 962259"/>
                <a:gd name="connsiteY0" fmla="*/ 325450 h 526720"/>
                <a:gd name="connsiteX1" fmla="*/ 95250 w 962259"/>
                <a:gd name="connsiteY1" fmla="*/ 293065 h 526720"/>
                <a:gd name="connsiteX2" fmla="*/ 140970 w 962259"/>
                <a:gd name="connsiteY2" fmla="*/ 192100 h 526720"/>
                <a:gd name="connsiteX3" fmla="*/ 200025 w 962259"/>
                <a:gd name="connsiteY3" fmla="*/ 378790 h 526720"/>
                <a:gd name="connsiteX4" fmla="*/ 264795 w 962259"/>
                <a:gd name="connsiteY4" fmla="*/ 81610 h 526720"/>
                <a:gd name="connsiteX5" fmla="*/ 342900 w 962259"/>
                <a:gd name="connsiteY5" fmla="*/ 439750 h 526720"/>
                <a:gd name="connsiteX6" fmla="*/ 409575 w 962259"/>
                <a:gd name="connsiteY6" fmla="*/ 155905 h 526720"/>
                <a:gd name="connsiteX7" fmla="*/ 501015 w 962259"/>
                <a:gd name="connsiteY7" fmla="*/ 525475 h 526720"/>
                <a:gd name="connsiteX8" fmla="*/ 582930 w 962259"/>
                <a:gd name="connsiteY8" fmla="*/ 1600 h 526720"/>
                <a:gd name="connsiteX9" fmla="*/ 634365 w 962259"/>
                <a:gd name="connsiteY9" fmla="*/ 354025 h 526720"/>
                <a:gd name="connsiteX10" fmla="*/ 729615 w 962259"/>
                <a:gd name="connsiteY10" fmla="*/ 108280 h 526720"/>
                <a:gd name="connsiteX11" fmla="*/ 782955 w 962259"/>
                <a:gd name="connsiteY11" fmla="*/ 416890 h 526720"/>
                <a:gd name="connsiteX12" fmla="*/ 849630 w 962259"/>
                <a:gd name="connsiteY12" fmla="*/ 213055 h 526720"/>
                <a:gd name="connsiteX13" fmla="*/ 891540 w 962259"/>
                <a:gd name="connsiteY13" fmla="*/ 355930 h 526720"/>
                <a:gd name="connsiteX14" fmla="*/ 952500 w 962259"/>
                <a:gd name="connsiteY14" fmla="*/ 373075 h 526720"/>
                <a:gd name="connsiteX0" fmla="*/ 0 w 962259"/>
                <a:gd name="connsiteY0" fmla="*/ 325450 h 526720"/>
                <a:gd name="connsiteX1" fmla="*/ 95250 w 962259"/>
                <a:gd name="connsiteY1" fmla="*/ 293065 h 526720"/>
                <a:gd name="connsiteX2" fmla="*/ 140970 w 962259"/>
                <a:gd name="connsiteY2" fmla="*/ 192100 h 526720"/>
                <a:gd name="connsiteX3" fmla="*/ 200025 w 962259"/>
                <a:gd name="connsiteY3" fmla="*/ 378790 h 526720"/>
                <a:gd name="connsiteX4" fmla="*/ 264795 w 962259"/>
                <a:gd name="connsiteY4" fmla="*/ 81610 h 526720"/>
                <a:gd name="connsiteX5" fmla="*/ 342900 w 962259"/>
                <a:gd name="connsiteY5" fmla="*/ 439750 h 526720"/>
                <a:gd name="connsiteX6" fmla="*/ 409575 w 962259"/>
                <a:gd name="connsiteY6" fmla="*/ 155905 h 526720"/>
                <a:gd name="connsiteX7" fmla="*/ 501015 w 962259"/>
                <a:gd name="connsiteY7" fmla="*/ 525475 h 526720"/>
                <a:gd name="connsiteX8" fmla="*/ 582930 w 962259"/>
                <a:gd name="connsiteY8" fmla="*/ 1600 h 526720"/>
                <a:gd name="connsiteX9" fmla="*/ 634365 w 962259"/>
                <a:gd name="connsiteY9" fmla="*/ 354025 h 526720"/>
                <a:gd name="connsiteX10" fmla="*/ 729615 w 962259"/>
                <a:gd name="connsiteY10" fmla="*/ 108280 h 526720"/>
                <a:gd name="connsiteX11" fmla="*/ 782955 w 962259"/>
                <a:gd name="connsiteY11" fmla="*/ 416890 h 526720"/>
                <a:gd name="connsiteX12" fmla="*/ 849630 w 962259"/>
                <a:gd name="connsiteY12" fmla="*/ 213055 h 526720"/>
                <a:gd name="connsiteX13" fmla="*/ 891540 w 962259"/>
                <a:gd name="connsiteY13" fmla="*/ 355930 h 526720"/>
                <a:gd name="connsiteX14" fmla="*/ 952500 w 962259"/>
                <a:gd name="connsiteY14" fmla="*/ 373075 h 526720"/>
                <a:gd name="connsiteX0" fmla="*/ 0 w 962259"/>
                <a:gd name="connsiteY0" fmla="*/ 325450 h 526720"/>
                <a:gd name="connsiteX1" fmla="*/ 95250 w 962259"/>
                <a:gd name="connsiteY1" fmla="*/ 293065 h 526720"/>
                <a:gd name="connsiteX2" fmla="*/ 140970 w 962259"/>
                <a:gd name="connsiteY2" fmla="*/ 192100 h 526720"/>
                <a:gd name="connsiteX3" fmla="*/ 200025 w 962259"/>
                <a:gd name="connsiteY3" fmla="*/ 378790 h 526720"/>
                <a:gd name="connsiteX4" fmla="*/ 264795 w 962259"/>
                <a:gd name="connsiteY4" fmla="*/ 81610 h 526720"/>
                <a:gd name="connsiteX5" fmla="*/ 342900 w 962259"/>
                <a:gd name="connsiteY5" fmla="*/ 439750 h 526720"/>
                <a:gd name="connsiteX6" fmla="*/ 409575 w 962259"/>
                <a:gd name="connsiteY6" fmla="*/ 155905 h 526720"/>
                <a:gd name="connsiteX7" fmla="*/ 501015 w 962259"/>
                <a:gd name="connsiteY7" fmla="*/ 525475 h 526720"/>
                <a:gd name="connsiteX8" fmla="*/ 582930 w 962259"/>
                <a:gd name="connsiteY8" fmla="*/ 1600 h 526720"/>
                <a:gd name="connsiteX9" fmla="*/ 634365 w 962259"/>
                <a:gd name="connsiteY9" fmla="*/ 354025 h 526720"/>
                <a:gd name="connsiteX10" fmla="*/ 729615 w 962259"/>
                <a:gd name="connsiteY10" fmla="*/ 108280 h 526720"/>
                <a:gd name="connsiteX11" fmla="*/ 782955 w 962259"/>
                <a:gd name="connsiteY11" fmla="*/ 416890 h 526720"/>
                <a:gd name="connsiteX12" fmla="*/ 849630 w 962259"/>
                <a:gd name="connsiteY12" fmla="*/ 213055 h 526720"/>
                <a:gd name="connsiteX13" fmla="*/ 891540 w 962259"/>
                <a:gd name="connsiteY13" fmla="*/ 355930 h 526720"/>
                <a:gd name="connsiteX14" fmla="*/ 952500 w 962259"/>
                <a:gd name="connsiteY14" fmla="*/ 373075 h 526720"/>
                <a:gd name="connsiteX0" fmla="*/ 0 w 962259"/>
                <a:gd name="connsiteY0" fmla="*/ 325450 h 526720"/>
                <a:gd name="connsiteX1" fmla="*/ 95250 w 962259"/>
                <a:gd name="connsiteY1" fmla="*/ 293065 h 526720"/>
                <a:gd name="connsiteX2" fmla="*/ 140970 w 962259"/>
                <a:gd name="connsiteY2" fmla="*/ 192100 h 526720"/>
                <a:gd name="connsiteX3" fmla="*/ 200025 w 962259"/>
                <a:gd name="connsiteY3" fmla="*/ 378790 h 526720"/>
                <a:gd name="connsiteX4" fmla="*/ 264795 w 962259"/>
                <a:gd name="connsiteY4" fmla="*/ 81610 h 526720"/>
                <a:gd name="connsiteX5" fmla="*/ 342900 w 962259"/>
                <a:gd name="connsiteY5" fmla="*/ 439750 h 526720"/>
                <a:gd name="connsiteX6" fmla="*/ 409575 w 962259"/>
                <a:gd name="connsiteY6" fmla="*/ 155905 h 526720"/>
                <a:gd name="connsiteX7" fmla="*/ 501015 w 962259"/>
                <a:gd name="connsiteY7" fmla="*/ 525475 h 526720"/>
                <a:gd name="connsiteX8" fmla="*/ 582930 w 962259"/>
                <a:gd name="connsiteY8" fmla="*/ 1600 h 526720"/>
                <a:gd name="connsiteX9" fmla="*/ 634365 w 962259"/>
                <a:gd name="connsiteY9" fmla="*/ 354025 h 526720"/>
                <a:gd name="connsiteX10" fmla="*/ 729615 w 962259"/>
                <a:gd name="connsiteY10" fmla="*/ 108280 h 526720"/>
                <a:gd name="connsiteX11" fmla="*/ 782955 w 962259"/>
                <a:gd name="connsiteY11" fmla="*/ 416890 h 526720"/>
                <a:gd name="connsiteX12" fmla="*/ 849630 w 962259"/>
                <a:gd name="connsiteY12" fmla="*/ 213055 h 526720"/>
                <a:gd name="connsiteX13" fmla="*/ 891540 w 962259"/>
                <a:gd name="connsiteY13" fmla="*/ 355930 h 526720"/>
                <a:gd name="connsiteX14" fmla="*/ 952500 w 962259"/>
                <a:gd name="connsiteY14" fmla="*/ 373075 h 526720"/>
                <a:gd name="connsiteX0" fmla="*/ 0 w 962259"/>
                <a:gd name="connsiteY0" fmla="*/ 325450 h 526750"/>
                <a:gd name="connsiteX1" fmla="*/ 95250 w 962259"/>
                <a:gd name="connsiteY1" fmla="*/ 293065 h 526750"/>
                <a:gd name="connsiteX2" fmla="*/ 140970 w 962259"/>
                <a:gd name="connsiteY2" fmla="*/ 192100 h 526750"/>
                <a:gd name="connsiteX3" fmla="*/ 200025 w 962259"/>
                <a:gd name="connsiteY3" fmla="*/ 378790 h 526750"/>
                <a:gd name="connsiteX4" fmla="*/ 264795 w 962259"/>
                <a:gd name="connsiteY4" fmla="*/ 81610 h 526750"/>
                <a:gd name="connsiteX5" fmla="*/ 342900 w 962259"/>
                <a:gd name="connsiteY5" fmla="*/ 439750 h 526750"/>
                <a:gd name="connsiteX6" fmla="*/ 409575 w 962259"/>
                <a:gd name="connsiteY6" fmla="*/ 155905 h 526750"/>
                <a:gd name="connsiteX7" fmla="*/ 501015 w 962259"/>
                <a:gd name="connsiteY7" fmla="*/ 525475 h 526750"/>
                <a:gd name="connsiteX8" fmla="*/ 582930 w 962259"/>
                <a:gd name="connsiteY8" fmla="*/ 1600 h 526750"/>
                <a:gd name="connsiteX9" fmla="*/ 634365 w 962259"/>
                <a:gd name="connsiteY9" fmla="*/ 354025 h 526750"/>
                <a:gd name="connsiteX10" fmla="*/ 729615 w 962259"/>
                <a:gd name="connsiteY10" fmla="*/ 108280 h 526750"/>
                <a:gd name="connsiteX11" fmla="*/ 782955 w 962259"/>
                <a:gd name="connsiteY11" fmla="*/ 416890 h 526750"/>
                <a:gd name="connsiteX12" fmla="*/ 849630 w 962259"/>
                <a:gd name="connsiteY12" fmla="*/ 213055 h 526750"/>
                <a:gd name="connsiteX13" fmla="*/ 891540 w 962259"/>
                <a:gd name="connsiteY13" fmla="*/ 355930 h 526750"/>
                <a:gd name="connsiteX14" fmla="*/ 952500 w 962259"/>
                <a:gd name="connsiteY14" fmla="*/ 373075 h 526750"/>
                <a:gd name="connsiteX0" fmla="*/ 0 w 962259"/>
                <a:gd name="connsiteY0" fmla="*/ 325450 h 526415"/>
                <a:gd name="connsiteX1" fmla="*/ 95250 w 962259"/>
                <a:gd name="connsiteY1" fmla="*/ 293065 h 526415"/>
                <a:gd name="connsiteX2" fmla="*/ 140970 w 962259"/>
                <a:gd name="connsiteY2" fmla="*/ 192100 h 526415"/>
                <a:gd name="connsiteX3" fmla="*/ 200025 w 962259"/>
                <a:gd name="connsiteY3" fmla="*/ 378790 h 526415"/>
                <a:gd name="connsiteX4" fmla="*/ 264795 w 962259"/>
                <a:gd name="connsiteY4" fmla="*/ 81610 h 526415"/>
                <a:gd name="connsiteX5" fmla="*/ 342900 w 962259"/>
                <a:gd name="connsiteY5" fmla="*/ 439750 h 526415"/>
                <a:gd name="connsiteX6" fmla="*/ 409575 w 962259"/>
                <a:gd name="connsiteY6" fmla="*/ 155905 h 526415"/>
                <a:gd name="connsiteX7" fmla="*/ 501015 w 962259"/>
                <a:gd name="connsiteY7" fmla="*/ 525475 h 526415"/>
                <a:gd name="connsiteX8" fmla="*/ 582930 w 962259"/>
                <a:gd name="connsiteY8" fmla="*/ 1600 h 526415"/>
                <a:gd name="connsiteX9" fmla="*/ 634365 w 962259"/>
                <a:gd name="connsiteY9" fmla="*/ 354025 h 526415"/>
                <a:gd name="connsiteX10" fmla="*/ 729615 w 962259"/>
                <a:gd name="connsiteY10" fmla="*/ 108280 h 526415"/>
                <a:gd name="connsiteX11" fmla="*/ 782955 w 962259"/>
                <a:gd name="connsiteY11" fmla="*/ 416890 h 526415"/>
                <a:gd name="connsiteX12" fmla="*/ 849630 w 962259"/>
                <a:gd name="connsiteY12" fmla="*/ 213055 h 526415"/>
                <a:gd name="connsiteX13" fmla="*/ 891540 w 962259"/>
                <a:gd name="connsiteY13" fmla="*/ 355930 h 526415"/>
                <a:gd name="connsiteX14" fmla="*/ 952500 w 962259"/>
                <a:gd name="connsiteY14" fmla="*/ 373075 h 526415"/>
                <a:gd name="connsiteX0" fmla="*/ 0 w 962259"/>
                <a:gd name="connsiteY0" fmla="*/ 325450 h 526415"/>
                <a:gd name="connsiteX1" fmla="*/ 95250 w 962259"/>
                <a:gd name="connsiteY1" fmla="*/ 293065 h 526415"/>
                <a:gd name="connsiteX2" fmla="*/ 140970 w 962259"/>
                <a:gd name="connsiteY2" fmla="*/ 192100 h 526415"/>
                <a:gd name="connsiteX3" fmla="*/ 200025 w 962259"/>
                <a:gd name="connsiteY3" fmla="*/ 378790 h 526415"/>
                <a:gd name="connsiteX4" fmla="*/ 264795 w 962259"/>
                <a:gd name="connsiteY4" fmla="*/ 81610 h 526415"/>
                <a:gd name="connsiteX5" fmla="*/ 342900 w 962259"/>
                <a:gd name="connsiteY5" fmla="*/ 439750 h 526415"/>
                <a:gd name="connsiteX6" fmla="*/ 409575 w 962259"/>
                <a:gd name="connsiteY6" fmla="*/ 155905 h 526415"/>
                <a:gd name="connsiteX7" fmla="*/ 501015 w 962259"/>
                <a:gd name="connsiteY7" fmla="*/ 525475 h 526415"/>
                <a:gd name="connsiteX8" fmla="*/ 582930 w 962259"/>
                <a:gd name="connsiteY8" fmla="*/ 1600 h 526415"/>
                <a:gd name="connsiteX9" fmla="*/ 634365 w 962259"/>
                <a:gd name="connsiteY9" fmla="*/ 354025 h 526415"/>
                <a:gd name="connsiteX10" fmla="*/ 729615 w 962259"/>
                <a:gd name="connsiteY10" fmla="*/ 108280 h 526415"/>
                <a:gd name="connsiteX11" fmla="*/ 782955 w 962259"/>
                <a:gd name="connsiteY11" fmla="*/ 416890 h 526415"/>
                <a:gd name="connsiteX12" fmla="*/ 849630 w 962259"/>
                <a:gd name="connsiteY12" fmla="*/ 213055 h 526415"/>
                <a:gd name="connsiteX13" fmla="*/ 891540 w 962259"/>
                <a:gd name="connsiteY13" fmla="*/ 355930 h 526415"/>
                <a:gd name="connsiteX14" fmla="*/ 952500 w 962259"/>
                <a:gd name="connsiteY14" fmla="*/ 373075 h 526415"/>
                <a:gd name="connsiteX0" fmla="*/ 0 w 962259"/>
                <a:gd name="connsiteY0" fmla="*/ 325656 h 526621"/>
                <a:gd name="connsiteX1" fmla="*/ 95250 w 962259"/>
                <a:gd name="connsiteY1" fmla="*/ 293271 h 526621"/>
                <a:gd name="connsiteX2" fmla="*/ 140970 w 962259"/>
                <a:gd name="connsiteY2" fmla="*/ 192306 h 526621"/>
                <a:gd name="connsiteX3" fmla="*/ 200025 w 962259"/>
                <a:gd name="connsiteY3" fmla="*/ 378996 h 526621"/>
                <a:gd name="connsiteX4" fmla="*/ 264795 w 962259"/>
                <a:gd name="connsiteY4" fmla="*/ 81816 h 526621"/>
                <a:gd name="connsiteX5" fmla="*/ 342900 w 962259"/>
                <a:gd name="connsiteY5" fmla="*/ 439956 h 526621"/>
                <a:gd name="connsiteX6" fmla="*/ 409575 w 962259"/>
                <a:gd name="connsiteY6" fmla="*/ 156111 h 526621"/>
                <a:gd name="connsiteX7" fmla="*/ 501015 w 962259"/>
                <a:gd name="connsiteY7" fmla="*/ 525681 h 526621"/>
                <a:gd name="connsiteX8" fmla="*/ 582930 w 962259"/>
                <a:gd name="connsiteY8" fmla="*/ 1806 h 526621"/>
                <a:gd name="connsiteX9" fmla="*/ 634365 w 962259"/>
                <a:gd name="connsiteY9" fmla="*/ 354231 h 526621"/>
                <a:gd name="connsiteX10" fmla="*/ 729615 w 962259"/>
                <a:gd name="connsiteY10" fmla="*/ 108486 h 526621"/>
                <a:gd name="connsiteX11" fmla="*/ 782955 w 962259"/>
                <a:gd name="connsiteY11" fmla="*/ 417096 h 526621"/>
                <a:gd name="connsiteX12" fmla="*/ 849630 w 962259"/>
                <a:gd name="connsiteY12" fmla="*/ 213261 h 526621"/>
                <a:gd name="connsiteX13" fmla="*/ 891540 w 962259"/>
                <a:gd name="connsiteY13" fmla="*/ 356136 h 526621"/>
                <a:gd name="connsiteX14" fmla="*/ 952500 w 962259"/>
                <a:gd name="connsiteY14" fmla="*/ 373281 h 526621"/>
                <a:gd name="connsiteX0" fmla="*/ 0 w 962259"/>
                <a:gd name="connsiteY0" fmla="*/ 325673 h 526638"/>
                <a:gd name="connsiteX1" fmla="*/ 95250 w 962259"/>
                <a:gd name="connsiteY1" fmla="*/ 293288 h 526638"/>
                <a:gd name="connsiteX2" fmla="*/ 140970 w 962259"/>
                <a:gd name="connsiteY2" fmla="*/ 192323 h 526638"/>
                <a:gd name="connsiteX3" fmla="*/ 200025 w 962259"/>
                <a:gd name="connsiteY3" fmla="*/ 379013 h 526638"/>
                <a:gd name="connsiteX4" fmla="*/ 264795 w 962259"/>
                <a:gd name="connsiteY4" fmla="*/ 81833 h 526638"/>
                <a:gd name="connsiteX5" fmla="*/ 342900 w 962259"/>
                <a:gd name="connsiteY5" fmla="*/ 439973 h 526638"/>
                <a:gd name="connsiteX6" fmla="*/ 409575 w 962259"/>
                <a:gd name="connsiteY6" fmla="*/ 156128 h 526638"/>
                <a:gd name="connsiteX7" fmla="*/ 501015 w 962259"/>
                <a:gd name="connsiteY7" fmla="*/ 525698 h 526638"/>
                <a:gd name="connsiteX8" fmla="*/ 582930 w 962259"/>
                <a:gd name="connsiteY8" fmla="*/ 1823 h 526638"/>
                <a:gd name="connsiteX9" fmla="*/ 634365 w 962259"/>
                <a:gd name="connsiteY9" fmla="*/ 354248 h 526638"/>
                <a:gd name="connsiteX10" fmla="*/ 729615 w 962259"/>
                <a:gd name="connsiteY10" fmla="*/ 108503 h 526638"/>
                <a:gd name="connsiteX11" fmla="*/ 782955 w 962259"/>
                <a:gd name="connsiteY11" fmla="*/ 417113 h 526638"/>
                <a:gd name="connsiteX12" fmla="*/ 849630 w 962259"/>
                <a:gd name="connsiteY12" fmla="*/ 213278 h 526638"/>
                <a:gd name="connsiteX13" fmla="*/ 891540 w 962259"/>
                <a:gd name="connsiteY13" fmla="*/ 356153 h 526638"/>
                <a:gd name="connsiteX14" fmla="*/ 952500 w 962259"/>
                <a:gd name="connsiteY14" fmla="*/ 373298 h 526638"/>
                <a:gd name="connsiteX0" fmla="*/ 0 w 962259"/>
                <a:gd name="connsiteY0" fmla="*/ 325673 h 526638"/>
                <a:gd name="connsiteX1" fmla="*/ 95250 w 962259"/>
                <a:gd name="connsiteY1" fmla="*/ 293288 h 526638"/>
                <a:gd name="connsiteX2" fmla="*/ 140970 w 962259"/>
                <a:gd name="connsiteY2" fmla="*/ 192323 h 526638"/>
                <a:gd name="connsiteX3" fmla="*/ 200025 w 962259"/>
                <a:gd name="connsiteY3" fmla="*/ 379013 h 526638"/>
                <a:gd name="connsiteX4" fmla="*/ 264795 w 962259"/>
                <a:gd name="connsiteY4" fmla="*/ 81833 h 526638"/>
                <a:gd name="connsiteX5" fmla="*/ 342900 w 962259"/>
                <a:gd name="connsiteY5" fmla="*/ 439973 h 526638"/>
                <a:gd name="connsiteX6" fmla="*/ 409575 w 962259"/>
                <a:gd name="connsiteY6" fmla="*/ 156128 h 526638"/>
                <a:gd name="connsiteX7" fmla="*/ 501015 w 962259"/>
                <a:gd name="connsiteY7" fmla="*/ 525698 h 526638"/>
                <a:gd name="connsiteX8" fmla="*/ 582930 w 962259"/>
                <a:gd name="connsiteY8" fmla="*/ 1823 h 526638"/>
                <a:gd name="connsiteX9" fmla="*/ 634365 w 962259"/>
                <a:gd name="connsiteY9" fmla="*/ 354248 h 526638"/>
                <a:gd name="connsiteX10" fmla="*/ 729615 w 962259"/>
                <a:gd name="connsiteY10" fmla="*/ 108503 h 526638"/>
                <a:gd name="connsiteX11" fmla="*/ 782955 w 962259"/>
                <a:gd name="connsiteY11" fmla="*/ 417113 h 526638"/>
                <a:gd name="connsiteX12" fmla="*/ 849630 w 962259"/>
                <a:gd name="connsiteY12" fmla="*/ 213278 h 526638"/>
                <a:gd name="connsiteX13" fmla="*/ 891540 w 962259"/>
                <a:gd name="connsiteY13" fmla="*/ 356153 h 526638"/>
                <a:gd name="connsiteX14" fmla="*/ 952500 w 962259"/>
                <a:gd name="connsiteY14" fmla="*/ 373298 h 526638"/>
                <a:gd name="connsiteX0" fmla="*/ 0 w 962259"/>
                <a:gd name="connsiteY0" fmla="*/ 325673 h 526638"/>
                <a:gd name="connsiteX1" fmla="*/ 95250 w 962259"/>
                <a:gd name="connsiteY1" fmla="*/ 293288 h 526638"/>
                <a:gd name="connsiteX2" fmla="*/ 140970 w 962259"/>
                <a:gd name="connsiteY2" fmla="*/ 192323 h 526638"/>
                <a:gd name="connsiteX3" fmla="*/ 200025 w 962259"/>
                <a:gd name="connsiteY3" fmla="*/ 379013 h 526638"/>
                <a:gd name="connsiteX4" fmla="*/ 264795 w 962259"/>
                <a:gd name="connsiteY4" fmla="*/ 81833 h 526638"/>
                <a:gd name="connsiteX5" fmla="*/ 342900 w 962259"/>
                <a:gd name="connsiteY5" fmla="*/ 439973 h 526638"/>
                <a:gd name="connsiteX6" fmla="*/ 409575 w 962259"/>
                <a:gd name="connsiteY6" fmla="*/ 156128 h 526638"/>
                <a:gd name="connsiteX7" fmla="*/ 501015 w 962259"/>
                <a:gd name="connsiteY7" fmla="*/ 525698 h 526638"/>
                <a:gd name="connsiteX8" fmla="*/ 582930 w 962259"/>
                <a:gd name="connsiteY8" fmla="*/ 1823 h 526638"/>
                <a:gd name="connsiteX9" fmla="*/ 634365 w 962259"/>
                <a:gd name="connsiteY9" fmla="*/ 354248 h 526638"/>
                <a:gd name="connsiteX10" fmla="*/ 729615 w 962259"/>
                <a:gd name="connsiteY10" fmla="*/ 108503 h 526638"/>
                <a:gd name="connsiteX11" fmla="*/ 782955 w 962259"/>
                <a:gd name="connsiteY11" fmla="*/ 417113 h 526638"/>
                <a:gd name="connsiteX12" fmla="*/ 849630 w 962259"/>
                <a:gd name="connsiteY12" fmla="*/ 213278 h 526638"/>
                <a:gd name="connsiteX13" fmla="*/ 891540 w 962259"/>
                <a:gd name="connsiteY13" fmla="*/ 356153 h 526638"/>
                <a:gd name="connsiteX14" fmla="*/ 952500 w 962259"/>
                <a:gd name="connsiteY14" fmla="*/ 373298 h 526638"/>
                <a:gd name="connsiteX0" fmla="*/ 0 w 962259"/>
                <a:gd name="connsiteY0" fmla="*/ 325673 h 526638"/>
                <a:gd name="connsiteX1" fmla="*/ 95250 w 962259"/>
                <a:gd name="connsiteY1" fmla="*/ 293288 h 526638"/>
                <a:gd name="connsiteX2" fmla="*/ 140970 w 962259"/>
                <a:gd name="connsiteY2" fmla="*/ 192323 h 526638"/>
                <a:gd name="connsiteX3" fmla="*/ 200025 w 962259"/>
                <a:gd name="connsiteY3" fmla="*/ 379013 h 526638"/>
                <a:gd name="connsiteX4" fmla="*/ 264795 w 962259"/>
                <a:gd name="connsiteY4" fmla="*/ 81833 h 526638"/>
                <a:gd name="connsiteX5" fmla="*/ 342900 w 962259"/>
                <a:gd name="connsiteY5" fmla="*/ 439973 h 526638"/>
                <a:gd name="connsiteX6" fmla="*/ 409575 w 962259"/>
                <a:gd name="connsiteY6" fmla="*/ 156128 h 526638"/>
                <a:gd name="connsiteX7" fmla="*/ 501015 w 962259"/>
                <a:gd name="connsiteY7" fmla="*/ 525698 h 526638"/>
                <a:gd name="connsiteX8" fmla="*/ 582930 w 962259"/>
                <a:gd name="connsiteY8" fmla="*/ 1823 h 526638"/>
                <a:gd name="connsiteX9" fmla="*/ 634365 w 962259"/>
                <a:gd name="connsiteY9" fmla="*/ 354248 h 526638"/>
                <a:gd name="connsiteX10" fmla="*/ 729615 w 962259"/>
                <a:gd name="connsiteY10" fmla="*/ 108503 h 526638"/>
                <a:gd name="connsiteX11" fmla="*/ 782955 w 962259"/>
                <a:gd name="connsiteY11" fmla="*/ 417113 h 526638"/>
                <a:gd name="connsiteX12" fmla="*/ 849630 w 962259"/>
                <a:gd name="connsiteY12" fmla="*/ 213278 h 526638"/>
                <a:gd name="connsiteX13" fmla="*/ 891540 w 962259"/>
                <a:gd name="connsiteY13" fmla="*/ 356153 h 526638"/>
                <a:gd name="connsiteX14" fmla="*/ 952500 w 962259"/>
                <a:gd name="connsiteY14" fmla="*/ 373298 h 526638"/>
                <a:gd name="connsiteX0" fmla="*/ 0 w 962259"/>
                <a:gd name="connsiteY0" fmla="*/ 325467 h 526432"/>
                <a:gd name="connsiteX1" fmla="*/ 95250 w 962259"/>
                <a:gd name="connsiteY1" fmla="*/ 293082 h 526432"/>
                <a:gd name="connsiteX2" fmla="*/ 140970 w 962259"/>
                <a:gd name="connsiteY2" fmla="*/ 192117 h 526432"/>
                <a:gd name="connsiteX3" fmla="*/ 200025 w 962259"/>
                <a:gd name="connsiteY3" fmla="*/ 378807 h 526432"/>
                <a:gd name="connsiteX4" fmla="*/ 264795 w 962259"/>
                <a:gd name="connsiteY4" fmla="*/ 81627 h 526432"/>
                <a:gd name="connsiteX5" fmla="*/ 342900 w 962259"/>
                <a:gd name="connsiteY5" fmla="*/ 439767 h 526432"/>
                <a:gd name="connsiteX6" fmla="*/ 409575 w 962259"/>
                <a:gd name="connsiteY6" fmla="*/ 155922 h 526432"/>
                <a:gd name="connsiteX7" fmla="*/ 501015 w 962259"/>
                <a:gd name="connsiteY7" fmla="*/ 525492 h 526432"/>
                <a:gd name="connsiteX8" fmla="*/ 582930 w 962259"/>
                <a:gd name="connsiteY8" fmla="*/ 1617 h 526432"/>
                <a:gd name="connsiteX9" fmla="*/ 634365 w 962259"/>
                <a:gd name="connsiteY9" fmla="*/ 354042 h 526432"/>
                <a:gd name="connsiteX10" fmla="*/ 729615 w 962259"/>
                <a:gd name="connsiteY10" fmla="*/ 108297 h 526432"/>
                <a:gd name="connsiteX11" fmla="*/ 782955 w 962259"/>
                <a:gd name="connsiteY11" fmla="*/ 416907 h 526432"/>
                <a:gd name="connsiteX12" fmla="*/ 849630 w 962259"/>
                <a:gd name="connsiteY12" fmla="*/ 213072 h 526432"/>
                <a:gd name="connsiteX13" fmla="*/ 891540 w 962259"/>
                <a:gd name="connsiteY13" fmla="*/ 355947 h 526432"/>
                <a:gd name="connsiteX14" fmla="*/ 952500 w 962259"/>
                <a:gd name="connsiteY14" fmla="*/ 373092 h 526432"/>
                <a:gd name="connsiteX0" fmla="*/ 0 w 962259"/>
                <a:gd name="connsiteY0" fmla="*/ 325467 h 526767"/>
                <a:gd name="connsiteX1" fmla="*/ 95250 w 962259"/>
                <a:gd name="connsiteY1" fmla="*/ 293082 h 526767"/>
                <a:gd name="connsiteX2" fmla="*/ 140970 w 962259"/>
                <a:gd name="connsiteY2" fmla="*/ 192117 h 526767"/>
                <a:gd name="connsiteX3" fmla="*/ 200025 w 962259"/>
                <a:gd name="connsiteY3" fmla="*/ 378807 h 526767"/>
                <a:gd name="connsiteX4" fmla="*/ 264795 w 962259"/>
                <a:gd name="connsiteY4" fmla="*/ 81627 h 526767"/>
                <a:gd name="connsiteX5" fmla="*/ 342900 w 962259"/>
                <a:gd name="connsiteY5" fmla="*/ 439767 h 526767"/>
                <a:gd name="connsiteX6" fmla="*/ 409575 w 962259"/>
                <a:gd name="connsiteY6" fmla="*/ 155922 h 526767"/>
                <a:gd name="connsiteX7" fmla="*/ 501015 w 962259"/>
                <a:gd name="connsiteY7" fmla="*/ 525492 h 526767"/>
                <a:gd name="connsiteX8" fmla="*/ 582930 w 962259"/>
                <a:gd name="connsiteY8" fmla="*/ 1617 h 526767"/>
                <a:gd name="connsiteX9" fmla="*/ 634365 w 962259"/>
                <a:gd name="connsiteY9" fmla="*/ 354042 h 526767"/>
                <a:gd name="connsiteX10" fmla="*/ 729615 w 962259"/>
                <a:gd name="connsiteY10" fmla="*/ 108297 h 526767"/>
                <a:gd name="connsiteX11" fmla="*/ 782955 w 962259"/>
                <a:gd name="connsiteY11" fmla="*/ 416907 h 526767"/>
                <a:gd name="connsiteX12" fmla="*/ 849630 w 962259"/>
                <a:gd name="connsiteY12" fmla="*/ 213072 h 526767"/>
                <a:gd name="connsiteX13" fmla="*/ 891540 w 962259"/>
                <a:gd name="connsiteY13" fmla="*/ 355947 h 526767"/>
                <a:gd name="connsiteX14" fmla="*/ 952500 w 962259"/>
                <a:gd name="connsiteY14" fmla="*/ 373092 h 526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62259" h="526767">
                  <a:moveTo>
                    <a:pt x="0" y="325467"/>
                  </a:moveTo>
                  <a:cubicBezTo>
                    <a:pt x="35877" y="320387"/>
                    <a:pt x="71755" y="315307"/>
                    <a:pt x="95250" y="293082"/>
                  </a:cubicBezTo>
                  <a:cubicBezTo>
                    <a:pt x="118745" y="270857"/>
                    <a:pt x="106363" y="175925"/>
                    <a:pt x="140970" y="192117"/>
                  </a:cubicBezTo>
                  <a:cubicBezTo>
                    <a:pt x="175577" y="208309"/>
                    <a:pt x="145098" y="397222"/>
                    <a:pt x="200025" y="378807"/>
                  </a:cubicBezTo>
                  <a:cubicBezTo>
                    <a:pt x="254952" y="360392"/>
                    <a:pt x="197167" y="80992"/>
                    <a:pt x="264795" y="81627"/>
                  </a:cubicBezTo>
                  <a:cubicBezTo>
                    <a:pt x="332423" y="82262"/>
                    <a:pt x="290195" y="429290"/>
                    <a:pt x="342900" y="439767"/>
                  </a:cubicBezTo>
                  <a:cubicBezTo>
                    <a:pt x="395605" y="450244"/>
                    <a:pt x="347028" y="132110"/>
                    <a:pt x="409575" y="155922"/>
                  </a:cubicBezTo>
                  <a:cubicBezTo>
                    <a:pt x="472122" y="179734"/>
                    <a:pt x="434023" y="551209"/>
                    <a:pt x="501015" y="525492"/>
                  </a:cubicBezTo>
                  <a:cubicBezTo>
                    <a:pt x="568007" y="499775"/>
                    <a:pt x="522605" y="30192"/>
                    <a:pt x="582930" y="1617"/>
                  </a:cubicBezTo>
                  <a:cubicBezTo>
                    <a:pt x="643255" y="-26958"/>
                    <a:pt x="590868" y="332452"/>
                    <a:pt x="634365" y="354042"/>
                  </a:cubicBezTo>
                  <a:cubicBezTo>
                    <a:pt x="677862" y="375632"/>
                    <a:pt x="683895" y="88295"/>
                    <a:pt x="729615" y="108297"/>
                  </a:cubicBezTo>
                  <a:cubicBezTo>
                    <a:pt x="775335" y="128299"/>
                    <a:pt x="734378" y="380395"/>
                    <a:pt x="782955" y="416907"/>
                  </a:cubicBezTo>
                  <a:cubicBezTo>
                    <a:pt x="831532" y="453419"/>
                    <a:pt x="804863" y="221327"/>
                    <a:pt x="849630" y="213072"/>
                  </a:cubicBezTo>
                  <a:cubicBezTo>
                    <a:pt x="894397" y="204817"/>
                    <a:pt x="874395" y="329277"/>
                    <a:pt x="891540" y="355947"/>
                  </a:cubicBezTo>
                  <a:cubicBezTo>
                    <a:pt x="908685" y="382617"/>
                    <a:pt x="989965" y="369600"/>
                    <a:pt x="952500" y="3730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
          <p:nvSpPr>
            <p:cNvPr id="24" name="手繪多邊形 23"/>
            <p:cNvSpPr/>
            <p:nvPr/>
          </p:nvSpPr>
          <p:spPr>
            <a:xfrm flipV="1">
              <a:off x="1014983" y="2655051"/>
              <a:ext cx="1133563" cy="282065"/>
            </a:xfrm>
            <a:custGeom>
              <a:avLst/>
              <a:gdLst>
                <a:gd name="connsiteX0" fmla="*/ 0 w 962259"/>
                <a:gd name="connsiteY0" fmla="*/ 325450 h 526720"/>
                <a:gd name="connsiteX1" fmla="*/ 95250 w 962259"/>
                <a:gd name="connsiteY1" fmla="*/ 293065 h 526720"/>
                <a:gd name="connsiteX2" fmla="*/ 140970 w 962259"/>
                <a:gd name="connsiteY2" fmla="*/ 192100 h 526720"/>
                <a:gd name="connsiteX3" fmla="*/ 200025 w 962259"/>
                <a:gd name="connsiteY3" fmla="*/ 378790 h 526720"/>
                <a:gd name="connsiteX4" fmla="*/ 276225 w 962259"/>
                <a:gd name="connsiteY4" fmla="*/ 110185 h 526720"/>
                <a:gd name="connsiteX5" fmla="*/ 342900 w 962259"/>
                <a:gd name="connsiteY5" fmla="*/ 439750 h 526720"/>
                <a:gd name="connsiteX6" fmla="*/ 409575 w 962259"/>
                <a:gd name="connsiteY6" fmla="*/ 155905 h 526720"/>
                <a:gd name="connsiteX7" fmla="*/ 501015 w 962259"/>
                <a:gd name="connsiteY7" fmla="*/ 525475 h 526720"/>
                <a:gd name="connsiteX8" fmla="*/ 582930 w 962259"/>
                <a:gd name="connsiteY8" fmla="*/ 1600 h 526720"/>
                <a:gd name="connsiteX9" fmla="*/ 634365 w 962259"/>
                <a:gd name="connsiteY9" fmla="*/ 354025 h 526720"/>
                <a:gd name="connsiteX10" fmla="*/ 729615 w 962259"/>
                <a:gd name="connsiteY10" fmla="*/ 108280 h 526720"/>
                <a:gd name="connsiteX11" fmla="*/ 782955 w 962259"/>
                <a:gd name="connsiteY11" fmla="*/ 416890 h 526720"/>
                <a:gd name="connsiteX12" fmla="*/ 849630 w 962259"/>
                <a:gd name="connsiteY12" fmla="*/ 213055 h 526720"/>
                <a:gd name="connsiteX13" fmla="*/ 891540 w 962259"/>
                <a:gd name="connsiteY13" fmla="*/ 355930 h 526720"/>
                <a:gd name="connsiteX14" fmla="*/ 952500 w 962259"/>
                <a:gd name="connsiteY14" fmla="*/ 373075 h 526720"/>
                <a:gd name="connsiteX0" fmla="*/ 0 w 962259"/>
                <a:gd name="connsiteY0" fmla="*/ 325450 h 526720"/>
                <a:gd name="connsiteX1" fmla="*/ 95250 w 962259"/>
                <a:gd name="connsiteY1" fmla="*/ 293065 h 526720"/>
                <a:gd name="connsiteX2" fmla="*/ 140970 w 962259"/>
                <a:gd name="connsiteY2" fmla="*/ 192100 h 526720"/>
                <a:gd name="connsiteX3" fmla="*/ 200025 w 962259"/>
                <a:gd name="connsiteY3" fmla="*/ 378790 h 526720"/>
                <a:gd name="connsiteX4" fmla="*/ 272415 w 962259"/>
                <a:gd name="connsiteY4" fmla="*/ 188290 h 526720"/>
                <a:gd name="connsiteX5" fmla="*/ 342900 w 962259"/>
                <a:gd name="connsiteY5" fmla="*/ 439750 h 526720"/>
                <a:gd name="connsiteX6" fmla="*/ 409575 w 962259"/>
                <a:gd name="connsiteY6" fmla="*/ 155905 h 526720"/>
                <a:gd name="connsiteX7" fmla="*/ 501015 w 962259"/>
                <a:gd name="connsiteY7" fmla="*/ 525475 h 526720"/>
                <a:gd name="connsiteX8" fmla="*/ 582930 w 962259"/>
                <a:gd name="connsiteY8" fmla="*/ 1600 h 526720"/>
                <a:gd name="connsiteX9" fmla="*/ 634365 w 962259"/>
                <a:gd name="connsiteY9" fmla="*/ 354025 h 526720"/>
                <a:gd name="connsiteX10" fmla="*/ 729615 w 962259"/>
                <a:gd name="connsiteY10" fmla="*/ 108280 h 526720"/>
                <a:gd name="connsiteX11" fmla="*/ 782955 w 962259"/>
                <a:gd name="connsiteY11" fmla="*/ 416890 h 526720"/>
                <a:gd name="connsiteX12" fmla="*/ 849630 w 962259"/>
                <a:gd name="connsiteY12" fmla="*/ 213055 h 526720"/>
                <a:gd name="connsiteX13" fmla="*/ 891540 w 962259"/>
                <a:gd name="connsiteY13" fmla="*/ 355930 h 526720"/>
                <a:gd name="connsiteX14" fmla="*/ 952500 w 962259"/>
                <a:gd name="connsiteY14" fmla="*/ 373075 h 526720"/>
                <a:gd name="connsiteX0" fmla="*/ 0 w 962259"/>
                <a:gd name="connsiteY0" fmla="*/ 325450 h 526720"/>
                <a:gd name="connsiteX1" fmla="*/ 95250 w 962259"/>
                <a:gd name="connsiteY1" fmla="*/ 293065 h 526720"/>
                <a:gd name="connsiteX2" fmla="*/ 140970 w 962259"/>
                <a:gd name="connsiteY2" fmla="*/ 192100 h 526720"/>
                <a:gd name="connsiteX3" fmla="*/ 200025 w 962259"/>
                <a:gd name="connsiteY3" fmla="*/ 378790 h 526720"/>
                <a:gd name="connsiteX4" fmla="*/ 264795 w 962259"/>
                <a:gd name="connsiteY4" fmla="*/ 81610 h 526720"/>
                <a:gd name="connsiteX5" fmla="*/ 342900 w 962259"/>
                <a:gd name="connsiteY5" fmla="*/ 439750 h 526720"/>
                <a:gd name="connsiteX6" fmla="*/ 409575 w 962259"/>
                <a:gd name="connsiteY6" fmla="*/ 155905 h 526720"/>
                <a:gd name="connsiteX7" fmla="*/ 501015 w 962259"/>
                <a:gd name="connsiteY7" fmla="*/ 525475 h 526720"/>
                <a:gd name="connsiteX8" fmla="*/ 582930 w 962259"/>
                <a:gd name="connsiteY8" fmla="*/ 1600 h 526720"/>
                <a:gd name="connsiteX9" fmla="*/ 634365 w 962259"/>
                <a:gd name="connsiteY9" fmla="*/ 354025 h 526720"/>
                <a:gd name="connsiteX10" fmla="*/ 729615 w 962259"/>
                <a:gd name="connsiteY10" fmla="*/ 108280 h 526720"/>
                <a:gd name="connsiteX11" fmla="*/ 782955 w 962259"/>
                <a:gd name="connsiteY11" fmla="*/ 416890 h 526720"/>
                <a:gd name="connsiteX12" fmla="*/ 849630 w 962259"/>
                <a:gd name="connsiteY12" fmla="*/ 213055 h 526720"/>
                <a:gd name="connsiteX13" fmla="*/ 891540 w 962259"/>
                <a:gd name="connsiteY13" fmla="*/ 355930 h 526720"/>
                <a:gd name="connsiteX14" fmla="*/ 952500 w 962259"/>
                <a:gd name="connsiteY14" fmla="*/ 373075 h 526720"/>
                <a:gd name="connsiteX0" fmla="*/ 0 w 962259"/>
                <a:gd name="connsiteY0" fmla="*/ 325450 h 526720"/>
                <a:gd name="connsiteX1" fmla="*/ 95250 w 962259"/>
                <a:gd name="connsiteY1" fmla="*/ 293065 h 526720"/>
                <a:gd name="connsiteX2" fmla="*/ 140970 w 962259"/>
                <a:gd name="connsiteY2" fmla="*/ 192100 h 526720"/>
                <a:gd name="connsiteX3" fmla="*/ 200025 w 962259"/>
                <a:gd name="connsiteY3" fmla="*/ 378790 h 526720"/>
                <a:gd name="connsiteX4" fmla="*/ 264795 w 962259"/>
                <a:gd name="connsiteY4" fmla="*/ 81610 h 526720"/>
                <a:gd name="connsiteX5" fmla="*/ 342900 w 962259"/>
                <a:gd name="connsiteY5" fmla="*/ 439750 h 526720"/>
                <a:gd name="connsiteX6" fmla="*/ 409575 w 962259"/>
                <a:gd name="connsiteY6" fmla="*/ 155905 h 526720"/>
                <a:gd name="connsiteX7" fmla="*/ 501015 w 962259"/>
                <a:gd name="connsiteY7" fmla="*/ 525475 h 526720"/>
                <a:gd name="connsiteX8" fmla="*/ 582930 w 962259"/>
                <a:gd name="connsiteY8" fmla="*/ 1600 h 526720"/>
                <a:gd name="connsiteX9" fmla="*/ 634365 w 962259"/>
                <a:gd name="connsiteY9" fmla="*/ 354025 h 526720"/>
                <a:gd name="connsiteX10" fmla="*/ 729615 w 962259"/>
                <a:gd name="connsiteY10" fmla="*/ 108280 h 526720"/>
                <a:gd name="connsiteX11" fmla="*/ 782955 w 962259"/>
                <a:gd name="connsiteY11" fmla="*/ 416890 h 526720"/>
                <a:gd name="connsiteX12" fmla="*/ 849630 w 962259"/>
                <a:gd name="connsiteY12" fmla="*/ 213055 h 526720"/>
                <a:gd name="connsiteX13" fmla="*/ 891540 w 962259"/>
                <a:gd name="connsiteY13" fmla="*/ 355930 h 526720"/>
                <a:gd name="connsiteX14" fmla="*/ 952500 w 962259"/>
                <a:gd name="connsiteY14" fmla="*/ 373075 h 526720"/>
                <a:gd name="connsiteX0" fmla="*/ 0 w 962259"/>
                <a:gd name="connsiteY0" fmla="*/ 325450 h 526720"/>
                <a:gd name="connsiteX1" fmla="*/ 95250 w 962259"/>
                <a:gd name="connsiteY1" fmla="*/ 293065 h 526720"/>
                <a:gd name="connsiteX2" fmla="*/ 140970 w 962259"/>
                <a:gd name="connsiteY2" fmla="*/ 192100 h 526720"/>
                <a:gd name="connsiteX3" fmla="*/ 200025 w 962259"/>
                <a:gd name="connsiteY3" fmla="*/ 378790 h 526720"/>
                <a:gd name="connsiteX4" fmla="*/ 264795 w 962259"/>
                <a:gd name="connsiteY4" fmla="*/ 81610 h 526720"/>
                <a:gd name="connsiteX5" fmla="*/ 342900 w 962259"/>
                <a:gd name="connsiteY5" fmla="*/ 439750 h 526720"/>
                <a:gd name="connsiteX6" fmla="*/ 409575 w 962259"/>
                <a:gd name="connsiteY6" fmla="*/ 155905 h 526720"/>
                <a:gd name="connsiteX7" fmla="*/ 501015 w 962259"/>
                <a:gd name="connsiteY7" fmla="*/ 525475 h 526720"/>
                <a:gd name="connsiteX8" fmla="*/ 582930 w 962259"/>
                <a:gd name="connsiteY8" fmla="*/ 1600 h 526720"/>
                <a:gd name="connsiteX9" fmla="*/ 634365 w 962259"/>
                <a:gd name="connsiteY9" fmla="*/ 354025 h 526720"/>
                <a:gd name="connsiteX10" fmla="*/ 729615 w 962259"/>
                <a:gd name="connsiteY10" fmla="*/ 108280 h 526720"/>
                <a:gd name="connsiteX11" fmla="*/ 782955 w 962259"/>
                <a:gd name="connsiteY11" fmla="*/ 416890 h 526720"/>
                <a:gd name="connsiteX12" fmla="*/ 849630 w 962259"/>
                <a:gd name="connsiteY12" fmla="*/ 213055 h 526720"/>
                <a:gd name="connsiteX13" fmla="*/ 891540 w 962259"/>
                <a:gd name="connsiteY13" fmla="*/ 355930 h 526720"/>
                <a:gd name="connsiteX14" fmla="*/ 952500 w 962259"/>
                <a:gd name="connsiteY14" fmla="*/ 373075 h 526720"/>
                <a:gd name="connsiteX0" fmla="*/ 0 w 962259"/>
                <a:gd name="connsiteY0" fmla="*/ 325450 h 526720"/>
                <a:gd name="connsiteX1" fmla="*/ 95250 w 962259"/>
                <a:gd name="connsiteY1" fmla="*/ 293065 h 526720"/>
                <a:gd name="connsiteX2" fmla="*/ 140970 w 962259"/>
                <a:gd name="connsiteY2" fmla="*/ 192100 h 526720"/>
                <a:gd name="connsiteX3" fmla="*/ 200025 w 962259"/>
                <a:gd name="connsiteY3" fmla="*/ 378790 h 526720"/>
                <a:gd name="connsiteX4" fmla="*/ 264795 w 962259"/>
                <a:gd name="connsiteY4" fmla="*/ 81610 h 526720"/>
                <a:gd name="connsiteX5" fmla="*/ 342900 w 962259"/>
                <a:gd name="connsiteY5" fmla="*/ 439750 h 526720"/>
                <a:gd name="connsiteX6" fmla="*/ 409575 w 962259"/>
                <a:gd name="connsiteY6" fmla="*/ 155905 h 526720"/>
                <a:gd name="connsiteX7" fmla="*/ 501015 w 962259"/>
                <a:gd name="connsiteY7" fmla="*/ 525475 h 526720"/>
                <a:gd name="connsiteX8" fmla="*/ 582930 w 962259"/>
                <a:gd name="connsiteY8" fmla="*/ 1600 h 526720"/>
                <a:gd name="connsiteX9" fmla="*/ 634365 w 962259"/>
                <a:gd name="connsiteY9" fmla="*/ 354025 h 526720"/>
                <a:gd name="connsiteX10" fmla="*/ 729615 w 962259"/>
                <a:gd name="connsiteY10" fmla="*/ 108280 h 526720"/>
                <a:gd name="connsiteX11" fmla="*/ 782955 w 962259"/>
                <a:gd name="connsiteY11" fmla="*/ 416890 h 526720"/>
                <a:gd name="connsiteX12" fmla="*/ 849630 w 962259"/>
                <a:gd name="connsiteY12" fmla="*/ 213055 h 526720"/>
                <a:gd name="connsiteX13" fmla="*/ 891540 w 962259"/>
                <a:gd name="connsiteY13" fmla="*/ 355930 h 526720"/>
                <a:gd name="connsiteX14" fmla="*/ 952500 w 962259"/>
                <a:gd name="connsiteY14" fmla="*/ 373075 h 526720"/>
                <a:gd name="connsiteX0" fmla="*/ 0 w 962259"/>
                <a:gd name="connsiteY0" fmla="*/ 325450 h 526720"/>
                <a:gd name="connsiteX1" fmla="*/ 95250 w 962259"/>
                <a:gd name="connsiteY1" fmla="*/ 293065 h 526720"/>
                <a:gd name="connsiteX2" fmla="*/ 140970 w 962259"/>
                <a:gd name="connsiteY2" fmla="*/ 192100 h 526720"/>
                <a:gd name="connsiteX3" fmla="*/ 200025 w 962259"/>
                <a:gd name="connsiteY3" fmla="*/ 378790 h 526720"/>
                <a:gd name="connsiteX4" fmla="*/ 264795 w 962259"/>
                <a:gd name="connsiteY4" fmla="*/ 81610 h 526720"/>
                <a:gd name="connsiteX5" fmla="*/ 342900 w 962259"/>
                <a:gd name="connsiteY5" fmla="*/ 439750 h 526720"/>
                <a:gd name="connsiteX6" fmla="*/ 409575 w 962259"/>
                <a:gd name="connsiteY6" fmla="*/ 155905 h 526720"/>
                <a:gd name="connsiteX7" fmla="*/ 501015 w 962259"/>
                <a:gd name="connsiteY7" fmla="*/ 525475 h 526720"/>
                <a:gd name="connsiteX8" fmla="*/ 582930 w 962259"/>
                <a:gd name="connsiteY8" fmla="*/ 1600 h 526720"/>
                <a:gd name="connsiteX9" fmla="*/ 634365 w 962259"/>
                <a:gd name="connsiteY9" fmla="*/ 354025 h 526720"/>
                <a:gd name="connsiteX10" fmla="*/ 729615 w 962259"/>
                <a:gd name="connsiteY10" fmla="*/ 108280 h 526720"/>
                <a:gd name="connsiteX11" fmla="*/ 782955 w 962259"/>
                <a:gd name="connsiteY11" fmla="*/ 416890 h 526720"/>
                <a:gd name="connsiteX12" fmla="*/ 849630 w 962259"/>
                <a:gd name="connsiteY12" fmla="*/ 213055 h 526720"/>
                <a:gd name="connsiteX13" fmla="*/ 891540 w 962259"/>
                <a:gd name="connsiteY13" fmla="*/ 355930 h 526720"/>
                <a:gd name="connsiteX14" fmla="*/ 952500 w 962259"/>
                <a:gd name="connsiteY14" fmla="*/ 373075 h 526720"/>
                <a:gd name="connsiteX0" fmla="*/ 0 w 962259"/>
                <a:gd name="connsiteY0" fmla="*/ 325450 h 526720"/>
                <a:gd name="connsiteX1" fmla="*/ 95250 w 962259"/>
                <a:gd name="connsiteY1" fmla="*/ 293065 h 526720"/>
                <a:gd name="connsiteX2" fmla="*/ 140970 w 962259"/>
                <a:gd name="connsiteY2" fmla="*/ 192100 h 526720"/>
                <a:gd name="connsiteX3" fmla="*/ 200025 w 962259"/>
                <a:gd name="connsiteY3" fmla="*/ 378790 h 526720"/>
                <a:gd name="connsiteX4" fmla="*/ 264795 w 962259"/>
                <a:gd name="connsiteY4" fmla="*/ 81610 h 526720"/>
                <a:gd name="connsiteX5" fmla="*/ 342900 w 962259"/>
                <a:gd name="connsiteY5" fmla="*/ 439750 h 526720"/>
                <a:gd name="connsiteX6" fmla="*/ 409575 w 962259"/>
                <a:gd name="connsiteY6" fmla="*/ 155905 h 526720"/>
                <a:gd name="connsiteX7" fmla="*/ 501015 w 962259"/>
                <a:gd name="connsiteY7" fmla="*/ 525475 h 526720"/>
                <a:gd name="connsiteX8" fmla="*/ 582930 w 962259"/>
                <a:gd name="connsiteY8" fmla="*/ 1600 h 526720"/>
                <a:gd name="connsiteX9" fmla="*/ 634365 w 962259"/>
                <a:gd name="connsiteY9" fmla="*/ 354025 h 526720"/>
                <a:gd name="connsiteX10" fmla="*/ 729615 w 962259"/>
                <a:gd name="connsiteY10" fmla="*/ 108280 h 526720"/>
                <a:gd name="connsiteX11" fmla="*/ 782955 w 962259"/>
                <a:gd name="connsiteY11" fmla="*/ 416890 h 526720"/>
                <a:gd name="connsiteX12" fmla="*/ 849630 w 962259"/>
                <a:gd name="connsiteY12" fmla="*/ 213055 h 526720"/>
                <a:gd name="connsiteX13" fmla="*/ 891540 w 962259"/>
                <a:gd name="connsiteY13" fmla="*/ 355930 h 526720"/>
                <a:gd name="connsiteX14" fmla="*/ 952500 w 962259"/>
                <a:gd name="connsiteY14" fmla="*/ 373075 h 526720"/>
                <a:gd name="connsiteX0" fmla="*/ 0 w 962259"/>
                <a:gd name="connsiteY0" fmla="*/ 325450 h 526720"/>
                <a:gd name="connsiteX1" fmla="*/ 95250 w 962259"/>
                <a:gd name="connsiteY1" fmla="*/ 293065 h 526720"/>
                <a:gd name="connsiteX2" fmla="*/ 140970 w 962259"/>
                <a:gd name="connsiteY2" fmla="*/ 192100 h 526720"/>
                <a:gd name="connsiteX3" fmla="*/ 200025 w 962259"/>
                <a:gd name="connsiteY3" fmla="*/ 378790 h 526720"/>
                <a:gd name="connsiteX4" fmla="*/ 264795 w 962259"/>
                <a:gd name="connsiteY4" fmla="*/ 81610 h 526720"/>
                <a:gd name="connsiteX5" fmla="*/ 342900 w 962259"/>
                <a:gd name="connsiteY5" fmla="*/ 439750 h 526720"/>
                <a:gd name="connsiteX6" fmla="*/ 409575 w 962259"/>
                <a:gd name="connsiteY6" fmla="*/ 155905 h 526720"/>
                <a:gd name="connsiteX7" fmla="*/ 501015 w 962259"/>
                <a:gd name="connsiteY7" fmla="*/ 525475 h 526720"/>
                <a:gd name="connsiteX8" fmla="*/ 582930 w 962259"/>
                <a:gd name="connsiteY8" fmla="*/ 1600 h 526720"/>
                <a:gd name="connsiteX9" fmla="*/ 634365 w 962259"/>
                <a:gd name="connsiteY9" fmla="*/ 354025 h 526720"/>
                <a:gd name="connsiteX10" fmla="*/ 729615 w 962259"/>
                <a:gd name="connsiteY10" fmla="*/ 108280 h 526720"/>
                <a:gd name="connsiteX11" fmla="*/ 782955 w 962259"/>
                <a:gd name="connsiteY11" fmla="*/ 416890 h 526720"/>
                <a:gd name="connsiteX12" fmla="*/ 849630 w 962259"/>
                <a:gd name="connsiteY12" fmla="*/ 213055 h 526720"/>
                <a:gd name="connsiteX13" fmla="*/ 891540 w 962259"/>
                <a:gd name="connsiteY13" fmla="*/ 355930 h 526720"/>
                <a:gd name="connsiteX14" fmla="*/ 952500 w 962259"/>
                <a:gd name="connsiteY14" fmla="*/ 373075 h 526720"/>
                <a:gd name="connsiteX0" fmla="*/ 0 w 962259"/>
                <a:gd name="connsiteY0" fmla="*/ 325450 h 526720"/>
                <a:gd name="connsiteX1" fmla="*/ 95250 w 962259"/>
                <a:gd name="connsiteY1" fmla="*/ 293065 h 526720"/>
                <a:gd name="connsiteX2" fmla="*/ 140970 w 962259"/>
                <a:gd name="connsiteY2" fmla="*/ 192100 h 526720"/>
                <a:gd name="connsiteX3" fmla="*/ 200025 w 962259"/>
                <a:gd name="connsiteY3" fmla="*/ 378790 h 526720"/>
                <a:gd name="connsiteX4" fmla="*/ 264795 w 962259"/>
                <a:gd name="connsiteY4" fmla="*/ 81610 h 526720"/>
                <a:gd name="connsiteX5" fmla="*/ 342900 w 962259"/>
                <a:gd name="connsiteY5" fmla="*/ 439750 h 526720"/>
                <a:gd name="connsiteX6" fmla="*/ 409575 w 962259"/>
                <a:gd name="connsiteY6" fmla="*/ 155905 h 526720"/>
                <a:gd name="connsiteX7" fmla="*/ 501015 w 962259"/>
                <a:gd name="connsiteY7" fmla="*/ 525475 h 526720"/>
                <a:gd name="connsiteX8" fmla="*/ 582930 w 962259"/>
                <a:gd name="connsiteY8" fmla="*/ 1600 h 526720"/>
                <a:gd name="connsiteX9" fmla="*/ 634365 w 962259"/>
                <a:gd name="connsiteY9" fmla="*/ 354025 h 526720"/>
                <a:gd name="connsiteX10" fmla="*/ 729615 w 962259"/>
                <a:gd name="connsiteY10" fmla="*/ 108280 h 526720"/>
                <a:gd name="connsiteX11" fmla="*/ 782955 w 962259"/>
                <a:gd name="connsiteY11" fmla="*/ 416890 h 526720"/>
                <a:gd name="connsiteX12" fmla="*/ 849630 w 962259"/>
                <a:gd name="connsiteY12" fmla="*/ 213055 h 526720"/>
                <a:gd name="connsiteX13" fmla="*/ 891540 w 962259"/>
                <a:gd name="connsiteY13" fmla="*/ 355930 h 526720"/>
                <a:gd name="connsiteX14" fmla="*/ 952500 w 962259"/>
                <a:gd name="connsiteY14" fmla="*/ 373075 h 526720"/>
                <a:gd name="connsiteX0" fmla="*/ 0 w 962259"/>
                <a:gd name="connsiteY0" fmla="*/ 325450 h 526750"/>
                <a:gd name="connsiteX1" fmla="*/ 95250 w 962259"/>
                <a:gd name="connsiteY1" fmla="*/ 293065 h 526750"/>
                <a:gd name="connsiteX2" fmla="*/ 140970 w 962259"/>
                <a:gd name="connsiteY2" fmla="*/ 192100 h 526750"/>
                <a:gd name="connsiteX3" fmla="*/ 200025 w 962259"/>
                <a:gd name="connsiteY3" fmla="*/ 378790 h 526750"/>
                <a:gd name="connsiteX4" fmla="*/ 264795 w 962259"/>
                <a:gd name="connsiteY4" fmla="*/ 81610 h 526750"/>
                <a:gd name="connsiteX5" fmla="*/ 342900 w 962259"/>
                <a:gd name="connsiteY5" fmla="*/ 439750 h 526750"/>
                <a:gd name="connsiteX6" fmla="*/ 409575 w 962259"/>
                <a:gd name="connsiteY6" fmla="*/ 155905 h 526750"/>
                <a:gd name="connsiteX7" fmla="*/ 501015 w 962259"/>
                <a:gd name="connsiteY7" fmla="*/ 525475 h 526750"/>
                <a:gd name="connsiteX8" fmla="*/ 582930 w 962259"/>
                <a:gd name="connsiteY8" fmla="*/ 1600 h 526750"/>
                <a:gd name="connsiteX9" fmla="*/ 634365 w 962259"/>
                <a:gd name="connsiteY9" fmla="*/ 354025 h 526750"/>
                <a:gd name="connsiteX10" fmla="*/ 729615 w 962259"/>
                <a:gd name="connsiteY10" fmla="*/ 108280 h 526750"/>
                <a:gd name="connsiteX11" fmla="*/ 782955 w 962259"/>
                <a:gd name="connsiteY11" fmla="*/ 416890 h 526750"/>
                <a:gd name="connsiteX12" fmla="*/ 849630 w 962259"/>
                <a:gd name="connsiteY12" fmla="*/ 213055 h 526750"/>
                <a:gd name="connsiteX13" fmla="*/ 891540 w 962259"/>
                <a:gd name="connsiteY13" fmla="*/ 355930 h 526750"/>
                <a:gd name="connsiteX14" fmla="*/ 952500 w 962259"/>
                <a:gd name="connsiteY14" fmla="*/ 373075 h 526750"/>
                <a:gd name="connsiteX0" fmla="*/ 0 w 962259"/>
                <a:gd name="connsiteY0" fmla="*/ 325450 h 526415"/>
                <a:gd name="connsiteX1" fmla="*/ 95250 w 962259"/>
                <a:gd name="connsiteY1" fmla="*/ 293065 h 526415"/>
                <a:gd name="connsiteX2" fmla="*/ 140970 w 962259"/>
                <a:gd name="connsiteY2" fmla="*/ 192100 h 526415"/>
                <a:gd name="connsiteX3" fmla="*/ 200025 w 962259"/>
                <a:gd name="connsiteY3" fmla="*/ 378790 h 526415"/>
                <a:gd name="connsiteX4" fmla="*/ 264795 w 962259"/>
                <a:gd name="connsiteY4" fmla="*/ 81610 h 526415"/>
                <a:gd name="connsiteX5" fmla="*/ 342900 w 962259"/>
                <a:gd name="connsiteY5" fmla="*/ 439750 h 526415"/>
                <a:gd name="connsiteX6" fmla="*/ 409575 w 962259"/>
                <a:gd name="connsiteY6" fmla="*/ 155905 h 526415"/>
                <a:gd name="connsiteX7" fmla="*/ 501015 w 962259"/>
                <a:gd name="connsiteY7" fmla="*/ 525475 h 526415"/>
                <a:gd name="connsiteX8" fmla="*/ 582930 w 962259"/>
                <a:gd name="connsiteY8" fmla="*/ 1600 h 526415"/>
                <a:gd name="connsiteX9" fmla="*/ 634365 w 962259"/>
                <a:gd name="connsiteY9" fmla="*/ 354025 h 526415"/>
                <a:gd name="connsiteX10" fmla="*/ 729615 w 962259"/>
                <a:gd name="connsiteY10" fmla="*/ 108280 h 526415"/>
                <a:gd name="connsiteX11" fmla="*/ 782955 w 962259"/>
                <a:gd name="connsiteY11" fmla="*/ 416890 h 526415"/>
                <a:gd name="connsiteX12" fmla="*/ 849630 w 962259"/>
                <a:gd name="connsiteY12" fmla="*/ 213055 h 526415"/>
                <a:gd name="connsiteX13" fmla="*/ 891540 w 962259"/>
                <a:gd name="connsiteY13" fmla="*/ 355930 h 526415"/>
                <a:gd name="connsiteX14" fmla="*/ 952500 w 962259"/>
                <a:gd name="connsiteY14" fmla="*/ 373075 h 526415"/>
                <a:gd name="connsiteX0" fmla="*/ 0 w 962259"/>
                <a:gd name="connsiteY0" fmla="*/ 325450 h 526415"/>
                <a:gd name="connsiteX1" fmla="*/ 95250 w 962259"/>
                <a:gd name="connsiteY1" fmla="*/ 293065 h 526415"/>
                <a:gd name="connsiteX2" fmla="*/ 140970 w 962259"/>
                <a:gd name="connsiteY2" fmla="*/ 192100 h 526415"/>
                <a:gd name="connsiteX3" fmla="*/ 200025 w 962259"/>
                <a:gd name="connsiteY3" fmla="*/ 378790 h 526415"/>
                <a:gd name="connsiteX4" fmla="*/ 264795 w 962259"/>
                <a:gd name="connsiteY4" fmla="*/ 81610 h 526415"/>
                <a:gd name="connsiteX5" fmla="*/ 342900 w 962259"/>
                <a:gd name="connsiteY5" fmla="*/ 439750 h 526415"/>
                <a:gd name="connsiteX6" fmla="*/ 409575 w 962259"/>
                <a:gd name="connsiteY6" fmla="*/ 155905 h 526415"/>
                <a:gd name="connsiteX7" fmla="*/ 501015 w 962259"/>
                <a:gd name="connsiteY7" fmla="*/ 525475 h 526415"/>
                <a:gd name="connsiteX8" fmla="*/ 582930 w 962259"/>
                <a:gd name="connsiteY8" fmla="*/ 1600 h 526415"/>
                <a:gd name="connsiteX9" fmla="*/ 634365 w 962259"/>
                <a:gd name="connsiteY9" fmla="*/ 354025 h 526415"/>
                <a:gd name="connsiteX10" fmla="*/ 729615 w 962259"/>
                <a:gd name="connsiteY10" fmla="*/ 108280 h 526415"/>
                <a:gd name="connsiteX11" fmla="*/ 782955 w 962259"/>
                <a:gd name="connsiteY11" fmla="*/ 416890 h 526415"/>
                <a:gd name="connsiteX12" fmla="*/ 849630 w 962259"/>
                <a:gd name="connsiteY12" fmla="*/ 213055 h 526415"/>
                <a:gd name="connsiteX13" fmla="*/ 891540 w 962259"/>
                <a:gd name="connsiteY13" fmla="*/ 355930 h 526415"/>
                <a:gd name="connsiteX14" fmla="*/ 952500 w 962259"/>
                <a:gd name="connsiteY14" fmla="*/ 373075 h 526415"/>
                <a:gd name="connsiteX0" fmla="*/ 0 w 962259"/>
                <a:gd name="connsiteY0" fmla="*/ 325656 h 526621"/>
                <a:gd name="connsiteX1" fmla="*/ 95250 w 962259"/>
                <a:gd name="connsiteY1" fmla="*/ 293271 h 526621"/>
                <a:gd name="connsiteX2" fmla="*/ 140970 w 962259"/>
                <a:gd name="connsiteY2" fmla="*/ 192306 h 526621"/>
                <a:gd name="connsiteX3" fmla="*/ 200025 w 962259"/>
                <a:gd name="connsiteY3" fmla="*/ 378996 h 526621"/>
                <a:gd name="connsiteX4" fmla="*/ 264795 w 962259"/>
                <a:gd name="connsiteY4" fmla="*/ 81816 h 526621"/>
                <a:gd name="connsiteX5" fmla="*/ 342900 w 962259"/>
                <a:gd name="connsiteY5" fmla="*/ 439956 h 526621"/>
                <a:gd name="connsiteX6" fmla="*/ 409575 w 962259"/>
                <a:gd name="connsiteY6" fmla="*/ 156111 h 526621"/>
                <a:gd name="connsiteX7" fmla="*/ 501015 w 962259"/>
                <a:gd name="connsiteY7" fmla="*/ 525681 h 526621"/>
                <a:gd name="connsiteX8" fmla="*/ 582930 w 962259"/>
                <a:gd name="connsiteY8" fmla="*/ 1806 h 526621"/>
                <a:gd name="connsiteX9" fmla="*/ 634365 w 962259"/>
                <a:gd name="connsiteY9" fmla="*/ 354231 h 526621"/>
                <a:gd name="connsiteX10" fmla="*/ 729615 w 962259"/>
                <a:gd name="connsiteY10" fmla="*/ 108486 h 526621"/>
                <a:gd name="connsiteX11" fmla="*/ 782955 w 962259"/>
                <a:gd name="connsiteY11" fmla="*/ 417096 h 526621"/>
                <a:gd name="connsiteX12" fmla="*/ 849630 w 962259"/>
                <a:gd name="connsiteY12" fmla="*/ 213261 h 526621"/>
                <a:gd name="connsiteX13" fmla="*/ 891540 w 962259"/>
                <a:gd name="connsiteY13" fmla="*/ 356136 h 526621"/>
                <a:gd name="connsiteX14" fmla="*/ 952500 w 962259"/>
                <a:gd name="connsiteY14" fmla="*/ 373281 h 526621"/>
                <a:gd name="connsiteX0" fmla="*/ 0 w 962259"/>
                <a:gd name="connsiteY0" fmla="*/ 325673 h 526638"/>
                <a:gd name="connsiteX1" fmla="*/ 95250 w 962259"/>
                <a:gd name="connsiteY1" fmla="*/ 293288 h 526638"/>
                <a:gd name="connsiteX2" fmla="*/ 140970 w 962259"/>
                <a:gd name="connsiteY2" fmla="*/ 192323 h 526638"/>
                <a:gd name="connsiteX3" fmla="*/ 200025 w 962259"/>
                <a:gd name="connsiteY3" fmla="*/ 379013 h 526638"/>
                <a:gd name="connsiteX4" fmla="*/ 264795 w 962259"/>
                <a:gd name="connsiteY4" fmla="*/ 81833 h 526638"/>
                <a:gd name="connsiteX5" fmla="*/ 342900 w 962259"/>
                <a:gd name="connsiteY5" fmla="*/ 439973 h 526638"/>
                <a:gd name="connsiteX6" fmla="*/ 409575 w 962259"/>
                <a:gd name="connsiteY6" fmla="*/ 156128 h 526638"/>
                <a:gd name="connsiteX7" fmla="*/ 501015 w 962259"/>
                <a:gd name="connsiteY7" fmla="*/ 525698 h 526638"/>
                <a:gd name="connsiteX8" fmla="*/ 582930 w 962259"/>
                <a:gd name="connsiteY8" fmla="*/ 1823 h 526638"/>
                <a:gd name="connsiteX9" fmla="*/ 634365 w 962259"/>
                <a:gd name="connsiteY9" fmla="*/ 354248 h 526638"/>
                <a:gd name="connsiteX10" fmla="*/ 729615 w 962259"/>
                <a:gd name="connsiteY10" fmla="*/ 108503 h 526638"/>
                <a:gd name="connsiteX11" fmla="*/ 782955 w 962259"/>
                <a:gd name="connsiteY11" fmla="*/ 417113 h 526638"/>
                <a:gd name="connsiteX12" fmla="*/ 849630 w 962259"/>
                <a:gd name="connsiteY12" fmla="*/ 213278 h 526638"/>
                <a:gd name="connsiteX13" fmla="*/ 891540 w 962259"/>
                <a:gd name="connsiteY13" fmla="*/ 356153 h 526638"/>
                <a:gd name="connsiteX14" fmla="*/ 952500 w 962259"/>
                <a:gd name="connsiteY14" fmla="*/ 373298 h 526638"/>
                <a:gd name="connsiteX0" fmla="*/ 0 w 962259"/>
                <a:gd name="connsiteY0" fmla="*/ 325673 h 526638"/>
                <a:gd name="connsiteX1" fmla="*/ 95250 w 962259"/>
                <a:gd name="connsiteY1" fmla="*/ 293288 h 526638"/>
                <a:gd name="connsiteX2" fmla="*/ 140970 w 962259"/>
                <a:gd name="connsiteY2" fmla="*/ 192323 h 526638"/>
                <a:gd name="connsiteX3" fmla="*/ 200025 w 962259"/>
                <a:gd name="connsiteY3" fmla="*/ 379013 h 526638"/>
                <a:gd name="connsiteX4" fmla="*/ 264795 w 962259"/>
                <a:gd name="connsiteY4" fmla="*/ 81833 h 526638"/>
                <a:gd name="connsiteX5" fmla="*/ 342900 w 962259"/>
                <a:gd name="connsiteY5" fmla="*/ 439973 h 526638"/>
                <a:gd name="connsiteX6" fmla="*/ 409575 w 962259"/>
                <a:gd name="connsiteY6" fmla="*/ 156128 h 526638"/>
                <a:gd name="connsiteX7" fmla="*/ 501015 w 962259"/>
                <a:gd name="connsiteY7" fmla="*/ 525698 h 526638"/>
                <a:gd name="connsiteX8" fmla="*/ 582930 w 962259"/>
                <a:gd name="connsiteY8" fmla="*/ 1823 h 526638"/>
                <a:gd name="connsiteX9" fmla="*/ 634365 w 962259"/>
                <a:gd name="connsiteY9" fmla="*/ 354248 h 526638"/>
                <a:gd name="connsiteX10" fmla="*/ 729615 w 962259"/>
                <a:gd name="connsiteY10" fmla="*/ 108503 h 526638"/>
                <a:gd name="connsiteX11" fmla="*/ 782955 w 962259"/>
                <a:gd name="connsiteY11" fmla="*/ 417113 h 526638"/>
                <a:gd name="connsiteX12" fmla="*/ 849630 w 962259"/>
                <a:gd name="connsiteY12" fmla="*/ 213278 h 526638"/>
                <a:gd name="connsiteX13" fmla="*/ 891540 w 962259"/>
                <a:gd name="connsiteY13" fmla="*/ 356153 h 526638"/>
                <a:gd name="connsiteX14" fmla="*/ 952500 w 962259"/>
                <a:gd name="connsiteY14" fmla="*/ 373298 h 526638"/>
                <a:gd name="connsiteX0" fmla="*/ 0 w 962259"/>
                <a:gd name="connsiteY0" fmla="*/ 325673 h 526638"/>
                <a:gd name="connsiteX1" fmla="*/ 95250 w 962259"/>
                <a:gd name="connsiteY1" fmla="*/ 293288 h 526638"/>
                <a:gd name="connsiteX2" fmla="*/ 140970 w 962259"/>
                <a:gd name="connsiteY2" fmla="*/ 192323 h 526638"/>
                <a:gd name="connsiteX3" fmla="*/ 200025 w 962259"/>
                <a:gd name="connsiteY3" fmla="*/ 379013 h 526638"/>
                <a:gd name="connsiteX4" fmla="*/ 264795 w 962259"/>
                <a:gd name="connsiteY4" fmla="*/ 81833 h 526638"/>
                <a:gd name="connsiteX5" fmla="*/ 342900 w 962259"/>
                <a:gd name="connsiteY5" fmla="*/ 439973 h 526638"/>
                <a:gd name="connsiteX6" fmla="*/ 409575 w 962259"/>
                <a:gd name="connsiteY6" fmla="*/ 156128 h 526638"/>
                <a:gd name="connsiteX7" fmla="*/ 501015 w 962259"/>
                <a:gd name="connsiteY7" fmla="*/ 525698 h 526638"/>
                <a:gd name="connsiteX8" fmla="*/ 582930 w 962259"/>
                <a:gd name="connsiteY8" fmla="*/ 1823 h 526638"/>
                <a:gd name="connsiteX9" fmla="*/ 634365 w 962259"/>
                <a:gd name="connsiteY9" fmla="*/ 354248 h 526638"/>
                <a:gd name="connsiteX10" fmla="*/ 729615 w 962259"/>
                <a:gd name="connsiteY10" fmla="*/ 108503 h 526638"/>
                <a:gd name="connsiteX11" fmla="*/ 782955 w 962259"/>
                <a:gd name="connsiteY11" fmla="*/ 417113 h 526638"/>
                <a:gd name="connsiteX12" fmla="*/ 849630 w 962259"/>
                <a:gd name="connsiteY12" fmla="*/ 213278 h 526638"/>
                <a:gd name="connsiteX13" fmla="*/ 891540 w 962259"/>
                <a:gd name="connsiteY13" fmla="*/ 356153 h 526638"/>
                <a:gd name="connsiteX14" fmla="*/ 952500 w 962259"/>
                <a:gd name="connsiteY14" fmla="*/ 373298 h 526638"/>
                <a:gd name="connsiteX0" fmla="*/ 0 w 962259"/>
                <a:gd name="connsiteY0" fmla="*/ 325673 h 526638"/>
                <a:gd name="connsiteX1" fmla="*/ 95250 w 962259"/>
                <a:gd name="connsiteY1" fmla="*/ 293288 h 526638"/>
                <a:gd name="connsiteX2" fmla="*/ 140970 w 962259"/>
                <a:gd name="connsiteY2" fmla="*/ 192323 h 526638"/>
                <a:gd name="connsiteX3" fmla="*/ 200025 w 962259"/>
                <a:gd name="connsiteY3" fmla="*/ 379013 h 526638"/>
                <a:gd name="connsiteX4" fmla="*/ 264795 w 962259"/>
                <a:gd name="connsiteY4" fmla="*/ 81833 h 526638"/>
                <a:gd name="connsiteX5" fmla="*/ 342900 w 962259"/>
                <a:gd name="connsiteY5" fmla="*/ 439973 h 526638"/>
                <a:gd name="connsiteX6" fmla="*/ 409575 w 962259"/>
                <a:gd name="connsiteY6" fmla="*/ 156128 h 526638"/>
                <a:gd name="connsiteX7" fmla="*/ 501015 w 962259"/>
                <a:gd name="connsiteY7" fmla="*/ 525698 h 526638"/>
                <a:gd name="connsiteX8" fmla="*/ 582930 w 962259"/>
                <a:gd name="connsiteY8" fmla="*/ 1823 h 526638"/>
                <a:gd name="connsiteX9" fmla="*/ 634365 w 962259"/>
                <a:gd name="connsiteY9" fmla="*/ 354248 h 526638"/>
                <a:gd name="connsiteX10" fmla="*/ 729615 w 962259"/>
                <a:gd name="connsiteY10" fmla="*/ 108503 h 526638"/>
                <a:gd name="connsiteX11" fmla="*/ 782955 w 962259"/>
                <a:gd name="connsiteY11" fmla="*/ 417113 h 526638"/>
                <a:gd name="connsiteX12" fmla="*/ 849630 w 962259"/>
                <a:gd name="connsiteY12" fmla="*/ 213278 h 526638"/>
                <a:gd name="connsiteX13" fmla="*/ 891540 w 962259"/>
                <a:gd name="connsiteY13" fmla="*/ 356153 h 526638"/>
                <a:gd name="connsiteX14" fmla="*/ 952500 w 962259"/>
                <a:gd name="connsiteY14" fmla="*/ 373298 h 526638"/>
                <a:gd name="connsiteX0" fmla="*/ 0 w 962259"/>
                <a:gd name="connsiteY0" fmla="*/ 325467 h 526432"/>
                <a:gd name="connsiteX1" fmla="*/ 95250 w 962259"/>
                <a:gd name="connsiteY1" fmla="*/ 293082 h 526432"/>
                <a:gd name="connsiteX2" fmla="*/ 140970 w 962259"/>
                <a:gd name="connsiteY2" fmla="*/ 192117 h 526432"/>
                <a:gd name="connsiteX3" fmla="*/ 200025 w 962259"/>
                <a:gd name="connsiteY3" fmla="*/ 378807 h 526432"/>
                <a:gd name="connsiteX4" fmla="*/ 264795 w 962259"/>
                <a:gd name="connsiteY4" fmla="*/ 81627 h 526432"/>
                <a:gd name="connsiteX5" fmla="*/ 342900 w 962259"/>
                <a:gd name="connsiteY5" fmla="*/ 439767 h 526432"/>
                <a:gd name="connsiteX6" fmla="*/ 409575 w 962259"/>
                <a:gd name="connsiteY6" fmla="*/ 155922 h 526432"/>
                <a:gd name="connsiteX7" fmla="*/ 501015 w 962259"/>
                <a:gd name="connsiteY7" fmla="*/ 525492 h 526432"/>
                <a:gd name="connsiteX8" fmla="*/ 582930 w 962259"/>
                <a:gd name="connsiteY8" fmla="*/ 1617 h 526432"/>
                <a:gd name="connsiteX9" fmla="*/ 634365 w 962259"/>
                <a:gd name="connsiteY9" fmla="*/ 354042 h 526432"/>
                <a:gd name="connsiteX10" fmla="*/ 729615 w 962259"/>
                <a:gd name="connsiteY10" fmla="*/ 108297 h 526432"/>
                <a:gd name="connsiteX11" fmla="*/ 782955 w 962259"/>
                <a:gd name="connsiteY11" fmla="*/ 416907 h 526432"/>
                <a:gd name="connsiteX12" fmla="*/ 849630 w 962259"/>
                <a:gd name="connsiteY12" fmla="*/ 213072 h 526432"/>
                <a:gd name="connsiteX13" fmla="*/ 891540 w 962259"/>
                <a:gd name="connsiteY13" fmla="*/ 355947 h 526432"/>
                <a:gd name="connsiteX14" fmla="*/ 952500 w 962259"/>
                <a:gd name="connsiteY14" fmla="*/ 373092 h 526432"/>
                <a:gd name="connsiteX0" fmla="*/ 0 w 962259"/>
                <a:gd name="connsiteY0" fmla="*/ 325467 h 526767"/>
                <a:gd name="connsiteX1" fmla="*/ 95250 w 962259"/>
                <a:gd name="connsiteY1" fmla="*/ 293082 h 526767"/>
                <a:gd name="connsiteX2" fmla="*/ 140970 w 962259"/>
                <a:gd name="connsiteY2" fmla="*/ 192117 h 526767"/>
                <a:gd name="connsiteX3" fmla="*/ 200025 w 962259"/>
                <a:gd name="connsiteY3" fmla="*/ 378807 h 526767"/>
                <a:gd name="connsiteX4" fmla="*/ 264795 w 962259"/>
                <a:gd name="connsiteY4" fmla="*/ 81627 h 526767"/>
                <a:gd name="connsiteX5" fmla="*/ 342900 w 962259"/>
                <a:gd name="connsiteY5" fmla="*/ 439767 h 526767"/>
                <a:gd name="connsiteX6" fmla="*/ 409575 w 962259"/>
                <a:gd name="connsiteY6" fmla="*/ 155922 h 526767"/>
                <a:gd name="connsiteX7" fmla="*/ 501015 w 962259"/>
                <a:gd name="connsiteY7" fmla="*/ 525492 h 526767"/>
                <a:gd name="connsiteX8" fmla="*/ 582930 w 962259"/>
                <a:gd name="connsiteY8" fmla="*/ 1617 h 526767"/>
                <a:gd name="connsiteX9" fmla="*/ 634365 w 962259"/>
                <a:gd name="connsiteY9" fmla="*/ 354042 h 526767"/>
                <a:gd name="connsiteX10" fmla="*/ 729615 w 962259"/>
                <a:gd name="connsiteY10" fmla="*/ 108297 h 526767"/>
                <a:gd name="connsiteX11" fmla="*/ 782955 w 962259"/>
                <a:gd name="connsiteY11" fmla="*/ 416907 h 526767"/>
                <a:gd name="connsiteX12" fmla="*/ 849630 w 962259"/>
                <a:gd name="connsiteY12" fmla="*/ 213072 h 526767"/>
                <a:gd name="connsiteX13" fmla="*/ 891540 w 962259"/>
                <a:gd name="connsiteY13" fmla="*/ 355947 h 526767"/>
                <a:gd name="connsiteX14" fmla="*/ 952500 w 962259"/>
                <a:gd name="connsiteY14" fmla="*/ 373092 h 526767"/>
                <a:gd name="connsiteX0" fmla="*/ 0 w 962259"/>
                <a:gd name="connsiteY0" fmla="*/ 325467 h 526767"/>
                <a:gd name="connsiteX1" fmla="*/ 95250 w 962259"/>
                <a:gd name="connsiteY1" fmla="*/ 293082 h 526767"/>
                <a:gd name="connsiteX2" fmla="*/ 140970 w 962259"/>
                <a:gd name="connsiteY2" fmla="*/ 192117 h 526767"/>
                <a:gd name="connsiteX3" fmla="*/ 200025 w 962259"/>
                <a:gd name="connsiteY3" fmla="*/ 378807 h 526767"/>
                <a:gd name="connsiteX4" fmla="*/ 200841 w 962259"/>
                <a:gd name="connsiteY4" fmla="*/ 371430 h 526767"/>
                <a:gd name="connsiteX5" fmla="*/ 264795 w 962259"/>
                <a:gd name="connsiteY5" fmla="*/ 81627 h 526767"/>
                <a:gd name="connsiteX6" fmla="*/ 342900 w 962259"/>
                <a:gd name="connsiteY6" fmla="*/ 439767 h 526767"/>
                <a:gd name="connsiteX7" fmla="*/ 409575 w 962259"/>
                <a:gd name="connsiteY7" fmla="*/ 155922 h 526767"/>
                <a:gd name="connsiteX8" fmla="*/ 501015 w 962259"/>
                <a:gd name="connsiteY8" fmla="*/ 525492 h 526767"/>
                <a:gd name="connsiteX9" fmla="*/ 582930 w 962259"/>
                <a:gd name="connsiteY9" fmla="*/ 1617 h 526767"/>
                <a:gd name="connsiteX10" fmla="*/ 634365 w 962259"/>
                <a:gd name="connsiteY10" fmla="*/ 354042 h 526767"/>
                <a:gd name="connsiteX11" fmla="*/ 729615 w 962259"/>
                <a:gd name="connsiteY11" fmla="*/ 108297 h 526767"/>
                <a:gd name="connsiteX12" fmla="*/ 782955 w 962259"/>
                <a:gd name="connsiteY12" fmla="*/ 416907 h 526767"/>
                <a:gd name="connsiteX13" fmla="*/ 849630 w 962259"/>
                <a:gd name="connsiteY13" fmla="*/ 213072 h 526767"/>
                <a:gd name="connsiteX14" fmla="*/ 891540 w 962259"/>
                <a:gd name="connsiteY14" fmla="*/ 355947 h 526767"/>
                <a:gd name="connsiteX15" fmla="*/ 952500 w 962259"/>
                <a:gd name="connsiteY15" fmla="*/ 373092 h 526767"/>
                <a:gd name="connsiteX0" fmla="*/ 0 w 962259"/>
                <a:gd name="connsiteY0" fmla="*/ 325467 h 526767"/>
                <a:gd name="connsiteX1" fmla="*/ 95250 w 962259"/>
                <a:gd name="connsiteY1" fmla="*/ 293082 h 526767"/>
                <a:gd name="connsiteX2" fmla="*/ 140970 w 962259"/>
                <a:gd name="connsiteY2" fmla="*/ 192117 h 526767"/>
                <a:gd name="connsiteX3" fmla="*/ 200025 w 962259"/>
                <a:gd name="connsiteY3" fmla="*/ 378807 h 526767"/>
                <a:gd name="connsiteX4" fmla="*/ 149094 w 962259"/>
                <a:gd name="connsiteY4" fmla="*/ 393476 h 526767"/>
                <a:gd name="connsiteX5" fmla="*/ 264795 w 962259"/>
                <a:gd name="connsiteY5" fmla="*/ 81627 h 526767"/>
                <a:gd name="connsiteX6" fmla="*/ 342900 w 962259"/>
                <a:gd name="connsiteY6" fmla="*/ 439767 h 526767"/>
                <a:gd name="connsiteX7" fmla="*/ 409575 w 962259"/>
                <a:gd name="connsiteY7" fmla="*/ 155922 h 526767"/>
                <a:gd name="connsiteX8" fmla="*/ 501015 w 962259"/>
                <a:gd name="connsiteY8" fmla="*/ 525492 h 526767"/>
                <a:gd name="connsiteX9" fmla="*/ 582930 w 962259"/>
                <a:gd name="connsiteY9" fmla="*/ 1617 h 526767"/>
                <a:gd name="connsiteX10" fmla="*/ 634365 w 962259"/>
                <a:gd name="connsiteY10" fmla="*/ 354042 h 526767"/>
                <a:gd name="connsiteX11" fmla="*/ 729615 w 962259"/>
                <a:gd name="connsiteY11" fmla="*/ 108297 h 526767"/>
                <a:gd name="connsiteX12" fmla="*/ 782955 w 962259"/>
                <a:gd name="connsiteY12" fmla="*/ 416907 h 526767"/>
                <a:gd name="connsiteX13" fmla="*/ 849630 w 962259"/>
                <a:gd name="connsiteY13" fmla="*/ 213072 h 526767"/>
                <a:gd name="connsiteX14" fmla="*/ 891540 w 962259"/>
                <a:gd name="connsiteY14" fmla="*/ 355947 h 526767"/>
                <a:gd name="connsiteX15" fmla="*/ 952500 w 962259"/>
                <a:gd name="connsiteY15" fmla="*/ 373092 h 526767"/>
                <a:gd name="connsiteX0" fmla="*/ 0 w 962259"/>
                <a:gd name="connsiteY0" fmla="*/ 325467 h 526767"/>
                <a:gd name="connsiteX1" fmla="*/ 95250 w 962259"/>
                <a:gd name="connsiteY1" fmla="*/ 293082 h 526767"/>
                <a:gd name="connsiteX2" fmla="*/ 140970 w 962259"/>
                <a:gd name="connsiteY2" fmla="*/ 192117 h 526767"/>
                <a:gd name="connsiteX3" fmla="*/ 200025 w 962259"/>
                <a:gd name="connsiteY3" fmla="*/ 378807 h 526767"/>
                <a:gd name="connsiteX4" fmla="*/ 262290 w 962259"/>
                <a:gd name="connsiteY4" fmla="*/ 415523 h 526767"/>
                <a:gd name="connsiteX5" fmla="*/ 264795 w 962259"/>
                <a:gd name="connsiteY5" fmla="*/ 81627 h 526767"/>
                <a:gd name="connsiteX6" fmla="*/ 342900 w 962259"/>
                <a:gd name="connsiteY6" fmla="*/ 439767 h 526767"/>
                <a:gd name="connsiteX7" fmla="*/ 409575 w 962259"/>
                <a:gd name="connsiteY7" fmla="*/ 155922 h 526767"/>
                <a:gd name="connsiteX8" fmla="*/ 501015 w 962259"/>
                <a:gd name="connsiteY8" fmla="*/ 525492 h 526767"/>
                <a:gd name="connsiteX9" fmla="*/ 582930 w 962259"/>
                <a:gd name="connsiteY9" fmla="*/ 1617 h 526767"/>
                <a:gd name="connsiteX10" fmla="*/ 634365 w 962259"/>
                <a:gd name="connsiteY10" fmla="*/ 354042 h 526767"/>
                <a:gd name="connsiteX11" fmla="*/ 729615 w 962259"/>
                <a:gd name="connsiteY11" fmla="*/ 108297 h 526767"/>
                <a:gd name="connsiteX12" fmla="*/ 782955 w 962259"/>
                <a:gd name="connsiteY12" fmla="*/ 416907 h 526767"/>
                <a:gd name="connsiteX13" fmla="*/ 849630 w 962259"/>
                <a:gd name="connsiteY13" fmla="*/ 213072 h 526767"/>
                <a:gd name="connsiteX14" fmla="*/ 891540 w 962259"/>
                <a:gd name="connsiteY14" fmla="*/ 355947 h 526767"/>
                <a:gd name="connsiteX15" fmla="*/ 952500 w 962259"/>
                <a:gd name="connsiteY15" fmla="*/ 373092 h 526767"/>
                <a:gd name="connsiteX0" fmla="*/ 0 w 962259"/>
                <a:gd name="connsiteY0" fmla="*/ 325467 h 526767"/>
                <a:gd name="connsiteX1" fmla="*/ 95250 w 962259"/>
                <a:gd name="connsiteY1" fmla="*/ 293082 h 526767"/>
                <a:gd name="connsiteX2" fmla="*/ 140970 w 962259"/>
                <a:gd name="connsiteY2" fmla="*/ 192117 h 526767"/>
                <a:gd name="connsiteX3" fmla="*/ 200025 w 962259"/>
                <a:gd name="connsiteY3" fmla="*/ 378807 h 526767"/>
                <a:gd name="connsiteX4" fmla="*/ 233182 w 962259"/>
                <a:gd name="connsiteY4" fmla="*/ 158312 h 526767"/>
                <a:gd name="connsiteX5" fmla="*/ 264795 w 962259"/>
                <a:gd name="connsiteY5" fmla="*/ 81627 h 526767"/>
                <a:gd name="connsiteX6" fmla="*/ 342900 w 962259"/>
                <a:gd name="connsiteY6" fmla="*/ 439767 h 526767"/>
                <a:gd name="connsiteX7" fmla="*/ 409575 w 962259"/>
                <a:gd name="connsiteY7" fmla="*/ 155922 h 526767"/>
                <a:gd name="connsiteX8" fmla="*/ 501015 w 962259"/>
                <a:gd name="connsiteY8" fmla="*/ 525492 h 526767"/>
                <a:gd name="connsiteX9" fmla="*/ 582930 w 962259"/>
                <a:gd name="connsiteY9" fmla="*/ 1617 h 526767"/>
                <a:gd name="connsiteX10" fmla="*/ 634365 w 962259"/>
                <a:gd name="connsiteY10" fmla="*/ 354042 h 526767"/>
                <a:gd name="connsiteX11" fmla="*/ 729615 w 962259"/>
                <a:gd name="connsiteY11" fmla="*/ 108297 h 526767"/>
                <a:gd name="connsiteX12" fmla="*/ 782955 w 962259"/>
                <a:gd name="connsiteY12" fmla="*/ 416907 h 526767"/>
                <a:gd name="connsiteX13" fmla="*/ 849630 w 962259"/>
                <a:gd name="connsiteY13" fmla="*/ 213072 h 526767"/>
                <a:gd name="connsiteX14" fmla="*/ 891540 w 962259"/>
                <a:gd name="connsiteY14" fmla="*/ 355947 h 526767"/>
                <a:gd name="connsiteX15" fmla="*/ 952500 w 962259"/>
                <a:gd name="connsiteY15" fmla="*/ 373092 h 526767"/>
                <a:gd name="connsiteX0" fmla="*/ 0 w 962259"/>
                <a:gd name="connsiteY0" fmla="*/ 325467 h 526767"/>
                <a:gd name="connsiteX1" fmla="*/ 95250 w 962259"/>
                <a:gd name="connsiteY1" fmla="*/ 293082 h 526767"/>
                <a:gd name="connsiteX2" fmla="*/ 140970 w 962259"/>
                <a:gd name="connsiteY2" fmla="*/ 192117 h 526767"/>
                <a:gd name="connsiteX3" fmla="*/ 200025 w 962259"/>
                <a:gd name="connsiteY3" fmla="*/ 378807 h 526767"/>
                <a:gd name="connsiteX4" fmla="*/ 233182 w 962259"/>
                <a:gd name="connsiteY4" fmla="*/ 158312 h 526767"/>
                <a:gd name="connsiteX5" fmla="*/ 234800 w 962259"/>
                <a:gd name="connsiteY5" fmla="*/ 169335 h 526767"/>
                <a:gd name="connsiteX6" fmla="*/ 264795 w 962259"/>
                <a:gd name="connsiteY6" fmla="*/ 81627 h 526767"/>
                <a:gd name="connsiteX7" fmla="*/ 342900 w 962259"/>
                <a:gd name="connsiteY7" fmla="*/ 439767 h 526767"/>
                <a:gd name="connsiteX8" fmla="*/ 409575 w 962259"/>
                <a:gd name="connsiteY8" fmla="*/ 155922 h 526767"/>
                <a:gd name="connsiteX9" fmla="*/ 501015 w 962259"/>
                <a:gd name="connsiteY9" fmla="*/ 525492 h 526767"/>
                <a:gd name="connsiteX10" fmla="*/ 582930 w 962259"/>
                <a:gd name="connsiteY10" fmla="*/ 1617 h 526767"/>
                <a:gd name="connsiteX11" fmla="*/ 634365 w 962259"/>
                <a:gd name="connsiteY11" fmla="*/ 354042 h 526767"/>
                <a:gd name="connsiteX12" fmla="*/ 729615 w 962259"/>
                <a:gd name="connsiteY12" fmla="*/ 108297 h 526767"/>
                <a:gd name="connsiteX13" fmla="*/ 782955 w 962259"/>
                <a:gd name="connsiteY13" fmla="*/ 416907 h 526767"/>
                <a:gd name="connsiteX14" fmla="*/ 849630 w 962259"/>
                <a:gd name="connsiteY14" fmla="*/ 213072 h 526767"/>
                <a:gd name="connsiteX15" fmla="*/ 891540 w 962259"/>
                <a:gd name="connsiteY15" fmla="*/ 355947 h 526767"/>
                <a:gd name="connsiteX16" fmla="*/ 952500 w 962259"/>
                <a:gd name="connsiteY16" fmla="*/ 373092 h 526767"/>
                <a:gd name="connsiteX0" fmla="*/ 0 w 962259"/>
                <a:gd name="connsiteY0" fmla="*/ 325467 h 526767"/>
                <a:gd name="connsiteX1" fmla="*/ 95250 w 962259"/>
                <a:gd name="connsiteY1" fmla="*/ 293082 h 526767"/>
                <a:gd name="connsiteX2" fmla="*/ 140970 w 962259"/>
                <a:gd name="connsiteY2" fmla="*/ 192117 h 526767"/>
                <a:gd name="connsiteX3" fmla="*/ 200025 w 962259"/>
                <a:gd name="connsiteY3" fmla="*/ 378807 h 526767"/>
                <a:gd name="connsiteX4" fmla="*/ 233182 w 962259"/>
                <a:gd name="connsiteY4" fmla="*/ 158312 h 526767"/>
                <a:gd name="connsiteX5" fmla="*/ 284930 w 962259"/>
                <a:gd name="connsiteY5" fmla="*/ 250173 h 526767"/>
                <a:gd name="connsiteX6" fmla="*/ 264795 w 962259"/>
                <a:gd name="connsiteY6" fmla="*/ 81627 h 526767"/>
                <a:gd name="connsiteX7" fmla="*/ 342900 w 962259"/>
                <a:gd name="connsiteY7" fmla="*/ 439767 h 526767"/>
                <a:gd name="connsiteX8" fmla="*/ 409575 w 962259"/>
                <a:gd name="connsiteY8" fmla="*/ 155922 h 526767"/>
                <a:gd name="connsiteX9" fmla="*/ 501015 w 962259"/>
                <a:gd name="connsiteY9" fmla="*/ 525492 h 526767"/>
                <a:gd name="connsiteX10" fmla="*/ 582930 w 962259"/>
                <a:gd name="connsiteY10" fmla="*/ 1617 h 526767"/>
                <a:gd name="connsiteX11" fmla="*/ 634365 w 962259"/>
                <a:gd name="connsiteY11" fmla="*/ 354042 h 526767"/>
                <a:gd name="connsiteX12" fmla="*/ 729615 w 962259"/>
                <a:gd name="connsiteY12" fmla="*/ 108297 h 526767"/>
                <a:gd name="connsiteX13" fmla="*/ 782955 w 962259"/>
                <a:gd name="connsiteY13" fmla="*/ 416907 h 526767"/>
                <a:gd name="connsiteX14" fmla="*/ 849630 w 962259"/>
                <a:gd name="connsiteY14" fmla="*/ 213072 h 526767"/>
                <a:gd name="connsiteX15" fmla="*/ 891540 w 962259"/>
                <a:gd name="connsiteY15" fmla="*/ 355947 h 526767"/>
                <a:gd name="connsiteX16" fmla="*/ 952500 w 962259"/>
                <a:gd name="connsiteY16" fmla="*/ 373092 h 526767"/>
                <a:gd name="connsiteX0" fmla="*/ 0 w 962259"/>
                <a:gd name="connsiteY0" fmla="*/ 325467 h 526767"/>
                <a:gd name="connsiteX1" fmla="*/ 95250 w 962259"/>
                <a:gd name="connsiteY1" fmla="*/ 293082 h 526767"/>
                <a:gd name="connsiteX2" fmla="*/ 140970 w 962259"/>
                <a:gd name="connsiteY2" fmla="*/ 192117 h 526767"/>
                <a:gd name="connsiteX3" fmla="*/ 200025 w 962259"/>
                <a:gd name="connsiteY3" fmla="*/ 378807 h 526767"/>
                <a:gd name="connsiteX4" fmla="*/ 233182 w 962259"/>
                <a:gd name="connsiteY4" fmla="*/ 158312 h 526767"/>
                <a:gd name="connsiteX5" fmla="*/ 265525 w 962259"/>
                <a:gd name="connsiteY5" fmla="*/ 518407 h 526767"/>
                <a:gd name="connsiteX6" fmla="*/ 264795 w 962259"/>
                <a:gd name="connsiteY6" fmla="*/ 81627 h 526767"/>
                <a:gd name="connsiteX7" fmla="*/ 342900 w 962259"/>
                <a:gd name="connsiteY7" fmla="*/ 439767 h 526767"/>
                <a:gd name="connsiteX8" fmla="*/ 409575 w 962259"/>
                <a:gd name="connsiteY8" fmla="*/ 155922 h 526767"/>
                <a:gd name="connsiteX9" fmla="*/ 501015 w 962259"/>
                <a:gd name="connsiteY9" fmla="*/ 525492 h 526767"/>
                <a:gd name="connsiteX10" fmla="*/ 582930 w 962259"/>
                <a:gd name="connsiteY10" fmla="*/ 1617 h 526767"/>
                <a:gd name="connsiteX11" fmla="*/ 634365 w 962259"/>
                <a:gd name="connsiteY11" fmla="*/ 354042 h 526767"/>
                <a:gd name="connsiteX12" fmla="*/ 729615 w 962259"/>
                <a:gd name="connsiteY12" fmla="*/ 108297 h 526767"/>
                <a:gd name="connsiteX13" fmla="*/ 782955 w 962259"/>
                <a:gd name="connsiteY13" fmla="*/ 416907 h 526767"/>
                <a:gd name="connsiteX14" fmla="*/ 849630 w 962259"/>
                <a:gd name="connsiteY14" fmla="*/ 213072 h 526767"/>
                <a:gd name="connsiteX15" fmla="*/ 891540 w 962259"/>
                <a:gd name="connsiteY15" fmla="*/ 355947 h 526767"/>
                <a:gd name="connsiteX16" fmla="*/ 952500 w 962259"/>
                <a:gd name="connsiteY16" fmla="*/ 373092 h 526767"/>
                <a:gd name="connsiteX0" fmla="*/ 0 w 962259"/>
                <a:gd name="connsiteY0" fmla="*/ 325467 h 526767"/>
                <a:gd name="connsiteX1" fmla="*/ 95250 w 962259"/>
                <a:gd name="connsiteY1" fmla="*/ 293082 h 526767"/>
                <a:gd name="connsiteX2" fmla="*/ 140970 w 962259"/>
                <a:gd name="connsiteY2" fmla="*/ 192117 h 526767"/>
                <a:gd name="connsiteX3" fmla="*/ 172534 w 962259"/>
                <a:gd name="connsiteY3" fmla="*/ 503739 h 526767"/>
                <a:gd name="connsiteX4" fmla="*/ 233182 w 962259"/>
                <a:gd name="connsiteY4" fmla="*/ 158312 h 526767"/>
                <a:gd name="connsiteX5" fmla="*/ 265525 w 962259"/>
                <a:gd name="connsiteY5" fmla="*/ 518407 h 526767"/>
                <a:gd name="connsiteX6" fmla="*/ 264795 w 962259"/>
                <a:gd name="connsiteY6" fmla="*/ 81627 h 526767"/>
                <a:gd name="connsiteX7" fmla="*/ 342900 w 962259"/>
                <a:gd name="connsiteY7" fmla="*/ 439767 h 526767"/>
                <a:gd name="connsiteX8" fmla="*/ 409575 w 962259"/>
                <a:gd name="connsiteY8" fmla="*/ 155922 h 526767"/>
                <a:gd name="connsiteX9" fmla="*/ 501015 w 962259"/>
                <a:gd name="connsiteY9" fmla="*/ 525492 h 526767"/>
                <a:gd name="connsiteX10" fmla="*/ 582930 w 962259"/>
                <a:gd name="connsiteY10" fmla="*/ 1617 h 526767"/>
                <a:gd name="connsiteX11" fmla="*/ 634365 w 962259"/>
                <a:gd name="connsiteY11" fmla="*/ 354042 h 526767"/>
                <a:gd name="connsiteX12" fmla="*/ 729615 w 962259"/>
                <a:gd name="connsiteY12" fmla="*/ 108297 h 526767"/>
                <a:gd name="connsiteX13" fmla="*/ 782955 w 962259"/>
                <a:gd name="connsiteY13" fmla="*/ 416907 h 526767"/>
                <a:gd name="connsiteX14" fmla="*/ 849630 w 962259"/>
                <a:gd name="connsiteY14" fmla="*/ 213072 h 526767"/>
                <a:gd name="connsiteX15" fmla="*/ 891540 w 962259"/>
                <a:gd name="connsiteY15" fmla="*/ 355947 h 526767"/>
                <a:gd name="connsiteX16" fmla="*/ 952500 w 962259"/>
                <a:gd name="connsiteY16" fmla="*/ 373092 h 526767"/>
                <a:gd name="connsiteX0" fmla="*/ 0 w 962259"/>
                <a:gd name="connsiteY0" fmla="*/ 325467 h 526767"/>
                <a:gd name="connsiteX1" fmla="*/ 95250 w 962259"/>
                <a:gd name="connsiteY1" fmla="*/ 293082 h 526767"/>
                <a:gd name="connsiteX2" fmla="*/ 140970 w 962259"/>
                <a:gd name="connsiteY2" fmla="*/ 192117 h 526767"/>
                <a:gd name="connsiteX3" fmla="*/ 180619 w 962259"/>
                <a:gd name="connsiteY3" fmla="*/ 518436 h 526767"/>
                <a:gd name="connsiteX4" fmla="*/ 233182 w 962259"/>
                <a:gd name="connsiteY4" fmla="*/ 158312 h 526767"/>
                <a:gd name="connsiteX5" fmla="*/ 265525 w 962259"/>
                <a:gd name="connsiteY5" fmla="*/ 518407 h 526767"/>
                <a:gd name="connsiteX6" fmla="*/ 264795 w 962259"/>
                <a:gd name="connsiteY6" fmla="*/ 81627 h 526767"/>
                <a:gd name="connsiteX7" fmla="*/ 342900 w 962259"/>
                <a:gd name="connsiteY7" fmla="*/ 439767 h 526767"/>
                <a:gd name="connsiteX8" fmla="*/ 409575 w 962259"/>
                <a:gd name="connsiteY8" fmla="*/ 155922 h 526767"/>
                <a:gd name="connsiteX9" fmla="*/ 501015 w 962259"/>
                <a:gd name="connsiteY9" fmla="*/ 525492 h 526767"/>
                <a:gd name="connsiteX10" fmla="*/ 582930 w 962259"/>
                <a:gd name="connsiteY10" fmla="*/ 1617 h 526767"/>
                <a:gd name="connsiteX11" fmla="*/ 634365 w 962259"/>
                <a:gd name="connsiteY11" fmla="*/ 354042 h 526767"/>
                <a:gd name="connsiteX12" fmla="*/ 729615 w 962259"/>
                <a:gd name="connsiteY12" fmla="*/ 108297 h 526767"/>
                <a:gd name="connsiteX13" fmla="*/ 782955 w 962259"/>
                <a:gd name="connsiteY13" fmla="*/ 416907 h 526767"/>
                <a:gd name="connsiteX14" fmla="*/ 849630 w 962259"/>
                <a:gd name="connsiteY14" fmla="*/ 213072 h 526767"/>
                <a:gd name="connsiteX15" fmla="*/ 891540 w 962259"/>
                <a:gd name="connsiteY15" fmla="*/ 355947 h 526767"/>
                <a:gd name="connsiteX16" fmla="*/ 952500 w 962259"/>
                <a:gd name="connsiteY16" fmla="*/ 373092 h 526767"/>
                <a:gd name="connsiteX0" fmla="*/ 0 w 962259"/>
                <a:gd name="connsiteY0" fmla="*/ 325467 h 526767"/>
                <a:gd name="connsiteX1" fmla="*/ 95250 w 962259"/>
                <a:gd name="connsiteY1" fmla="*/ 293082 h 526767"/>
                <a:gd name="connsiteX2" fmla="*/ 140970 w 962259"/>
                <a:gd name="connsiteY2" fmla="*/ 192117 h 526767"/>
                <a:gd name="connsiteX3" fmla="*/ 180619 w 962259"/>
                <a:gd name="connsiteY3" fmla="*/ 518436 h 526767"/>
                <a:gd name="connsiteX4" fmla="*/ 212160 w 962259"/>
                <a:gd name="connsiteY4" fmla="*/ 11334 h 526767"/>
                <a:gd name="connsiteX5" fmla="*/ 265525 w 962259"/>
                <a:gd name="connsiteY5" fmla="*/ 518407 h 526767"/>
                <a:gd name="connsiteX6" fmla="*/ 264795 w 962259"/>
                <a:gd name="connsiteY6" fmla="*/ 81627 h 526767"/>
                <a:gd name="connsiteX7" fmla="*/ 342900 w 962259"/>
                <a:gd name="connsiteY7" fmla="*/ 439767 h 526767"/>
                <a:gd name="connsiteX8" fmla="*/ 409575 w 962259"/>
                <a:gd name="connsiteY8" fmla="*/ 155922 h 526767"/>
                <a:gd name="connsiteX9" fmla="*/ 501015 w 962259"/>
                <a:gd name="connsiteY9" fmla="*/ 525492 h 526767"/>
                <a:gd name="connsiteX10" fmla="*/ 582930 w 962259"/>
                <a:gd name="connsiteY10" fmla="*/ 1617 h 526767"/>
                <a:gd name="connsiteX11" fmla="*/ 634365 w 962259"/>
                <a:gd name="connsiteY11" fmla="*/ 354042 h 526767"/>
                <a:gd name="connsiteX12" fmla="*/ 729615 w 962259"/>
                <a:gd name="connsiteY12" fmla="*/ 108297 h 526767"/>
                <a:gd name="connsiteX13" fmla="*/ 782955 w 962259"/>
                <a:gd name="connsiteY13" fmla="*/ 416907 h 526767"/>
                <a:gd name="connsiteX14" fmla="*/ 849630 w 962259"/>
                <a:gd name="connsiteY14" fmla="*/ 213072 h 526767"/>
                <a:gd name="connsiteX15" fmla="*/ 891540 w 962259"/>
                <a:gd name="connsiteY15" fmla="*/ 355947 h 526767"/>
                <a:gd name="connsiteX16" fmla="*/ 952500 w 962259"/>
                <a:gd name="connsiteY16" fmla="*/ 373092 h 526767"/>
                <a:gd name="connsiteX0" fmla="*/ 0 w 962259"/>
                <a:gd name="connsiteY0" fmla="*/ 325467 h 526767"/>
                <a:gd name="connsiteX1" fmla="*/ 95250 w 962259"/>
                <a:gd name="connsiteY1" fmla="*/ 293082 h 526767"/>
                <a:gd name="connsiteX2" fmla="*/ 140970 w 962259"/>
                <a:gd name="connsiteY2" fmla="*/ 192117 h 526767"/>
                <a:gd name="connsiteX3" fmla="*/ 180619 w 962259"/>
                <a:gd name="connsiteY3" fmla="*/ 518436 h 526767"/>
                <a:gd name="connsiteX4" fmla="*/ 212160 w 962259"/>
                <a:gd name="connsiteY4" fmla="*/ 11334 h 526767"/>
                <a:gd name="connsiteX5" fmla="*/ 265525 w 962259"/>
                <a:gd name="connsiteY5" fmla="*/ 518407 h 526767"/>
                <a:gd name="connsiteX6" fmla="*/ 264795 w 962259"/>
                <a:gd name="connsiteY6" fmla="*/ 81627 h 526767"/>
                <a:gd name="connsiteX7" fmla="*/ 342900 w 962259"/>
                <a:gd name="connsiteY7" fmla="*/ 439767 h 526767"/>
                <a:gd name="connsiteX8" fmla="*/ 409575 w 962259"/>
                <a:gd name="connsiteY8" fmla="*/ 155922 h 526767"/>
                <a:gd name="connsiteX9" fmla="*/ 501015 w 962259"/>
                <a:gd name="connsiteY9" fmla="*/ 525492 h 526767"/>
                <a:gd name="connsiteX10" fmla="*/ 582930 w 962259"/>
                <a:gd name="connsiteY10" fmla="*/ 1617 h 526767"/>
                <a:gd name="connsiteX11" fmla="*/ 634365 w 962259"/>
                <a:gd name="connsiteY11" fmla="*/ 354042 h 526767"/>
                <a:gd name="connsiteX12" fmla="*/ 729615 w 962259"/>
                <a:gd name="connsiteY12" fmla="*/ 108297 h 526767"/>
                <a:gd name="connsiteX13" fmla="*/ 782955 w 962259"/>
                <a:gd name="connsiteY13" fmla="*/ 416907 h 526767"/>
                <a:gd name="connsiteX14" fmla="*/ 849630 w 962259"/>
                <a:gd name="connsiteY14" fmla="*/ 213072 h 526767"/>
                <a:gd name="connsiteX15" fmla="*/ 891540 w 962259"/>
                <a:gd name="connsiteY15" fmla="*/ 355947 h 526767"/>
                <a:gd name="connsiteX16" fmla="*/ 952500 w 962259"/>
                <a:gd name="connsiteY16" fmla="*/ 373092 h 526767"/>
                <a:gd name="connsiteX0" fmla="*/ 0 w 962259"/>
                <a:gd name="connsiteY0" fmla="*/ 325467 h 526767"/>
                <a:gd name="connsiteX1" fmla="*/ 95250 w 962259"/>
                <a:gd name="connsiteY1" fmla="*/ 293082 h 526767"/>
                <a:gd name="connsiteX2" fmla="*/ 140970 w 962259"/>
                <a:gd name="connsiteY2" fmla="*/ 192117 h 526767"/>
                <a:gd name="connsiteX3" fmla="*/ 180619 w 962259"/>
                <a:gd name="connsiteY3" fmla="*/ 518436 h 526767"/>
                <a:gd name="connsiteX4" fmla="*/ 212160 w 962259"/>
                <a:gd name="connsiteY4" fmla="*/ 11334 h 526767"/>
                <a:gd name="connsiteX5" fmla="*/ 265525 w 962259"/>
                <a:gd name="connsiteY5" fmla="*/ 518407 h 526767"/>
                <a:gd name="connsiteX6" fmla="*/ 264795 w 962259"/>
                <a:gd name="connsiteY6" fmla="*/ 81627 h 526767"/>
                <a:gd name="connsiteX7" fmla="*/ 342900 w 962259"/>
                <a:gd name="connsiteY7" fmla="*/ 439767 h 526767"/>
                <a:gd name="connsiteX8" fmla="*/ 409575 w 962259"/>
                <a:gd name="connsiteY8" fmla="*/ 155922 h 526767"/>
                <a:gd name="connsiteX9" fmla="*/ 501015 w 962259"/>
                <a:gd name="connsiteY9" fmla="*/ 525492 h 526767"/>
                <a:gd name="connsiteX10" fmla="*/ 582930 w 962259"/>
                <a:gd name="connsiteY10" fmla="*/ 1617 h 526767"/>
                <a:gd name="connsiteX11" fmla="*/ 634365 w 962259"/>
                <a:gd name="connsiteY11" fmla="*/ 354042 h 526767"/>
                <a:gd name="connsiteX12" fmla="*/ 729615 w 962259"/>
                <a:gd name="connsiteY12" fmla="*/ 108297 h 526767"/>
                <a:gd name="connsiteX13" fmla="*/ 782955 w 962259"/>
                <a:gd name="connsiteY13" fmla="*/ 416907 h 526767"/>
                <a:gd name="connsiteX14" fmla="*/ 849630 w 962259"/>
                <a:gd name="connsiteY14" fmla="*/ 213072 h 526767"/>
                <a:gd name="connsiteX15" fmla="*/ 891540 w 962259"/>
                <a:gd name="connsiteY15" fmla="*/ 355947 h 526767"/>
                <a:gd name="connsiteX16" fmla="*/ 952500 w 962259"/>
                <a:gd name="connsiteY16" fmla="*/ 373092 h 526767"/>
                <a:gd name="connsiteX0" fmla="*/ 0 w 962259"/>
                <a:gd name="connsiteY0" fmla="*/ 325467 h 526767"/>
                <a:gd name="connsiteX1" fmla="*/ 95250 w 962259"/>
                <a:gd name="connsiteY1" fmla="*/ 293082 h 526767"/>
                <a:gd name="connsiteX2" fmla="*/ 140970 w 962259"/>
                <a:gd name="connsiteY2" fmla="*/ 192117 h 526767"/>
                <a:gd name="connsiteX3" fmla="*/ 180619 w 962259"/>
                <a:gd name="connsiteY3" fmla="*/ 518436 h 526767"/>
                <a:gd name="connsiteX4" fmla="*/ 212160 w 962259"/>
                <a:gd name="connsiteY4" fmla="*/ 11334 h 526767"/>
                <a:gd name="connsiteX5" fmla="*/ 265525 w 962259"/>
                <a:gd name="connsiteY5" fmla="*/ 518407 h 526767"/>
                <a:gd name="connsiteX6" fmla="*/ 311690 w 962259"/>
                <a:gd name="connsiteY6" fmla="*/ 15487 h 526767"/>
                <a:gd name="connsiteX7" fmla="*/ 342900 w 962259"/>
                <a:gd name="connsiteY7" fmla="*/ 439767 h 526767"/>
                <a:gd name="connsiteX8" fmla="*/ 409575 w 962259"/>
                <a:gd name="connsiteY8" fmla="*/ 155922 h 526767"/>
                <a:gd name="connsiteX9" fmla="*/ 501015 w 962259"/>
                <a:gd name="connsiteY9" fmla="*/ 525492 h 526767"/>
                <a:gd name="connsiteX10" fmla="*/ 582930 w 962259"/>
                <a:gd name="connsiteY10" fmla="*/ 1617 h 526767"/>
                <a:gd name="connsiteX11" fmla="*/ 634365 w 962259"/>
                <a:gd name="connsiteY11" fmla="*/ 354042 h 526767"/>
                <a:gd name="connsiteX12" fmla="*/ 729615 w 962259"/>
                <a:gd name="connsiteY12" fmla="*/ 108297 h 526767"/>
                <a:gd name="connsiteX13" fmla="*/ 782955 w 962259"/>
                <a:gd name="connsiteY13" fmla="*/ 416907 h 526767"/>
                <a:gd name="connsiteX14" fmla="*/ 849630 w 962259"/>
                <a:gd name="connsiteY14" fmla="*/ 213072 h 526767"/>
                <a:gd name="connsiteX15" fmla="*/ 891540 w 962259"/>
                <a:gd name="connsiteY15" fmla="*/ 355947 h 526767"/>
                <a:gd name="connsiteX16" fmla="*/ 952500 w 962259"/>
                <a:gd name="connsiteY16" fmla="*/ 373092 h 526767"/>
                <a:gd name="connsiteX0" fmla="*/ 0 w 962259"/>
                <a:gd name="connsiteY0" fmla="*/ 325467 h 526767"/>
                <a:gd name="connsiteX1" fmla="*/ 95250 w 962259"/>
                <a:gd name="connsiteY1" fmla="*/ 293082 h 526767"/>
                <a:gd name="connsiteX2" fmla="*/ 140970 w 962259"/>
                <a:gd name="connsiteY2" fmla="*/ 192117 h 526767"/>
                <a:gd name="connsiteX3" fmla="*/ 180619 w 962259"/>
                <a:gd name="connsiteY3" fmla="*/ 518436 h 526767"/>
                <a:gd name="connsiteX4" fmla="*/ 195989 w 962259"/>
                <a:gd name="connsiteY4" fmla="*/ 15008 h 526767"/>
                <a:gd name="connsiteX5" fmla="*/ 265525 w 962259"/>
                <a:gd name="connsiteY5" fmla="*/ 518407 h 526767"/>
                <a:gd name="connsiteX6" fmla="*/ 311690 w 962259"/>
                <a:gd name="connsiteY6" fmla="*/ 15487 h 526767"/>
                <a:gd name="connsiteX7" fmla="*/ 342900 w 962259"/>
                <a:gd name="connsiteY7" fmla="*/ 439767 h 526767"/>
                <a:gd name="connsiteX8" fmla="*/ 409575 w 962259"/>
                <a:gd name="connsiteY8" fmla="*/ 155922 h 526767"/>
                <a:gd name="connsiteX9" fmla="*/ 501015 w 962259"/>
                <a:gd name="connsiteY9" fmla="*/ 525492 h 526767"/>
                <a:gd name="connsiteX10" fmla="*/ 582930 w 962259"/>
                <a:gd name="connsiteY10" fmla="*/ 1617 h 526767"/>
                <a:gd name="connsiteX11" fmla="*/ 634365 w 962259"/>
                <a:gd name="connsiteY11" fmla="*/ 354042 h 526767"/>
                <a:gd name="connsiteX12" fmla="*/ 729615 w 962259"/>
                <a:gd name="connsiteY12" fmla="*/ 108297 h 526767"/>
                <a:gd name="connsiteX13" fmla="*/ 782955 w 962259"/>
                <a:gd name="connsiteY13" fmla="*/ 416907 h 526767"/>
                <a:gd name="connsiteX14" fmla="*/ 849630 w 962259"/>
                <a:gd name="connsiteY14" fmla="*/ 213072 h 526767"/>
                <a:gd name="connsiteX15" fmla="*/ 891540 w 962259"/>
                <a:gd name="connsiteY15" fmla="*/ 355947 h 526767"/>
                <a:gd name="connsiteX16" fmla="*/ 952500 w 962259"/>
                <a:gd name="connsiteY16" fmla="*/ 373092 h 526767"/>
                <a:gd name="connsiteX0" fmla="*/ 0 w 962259"/>
                <a:gd name="connsiteY0" fmla="*/ 325467 h 526767"/>
                <a:gd name="connsiteX1" fmla="*/ 95250 w 962259"/>
                <a:gd name="connsiteY1" fmla="*/ 293082 h 526767"/>
                <a:gd name="connsiteX2" fmla="*/ 140970 w 962259"/>
                <a:gd name="connsiteY2" fmla="*/ 192117 h 526767"/>
                <a:gd name="connsiteX3" fmla="*/ 180619 w 962259"/>
                <a:gd name="connsiteY3" fmla="*/ 518436 h 526767"/>
                <a:gd name="connsiteX4" fmla="*/ 204075 w 962259"/>
                <a:gd name="connsiteY4" fmla="*/ 15008 h 526767"/>
                <a:gd name="connsiteX5" fmla="*/ 265525 w 962259"/>
                <a:gd name="connsiteY5" fmla="*/ 518407 h 526767"/>
                <a:gd name="connsiteX6" fmla="*/ 311690 w 962259"/>
                <a:gd name="connsiteY6" fmla="*/ 15487 h 526767"/>
                <a:gd name="connsiteX7" fmla="*/ 342900 w 962259"/>
                <a:gd name="connsiteY7" fmla="*/ 439767 h 526767"/>
                <a:gd name="connsiteX8" fmla="*/ 409575 w 962259"/>
                <a:gd name="connsiteY8" fmla="*/ 155922 h 526767"/>
                <a:gd name="connsiteX9" fmla="*/ 501015 w 962259"/>
                <a:gd name="connsiteY9" fmla="*/ 525492 h 526767"/>
                <a:gd name="connsiteX10" fmla="*/ 582930 w 962259"/>
                <a:gd name="connsiteY10" fmla="*/ 1617 h 526767"/>
                <a:gd name="connsiteX11" fmla="*/ 634365 w 962259"/>
                <a:gd name="connsiteY11" fmla="*/ 354042 h 526767"/>
                <a:gd name="connsiteX12" fmla="*/ 729615 w 962259"/>
                <a:gd name="connsiteY12" fmla="*/ 108297 h 526767"/>
                <a:gd name="connsiteX13" fmla="*/ 782955 w 962259"/>
                <a:gd name="connsiteY13" fmla="*/ 416907 h 526767"/>
                <a:gd name="connsiteX14" fmla="*/ 849630 w 962259"/>
                <a:gd name="connsiteY14" fmla="*/ 213072 h 526767"/>
                <a:gd name="connsiteX15" fmla="*/ 891540 w 962259"/>
                <a:gd name="connsiteY15" fmla="*/ 355947 h 526767"/>
                <a:gd name="connsiteX16" fmla="*/ 952500 w 962259"/>
                <a:gd name="connsiteY16" fmla="*/ 373092 h 526767"/>
                <a:gd name="connsiteX0" fmla="*/ 0 w 962259"/>
                <a:gd name="connsiteY0" fmla="*/ 325467 h 526767"/>
                <a:gd name="connsiteX1" fmla="*/ 95250 w 962259"/>
                <a:gd name="connsiteY1" fmla="*/ 293082 h 526767"/>
                <a:gd name="connsiteX2" fmla="*/ 140970 w 962259"/>
                <a:gd name="connsiteY2" fmla="*/ 192117 h 526767"/>
                <a:gd name="connsiteX3" fmla="*/ 180619 w 962259"/>
                <a:gd name="connsiteY3" fmla="*/ 518436 h 526767"/>
                <a:gd name="connsiteX4" fmla="*/ 217011 w 962259"/>
                <a:gd name="connsiteY4" fmla="*/ 15008 h 526767"/>
                <a:gd name="connsiteX5" fmla="*/ 265525 w 962259"/>
                <a:gd name="connsiteY5" fmla="*/ 518407 h 526767"/>
                <a:gd name="connsiteX6" fmla="*/ 311690 w 962259"/>
                <a:gd name="connsiteY6" fmla="*/ 15487 h 526767"/>
                <a:gd name="connsiteX7" fmla="*/ 342900 w 962259"/>
                <a:gd name="connsiteY7" fmla="*/ 439767 h 526767"/>
                <a:gd name="connsiteX8" fmla="*/ 409575 w 962259"/>
                <a:gd name="connsiteY8" fmla="*/ 155922 h 526767"/>
                <a:gd name="connsiteX9" fmla="*/ 501015 w 962259"/>
                <a:gd name="connsiteY9" fmla="*/ 525492 h 526767"/>
                <a:gd name="connsiteX10" fmla="*/ 582930 w 962259"/>
                <a:gd name="connsiteY10" fmla="*/ 1617 h 526767"/>
                <a:gd name="connsiteX11" fmla="*/ 634365 w 962259"/>
                <a:gd name="connsiteY11" fmla="*/ 354042 h 526767"/>
                <a:gd name="connsiteX12" fmla="*/ 729615 w 962259"/>
                <a:gd name="connsiteY12" fmla="*/ 108297 h 526767"/>
                <a:gd name="connsiteX13" fmla="*/ 782955 w 962259"/>
                <a:gd name="connsiteY13" fmla="*/ 416907 h 526767"/>
                <a:gd name="connsiteX14" fmla="*/ 849630 w 962259"/>
                <a:gd name="connsiteY14" fmla="*/ 213072 h 526767"/>
                <a:gd name="connsiteX15" fmla="*/ 891540 w 962259"/>
                <a:gd name="connsiteY15" fmla="*/ 355947 h 526767"/>
                <a:gd name="connsiteX16" fmla="*/ 952500 w 962259"/>
                <a:gd name="connsiteY16" fmla="*/ 373092 h 526767"/>
                <a:gd name="connsiteX0" fmla="*/ 0 w 962259"/>
                <a:gd name="connsiteY0" fmla="*/ 325467 h 526767"/>
                <a:gd name="connsiteX1" fmla="*/ 95250 w 962259"/>
                <a:gd name="connsiteY1" fmla="*/ 293082 h 526767"/>
                <a:gd name="connsiteX2" fmla="*/ 140970 w 962259"/>
                <a:gd name="connsiteY2" fmla="*/ 192117 h 526767"/>
                <a:gd name="connsiteX3" fmla="*/ 180619 w 962259"/>
                <a:gd name="connsiteY3" fmla="*/ 518436 h 526767"/>
                <a:gd name="connsiteX4" fmla="*/ 217011 w 962259"/>
                <a:gd name="connsiteY4" fmla="*/ 15008 h 526767"/>
                <a:gd name="connsiteX5" fmla="*/ 265525 w 962259"/>
                <a:gd name="connsiteY5" fmla="*/ 518407 h 526767"/>
                <a:gd name="connsiteX6" fmla="*/ 311690 w 962259"/>
                <a:gd name="connsiteY6" fmla="*/ 15487 h 526767"/>
                <a:gd name="connsiteX7" fmla="*/ 342900 w 962259"/>
                <a:gd name="connsiteY7" fmla="*/ 439767 h 526767"/>
                <a:gd name="connsiteX8" fmla="*/ 409575 w 962259"/>
                <a:gd name="connsiteY8" fmla="*/ 155922 h 526767"/>
                <a:gd name="connsiteX9" fmla="*/ 501015 w 962259"/>
                <a:gd name="connsiteY9" fmla="*/ 525492 h 526767"/>
                <a:gd name="connsiteX10" fmla="*/ 582930 w 962259"/>
                <a:gd name="connsiteY10" fmla="*/ 1617 h 526767"/>
                <a:gd name="connsiteX11" fmla="*/ 634365 w 962259"/>
                <a:gd name="connsiteY11" fmla="*/ 354042 h 526767"/>
                <a:gd name="connsiteX12" fmla="*/ 729615 w 962259"/>
                <a:gd name="connsiteY12" fmla="*/ 108297 h 526767"/>
                <a:gd name="connsiteX13" fmla="*/ 782955 w 962259"/>
                <a:gd name="connsiteY13" fmla="*/ 416907 h 526767"/>
                <a:gd name="connsiteX14" fmla="*/ 849630 w 962259"/>
                <a:gd name="connsiteY14" fmla="*/ 213072 h 526767"/>
                <a:gd name="connsiteX15" fmla="*/ 891540 w 962259"/>
                <a:gd name="connsiteY15" fmla="*/ 355947 h 526767"/>
                <a:gd name="connsiteX16" fmla="*/ 952500 w 962259"/>
                <a:gd name="connsiteY16" fmla="*/ 373092 h 526767"/>
                <a:gd name="connsiteX0" fmla="*/ 0 w 962259"/>
                <a:gd name="connsiteY0" fmla="*/ 325467 h 526767"/>
                <a:gd name="connsiteX1" fmla="*/ 95250 w 962259"/>
                <a:gd name="connsiteY1" fmla="*/ 293082 h 526767"/>
                <a:gd name="connsiteX2" fmla="*/ 140970 w 962259"/>
                <a:gd name="connsiteY2" fmla="*/ 192117 h 526767"/>
                <a:gd name="connsiteX3" fmla="*/ 156363 w 962259"/>
                <a:gd name="connsiteY3" fmla="*/ 503739 h 526767"/>
                <a:gd name="connsiteX4" fmla="*/ 217011 w 962259"/>
                <a:gd name="connsiteY4" fmla="*/ 15008 h 526767"/>
                <a:gd name="connsiteX5" fmla="*/ 265525 w 962259"/>
                <a:gd name="connsiteY5" fmla="*/ 518407 h 526767"/>
                <a:gd name="connsiteX6" fmla="*/ 311690 w 962259"/>
                <a:gd name="connsiteY6" fmla="*/ 15487 h 526767"/>
                <a:gd name="connsiteX7" fmla="*/ 342900 w 962259"/>
                <a:gd name="connsiteY7" fmla="*/ 439767 h 526767"/>
                <a:gd name="connsiteX8" fmla="*/ 409575 w 962259"/>
                <a:gd name="connsiteY8" fmla="*/ 155922 h 526767"/>
                <a:gd name="connsiteX9" fmla="*/ 501015 w 962259"/>
                <a:gd name="connsiteY9" fmla="*/ 525492 h 526767"/>
                <a:gd name="connsiteX10" fmla="*/ 582930 w 962259"/>
                <a:gd name="connsiteY10" fmla="*/ 1617 h 526767"/>
                <a:gd name="connsiteX11" fmla="*/ 634365 w 962259"/>
                <a:gd name="connsiteY11" fmla="*/ 354042 h 526767"/>
                <a:gd name="connsiteX12" fmla="*/ 729615 w 962259"/>
                <a:gd name="connsiteY12" fmla="*/ 108297 h 526767"/>
                <a:gd name="connsiteX13" fmla="*/ 782955 w 962259"/>
                <a:gd name="connsiteY13" fmla="*/ 416907 h 526767"/>
                <a:gd name="connsiteX14" fmla="*/ 849630 w 962259"/>
                <a:gd name="connsiteY14" fmla="*/ 213072 h 526767"/>
                <a:gd name="connsiteX15" fmla="*/ 891540 w 962259"/>
                <a:gd name="connsiteY15" fmla="*/ 355947 h 526767"/>
                <a:gd name="connsiteX16" fmla="*/ 952500 w 962259"/>
                <a:gd name="connsiteY16" fmla="*/ 373092 h 526767"/>
                <a:gd name="connsiteX0" fmla="*/ 0 w 962259"/>
                <a:gd name="connsiteY0" fmla="*/ 325467 h 531338"/>
                <a:gd name="connsiteX1" fmla="*/ 95250 w 962259"/>
                <a:gd name="connsiteY1" fmla="*/ 293082 h 531338"/>
                <a:gd name="connsiteX2" fmla="*/ 140970 w 962259"/>
                <a:gd name="connsiteY2" fmla="*/ 192117 h 531338"/>
                <a:gd name="connsiteX3" fmla="*/ 185470 w 962259"/>
                <a:gd name="connsiteY3" fmla="*/ 529460 h 531338"/>
                <a:gd name="connsiteX4" fmla="*/ 217011 w 962259"/>
                <a:gd name="connsiteY4" fmla="*/ 15008 h 531338"/>
                <a:gd name="connsiteX5" fmla="*/ 265525 w 962259"/>
                <a:gd name="connsiteY5" fmla="*/ 518407 h 531338"/>
                <a:gd name="connsiteX6" fmla="*/ 311690 w 962259"/>
                <a:gd name="connsiteY6" fmla="*/ 15487 h 531338"/>
                <a:gd name="connsiteX7" fmla="*/ 342900 w 962259"/>
                <a:gd name="connsiteY7" fmla="*/ 439767 h 531338"/>
                <a:gd name="connsiteX8" fmla="*/ 409575 w 962259"/>
                <a:gd name="connsiteY8" fmla="*/ 155922 h 531338"/>
                <a:gd name="connsiteX9" fmla="*/ 501015 w 962259"/>
                <a:gd name="connsiteY9" fmla="*/ 525492 h 531338"/>
                <a:gd name="connsiteX10" fmla="*/ 582930 w 962259"/>
                <a:gd name="connsiteY10" fmla="*/ 1617 h 531338"/>
                <a:gd name="connsiteX11" fmla="*/ 634365 w 962259"/>
                <a:gd name="connsiteY11" fmla="*/ 354042 h 531338"/>
                <a:gd name="connsiteX12" fmla="*/ 729615 w 962259"/>
                <a:gd name="connsiteY12" fmla="*/ 108297 h 531338"/>
                <a:gd name="connsiteX13" fmla="*/ 782955 w 962259"/>
                <a:gd name="connsiteY13" fmla="*/ 416907 h 531338"/>
                <a:gd name="connsiteX14" fmla="*/ 849630 w 962259"/>
                <a:gd name="connsiteY14" fmla="*/ 213072 h 531338"/>
                <a:gd name="connsiteX15" fmla="*/ 891540 w 962259"/>
                <a:gd name="connsiteY15" fmla="*/ 355947 h 531338"/>
                <a:gd name="connsiteX16" fmla="*/ 952500 w 962259"/>
                <a:gd name="connsiteY16" fmla="*/ 373092 h 531338"/>
                <a:gd name="connsiteX0" fmla="*/ 0 w 962259"/>
                <a:gd name="connsiteY0" fmla="*/ 325467 h 527681"/>
                <a:gd name="connsiteX1" fmla="*/ 95250 w 962259"/>
                <a:gd name="connsiteY1" fmla="*/ 293082 h 527681"/>
                <a:gd name="connsiteX2" fmla="*/ 140970 w 962259"/>
                <a:gd name="connsiteY2" fmla="*/ 192117 h 527681"/>
                <a:gd name="connsiteX3" fmla="*/ 180619 w 962259"/>
                <a:gd name="connsiteY3" fmla="*/ 525785 h 527681"/>
                <a:gd name="connsiteX4" fmla="*/ 217011 w 962259"/>
                <a:gd name="connsiteY4" fmla="*/ 15008 h 527681"/>
                <a:gd name="connsiteX5" fmla="*/ 265525 w 962259"/>
                <a:gd name="connsiteY5" fmla="*/ 518407 h 527681"/>
                <a:gd name="connsiteX6" fmla="*/ 311690 w 962259"/>
                <a:gd name="connsiteY6" fmla="*/ 15487 h 527681"/>
                <a:gd name="connsiteX7" fmla="*/ 342900 w 962259"/>
                <a:gd name="connsiteY7" fmla="*/ 439767 h 527681"/>
                <a:gd name="connsiteX8" fmla="*/ 409575 w 962259"/>
                <a:gd name="connsiteY8" fmla="*/ 155922 h 527681"/>
                <a:gd name="connsiteX9" fmla="*/ 501015 w 962259"/>
                <a:gd name="connsiteY9" fmla="*/ 525492 h 527681"/>
                <a:gd name="connsiteX10" fmla="*/ 582930 w 962259"/>
                <a:gd name="connsiteY10" fmla="*/ 1617 h 527681"/>
                <a:gd name="connsiteX11" fmla="*/ 634365 w 962259"/>
                <a:gd name="connsiteY11" fmla="*/ 354042 h 527681"/>
                <a:gd name="connsiteX12" fmla="*/ 729615 w 962259"/>
                <a:gd name="connsiteY12" fmla="*/ 108297 h 527681"/>
                <a:gd name="connsiteX13" fmla="*/ 782955 w 962259"/>
                <a:gd name="connsiteY13" fmla="*/ 416907 h 527681"/>
                <a:gd name="connsiteX14" fmla="*/ 849630 w 962259"/>
                <a:gd name="connsiteY14" fmla="*/ 213072 h 527681"/>
                <a:gd name="connsiteX15" fmla="*/ 891540 w 962259"/>
                <a:gd name="connsiteY15" fmla="*/ 355947 h 527681"/>
                <a:gd name="connsiteX16" fmla="*/ 952500 w 962259"/>
                <a:gd name="connsiteY16" fmla="*/ 373092 h 527681"/>
                <a:gd name="connsiteX0" fmla="*/ 0 w 962259"/>
                <a:gd name="connsiteY0" fmla="*/ 325467 h 526767"/>
                <a:gd name="connsiteX1" fmla="*/ 95250 w 962259"/>
                <a:gd name="connsiteY1" fmla="*/ 293082 h 526767"/>
                <a:gd name="connsiteX2" fmla="*/ 140970 w 962259"/>
                <a:gd name="connsiteY2" fmla="*/ 192117 h 526767"/>
                <a:gd name="connsiteX3" fmla="*/ 180619 w 962259"/>
                <a:gd name="connsiteY3" fmla="*/ 525785 h 526767"/>
                <a:gd name="connsiteX4" fmla="*/ 217011 w 962259"/>
                <a:gd name="connsiteY4" fmla="*/ 15008 h 526767"/>
                <a:gd name="connsiteX5" fmla="*/ 265525 w 962259"/>
                <a:gd name="connsiteY5" fmla="*/ 518407 h 526767"/>
                <a:gd name="connsiteX6" fmla="*/ 311690 w 962259"/>
                <a:gd name="connsiteY6" fmla="*/ 15487 h 526767"/>
                <a:gd name="connsiteX7" fmla="*/ 342900 w 962259"/>
                <a:gd name="connsiteY7" fmla="*/ 439767 h 526767"/>
                <a:gd name="connsiteX8" fmla="*/ 409575 w 962259"/>
                <a:gd name="connsiteY8" fmla="*/ 155922 h 526767"/>
                <a:gd name="connsiteX9" fmla="*/ 501015 w 962259"/>
                <a:gd name="connsiteY9" fmla="*/ 525492 h 526767"/>
                <a:gd name="connsiteX10" fmla="*/ 582930 w 962259"/>
                <a:gd name="connsiteY10" fmla="*/ 1617 h 526767"/>
                <a:gd name="connsiteX11" fmla="*/ 634365 w 962259"/>
                <a:gd name="connsiteY11" fmla="*/ 354042 h 526767"/>
                <a:gd name="connsiteX12" fmla="*/ 729615 w 962259"/>
                <a:gd name="connsiteY12" fmla="*/ 108297 h 526767"/>
                <a:gd name="connsiteX13" fmla="*/ 782955 w 962259"/>
                <a:gd name="connsiteY13" fmla="*/ 416907 h 526767"/>
                <a:gd name="connsiteX14" fmla="*/ 849630 w 962259"/>
                <a:gd name="connsiteY14" fmla="*/ 213072 h 526767"/>
                <a:gd name="connsiteX15" fmla="*/ 891540 w 962259"/>
                <a:gd name="connsiteY15" fmla="*/ 355947 h 526767"/>
                <a:gd name="connsiteX16" fmla="*/ 952500 w 962259"/>
                <a:gd name="connsiteY16" fmla="*/ 373092 h 526767"/>
                <a:gd name="connsiteX0" fmla="*/ 0 w 962259"/>
                <a:gd name="connsiteY0" fmla="*/ 325467 h 526767"/>
                <a:gd name="connsiteX1" fmla="*/ 95250 w 962259"/>
                <a:gd name="connsiteY1" fmla="*/ 293082 h 526767"/>
                <a:gd name="connsiteX2" fmla="*/ 140970 w 962259"/>
                <a:gd name="connsiteY2" fmla="*/ 192117 h 526767"/>
                <a:gd name="connsiteX3" fmla="*/ 180619 w 962259"/>
                <a:gd name="connsiteY3" fmla="*/ 525785 h 526767"/>
                <a:gd name="connsiteX4" fmla="*/ 217011 w 962259"/>
                <a:gd name="connsiteY4" fmla="*/ 15008 h 526767"/>
                <a:gd name="connsiteX5" fmla="*/ 297866 w 962259"/>
                <a:gd name="connsiteY5" fmla="*/ 522082 h 526767"/>
                <a:gd name="connsiteX6" fmla="*/ 311690 w 962259"/>
                <a:gd name="connsiteY6" fmla="*/ 15487 h 526767"/>
                <a:gd name="connsiteX7" fmla="*/ 342900 w 962259"/>
                <a:gd name="connsiteY7" fmla="*/ 439767 h 526767"/>
                <a:gd name="connsiteX8" fmla="*/ 409575 w 962259"/>
                <a:gd name="connsiteY8" fmla="*/ 155922 h 526767"/>
                <a:gd name="connsiteX9" fmla="*/ 501015 w 962259"/>
                <a:gd name="connsiteY9" fmla="*/ 525492 h 526767"/>
                <a:gd name="connsiteX10" fmla="*/ 582930 w 962259"/>
                <a:gd name="connsiteY10" fmla="*/ 1617 h 526767"/>
                <a:gd name="connsiteX11" fmla="*/ 634365 w 962259"/>
                <a:gd name="connsiteY11" fmla="*/ 354042 h 526767"/>
                <a:gd name="connsiteX12" fmla="*/ 729615 w 962259"/>
                <a:gd name="connsiteY12" fmla="*/ 108297 h 526767"/>
                <a:gd name="connsiteX13" fmla="*/ 782955 w 962259"/>
                <a:gd name="connsiteY13" fmla="*/ 416907 h 526767"/>
                <a:gd name="connsiteX14" fmla="*/ 849630 w 962259"/>
                <a:gd name="connsiteY14" fmla="*/ 213072 h 526767"/>
                <a:gd name="connsiteX15" fmla="*/ 891540 w 962259"/>
                <a:gd name="connsiteY15" fmla="*/ 355947 h 526767"/>
                <a:gd name="connsiteX16" fmla="*/ 952500 w 962259"/>
                <a:gd name="connsiteY16" fmla="*/ 373092 h 526767"/>
                <a:gd name="connsiteX0" fmla="*/ 0 w 962259"/>
                <a:gd name="connsiteY0" fmla="*/ 325467 h 526767"/>
                <a:gd name="connsiteX1" fmla="*/ 95250 w 962259"/>
                <a:gd name="connsiteY1" fmla="*/ 293082 h 526767"/>
                <a:gd name="connsiteX2" fmla="*/ 140970 w 962259"/>
                <a:gd name="connsiteY2" fmla="*/ 192117 h 526767"/>
                <a:gd name="connsiteX3" fmla="*/ 180619 w 962259"/>
                <a:gd name="connsiteY3" fmla="*/ 525785 h 526767"/>
                <a:gd name="connsiteX4" fmla="*/ 217011 w 962259"/>
                <a:gd name="connsiteY4" fmla="*/ 15008 h 526767"/>
                <a:gd name="connsiteX5" fmla="*/ 273610 w 962259"/>
                <a:gd name="connsiteY5" fmla="*/ 518407 h 526767"/>
                <a:gd name="connsiteX6" fmla="*/ 311690 w 962259"/>
                <a:gd name="connsiteY6" fmla="*/ 15487 h 526767"/>
                <a:gd name="connsiteX7" fmla="*/ 342900 w 962259"/>
                <a:gd name="connsiteY7" fmla="*/ 439767 h 526767"/>
                <a:gd name="connsiteX8" fmla="*/ 409575 w 962259"/>
                <a:gd name="connsiteY8" fmla="*/ 155922 h 526767"/>
                <a:gd name="connsiteX9" fmla="*/ 501015 w 962259"/>
                <a:gd name="connsiteY9" fmla="*/ 525492 h 526767"/>
                <a:gd name="connsiteX10" fmla="*/ 582930 w 962259"/>
                <a:gd name="connsiteY10" fmla="*/ 1617 h 526767"/>
                <a:gd name="connsiteX11" fmla="*/ 634365 w 962259"/>
                <a:gd name="connsiteY11" fmla="*/ 354042 h 526767"/>
                <a:gd name="connsiteX12" fmla="*/ 729615 w 962259"/>
                <a:gd name="connsiteY12" fmla="*/ 108297 h 526767"/>
                <a:gd name="connsiteX13" fmla="*/ 782955 w 962259"/>
                <a:gd name="connsiteY13" fmla="*/ 416907 h 526767"/>
                <a:gd name="connsiteX14" fmla="*/ 849630 w 962259"/>
                <a:gd name="connsiteY14" fmla="*/ 213072 h 526767"/>
                <a:gd name="connsiteX15" fmla="*/ 891540 w 962259"/>
                <a:gd name="connsiteY15" fmla="*/ 355947 h 526767"/>
                <a:gd name="connsiteX16" fmla="*/ 952500 w 962259"/>
                <a:gd name="connsiteY16" fmla="*/ 373092 h 526767"/>
                <a:gd name="connsiteX0" fmla="*/ 0 w 962259"/>
                <a:gd name="connsiteY0" fmla="*/ 325467 h 526767"/>
                <a:gd name="connsiteX1" fmla="*/ 95250 w 962259"/>
                <a:gd name="connsiteY1" fmla="*/ 293082 h 526767"/>
                <a:gd name="connsiteX2" fmla="*/ 140970 w 962259"/>
                <a:gd name="connsiteY2" fmla="*/ 192117 h 526767"/>
                <a:gd name="connsiteX3" fmla="*/ 180619 w 962259"/>
                <a:gd name="connsiteY3" fmla="*/ 525785 h 526767"/>
                <a:gd name="connsiteX4" fmla="*/ 217011 w 962259"/>
                <a:gd name="connsiteY4" fmla="*/ 15008 h 526767"/>
                <a:gd name="connsiteX5" fmla="*/ 273610 w 962259"/>
                <a:gd name="connsiteY5" fmla="*/ 518407 h 526767"/>
                <a:gd name="connsiteX6" fmla="*/ 311690 w 962259"/>
                <a:gd name="connsiteY6" fmla="*/ 15487 h 526767"/>
                <a:gd name="connsiteX7" fmla="*/ 342900 w 962259"/>
                <a:gd name="connsiteY7" fmla="*/ 439767 h 526767"/>
                <a:gd name="connsiteX8" fmla="*/ 409575 w 962259"/>
                <a:gd name="connsiteY8" fmla="*/ 155922 h 526767"/>
                <a:gd name="connsiteX9" fmla="*/ 501015 w 962259"/>
                <a:gd name="connsiteY9" fmla="*/ 525492 h 526767"/>
                <a:gd name="connsiteX10" fmla="*/ 582930 w 962259"/>
                <a:gd name="connsiteY10" fmla="*/ 1617 h 526767"/>
                <a:gd name="connsiteX11" fmla="*/ 634365 w 962259"/>
                <a:gd name="connsiteY11" fmla="*/ 354042 h 526767"/>
                <a:gd name="connsiteX12" fmla="*/ 729615 w 962259"/>
                <a:gd name="connsiteY12" fmla="*/ 108297 h 526767"/>
                <a:gd name="connsiteX13" fmla="*/ 782955 w 962259"/>
                <a:gd name="connsiteY13" fmla="*/ 416907 h 526767"/>
                <a:gd name="connsiteX14" fmla="*/ 849630 w 962259"/>
                <a:gd name="connsiteY14" fmla="*/ 213072 h 526767"/>
                <a:gd name="connsiteX15" fmla="*/ 891540 w 962259"/>
                <a:gd name="connsiteY15" fmla="*/ 355947 h 526767"/>
                <a:gd name="connsiteX16" fmla="*/ 952500 w 962259"/>
                <a:gd name="connsiteY16" fmla="*/ 373092 h 526767"/>
                <a:gd name="connsiteX0" fmla="*/ 0 w 962259"/>
                <a:gd name="connsiteY0" fmla="*/ 325467 h 526767"/>
                <a:gd name="connsiteX1" fmla="*/ 95250 w 962259"/>
                <a:gd name="connsiteY1" fmla="*/ 293082 h 526767"/>
                <a:gd name="connsiteX2" fmla="*/ 140970 w 962259"/>
                <a:gd name="connsiteY2" fmla="*/ 192117 h 526767"/>
                <a:gd name="connsiteX3" fmla="*/ 180619 w 962259"/>
                <a:gd name="connsiteY3" fmla="*/ 525785 h 526767"/>
                <a:gd name="connsiteX4" fmla="*/ 217011 w 962259"/>
                <a:gd name="connsiteY4" fmla="*/ 15008 h 526767"/>
                <a:gd name="connsiteX5" fmla="*/ 273610 w 962259"/>
                <a:gd name="connsiteY5" fmla="*/ 518407 h 526767"/>
                <a:gd name="connsiteX6" fmla="*/ 311690 w 962259"/>
                <a:gd name="connsiteY6" fmla="*/ 15487 h 526767"/>
                <a:gd name="connsiteX7" fmla="*/ 342900 w 962259"/>
                <a:gd name="connsiteY7" fmla="*/ 439767 h 526767"/>
                <a:gd name="connsiteX8" fmla="*/ 409575 w 962259"/>
                <a:gd name="connsiteY8" fmla="*/ 155922 h 526767"/>
                <a:gd name="connsiteX9" fmla="*/ 501015 w 962259"/>
                <a:gd name="connsiteY9" fmla="*/ 525492 h 526767"/>
                <a:gd name="connsiteX10" fmla="*/ 582930 w 962259"/>
                <a:gd name="connsiteY10" fmla="*/ 1617 h 526767"/>
                <a:gd name="connsiteX11" fmla="*/ 634365 w 962259"/>
                <a:gd name="connsiteY11" fmla="*/ 354042 h 526767"/>
                <a:gd name="connsiteX12" fmla="*/ 729615 w 962259"/>
                <a:gd name="connsiteY12" fmla="*/ 108297 h 526767"/>
                <a:gd name="connsiteX13" fmla="*/ 782955 w 962259"/>
                <a:gd name="connsiteY13" fmla="*/ 416907 h 526767"/>
                <a:gd name="connsiteX14" fmla="*/ 849630 w 962259"/>
                <a:gd name="connsiteY14" fmla="*/ 213072 h 526767"/>
                <a:gd name="connsiteX15" fmla="*/ 891540 w 962259"/>
                <a:gd name="connsiteY15" fmla="*/ 355947 h 526767"/>
                <a:gd name="connsiteX16" fmla="*/ 952500 w 962259"/>
                <a:gd name="connsiteY16" fmla="*/ 373092 h 526767"/>
                <a:gd name="connsiteX0" fmla="*/ 0 w 962259"/>
                <a:gd name="connsiteY0" fmla="*/ 325467 h 529961"/>
                <a:gd name="connsiteX1" fmla="*/ 95250 w 962259"/>
                <a:gd name="connsiteY1" fmla="*/ 293082 h 529961"/>
                <a:gd name="connsiteX2" fmla="*/ 140970 w 962259"/>
                <a:gd name="connsiteY2" fmla="*/ 192117 h 529961"/>
                <a:gd name="connsiteX3" fmla="*/ 180619 w 962259"/>
                <a:gd name="connsiteY3" fmla="*/ 525785 h 529961"/>
                <a:gd name="connsiteX4" fmla="*/ 217011 w 962259"/>
                <a:gd name="connsiteY4" fmla="*/ 15008 h 529961"/>
                <a:gd name="connsiteX5" fmla="*/ 283313 w 962259"/>
                <a:gd name="connsiteY5" fmla="*/ 529431 h 529961"/>
                <a:gd name="connsiteX6" fmla="*/ 311690 w 962259"/>
                <a:gd name="connsiteY6" fmla="*/ 15487 h 529961"/>
                <a:gd name="connsiteX7" fmla="*/ 342900 w 962259"/>
                <a:gd name="connsiteY7" fmla="*/ 439767 h 529961"/>
                <a:gd name="connsiteX8" fmla="*/ 409575 w 962259"/>
                <a:gd name="connsiteY8" fmla="*/ 155922 h 529961"/>
                <a:gd name="connsiteX9" fmla="*/ 501015 w 962259"/>
                <a:gd name="connsiteY9" fmla="*/ 525492 h 529961"/>
                <a:gd name="connsiteX10" fmla="*/ 582930 w 962259"/>
                <a:gd name="connsiteY10" fmla="*/ 1617 h 529961"/>
                <a:gd name="connsiteX11" fmla="*/ 634365 w 962259"/>
                <a:gd name="connsiteY11" fmla="*/ 354042 h 529961"/>
                <a:gd name="connsiteX12" fmla="*/ 729615 w 962259"/>
                <a:gd name="connsiteY12" fmla="*/ 108297 h 529961"/>
                <a:gd name="connsiteX13" fmla="*/ 782955 w 962259"/>
                <a:gd name="connsiteY13" fmla="*/ 416907 h 529961"/>
                <a:gd name="connsiteX14" fmla="*/ 849630 w 962259"/>
                <a:gd name="connsiteY14" fmla="*/ 213072 h 529961"/>
                <a:gd name="connsiteX15" fmla="*/ 891540 w 962259"/>
                <a:gd name="connsiteY15" fmla="*/ 355947 h 529961"/>
                <a:gd name="connsiteX16" fmla="*/ 952500 w 962259"/>
                <a:gd name="connsiteY16" fmla="*/ 373092 h 529961"/>
                <a:gd name="connsiteX0" fmla="*/ 0 w 962259"/>
                <a:gd name="connsiteY0" fmla="*/ 325467 h 529963"/>
                <a:gd name="connsiteX1" fmla="*/ 95250 w 962259"/>
                <a:gd name="connsiteY1" fmla="*/ 293082 h 529963"/>
                <a:gd name="connsiteX2" fmla="*/ 140970 w 962259"/>
                <a:gd name="connsiteY2" fmla="*/ 192117 h 529963"/>
                <a:gd name="connsiteX3" fmla="*/ 180619 w 962259"/>
                <a:gd name="connsiteY3" fmla="*/ 525785 h 529963"/>
                <a:gd name="connsiteX4" fmla="*/ 217011 w 962259"/>
                <a:gd name="connsiteY4" fmla="*/ 15008 h 529963"/>
                <a:gd name="connsiteX5" fmla="*/ 283313 w 962259"/>
                <a:gd name="connsiteY5" fmla="*/ 529431 h 529963"/>
                <a:gd name="connsiteX6" fmla="*/ 311690 w 962259"/>
                <a:gd name="connsiteY6" fmla="*/ 15487 h 529963"/>
                <a:gd name="connsiteX7" fmla="*/ 359071 w 962259"/>
                <a:gd name="connsiteY7" fmla="*/ 439766 h 529963"/>
                <a:gd name="connsiteX8" fmla="*/ 409575 w 962259"/>
                <a:gd name="connsiteY8" fmla="*/ 155922 h 529963"/>
                <a:gd name="connsiteX9" fmla="*/ 501015 w 962259"/>
                <a:gd name="connsiteY9" fmla="*/ 525492 h 529963"/>
                <a:gd name="connsiteX10" fmla="*/ 582930 w 962259"/>
                <a:gd name="connsiteY10" fmla="*/ 1617 h 529963"/>
                <a:gd name="connsiteX11" fmla="*/ 634365 w 962259"/>
                <a:gd name="connsiteY11" fmla="*/ 354042 h 529963"/>
                <a:gd name="connsiteX12" fmla="*/ 729615 w 962259"/>
                <a:gd name="connsiteY12" fmla="*/ 108297 h 529963"/>
                <a:gd name="connsiteX13" fmla="*/ 782955 w 962259"/>
                <a:gd name="connsiteY13" fmla="*/ 416907 h 529963"/>
                <a:gd name="connsiteX14" fmla="*/ 849630 w 962259"/>
                <a:gd name="connsiteY14" fmla="*/ 213072 h 529963"/>
                <a:gd name="connsiteX15" fmla="*/ 891540 w 962259"/>
                <a:gd name="connsiteY15" fmla="*/ 355947 h 529963"/>
                <a:gd name="connsiteX16" fmla="*/ 952500 w 962259"/>
                <a:gd name="connsiteY16" fmla="*/ 373092 h 529963"/>
                <a:gd name="connsiteX0" fmla="*/ 0 w 962259"/>
                <a:gd name="connsiteY0" fmla="*/ 325467 h 529961"/>
                <a:gd name="connsiteX1" fmla="*/ 95250 w 962259"/>
                <a:gd name="connsiteY1" fmla="*/ 293082 h 529961"/>
                <a:gd name="connsiteX2" fmla="*/ 140970 w 962259"/>
                <a:gd name="connsiteY2" fmla="*/ 192117 h 529961"/>
                <a:gd name="connsiteX3" fmla="*/ 180619 w 962259"/>
                <a:gd name="connsiteY3" fmla="*/ 525785 h 529961"/>
                <a:gd name="connsiteX4" fmla="*/ 217011 w 962259"/>
                <a:gd name="connsiteY4" fmla="*/ 15008 h 529961"/>
                <a:gd name="connsiteX5" fmla="*/ 283313 w 962259"/>
                <a:gd name="connsiteY5" fmla="*/ 529431 h 529961"/>
                <a:gd name="connsiteX6" fmla="*/ 311690 w 962259"/>
                <a:gd name="connsiteY6" fmla="*/ 15487 h 529961"/>
                <a:gd name="connsiteX7" fmla="*/ 359071 w 962259"/>
                <a:gd name="connsiteY7" fmla="*/ 439766 h 529961"/>
                <a:gd name="connsiteX8" fmla="*/ 409575 w 962259"/>
                <a:gd name="connsiteY8" fmla="*/ 155922 h 529961"/>
                <a:gd name="connsiteX9" fmla="*/ 501015 w 962259"/>
                <a:gd name="connsiteY9" fmla="*/ 525492 h 529961"/>
                <a:gd name="connsiteX10" fmla="*/ 582930 w 962259"/>
                <a:gd name="connsiteY10" fmla="*/ 1617 h 529961"/>
                <a:gd name="connsiteX11" fmla="*/ 634365 w 962259"/>
                <a:gd name="connsiteY11" fmla="*/ 354042 h 529961"/>
                <a:gd name="connsiteX12" fmla="*/ 729615 w 962259"/>
                <a:gd name="connsiteY12" fmla="*/ 108297 h 529961"/>
                <a:gd name="connsiteX13" fmla="*/ 782955 w 962259"/>
                <a:gd name="connsiteY13" fmla="*/ 416907 h 529961"/>
                <a:gd name="connsiteX14" fmla="*/ 849630 w 962259"/>
                <a:gd name="connsiteY14" fmla="*/ 213072 h 529961"/>
                <a:gd name="connsiteX15" fmla="*/ 891540 w 962259"/>
                <a:gd name="connsiteY15" fmla="*/ 355947 h 529961"/>
                <a:gd name="connsiteX16" fmla="*/ 952500 w 962259"/>
                <a:gd name="connsiteY16" fmla="*/ 373092 h 529961"/>
                <a:gd name="connsiteX0" fmla="*/ 0 w 962259"/>
                <a:gd name="connsiteY0" fmla="*/ 325467 h 529963"/>
                <a:gd name="connsiteX1" fmla="*/ 95250 w 962259"/>
                <a:gd name="connsiteY1" fmla="*/ 293082 h 529963"/>
                <a:gd name="connsiteX2" fmla="*/ 140970 w 962259"/>
                <a:gd name="connsiteY2" fmla="*/ 192117 h 529963"/>
                <a:gd name="connsiteX3" fmla="*/ 180619 w 962259"/>
                <a:gd name="connsiteY3" fmla="*/ 525785 h 529963"/>
                <a:gd name="connsiteX4" fmla="*/ 217011 w 962259"/>
                <a:gd name="connsiteY4" fmla="*/ 15008 h 529963"/>
                <a:gd name="connsiteX5" fmla="*/ 283313 w 962259"/>
                <a:gd name="connsiteY5" fmla="*/ 529431 h 529963"/>
                <a:gd name="connsiteX6" fmla="*/ 311690 w 962259"/>
                <a:gd name="connsiteY6" fmla="*/ 15487 h 529963"/>
                <a:gd name="connsiteX7" fmla="*/ 359071 w 962259"/>
                <a:gd name="connsiteY7" fmla="*/ 439766 h 529963"/>
                <a:gd name="connsiteX8" fmla="*/ 409575 w 962259"/>
                <a:gd name="connsiteY8" fmla="*/ 155922 h 529963"/>
                <a:gd name="connsiteX9" fmla="*/ 442800 w 962259"/>
                <a:gd name="connsiteY9" fmla="*/ 525492 h 529963"/>
                <a:gd name="connsiteX10" fmla="*/ 582930 w 962259"/>
                <a:gd name="connsiteY10" fmla="*/ 1617 h 529963"/>
                <a:gd name="connsiteX11" fmla="*/ 634365 w 962259"/>
                <a:gd name="connsiteY11" fmla="*/ 354042 h 529963"/>
                <a:gd name="connsiteX12" fmla="*/ 729615 w 962259"/>
                <a:gd name="connsiteY12" fmla="*/ 108297 h 529963"/>
                <a:gd name="connsiteX13" fmla="*/ 782955 w 962259"/>
                <a:gd name="connsiteY13" fmla="*/ 416907 h 529963"/>
                <a:gd name="connsiteX14" fmla="*/ 849630 w 962259"/>
                <a:gd name="connsiteY14" fmla="*/ 213072 h 529963"/>
                <a:gd name="connsiteX15" fmla="*/ 891540 w 962259"/>
                <a:gd name="connsiteY15" fmla="*/ 355947 h 529963"/>
                <a:gd name="connsiteX16" fmla="*/ 952500 w 962259"/>
                <a:gd name="connsiteY16" fmla="*/ 373092 h 529963"/>
                <a:gd name="connsiteX0" fmla="*/ 0 w 962259"/>
                <a:gd name="connsiteY0" fmla="*/ 325278 h 529772"/>
                <a:gd name="connsiteX1" fmla="*/ 95250 w 962259"/>
                <a:gd name="connsiteY1" fmla="*/ 292893 h 529772"/>
                <a:gd name="connsiteX2" fmla="*/ 140970 w 962259"/>
                <a:gd name="connsiteY2" fmla="*/ 191928 h 529772"/>
                <a:gd name="connsiteX3" fmla="*/ 180619 w 962259"/>
                <a:gd name="connsiteY3" fmla="*/ 525596 h 529772"/>
                <a:gd name="connsiteX4" fmla="*/ 217011 w 962259"/>
                <a:gd name="connsiteY4" fmla="*/ 14819 h 529772"/>
                <a:gd name="connsiteX5" fmla="*/ 283313 w 962259"/>
                <a:gd name="connsiteY5" fmla="*/ 529242 h 529772"/>
                <a:gd name="connsiteX6" fmla="*/ 311690 w 962259"/>
                <a:gd name="connsiteY6" fmla="*/ 15298 h 529772"/>
                <a:gd name="connsiteX7" fmla="*/ 359071 w 962259"/>
                <a:gd name="connsiteY7" fmla="*/ 439577 h 529772"/>
                <a:gd name="connsiteX8" fmla="*/ 409575 w 962259"/>
                <a:gd name="connsiteY8" fmla="*/ 155733 h 529772"/>
                <a:gd name="connsiteX9" fmla="*/ 467056 w 962259"/>
                <a:gd name="connsiteY9" fmla="*/ 514280 h 529772"/>
                <a:gd name="connsiteX10" fmla="*/ 582930 w 962259"/>
                <a:gd name="connsiteY10" fmla="*/ 1428 h 529772"/>
                <a:gd name="connsiteX11" fmla="*/ 634365 w 962259"/>
                <a:gd name="connsiteY11" fmla="*/ 353853 h 529772"/>
                <a:gd name="connsiteX12" fmla="*/ 729615 w 962259"/>
                <a:gd name="connsiteY12" fmla="*/ 108108 h 529772"/>
                <a:gd name="connsiteX13" fmla="*/ 782955 w 962259"/>
                <a:gd name="connsiteY13" fmla="*/ 416718 h 529772"/>
                <a:gd name="connsiteX14" fmla="*/ 849630 w 962259"/>
                <a:gd name="connsiteY14" fmla="*/ 212883 h 529772"/>
                <a:gd name="connsiteX15" fmla="*/ 891540 w 962259"/>
                <a:gd name="connsiteY15" fmla="*/ 355758 h 529772"/>
                <a:gd name="connsiteX16" fmla="*/ 952500 w 962259"/>
                <a:gd name="connsiteY16" fmla="*/ 372903 h 529772"/>
                <a:gd name="connsiteX0" fmla="*/ 0 w 962259"/>
                <a:gd name="connsiteY0" fmla="*/ 325156 h 529652"/>
                <a:gd name="connsiteX1" fmla="*/ 95250 w 962259"/>
                <a:gd name="connsiteY1" fmla="*/ 292771 h 529652"/>
                <a:gd name="connsiteX2" fmla="*/ 140970 w 962259"/>
                <a:gd name="connsiteY2" fmla="*/ 191806 h 529652"/>
                <a:gd name="connsiteX3" fmla="*/ 180619 w 962259"/>
                <a:gd name="connsiteY3" fmla="*/ 525474 h 529652"/>
                <a:gd name="connsiteX4" fmla="*/ 217011 w 962259"/>
                <a:gd name="connsiteY4" fmla="*/ 14697 h 529652"/>
                <a:gd name="connsiteX5" fmla="*/ 283313 w 962259"/>
                <a:gd name="connsiteY5" fmla="*/ 529120 h 529652"/>
                <a:gd name="connsiteX6" fmla="*/ 311690 w 962259"/>
                <a:gd name="connsiteY6" fmla="*/ 15176 h 529652"/>
                <a:gd name="connsiteX7" fmla="*/ 359071 w 962259"/>
                <a:gd name="connsiteY7" fmla="*/ 439455 h 529652"/>
                <a:gd name="connsiteX8" fmla="*/ 409575 w 962259"/>
                <a:gd name="connsiteY8" fmla="*/ 155611 h 529652"/>
                <a:gd name="connsiteX9" fmla="*/ 481610 w 962259"/>
                <a:gd name="connsiteY9" fmla="*/ 506809 h 529652"/>
                <a:gd name="connsiteX10" fmla="*/ 582930 w 962259"/>
                <a:gd name="connsiteY10" fmla="*/ 1306 h 529652"/>
                <a:gd name="connsiteX11" fmla="*/ 634365 w 962259"/>
                <a:gd name="connsiteY11" fmla="*/ 353731 h 529652"/>
                <a:gd name="connsiteX12" fmla="*/ 729615 w 962259"/>
                <a:gd name="connsiteY12" fmla="*/ 107986 h 529652"/>
                <a:gd name="connsiteX13" fmla="*/ 782955 w 962259"/>
                <a:gd name="connsiteY13" fmla="*/ 416596 h 529652"/>
                <a:gd name="connsiteX14" fmla="*/ 849630 w 962259"/>
                <a:gd name="connsiteY14" fmla="*/ 212761 h 529652"/>
                <a:gd name="connsiteX15" fmla="*/ 891540 w 962259"/>
                <a:gd name="connsiteY15" fmla="*/ 355636 h 529652"/>
                <a:gd name="connsiteX16" fmla="*/ 952500 w 962259"/>
                <a:gd name="connsiteY16" fmla="*/ 372781 h 529652"/>
                <a:gd name="connsiteX0" fmla="*/ 0 w 962259"/>
                <a:gd name="connsiteY0" fmla="*/ 325156 h 529650"/>
                <a:gd name="connsiteX1" fmla="*/ 95250 w 962259"/>
                <a:gd name="connsiteY1" fmla="*/ 292771 h 529650"/>
                <a:gd name="connsiteX2" fmla="*/ 140970 w 962259"/>
                <a:gd name="connsiteY2" fmla="*/ 191806 h 529650"/>
                <a:gd name="connsiteX3" fmla="*/ 180619 w 962259"/>
                <a:gd name="connsiteY3" fmla="*/ 525474 h 529650"/>
                <a:gd name="connsiteX4" fmla="*/ 217011 w 962259"/>
                <a:gd name="connsiteY4" fmla="*/ 14697 h 529650"/>
                <a:gd name="connsiteX5" fmla="*/ 283313 w 962259"/>
                <a:gd name="connsiteY5" fmla="*/ 529120 h 529650"/>
                <a:gd name="connsiteX6" fmla="*/ 311690 w 962259"/>
                <a:gd name="connsiteY6" fmla="*/ 15176 h 529650"/>
                <a:gd name="connsiteX7" fmla="*/ 359071 w 962259"/>
                <a:gd name="connsiteY7" fmla="*/ 439455 h 529650"/>
                <a:gd name="connsiteX8" fmla="*/ 409575 w 962259"/>
                <a:gd name="connsiteY8" fmla="*/ 155611 h 529650"/>
                <a:gd name="connsiteX9" fmla="*/ 481610 w 962259"/>
                <a:gd name="connsiteY9" fmla="*/ 506809 h 529650"/>
                <a:gd name="connsiteX10" fmla="*/ 582930 w 962259"/>
                <a:gd name="connsiteY10" fmla="*/ 1306 h 529650"/>
                <a:gd name="connsiteX11" fmla="*/ 634365 w 962259"/>
                <a:gd name="connsiteY11" fmla="*/ 353731 h 529650"/>
                <a:gd name="connsiteX12" fmla="*/ 729615 w 962259"/>
                <a:gd name="connsiteY12" fmla="*/ 107986 h 529650"/>
                <a:gd name="connsiteX13" fmla="*/ 782955 w 962259"/>
                <a:gd name="connsiteY13" fmla="*/ 416596 h 529650"/>
                <a:gd name="connsiteX14" fmla="*/ 849630 w 962259"/>
                <a:gd name="connsiteY14" fmla="*/ 212761 h 529650"/>
                <a:gd name="connsiteX15" fmla="*/ 891540 w 962259"/>
                <a:gd name="connsiteY15" fmla="*/ 355636 h 529650"/>
                <a:gd name="connsiteX16" fmla="*/ 952500 w 962259"/>
                <a:gd name="connsiteY16" fmla="*/ 372781 h 529650"/>
                <a:gd name="connsiteX0" fmla="*/ 0 w 962259"/>
                <a:gd name="connsiteY0" fmla="*/ 325156 h 529652"/>
                <a:gd name="connsiteX1" fmla="*/ 95250 w 962259"/>
                <a:gd name="connsiteY1" fmla="*/ 292771 h 529652"/>
                <a:gd name="connsiteX2" fmla="*/ 140970 w 962259"/>
                <a:gd name="connsiteY2" fmla="*/ 191806 h 529652"/>
                <a:gd name="connsiteX3" fmla="*/ 180619 w 962259"/>
                <a:gd name="connsiteY3" fmla="*/ 525474 h 529652"/>
                <a:gd name="connsiteX4" fmla="*/ 217011 w 962259"/>
                <a:gd name="connsiteY4" fmla="*/ 14697 h 529652"/>
                <a:gd name="connsiteX5" fmla="*/ 283313 w 962259"/>
                <a:gd name="connsiteY5" fmla="*/ 529120 h 529652"/>
                <a:gd name="connsiteX6" fmla="*/ 311690 w 962259"/>
                <a:gd name="connsiteY6" fmla="*/ 15176 h 529652"/>
                <a:gd name="connsiteX7" fmla="*/ 359071 w 962259"/>
                <a:gd name="connsiteY7" fmla="*/ 439455 h 529652"/>
                <a:gd name="connsiteX8" fmla="*/ 409575 w 962259"/>
                <a:gd name="connsiteY8" fmla="*/ 155611 h 529652"/>
                <a:gd name="connsiteX9" fmla="*/ 481610 w 962259"/>
                <a:gd name="connsiteY9" fmla="*/ 506809 h 529652"/>
                <a:gd name="connsiteX10" fmla="*/ 582930 w 962259"/>
                <a:gd name="connsiteY10" fmla="*/ 1306 h 529652"/>
                <a:gd name="connsiteX11" fmla="*/ 634365 w 962259"/>
                <a:gd name="connsiteY11" fmla="*/ 353731 h 529652"/>
                <a:gd name="connsiteX12" fmla="*/ 729615 w 962259"/>
                <a:gd name="connsiteY12" fmla="*/ 107986 h 529652"/>
                <a:gd name="connsiteX13" fmla="*/ 782955 w 962259"/>
                <a:gd name="connsiteY13" fmla="*/ 416596 h 529652"/>
                <a:gd name="connsiteX14" fmla="*/ 849630 w 962259"/>
                <a:gd name="connsiteY14" fmla="*/ 212761 h 529652"/>
                <a:gd name="connsiteX15" fmla="*/ 891540 w 962259"/>
                <a:gd name="connsiteY15" fmla="*/ 355636 h 529652"/>
                <a:gd name="connsiteX16" fmla="*/ 952500 w 962259"/>
                <a:gd name="connsiteY16" fmla="*/ 372781 h 529652"/>
                <a:gd name="connsiteX0" fmla="*/ 0 w 962259"/>
                <a:gd name="connsiteY0" fmla="*/ 325104 h 558627"/>
                <a:gd name="connsiteX1" fmla="*/ 95250 w 962259"/>
                <a:gd name="connsiteY1" fmla="*/ 292719 h 558627"/>
                <a:gd name="connsiteX2" fmla="*/ 140970 w 962259"/>
                <a:gd name="connsiteY2" fmla="*/ 191754 h 558627"/>
                <a:gd name="connsiteX3" fmla="*/ 180619 w 962259"/>
                <a:gd name="connsiteY3" fmla="*/ 525422 h 558627"/>
                <a:gd name="connsiteX4" fmla="*/ 217011 w 962259"/>
                <a:gd name="connsiteY4" fmla="*/ 14645 h 558627"/>
                <a:gd name="connsiteX5" fmla="*/ 283313 w 962259"/>
                <a:gd name="connsiteY5" fmla="*/ 529068 h 558627"/>
                <a:gd name="connsiteX6" fmla="*/ 311690 w 962259"/>
                <a:gd name="connsiteY6" fmla="*/ 15124 h 558627"/>
                <a:gd name="connsiteX7" fmla="*/ 359071 w 962259"/>
                <a:gd name="connsiteY7" fmla="*/ 439403 h 558627"/>
                <a:gd name="connsiteX8" fmla="*/ 409575 w 962259"/>
                <a:gd name="connsiteY8" fmla="*/ 155559 h 558627"/>
                <a:gd name="connsiteX9" fmla="*/ 481610 w 962259"/>
                <a:gd name="connsiteY9" fmla="*/ 506757 h 558627"/>
                <a:gd name="connsiteX10" fmla="*/ 477362 w 962259"/>
                <a:gd name="connsiteY10" fmla="*/ 503345 h 558627"/>
                <a:gd name="connsiteX11" fmla="*/ 582930 w 962259"/>
                <a:gd name="connsiteY11" fmla="*/ 1254 h 558627"/>
                <a:gd name="connsiteX12" fmla="*/ 634365 w 962259"/>
                <a:gd name="connsiteY12" fmla="*/ 353679 h 558627"/>
                <a:gd name="connsiteX13" fmla="*/ 729615 w 962259"/>
                <a:gd name="connsiteY13" fmla="*/ 107934 h 558627"/>
                <a:gd name="connsiteX14" fmla="*/ 782955 w 962259"/>
                <a:gd name="connsiteY14" fmla="*/ 416544 h 558627"/>
                <a:gd name="connsiteX15" fmla="*/ 849630 w 962259"/>
                <a:gd name="connsiteY15" fmla="*/ 212709 h 558627"/>
                <a:gd name="connsiteX16" fmla="*/ 891540 w 962259"/>
                <a:gd name="connsiteY16" fmla="*/ 355584 h 558627"/>
                <a:gd name="connsiteX17" fmla="*/ 952500 w 962259"/>
                <a:gd name="connsiteY17" fmla="*/ 372729 h 558627"/>
                <a:gd name="connsiteX0" fmla="*/ 0 w 962259"/>
                <a:gd name="connsiteY0" fmla="*/ 324583 h 538785"/>
                <a:gd name="connsiteX1" fmla="*/ 95250 w 962259"/>
                <a:gd name="connsiteY1" fmla="*/ 292198 h 538785"/>
                <a:gd name="connsiteX2" fmla="*/ 140970 w 962259"/>
                <a:gd name="connsiteY2" fmla="*/ 191233 h 538785"/>
                <a:gd name="connsiteX3" fmla="*/ 180619 w 962259"/>
                <a:gd name="connsiteY3" fmla="*/ 524901 h 538785"/>
                <a:gd name="connsiteX4" fmla="*/ 217011 w 962259"/>
                <a:gd name="connsiteY4" fmla="*/ 14124 h 538785"/>
                <a:gd name="connsiteX5" fmla="*/ 283313 w 962259"/>
                <a:gd name="connsiteY5" fmla="*/ 528547 h 538785"/>
                <a:gd name="connsiteX6" fmla="*/ 311690 w 962259"/>
                <a:gd name="connsiteY6" fmla="*/ 14603 h 538785"/>
                <a:gd name="connsiteX7" fmla="*/ 359071 w 962259"/>
                <a:gd name="connsiteY7" fmla="*/ 438882 h 538785"/>
                <a:gd name="connsiteX8" fmla="*/ 409575 w 962259"/>
                <a:gd name="connsiteY8" fmla="*/ 155038 h 538785"/>
                <a:gd name="connsiteX9" fmla="*/ 481610 w 962259"/>
                <a:gd name="connsiteY9" fmla="*/ 506236 h 538785"/>
                <a:gd name="connsiteX10" fmla="*/ 567919 w 962259"/>
                <a:gd name="connsiteY10" fmla="*/ 466079 h 538785"/>
                <a:gd name="connsiteX11" fmla="*/ 582930 w 962259"/>
                <a:gd name="connsiteY11" fmla="*/ 733 h 538785"/>
                <a:gd name="connsiteX12" fmla="*/ 634365 w 962259"/>
                <a:gd name="connsiteY12" fmla="*/ 353158 h 538785"/>
                <a:gd name="connsiteX13" fmla="*/ 729615 w 962259"/>
                <a:gd name="connsiteY13" fmla="*/ 107413 h 538785"/>
                <a:gd name="connsiteX14" fmla="*/ 782955 w 962259"/>
                <a:gd name="connsiteY14" fmla="*/ 416023 h 538785"/>
                <a:gd name="connsiteX15" fmla="*/ 849630 w 962259"/>
                <a:gd name="connsiteY15" fmla="*/ 212188 h 538785"/>
                <a:gd name="connsiteX16" fmla="*/ 891540 w 962259"/>
                <a:gd name="connsiteY16" fmla="*/ 355063 h 538785"/>
                <a:gd name="connsiteX17" fmla="*/ 952500 w 962259"/>
                <a:gd name="connsiteY17" fmla="*/ 372208 h 538785"/>
                <a:gd name="connsiteX0" fmla="*/ 0 w 962259"/>
                <a:gd name="connsiteY0" fmla="*/ 324629 h 540477"/>
                <a:gd name="connsiteX1" fmla="*/ 95250 w 962259"/>
                <a:gd name="connsiteY1" fmla="*/ 292244 h 540477"/>
                <a:gd name="connsiteX2" fmla="*/ 140970 w 962259"/>
                <a:gd name="connsiteY2" fmla="*/ 191279 h 540477"/>
                <a:gd name="connsiteX3" fmla="*/ 180619 w 962259"/>
                <a:gd name="connsiteY3" fmla="*/ 524947 h 540477"/>
                <a:gd name="connsiteX4" fmla="*/ 217011 w 962259"/>
                <a:gd name="connsiteY4" fmla="*/ 14170 h 540477"/>
                <a:gd name="connsiteX5" fmla="*/ 283313 w 962259"/>
                <a:gd name="connsiteY5" fmla="*/ 528593 h 540477"/>
                <a:gd name="connsiteX6" fmla="*/ 311690 w 962259"/>
                <a:gd name="connsiteY6" fmla="*/ 14649 h 540477"/>
                <a:gd name="connsiteX7" fmla="*/ 359071 w 962259"/>
                <a:gd name="connsiteY7" fmla="*/ 438928 h 540477"/>
                <a:gd name="connsiteX8" fmla="*/ 409575 w 962259"/>
                <a:gd name="connsiteY8" fmla="*/ 155084 h 540477"/>
                <a:gd name="connsiteX9" fmla="*/ 481610 w 962259"/>
                <a:gd name="connsiteY9" fmla="*/ 506282 h 540477"/>
                <a:gd name="connsiteX10" fmla="*/ 529109 w 962259"/>
                <a:gd name="connsiteY10" fmla="*/ 469800 h 540477"/>
                <a:gd name="connsiteX11" fmla="*/ 582930 w 962259"/>
                <a:gd name="connsiteY11" fmla="*/ 779 h 540477"/>
                <a:gd name="connsiteX12" fmla="*/ 634365 w 962259"/>
                <a:gd name="connsiteY12" fmla="*/ 353204 h 540477"/>
                <a:gd name="connsiteX13" fmla="*/ 729615 w 962259"/>
                <a:gd name="connsiteY13" fmla="*/ 107459 h 540477"/>
                <a:gd name="connsiteX14" fmla="*/ 782955 w 962259"/>
                <a:gd name="connsiteY14" fmla="*/ 416069 h 540477"/>
                <a:gd name="connsiteX15" fmla="*/ 849630 w 962259"/>
                <a:gd name="connsiteY15" fmla="*/ 212234 h 540477"/>
                <a:gd name="connsiteX16" fmla="*/ 891540 w 962259"/>
                <a:gd name="connsiteY16" fmla="*/ 355109 h 540477"/>
                <a:gd name="connsiteX17" fmla="*/ 952500 w 962259"/>
                <a:gd name="connsiteY17" fmla="*/ 372254 h 540477"/>
                <a:gd name="connsiteX0" fmla="*/ 0 w 962259"/>
                <a:gd name="connsiteY0" fmla="*/ 324828 h 529323"/>
                <a:gd name="connsiteX1" fmla="*/ 95250 w 962259"/>
                <a:gd name="connsiteY1" fmla="*/ 292443 h 529323"/>
                <a:gd name="connsiteX2" fmla="*/ 140970 w 962259"/>
                <a:gd name="connsiteY2" fmla="*/ 191478 h 529323"/>
                <a:gd name="connsiteX3" fmla="*/ 180619 w 962259"/>
                <a:gd name="connsiteY3" fmla="*/ 525146 h 529323"/>
                <a:gd name="connsiteX4" fmla="*/ 217011 w 962259"/>
                <a:gd name="connsiteY4" fmla="*/ 14369 h 529323"/>
                <a:gd name="connsiteX5" fmla="*/ 283313 w 962259"/>
                <a:gd name="connsiteY5" fmla="*/ 528792 h 529323"/>
                <a:gd name="connsiteX6" fmla="*/ 311690 w 962259"/>
                <a:gd name="connsiteY6" fmla="*/ 14848 h 529323"/>
                <a:gd name="connsiteX7" fmla="*/ 359071 w 962259"/>
                <a:gd name="connsiteY7" fmla="*/ 439127 h 529323"/>
                <a:gd name="connsiteX8" fmla="*/ 409575 w 962259"/>
                <a:gd name="connsiteY8" fmla="*/ 155283 h 529323"/>
                <a:gd name="connsiteX9" fmla="*/ 481610 w 962259"/>
                <a:gd name="connsiteY9" fmla="*/ 506481 h 529323"/>
                <a:gd name="connsiteX10" fmla="*/ 529109 w 962259"/>
                <a:gd name="connsiteY10" fmla="*/ 469999 h 529323"/>
                <a:gd name="connsiteX11" fmla="*/ 530726 w 962259"/>
                <a:gd name="connsiteY11" fmla="*/ 484695 h 529323"/>
                <a:gd name="connsiteX12" fmla="*/ 582930 w 962259"/>
                <a:gd name="connsiteY12" fmla="*/ 978 h 529323"/>
                <a:gd name="connsiteX13" fmla="*/ 634365 w 962259"/>
                <a:gd name="connsiteY13" fmla="*/ 353403 h 529323"/>
                <a:gd name="connsiteX14" fmla="*/ 729615 w 962259"/>
                <a:gd name="connsiteY14" fmla="*/ 107658 h 529323"/>
                <a:gd name="connsiteX15" fmla="*/ 782955 w 962259"/>
                <a:gd name="connsiteY15" fmla="*/ 416268 h 529323"/>
                <a:gd name="connsiteX16" fmla="*/ 849630 w 962259"/>
                <a:gd name="connsiteY16" fmla="*/ 212433 h 529323"/>
                <a:gd name="connsiteX17" fmla="*/ 891540 w 962259"/>
                <a:gd name="connsiteY17" fmla="*/ 355308 h 529323"/>
                <a:gd name="connsiteX18" fmla="*/ 952500 w 962259"/>
                <a:gd name="connsiteY18" fmla="*/ 372453 h 529323"/>
                <a:gd name="connsiteX0" fmla="*/ 0 w 962259"/>
                <a:gd name="connsiteY0" fmla="*/ 356745 h 561240"/>
                <a:gd name="connsiteX1" fmla="*/ 95250 w 962259"/>
                <a:gd name="connsiteY1" fmla="*/ 324360 h 561240"/>
                <a:gd name="connsiteX2" fmla="*/ 140970 w 962259"/>
                <a:gd name="connsiteY2" fmla="*/ 223395 h 561240"/>
                <a:gd name="connsiteX3" fmla="*/ 180619 w 962259"/>
                <a:gd name="connsiteY3" fmla="*/ 557063 h 561240"/>
                <a:gd name="connsiteX4" fmla="*/ 217011 w 962259"/>
                <a:gd name="connsiteY4" fmla="*/ 46286 h 561240"/>
                <a:gd name="connsiteX5" fmla="*/ 283313 w 962259"/>
                <a:gd name="connsiteY5" fmla="*/ 560709 h 561240"/>
                <a:gd name="connsiteX6" fmla="*/ 311690 w 962259"/>
                <a:gd name="connsiteY6" fmla="*/ 46765 h 561240"/>
                <a:gd name="connsiteX7" fmla="*/ 359071 w 962259"/>
                <a:gd name="connsiteY7" fmla="*/ 471044 h 561240"/>
                <a:gd name="connsiteX8" fmla="*/ 409575 w 962259"/>
                <a:gd name="connsiteY8" fmla="*/ 187200 h 561240"/>
                <a:gd name="connsiteX9" fmla="*/ 481610 w 962259"/>
                <a:gd name="connsiteY9" fmla="*/ 538398 h 561240"/>
                <a:gd name="connsiteX10" fmla="*/ 529109 w 962259"/>
                <a:gd name="connsiteY10" fmla="*/ 501916 h 561240"/>
                <a:gd name="connsiteX11" fmla="*/ 517789 w 962259"/>
                <a:gd name="connsiteY11" fmla="*/ 68330 h 561240"/>
                <a:gd name="connsiteX12" fmla="*/ 582930 w 962259"/>
                <a:gd name="connsiteY12" fmla="*/ 32895 h 561240"/>
                <a:gd name="connsiteX13" fmla="*/ 634365 w 962259"/>
                <a:gd name="connsiteY13" fmla="*/ 385320 h 561240"/>
                <a:gd name="connsiteX14" fmla="*/ 729615 w 962259"/>
                <a:gd name="connsiteY14" fmla="*/ 139575 h 561240"/>
                <a:gd name="connsiteX15" fmla="*/ 782955 w 962259"/>
                <a:gd name="connsiteY15" fmla="*/ 448185 h 561240"/>
                <a:gd name="connsiteX16" fmla="*/ 849630 w 962259"/>
                <a:gd name="connsiteY16" fmla="*/ 244350 h 561240"/>
                <a:gd name="connsiteX17" fmla="*/ 891540 w 962259"/>
                <a:gd name="connsiteY17" fmla="*/ 387225 h 561240"/>
                <a:gd name="connsiteX18" fmla="*/ 952500 w 962259"/>
                <a:gd name="connsiteY18" fmla="*/ 404370 h 561240"/>
                <a:gd name="connsiteX0" fmla="*/ 0 w 962259"/>
                <a:gd name="connsiteY0" fmla="*/ 323856 h 528351"/>
                <a:gd name="connsiteX1" fmla="*/ 95250 w 962259"/>
                <a:gd name="connsiteY1" fmla="*/ 291471 h 528351"/>
                <a:gd name="connsiteX2" fmla="*/ 140970 w 962259"/>
                <a:gd name="connsiteY2" fmla="*/ 190506 h 528351"/>
                <a:gd name="connsiteX3" fmla="*/ 180619 w 962259"/>
                <a:gd name="connsiteY3" fmla="*/ 524174 h 528351"/>
                <a:gd name="connsiteX4" fmla="*/ 217011 w 962259"/>
                <a:gd name="connsiteY4" fmla="*/ 13397 h 528351"/>
                <a:gd name="connsiteX5" fmla="*/ 283313 w 962259"/>
                <a:gd name="connsiteY5" fmla="*/ 527820 h 528351"/>
                <a:gd name="connsiteX6" fmla="*/ 311690 w 962259"/>
                <a:gd name="connsiteY6" fmla="*/ 13876 h 528351"/>
                <a:gd name="connsiteX7" fmla="*/ 359071 w 962259"/>
                <a:gd name="connsiteY7" fmla="*/ 438155 h 528351"/>
                <a:gd name="connsiteX8" fmla="*/ 409575 w 962259"/>
                <a:gd name="connsiteY8" fmla="*/ 154311 h 528351"/>
                <a:gd name="connsiteX9" fmla="*/ 481610 w 962259"/>
                <a:gd name="connsiteY9" fmla="*/ 505509 h 528351"/>
                <a:gd name="connsiteX10" fmla="*/ 529109 w 962259"/>
                <a:gd name="connsiteY10" fmla="*/ 469027 h 528351"/>
                <a:gd name="connsiteX11" fmla="*/ 601877 w 962259"/>
                <a:gd name="connsiteY11" fmla="*/ 344094 h 528351"/>
                <a:gd name="connsiteX12" fmla="*/ 582930 w 962259"/>
                <a:gd name="connsiteY12" fmla="*/ 6 h 528351"/>
                <a:gd name="connsiteX13" fmla="*/ 634365 w 962259"/>
                <a:gd name="connsiteY13" fmla="*/ 352431 h 528351"/>
                <a:gd name="connsiteX14" fmla="*/ 729615 w 962259"/>
                <a:gd name="connsiteY14" fmla="*/ 106686 h 528351"/>
                <a:gd name="connsiteX15" fmla="*/ 782955 w 962259"/>
                <a:gd name="connsiteY15" fmla="*/ 415296 h 528351"/>
                <a:gd name="connsiteX16" fmla="*/ 849630 w 962259"/>
                <a:gd name="connsiteY16" fmla="*/ 211461 h 528351"/>
                <a:gd name="connsiteX17" fmla="*/ 891540 w 962259"/>
                <a:gd name="connsiteY17" fmla="*/ 354336 h 528351"/>
                <a:gd name="connsiteX18" fmla="*/ 952500 w 962259"/>
                <a:gd name="connsiteY18" fmla="*/ 371481 h 528351"/>
                <a:gd name="connsiteX0" fmla="*/ 0 w 962259"/>
                <a:gd name="connsiteY0" fmla="*/ 323856 h 528351"/>
                <a:gd name="connsiteX1" fmla="*/ 95250 w 962259"/>
                <a:gd name="connsiteY1" fmla="*/ 291471 h 528351"/>
                <a:gd name="connsiteX2" fmla="*/ 140970 w 962259"/>
                <a:gd name="connsiteY2" fmla="*/ 190506 h 528351"/>
                <a:gd name="connsiteX3" fmla="*/ 180619 w 962259"/>
                <a:gd name="connsiteY3" fmla="*/ 524174 h 528351"/>
                <a:gd name="connsiteX4" fmla="*/ 217011 w 962259"/>
                <a:gd name="connsiteY4" fmla="*/ 13397 h 528351"/>
                <a:gd name="connsiteX5" fmla="*/ 283313 w 962259"/>
                <a:gd name="connsiteY5" fmla="*/ 527820 h 528351"/>
                <a:gd name="connsiteX6" fmla="*/ 311690 w 962259"/>
                <a:gd name="connsiteY6" fmla="*/ 13876 h 528351"/>
                <a:gd name="connsiteX7" fmla="*/ 359071 w 962259"/>
                <a:gd name="connsiteY7" fmla="*/ 438155 h 528351"/>
                <a:gd name="connsiteX8" fmla="*/ 409575 w 962259"/>
                <a:gd name="connsiteY8" fmla="*/ 154311 h 528351"/>
                <a:gd name="connsiteX9" fmla="*/ 481610 w 962259"/>
                <a:gd name="connsiteY9" fmla="*/ 505509 h 528351"/>
                <a:gd name="connsiteX10" fmla="*/ 506470 w 962259"/>
                <a:gd name="connsiteY10" fmla="*/ 68513 h 528351"/>
                <a:gd name="connsiteX11" fmla="*/ 601877 w 962259"/>
                <a:gd name="connsiteY11" fmla="*/ 344094 h 528351"/>
                <a:gd name="connsiteX12" fmla="*/ 582930 w 962259"/>
                <a:gd name="connsiteY12" fmla="*/ 6 h 528351"/>
                <a:gd name="connsiteX13" fmla="*/ 634365 w 962259"/>
                <a:gd name="connsiteY13" fmla="*/ 352431 h 528351"/>
                <a:gd name="connsiteX14" fmla="*/ 729615 w 962259"/>
                <a:gd name="connsiteY14" fmla="*/ 106686 h 528351"/>
                <a:gd name="connsiteX15" fmla="*/ 782955 w 962259"/>
                <a:gd name="connsiteY15" fmla="*/ 415296 h 528351"/>
                <a:gd name="connsiteX16" fmla="*/ 849630 w 962259"/>
                <a:gd name="connsiteY16" fmla="*/ 211461 h 528351"/>
                <a:gd name="connsiteX17" fmla="*/ 891540 w 962259"/>
                <a:gd name="connsiteY17" fmla="*/ 354336 h 528351"/>
                <a:gd name="connsiteX18" fmla="*/ 952500 w 962259"/>
                <a:gd name="connsiteY18" fmla="*/ 371481 h 528351"/>
                <a:gd name="connsiteX0" fmla="*/ 0 w 962259"/>
                <a:gd name="connsiteY0" fmla="*/ 323945 h 528440"/>
                <a:gd name="connsiteX1" fmla="*/ 95250 w 962259"/>
                <a:gd name="connsiteY1" fmla="*/ 291560 h 528440"/>
                <a:gd name="connsiteX2" fmla="*/ 140970 w 962259"/>
                <a:gd name="connsiteY2" fmla="*/ 190595 h 528440"/>
                <a:gd name="connsiteX3" fmla="*/ 180619 w 962259"/>
                <a:gd name="connsiteY3" fmla="*/ 524263 h 528440"/>
                <a:gd name="connsiteX4" fmla="*/ 217011 w 962259"/>
                <a:gd name="connsiteY4" fmla="*/ 13486 h 528440"/>
                <a:gd name="connsiteX5" fmla="*/ 283313 w 962259"/>
                <a:gd name="connsiteY5" fmla="*/ 527909 h 528440"/>
                <a:gd name="connsiteX6" fmla="*/ 311690 w 962259"/>
                <a:gd name="connsiteY6" fmla="*/ 13965 h 528440"/>
                <a:gd name="connsiteX7" fmla="*/ 359071 w 962259"/>
                <a:gd name="connsiteY7" fmla="*/ 438244 h 528440"/>
                <a:gd name="connsiteX8" fmla="*/ 409575 w 962259"/>
                <a:gd name="connsiteY8" fmla="*/ 154400 h 528440"/>
                <a:gd name="connsiteX9" fmla="*/ 481610 w 962259"/>
                <a:gd name="connsiteY9" fmla="*/ 505598 h 528440"/>
                <a:gd name="connsiteX10" fmla="*/ 506470 w 962259"/>
                <a:gd name="connsiteY10" fmla="*/ 68602 h 528440"/>
                <a:gd name="connsiteX11" fmla="*/ 585706 w 962259"/>
                <a:gd name="connsiteY11" fmla="*/ 391951 h 528440"/>
                <a:gd name="connsiteX12" fmla="*/ 582930 w 962259"/>
                <a:gd name="connsiteY12" fmla="*/ 95 h 528440"/>
                <a:gd name="connsiteX13" fmla="*/ 634365 w 962259"/>
                <a:gd name="connsiteY13" fmla="*/ 352520 h 528440"/>
                <a:gd name="connsiteX14" fmla="*/ 729615 w 962259"/>
                <a:gd name="connsiteY14" fmla="*/ 106775 h 528440"/>
                <a:gd name="connsiteX15" fmla="*/ 782955 w 962259"/>
                <a:gd name="connsiteY15" fmla="*/ 415385 h 528440"/>
                <a:gd name="connsiteX16" fmla="*/ 849630 w 962259"/>
                <a:gd name="connsiteY16" fmla="*/ 211550 h 528440"/>
                <a:gd name="connsiteX17" fmla="*/ 891540 w 962259"/>
                <a:gd name="connsiteY17" fmla="*/ 354425 h 528440"/>
                <a:gd name="connsiteX18" fmla="*/ 952500 w 962259"/>
                <a:gd name="connsiteY18" fmla="*/ 371570 h 528440"/>
                <a:gd name="connsiteX0" fmla="*/ 0 w 962259"/>
                <a:gd name="connsiteY0" fmla="*/ 324130 h 528625"/>
                <a:gd name="connsiteX1" fmla="*/ 95250 w 962259"/>
                <a:gd name="connsiteY1" fmla="*/ 291745 h 528625"/>
                <a:gd name="connsiteX2" fmla="*/ 140970 w 962259"/>
                <a:gd name="connsiteY2" fmla="*/ 190780 h 528625"/>
                <a:gd name="connsiteX3" fmla="*/ 180619 w 962259"/>
                <a:gd name="connsiteY3" fmla="*/ 524448 h 528625"/>
                <a:gd name="connsiteX4" fmla="*/ 217011 w 962259"/>
                <a:gd name="connsiteY4" fmla="*/ 13671 h 528625"/>
                <a:gd name="connsiteX5" fmla="*/ 283313 w 962259"/>
                <a:gd name="connsiteY5" fmla="*/ 528094 h 528625"/>
                <a:gd name="connsiteX6" fmla="*/ 311690 w 962259"/>
                <a:gd name="connsiteY6" fmla="*/ 14150 h 528625"/>
                <a:gd name="connsiteX7" fmla="*/ 359071 w 962259"/>
                <a:gd name="connsiteY7" fmla="*/ 438429 h 528625"/>
                <a:gd name="connsiteX8" fmla="*/ 409575 w 962259"/>
                <a:gd name="connsiteY8" fmla="*/ 154585 h 528625"/>
                <a:gd name="connsiteX9" fmla="*/ 481610 w 962259"/>
                <a:gd name="connsiteY9" fmla="*/ 505783 h 528625"/>
                <a:gd name="connsiteX10" fmla="*/ 506470 w 962259"/>
                <a:gd name="connsiteY10" fmla="*/ 68787 h 528625"/>
                <a:gd name="connsiteX11" fmla="*/ 576003 w 962259"/>
                <a:gd name="connsiteY11" fmla="*/ 421532 h 528625"/>
                <a:gd name="connsiteX12" fmla="*/ 582930 w 962259"/>
                <a:gd name="connsiteY12" fmla="*/ 280 h 528625"/>
                <a:gd name="connsiteX13" fmla="*/ 634365 w 962259"/>
                <a:gd name="connsiteY13" fmla="*/ 352705 h 528625"/>
                <a:gd name="connsiteX14" fmla="*/ 729615 w 962259"/>
                <a:gd name="connsiteY14" fmla="*/ 106960 h 528625"/>
                <a:gd name="connsiteX15" fmla="*/ 782955 w 962259"/>
                <a:gd name="connsiteY15" fmla="*/ 415570 h 528625"/>
                <a:gd name="connsiteX16" fmla="*/ 849630 w 962259"/>
                <a:gd name="connsiteY16" fmla="*/ 211735 h 528625"/>
                <a:gd name="connsiteX17" fmla="*/ 891540 w 962259"/>
                <a:gd name="connsiteY17" fmla="*/ 354610 h 528625"/>
                <a:gd name="connsiteX18" fmla="*/ 952500 w 962259"/>
                <a:gd name="connsiteY18" fmla="*/ 371755 h 528625"/>
                <a:gd name="connsiteX0" fmla="*/ 0 w 962259"/>
                <a:gd name="connsiteY0" fmla="*/ 323997 h 528492"/>
                <a:gd name="connsiteX1" fmla="*/ 95250 w 962259"/>
                <a:gd name="connsiteY1" fmla="*/ 291612 h 528492"/>
                <a:gd name="connsiteX2" fmla="*/ 140970 w 962259"/>
                <a:gd name="connsiteY2" fmla="*/ 190647 h 528492"/>
                <a:gd name="connsiteX3" fmla="*/ 180619 w 962259"/>
                <a:gd name="connsiteY3" fmla="*/ 524315 h 528492"/>
                <a:gd name="connsiteX4" fmla="*/ 217011 w 962259"/>
                <a:gd name="connsiteY4" fmla="*/ 13538 h 528492"/>
                <a:gd name="connsiteX5" fmla="*/ 283313 w 962259"/>
                <a:gd name="connsiteY5" fmla="*/ 527961 h 528492"/>
                <a:gd name="connsiteX6" fmla="*/ 311690 w 962259"/>
                <a:gd name="connsiteY6" fmla="*/ 14017 h 528492"/>
                <a:gd name="connsiteX7" fmla="*/ 359071 w 962259"/>
                <a:gd name="connsiteY7" fmla="*/ 438296 h 528492"/>
                <a:gd name="connsiteX8" fmla="*/ 409575 w 962259"/>
                <a:gd name="connsiteY8" fmla="*/ 154452 h 528492"/>
                <a:gd name="connsiteX9" fmla="*/ 481610 w 962259"/>
                <a:gd name="connsiteY9" fmla="*/ 505650 h 528492"/>
                <a:gd name="connsiteX10" fmla="*/ 506470 w 962259"/>
                <a:gd name="connsiteY10" fmla="*/ 68654 h 528492"/>
                <a:gd name="connsiteX11" fmla="*/ 576003 w 962259"/>
                <a:gd name="connsiteY11" fmla="*/ 421399 h 528492"/>
                <a:gd name="connsiteX12" fmla="*/ 582930 w 962259"/>
                <a:gd name="connsiteY12" fmla="*/ 147 h 528492"/>
                <a:gd name="connsiteX13" fmla="*/ 671558 w 962259"/>
                <a:gd name="connsiteY13" fmla="*/ 370944 h 528492"/>
                <a:gd name="connsiteX14" fmla="*/ 729615 w 962259"/>
                <a:gd name="connsiteY14" fmla="*/ 106827 h 528492"/>
                <a:gd name="connsiteX15" fmla="*/ 782955 w 962259"/>
                <a:gd name="connsiteY15" fmla="*/ 415437 h 528492"/>
                <a:gd name="connsiteX16" fmla="*/ 849630 w 962259"/>
                <a:gd name="connsiteY16" fmla="*/ 211602 h 528492"/>
                <a:gd name="connsiteX17" fmla="*/ 891540 w 962259"/>
                <a:gd name="connsiteY17" fmla="*/ 354477 h 528492"/>
                <a:gd name="connsiteX18" fmla="*/ 952500 w 962259"/>
                <a:gd name="connsiteY18" fmla="*/ 371622 h 528492"/>
                <a:gd name="connsiteX0" fmla="*/ 0 w 962259"/>
                <a:gd name="connsiteY0" fmla="*/ 323995 h 528490"/>
                <a:gd name="connsiteX1" fmla="*/ 95250 w 962259"/>
                <a:gd name="connsiteY1" fmla="*/ 291610 h 528490"/>
                <a:gd name="connsiteX2" fmla="*/ 140970 w 962259"/>
                <a:gd name="connsiteY2" fmla="*/ 190645 h 528490"/>
                <a:gd name="connsiteX3" fmla="*/ 180619 w 962259"/>
                <a:gd name="connsiteY3" fmla="*/ 524313 h 528490"/>
                <a:gd name="connsiteX4" fmla="*/ 217011 w 962259"/>
                <a:gd name="connsiteY4" fmla="*/ 13536 h 528490"/>
                <a:gd name="connsiteX5" fmla="*/ 283313 w 962259"/>
                <a:gd name="connsiteY5" fmla="*/ 527959 h 528490"/>
                <a:gd name="connsiteX6" fmla="*/ 311690 w 962259"/>
                <a:gd name="connsiteY6" fmla="*/ 14015 h 528490"/>
                <a:gd name="connsiteX7" fmla="*/ 359071 w 962259"/>
                <a:gd name="connsiteY7" fmla="*/ 438294 h 528490"/>
                <a:gd name="connsiteX8" fmla="*/ 409575 w 962259"/>
                <a:gd name="connsiteY8" fmla="*/ 154450 h 528490"/>
                <a:gd name="connsiteX9" fmla="*/ 481610 w 962259"/>
                <a:gd name="connsiteY9" fmla="*/ 505648 h 528490"/>
                <a:gd name="connsiteX10" fmla="*/ 506470 w 962259"/>
                <a:gd name="connsiteY10" fmla="*/ 68652 h 528490"/>
                <a:gd name="connsiteX11" fmla="*/ 576003 w 962259"/>
                <a:gd name="connsiteY11" fmla="*/ 421397 h 528490"/>
                <a:gd name="connsiteX12" fmla="*/ 582930 w 962259"/>
                <a:gd name="connsiteY12" fmla="*/ 145 h 528490"/>
                <a:gd name="connsiteX13" fmla="*/ 671558 w 962259"/>
                <a:gd name="connsiteY13" fmla="*/ 370942 h 528490"/>
                <a:gd name="connsiteX14" fmla="*/ 778127 w 962259"/>
                <a:gd name="connsiteY14" fmla="*/ 106825 h 528490"/>
                <a:gd name="connsiteX15" fmla="*/ 782955 w 962259"/>
                <a:gd name="connsiteY15" fmla="*/ 415435 h 528490"/>
                <a:gd name="connsiteX16" fmla="*/ 849630 w 962259"/>
                <a:gd name="connsiteY16" fmla="*/ 211600 h 528490"/>
                <a:gd name="connsiteX17" fmla="*/ 891540 w 962259"/>
                <a:gd name="connsiteY17" fmla="*/ 354475 h 528490"/>
                <a:gd name="connsiteX18" fmla="*/ 952500 w 962259"/>
                <a:gd name="connsiteY18" fmla="*/ 371620 h 528490"/>
                <a:gd name="connsiteX0" fmla="*/ 0 w 962259"/>
                <a:gd name="connsiteY0" fmla="*/ 320322 h 524817"/>
                <a:gd name="connsiteX1" fmla="*/ 95250 w 962259"/>
                <a:gd name="connsiteY1" fmla="*/ 287937 h 524817"/>
                <a:gd name="connsiteX2" fmla="*/ 140970 w 962259"/>
                <a:gd name="connsiteY2" fmla="*/ 186972 h 524817"/>
                <a:gd name="connsiteX3" fmla="*/ 180619 w 962259"/>
                <a:gd name="connsiteY3" fmla="*/ 520640 h 524817"/>
                <a:gd name="connsiteX4" fmla="*/ 217011 w 962259"/>
                <a:gd name="connsiteY4" fmla="*/ 9863 h 524817"/>
                <a:gd name="connsiteX5" fmla="*/ 283313 w 962259"/>
                <a:gd name="connsiteY5" fmla="*/ 524286 h 524817"/>
                <a:gd name="connsiteX6" fmla="*/ 311690 w 962259"/>
                <a:gd name="connsiteY6" fmla="*/ 10342 h 524817"/>
                <a:gd name="connsiteX7" fmla="*/ 359071 w 962259"/>
                <a:gd name="connsiteY7" fmla="*/ 434621 h 524817"/>
                <a:gd name="connsiteX8" fmla="*/ 409575 w 962259"/>
                <a:gd name="connsiteY8" fmla="*/ 150777 h 524817"/>
                <a:gd name="connsiteX9" fmla="*/ 481610 w 962259"/>
                <a:gd name="connsiteY9" fmla="*/ 501975 h 524817"/>
                <a:gd name="connsiteX10" fmla="*/ 506470 w 962259"/>
                <a:gd name="connsiteY10" fmla="*/ 64979 h 524817"/>
                <a:gd name="connsiteX11" fmla="*/ 576003 w 962259"/>
                <a:gd name="connsiteY11" fmla="*/ 417724 h 524817"/>
                <a:gd name="connsiteX12" fmla="*/ 654082 w 962259"/>
                <a:gd name="connsiteY12" fmla="*/ 146 h 524817"/>
                <a:gd name="connsiteX13" fmla="*/ 671558 w 962259"/>
                <a:gd name="connsiteY13" fmla="*/ 367269 h 524817"/>
                <a:gd name="connsiteX14" fmla="*/ 778127 w 962259"/>
                <a:gd name="connsiteY14" fmla="*/ 103152 h 524817"/>
                <a:gd name="connsiteX15" fmla="*/ 782955 w 962259"/>
                <a:gd name="connsiteY15" fmla="*/ 411762 h 524817"/>
                <a:gd name="connsiteX16" fmla="*/ 849630 w 962259"/>
                <a:gd name="connsiteY16" fmla="*/ 207927 h 524817"/>
                <a:gd name="connsiteX17" fmla="*/ 891540 w 962259"/>
                <a:gd name="connsiteY17" fmla="*/ 350802 h 524817"/>
                <a:gd name="connsiteX18" fmla="*/ 952500 w 962259"/>
                <a:gd name="connsiteY18" fmla="*/ 367947 h 524817"/>
                <a:gd name="connsiteX0" fmla="*/ 0 w 962259"/>
                <a:gd name="connsiteY0" fmla="*/ 320322 h 524817"/>
                <a:gd name="connsiteX1" fmla="*/ 95250 w 962259"/>
                <a:gd name="connsiteY1" fmla="*/ 287937 h 524817"/>
                <a:gd name="connsiteX2" fmla="*/ 140970 w 962259"/>
                <a:gd name="connsiteY2" fmla="*/ 186972 h 524817"/>
                <a:gd name="connsiteX3" fmla="*/ 180619 w 962259"/>
                <a:gd name="connsiteY3" fmla="*/ 520640 h 524817"/>
                <a:gd name="connsiteX4" fmla="*/ 217011 w 962259"/>
                <a:gd name="connsiteY4" fmla="*/ 9863 h 524817"/>
                <a:gd name="connsiteX5" fmla="*/ 283313 w 962259"/>
                <a:gd name="connsiteY5" fmla="*/ 524286 h 524817"/>
                <a:gd name="connsiteX6" fmla="*/ 311690 w 962259"/>
                <a:gd name="connsiteY6" fmla="*/ 10342 h 524817"/>
                <a:gd name="connsiteX7" fmla="*/ 359071 w 962259"/>
                <a:gd name="connsiteY7" fmla="*/ 434621 h 524817"/>
                <a:gd name="connsiteX8" fmla="*/ 409575 w 962259"/>
                <a:gd name="connsiteY8" fmla="*/ 150777 h 524817"/>
                <a:gd name="connsiteX9" fmla="*/ 481610 w 962259"/>
                <a:gd name="connsiteY9" fmla="*/ 501975 h 524817"/>
                <a:gd name="connsiteX10" fmla="*/ 524258 w 962259"/>
                <a:gd name="connsiteY10" fmla="*/ 79677 h 524817"/>
                <a:gd name="connsiteX11" fmla="*/ 576003 w 962259"/>
                <a:gd name="connsiteY11" fmla="*/ 417724 h 524817"/>
                <a:gd name="connsiteX12" fmla="*/ 654082 w 962259"/>
                <a:gd name="connsiteY12" fmla="*/ 146 h 524817"/>
                <a:gd name="connsiteX13" fmla="*/ 671558 w 962259"/>
                <a:gd name="connsiteY13" fmla="*/ 367269 h 524817"/>
                <a:gd name="connsiteX14" fmla="*/ 778127 w 962259"/>
                <a:gd name="connsiteY14" fmla="*/ 103152 h 524817"/>
                <a:gd name="connsiteX15" fmla="*/ 782955 w 962259"/>
                <a:gd name="connsiteY15" fmla="*/ 411762 h 524817"/>
                <a:gd name="connsiteX16" fmla="*/ 849630 w 962259"/>
                <a:gd name="connsiteY16" fmla="*/ 207927 h 524817"/>
                <a:gd name="connsiteX17" fmla="*/ 891540 w 962259"/>
                <a:gd name="connsiteY17" fmla="*/ 350802 h 524817"/>
                <a:gd name="connsiteX18" fmla="*/ 952500 w 962259"/>
                <a:gd name="connsiteY18" fmla="*/ 367947 h 524817"/>
                <a:gd name="connsiteX0" fmla="*/ 0 w 962259"/>
                <a:gd name="connsiteY0" fmla="*/ 320320 h 524815"/>
                <a:gd name="connsiteX1" fmla="*/ 95250 w 962259"/>
                <a:gd name="connsiteY1" fmla="*/ 287935 h 524815"/>
                <a:gd name="connsiteX2" fmla="*/ 140970 w 962259"/>
                <a:gd name="connsiteY2" fmla="*/ 186970 h 524815"/>
                <a:gd name="connsiteX3" fmla="*/ 180619 w 962259"/>
                <a:gd name="connsiteY3" fmla="*/ 520638 h 524815"/>
                <a:gd name="connsiteX4" fmla="*/ 217011 w 962259"/>
                <a:gd name="connsiteY4" fmla="*/ 9861 h 524815"/>
                <a:gd name="connsiteX5" fmla="*/ 283313 w 962259"/>
                <a:gd name="connsiteY5" fmla="*/ 524284 h 524815"/>
                <a:gd name="connsiteX6" fmla="*/ 311690 w 962259"/>
                <a:gd name="connsiteY6" fmla="*/ 10340 h 524815"/>
                <a:gd name="connsiteX7" fmla="*/ 359071 w 962259"/>
                <a:gd name="connsiteY7" fmla="*/ 434619 h 524815"/>
                <a:gd name="connsiteX8" fmla="*/ 409575 w 962259"/>
                <a:gd name="connsiteY8" fmla="*/ 150775 h 524815"/>
                <a:gd name="connsiteX9" fmla="*/ 481610 w 962259"/>
                <a:gd name="connsiteY9" fmla="*/ 501973 h 524815"/>
                <a:gd name="connsiteX10" fmla="*/ 524258 w 962259"/>
                <a:gd name="connsiteY10" fmla="*/ 79675 h 524815"/>
                <a:gd name="connsiteX11" fmla="*/ 576003 w 962259"/>
                <a:gd name="connsiteY11" fmla="*/ 417722 h 524815"/>
                <a:gd name="connsiteX12" fmla="*/ 633060 w 962259"/>
                <a:gd name="connsiteY12" fmla="*/ 145 h 524815"/>
                <a:gd name="connsiteX13" fmla="*/ 671558 w 962259"/>
                <a:gd name="connsiteY13" fmla="*/ 367267 h 524815"/>
                <a:gd name="connsiteX14" fmla="*/ 778127 w 962259"/>
                <a:gd name="connsiteY14" fmla="*/ 103150 h 524815"/>
                <a:gd name="connsiteX15" fmla="*/ 782955 w 962259"/>
                <a:gd name="connsiteY15" fmla="*/ 411760 h 524815"/>
                <a:gd name="connsiteX16" fmla="*/ 849630 w 962259"/>
                <a:gd name="connsiteY16" fmla="*/ 207925 h 524815"/>
                <a:gd name="connsiteX17" fmla="*/ 891540 w 962259"/>
                <a:gd name="connsiteY17" fmla="*/ 350800 h 524815"/>
                <a:gd name="connsiteX18" fmla="*/ 952500 w 962259"/>
                <a:gd name="connsiteY18" fmla="*/ 367945 h 524815"/>
                <a:gd name="connsiteX0" fmla="*/ 0 w 962259"/>
                <a:gd name="connsiteY0" fmla="*/ 320320 h 524815"/>
                <a:gd name="connsiteX1" fmla="*/ 95250 w 962259"/>
                <a:gd name="connsiteY1" fmla="*/ 287935 h 524815"/>
                <a:gd name="connsiteX2" fmla="*/ 140970 w 962259"/>
                <a:gd name="connsiteY2" fmla="*/ 186970 h 524815"/>
                <a:gd name="connsiteX3" fmla="*/ 180619 w 962259"/>
                <a:gd name="connsiteY3" fmla="*/ 520638 h 524815"/>
                <a:gd name="connsiteX4" fmla="*/ 217011 w 962259"/>
                <a:gd name="connsiteY4" fmla="*/ 9861 h 524815"/>
                <a:gd name="connsiteX5" fmla="*/ 283313 w 962259"/>
                <a:gd name="connsiteY5" fmla="*/ 524284 h 524815"/>
                <a:gd name="connsiteX6" fmla="*/ 311690 w 962259"/>
                <a:gd name="connsiteY6" fmla="*/ 10340 h 524815"/>
                <a:gd name="connsiteX7" fmla="*/ 359071 w 962259"/>
                <a:gd name="connsiteY7" fmla="*/ 434619 h 524815"/>
                <a:gd name="connsiteX8" fmla="*/ 409575 w 962259"/>
                <a:gd name="connsiteY8" fmla="*/ 150775 h 524815"/>
                <a:gd name="connsiteX9" fmla="*/ 481610 w 962259"/>
                <a:gd name="connsiteY9" fmla="*/ 501973 h 524815"/>
                <a:gd name="connsiteX10" fmla="*/ 524258 w 962259"/>
                <a:gd name="connsiteY10" fmla="*/ 79675 h 524815"/>
                <a:gd name="connsiteX11" fmla="*/ 576003 w 962259"/>
                <a:gd name="connsiteY11" fmla="*/ 417722 h 524815"/>
                <a:gd name="connsiteX12" fmla="*/ 618507 w 962259"/>
                <a:gd name="connsiteY12" fmla="*/ 145 h 524815"/>
                <a:gd name="connsiteX13" fmla="*/ 671558 w 962259"/>
                <a:gd name="connsiteY13" fmla="*/ 367267 h 524815"/>
                <a:gd name="connsiteX14" fmla="*/ 778127 w 962259"/>
                <a:gd name="connsiteY14" fmla="*/ 103150 h 524815"/>
                <a:gd name="connsiteX15" fmla="*/ 782955 w 962259"/>
                <a:gd name="connsiteY15" fmla="*/ 411760 h 524815"/>
                <a:gd name="connsiteX16" fmla="*/ 849630 w 962259"/>
                <a:gd name="connsiteY16" fmla="*/ 207925 h 524815"/>
                <a:gd name="connsiteX17" fmla="*/ 891540 w 962259"/>
                <a:gd name="connsiteY17" fmla="*/ 350800 h 524815"/>
                <a:gd name="connsiteX18" fmla="*/ 952500 w 962259"/>
                <a:gd name="connsiteY18" fmla="*/ 367945 h 524815"/>
                <a:gd name="connsiteX0" fmla="*/ 0 w 962259"/>
                <a:gd name="connsiteY0" fmla="*/ 320320 h 524815"/>
                <a:gd name="connsiteX1" fmla="*/ 95250 w 962259"/>
                <a:gd name="connsiteY1" fmla="*/ 287935 h 524815"/>
                <a:gd name="connsiteX2" fmla="*/ 140970 w 962259"/>
                <a:gd name="connsiteY2" fmla="*/ 186970 h 524815"/>
                <a:gd name="connsiteX3" fmla="*/ 180619 w 962259"/>
                <a:gd name="connsiteY3" fmla="*/ 520638 h 524815"/>
                <a:gd name="connsiteX4" fmla="*/ 217011 w 962259"/>
                <a:gd name="connsiteY4" fmla="*/ 9861 h 524815"/>
                <a:gd name="connsiteX5" fmla="*/ 283313 w 962259"/>
                <a:gd name="connsiteY5" fmla="*/ 524284 h 524815"/>
                <a:gd name="connsiteX6" fmla="*/ 311690 w 962259"/>
                <a:gd name="connsiteY6" fmla="*/ 10340 h 524815"/>
                <a:gd name="connsiteX7" fmla="*/ 359071 w 962259"/>
                <a:gd name="connsiteY7" fmla="*/ 434619 h 524815"/>
                <a:gd name="connsiteX8" fmla="*/ 409575 w 962259"/>
                <a:gd name="connsiteY8" fmla="*/ 150775 h 524815"/>
                <a:gd name="connsiteX9" fmla="*/ 481610 w 962259"/>
                <a:gd name="connsiteY9" fmla="*/ 501973 h 524815"/>
                <a:gd name="connsiteX10" fmla="*/ 524258 w 962259"/>
                <a:gd name="connsiteY10" fmla="*/ 79675 h 524815"/>
                <a:gd name="connsiteX11" fmla="*/ 576003 w 962259"/>
                <a:gd name="connsiteY11" fmla="*/ 417722 h 524815"/>
                <a:gd name="connsiteX12" fmla="*/ 623358 w 962259"/>
                <a:gd name="connsiteY12" fmla="*/ 145 h 524815"/>
                <a:gd name="connsiteX13" fmla="*/ 671558 w 962259"/>
                <a:gd name="connsiteY13" fmla="*/ 367267 h 524815"/>
                <a:gd name="connsiteX14" fmla="*/ 778127 w 962259"/>
                <a:gd name="connsiteY14" fmla="*/ 103150 h 524815"/>
                <a:gd name="connsiteX15" fmla="*/ 782955 w 962259"/>
                <a:gd name="connsiteY15" fmla="*/ 411760 h 524815"/>
                <a:gd name="connsiteX16" fmla="*/ 849630 w 962259"/>
                <a:gd name="connsiteY16" fmla="*/ 207925 h 524815"/>
                <a:gd name="connsiteX17" fmla="*/ 891540 w 962259"/>
                <a:gd name="connsiteY17" fmla="*/ 350800 h 524815"/>
                <a:gd name="connsiteX18" fmla="*/ 952500 w 962259"/>
                <a:gd name="connsiteY18" fmla="*/ 367945 h 524815"/>
                <a:gd name="connsiteX0" fmla="*/ 0 w 962259"/>
                <a:gd name="connsiteY0" fmla="*/ 320825 h 526285"/>
                <a:gd name="connsiteX1" fmla="*/ 95250 w 962259"/>
                <a:gd name="connsiteY1" fmla="*/ 288440 h 526285"/>
                <a:gd name="connsiteX2" fmla="*/ 140970 w 962259"/>
                <a:gd name="connsiteY2" fmla="*/ 187475 h 526285"/>
                <a:gd name="connsiteX3" fmla="*/ 180619 w 962259"/>
                <a:gd name="connsiteY3" fmla="*/ 521143 h 526285"/>
                <a:gd name="connsiteX4" fmla="*/ 217011 w 962259"/>
                <a:gd name="connsiteY4" fmla="*/ 10366 h 526285"/>
                <a:gd name="connsiteX5" fmla="*/ 283313 w 962259"/>
                <a:gd name="connsiteY5" fmla="*/ 524789 h 526285"/>
                <a:gd name="connsiteX6" fmla="*/ 311690 w 962259"/>
                <a:gd name="connsiteY6" fmla="*/ 10845 h 526285"/>
                <a:gd name="connsiteX7" fmla="*/ 359071 w 962259"/>
                <a:gd name="connsiteY7" fmla="*/ 435124 h 526285"/>
                <a:gd name="connsiteX8" fmla="*/ 409575 w 962259"/>
                <a:gd name="connsiteY8" fmla="*/ 151280 h 526285"/>
                <a:gd name="connsiteX9" fmla="*/ 481610 w 962259"/>
                <a:gd name="connsiteY9" fmla="*/ 502478 h 526285"/>
                <a:gd name="connsiteX10" fmla="*/ 524258 w 962259"/>
                <a:gd name="connsiteY10" fmla="*/ 80180 h 526285"/>
                <a:gd name="connsiteX11" fmla="*/ 576003 w 962259"/>
                <a:gd name="connsiteY11" fmla="*/ 418227 h 526285"/>
                <a:gd name="connsiteX12" fmla="*/ 623358 w 962259"/>
                <a:gd name="connsiteY12" fmla="*/ 650 h 526285"/>
                <a:gd name="connsiteX13" fmla="*/ 690963 w 962259"/>
                <a:gd name="connsiteY13" fmla="*/ 525773 h 526285"/>
                <a:gd name="connsiteX14" fmla="*/ 778127 w 962259"/>
                <a:gd name="connsiteY14" fmla="*/ 103655 h 526285"/>
                <a:gd name="connsiteX15" fmla="*/ 782955 w 962259"/>
                <a:gd name="connsiteY15" fmla="*/ 412265 h 526285"/>
                <a:gd name="connsiteX16" fmla="*/ 849630 w 962259"/>
                <a:gd name="connsiteY16" fmla="*/ 208430 h 526285"/>
                <a:gd name="connsiteX17" fmla="*/ 891540 w 962259"/>
                <a:gd name="connsiteY17" fmla="*/ 351305 h 526285"/>
                <a:gd name="connsiteX18" fmla="*/ 952500 w 962259"/>
                <a:gd name="connsiteY18" fmla="*/ 368450 h 526285"/>
                <a:gd name="connsiteX0" fmla="*/ 0 w 962259"/>
                <a:gd name="connsiteY0" fmla="*/ 339060 h 544021"/>
                <a:gd name="connsiteX1" fmla="*/ 95250 w 962259"/>
                <a:gd name="connsiteY1" fmla="*/ 306675 h 544021"/>
                <a:gd name="connsiteX2" fmla="*/ 140970 w 962259"/>
                <a:gd name="connsiteY2" fmla="*/ 205710 h 544021"/>
                <a:gd name="connsiteX3" fmla="*/ 180619 w 962259"/>
                <a:gd name="connsiteY3" fmla="*/ 539378 h 544021"/>
                <a:gd name="connsiteX4" fmla="*/ 217011 w 962259"/>
                <a:gd name="connsiteY4" fmla="*/ 28601 h 544021"/>
                <a:gd name="connsiteX5" fmla="*/ 283313 w 962259"/>
                <a:gd name="connsiteY5" fmla="*/ 543024 h 544021"/>
                <a:gd name="connsiteX6" fmla="*/ 311690 w 962259"/>
                <a:gd name="connsiteY6" fmla="*/ 29080 h 544021"/>
                <a:gd name="connsiteX7" fmla="*/ 359071 w 962259"/>
                <a:gd name="connsiteY7" fmla="*/ 453359 h 544021"/>
                <a:gd name="connsiteX8" fmla="*/ 409575 w 962259"/>
                <a:gd name="connsiteY8" fmla="*/ 169515 h 544021"/>
                <a:gd name="connsiteX9" fmla="*/ 481610 w 962259"/>
                <a:gd name="connsiteY9" fmla="*/ 520713 h 544021"/>
                <a:gd name="connsiteX10" fmla="*/ 524258 w 962259"/>
                <a:gd name="connsiteY10" fmla="*/ 98415 h 544021"/>
                <a:gd name="connsiteX11" fmla="*/ 576003 w 962259"/>
                <a:gd name="connsiteY11" fmla="*/ 436462 h 544021"/>
                <a:gd name="connsiteX12" fmla="*/ 623358 w 962259"/>
                <a:gd name="connsiteY12" fmla="*/ 18885 h 544021"/>
                <a:gd name="connsiteX13" fmla="*/ 690963 w 962259"/>
                <a:gd name="connsiteY13" fmla="*/ 544008 h 544021"/>
                <a:gd name="connsiteX14" fmla="*/ 740935 w 962259"/>
                <a:gd name="connsiteY14" fmla="*/ 632 h 544021"/>
                <a:gd name="connsiteX15" fmla="*/ 782955 w 962259"/>
                <a:gd name="connsiteY15" fmla="*/ 430500 h 544021"/>
                <a:gd name="connsiteX16" fmla="*/ 849630 w 962259"/>
                <a:gd name="connsiteY16" fmla="*/ 226665 h 544021"/>
                <a:gd name="connsiteX17" fmla="*/ 891540 w 962259"/>
                <a:gd name="connsiteY17" fmla="*/ 369540 h 544021"/>
                <a:gd name="connsiteX18" fmla="*/ 952500 w 962259"/>
                <a:gd name="connsiteY18" fmla="*/ 386685 h 544021"/>
                <a:gd name="connsiteX0" fmla="*/ 0 w 962259"/>
                <a:gd name="connsiteY0" fmla="*/ 339106 h 544067"/>
                <a:gd name="connsiteX1" fmla="*/ 95250 w 962259"/>
                <a:gd name="connsiteY1" fmla="*/ 306721 h 544067"/>
                <a:gd name="connsiteX2" fmla="*/ 140970 w 962259"/>
                <a:gd name="connsiteY2" fmla="*/ 205756 h 544067"/>
                <a:gd name="connsiteX3" fmla="*/ 180619 w 962259"/>
                <a:gd name="connsiteY3" fmla="*/ 539424 h 544067"/>
                <a:gd name="connsiteX4" fmla="*/ 217011 w 962259"/>
                <a:gd name="connsiteY4" fmla="*/ 28647 h 544067"/>
                <a:gd name="connsiteX5" fmla="*/ 283313 w 962259"/>
                <a:gd name="connsiteY5" fmla="*/ 543070 h 544067"/>
                <a:gd name="connsiteX6" fmla="*/ 311690 w 962259"/>
                <a:gd name="connsiteY6" fmla="*/ 29126 h 544067"/>
                <a:gd name="connsiteX7" fmla="*/ 359071 w 962259"/>
                <a:gd name="connsiteY7" fmla="*/ 453405 h 544067"/>
                <a:gd name="connsiteX8" fmla="*/ 409575 w 962259"/>
                <a:gd name="connsiteY8" fmla="*/ 169561 h 544067"/>
                <a:gd name="connsiteX9" fmla="*/ 481610 w 962259"/>
                <a:gd name="connsiteY9" fmla="*/ 520759 h 544067"/>
                <a:gd name="connsiteX10" fmla="*/ 524258 w 962259"/>
                <a:gd name="connsiteY10" fmla="*/ 98461 h 544067"/>
                <a:gd name="connsiteX11" fmla="*/ 576003 w 962259"/>
                <a:gd name="connsiteY11" fmla="*/ 436508 h 544067"/>
                <a:gd name="connsiteX12" fmla="*/ 623358 w 962259"/>
                <a:gd name="connsiteY12" fmla="*/ 18931 h 544067"/>
                <a:gd name="connsiteX13" fmla="*/ 690963 w 962259"/>
                <a:gd name="connsiteY13" fmla="*/ 544054 h 544067"/>
                <a:gd name="connsiteX14" fmla="*/ 740935 w 962259"/>
                <a:gd name="connsiteY14" fmla="*/ 678 h 544067"/>
                <a:gd name="connsiteX15" fmla="*/ 803977 w 962259"/>
                <a:gd name="connsiteY15" fmla="*/ 426872 h 544067"/>
                <a:gd name="connsiteX16" fmla="*/ 849630 w 962259"/>
                <a:gd name="connsiteY16" fmla="*/ 226711 h 544067"/>
                <a:gd name="connsiteX17" fmla="*/ 891540 w 962259"/>
                <a:gd name="connsiteY17" fmla="*/ 369586 h 544067"/>
                <a:gd name="connsiteX18" fmla="*/ 952500 w 962259"/>
                <a:gd name="connsiteY18" fmla="*/ 386731 h 544067"/>
                <a:gd name="connsiteX0" fmla="*/ 0 w 962105"/>
                <a:gd name="connsiteY0" fmla="*/ 339102 h 544063"/>
                <a:gd name="connsiteX1" fmla="*/ 95250 w 962105"/>
                <a:gd name="connsiteY1" fmla="*/ 306717 h 544063"/>
                <a:gd name="connsiteX2" fmla="*/ 140970 w 962105"/>
                <a:gd name="connsiteY2" fmla="*/ 205752 h 544063"/>
                <a:gd name="connsiteX3" fmla="*/ 180619 w 962105"/>
                <a:gd name="connsiteY3" fmla="*/ 539420 h 544063"/>
                <a:gd name="connsiteX4" fmla="*/ 217011 w 962105"/>
                <a:gd name="connsiteY4" fmla="*/ 28643 h 544063"/>
                <a:gd name="connsiteX5" fmla="*/ 283313 w 962105"/>
                <a:gd name="connsiteY5" fmla="*/ 543066 h 544063"/>
                <a:gd name="connsiteX6" fmla="*/ 311690 w 962105"/>
                <a:gd name="connsiteY6" fmla="*/ 29122 h 544063"/>
                <a:gd name="connsiteX7" fmla="*/ 359071 w 962105"/>
                <a:gd name="connsiteY7" fmla="*/ 453401 h 544063"/>
                <a:gd name="connsiteX8" fmla="*/ 409575 w 962105"/>
                <a:gd name="connsiteY8" fmla="*/ 169557 h 544063"/>
                <a:gd name="connsiteX9" fmla="*/ 481610 w 962105"/>
                <a:gd name="connsiteY9" fmla="*/ 520755 h 544063"/>
                <a:gd name="connsiteX10" fmla="*/ 524258 w 962105"/>
                <a:gd name="connsiteY10" fmla="*/ 98457 h 544063"/>
                <a:gd name="connsiteX11" fmla="*/ 576003 w 962105"/>
                <a:gd name="connsiteY11" fmla="*/ 436504 h 544063"/>
                <a:gd name="connsiteX12" fmla="*/ 623358 w 962105"/>
                <a:gd name="connsiteY12" fmla="*/ 18927 h 544063"/>
                <a:gd name="connsiteX13" fmla="*/ 690963 w 962105"/>
                <a:gd name="connsiteY13" fmla="*/ 544050 h 544063"/>
                <a:gd name="connsiteX14" fmla="*/ 740935 w 962105"/>
                <a:gd name="connsiteY14" fmla="*/ 674 h 544063"/>
                <a:gd name="connsiteX15" fmla="*/ 803977 w 962105"/>
                <a:gd name="connsiteY15" fmla="*/ 426868 h 544063"/>
                <a:gd name="connsiteX16" fmla="*/ 860950 w 962105"/>
                <a:gd name="connsiteY16" fmla="*/ 208334 h 544063"/>
                <a:gd name="connsiteX17" fmla="*/ 891540 w 962105"/>
                <a:gd name="connsiteY17" fmla="*/ 369582 h 544063"/>
                <a:gd name="connsiteX18" fmla="*/ 952500 w 962105"/>
                <a:gd name="connsiteY18" fmla="*/ 386727 h 544063"/>
                <a:gd name="connsiteX0" fmla="*/ 0 w 962237"/>
                <a:gd name="connsiteY0" fmla="*/ 339098 h 544059"/>
                <a:gd name="connsiteX1" fmla="*/ 95250 w 962237"/>
                <a:gd name="connsiteY1" fmla="*/ 306713 h 544059"/>
                <a:gd name="connsiteX2" fmla="*/ 140970 w 962237"/>
                <a:gd name="connsiteY2" fmla="*/ 205748 h 544059"/>
                <a:gd name="connsiteX3" fmla="*/ 180619 w 962237"/>
                <a:gd name="connsiteY3" fmla="*/ 539416 h 544059"/>
                <a:gd name="connsiteX4" fmla="*/ 217011 w 962237"/>
                <a:gd name="connsiteY4" fmla="*/ 28639 h 544059"/>
                <a:gd name="connsiteX5" fmla="*/ 283313 w 962237"/>
                <a:gd name="connsiteY5" fmla="*/ 543062 h 544059"/>
                <a:gd name="connsiteX6" fmla="*/ 311690 w 962237"/>
                <a:gd name="connsiteY6" fmla="*/ 29118 h 544059"/>
                <a:gd name="connsiteX7" fmla="*/ 359071 w 962237"/>
                <a:gd name="connsiteY7" fmla="*/ 453397 h 544059"/>
                <a:gd name="connsiteX8" fmla="*/ 409575 w 962237"/>
                <a:gd name="connsiteY8" fmla="*/ 169553 h 544059"/>
                <a:gd name="connsiteX9" fmla="*/ 481610 w 962237"/>
                <a:gd name="connsiteY9" fmla="*/ 520751 h 544059"/>
                <a:gd name="connsiteX10" fmla="*/ 524258 w 962237"/>
                <a:gd name="connsiteY10" fmla="*/ 98453 h 544059"/>
                <a:gd name="connsiteX11" fmla="*/ 576003 w 962237"/>
                <a:gd name="connsiteY11" fmla="*/ 436500 h 544059"/>
                <a:gd name="connsiteX12" fmla="*/ 623358 w 962237"/>
                <a:gd name="connsiteY12" fmla="*/ 18923 h 544059"/>
                <a:gd name="connsiteX13" fmla="*/ 690963 w 962237"/>
                <a:gd name="connsiteY13" fmla="*/ 544046 h 544059"/>
                <a:gd name="connsiteX14" fmla="*/ 740935 w 962237"/>
                <a:gd name="connsiteY14" fmla="*/ 670 h 544059"/>
                <a:gd name="connsiteX15" fmla="*/ 803977 w 962237"/>
                <a:gd name="connsiteY15" fmla="*/ 426864 h 544059"/>
                <a:gd name="connsiteX16" fmla="*/ 851247 w 962237"/>
                <a:gd name="connsiteY16" fmla="*/ 193633 h 544059"/>
                <a:gd name="connsiteX17" fmla="*/ 891540 w 962237"/>
                <a:gd name="connsiteY17" fmla="*/ 369578 h 544059"/>
                <a:gd name="connsiteX18" fmla="*/ 952500 w 962237"/>
                <a:gd name="connsiteY18" fmla="*/ 386723 h 544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62237" h="544059">
                  <a:moveTo>
                    <a:pt x="0" y="339098"/>
                  </a:moveTo>
                  <a:cubicBezTo>
                    <a:pt x="35877" y="334018"/>
                    <a:pt x="71755" y="328938"/>
                    <a:pt x="95250" y="306713"/>
                  </a:cubicBezTo>
                  <a:cubicBezTo>
                    <a:pt x="118745" y="284488"/>
                    <a:pt x="126742" y="166964"/>
                    <a:pt x="140970" y="205748"/>
                  </a:cubicBezTo>
                  <a:cubicBezTo>
                    <a:pt x="155198" y="244532"/>
                    <a:pt x="151776" y="557910"/>
                    <a:pt x="180619" y="539416"/>
                  </a:cubicBezTo>
                  <a:cubicBezTo>
                    <a:pt x="209462" y="520922"/>
                    <a:pt x="186959" y="63551"/>
                    <a:pt x="217011" y="28639"/>
                  </a:cubicBezTo>
                  <a:cubicBezTo>
                    <a:pt x="255149" y="4750"/>
                    <a:pt x="247320" y="563192"/>
                    <a:pt x="283313" y="543062"/>
                  </a:cubicBezTo>
                  <a:cubicBezTo>
                    <a:pt x="288582" y="530281"/>
                    <a:pt x="299064" y="44062"/>
                    <a:pt x="311690" y="29118"/>
                  </a:cubicBezTo>
                  <a:cubicBezTo>
                    <a:pt x="324316" y="14174"/>
                    <a:pt x="326586" y="441013"/>
                    <a:pt x="359071" y="453397"/>
                  </a:cubicBezTo>
                  <a:cubicBezTo>
                    <a:pt x="391556" y="465781"/>
                    <a:pt x="389152" y="158327"/>
                    <a:pt x="409575" y="169553"/>
                  </a:cubicBezTo>
                  <a:cubicBezTo>
                    <a:pt x="429998" y="180779"/>
                    <a:pt x="462496" y="532601"/>
                    <a:pt x="481610" y="520751"/>
                  </a:cubicBezTo>
                  <a:cubicBezTo>
                    <a:pt x="500724" y="508901"/>
                    <a:pt x="516072" y="102084"/>
                    <a:pt x="524258" y="98453"/>
                  </a:cubicBezTo>
                  <a:cubicBezTo>
                    <a:pt x="532444" y="94822"/>
                    <a:pt x="567033" y="514670"/>
                    <a:pt x="576003" y="436500"/>
                  </a:cubicBezTo>
                  <a:cubicBezTo>
                    <a:pt x="584973" y="358330"/>
                    <a:pt x="604198" y="999"/>
                    <a:pt x="623358" y="18923"/>
                  </a:cubicBezTo>
                  <a:cubicBezTo>
                    <a:pt x="642518" y="36847"/>
                    <a:pt x="671367" y="547088"/>
                    <a:pt x="690963" y="544046"/>
                  </a:cubicBezTo>
                  <a:cubicBezTo>
                    <a:pt x="710559" y="541004"/>
                    <a:pt x="722099" y="20200"/>
                    <a:pt x="740935" y="670"/>
                  </a:cubicBezTo>
                  <a:cubicBezTo>
                    <a:pt x="759771" y="-18860"/>
                    <a:pt x="785592" y="394704"/>
                    <a:pt x="803977" y="426864"/>
                  </a:cubicBezTo>
                  <a:cubicBezTo>
                    <a:pt x="822362" y="459024"/>
                    <a:pt x="836653" y="203181"/>
                    <a:pt x="851247" y="193633"/>
                  </a:cubicBezTo>
                  <a:cubicBezTo>
                    <a:pt x="865841" y="184085"/>
                    <a:pt x="874664" y="337396"/>
                    <a:pt x="891540" y="369578"/>
                  </a:cubicBezTo>
                  <a:cubicBezTo>
                    <a:pt x="908416" y="401760"/>
                    <a:pt x="989965" y="383231"/>
                    <a:pt x="952500" y="386723"/>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
          <p:nvSpPr>
            <p:cNvPr id="25" name="手繪多邊形 24"/>
            <p:cNvSpPr/>
            <p:nvPr/>
          </p:nvSpPr>
          <p:spPr>
            <a:xfrm>
              <a:off x="1014983" y="2999512"/>
              <a:ext cx="1133415" cy="130618"/>
            </a:xfrm>
            <a:custGeom>
              <a:avLst/>
              <a:gdLst>
                <a:gd name="connsiteX0" fmla="*/ 0 w 962259"/>
                <a:gd name="connsiteY0" fmla="*/ 325450 h 526720"/>
                <a:gd name="connsiteX1" fmla="*/ 95250 w 962259"/>
                <a:gd name="connsiteY1" fmla="*/ 293065 h 526720"/>
                <a:gd name="connsiteX2" fmla="*/ 140970 w 962259"/>
                <a:gd name="connsiteY2" fmla="*/ 192100 h 526720"/>
                <a:gd name="connsiteX3" fmla="*/ 200025 w 962259"/>
                <a:gd name="connsiteY3" fmla="*/ 378790 h 526720"/>
                <a:gd name="connsiteX4" fmla="*/ 276225 w 962259"/>
                <a:gd name="connsiteY4" fmla="*/ 110185 h 526720"/>
                <a:gd name="connsiteX5" fmla="*/ 342900 w 962259"/>
                <a:gd name="connsiteY5" fmla="*/ 439750 h 526720"/>
                <a:gd name="connsiteX6" fmla="*/ 409575 w 962259"/>
                <a:gd name="connsiteY6" fmla="*/ 155905 h 526720"/>
                <a:gd name="connsiteX7" fmla="*/ 501015 w 962259"/>
                <a:gd name="connsiteY7" fmla="*/ 525475 h 526720"/>
                <a:gd name="connsiteX8" fmla="*/ 582930 w 962259"/>
                <a:gd name="connsiteY8" fmla="*/ 1600 h 526720"/>
                <a:gd name="connsiteX9" fmla="*/ 634365 w 962259"/>
                <a:gd name="connsiteY9" fmla="*/ 354025 h 526720"/>
                <a:gd name="connsiteX10" fmla="*/ 729615 w 962259"/>
                <a:gd name="connsiteY10" fmla="*/ 108280 h 526720"/>
                <a:gd name="connsiteX11" fmla="*/ 782955 w 962259"/>
                <a:gd name="connsiteY11" fmla="*/ 416890 h 526720"/>
                <a:gd name="connsiteX12" fmla="*/ 849630 w 962259"/>
                <a:gd name="connsiteY12" fmla="*/ 213055 h 526720"/>
                <a:gd name="connsiteX13" fmla="*/ 891540 w 962259"/>
                <a:gd name="connsiteY13" fmla="*/ 355930 h 526720"/>
                <a:gd name="connsiteX14" fmla="*/ 952500 w 962259"/>
                <a:gd name="connsiteY14" fmla="*/ 373075 h 526720"/>
                <a:gd name="connsiteX0" fmla="*/ 0 w 962259"/>
                <a:gd name="connsiteY0" fmla="*/ 325450 h 526720"/>
                <a:gd name="connsiteX1" fmla="*/ 95250 w 962259"/>
                <a:gd name="connsiteY1" fmla="*/ 293065 h 526720"/>
                <a:gd name="connsiteX2" fmla="*/ 140970 w 962259"/>
                <a:gd name="connsiteY2" fmla="*/ 192100 h 526720"/>
                <a:gd name="connsiteX3" fmla="*/ 200025 w 962259"/>
                <a:gd name="connsiteY3" fmla="*/ 378790 h 526720"/>
                <a:gd name="connsiteX4" fmla="*/ 272415 w 962259"/>
                <a:gd name="connsiteY4" fmla="*/ 188290 h 526720"/>
                <a:gd name="connsiteX5" fmla="*/ 342900 w 962259"/>
                <a:gd name="connsiteY5" fmla="*/ 439750 h 526720"/>
                <a:gd name="connsiteX6" fmla="*/ 409575 w 962259"/>
                <a:gd name="connsiteY6" fmla="*/ 155905 h 526720"/>
                <a:gd name="connsiteX7" fmla="*/ 501015 w 962259"/>
                <a:gd name="connsiteY7" fmla="*/ 525475 h 526720"/>
                <a:gd name="connsiteX8" fmla="*/ 582930 w 962259"/>
                <a:gd name="connsiteY8" fmla="*/ 1600 h 526720"/>
                <a:gd name="connsiteX9" fmla="*/ 634365 w 962259"/>
                <a:gd name="connsiteY9" fmla="*/ 354025 h 526720"/>
                <a:gd name="connsiteX10" fmla="*/ 729615 w 962259"/>
                <a:gd name="connsiteY10" fmla="*/ 108280 h 526720"/>
                <a:gd name="connsiteX11" fmla="*/ 782955 w 962259"/>
                <a:gd name="connsiteY11" fmla="*/ 416890 h 526720"/>
                <a:gd name="connsiteX12" fmla="*/ 849630 w 962259"/>
                <a:gd name="connsiteY12" fmla="*/ 213055 h 526720"/>
                <a:gd name="connsiteX13" fmla="*/ 891540 w 962259"/>
                <a:gd name="connsiteY13" fmla="*/ 355930 h 526720"/>
                <a:gd name="connsiteX14" fmla="*/ 952500 w 962259"/>
                <a:gd name="connsiteY14" fmla="*/ 373075 h 526720"/>
                <a:gd name="connsiteX0" fmla="*/ 0 w 962259"/>
                <a:gd name="connsiteY0" fmla="*/ 325450 h 526720"/>
                <a:gd name="connsiteX1" fmla="*/ 95250 w 962259"/>
                <a:gd name="connsiteY1" fmla="*/ 293065 h 526720"/>
                <a:gd name="connsiteX2" fmla="*/ 140970 w 962259"/>
                <a:gd name="connsiteY2" fmla="*/ 192100 h 526720"/>
                <a:gd name="connsiteX3" fmla="*/ 200025 w 962259"/>
                <a:gd name="connsiteY3" fmla="*/ 378790 h 526720"/>
                <a:gd name="connsiteX4" fmla="*/ 264795 w 962259"/>
                <a:gd name="connsiteY4" fmla="*/ 81610 h 526720"/>
                <a:gd name="connsiteX5" fmla="*/ 342900 w 962259"/>
                <a:gd name="connsiteY5" fmla="*/ 439750 h 526720"/>
                <a:gd name="connsiteX6" fmla="*/ 409575 w 962259"/>
                <a:gd name="connsiteY6" fmla="*/ 155905 h 526720"/>
                <a:gd name="connsiteX7" fmla="*/ 501015 w 962259"/>
                <a:gd name="connsiteY7" fmla="*/ 525475 h 526720"/>
                <a:gd name="connsiteX8" fmla="*/ 582930 w 962259"/>
                <a:gd name="connsiteY8" fmla="*/ 1600 h 526720"/>
                <a:gd name="connsiteX9" fmla="*/ 634365 w 962259"/>
                <a:gd name="connsiteY9" fmla="*/ 354025 h 526720"/>
                <a:gd name="connsiteX10" fmla="*/ 729615 w 962259"/>
                <a:gd name="connsiteY10" fmla="*/ 108280 h 526720"/>
                <a:gd name="connsiteX11" fmla="*/ 782955 w 962259"/>
                <a:gd name="connsiteY11" fmla="*/ 416890 h 526720"/>
                <a:gd name="connsiteX12" fmla="*/ 849630 w 962259"/>
                <a:gd name="connsiteY12" fmla="*/ 213055 h 526720"/>
                <a:gd name="connsiteX13" fmla="*/ 891540 w 962259"/>
                <a:gd name="connsiteY13" fmla="*/ 355930 h 526720"/>
                <a:gd name="connsiteX14" fmla="*/ 952500 w 962259"/>
                <a:gd name="connsiteY14" fmla="*/ 373075 h 526720"/>
                <a:gd name="connsiteX0" fmla="*/ 0 w 962259"/>
                <a:gd name="connsiteY0" fmla="*/ 325450 h 526720"/>
                <a:gd name="connsiteX1" fmla="*/ 95250 w 962259"/>
                <a:gd name="connsiteY1" fmla="*/ 293065 h 526720"/>
                <a:gd name="connsiteX2" fmla="*/ 140970 w 962259"/>
                <a:gd name="connsiteY2" fmla="*/ 192100 h 526720"/>
                <a:gd name="connsiteX3" fmla="*/ 200025 w 962259"/>
                <a:gd name="connsiteY3" fmla="*/ 378790 h 526720"/>
                <a:gd name="connsiteX4" fmla="*/ 264795 w 962259"/>
                <a:gd name="connsiteY4" fmla="*/ 81610 h 526720"/>
                <a:gd name="connsiteX5" fmla="*/ 342900 w 962259"/>
                <a:gd name="connsiteY5" fmla="*/ 439750 h 526720"/>
                <a:gd name="connsiteX6" fmla="*/ 409575 w 962259"/>
                <a:gd name="connsiteY6" fmla="*/ 155905 h 526720"/>
                <a:gd name="connsiteX7" fmla="*/ 501015 w 962259"/>
                <a:gd name="connsiteY7" fmla="*/ 525475 h 526720"/>
                <a:gd name="connsiteX8" fmla="*/ 582930 w 962259"/>
                <a:gd name="connsiteY8" fmla="*/ 1600 h 526720"/>
                <a:gd name="connsiteX9" fmla="*/ 634365 w 962259"/>
                <a:gd name="connsiteY9" fmla="*/ 354025 h 526720"/>
                <a:gd name="connsiteX10" fmla="*/ 729615 w 962259"/>
                <a:gd name="connsiteY10" fmla="*/ 108280 h 526720"/>
                <a:gd name="connsiteX11" fmla="*/ 782955 w 962259"/>
                <a:gd name="connsiteY11" fmla="*/ 416890 h 526720"/>
                <a:gd name="connsiteX12" fmla="*/ 849630 w 962259"/>
                <a:gd name="connsiteY12" fmla="*/ 213055 h 526720"/>
                <a:gd name="connsiteX13" fmla="*/ 891540 w 962259"/>
                <a:gd name="connsiteY13" fmla="*/ 355930 h 526720"/>
                <a:gd name="connsiteX14" fmla="*/ 952500 w 962259"/>
                <a:gd name="connsiteY14" fmla="*/ 373075 h 526720"/>
                <a:gd name="connsiteX0" fmla="*/ 0 w 962259"/>
                <a:gd name="connsiteY0" fmla="*/ 325450 h 526720"/>
                <a:gd name="connsiteX1" fmla="*/ 95250 w 962259"/>
                <a:gd name="connsiteY1" fmla="*/ 293065 h 526720"/>
                <a:gd name="connsiteX2" fmla="*/ 140970 w 962259"/>
                <a:gd name="connsiteY2" fmla="*/ 192100 h 526720"/>
                <a:gd name="connsiteX3" fmla="*/ 200025 w 962259"/>
                <a:gd name="connsiteY3" fmla="*/ 378790 h 526720"/>
                <a:gd name="connsiteX4" fmla="*/ 264795 w 962259"/>
                <a:gd name="connsiteY4" fmla="*/ 81610 h 526720"/>
                <a:gd name="connsiteX5" fmla="*/ 342900 w 962259"/>
                <a:gd name="connsiteY5" fmla="*/ 439750 h 526720"/>
                <a:gd name="connsiteX6" fmla="*/ 409575 w 962259"/>
                <a:gd name="connsiteY6" fmla="*/ 155905 h 526720"/>
                <a:gd name="connsiteX7" fmla="*/ 501015 w 962259"/>
                <a:gd name="connsiteY7" fmla="*/ 525475 h 526720"/>
                <a:gd name="connsiteX8" fmla="*/ 582930 w 962259"/>
                <a:gd name="connsiteY8" fmla="*/ 1600 h 526720"/>
                <a:gd name="connsiteX9" fmla="*/ 634365 w 962259"/>
                <a:gd name="connsiteY9" fmla="*/ 354025 h 526720"/>
                <a:gd name="connsiteX10" fmla="*/ 729615 w 962259"/>
                <a:gd name="connsiteY10" fmla="*/ 108280 h 526720"/>
                <a:gd name="connsiteX11" fmla="*/ 782955 w 962259"/>
                <a:gd name="connsiteY11" fmla="*/ 416890 h 526720"/>
                <a:gd name="connsiteX12" fmla="*/ 849630 w 962259"/>
                <a:gd name="connsiteY12" fmla="*/ 213055 h 526720"/>
                <a:gd name="connsiteX13" fmla="*/ 891540 w 962259"/>
                <a:gd name="connsiteY13" fmla="*/ 355930 h 526720"/>
                <a:gd name="connsiteX14" fmla="*/ 952500 w 962259"/>
                <a:gd name="connsiteY14" fmla="*/ 373075 h 526720"/>
                <a:gd name="connsiteX0" fmla="*/ 0 w 962259"/>
                <a:gd name="connsiteY0" fmla="*/ 325450 h 526720"/>
                <a:gd name="connsiteX1" fmla="*/ 95250 w 962259"/>
                <a:gd name="connsiteY1" fmla="*/ 293065 h 526720"/>
                <a:gd name="connsiteX2" fmla="*/ 140970 w 962259"/>
                <a:gd name="connsiteY2" fmla="*/ 192100 h 526720"/>
                <a:gd name="connsiteX3" fmla="*/ 200025 w 962259"/>
                <a:gd name="connsiteY3" fmla="*/ 378790 h 526720"/>
                <a:gd name="connsiteX4" fmla="*/ 264795 w 962259"/>
                <a:gd name="connsiteY4" fmla="*/ 81610 h 526720"/>
                <a:gd name="connsiteX5" fmla="*/ 342900 w 962259"/>
                <a:gd name="connsiteY5" fmla="*/ 439750 h 526720"/>
                <a:gd name="connsiteX6" fmla="*/ 409575 w 962259"/>
                <a:gd name="connsiteY6" fmla="*/ 155905 h 526720"/>
                <a:gd name="connsiteX7" fmla="*/ 501015 w 962259"/>
                <a:gd name="connsiteY7" fmla="*/ 525475 h 526720"/>
                <a:gd name="connsiteX8" fmla="*/ 582930 w 962259"/>
                <a:gd name="connsiteY8" fmla="*/ 1600 h 526720"/>
                <a:gd name="connsiteX9" fmla="*/ 634365 w 962259"/>
                <a:gd name="connsiteY9" fmla="*/ 354025 h 526720"/>
                <a:gd name="connsiteX10" fmla="*/ 729615 w 962259"/>
                <a:gd name="connsiteY10" fmla="*/ 108280 h 526720"/>
                <a:gd name="connsiteX11" fmla="*/ 782955 w 962259"/>
                <a:gd name="connsiteY11" fmla="*/ 416890 h 526720"/>
                <a:gd name="connsiteX12" fmla="*/ 849630 w 962259"/>
                <a:gd name="connsiteY12" fmla="*/ 213055 h 526720"/>
                <a:gd name="connsiteX13" fmla="*/ 891540 w 962259"/>
                <a:gd name="connsiteY13" fmla="*/ 355930 h 526720"/>
                <a:gd name="connsiteX14" fmla="*/ 952500 w 962259"/>
                <a:gd name="connsiteY14" fmla="*/ 373075 h 526720"/>
                <a:gd name="connsiteX0" fmla="*/ 0 w 962259"/>
                <a:gd name="connsiteY0" fmla="*/ 325450 h 526720"/>
                <a:gd name="connsiteX1" fmla="*/ 95250 w 962259"/>
                <a:gd name="connsiteY1" fmla="*/ 293065 h 526720"/>
                <a:gd name="connsiteX2" fmla="*/ 140970 w 962259"/>
                <a:gd name="connsiteY2" fmla="*/ 192100 h 526720"/>
                <a:gd name="connsiteX3" fmla="*/ 200025 w 962259"/>
                <a:gd name="connsiteY3" fmla="*/ 378790 h 526720"/>
                <a:gd name="connsiteX4" fmla="*/ 264795 w 962259"/>
                <a:gd name="connsiteY4" fmla="*/ 81610 h 526720"/>
                <a:gd name="connsiteX5" fmla="*/ 342900 w 962259"/>
                <a:gd name="connsiteY5" fmla="*/ 439750 h 526720"/>
                <a:gd name="connsiteX6" fmla="*/ 409575 w 962259"/>
                <a:gd name="connsiteY6" fmla="*/ 155905 h 526720"/>
                <a:gd name="connsiteX7" fmla="*/ 501015 w 962259"/>
                <a:gd name="connsiteY7" fmla="*/ 525475 h 526720"/>
                <a:gd name="connsiteX8" fmla="*/ 582930 w 962259"/>
                <a:gd name="connsiteY8" fmla="*/ 1600 h 526720"/>
                <a:gd name="connsiteX9" fmla="*/ 634365 w 962259"/>
                <a:gd name="connsiteY9" fmla="*/ 354025 h 526720"/>
                <a:gd name="connsiteX10" fmla="*/ 729615 w 962259"/>
                <a:gd name="connsiteY10" fmla="*/ 108280 h 526720"/>
                <a:gd name="connsiteX11" fmla="*/ 782955 w 962259"/>
                <a:gd name="connsiteY11" fmla="*/ 416890 h 526720"/>
                <a:gd name="connsiteX12" fmla="*/ 849630 w 962259"/>
                <a:gd name="connsiteY12" fmla="*/ 213055 h 526720"/>
                <a:gd name="connsiteX13" fmla="*/ 891540 w 962259"/>
                <a:gd name="connsiteY13" fmla="*/ 355930 h 526720"/>
                <a:gd name="connsiteX14" fmla="*/ 952500 w 962259"/>
                <a:gd name="connsiteY14" fmla="*/ 373075 h 526720"/>
                <a:gd name="connsiteX0" fmla="*/ 0 w 962259"/>
                <a:gd name="connsiteY0" fmla="*/ 325450 h 526720"/>
                <a:gd name="connsiteX1" fmla="*/ 95250 w 962259"/>
                <a:gd name="connsiteY1" fmla="*/ 293065 h 526720"/>
                <a:gd name="connsiteX2" fmla="*/ 140970 w 962259"/>
                <a:gd name="connsiteY2" fmla="*/ 192100 h 526720"/>
                <a:gd name="connsiteX3" fmla="*/ 200025 w 962259"/>
                <a:gd name="connsiteY3" fmla="*/ 378790 h 526720"/>
                <a:gd name="connsiteX4" fmla="*/ 264795 w 962259"/>
                <a:gd name="connsiteY4" fmla="*/ 81610 h 526720"/>
                <a:gd name="connsiteX5" fmla="*/ 342900 w 962259"/>
                <a:gd name="connsiteY5" fmla="*/ 439750 h 526720"/>
                <a:gd name="connsiteX6" fmla="*/ 409575 w 962259"/>
                <a:gd name="connsiteY6" fmla="*/ 155905 h 526720"/>
                <a:gd name="connsiteX7" fmla="*/ 501015 w 962259"/>
                <a:gd name="connsiteY7" fmla="*/ 525475 h 526720"/>
                <a:gd name="connsiteX8" fmla="*/ 582930 w 962259"/>
                <a:gd name="connsiteY8" fmla="*/ 1600 h 526720"/>
                <a:gd name="connsiteX9" fmla="*/ 634365 w 962259"/>
                <a:gd name="connsiteY9" fmla="*/ 354025 h 526720"/>
                <a:gd name="connsiteX10" fmla="*/ 729615 w 962259"/>
                <a:gd name="connsiteY10" fmla="*/ 108280 h 526720"/>
                <a:gd name="connsiteX11" fmla="*/ 782955 w 962259"/>
                <a:gd name="connsiteY11" fmla="*/ 416890 h 526720"/>
                <a:gd name="connsiteX12" fmla="*/ 849630 w 962259"/>
                <a:gd name="connsiteY12" fmla="*/ 213055 h 526720"/>
                <a:gd name="connsiteX13" fmla="*/ 891540 w 962259"/>
                <a:gd name="connsiteY13" fmla="*/ 355930 h 526720"/>
                <a:gd name="connsiteX14" fmla="*/ 952500 w 962259"/>
                <a:gd name="connsiteY14" fmla="*/ 373075 h 526720"/>
                <a:gd name="connsiteX0" fmla="*/ 0 w 962259"/>
                <a:gd name="connsiteY0" fmla="*/ 325450 h 526720"/>
                <a:gd name="connsiteX1" fmla="*/ 95250 w 962259"/>
                <a:gd name="connsiteY1" fmla="*/ 293065 h 526720"/>
                <a:gd name="connsiteX2" fmla="*/ 140970 w 962259"/>
                <a:gd name="connsiteY2" fmla="*/ 192100 h 526720"/>
                <a:gd name="connsiteX3" fmla="*/ 200025 w 962259"/>
                <a:gd name="connsiteY3" fmla="*/ 378790 h 526720"/>
                <a:gd name="connsiteX4" fmla="*/ 264795 w 962259"/>
                <a:gd name="connsiteY4" fmla="*/ 81610 h 526720"/>
                <a:gd name="connsiteX5" fmla="*/ 342900 w 962259"/>
                <a:gd name="connsiteY5" fmla="*/ 439750 h 526720"/>
                <a:gd name="connsiteX6" fmla="*/ 409575 w 962259"/>
                <a:gd name="connsiteY6" fmla="*/ 155905 h 526720"/>
                <a:gd name="connsiteX7" fmla="*/ 501015 w 962259"/>
                <a:gd name="connsiteY7" fmla="*/ 525475 h 526720"/>
                <a:gd name="connsiteX8" fmla="*/ 582930 w 962259"/>
                <a:gd name="connsiteY8" fmla="*/ 1600 h 526720"/>
                <a:gd name="connsiteX9" fmla="*/ 634365 w 962259"/>
                <a:gd name="connsiteY9" fmla="*/ 354025 h 526720"/>
                <a:gd name="connsiteX10" fmla="*/ 729615 w 962259"/>
                <a:gd name="connsiteY10" fmla="*/ 108280 h 526720"/>
                <a:gd name="connsiteX11" fmla="*/ 782955 w 962259"/>
                <a:gd name="connsiteY11" fmla="*/ 416890 h 526720"/>
                <a:gd name="connsiteX12" fmla="*/ 849630 w 962259"/>
                <a:gd name="connsiteY12" fmla="*/ 213055 h 526720"/>
                <a:gd name="connsiteX13" fmla="*/ 891540 w 962259"/>
                <a:gd name="connsiteY13" fmla="*/ 355930 h 526720"/>
                <a:gd name="connsiteX14" fmla="*/ 952500 w 962259"/>
                <a:gd name="connsiteY14" fmla="*/ 373075 h 526720"/>
                <a:gd name="connsiteX0" fmla="*/ 0 w 962259"/>
                <a:gd name="connsiteY0" fmla="*/ 325450 h 526720"/>
                <a:gd name="connsiteX1" fmla="*/ 95250 w 962259"/>
                <a:gd name="connsiteY1" fmla="*/ 293065 h 526720"/>
                <a:gd name="connsiteX2" fmla="*/ 140970 w 962259"/>
                <a:gd name="connsiteY2" fmla="*/ 192100 h 526720"/>
                <a:gd name="connsiteX3" fmla="*/ 200025 w 962259"/>
                <a:gd name="connsiteY3" fmla="*/ 378790 h 526720"/>
                <a:gd name="connsiteX4" fmla="*/ 264795 w 962259"/>
                <a:gd name="connsiteY4" fmla="*/ 81610 h 526720"/>
                <a:gd name="connsiteX5" fmla="*/ 342900 w 962259"/>
                <a:gd name="connsiteY5" fmla="*/ 439750 h 526720"/>
                <a:gd name="connsiteX6" fmla="*/ 409575 w 962259"/>
                <a:gd name="connsiteY6" fmla="*/ 155905 h 526720"/>
                <a:gd name="connsiteX7" fmla="*/ 501015 w 962259"/>
                <a:gd name="connsiteY7" fmla="*/ 525475 h 526720"/>
                <a:gd name="connsiteX8" fmla="*/ 582930 w 962259"/>
                <a:gd name="connsiteY8" fmla="*/ 1600 h 526720"/>
                <a:gd name="connsiteX9" fmla="*/ 634365 w 962259"/>
                <a:gd name="connsiteY9" fmla="*/ 354025 h 526720"/>
                <a:gd name="connsiteX10" fmla="*/ 729615 w 962259"/>
                <a:gd name="connsiteY10" fmla="*/ 108280 h 526720"/>
                <a:gd name="connsiteX11" fmla="*/ 782955 w 962259"/>
                <a:gd name="connsiteY11" fmla="*/ 416890 h 526720"/>
                <a:gd name="connsiteX12" fmla="*/ 849630 w 962259"/>
                <a:gd name="connsiteY12" fmla="*/ 213055 h 526720"/>
                <a:gd name="connsiteX13" fmla="*/ 891540 w 962259"/>
                <a:gd name="connsiteY13" fmla="*/ 355930 h 526720"/>
                <a:gd name="connsiteX14" fmla="*/ 952500 w 962259"/>
                <a:gd name="connsiteY14" fmla="*/ 373075 h 526720"/>
                <a:gd name="connsiteX0" fmla="*/ 0 w 962259"/>
                <a:gd name="connsiteY0" fmla="*/ 325450 h 526750"/>
                <a:gd name="connsiteX1" fmla="*/ 95250 w 962259"/>
                <a:gd name="connsiteY1" fmla="*/ 293065 h 526750"/>
                <a:gd name="connsiteX2" fmla="*/ 140970 w 962259"/>
                <a:gd name="connsiteY2" fmla="*/ 192100 h 526750"/>
                <a:gd name="connsiteX3" fmla="*/ 200025 w 962259"/>
                <a:gd name="connsiteY3" fmla="*/ 378790 h 526750"/>
                <a:gd name="connsiteX4" fmla="*/ 264795 w 962259"/>
                <a:gd name="connsiteY4" fmla="*/ 81610 h 526750"/>
                <a:gd name="connsiteX5" fmla="*/ 342900 w 962259"/>
                <a:gd name="connsiteY5" fmla="*/ 439750 h 526750"/>
                <a:gd name="connsiteX6" fmla="*/ 409575 w 962259"/>
                <a:gd name="connsiteY6" fmla="*/ 155905 h 526750"/>
                <a:gd name="connsiteX7" fmla="*/ 501015 w 962259"/>
                <a:gd name="connsiteY7" fmla="*/ 525475 h 526750"/>
                <a:gd name="connsiteX8" fmla="*/ 582930 w 962259"/>
                <a:gd name="connsiteY8" fmla="*/ 1600 h 526750"/>
                <a:gd name="connsiteX9" fmla="*/ 634365 w 962259"/>
                <a:gd name="connsiteY9" fmla="*/ 354025 h 526750"/>
                <a:gd name="connsiteX10" fmla="*/ 729615 w 962259"/>
                <a:gd name="connsiteY10" fmla="*/ 108280 h 526750"/>
                <a:gd name="connsiteX11" fmla="*/ 782955 w 962259"/>
                <a:gd name="connsiteY11" fmla="*/ 416890 h 526750"/>
                <a:gd name="connsiteX12" fmla="*/ 849630 w 962259"/>
                <a:gd name="connsiteY12" fmla="*/ 213055 h 526750"/>
                <a:gd name="connsiteX13" fmla="*/ 891540 w 962259"/>
                <a:gd name="connsiteY13" fmla="*/ 355930 h 526750"/>
                <a:gd name="connsiteX14" fmla="*/ 952500 w 962259"/>
                <a:gd name="connsiteY14" fmla="*/ 373075 h 526750"/>
                <a:gd name="connsiteX0" fmla="*/ 0 w 962259"/>
                <a:gd name="connsiteY0" fmla="*/ 325450 h 526415"/>
                <a:gd name="connsiteX1" fmla="*/ 95250 w 962259"/>
                <a:gd name="connsiteY1" fmla="*/ 293065 h 526415"/>
                <a:gd name="connsiteX2" fmla="*/ 140970 w 962259"/>
                <a:gd name="connsiteY2" fmla="*/ 192100 h 526415"/>
                <a:gd name="connsiteX3" fmla="*/ 200025 w 962259"/>
                <a:gd name="connsiteY3" fmla="*/ 378790 h 526415"/>
                <a:gd name="connsiteX4" fmla="*/ 264795 w 962259"/>
                <a:gd name="connsiteY4" fmla="*/ 81610 h 526415"/>
                <a:gd name="connsiteX5" fmla="*/ 342900 w 962259"/>
                <a:gd name="connsiteY5" fmla="*/ 439750 h 526415"/>
                <a:gd name="connsiteX6" fmla="*/ 409575 w 962259"/>
                <a:gd name="connsiteY6" fmla="*/ 155905 h 526415"/>
                <a:gd name="connsiteX7" fmla="*/ 501015 w 962259"/>
                <a:gd name="connsiteY7" fmla="*/ 525475 h 526415"/>
                <a:gd name="connsiteX8" fmla="*/ 582930 w 962259"/>
                <a:gd name="connsiteY8" fmla="*/ 1600 h 526415"/>
                <a:gd name="connsiteX9" fmla="*/ 634365 w 962259"/>
                <a:gd name="connsiteY9" fmla="*/ 354025 h 526415"/>
                <a:gd name="connsiteX10" fmla="*/ 729615 w 962259"/>
                <a:gd name="connsiteY10" fmla="*/ 108280 h 526415"/>
                <a:gd name="connsiteX11" fmla="*/ 782955 w 962259"/>
                <a:gd name="connsiteY11" fmla="*/ 416890 h 526415"/>
                <a:gd name="connsiteX12" fmla="*/ 849630 w 962259"/>
                <a:gd name="connsiteY12" fmla="*/ 213055 h 526415"/>
                <a:gd name="connsiteX13" fmla="*/ 891540 w 962259"/>
                <a:gd name="connsiteY13" fmla="*/ 355930 h 526415"/>
                <a:gd name="connsiteX14" fmla="*/ 952500 w 962259"/>
                <a:gd name="connsiteY14" fmla="*/ 373075 h 526415"/>
                <a:gd name="connsiteX0" fmla="*/ 0 w 962259"/>
                <a:gd name="connsiteY0" fmla="*/ 325450 h 526415"/>
                <a:gd name="connsiteX1" fmla="*/ 95250 w 962259"/>
                <a:gd name="connsiteY1" fmla="*/ 293065 h 526415"/>
                <a:gd name="connsiteX2" fmla="*/ 140970 w 962259"/>
                <a:gd name="connsiteY2" fmla="*/ 192100 h 526415"/>
                <a:gd name="connsiteX3" fmla="*/ 200025 w 962259"/>
                <a:gd name="connsiteY3" fmla="*/ 378790 h 526415"/>
                <a:gd name="connsiteX4" fmla="*/ 264795 w 962259"/>
                <a:gd name="connsiteY4" fmla="*/ 81610 h 526415"/>
                <a:gd name="connsiteX5" fmla="*/ 342900 w 962259"/>
                <a:gd name="connsiteY5" fmla="*/ 439750 h 526415"/>
                <a:gd name="connsiteX6" fmla="*/ 409575 w 962259"/>
                <a:gd name="connsiteY6" fmla="*/ 155905 h 526415"/>
                <a:gd name="connsiteX7" fmla="*/ 501015 w 962259"/>
                <a:gd name="connsiteY7" fmla="*/ 525475 h 526415"/>
                <a:gd name="connsiteX8" fmla="*/ 582930 w 962259"/>
                <a:gd name="connsiteY8" fmla="*/ 1600 h 526415"/>
                <a:gd name="connsiteX9" fmla="*/ 634365 w 962259"/>
                <a:gd name="connsiteY9" fmla="*/ 354025 h 526415"/>
                <a:gd name="connsiteX10" fmla="*/ 729615 w 962259"/>
                <a:gd name="connsiteY10" fmla="*/ 108280 h 526415"/>
                <a:gd name="connsiteX11" fmla="*/ 782955 w 962259"/>
                <a:gd name="connsiteY11" fmla="*/ 416890 h 526415"/>
                <a:gd name="connsiteX12" fmla="*/ 849630 w 962259"/>
                <a:gd name="connsiteY12" fmla="*/ 213055 h 526415"/>
                <a:gd name="connsiteX13" fmla="*/ 891540 w 962259"/>
                <a:gd name="connsiteY13" fmla="*/ 355930 h 526415"/>
                <a:gd name="connsiteX14" fmla="*/ 952500 w 962259"/>
                <a:gd name="connsiteY14" fmla="*/ 373075 h 526415"/>
                <a:gd name="connsiteX0" fmla="*/ 0 w 962259"/>
                <a:gd name="connsiteY0" fmla="*/ 325656 h 526621"/>
                <a:gd name="connsiteX1" fmla="*/ 95250 w 962259"/>
                <a:gd name="connsiteY1" fmla="*/ 293271 h 526621"/>
                <a:gd name="connsiteX2" fmla="*/ 140970 w 962259"/>
                <a:gd name="connsiteY2" fmla="*/ 192306 h 526621"/>
                <a:gd name="connsiteX3" fmla="*/ 200025 w 962259"/>
                <a:gd name="connsiteY3" fmla="*/ 378996 h 526621"/>
                <a:gd name="connsiteX4" fmla="*/ 264795 w 962259"/>
                <a:gd name="connsiteY4" fmla="*/ 81816 h 526621"/>
                <a:gd name="connsiteX5" fmla="*/ 342900 w 962259"/>
                <a:gd name="connsiteY5" fmla="*/ 439956 h 526621"/>
                <a:gd name="connsiteX6" fmla="*/ 409575 w 962259"/>
                <a:gd name="connsiteY6" fmla="*/ 156111 h 526621"/>
                <a:gd name="connsiteX7" fmla="*/ 501015 w 962259"/>
                <a:gd name="connsiteY7" fmla="*/ 525681 h 526621"/>
                <a:gd name="connsiteX8" fmla="*/ 582930 w 962259"/>
                <a:gd name="connsiteY8" fmla="*/ 1806 h 526621"/>
                <a:gd name="connsiteX9" fmla="*/ 634365 w 962259"/>
                <a:gd name="connsiteY9" fmla="*/ 354231 h 526621"/>
                <a:gd name="connsiteX10" fmla="*/ 729615 w 962259"/>
                <a:gd name="connsiteY10" fmla="*/ 108486 h 526621"/>
                <a:gd name="connsiteX11" fmla="*/ 782955 w 962259"/>
                <a:gd name="connsiteY11" fmla="*/ 417096 h 526621"/>
                <a:gd name="connsiteX12" fmla="*/ 849630 w 962259"/>
                <a:gd name="connsiteY12" fmla="*/ 213261 h 526621"/>
                <a:gd name="connsiteX13" fmla="*/ 891540 w 962259"/>
                <a:gd name="connsiteY13" fmla="*/ 356136 h 526621"/>
                <a:gd name="connsiteX14" fmla="*/ 952500 w 962259"/>
                <a:gd name="connsiteY14" fmla="*/ 373281 h 526621"/>
                <a:gd name="connsiteX0" fmla="*/ 0 w 962259"/>
                <a:gd name="connsiteY0" fmla="*/ 325673 h 526638"/>
                <a:gd name="connsiteX1" fmla="*/ 95250 w 962259"/>
                <a:gd name="connsiteY1" fmla="*/ 293288 h 526638"/>
                <a:gd name="connsiteX2" fmla="*/ 140970 w 962259"/>
                <a:gd name="connsiteY2" fmla="*/ 192323 h 526638"/>
                <a:gd name="connsiteX3" fmla="*/ 200025 w 962259"/>
                <a:gd name="connsiteY3" fmla="*/ 379013 h 526638"/>
                <a:gd name="connsiteX4" fmla="*/ 264795 w 962259"/>
                <a:gd name="connsiteY4" fmla="*/ 81833 h 526638"/>
                <a:gd name="connsiteX5" fmla="*/ 342900 w 962259"/>
                <a:gd name="connsiteY5" fmla="*/ 439973 h 526638"/>
                <a:gd name="connsiteX6" fmla="*/ 409575 w 962259"/>
                <a:gd name="connsiteY6" fmla="*/ 156128 h 526638"/>
                <a:gd name="connsiteX7" fmla="*/ 501015 w 962259"/>
                <a:gd name="connsiteY7" fmla="*/ 525698 h 526638"/>
                <a:gd name="connsiteX8" fmla="*/ 582930 w 962259"/>
                <a:gd name="connsiteY8" fmla="*/ 1823 h 526638"/>
                <a:gd name="connsiteX9" fmla="*/ 634365 w 962259"/>
                <a:gd name="connsiteY9" fmla="*/ 354248 h 526638"/>
                <a:gd name="connsiteX10" fmla="*/ 729615 w 962259"/>
                <a:gd name="connsiteY10" fmla="*/ 108503 h 526638"/>
                <a:gd name="connsiteX11" fmla="*/ 782955 w 962259"/>
                <a:gd name="connsiteY11" fmla="*/ 417113 h 526638"/>
                <a:gd name="connsiteX12" fmla="*/ 849630 w 962259"/>
                <a:gd name="connsiteY12" fmla="*/ 213278 h 526638"/>
                <a:gd name="connsiteX13" fmla="*/ 891540 w 962259"/>
                <a:gd name="connsiteY13" fmla="*/ 356153 h 526638"/>
                <a:gd name="connsiteX14" fmla="*/ 952500 w 962259"/>
                <a:gd name="connsiteY14" fmla="*/ 373298 h 526638"/>
                <a:gd name="connsiteX0" fmla="*/ 0 w 962259"/>
                <a:gd name="connsiteY0" fmla="*/ 325673 h 526638"/>
                <a:gd name="connsiteX1" fmla="*/ 95250 w 962259"/>
                <a:gd name="connsiteY1" fmla="*/ 293288 h 526638"/>
                <a:gd name="connsiteX2" fmla="*/ 140970 w 962259"/>
                <a:gd name="connsiteY2" fmla="*/ 192323 h 526638"/>
                <a:gd name="connsiteX3" fmla="*/ 200025 w 962259"/>
                <a:gd name="connsiteY3" fmla="*/ 379013 h 526638"/>
                <a:gd name="connsiteX4" fmla="*/ 264795 w 962259"/>
                <a:gd name="connsiteY4" fmla="*/ 81833 h 526638"/>
                <a:gd name="connsiteX5" fmla="*/ 342900 w 962259"/>
                <a:gd name="connsiteY5" fmla="*/ 439973 h 526638"/>
                <a:gd name="connsiteX6" fmla="*/ 409575 w 962259"/>
                <a:gd name="connsiteY6" fmla="*/ 156128 h 526638"/>
                <a:gd name="connsiteX7" fmla="*/ 501015 w 962259"/>
                <a:gd name="connsiteY7" fmla="*/ 525698 h 526638"/>
                <a:gd name="connsiteX8" fmla="*/ 582930 w 962259"/>
                <a:gd name="connsiteY8" fmla="*/ 1823 h 526638"/>
                <a:gd name="connsiteX9" fmla="*/ 634365 w 962259"/>
                <a:gd name="connsiteY9" fmla="*/ 354248 h 526638"/>
                <a:gd name="connsiteX10" fmla="*/ 729615 w 962259"/>
                <a:gd name="connsiteY10" fmla="*/ 108503 h 526638"/>
                <a:gd name="connsiteX11" fmla="*/ 782955 w 962259"/>
                <a:gd name="connsiteY11" fmla="*/ 417113 h 526638"/>
                <a:gd name="connsiteX12" fmla="*/ 849630 w 962259"/>
                <a:gd name="connsiteY12" fmla="*/ 213278 h 526638"/>
                <a:gd name="connsiteX13" fmla="*/ 891540 w 962259"/>
                <a:gd name="connsiteY13" fmla="*/ 356153 h 526638"/>
                <a:gd name="connsiteX14" fmla="*/ 952500 w 962259"/>
                <a:gd name="connsiteY14" fmla="*/ 373298 h 526638"/>
                <a:gd name="connsiteX0" fmla="*/ 0 w 962259"/>
                <a:gd name="connsiteY0" fmla="*/ 325673 h 526638"/>
                <a:gd name="connsiteX1" fmla="*/ 95250 w 962259"/>
                <a:gd name="connsiteY1" fmla="*/ 293288 h 526638"/>
                <a:gd name="connsiteX2" fmla="*/ 140970 w 962259"/>
                <a:gd name="connsiteY2" fmla="*/ 192323 h 526638"/>
                <a:gd name="connsiteX3" fmla="*/ 200025 w 962259"/>
                <a:gd name="connsiteY3" fmla="*/ 379013 h 526638"/>
                <a:gd name="connsiteX4" fmla="*/ 264795 w 962259"/>
                <a:gd name="connsiteY4" fmla="*/ 81833 h 526638"/>
                <a:gd name="connsiteX5" fmla="*/ 342900 w 962259"/>
                <a:gd name="connsiteY5" fmla="*/ 439973 h 526638"/>
                <a:gd name="connsiteX6" fmla="*/ 409575 w 962259"/>
                <a:gd name="connsiteY6" fmla="*/ 156128 h 526638"/>
                <a:gd name="connsiteX7" fmla="*/ 501015 w 962259"/>
                <a:gd name="connsiteY7" fmla="*/ 525698 h 526638"/>
                <a:gd name="connsiteX8" fmla="*/ 582930 w 962259"/>
                <a:gd name="connsiteY8" fmla="*/ 1823 h 526638"/>
                <a:gd name="connsiteX9" fmla="*/ 634365 w 962259"/>
                <a:gd name="connsiteY9" fmla="*/ 354248 h 526638"/>
                <a:gd name="connsiteX10" fmla="*/ 729615 w 962259"/>
                <a:gd name="connsiteY10" fmla="*/ 108503 h 526638"/>
                <a:gd name="connsiteX11" fmla="*/ 782955 w 962259"/>
                <a:gd name="connsiteY11" fmla="*/ 417113 h 526638"/>
                <a:gd name="connsiteX12" fmla="*/ 849630 w 962259"/>
                <a:gd name="connsiteY12" fmla="*/ 213278 h 526638"/>
                <a:gd name="connsiteX13" fmla="*/ 891540 w 962259"/>
                <a:gd name="connsiteY13" fmla="*/ 356153 h 526638"/>
                <a:gd name="connsiteX14" fmla="*/ 952500 w 962259"/>
                <a:gd name="connsiteY14" fmla="*/ 373298 h 526638"/>
                <a:gd name="connsiteX0" fmla="*/ 0 w 962259"/>
                <a:gd name="connsiteY0" fmla="*/ 325673 h 526638"/>
                <a:gd name="connsiteX1" fmla="*/ 95250 w 962259"/>
                <a:gd name="connsiteY1" fmla="*/ 293288 h 526638"/>
                <a:gd name="connsiteX2" fmla="*/ 140970 w 962259"/>
                <a:gd name="connsiteY2" fmla="*/ 192323 h 526638"/>
                <a:gd name="connsiteX3" fmla="*/ 200025 w 962259"/>
                <a:gd name="connsiteY3" fmla="*/ 379013 h 526638"/>
                <a:gd name="connsiteX4" fmla="*/ 264795 w 962259"/>
                <a:gd name="connsiteY4" fmla="*/ 81833 h 526638"/>
                <a:gd name="connsiteX5" fmla="*/ 342900 w 962259"/>
                <a:gd name="connsiteY5" fmla="*/ 439973 h 526638"/>
                <a:gd name="connsiteX6" fmla="*/ 409575 w 962259"/>
                <a:gd name="connsiteY6" fmla="*/ 156128 h 526638"/>
                <a:gd name="connsiteX7" fmla="*/ 501015 w 962259"/>
                <a:gd name="connsiteY7" fmla="*/ 525698 h 526638"/>
                <a:gd name="connsiteX8" fmla="*/ 582930 w 962259"/>
                <a:gd name="connsiteY8" fmla="*/ 1823 h 526638"/>
                <a:gd name="connsiteX9" fmla="*/ 634365 w 962259"/>
                <a:gd name="connsiteY9" fmla="*/ 354248 h 526638"/>
                <a:gd name="connsiteX10" fmla="*/ 729615 w 962259"/>
                <a:gd name="connsiteY10" fmla="*/ 108503 h 526638"/>
                <a:gd name="connsiteX11" fmla="*/ 782955 w 962259"/>
                <a:gd name="connsiteY11" fmla="*/ 417113 h 526638"/>
                <a:gd name="connsiteX12" fmla="*/ 849630 w 962259"/>
                <a:gd name="connsiteY12" fmla="*/ 213278 h 526638"/>
                <a:gd name="connsiteX13" fmla="*/ 891540 w 962259"/>
                <a:gd name="connsiteY13" fmla="*/ 356153 h 526638"/>
                <a:gd name="connsiteX14" fmla="*/ 952500 w 962259"/>
                <a:gd name="connsiteY14" fmla="*/ 373298 h 526638"/>
                <a:gd name="connsiteX0" fmla="*/ 0 w 962259"/>
                <a:gd name="connsiteY0" fmla="*/ 325467 h 526432"/>
                <a:gd name="connsiteX1" fmla="*/ 95250 w 962259"/>
                <a:gd name="connsiteY1" fmla="*/ 293082 h 526432"/>
                <a:gd name="connsiteX2" fmla="*/ 140970 w 962259"/>
                <a:gd name="connsiteY2" fmla="*/ 192117 h 526432"/>
                <a:gd name="connsiteX3" fmla="*/ 200025 w 962259"/>
                <a:gd name="connsiteY3" fmla="*/ 378807 h 526432"/>
                <a:gd name="connsiteX4" fmla="*/ 264795 w 962259"/>
                <a:gd name="connsiteY4" fmla="*/ 81627 h 526432"/>
                <a:gd name="connsiteX5" fmla="*/ 342900 w 962259"/>
                <a:gd name="connsiteY5" fmla="*/ 439767 h 526432"/>
                <a:gd name="connsiteX6" fmla="*/ 409575 w 962259"/>
                <a:gd name="connsiteY6" fmla="*/ 155922 h 526432"/>
                <a:gd name="connsiteX7" fmla="*/ 501015 w 962259"/>
                <a:gd name="connsiteY7" fmla="*/ 525492 h 526432"/>
                <a:gd name="connsiteX8" fmla="*/ 582930 w 962259"/>
                <a:gd name="connsiteY8" fmla="*/ 1617 h 526432"/>
                <a:gd name="connsiteX9" fmla="*/ 634365 w 962259"/>
                <a:gd name="connsiteY9" fmla="*/ 354042 h 526432"/>
                <a:gd name="connsiteX10" fmla="*/ 729615 w 962259"/>
                <a:gd name="connsiteY10" fmla="*/ 108297 h 526432"/>
                <a:gd name="connsiteX11" fmla="*/ 782955 w 962259"/>
                <a:gd name="connsiteY11" fmla="*/ 416907 h 526432"/>
                <a:gd name="connsiteX12" fmla="*/ 849630 w 962259"/>
                <a:gd name="connsiteY12" fmla="*/ 213072 h 526432"/>
                <a:gd name="connsiteX13" fmla="*/ 891540 w 962259"/>
                <a:gd name="connsiteY13" fmla="*/ 355947 h 526432"/>
                <a:gd name="connsiteX14" fmla="*/ 952500 w 962259"/>
                <a:gd name="connsiteY14" fmla="*/ 373092 h 526432"/>
                <a:gd name="connsiteX0" fmla="*/ 0 w 962259"/>
                <a:gd name="connsiteY0" fmla="*/ 325467 h 526767"/>
                <a:gd name="connsiteX1" fmla="*/ 95250 w 962259"/>
                <a:gd name="connsiteY1" fmla="*/ 293082 h 526767"/>
                <a:gd name="connsiteX2" fmla="*/ 140970 w 962259"/>
                <a:gd name="connsiteY2" fmla="*/ 192117 h 526767"/>
                <a:gd name="connsiteX3" fmla="*/ 200025 w 962259"/>
                <a:gd name="connsiteY3" fmla="*/ 378807 h 526767"/>
                <a:gd name="connsiteX4" fmla="*/ 264795 w 962259"/>
                <a:gd name="connsiteY4" fmla="*/ 81627 h 526767"/>
                <a:gd name="connsiteX5" fmla="*/ 342900 w 962259"/>
                <a:gd name="connsiteY5" fmla="*/ 439767 h 526767"/>
                <a:gd name="connsiteX6" fmla="*/ 409575 w 962259"/>
                <a:gd name="connsiteY6" fmla="*/ 155922 h 526767"/>
                <a:gd name="connsiteX7" fmla="*/ 501015 w 962259"/>
                <a:gd name="connsiteY7" fmla="*/ 525492 h 526767"/>
                <a:gd name="connsiteX8" fmla="*/ 582930 w 962259"/>
                <a:gd name="connsiteY8" fmla="*/ 1617 h 526767"/>
                <a:gd name="connsiteX9" fmla="*/ 634365 w 962259"/>
                <a:gd name="connsiteY9" fmla="*/ 354042 h 526767"/>
                <a:gd name="connsiteX10" fmla="*/ 729615 w 962259"/>
                <a:gd name="connsiteY10" fmla="*/ 108297 h 526767"/>
                <a:gd name="connsiteX11" fmla="*/ 782955 w 962259"/>
                <a:gd name="connsiteY11" fmla="*/ 416907 h 526767"/>
                <a:gd name="connsiteX12" fmla="*/ 849630 w 962259"/>
                <a:gd name="connsiteY12" fmla="*/ 213072 h 526767"/>
                <a:gd name="connsiteX13" fmla="*/ 891540 w 962259"/>
                <a:gd name="connsiteY13" fmla="*/ 355947 h 526767"/>
                <a:gd name="connsiteX14" fmla="*/ 952500 w 962259"/>
                <a:gd name="connsiteY14" fmla="*/ 373092 h 526767"/>
                <a:gd name="connsiteX0" fmla="*/ 0 w 962259"/>
                <a:gd name="connsiteY0" fmla="*/ 325467 h 526767"/>
                <a:gd name="connsiteX1" fmla="*/ 95250 w 962259"/>
                <a:gd name="connsiteY1" fmla="*/ 293082 h 526767"/>
                <a:gd name="connsiteX2" fmla="*/ 140970 w 962259"/>
                <a:gd name="connsiteY2" fmla="*/ 64307 h 526767"/>
                <a:gd name="connsiteX3" fmla="*/ 200025 w 962259"/>
                <a:gd name="connsiteY3" fmla="*/ 378807 h 526767"/>
                <a:gd name="connsiteX4" fmla="*/ 264795 w 962259"/>
                <a:gd name="connsiteY4" fmla="*/ 81627 h 526767"/>
                <a:gd name="connsiteX5" fmla="*/ 342900 w 962259"/>
                <a:gd name="connsiteY5" fmla="*/ 439767 h 526767"/>
                <a:gd name="connsiteX6" fmla="*/ 409575 w 962259"/>
                <a:gd name="connsiteY6" fmla="*/ 155922 h 526767"/>
                <a:gd name="connsiteX7" fmla="*/ 501015 w 962259"/>
                <a:gd name="connsiteY7" fmla="*/ 525492 h 526767"/>
                <a:gd name="connsiteX8" fmla="*/ 582930 w 962259"/>
                <a:gd name="connsiteY8" fmla="*/ 1617 h 526767"/>
                <a:gd name="connsiteX9" fmla="*/ 634365 w 962259"/>
                <a:gd name="connsiteY9" fmla="*/ 354042 h 526767"/>
                <a:gd name="connsiteX10" fmla="*/ 729615 w 962259"/>
                <a:gd name="connsiteY10" fmla="*/ 108297 h 526767"/>
                <a:gd name="connsiteX11" fmla="*/ 782955 w 962259"/>
                <a:gd name="connsiteY11" fmla="*/ 416907 h 526767"/>
                <a:gd name="connsiteX12" fmla="*/ 849630 w 962259"/>
                <a:gd name="connsiteY12" fmla="*/ 213072 h 526767"/>
                <a:gd name="connsiteX13" fmla="*/ 891540 w 962259"/>
                <a:gd name="connsiteY13" fmla="*/ 355947 h 526767"/>
                <a:gd name="connsiteX14" fmla="*/ 952500 w 962259"/>
                <a:gd name="connsiteY14" fmla="*/ 373092 h 526767"/>
                <a:gd name="connsiteX0" fmla="*/ 0 w 962259"/>
                <a:gd name="connsiteY0" fmla="*/ 325467 h 526767"/>
                <a:gd name="connsiteX1" fmla="*/ 95250 w 962259"/>
                <a:gd name="connsiteY1" fmla="*/ 293082 h 526767"/>
                <a:gd name="connsiteX2" fmla="*/ 140970 w 962259"/>
                <a:gd name="connsiteY2" fmla="*/ 64307 h 526767"/>
                <a:gd name="connsiteX3" fmla="*/ 195713 w 962259"/>
                <a:gd name="connsiteY3" fmla="*/ 438451 h 526767"/>
                <a:gd name="connsiteX4" fmla="*/ 264795 w 962259"/>
                <a:gd name="connsiteY4" fmla="*/ 81627 h 526767"/>
                <a:gd name="connsiteX5" fmla="*/ 342900 w 962259"/>
                <a:gd name="connsiteY5" fmla="*/ 439767 h 526767"/>
                <a:gd name="connsiteX6" fmla="*/ 409575 w 962259"/>
                <a:gd name="connsiteY6" fmla="*/ 155922 h 526767"/>
                <a:gd name="connsiteX7" fmla="*/ 501015 w 962259"/>
                <a:gd name="connsiteY7" fmla="*/ 525492 h 526767"/>
                <a:gd name="connsiteX8" fmla="*/ 582930 w 962259"/>
                <a:gd name="connsiteY8" fmla="*/ 1617 h 526767"/>
                <a:gd name="connsiteX9" fmla="*/ 634365 w 962259"/>
                <a:gd name="connsiteY9" fmla="*/ 354042 h 526767"/>
                <a:gd name="connsiteX10" fmla="*/ 729615 w 962259"/>
                <a:gd name="connsiteY10" fmla="*/ 108297 h 526767"/>
                <a:gd name="connsiteX11" fmla="*/ 782955 w 962259"/>
                <a:gd name="connsiteY11" fmla="*/ 416907 h 526767"/>
                <a:gd name="connsiteX12" fmla="*/ 849630 w 962259"/>
                <a:gd name="connsiteY12" fmla="*/ 213072 h 526767"/>
                <a:gd name="connsiteX13" fmla="*/ 891540 w 962259"/>
                <a:gd name="connsiteY13" fmla="*/ 355947 h 526767"/>
                <a:gd name="connsiteX14" fmla="*/ 952500 w 962259"/>
                <a:gd name="connsiteY14" fmla="*/ 373092 h 526767"/>
                <a:gd name="connsiteX0" fmla="*/ 0 w 962259"/>
                <a:gd name="connsiteY0" fmla="*/ 325467 h 526713"/>
                <a:gd name="connsiteX1" fmla="*/ 95250 w 962259"/>
                <a:gd name="connsiteY1" fmla="*/ 293082 h 526713"/>
                <a:gd name="connsiteX2" fmla="*/ 140970 w 962259"/>
                <a:gd name="connsiteY2" fmla="*/ 64307 h 526713"/>
                <a:gd name="connsiteX3" fmla="*/ 195713 w 962259"/>
                <a:gd name="connsiteY3" fmla="*/ 438451 h 526713"/>
                <a:gd name="connsiteX4" fmla="*/ 264795 w 962259"/>
                <a:gd name="connsiteY4" fmla="*/ 81627 h 526713"/>
                <a:gd name="connsiteX5" fmla="*/ 342900 w 962259"/>
                <a:gd name="connsiteY5" fmla="*/ 482369 h 526713"/>
                <a:gd name="connsiteX6" fmla="*/ 409575 w 962259"/>
                <a:gd name="connsiteY6" fmla="*/ 155922 h 526713"/>
                <a:gd name="connsiteX7" fmla="*/ 501015 w 962259"/>
                <a:gd name="connsiteY7" fmla="*/ 525492 h 526713"/>
                <a:gd name="connsiteX8" fmla="*/ 582930 w 962259"/>
                <a:gd name="connsiteY8" fmla="*/ 1617 h 526713"/>
                <a:gd name="connsiteX9" fmla="*/ 634365 w 962259"/>
                <a:gd name="connsiteY9" fmla="*/ 354042 h 526713"/>
                <a:gd name="connsiteX10" fmla="*/ 729615 w 962259"/>
                <a:gd name="connsiteY10" fmla="*/ 108297 h 526713"/>
                <a:gd name="connsiteX11" fmla="*/ 782955 w 962259"/>
                <a:gd name="connsiteY11" fmla="*/ 416907 h 526713"/>
                <a:gd name="connsiteX12" fmla="*/ 849630 w 962259"/>
                <a:gd name="connsiteY12" fmla="*/ 213072 h 526713"/>
                <a:gd name="connsiteX13" fmla="*/ 891540 w 962259"/>
                <a:gd name="connsiteY13" fmla="*/ 355947 h 526713"/>
                <a:gd name="connsiteX14" fmla="*/ 952500 w 962259"/>
                <a:gd name="connsiteY14" fmla="*/ 373092 h 526713"/>
                <a:gd name="connsiteX0" fmla="*/ 0 w 962259"/>
                <a:gd name="connsiteY0" fmla="*/ 325467 h 525653"/>
                <a:gd name="connsiteX1" fmla="*/ 95250 w 962259"/>
                <a:gd name="connsiteY1" fmla="*/ 293082 h 525653"/>
                <a:gd name="connsiteX2" fmla="*/ 140970 w 962259"/>
                <a:gd name="connsiteY2" fmla="*/ 64307 h 525653"/>
                <a:gd name="connsiteX3" fmla="*/ 195713 w 962259"/>
                <a:gd name="connsiteY3" fmla="*/ 438451 h 525653"/>
                <a:gd name="connsiteX4" fmla="*/ 264795 w 962259"/>
                <a:gd name="connsiteY4" fmla="*/ 81627 h 525653"/>
                <a:gd name="connsiteX5" fmla="*/ 342900 w 962259"/>
                <a:gd name="connsiteY5" fmla="*/ 482369 h 525653"/>
                <a:gd name="connsiteX6" fmla="*/ 400950 w 962259"/>
                <a:gd name="connsiteY6" fmla="*/ 62194 h 525653"/>
                <a:gd name="connsiteX7" fmla="*/ 501015 w 962259"/>
                <a:gd name="connsiteY7" fmla="*/ 525492 h 525653"/>
                <a:gd name="connsiteX8" fmla="*/ 582930 w 962259"/>
                <a:gd name="connsiteY8" fmla="*/ 1617 h 525653"/>
                <a:gd name="connsiteX9" fmla="*/ 634365 w 962259"/>
                <a:gd name="connsiteY9" fmla="*/ 354042 h 525653"/>
                <a:gd name="connsiteX10" fmla="*/ 729615 w 962259"/>
                <a:gd name="connsiteY10" fmla="*/ 108297 h 525653"/>
                <a:gd name="connsiteX11" fmla="*/ 782955 w 962259"/>
                <a:gd name="connsiteY11" fmla="*/ 416907 h 525653"/>
                <a:gd name="connsiteX12" fmla="*/ 849630 w 962259"/>
                <a:gd name="connsiteY12" fmla="*/ 213072 h 525653"/>
                <a:gd name="connsiteX13" fmla="*/ 891540 w 962259"/>
                <a:gd name="connsiteY13" fmla="*/ 355947 h 525653"/>
                <a:gd name="connsiteX14" fmla="*/ 952500 w 962259"/>
                <a:gd name="connsiteY14" fmla="*/ 373092 h 525653"/>
                <a:gd name="connsiteX0" fmla="*/ 0 w 962259"/>
                <a:gd name="connsiteY0" fmla="*/ 324206 h 481128"/>
                <a:gd name="connsiteX1" fmla="*/ 95250 w 962259"/>
                <a:gd name="connsiteY1" fmla="*/ 291821 h 481128"/>
                <a:gd name="connsiteX2" fmla="*/ 140970 w 962259"/>
                <a:gd name="connsiteY2" fmla="*/ 63046 h 481128"/>
                <a:gd name="connsiteX3" fmla="*/ 195713 w 962259"/>
                <a:gd name="connsiteY3" fmla="*/ 437190 h 481128"/>
                <a:gd name="connsiteX4" fmla="*/ 264795 w 962259"/>
                <a:gd name="connsiteY4" fmla="*/ 80366 h 481128"/>
                <a:gd name="connsiteX5" fmla="*/ 342900 w 962259"/>
                <a:gd name="connsiteY5" fmla="*/ 481108 h 481128"/>
                <a:gd name="connsiteX6" fmla="*/ 400950 w 962259"/>
                <a:gd name="connsiteY6" fmla="*/ 60933 h 481128"/>
                <a:gd name="connsiteX7" fmla="*/ 498859 w 962259"/>
                <a:gd name="connsiteY7" fmla="*/ 430504 h 481128"/>
                <a:gd name="connsiteX8" fmla="*/ 582930 w 962259"/>
                <a:gd name="connsiteY8" fmla="*/ 356 h 481128"/>
                <a:gd name="connsiteX9" fmla="*/ 634365 w 962259"/>
                <a:gd name="connsiteY9" fmla="*/ 352781 h 481128"/>
                <a:gd name="connsiteX10" fmla="*/ 729615 w 962259"/>
                <a:gd name="connsiteY10" fmla="*/ 107036 h 481128"/>
                <a:gd name="connsiteX11" fmla="*/ 782955 w 962259"/>
                <a:gd name="connsiteY11" fmla="*/ 415646 h 481128"/>
                <a:gd name="connsiteX12" fmla="*/ 849630 w 962259"/>
                <a:gd name="connsiteY12" fmla="*/ 211811 h 481128"/>
                <a:gd name="connsiteX13" fmla="*/ 891540 w 962259"/>
                <a:gd name="connsiteY13" fmla="*/ 354686 h 481128"/>
                <a:gd name="connsiteX14" fmla="*/ 952500 w 962259"/>
                <a:gd name="connsiteY14" fmla="*/ 371831 h 481128"/>
                <a:gd name="connsiteX0" fmla="*/ 0 w 962259"/>
                <a:gd name="connsiteY0" fmla="*/ 324468 h 481390"/>
                <a:gd name="connsiteX1" fmla="*/ 95250 w 962259"/>
                <a:gd name="connsiteY1" fmla="*/ 292083 h 481390"/>
                <a:gd name="connsiteX2" fmla="*/ 140970 w 962259"/>
                <a:gd name="connsiteY2" fmla="*/ 63308 h 481390"/>
                <a:gd name="connsiteX3" fmla="*/ 195713 w 962259"/>
                <a:gd name="connsiteY3" fmla="*/ 437452 h 481390"/>
                <a:gd name="connsiteX4" fmla="*/ 264795 w 962259"/>
                <a:gd name="connsiteY4" fmla="*/ 80628 h 481390"/>
                <a:gd name="connsiteX5" fmla="*/ 342900 w 962259"/>
                <a:gd name="connsiteY5" fmla="*/ 481370 h 481390"/>
                <a:gd name="connsiteX6" fmla="*/ 400950 w 962259"/>
                <a:gd name="connsiteY6" fmla="*/ 61195 h 481390"/>
                <a:gd name="connsiteX7" fmla="*/ 498859 w 962259"/>
                <a:gd name="connsiteY7" fmla="*/ 456328 h 481390"/>
                <a:gd name="connsiteX8" fmla="*/ 582930 w 962259"/>
                <a:gd name="connsiteY8" fmla="*/ 618 h 481390"/>
                <a:gd name="connsiteX9" fmla="*/ 634365 w 962259"/>
                <a:gd name="connsiteY9" fmla="*/ 353043 h 481390"/>
                <a:gd name="connsiteX10" fmla="*/ 729615 w 962259"/>
                <a:gd name="connsiteY10" fmla="*/ 107298 h 481390"/>
                <a:gd name="connsiteX11" fmla="*/ 782955 w 962259"/>
                <a:gd name="connsiteY11" fmla="*/ 415908 h 481390"/>
                <a:gd name="connsiteX12" fmla="*/ 849630 w 962259"/>
                <a:gd name="connsiteY12" fmla="*/ 212073 h 481390"/>
                <a:gd name="connsiteX13" fmla="*/ 891540 w 962259"/>
                <a:gd name="connsiteY13" fmla="*/ 354948 h 481390"/>
                <a:gd name="connsiteX14" fmla="*/ 952500 w 962259"/>
                <a:gd name="connsiteY14" fmla="*/ 372093 h 481390"/>
                <a:gd name="connsiteX0" fmla="*/ 0 w 962259"/>
                <a:gd name="connsiteY0" fmla="*/ 325042 h 499673"/>
                <a:gd name="connsiteX1" fmla="*/ 95250 w 962259"/>
                <a:gd name="connsiteY1" fmla="*/ 292657 h 499673"/>
                <a:gd name="connsiteX2" fmla="*/ 140970 w 962259"/>
                <a:gd name="connsiteY2" fmla="*/ 63882 h 499673"/>
                <a:gd name="connsiteX3" fmla="*/ 195713 w 962259"/>
                <a:gd name="connsiteY3" fmla="*/ 438026 h 499673"/>
                <a:gd name="connsiteX4" fmla="*/ 264795 w 962259"/>
                <a:gd name="connsiteY4" fmla="*/ 81202 h 499673"/>
                <a:gd name="connsiteX5" fmla="*/ 342900 w 962259"/>
                <a:gd name="connsiteY5" fmla="*/ 481944 h 499673"/>
                <a:gd name="connsiteX6" fmla="*/ 400950 w 962259"/>
                <a:gd name="connsiteY6" fmla="*/ 61769 h 499673"/>
                <a:gd name="connsiteX7" fmla="*/ 498859 w 962259"/>
                <a:gd name="connsiteY7" fmla="*/ 499505 h 499673"/>
                <a:gd name="connsiteX8" fmla="*/ 582930 w 962259"/>
                <a:gd name="connsiteY8" fmla="*/ 1192 h 499673"/>
                <a:gd name="connsiteX9" fmla="*/ 634365 w 962259"/>
                <a:gd name="connsiteY9" fmla="*/ 353617 h 499673"/>
                <a:gd name="connsiteX10" fmla="*/ 729615 w 962259"/>
                <a:gd name="connsiteY10" fmla="*/ 107872 h 499673"/>
                <a:gd name="connsiteX11" fmla="*/ 782955 w 962259"/>
                <a:gd name="connsiteY11" fmla="*/ 416482 h 499673"/>
                <a:gd name="connsiteX12" fmla="*/ 849630 w 962259"/>
                <a:gd name="connsiteY12" fmla="*/ 212647 h 499673"/>
                <a:gd name="connsiteX13" fmla="*/ 891540 w 962259"/>
                <a:gd name="connsiteY13" fmla="*/ 355522 h 499673"/>
                <a:gd name="connsiteX14" fmla="*/ 952500 w 962259"/>
                <a:gd name="connsiteY14" fmla="*/ 372667 h 499673"/>
                <a:gd name="connsiteX0" fmla="*/ 0 w 962259"/>
                <a:gd name="connsiteY0" fmla="*/ 263287 h 437764"/>
                <a:gd name="connsiteX1" fmla="*/ 95250 w 962259"/>
                <a:gd name="connsiteY1" fmla="*/ 230902 h 437764"/>
                <a:gd name="connsiteX2" fmla="*/ 140970 w 962259"/>
                <a:gd name="connsiteY2" fmla="*/ 2127 h 437764"/>
                <a:gd name="connsiteX3" fmla="*/ 195713 w 962259"/>
                <a:gd name="connsiteY3" fmla="*/ 376271 h 437764"/>
                <a:gd name="connsiteX4" fmla="*/ 264795 w 962259"/>
                <a:gd name="connsiteY4" fmla="*/ 19447 h 437764"/>
                <a:gd name="connsiteX5" fmla="*/ 342900 w 962259"/>
                <a:gd name="connsiteY5" fmla="*/ 420189 h 437764"/>
                <a:gd name="connsiteX6" fmla="*/ 400950 w 962259"/>
                <a:gd name="connsiteY6" fmla="*/ 14 h 437764"/>
                <a:gd name="connsiteX7" fmla="*/ 498859 w 962259"/>
                <a:gd name="connsiteY7" fmla="*/ 437750 h 437764"/>
                <a:gd name="connsiteX8" fmla="*/ 576462 w 962259"/>
                <a:gd name="connsiteY8" fmla="*/ 16122 h 437764"/>
                <a:gd name="connsiteX9" fmla="*/ 634365 w 962259"/>
                <a:gd name="connsiteY9" fmla="*/ 291862 h 437764"/>
                <a:gd name="connsiteX10" fmla="*/ 729615 w 962259"/>
                <a:gd name="connsiteY10" fmla="*/ 46117 h 437764"/>
                <a:gd name="connsiteX11" fmla="*/ 782955 w 962259"/>
                <a:gd name="connsiteY11" fmla="*/ 354727 h 437764"/>
                <a:gd name="connsiteX12" fmla="*/ 849630 w 962259"/>
                <a:gd name="connsiteY12" fmla="*/ 150892 h 437764"/>
                <a:gd name="connsiteX13" fmla="*/ 891540 w 962259"/>
                <a:gd name="connsiteY13" fmla="*/ 293767 h 437764"/>
                <a:gd name="connsiteX14" fmla="*/ 952500 w 962259"/>
                <a:gd name="connsiteY14" fmla="*/ 310912 h 437764"/>
                <a:gd name="connsiteX0" fmla="*/ 0 w 962259"/>
                <a:gd name="connsiteY0" fmla="*/ 263287 h 445282"/>
                <a:gd name="connsiteX1" fmla="*/ 95250 w 962259"/>
                <a:gd name="connsiteY1" fmla="*/ 230902 h 445282"/>
                <a:gd name="connsiteX2" fmla="*/ 140970 w 962259"/>
                <a:gd name="connsiteY2" fmla="*/ 2127 h 445282"/>
                <a:gd name="connsiteX3" fmla="*/ 195713 w 962259"/>
                <a:gd name="connsiteY3" fmla="*/ 376271 h 445282"/>
                <a:gd name="connsiteX4" fmla="*/ 264795 w 962259"/>
                <a:gd name="connsiteY4" fmla="*/ 19447 h 445282"/>
                <a:gd name="connsiteX5" fmla="*/ 342900 w 962259"/>
                <a:gd name="connsiteY5" fmla="*/ 420189 h 445282"/>
                <a:gd name="connsiteX6" fmla="*/ 400950 w 962259"/>
                <a:gd name="connsiteY6" fmla="*/ 14 h 445282"/>
                <a:gd name="connsiteX7" fmla="*/ 498859 w 962259"/>
                <a:gd name="connsiteY7" fmla="*/ 437750 h 445282"/>
                <a:gd name="connsiteX8" fmla="*/ 576462 w 962259"/>
                <a:gd name="connsiteY8" fmla="*/ 16122 h 445282"/>
                <a:gd name="connsiteX9" fmla="*/ 634365 w 962259"/>
                <a:gd name="connsiteY9" fmla="*/ 445235 h 445282"/>
                <a:gd name="connsiteX10" fmla="*/ 729615 w 962259"/>
                <a:gd name="connsiteY10" fmla="*/ 46117 h 445282"/>
                <a:gd name="connsiteX11" fmla="*/ 782955 w 962259"/>
                <a:gd name="connsiteY11" fmla="*/ 354727 h 445282"/>
                <a:gd name="connsiteX12" fmla="*/ 849630 w 962259"/>
                <a:gd name="connsiteY12" fmla="*/ 150892 h 445282"/>
                <a:gd name="connsiteX13" fmla="*/ 891540 w 962259"/>
                <a:gd name="connsiteY13" fmla="*/ 293767 h 445282"/>
                <a:gd name="connsiteX14" fmla="*/ 952500 w 962259"/>
                <a:gd name="connsiteY14" fmla="*/ 310912 h 445282"/>
                <a:gd name="connsiteX0" fmla="*/ 0 w 962259"/>
                <a:gd name="connsiteY0" fmla="*/ 263287 h 437761"/>
                <a:gd name="connsiteX1" fmla="*/ 95250 w 962259"/>
                <a:gd name="connsiteY1" fmla="*/ 230902 h 437761"/>
                <a:gd name="connsiteX2" fmla="*/ 140970 w 962259"/>
                <a:gd name="connsiteY2" fmla="*/ 2127 h 437761"/>
                <a:gd name="connsiteX3" fmla="*/ 195713 w 962259"/>
                <a:gd name="connsiteY3" fmla="*/ 376271 h 437761"/>
                <a:gd name="connsiteX4" fmla="*/ 264795 w 962259"/>
                <a:gd name="connsiteY4" fmla="*/ 19447 h 437761"/>
                <a:gd name="connsiteX5" fmla="*/ 342900 w 962259"/>
                <a:gd name="connsiteY5" fmla="*/ 420189 h 437761"/>
                <a:gd name="connsiteX6" fmla="*/ 400950 w 962259"/>
                <a:gd name="connsiteY6" fmla="*/ 14 h 437761"/>
                <a:gd name="connsiteX7" fmla="*/ 498859 w 962259"/>
                <a:gd name="connsiteY7" fmla="*/ 437750 h 437761"/>
                <a:gd name="connsiteX8" fmla="*/ 576462 w 962259"/>
                <a:gd name="connsiteY8" fmla="*/ 16122 h 437761"/>
                <a:gd name="connsiteX9" fmla="*/ 645146 w 962259"/>
                <a:gd name="connsiteY9" fmla="*/ 402632 h 437761"/>
                <a:gd name="connsiteX10" fmla="*/ 729615 w 962259"/>
                <a:gd name="connsiteY10" fmla="*/ 46117 h 437761"/>
                <a:gd name="connsiteX11" fmla="*/ 782955 w 962259"/>
                <a:gd name="connsiteY11" fmla="*/ 354727 h 437761"/>
                <a:gd name="connsiteX12" fmla="*/ 849630 w 962259"/>
                <a:gd name="connsiteY12" fmla="*/ 150892 h 437761"/>
                <a:gd name="connsiteX13" fmla="*/ 891540 w 962259"/>
                <a:gd name="connsiteY13" fmla="*/ 293767 h 437761"/>
                <a:gd name="connsiteX14" fmla="*/ 952500 w 962259"/>
                <a:gd name="connsiteY14" fmla="*/ 310912 h 437761"/>
                <a:gd name="connsiteX0" fmla="*/ 0 w 962259"/>
                <a:gd name="connsiteY0" fmla="*/ 263693 h 420612"/>
                <a:gd name="connsiteX1" fmla="*/ 95250 w 962259"/>
                <a:gd name="connsiteY1" fmla="*/ 231308 h 420612"/>
                <a:gd name="connsiteX2" fmla="*/ 140970 w 962259"/>
                <a:gd name="connsiteY2" fmla="*/ 2533 h 420612"/>
                <a:gd name="connsiteX3" fmla="*/ 195713 w 962259"/>
                <a:gd name="connsiteY3" fmla="*/ 376677 h 420612"/>
                <a:gd name="connsiteX4" fmla="*/ 264795 w 962259"/>
                <a:gd name="connsiteY4" fmla="*/ 19853 h 420612"/>
                <a:gd name="connsiteX5" fmla="*/ 342900 w 962259"/>
                <a:gd name="connsiteY5" fmla="*/ 420595 h 420612"/>
                <a:gd name="connsiteX6" fmla="*/ 400950 w 962259"/>
                <a:gd name="connsiteY6" fmla="*/ 420 h 420612"/>
                <a:gd name="connsiteX7" fmla="*/ 503171 w 962259"/>
                <a:gd name="connsiteY7" fmla="*/ 335909 h 420612"/>
                <a:gd name="connsiteX8" fmla="*/ 576462 w 962259"/>
                <a:gd name="connsiteY8" fmla="*/ 16528 h 420612"/>
                <a:gd name="connsiteX9" fmla="*/ 645146 w 962259"/>
                <a:gd name="connsiteY9" fmla="*/ 403038 h 420612"/>
                <a:gd name="connsiteX10" fmla="*/ 729615 w 962259"/>
                <a:gd name="connsiteY10" fmla="*/ 46523 h 420612"/>
                <a:gd name="connsiteX11" fmla="*/ 782955 w 962259"/>
                <a:gd name="connsiteY11" fmla="*/ 355133 h 420612"/>
                <a:gd name="connsiteX12" fmla="*/ 849630 w 962259"/>
                <a:gd name="connsiteY12" fmla="*/ 151298 h 420612"/>
                <a:gd name="connsiteX13" fmla="*/ 891540 w 962259"/>
                <a:gd name="connsiteY13" fmla="*/ 294173 h 420612"/>
                <a:gd name="connsiteX14" fmla="*/ 952500 w 962259"/>
                <a:gd name="connsiteY14" fmla="*/ 311318 h 420612"/>
                <a:gd name="connsiteX0" fmla="*/ 0 w 962259"/>
                <a:gd name="connsiteY0" fmla="*/ 263287 h 420209"/>
                <a:gd name="connsiteX1" fmla="*/ 95250 w 962259"/>
                <a:gd name="connsiteY1" fmla="*/ 230902 h 420209"/>
                <a:gd name="connsiteX2" fmla="*/ 140970 w 962259"/>
                <a:gd name="connsiteY2" fmla="*/ 2127 h 420209"/>
                <a:gd name="connsiteX3" fmla="*/ 195713 w 962259"/>
                <a:gd name="connsiteY3" fmla="*/ 376271 h 420209"/>
                <a:gd name="connsiteX4" fmla="*/ 264795 w 962259"/>
                <a:gd name="connsiteY4" fmla="*/ 19447 h 420209"/>
                <a:gd name="connsiteX5" fmla="*/ 342900 w 962259"/>
                <a:gd name="connsiteY5" fmla="*/ 420189 h 420209"/>
                <a:gd name="connsiteX6" fmla="*/ 400950 w 962259"/>
                <a:gd name="connsiteY6" fmla="*/ 14 h 420209"/>
                <a:gd name="connsiteX7" fmla="*/ 505327 w 962259"/>
                <a:gd name="connsiteY7" fmla="*/ 403668 h 420209"/>
                <a:gd name="connsiteX8" fmla="*/ 576462 w 962259"/>
                <a:gd name="connsiteY8" fmla="*/ 16122 h 420209"/>
                <a:gd name="connsiteX9" fmla="*/ 645146 w 962259"/>
                <a:gd name="connsiteY9" fmla="*/ 402632 h 420209"/>
                <a:gd name="connsiteX10" fmla="*/ 729615 w 962259"/>
                <a:gd name="connsiteY10" fmla="*/ 46117 h 420209"/>
                <a:gd name="connsiteX11" fmla="*/ 782955 w 962259"/>
                <a:gd name="connsiteY11" fmla="*/ 354727 h 420209"/>
                <a:gd name="connsiteX12" fmla="*/ 849630 w 962259"/>
                <a:gd name="connsiteY12" fmla="*/ 150892 h 420209"/>
                <a:gd name="connsiteX13" fmla="*/ 891540 w 962259"/>
                <a:gd name="connsiteY13" fmla="*/ 293767 h 420209"/>
                <a:gd name="connsiteX14" fmla="*/ 952500 w 962259"/>
                <a:gd name="connsiteY14" fmla="*/ 310912 h 420209"/>
                <a:gd name="connsiteX0" fmla="*/ 0 w 962259"/>
                <a:gd name="connsiteY0" fmla="*/ 263274 h 420709"/>
                <a:gd name="connsiteX1" fmla="*/ 95250 w 962259"/>
                <a:gd name="connsiteY1" fmla="*/ 230889 h 420709"/>
                <a:gd name="connsiteX2" fmla="*/ 140970 w 962259"/>
                <a:gd name="connsiteY2" fmla="*/ 2114 h 420709"/>
                <a:gd name="connsiteX3" fmla="*/ 195713 w 962259"/>
                <a:gd name="connsiteY3" fmla="*/ 376258 h 420709"/>
                <a:gd name="connsiteX4" fmla="*/ 264795 w 962259"/>
                <a:gd name="connsiteY4" fmla="*/ 19434 h 420709"/>
                <a:gd name="connsiteX5" fmla="*/ 342900 w 962259"/>
                <a:gd name="connsiteY5" fmla="*/ 420176 h 420709"/>
                <a:gd name="connsiteX6" fmla="*/ 400950 w 962259"/>
                <a:gd name="connsiteY6" fmla="*/ 1 h 420709"/>
                <a:gd name="connsiteX7" fmla="*/ 494547 w 962259"/>
                <a:gd name="connsiteY7" fmla="*/ 420696 h 420709"/>
                <a:gd name="connsiteX8" fmla="*/ 576462 w 962259"/>
                <a:gd name="connsiteY8" fmla="*/ 16109 h 420709"/>
                <a:gd name="connsiteX9" fmla="*/ 645146 w 962259"/>
                <a:gd name="connsiteY9" fmla="*/ 402619 h 420709"/>
                <a:gd name="connsiteX10" fmla="*/ 729615 w 962259"/>
                <a:gd name="connsiteY10" fmla="*/ 46104 h 420709"/>
                <a:gd name="connsiteX11" fmla="*/ 782955 w 962259"/>
                <a:gd name="connsiteY11" fmla="*/ 354714 h 420709"/>
                <a:gd name="connsiteX12" fmla="*/ 849630 w 962259"/>
                <a:gd name="connsiteY12" fmla="*/ 150879 h 420709"/>
                <a:gd name="connsiteX13" fmla="*/ 891540 w 962259"/>
                <a:gd name="connsiteY13" fmla="*/ 293754 h 420709"/>
                <a:gd name="connsiteX14" fmla="*/ 952500 w 962259"/>
                <a:gd name="connsiteY14" fmla="*/ 310899 h 420709"/>
                <a:gd name="connsiteX0" fmla="*/ 0 w 962259"/>
                <a:gd name="connsiteY0" fmla="*/ 263274 h 420709"/>
                <a:gd name="connsiteX1" fmla="*/ 95250 w 962259"/>
                <a:gd name="connsiteY1" fmla="*/ 230889 h 420709"/>
                <a:gd name="connsiteX2" fmla="*/ 140970 w 962259"/>
                <a:gd name="connsiteY2" fmla="*/ 2114 h 420709"/>
                <a:gd name="connsiteX3" fmla="*/ 195713 w 962259"/>
                <a:gd name="connsiteY3" fmla="*/ 376258 h 420709"/>
                <a:gd name="connsiteX4" fmla="*/ 264795 w 962259"/>
                <a:gd name="connsiteY4" fmla="*/ 19434 h 420709"/>
                <a:gd name="connsiteX5" fmla="*/ 342900 w 962259"/>
                <a:gd name="connsiteY5" fmla="*/ 420176 h 420709"/>
                <a:gd name="connsiteX6" fmla="*/ 400950 w 962259"/>
                <a:gd name="connsiteY6" fmla="*/ 1 h 420709"/>
                <a:gd name="connsiteX7" fmla="*/ 481611 w 962259"/>
                <a:gd name="connsiteY7" fmla="*/ 420696 h 420709"/>
                <a:gd name="connsiteX8" fmla="*/ 576462 w 962259"/>
                <a:gd name="connsiteY8" fmla="*/ 16109 h 420709"/>
                <a:gd name="connsiteX9" fmla="*/ 645146 w 962259"/>
                <a:gd name="connsiteY9" fmla="*/ 402619 h 420709"/>
                <a:gd name="connsiteX10" fmla="*/ 729615 w 962259"/>
                <a:gd name="connsiteY10" fmla="*/ 46104 h 420709"/>
                <a:gd name="connsiteX11" fmla="*/ 782955 w 962259"/>
                <a:gd name="connsiteY11" fmla="*/ 354714 h 420709"/>
                <a:gd name="connsiteX12" fmla="*/ 849630 w 962259"/>
                <a:gd name="connsiteY12" fmla="*/ 150879 h 420709"/>
                <a:gd name="connsiteX13" fmla="*/ 891540 w 962259"/>
                <a:gd name="connsiteY13" fmla="*/ 293754 h 420709"/>
                <a:gd name="connsiteX14" fmla="*/ 952500 w 962259"/>
                <a:gd name="connsiteY14" fmla="*/ 310899 h 420709"/>
                <a:gd name="connsiteX0" fmla="*/ 0 w 962259"/>
                <a:gd name="connsiteY0" fmla="*/ 281265 h 438703"/>
                <a:gd name="connsiteX1" fmla="*/ 95250 w 962259"/>
                <a:gd name="connsiteY1" fmla="*/ 248880 h 438703"/>
                <a:gd name="connsiteX2" fmla="*/ 140970 w 962259"/>
                <a:gd name="connsiteY2" fmla="*/ 20105 h 438703"/>
                <a:gd name="connsiteX3" fmla="*/ 195713 w 962259"/>
                <a:gd name="connsiteY3" fmla="*/ 394249 h 438703"/>
                <a:gd name="connsiteX4" fmla="*/ 264795 w 962259"/>
                <a:gd name="connsiteY4" fmla="*/ 37425 h 438703"/>
                <a:gd name="connsiteX5" fmla="*/ 342900 w 962259"/>
                <a:gd name="connsiteY5" fmla="*/ 438167 h 438703"/>
                <a:gd name="connsiteX6" fmla="*/ 400950 w 962259"/>
                <a:gd name="connsiteY6" fmla="*/ 17992 h 438703"/>
                <a:gd name="connsiteX7" fmla="*/ 481611 w 962259"/>
                <a:gd name="connsiteY7" fmla="*/ 438687 h 438703"/>
                <a:gd name="connsiteX8" fmla="*/ 554901 w 962259"/>
                <a:gd name="connsiteY8" fmla="*/ 17 h 438703"/>
                <a:gd name="connsiteX9" fmla="*/ 645146 w 962259"/>
                <a:gd name="connsiteY9" fmla="*/ 420610 h 438703"/>
                <a:gd name="connsiteX10" fmla="*/ 729615 w 962259"/>
                <a:gd name="connsiteY10" fmla="*/ 64095 h 438703"/>
                <a:gd name="connsiteX11" fmla="*/ 782955 w 962259"/>
                <a:gd name="connsiteY11" fmla="*/ 372705 h 438703"/>
                <a:gd name="connsiteX12" fmla="*/ 849630 w 962259"/>
                <a:gd name="connsiteY12" fmla="*/ 168870 h 438703"/>
                <a:gd name="connsiteX13" fmla="*/ 891540 w 962259"/>
                <a:gd name="connsiteY13" fmla="*/ 311745 h 438703"/>
                <a:gd name="connsiteX14" fmla="*/ 952500 w 962259"/>
                <a:gd name="connsiteY14" fmla="*/ 328890 h 438703"/>
                <a:gd name="connsiteX0" fmla="*/ 0 w 962259"/>
                <a:gd name="connsiteY0" fmla="*/ 281252 h 438173"/>
                <a:gd name="connsiteX1" fmla="*/ 95250 w 962259"/>
                <a:gd name="connsiteY1" fmla="*/ 248867 h 438173"/>
                <a:gd name="connsiteX2" fmla="*/ 140970 w 962259"/>
                <a:gd name="connsiteY2" fmla="*/ 20092 h 438173"/>
                <a:gd name="connsiteX3" fmla="*/ 195713 w 962259"/>
                <a:gd name="connsiteY3" fmla="*/ 394236 h 438173"/>
                <a:gd name="connsiteX4" fmla="*/ 264795 w 962259"/>
                <a:gd name="connsiteY4" fmla="*/ 37412 h 438173"/>
                <a:gd name="connsiteX5" fmla="*/ 342900 w 962259"/>
                <a:gd name="connsiteY5" fmla="*/ 438154 h 438173"/>
                <a:gd name="connsiteX6" fmla="*/ 400950 w 962259"/>
                <a:gd name="connsiteY6" fmla="*/ 17979 h 438173"/>
                <a:gd name="connsiteX7" fmla="*/ 462206 w 962259"/>
                <a:gd name="connsiteY7" fmla="*/ 413111 h 438173"/>
                <a:gd name="connsiteX8" fmla="*/ 554901 w 962259"/>
                <a:gd name="connsiteY8" fmla="*/ 4 h 438173"/>
                <a:gd name="connsiteX9" fmla="*/ 645146 w 962259"/>
                <a:gd name="connsiteY9" fmla="*/ 420597 h 438173"/>
                <a:gd name="connsiteX10" fmla="*/ 729615 w 962259"/>
                <a:gd name="connsiteY10" fmla="*/ 64082 h 438173"/>
                <a:gd name="connsiteX11" fmla="*/ 782955 w 962259"/>
                <a:gd name="connsiteY11" fmla="*/ 372692 h 438173"/>
                <a:gd name="connsiteX12" fmla="*/ 849630 w 962259"/>
                <a:gd name="connsiteY12" fmla="*/ 168857 h 438173"/>
                <a:gd name="connsiteX13" fmla="*/ 891540 w 962259"/>
                <a:gd name="connsiteY13" fmla="*/ 311732 h 438173"/>
                <a:gd name="connsiteX14" fmla="*/ 952500 w 962259"/>
                <a:gd name="connsiteY14" fmla="*/ 328877 h 438173"/>
                <a:gd name="connsiteX0" fmla="*/ 0 w 962259"/>
                <a:gd name="connsiteY0" fmla="*/ 281282 h 447237"/>
                <a:gd name="connsiteX1" fmla="*/ 95250 w 962259"/>
                <a:gd name="connsiteY1" fmla="*/ 248897 h 447237"/>
                <a:gd name="connsiteX2" fmla="*/ 140970 w 962259"/>
                <a:gd name="connsiteY2" fmla="*/ 20122 h 447237"/>
                <a:gd name="connsiteX3" fmla="*/ 195713 w 962259"/>
                <a:gd name="connsiteY3" fmla="*/ 394266 h 447237"/>
                <a:gd name="connsiteX4" fmla="*/ 264795 w 962259"/>
                <a:gd name="connsiteY4" fmla="*/ 37442 h 447237"/>
                <a:gd name="connsiteX5" fmla="*/ 342900 w 962259"/>
                <a:gd name="connsiteY5" fmla="*/ 438184 h 447237"/>
                <a:gd name="connsiteX6" fmla="*/ 400950 w 962259"/>
                <a:gd name="connsiteY6" fmla="*/ 18009 h 447237"/>
                <a:gd name="connsiteX7" fmla="*/ 468674 w 962259"/>
                <a:gd name="connsiteY7" fmla="*/ 447223 h 447237"/>
                <a:gd name="connsiteX8" fmla="*/ 554901 w 962259"/>
                <a:gd name="connsiteY8" fmla="*/ 34 h 447237"/>
                <a:gd name="connsiteX9" fmla="*/ 645146 w 962259"/>
                <a:gd name="connsiteY9" fmla="*/ 420627 h 447237"/>
                <a:gd name="connsiteX10" fmla="*/ 729615 w 962259"/>
                <a:gd name="connsiteY10" fmla="*/ 64112 h 447237"/>
                <a:gd name="connsiteX11" fmla="*/ 782955 w 962259"/>
                <a:gd name="connsiteY11" fmla="*/ 372722 h 447237"/>
                <a:gd name="connsiteX12" fmla="*/ 849630 w 962259"/>
                <a:gd name="connsiteY12" fmla="*/ 168887 h 447237"/>
                <a:gd name="connsiteX13" fmla="*/ 891540 w 962259"/>
                <a:gd name="connsiteY13" fmla="*/ 311762 h 447237"/>
                <a:gd name="connsiteX14" fmla="*/ 952500 w 962259"/>
                <a:gd name="connsiteY14" fmla="*/ 328907 h 447237"/>
                <a:gd name="connsiteX0" fmla="*/ 0 w 962259"/>
                <a:gd name="connsiteY0" fmla="*/ 281252 h 454896"/>
                <a:gd name="connsiteX1" fmla="*/ 95250 w 962259"/>
                <a:gd name="connsiteY1" fmla="*/ 248867 h 454896"/>
                <a:gd name="connsiteX2" fmla="*/ 140970 w 962259"/>
                <a:gd name="connsiteY2" fmla="*/ 20092 h 454896"/>
                <a:gd name="connsiteX3" fmla="*/ 195713 w 962259"/>
                <a:gd name="connsiteY3" fmla="*/ 394236 h 454896"/>
                <a:gd name="connsiteX4" fmla="*/ 264795 w 962259"/>
                <a:gd name="connsiteY4" fmla="*/ 37412 h 454896"/>
                <a:gd name="connsiteX5" fmla="*/ 342900 w 962259"/>
                <a:gd name="connsiteY5" fmla="*/ 438154 h 454896"/>
                <a:gd name="connsiteX6" fmla="*/ 400950 w 962259"/>
                <a:gd name="connsiteY6" fmla="*/ 17979 h 454896"/>
                <a:gd name="connsiteX7" fmla="*/ 468674 w 962259"/>
                <a:gd name="connsiteY7" fmla="*/ 447193 h 454896"/>
                <a:gd name="connsiteX8" fmla="*/ 554901 w 962259"/>
                <a:gd name="connsiteY8" fmla="*/ 4 h 454896"/>
                <a:gd name="connsiteX9" fmla="*/ 638677 w 962259"/>
                <a:gd name="connsiteY9" fmla="*/ 454681 h 454896"/>
                <a:gd name="connsiteX10" fmla="*/ 729615 w 962259"/>
                <a:gd name="connsiteY10" fmla="*/ 64082 h 454896"/>
                <a:gd name="connsiteX11" fmla="*/ 782955 w 962259"/>
                <a:gd name="connsiteY11" fmla="*/ 372692 h 454896"/>
                <a:gd name="connsiteX12" fmla="*/ 849630 w 962259"/>
                <a:gd name="connsiteY12" fmla="*/ 168857 h 454896"/>
                <a:gd name="connsiteX13" fmla="*/ 891540 w 962259"/>
                <a:gd name="connsiteY13" fmla="*/ 311732 h 454896"/>
                <a:gd name="connsiteX14" fmla="*/ 952500 w 962259"/>
                <a:gd name="connsiteY14" fmla="*/ 328877 h 454896"/>
                <a:gd name="connsiteX0" fmla="*/ 0 w 962259"/>
                <a:gd name="connsiteY0" fmla="*/ 281443 h 447398"/>
                <a:gd name="connsiteX1" fmla="*/ 95250 w 962259"/>
                <a:gd name="connsiteY1" fmla="*/ 249058 h 447398"/>
                <a:gd name="connsiteX2" fmla="*/ 140970 w 962259"/>
                <a:gd name="connsiteY2" fmla="*/ 20283 h 447398"/>
                <a:gd name="connsiteX3" fmla="*/ 195713 w 962259"/>
                <a:gd name="connsiteY3" fmla="*/ 394427 h 447398"/>
                <a:gd name="connsiteX4" fmla="*/ 264795 w 962259"/>
                <a:gd name="connsiteY4" fmla="*/ 37603 h 447398"/>
                <a:gd name="connsiteX5" fmla="*/ 342900 w 962259"/>
                <a:gd name="connsiteY5" fmla="*/ 438345 h 447398"/>
                <a:gd name="connsiteX6" fmla="*/ 400950 w 962259"/>
                <a:gd name="connsiteY6" fmla="*/ 18170 h 447398"/>
                <a:gd name="connsiteX7" fmla="*/ 468674 w 962259"/>
                <a:gd name="connsiteY7" fmla="*/ 447384 h 447398"/>
                <a:gd name="connsiteX8" fmla="*/ 554901 w 962259"/>
                <a:gd name="connsiteY8" fmla="*/ 195 h 447398"/>
                <a:gd name="connsiteX9" fmla="*/ 642990 w 962259"/>
                <a:gd name="connsiteY9" fmla="*/ 386707 h 447398"/>
                <a:gd name="connsiteX10" fmla="*/ 729615 w 962259"/>
                <a:gd name="connsiteY10" fmla="*/ 64273 h 447398"/>
                <a:gd name="connsiteX11" fmla="*/ 782955 w 962259"/>
                <a:gd name="connsiteY11" fmla="*/ 372883 h 447398"/>
                <a:gd name="connsiteX12" fmla="*/ 849630 w 962259"/>
                <a:gd name="connsiteY12" fmla="*/ 169048 h 447398"/>
                <a:gd name="connsiteX13" fmla="*/ 891540 w 962259"/>
                <a:gd name="connsiteY13" fmla="*/ 311923 h 447398"/>
                <a:gd name="connsiteX14" fmla="*/ 952500 w 962259"/>
                <a:gd name="connsiteY14" fmla="*/ 329068 h 447398"/>
                <a:gd name="connsiteX0" fmla="*/ 0 w 962259"/>
                <a:gd name="connsiteY0" fmla="*/ 281252 h 447207"/>
                <a:gd name="connsiteX1" fmla="*/ 95250 w 962259"/>
                <a:gd name="connsiteY1" fmla="*/ 248867 h 447207"/>
                <a:gd name="connsiteX2" fmla="*/ 140970 w 962259"/>
                <a:gd name="connsiteY2" fmla="*/ 20092 h 447207"/>
                <a:gd name="connsiteX3" fmla="*/ 195713 w 962259"/>
                <a:gd name="connsiteY3" fmla="*/ 394236 h 447207"/>
                <a:gd name="connsiteX4" fmla="*/ 264795 w 962259"/>
                <a:gd name="connsiteY4" fmla="*/ 37412 h 447207"/>
                <a:gd name="connsiteX5" fmla="*/ 342900 w 962259"/>
                <a:gd name="connsiteY5" fmla="*/ 438154 h 447207"/>
                <a:gd name="connsiteX6" fmla="*/ 400950 w 962259"/>
                <a:gd name="connsiteY6" fmla="*/ 17979 h 447207"/>
                <a:gd name="connsiteX7" fmla="*/ 468674 w 962259"/>
                <a:gd name="connsiteY7" fmla="*/ 447193 h 447207"/>
                <a:gd name="connsiteX8" fmla="*/ 554901 w 962259"/>
                <a:gd name="connsiteY8" fmla="*/ 4 h 447207"/>
                <a:gd name="connsiteX9" fmla="*/ 642990 w 962259"/>
                <a:gd name="connsiteY9" fmla="*/ 437640 h 447207"/>
                <a:gd name="connsiteX10" fmla="*/ 729615 w 962259"/>
                <a:gd name="connsiteY10" fmla="*/ 64082 h 447207"/>
                <a:gd name="connsiteX11" fmla="*/ 782955 w 962259"/>
                <a:gd name="connsiteY11" fmla="*/ 372692 h 447207"/>
                <a:gd name="connsiteX12" fmla="*/ 849630 w 962259"/>
                <a:gd name="connsiteY12" fmla="*/ 168857 h 447207"/>
                <a:gd name="connsiteX13" fmla="*/ 891540 w 962259"/>
                <a:gd name="connsiteY13" fmla="*/ 311732 h 447207"/>
                <a:gd name="connsiteX14" fmla="*/ 952500 w 962259"/>
                <a:gd name="connsiteY14" fmla="*/ 328877 h 447207"/>
                <a:gd name="connsiteX0" fmla="*/ 0 w 962259"/>
                <a:gd name="connsiteY0" fmla="*/ 281279 h 438200"/>
                <a:gd name="connsiteX1" fmla="*/ 95250 w 962259"/>
                <a:gd name="connsiteY1" fmla="*/ 248894 h 438200"/>
                <a:gd name="connsiteX2" fmla="*/ 140970 w 962259"/>
                <a:gd name="connsiteY2" fmla="*/ 20119 h 438200"/>
                <a:gd name="connsiteX3" fmla="*/ 195713 w 962259"/>
                <a:gd name="connsiteY3" fmla="*/ 394263 h 438200"/>
                <a:gd name="connsiteX4" fmla="*/ 264795 w 962259"/>
                <a:gd name="connsiteY4" fmla="*/ 37439 h 438200"/>
                <a:gd name="connsiteX5" fmla="*/ 342900 w 962259"/>
                <a:gd name="connsiteY5" fmla="*/ 438181 h 438200"/>
                <a:gd name="connsiteX6" fmla="*/ 400950 w 962259"/>
                <a:gd name="connsiteY6" fmla="*/ 18006 h 438200"/>
                <a:gd name="connsiteX7" fmla="*/ 468674 w 962259"/>
                <a:gd name="connsiteY7" fmla="*/ 413138 h 438200"/>
                <a:gd name="connsiteX8" fmla="*/ 554901 w 962259"/>
                <a:gd name="connsiteY8" fmla="*/ 31 h 438200"/>
                <a:gd name="connsiteX9" fmla="*/ 642990 w 962259"/>
                <a:gd name="connsiteY9" fmla="*/ 437667 h 438200"/>
                <a:gd name="connsiteX10" fmla="*/ 729615 w 962259"/>
                <a:gd name="connsiteY10" fmla="*/ 64109 h 438200"/>
                <a:gd name="connsiteX11" fmla="*/ 782955 w 962259"/>
                <a:gd name="connsiteY11" fmla="*/ 372719 h 438200"/>
                <a:gd name="connsiteX12" fmla="*/ 849630 w 962259"/>
                <a:gd name="connsiteY12" fmla="*/ 168884 h 438200"/>
                <a:gd name="connsiteX13" fmla="*/ 891540 w 962259"/>
                <a:gd name="connsiteY13" fmla="*/ 311759 h 438200"/>
                <a:gd name="connsiteX14" fmla="*/ 952500 w 962259"/>
                <a:gd name="connsiteY14" fmla="*/ 328904 h 438200"/>
                <a:gd name="connsiteX0" fmla="*/ 0 w 962259"/>
                <a:gd name="connsiteY0" fmla="*/ 281249 h 438170"/>
                <a:gd name="connsiteX1" fmla="*/ 95250 w 962259"/>
                <a:gd name="connsiteY1" fmla="*/ 248864 h 438170"/>
                <a:gd name="connsiteX2" fmla="*/ 140970 w 962259"/>
                <a:gd name="connsiteY2" fmla="*/ 20089 h 438170"/>
                <a:gd name="connsiteX3" fmla="*/ 195713 w 962259"/>
                <a:gd name="connsiteY3" fmla="*/ 394233 h 438170"/>
                <a:gd name="connsiteX4" fmla="*/ 264795 w 962259"/>
                <a:gd name="connsiteY4" fmla="*/ 37409 h 438170"/>
                <a:gd name="connsiteX5" fmla="*/ 342900 w 962259"/>
                <a:gd name="connsiteY5" fmla="*/ 438151 h 438170"/>
                <a:gd name="connsiteX6" fmla="*/ 400950 w 962259"/>
                <a:gd name="connsiteY6" fmla="*/ 17976 h 438170"/>
                <a:gd name="connsiteX7" fmla="*/ 468674 w 962259"/>
                <a:gd name="connsiteY7" fmla="*/ 413108 h 438170"/>
                <a:gd name="connsiteX8" fmla="*/ 554901 w 962259"/>
                <a:gd name="connsiteY8" fmla="*/ 1 h 438170"/>
                <a:gd name="connsiteX9" fmla="*/ 642990 w 962259"/>
                <a:gd name="connsiteY9" fmla="*/ 412075 h 438170"/>
                <a:gd name="connsiteX10" fmla="*/ 729615 w 962259"/>
                <a:gd name="connsiteY10" fmla="*/ 64079 h 438170"/>
                <a:gd name="connsiteX11" fmla="*/ 782955 w 962259"/>
                <a:gd name="connsiteY11" fmla="*/ 372689 h 438170"/>
                <a:gd name="connsiteX12" fmla="*/ 849630 w 962259"/>
                <a:gd name="connsiteY12" fmla="*/ 168854 h 438170"/>
                <a:gd name="connsiteX13" fmla="*/ 891540 w 962259"/>
                <a:gd name="connsiteY13" fmla="*/ 311729 h 438170"/>
                <a:gd name="connsiteX14" fmla="*/ 952500 w 962259"/>
                <a:gd name="connsiteY14" fmla="*/ 328874 h 438170"/>
                <a:gd name="connsiteX0" fmla="*/ 0 w 962259"/>
                <a:gd name="connsiteY0" fmla="*/ 281249 h 438170"/>
                <a:gd name="connsiteX1" fmla="*/ 95250 w 962259"/>
                <a:gd name="connsiteY1" fmla="*/ 248864 h 438170"/>
                <a:gd name="connsiteX2" fmla="*/ 140970 w 962259"/>
                <a:gd name="connsiteY2" fmla="*/ 20089 h 438170"/>
                <a:gd name="connsiteX3" fmla="*/ 195713 w 962259"/>
                <a:gd name="connsiteY3" fmla="*/ 394233 h 438170"/>
                <a:gd name="connsiteX4" fmla="*/ 264795 w 962259"/>
                <a:gd name="connsiteY4" fmla="*/ 37409 h 438170"/>
                <a:gd name="connsiteX5" fmla="*/ 342900 w 962259"/>
                <a:gd name="connsiteY5" fmla="*/ 438151 h 438170"/>
                <a:gd name="connsiteX6" fmla="*/ 400950 w 962259"/>
                <a:gd name="connsiteY6" fmla="*/ 17976 h 438170"/>
                <a:gd name="connsiteX7" fmla="*/ 468674 w 962259"/>
                <a:gd name="connsiteY7" fmla="*/ 413108 h 438170"/>
                <a:gd name="connsiteX8" fmla="*/ 554901 w 962259"/>
                <a:gd name="connsiteY8" fmla="*/ 1 h 438170"/>
                <a:gd name="connsiteX9" fmla="*/ 642990 w 962259"/>
                <a:gd name="connsiteY9" fmla="*/ 412075 h 438170"/>
                <a:gd name="connsiteX10" fmla="*/ 733927 w 962259"/>
                <a:gd name="connsiteY10" fmla="*/ 29997 h 438170"/>
                <a:gd name="connsiteX11" fmla="*/ 782955 w 962259"/>
                <a:gd name="connsiteY11" fmla="*/ 372689 h 438170"/>
                <a:gd name="connsiteX12" fmla="*/ 849630 w 962259"/>
                <a:gd name="connsiteY12" fmla="*/ 168854 h 438170"/>
                <a:gd name="connsiteX13" fmla="*/ 891540 w 962259"/>
                <a:gd name="connsiteY13" fmla="*/ 311729 h 438170"/>
                <a:gd name="connsiteX14" fmla="*/ 952500 w 962259"/>
                <a:gd name="connsiteY14" fmla="*/ 328874 h 438170"/>
                <a:gd name="connsiteX0" fmla="*/ 0 w 962259"/>
                <a:gd name="connsiteY0" fmla="*/ 281249 h 438170"/>
                <a:gd name="connsiteX1" fmla="*/ 95250 w 962259"/>
                <a:gd name="connsiteY1" fmla="*/ 248864 h 438170"/>
                <a:gd name="connsiteX2" fmla="*/ 140970 w 962259"/>
                <a:gd name="connsiteY2" fmla="*/ 20089 h 438170"/>
                <a:gd name="connsiteX3" fmla="*/ 195713 w 962259"/>
                <a:gd name="connsiteY3" fmla="*/ 394233 h 438170"/>
                <a:gd name="connsiteX4" fmla="*/ 264795 w 962259"/>
                <a:gd name="connsiteY4" fmla="*/ 37409 h 438170"/>
                <a:gd name="connsiteX5" fmla="*/ 342900 w 962259"/>
                <a:gd name="connsiteY5" fmla="*/ 438151 h 438170"/>
                <a:gd name="connsiteX6" fmla="*/ 400950 w 962259"/>
                <a:gd name="connsiteY6" fmla="*/ 17976 h 438170"/>
                <a:gd name="connsiteX7" fmla="*/ 468674 w 962259"/>
                <a:gd name="connsiteY7" fmla="*/ 413108 h 438170"/>
                <a:gd name="connsiteX8" fmla="*/ 554901 w 962259"/>
                <a:gd name="connsiteY8" fmla="*/ 1 h 438170"/>
                <a:gd name="connsiteX9" fmla="*/ 642990 w 962259"/>
                <a:gd name="connsiteY9" fmla="*/ 412075 h 438170"/>
                <a:gd name="connsiteX10" fmla="*/ 733927 w 962259"/>
                <a:gd name="connsiteY10" fmla="*/ 29997 h 438170"/>
                <a:gd name="connsiteX11" fmla="*/ 800204 w 962259"/>
                <a:gd name="connsiteY11" fmla="*/ 415292 h 438170"/>
                <a:gd name="connsiteX12" fmla="*/ 849630 w 962259"/>
                <a:gd name="connsiteY12" fmla="*/ 168854 h 438170"/>
                <a:gd name="connsiteX13" fmla="*/ 891540 w 962259"/>
                <a:gd name="connsiteY13" fmla="*/ 311729 h 438170"/>
                <a:gd name="connsiteX14" fmla="*/ 952500 w 962259"/>
                <a:gd name="connsiteY14" fmla="*/ 328874 h 438170"/>
                <a:gd name="connsiteX0" fmla="*/ 0 w 962112"/>
                <a:gd name="connsiteY0" fmla="*/ 281249 h 438170"/>
                <a:gd name="connsiteX1" fmla="*/ 95250 w 962112"/>
                <a:gd name="connsiteY1" fmla="*/ 248864 h 438170"/>
                <a:gd name="connsiteX2" fmla="*/ 140970 w 962112"/>
                <a:gd name="connsiteY2" fmla="*/ 20089 h 438170"/>
                <a:gd name="connsiteX3" fmla="*/ 195713 w 962112"/>
                <a:gd name="connsiteY3" fmla="*/ 394233 h 438170"/>
                <a:gd name="connsiteX4" fmla="*/ 264795 w 962112"/>
                <a:gd name="connsiteY4" fmla="*/ 37409 h 438170"/>
                <a:gd name="connsiteX5" fmla="*/ 342900 w 962112"/>
                <a:gd name="connsiteY5" fmla="*/ 438151 h 438170"/>
                <a:gd name="connsiteX6" fmla="*/ 400950 w 962112"/>
                <a:gd name="connsiteY6" fmla="*/ 17976 h 438170"/>
                <a:gd name="connsiteX7" fmla="*/ 468674 w 962112"/>
                <a:gd name="connsiteY7" fmla="*/ 413108 h 438170"/>
                <a:gd name="connsiteX8" fmla="*/ 554901 w 962112"/>
                <a:gd name="connsiteY8" fmla="*/ 1 h 438170"/>
                <a:gd name="connsiteX9" fmla="*/ 642990 w 962112"/>
                <a:gd name="connsiteY9" fmla="*/ 412075 h 438170"/>
                <a:gd name="connsiteX10" fmla="*/ 733927 w 962112"/>
                <a:gd name="connsiteY10" fmla="*/ 29997 h 438170"/>
                <a:gd name="connsiteX11" fmla="*/ 800204 w 962112"/>
                <a:gd name="connsiteY11" fmla="*/ 415292 h 438170"/>
                <a:gd name="connsiteX12" fmla="*/ 860411 w 962112"/>
                <a:gd name="connsiteY12" fmla="*/ 83647 h 438170"/>
                <a:gd name="connsiteX13" fmla="*/ 891540 w 962112"/>
                <a:gd name="connsiteY13" fmla="*/ 311729 h 438170"/>
                <a:gd name="connsiteX14" fmla="*/ 952500 w 962112"/>
                <a:gd name="connsiteY14" fmla="*/ 328874 h 438170"/>
                <a:gd name="connsiteX0" fmla="*/ 0 w 962112"/>
                <a:gd name="connsiteY0" fmla="*/ 281249 h 438170"/>
                <a:gd name="connsiteX1" fmla="*/ 95250 w 962112"/>
                <a:gd name="connsiteY1" fmla="*/ 248864 h 438170"/>
                <a:gd name="connsiteX2" fmla="*/ 140970 w 962112"/>
                <a:gd name="connsiteY2" fmla="*/ 20089 h 438170"/>
                <a:gd name="connsiteX3" fmla="*/ 195713 w 962112"/>
                <a:gd name="connsiteY3" fmla="*/ 394233 h 438170"/>
                <a:gd name="connsiteX4" fmla="*/ 264795 w 962112"/>
                <a:gd name="connsiteY4" fmla="*/ 37409 h 438170"/>
                <a:gd name="connsiteX5" fmla="*/ 342900 w 962112"/>
                <a:gd name="connsiteY5" fmla="*/ 438151 h 438170"/>
                <a:gd name="connsiteX6" fmla="*/ 400950 w 962112"/>
                <a:gd name="connsiteY6" fmla="*/ 17976 h 438170"/>
                <a:gd name="connsiteX7" fmla="*/ 468674 w 962112"/>
                <a:gd name="connsiteY7" fmla="*/ 413108 h 438170"/>
                <a:gd name="connsiteX8" fmla="*/ 554901 w 962112"/>
                <a:gd name="connsiteY8" fmla="*/ 1 h 438170"/>
                <a:gd name="connsiteX9" fmla="*/ 642990 w 962112"/>
                <a:gd name="connsiteY9" fmla="*/ 412075 h 438170"/>
                <a:gd name="connsiteX10" fmla="*/ 733927 w 962112"/>
                <a:gd name="connsiteY10" fmla="*/ 29997 h 438170"/>
                <a:gd name="connsiteX11" fmla="*/ 800204 w 962112"/>
                <a:gd name="connsiteY11" fmla="*/ 415292 h 438170"/>
                <a:gd name="connsiteX12" fmla="*/ 860411 w 962112"/>
                <a:gd name="connsiteY12" fmla="*/ 83647 h 438170"/>
                <a:gd name="connsiteX13" fmla="*/ 891540 w 962112"/>
                <a:gd name="connsiteY13" fmla="*/ 311729 h 438170"/>
                <a:gd name="connsiteX14" fmla="*/ 952500 w 962112"/>
                <a:gd name="connsiteY14" fmla="*/ 328874 h 43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62112" h="438170">
                  <a:moveTo>
                    <a:pt x="0" y="281249"/>
                  </a:moveTo>
                  <a:cubicBezTo>
                    <a:pt x="35877" y="276169"/>
                    <a:pt x="71755" y="292391"/>
                    <a:pt x="95250" y="248864"/>
                  </a:cubicBezTo>
                  <a:cubicBezTo>
                    <a:pt x="118745" y="205337"/>
                    <a:pt x="124226" y="-4139"/>
                    <a:pt x="140970" y="20089"/>
                  </a:cubicBezTo>
                  <a:cubicBezTo>
                    <a:pt x="157714" y="44317"/>
                    <a:pt x="175076" y="391346"/>
                    <a:pt x="195713" y="394233"/>
                  </a:cubicBezTo>
                  <a:cubicBezTo>
                    <a:pt x="216350" y="397120"/>
                    <a:pt x="240264" y="30089"/>
                    <a:pt x="264795" y="37409"/>
                  </a:cubicBezTo>
                  <a:cubicBezTo>
                    <a:pt x="289326" y="44729"/>
                    <a:pt x="320208" y="441390"/>
                    <a:pt x="342900" y="438151"/>
                  </a:cubicBezTo>
                  <a:cubicBezTo>
                    <a:pt x="365593" y="434912"/>
                    <a:pt x="379988" y="22150"/>
                    <a:pt x="400950" y="17976"/>
                  </a:cubicBezTo>
                  <a:cubicBezTo>
                    <a:pt x="421912" y="13802"/>
                    <a:pt x="443016" y="416104"/>
                    <a:pt x="468674" y="413108"/>
                  </a:cubicBezTo>
                  <a:cubicBezTo>
                    <a:pt x="494332" y="410112"/>
                    <a:pt x="525848" y="173"/>
                    <a:pt x="554901" y="1"/>
                  </a:cubicBezTo>
                  <a:cubicBezTo>
                    <a:pt x="583954" y="-171"/>
                    <a:pt x="613152" y="407076"/>
                    <a:pt x="642990" y="412075"/>
                  </a:cubicBezTo>
                  <a:cubicBezTo>
                    <a:pt x="672828" y="417074"/>
                    <a:pt x="707725" y="29461"/>
                    <a:pt x="733927" y="29997"/>
                  </a:cubicBezTo>
                  <a:cubicBezTo>
                    <a:pt x="760129" y="30533"/>
                    <a:pt x="779123" y="406350"/>
                    <a:pt x="800204" y="415292"/>
                  </a:cubicBezTo>
                  <a:cubicBezTo>
                    <a:pt x="821285" y="424234"/>
                    <a:pt x="845188" y="100908"/>
                    <a:pt x="860411" y="83647"/>
                  </a:cubicBezTo>
                  <a:cubicBezTo>
                    <a:pt x="875634" y="66387"/>
                    <a:pt x="876192" y="270858"/>
                    <a:pt x="891540" y="311729"/>
                  </a:cubicBezTo>
                  <a:cubicBezTo>
                    <a:pt x="906888" y="352600"/>
                    <a:pt x="989965" y="325382"/>
                    <a:pt x="952500" y="328874"/>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grpSp>
      <p:sp>
        <p:nvSpPr>
          <p:cNvPr id="27" name="矩形 26"/>
          <p:cNvSpPr/>
          <p:nvPr/>
        </p:nvSpPr>
        <p:spPr>
          <a:xfrm>
            <a:off x="6621623" y="2348873"/>
            <a:ext cx="1133588" cy="367664"/>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
        <p:nvSpPr>
          <p:cNvPr id="30" name="矩形 29"/>
          <p:cNvSpPr/>
          <p:nvPr/>
        </p:nvSpPr>
        <p:spPr>
          <a:xfrm>
            <a:off x="6621623" y="2336738"/>
            <a:ext cx="1133588" cy="35413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pic>
        <p:nvPicPr>
          <p:cNvPr id="31" name="圖片 30"/>
          <p:cNvPicPr>
            <a:picLocks noChangeAspect="1"/>
          </p:cNvPicPr>
          <p:nvPr/>
        </p:nvPicPr>
        <p:blipFill>
          <a:blip r:embed="rId3" cstate="print">
            <a:extLst>
              <a:ext uri="{BEBA8EAE-BF5A-486C-A8C5-ECC9F3942E4B}">
                <a14:imgProps xmlns:a14="http://schemas.microsoft.com/office/drawing/2010/main">
                  <a14:imgLayer r:embed="rId4">
                    <a14:imgEffect>
                      <a14:artisticGlowEdges/>
                    </a14:imgEffect>
                  </a14:imgLayer>
                </a14:imgProps>
              </a:ext>
              <a:ext uri="{28A0092B-C50C-407E-A947-70E740481C1C}">
                <a14:useLocalDpi xmlns:a14="http://schemas.microsoft.com/office/drawing/2010/main" val="0"/>
              </a:ext>
            </a:extLst>
          </a:blip>
          <a:stretch>
            <a:fillRect/>
          </a:stretch>
        </p:blipFill>
        <p:spPr>
          <a:xfrm>
            <a:off x="6621623" y="2432847"/>
            <a:ext cx="1133588" cy="153765"/>
          </a:xfrm>
          <a:prstGeom prst="rect">
            <a:avLst/>
          </a:prstGeom>
        </p:spPr>
      </p:pic>
      <p:sp>
        <p:nvSpPr>
          <p:cNvPr id="28" name="標題 1"/>
          <p:cNvSpPr txBox="1">
            <a:spLocks/>
          </p:cNvSpPr>
          <p:nvPr/>
        </p:nvSpPr>
        <p:spPr>
          <a:xfrm>
            <a:off x="628650" y="365127"/>
            <a:ext cx="7886700" cy="7319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chemeClr val="tx1"/>
                </a:solidFill>
                <a:latin typeface="Times New Roman" panose="02020603050405020304" pitchFamily="18" charset="0"/>
                <a:ea typeface="標楷體" panose="03000509000000000000" pitchFamily="65" charset="-120"/>
                <a:cs typeface="+mj-cs"/>
              </a:defRPr>
            </a:lvl1pPr>
          </a:lstStyle>
          <a:p>
            <a:pPr algn="ctr"/>
            <a:r>
              <a:rPr lang="zh-TW" altLang="en-US" dirty="0">
                <a:latin typeface="標楷體" panose="03000509000000000000" pitchFamily="65" charset="-120"/>
              </a:rPr>
              <a:t>依傳輸訊息分類</a:t>
            </a:r>
            <a:endParaRPr lang="zh-TW" altLang="en-US" dirty="0"/>
          </a:p>
        </p:txBody>
      </p:sp>
      <p:sp>
        <p:nvSpPr>
          <p:cNvPr id="32" name="文字方塊 31"/>
          <p:cNvSpPr txBox="1"/>
          <p:nvPr/>
        </p:nvSpPr>
        <p:spPr>
          <a:xfrm>
            <a:off x="73156" y="1620652"/>
            <a:ext cx="6087006" cy="1569660"/>
          </a:xfrm>
          <a:prstGeom prst="rect">
            <a:avLst/>
          </a:prstGeom>
          <a:noFill/>
        </p:spPr>
        <p:txBody>
          <a:bodyPr wrap="square" rtlCol="0">
            <a:spAutoFit/>
          </a:bodyPr>
          <a:lstStyle/>
          <a:p>
            <a:pPr marL="457200" indent="-457200">
              <a:buFont typeface="+mj-lt"/>
              <a:buAutoNum type="arabicPeriod"/>
            </a:pPr>
            <a:r>
              <a:rPr lang="zh-TW" altLang="en-US" sz="2400" dirty="0">
                <a:ea typeface="標楷體" panose="03000509000000000000" pitchFamily="65" charset="-120"/>
              </a:rPr>
              <a:t>傳輸</a:t>
            </a:r>
            <a:r>
              <a:rPr lang="zh-TW" altLang="en-US" sz="2400" dirty="0">
                <a:solidFill>
                  <a:srgbClr val="FF0000"/>
                </a:solidFill>
                <a:ea typeface="標楷體" panose="03000509000000000000" pitchFamily="65" charset="-120"/>
              </a:rPr>
              <a:t>數位</a:t>
            </a:r>
            <a:r>
              <a:rPr lang="zh-TW" altLang="en-US" sz="2400" dirty="0">
                <a:ea typeface="標楷體" panose="03000509000000000000" pitchFamily="65" charset="-120"/>
              </a:rPr>
              <a:t>訊號</a:t>
            </a:r>
            <a:endParaRPr lang="en-US" altLang="zh-TW" sz="2400" dirty="0">
              <a:ea typeface="標楷體" panose="03000509000000000000" pitchFamily="65" charset="-120"/>
            </a:endParaRPr>
          </a:p>
          <a:p>
            <a:pPr marL="457200" indent="-457200">
              <a:buFont typeface="+mj-lt"/>
              <a:buAutoNum type="arabicPeriod"/>
            </a:pPr>
            <a:r>
              <a:rPr lang="zh-TW" altLang="en-US" sz="2400" dirty="0">
                <a:solidFill>
                  <a:srgbClr val="FF0000"/>
                </a:solidFill>
                <a:ea typeface="標楷體" panose="03000509000000000000" pitchFamily="65" charset="-120"/>
              </a:rPr>
              <a:t>單向</a:t>
            </a:r>
            <a:r>
              <a:rPr lang="zh-TW" altLang="en-US" sz="2400" dirty="0">
                <a:ea typeface="標楷體" panose="03000509000000000000" pitchFamily="65" charset="-120"/>
              </a:rPr>
              <a:t>傳輸</a:t>
            </a:r>
            <a:r>
              <a:rPr lang="en-US" altLang="zh-TW" sz="2400" dirty="0">
                <a:ea typeface="標楷體" panose="03000509000000000000" pitchFamily="65" charset="-120"/>
              </a:rPr>
              <a:t>(</a:t>
            </a:r>
            <a:r>
              <a:rPr lang="zh-TW" altLang="en-US" sz="2400" dirty="0">
                <a:ea typeface="標楷體" panose="03000509000000000000" pitchFamily="65" charset="-120"/>
              </a:rPr>
              <a:t>同一時間只能傳輸一種訊號</a:t>
            </a:r>
            <a:r>
              <a:rPr lang="en-US" altLang="zh-TW" sz="2400" dirty="0">
                <a:ea typeface="標楷體" panose="03000509000000000000" pitchFamily="65" charset="-120"/>
              </a:rPr>
              <a:t>)</a:t>
            </a:r>
          </a:p>
          <a:p>
            <a:pPr marL="457200" indent="-457200">
              <a:buFont typeface="+mj-lt"/>
              <a:buAutoNum type="arabicPeriod"/>
            </a:pPr>
            <a:r>
              <a:rPr lang="zh-TW" altLang="en-US" sz="2400" dirty="0">
                <a:ea typeface="標楷體" panose="03000509000000000000" pitchFamily="65" charset="-120"/>
              </a:rPr>
              <a:t>適合</a:t>
            </a:r>
            <a:r>
              <a:rPr lang="zh-TW" altLang="en-US" sz="2400" dirty="0">
                <a:solidFill>
                  <a:srgbClr val="FF0000"/>
                </a:solidFill>
                <a:ea typeface="標楷體" panose="03000509000000000000" pitchFamily="65" charset="-120"/>
              </a:rPr>
              <a:t>短距離</a:t>
            </a:r>
            <a:r>
              <a:rPr lang="zh-TW" altLang="en-US" sz="2400" dirty="0">
                <a:ea typeface="標楷體" panose="03000509000000000000" pitchFamily="65" charset="-120"/>
              </a:rPr>
              <a:t>傳輸</a:t>
            </a:r>
            <a:r>
              <a:rPr lang="en-US" altLang="zh-TW" sz="2400" dirty="0">
                <a:ea typeface="標楷體" panose="03000509000000000000" pitchFamily="65" charset="-120"/>
              </a:rPr>
              <a:t>(</a:t>
            </a:r>
            <a:r>
              <a:rPr lang="zh-TW" altLang="en-US" sz="2400" dirty="0">
                <a:ea typeface="標楷體" panose="03000509000000000000" pitchFamily="65" charset="-120"/>
              </a:rPr>
              <a:t>數公里</a:t>
            </a:r>
            <a:r>
              <a:rPr lang="en-US" altLang="zh-TW" sz="2400" dirty="0">
                <a:ea typeface="標楷體" panose="03000509000000000000" pitchFamily="65" charset="-120"/>
              </a:rPr>
              <a:t>)</a:t>
            </a:r>
          </a:p>
          <a:p>
            <a:pPr marL="457200" indent="-457200">
              <a:buFont typeface="+mj-lt"/>
              <a:buAutoNum type="arabicPeriod"/>
            </a:pPr>
            <a:r>
              <a:rPr lang="zh-TW" altLang="en-US" sz="2400" dirty="0">
                <a:ea typeface="標楷體" panose="03000509000000000000" pitchFamily="65" charset="-120"/>
              </a:rPr>
              <a:t>通常應用在電腦與週邊設備的資料傳輸</a:t>
            </a:r>
          </a:p>
        </p:txBody>
      </p:sp>
      <p:sp>
        <p:nvSpPr>
          <p:cNvPr id="33" name="文字方塊 32"/>
          <p:cNvSpPr txBox="1"/>
          <p:nvPr/>
        </p:nvSpPr>
        <p:spPr>
          <a:xfrm>
            <a:off x="73156" y="3963868"/>
            <a:ext cx="6087006" cy="1569660"/>
          </a:xfrm>
          <a:prstGeom prst="rect">
            <a:avLst/>
          </a:prstGeom>
          <a:noFill/>
        </p:spPr>
        <p:txBody>
          <a:bodyPr wrap="square" rtlCol="0">
            <a:spAutoFit/>
          </a:bodyPr>
          <a:lstStyle/>
          <a:p>
            <a:pPr marL="457200" indent="-457200">
              <a:buFont typeface="+mj-lt"/>
              <a:buAutoNum type="arabicPeriod"/>
            </a:pPr>
            <a:r>
              <a:rPr lang="zh-TW" altLang="en-US" sz="2400" dirty="0">
                <a:ea typeface="標楷體" panose="03000509000000000000" pitchFamily="65" charset="-120"/>
              </a:rPr>
              <a:t>傳輸</a:t>
            </a:r>
            <a:r>
              <a:rPr lang="zh-TW" altLang="en-US" sz="2400" dirty="0">
                <a:solidFill>
                  <a:srgbClr val="FF0000"/>
                </a:solidFill>
                <a:ea typeface="標楷體" panose="03000509000000000000" pitchFamily="65" charset="-120"/>
              </a:rPr>
              <a:t>類比</a:t>
            </a:r>
            <a:r>
              <a:rPr lang="zh-TW" altLang="en-US" sz="2400" dirty="0">
                <a:ea typeface="標楷體" panose="03000509000000000000" pitchFamily="65" charset="-120"/>
              </a:rPr>
              <a:t>訊號</a:t>
            </a:r>
            <a:endParaRPr lang="en-US" altLang="zh-TW" sz="2400" dirty="0">
              <a:ea typeface="標楷體" panose="03000509000000000000" pitchFamily="65" charset="-120"/>
            </a:endParaRPr>
          </a:p>
          <a:p>
            <a:pPr marL="457200" indent="-457200">
              <a:buFont typeface="+mj-lt"/>
              <a:buAutoNum type="arabicPeriod"/>
            </a:pPr>
            <a:r>
              <a:rPr lang="zh-TW" altLang="en-US" sz="2400" dirty="0">
                <a:solidFill>
                  <a:srgbClr val="FF0000"/>
                </a:solidFill>
                <a:ea typeface="標楷體" panose="03000509000000000000" pitchFamily="65" charset="-120"/>
              </a:rPr>
              <a:t>雙向</a:t>
            </a:r>
            <a:r>
              <a:rPr lang="zh-TW" altLang="en-US" sz="2400" dirty="0">
                <a:ea typeface="標楷體" panose="03000509000000000000" pitchFamily="65" charset="-120"/>
              </a:rPr>
              <a:t>傳輸</a:t>
            </a:r>
            <a:r>
              <a:rPr lang="en-US" altLang="zh-TW" sz="2400" dirty="0">
                <a:ea typeface="標楷體" panose="03000509000000000000" pitchFamily="65" charset="-120"/>
              </a:rPr>
              <a:t>(</a:t>
            </a:r>
            <a:r>
              <a:rPr lang="zh-TW" altLang="en-US" sz="2400" dirty="0">
                <a:ea typeface="標楷體" panose="03000509000000000000" pitchFamily="65" charset="-120"/>
              </a:rPr>
              <a:t>可同時傳輸多種訊號</a:t>
            </a:r>
            <a:r>
              <a:rPr lang="en-US" altLang="zh-TW" sz="2400" dirty="0">
                <a:ea typeface="標楷體" panose="03000509000000000000" pitchFamily="65" charset="-120"/>
              </a:rPr>
              <a:t>)</a:t>
            </a:r>
          </a:p>
          <a:p>
            <a:pPr marL="457200" indent="-457200">
              <a:buFont typeface="+mj-lt"/>
              <a:buAutoNum type="arabicPeriod"/>
            </a:pPr>
            <a:r>
              <a:rPr lang="zh-TW" altLang="en-US" sz="2400" dirty="0">
                <a:ea typeface="標楷體" panose="03000509000000000000" pitchFamily="65" charset="-120"/>
              </a:rPr>
              <a:t>適合</a:t>
            </a:r>
            <a:r>
              <a:rPr lang="zh-TW" altLang="en-US" sz="2400" dirty="0">
                <a:solidFill>
                  <a:srgbClr val="FF0000"/>
                </a:solidFill>
                <a:ea typeface="標楷體" panose="03000509000000000000" pitchFamily="65" charset="-120"/>
              </a:rPr>
              <a:t>長距離</a:t>
            </a:r>
            <a:r>
              <a:rPr lang="zh-TW" altLang="en-US" sz="2400" dirty="0">
                <a:ea typeface="標楷體" panose="03000509000000000000" pitchFamily="65" charset="-120"/>
              </a:rPr>
              <a:t>傳輸</a:t>
            </a:r>
            <a:r>
              <a:rPr lang="en-US" altLang="zh-TW" sz="2400" dirty="0">
                <a:ea typeface="標楷體" panose="03000509000000000000" pitchFamily="65" charset="-120"/>
              </a:rPr>
              <a:t>(</a:t>
            </a:r>
            <a:r>
              <a:rPr lang="zh-TW" altLang="en-US" sz="2400" dirty="0">
                <a:ea typeface="標楷體" panose="03000509000000000000" pitchFamily="65" charset="-120"/>
              </a:rPr>
              <a:t>數十公里</a:t>
            </a:r>
            <a:r>
              <a:rPr lang="en-US" altLang="zh-TW" sz="2400" dirty="0">
                <a:ea typeface="標楷體" panose="03000509000000000000" pitchFamily="65" charset="-120"/>
              </a:rPr>
              <a:t>)</a:t>
            </a:r>
          </a:p>
          <a:p>
            <a:pPr marL="457200" indent="-457200">
              <a:buFont typeface="+mj-lt"/>
              <a:buAutoNum type="arabicPeriod"/>
            </a:pPr>
            <a:r>
              <a:rPr lang="zh-TW" altLang="en-US" sz="2400" dirty="0">
                <a:ea typeface="標楷體" panose="03000509000000000000" pitchFamily="65" charset="-120"/>
              </a:rPr>
              <a:t>電腦與對外網路之間的資料傳輸</a:t>
            </a:r>
          </a:p>
        </p:txBody>
      </p:sp>
      <p:pic>
        <p:nvPicPr>
          <p:cNvPr id="29" name="圖片 28">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5395245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28650" y="777240"/>
            <a:ext cx="7886700" cy="5399723"/>
          </a:xfrm>
        </p:spPr>
        <p:txBody>
          <a:bodyPr>
            <a:normAutofit/>
          </a:bodyPr>
          <a:lstStyle/>
          <a:p>
            <a:pPr marL="0" indent="0">
              <a:buNone/>
            </a:pPr>
            <a:r>
              <a:rPr lang="en-US" altLang="zh-TW" sz="4000" dirty="0"/>
              <a:t>1.</a:t>
            </a:r>
            <a:r>
              <a:rPr lang="zh-TW" altLang="en-US" sz="4000" dirty="0"/>
              <a:t>請問下列何者能有多個資料傳輸通道，且同時能傳送多個訊號？</a:t>
            </a:r>
            <a:endParaRPr lang="en-US" altLang="zh-TW" sz="4000" dirty="0"/>
          </a:p>
          <a:p>
            <a:pPr marL="0" indent="0">
              <a:buNone/>
            </a:pPr>
            <a:endParaRPr lang="zh-TW" altLang="en-US" sz="4000" dirty="0"/>
          </a:p>
          <a:p>
            <a:pPr marL="0" indent="0">
              <a:buNone/>
            </a:pPr>
            <a:r>
              <a:rPr lang="en-US" altLang="zh-TW" sz="3600" dirty="0"/>
              <a:t>(A) </a:t>
            </a:r>
            <a:r>
              <a:rPr lang="zh-TW" altLang="en-US" sz="3600" dirty="0"/>
              <a:t>基頻數據機 </a:t>
            </a:r>
            <a:endParaRPr lang="en-US" altLang="zh-TW" sz="3600" dirty="0"/>
          </a:p>
          <a:p>
            <a:pPr marL="0" indent="0">
              <a:buNone/>
            </a:pPr>
            <a:r>
              <a:rPr lang="en-US" altLang="zh-TW" sz="3600" dirty="0"/>
              <a:t>(B) </a:t>
            </a:r>
            <a:r>
              <a:rPr lang="zh-TW" altLang="en-US" sz="3600" dirty="0"/>
              <a:t>無線數據機  </a:t>
            </a:r>
            <a:endParaRPr lang="en-US" altLang="zh-TW" sz="3600" dirty="0"/>
          </a:p>
          <a:p>
            <a:pPr marL="0" indent="0">
              <a:buNone/>
            </a:pPr>
            <a:r>
              <a:rPr lang="en-US" altLang="zh-TW" sz="3600" dirty="0"/>
              <a:t>(C) </a:t>
            </a:r>
            <a:r>
              <a:rPr lang="zh-TW" altLang="en-US" sz="3600" dirty="0"/>
              <a:t>寬頻數據機  </a:t>
            </a:r>
            <a:endParaRPr lang="en-US" altLang="zh-TW" sz="3600" dirty="0"/>
          </a:p>
          <a:p>
            <a:pPr marL="0" indent="0">
              <a:buNone/>
            </a:pPr>
            <a:r>
              <a:rPr lang="en-US" altLang="zh-TW" sz="3600" dirty="0"/>
              <a:t>(D) </a:t>
            </a:r>
            <a:r>
              <a:rPr lang="zh-TW" altLang="en-US" sz="3600" dirty="0"/>
              <a:t>路由器</a:t>
            </a:r>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37523083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28650" y="777240"/>
            <a:ext cx="7886700" cy="5399723"/>
          </a:xfrm>
        </p:spPr>
        <p:txBody>
          <a:bodyPr>
            <a:normAutofit/>
          </a:bodyPr>
          <a:lstStyle/>
          <a:p>
            <a:pPr marL="0" indent="0">
              <a:buNone/>
            </a:pPr>
            <a:r>
              <a:rPr lang="en-US" altLang="zh-TW" sz="4000" dirty="0"/>
              <a:t>1.</a:t>
            </a:r>
            <a:r>
              <a:rPr lang="zh-TW" altLang="en-US" sz="4000" dirty="0"/>
              <a:t>請問下列何者能有多個資料傳輸通道，且同時能傳送多個訊號？</a:t>
            </a:r>
            <a:endParaRPr lang="en-US" altLang="zh-TW" sz="4000" dirty="0"/>
          </a:p>
          <a:p>
            <a:pPr marL="0" indent="0">
              <a:buNone/>
            </a:pPr>
            <a:endParaRPr lang="zh-TW" altLang="en-US" sz="4000" dirty="0"/>
          </a:p>
          <a:p>
            <a:pPr marL="0" indent="0">
              <a:buNone/>
            </a:pPr>
            <a:r>
              <a:rPr lang="en-US" altLang="zh-TW" sz="3600" dirty="0"/>
              <a:t>(A) </a:t>
            </a:r>
            <a:r>
              <a:rPr lang="zh-TW" altLang="en-US" sz="3600" dirty="0"/>
              <a:t>基頻數據機 </a:t>
            </a:r>
            <a:endParaRPr lang="en-US" altLang="zh-TW" sz="3600" dirty="0"/>
          </a:p>
          <a:p>
            <a:pPr marL="0" indent="0">
              <a:buNone/>
            </a:pPr>
            <a:r>
              <a:rPr lang="en-US" altLang="zh-TW" sz="3600" dirty="0"/>
              <a:t>(B) </a:t>
            </a:r>
            <a:r>
              <a:rPr lang="zh-TW" altLang="en-US" sz="3600" dirty="0"/>
              <a:t>無線數據機  </a:t>
            </a:r>
            <a:endParaRPr lang="en-US" altLang="zh-TW" sz="3600" dirty="0"/>
          </a:p>
          <a:p>
            <a:pPr marL="0" indent="0">
              <a:buNone/>
            </a:pPr>
            <a:r>
              <a:rPr lang="en-US" altLang="zh-TW" sz="3600" dirty="0">
                <a:solidFill>
                  <a:srgbClr val="FF0000"/>
                </a:solidFill>
              </a:rPr>
              <a:t>(C) </a:t>
            </a:r>
            <a:r>
              <a:rPr lang="zh-TW" altLang="en-US" sz="3600" dirty="0">
                <a:solidFill>
                  <a:srgbClr val="FF0000"/>
                </a:solidFill>
              </a:rPr>
              <a:t>寬頻數據機  </a:t>
            </a:r>
            <a:endParaRPr lang="en-US" altLang="zh-TW" sz="3600" dirty="0">
              <a:solidFill>
                <a:srgbClr val="FF0000"/>
              </a:solidFill>
            </a:endParaRPr>
          </a:p>
          <a:p>
            <a:pPr marL="0" indent="0">
              <a:buNone/>
            </a:pPr>
            <a:r>
              <a:rPr lang="en-US" altLang="zh-TW" sz="3600" dirty="0"/>
              <a:t>(D) </a:t>
            </a:r>
            <a:r>
              <a:rPr lang="zh-TW" altLang="en-US" sz="3600" dirty="0"/>
              <a:t>路由器</a:t>
            </a:r>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4279178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112812"/>
            <a:ext cx="7886700" cy="1019503"/>
          </a:xfrm>
        </p:spPr>
        <p:txBody>
          <a:bodyPr/>
          <a:lstStyle/>
          <a:p>
            <a:r>
              <a:rPr lang="en-US" altLang="zh-TW" dirty="0"/>
              <a:t>Agenda</a:t>
            </a:r>
            <a:endParaRPr lang="zh-TW" altLang="en-US" dirty="0"/>
          </a:p>
        </p:txBody>
      </p:sp>
      <p:sp>
        <p:nvSpPr>
          <p:cNvPr id="3" name="內容版面配置區 2"/>
          <p:cNvSpPr>
            <a:spLocks noGrp="1"/>
          </p:cNvSpPr>
          <p:nvPr>
            <p:ph idx="1"/>
          </p:nvPr>
        </p:nvSpPr>
        <p:spPr>
          <a:xfrm>
            <a:off x="628650" y="1123656"/>
            <a:ext cx="7886700" cy="4663076"/>
          </a:xfrm>
        </p:spPr>
        <p:txBody>
          <a:bodyPr>
            <a:normAutofit/>
          </a:bodyPr>
          <a:lstStyle/>
          <a:p>
            <a:pPr marL="0" indent="0">
              <a:buNone/>
            </a:pPr>
            <a:r>
              <a:rPr lang="en-US" altLang="zh-TW" dirty="0"/>
              <a:t>A.1. </a:t>
            </a:r>
            <a:r>
              <a:rPr lang="zh-TW" altLang="zh-TW" dirty="0"/>
              <a:t>電腦</a:t>
            </a:r>
            <a:r>
              <a:rPr lang="zh-TW" altLang="zh-TW" b="1" dirty="0">
                <a:solidFill>
                  <a:srgbClr val="FF0000"/>
                </a:solidFill>
                <a:effectLst>
                  <a:outerShdw blurRad="38100" dist="38100" dir="2700000" algn="tl">
                    <a:srgbClr val="000000">
                      <a:alpha val="43137"/>
                    </a:srgbClr>
                  </a:outerShdw>
                </a:effectLst>
              </a:rPr>
              <a:t>通訊</a:t>
            </a:r>
            <a:r>
              <a:rPr lang="zh-TW" altLang="en-US" dirty="0"/>
              <a:t>概說</a:t>
            </a:r>
            <a:endParaRPr lang="en-US" altLang="zh-TW" dirty="0"/>
          </a:p>
          <a:p>
            <a:pPr marL="0" indent="0">
              <a:buNone/>
            </a:pPr>
            <a:r>
              <a:rPr lang="en-US" altLang="zh-TW" dirty="0"/>
              <a:t>   A.1.1.</a:t>
            </a:r>
            <a:r>
              <a:rPr lang="zh-TW" altLang="en-US" dirty="0"/>
              <a:t>電腦與網路</a:t>
            </a:r>
            <a:r>
              <a:rPr lang="en-US" altLang="zh-TW" dirty="0"/>
              <a:t>:</a:t>
            </a:r>
            <a:r>
              <a:rPr lang="zh-TW" altLang="en-US" dirty="0"/>
              <a:t>基本觀念</a:t>
            </a:r>
            <a:endParaRPr lang="zh-TW" altLang="zh-TW" dirty="0"/>
          </a:p>
          <a:p>
            <a:pPr marL="0" indent="0">
              <a:buNone/>
            </a:pPr>
            <a:r>
              <a:rPr lang="zh-TW" altLang="en-US" dirty="0"/>
              <a:t>   </a:t>
            </a:r>
            <a:r>
              <a:rPr lang="en-US" altLang="zh-TW" dirty="0"/>
              <a:t>A.1.2.</a:t>
            </a:r>
            <a:r>
              <a:rPr lang="zh-TW" altLang="en-US" dirty="0"/>
              <a:t>資訊傳輸模式</a:t>
            </a:r>
            <a:endParaRPr lang="en-US" altLang="zh-TW" dirty="0"/>
          </a:p>
          <a:p>
            <a:pPr marL="0" indent="0">
              <a:buNone/>
            </a:pPr>
            <a:r>
              <a:rPr lang="en-US" altLang="zh-TW" dirty="0"/>
              <a:t>   A.1.3.</a:t>
            </a:r>
            <a:r>
              <a:rPr lang="zh-TW" altLang="en-US" dirty="0"/>
              <a:t>網路傳輸速度</a:t>
            </a:r>
            <a:endParaRPr lang="en-US" altLang="zh-TW" dirty="0"/>
          </a:p>
          <a:p>
            <a:pPr marL="0" indent="0">
              <a:buNone/>
            </a:pPr>
            <a:r>
              <a:rPr lang="en-US" altLang="zh-TW" dirty="0"/>
              <a:t>   A.1.4.</a:t>
            </a:r>
            <a:r>
              <a:rPr lang="zh-TW" altLang="en-US" dirty="0"/>
              <a:t>電腦網路的類型</a:t>
            </a:r>
            <a:r>
              <a:rPr lang="en-US" altLang="zh-TW" dirty="0"/>
              <a:t/>
            </a:r>
            <a:br>
              <a:rPr lang="en-US" altLang="zh-TW" dirty="0"/>
            </a:br>
            <a:r>
              <a:rPr lang="en-US" altLang="zh-TW" dirty="0"/>
              <a:t>A.2. </a:t>
            </a:r>
            <a:r>
              <a:rPr lang="zh-TW" altLang="en-US" dirty="0"/>
              <a:t>網路的</a:t>
            </a:r>
            <a:r>
              <a:rPr lang="zh-TW" altLang="en-US" b="1" dirty="0">
                <a:solidFill>
                  <a:srgbClr val="FF0000"/>
                </a:solidFill>
                <a:effectLst>
                  <a:outerShdw blurRad="38100" dist="38100" dir="2700000" algn="tl">
                    <a:srgbClr val="000000">
                      <a:alpha val="43137"/>
                    </a:srgbClr>
                  </a:outerShdw>
                </a:effectLst>
              </a:rPr>
              <a:t>組成與架構</a:t>
            </a:r>
          </a:p>
          <a:p>
            <a:pPr marL="0" indent="0">
              <a:buNone/>
            </a:pPr>
            <a:r>
              <a:rPr lang="zh-TW" altLang="en-US" dirty="0"/>
              <a:t>   </a:t>
            </a:r>
            <a:r>
              <a:rPr lang="en-US" altLang="zh-TW" dirty="0"/>
              <a:t>A.2.1. </a:t>
            </a:r>
            <a:r>
              <a:rPr lang="zh-TW" altLang="en-US" dirty="0"/>
              <a:t>電腦網路的</a:t>
            </a:r>
            <a:r>
              <a:rPr lang="zh-TW" altLang="en-US" b="1" dirty="0">
                <a:solidFill>
                  <a:srgbClr val="0070C0"/>
                </a:solidFill>
                <a:effectLst>
                  <a:outerShdw blurRad="38100" dist="38100" dir="2700000" algn="tl">
                    <a:srgbClr val="000000">
                      <a:alpha val="43137"/>
                    </a:srgbClr>
                  </a:outerShdw>
                </a:effectLst>
              </a:rPr>
              <a:t>功能</a:t>
            </a:r>
          </a:p>
          <a:p>
            <a:pPr marL="0" indent="0">
              <a:buNone/>
            </a:pPr>
            <a:r>
              <a:rPr lang="zh-TW" altLang="en-US" dirty="0"/>
              <a:t>   </a:t>
            </a:r>
            <a:r>
              <a:rPr lang="en-US" altLang="zh-TW" dirty="0"/>
              <a:t>A.2.2. </a:t>
            </a:r>
            <a:r>
              <a:rPr lang="zh-TW" altLang="en-US" dirty="0"/>
              <a:t>區域網路的</a:t>
            </a:r>
            <a:r>
              <a:rPr lang="zh-TW" altLang="en-US" b="1" dirty="0">
                <a:solidFill>
                  <a:srgbClr val="FF0000"/>
                </a:solidFill>
                <a:effectLst>
                  <a:outerShdw blurRad="38100" dist="38100" dir="2700000" algn="tl">
                    <a:srgbClr val="000000">
                      <a:alpha val="43137"/>
                    </a:srgbClr>
                  </a:outerShdw>
                </a:effectLst>
              </a:rPr>
              <a:t>拓樸</a:t>
            </a:r>
          </a:p>
          <a:p>
            <a:pPr marL="0" indent="0">
              <a:buNone/>
            </a:pPr>
            <a:r>
              <a:rPr lang="zh-TW" altLang="en-US" dirty="0"/>
              <a:t>   </a:t>
            </a:r>
            <a:r>
              <a:rPr lang="en-US" altLang="zh-TW" dirty="0"/>
              <a:t>A.2.3. </a:t>
            </a:r>
            <a:r>
              <a:rPr lang="zh-TW" altLang="en-US" dirty="0"/>
              <a:t>電腦網路分享架構</a:t>
            </a:r>
            <a:r>
              <a:rPr lang="en-US" altLang="zh-TW" dirty="0"/>
              <a:t>:Client/server</a:t>
            </a:r>
            <a:r>
              <a:rPr lang="zh-TW" altLang="en-US" dirty="0"/>
              <a:t>與</a:t>
            </a:r>
            <a:r>
              <a:rPr lang="en-US" altLang="zh-TW" dirty="0"/>
              <a:t>P2P</a:t>
            </a:r>
            <a:endParaRPr lang="zh-TW" altLang="en-US" dirty="0"/>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spTree>
    <p:extLst>
      <p:ext uri="{BB962C8B-B14F-4D97-AF65-F5344CB8AC3E}">
        <p14:creationId xmlns:p14="http://schemas.microsoft.com/office/powerpoint/2010/main" val="14044668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27029" y="369918"/>
            <a:ext cx="7886700" cy="949469"/>
          </a:xfrm>
        </p:spPr>
        <p:txBody>
          <a:bodyPr>
            <a:normAutofit/>
          </a:bodyPr>
          <a:lstStyle/>
          <a:p>
            <a:r>
              <a:rPr lang="en-US" altLang="zh-TW" dirty="0"/>
              <a:t>A.1.3.</a:t>
            </a:r>
            <a:r>
              <a:rPr lang="zh-TW" altLang="en-US" dirty="0"/>
              <a:t>網路傳輸速度</a:t>
            </a:r>
            <a:r>
              <a:rPr lang="en-US" altLang="zh-TW" dirty="0"/>
              <a:t>:</a:t>
            </a:r>
            <a:endParaRPr lang="zh-TW" altLang="en-US" dirty="0"/>
          </a:p>
        </p:txBody>
      </p:sp>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sp>
        <p:nvSpPr>
          <p:cNvPr id="8" name="文字方塊 7"/>
          <p:cNvSpPr txBox="1"/>
          <p:nvPr/>
        </p:nvSpPr>
        <p:spPr>
          <a:xfrm>
            <a:off x="1236535" y="4228486"/>
            <a:ext cx="6067687" cy="830997"/>
          </a:xfrm>
          <a:prstGeom prst="rect">
            <a:avLst/>
          </a:prstGeom>
          <a:noFill/>
        </p:spPr>
        <p:txBody>
          <a:bodyPr wrap="none" rtlCol="0">
            <a:spAutoFit/>
          </a:bodyPr>
          <a:lstStyle/>
          <a:p>
            <a:r>
              <a:rPr lang="zh-TW" altLang="en-US" sz="2400" dirty="0">
                <a:latin typeface="Times New Roman" panose="02020603050405020304" pitchFamily="18" charset="0"/>
                <a:cs typeface="Times New Roman" panose="02020603050405020304" pitchFamily="18" charset="0"/>
              </a:rPr>
              <a:t>例如</a:t>
            </a:r>
            <a:r>
              <a:rPr lang="en-US" altLang="zh-TW" sz="2400" dirty="0">
                <a:latin typeface="Times New Roman" panose="02020603050405020304" pitchFamily="18" charset="0"/>
                <a:cs typeface="Times New Roman" panose="02020603050405020304" pitchFamily="18" charset="0"/>
              </a:rPr>
              <a:t>:300M</a:t>
            </a:r>
            <a:r>
              <a:rPr lang="en-US" altLang="zh-TW"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t>
            </a:r>
            <a:r>
              <a:rPr lang="en-US" altLang="zh-TW" sz="2400" dirty="0">
                <a:latin typeface="Times New Roman" panose="02020603050405020304" pitchFamily="18" charset="0"/>
                <a:cs typeface="Times New Roman" panose="02020603050405020304" pitchFamily="18" charset="0"/>
              </a:rPr>
              <a:t>/100M</a:t>
            </a:r>
            <a:r>
              <a:rPr lang="en-US" altLang="zh-TW"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t>
            </a:r>
            <a:r>
              <a:rPr lang="zh-TW" altLang="en-US" sz="2400" dirty="0"/>
              <a:t>網路傳輸速度</a:t>
            </a:r>
            <a:endParaRPr lang="en-US" altLang="zh-TW" sz="2400" dirty="0"/>
          </a:p>
          <a:p>
            <a:r>
              <a:rPr lang="zh-TW" altLang="en-US" sz="2400" dirty="0">
                <a:latin typeface="Times New Roman" panose="02020603050405020304" pitchFamily="18" charset="0"/>
                <a:cs typeface="Times New Roman" panose="02020603050405020304" pitchFamily="18" charset="0"/>
              </a:rPr>
              <a:t>代表</a:t>
            </a:r>
            <a:r>
              <a:rPr lang="en-US" altLang="zh-TW" sz="2400" dirty="0">
                <a:latin typeface="Times New Roman" panose="02020603050405020304" pitchFamily="18" charset="0"/>
                <a:cs typeface="Times New Roman" panose="02020603050405020304" pitchFamily="18" charset="0"/>
              </a:rPr>
              <a:t>300M</a:t>
            </a:r>
            <a:r>
              <a:rPr lang="en-US" altLang="zh-TW"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t>
            </a:r>
            <a:r>
              <a:rPr lang="zh-TW" altLang="en-US" sz="2400" dirty="0">
                <a:latin typeface="Times New Roman" panose="02020603050405020304" pitchFamily="18" charset="0"/>
                <a:cs typeface="Times New Roman" panose="02020603050405020304" pitchFamily="18" charset="0"/>
              </a:rPr>
              <a:t>的下載速度，</a:t>
            </a:r>
            <a:r>
              <a:rPr lang="en-US" altLang="zh-TW" sz="2400" dirty="0">
                <a:latin typeface="Times New Roman" panose="02020603050405020304" pitchFamily="18" charset="0"/>
                <a:cs typeface="Times New Roman" panose="02020603050405020304" pitchFamily="18" charset="0"/>
              </a:rPr>
              <a:t>100M</a:t>
            </a:r>
            <a:r>
              <a:rPr lang="en-US" altLang="zh-TW"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t>
            </a:r>
            <a:r>
              <a:rPr lang="zh-TW" altLang="en-US" sz="2400" dirty="0">
                <a:latin typeface="Times New Roman" panose="02020603050405020304" pitchFamily="18" charset="0"/>
                <a:cs typeface="Times New Roman" panose="02020603050405020304" pitchFamily="18" charset="0"/>
              </a:rPr>
              <a:t>的上傳速度</a:t>
            </a:r>
          </a:p>
        </p:txBody>
      </p:sp>
      <p:sp>
        <p:nvSpPr>
          <p:cNvPr id="10" name="文字方塊 9"/>
          <p:cNvSpPr txBox="1"/>
          <p:nvPr/>
        </p:nvSpPr>
        <p:spPr>
          <a:xfrm>
            <a:off x="327029" y="3492785"/>
            <a:ext cx="7980070" cy="707886"/>
          </a:xfrm>
          <a:prstGeom prst="rect">
            <a:avLst/>
          </a:prstGeom>
          <a:noFill/>
        </p:spPr>
        <p:txBody>
          <a:bodyPr wrap="none" rtlCol="0">
            <a:spAutoFit/>
          </a:bodyPr>
          <a:lstStyle/>
          <a:p>
            <a:r>
              <a:rPr lang="zh-TW" altLang="en-US" sz="2000" dirty="0"/>
              <a:t>一般下載</a:t>
            </a:r>
            <a:r>
              <a:rPr lang="en-US" altLang="zh-TW" sz="2000" dirty="0"/>
              <a:t>/</a:t>
            </a:r>
            <a:r>
              <a:rPr lang="zh-TW" altLang="en-US" sz="2000" dirty="0"/>
              <a:t>上傳速度是以</a:t>
            </a:r>
            <a:r>
              <a:rPr lang="en-US" altLang="zh-TW" sz="2000" dirty="0"/>
              <a:t>Bytes</a:t>
            </a:r>
            <a:r>
              <a:rPr lang="zh-TW" altLang="en-US" sz="2000" dirty="0"/>
              <a:t>為單位</a:t>
            </a:r>
            <a:endParaRPr lang="en-US" altLang="zh-TW" sz="2000" dirty="0"/>
          </a:p>
          <a:p>
            <a:r>
              <a:rPr lang="zh-TW" altLang="en-US" sz="2000" dirty="0"/>
              <a:t>以</a:t>
            </a:r>
            <a:r>
              <a:rPr lang="en-US" altLang="zh-TW" sz="2000" b="1" dirty="0">
                <a:solidFill>
                  <a:srgbClr val="00B050"/>
                </a:solidFill>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b</a:t>
            </a:r>
            <a:r>
              <a:rPr lang="it-IT" altLang="zh-TW" sz="2000" b="1" dirty="0">
                <a:latin typeface="Times New Roman" panose="02020603050405020304" pitchFamily="18" charset="0"/>
                <a:ea typeface="標楷體" panose="03000509000000000000" pitchFamily="65" charset="-120"/>
              </a:rPr>
              <a:t>ps</a:t>
            </a:r>
            <a:r>
              <a:rPr lang="zh-TW" altLang="en-US" sz="2000" b="1" dirty="0">
                <a:latin typeface="Times New Roman" panose="02020603050405020304" pitchFamily="18" charset="0"/>
                <a:ea typeface="標楷體" panose="03000509000000000000" pitchFamily="65" charset="-120"/>
              </a:rPr>
              <a:t>為單位的說明</a:t>
            </a:r>
            <a:r>
              <a:rPr lang="zh-TW" altLang="en-US" sz="2000" dirty="0"/>
              <a:t>要記得必須要除以</a:t>
            </a:r>
            <a:r>
              <a:rPr lang="en-US" altLang="zh-TW" sz="2000" dirty="0"/>
              <a:t>8</a:t>
            </a:r>
            <a:r>
              <a:rPr lang="zh-TW" altLang="en-US" sz="2000" dirty="0"/>
              <a:t>才是真正的下載</a:t>
            </a:r>
            <a:r>
              <a:rPr lang="en-US" altLang="zh-TW" sz="2000" dirty="0"/>
              <a:t>/</a:t>
            </a:r>
            <a:r>
              <a:rPr lang="zh-TW" altLang="en-US" sz="2000" dirty="0"/>
              <a:t>上傳速度哦！</a:t>
            </a:r>
          </a:p>
        </p:txBody>
      </p:sp>
      <p:sp>
        <p:nvSpPr>
          <p:cNvPr id="11" name="矩形 10"/>
          <p:cNvSpPr/>
          <p:nvPr/>
        </p:nvSpPr>
        <p:spPr>
          <a:xfrm>
            <a:off x="4752547" y="3405440"/>
            <a:ext cx="1925014" cy="523220"/>
          </a:xfrm>
          <a:prstGeom prst="rect">
            <a:avLst/>
          </a:prstGeom>
        </p:spPr>
        <p:txBody>
          <a:bodyPr wrap="none">
            <a:spAutoFit/>
          </a:bodyPr>
          <a:lstStyle/>
          <a:p>
            <a:r>
              <a:rPr lang="en-US" altLang="zh-TW" sz="2800" dirty="0"/>
              <a:t>1</a:t>
            </a:r>
            <a:r>
              <a:rPr lang="en-US" altLang="zh-TW" sz="2800" b="1" dirty="0">
                <a:solidFill>
                  <a:srgbClr val="FF0000"/>
                </a:solidFill>
                <a:effectLst>
                  <a:outerShdw blurRad="38100" dist="38100" dir="2700000" algn="tl">
                    <a:srgbClr val="000000">
                      <a:alpha val="43137"/>
                    </a:srgbClr>
                  </a:outerShdw>
                </a:effectLst>
              </a:rPr>
              <a:t>B</a:t>
            </a:r>
            <a:r>
              <a:rPr lang="en-US" altLang="zh-TW" sz="2800" dirty="0"/>
              <a:t>yte=8</a:t>
            </a:r>
            <a:r>
              <a:rPr lang="en-US" altLang="zh-TW" sz="2800" b="1" dirty="0">
                <a:solidFill>
                  <a:srgbClr val="00B050"/>
                </a:solidFill>
                <a:effectLst>
                  <a:outerShdw blurRad="38100" dist="38100" dir="2700000" algn="tl">
                    <a:srgbClr val="000000">
                      <a:alpha val="43137"/>
                    </a:srgbClr>
                  </a:outerShdw>
                </a:effectLst>
              </a:rPr>
              <a:t>b</a:t>
            </a:r>
            <a:r>
              <a:rPr lang="en-US" altLang="zh-TW" sz="2800" dirty="0"/>
              <a:t>its</a:t>
            </a:r>
            <a:endParaRPr lang="zh-TW" altLang="en-US" sz="2800" dirty="0"/>
          </a:p>
        </p:txBody>
      </p:sp>
      <p:sp>
        <p:nvSpPr>
          <p:cNvPr id="3" name="矩形 2"/>
          <p:cNvSpPr/>
          <p:nvPr/>
        </p:nvSpPr>
        <p:spPr>
          <a:xfrm>
            <a:off x="327029" y="5194787"/>
            <a:ext cx="5570949" cy="984885"/>
          </a:xfrm>
          <a:prstGeom prst="rect">
            <a:avLst/>
          </a:prstGeom>
          <a:solidFill>
            <a:schemeClr val="accent6">
              <a:lumMod val="20000"/>
              <a:lumOff val="80000"/>
            </a:schemeClr>
          </a:solidFill>
        </p:spPr>
        <p:txBody>
          <a:bodyPr wrap="square">
            <a:spAutoFit/>
          </a:bodyPr>
          <a:lstStyle/>
          <a:p>
            <a:r>
              <a:rPr lang="zh-TW" altLang="en-US" sz="1400" dirty="0"/>
              <a:t>三星展示</a:t>
            </a:r>
            <a:r>
              <a:rPr lang="en-US" altLang="zh-TW" sz="1400" dirty="0"/>
              <a:t>5G</a:t>
            </a:r>
            <a:r>
              <a:rPr lang="zh-TW" altLang="en-US" sz="1400" dirty="0"/>
              <a:t>毫米波的無窮潛力 跨裝置傳輸速率達</a:t>
            </a:r>
            <a:r>
              <a:rPr lang="en-US" altLang="zh-TW" sz="1400" dirty="0"/>
              <a:t>8.5Gbps</a:t>
            </a:r>
          </a:p>
          <a:p>
            <a:r>
              <a:rPr lang="en-US" altLang="zh-TW" sz="1100" dirty="0"/>
              <a:t>on 28.04.2020</a:t>
            </a:r>
            <a:endParaRPr lang="zh-TW" altLang="en-US" sz="1100" dirty="0"/>
          </a:p>
          <a:p>
            <a:r>
              <a:rPr lang="zh-TW" altLang="en-US" sz="1100" dirty="0"/>
              <a:t>最新實驗室採用</a:t>
            </a:r>
            <a:r>
              <a:rPr lang="en-US" altLang="zh-TW" sz="1100" dirty="0"/>
              <a:t>MU-MIMO</a:t>
            </a:r>
            <a:r>
              <a:rPr lang="zh-TW" altLang="en-US" sz="1100" dirty="0"/>
              <a:t>技術 展現</a:t>
            </a:r>
            <a:r>
              <a:rPr lang="en-US" altLang="zh-TW" sz="1100" dirty="0"/>
              <a:t>5G</a:t>
            </a:r>
            <a:r>
              <a:rPr lang="zh-TW" altLang="en-US" sz="1100" dirty="0"/>
              <a:t>的強大能力</a:t>
            </a:r>
            <a:endParaRPr lang="en-US" altLang="zh-TW" sz="1100" dirty="0"/>
          </a:p>
          <a:p>
            <a:endParaRPr lang="en-US" altLang="zh-TW" sz="1100" dirty="0"/>
          </a:p>
          <a:p>
            <a:r>
              <a:rPr lang="en-US" altLang="zh-TW" sz="1100" dirty="0"/>
              <a:t>https://news.samsung.com/tw/</a:t>
            </a:r>
            <a:r>
              <a:rPr lang="zh-TW" altLang="en-US" sz="1100" dirty="0"/>
              <a:t>三星展示</a:t>
            </a:r>
            <a:r>
              <a:rPr lang="en-US" altLang="zh-TW" sz="1100" dirty="0"/>
              <a:t>5g</a:t>
            </a:r>
            <a:r>
              <a:rPr lang="zh-TW" altLang="en-US" sz="1100" dirty="0"/>
              <a:t>毫米波的無窮潛力</a:t>
            </a:r>
            <a:r>
              <a:rPr lang="en-US" altLang="zh-TW" sz="1100" dirty="0"/>
              <a:t>-</a:t>
            </a:r>
            <a:r>
              <a:rPr lang="zh-TW" altLang="en-US" sz="1100" dirty="0"/>
              <a:t>跨裝置傳輸速率達</a:t>
            </a:r>
            <a:r>
              <a:rPr lang="en-US" altLang="zh-TW" sz="1100" dirty="0"/>
              <a:t>8-5gbps</a:t>
            </a:r>
            <a:endParaRPr lang="zh-TW" altLang="en-US" sz="1100" dirty="0"/>
          </a:p>
        </p:txBody>
      </p:sp>
      <mc:AlternateContent xmlns:mc="http://schemas.openxmlformats.org/markup-compatibility/2006" xmlns:a14="http://schemas.microsoft.com/office/drawing/2010/main">
        <mc:Choice Requires="a14">
          <p:graphicFrame>
            <p:nvGraphicFramePr>
              <p:cNvPr id="6" name="表格 5"/>
              <p:cNvGraphicFramePr>
                <a:graphicFrameLocks noGrp="1"/>
              </p:cNvGraphicFramePr>
              <p:nvPr>
                <p:extLst/>
              </p:nvPr>
            </p:nvGraphicFramePr>
            <p:xfrm>
              <a:off x="327029" y="1511625"/>
              <a:ext cx="8726199" cy="1854200"/>
            </p:xfrm>
            <a:graphic>
              <a:graphicData uri="http://schemas.openxmlformats.org/drawingml/2006/table">
                <a:tbl>
                  <a:tblPr firstRow="1" bandRow="1">
                    <a:tableStyleId>{5C22544A-7EE6-4342-B048-85BDC9FD1C3A}</a:tableStyleId>
                  </a:tblPr>
                  <a:tblGrid>
                    <a:gridCol w="2908733">
                      <a:extLst>
                        <a:ext uri="{9D8B030D-6E8A-4147-A177-3AD203B41FA5}">
                          <a16:colId xmlns:a16="http://schemas.microsoft.com/office/drawing/2014/main" val="369336790"/>
                        </a:ext>
                      </a:extLst>
                    </a:gridCol>
                    <a:gridCol w="2908733">
                      <a:extLst>
                        <a:ext uri="{9D8B030D-6E8A-4147-A177-3AD203B41FA5}">
                          <a16:colId xmlns:a16="http://schemas.microsoft.com/office/drawing/2014/main" val="1532507713"/>
                        </a:ext>
                      </a:extLst>
                    </a:gridCol>
                    <a:gridCol w="2908733">
                      <a:extLst>
                        <a:ext uri="{9D8B030D-6E8A-4147-A177-3AD203B41FA5}">
                          <a16:colId xmlns:a16="http://schemas.microsoft.com/office/drawing/2014/main" val="3015823392"/>
                        </a:ext>
                      </a:extLst>
                    </a:gridCol>
                  </a:tblGrid>
                  <a:tr h="370840">
                    <a:tc>
                      <a:txBody>
                        <a:bodyPr/>
                        <a:lstStyle/>
                        <a:p>
                          <a:pPr algn="ctr"/>
                          <a:r>
                            <a:rPr lang="zh-TW" altLang="en-US" baseline="0" dirty="0">
                              <a:latin typeface="Times New Roman" panose="02020603050405020304" pitchFamily="18" charset="0"/>
                              <a:ea typeface="標楷體" panose="03000509000000000000" pitchFamily="65" charset="-120"/>
                            </a:rPr>
                            <a:t>單位</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說明</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換算</a:t>
                          </a:r>
                        </a:p>
                      </a:txBody>
                      <a:tcPr anchor="ctr"/>
                    </a:tc>
                    <a:extLst>
                      <a:ext uri="{0D108BD9-81ED-4DB2-BD59-A6C34878D82A}">
                        <a16:rowId xmlns:a16="http://schemas.microsoft.com/office/drawing/2014/main" val="2405659166"/>
                      </a:ext>
                    </a:extLst>
                  </a:tr>
                  <a:tr h="370840">
                    <a:tc>
                      <a:txBody>
                        <a:bodyPr/>
                        <a:lstStyle/>
                        <a:p>
                          <a:pPr algn="ctr"/>
                          <a:r>
                            <a:rPr lang="en-US" altLang="zh-TW" b="1" baseline="0" dirty="0">
                              <a:solidFill>
                                <a:srgbClr val="00B050"/>
                              </a:solidFill>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b</a:t>
                          </a:r>
                          <a:r>
                            <a:rPr lang="it-IT" altLang="zh-TW" b="1" baseline="0" dirty="0">
                              <a:latin typeface="Times New Roman" panose="02020603050405020304" pitchFamily="18" charset="0"/>
                              <a:ea typeface="標楷體" panose="03000509000000000000" pitchFamily="65" charset="-120"/>
                            </a:rPr>
                            <a:t>ps</a:t>
                          </a:r>
                          <a:r>
                            <a:rPr lang="zh-TW" altLang="en-US" baseline="0" dirty="0">
                              <a:latin typeface="Times New Roman" panose="02020603050405020304" pitchFamily="18" charset="0"/>
                              <a:ea typeface="標楷體" panose="03000509000000000000" pitchFamily="65" charset="-120"/>
                            </a:rPr>
                            <a:t>（</a:t>
                          </a:r>
                          <a:r>
                            <a:rPr lang="it-IT" altLang="zh-TW" b="1" baseline="0" dirty="0">
                              <a:latin typeface="Times New Roman" panose="02020603050405020304" pitchFamily="18" charset="0"/>
                              <a:ea typeface="標楷體" panose="03000509000000000000" pitchFamily="65" charset="-120"/>
                            </a:rPr>
                            <a:t>b</a:t>
                          </a:r>
                          <a:r>
                            <a:rPr lang="it-IT" altLang="zh-TW" baseline="0" dirty="0">
                              <a:latin typeface="Times New Roman" panose="02020603050405020304" pitchFamily="18" charset="0"/>
                              <a:ea typeface="標楷體" panose="03000509000000000000" pitchFamily="65" charset="-120"/>
                            </a:rPr>
                            <a:t>it </a:t>
                          </a:r>
                          <a:r>
                            <a:rPr lang="it-IT" altLang="zh-TW" b="1" baseline="0" dirty="0">
                              <a:latin typeface="Times New Roman" panose="02020603050405020304" pitchFamily="18" charset="0"/>
                              <a:ea typeface="標楷體" panose="03000509000000000000" pitchFamily="65" charset="-120"/>
                            </a:rPr>
                            <a:t>p</a:t>
                          </a:r>
                          <a:r>
                            <a:rPr lang="it-IT" altLang="zh-TW" baseline="0" dirty="0">
                              <a:latin typeface="Times New Roman" panose="02020603050405020304" pitchFamily="18" charset="0"/>
                              <a:ea typeface="標楷體" panose="03000509000000000000" pitchFamily="65" charset="-120"/>
                            </a:rPr>
                            <a:t>er </a:t>
                          </a:r>
                          <a:r>
                            <a:rPr lang="it-IT" altLang="zh-TW" b="1" baseline="0" dirty="0">
                              <a:latin typeface="Times New Roman" panose="02020603050405020304" pitchFamily="18" charset="0"/>
                              <a:ea typeface="標楷體" panose="03000509000000000000" pitchFamily="65" charset="-120"/>
                            </a:rPr>
                            <a:t>s</a:t>
                          </a:r>
                          <a:r>
                            <a:rPr lang="it-IT" altLang="zh-TW" baseline="0" dirty="0">
                              <a:latin typeface="Times New Roman" panose="02020603050405020304" pitchFamily="18" charset="0"/>
                              <a:ea typeface="標楷體" panose="03000509000000000000" pitchFamily="65" charset="-120"/>
                            </a:rPr>
                            <a:t>econd</a:t>
                          </a:r>
                          <a:r>
                            <a:rPr lang="zh-TW" altLang="en-US" baseline="0" dirty="0">
                              <a:latin typeface="Times New Roman" panose="02020603050405020304" pitchFamily="18" charset="0"/>
                              <a:ea typeface="標楷體" panose="03000509000000000000" pitchFamily="65" charset="-120"/>
                            </a:rPr>
                            <a:t>）</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每秒傳輸</a:t>
                          </a:r>
                          <a:r>
                            <a:rPr lang="zh-TW" altLang="en-US" b="1" baseline="0" dirty="0">
                              <a:latin typeface="Times New Roman" panose="02020603050405020304" pitchFamily="18" charset="0"/>
                              <a:ea typeface="標楷體" panose="03000509000000000000" pitchFamily="65" charset="-120"/>
                            </a:rPr>
                            <a:t>位元</a:t>
                          </a:r>
                          <a:r>
                            <a:rPr lang="zh-TW" altLang="en-US" baseline="0" dirty="0">
                              <a:latin typeface="Times New Roman" panose="02020603050405020304" pitchFamily="18" charset="0"/>
                              <a:ea typeface="標楷體" panose="03000509000000000000" pitchFamily="65" charset="-120"/>
                            </a:rPr>
                            <a:t>數</a:t>
                          </a:r>
                        </a:p>
                      </a:txBody>
                      <a:tcPr anchor="ctr"/>
                    </a:tc>
                    <a:tc>
                      <a:txBody>
                        <a:bodyPr/>
                        <a:lstStyle/>
                        <a:p>
                          <a:pPr algn="ctr"/>
                          <a:endParaRPr lang="zh-TW" altLang="en-US" baseline="0" dirty="0">
                            <a:latin typeface="Times New Roman" panose="02020603050405020304" pitchFamily="18" charset="0"/>
                            <a:ea typeface="標楷體" panose="03000509000000000000" pitchFamily="65" charset="-120"/>
                          </a:endParaRPr>
                        </a:p>
                      </a:txBody>
                      <a:tcPr anchor="ctr"/>
                    </a:tc>
                    <a:extLst>
                      <a:ext uri="{0D108BD9-81ED-4DB2-BD59-A6C34878D82A}">
                        <a16:rowId xmlns:a16="http://schemas.microsoft.com/office/drawing/2014/main" val="4095471077"/>
                      </a:ext>
                    </a:extLst>
                  </a:tr>
                  <a:tr h="370840">
                    <a:tc>
                      <a:txBody>
                        <a:bodyPr/>
                        <a:lstStyle/>
                        <a:p>
                          <a:pPr algn="ctr"/>
                          <a:r>
                            <a:rPr lang="en-US" altLang="zh-TW" b="1" baseline="0" dirty="0">
                              <a:latin typeface="Times New Roman" panose="02020603050405020304" pitchFamily="18" charset="0"/>
                              <a:ea typeface="標楷體" panose="03000509000000000000" pitchFamily="65" charset="-120"/>
                            </a:rPr>
                            <a:t>K</a:t>
                          </a:r>
                          <a:r>
                            <a:rPr lang="en-US" altLang="zh-TW" b="1" baseline="0" dirty="0">
                              <a:solidFill>
                                <a:srgbClr val="00B050"/>
                              </a:solidFill>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b</a:t>
                          </a:r>
                          <a:r>
                            <a:rPr lang="en-US" altLang="zh-TW" b="1" baseline="0" dirty="0">
                              <a:latin typeface="Times New Roman" panose="02020603050405020304" pitchFamily="18" charset="0"/>
                              <a:ea typeface="標楷體" panose="03000509000000000000" pitchFamily="65" charset="-120"/>
                            </a:rPr>
                            <a:t>ps</a:t>
                          </a:r>
                          <a:r>
                            <a:rPr lang="zh-TW" altLang="en-US" baseline="0" dirty="0">
                              <a:latin typeface="Times New Roman" panose="02020603050405020304" pitchFamily="18" charset="0"/>
                              <a:ea typeface="標楷體" panose="03000509000000000000" pitchFamily="65" charset="-120"/>
                            </a:rPr>
                            <a:t>（</a:t>
                          </a:r>
                          <a:r>
                            <a:rPr lang="en-US" altLang="zh-TW" b="1" baseline="0" dirty="0">
                              <a:latin typeface="Times New Roman" panose="02020603050405020304" pitchFamily="18" charset="0"/>
                              <a:ea typeface="標楷體" panose="03000509000000000000" pitchFamily="65" charset="-120"/>
                            </a:rPr>
                            <a:t>K</a:t>
                          </a:r>
                          <a:r>
                            <a:rPr lang="en-US" altLang="zh-TW" baseline="0" dirty="0">
                              <a:latin typeface="Times New Roman" panose="02020603050405020304" pitchFamily="18" charset="0"/>
                              <a:ea typeface="標楷體" panose="03000509000000000000" pitchFamily="65" charset="-120"/>
                            </a:rPr>
                            <a:t>ilo</a:t>
                          </a:r>
                          <a:r>
                            <a:rPr lang="it-IT" altLang="zh-TW" b="1" baseline="0" dirty="0">
                              <a:latin typeface="Times New Roman" panose="02020603050405020304" pitchFamily="18" charset="0"/>
                              <a:ea typeface="標楷體" panose="03000509000000000000" pitchFamily="65" charset="-120"/>
                            </a:rPr>
                            <a:t>b</a:t>
                          </a:r>
                          <a:r>
                            <a:rPr lang="it-IT" altLang="zh-TW" baseline="0" dirty="0">
                              <a:latin typeface="Times New Roman" panose="02020603050405020304" pitchFamily="18" charset="0"/>
                              <a:ea typeface="標楷體" panose="03000509000000000000" pitchFamily="65" charset="-120"/>
                            </a:rPr>
                            <a:t>it </a:t>
                          </a:r>
                          <a:r>
                            <a:rPr lang="it-IT" altLang="zh-TW" b="1" baseline="0" dirty="0">
                              <a:latin typeface="Times New Roman" panose="02020603050405020304" pitchFamily="18" charset="0"/>
                              <a:ea typeface="標楷體" panose="03000509000000000000" pitchFamily="65" charset="-120"/>
                            </a:rPr>
                            <a:t>p</a:t>
                          </a:r>
                          <a:r>
                            <a:rPr lang="it-IT" altLang="zh-TW" baseline="0" dirty="0">
                              <a:latin typeface="Times New Roman" panose="02020603050405020304" pitchFamily="18" charset="0"/>
                              <a:ea typeface="標楷體" panose="03000509000000000000" pitchFamily="65" charset="-120"/>
                            </a:rPr>
                            <a:t>er </a:t>
                          </a:r>
                          <a:r>
                            <a:rPr lang="it-IT" altLang="zh-TW" b="1" baseline="0" dirty="0">
                              <a:latin typeface="Times New Roman" panose="02020603050405020304" pitchFamily="18" charset="0"/>
                              <a:ea typeface="標楷體" panose="03000509000000000000" pitchFamily="65" charset="-120"/>
                            </a:rPr>
                            <a:t>s</a:t>
                          </a:r>
                          <a:r>
                            <a:rPr lang="it-IT" altLang="zh-TW" baseline="0" dirty="0">
                              <a:latin typeface="Times New Roman" panose="02020603050405020304" pitchFamily="18" charset="0"/>
                              <a:ea typeface="標楷體" panose="03000509000000000000" pitchFamily="65" charset="-120"/>
                            </a:rPr>
                            <a:t>econd</a:t>
                          </a:r>
                          <a:r>
                            <a:rPr lang="zh-TW" altLang="en-US" baseline="0" dirty="0">
                              <a:latin typeface="Times New Roman" panose="02020603050405020304" pitchFamily="18" charset="0"/>
                              <a:ea typeface="標楷體" panose="03000509000000000000" pitchFamily="65" charset="-120"/>
                            </a:rPr>
                            <a:t>）</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每秒傳輸</a:t>
                          </a:r>
                          <a:r>
                            <a:rPr lang="zh-TW" altLang="en-US" b="1" baseline="0" dirty="0">
                              <a:latin typeface="Times New Roman" panose="02020603050405020304" pitchFamily="18" charset="0"/>
                              <a:ea typeface="標楷體" panose="03000509000000000000" pitchFamily="65" charset="-120"/>
                            </a:rPr>
                            <a:t>仟位元</a:t>
                          </a:r>
                          <a:r>
                            <a:rPr lang="zh-TW" altLang="en-US" baseline="0" dirty="0">
                              <a:latin typeface="Times New Roman" panose="02020603050405020304" pitchFamily="18" charset="0"/>
                              <a:ea typeface="標楷體" panose="03000509000000000000" pitchFamily="65" charset="-120"/>
                            </a:rPr>
                            <a:t>數</a:t>
                          </a:r>
                        </a:p>
                      </a:txBody>
                      <a:tcPr anchor="ctr"/>
                    </a:tc>
                    <a:tc>
                      <a:txBody>
                        <a:bodyPr/>
                        <a:lstStyle/>
                        <a:p>
                          <a:pPr algn="ctr"/>
                          <a:r>
                            <a:rPr lang="en-US" altLang="zh-TW" baseline="0" dirty="0">
                              <a:latin typeface="Times New Roman" panose="02020603050405020304" pitchFamily="18" charset="0"/>
                              <a:ea typeface="標楷體" panose="03000509000000000000" pitchFamily="65" charset="-120"/>
                            </a:rPr>
                            <a:t>1 Kbps = </a:t>
                          </a:r>
                          <a14:m>
                            <m:oMath xmlns:m="http://schemas.openxmlformats.org/officeDocument/2006/math">
                              <m:sSup>
                                <m:sSupPr>
                                  <m:ctrlPr>
                                    <a:rPr lang="en-US" altLang="zh-TW" i="1" baseline="0" smtClean="0">
                                      <a:latin typeface="Cambria Math" panose="02040503050406030204" pitchFamily="18" charset="0"/>
                                      <a:ea typeface="標楷體" panose="03000509000000000000" pitchFamily="65" charset="-120"/>
                                    </a:rPr>
                                  </m:ctrlPr>
                                </m:sSupPr>
                                <m:e>
                                  <m:r>
                                    <a:rPr lang="en-US" altLang="zh-TW" b="0" i="1" baseline="0" smtClean="0">
                                      <a:latin typeface="Cambria Math" panose="02040503050406030204" pitchFamily="18" charset="0"/>
                                      <a:ea typeface="標楷體" panose="03000509000000000000" pitchFamily="65" charset="-120"/>
                                    </a:rPr>
                                    <m:t>10</m:t>
                                  </m:r>
                                </m:e>
                                <m:sup>
                                  <m:r>
                                    <a:rPr lang="en-US" altLang="zh-TW" b="0" i="1" baseline="0" smtClean="0">
                                      <a:latin typeface="Cambria Math" panose="02040503050406030204" pitchFamily="18" charset="0"/>
                                      <a:ea typeface="標楷體" panose="03000509000000000000" pitchFamily="65" charset="-120"/>
                                    </a:rPr>
                                    <m:t>3</m:t>
                                  </m:r>
                                </m:sup>
                              </m:sSup>
                            </m:oMath>
                          </a14:m>
                          <a:r>
                            <a:rPr lang="en-US" altLang="zh-TW" baseline="0" dirty="0">
                              <a:latin typeface="Times New Roman" panose="02020603050405020304" pitchFamily="18" charset="0"/>
                              <a:ea typeface="標楷體" panose="03000509000000000000" pitchFamily="65" charset="-120"/>
                            </a:rPr>
                            <a:t>bps</a:t>
                          </a:r>
                          <a:endParaRPr lang="zh-TW" altLang="en-US" baseline="0" dirty="0">
                            <a:latin typeface="Times New Roman" panose="02020603050405020304" pitchFamily="18" charset="0"/>
                            <a:ea typeface="標楷體" panose="03000509000000000000" pitchFamily="65" charset="-120"/>
                          </a:endParaRPr>
                        </a:p>
                      </a:txBody>
                      <a:tcPr anchor="ctr"/>
                    </a:tc>
                    <a:extLst>
                      <a:ext uri="{0D108BD9-81ED-4DB2-BD59-A6C34878D82A}">
                        <a16:rowId xmlns:a16="http://schemas.microsoft.com/office/drawing/2014/main" val="2521058210"/>
                      </a:ext>
                    </a:extLst>
                  </a:tr>
                  <a:tr h="370840">
                    <a:tc>
                      <a:txBody>
                        <a:bodyPr/>
                        <a:lstStyle/>
                        <a:p>
                          <a:pPr algn="ctr"/>
                          <a:r>
                            <a:rPr lang="en-US" altLang="zh-TW" b="1" baseline="0" dirty="0">
                              <a:latin typeface="Times New Roman" panose="02020603050405020304" pitchFamily="18" charset="0"/>
                              <a:ea typeface="標楷體" panose="03000509000000000000" pitchFamily="65" charset="-120"/>
                            </a:rPr>
                            <a:t>M</a:t>
                          </a:r>
                          <a:r>
                            <a:rPr lang="en-US" altLang="zh-TW" b="1" baseline="0" dirty="0">
                              <a:solidFill>
                                <a:srgbClr val="00B050"/>
                              </a:solidFill>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b</a:t>
                          </a:r>
                          <a:r>
                            <a:rPr lang="en-US" altLang="zh-TW" b="1" baseline="0" dirty="0">
                              <a:latin typeface="Times New Roman" panose="02020603050405020304" pitchFamily="18" charset="0"/>
                              <a:ea typeface="標楷體" panose="03000509000000000000" pitchFamily="65" charset="-120"/>
                            </a:rPr>
                            <a:t>ps</a:t>
                          </a:r>
                          <a:r>
                            <a:rPr lang="zh-TW" altLang="en-US" baseline="0" dirty="0">
                              <a:latin typeface="Times New Roman" panose="02020603050405020304" pitchFamily="18" charset="0"/>
                              <a:ea typeface="標楷體" panose="03000509000000000000" pitchFamily="65" charset="-120"/>
                            </a:rPr>
                            <a:t>（</a:t>
                          </a:r>
                          <a:r>
                            <a:rPr lang="en-US" altLang="zh-TW" b="1" baseline="0" dirty="0">
                              <a:latin typeface="Times New Roman" panose="02020603050405020304" pitchFamily="18" charset="0"/>
                              <a:ea typeface="標楷體" panose="03000509000000000000" pitchFamily="65" charset="-120"/>
                            </a:rPr>
                            <a:t>M</a:t>
                          </a:r>
                          <a:r>
                            <a:rPr lang="en-US" altLang="zh-TW" baseline="0" dirty="0">
                              <a:latin typeface="Times New Roman" panose="02020603050405020304" pitchFamily="18" charset="0"/>
                              <a:ea typeface="標楷體" panose="03000509000000000000" pitchFamily="65" charset="-120"/>
                            </a:rPr>
                            <a:t>ega</a:t>
                          </a:r>
                          <a:r>
                            <a:rPr lang="it-IT" altLang="zh-TW" b="1" baseline="0" dirty="0">
                              <a:latin typeface="Times New Roman" panose="02020603050405020304" pitchFamily="18" charset="0"/>
                              <a:ea typeface="標楷體" panose="03000509000000000000" pitchFamily="65" charset="-120"/>
                            </a:rPr>
                            <a:t>b</a:t>
                          </a:r>
                          <a:r>
                            <a:rPr lang="it-IT" altLang="zh-TW" baseline="0" dirty="0">
                              <a:latin typeface="Times New Roman" panose="02020603050405020304" pitchFamily="18" charset="0"/>
                              <a:ea typeface="標楷體" panose="03000509000000000000" pitchFamily="65" charset="-120"/>
                            </a:rPr>
                            <a:t>it </a:t>
                          </a:r>
                          <a:r>
                            <a:rPr lang="it-IT" altLang="zh-TW" b="1" baseline="0" dirty="0">
                              <a:latin typeface="Times New Roman" panose="02020603050405020304" pitchFamily="18" charset="0"/>
                              <a:ea typeface="標楷體" panose="03000509000000000000" pitchFamily="65" charset="-120"/>
                            </a:rPr>
                            <a:t>p</a:t>
                          </a:r>
                          <a:r>
                            <a:rPr lang="it-IT" altLang="zh-TW" baseline="0" dirty="0">
                              <a:latin typeface="Times New Roman" panose="02020603050405020304" pitchFamily="18" charset="0"/>
                              <a:ea typeface="標楷體" panose="03000509000000000000" pitchFamily="65" charset="-120"/>
                            </a:rPr>
                            <a:t>er </a:t>
                          </a:r>
                          <a:r>
                            <a:rPr lang="it-IT" altLang="zh-TW" b="1" baseline="0" dirty="0">
                              <a:latin typeface="Times New Roman" panose="02020603050405020304" pitchFamily="18" charset="0"/>
                              <a:ea typeface="標楷體" panose="03000509000000000000" pitchFamily="65" charset="-120"/>
                            </a:rPr>
                            <a:t>s</a:t>
                          </a:r>
                          <a:r>
                            <a:rPr lang="it-IT" altLang="zh-TW" baseline="0" dirty="0">
                              <a:latin typeface="Times New Roman" panose="02020603050405020304" pitchFamily="18" charset="0"/>
                              <a:ea typeface="標楷體" panose="03000509000000000000" pitchFamily="65" charset="-120"/>
                            </a:rPr>
                            <a:t>econd</a:t>
                          </a:r>
                          <a:r>
                            <a:rPr lang="zh-TW" altLang="en-US" baseline="0" dirty="0">
                              <a:latin typeface="Times New Roman" panose="02020603050405020304" pitchFamily="18" charset="0"/>
                              <a:ea typeface="標楷體" panose="03000509000000000000" pitchFamily="65" charset="-120"/>
                            </a:rPr>
                            <a:t>）</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每秒傳輸</a:t>
                          </a:r>
                          <a:r>
                            <a:rPr lang="zh-TW" altLang="en-US" b="1" baseline="0" dirty="0">
                              <a:latin typeface="Times New Roman" panose="02020603050405020304" pitchFamily="18" charset="0"/>
                              <a:ea typeface="標楷體" panose="03000509000000000000" pitchFamily="65" charset="-120"/>
                            </a:rPr>
                            <a:t>百萬位元</a:t>
                          </a:r>
                          <a:r>
                            <a:rPr lang="zh-TW" altLang="en-US" baseline="0" dirty="0">
                              <a:latin typeface="Times New Roman" panose="02020603050405020304" pitchFamily="18" charset="0"/>
                              <a:ea typeface="標楷體" panose="03000509000000000000" pitchFamily="65" charset="-120"/>
                            </a:rPr>
                            <a:t>數</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baseline="0" dirty="0">
                              <a:latin typeface="Times New Roman" panose="02020603050405020304" pitchFamily="18" charset="0"/>
                              <a:ea typeface="標楷體" panose="03000509000000000000" pitchFamily="65" charset="-120"/>
                            </a:rPr>
                            <a:t>1 Mbps = </a:t>
                          </a:r>
                          <a14:m>
                            <m:oMath xmlns:m="http://schemas.openxmlformats.org/officeDocument/2006/math">
                              <m:sSup>
                                <m:sSupPr>
                                  <m:ctrlPr>
                                    <a:rPr lang="en-US" altLang="zh-TW" i="1" baseline="0" smtClean="0">
                                      <a:latin typeface="Cambria Math" panose="02040503050406030204" pitchFamily="18" charset="0"/>
                                      <a:ea typeface="標楷體" panose="03000509000000000000" pitchFamily="65" charset="-120"/>
                                    </a:rPr>
                                  </m:ctrlPr>
                                </m:sSupPr>
                                <m:e>
                                  <m:r>
                                    <a:rPr lang="en-US" altLang="zh-TW" b="0" i="1" baseline="0" smtClean="0">
                                      <a:latin typeface="Cambria Math" panose="02040503050406030204" pitchFamily="18" charset="0"/>
                                      <a:ea typeface="標楷體" panose="03000509000000000000" pitchFamily="65" charset="-120"/>
                                    </a:rPr>
                                    <m:t>10</m:t>
                                  </m:r>
                                </m:e>
                                <m:sup>
                                  <m:r>
                                    <a:rPr lang="en-US" altLang="zh-TW" b="0" i="1" baseline="0" smtClean="0">
                                      <a:latin typeface="Cambria Math" panose="02040503050406030204" pitchFamily="18" charset="0"/>
                                      <a:ea typeface="標楷體" panose="03000509000000000000" pitchFamily="65" charset="-120"/>
                                    </a:rPr>
                                    <m:t>6</m:t>
                                  </m:r>
                                </m:sup>
                              </m:sSup>
                            </m:oMath>
                          </a14:m>
                          <a:r>
                            <a:rPr lang="en-US" altLang="zh-TW" baseline="0" dirty="0">
                              <a:latin typeface="Times New Roman" panose="02020603050405020304" pitchFamily="18" charset="0"/>
                              <a:ea typeface="標楷體" panose="03000509000000000000" pitchFamily="65" charset="-120"/>
                            </a:rPr>
                            <a:t>bps</a:t>
                          </a:r>
                          <a:endParaRPr lang="zh-TW" altLang="en-US" baseline="0" dirty="0">
                            <a:latin typeface="Times New Roman" panose="02020603050405020304" pitchFamily="18" charset="0"/>
                            <a:ea typeface="標楷體" panose="03000509000000000000" pitchFamily="65" charset="-120"/>
                          </a:endParaRPr>
                        </a:p>
                      </a:txBody>
                      <a:tcPr anchor="ctr"/>
                    </a:tc>
                    <a:extLst>
                      <a:ext uri="{0D108BD9-81ED-4DB2-BD59-A6C34878D82A}">
                        <a16:rowId xmlns:a16="http://schemas.microsoft.com/office/drawing/2014/main" val="741543913"/>
                      </a:ext>
                    </a:extLst>
                  </a:tr>
                  <a:tr h="370840">
                    <a:tc>
                      <a:txBody>
                        <a:bodyPr/>
                        <a:lstStyle/>
                        <a:p>
                          <a:pPr algn="ctr"/>
                          <a:r>
                            <a:rPr lang="en-US" altLang="zh-TW" b="1" baseline="0" dirty="0" err="1">
                              <a:latin typeface="Times New Roman" panose="02020603050405020304" pitchFamily="18" charset="0"/>
                              <a:ea typeface="標楷體" panose="03000509000000000000" pitchFamily="65" charset="-120"/>
                            </a:rPr>
                            <a:t>G</a:t>
                          </a:r>
                          <a:r>
                            <a:rPr lang="en-US" altLang="zh-TW" b="1" u="none" baseline="0" dirty="0" err="1">
                              <a:solidFill>
                                <a:srgbClr val="00B050"/>
                              </a:solidFill>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b</a:t>
                          </a:r>
                          <a:r>
                            <a:rPr lang="en-US" altLang="zh-TW" b="1" baseline="0" dirty="0" err="1">
                              <a:latin typeface="Times New Roman" panose="02020603050405020304" pitchFamily="18" charset="0"/>
                              <a:ea typeface="標楷體" panose="03000509000000000000" pitchFamily="65" charset="-120"/>
                            </a:rPr>
                            <a:t>ps</a:t>
                          </a:r>
                          <a:r>
                            <a:rPr lang="zh-TW" altLang="en-US" baseline="0" dirty="0">
                              <a:latin typeface="Times New Roman" panose="02020603050405020304" pitchFamily="18" charset="0"/>
                              <a:ea typeface="標楷體" panose="03000509000000000000" pitchFamily="65" charset="-120"/>
                            </a:rPr>
                            <a:t>（</a:t>
                          </a:r>
                          <a:r>
                            <a:rPr lang="en-US" altLang="zh-TW" b="1" baseline="0" dirty="0">
                              <a:latin typeface="Times New Roman" panose="02020603050405020304" pitchFamily="18" charset="0"/>
                              <a:ea typeface="標楷體" panose="03000509000000000000" pitchFamily="65" charset="-120"/>
                            </a:rPr>
                            <a:t>G</a:t>
                          </a:r>
                          <a:r>
                            <a:rPr lang="en-US" altLang="zh-TW" baseline="0" dirty="0">
                              <a:latin typeface="Times New Roman" panose="02020603050405020304" pitchFamily="18" charset="0"/>
                              <a:ea typeface="標楷體" panose="03000509000000000000" pitchFamily="65" charset="-120"/>
                            </a:rPr>
                            <a:t>iga</a:t>
                          </a:r>
                          <a:r>
                            <a:rPr lang="it-IT" altLang="zh-TW" b="1" baseline="0" dirty="0">
                              <a:latin typeface="Times New Roman" panose="02020603050405020304" pitchFamily="18" charset="0"/>
                              <a:ea typeface="標楷體" panose="03000509000000000000" pitchFamily="65" charset="-120"/>
                            </a:rPr>
                            <a:t>b</a:t>
                          </a:r>
                          <a:r>
                            <a:rPr lang="it-IT" altLang="zh-TW" baseline="0" dirty="0">
                              <a:latin typeface="Times New Roman" panose="02020603050405020304" pitchFamily="18" charset="0"/>
                              <a:ea typeface="標楷體" panose="03000509000000000000" pitchFamily="65" charset="-120"/>
                            </a:rPr>
                            <a:t>it </a:t>
                          </a:r>
                          <a:r>
                            <a:rPr lang="it-IT" altLang="zh-TW" b="1" baseline="0" dirty="0">
                              <a:latin typeface="Times New Roman" panose="02020603050405020304" pitchFamily="18" charset="0"/>
                              <a:ea typeface="標楷體" panose="03000509000000000000" pitchFamily="65" charset="-120"/>
                            </a:rPr>
                            <a:t>p</a:t>
                          </a:r>
                          <a:r>
                            <a:rPr lang="it-IT" altLang="zh-TW" baseline="0" dirty="0">
                              <a:latin typeface="Times New Roman" panose="02020603050405020304" pitchFamily="18" charset="0"/>
                              <a:ea typeface="標楷體" panose="03000509000000000000" pitchFamily="65" charset="-120"/>
                            </a:rPr>
                            <a:t>er </a:t>
                          </a:r>
                          <a:r>
                            <a:rPr lang="it-IT" altLang="zh-TW" b="1" baseline="0" dirty="0">
                              <a:latin typeface="Times New Roman" panose="02020603050405020304" pitchFamily="18" charset="0"/>
                              <a:ea typeface="標楷體" panose="03000509000000000000" pitchFamily="65" charset="-120"/>
                            </a:rPr>
                            <a:t>s</a:t>
                          </a:r>
                          <a:r>
                            <a:rPr lang="it-IT" altLang="zh-TW" baseline="0" dirty="0">
                              <a:latin typeface="Times New Roman" panose="02020603050405020304" pitchFamily="18" charset="0"/>
                              <a:ea typeface="標楷體" panose="03000509000000000000" pitchFamily="65" charset="-120"/>
                            </a:rPr>
                            <a:t>econd</a:t>
                          </a:r>
                          <a:r>
                            <a:rPr lang="zh-TW" altLang="en-US" baseline="0" dirty="0">
                              <a:latin typeface="Times New Roman" panose="02020603050405020304" pitchFamily="18" charset="0"/>
                              <a:ea typeface="標楷體" panose="03000509000000000000" pitchFamily="65" charset="-120"/>
                            </a:rPr>
                            <a:t>）</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每秒傳輸</a:t>
                          </a:r>
                          <a:r>
                            <a:rPr lang="zh-TW" altLang="en-US" b="1" baseline="0" dirty="0">
                              <a:latin typeface="Times New Roman" panose="02020603050405020304" pitchFamily="18" charset="0"/>
                              <a:ea typeface="標楷體" panose="03000509000000000000" pitchFamily="65" charset="-120"/>
                            </a:rPr>
                            <a:t>十億位元</a:t>
                          </a:r>
                          <a:r>
                            <a:rPr lang="zh-TW" altLang="en-US" baseline="0" dirty="0">
                              <a:latin typeface="Times New Roman" panose="02020603050405020304" pitchFamily="18" charset="0"/>
                              <a:ea typeface="標楷體" panose="03000509000000000000" pitchFamily="65" charset="-120"/>
                            </a:rPr>
                            <a:t>數</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baseline="0" dirty="0">
                              <a:latin typeface="Times New Roman" panose="02020603050405020304" pitchFamily="18" charset="0"/>
                              <a:ea typeface="標楷體" panose="03000509000000000000" pitchFamily="65" charset="-120"/>
                            </a:rPr>
                            <a:t>1 </a:t>
                          </a:r>
                          <a:r>
                            <a:rPr lang="en-US" altLang="zh-TW" baseline="0" dirty="0" err="1">
                              <a:latin typeface="Times New Roman" panose="02020603050405020304" pitchFamily="18" charset="0"/>
                              <a:ea typeface="標楷體" panose="03000509000000000000" pitchFamily="65" charset="-120"/>
                            </a:rPr>
                            <a:t>Gbps</a:t>
                          </a:r>
                          <a:r>
                            <a:rPr lang="en-US" altLang="zh-TW" baseline="0" dirty="0">
                              <a:latin typeface="Times New Roman" panose="02020603050405020304" pitchFamily="18" charset="0"/>
                              <a:ea typeface="標楷體" panose="03000509000000000000" pitchFamily="65" charset="-120"/>
                            </a:rPr>
                            <a:t> = </a:t>
                          </a:r>
                          <a14:m>
                            <m:oMath xmlns:m="http://schemas.openxmlformats.org/officeDocument/2006/math">
                              <m:sSup>
                                <m:sSupPr>
                                  <m:ctrlPr>
                                    <a:rPr lang="en-US" altLang="zh-TW" i="1" baseline="0" smtClean="0">
                                      <a:latin typeface="Cambria Math" panose="02040503050406030204" pitchFamily="18" charset="0"/>
                                      <a:ea typeface="標楷體" panose="03000509000000000000" pitchFamily="65" charset="-120"/>
                                    </a:rPr>
                                  </m:ctrlPr>
                                </m:sSupPr>
                                <m:e>
                                  <m:r>
                                    <a:rPr lang="en-US" altLang="zh-TW" b="0" i="1" baseline="0" smtClean="0">
                                      <a:latin typeface="Cambria Math" panose="02040503050406030204" pitchFamily="18" charset="0"/>
                                      <a:ea typeface="標楷體" panose="03000509000000000000" pitchFamily="65" charset="-120"/>
                                    </a:rPr>
                                    <m:t>10</m:t>
                                  </m:r>
                                </m:e>
                                <m:sup>
                                  <m:r>
                                    <a:rPr lang="en-US" altLang="zh-TW" b="0" i="1" baseline="0" smtClean="0">
                                      <a:latin typeface="Cambria Math" panose="02040503050406030204" pitchFamily="18" charset="0"/>
                                      <a:ea typeface="標楷體" panose="03000509000000000000" pitchFamily="65" charset="-120"/>
                                    </a:rPr>
                                    <m:t>9</m:t>
                                  </m:r>
                                </m:sup>
                              </m:sSup>
                            </m:oMath>
                          </a14:m>
                          <a:r>
                            <a:rPr lang="en-US" altLang="zh-TW" baseline="0" dirty="0">
                              <a:latin typeface="Times New Roman" panose="02020603050405020304" pitchFamily="18" charset="0"/>
                              <a:ea typeface="標楷體" panose="03000509000000000000" pitchFamily="65" charset="-120"/>
                            </a:rPr>
                            <a:t>bps</a:t>
                          </a:r>
                          <a:endParaRPr lang="zh-TW" altLang="en-US" baseline="0" dirty="0">
                            <a:latin typeface="Times New Roman" panose="02020603050405020304" pitchFamily="18" charset="0"/>
                            <a:ea typeface="標楷體" panose="03000509000000000000" pitchFamily="65" charset="-120"/>
                          </a:endParaRPr>
                        </a:p>
                      </a:txBody>
                      <a:tcPr anchor="ctr"/>
                    </a:tc>
                    <a:extLst>
                      <a:ext uri="{0D108BD9-81ED-4DB2-BD59-A6C34878D82A}">
                        <a16:rowId xmlns:a16="http://schemas.microsoft.com/office/drawing/2014/main" val="2535804768"/>
                      </a:ext>
                    </a:extLst>
                  </a:tr>
                </a:tbl>
              </a:graphicData>
            </a:graphic>
          </p:graphicFrame>
        </mc:Choice>
        <mc:Fallback xmlns="">
          <p:graphicFrame>
            <p:nvGraphicFramePr>
              <p:cNvPr id="6" name="表格 5"/>
              <p:cNvGraphicFramePr>
                <a:graphicFrameLocks noGrp="1"/>
              </p:cNvGraphicFramePr>
              <p:nvPr>
                <p:extLst>
                  <p:ext uri="{D42A27DB-BD31-4B8C-83A1-F6EECF244321}">
                    <p14:modId xmlns:p14="http://schemas.microsoft.com/office/powerpoint/2010/main" val="521894565"/>
                  </p:ext>
                </p:extLst>
              </p:nvPr>
            </p:nvGraphicFramePr>
            <p:xfrm>
              <a:off x="327029" y="1511625"/>
              <a:ext cx="8726199" cy="1854200"/>
            </p:xfrm>
            <a:graphic>
              <a:graphicData uri="http://schemas.openxmlformats.org/drawingml/2006/table">
                <a:tbl>
                  <a:tblPr firstRow="1" bandRow="1">
                    <a:tableStyleId>{5C22544A-7EE6-4342-B048-85BDC9FD1C3A}</a:tableStyleId>
                  </a:tblPr>
                  <a:tblGrid>
                    <a:gridCol w="2908733">
                      <a:extLst>
                        <a:ext uri="{9D8B030D-6E8A-4147-A177-3AD203B41FA5}">
                          <a16:colId xmlns:a16="http://schemas.microsoft.com/office/drawing/2014/main" val="369336790"/>
                        </a:ext>
                      </a:extLst>
                    </a:gridCol>
                    <a:gridCol w="2908733">
                      <a:extLst>
                        <a:ext uri="{9D8B030D-6E8A-4147-A177-3AD203B41FA5}">
                          <a16:colId xmlns:a16="http://schemas.microsoft.com/office/drawing/2014/main" val="1532507713"/>
                        </a:ext>
                      </a:extLst>
                    </a:gridCol>
                    <a:gridCol w="2908733">
                      <a:extLst>
                        <a:ext uri="{9D8B030D-6E8A-4147-A177-3AD203B41FA5}">
                          <a16:colId xmlns:a16="http://schemas.microsoft.com/office/drawing/2014/main" val="3015823392"/>
                        </a:ext>
                      </a:extLst>
                    </a:gridCol>
                  </a:tblGrid>
                  <a:tr h="370840">
                    <a:tc>
                      <a:txBody>
                        <a:bodyPr/>
                        <a:lstStyle/>
                        <a:p>
                          <a:pPr algn="ctr"/>
                          <a:r>
                            <a:rPr lang="zh-TW" altLang="en-US" baseline="0" dirty="0">
                              <a:latin typeface="Times New Roman" panose="02020603050405020304" pitchFamily="18" charset="0"/>
                              <a:ea typeface="標楷體" panose="03000509000000000000" pitchFamily="65" charset="-120"/>
                            </a:rPr>
                            <a:t>單位</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說明</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換算</a:t>
                          </a:r>
                        </a:p>
                      </a:txBody>
                      <a:tcPr anchor="ctr"/>
                    </a:tc>
                    <a:extLst>
                      <a:ext uri="{0D108BD9-81ED-4DB2-BD59-A6C34878D82A}">
                        <a16:rowId xmlns:a16="http://schemas.microsoft.com/office/drawing/2014/main" val="2405659166"/>
                      </a:ext>
                    </a:extLst>
                  </a:tr>
                  <a:tr h="370840">
                    <a:tc>
                      <a:txBody>
                        <a:bodyPr/>
                        <a:lstStyle/>
                        <a:p>
                          <a:pPr algn="ctr"/>
                          <a:r>
                            <a:rPr lang="en-US" altLang="zh-TW" b="1" baseline="0" dirty="0">
                              <a:solidFill>
                                <a:srgbClr val="00B050"/>
                              </a:solidFill>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b</a:t>
                          </a:r>
                          <a:r>
                            <a:rPr lang="it-IT" altLang="zh-TW" b="1" baseline="0" dirty="0">
                              <a:latin typeface="Times New Roman" panose="02020603050405020304" pitchFamily="18" charset="0"/>
                              <a:ea typeface="標楷體" panose="03000509000000000000" pitchFamily="65" charset="-120"/>
                            </a:rPr>
                            <a:t>ps</a:t>
                          </a:r>
                          <a:r>
                            <a:rPr lang="zh-TW" altLang="en-US" baseline="0" dirty="0">
                              <a:latin typeface="Times New Roman" panose="02020603050405020304" pitchFamily="18" charset="0"/>
                              <a:ea typeface="標楷體" panose="03000509000000000000" pitchFamily="65" charset="-120"/>
                            </a:rPr>
                            <a:t>（</a:t>
                          </a:r>
                          <a:r>
                            <a:rPr lang="it-IT" altLang="zh-TW" b="1" baseline="0" dirty="0">
                              <a:latin typeface="Times New Roman" panose="02020603050405020304" pitchFamily="18" charset="0"/>
                              <a:ea typeface="標楷體" panose="03000509000000000000" pitchFamily="65" charset="-120"/>
                            </a:rPr>
                            <a:t>b</a:t>
                          </a:r>
                          <a:r>
                            <a:rPr lang="it-IT" altLang="zh-TW" baseline="0" dirty="0">
                              <a:latin typeface="Times New Roman" panose="02020603050405020304" pitchFamily="18" charset="0"/>
                              <a:ea typeface="標楷體" panose="03000509000000000000" pitchFamily="65" charset="-120"/>
                            </a:rPr>
                            <a:t>it </a:t>
                          </a:r>
                          <a:r>
                            <a:rPr lang="it-IT" altLang="zh-TW" b="1" baseline="0" dirty="0">
                              <a:latin typeface="Times New Roman" panose="02020603050405020304" pitchFamily="18" charset="0"/>
                              <a:ea typeface="標楷體" panose="03000509000000000000" pitchFamily="65" charset="-120"/>
                            </a:rPr>
                            <a:t>p</a:t>
                          </a:r>
                          <a:r>
                            <a:rPr lang="it-IT" altLang="zh-TW" baseline="0" dirty="0">
                              <a:latin typeface="Times New Roman" panose="02020603050405020304" pitchFamily="18" charset="0"/>
                              <a:ea typeface="標楷體" panose="03000509000000000000" pitchFamily="65" charset="-120"/>
                            </a:rPr>
                            <a:t>er </a:t>
                          </a:r>
                          <a:r>
                            <a:rPr lang="it-IT" altLang="zh-TW" b="1" baseline="0" dirty="0">
                              <a:latin typeface="Times New Roman" panose="02020603050405020304" pitchFamily="18" charset="0"/>
                              <a:ea typeface="標楷體" panose="03000509000000000000" pitchFamily="65" charset="-120"/>
                            </a:rPr>
                            <a:t>s</a:t>
                          </a:r>
                          <a:r>
                            <a:rPr lang="it-IT" altLang="zh-TW" baseline="0" dirty="0">
                              <a:latin typeface="Times New Roman" panose="02020603050405020304" pitchFamily="18" charset="0"/>
                              <a:ea typeface="標楷體" panose="03000509000000000000" pitchFamily="65" charset="-120"/>
                            </a:rPr>
                            <a:t>econd</a:t>
                          </a:r>
                          <a:r>
                            <a:rPr lang="zh-TW" altLang="en-US" baseline="0" dirty="0">
                              <a:latin typeface="Times New Roman" panose="02020603050405020304" pitchFamily="18" charset="0"/>
                              <a:ea typeface="標楷體" panose="03000509000000000000" pitchFamily="65" charset="-120"/>
                            </a:rPr>
                            <a:t>）</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每秒傳輸</a:t>
                          </a:r>
                          <a:r>
                            <a:rPr lang="zh-TW" altLang="en-US" b="1" baseline="0" dirty="0">
                              <a:latin typeface="Times New Roman" panose="02020603050405020304" pitchFamily="18" charset="0"/>
                              <a:ea typeface="標楷體" panose="03000509000000000000" pitchFamily="65" charset="-120"/>
                            </a:rPr>
                            <a:t>位元</a:t>
                          </a:r>
                          <a:r>
                            <a:rPr lang="zh-TW" altLang="en-US" baseline="0" dirty="0">
                              <a:latin typeface="Times New Roman" panose="02020603050405020304" pitchFamily="18" charset="0"/>
                              <a:ea typeface="標楷體" panose="03000509000000000000" pitchFamily="65" charset="-120"/>
                            </a:rPr>
                            <a:t>數</a:t>
                          </a:r>
                        </a:p>
                      </a:txBody>
                      <a:tcPr anchor="ctr"/>
                    </a:tc>
                    <a:tc>
                      <a:txBody>
                        <a:bodyPr/>
                        <a:lstStyle/>
                        <a:p>
                          <a:pPr algn="ctr"/>
                          <a:endParaRPr lang="zh-TW" altLang="en-US" baseline="0" dirty="0">
                            <a:latin typeface="Times New Roman" panose="02020603050405020304" pitchFamily="18" charset="0"/>
                            <a:ea typeface="標楷體" panose="03000509000000000000" pitchFamily="65" charset="-120"/>
                          </a:endParaRPr>
                        </a:p>
                      </a:txBody>
                      <a:tcPr anchor="ctr"/>
                    </a:tc>
                    <a:extLst>
                      <a:ext uri="{0D108BD9-81ED-4DB2-BD59-A6C34878D82A}">
                        <a16:rowId xmlns:a16="http://schemas.microsoft.com/office/drawing/2014/main" val="4095471077"/>
                      </a:ext>
                    </a:extLst>
                  </a:tr>
                  <a:tr h="370840">
                    <a:tc>
                      <a:txBody>
                        <a:bodyPr/>
                        <a:lstStyle/>
                        <a:p>
                          <a:pPr algn="ctr"/>
                          <a:r>
                            <a:rPr lang="en-US" altLang="zh-TW" b="1" baseline="0" dirty="0">
                              <a:latin typeface="Times New Roman" panose="02020603050405020304" pitchFamily="18" charset="0"/>
                              <a:ea typeface="標楷體" panose="03000509000000000000" pitchFamily="65" charset="-120"/>
                            </a:rPr>
                            <a:t>K</a:t>
                          </a:r>
                          <a:r>
                            <a:rPr lang="en-US" altLang="zh-TW" b="1" baseline="0" dirty="0">
                              <a:solidFill>
                                <a:srgbClr val="00B050"/>
                              </a:solidFill>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b</a:t>
                          </a:r>
                          <a:r>
                            <a:rPr lang="en-US" altLang="zh-TW" b="1" baseline="0" dirty="0">
                              <a:latin typeface="Times New Roman" panose="02020603050405020304" pitchFamily="18" charset="0"/>
                              <a:ea typeface="標楷體" panose="03000509000000000000" pitchFamily="65" charset="-120"/>
                            </a:rPr>
                            <a:t>ps</a:t>
                          </a:r>
                          <a:r>
                            <a:rPr lang="zh-TW" altLang="en-US" baseline="0" dirty="0">
                              <a:latin typeface="Times New Roman" panose="02020603050405020304" pitchFamily="18" charset="0"/>
                              <a:ea typeface="標楷體" panose="03000509000000000000" pitchFamily="65" charset="-120"/>
                            </a:rPr>
                            <a:t>（</a:t>
                          </a:r>
                          <a:r>
                            <a:rPr lang="en-US" altLang="zh-TW" b="1" baseline="0" dirty="0">
                              <a:latin typeface="Times New Roman" panose="02020603050405020304" pitchFamily="18" charset="0"/>
                              <a:ea typeface="標楷體" panose="03000509000000000000" pitchFamily="65" charset="-120"/>
                            </a:rPr>
                            <a:t>K</a:t>
                          </a:r>
                          <a:r>
                            <a:rPr lang="en-US" altLang="zh-TW" baseline="0" dirty="0">
                              <a:latin typeface="Times New Roman" panose="02020603050405020304" pitchFamily="18" charset="0"/>
                              <a:ea typeface="標楷體" panose="03000509000000000000" pitchFamily="65" charset="-120"/>
                            </a:rPr>
                            <a:t>ilo</a:t>
                          </a:r>
                          <a:r>
                            <a:rPr lang="it-IT" altLang="zh-TW" b="1" baseline="0" dirty="0">
                              <a:latin typeface="Times New Roman" panose="02020603050405020304" pitchFamily="18" charset="0"/>
                              <a:ea typeface="標楷體" panose="03000509000000000000" pitchFamily="65" charset="-120"/>
                            </a:rPr>
                            <a:t>b</a:t>
                          </a:r>
                          <a:r>
                            <a:rPr lang="it-IT" altLang="zh-TW" baseline="0" dirty="0">
                              <a:latin typeface="Times New Roman" panose="02020603050405020304" pitchFamily="18" charset="0"/>
                              <a:ea typeface="標楷體" panose="03000509000000000000" pitchFamily="65" charset="-120"/>
                            </a:rPr>
                            <a:t>it </a:t>
                          </a:r>
                          <a:r>
                            <a:rPr lang="it-IT" altLang="zh-TW" b="1" baseline="0" dirty="0">
                              <a:latin typeface="Times New Roman" panose="02020603050405020304" pitchFamily="18" charset="0"/>
                              <a:ea typeface="標楷體" panose="03000509000000000000" pitchFamily="65" charset="-120"/>
                            </a:rPr>
                            <a:t>p</a:t>
                          </a:r>
                          <a:r>
                            <a:rPr lang="it-IT" altLang="zh-TW" baseline="0" dirty="0">
                              <a:latin typeface="Times New Roman" panose="02020603050405020304" pitchFamily="18" charset="0"/>
                              <a:ea typeface="標楷體" panose="03000509000000000000" pitchFamily="65" charset="-120"/>
                            </a:rPr>
                            <a:t>er </a:t>
                          </a:r>
                          <a:r>
                            <a:rPr lang="it-IT" altLang="zh-TW" b="1" baseline="0" dirty="0">
                              <a:latin typeface="Times New Roman" panose="02020603050405020304" pitchFamily="18" charset="0"/>
                              <a:ea typeface="標楷體" panose="03000509000000000000" pitchFamily="65" charset="-120"/>
                            </a:rPr>
                            <a:t>s</a:t>
                          </a:r>
                          <a:r>
                            <a:rPr lang="it-IT" altLang="zh-TW" baseline="0" dirty="0">
                              <a:latin typeface="Times New Roman" panose="02020603050405020304" pitchFamily="18" charset="0"/>
                              <a:ea typeface="標楷體" panose="03000509000000000000" pitchFamily="65" charset="-120"/>
                            </a:rPr>
                            <a:t>econd</a:t>
                          </a:r>
                          <a:r>
                            <a:rPr lang="zh-TW" altLang="en-US" baseline="0" dirty="0">
                              <a:latin typeface="Times New Roman" panose="02020603050405020304" pitchFamily="18" charset="0"/>
                              <a:ea typeface="標楷體" panose="03000509000000000000" pitchFamily="65" charset="-120"/>
                            </a:rPr>
                            <a:t>）</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每秒傳輸</a:t>
                          </a:r>
                          <a:r>
                            <a:rPr lang="zh-TW" altLang="en-US" b="1" baseline="0" dirty="0">
                              <a:latin typeface="Times New Roman" panose="02020603050405020304" pitchFamily="18" charset="0"/>
                              <a:ea typeface="標楷體" panose="03000509000000000000" pitchFamily="65" charset="-120"/>
                            </a:rPr>
                            <a:t>仟位元</a:t>
                          </a:r>
                          <a:r>
                            <a:rPr lang="zh-TW" altLang="en-US" baseline="0" dirty="0">
                              <a:latin typeface="Times New Roman" panose="02020603050405020304" pitchFamily="18" charset="0"/>
                              <a:ea typeface="標楷體" panose="03000509000000000000" pitchFamily="65" charset="-120"/>
                            </a:rPr>
                            <a:t>數</a:t>
                          </a:r>
                        </a:p>
                      </a:txBody>
                      <a:tcPr anchor="ctr"/>
                    </a:tc>
                    <a:tc>
                      <a:txBody>
                        <a:bodyPr/>
                        <a:lstStyle/>
                        <a:p>
                          <a:endParaRPr lang="zh-TW"/>
                        </a:p>
                      </a:txBody>
                      <a:tcPr anchor="ctr">
                        <a:blipFill>
                          <a:blip r:embed="rId3"/>
                          <a:stretch>
                            <a:fillRect l="-200000" t="-201613" r="-837" b="-227419"/>
                          </a:stretch>
                        </a:blipFill>
                      </a:tcPr>
                    </a:tc>
                    <a:extLst>
                      <a:ext uri="{0D108BD9-81ED-4DB2-BD59-A6C34878D82A}">
                        <a16:rowId xmlns:a16="http://schemas.microsoft.com/office/drawing/2014/main" val="2521058210"/>
                      </a:ext>
                    </a:extLst>
                  </a:tr>
                  <a:tr h="370840">
                    <a:tc>
                      <a:txBody>
                        <a:bodyPr/>
                        <a:lstStyle/>
                        <a:p>
                          <a:pPr algn="ctr"/>
                          <a:r>
                            <a:rPr lang="en-US" altLang="zh-TW" b="1" baseline="0" dirty="0">
                              <a:latin typeface="Times New Roman" panose="02020603050405020304" pitchFamily="18" charset="0"/>
                              <a:ea typeface="標楷體" panose="03000509000000000000" pitchFamily="65" charset="-120"/>
                            </a:rPr>
                            <a:t>M</a:t>
                          </a:r>
                          <a:r>
                            <a:rPr lang="en-US" altLang="zh-TW" b="1" baseline="0" dirty="0">
                              <a:solidFill>
                                <a:srgbClr val="00B050"/>
                              </a:solidFill>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b</a:t>
                          </a:r>
                          <a:r>
                            <a:rPr lang="en-US" altLang="zh-TW" b="1" baseline="0" dirty="0">
                              <a:latin typeface="Times New Roman" panose="02020603050405020304" pitchFamily="18" charset="0"/>
                              <a:ea typeface="標楷體" panose="03000509000000000000" pitchFamily="65" charset="-120"/>
                            </a:rPr>
                            <a:t>ps</a:t>
                          </a:r>
                          <a:r>
                            <a:rPr lang="zh-TW" altLang="en-US" baseline="0" dirty="0">
                              <a:latin typeface="Times New Roman" panose="02020603050405020304" pitchFamily="18" charset="0"/>
                              <a:ea typeface="標楷體" panose="03000509000000000000" pitchFamily="65" charset="-120"/>
                            </a:rPr>
                            <a:t>（</a:t>
                          </a:r>
                          <a:r>
                            <a:rPr lang="en-US" altLang="zh-TW" b="1" baseline="0" dirty="0">
                              <a:latin typeface="Times New Roman" panose="02020603050405020304" pitchFamily="18" charset="0"/>
                              <a:ea typeface="標楷體" panose="03000509000000000000" pitchFamily="65" charset="-120"/>
                            </a:rPr>
                            <a:t>M</a:t>
                          </a:r>
                          <a:r>
                            <a:rPr lang="en-US" altLang="zh-TW" baseline="0" dirty="0">
                              <a:latin typeface="Times New Roman" panose="02020603050405020304" pitchFamily="18" charset="0"/>
                              <a:ea typeface="標楷體" panose="03000509000000000000" pitchFamily="65" charset="-120"/>
                            </a:rPr>
                            <a:t>ega</a:t>
                          </a:r>
                          <a:r>
                            <a:rPr lang="it-IT" altLang="zh-TW" b="1" baseline="0" dirty="0">
                              <a:latin typeface="Times New Roman" panose="02020603050405020304" pitchFamily="18" charset="0"/>
                              <a:ea typeface="標楷體" panose="03000509000000000000" pitchFamily="65" charset="-120"/>
                            </a:rPr>
                            <a:t>b</a:t>
                          </a:r>
                          <a:r>
                            <a:rPr lang="it-IT" altLang="zh-TW" baseline="0" dirty="0">
                              <a:latin typeface="Times New Roman" panose="02020603050405020304" pitchFamily="18" charset="0"/>
                              <a:ea typeface="標楷體" panose="03000509000000000000" pitchFamily="65" charset="-120"/>
                            </a:rPr>
                            <a:t>it </a:t>
                          </a:r>
                          <a:r>
                            <a:rPr lang="it-IT" altLang="zh-TW" b="1" baseline="0" dirty="0">
                              <a:latin typeface="Times New Roman" panose="02020603050405020304" pitchFamily="18" charset="0"/>
                              <a:ea typeface="標楷體" panose="03000509000000000000" pitchFamily="65" charset="-120"/>
                            </a:rPr>
                            <a:t>p</a:t>
                          </a:r>
                          <a:r>
                            <a:rPr lang="it-IT" altLang="zh-TW" baseline="0" dirty="0">
                              <a:latin typeface="Times New Roman" panose="02020603050405020304" pitchFamily="18" charset="0"/>
                              <a:ea typeface="標楷體" panose="03000509000000000000" pitchFamily="65" charset="-120"/>
                            </a:rPr>
                            <a:t>er </a:t>
                          </a:r>
                          <a:r>
                            <a:rPr lang="it-IT" altLang="zh-TW" b="1" baseline="0" dirty="0">
                              <a:latin typeface="Times New Roman" panose="02020603050405020304" pitchFamily="18" charset="0"/>
                              <a:ea typeface="標楷體" panose="03000509000000000000" pitchFamily="65" charset="-120"/>
                            </a:rPr>
                            <a:t>s</a:t>
                          </a:r>
                          <a:r>
                            <a:rPr lang="it-IT" altLang="zh-TW" baseline="0" dirty="0">
                              <a:latin typeface="Times New Roman" panose="02020603050405020304" pitchFamily="18" charset="0"/>
                              <a:ea typeface="標楷體" panose="03000509000000000000" pitchFamily="65" charset="-120"/>
                            </a:rPr>
                            <a:t>econd</a:t>
                          </a:r>
                          <a:r>
                            <a:rPr lang="zh-TW" altLang="en-US" baseline="0" dirty="0">
                              <a:latin typeface="Times New Roman" panose="02020603050405020304" pitchFamily="18" charset="0"/>
                              <a:ea typeface="標楷體" panose="03000509000000000000" pitchFamily="65" charset="-120"/>
                            </a:rPr>
                            <a:t>）</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每秒傳輸</a:t>
                          </a:r>
                          <a:r>
                            <a:rPr lang="zh-TW" altLang="en-US" b="1" baseline="0" dirty="0">
                              <a:latin typeface="Times New Roman" panose="02020603050405020304" pitchFamily="18" charset="0"/>
                              <a:ea typeface="標楷體" panose="03000509000000000000" pitchFamily="65" charset="-120"/>
                            </a:rPr>
                            <a:t>百萬位元</a:t>
                          </a:r>
                          <a:r>
                            <a:rPr lang="zh-TW" altLang="en-US" baseline="0" dirty="0">
                              <a:latin typeface="Times New Roman" panose="02020603050405020304" pitchFamily="18" charset="0"/>
                              <a:ea typeface="標楷體" panose="03000509000000000000" pitchFamily="65" charset="-120"/>
                            </a:rPr>
                            <a:t>數</a:t>
                          </a:r>
                        </a:p>
                      </a:txBody>
                      <a:tcPr anchor="ctr"/>
                    </a:tc>
                    <a:tc>
                      <a:txBody>
                        <a:bodyPr/>
                        <a:lstStyle/>
                        <a:p>
                          <a:endParaRPr lang="zh-TW"/>
                        </a:p>
                      </a:txBody>
                      <a:tcPr anchor="ctr">
                        <a:blipFill>
                          <a:blip r:embed="rId3"/>
                          <a:stretch>
                            <a:fillRect l="-200000" t="-306557" r="-837" b="-131148"/>
                          </a:stretch>
                        </a:blipFill>
                      </a:tcPr>
                    </a:tc>
                    <a:extLst>
                      <a:ext uri="{0D108BD9-81ED-4DB2-BD59-A6C34878D82A}">
                        <a16:rowId xmlns:a16="http://schemas.microsoft.com/office/drawing/2014/main" val="741543913"/>
                      </a:ext>
                    </a:extLst>
                  </a:tr>
                  <a:tr h="370840">
                    <a:tc>
                      <a:txBody>
                        <a:bodyPr/>
                        <a:lstStyle/>
                        <a:p>
                          <a:pPr algn="ctr"/>
                          <a:r>
                            <a:rPr lang="en-US" altLang="zh-TW" b="1" baseline="0" dirty="0" err="1">
                              <a:latin typeface="Times New Roman" panose="02020603050405020304" pitchFamily="18" charset="0"/>
                              <a:ea typeface="標楷體" panose="03000509000000000000" pitchFamily="65" charset="-120"/>
                            </a:rPr>
                            <a:t>G</a:t>
                          </a:r>
                          <a:r>
                            <a:rPr lang="en-US" altLang="zh-TW" b="1" u="none" baseline="0" dirty="0" err="1">
                              <a:solidFill>
                                <a:srgbClr val="00B050"/>
                              </a:solidFill>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b</a:t>
                          </a:r>
                          <a:r>
                            <a:rPr lang="en-US" altLang="zh-TW" b="1" baseline="0" dirty="0" err="1">
                              <a:latin typeface="Times New Roman" panose="02020603050405020304" pitchFamily="18" charset="0"/>
                              <a:ea typeface="標楷體" panose="03000509000000000000" pitchFamily="65" charset="-120"/>
                            </a:rPr>
                            <a:t>ps</a:t>
                          </a:r>
                          <a:r>
                            <a:rPr lang="zh-TW" altLang="en-US" baseline="0" dirty="0">
                              <a:latin typeface="Times New Roman" panose="02020603050405020304" pitchFamily="18" charset="0"/>
                              <a:ea typeface="標楷體" panose="03000509000000000000" pitchFamily="65" charset="-120"/>
                            </a:rPr>
                            <a:t>（</a:t>
                          </a:r>
                          <a:r>
                            <a:rPr lang="en-US" altLang="zh-TW" b="1" baseline="0" dirty="0">
                              <a:latin typeface="Times New Roman" panose="02020603050405020304" pitchFamily="18" charset="0"/>
                              <a:ea typeface="標楷體" panose="03000509000000000000" pitchFamily="65" charset="-120"/>
                            </a:rPr>
                            <a:t>G</a:t>
                          </a:r>
                          <a:r>
                            <a:rPr lang="en-US" altLang="zh-TW" baseline="0" dirty="0">
                              <a:latin typeface="Times New Roman" panose="02020603050405020304" pitchFamily="18" charset="0"/>
                              <a:ea typeface="標楷體" panose="03000509000000000000" pitchFamily="65" charset="-120"/>
                            </a:rPr>
                            <a:t>iga</a:t>
                          </a:r>
                          <a:r>
                            <a:rPr lang="it-IT" altLang="zh-TW" b="1" baseline="0" dirty="0">
                              <a:latin typeface="Times New Roman" panose="02020603050405020304" pitchFamily="18" charset="0"/>
                              <a:ea typeface="標楷體" panose="03000509000000000000" pitchFamily="65" charset="-120"/>
                            </a:rPr>
                            <a:t>b</a:t>
                          </a:r>
                          <a:r>
                            <a:rPr lang="it-IT" altLang="zh-TW" baseline="0" dirty="0">
                              <a:latin typeface="Times New Roman" panose="02020603050405020304" pitchFamily="18" charset="0"/>
                              <a:ea typeface="標楷體" panose="03000509000000000000" pitchFamily="65" charset="-120"/>
                            </a:rPr>
                            <a:t>it </a:t>
                          </a:r>
                          <a:r>
                            <a:rPr lang="it-IT" altLang="zh-TW" b="1" baseline="0" dirty="0">
                              <a:latin typeface="Times New Roman" panose="02020603050405020304" pitchFamily="18" charset="0"/>
                              <a:ea typeface="標楷體" panose="03000509000000000000" pitchFamily="65" charset="-120"/>
                            </a:rPr>
                            <a:t>p</a:t>
                          </a:r>
                          <a:r>
                            <a:rPr lang="it-IT" altLang="zh-TW" baseline="0" dirty="0">
                              <a:latin typeface="Times New Roman" panose="02020603050405020304" pitchFamily="18" charset="0"/>
                              <a:ea typeface="標楷體" panose="03000509000000000000" pitchFamily="65" charset="-120"/>
                            </a:rPr>
                            <a:t>er </a:t>
                          </a:r>
                          <a:r>
                            <a:rPr lang="it-IT" altLang="zh-TW" b="1" baseline="0" dirty="0">
                              <a:latin typeface="Times New Roman" panose="02020603050405020304" pitchFamily="18" charset="0"/>
                              <a:ea typeface="標楷體" panose="03000509000000000000" pitchFamily="65" charset="-120"/>
                            </a:rPr>
                            <a:t>s</a:t>
                          </a:r>
                          <a:r>
                            <a:rPr lang="it-IT" altLang="zh-TW" baseline="0" dirty="0">
                              <a:latin typeface="Times New Roman" panose="02020603050405020304" pitchFamily="18" charset="0"/>
                              <a:ea typeface="標楷體" panose="03000509000000000000" pitchFamily="65" charset="-120"/>
                            </a:rPr>
                            <a:t>econd</a:t>
                          </a:r>
                          <a:r>
                            <a:rPr lang="zh-TW" altLang="en-US" baseline="0" dirty="0">
                              <a:latin typeface="Times New Roman" panose="02020603050405020304" pitchFamily="18" charset="0"/>
                              <a:ea typeface="標楷體" panose="03000509000000000000" pitchFamily="65" charset="-120"/>
                            </a:rPr>
                            <a:t>）</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每秒傳輸</a:t>
                          </a:r>
                          <a:r>
                            <a:rPr lang="zh-TW" altLang="en-US" b="1" baseline="0" dirty="0">
                              <a:latin typeface="Times New Roman" panose="02020603050405020304" pitchFamily="18" charset="0"/>
                              <a:ea typeface="標楷體" panose="03000509000000000000" pitchFamily="65" charset="-120"/>
                            </a:rPr>
                            <a:t>十億位元</a:t>
                          </a:r>
                          <a:r>
                            <a:rPr lang="zh-TW" altLang="en-US" baseline="0" dirty="0">
                              <a:latin typeface="Times New Roman" panose="02020603050405020304" pitchFamily="18" charset="0"/>
                              <a:ea typeface="標楷體" panose="03000509000000000000" pitchFamily="65" charset="-120"/>
                            </a:rPr>
                            <a:t>數</a:t>
                          </a:r>
                        </a:p>
                      </a:txBody>
                      <a:tcPr anchor="ctr"/>
                    </a:tc>
                    <a:tc>
                      <a:txBody>
                        <a:bodyPr/>
                        <a:lstStyle/>
                        <a:p>
                          <a:endParaRPr lang="zh-TW"/>
                        </a:p>
                      </a:txBody>
                      <a:tcPr anchor="ctr">
                        <a:blipFill>
                          <a:blip r:embed="rId3"/>
                          <a:stretch>
                            <a:fillRect l="-200000" t="-406557" r="-837" b="-31148"/>
                          </a:stretch>
                        </a:blipFill>
                      </a:tcPr>
                    </a:tc>
                    <a:extLst>
                      <a:ext uri="{0D108BD9-81ED-4DB2-BD59-A6C34878D82A}">
                        <a16:rowId xmlns:a16="http://schemas.microsoft.com/office/drawing/2014/main" val="2535804768"/>
                      </a:ext>
                    </a:extLst>
                  </a:tr>
                </a:tbl>
              </a:graphicData>
            </a:graphic>
          </p:graphicFrame>
        </mc:Fallback>
      </mc:AlternateContent>
      <p:sp>
        <p:nvSpPr>
          <p:cNvPr id="13" name="矩形 12"/>
          <p:cNvSpPr/>
          <p:nvPr/>
        </p:nvSpPr>
        <p:spPr>
          <a:xfrm>
            <a:off x="327029" y="1157088"/>
            <a:ext cx="3478837" cy="369332"/>
          </a:xfrm>
          <a:prstGeom prst="rect">
            <a:avLst/>
          </a:prstGeom>
        </p:spPr>
        <p:txBody>
          <a:bodyPr wrap="none">
            <a:spAutoFit/>
          </a:bodyPr>
          <a:lstStyle/>
          <a:p>
            <a:r>
              <a:rPr lang="zh-TW" altLang="en-US" dirty="0"/>
              <a:t>網路傳輸速度常以底下單位說明</a:t>
            </a:r>
            <a:r>
              <a:rPr lang="en-US" altLang="zh-TW" dirty="0"/>
              <a:t>:</a:t>
            </a:r>
            <a:endParaRPr lang="zh-TW" altLang="en-US" dirty="0"/>
          </a:p>
        </p:txBody>
      </p:sp>
    </p:spTree>
    <p:extLst>
      <p:ext uri="{BB962C8B-B14F-4D97-AF65-F5344CB8AC3E}">
        <p14:creationId xmlns:p14="http://schemas.microsoft.com/office/powerpoint/2010/main" val="22261890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sp>
        <p:nvSpPr>
          <p:cNvPr id="11" name="文字方塊 10"/>
          <p:cNvSpPr txBox="1"/>
          <p:nvPr/>
        </p:nvSpPr>
        <p:spPr>
          <a:xfrm>
            <a:off x="653591" y="1127611"/>
            <a:ext cx="5519460" cy="2062103"/>
          </a:xfrm>
          <a:prstGeom prst="rect">
            <a:avLst/>
          </a:prstGeom>
          <a:noFill/>
        </p:spPr>
        <p:txBody>
          <a:bodyPr wrap="none" rtlCol="0">
            <a:spAutoFit/>
          </a:bodyPr>
          <a:lstStyle/>
          <a:p>
            <a:r>
              <a:rPr lang="zh-TW" altLang="en-US" sz="3200" dirty="0">
                <a:ea typeface="標楷體" panose="03000509000000000000" pitchFamily="65" charset="-120"/>
              </a:rPr>
              <a:t>網際網路可細分為以下三類：</a:t>
            </a:r>
            <a:endParaRPr lang="en-US" altLang="zh-TW" sz="3200" dirty="0">
              <a:ea typeface="標楷體" panose="03000509000000000000" pitchFamily="65" charset="-120"/>
            </a:endParaRPr>
          </a:p>
          <a:p>
            <a:r>
              <a:rPr lang="en-US" altLang="zh-TW" sz="3200" dirty="0">
                <a:ea typeface="標楷體" panose="03000509000000000000" pitchFamily="65" charset="-120"/>
              </a:rPr>
              <a:t>(1)</a:t>
            </a:r>
            <a:r>
              <a:rPr lang="zh-TW" altLang="en-US" sz="3200" dirty="0">
                <a:ea typeface="標楷體" panose="03000509000000000000" pitchFamily="65" charset="-120"/>
              </a:rPr>
              <a:t>廣域網路</a:t>
            </a:r>
            <a:endParaRPr lang="en-US" altLang="zh-TW" sz="3200" dirty="0">
              <a:ea typeface="標楷體" panose="03000509000000000000" pitchFamily="65" charset="-120"/>
            </a:endParaRPr>
          </a:p>
          <a:p>
            <a:r>
              <a:rPr lang="en-US" altLang="zh-TW" sz="3200" dirty="0">
                <a:ea typeface="標楷體" panose="03000509000000000000" pitchFamily="65" charset="-120"/>
              </a:rPr>
              <a:t>(2)</a:t>
            </a:r>
            <a:r>
              <a:rPr lang="zh-TW" altLang="en-US" sz="3200" dirty="0">
                <a:ea typeface="標楷體" panose="03000509000000000000" pitchFamily="65" charset="-120"/>
              </a:rPr>
              <a:t>都會網路</a:t>
            </a:r>
            <a:endParaRPr lang="en-US" altLang="zh-TW" sz="3200" dirty="0">
              <a:ea typeface="標楷體" panose="03000509000000000000" pitchFamily="65" charset="-120"/>
            </a:endParaRPr>
          </a:p>
          <a:p>
            <a:r>
              <a:rPr lang="en-US" altLang="zh-TW" sz="3200" dirty="0">
                <a:ea typeface="標楷體" panose="03000509000000000000" pitchFamily="65" charset="-120"/>
              </a:rPr>
              <a:t>(3)</a:t>
            </a:r>
            <a:r>
              <a:rPr lang="zh-TW" altLang="en-US" sz="3200" dirty="0">
                <a:ea typeface="標楷體" panose="03000509000000000000" pitchFamily="65" charset="-120"/>
              </a:rPr>
              <a:t>區域網路</a:t>
            </a:r>
          </a:p>
        </p:txBody>
      </p:sp>
      <p:grpSp>
        <p:nvGrpSpPr>
          <p:cNvPr id="76" name="群組 75">
            <a:extLst>
              <a:ext uri="{FF2B5EF4-FFF2-40B4-BE49-F238E27FC236}">
                <a16:creationId xmlns:a16="http://schemas.microsoft.com/office/drawing/2014/main" id="{D46059A4-7457-4E7D-B2D3-623370C2D680}"/>
              </a:ext>
            </a:extLst>
          </p:cNvPr>
          <p:cNvGrpSpPr/>
          <p:nvPr/>
        </p:nvGrpSpPr>
        <p:grpSpPr>
          <a:xfrm>
            <a:off x="2667000" y="2072601"/>
            <a:ext cx="6387141" cy="4116598"/>
            <a:chOff x="2578295" y="535910"/>
            <a:chExt cx="7836785" cy="5971907"/>
          </a:xfrm>
        </p:grpSpPr>
        <p:grpSp>
          <p:nvGrpSpPr>
            <p:cNvPr id="132" name="群組 131">
              <a:extLst>
                <a:ext uri="{FF2B5EF4-FFF2-40B4-BE49-F238E27FC236}">
                  <a16:creationId xmlns:a16="http://schemas.microsoft.com/office/drawing/2014/main" id="{69FB6160-BCA4-4299-B73E-ECF53E395A52}"/>
                </a:ext>
              </a:extLst>
            </p:cNvPr>
            <p:cNvGrpSpPr/>
            <p:nvPr/>
          </p:nvGrpSpPr>
          <p:grpSpPr>
            <a:xfrm>
              <a:off x="2578295" y="535910"/>
              <a:ext cx="7836785" cy="5286153"/>
              <a:chOff x="-47978" y="1140689"/>
              <a:chExt cx="7763355" cy="5370203"/>
            </a:xfrm>
          </p:grpSpPr>
          <p:cxnSp>
            <p:nvCxnSpPr>
              <p:cNvPr id="135" name="直線接點 134">
                <a:extLst>
                  <a:ext uri="{FF2B5EF4-FFF2-40B4-BE49-F238E27FC236}">
                    <a16:creationId xmlns:a16="http://schemas.microsoft.com/office/drawing/2014/main" id="{4A3ACD3B-5F81-4BAF-A309-98EE51EF289A}"/>
                  </a:ext>
                </a:extLst>
              </p:cNvPr>
              <p:cNvCxnSpPr/>
              <p:nvPr/>
            </p:nvCxnSpPr>
            <p:spPr>
              <a:xfrm>
                <a:off x="6111417" y="3721124"/>
                <a:ext cx="538149" cy="894762"/>
              </a:xfrm>
              <a:prstGeom prst="line">
                <a:avLst/>
              </a:prstGeom>
              <a:ln w="28575">
                <a:solidFill>
                  <a:srgbClr val="3081A8"/>
                </a:solidFill>
              </a:ln>
            </p:spPr>
            <p:style>
              <a:lnRef idx="1">
                <a:schemeClr val="accent1"/>
              </a:lnRef>
              <a:fillRef idx="0">
                <a:schemeClr val="accent1"/>
              </a:fillRef>
              <a:effectRef idx="0">
                <a:schemeClr val="accent1"/>
              </a:effectRef>
              <a:fontRef idx="minor">
                <a:schemeClr val="tx1"/>
              </a:fontRef>
            </p:style>
          </p:cxnSp>
          <p:cxnSp>
            <p:nvCxnSpPr>
              <p:cNvPr id="136" name="直線接點 135">
                <a:extLst>
                  <a:ext uri="{FF2B5EF4-FFF2-40B4-BE49-F238E27FC236}">
                    <a16:creationId xmlns:a16="http://schemas.microsoft.com/office/drawing/2014/main" id="{EC2F0916-29F2-43E6-B173-8645A187E911}"/>
                  </a:ext>
                </a:extLst>
              </p:cNvPr>
              <p:cNvCxnSpPr/>
              <p:nvPr/>
            </p:nvCxnSpPr>
            <p:spPr>
              <a:xfrm flipH="1">
                <a:off x="5023713" y="3850178"/>
                <a:ext cx="588792" cy="911973"/>
              </a:xfrm>
              <a:prstGeom prst="line">
                <a:avLst/>
              </a:prstGeom>
              <a:ln w="28575">
                <a:solidFill>
                  <a:srgbClr val="3081A8"/>
                </a:solidFill>
              </a:ln>
            </p:spPr>
            <p:style>
              <a:lnRef idx="1">
                <a:schemeClr val="accent1"/>
              </a:lnRef>
              <a:fillRef idx="0">
                <a:schemeClr val="accent1"/>
              </a:fillRef>
              <a:effectRef idx="0">
                <a:schemeClr val="accent1"/>
              </a:effectRef>
              <a:fontRef idx="minor">
                <a:schemeClr val="tx1"/>
              </a:fontRef>
            </p:style>
          </p:cxnSp>
          <p:cxnSp>
            <p:nvCxnSpPr>
              <p:cNvPr id="137" name="直線接點 136">
                <a:extLst>
                  <a:ext uri="{FF2B5EF4-FFF2-40B4-BE49-F238E27FC236}">
                    <a16:creationId xmlns:a16="http://schemas.microsoft.com/office/drawing/2014/main" id="{DE98F66F-0909-4C20-A119-21A4DBBA9307}"/>
                  </a:ext>
                </a:extLst>
              </p:cNvPr>
              <p:cNvCxnSpPr/>
              <p:nvPr/>
            </p:nvCxnSpPr>
            <p:spPr>
              <a:xfrm flipH="1">
                <a:off x="696614" y="3924342"/>
                <a:ext cx="588792" cy="911973"/>
              </a:xfrm>
              <a:prstGeom prst="line">
                <a:avLst/>
              </a:prstGeom>
              <a:ln w="28575">
                <a:solidFill>
                  <a:srgbClr val="3081A8"/>
                </a:solidFill>
              </a:ln>
            </p:spPr>
            <p:style>
              <a:lnRef idx="1">
                <a:schemeClr val="accent1"/>
              </a:lnRef>
              <a:fillRef idx="0">
                <a:schemeClr val="accent1"/>
              </a:fillRef>
              <a:effectRef idx="0">
                <a:schemeClr val="accent1"/>
              </a:effectRef>
              <a:fontRef idx="minor">
                <a:schemeClr val="tx1"/>
              </a:fontRef>
            </p:style>
          </p:cxnSp>
          <p:cxnSp>
            <p:nvCxnSpPr>
              <p:cNvPr id="138" name="直線接點 137">
                <a:extLst>
                  <a:ext uri="{FF2B5EF4-FFF2-40B4-BE49-F238E27FC236}">
                    <a16:creationId xmlns:a16="http://schemas.microsoft.com/office/drawing/2014/main" id="{8ECDCB69-652B-4991-B4A8-99B7DBEFE557}"/>
                  </a:ext>
                </a:extLst>
              </p:cNvPr>
              <p:cNvCxnSpPr/>
              <p:nvPr/>
            </p:nvCxnSpPr>
            <p:spPr>
              <a:xfrm>
                <a:off x="1784318" y="3795288"/>
                <a:ext cx="538149" cy="894762"/>
              </a:xfrm>
              <a:prstGeom prst="line">
                <a:avLst/>
              </a:prstGeom>
              <a:ln w="28575">
                <a:solidFill>
                  <a:srgbClr val="3081A8"/>
                </a:solidFill>
              </a:ln>
            </p:spPr>
            <p:style>
              <a:lnRef idx="1">
                <a:schemeClr val="accent1"/>
              </a:lnRef>
              <a:fillRef idx="0">
                <a:schemeClr val="accent1"/>
              </a:fillRef>
              <a:effectRef idx="0">
                <a:schemeClr val="accent1"/>
              </a:effectRef>
              <a:fontRef idx="minor">
                <a:schemeClr val="tx1"/>
              </a:fontRef>
            </p:style>
          </p:cxnSp>
          <p:grpSp>
            <p:nvGrpSpPr>
              <p:cNvPr id="139" name="群組 138">
                <a:extLst>
                  <a:ext uri="{FF2B5EF4-FFF2-40B4-BE49-F238E27FC236}">
                    <a16:creationId xmlns:a16="http://schemas.microsoft.com/office/drawing/2014/main" id="{B61C0006-5E58-4CD0-8B01-AA64441A57C3}"/>
                  </a:ext>
                </a:extLst>
              </p:cNvPr>
              <p:cNvGrpSpPr/>
              <p:nvPr/>
            </p:nvGrpSpPr>
            <p:grpSpPr>
              <a:xfrm>
                <a:off x="530767" y="1140689"/>
                <a:ext cx="6416798" cy="3108678"/>
                <a:chOff x="-43293" y="1112697"/>
                <a:chExt cx="6416798" cy="3108678"/>
              </a:xfrm>
            </p:grpSpPr>
            <p:grpSp>
              <p:nvGrpSpPr>
                <p:cNvPr id="176" name="群組 175">
                  <a:extLst>
                    <a:ext uri="{FF2B5EF4-FFF2-40B4-BE49-F238E27FC236}">
                      <a16:creationId xmlns:a16="http://schemas.microsoft.com/office/drawing/2014/main" id="{77E48135-2FAE-4534-9CB2-1A827CD29A6A}"/>
                    </a:ext>
                  </a:extLst>
                </p:cNvPr>
                <p:cNvGrpSpPr/>
                <p:nvPr/>
              </p:nvGrpSpPr>
              <p:grpSpPr>
                <a:xfrm>
                  <a:off x="3422565" y="1669455"/>
                  <a:ext cx="1785171" cy="2314885"/>
                  <a:chOff x="3370660" y="1669456"/>
                  <a:chExt cx="1785171" cy="2314885"/>
                </a:xfrm>
              </p:grpSpPr>
              <p:grpSp>
                <p:nvGrpSpPr>
                  <p:cNvPr id="190" name="群組 189">
                    <a:extLst>
                      <a:ext uri="{FF2B5EF4-FFF2-40B4-BE49-F238E27FC236}">
                        <a16:creationId xmlns:a16="http://schemas.microsoft.com/office/drawing/2014/main" id="{BB2B0138-1012-420D-A830-6A48277A4037}"/>
                      </a:ext>
                    </a:extLst>
                  </p:cNvPr>
                  <p:cNvGrpSpPr/>
                  <p:nvPr/>
                </p:nvGrpSpPr>
                <p:grpSpPr>
                  <a:xfrm rot="4745102">
                    <a:off x="3105803" y="1934313"/>
                    <a:ext cx="2314885" cy="1785171"/>
                    <a:chOff x="771270" y="1964914"/>
                    <a:chExt cx="2314885" cy="1785171"/>
                  </a:xfrm>
                </p:grpSpPr>
                <p:cxnSp>
                  <p:nvCxnSpPr>
                    <p:cNvPr id="192" name="直線接點 191">
                      <a:extLst>
                        <a:ext uri="{FF2B5EF4-FFF2-40B4-BE49-F238E27FC236}">
                          <a16:creationId xmlns:a16="http://schemas.microsoft.com/office/drawing/2014/main" id="{920322B7-463E-42A3-99B8-6D9CC0889349}"/>
                        </a:ext>
                      </a:extLst>
                    </p:cNvPr>
                    <p:cNvCxnSpPr/>
                    <p:nvPr/>
                  </p:nvCxnSpPr>
                  <p:spPr>
                    <a:xfrm flipH="1">
                      <a:off x="2098596" y="1964914"/>
                      <a:ext cx="987559" cy="760348"/>
                    </a:xfrm>
                    <a:prstGeom prst="line">
                      <a:avLst/>
                    </a:prstGeom>
                    <a:ln w="28575">
                      <a:solidFill>
                        <a:srgbClr val="3081A8"/>
                      </a:solidFill>
                    </a:ln>
                  </p:spPr>
                  <p:style>
                    <a:lnRef idx="1">
                      <a:schemeClr val="accent1"/>
                    </a:lnRef>
                    <a:fillRef idx="0">
                      <a:schemeClr val="accent1"/>
                    </a:fillRef>
                    <a:effectRef idx="0">
                      <a:schemeClr val="accent1"/>
                    </a:effectRef>
                    <a:fontRef idx="minor">
                      <a:schemeClr val="tx1"/>
                    </a:fontRef>
                  </p:style>
                </p:cxnSp>
                <p:cxnSp>
                  <p:nvCxnSpPr>
                    <p:cNvPr id="193" name="直線接點 192">
                      <a:extLst>
                        <a:ext uri="{FF2B5EF4-FFF2-40B4-BE49-F238E27FC236}">
                          <a16:creationId xmlns:a16="http://schemas.microsoft.com/office/drawing/2014/main" id="{B5CDF910-91A5-443E-8CF6-2C8113298C3D}"/>
                        </a:ext>
                      </a:extLst>
                    </p:cNvPr>
                    <p:cNvCxnSpPr/>
                    <p:nvPr/>
                  </p:nvCxnSpPr>
                  <p:spPr>
                    <a:xfrm flipH="1">
                      <a:off x="771270" y="2989737"/>
                      <a:ext cx="987559" cy="760348"/>
                    </a:xfrm>
                    <a:prstGeom prst="line">
                      <a:avLst/>
                    </a:prstGeom>
                    <a:ln w="28575">
                      <a:solidFill>
                        <a:srgbClr val="3081A8"/>
                      </a:solidFill>
                    </a:ln>
                  </p:spPr>
                  <p:style>
                    <a:lnRef idx="1">
                      <a:schemeClr val="accent1"/>
                    </a:lnRef>
                    <a:fillRef idx="0">
                      <a:schemeClr val="accent1"/>
                    </a:fillRef>
                    <a:effectRef idx="0">
                      <a:schemeClr val="accent1"/>
                    </a:effectRef>
                    <a:fontRef idx="minor">
                      <a:schemeClr val="tx1"/>
                    </a:fontRef>
                  </p:style>
                </p:cxnSp>
              </p:grpSp>
              <p:sp>
                <p:nvSpPr>
                  <p:cNvPr id="191" name="矩形 190">
                    <a:extLst>
                      <a:ext uri="{FF2B5EF4-FFF2-40B4-BE49-F238E27FC236}">
                        <a16:creationId xmlns:a16="http://schemas.microsoft.com/office/drawing/2014/main" id="{E928381E-32BC-423B-B921-341AB07D417C}"/>
                      </a:ext>
                    </a:extLst>
                  </p:cNvPr>
                  <p:cNvSpPr/>
                  <p:nvPr/>
                </p:nvSpPr>
                <p:spPr>
                  <a:xfrm>
                    <a:off x="4028396" y="2622567"/>
                    <a:ext cx="462633" cy="404256"/>
                  </a:xfrm>
                  <a:prstGeom prst="rect">
                    <a:avLst/>
                  </a:prstGeom>
                  <a:solidFill>
                    <a:srgbClr val="448F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sz="1600" dirty="0">
                      <a:ea typeface="標楷體" panose="03000509000000000000" pitchFamily="65" charset="-120"/>
                    </a:endParaRPr>
                  </a:p>
                </p:txBody>
              </p:sp>
            </p:grpSp>
            <p:grpSp>
              <p:nvGrpSpPr>
                <p:cNvPr id="177" name="群組 176">
                  <a:extLst>
                    <a:ext uri="{FF2B5EF4-FFF2-40B4-BE49-F238E27FC236}">
                      <a16:creationId xmlns:a16="http://schemas.microsoft.com/office/drawing/2014/main" id="{92CE46EB-AE88-4BA3-A84C-6AFE015475F4}"/>
                    </a:ext>
                  </a:extLst>
                </p:cNvPr>
                <p:cNvGrpSpPr/>
                <p:nvPr/>
              </p:nvGrpSpPr>
              <p:grpSpPr>
                <a:xfrm>
                  <a:off x="771270" y="1964914"/>
                  <a:ext cx="2314885" cy="1785171"/>
                  <a:chOff x="771270" y="1964914"/>
                  <a:chExt cx="2314885" cy="1785171"/>
                </a:xfrm>
              </p:grpSpPr>
              <p:cxnSp>
                <p:nvCxnSpPr>
                  <p:cNvPr id="188" name="直線接點 187">
                    <a:extLst>
                      <a:ext uri="{FF2B5EF4-FFF2-40B4-BE49-F238E27FC236}">
                        <a16:creationId xmlns:a16="http://schemas.microsoft.com/office/drawing/2014/main" id="{D0616B8B-2580-43EF-BB52-68EA6F90EBFA}"/>
                      </a:ext>
                    </a:extLst>
                  </p:cNvPr>
                  <p:cNvCxnSpPr/>
                  <p:nvPr/>
                </p:nvCxnSpPr>
                <p:spPr>
                  <a:xfrm flipH="1">
                    <a:off x="2098596" y="1964914"/>
                    <a:ext cx="987559" cy="760348"/>
                  </a:xfrm>
                  <a:prstGeom prst="line">
                    <a:avLst/>
                  </a:prstGeom>
                  <a:ln w="28575">
                    <a:solidFill>
                      <a:srgbClr val="3081A8"/>
                    </a:solidFill>
                  </a:ln>
                </p:spPr>
                <p:style>
                  <a:lnRef idx="1">
                    <a:schemeClr val="accent1"/>
                  </a:lnRef>
                  <a:fillRef idx="0">
                    <a:schemeClr val="accent1"/>
                  </a:fillRef>
                  <a:effectRef idx="0">
                    <a:schemeClr val="accent1"/>
                  </a:effectRef>
                  <a:fontRef idx="minor">
                    <a:schemeClr val="tx1"/>
                  </a:fontRef>
                </p:style>
              </p:cxnSp>
              <p:cxnSp>
                <p:nvCxnSpPr>
                  <p:cNvPr id="189" name="直線接點 188">
                    <a:extLst>
                      <a:ext uri="{FF2B5EF4-FFF2-40B4-BE49-F238E27FC236}">
                        <a16:creationId xmlns:a16="http://schemas.microsoft.com/office/drawing/2014/main" id="{64B29D10-A0B0-4A6D-8D89-1CAF6F520A8F}"/>
                      </a:ext>
                    </a:extLst>
                  </p:cNvPr>
                  <p:cNvCxnSpPr/>
                  <p:nvPr/>
                </p:nvCxnSpPr>
                <p:spPr>
                  <a:xfrm flipH="1">
                    <a:off x="771270" y="2989737"/>
                    <a:ext cx="987559" cy="760348"/>
                  </a:xfrm>
                  <a:prstGeom prst="line">
                    <a:avLst/>
                  </a:prstGeom>
                  <a:ln w="28575">
                    <a:solidFill>
                      <a:srgbClr val="3081A8"/>
                    </a:solidFill>
                  </a:ln>
                </p:spPr>
                <p:style>
                  <a:lnRef idx="1">
                    <a:schemeClr val="accent1"/>
                  </a:lnRef>
                  <a:fillRef idx="0">
                    <a:schemeClr val="accent1"/>
                  </a:fillRef>
                  <a:effectRef idx="0">
                    <a:schemeClr val="accent1"/>
                  </a:effectRef>
                  <a:fontRef idx="minor">
                    <a:schemeClr val="tx1"/>
                  </a:fontRef>
                </p:style>
              </p:cxnSp>
            </p:grpSp>
            <p:grpSp>
              <p:nvGrpSpPr>
                <p:cNvPr id="178" name="群組 177">
                  <a:extLst>
                    <a:ext uri="{FF2B5EF4-FFF2-40B4-BE49-F238E27FC236}">
                      <a16:creationId xmlns:a16="http://schemas.microsoft.com/office/drawing/2014/main" id="{DE80D450-929B-4FA4-86D8-397095F360E3}"/>
                    </a:ext>
                  </a:extLst>
                </p:cNvPr>
                <p:cNvGrpSpPr/>
                <p:nvPr/>
              </p:nvGrpSpPr>
              <p:grpSpPr>
                <a:xfrm>
                  <a:off x="1858229" y="1112697"/>
                  <a:ext cx="2513470" cy="1477127"/>
                  <a:chOff x="2676935" y="-171340"/>
                  <a:chExt cx="3391895" cy="2155553"/>
                </a:xfrm>
              </p:grpSpPr>
              <p:sp>
                <p:nvSpPr>
                  <p:cNvPr id="186" name="雲朵形 185">
                    <a:extLst>
                      <a:ext uri="{FF2B5EF4-FFF2-40B4-BE49-F238E27FC236}">
                        <a16:creationId xmlns:a16="http://schemas.microsoft.com/office/drawing/2014/main" id="{2607C62D-5EDE-4E5F-80AE-8D6C1ACB3C5E}"/>
                      </a:ext>
                    </a:extLst>
                  </p:cNvPr>
                  <p:cNvSpPr/>
                  <p:nvPr/>
                </p:nvSpPr>
                <p:spPr>
                  <a:xfrm rot="326168">
                    <a:off x="2770608" y="-171340"/>
                    <a:ext cx="3262995" cy="2155553"/>
                  </a:xfrm>
                  <a:prstGeom prst="cloud">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sz="1600" dirty="0">
                      <a:ea typeface="標楷體" panose="03000509000000000000" pitchFamily="65" charset="-120"/>
                    </a:endParaRPr>
                  </a:p>
                </p:txBody>
              </p:sp>
              <p:sp>
                <p:nvSpPr>
                  <p:cNvPr id="187" name="文字方塊 123">
                    <a:extLst>
                      <a:ext uri="{FF2B5EF4-FFF2-40B4-BE49-F238E27FC236}">
                        <a16:creationId xmlns:a16="http://schemas.microsoft.com/office/drawing/2014/main" id="{6A92313D-4EAF-40F5-A61D-EA2B4F140E75}"/>
                      </a:ext>
                    </a:extLst>
                  </p:cNvPr>
                  <p:cNvSpPr txBox="1"/>
                  <p:nvPr/>
                </p:nvSpPr>
                <p:spPr>
                  <a:xfrm>
                    <a:off x="2676935" y="339795"/>
                    <a:ext cx="3391895" cy="1133279"/>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TW" sz="2800" dirty="0">
                        <a:solidFill>
                          <a:schemeClr val="bg1"/>
                        </a:solidFill>
                        <a:latin typeface="AaYuanQiman" panose="00020600040101010101" pitchFamily="18" charset="-122"/>
                        <a:ea typeface="AaYuanQiman" panose="00020600040101010101" pitchFamily="18" charset="-122"/>
                      </a:rPr>
                      <a:t>1.</a:t>
                    </a:r>
                    <a:r>
                      <a:rPr lang="zh-TW" altLang="en-US" sz="2800" dirty="0">
                        <a:solidFill>
                          <a:schemeClr val="bg1"/>
                        </a:solidFill>
                        <a:latin typeface="AaYuanQiman" panose="00020600040101010101" pitchFamily="18" charset="-122"/>
                        <a:ea typeface="AaYuanQiman" panose="00020600040101010101" pitchFamily="18" charset="-122"/>
                      </a:rPr>
                      <a:t>廣域網路</a:t>
                    </a:r>
                  </a:p>
                </p:txBody>
              </p:sp>
            </p:grpSp>
            <p:grpSp>
              <p:nvGrpSpPr>
                <p:cNvPr id="179" name="群組 178">
                  <a:extLst>
                    <a:ext uri="{FF2B5EF4-FFF2-40B4-BE49-F238E27FC236}">
                      <a16:creationId xmlns:a16="http://schemas.microsoft.com/office/drawing/2014/main" id="{3D33FD35-2304-45AD-8F87-E1CD8AD3B821}"/>
                    </a:ext>
                  </a:extLst>
                </p:cNvPr>
                <p:cNvGrpSpPr/>
                <p:nvPr/>
              </p:nvGrpSpPr>
              <p:grpSpPr>
                <a:xfrm>
                  <a:off x="-43293" y="3083039"/>
                  <a:ext cx="1917678" cy="1138335"/>
                  <a:chOff x="3084524" y="410607"/>
                  <a:chExt cx="2587881" cy="1661160"/>
                </a:xfrm>
              </p:grpSpPr>
              <p:sp>
                <p:nvSpPr>
                  <p:cNvPr id="184" name="雲朵形 183">
                    <a:extLst>
                      <a:ext uri="{FF2B5EF4-FFF2-40B4-BE49-F238E27FC236}">
                        <a16:creationId xmlns:a16="http://schemas.microsoft.com/office/drawing/2014/main" id="{743CD1E4-C2B3-4E25-8C01-4804CD04A2E1}"/>
                      </a:ext>
                    </a:extLst>
                  </p:cNvPr>
                  <p:cNvSpPr/>
                  <p:nvPr/>
                </p:nvSpPr>
                <p:spPr>
                  <a:xfrm rot="326168">
                    <a:off x="3142948" y="410607"/>
                    <a:ext cx="2514600" cy="1661160"/>
                  </a:xfrm>
                  <a:prstGeom prst="cloud">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sz="1600" dirty="0">
                      <a:ea typeface="標楷體" panose="03000509000000000000" pitchFamily="65" charset="-120"/>
                    </a:endParaRPr>
                  </a:p>
                </p:txBody>
              </p:sp>
              <p:sp>
                <p:nvSpPr>
                  <p:cNvPr id="185" name="文字方塊 121">
                    <a:extLst>
                      <a:ext uri="{FF2B5EF4-FFF2-40B4-BE49-F238E27FC236}">
                        <a16:creationId xmlns:a16="http://schemas.microsoft.com/office/drawing/2014/main" id="{82A0BB90-9CC8-4D46-A640-AC4272BC30D1}"/>
                      </a:ext>
                    </a:extLst>
                  </p:cNvPr>
                  <p:cNvSpPr txBox="1"/>
                  <p:nvPr/>
                </p:nvSpPr>
                <p:spPr>
                  <a:xfrm>
                    <a:off x="3084524" y="824609"/>
                    <a:ext cx="2587881" cy="894696"/>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TW" sz="2000" dirty="0">
                        <a:solidFill>
                          <a:schemeClr val="bg1"/>
                        </a:solidFill>
                        <a:latin typeface="AaYuanQiman" panose="00020600040101010101" pitchFamily="18" charset="-122"/>
                        <a:ea typeface="AaYuanQiman" panose="00020600040101010101" pitchFamily="18" charset="-122"/>
                      </a:rPr>
                      <a:t>2.</a:t>
                    </a:r>
                    <a:r>
                      <a:rPr lang="zh-TW" altLang="en-US" sz="2000" dirty="0">
                        <a:solidFill>
                          <a:schemeClr val="bg1"/>
                        </a:solidFill>
                        <a:latin typeface="AaYuanQiman" panose="00020600040101010101" pitchFamily="18" charset="-122"/>
                        <a:ea typeface="AaYuanQiman" panose="00020600040101010101" pitchFamily="18" charset="-122"/>
                      </a:rPr>
                      <a:t>都會網路</a:t>
                    </a:r>
                  </a:p>
                </p:txBody>
              </p:sp>
            </p:grpSp>
            <p:grpSp>
              <p:nvGrpSpPr>
                <p:cNvPr id="180" name="群組 179">
                  <a:extLst>
                    <a:ext uri="{FF2B5EF4-FFF2-40B4-BE49-F238E27FC236}">
                      <a16:creationId xmlns:a16="http://schemas.microsoft.com/office/drawing/2014/main" id="{6EFBF7C7-7DEC-45D6-947E-FDD3CFF14799}"/>
                    </a:ext>
                  </a:extLst>
                </p:cNvPr>
                <p:cNvGrpSpPr/>
                <p:nvPr/>
              </p:nvGrpSpPr>
              <p:grpSpPr>
                <a:xfrm>
                  <a:off x="4451703" y="3083039"/>
                  <a:ext cx="1921802" cy="1138336"/>
                  <a:chOff x="3142948" y="410607"/>
                  <a:chExt cx="2593446" cy="1661160"/>
                </a:xfrm>
              </p:grpSpPr>
              <p:sp>
                <p:nvSpPr>
                  <p:cNvPr id="182" name="雲朵形 181">
                    <a:extLst>
                      <a:ext uri="{FF2B5EF4-FFF2-40B4-BE49-F238E27FC236}">
                        <a16:creationId xmlns:a16="http://schemas.microsoft.com/office/drawing/2014/main" id="{98721596-44E1-4FCE-8E34-50E062D8A123}"/>
                      </a:ext>
                    </a:extLst>
                  </p:cNvPr>
                  <p:cNvSpPr/>
                  <p:nvPr/>
                </p:nvSpPr>
                <p:spPr>
                  <a:xfrm rot="326168">
                    <a:off x="3142948" y="410607"/>
                    <a:ext cx="2514600" cy="1661160"/>
                  </a:xfrm>
                  <a:prstGeom prst="cloud">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sz="1600" dirty="0">
                      <a:ea typeface="標楷體" panose="03000509000000000000" pitchFamily="65" charset="-120"/>
                    </a:endParaRPr>
                  </a:p>
                </p:txBody>
              </p:sp>
              <p:sp>
                <p:nvSpPr>
                  <p:cNvPr id="183" name="文字方塊 119">
                    <a:extLst>
                      <a:ext uri="{FF2B5EF4-FFF2-40B4-BE49-F238E27FC236}">
                        <a16:creationId xmlns:a16="http://schemas.microsoft.com/office/drawing/2014/main" id="{33E4D62F-ABB5-4768-BD19-0A4EB76B0B51}"/>
                      </a:ext>
                    </a:extLst>
                  </p:cNvPr>
                  <p:cNvSpPr txBox="1"/>
                  <p:nvPr/>
                </p:nvSpPr>
                <p:spPr>
                  <a:xfrm>
                    <a:off x="3157348" y="769166"/>
                    <a:ext cx="2579046" cy="894696"/>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TW" sz="2000" dirty="0">
                        <a:solidFill>
                          <a:schemeClr val="bg1"/>
                        </a:solidFill>
                        <a:latin typeface="AaYuanQiman" panose="00020600040101010101" pitchFamily="18" charset="-122"/>
                        <a:ea typeface="AaYuanQiman" panose="00020600040101010101" pitchFamily="18" charset="-122"/>
                      </a:rPr>
                      <a:t>2.</a:t>
                    </a:r>
                    <a:r>
                      <a:rPr lang="zh-TW" altLang="en-US" sz="2000" dirty="0">
                        <a:solidFill>
                          <a:schemeClr val="bg1"/>
                        </a:solidFill>
                        <a:latin typeface="AaYuanQiman" panose="00020600040101010101" pitchFamily="18" charset="-122"/>
                        <a:ea typeface="AaYuanQiman" panose="00020600040101010101" pitchFamily="18" charset="-122"/>
                      </a:rPr>
                      <a:t>都會網路</a:t>
                    </a:r>
                  </a:p>
                </p:txBody>
              </p:sp>
            </p:grpSp>
            <p:sp>
              <p:nvSpPr>
                <p:cNvPr id="181" name="矩形 180">
                  <a:extLst>
                    <a:ext uri="{FF2B5EF4-FFF2-40B4-BE49-F238E27FC236}">
                      <a16:creationId xmlns:a16="http://schemas.microsoft.com/office/drawing/2014/main" id="{1F319913-BDD9-4270-8594-7DCB4E77A781}"/>
                    </a:ext>
                  </a:extLst>
                </p:cNvPr>
                <p:cNvSpPr/>
                <p:nvPr/>
              </p:nvSpPr>
              <p:spPr>
                <a:xfrm>
                  <a:off x="1730304" y="2642356"/>
                  <a:ext cx="462633" cy="404256"/>
                </a:xfrm>
                <a:prstGeom prst="rect">
                  <a:avLst/>
                </a:prstGeom>
                <a:solidFill>
                  <a:srgbClr val="448F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sz="1600" dirty="0">
                    <a:ea typeface="標楷體" panose="03000509000000000000" pitchFamily="65" charset="-120"/>
                  </a:endParaRPr>
                </a:p>
              </p:txBody>
            </p:sp>
          </p:grpSp>
          <p:grpSp>
            <p:nvGrpSpPr>
              <p:cNvPr id="140" name="群組 139">
                <a:extLst>
                  <a:ext uri="{FF2B5EF4-FFF2-40B4-BE49-F238E27FC236}">
                    <a16:creationId xmlns:a16="http://schemas.microsoft.com/office/drawing/2014/main" id="{C024D266-8AA1-4EE6-89BD-1C205F92985D}"/>
                  </a:ext>
                </a:extLst>
              </p:cNvPr>
              <p:cNvGrpSpPr/>
              <p:nvPr/>
            </p:nvGrpSpPr>
            <p:grpSpPr>
              <a:xfrm>
                <a:off x="1688424" y="4690050"/>
                <a:ext cx="1694512" cy="1817195"/>
                <a:chOff x="2852473" y="2903246"/>
                <a:chExt cx="1694512" cy="1817195"/>
              </a:xfrm>
            </p:grpSpPr>
            <p:grpSp>
              <p:nvGrpSpPr>
                <p:cNvPr id="168" name="群組 167">
                  <a:extLst>
                    <a:ext uri="{FF2B5EF4-FFF2-40B4-BE49-F238E27FC236}">
                      <a16:creationId xmlns:a16="http://schemas.microsoft.com/office/drawing/2014/main" id="{6CEE793C-E351-445D-B9EE-4A26D243DC14}"/>
                    </a:ext>
                  </a:extLst>
                </p:cNvPr>
                <p:cNvGrpSpPr/>
                <p:nvPr/>
              </p:nvGrpSpPr>
              <p:grpSpPr>
                <a:xfrm>
                  <a:off x="2852473" y="3174846"/>
                  <a:ext cx="1694512" cy="1545595"/>
                  <a:chOff x="2852473" y="3174846"/>
                  <a:chExt cx="1694512" cy="1545595"/>
                </a:xfrm>
              </p:grpSpPr>
              <p:cxnSp>
                <p:nvCxnSpPr>
                  <p:cNvPr id="170" name="直線接點 169">
                    <a:extLst>
                      <a:ext uri="{FF2B5EF4-FFF2-40B4-BE49-F238E27FC236}">
                        <a16:creationId xmlns:a16="http://schemas.microsoft.com/office/drawing/2014/main" id="{F310B319-1C0A-4527-BC7E-D98F705B0782}"/>
                      </a:ext>
                    </a:extLst>
                  </p:cNvPr>
                  <p:cNvCxnSpPr/>
                  <p:nvPr/>
                </p:nvCxnSpPr>
                <p:spPr>
                  <a:xfrm>
                    <a:off x="3689246" y="3174846"/>
                    <a:ext cx="4582" cy="658757"/>
                  </a:xfrm>
                  <a:prstGeom prst="line">
                    <a:avLst/>
                  </a:prstGeom>
                  <a:ln w="28575">
                    <a:solidFill>
                      <a:srgbClr val="3081A8"/>
                    </a:solidFill>
                  </a:ln>
                </p:spPr>
                <p:style>
                  <a:lnRef idx="1">
                    <a:schemeClr val="accent1"/>
                  </a:lnRef>
                  <a:fillRef idx="0">
                    <a:schemeClr val="accent1"/>
                  </a:fillRef>
                  <a:effectRef idx="0">
                    <a:schemeClr val="accent1"/>
                  </a:effectRef>
                  <a:fontRef idx="minor">
                    <a:schemeClr val="tx1"/>
                  </a:fontRef>
                </p:style>
              </p:cxnSp>
              <p:cxnSp>
                <p:nvCxnSpPr>
                  <p:cNvPr id="171" name="直線接點 170">
                    <a:extLst>
                      <a:ext uri="{FF2B5EF4-FFF2-40B4-BE49-F238E27FC236}">
                        <a16:creationId xmlns:a16="http://schemas.microsoft.com/office/drawing/2014/main" id="{A3673C32-76C1-48FD-8DD6-AB272AFD6F7A}"/>
                      </a:ext>
                    </a:extLst>
                  </p:cNvPr>
                  <p:cNvCxnSpPr/>
                  <p:nvPr/>
                </p:nvCxnSpPr>
                <p:spPr>
                  <a:xfrm flipH="1">
                    <a:off x="3064295" y="3823338"/>
                    <a:ext cx="1290016" cy="10265"/>
                  </a:xfrm>
                  <a:prstGeom prst="line">
                    <a:avLst/>
                  </a:prstGeom>
                  <a:ln w="28575">
                    <a:solidFill>
                      <a:srgbClr val="3081A8"/>
                    </a:solidFill>
                  </a:ln>
                </p:spPr>
                <p:style>
                  <a:lnRef idx="1">
                    <a:schemeClr val="accent1"/>
                  </a:lnRef>
                  <a:fillRef idx="0">
                    <a:schemeClr val="accent1"/>
                  </a:fillRef>
                  <a:effectRef idx="0">
                    <a:schemeClr val="accent1"/>
                  </a:effectRef>
                  <a:fontRef idx="minor">
                    <a:schemeClr val="tx1"/>
                  </a:fontRef>
                </p:style>
              </p:cxnSp>
              <p:cxnSp>
                <p:nvCxnSpPr>
                  <p:cNvPr id="172" name="直線接點 171">
                    <a:extLst>
                      <a:ext uri="{FF2B5EF4-FFF2-40B4-BE49-F238E27FC236}">
                        <a16:creationId xmlns:a16="http://schemas.microsoft.com/office/drawing/2014/main" id="{F062398A-9405-4389-B16E-A25C108D4AF6}"/>
                      </a:ext>
                    </a:extLst>
                  </p:cNvPr>
                  <p:cNvCxnSpPr/>
                  <p:nvPr/>
                </p:nvCxnSpPr>
                <p:spPr>
                  <a:xfrm>
                    <a:off x="3161512" y="3823338"/>
                    <a:ext cx="0" cy="440752"/>
                  </a:xfrm>
                  <a:prstGeom prst="line">
                    <a:avLst/>
                  </a:prstGeom>
                  <a:ln w="28575">
                    <a:solidFill>
                      <a:srgbClr val="3081A8"/>
                    </a:solidFill>
                  </a:ln>
                </p:spPr>
                <p:style>
                  <a:lnRef idx="1">
                    <a:schemeClr val="accent1"/>
                  </a:lnRef>
                  <a:fillRef idx="0">
                    <a:schemeClr val="accent1"/>
                  </a:fillRef>
                  <a:effectRef idx="0">
                    <a:schemeClr val="accent1"/>
                  </a:effectRef>
                  <a:fontRef idx="minor">
                    <a:schemeClr val="tx1"/>
                  </a:fontRef>
                </p:style>
              </p:cxnSp>
              <p:cxnSp>
                <p:nvCxnSpPr>
                  <p:cNvPr id="173" name="直線接點 172">
                    <a:extLst>
                      <a:ext uri="{FF2B5EF4-FFF2-40B4-BE49-F238E27FC236}">
                        <a16:creationId xmlns:a16="http://schemas.microsoft.com/office/drawing/2014/main" id="{CCDA56AD-1161-4891-9E5A-D98385117C96}"/>
                      </a:ext>
                    </a:extLst>
                  </p:cNvPr>
                  <p:cNvCxnSpPr/>
                  <p:nvPr/>
                </p:nvCxnSpPr>
                <p:spPr>
                  <a:xfrm>
                    <a:off x="4243286" y="3833603"/>
                    <a:ext cx="0" cy="440752"/>
                  </a:xfrm>
                  <a:prstGeom prst="line">
                    <a:avLst/>
                  </a:prstGeom>
                  <a:ln w="28575">
                    <a:solidFill>
                      <a:srgbClr val="3081A8"/>
                    </a:solidFill>
                  </a:ln>
                </p:spPr>
                <p:style>
                  <a:lnRef idx="1">
                    <a:schemeClr val="accent1"/>
                  </a:lnRef>
                  <a:fillRef idx="0">
                    <a:schemeClr val="accent1"/>
                  </a:fillRef>
                  <a:effectRef idx="0">
                    <a:schemeClr val="accent1"/>
                  </a:effectRef>
                  <a:fontRef idx="minor">
                    <a:schemeClr val="tx1"/>
                  </a:fontRef>
                </p:style>
              </p:cxnSp>
              <p:sp>
                <p:nvSpPr>
                  <p:cNvPr id="174" name="橢圓 173">
                    <a:extLst>
                      <a:ext uri="{FF2B5EF4-FFF2-40B4-BE49-F238E27FC236}">
                        <a16:creationId xmlns:a16="http://schemas.microsoft.com/office/drawing/2014/main" id="{CEB6207E-7F9A-4543-A726-97B00752E23C}"/>
                      </a:ext>
                    </a:extLst>
                  </p:cNvPr>
                  <p:cNvSpPr/>
                  <p:nvPr/>
                </p:nvSpPr>
                <p:spPr>
                  <a:xfrm>
                    <a:off x="2852473" y="4264090"/>
                    <a:ext cx="618078" cy="456351"/>
                  </a:xfrm>
                  <a:prstGeom prst="ellipse">
                    <a:avLst/>
                  </a:prstGeom>
                  <a:solidFill>
                    <a:srgbClr val="448F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TW" sz="1000" dirty="0">
                        <a:ea typeface="標楷體" panose="03000509000000000000" pitchFamily="65" charset="-120"/>
                      </a:rPr>
                      <a:t>3</a:t>
                    </a:r>
                    <a:endParaRPr lang="zh-TW" altLang="en-US" sz="1000" dirty="0">
                      <a:ea typeface="標楷體" panose="03000509000000000000" pitchFamily="65" charset="-120"/>
                    </a:endParaRPr>
                  </a:p>
                </p:txBody>
              </p:sp>
              <p:sp>
                <p:nvSpPr>
                  <p:cNvPr id="175" name="橢圓 174">
                    <a:extLst>
                      <a:ext uri="{FF2B5EF4-FFF2-40B4-BE49-F238E27FC236}">
                        <a16:creationId xmlns:a16="http://schemas.microsoft.com/office/drawing/2014/main" id="{E6AE3A18-6AA9-41A6-A279-1125E9FC8B77}"/>
                      </a:ext>
                    </a:extLst>
                  </p:cNvPr>
                  <p:cNvSpPr/>
                  <p:nvPr/>
                </p:nvSpPr>
                <p:spPr>
                  <a:xfrm>
                    <a:off x="3928907" y="4264090"/>
                    <a:ext cx="618078" cy="456351"/>
                  </a:xfrm>
                  <a:prstGeom prst="ellipse">
                    <a:avLst/>
                  </a:prstGeom>
                  <a:solidFill>
                    <a:srgbClr val="448F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TW" sz="1000" dirty="0">
                        <a:ea typeface="標楷體" panose="03000509000000000000" pitchFamily="65" charset="-120"/>
                      </a:rPr>
                      <a:t>4</a:t>
                    </a:r>
                    <a:endParaRPr lang="zh-TW" altLang="en-US" sz="1000" dirty="0">
                      <a:ea typeface="標楷體" panose="03000509000000000000" pitchFamily="65" charset="-120"/>
                    </a:endParaRPr>
                  </a:p>
                </p:txBody>
              </p:sp>
            </p:grpSp>
            <p:sp>
              <p:nvSpPr>
                <p:cNvPr id="169" name="矩形 168">
                  <a:extLst>
                    <a:ext uri="{FF2B5EF4-FFF2-40B4-BE49-F238E27FC236}">
                      <a16:creationId xmlns:a16="http://schemas.microsoft.com/office/drawing/2014/main" id="{92F1B15E-61F5-4E18-9982-84F0ABEDAB47}"/>
                    </a:ext>
                  </a:extLst>
                </p:cNvPr>
                <p:cNvSpPr/>
                <p:nvPr/>
              </p:nvSpPr>
              <p:spPr>
                <a:xfrm>
                  <a:off x="3462512" y="2903246"/>
                  <a:ext cx="462633" cy="404256"/>
                </a:xfrm>
                <a:prstGeom prst="rect">
                  <a:avLst/>
                </a:prstGeom>
                <a:solidFill>
                  <a:srgbClr val="448F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sz="1600" dirty="0">
                    <a:ea typeface="標楷體" panose="03000509000000000000" pitchFamily="65" charset="-120"/>
                  </a:endParaRPr>
                </a:p>
              </p:txBody>
            </p:sp>
          </p:grpSp>
          <p:grpSp>
            <p:nvGrpSpPr>
              <p:cNvPr id="141" name="群組 140">
                <a:extLst>
                  <a:ext uri="{FF2B5EF4-FFF2-40B4-BE49-F238E27FC236}">
                    <a16:creationId xmlns:a16="http://schemas.microsoft.com/office/drawing/2014/main" id="{83846F61-4827-4FF7-BB57-4BC3590078C6}"/>
                  </a:ext>
                </a:extLst>
              </p:cNvPr>
              <p:cNvGrpSpPr/>
              <p:nvPr/>
            </p:nvGrpSpPr>
            <p:grpSpPr>
              <a:xfrm>
                <a:off x="-47978" y="4677093"/>
                <a:ext cx="1704673" cy="1817195"/>
                <a:chOff x="2852473" y="2903246"/>
                <a:chExt cx="1704673" cy="1817195"/>
              </a:xfrm>
            </p:grpSpPr>
            <p:grpSp>
              <p:nvGrpSpPr>
                <p:cNvPr id="160" name="群組 159">
                  <a:extLst>
                    <a:ext uri="{FF2B5EF4-FFF2-40B4-BE49-F238E27FC236}">
                      <a16:creationId xmlns:a16="http://schemas.microsoft.com/office/drawing/2014/main" id="{4F9F2CE2-02F4-4CEF-9CE0-BC53E454C69E}"/>
                    </a:ext>
                  </a:extLst>
                </p:cNvPr>
                <p:cNvGrpSpPr/>
                <p:nvPr/>
              </p:nvGrpSpPr>
              <p:grpSpPr>
                <a:xfrm>
                  <a:off x="2852473" y="3174846"/>
                  <a:ext cx="1704673" cy="1545595"/>
                  <a:chOff x="2852473" y="3174846"/>
                  <a:chExt cx="1704673" cy="1545595"/>
                </a:xfrm>
              </p:grpSpPr>
              <p:cxnSp>
                <p:nvCxnSpPr>
                  <p:cNvPr id="162" name="直線接點 161">
                    <a:extLst>
                      <a:ext uri="{FF2B5EF4-FFF2-40B4-BE49-F238E27FC236}">
                        <a16:creationId xmlns:a16="http://schemas.microsoft.com/office/drawing/2014/main" id="{864C0959-7D5F-414B-8E7C-A497E8FEA15C}"/>
                      </a:ext>
                    </a:extLst>
                  </p:cNvPr>
                  <p:cNvCxnSpPr/>
                  <p:nvPr/>
                </p:nvCxnSpPr>
                <p:spPr>
                  <a:xfrm>
                    <a:off x="3689246" y="3174846"/>
                    <a:ext cx="4582" cy="658757"/>
                  </a:xfrm>
                  <a:prstGeom prst="line">
                    <a:avLst/>
                  </a:prstGeom>
                  <a:ln w="28575">
                    <a:solidFill>
                      <a:srgbClr val="3081A8"/>
                    </a:solidFill>
                  </a:ln>
                </p:spPr>
                <p:style>
                  <a:lnRef idx="1">
                    <a:schemeClr val="accent1"/>
                  </a:lnRef>
                  <a:fillRef idx="0">
                    <a:schemeClr val="accent1"/>
                  </a:fillRef>
                  <a:effectRef idx="0">
                    <a:schemeClr val="accent1"/>
                  </a:effectRef>
                  <a:fontRef idx="minor">
                    <a:schemeClr val="tx1"/>
                  </a:fontRef>
                </p:style>
              </p:cxnSp>
              <p:cxnSp>
                <p:nvCxnSpPr>
                  <p:cNvPr id="163" name="直線接點 162">
                    <a:extLst>
                      <a:ext uri="{FF2B5EF4-FFF2-40B4-BE49-F238E27FC236}">
                        <a16:creationId xmlns:a16="http://schemas.microsoft.com/office/drawing/2014/main" id="{F0041EAD-0B4B-45AD-A2D6-429138B560FE}"/>
                      </a:ext>
                    </a:extLst>
                  </p:cNvPr>
                  <p:cNvCxnSpPr/>
                  <p:nvPr/>
                </p:nvCxnSpPr>
                <p:spPr>
                  <a:xfrm flipH="1">
                    <a:off x="3064295" y="3823338"/>
                    <a:ext cx="1290016" cy="10265"/>
                  </a:xfrm>
                  <a:prstGeom prst="line">
                    <a:avLst/>
                  </a:prstGeom>
                  <a:ln w="28575">
                    <a:solidFill>
                      <a:srgbClr val="3081A8"/>
                    </a:solidFill>
                  </a:ln>
                </p:spPr>
                <p:style>
                  <a:lnRef idx="1">
                    <a:schemeClr val="accent1"/>
                  </a:lnRef>
                  <a:fillRef idx="0">
                    <a:schemeClr val="accent1"/>
                  </a:fillRef>
                  <a:effectRef idx="0">
                    <a:schemeClr val="accent1"/>
                  </a:effectRef>
                  <a:fontRef idx="minor">
                    <a:schemeClr val="tx1"/>
                  </a:fontRef>
                </p:style>
              </p:cxnSp>
              <p:cxnSp>
                <p:nvCxnSpPr>
                  <p:cNvPr id="164" name="直線接點 163">
                    <a:extLst>
                      <a:ext uri="{FF2B5EF4-FFF2-40B4-BE49-F238E27FC236}">
                        <a16:creationId xmlns:a16="http://schemas.microsoft.com/office/drawing/2014/main" id="{B4B6D374-0100-4D39-8919-BB27C65E5D18}"/>
                      </a:ext>
                    </a:extLst>
                  </p:cNvPr>
                  <p:cNvCxnSpPr/>
                  <p:nvPr/>
                </p:nvCxnSpPr>
                <p:spPr>
                  <a:xfrm>
                    <a:off x="3161512" y="3823338"/>
                    <a:ext cx="0" cy="440752"/>
                  </a:xfrm>
                  <a:prstGeom prst="line">
                    <a:avLst/>
                  </a:prstGeom>
                  <a:ln w="28575">
                    <a:solidFill>
                      <a:srgbClr val="3081A8"/>
                    </a:solidFill>
                  </a:ln>
                </p:spPr>
                <p:style>
                  <a:lnRef idx="1">
                    <a:schemeClr val="accent1"/>
                  </a:lnRef>
                  <a:fillRef idx="0">
                    <a:schemeClr val="accent1"/>
                  </a:fillRef>
                  <a:effectRef idx="0">
                    <a:schemeClr val="accent1"/>
                  </a:effectRef>
                  <a:fontRef idx="minor">
                    <a:schemeClr val="tx1"/>
                  </a:fontRef>
                </p:style>
              </p:cxnSp>
              <p:cxnSp>
                <p:nvCxnSpPr>
                  <p:cNvPr id="165" name="直線接點 164">
                    <a:extLst>
                      <a:ext uri="{FF2B5EF4-FFF2-40B4-BE49-F238E27FC236}">
                        <a16:creationId xmlns:a16="http://schemas.microsoft.com/office/drawing/2014/main" id="{5C2658BB-8BAF-4ED3-9A59-BE0E462EF86A}"/>
                      </a:ext>
                    </a:extLst>
                  </p:cNvPr>
                  <p:cNvCxnSpPr/>
                  <p:nvPr/>
                </p:nvCxnSpPr>
                <p:spPr>
                  <a:xfrm>
                    <a:off x="4243286" y="3833603"/>
                    <a:ext cx="0" cy="440752"/>
                  </a:xfrm>
                  <a:prstGeom prst="line">
                    <a:avLst/>
                  </a:prstGeom>
                  <a:ln w="28575">
                    <a:solidFill>
                      <a:srgbClr val="3081A8"/>
                    </a:solidFill>
                  </a:ln>
                </p:spPr>
                <p:style>
                  <a:lnRef idx="1">
                    <a:schemeClr val="accent1"/>
                  </a:lnRef>
                  <a:fillRef idx="0">
                    <a:schemeClr val="accent1"/>
                  </a:fillRef>
                  <a:effectRef idx="0">
                    <a:schemeClr val="accent1"/>
                  </a:effectRef>
                  <a:fontRef idx="minor">
                    <a:schemeClr val="tx1"/>
                  </a:fontRef>
                </p:style>
              </p:cxnSp>
              <p:sp>
                <p:nvSpPr>
                  <p:cNvPr id="166" name="橢圓 165">
                    <a:extLst>
                      <a:ext uri="{FF2B5EF4-FFF2-40B4-BE49-F238E27FC236}">
                        <a16:creationId xmlns:a16="http://schemas.microsoft.com/office/drawing/2014/main" id="{0070B3B9-534D-48D8-BC14-CBE81A77E260}"/>
                      </a:ext>
                    </a:extLst>
                  </p:cNvPr>
                  <p:cNvSpPr/>
                  <p:nvPr/>
                </p:nvSpPr>
                <p:spPr>
                  <a:xfrm>
                    <a:off x="2852473" y="4264090"/>
                    <a:ext cx="618078" cy="456351"/>
                  </a:xfrm>
                  <a:prstGeom prst="ellipse">
                    <a:avLst/>
                  </a:prstGeom>
                  <a:solidFill>
                    <a:srgbClr val="448F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TW" sz="1000" dirty="0">
                        <a:ea typeface="標楷體" panose="03000509000000000000" pitchFamily="65" charset="-120"/>
                      </a:rPr>
                      <a:t>1</a:t>
                    </a:r>
                    <a:endParaRPr lang="zh-TW" altLang="en-US" sz="1000" dirty="0">
                      <a:ea typeface="標楷體" panose="03000509000000000000" pitchFamily="65" charset="-120"/>
                    </a:endParaRPr>
                  </a:p>
                </p:txBody>
              </p:sp>
              <p:sp>
                <p:nvSpPr>
                  <p:cNvPr id="167" name="橢圓 166">
                    <a:extLst>
                      <a:ext uri="{FF2B5EF4-FFF2-40B4-BE49-F238E27FC236}">
                        <a16:creationId xmlns:a16="http://schemas.microsoft.com/office/drawing/2014/main" id="{B1D591C0-0A73-4F6C-8763-D38711A31FAB}"/>
                      </a:ext>
                    </a:extLst>
                  </p:cNvPr>
                  <p:cNvSpPr/>
                  <p:nvPr/>
                </p:nvSpPr>
                <p:spPr>
                  <a:xfrm>
                    <a:off x="3939068" y="4264090"/>
                    <a:ext cx="618078" cy="456351"/>
                  </a:xfrm>
                  <a:prstGeom prst="ellipse">
                    <a:avLst/>
                  </a:prstGeom>
                  <a:solidFill>
                    <a:srgbClr val="448F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TW" sz="1000" dirty="0">
                        <a:ea typeface="標楷體" panose="03000509000000000000" pitchFamily="65" charset="-120"/>
                      </a:rPr>
                      <a:t>2</a:t>
                    </a:r>
                    <a:endParaRPr lang="zh-TW" altLang="en-US" sz="1000" dirty="0">
                      <a:ea typeface="標楷體" panose="03000509000000000000" pitchFamily="65" charset="-120"/>
                    </a:endParaRPr>
                  </a:p>
                </p:txBody>
              </p:sp>
            </p:grpSp>
            <p:sp>
              <p:nvSpPr>
                <p:cNvPr id="161" name="矩形 160">
                  <a:extLst>
                    <a:ext uri="{FF2B5EF4-FFF2-40B4-BE49-F238E27FC236}">
                      <a16:creationId xmlns:a16="http://schemas.microsoft.com/office/drawing/2014/main" id="{78FF41DF-5760-4FB8-A6E7-A59046996A29}"/>
                    </a:ext>
                  </a:extLst>
                </p:cNvPr>
                <p:cNvSpPr/>
                <p:nvPr/>
              </p:nvSpPr>
              <p:spPr>
                <a:xfrm>
                  <a:off x="3462512" y="2903246"/>
                  <a:ext cx="462633" cy="404256"/>
                </a:xfrm>
                <a:prstGeom prst="rect">
                  <a:avLst/>
                </a:prstGeom>
                <a:solidFill>
                  <a:srgbClr val="448F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sz="1600" dirty="0">
                    <a:ea typeface="標楷體" panose="03000509000000000000" pitchFamily="65" charset="-120"/>
                  </a:endParaRPr>
                </a:p>
              </p:txBody>
            </p:sp>
          </p:grpSp>
          <p:grpSp>
            <p:nvGrpSpPr>
              <p:cNvPr id="142" name="群組 141">
                <a:extLst>
                  <a:ext uri="{FF2B5EF4-FFF2-40B4-BE49-F238E27FC236}">
                    <a16:creationId xmlns:a16="http://schemas.microsoft.com/office/drawing/2014/main" id="{96041E69-8029-49E1-8417-C89E61B3CB82}"/>
                  </a:ext>
                </a:extLst>
              </p:cNvPr>
              <p:cNvGrpSpPr/>
              <p:nvPr/>
            </p:nvGrpSpPr>
            <p:grpSpPr>
              <a:xfrm>
                <a:off x="6015524" y="4615886"/>
                <a:ext cx="1699853" cy="1891359"/>
                <a:chOff x="2852474" y="2903246"/>
                <a:chExt cx="1699853" cy="1891359"/>
              </a:xfrm>
            </p:grpSpPr>
            <p:grpSp>
              <p:nvGrpSpPr>
                <p:cNvPr id="152" name="群組 151">
                  <a:extLst>
                    <a:ext uri="{FF2B5EF4-FFF2-40B4-BE49-F238E27FC236}">
                      <a16:creationId xmlns:a16="http://schemas.microsoft.com/office/drawing/2014/main" id="{8CEA0B6F-92F0-4336-A87B-94409DAABC00}"/>
                    </a:ext>
                  </a:extLst>
                </p:cNvPr>
                <p:cNvGrpSpPr/>
                <p:nvPr/>
              </p:nvGrpSpPr>
              <p:grpSpPr>
                <a:xfrm>
                  <a:off x="2852474" y="3174846"/>
                  <a:ext cx="1699853" cy="1619759"/>
                  <a:chOff x="2852474" y="3174846"/>
                  <a:chExt cx="1699853" cy="1619759"/>
                </a:xfrm>
              </p:grpSpPr>
              <p:cxnSp>
                <p:nvCxnSpPr>
                  <p:cNvPr id="154" name="直線接點 153">
                    <a:extLst>
                      <a:ext uri="{FF2B5EF4-FFF2-40B4-BE49-F238E27FC236}">
                        <a16:creationId xmlns:a16="http://schemas.microsoft.com/office/drawing/2014/main" id="{79F1F2D3-D4DA-4CF7-B5EA-3A0F082528E9}"/>
                      </a:ext>
                    </a:extLst>
                  </p:cNvPr>
                  <p:cNvCxnSpPr/>
                  <p:nvPr/>
                </p:nvCxnSpPr>
                <p:spPr>
                  <a:xfrm>
                    <a:off x="3689246" y="3174846"/>
                    <a:ext cx="4582" cy="658757"/>
                  </a:xfrm>
                  <a:prstGeom prst="line">
                    <a:avLst/>
                  </a:prstGeom>
                  <a:ln w="28575">
                    <a:solidFill>
                      <a:srgbClr val="3081A8"/>
                    </a:solidFill>
                  </a:ln>
                </p:spPr>
                <p:style>
                  <a:lnRef idx="1">
                    <a:schemeClr val="accent1"/>
                  </a:lnRef>
                  <a:fillRef idx="0">
                    <a:schemeClr val="accent1"/>
                  </a:fillRef>
                  <a:effectRef idx="0">
                    <a:schemeClr val="accent1"/>
                  </a:effectRef>
                  <a:fontRef idx="minor">
                    <a:schemeClr val="tx1"/>
                  </a:fontRef>
                </p:style>
              </p:cxnSp>
              <p:cxnSp>
                <p:nvCxnSpPr>
                  <p:cNvPr id="155" name="直線接點 154">
                    <a:extLst>
                      <a:ext uri="{FF2B5EF4-FFF2-40B4-BE49-F238E27FC236}">
                        <a16:creationId xmlns:a16="http://schemas.microsoft.com/office/drawing/2014/main" id="{8D6995C9-6C4E-403C-980B-882F4589046A}"/>
                      </a:ext>
                    </a:extLst>
                  </p:cNvPr>
                  <p:cNvCxnSpPr/>
                  <p:nvPr/>
                </p:nvCxnSpPr>
                <p:spPr>
                  <a:xfrm flipH="1">
                    <a:off x="3064295" y="3823338"/>
                    <a:ext cx="1290016" cy="10265"/>
                  </a:xfrm>
                  <a:prstGeom prst="line">
                    <a:avLst/>
                  </a:prstGeom>
                  <a:ln w="28575">
                    <a:solidFill>
                      <a:srgbClr val="3081A8"/>
                    </a:solidFill>
                  </a:ln>
                </p:spPr>
                <p:style>
                  <a:lnRef idx="1">
                    <a:schemeClr val="accent1"/>
                  </a:lnRef>
                  <a:fillRef idx="0">
                    <a:schemeClr val="accent1"/>
                  </a:fillRef>
                  <a:effectRef idx="0">
                    <a:schemeClr val="accent1"/>
                  </a:effectRef>
                  <a:fontRef idx="minor">
                    <a:schemeClr val="tx1"/>
                  </a:fontRef>
                </p:style>
              </p:cxnSp>
              <p:cxnSp>
                <p:nvCxnSpPr>
                  <p:cNvPr id="156" name="直線接點 155">
                    <a:extLst>
                      <a:ext uri="{FF2B5EF4-FFF2-40B4-BE49-F238E27FC236}">
                        <a16:creationId xmlns:a16="http://schemas.microsoft.com/office/drawing/2014/main" id="{E85D538E-B0CF-4CE5-B10D-88826A9C36E3}"/>
                      </a:ext>
                    </a:extLst>
                  </p:cNvPr>
                  <p:cNvCxnSpPr/>
                  <p:nvPr/>
                </p:nvCxnSpPr>
                <p:spPr>
                  <a:xfrm flipH="1">
                    <a:off x="3161511" y="3833603"/>
                    <a:ext cx="1594" cy="504651"/>
                  </a:xfrm>
                  <a:prstGeom prst="line">
                    <a:avLst/>
                  </a:prstGeom>
                  <a:ln w="28575">
                    <a:solidFill>
                      <a:srgbClr val="3081A8"/>
                    </a:solidFill>
                  </a:ln>
                </p:spPr>
                <p:style>
                  <a:lnRef idx="1">
                    <a:schemeClr val="accent1"/>
                  </a:lnRef>
                  <a:fillRef idx="0">
                    <a:schemeClr val="accent1"/>
                  </a:fillRef>
                  <a:effectRef idx="0">
                    <a:schemeClr val="accent1"/>
                  </a:effectRef>
                  <a:fontRef idx="minor">
                    <a:schemeClr val="tx1"/>
                  </a:fontRef>
                </p:style>
              </p:cxnSp>
              <p:cxnSp>
                <p:nvCxnSpPr>
                  <p:cNvPr id="157" name="直線接點 156">
                    <a:extLst>
                      <a:ext uri="{FF2B5EF4-FFF2-40B4-BE49-F238E27FC236}">
                        <a16:creationId xmlns:a16="http://schemas.microsoft.com/office/drawing/2014/main" id="{A4FAEDA8-3161-4633-BC65-C558217B7F61}"/>
                      </a:ext>
                    </a:extLst>
                  </p:cNvPr>
                  <p:cNvCxnSpPr>
                    <a:cxnSpLocks/>
                    <a:endCxn id="159" idx="0"/>
                  </p:cNvCxnSpPr>
                  <p:nvPr/>
                </p:nvCxnSpPr>
                <p:spPr>
                  <a:xfrm>
                    <a:off x="4243285" y="3833602"/>
                    <a:ext cx="3" cy="467831"/>
                  </a:xfrm>
                  <a:prstGeom prst="line">
                    <a:avLst/>
                  </a:prstGeom>
                  <a:ln w="28575">
                    <a:solidFill>
                      <a:srgbClr val="3081A8"/>
                    </a:solidFill>
                  </a:ln>
                </p:spPr>
                <p:style>
                  <a:lnRef idx="1">
                    <a:schemeClr val="accent1"/>
                  </a:lnRef>
                  <a:fillRef idx="0">
                    <a:schemeClr val="accent1"/>
                  </a:fillRef>
                  <a:effectRef idx="0">
                    <a:schemeClr val="accent1"/>
                  </a:effectRef>
                  <a:fontRef idx="minor">
                    <a:schemeClr val="tx1"/>
                  </a:fontRef>
                </p:style>
              </p:cxnSp>
              <p:sp>
                <p:nvSpPr>
                  <p:cNvPr id="158" name="橢圓 157">
                    <a:extLst>
                      <a:ext uri="{FF2B5EF4-FFF2-40B4-BE49-F238E27FC236}">
                        <a16:creationId xmlns:a16="http://schemas.microsoft.com/office/drawing/2014/main" id="{CA12AD36-7648-4FBC-82BF-4453E712EC3B}"/>
                      </a:ext>
                    </a:extLst>
                  </p:cNvPr>
                  <p:cNvSpPr/>
                  <p:nvPr/>
                </p:nvSpPr>
                <p:spPr>
                  <a:xfrm>
                    <a:off x="2852474" y="4338254"/>
                    <a:ext cx="618078" cy="456351"/>
                  </a:xfrm>
                  <a:prstGeom prst="ellipse">
                    <a:avLst/>
                  </a:prstGeom>
                  <a:solidFill>
                    <a:srgbClr val="448F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TW" sz="1000" dirty="0">
                        <a:ea typeface="標楷體" panose="03000509000000000000" pitchFamily="65" charset="-120"/>
                      </a:rPr>
                      <a:t>7</a:t>
                    </a:r>
                    <a:endParaRPr lang="zh-TW" altLang="en-US" sz="1000" dirty="0">
                      <a:ea typeface="標楷體" panose="03000509000000000000" pitchFamily="65" charset="-120"/>
                    </a:endParaRPr>
                  </a:p>
                </p:txBody>
              </p:sp>
              <p:sp>
                <p:nvSpPr>
                  <p:cNvPr id="159" name="橢圓 158">
                    <a:extLst>
                      <a:ext uri="{FF2B5EF4-FFF2-40B4-BE49-F238E27FC236}">
                        <a16:creationId xmlns:a16="http://schemas.microsoft.com/office/drawing/2014/main" id="{D099B256-19AF-4089-BEE3-DAF071EAB451}"/>
                      </a:ext>
                    </a:extLst>
                  </p:cNvPr>
                  <p:cNvSpPr/>
                  <p:nvPr/>
                </p:nvSpPr>
                <p:spPr>
                  <a:xfrm>
                    <a:off x="3934249" y="4301433"/>
                    <a:ext cx="618078" cy="456351"/>
                  </a:xfrm>
                  <a:prstGeom prst="ellipse">
                    <a:avLst/>
                  </a:prstGeom>
                  <a:solidFill>
                    <a:srgbClr val="448F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TW" sz="1000" dirty="0">
                        <a:ea typeface="標楷體" panose="03000509000000000000" pitchFamily="65" charset="-120"/>
                      </a:rPr>
                      <a:t>8</a:t>
                    </a:r>
                    <a:endParaRPr lang="zh-TW" altLang="en-US" sz="1050" dirty="0">
                      <a:ea typeface="標楷體" panose="03000509000000000000" pitchFamily="65" charset="-120"/>
                    </a:endParaRPr>
                  </a:p>
                </p:txBody>
              </p:sp>
            </p:grpSp>
            <p:sp>
              <p:nvSpPr>
                <p:cNvPr id="153" name="矩形 152">
                  <a:extLst>
                    <a:ext uri="{FF2B5EF4-FFF2-40B4-BE49-F238E27FC236}">
                      <a16:creationId xmlns:a16="http://schemas.microsoft.com/office/drawing/2014/main" id="{3499B67D-E334-42EE-BFD0-D955DFB49245}"/>
                    </a:ext>
                  </a:extLst>
                </p:cNvPr>
                <p:cNvSpPr/>
                <p:nvPr/>
              </p:nvSpPr>
              <p:spPr>
                <a:xfrm>
                  <a:off x="3462512" y="2903246"/>
                  <a:ext cx="462633" cy="404256"/>
                </a:xfrm>
                <a:prstGeom prst="rect">
                  <a:avLst/>
                </a:prstGeom>
                <a:solidFill>
                  <a:srgbClr val="448F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sz="1600" dirty="0">
                    <a:ea typeface="標楷體" panose="03000509000000000000" pitchFamily="65" charset="-120"/>
                  </a:endParaRPr>
                </a:p>
              </p:txBody>
            </p:sp>
          </p:grpSp>
          <p:grpSp>
            <p:nvGrpSpPr>
              <p:cNvPr id="143" name="群組 142">
                <a:extLst>
                  <a:ext uri="{FF2B5EF4-FFF2-40B4-BE49-F238E27FC236}">
                    <a16:creationId xmlns:a16="http://schemas.microsoft.com/office/drawing/2014/main" id="{1E06BCF8-B87D-43ED-B916-44C3DC7BC571}"/>
                  </a:ext>
                </a:extLst>
              </p:cNvPr>
              <p:cNvGrpSpPr/>
              <p:nvPr/>
            </p:nvGrpSpPr>
            <p:grpSpPr>
              <a:xfrm>
                <a:off x="4272294" y="4602929"/>
                <a:ext cx="1706680" cy="1907963"/>
                <a:chOff x="2845646" y="2903246"/>
                <a:chExt cx="1706680" cy="1907963"/>
              </a:xfrm>
            </p:grpSpPr>
            <p:grpSp>
              <p:nvGrpSpPr>
                <p:cNvPr id="144" name="群組 143">
                  <a:extLst>
                    <a:ext uri="{FF2B5EF4-FFF2-40B4-BE49-F238E27FC236}">
                      <a16:creationId xmlns:a16="http://schemas.microsoft.com/office/drawing/2014/main" id="{3637FBA4-04FE-4E03-95D6-5F38BEB59251}"/>
                    </a:ext>
                  </a:extLst>
                </p:cNvPr>
                <p:cNvGrpSpPr/>
                <p:nvPr/>
              </p:nvGrpSpPr>
              <p:grpSpPr>
                <a:xfrm>
                  <a:off x="2845646" y="3174846"/>
                  <a:ext cx="1706680" cy="1636363"/>
                  <a:chOff x="2845646" y="3174846"/>
                  <a:chExt cx="1706680" cy="1636363"/>
                </a:xfrm>
              </p:grpSpPr>
              <p:cxnSp>
                <p:nvCxnSpPr>
                  <p:cNvPr id="146" name="直線接點 145">
                    <a:extLst>
                      <a:ext uri="{FF2B5EF4-FFF2-40B4-BE49-F238E27FC236}">
                        <a16:creationId xmlns:a16="http://schemas.microsoft.com/office/drawing/2014/main" id="{129BD800-D2DA-4C48-A107-6C16EB8B4393}"/>
                      </a:ext>
                    </a:extLst>
                  </p:cNvPr>
                  <p:cNvCxnSpPr/>
                  <p:nvPr/>
                </p:nvCxnSpPr>
                <p:spPr>
                  <a:xfrm>
                    <a:off x="3689246" y="3174846"/>
                    <a:ext cx="4582" cy="658757"/>
                  </a:xfrm>
                  <a:prstGeom prst="line">
                    <a:avLst/>
                  </a:prstGeom>
                  <a:ln w="28575">
                    <a:solidFill>
                      <a:srgbClr val="3081A8"/>
                    </a:solidFill>
                  </a:ln>
                </p:spPr>
                <p:style>
                  <a:lnRef idx="1">
                    <a:schemeClr val="accent1"/>
                  </a:lnRef>
                  <a:fillRef idx="0">
                    <a:schemeClr val="accent1"/>
                  </a:fillRef>
                  <a:effectRef idx="0">
                    <a:schemeClr val="accent1"/>
                  </a:effectRef>
                  <a:fontRef idx="minor">
                    <a:schemeClr val="tx1"/>
                  </a:fontRef>
                </p:style>
              </p:cxnSp>
              <p:cxnSp>
                <p:nvCxnSpPr>
                  <p:cNvPr id="147" name="直線接點 146">
                    <a:extLst>
                      <a:ext uri="{FF2B5EF4-FFF2-40B4-BE49-F238E27FC236}">
                        <a16:creationId xmlns:a16="http://schemas.microsoft.com/office/drawing/2014/main" id="{73ABDBD1-0A38-4B89-88B4-73EDB3C5D6A2}"/>
                      </a:ext>
                    </a:extLst>
                  </p:cNvPr>
                  <p:cNvCxnSpPr/>
                  <p:nvPr/>
                </p:nvCxnSpPr>
                <p:spPr>
                  <a:xfrm flipH="1">
                    <a:off x="3064295" y="3823338"/>
                    <a:ext cx="1290016" cy="10265"/>
                  </a:xfrm>
                  <a:prstGeom prst="line">
                    <a:avLst/>
                  </a:prstGeom>
                  <a:ln w="28575">
                    <a:solidFill>
                      <a:srgbClr val="3081A8"/>
                    </a:solidFill>
                  </a:ln>
                </p:spPr>
                <p:style>
                  <a:lnRef idx="1">
                    <a:schemeClr val="accent1"/>
                  </a:lnRef>
                  <a:fillRef idx="0">
                    <a:schemeClr val="accent1"/>
                  </a:fillRef>
                  <a:effectRef idx="0">
                    <a:schemeClr val="accent1"/>
                  </a:effectRef>
                  <a:fontRef idx="minor">
                    <a:schemeClr val="tx1"/>
                  </a:fontRef>
                </p:style>
              </p:cxnSp>
              <p:cxnSp>
                <p:nvCxnSpPr>
                  <p:cNvPr id="148" name="直線接點 147">
                    <a:extLst>
                      <a:ext uri="{FF2B5EF4-FFF2-40B4-BE49-F238E27FC236}">
                        <a16:creationId xmlns:a16="http://schemas.microsoft.com/office/drawing/2014/main" id="{69484508-D95B-43CF-80F3-1F003E9596BA}"/>
                      </a:ext>
                    </a:extLst>
                  </p:cNvPr>
                  <p:cNvCxnSpPr/>
                  <p:nvPr/>
                </p:nvCxnSpPr>
                <p:spPr>
                  <a:xfrm flipH="1">
                    <a:off x="3154683" y="3823338"/>
                    <a:ext cx="6829" cy="672506"/>
                  </a:xfrm>
                  <a:prstGeom prst="line">
                    <a:avLst/>
                  </a:prstGeom>
                  <a:ln w="28575">
                    <a:solidFill>
                      <a:srgbClr val="3081A8"/>
                    </a:solidFill>
                  </a:ln>
                </p:spPr>
                <p:style>
                  <a:lnRef idx="1">
                    <a:schemeClr val="accent1"/>
                  </a:lnRef>
                  <a:fillRef idx="0">
                    <a:schemeClr val="accent1"/>
                  </a:fillRef>
                  <a:effectRef idx="0">
                    <a:schemeClr val="accent1"/>
                  </a:effectRef>
                  <a:fontRef idx="minor">
                    <a:schemeClr val="tx1"/>
                  </a:fontRef>
                </p:style>
              </p:cxnSp>
              <p:cxnSp>
                <p:nvCxnSpPr>
                  <p:cNvPr id="149" name="直線接點 148">
                    <a:extLst>
                      <a:ext uri="{FF2B5EF4-FFF2-40B4-BE49-F238E27FC236}">
                        <a16:creationId xmlns:a16="http://schemas.microsoft.com/office/drawing/2014/main" id="{272DF320-B365-48C7-8B22-5C7BB72DD654}"/>
                      </a:ext>
                    </a:extLst>
                  </p:cNvPr>
                  <p:cNvCxnSpPr>
                    <a:cxnSpLocks/>
                    <a:endCxn id="151" idx="0"/>
                  </p:cNvCxnSpPr>
                  <p:nvPr/>
                </p:nvCxnSpPr>
                <p:spPr>
                  <a:xfrm>
                    <a:off x="4243286" y="3833603"/>
                    <a:ext cx="1" cy="521256"/>
                  </a:xfrm>
                  <a:prstGeom prst="line">
                    <a:avLst/>
                  </a:prstGeom>
                  <a:ln w="28575">
                    <a:solidFill>
                      <a:srgbClr val="3081A8"/>
                    </a:solidFill>
                  </a:ln>
                </p:spPr>
                <p:style>
                  <a:lnRef idx="1">
                    <a:schemeClr val="accent1"/>
                  </a:lnRef>
                  <a:fillRef idx="0">
                    <a:schemeClr val="accent1"/>
                  </a:fillRef>
                  <a:effectRef idx="0">
                    <a:schemeClr val="accent1"/>
                  </a:effectRef>
                  <a:fontRef idx="minor">
                    <a:schemeClr val="tx1"/>
                  </a:fontRef>
                </p:style>
              </p:cxnSp>
              <p:sp>
                <p:nvSpPr>
                  <p:cNvPr id="150" name="橢圓 149">
                    <a:extLst>
                      <a:ext uri="{FF2B5EF4-FFF2-40B4-BE49-F238E27FC236}">
                        <a16:creationId xmlns:a16="http://schemas.microsoft.com/office/drawing/2014/main" id="{B01E7D1A-5931-4966-B2E4-927A5FE4A475}"/>
                      </a:ext>
                    </a:extLst>
                  </p:cNvPr>
                  <p:cNvSpPr/>
                  <p:nvPr/>
                </p:nvSpPr>
                <p:spPr>
                  <a:xfrm>
                    <a:off x="2845646" y="4338254"/>
                    <a:ext cx="618078" cy="456351"/>
                  </a:xfrm>
                  <a:prstGeom prst="ellipse">
                    <a:avLst/>
                  </a:prstGeom>
                  <a:solidFill>
                    <a:srgbClr val="448F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TW" sz="1000" dirty="0">
                        <a:ea typeface="標楷體" panose="03000509000000000000" pitchFamily="65" charset="-120"/>
                      </a:rPr>
                      <a:t>5</a:t>
                    </a:r>
                    <a:endParaRPr lang="zh-TW" altLang="en-US" sz="1100" dirty="0">
                      <a:ea typeface="標楷體" panose="03000509000000000000" pitchFamily="65" charset="-120"/>
                    </a:endParaRPr>
                  </a:p>
                </p:txBody>
              </p:sp>
              <p:sp>
                <p:nvSpPr>
                  <p:cNvPr id="151" name="橢圓 150">
                    <a:extLst>
                      <a:ext uri="{FF2B5EF4-FFF2-40B4-BE49-F238E27FC236}">
                        <a16:creationId xmlns:a16="http://schemas.microsoft.com/office/drawing/2014/main" id="{24A90111-4447-4CE1-96C6-ADFA35D874F7}"/>
                      </a:ext>
                    </a:extLst>
                  </p:cNvPr>
                  <p:cNvSpPr/>
                  <p:nvPr/>
                </p:nvSpPr>
                <p:spPr>
                  <a:xfrm>
                    <a:off x="3934248" y="4354858"/>
                    <a:ext cx="618078" cy="456351"/>
                  </a:xfrm>
                  <a:prstGeom prst="ellipse">
                    <a:avLst/>
                  </a:prstGeom>
                  <a:solidFill>
                    <a:srgbClr val="448F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TW" sz="1000" dirty="0">
                        <a:ea typeface="標楷體" panose="03000509000000000000" pitchFamily="65" charset="-120"/>
                      </a:rPr>
                      <a:t>6</a:t>
                    </a:r>
                    <a:endParaRPr lang="zh-TW" altLang="en-US" sz="1000" dirty="0">
                      <a:ea typeface="標楷體" panose="03000509000000000000" pitchFamily="65" charset="-120"/>
                    </a:endParaRPr>
                  </a:p>
                </p:txBody>
              </p:sp>
            </p:grpSp>
            <p:sp>
              <p:nvSpPr>
                <p:cNvPr id="145" name="矩形 144">
                  <a:extLst>
                    <a:ext uri="{FF2B5EF4-FFF2-40B4-BE49-F238E27FC236}">
                      <a16:creationId xmlns:a16="http://schemas.microsoft.com/office/drawing/2014/main" id="{3CF2E1B4-E414-4278-AF31-33FC965499AB}"/>
                    </a:ext>
                  </a:extLst>
                </p:cNvPr>
                <p:cNvSpPr/>
                <p:nvPr/>
              </p:nvSpPr>
              <p:spPr>
                <a:xfrm>
                  <a:off x="3462512" y="2903246"/>
                  <a:ext cx="462633" cy="404256"/>
                </a:xfrm>
                <a:prstGeom prst="rect">
                  <a:avLst/>
                </a:prstGeom>
                <a:solidFill>
                  <a:srgbClr val="448F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sz="1600" dirty="0">
                    <a:ea typeface="標楷體" panose="03000509000000000000" pitchFamily="65" charset="-120"/>
                  </a:endParaRPr>
                </a:p>
              </p:txBody>
            </p:sp>
          </p:grpSp>
        </p:grpSp>
        <p:sp>
          <p:nvSpPr>
            <p:cNvPr id="133" name="文字方塊 69">
              <a:extLst>
                <a:ext uri="{FF2B5EF4-FFF2-40B4-BE49-F238E27FC236}">
                  <a16:creationId xmlns:a16="http://schemas.microsoft.com/office/drawing/2014/main" id="{162DF793-BB0E-408E-8180-B5A5FAF86A58}"/>
                </a:ext>
              </a:extLst>
            </p:cNvPr>
            <p:cNvSpPr txBox="1"/>
            <p:nvPr/>
          </p:nvSpPr>
          <p:spPr>
            <a:xfrm>
              <a:off x="2984262" y="5904309"/>
              <a:ext cx="2227412" cy="603508"/>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TW" sz="2000" dirty="0">
                  <a:latin typeface="清松手寫體1" panose="00000500000000000000" pitchFamily="2" charset="-120"/>
                  <a:ea typeface="清松手寫體1" panose="00000500000000000000" pitchFamily="2" charset="-120"/>
                </a:rPr>
                <a:t>3.</a:t>
              </a:r>
              <a:r>
                <a:rPr lang="zh-TW" altLang="en-US" sz="2000" dirty="0">
                  <a:latin typeface="清松手寫體1" panose="00000500000000000000" pitchFamily="2" charset="-120"/>
                  <a:ea typeface="清松手寫體1" panose="00000500000000000000" pitchFamily="2" charset="-120"/>
                </a:rPr>
                <a:t>區域網路</a:t>
              </a:r>
            </a:p>
          </p:txBody>
        </p:sp>
        <p:sp>
          <p:nvSpPr>
            <p:cNvPr id="134" name="文字方塊 70">
              <a:extLst>
                <a:ext uri="{FF2B5EF4-FFF2-40B4-BE49-F238E27FC236}">
                  <a16:creationId xmlns:a16="http://schemas.microsoft.com/office/drawing/2014/main" id="{F383E316-9F4F-4A19-9761-5132D0B35C4B}"/>
                </a:ext>
              </a:extLst>
            </p:cNvPr>
            <p:cNvSpPr txBox="1"/>
            <p:nvPr/>
          </p:nvSpPr>
          <p:spPr>
            <a:xfrm>
              <a:off x="7562132" y="5854085"/>
              <a:ext cx="2077870" cy="603508"/>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TW" sz="2000" dirty="0">
                  <a:latin typeface="清松手寫體1" panose="00000500000000000000" pitchFamily="2" charset="-120"/>
                  <a:ea typeface="清松手寫體1" panose="00000500000000000000" pitchFamily="2" charset="-120"/>
                </a:rPr>
                <a:t>3.</a:t>
              </a:r>
              <a:r>
                <a:rPr lang="zh-TW" altLang="en-US" sz="2000" dirty="0">
                  <a:latin typeface="清松手寫體1" panose="00000500000000000000" pitchFamily="2" charset="-120"/>
                  <a:ea typeface="清松手寫體1" panose="00000500000000000000" pitchFamily="2" charset="-120"/>
                </a:rPr>
                <a:t>區域網路</a:t>
              </a:r>
            </a:p>
          </p:txBody>
        </p:sp>
      </p:grpSp>
      <p:sp>
        <p:nvSpPr>
          <p:cNvPr id="70" name="標題 1"/>
          <p:cNvSpPr txBox="1">
            <a:spLocks/>
          </p:cNvSpPr>
          <p:nvPr/>
        </p:nvSpPr>
        <p:spPr>
          <a:xfrm>
            <a:off x="698647" y="145122"/>
            <a:ext cx="7886700" cy="9247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chemeClr val="tx1"/>
                </a:solidFill>
                <a:latin typeface="Times New Roman" panose="02020603050405020304" pitchFamily="18" charset="0"/>
                <a:ea typeface="標楷體" panose="03000509000000000000" pitchFamily="65" charset="-120"/>
                <a:cs typeface="+mj-cs"/>
              </a:defRPr>
            </a:lvl1pPr>
          </a:lstStyle>
          <a:p>
            <a:r>
              <a:rPr lang="en-US" altLang="zh-TW" dirty="0"/>
              <a:t>A.1.4. </a:t>
            </a:r>
            <a:r>
              <a:rPr lang="zh-TW" altLang="en-US" dirty="0"/>
              <a:t>電腦網路的類型</a:t>
            </a:r>
          </a:p>
        </p:txBody>
      </p:sp>
    </p:spTree>
    <p:extLst>
      <p:ext uri="{BB962C8B-B14F-4D97-AF65-F5344CB8AC3E}">
        <p14:creationId xmlns:p14="http://schemas.microsoft.com/office/powerpoint/2010/main" val="27550800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14325" y="365126"/>
            <a:ext cx="8515350" cy="747931"/>
          </a:xfrm>
        </p:spPr>
        <p:txBody>
          <a:bodyPr>
            <a:normAutofit/>
          </a:bodyPr>
          <a:lstStyle/>
          <a:p>
            <a:pPr algn="ctr"/>
            <a:r>
              <a:rPr lang="zh-TW" altLang="en-US" sz="3600" dirty="0"/>
              <a:t>廣域網路（</a:t>
            </a:r>
            <a:r>
              <a:rPr lang="en-US" altLang="zh-TW" sz="3600" dirty="0"/>
              <a:t>Wide Area </a:t>
            </a:r>
            <a:r>
              <a:rPr lang="en-US" altLang="zh-TW" sz="3600" dirty="0" err="1"/>
              <a:t>Network,WAN</a:t>
            </a:r>
            <a:r>
              <a:rPr lang="zh-TW" altLang="en-US" sz="3600" dirty="0"/>
              <a:t>）</a:t>
            </a:r>
          </a:p>
        </p:txBody>
      </p:sp>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grpSp>
        <p:nvGrpSpPr>
          <p:cNvPr id="7" name="群組 6">
            <a:extLst>
              <a:ext uri="{FF2B5EF4-FFF2-40B4-BE49-F238E27FC236}">
                <a16:creationId xmlns:a16="http://schemas.microsoft.com/office/drawing/2014/main" id="{5CB8278A-462D-4B26-91DB-D66C005B36E0}"/>
              </a:ext>
            </a:extLst>
          </p:cNvPr>
          <p:cNvGrpSpPr/>
          <p:nvPr/>
        </p:nvGrpSpPr>
        <p:grpSpPr>
          <a:xfrm>
            <a:off x="5354354" y="1271909"/>
            <a:ext cx="3591302" cy="2871124"/>
            <a:chOff x="607296" y="1363247"/>
            <a:chExt cx="5355141" cy="4402302"/>
          </a:xfrm>
        </p:grpSpPr>
        <p:pic>
          <p:nvPicPr>
            <p:cNvPr id="8" name="圖片 7">
              <a:extLst>
                <a:ext uri="{FF2B5EF4-FFF2-40B4-BE49-F238E27FC236}">
                  <a16:creationId xmlns:a16="http://schemas.microsoft.com/office/drawing/2014/main" id="{EC9C71C8-DEF6-49EF-AB77-87B043A67D9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9229" y="1401086"/>
              <a:ext cx="1027591" cy="1027591"/>
            </a:xfrm>
            <a:prstGeom prst="rect">
              <a:avLst/>
            </a:prstGeom>
          </p:spPr>
        </p:pic>
        <p:pic>
          <p:nvPicPr>
            <p:cNvPr id="9" name="圖片 8">
              <a:extLst>
                <a:ext uri="{FF2B5EF4-FFF2-40B4-BE49-F238E27FC236}">
                  <a16:creationId xmlns:a16="http://schemas.microsoft.com/office/drawing/2014/main" id="{E869F6AD-4C24-402E-9761-0F0061277EB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89448" y="1363247"/>
              <a:ext cx="1027591" cy="1027591"/>
            </a:xfrm>
            <a:prstGeom prst="rect">
              <a:avLst/>
            </a:prstGeom>
          </p:spPr>
        </p:pic>
        <p:pic>
          <p:nvPicPr>
            <p:cNvPr id="10" name="圖片 9">
              <a:extLst>
                <a:ext uri="{FF2B5EF4-FFF2-40B4-BE49-F238E27FC236}">
                  <a16:creationId xmlns:a16="http://schemas.microsoft.com/office/drawing/2014/main" id="{C865BF5A-AF5A-4F84-AF24-2DAB5C23B71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9230" y="4132142"/>
              <a:ext cx="1027591" cy="1027591"/>
            </a:xfrm>
            <a:prstGeom prst="rect">
              <a:avLst/>
            </a:prstGeom>
          </p:spPr>
        </p:pic>
        <p:pic>
          <p:nvPicPr>
            <p:cNvPr id="11" name="圖片 10">
              <a:extLst>
                <a:ext uri="{FF2B5EF4-FFF2-40B4-BE49-F238E27FC236}">
                  <a16:creationId xmlns:a16="http://schemas.microsoft.com/office/drawing/2014/main" id="{CC44045B-44ED-44DE-8137-DD1F446400E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76250" y="4114035"/>
              <a:ext cx="1027591" cy="1027591"/>
            </a:xfrm>
            <a:prstGeom prst="rect">
              <a:avLst/>
            </a:prstGeom>
          </p:spPr>
        </p:pic>
        <p:sp>
          <p:nvSpPr>
            <p:cNvPr id="12" name="雲朵形 11">
              <a:extLst>
                <a:ext uri="{FF2B5EF4-FFF2-40B4-BE49-F238E27FC236}">
                  <a16:creationId xmlns:a16="http://schemas.microsoft.com/office/drawing/2014/main" id="{24503EDF-A8C8-4FCA-AD63-229AD5C14FDB}"/>
                </a:ext>
              </a:extLst>
            </p:cNvPr>
            <p:cNvSpPr/>
            <p:nvPr/>
          </p:nvSpPr>
          <p:spPr>
            <a:xfrm rot="326168">
              <a:off x="1972003" y="3241530"/>
              <a:ext cx="2390513" cy="1424040"/>
            </a:xfrm>
            <a:prstGeom prst="cloud">
              <a:avLst/>
            </a:prstGeom>
            <a:solidFill>
              <a:srgbClr val="6ABEA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dirty="0">
                <a:ea typeface="標楷體" panose="03000509000000000000" pitchFamily="65" charset="-120"/>
              </a:endParaRPr>
            </a:p>
          </p:txBody>
        </p:sp>
        <p:sp>
          <p:nvSpPr>
            <p:cNvPr id="13" name="文字方塊 12">
              <a:extLst>
                <a:ext uri="{FF2B5EF4-FFF2-40B4-BE49-F238E27FC236}">
                  <a16:creationId xmlns:a16="http://schemas.microsoft.com/office/drawing/2014/main" id="{18118C26-D5D8-4487-84C1-63D39A111823}"/>
                </a:ext>
              </a:extLst>
            </p:cNvPr>
            <p:cNvSpPr txBox="1"/>
            <p:nvPr/>
          </p:nvSpPr>
          <p:spPr>
            <a:xfrm>
              <a:off x="1984904" y="3587436"/>
              <a:ext cx="2381045" cy="707872"/>
            </a:xfrm>
            <a:prstGeom prst="rect">
              <a:avLst/>
            </a:prstGeom>
            <a:noFill/>
          </p:spPr>
          <p:txBody>
            <a:bodyPr wrap="square" rtlCol="0">
              <a:spAutoFit/>
            </a:bodyPr>
            <a:lstStyle/>
            <a:p>
              <a:pPr algn="ctr"/>
              <a:r>
                <a:rPr lang="zh-TW" altLang="en-US" sz="2400" dirty="0">
                  <a:solidFill>
                    <a:schemeClr val="bg1"/>
                  </a:solidFill>
                  <a:latin typeface="AaYuanQiman" panose="00020600040101010101" pitchFamily="18" charset="-122"/>
                  <a:ea typeface="AaYuanQiman" panose="00020600040101010101" pitchFamily="18" charset="-122"/>
                </a:rPr>
                <a:t>廣域網路</a:t>
              </a:r>
            </a:p>
          </p:txBody>
        </p:sp>
        <p:pic>
          <p:nvPicPr>
            <p:cNvPr id="14" name="圖片 13">
              <a:extLst>
                <a:ext uri="{FF2B5EF4-FFF2-40B4-BE49-F238E27FC236}">
                  <a16:creationId xmlns:a16="http://schemas.microsoft.com/office/drawing/2014/main" id="{06A62CBE-5A35-47FB-956A-24E51725179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8070129">
              <a:off x="3770362" y="4201486"/>
              <a:ext cx="888906" cy="888906"/>
            </a:xfrm>
            <a:prstGeom prst="rect">
              <a:avLst/>
            </a:prstGeom>
          </p:spPr>
        </p:pic>
        <p:pic>
          <p:nvPicPr>
            <p:cNvPr id="15" name="圖片 14">
              <a:extLst>
                <a:ext uri="{FF2B5EF4-FFF2-40B4-BE49-F238E27FC236}">
                  <a16:creationId xmlns:a16="http://schemas.microsoft.com/office/drawing/2014/main" id="{777B4B45-AD52-40ED-9F0B-00948D7D8F7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351444">
              <a:off x="1678690" y="4183379"/>
              <a:ext cx="888906" cy="888906"/>
            </a:xfrm>
            <a:prstGeom prst="rect">
              <a:avLst/>
            </a:prstGeom>
          </p:spPr>
        </p:pic>
        <p:pic>
          <p:nvPicPr>
            <p:cNvPr id="16" name="圖片 15">
              <a:extLst>
                <a:ext uri="{FF2B5EF4-FFF2-40B4-BE49-F238E27FC236}">
                  <a16:creationId xmlns:a16="http://schemas.microsoft.com/office/drawing/2014/main" id="{B16E5C79-072B-4F68-9FD9-9FF3D56744E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7271401">
              <a:off x="1702198" y="2534413"/>
              <a:ext cx="888906" cy="888906"/>
            </a:xfrm>
            <a:prstGeom prst="rect">
              <a:avLst/>
            </a:prstGeom>
          </p:spPr>
        </p:pic>
        <p:pic>
          <p:nvPicPr>
            <p:cNvPr id="17" name="圖片 16">
              <a:extLst>
                <a:ext uri="{FF2B5EF4-FFF2-40B4-BE49-F238E27FC236}">
                  <a16:creationId xmlns:a16="http://schemas.microsoft.com/office/drawing/2014/main" id="{72D84458-B9B2-4913-95C3-9EFB0F459F3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2598949">
              <a:off x="3803378" y="2534413"/>
              <a:ext cx="888906" cy="888906"/>
            </a:xfrm>
            <a:prstGeom prst="rect">
              <a:avLst/>
            </a:prstGeom>
          </p:spPr>
        </p:pic>
        <p:sp>
          <p:nvSpPr>
            <p:cNvPr id="18" name="文字方塊 17">
              <a:extLst>
                <a:ext uri="{FF2B5EF4-FFF2-40B4-BE49-F238E27FC236}">
                  <a16:creationId xmlns:a16="http://schemas.microsoft.com/office/drawing/2014/main" id="{2223C9B0-C922-4857-9855-59AC9E76AC0B}"/>
                </a:ext>
              </a:extLst>
            </p:cNvPr>
            <p:cNvSpPr txBox="1"/>
            <p:nvPr/>
          </p:nvSpPr>
          <p:spPr>
            <a:xfrm>
              <a:off x="641916" y="5048134"/>
              <a:ext cx="1302219" cy="707872"/>
            </a:xfrm>
            <a:prstGeom prst="rect">
              <a:avLst/>
            </a:prstGeom>
            <a:noFill/>
          </p:spPr>
          <p:txBody>
            <a:bodyPr wrap="square" rtlCol="0">
              <a:spAutoFit/>
            </a:bodyPr>
            <a:lstStyle/>
            <a:p>
              <a:pPr algn="ctr"/>
              <a:r>
                <a:rPr lang="zh-TW" altLang="en-US" sz="2400" dirty="0">
                  <a:latin typeface="AaYuanQiman" panose="00020600040101010101" pitchFamily="18" charset="-122"/>
                  <a:ea typeface="AaYuanQiman" panose="00020600040101010101" pitchFamily="18" charset="-122"/>
                </a:rPr>
                <a:t>日本</a:t>
              </a:r>
            </a:p>
          </p:txBody>
        </p:sp>
        <p:sp>
          <p:nvSpPr>
            <p:cNvPr id="19" name="文字方塊 18">
              <a:extLst>
                <a:ext uri="{FF2B5EF4-FFF2-40B4-BE49-F238E27FC236}">
                  <a16:creationId xmlns:a16="http://schemas.microsoft.com/office/drawing/2014/main" id="{E939F65B-1A81-4A9E-867D-6D7578888956}"/>
                </a:ext>
              </a:extLst>
            </p:cNvPr>
            <p:cNvSpPr txBox="1"/>
            <p:nvPr/>
          </p:nvSpPr>
          <p:spPr>
            <a:xfrm>
              <a:off x="4660220" y="5057677"/>
              <a:ext cx="1302217" cy="707872"/>
            </a:xfrm>
            <a:prstGeom prst="rect">
              <a:avLst/>
            </a:prstGeom>
            <a:noFill/>
          </p:spPr>
          <p:txBody>
            <a:bodyPr wrap="square" rtlCol="0">
              <a:spAutoFit/>
            </a:bodyPr>
            <a:lstStyle/>
            <a:p>
              <a:pPr algn="ctr"/>
              <a:r>
                <a:rPr lang="zh-TW" altLang="en-US" sz="2400" dirty="0">
                  <a:latin typeface="AaYuanQiman" panose="00020600040101010101" pitchFamily="18" charset="-122"/>
                  <a:ea typeface="AaYuanQiman" panose="00020600040101010101" pitchFamily="18" charset="-122"/>
                </a:rPr>
                <a:t>美國</a:t>
              </a:r>
            </a:p>
          </p:txBody>
        </p:sp>
        <p:sp>
          <p:nvSpPr>
            <p:cNvPr id="20" name="文字方塊 19">
              <a:extLst>
                <a:ext uri="{FF2B5EF4-FFF2-40B4-BE49-F238E27FC236}">
                  <a16:creationId xmlns:a16="http://schemas.microsoft.com/office/drawing/2014/main" id="{597E8613-B267-402A-AB4E-5E175DEE18AE}"/>
                </a:ext>
              </a:extLst>
            </p:cNvPr>
            <p:cNvSpPr txBox="1"/>
            <p:nvPr/>
          </p:nvSpPr>
          <p:spPr>
            <a:xfrm>
              <a:off x="4452134" y="2424361"/>
              <a:ext cx="1302219" cy="707872"/>
            </a:xfrm>
            <a:prstGeom prst="rect">
              <a:avLst/>
            </a:prstGeom>
            <a:noFill/>
          </p:spPr>
          <p:txBody>
            <a:bodyPr wrap="square" rtlCol="0">
              <a:spAutoFit/>
            </a:bodyPr>
            <a:lstStyle/>
            <a:p>
              <a:pPr algn="ctr"/>
              <a:r>
                <a:rPr lang="zh-TW" altLang="en-US" sz="2400" dirty="0">
                  <a:latin typeface="AaYuanQiman" panose="00020600040101010101" pitchFamily="18" charset="-122"/>
                  <a:ea typeface="AaYuanQiman" panose="00020600040101010101" pitchFamily="18" charset="-122"/>
                </a:rPr>
                <a:t>韓國</a:t>
              </a:r>
            </a:p>
          </p:txBody>
        </p:sp>
        <p:sp>
          <p:nvSpPr>
            <p:cNvPr id="21" name="文字方塊 20">
              <a:extLst>
                <a:ext uri="{FF2B5EF4-FFF2-40B4-BE49-F238E27FC236}">
                  <a16:creationId xmlns:a16="http://schemas.microsoft.com/office/drawing/2014/main" id="{9A5FDF90-6A50-4C49-B40F-4EB729D7A642}"/>
                </a:ext>
              </a:extLst>
            </p:cNvPr>
            <p:cNvSpPr txBox="1"/>
            <p:nvPr/>
          </p:nvSpPr>
          <p:spPr>
            <a:xfrm>
              <a:off x="607296" y="2401445"/>
              <a:ext cx="1302219" cy="707872"/>
            </a:xfrm>
            <a:prstGeom prst="rect">
              <a:avLst/>
            </a:prstGeom>
            <a:noFill/>
          </p:spPr>
          <p:txBody>
            <a:bodyPr wrap="square" rtlCol="0">
              <a:spAutoFit/>
            </a:bodyPr>
            <a:lstStyle/>
            <a:p>
              <a:pPr algn="ctr"/>
              <a:r>
                <a:rPr lang="zh-TW" altLang="en-US" sz="2400" dirty="0">
                  <a:latin typeface="AaYuanQiman" panose="00020600040101010101" pitchFamily="18" charset="-122"/>
                  <a:ea typeface="AaYuanQiman" panose="00020600040101010101" pitchFamily="18" charset="-122"/>
                </a:rPr>
                <a:t>台灣</a:t>
              </a:r>
            </a:p>
          </p:txBody>
        </p:sp>
      </p:grpSp>
      <p:sp>
        <p:nvSpPr>
          <p:cNvPr id="6" name="矩形 5"/>
          <p:cNvSpPr/>
          <p:nvPr/>
        </p:nvSpPr>
        <p:spPr>
          <a:xfrm>
            <a:off x="430306" y="1434599"/>
            <a:ext cx="4885589" cy="2246769"/>
          </a:xfrm>
          <a:prstGeom prst="rect">
            <a:avLst/>
          </a:prstGeom>
        </p:spPr>
        <p:txBody>
          <a:bodyPr wrap="square">
            <a:spAutoFit/>
          </a:bodyPr>
          <a:lstStyle/>
          <a:p>
            <a:pPr marL="457200" indent="-457200">
              <a:buFont typeface="Wingdings" panose="05000000000000000000" pitchFamily="2" charset="2"/>
              <a:buChar char="Ø"/>
            </a:pPr>
            <a:r>
              <a:rPr lang="zh-TW" altLang="en-US" sz="2800" dirty="0">
                <a:latin typeface="Times New Roman" panose="02020603050405020304" pitchFamily="18" charset="0"/>
                <a:ea typeface="標楷體" panose="03000509000000000000" pitchFamily="65" charset="-120"/>
              </a:rPr>
              <a:t>範圍：多個國家、跨越洋洲、</a:t>
            </a:r>
            <a:r>
              <a:rPr lang="en-US" altLang="zh-TW" sz="2800" dirty="0">
                <a:latin typeface="Times New Roman" panose="02020603050405020304" pitchFamily="18" charset="0"/>
                <a:ea typeface="標楷體" panose="03000509000000000000" pitchFamily="65" charset="-120"/>
              </a:rPr>
              <a:t>50</a:t>
            </a:r>
            <a:r>
              <a:rPr lang="zh-TW" altLang="en-US" sz="2800" dirty="0">
                <a:latin typeface="Times New Roman" panose="02020603050405020304" pitchFamily="18" charset="0"/>
                <a:ea typeface="標楷體" panose="03000509000000000000" pitchFamily="65" charset="-120"/>
              </a:rPr>
              <a:t>公里以上</a:t>
            </a:r>
          </a:p>
          <a:p>
            <a:pPr marL="457200" indent="-457200">
              <a:buFont typeface="Wingdings" panose="05000000000000000000" pitchFamily="2" charset="2"/>
              <a:buChar char="Ø"/>
            </a:pPr>
            <a:r>
              <a:rPr lang="zh-TW" altLang="en-US" sz="2800" dirty="0">
                <a:latin typeface="Times New Roman" panose="02020603050405020304" pitchFamily="18" charset="0"/>
                <a:ea typeface="標楷體" panose="03000509000000000000" pitchFamily="65" charset="-120"/>
              </a:rPr>
              <a:t>特色：範圍</a:t>
            </a:r>
            <a:r>
              <a:rPr lang="zh-TW" alt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廣</a:t>
            </a:r>
            <a:r>
              <a:rPr lang="zh-TW" altLang="en-US" sz="2800" dirty="0">
                <a:latin typeface="Times New Roman" panose="02020603050405020304" pitchFamily="18" charset="0"/>
                <a:ea typeface="標楷體" panose="03000509000000000000" pitchFamily="65" charset="-120"/>
              </a:rPr>
              <a:t>、規模</a:t>
            </a:r>
            <a:r>
              <a:rPr lang="zh-TW" alt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大</a:t>
            </a:r>
            <a:endParaRPr lang="zh-TW" altLang="en-US" sz="2800" dirty="0">
              <a:latin typeface="Times New Roman" panose="02020603050405020304" pitchFamily="18" charset="0"/>
              <a:ea typeface="標楷體" panose="03000509000000000000" pitchFamily="65" charset="-120"/>
            </a:endParaRPr>
          </a:p>
          <a:p>
            <a:pPr marL="457200" indent="-457200">
              <a:buFont typeface="Wingdings" panose="05000000000000000000" pitchFamily="2" charset="2"/>
              <a:buChar char="Ø"/>
            </a:pPr>
            <a:r>
              <a:rPr lang="zh-TW" altLang="en-US" sz="2800" dirty="0">
                <a:latin typeface="Times New Roman" panose="02020603050405020304" pitchFamily="18" charset="0"/>
                <a:ea typeface="標楷體" panose="03000509000000000000" pitchFamily="65" charset="-120"/>
              </a:rPr>
              <a:t>傳輸媒介：</a:t>
            </a:r>
            <a:r>
              <a:rPr lang="zh-TW" alt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海底電纜</a:t>
            </a:r>
            <a:r>
              <a:rPr lang="zh-TW" altLang="en-US" sz="2800" dirty="0">
                <a:latin typeface="Times New Roman" panose="02020603050405020304" pitchFamily="18" charset="0"/>
                <a:ea typeface="標楷體" panose="03000509000000000000" pitchFamily="65" charset="-120"/>
              </a:rPr>
              <a:t>、通訊衛星、光纖</a:t>
            </a:r>
            <a:r>
              <a:rPr lang="en-US" altLang="zh-TW" sz="2800" dirty="0">
                <a:latin typeface="Times New Roman" panose="02020603050405020304" pitchFamily="18" charset="0"/>
                <a:ea typeface="標楷體" panose="03000509000000000000" pitchFamily="65" charset="-120"/>
              </a:rPr>
              <a:t>…</a:t>
            </a:r>
            <a:endParaRPr lang="zh-TW" altLang="en-US" sz="2800" dirty="0">
              <a:latin typeface="Times New Roman" panose="02020603050405020304" pitchFamily="18" charset="0"/>
              <a:ea typeface="標楷體" panose="03000509000000000000" pitchFamily="65" charset="-120"/>
            </a:endParaRPr>
          </a:p>
        </p:txBody>
      </p:sp>
      <p:sp>
        <p:nvSpPr>
          <p:cNvPr id="22" name="矩形 21"/>
          <p:cNvSpPr/>
          <p:nvPr/>
        </p:nvSpPr>
        <p:spPr>
          <a:xfrm>
            <a:off x="430306" y="4153904"/>
            <a:ext cx="8515350" cy="830997"/>
          </a:xfrm>
          <a:prstGeom prst="rect">
            <a:avLst/>
          </a:prstGeom>
          <a:solidFill>
            <a:schemeClr val="accent6">
              <a:lumMod val="20000"/>
              <a:lumOff val="80000"/>
            </a:schemeClr>
          </a:solidFill>
        </p:spPr>
        <p:txBody>
          <a:bodyPr wrap="square">
            <a:spAutoFit/>
          </a:bodyPr>
          <a:lstStyle/>
          <a:p>
            <a:r>
              <a:rPr lang="en-US" altLang="zh-TW" dirty="0"/>
              <a:t>【Google </a:t>
            </a:r>
            <a:r>
              <a:rPr lang="zh-TW" altLang="en-US" dirty="0"/>
              <a:t>海底電纜棄香港連台灣</a:t>
            </a:r>
            <a:r>
              <a:rPr lang="en-US" altLang="zh-TW" dirty="0"/>
              <a:t>】</a:t>
            </a:r>
            <a:r>
              <a:rPr lang="zh-TW" altLang="en-US" dirty="0"/>
              <a:t>美中「疫」外之戰！美國允許海纜連台不只提升網速，還有「國安意義」</a:t>
            </a:r>
            <a:r>
              <a:rPr lang="en-US" altLang="zh-TW" dirty="0"/>
              <a:t>Posted on2020/04/10</a:t>
            </a:r>
          </a:p>
          <a:p>
            <a:r>
              <a:rPr lang="en-US" altLang="zh-TW" sz="1200" dirty="0"/>
              <a:t>https://buzzorange.com/2020/04/10/google-is-allowed-to-operate-subsea-cable-from-taiwan-to-usa/</a:t>
            </a:r>
            <a:endParaRPr lang="zh-TW" altLang="en-US" sz="1200" dirty="0"/>
          </a:p>
        </p:txBody>
      </p:sp>
      <p:sp>
        <p:nvSpPr>
          <p:cNvPr id="23" name="矩形 22"/>
          <p:cNvSpPr/>
          <p:nvPr/>
        </p:nvSpPr>
        <p:spPr>
          <a:xfrm>
            <a:off x="479156" y="5143753"/>
            <a:ext cx="8131444" cy="923330"/>
          </a:xfrm>
          <a:prstGeom prst="rect">
            <a:avLst/>
          </a:prstGeom>
          <a:solidFill>
            <a:schemeClr val="accent6">
              <a:lumMod val="20000"/>
              <a:lumOff val="80000"/>
            </a:schemeClr>
          </a:solidFill>
        </p:spPr>
        <p:txBody>
          <a:bodyPr wrap="square">
            <a:spAutoFit/>
          </a:bodyPr>
          <a:lstStyle/>
          <a:p>
            <a:r>
              <a:rPr lang="en-US" altLang="zh-TW" dirty="0">
                <a:latin typeface="PMingLiU" panose="02020500000000000000" pitchFamily="18" charset="-120"/>
                <a:ea typeface="PMingLiU" panose="02020500000000000000" pitchFamily="18" charset="-120"/>
              </a:rPr>
              <a:t>【</a:t>
            </a:r>
            <a:r>
              <a:rPr lang="zh-TW" altLang="en-US" dirty="0">
                <a:latin typeface="PMingLiU" panose="02020500000000000000" pitchFamily="18" charset="-120"/>
                <a:ea typeface="PMingLiU" panose="02020500000000000000" pitchFamily="18" charset="-120"/>
              </a:rPr>
              <a:t>資安事件</a:t>
            </a:r>
            <a:r>
              <a:rPr lang="en-US" altLang="zh-TW" dirty="0">
                <a:latin typeface="新細明體" panose="02020500000000000000" pitchFamily="18" charset="-120"/>
                <a:ea typeface="新細明體" panose="02020500000000000000" pitchFamily="18" charset="-120"/>
              </a:rPr>
              <a:t>】</a:t>
            </a:r>
            <a:r>
              <a:rPr lang="zh-TW" altLang="en-US" dirty="0"/>
              <a:t>海纜斷線     中華電：歐美日網站連線恐受影響</a:t>
            </a:r>
            <a:r>
              <a:rPr lang="en-US" altLang="zh-TW" dirty="0"/>
              <a:t>1</a:t>
            </a:r>
            <a:r>
              <a:rPr lang="zh-TW" altLang="en-US" dirty="0"/>
              <a:t>個月</a:t>
            </a:r>
          </a:p>
          <a:p>
            <a:r>
              <a:rPr lang="zh-TW" altLang="en-US" dirty="0"/>
              <a:t>                           </a:t>
            </a:r>
            <a:r>
              <a:rPr lang="en-US" altLang="zh-TW" dirty="0"/>
              <a:t>2017/04/23 </a:t>
            </a:r>
            <a:r>
              <a:rPr lang="zh-TW" altLang="en-US" dirty="0"/>
              <a:t>中時電子報 徐秀娥</a:t>
            </a:r>
            <a:endParaRPr lang="en-US" altLang="zh-TW" dirty="0"/>
          </a:p>
          <a:p>
            <a:r>
              <a:rPr lang="zh-TW" altLang="en-US" dirty="0"/>
              <a:t>                </a:t>
            </a:r>
            <a:r>
              <a:rPr lang="en-US" altLang="zh-TW" dirty="0"/>
              <a:t>https://www.chinatimes.com/realtimenews/20170423002925-260412</a:t>
            </a:r>
            <a:endParaRPr lang="zh-TW" altLang="en-US" dirty="0"/>
          </a:p>
        </p:txBody>
      </p:sp>
    </p:spTree>
    <p:extLst>
      <p:ext uri="{BB962C8B-B14F-4D97-AF65-F5344CB8AC3E}">
        <p14:creationId xmlns:p14="http://schemas.microsoft.com/office/powerpoint/2010/main" val="10332505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14325" y="365127"/>
            <a:ext cx="8515350" cy="780288"/>
          </a:xfrm>
        </p:spPr>
        <p:txBody>
          <a:bodyPr>
            <a:normAutofit/>
          </a:bodyPr>
          <a:lstStyle/>
          <a:p>
            <a:pPr algn="ctr"/>
            <a:r>
              <a:rPr lang="zh-TW" altLang="en-US" sz="3200" dirty="0"/>
              <a:t>都會網路（</a:t>
            </a:r>
            <a:r>
              <a:rPr lang="en-US" altLang="zh-TW" sz="3200" dirty="0"/>
              <a:t>Metropolitan Area Network, MAN</a:t>
            </a:r>
            <a:r>
              <a:rPr lang="zh-TW" altLang="en-US" sz="3200" dirty="0"/>
              <a:t>）</a:t>
            </a:r>
          </a:p>
        </p:txBody>
      </p:sp>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grpSp>
        <p:nvGrpSpPr>
          <p:cNvPr id="7" name="群組 6">
            <a:extLst>
              <a:ext uri="{FF2B5EF4-FFF2-40B4-BE49-F238E27FC236}">
                <a16:creationId xmlns:a16="http://schemas.microsoft.com/office/drawing/2014/main" id="{6D2D9DAD-C965-4EBD-8648-0005D3C0112E}"/>
              </a:ext>
            </a:extLst>
          </p:cNvPr>
          <p:cNvGrpSpPr/>
          <p:nvPr/>
        </p:nvGrpSpPr>
        <p:grpSpPr>
          <a:xfrm>
            <a:off x="5189197" y="1796870"/>
            <a:ext cx="3832070" cy="3750056"/>
            <a:chOff x="933972" y="-288510"/>
            <a:chExt cx="9876268" cy="7728927"/>
          </a:xfrm>
        </p:grpSpPr>
        <p:grpSp>
          <p:nvGrpSpPr>
            <p:cNvPr id="8" name="群組 7">
              <a:extLst>
                <a:ext uri="{FF2B5EF4-FFF2-40B4-BE49-F238E27FC236}">
                  <a16:creationId xmlns:a16="http://schemas.microsoft.com/office/drawing/2014/main" id="{5B05179D-9FC0-4DE6-BE74-FF9D423F3117}"/>
                </a:ext>
              </a:extLst>
            </p:cNvPr>
            <p:cNvGrpSpPr/>
            <p:nvPr/>
          </p:nvGrpSpPr>
          <p:grpSpPr>
            <a:xfrm>
              <a:off x="933972" y="-288507"/>
              <a:ext cx="3597388" cy="3173398"/>
              <a:chOff x="933972" y="-288507"/>
              <a:chExt cx="3597388" cy="3173398"/>
            </a:xfrm>
          </p:grpSpPr>
          <p:cxnSp>
            <p:nvCxnSpPr>
              <p:cNvPr id="50" name="直線接點 49">
                <a:extLst>
                  <a:ext uri="{FF2B5EF4-FFF2-40B4-BE49-F238E27FC236}">
                    <a16:creationId xmlns:a16="http://schemas.microsoft.com/office/drawing/2014/main" id="{F145FD81-2932-4B3D-8CE0-F57AE1C0C6C6}"/>
                  </a:ext>
                </a:extLst>
              </p:cNvPr>
              <p:cNvCxnSpPr/>
              <p:nvPr/>
            </p:nvCxnSpPr>
            <p:spPr>
              <a:xfrm flipV="1">
                <a:off x="1575668" y="1071592"/>
                <a:ext cx="9412" cy="652608"/>
              </a:xfrm>
              <a:prstGeom prst="line">
                <a:avLst/>
              </a:prstGeom>
              <a:ln w="28575">
                <a:solidFill>
                  <a:srgbClr val="3081A8"/>
                </a:solidFill>
              </a:ln>
            </p:spPr>
            <p:style>
              <a:lnRef idx="1">
                <a:schemeClr val="accent1"/>
              </a:lnRef>
              <a:fillRef idx="0">
                <a:schemeClr val="accent1"/>
              </a:fillRef>
              <a:effectRef idx="0">
                <a:schemeClr val="accent1"/>
              </a:effectRef>
              <a:fontRef idx="minor">
                <a:schemeClr val="tx1"/>
              </a:fontRef>
            </p:style>
          </p:cxnSp>
          <p:cxnSp>
            <p:nvCxnSpPr>
              <p:cNvPr id="51" name="直線接點 50">
                <a:extLst>
                  <a:ext uri="{FF2B5EF4-FFF2-40B4-BE49-F238E27FC236}">
                    <a16:creationId xmlns:a16="http://schemas.microsoft.com/office/drawing/2014/main" id="{01800F1A-B680-479A-B4C9-D52545B16BD3}"/>
                  </a:ext>
                </a:extLst>
              </p:cNvPr>
              <p:cNvCxnSpPr/>
              <p:nvPr/>
            </p:nvCxnSpPr>
            <p:spPr>
              <a:xfrm flipV="1">
                <a:off x="3190480" y="1724832"/>
                <a:ext cx="9412" cy="652608"/>
              </a:xfrm>
              <a:prstGeom prst="line">
                <a:avLst/>
              </a:prstGeom>
              <a:ln w="28575">
                <a:solidFill>
                  <a:srgbClr val="3081A8"/>
                </a:solidFill>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AF070A29-C22D-4BCB-828A-892EF4E3E077}"/>
                  </a:ext>
                </a:extLst>
              </p:cNvPr>
              <p:cNvCxnSpPr/>
              <p:nvPr/>
            </p:nvCxnSpPr>
            <p:spPr>
              <a:xfrm flipV="1">
                <a:off x="3749160" y="1071592"/>
                <a:ext cx="0" cy="653240"/>
              </a:xfrm>
              <a:prstGeom prst="line">
                <a:avLst/>
              </a:prstGeom>
              <a:ln w="28575">
                <a:solidFill>
                  <a:srgbClr val="3081A8"/>
                </a:solidFill>
              </a:ln>
            </p:spPr>
            <p:style>
              <a:lnRef idx="1">
                <a:schemeClr val="accent1"/>
              </a:lnRef>
              <a:fillRef idx="0">
                <a:schemeClr val="accent1"/>
              </a:fillRef>
              <a:effectRef idx="0">
                <a:schemeClr val="accent1"/>
              </a:effectRef>
              <a:fontRef idx="minor">
                <a:schemeClr val="tx1"/>
              </a:fontRef>
            </p:style>
          </p:cxnSp>
          <p:cxnSp>
            <p:nvCxnSpPr>
              <p:cNvPr id="53" name="直線接點 52">
                <a:extLst>
                  <a:ext uri="{FF2B5EF4-FFF2-40B4-BE49-F238E27FC236}">
                    <a16:creationId xmlns:a16="http://schemas.microsoft.com/office/drawing/2014/main" id="{C5D78C1C-55DD-42A3-BFBC-8945E61724B8}"/>
                  </a:ext>
                </a:extLst>
              </p:cNvPr>
              <p:cNvCxnSpPr/>
              <p:nvPr/>
            </p:nvCxnSpPr>
            <p:spPr>
              <a:xfrm flipV="1">
                <a:off x="2126437" y="1724832"/>
                <a:ext cx="9412" cy="652608"/>
              </a:xfrm>
              <a:prstGeom prst="line">
                <a:avLst/>
              </a:prstGeom>
              <a:ln w="28575">
                <a:solidFill>
                  <a:srgbClr val="3081A8"/>
                </a:solidFill>
              </a:ln>
            </p:spPr>
            <p:style>
              <a:lnRef idx="1">
                <a:schemeClr val="accent1"/>
              </a:lnRef>
              <a:fillRef idx="0">
                <a:schemeClr val="accent1"/>
              </a:fillRef>
              <a:effectRef idx="0">
                <a:schemeClr val="accent1"/>
              </a:effectRef>
              <a:fontRef idx="minor">
                <a:schemeClr val="tx1"/>
              </a:fontRef>
            </p:style>
          </p:cxnSp>
          <p:grpSp>
            <p:nvGrpSpPr>
              <p:cNvPr id="54" name="群組 53">
                <a:extLst>
                  <a:ext uri="{FF2B5EF4-FFF2-40B4-BE49-F238E27FC236}">
                    <a16:creationId xmlns:a16="http://schemas.microsoft.com/office/drawing/2014/main" id="{68B79A6E-F228-4756-A0ED-263B4BD5F6D4}"/>
                  </a:ext>
                </a:extLst>
              </p:cNvPr>
              <p:cNvGrpSpPr/>
              <p:nvPr/>
            </p:nvGrpSpPr>
            <p:grpSpPr>
              <a:xfrm>
                <a:off x="1219321" y="574878"/>
                <a:ext cx="731520" cy="730421"/>
                <a:chOff x="5201345" y="4052240"/>
                <a:chExt cx="1785168" cy="1776231"/>
              </a:xfrm>
            </p:grpSpPr>
            <p:pic>
              <p:nvPicPr>
                <p:cNvPr id="66" name="圖片 65">
                  <a:extLst>
                    <a:ext uri="{FF2B5EF4-FFF2-40B4-BE49-F238E27FC236}">
                      <a16:creationId xmlns:a16="http://schemas.microsoft.com/office/drawing/2014/main" id="{62D18C2E-BE1A-403C-97A1-2FB9A706C7CB}"/>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0" b="100000" l="586" r="100000">
                              <a14:foregroundMark x1="5273" y1="44141" x2="5273" y2="44141"/>
                              <a14:foregroundMark x1="4883" y1="38281" x2="4883" y2="38281"/>
                              <a14:foregroundMark x1="7227" y1="20703" x2="4102" y2="44141"/>
                              <a14:foregroundMark x1="11914" y1="74023" x2="59375" y2="79297"/>
                              <a14:foregroundMark x1="37500" y1="64258" x2="78125" y2="65430"/>
                              <a14:foregroundMark x1="20117" y1="3125" x2="90625" y2="5469"/>
                              <a14:foregroundMark x1="46289" y1="86328" x2="52344" y2="95117"/>
                              <a14:foregroundMark x1="7813" y1="63477" x2="38281" y2="64063"/>
                              <a14:foregroundMark x1="85742" y1="64844" x2="97070" y2="66406"/>
                              <a14:foregroundMark x1="95313" y1="6641" x2="95898" y2="48828"/>
                              <a14:foregroundMark x1="16602" y1="3711" x2="3125" y2="4883"/>
                              <a14:foregroundMark x1="43359" y1="88086" x2="61719" y2="84180"/>
                              <a14:foregroundMark x1="4688" y1="48047" x2="3711" y2="69531"/>
                              <a14:backgroundMark x1="23633" y1="24805" x2="23633" y2="24805"/>
                              <a14:backgroundMark x1="30469" y1="44727" x2="30469" y2="44727"/>
                              <a14:backgroundMark x1="76563" y1="31055" x2="76563" y2="31055"/>
                              <a14:backgroundMark x1="78906" y1="46484" x2="78906" y2="46484"/>
                            </a14:backgroundRemoval>
                          </a14:imgEffect>
                        </a14:imgLayer>
                      </a14:imgProps>
                    </a:ext>
                    <a:ext uri="{28A0092B-C50C-407E-A947-70E740481C1C}">
                      <a14:useLocalDpi xmlns:a14="http://schemas.microsoft.com/office/drawing/2010/main" val="0"/>
                    </a:ext>
                  </a:extLst>
                </a:blip>
                <a:stretch>
                  <a:fillRect/>
                </a:stretch>
              </p:blipFill>
              <p:spPr>
                <a:xfrm>
                  <a:off x="5201345" y="4052240"/>
                  <a:ext cx="1785168" cy="1776231"/>
                </a:xfrm>
                <a:prstGeom prst="rect">
                  <a:avLst/>
                </a:prstGeom>
              </p:spPr>
            </p:pic>
            <p:sp>
              <p:nvSpPr>
                <p:cNvPr id="67" name="矩形 66">
                  <a:extLst>
                    <a:ext uri="{FF2B5EF4-FFF2-40B4-BE49-F238E27FC236}">
                      <a16:creationId xmlns:a16="http://schemas.microsoft.com/office/drawing/2014/main" id="{414FC3B6-2F97-428A-8289-2491552F55D4}"/>
                    </a:ext>
                  </a:extLst>
                </p:cNvPr>
                <p:cNvSpPr/>
                <p:nvPr/>
              </p:nvSpPr>
              <p:spPr>
                <a:xfrm>
                  <a:off x="5364152" y="4221159"/>
                  <a:ext cx="1459555" cy="87006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dirty="0">
                    <a:ea typeface="標楷體" panose="03000509000000000000" pitchFamily="65" charset="-120"/>
                  </a:endParaRPr>
                </a:p>
              </p:txBody>
            </p:sp>
          </p:grpSp>
          <p:grpSp>
            <p:nvGrpSpPr>
              <p:cNvPr id="55" name="群組 54">
                <a:extLst>
                  <a:ext uri="{FF2B5EF4-FFF2-40B4-BE49-F238E27FC236}">
                    <a16:creationId xmlns:a16="http://schemas.microsoft.com/office/drawing/2014/main" id="{FE397F94-7B9C-4E7B-8935-E0F46EA5B9E4}"/>
                  </a:ext>
                </a:extLst>
              </p:cNvPr>
              <p:cNvGrpSpPr/>
              <p:nvPr/>
            </p:nvGrpSpPr>
            <p:grpSpPr>
              <a:xfrm>
                <a:off x="3383401" y="574877"/>
                <a:ext cx="731520" cy="730421"/>
                <a:chOff x="5201345" y="4052240"/>
                <a:chExt cx="1785168" cy="1776231"/>
              </a:xfrm>
            </p:grpSpPr>
            <p:pic>
              <p:nvPicPr>
                <p:cNvPr id="64" name="圖片 63">
                  <a:extLst>
                    <a:ext uri="{FF2B5EF4-FFF2-40B4-BE49-F238E27FC236}">
                      <a16:creationId xmlns:a16="http://schemas.microsoft.com/office/drawing/2014/main" id="{BD9C3EFF-0A32-4C0A-B670-41BB9A9F5E57}"/>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0" b="100000" l="586" r="100000">
                              <a14:foregroundMark x1="5273" y1="44141" x2="5273" y2="44141"/>
                              <a14:foregroundMark x1="4883" y1="38281" x2="4883" y2="38281"/>
                              <a14:foregroundMark x1="7227" y1="20703" x2="4102" y2="44141"/>
                              <a14:foregroundMark x1="11914" y1="74023" x2="59375" y2="79297"/>
                              <a14:foregroundMark x1="37500" y1="64258" x2="78125" y2="65430"/>
                              <a14:foregroundMark x1="20117" y1="3125" x2="90625" y2="5469"/>
                              <a14:foregroundMark x1="46289" y1="86328" x2="52344" y2="95117"/>
                              <a14:foregroundMark x1="7813" y1="63477" x2="38281" y2="64063"/>
                              <a14:foregroundMark x1="85742" y1="64844" x2="97070" y2="66406"/>
                              <a14:foregroundMark x1="95313" y1="6641" x2="95898" y2="48828"/>
                              <a14:foregroundMark x1="16602" y1="3711" x2="3125" y2="4883"/>
                              <a14:foregroundMark x1="43359" y1="88086" x2="61719" y2="84180"/>
                              <a14:foregroundMark x1="4688" y1="48047" x2="3711" y2="69531"/>
                              <a14:backgroundMark x1="23633" y1="24805" x2="23633" y2="24805"/>
                              <a14:backgroundMark x1="30469" y1="44727" x2="30469" y2="44727"/>
                              <a14:backgroundMark x1="76563" y1="31055" x2="76563" y2="31055"/>
                              <a14:backgroundMark x1="78906" y1="46484" x2="78906" y2="46484"/>
                            </a14:backgroundRemoval>
                          </a14:imgEffect>
                        </a14:imgLayer>
                      </a14:imgProps>
                    </a:ext>
                    <a:ext uri="{28A0092B-C50C-407E-A947-70E740481C1C}">
                      <a14:useLocalDpi xmlns:a14="http://schemas.microsoft.com/office/drawing/2010/main" val="0"/>
                    </a:ext>
                  </a:extLst>
                </a:blip>
                <a:stretch>
                  <a:fillRect/>
                </a:stretch>
              </p:blipFill>
              <p:spPr>
                <a:xfrm>
                  <a:off x="5201345" y="4052240"/>
                  <a:ext cx="1785168" cy="1776231"/>
                </a:xfrm>
                <a:prstGeom prst="rect">
                  <a:avLst/>
                </a:prstGeom>
              </p:spPr>
            </p:pic>
            <p:sp>
              <p:nvSpPr>
                <p:cNvPr id="65" name="矩形 64">
                  <a:extLst>
                    <a:ext uri="{FF2B5EF4-FFF2-40B4-BE49-F238E27FC236}">
                      <a16:creationId xmlns:a16="http://schemas.microsoft.com/office/drawing/2014/main" id="{D0925691-64E7-4696-8A73-F5E2585899B8}"/>
                    </a:ext>
                  </a:extLst>
                </p:cNvPr>
                <p:cNvSpPr/>
                <p:nvPr/>
              </p:nvSpPr>
              <p:spPr>
                <a:xfrm>
                  <a:off x="5364152" y="4221159"/>
                  <a:ext cx="1459555" cy="87006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dirty="0">
                    <a:ea typeface="標楷體" panose="03000509000000000000" pitchFamily="65" charset="-120"/>
                  </a:endParaRPr>
                </a:p>
              </p:txBody>
            </p:sp>
          </p:grpSp>
          <p:grpSp>
            <p:nvGrpSpPr>
              <p:cNvPr id="56" name="群組 55">
                <a:extLst>
                  <a:ext uri="{FF2B5EF4-FFF2-40B4-BE49-F238E27FC236}">
                    <a16:creationId xmlns:a16="http://schemas.microsoft.com/office/drawing/2014/main" id="{4D52EE35-58CC-4F9F-9F04-C52828FAADBD}"/>
                  </a:ext>
                </a:extLst>
              </p:cNvPr>
              <p:cNvGrpSpPr/>
              <p:nvPr/>
            </p:nvGrpSpPr>
            <p:grpSpPr>
              <a:xfrm>
                <a:off x="1760678" y="2154470"/>
                <a:ext cx="731520" cy="730421"/>
                <a:chOff x="5201345" y="4052240"/>
                <a:chExt cx="1785168" cy="1776231"/>
              </a:xfrm>
            </p:grpSpPr>
            <p:pic>
              <p:nvPicPr>
                <p:cNvPr id="62" name="圖片 61">
                  <a:extLst>
                    <a:ext uri="{FF2B5EF4-FFF2-40B4-BE49-F238E27FC236}">
                      <a16:creationId xmlns:a16="http://schemas.microsoft.com/office/drawing/2014/main" id="{5F57755A-0820-40FC-BA47-B03FFEDD4E90}"/>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0" b="100000" l="586" r="100000">
                              <a14:foregroundMark x1="5273" y1="44141" x2="5273" y2="44141"/>
                              <a14:foregroundMark x1="4883" y1="38281" x2="4883" y2="38281"/>
                              <a14:foregroundMark x1="7227" y1="20703" x2="4102" y2="44141"/>
                              <a14:foregroundMark x1="11914" y1="74023" x2="59375" y2="79297"/>
                              <a14:foregroundMark x1="37500" y1="64258" x2="78125" y2="65430"/>
                              <a14:foregroundMark x1="20117" y1="3125" x2="90625" y2="5469"/>
                              <a14:foregroundMark x1="46289" y1="86328" x2="52344" y2="95117"/>
                              <a14:foregroundMark x1="7813" y1="63477" x2="38281" y2="64063"/>
                              <a14:foregroundMark x1="85742" y1="64844" x2="97070" y2="66406"/>
                              <a14:foregroundMark x1="95313" y1="6641" x2="95898" y2="48828"/>
                              <a14:foregroundMark x1="16602" y1="3711" x2="3125" y2="4883"/>
                              <a14:foregroundMark x1="43359" y1="88086" x2="61719" y2="84180"/>
                              <a14:foregroundMark x1="4688" y1="48047" x2="3711" y2="69531"/>
                              <a14:backgroundMark x1="23633" y1="24805" x2="23633" y2="24805"/>
                              <a14:backgroundMark x1="30469" y1="44727" x2="30469" y2="44727"/>
                              <a14:backgroundMark x1="76563" y1="31055" x2="76563" y2="31055"/>
                              <a14:backgroundMark x1="78906" y1="46484" x2="78906" y2="46484"/>
                            </a14:backgroundRemoval>
                          </a14:imgEffect>
                        </a14:imgLayer>
                      </a14:imgProps>
                    </a:ext>
                    <a:ext uri="{28A0092B-C50C-407E-A947-70E740481C1C}">
                      <a14:useLocalDpi xmlns:a14="http://schemas.microsoft.com/office/drawing/2010/main" val="0"/>
                    </a:ext>
                  </a:extLst>
                </a:blip>
                <a:stretch>
                  <a:fillRect/>
                </a:stretch>
              </p:blipFill>
              <p:spPr>
                <a:xfrm>
                  <a:off x="5201345" y="4052240"/>
                  <a:ext cx="1785168" cy="1776231"/>
                </a:xfrm>
                <a:prstGeom prst="rect">
                  <a:avLst/>
                </a:prstGeom>
              </p:spPr>
            </p:pic>
            <p:sp>
              <p:nvSpPr>
                <p:cNvPr id="63" name="矩形 62">
                  <a:extLst>
                    <a:ext uri="{FF2B5EF4-FFF2-40B4-BE49-F238E27FC236}">
                      <a16:creationId xmlns:a16="http://schemas.microsoft.com/office/drawing/2014/main" id="{DA08D0D2-24D8-4FC4-8455-13FF83A4916A}"/>
                    </a:ext>
                  </a:extLst>
                </p:cNvPr>
                <p:cNvSpPr/>
                <p:nvPr/>
              </p:nvSpPr>
              <p:spPr>
                <a:xfrm>
                  <a:off x="5364152" y="4221159"/>
                  <a:ext cx="1459555" cy="87006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dirty="0">
                    <a:ea typeface="標楷體" panose="03000509000000000000" pitchFamily="65" charset="-120"/>
                  </a:endParaRPr>
                </a:p>
              </p:txBody>
            </p:sp>
          </p:grpSp>
          <p:grpSp>
            <p:nvGrpSpPr>
              <p:cNvPr id="57" name="群組 56">
                <a:extLst>
                  <a:ext uri="{FF2B5EF4-FFF2-40B4-BE49-F238E27FC236}">
                    <a16:creationId xmlns:a16="http://schemas.microsoft.com/office/drawing/2014/main" id="{F89F1912-978D-4FE1-859A-3942A2F5966F}"/>
                  </a:ext>
                </a:extLst>
              </p:cNvPr>
              <p:cNvGrpSpPr/>
              <p:nvPr/>
            </p:nvGrpSpPr>
            <p:grpSpPr>
              <a:xfrm>
                <a:off x="2824601" y="2154470"/>
                <a:ext cx="731520" cy="730421"/>
                <a:chOff x="5201345" y="4052240"/>
                <a:chExt cx="1785168" cy="1776231"/>
              </a:xfrm>
            </p:grpSpPr>
            <p:pic>
              <p:nvPicPr>
                <p:cNvPr id="60" name="圖片 59">
                  <a:extLst>
                    <a:ext uri="{FF2B5EF4-FFF2-40B4-BE49-F238E27FC236}">
                      <a16:creationId xmlns:a16="http://schemas.microsoft.com/office/drawing/2014/main" id="{B1A5B90C-3653-41C5-AAFD-BB02FC8AAB4C}"/>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0" b="100000" l="586" r="100000">
                              <a14:foregroundMark x1="5273" y1="44141" x2="5273" y2="44141"/>
                              <a14:foregroundMark x1="4883" y1="38281" x2="4883" y2="38281"/>
                              <a14:foregroundMark x1="7227" y1="20703" x2="4102" y2="44141"/>
                              <a14:foregroundMark x1="11914" y1="74023" x2="59375" y2="79297"/>
                              <a14:foregroundMark x1="37500" y1="64258" x2="78125" y2="65430"/>
                              <a14:foregroundMark x1="20117" y1="3125" x2="90625" y2="5469"/>
                              <a14:foregroundMark x1="46289" y1="86328" x2="52344" y2="95117"/>
                              <a14:foregroundMark x1="7813" y1="63477" x2="38281" y2="64063"/>
                              <a14:foregroundMark x1="85742" y1="64844" x2="97070" y2="66406"/>
                              <a14:foregroundMark x1="95313" y1="6641" x2="95898" y2="48828"/>
                              <a14:foregroundMark x1="16602" y1="3711" x2="3125" y2="4883"/>
                              <a14:foregroundMark x1="43359" y1="88086" x2="61719" y2="84180"/>
                              <a14:foregroundMark x1="4688" y1="48047" x2="3711" y2="69531"/>
                              <a14:backgroundMark x1="23633" y1="24805" x2="23633" y2="24805"/>
                              <a14:backgroundMark x1="30469" y1="44727" x2="30469" y2="44727"/>
                              <a14:backgroundMark x1="76563" y1="31055" x2="76563" y2="31055"/>
                              <a14:backgroundMark x1="78906" y1="46484" x2="78906" y2="46484"/>
                            </a14:backgroundRemoval>
                          </a14:imgEffect>
                        </a14:imgLayer>
                      </a14:imgProps>
                    </a:ext>
                    <a:ext uri="{28A0092B-C50C-407E-A947-70E740481C1C}">
                      <a14:useLocalDpi xmlns:a14="http://schemas.microsoft.com/office/drawing/2010/main" val="0"/>
                    </a:ext>
                  </a:extLst>
                </a:blip>
                <a:stretch>
                  <a:fillRect/>
                </a:stretch>
              </p:blipFill>
              <p:spPr>
                <a:xfrm>
                  <a:off x="5201345" y="4052240"/>
                  <a:ext cx="1785168" cy="1776231"/>
                </a:xfrm>
                <a:prstGeom prst="rect">
                  <a:avLst/>
                </a:prstGeom>
              </p:spPr>
            </p:pic>
            <p:sp>
              <p:nvSpPr>
                <p:cNvPr id="61" name="矩形 60">
                  <a:extLst>
                    <a:ext uri="{FF2B5EF4-FFF2-40B4-BE49-F238E27FC236}">
                      <a16:creationId xmlns:a16="http://schemas.microsoft.com/office/drawing/2014/main" id="{B4E1C2F7-055E-4899-B0C3-42A804840D98}"/>
                    </a:ext>
                  </a:extLst>
                </p:cNvPr>
                <p:cNvSpPr/>
                <p:nvPr/>
              </p:nvSpPr>
              <p:spPr>
                <a:xfrm>
                  <a:off x="5364152" y="4221159"/>
                  <a:ext cx="1459555" cy="87006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dirty="0">
                    <a:ea typeface="標楷體" panose="03000509000000000000" pitchFamily="65" charset="-120"/>
                  </a:endParaRPr>
                </a:p>
              </p:txBody>
            </p:sp>
          </p:grpSp>
          <p:cxnSp>
            <p:nvCxnSpPr>
              <p:cNvPr id="58" name="直線接點 57">
                <a:extLst>
                  <a:ext uri="{FF2B5EF4-FFF2-40B4-BE49-F238E27FC236}">
                    <a16:creationId xmlns:a16="http://schemas.microsoft.com/office/drawing/2014/main" id="{2A7E038D-F91B-4B44-B045-287020321676}"/>
                  </a:ext>
                </a:extLst>
              </p:cNvPr>
              <p:cNvCxnSpPr/>
              <p:nvPr/>
            </p:nvCxnSpPr>
            <p:spPr>
              <a:xfrm flipH="1">
                <a:off x="933972" y="1724832"/>
                <a:ext cx="3597388" cy="0"/>
              </a:xfrm>
              <a:prstGeom prst="line">
                <a:avLst/>
              </a:prstGeom>
              <a:ln w="28575">
                <a:solidFill>
                  <a:srgbClr val="3081A8"/>
                </a:solidFill>
              </a:ln>
            </p:spPr>
            <p:style>
              <a:lnRef idx="1">
                <a:schemeClr val="accent1"/>
              </a:lnRef>
              <a:fillRef idx="0">
                <a:schemeClr val="accent1"/>
              </a:fillRef>
              <a:effectRef idx="0">
                <a:schemeClr val="accent1"/>
              </a:effectRef>
              <a:fontRef idx="minor">
                <a:schemeClr val="tx1"/>
              </a:fontRef>
            </p:style>
          </p:cxnSp>
          <p:sp>
            <p:nvSpPr>
              <p:cNvPr id="59" name="文字方塊 58">
                <a:extLst>
                  <a:ext uri="{FF2B5EF4-FFF2-40B4-BE49-F238E27FC236}">
                    <a16:creationId xmlns:a16="http://schemas.microsoft.com/office/drawing/2014/main" id="{EB2A9EB8-A9BF-4AB7-AEAE-820C4DDF68F8}"/>
                  </a:ext>
                </a:extLst>
              </p:cNvPr>
              <p:cNvSpPr txBox="1"/>
              <p:nvPr/>
            </p:nvSpPr>
            <p:spPr>
              <a:xfrm>
                <a:off x="1262499" y="-288507"/>
                <a:ext cx="2905446" cy="951499"/>
              </a:xfrm>
              <a:prstGeom prst="rect">
                <a:avLst/>
              </a:prstGeom>
              <a:noFill/>
            </p:spPr>
            <p:txBody>
              <a:bodyPr wrap="square" rtlCol="0">
                <a:spAutoFit/>
              </a:bodyPr>
              <a:lstStyle/>
              <a:p>
                <a:pPr algn="ctr"/>
                <a:r>
                  <a:rPr lang="zh-TW" altLang="en-US" sz="2400" dirty="0">
                    <a:latin typeface="AaYuanQiman" panose="00020600040101010101" pitchFamily="18" charset="-122"/>
                    <a:ea typeface="AaYuanQiman" panose="00020600040101010101" pitchFamily="18" charset="-122"/>
                  </a:rPr>
                  <a:t>西校區</a:t>
                </a:r>
              </a:p>
            </p:txBody>
          </p:sp>
        </p:grpSp>
        <p:grpSp>
          <p:nvGrpSpPr>
            <p:cNvPr id="9" name="群組 8">
              <a:extLst>
                <a:ext uri="{FF2B5EF4-FFF2-40B4-BE49-F238E27FC236}">
                  <a16:creationId xmlns:a16="http://schemas.microsoft.com/office/drawing/2014/main" id="{B3BF5BAC-52FA-43EF-89C8-93B7F19647E6}"/>
                </a:ext>
              </a:extLst>
            </p:cNvPr>
            <p:cNvGrpSpPr/>
            <p:nvPr/>
          </p:nvGrpSpPr>
          <p:grpSpPr>
            <a:xfrm>
              <a:off x="4093702" y="4249286"/>
              <a:ext cx="3597388" cy="3191131"/>
              <a:chOff x="933972" y="574876"/>
              <a:chExt cx="3597388" cy="3191131"/>
            </a:xfrm>
          </p:grpSpPr>
          <p:cxnSp>
            <p:nvCxnSpPr>
              <p:cNvPr id="32" name="直線接點 31">
                <a:extLst>
                  <a:ext uri="{FF2B5EF4-FFF2-40B4-BE49-F238E27FC236}">
                    <a16:creationId xmlns:a16="http://schemas.microsoft.com/office/drawing/2014/main" id="{872E3518-4E9C-4770-8A27-9F7F4D3B0616}"/>
                  </a:ext>
                </a:extLst>
              </p:cNvPr>
              <p:cNvCxnSpPr/>
              <p:nvPr/>
            </p:nvCxnSpPr>
            <p:spPr>
              <a:xfrm flipV="1">
                <a:off x="1575668" y="1071592"/>
                <a:ext cx="9412" cy="652608"/>
              </a:xfrm>
              <a:prstGeom prst="line">
                <a:avLst/>
              </a:prstGeom>
              <a:ln w="28575">
                <a:solidFill>
                  <a:srgbClr val="3081A8"/>
                </a:solidFill>
              </a:ln>
            </p:spPr>
            <p:style>
              <a:lnRef idx="1">
                <a:schemeClr val="accent1"/>
              </a:lnRef>
              <a:fillRef idx="0">
                <a:schemeClr val="accent1"/>
              </a:fillRef>
              <a:effectRef idx="0">
                <a:schemeClr val="accent1"/>
              </a:effectRef>
              <a:fontRef idx="minor">
                <a:schemeClr val="tx1"/>
              </a:fontRef>
            </p:style>
          </p:cxnSp>
          <p:cxnSp>
            <p:nvCxnSpPr>
              <p:cNvPr id="33" name="直線接點 32">
                <a:extLst>
                  <a:ext uri="{FF2B5EF4-FFF2-40B4-BE49-F238E27FC236}">
                    <a16:creationId xmlns:a16="http://schemas.microsoft.com/office/drawing/2014/main" id="{6DE7F503-73F3-4822-A74B-E706B2219702}"/>
                  </a:ext>
                </a:extLst>
              </p:cNvPr>
              <p:cNvCxnSpPr/>
              <p:nvPr/>
            </p:nvCxnSpPr>
            <p:spPr>
              <a:xfrm flipV="1">
                <a:off x="3190480" y="1724832"/>
                <a:ext cx="9412" cy="652608"/>
              </a:xfrm>
              <a:prstGeom prst="line">
                <a:avLst/>
              </a:prstGeom>
              <a:ln w="28575">
                <a:solidFill>
                  <a:srgbClr val="3081A8"/>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7A07856-8242-4AFC-B93B-4F7DD0E61CF6}"/>
                  </a:ext>
                </a:extLst>
              </p:cNvPr>
              <p:cNvCxnSpPr/>
              <p:nvPr/>
            </p:nvCxnSpPr>
            <p:spPr>
              <a:xfrm flipV="1">
                <a:off x="3749160" y="1071592"/>
                <a:ext cx="0" cy="653240"/>
              </a:xfrm>
              <a:prstGeom prst="line">
                <a:avLst/>
              </a:prstGeom>
              <a:ln w="28575">
                <a:solidFill>
                  <a:srgbClr val="3081A8"/>
                </a:solidFill>
              </a:ln>
            </p:spPr>
            <p:style>
              <a:lnRef idx="1">
                <a:schemeClr val="accent1"/>
              </a:lnRef>
              <a:fillRef idx="0">
                <a:schemeClr val="accent1"/>
              </a:fillRef>
              <a:effectRef idx="0">
                <a:schemeClr val="accent1"/>
              </a:effectRef>
              <a:fontRef idx="minor">
                <a:schemeClr val="tx1"/>
              </a:fontRef>
            </p:style>
          </p:cxnSp>
          <p:cxnSp>
            <p:nvCxnSpPr>
              <p:cNvPr id="35" name="直線接點 34">
                <a:extLst>
                  <a:ext uri="{FF2B5EF4-FFF2-40B4-BE49-F238E27FC236}">
                    <a16:creationId xmlns:a16="http://schemas.microsoft.com/office/drawing/2014/main" id="{AE98542D-9100-4026-A822-67B6A9D03587}"/>
                  </a:ext>
                </a:extLst>
              </p:cNvPr>
              <p:cNvCxnSpPr/>
              <p:nvPr/>
            </p:nvCxnSpPr>
            <p:spPr>
              <a:xfrm flipV="1">
                <a:off x="2126437" y="1724832"/>
                <a:ext cx="9412" cy="652608"/>
              </a:xfrm>
              <a:prstGeom prst="line">
                <a:avLst/>
              </a:prstGeom>
              <a:ln w="28575">
                <a:solidFill>
                  <a:srgbClr val="3081A8"/>
                </a:solidFill>
              </a:ln>
            </p:spPr>
            <p:style>
              <a:lnRef idx="1">
                <a:schemeClr val="accent1"/>
              </a:lnRef>
              <a:fillRef idx="0">
                <a:schemeClr val="accent1"/>
              </a:fillRef>
              <a:effectRef idx="0">
                <a:schemeClr val="accent1"/>
              </a:effectRef>
              <a:fontRef idx="minor">
                <a:schemeClr val="tx1"/>
              </a:fontRef>
            </p:style>
          </p:cxnSp>
          <p:grpSp>
            <p:nvGrpSpPr>
              <p:cNvPr id="36" name="群組 35">
                <a:extLst>
                  <a:ext uri="{FF2B5EF4-FFF2-40B4-BE49-F238E27FC236}">
                    <a16:creationId xmlns:a16="http://schemas.microsoft.com/office/drawing/2014/main" id="{5E055668-8667-4BBF-B72B-1DB76484A2D0}"/>
                  </a:ext>
                </a:extLst>
              </p:cNvPr>
              <p:cNvGrpSpPr/>
              <p:nvPr/>
            </p:nvGrpSpPr>
            <p:grpSpPr>
              <a:xfrm>
                <a:off x="1219321" y="574878"/>
                <a:ext cx="731520" cy="730421"/>
                <a:chOff x="5201345" y="4052240"/>
                <a:chExt cx="1785168" cy="1776231"/>
              </a:xfrm>
            </p:grpSpPr>
            <p:pic>
              <p:nvPicPr>
                <p:cNvPr id="48" name="圖片 47">
                  <a:extLst>
                    <a:ext uri="{FF2B5EF4-FFF2-40B4-BE49-F238E27FC236}">
                      <a16:creationId xmlns:a16="http://schemas.microsoft.com/office/drawing/2014/main" id="{3EAEA11C-7481-49C5-A13B-58327B8B93AD}"/>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0" b="100000" l="586" r="100000">
                              <a14:foregroundMark x1="5273" y1="44141" x2="5273" y2="44141"/>
                              <a14:foregroundMark x1="4883" y1="38281" x2="4883" y2="38281"/>
                              <a14:foregroundMark x1="7227" y1="20703" x2="4102" y2="44141"/>
                              <a14:foregroundMark x1="11914" y1="74023" x2="59375" y2="79297"/>
                              <a14:foregroundMark x1="37500" y1="64258" x2="78125" y2="65430"/>
                              <a14:foregroundMark x1="20117" y1="3125" x2="90625" y2="5469"/>
                              <a14:foregroundMark x1="46289" y1="86328" x2="52344" y2="95117"/>
                              <a14:foregroundMark x1="7813" y1="63477" x2="38281" y2="64063"/>
                              <a14:foregroundMark x1="85742" y1="64844" x2="97070" y2="66406"/>
                              <a14:foregroundMark x1="95313" y1="6641" x2="95898" y2="48828"/>
                              <a14:foregroundMark x1="16602" y1="3711" x2="3125" y2="4883"/>
                              <a14:foregroundMark x1="43359" y1="88086" x2="61719" y2="84180"/>
                              <a14:foregroundMark x1="4688" y1="48047" x2="3711" y2="69531"/>
                              <a14:backgroundMark x1="23633" y1="24805" x2="23633" y2="24805"/>
                              <a14:backgroundMark x1="30469" y1="44727" x2="30469" y2="44727"/>
                              <a14:backgroundMark x1="76563" y1="31055" x2="76563" y2="31055"/>
                              <a14:backgroundMark x1="78906" y1="46484" x2="78906" y2="46484"/>
                            </a14:backgroundRemoval>
                          </a14:imgEffect>
                        </a14:imgLayer>
                      </a14:imgProps>
                    </a:ext>
                    <a:ext uri="{28A0092B-C50C-407E-A947-70E740481C1C}">
                      <a14:useLocalDpi xmlns:a14="http://schemas.microsoft.com/office/drawing/2010/main" val="0"/>
                    </a:ext>
                  </a:extLst>
                </a:blip>
                <a:stretch>
                  <a:fillRect/>
                </a:stretch>
              </p:blipFill>
              <p:spPr>
                <a:xfrm>
                  <a:off x="5201345" y="4052240"/>
                  <a:ext cx="1785168" cy="1776231"/>
                </a:xfrm>
                <a:prstGeom prst="rect">
                  <a:avLst/>
                </a:prstGeom>
              </p:spPr>
            </p:pic>
            <p:sp>
              <p:nvSpPr>
                <p:cNvPr id="49" name="矩形 48">
                  <a:extLst>
                    <a:ext uri="{FF2B5EF4-FFF2-40B4-BE49-F238E27FC236}">
                      <a16:creationId xmlns:a16="http://schemas.microsoft.com/office/drawing/2014/main" id="{9303D0EF-3103-4FAA-A8E5-CCCE00767DE5}"/>
                    </a:ext>
                  </a:extLst>
                </p:cNvPr>
                <p:cNvSpPr/>
                <p:nvPr/>
              </p:nvSpPr>
              <p:spPr>
                <a:xfrm>
                  <a:off x="5364152" y="4221159"/>
                  <a:ext cx="1459555" cy="87006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dirty="0">
                    <a:ea typeface="標楷體" panose="03000509000000000000" pitchFamily="65" charset="-120"/>
                  </a:endParaRPr>
                </a:p>
              </p:txBody>
            </p:sp>
          </p:grpSp>
          <p:grpSp>
            <p:nvGrpSpPr>
              <p:cNvPr id="37" name="群組 36">
                <a:extLst>
                  <a:ext uri="{FF2B5EF4-FFF2-40B4-BE49-F238E27FC236}">
                    <a16:creationId xmlns:a16="http://schemas.microsoft.com/office/drawing/2014/main" id="{6A733C91-E552-4E82-AAF7-F810CF729DCD}"/>
                  </a:ext>
                </a:extLst>
              </p:cNvPr>
              <p:cNvGrpSpPr/>
              <p:nvPr/>
            </p:nvGrpSpPr>
            <p:grpSpPr>
              <a:xfrm>
                <a:off x="3383401" y="574876"/>
                <a:ext cx="731519" cy="730421"/>
                <a:chOff x="5201344" y="4052237"/>
                <a:chExt cx="1785165" cy="1776231"/>
              </a:xfrm>
            </p:grpSpPr>
            <p:pic>
              <p:nvPicPr>
                <p:cNvPr id="46" name="圖片 45">
                  <a:extLst>
                    <a:ext uri="{FF2B5EF4-FFF2-40B4-BE49-F238E27FC236}">
                      <a16:creationId xmlns:a16="http://schemas.microsoft.com/office/drawing/2014/main" id="{7D164AAE-EA11-4336-81DD-61C60256FADA}"/>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0" b="100000" l="586" r="100000">
                              <a14:foregroundMark x1="5273" y1="44141" x2="5273" y2="44141"/>
                              <a14:foregroundMark x1="4883" y1="38281" x2="4883" y2="38281"/>
                              <a14:foregroundMark x1="7227" y1="20703" x2="4102" y2="44141"/>
                              <a14:foregroundMark x1="11914" y1="74023" x2="59375" y2="79297"/>
                              <a14:foregroundMark x1="37500" y1="64258" x2="78125" y2="65430"/>
                              <a14:foregroundMark x1="20117" y1="3125" x2="90625" y2="5469"/>
                              <a14:foregroundMark x1="46289" y1="86328" x2="52344" y2="95117"/>
                              <a14:foregroundMark x1="7813" y1="63477" x2="38281" y2="64063"/>
                              <a14:foregroundMark x1="85742" y1="64844" x2="97070" y2="66406"/>
                              <a14:foregroundMark x1="95313" y1="6641" x2="95898" y2="48828"/>
                              <a14:foregroundMark x1="16602" y1="3711" x2="3125" y2="4883"/>
                              <a14:foregroundMark x1="43359" y1="88086" x2="61719" y2="84180"/>
                              <a14:foregroundMark x1="4688" y1="48047" x2="3711" y2="69531"/>
                              <a14:backgroundMark x1="23633" y1="24805" x2="23633" y2="24805"/>
                              <a14:backgroundMark x1="30469" y1="44727" x2="30469" y2="44727"/>
                              <a14:backgroundMark x1="76563" y1="31055" x2="76563" y2="31055"/>
                              <a14:backgroundMark x1="78906" y1="46484" x2="78906" y2="46484"/>
                            </a14:backgroundRemoval>
                          </a14:imgEffect>
                        </a14:imgLayer>
                      </a14:imgProps>
                    </a:ext>
                    <a:ext uri="{28A0092B-C50C-407E-A947-70E740481C1C}">
                      <a14:useLocalDpi xmlns:a14="http://schemas.microsoft.com/office/drawing/2010/main" val="0"/>
                    </a:ext>
                  </a:extLst>
                </a:blip>
                <a:stretch>
                  <a:fillRect/>
                </a:stretch>
              </p:blipFill>
              <p:spPr>
                <a:xfrm>
                  <a:off x="5201344" y="4052237"/>
                  <a:ext cx="1785165" cy="1776231"/>
                </a:xfrm>
                <a:prstGeom prst="rect">
                  <a:avLst/>
                </a:prstGeom>
              </p:spPr>
            </p:pic>
            <p:sp>
              <p:nvSpPr>
                <p:cNvPr id="47" name="矩形 46">
                  <a:extLst>
                    <a:ext uri="{FF2B5EF4-FFF2-40B4-BE49-F238E27FC236}">
                      <a16:creationId xmlns:a16="http://schemas.microsoft.com/office/drawing/2014/main" id="{9D21CCB8-3789-456B-AD52-C8F602D70EC2}"/>
                    </a:ext>
                  </a:extLst>
                </p:cNvPr>
                <p:cNvSpPr/>
                <p:nvPr/>
              </p:nvSpPr>
              <p:spPr>
                <a:xfrm>
                  <a:off x="5364152" y="4221159"/>
                  <a:ext cx="1459555" cy="87006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dirty="0">
                    <a:ea typeface="標楷體" panose="03000509000000000000" pitchFamily="65" charset="-120"/>
                  </a:endParaRPr>
                </a:p>
              </p:txBody>
            </p:sp>
          </p:grpSp>
          <p:grpSp>
            <p:nvGrpSpPr>
              <p:cNvPr id="38" name="群組 37">
                <a:extLst>
                  <a:ext uri="{FF2B5EF4-FFF2-40B4-BE49-F238E27FC236}">
                    <a16:creationId xmlns:a16="http://schemas.microsoft.com/office/drawing/2014/main" id="{32DB3102-3CCD-4D07-B7B7-EA1279232673}"/>
                  </a:ext>
                </a:extLst>
              </p:cNvPr>
              <p:cNvGrpSpPr/>
              <p:nvPr/>
            </p:nvGrpSpPr>
            <p:grpSpPr>
              <a:xfrm>
                <a:off x="1760678" y="2154470"/>
                <a:ext cx="731520" cy="730421"/>
                <a:chOff x="5201345" y="4052240"/>
                <a:chExt cx="1785168" cy="1776231"/>
              </a:xfrm>
            </p:grpSpPr>
            <p:pic>
              <p:nvPicPr>
                <p:cNvPr id="44" name="圖片 43">
                  <a:extLst>
                    <a:ext uri="{FF2B5EF4-FFF2-40B4-BE49-F238E27FC236}">
                      <a16:creationId xmlns:a16="http://schemas.microsoft.com/office/drawing/2014/main" id="{6E7DCFB4-72BA-4321-8901-5C7F94A9634D}"/>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0" b="100000" l="586" r="100000">
                              <a14:foregroundMark x1="5273" y1="44141" x2="5273" y2="44141"/>
                              <a14:foregroundMark x1="4883" y1="38281" x2="4883" y2="38281"/>
                              <a14:foregroundMark x1="7227" y1="20703" x2="4102" y2="44141"/>
                              <a14:foregroundMark x1="11914" y1="74023" x2="59375" y2="79297"/>
                              <a14:foregroundMark x1="37500" y1="64258" x2="78125" y2="65430"/>
                              <a14:foregroundMark x1="20117" y1="3125" x2="90625" y2="5469"/>
                              <a14:foregroundMark x1="46289" y1="86328" x2="52344" y2="95117"/>
                              <a14:foregroundMark x1="7813" y1="63477" x2="38281" y2="64063"/>
                              <a14:foregroundMark x1="85742" y1="64844" x2="97070" y2="66406"/>
                              <a14:foregroundMark x1="95313" y1="6641" x2="95898" y2="48828"/>
                              <a14:foregroundMark x1="16602" y1="3711" x2="3125" y2="4883"/>
                              <a14:foregroundMark x1="43359" y1="88086" x2="61719" y2="84180"/>
                              <a14:foregroundMark x1="4688" y1="48047" x2="3711" y2="69531"/>
                              <a14:backgroundMark x1="23633" y1="24805" x2="23633" y2="24805"/>
                              <a14:backgroundMark x1="30469" y1="44727" x2="30469" y2="44727"/>
                              <a14:backgroundMark x1="76563" y1="31055" x2="76563" y2="31055"/>
                              <a14:backgroundMark x1="78906" y1="46484" x2="78906" y2="46484"/>
                            </a14:backgroundRemoval>
                          </a14:imgEffect>
                        </a14:imgLayer>
                      </a14:imgProps>
                    </a:ext>
                    <a:ext uri="{28A0092B-C50C-407E-A947-70E740481C1C}">
                      <a14:useLocalDpi xmlns:a14="http://schemas.microsoft.com/office/drawing/2010/main" val="0"/>
                    </a:ext>
                  </a:extLst>
                </a:blip>
                <a:stretch>
                  <a:fillRect/>
                </a:stretch>
              </p:blipFill>
              <p:spPr>
                <a:xfrm>
                  <a:off x="5201345" y="4052240"/>
                  <a:ext cx="1785168" cy="1776231"/>
                </a:xfrm>
                <a:prstGeom prst="rect">
                  <a:avLst/>
                </a:prstGeom>
              </p:spPr>
            </p:pic>
            <p:sp>
              <p:nvSpPr>
                <p:cNvPr id="45" name="矩形 44">
                  <a:extLst>
                    <a:ext uri="{FF2B5EF4-FFF2-40B4-BE49-F238E27FC236}">
                      <a16:creationId xmlns:a16="http://schemas.microsoft.com/office/drawing/2014/main" id="{831197E3-A4FF-461C-915E-EA83C3DD7DF1}"/>
                    </a:ext>
                  </a:extLst>
                </p:cNvPr>
                <p:cNvSpPr/>
                <p:nvPr/>
              </p:nvSpPr>
              <p:spPr>
                <a:xfrm>
                  <a:off x="5364152" y="4221159"/>
                  <a:ext cx="1459555" cy="87006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dirty="0">
                    <a:ea typeface="標楷體" panose="03000509000000000000" pitchFamily="65" charset="-120"/>
                  </a:endParaRPr>
                </a:p>
              </p:txBody>
            </p:sp>
          </p:grpSp>
          <p:grpSp>
            <p:nvGrpSpPr>
              <p:cNvPr id="39" name="群組 38">
                <a:extLst>
                  <a:ext uri="{FF2B5EF4-FFF2-40B4-BE49-F238E27FC236}">
                    <a16:creationId xmlns:a16="http://schemas.microsoft.com/office/drawing/2014/main" id="{6D4375C7-2BA0-4510-B6FB-F96984D0534F}"/>
                  </a:ext>
                </a:extLst>
              </p:cNvPr>
              <p:cNvGrpSpPr/>
              <p:nvPr/>
            </p:nvGrpSpPr>
            <p:grpSpPr>
              <a:xfrm>
                <a:off x="2824601" y="2154470"/>
                <a:ext cx="731520" cy="730421"/>
                <a:chOff x="5201345" y="4052240"/>
                <a:chExt cx="1785168" cy="1776231"/>
              </a:xfrm>
            </p:grpSpPr>
            <p:pic>
              <p:nvPicPr>
                <p:cNvPr id="42" name="圖片 41">
                  <a:extLst>
                    <a:ext uri="{FF2B5EF4-FFF2-40B4-BE49-F238E27FC236}">
                      <a16:creationId xmlns:a16="http://schemas.microsoft.com/office/drawing/2014/main" id="{10CF7AA2-D56B-4C36-BD18-E56055D6406B}"/>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0" b="100000" l="586" r="100000">
                              <a14:foregroundMark x1="5273" y1="44141" x2="5273" y2="44141"/>
                              <a14:foregroundMark x1="4883" y1="38281" x2="4883" y2="38281"/>
                              <a14:foregroundMark x1="7227" y1="20703" x2="4102" y2="44141"/>
                              <a14:foregroundMark x1="11914" y1="74023" x2="59375" y2="79297"/>
                              <a14:foregroundMark x1="37500" y1="64258" x2="78125" y2="65430"/>
                              <a14:foregroundMark x1="20117" y1="3125" x2="90625" y2="5469"/>
                              <a14:foregroundMark x1="46289" y1="86328" x2="52344" y2="95117"/>
                              <a14:foregroundMark x1="7813" y1="63477" x2="38281" y2="64063"/>
                              <a14:foregroundMark x1="85742" y1="64844" x2="97070" y2="66406"/>
                              <a14:foregroundMark x1="95313" y1="6641" x2="95898" y2="48828"/>
                              <a14:foregroundMark x1="16602" y1="3711" x2="3125" y2="4883"/>
                              <a14:foregroundMark x1="43359" y1="88086" x2="61719" y2="84180"/>
                              <a14:foregroundMark x1="4688" y1="48047" x2="3711" y2="69531"/>
                              <a14:backgroundMark x1="23633" y1="24805" x2="23633" y2="24805"/>
                              <a14:backgroundMark x1="30469" y1="44727" x2="30469" y2="44727"/>
                              <a14:backgroundMark x1="76563" y1="31055" x2="76563" y2="31055"/>
                              <a14:backgroundMark x1="78906" y1="46484" x2="78906" y2="46484"/>
                            </a14:backgroundRemoval>
                          </a14:imgEffect>
                        </a14:imgLayer>
                      </a14:imgProps>
                    </a:ext>
                    <a:ext uri="{28A0092B-C50C-407E-A947-70E740481C1C}">
                      <a14:useLocalDpi xmlns:a14="http://schemas.microsoft.com/office/drawing/2010/main" val="0"/>
                    </a:ext>
                  </a:extLst>
                </a:blip>
                <a:stretch>
                  <a:fillRect/>
                </a:stretch>
              </p:blipFill>
              <p:spPr>
                <a:xfrm>
                  <a:off x="5201345" y="4052240"/>
                  <a:ext cx="1785168" cy="1776231"/>
                </a:xfrm>
                <a:prstGeom prst="rect">
                  <a:avLst/>
                </a:prstGeom>
              </p:spPr>
            </p:pic>
            <p:sp>
              <p:nvSpPr>
                <p:cNvPr id="43" name="矩形 42">
                  <a:extLst>
                    <a:ext uri="{FF2B5EF4-FFF2-40B4-BE49-F238E27FC236}">
                      <a16:creationId xmlns:a16="http://schemas.microsoft.com/office/drawing/2014/main" id="{5051A8DC-C50A-42B3-B997-2D346CF05570}"/>
                    </a:ext>
                  </a:extLst>
                </p:cNvPr>
                <p:cNvSpPr/>
                <p:nvPr/>
              </p:nvSpPr>
              <p:spPr>
                <a:xfrm>
                  <a:off x="5364152" y="4221159"/>
                  <a:ext cx="1459555" cy="87006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dirty="0">
                    <a:ea typeface="標楷體" panose="03000509000000000000" pitchFamily="65" charset="-120"/>
                  </a:endParaRPr>
                </a:p>
              </p:txBody>
            </p:sp>
          </p:grpSp>
          <p:cxnSp>
            <p:nvCxnSpPr>
              <p:cNvPr id="40" name="直線接點 39">
                <a:extLst>
                  <a:ext uri="{FF2B5EF4-FFF2-40B4-BE49-F238E27FC236}">
                    <a16:creationId xmlns:a16="http://schemas.microsoft.com/office/drawing/2014/main" id="{5B58C6B6-7AFE-4C8F-9FD3-9D6F903DB080}"/>
                  </a:ext>
                </a:extLst>
              </p:cNvPr>
              <p:cNvCxnSpPr/>
              <p:nvPr/>
            </p:nvCxnSpPr>
            <p:spPr>
              <a:xfrm flipH="1">
                <a:off x="933972" y="1724832"/>
                <a:ext cx="3597388" cy="0"/>
              </a:xfrm>
              <a:prstGeom prst="line">
                <a:avLst/>
              </a:prstGeom>
              <a:ln w="28575">
                <a:solidFill>
                  <a:srgbClr val="3081A8"/>
                </a:solidFill>
              </a:ln>
            </p:spPr>
            <p:style>
              <a:lnRef idx="1">
                <a:schemeClr val="accent1"/>
              </a:lnRef>
              <a:fillRef idx="0">
                <a:schemeClr val="accent1"/>
              </a:fillRef>
              <a:effectRef idx="0">
                <a:schemeClr val="accent1"/>
              </a:effectRef>
              <a:fontRef idx="minor">
                <a:schemeClr val="tx1"/>
              </a:fontRef>
            </p:style>
          </p:cxnSp>
          <p:sp>
            <p:nvSpPr>
              <p:cNvPr id="41" name="文字方塊 40">
                <a:extLst>
                  <a:ext uri="{FF2B5EF4-FFF2-40B4-BE49-F238E27FC236}">
                    <a16:creationId xmlns:a16="http://schemas.microsoft.com/office/drawing/2014/main" id="{9FE633E5-9135-4330-A159-1FFD99C40D0B}"/>
                  </a:ext>
                </a:extLst>
              </p:cNvPr>
              <p:cNvSpPr txBox="1"/>
              <p:nvPr/>
            </p:nvSpPr>
            <p:spPr>
              <a:xfrm>
                <a:off x="1335265" y="2814508"/>
                <a:ext cx="2943316" cy="951499"/>
              </a:xfrm>
              <a:prstGeom prst="rect">
                <a:avLst/>
              </a:prstGeom>
              <a:noFill/>
            </p:spPr>
            <p:txBody>
              <a:bodyPr wrap="square" rtlCol="0">
                <a:spAutoFit/>
              </a:bodyPr>
              <a:lstStyle/>
              <a:p>
                <a:pPr algn="ctr"/>
                <a:r>
                  <a:rPr lang="zh-TW" altLang="en-US" sz="2400" dirty="0">
                    <a:latin typeface="AaYuanQiman" panose="00020600040101010101" pitchFamily="18" charset="-122"/>
                    <a:ea typeface="AaYuanQiman" panose="00020600040101010101" pitchFamily="18" charset="-122"/>
                  </a:rPr>
                  <a:t>南校區</a:t>
                </a:r>
              </a:p>
            </p:txBody>
          </p:sp>
        </p:grpSp>
        <p:grpSp>
          <p:nvGrpSpPr>
            <p:cNvPr id="10" name="群組 9">
              <a:extLst>
                <a:ext uri="{FF2B5EF4-FFF2-40B4-BE49-F238E27FC236}">
                  <a16:creationId xmlns:a16="http://schemas.microsoft.com/office/drawing/2014/main" id="{1AB3493E-9DC0-4004-827F-3DDAF9829D16}"/>
                </a:ext>
              </a:extLst>
            </p:cNvPr>
            <p:cNvGrpSpPr/>
            <p:nvPr/>
          </p:nvGrpSpPr>
          <p:grpSpPr>
            <a:xfrm>
              <a:off x="7212852" y="-288510"/>
              <a:ext cx="3597388" cy="3167717"/>
              <a:chOff x="933972" y="-282826"/>
              <a:chExt cx="3597388" cy="3167717"/>
            </a:xfrm>
          </p:grpSpPr>
          <p:cxnSp>
            <p:nvCxnSpPr>
              <p:cNvPr id="14" name="直線接點 13">
                <a:extLst>
                  <a:ext uri="{FF2B5EF4-FFF2-40B4-BE49-F238E27FC236}">
                    <a16:creationId xmlns:a16="http://schemas.microsoft.com/office/drawing/2014/main" id="{D41CDFF0-4FFB-48CC-8195-22A9C0172B7C}"/>
                  </a:ext>
                </a:extLst>
              </p:cNvPr>
              <p:cNvCxnSpPr/>
              <p:nvPr/>
            </p:nvCxnSpPr>
            <p:spPr>
              <a:xfrm flipV="1">
                <a:off x="1575668" y="1071592"/>
                <a:ext cx="9412" cy="652608"/>
              </a:xfrm>
              <a:prstGeom prst="line">
                <a:avLst/>
              </a:prstGeom>
              <a:ln w="28575">
                <a:solidFill>
                  <a:srgbClr val="3081A8"/>
                </a:solidFill>
              </a:ln>
            </p:spPr>
            <p:style>
              <a:lnRef idx="1">
                <a:schemeClr val="accent1"/>
              </a:lnRef>
              <a:fillRef idx="0">
                <a:schemeClr val="accent1"/>
              </a:fillRef>
              <a:effectRef idx="0">
                <a:schemeClr val="accent1"/>
              </a:effectRef>
              <a:fontRef idx="minor">
                <a:schemeClr val="tx1"/>
              </a:fontRef>
            </p:style>
          </p:cxnSp>
          <p:cxnSp>
            <p:nvCxnSpPr>
              <p:cNvPr id="15" name="直線接點 14">
                <a:extLst>
                  <a:ext uri="{FF2B5EF4-FFF2-40B4-BE49-F238E27FC236}">
                    <a16:creationId xmlns:a16="http://schemas.microsoft.com/office/drawing/2014/main" id="{3D7D891B-C8F1-44C3-91CF-51BB58DF7947}"/>
                  </a:ext>
                </a:extLst>
              </p:cNvPr>
              <p:cNvCxnSpPr/>
              <p:nvPr/>
            </p:nvCxnSpPr>
            <p:spPr>
              <a:xfrm flipV="1">
                <a:off x="3190480" y="1724832"/>
                <a:ext cx="9412" cy="652608"/>
              </a:xfrm>
              <a:prstGeom prst="line">
                <a:avLst/>
              </a:prstGeom>
              <a:ln w="28575">
                <a:solidFill>
                  <a:srgbClr val="3081A8"/>
                </a:solidFill>
              </a:ln>
            </p:spPr>
            <p:style>
              <a:lnRef idx="1">
                <a:schemeClr val="accent1"/>
              </a:lnRef>
              <a:fillRef idx="0">
                <a:schemeClr val="accent1"/>
              </a:fillRef>
              <a:effectRef idx="0">
                <a:schemeClr val="accent1"/>
              </a:effectRef>
              <a:fontRef idx="minor">
                <a:schemeClr val="tx1"/>
              </a:fontRef>
            </p:style>
          </p:cxnSp>
          <p:cxnSp>
            <p:nvCxnSpPr>
              <p:cNvPr id="16" name="直線接點 15">
                <a:extLst>
                  <a:ext uri="{FF2B5EF4-FFF2-40B4-BE49-F238E27FC236}">
                    <a16:creationId xmlns:a16="http://schemas.microsoft.com/office/drawing/2014/main" id="{AAFF413F-C527-4661-A715-DA5F555E6F73}"/>
                  </a:ext>
                </a:extLst>
              </p:cNvPr>
              <p:cNvCxnSpPr/>
              <p:nvPr/>
            </p:nvCxnSpPr>
            <p:spPr>
              <a:xfrm flipV="1">
                <a:off x="3749160" y="1071592"/>
                <a:ext cx="0" cy="653240"/>
              </a:xfrm>
              <a:prstGeom prst="line">
                <a:avLst/>
              </a:prstGeom>
              <a:ln w="28575">
                <a:solidFill>
                  <a:srgbClr val="3081A8"/>
                </a:solidFill>
              </a:ln>
            </p:spPr>
            <p:style>
              <a:lnRef idx="1">
                <a:schemeClr val="accent1"/>
              </a:lnRef>
              <a:fillRef idx="0">
                <a:schemeClr val="accent1"/>
              </a:fillRef>
              <a:effectRef idx="0">
                <a:schemeClr val="accent1"/>
              </a:effectRef>
              <a:fontRef idx="minor">
                <a:schemeClr val="tx1"/>
              </a:fontRef>
            </p:style>
          </p:cxnSp>
          <p:cxnSp>
            <p:nvCxnSpPr>
              <p:cNvPr id="17" name="直線接點 16">
                <a:extLst>
                  <a:ext uri="{FF2B5EF4-FFF2-40B4-BE49-F238E27FC236}">
                    <a16:creationId xmlns:a16="http://schemas.microsoft.com/office/drawing/2014/main" id="{2C006423-A3C3-4080-8DE4-71AA3C27F4E5}"/>
                  </a:ext>
                </a:extLst>
              </p:cNvPr>
              <p:cNvCxnSpPr/>
              <p:nvPr/>
            </p:nvCxnSpPr>
            <p:spPr>
              <a:xfrm flipV="1">
                <a:off x="2126437" y="1724832"/>
                <a:ext cx="9412" cy="652608"/>
              </a:xfrm>
              <a:prstGeom prst="line">
                <a:avLst/>
              </a:prstGeom>
              <a:ln w="28575">
                <a:solidFill>
                  <a:srgbClr val="3081A8"/>
                </a:solidFill>
              </a:ln>
            </p:spPr>
            <p:style>
              <a:lnRef idx="1">
                <a:schemeClr val="accent1"/>
              </a:lnRef>
              <a:fillRef idx="0">
                <a:schemeClr val="accent1"/>
              </a:fillRef>
              <a:effectRef idx="0">
                <a:schemeClr val="accent1"/>
              </a:effectRef>
              <a:fontRef idx="minor">
                <a:schemeClr val="tx1"/>
              </a:fontRef>
            </p:style>
          </p:cxnSp>
          <p:grpSp>
            <p:nvGrpSpPr>
              <p:cNvPr id="18" name="群組 17">
                <a:extLst>
                  <a:ext uri="{FF2B5EF4-FFF2-40B4-BE49-F238E27FC236}">
                    <a16:creationId xmlns:a16="http://schemas.microsoft.com/office/drawing/2014/main" id="{2AD9DE75-77A1-4359-9101-395D672DA04E}"/>
                  </a:ext>
                </a:extLst>
              </p:cNvPr>
              <p:cNvGrpSpPr/>
              <p:nvPr/>
            </p:nvGrpSpPr>
            <p:grpSpPr>
              <a:xfrm>
                <a:off x="1219321" y="574878"/>
                <a:ext cx="731520" cy="730421"/>
                <a:chOff x="5201345" y="4052240"/>
                <a:chExt cx="1785168" cy="1776231"/>
              </a:xfrm>
            </p:grpSpPr>
            <p:pic>
              <p:nvPicPr>
                <p:cNvPr id="30" name="圖片 29">
                  <a:extLst>
                    <a:ext uri="{FF2B5EF4-FFF2-40B4-BE49-F238E27FC236}">
                      <a16:creationId xmlns:a16="http://schemas.microsoft.com/office/drawing/2014/main" id="{F6AC23A6-3D10-42C7-BE53-674379F447EA}"/>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0" b="100000" l="586" r="100000">
                              <a14:foregroundMark x1="5273" y1="44141" x2="5273" y2="44141"/>
                              <a14:foregroundMark x1="4883" y1="38281" x2="4883" y2="38281"/>
                              <a14:foregroundMark x1="7227" y1="20703" x2="4102" y2="44141"/>
                              <a14:foregroundMark x1="11914" y1="74023" x2="59375" y2="79297"/>
                              <a14:foregroundMark x1="37500" y1="64258" x2="78125" y2="65430"/>
                              <a14:foregroundMark x1="20117" y1="3125" x2="90625" y2="5469"/>
                              <a14:foregroundMark x1="46289" y1="86328" x2="52344" y2="95117"/>
                              <a14:foregroundMark x1="7813" y1="63477" x2="38281" y2="64063"/>
                              <a14:foregroundMark x1="85742" y1="64844" x2="97070" y2="66406"/>
                              <a14:foregroundMark x1="95313" y1="6641" x2="95898" y2="48828"/>
                              <a14:foregroundMark x1="16602" y1="3711" x2="3125" y2="4883"/>
                              <a14:foregroundMark x1="43359" y1="88086" x2="61719" y2="84180"/>
                              <a14:foregroundMark x1="4688" y1="48047" x2="3711" y2="69531"/>
                              <a14:backgroundMark x1="23633" y1="24805" x2="23633" y2="24805"/>
                              <a14:backgroundMark x1="30469" y1="44727" x2="30469" y2="44727"/>
                              <a14:backgroundMark x1="76563" y1="31055" x2="76563" y2="31055"/>
                              <a14:backgroundMark x1="78906" y1="46484" x2="78906" y2="46484"/>
                            </a14:backgroundRemoval>
                          </a14:imgEffect>
                        </a14:imgLayer>
                      </a14:imgProps>
                    </a:ext>
                    <a:ext uri="{28A0092B-C50C-407E-A947-70E740481C1C}">
                      <a14:useLocalDpi xmlns:a14="http://schemas.microsoft.com/office/drawing/2010/main" val="0"/>
                    </a:ext>
                  </a:extLst>
                </a:blip>
                <a:stretch>
                  <a:fillRect/>
                </a:stretch>
              </p:blipFill>
              <p:spPr>
                <a:xfrm>
                  <a:off x="5201345" y="4052240"/>
                  <a:ext cx="1785168" cy="1776231"/>
                </a:xfrm>
                <a:prstGeom prst="rect">
                  <a:avLst/>
                </a:prstGeom>
              </p:spPr>
            </p:pic>
            <p:sp>
              <p:nvSpPr>
                <p:cNvPr id="31" name="矩形 30">
                  <a:extLst>
                    <a:ext uri="{FF2B5EF4-FFF2-40B4-BE49-F238E27FC236}">
                      <a16:creationId xmlns:a16="http://schemas.microsoft.com/office/drawing/2014/main" id="{C8AF7BCE-7A85-40B7-91B3-D2E5F5C63548}"/>
                    </a:ext>
                  </a:extLst>
                </p:cNvPr>
                <p:cNvSpPr/>
                <p:nvPr/>
              </p:nvSpPr>
              <p:spPr>
                <a:xfrm>
                  <a:off x="5364152" y="4221159"/>
                  <a:ext cx="1459555" cy="87006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dirty="0">
                    <a:ea typeface="標楷體" panose="03000509000000000000" pitchFamily="65" charset="-120"/>
                  </a:endParaRPr>
                </a:p>
              </p:txBody>
            </p:sp>
          </p:grpSp>
          <p:grpSp>
            <p:nvGrpSpPr>
              <p:cNvPr id="19" name="群組 18">
                <a:extLst>
                  <a:ext uri="{FF2B5EF4-FFF2-40B4-BE49-F238E27FC236}">
                    <a16:creationId xmlns:a16="http://schemas.microsoft.com/office/drawing/2014/main" id="{4DD9255A-E15E-415E-8158-F9B07107410A}"/>
                  </a:ext>
                </a:extLst>
              </p:cNvPr>
              <p:cNvGrpSpPr/>
              <p:nvPr/>
            </p:nvGrpSpPr>
            <p:grpSpPr>
              <a:xfrm>
                <a:off x="3383401" y="574877"/>
                <a:ext cx="731520" cy="730421"/>
                <a:chOff x="5201345" y="4052240"/>
                <a:chExt cx="1785168" cy="1776231"/>
              </a:xfrm>
            </p:grpSpPr>
            <p:pic>
              <p:nvPicPr>
                <p:cNvPr id="28" name="圖片 27">
                  <a:extLst>
                    <a:ext uri="{FF2B5EF4-FFF2-40B4-BE49-F238E27FC236}">
                      <a16:creationId xmlns:a16="http://schemas.microsoft.com/office/drawing/2014/main" id="{EA0DC074-05F8-46D7-8725-DF3C187775A5}"/>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0" b="100000" l="586" r="100000">
                              <a14:foregroundMark x1="5273" y1="44141" x2="5273" y2="44141"/>
                              <a14:foregroundMark x1="4883" y1="38281" x2="4883" y2="38281"/>
                              <a14:foregroundMark x1="7227" y1="20703" x2="4102" y2="44141"/>
                              <a14:foregroundMark x1="11914" y1="74023" x2="59375" y2="79297"/>
                              <a14:foregroundMark x1="37500" y1="64258" x2="78125" y2="65430"/>
                              <a14:foregroundMark x1="20117" y1="3125" x2="90625" y2="5469"/>
                              <a14:foregroundMark x1="46289" y1="86328" x2="52344" y2="95117"/>
                              <a14:foregroundMark x1="7813" y1="63477" x2="38281" y2="64063"/>
                              <a14:foregroundMark x1="85742" y1="64844" x2="97070" y2="66406"/>
                              <a14:foregroundMark x1="95313" y1="6641" x2="95898" y2="48828"/>
                              <a14:foregroundMark x1="16602" y1="3711" x2="3125" y2="4883"/>
                              <a14:foregroundMark x1="43359" y1="88086" x2="61719" y2="84180"/>
                              <a14:foregroundMark x1="4688" y1="48047" x2="3711" y2="69531"/>
                              <a14:backgroundMark x1="23633" y1="24805" x2="23633" y2="24805"/>
                              <a14:backgroundMark x1="30469" y1="44727" x2="30469" y2="44727"/>
                              <a14:backgroundMark x1="76563" y1="31055" x2="76563" y2="31055"/>
                              <a14:backgroundMark x1="78906" y1="46484" x2="78906" y2="46484"/>
                            </a14:backgroundRemoval>
                          </a14:imgEffect>
                        </a14:imgLayer>
                      </a14:imgProps>
                    </a:ext>
                    <a:ext uri="{28A0092B-C50C-407E-A947-70E740481C1C}">
                      <a14:useLocalDpi xmlns:a14="http://schemas.microsoft.com/office/drawing/2010/main" val="0"/>
                    </a:ext>
                  </a:extLst>
                </a:blip>
                <a:stretch>
                  <a:fillRect/>
                </a:stretch>
              </p:blipFill>
              <p:spPr>
                <a:xfrm>
                  <a:off x="5201345" y="4052240"/>
                  <a:ext cx="1785168" cy="1776231"/>
                </a:xfrm>
                <a:prstGeom prst="rect">
                  <a:avLst/>
                </a:prstGeom>
              </p:spPr>
            </p:pic>
            <p:sp>
              <p:nvSpPr>
                <p:cNvPr id="29" name="矩形 28">
                  <a:extLst>
                    <a:ext uri="{FF2B5EF4-FFF2-40B4-BE49-F238E27FC236}">
                      <a16:creationId xmlns:a16="http://schemas.microsoft.com/office/drawing/2014/main" id="{5B32AF6E-3429-411B-89ED-89F86E590463}"/>
                    </a:ext>
                  </a:extLst>
                </p:cNvPr>
                <p:cNvSpPr/>
                <p:nvPr/>
              </p:nvSpPr>
              <p:spPr>
                <a:xfrm>
                  <a:off x="5364152" y="4221159"/>
                  <a:ext cx="1459555" cy="87006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dirty="0">
                    <a:ea typeface="標楷體" panose="03000509000000000000" pitchFamily="65" charset="-120"/>
                  </a:endParaRPr>
                </a:p>
              </p:txBody>
            </p:sp>
          </p:grpSp>
          <p:grpSp>
            <p:nvGrpSpPr>
              <p:cNvPr id="20" name="群組 19">
                <a:extLst>
                  <a:ext uri="{FF2B5EF4-FFF2-40B4-BE49-F238E27FC236}">
                    <a16:creationId xmlns:a16="http://schemas.microsoft.com/office/drawing/2014/main" id="{46E2BCE0-FF6F-4CCE-BA88-C1A5FE6C9DBD}"/>
                  </a:ext>
                </a:extLst>
              </p:cNvPr>
              <p:cNvGrpSpPr/>
              <p:nvPr/>
            </p:nvGrpSpPr>
            <p:grpSpPr>
              <a:xfrm>
                <a:off x="1760678" y="2154470"/>
                <a:ext cx="731520" cy="730421"/>
                <a:chOff x="5201345" y="4052240"/>
                <a:chExt cx="1785168" cy="1776231"/>
              </a:xfrm>
            </p:grpSpPr>
            <p:pic>
              <p:nvPicPr>
                <p:cNvPr id="26" name="圖片 25">
                  <a:extLst>
                    <a:ext uri="{FF2B5EF4-FFF2-40B4-BE49-F238E27FC236}">
                      <a16:creationId xmlns:a16="http://schemas.microsoft.com/office/drawing/2014/main" id="{CE0457DA-0A1B-46EC-8D15-30F5EA7D4BC4}"/>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0" b="100000" l="586" r="100000">
                              <a14:foregroundMark x1="5273" y1="44141" x2="5273" y2="44141"/>
                              <a14:foregroundMark x1="4883" y1="38281" x2="4883" y2="38281"/>
                              <a14:foregroundMark x1="7227" y1="20703" x2="4102" y2="44141"/>
                              <a14:foregroundMark x1="11914" y1="74023" x2="59375" y2="79297"/>
                              <a14:foregroundMark x1="37500" y1="64258" x2="78125" y2="65430"/>
                              <a14:foregroundMark x1="20117" y1="3125" x2="90625" y2="5469"/>
                              <a14:foregroundMark x1="46289" y1="86328" x2="52344" y2="95117"/>
                              <a14:foregroundMark x1="7813" y1="63477" x2="38281" y2="64063"/>
                              <a14:foregroundMark x1="85742" y1="64844" x2="97070" y2="66406"/>
                              <a14:foregroundMark x1="95313" y1="6641" x2="95898" y2="48828"/>
                              <a14:foregroundMark x1="16602" y1="3711" x2="3125" y2="4883"/>
                              <a14:foregroundMark x1="43359" y1="88086" x2="61719" y2="84180"/>
                              <a14:foregroundMark x1="4688" y1="48047" x2="3711" y2="69531"/>
                              <a14:backgroundMark x1="23633" y1="24805" x2="23633" y2="24805"/>
                              <a14:backgroundMark x1="30469" y1="44727" x2="30469" y2="44727"/>
                              <a14:backgroundMark x1="76563" y1="31055" x2="76563" y2="31055"/>
                              <a14:backgroundMark x1="78906" y1="46484" x2="78906" y2="46484"/>
                            </a14:backgroundRemoval>
                          </a14:imgEffect>
                        </a14:imgLayer>
                      </a14:imgProps>
                    </a:ext>
                    <a:ext uri="{28A0092B-C50C-407E-A947-70E740481C1C}">
                      <a14:useLocalDpi xmlns:a14="http://schemas.microsoft.com/office/drawing/2010/main" val="0"/>
                    </a:ext>
                  </a:extLst>
                </a:blip>
                <a:stretch>
                  <a:fillRect/>
                </a:stretch>
              </p:blipFill>
              <p:spPr>
                <a:xfrm>
                  <a:off x="5201345" y="4052240"/>
                  <a:ext cx="1785168" cy="1776231"/>
                </a:xfrm>
                <a:prstGeom prst="rect">
                  <a:avLst/>
                </a:prstGeom>
              </p:spPr>
            </p:pic>
            <p:sp>
              <p:nvSpPr>
                <p:cNvPr id="27" name="矩形 26">
                  <a:extLst>
                    <a:ext uri="{FF2B5EF4-FFF2-40B4-BE49-F238E27FC236}">
                      <a16:creationId xmlns:a16="http://schemas.microsoft.com/office/drawing/2014/main" id="{74DD628A-6242-43F9-98F5-CCE42737BBD8}"/>
                    </a:ext>
                  </a:extLst>
                </p:cNvPr>
                <p:cNvSpPr/>
                <p:nvPr/>
              </p:nvSpPr>
              <p:spPr>
                <a:xfrm>
                  <a:off x="5364152" y="4221159"/>
                  <a:ext cx="1459555" cy="87006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dirty="0">
                    <a:ea typeface="標楷體" panose="03000509000000000000" pitchFamily="65" charset="-120"/>
                  </a:endParaRPr>
                </a:p>
              </p:txBody>
            </p:sp>
          </p:grpSp>
          <p:grpSp>
            <p:nvGrpSpPr>
              <p:cNvPr id="21" name="群組 20">
                <a:extLst>
                  <a:ext uri="{FF2B5EF4-FFF2-40B4-BE49-F238E27FC236}">
                    <a16:creationId xmlns:a16="http://schemas.microsoft.com/office/drawing/2014/main" id="{642AF355-C00D-410D-9C38-4612E1202230}"/>
                  </a:ext>
                </a:extLst>
              </p:cNvPr>
              <p:cNvGrpSpPr/>
              <p:nvPr/>
            </p:nvGrpSpPr>
            <p:grpSpPr>
              <a:xfrm>
                <a:off x="2824601" y="2154470"/>
                <a:ext cx="731520" cy="730421"/>
                <a:chOff x="5201345" y="4052240"/>
                <a:chExt cx="1785168" cy="1776231"/>
              </a:xfrm>
            </p:grpSpPr>
            <p:pic>
              <p:nvPicPr>
                <p:cNvPr id="24" name="圖片 23">
                  <a:extLst>
                    <a:ext uri="{FF2B5EF4-FFF2-40B4-BE49-F238E27FC236}">
                      <a16:creationId xmlns:a16="http://schemas.microsoft.com/office/drawing/2014/main" id="{EDEDC100-F29B-4B6F-9E66-3BA23ADABC5F}"/>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0" b="100000" l="586" r="100000">
                              <a14:foregroundMark x1="5273" y1="44141" x2="5273" y2="44141"/>
                              <a14:foregroundMark x1="4883" y1="38281" x2="4883" y2="38281"/>
                              <a14:foregroundMark x1="7227" y1="20703" x2="4102" y2="44141"/>
                              <a14:foregroundMark x1="11914" y1="74023" x2="59375" y2="79297"/>
                              <a14:foregroundMark x1="37500" y1="64258" x2="78125" y2="65430"/>
                              <a14:foregroundMark x1="20117" y1="3125" x2="90625" y2="5469"/>
                              <a14:foregroundMark x1="46289" y1="86328" x2="52344" y2="95117"/>
                              <a14:foregroundMark x1="7813" y1="63477" x2="38281" y2="64063"/>
                              <a14:foregroundMark x1="85742" y1="64844" x2="97070" y2="66406"/>
                              <a14:foregroundMark x1="95313" y1="6641" x2="95898" y2="48828"/>
                              <a14:foregroundMark x1="16602" y1="3711" x2="3125" y2="4883"/>
                              <a14:foregroundMark x1="43359" y1="88086" x2="61719" y2="84180"/>
                              <a14:foregroundMark x1="4688" y1="48047" x2="3711" y2="69531"/>
                              <a14:backgroundMark x1="23633" y1="24805" x2="23633" y2="24805"/>
                              <a14:backgroundMark x1="30469" y1="44727" x2="30469" y2="44727"/>
                              <a14:backgroundMark x1="76563" y1="31055" x2="76563" y2="31055"/>
                              <a14:backgroundMark x1="78906" y1="46484" x2="78906" y2="46484"/>
                            </a14:backgroundRemoval>
                          </a14:imgEffect>
                        </a14:imgLayer>
                      </a14:imgProps>
                    </a:ext>
                    <a:ext uri="{28A0092B-C50C-407E-A947-70E740481C1C}">
                      <a14:useLocalDpi xmlns:a14="http://schemas.microsoft.com/office/drawing/2010/main" val="0"/>
                    </a:ext>
                  </a:extLst>
                </a:blip>
                <a:stretch>
                  <a:fillRect/>
                </a:stretch>
              </p:blipFill>
              <p:spPr>
                <a:xfrm>
                  <a:off x="5201345" y="4052240"/>
                  <a:ext cx="1785168" cy="1776231"/>
                </a:xfrm>
                <a:prstGeom prst="rect">
                  <a:avLst/>
                </a:prstGeom>
              </p:spPr>
            </p:pic>
            <p:sp>
              <p:nvSpPr>
                <p:cNvPr id="25" name="矩形 24">
                  <a:extLst>
                    <a:ext uri="{FF2B5EF4-FFF2-40B4-BE49-F238E27FC236}">
                      <a16:creationId xmlns:a16="http://schemas.microsoft.com/office/drawing/2014/main" id="{11ADA872-7CFB-4E7A-A0FD-63E900909C67}"/>
                    </a:ext>
                  </a:extLst>
                </p:cNvPr>
                <p:cNvSpPr/>
                <p:nvPr/>
              </p:nvSpPr>
              <p:spPr>
                <a:xfrm>
                  <a:off x="5364152" y="4221159"/>
                  <a:ext cx="1459555" cy="87006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dirty="0">
                    <a:ea typeface="標楷體" panose="03000509000000000000" pitchFamily="65" charset="-120"/>
                  </a:endParaRPr>
                </a:p>
              </p:txBody>
            </p:sp>
          </p:grpSp>
          <p:cxnSp>
            <p:nvCxnSpPr>
              <p:cNvPr id="22" name="直線接點 21">
                <a:extLst>
                  <a:ext uri="{FF2B5EF4-FFF2-40B4-BE49-F238E27FC236}">
                    <a16:creationId xmlns:a16="http://schemas.microsoft.com/office/drawing/2014/main" id="{58EE0CF1-A618-428D-AA21-63306512F6FA}"/>
                  </a:ext>
                </a:extLst>
              </p:cNvPr>
              <p:cNvCxnSpPr/>
              <p:nvPr/>
            </p:nvCxnSpPr>
            <p:spPr>
              <a:xfrm flipH="1">
                <a:off x="933972" y="1724832"/>
                <a:ext cx="3597388" cy="0"/>
              </a:xfrm>
              <a:prstGeom prst="line">
                <a:avLst/>
              </a:prstGeom>
              <a:ln w="28575">
                <a:solidFill>
                  <a:srgbClr val="3081A8"/>
                </a:solidFill>
              </a:ln>
            </p:spPr>
            <p:style>
              <a:lnRef idx="1">
                <a:schemeClr val="accent1"/>
              </a:lnRef>
              <a:fillRef idx="0">
                <a:schemeClr val="accent1"/>
              </a:fillRef>
              <a:effectRef idx="0">
                <a:schemeClr val="accent1"/>
              </a:effectRef>
              <a:fontRef idx="minor">
                <a:schemeClr val="tx1"/>
              </a:fontRef>
            </p:style>
          </p:cxnSp>
          <p:sp>
            <p:nvSpPr>
              <p:cNvPr id="23" name="文字方塊 22">
                <a:extLst>
                  <a:ext uri="{FF2B5EF4-FFF2-40B4-BE49-F238E27FC236}">
                    <a16:creationId xmlns:a16="http://schemas.microsoft.com/office/drawing/2014/main" id="{20C43433-B563-47FA-B87F-021622630D27}"/>
                  </a:ext>
                </a:extLst>
              </p:cNvPr>
              <p:cNvSpPr txBox="1"/>
              <p:nvPr/>
            </p:nvSpPr>
            <p:spPr>
              <a:xfrm>
                <a:off x="1343461" y="-282826"/>
                <a:ext cx="2889949" cy="951499"/>
              </a:xfrm>
              <a:prstGeom prst="rect">
                <a:avLst/>
              </a:prstGeom>
              <a:noFill/>
            </p:spPr>
            <p:txBody>
              <a:bodyPr wrap="square" rtlCol="0">
                <a:spAutoFit/>
              </a:bodyPr>
              <a:lstStyle/>
              <a:p>
                <a:pPr algn="ctr"/>
                <a:r>
                  <a:rPr lang="zh-TW" altLang="en-US" sz="2400" dirty="0">
                    <a:latin typeface="AaYuanQiman" panose="00020600040101010101" pitchFamily="18" charset="-122"/>
                    <a:ea typeface="AaYuanQiman" panose="00020600040101010101" pitchFamily="18" charset="-122"/>
                  </a:rPr>
                  <a:t>東校區</a:t>
                </a:r>
              </a:p>
            </p:txBody>
          </p:sp>
        </p:grpSp>
        <p:pic>
          <p:nvPicPr>
            <p:cNvPr id="11" name="圖片 10">
              <a:extLst>
                <a:ext uri="{FF2B5EF4-FFF2-40B4-BE49-F238E27FC236}">
                  <a16:creationId xmlns:a16="http://schemas.microsoft.com/office/drawing/2014/main" id="{26D8D8B0-35B5-42A5-BA22-A6095E170EE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5400000">
              <a:off x="5382019" y="937479"/>
              <a:ext cx="948037" cy="1679045"/>
            </a:xfrm>
            <a:prstGeom prst="rect">
              <a:avLst/>
            </a:prstGeom>
          </p:spPr>
        </p:pic>
        <p:pic>
          <p:nvPicPr>
            <p:cNvPr id="12" name="圖片 11">
              <a:extLst>
                <a:ext uri="{FF2B5EF4-FFF2-40B4-BE49-F238E27FC236}">
                  <a16:creationId xmlns:a16="http://schemas.microsoft.com/office/drawing/2014/main" id="{6423C4DD-261F-4C13-82C6-4B553D32FCB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8190087">
              <a:off x="3131092" y="2980329"/>
              <a:ext cx="948037" cy="1268743"/>
            </a:xfrm>
            <a:prstGeom prst="rect">
              <a:avLst/>
            </a:prstGeom>
          </p:spPr>
        </p:pic>
        <p:pic>
          <p:nvPicPr>
            <p:cNvPr id="13" name="圖片 12">
              <a:extLst>
                <a:ext uri="{FF2B5EF4-FFF2-40B4-BE49-F238E27FC236}">
                  <a16:creationId xmlns:a16="http://schemas.microsoft.com/office/drawing/2014/main" id="{C85BBA75-C999-42E9-B734-D08B0DDCA96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2419993">
              <a:off x="7519992" y="3097991"/>
              <a:ext cx="948037" cy="1268743"/>
            </a:xfrm>
            <a:prstGeom prst="rect">
              <a:avLst/>
            </a:prstGeom>
          </p:spPr>
        </p:pic>
      </p:grpSp>
      <p:sp>
        <p:nvSpPr>
          <p:cNvPr id="3" name="矩形 2"/>
          <p:cNvSpPr/>
          <p:nvPr/>
        </p:nvSpPr>
        <p:spPr>
          <a:xfrm>
            <a:off x="65233" y="1802743"/>
            <a:ext cx="5374746" cy="2677656"/>
          </a:xfrm>
          <a:prstGeom prst="rect">
            <a:avLst/>
          </a:prstGeom>
        </p:spPr>
        <p:txBody>
          <a:bodyPr wrap="square">
            <a:spAutoFit/>
          </a:bodyPr>
          <a:lstStyle/>
          <a:p>
            <a:pPr marL="342900" indent="-342900">
              <a:buFont typeface="Wingdings" panose="05000000000000000000" pitchFamily="2" charset="2"/>
              <a:buChar char="Ø"/>
            </a:pPr>
            <a:r>
              <a:rPr lang="zh-TW" altLang="en-US" sz="2800" dirty="0">
                <a:latin typeface="標楷體" panose="03000509000000000000" pitchFamily="65" charset="-120"/>
                <a:ea typeface="標楷體" panose="03000509000000000000" pitchFamily="65" charset="-120"/>
              </a:rPr>
              <a:t>擴大區域網路的範圍，包含一個大學</a:t>
            </a:r>
            <a:r>
              <a:rPr lang="zh-TW" altLang="en-US" sz="2800" b="1" dirty="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校園</a:t>
            </a:r>
            <a:r>
              <a:rPr lang="zh-TW" altLang="en-US" sz="2800" dirty="0">
                <a:latin typeface="標楷體" panose="03000509000000000000" pitchFamily="65" charset="-120"/>
                <a:ea typeface="標楷體" panose="03000509000000000000" pitchFamily="65" charset="-120"/>
              </a:rPr>
              <a:t>、</a:t>
            </a:r>
            <a:r>
              <a:rPr lang="zh-TW" altLang="en-US" sz="2800" b="1" dirty="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城市</a:t>
            </a:r>
            <a:r>
              <a:rPr lang="zh-TW" altLang="en-US" sz="2800" dirty="0">
                <a:latin typeface="標楷體" panose="03000509000000000000" pitchFamily="65" charset="-120"/>
                <a:ea typeface="標楷體" panose="03000509000000000000" pitchFamily="65" charset="-120"/>
              </a:rPr>
              <a:t>或</a:t>
            </a:r>
            <a:r>
              <a:rPr lang="zh-TW" altLang="en-US" sz="2800" b="1" dirty="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都會區</a:t>
            </a:r>
            <a:r>
              <a:rPr lang="zh-TW" altLang="en-US" sz="2800" dirty="0">
                <a:latin typeface="標楷體" panose="03000509000000000000" pitchFamily="65" charset="-120"/>
                <a:ea typeface="標楷體" panose="03000509000000000000" pitchFamily="65" charset="-120"/>
              </a:rPr>
              <a:t>，稱為</a:t>
            </a:r>
            <a:r>
              <a:rPr lang="zh-TW" altLang="en-US" sz="2800" dirty="0">
                <a:latin typeface="Times New Roman" panose="02020603050405020304" pitchFamily="18" charset="0"/>
                <a:ea typeface="標楷體" panose="03000509000000000000" pitchFamily="65" charset="-120"/>
              </a:rPr>
              <a:t>「都會網路」。</a:t>
            </a:r>
            <a:endParaRPr lang="en-US" altLang="zh-TW" sz="2800" dirty="0">
              <a:latin typeface="Times New Roman" panose="02020603050405020304" pitchFamily="18" charset="0"/>
              <a:ea typeface="標楷體" panose="03000509000000000000" pitchFamily="65" charset="-120"/>
            </a:endParaRPr>
          </a:p>
          <a:p>
            <a:pPr marL="342900" indent="-342900">
              <a:buFont typeface="Wingdings" panose="05000000000000000000" pitchFamily="2" charset="2"/>
              <a:buChar char="Ø"/>
            </a:pPr>
            <a:r>
              <a:rPr lang="zh-TW" altLang="en-US" sz="2800" dirty="0">
                <a:ea typeface="標楷體" panose="03000509000000000000" pitchFamily="65" charset="-120"/>
              </a:rPr>
              <a:t>範圍：大學校區、鄰近城市、</a:t>
            </a:r>
            <a:r>
              <a:rPr lang="en-US" altLang="zh-TW" sz="2800" dirty="0">
                <a:ea typeface="標楷體" panose="03000509000000000000" pitchFamily="65" charset="-120"/>
              </a:rPr>
              <a:t>50</a:t>
            </a:r>
            <a:r>
              <a:rPr lang="zh-TW" altLang="en-US" sz="2800" dirty="0">
                <a:ea typeface="標楷體" panose="03000509000000000000" pitchFamily="65" charset="-120"/>
              </a:rPr>
              <a:t>公里內</a:t>
            </a:r>
          </a:p>
          <a:p>
            <a:pPr marL="342900" indent="-342900">
              <a:buFont typeface="Wingdings" panose="05000000000000000000" pitchFamily="2" charset="2"/>
              <a:buChar char="Ø"/>
            </a:pPr>
            <a:r>
              <a:rPr lang="zh-TW" altLang="en-US" sz="2800" dirty="0">
                <a:ea typeface="標楷體" panose="03000509000000000000" pitchFamily="65" charset="-120"/>
              </a:rPr>
              <a:t>傳輸媒介：電纜線或</a:t>
            </a:r>
            <a:r>
              <a:rPr lang="zh-TW" altLang="en-US" sz="2800" b="1" dirty="0">
                <a:solidFill>
                  <a:srgbClr val="FF0000"/>
                </a:solidFill>
                <a:effectLst>
                  <a:outerShdw blurRad="38100" dist="38100" dir="2700000" algn="tl">
                    <a:srgbClr val="000000">
                      <a:alpha val="43137"/>
                    </a:srgbClr>
                  </a:outerShdw>
                </a:effectLst>
                <a:ea typeface="標楷體" panose="03000509000000000000" pitchFamily="65" charset="-120"/>
              </a:rPr>
              <a:t>光纖</a:t>
            </a:r>
            <a:r>
              <a:rPr lang="en-US" altLang="zh-TW" sz="2800" b="1" dirty="0">
                <a:solidFill>
                  <a:srgbClr val="FF0000"/>
                </a:solidFill>
                <a:effectLst>
                  <a:outerShdw blurRad="38100" dist="38100" dir="2700000" algn="tl">
                    <a:srgbClr val="000000">
                      <a:alpha val="43137"/>
                    </a:srgbClr>
                  </a:outerShdw>
                </a:effectLst>
                <a:ea typeface="標楷體" panose="03000509000000000000" pitchFamily="65" charset="-120"/>
              </a:rPr>
              <a:t>…</a:t>
            </a:r>
          </a:p>
        </p:txBody>
      </p:sp>
    </p:spTree>
    <p:extLst>
      <p:ext uri="{BB962C8B-B14F-4D97-AF65-F5344CB8AC3E}">
        <p14:creationId xmlns:p14="http://schemas.microsoft.com/office/powerpoint/2010/main" val="12506148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7"/>
            <a:ext cx="7886700" cy="814449"/>
          </a:xfrm>
        </p:spPr>
        <p:txBody>
          <a:bodyPr>
            <a:normAutofit/>
          </a:bodyPr>
          <a:lstStyle/>
          <a:p>
            <a:pPr algn="ctr"/>
            <a:r>
              <a:rPr lang="zh-TW" altLang="en-US" sz="3600" dirty="0"/>
              <a:t>區域網路（</a:t>
            </a:r>
            <a:r>
              <a:rPr lang="en-US" altLang="zh-TW" sz="3600" dirty="0"/>
              <a:t>Local Area Network, LAN</a:t>
            </a:r>
            <a:r>
              <a:rPr lang="zh-TW" altLang="en-US" sz="3600" dirty="0"/>
              <a:t>）</a:t>
            </a:r>
          </a:p>
        </p:txBody>
      </p:sp>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pic>
        <p:nvPicPr>
          <p:cNvPr id="10244" name="Picture 4" descr="Ethernet LAN.sv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58463" y="2023228"/>
            <a:ext cx="3993328" cy="2633101"/>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690945" y="1183996"/>
            <a:ext cx="4896788" cy="369332"/>
          </a:xfrm>
          <a:prstGeom prst="rect">
            <a:avLst/>
          </a:prstGeom>
          <a:solidFill>
            <a:schemeClr val="accent6">
              <a:lumMod val="20000"/>
              <a:lumOff val="80000"/>
            </a:schemeClr>
          </a:solidFill>
        </p:spPr>
        <p:txBody>
          <a:bodyPr wrap="square">
            <a:spAutoFit/>
          </a:bodyPr>
          <a:lstStyle/>
          <a:p>
            <a:r>
              <a:rPr lang="zh-TW" altLang="en-US" dirty="0">
                <a:ea typeface="標楷體" panose="03000509000000000000" pitchFamily="65" charset="-120"/>
              </a:rPr>
              <a:t>資料來源：</a:t>
            </a:r>
            <a:r>
              <a:rPr lang="en-US" altLang="zh-TW" dirty="0">
                <a:ea typeface="標楷體" panose="03000509000000000000" pitchFamily="65" charset="-120"/>
              </a:rPr>
              <a:t>https://zh.wikipedia.org/wiki/</a:t>
            </a:r>
            <a:r>
              <a:rPr lang="zh-TW" altLang="en-US" dirty="0">
                <a:ea typeface="標楷體" panose="03000509000000000000" pitchFamily="65" charset="-120"/>
              </a:rPr>
              <a:t>局域網</a:t>
            </a:r>
          </a:p>
        </p:txBody>
      </p:sp>
      <p:sp>
        <p:nvSpPr>
          <p:cNvPr id="8" name="矩形 7"/>
          <p:cNvSpPr/>
          <p:nvPr/>
        </p:nvSpPr>
        <p:spPr>
          <a:xfrm>
            <a:off x="92209" y="2023228"/>
            <a:ext cx="4885589" cy="2246769"/>
          </a:xfrm>
          <a:prstGeom prst="rect">
            <a:avLst/>
          </a:prstGeom>
        </p:spPr>
        <p:txBody>
          <a:bodyPr wrap="square">
            <a:spAutoFit/>
          </a:bodyPr>
          <a:lstStyle/>
          <a:p>
            <a:pPr marL="457200" indent="-457200">
              <a:buFont typeface="Wingdings" panose="05000000000000000000" pitchFamily="2" charset="2"/>
              <a:buChar char="Ø"/>
            </a:pPr>
            <a:r>
              <a:rPr lang="zh-TW" altLang="en-US" sz="2800" dirty="0">
                <a:latin typeface="Times New Roman" panose="02020603050405020304" pitchFamily="18" charset="0"/>
                <a:ea typeface="標楷體" panose="03000509000000000000" pitchFamily="65" charset="-120"/>
              </a:rPr>
              <a:t>範圍：教室網路、一層樓、鄰近大樓、</a:t>
            </a:r>
            <a:r>
              <a:rPr lang="en-US" altLang="zh-TW" sz="2800" dirty="0">
                <a:latin typeface="Times New Roman" panose="02020603050405020304" pitchFamily="18" charset="0"/>
                <a:ea typeface="標楷體" panose="03000509000000000000" pitchFamily="65" charset="-120"/>
              </a:rPr>
              <a:t>10</a:t>
            </a:r>
            <a:r>
              <a:rPr lang="zh-TW" altLang="en-US" sz="2800" dirty="0">
                <a:latin typeface="Times New Roman" panose="02020603050405020304" pitchFamily="18" charset="0"/>
                <a:ea typeface="標楷體" panose="03000509000000000000" pitchFamily="65" charset="-120"/>
              </a:rPr>
              <a:t>公里內</a:t>
            </a:r>
          </a:p>
          <a:p>
            <a:pPr marL="457200" indent="-457200">
              <a:buFont typeface="Wingdings" panose="05000000000000000000" pitchFamily="2" charset="2"/>
              <a:buChar char="Ø"/>
            </a:pPr>
            <a:r>
              <a:rPr lang="zh-TW" altLang="en-US" sz="2800" dirty="0">
                <a:latin typeface="Times New Roman" panose="02020603050405020304" pitchFamily="18" charset="0"/>
                <a:ea typeface="標楷體" panose="03000509000000000000" pitchFamily="65" charset="-120"/>
              </a:rPr>
              <a:t>特色：距離</a:t>
            </a:r>
            <a:r>
              <a:rPr lang="zh-TW" alt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短</a:t>
            </a:r>
            <a:r>
              <a:rPr lang="zh-TW" altLang="en-US" sz="2800" dirty="0">
                <a:latin typeface="Times New Roman" panose="02020603050405020304" pitchFamily="18" charset="0"/>
                <a:ea typeface="標楷體" panose="03000509000000000000" pitchFamily="65" charset="-120"/>
              </a:rPr>
              <a:t>、速度</a:t>
            </a:r>
            <a:r>
              <a:rPr lang="zh-TW" alt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快</a:t>
            </a:r>
            <a:r>
              <a:rPr lang="zh-TW" altLang="en-US" sz="2800" dirty="0">
                <a:latin typeface="Times New Roman" panose="02020603050405020304" pitchFamily="18" charset="0"/>
                <a:ea typeface="標楷體" panose="03000509000000000000" pitchFamily="65" charset="-120"/>
              </a:rPr>
              <a:t>、架設</a:t>
            </a:r>
            <a:r>
              <a:rPr lang="zh-TW" alt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成本低</a:t>
            </a:r>
            <a:endParaRPr lang="zh-TW" altLang="en-US" sz="2800" dirty="0">
              <a:latin typeface="Times New Roman" panose="02020603050405020304" pitchFamily="18" charset="0"/>
              <a:ea typeface="標楷體" panose="03000509000000000000" pitchFamily="65" charset="-120"/>
            </a:endParaRPr>
          </a:p>
          <a:p>
            <a:pPr marL="457200" indent="-457200">
              <a:buFont typeface="Wingdings" panose="05000000000000000000" pitchFamily="2" charset="2"/>
              <a:buChar char="Ø"/>
            </a:pPr>
            <a:r>
              <a:rPr lang="zh-TW" altLang="en-US" sz="2800" dirty="0">
                <a:latin typeface="Times New Roman" panose="02020603050405020304" pitchFamily="18" charset="0"/>
                <a:ea typeface="標楷體" panose="03000509000000000000" pitchFamily="65" charset="-120"/>
              </a:rPr>
              <a:t>傳輸媒介：</a:t>
            </a:r>
            <a:r>
              <a:rPr lang="zh-TW" altLang="en-US" sz="2800" b="1" dirty="0">
                <a:solidFill>
                  <a:srgbClr val="C00000"/>
                </a:solidFill>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雙絞線</a:t>
            </a:r>
            <a:r>
              <a:rPr lang="en-US" altLang="zh-TW" sz="2800" dirty="0">
                <a:latin typeface="Times New Roman" panose="02020603050405020304" pitchFamily="18" charset="0"/>
                <a:ea typeface="標楷體" panose="03000509000000000000" pitchFamily="65" charset="-120"/>
              </a:rPr>
              <a:t>…</a:t>
            </a:r>
          </a:p>
        </p:txBody>
      </p:sp>
    </p:spTree>
    <p:extLst>
      <p:ext uri="{BB962C8B-B14F-4D97-AF65-F5344CB8AC3E}">
        <p14:creationId xmlns:p14="http://schemas.microsoft.com/office/powerpoint/2010/main" val="29459574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28650" y="777240"/>
            <a:ext cx="7886700" cy="5399723"/>
          </a:xfrm>
        </p:spPr>
        <p:txBody>
          <a:bodyPr>
            <a:normAutofit/>
          </a:bodyPr>
          <a:lstStyle/>
          <a:p>
            <a:pPr marL="0" indent="0" algn="just">
              <a:buNone/>
            </a:pPr>
            <a:r>
              <a:rPr lang="en-US" altLang="zh-TW" sz="4000" dirty="0"/>
              <a:t>1.</a:t>
            </a:r>
            <a:r>
              <a:rPr lang="zh-TW" altLang="en-US" sz="4000" dirty="0"/>
              <a:t>下列何者涵蓋了廣大區域範圍的網路，包括各地城市、國家甚至全世界？</a:t>
            </a:r>
            <a:endParaRPr lang="en-US" altLang="zh-TW" sz="4000" dirty="0"/>
          </a:p>
          <a:p>
            <a:pPr marL="0" indent="0" algn="just">
              <a:buNone/>
            </a:pPr>
            <a:endParaRPr lang="zh-TW" altLang="en-US" sz="4000" dirty="0"/>
          </a:p>
          <a:p>
            <a:pPr marL="0" indent="0" algn="just">
              <a:buNone/>
            </a:pPr>
            <a:r>
              <a:rPr lang="en-US" altLang="zh-TW" sz="3600" dirty="0"/>
              <a:t>(A) </a:t>
            </a:r>
            <a:r>
              <a:rPr lang="zh-TW" altLang="en-US" sz="3600" dirty="0"/>
              <a:t>區域網路（</a:t>
            </a:r>
            <a:r>
              <a:rPr lang="en-US" altLang="zh-TW" sz="3600" dirty="0"/>
              <a:t>LAN</a:t>
            </a:r>
            <a:r>
              <a:rPr lang="zh-TW" altLang="en-US" sz="3600" dirty="0"/>
              <a:t>）  </a:t>
            </a:r>
            <a:endParaRPr lang="en-US" altLang="zh-TW" sz="3600" dirty="0"/>
          </a:p>
          <a:p>
            <a:pPr marL="0" indent="0" algn="just">
              <a:buNone/>
            </a:pPr>
            <a:r>
              <a:rPr lang="en-US" altLang="zh-TW" sz="3600" dirty="0"/>
              <a:t>(B) </a:t>
            </a:r>
            <a:r>
              <a:rPr lang="zh-TW" altLang="en-US" sz="3600" dirty="0"/>
              <a:t>廣域網路（</a:t>
            </a:r>
            <a:r>
              <a:rPr lang="en-US" altLang="zh-TW" sz="3600" dirty="0"/>
              <a:t>WAN</a:t>
            </a:r>
            <a:r>
              <a:rPr lang="zh-TW" altLang="en-US" sz="3600" dirty="0"/>
              <a:t>） </a:t>
            </a:r>
          </a:p>
          <a:p>
            <a:pPr marL="0" indent="0" algn="just">
              <a:buNone/>
            </a:pPr>
            <a:r>
              <a:rPr lang="en-US" altLang="zh-TW" sz="3600" dirty="0"/>
              <a:t>(C) </a:t>
            </a:r>
            <a:r>
              <a:rPr lang="zh-TW" altLang="en-US" sz="3600" dirty="0"/>
              <a:t>都會網路（</a:t>
            </a:r>
            <a:r>
              <a:rPr lang="en-US" altLang="zh-TW" sz="3600" dirty="0"/>
              <a:t>MAN</a:t>
            </a:r>
            <a:r>
              <a:rPr lang="zh-TW" altLang="en-US" sz="3600" dirty="0"/>
              <a:t>）  </a:t>
            </a:r>
            <a:endParaRPr lang="en-US" altLang="zh-TW" sz="3600" dirty="0"/>
          </a:p>
          <a:p>
            <a:pPr marL="0" indent="0" algn="just">
              <a:buNone/>
            </a:pPr>
            <a:r>
              <a:rPr lang="en-US" altLang="zh-TW" sz="3600" dirty="0"/>
              <a:t>(D) </a:t>
            </a:r>
            <a:r>
              <a:rPr lang="zh-TW" altLang="en-US" sz="3600" dirty="0"/>
              <a:t>個人區域網路（</a:t>
            </a:r>
            <a:r>
              <a:rPr lang="en-US" altLang="zh-TW" sz="3600" dirty="0"/>
              <a:t>PAN</a:t>
            </a:r>
            <a:r>
              <a:rPr lang="zh-TW" altLang="en-US" sz="3600" dirty="0"/>
              <a:t>）</a:t>
            </a:r>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9349407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28650" y="777240"/>
            <a:ext cx="7886700" cy="5399723"/>
          </a:xfrm>
        </p:spPr>
        <p:txBody>
          <a:bodyPr>
            <a:normAutofit/>
          </a:bodyPr>
          <a:lstStyle/>
          <a:p>
            <a:pPr marL="0" indent="0" algn="just">
              <a:buNone/>
            </a:pPr>
            <a:r>
              <a:rPr lang="en-US" altLang="zh-TW" sz="4000" dirty="0"/>
              <a:t>1.</a:t>
            </a:r>
            <a:r>
              <a:rPr lang="zh-TW" altLang="en-US" sz="4000" dirty="0"/>
              <a:t>下列何者涵蓋了廣大區域範圍的網路，包括各地城市、國家甚至全世界？</a:t>
            </a:r>
            <a:endParaRPr lang="en-US" altLang="zh-TW" sz="4000" dirty="0"/>
          </a:p>
          <a:p>
            <a:pPr marL="0" indent="0" algn="just">
              <a:buNone/>
            </a:pPr>
            <a:endParaRPr lang="zh-TW" altLang="en-US" sz="4000" dirty="0"/>
          </a:p>
          <a:p>
            <a:pPr marL="0" indent="0" algn="just">
              <a:buNone/>
            </a:pPr>
            <a:r>
              <a:rPr lang="en-US" altLang="zh-TW" sz="3600" dirty="0"/>
              <a:t>(A) </a:t>
            </a:r>
            <a:r>
              <a:rPr lang="zh-TW" altLang="en-US" sz="3600" dirty="0"/>
              <a:t>區域網路（</a:t>
            </a:r>
            <a:r>
              <a:rPr lang="en-US" altLang="zh-TW" sz="3600" dirty="0"/>
              <a:t>LAN</a:t>
            </a:r>
            <a:r>
              <a:rPr lang="zh-TW" altLang="en-US" sz="3600" dirty="0"/>
              <a:t>）  </a:t>
            </a:r>
            <a:endParaRPr lang="en-US" altLang="zh-TW" sz="3600" dirty="0"/>
          </a:p>
          <a:p>
            <a:pPr marL="0" indent="0" algn="just">
              <a:buNone/>
            </a:pPr>
            <a:r>
              <a:rPr lang="en-US" altLang="zh-TW" sz="3600" dirty="0">
                <a:solidFill>
                  <a:srgbClr val="FF0000"/>
                </a:solidFill>
              </a:rPr>
              <a:t>(B) </a:t>
            </a:r>
            <a:r>
              <a:rPr lang="zh-TW" altLang="en-US" sz="3600" dirty="0">
                <a:solidFill>
                  <a:srgbClr val="FF0000"/>
                </a:solidFill>
              </a:rPr>
              <a:t>廣域網路（</a:t>
            </a:r>
            <a:r>
              <a:rPr lang="en-US" altLang="zh-TW" sz="3600" dirty="0">
                <a:solidFill>
                  <a:srgbClr val="FF0000"/>
                </a:solidFill>
              </a:rPr>
              <a:t>WAN</a:t>
            </a:r>
            <a:r>
              <a:rPr lang="zh-TW" altLang="en-US" sz="3600" dirty="0">
                <a:solidFill>
                  <a:srgbClr val="FF0000"/>
                </a:solidFill>
              </a:rPr>
              <a:t>） </a:t>
            </a:r>
          </a:p>
          <a:p>
            <a:pPr marL="0" indent="0" algn="just">
              <a:buNone/>
            </a:pPr>
            <a:r>
              <a:rPr lang="en-US" altLang="zh-TW" sz="3600" dirty="0"/>
              <a:t>(C) </a:t>
            </a:r>
            <a:r>
              <a:rPr lang="zh-TW" altLang="en-US" sz="3600" dirty="0"/>
              <a:t>都會網路（</a:t>
            </a:r>
            <a:r>
              <a:rPr lang="en-US" altLang="zh-TW" sz="3600" dirty="0"/>
              <a:t>MAN</a:t>
            </a:r>
            <a:r>
              <a:rPr lang="zh-TW" altLang="en-US" sz="3600" dirty="0"/>
              <a:t>）  </a:t>
            </a:r>
            <a:endParaRPr lang="en-US" altLang="zh-TW" sz="3600" dirty="0"/>
          </a:p>
          <a:p>
            <a:pPr marL="0" indent="0" algn="just">
              <a:buNone/>
            </a:pPr>
            <a:r>
              <a:rPr lang="en-US" altLang="zh-TW" sz="3600" dirty="0"/>
              <a:t>(D) </a:t>
            </a:r>
            <a:r>
              <a:rPr lang="zh-TW" altLang="en-US" sz="3600" dirty="0"/>
              <a:t>個人區域網路（</a:t>
            </a:r>
            <a:r>
              <a:rPr lang="en-US" altLang="zh-TW" sz="3600" dirty="0"/>
              <a:t>PAN</a:t>
            </a:r>
            <a:r>
              <a:rPr lang="zh-TW" altLang="en-US" sz="3600" dirty="0"/>
              <a:t>）</a:t>
            </a:r>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9350255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28650" y="777240"/>
            <a:ext cx="7886700" cy="5399723"/>
          </a:xfrm>
        </p:spPr>
        <p:txBody>
          <a:bodyPr>
            <a:normAutofit fontScale="92500"/>
          </a:bodyPr>
          <a:lstStyle/>
          <a:p>
            <a:pPr marL="0" indent="0" algn="just">
              <a:buNone/>
            </a:pPr>
            <a:r>
              <a:rPr lang="en-US" altLang="zh-TW" sz="4000" dirty="0"/>
              <a:t>2.</a:t>
            </a:r>
            <a:r>
              <a:rPr lang="zh-TW" altLang="en-US" sz="4000" dirty="0"/>
              <a:t>網際網路涵蓋的範圍由大到小應是下列何者？</a:t>
            </a:r>
            <a:endParaRPr lang="en-US" altLang="zh-TW" sz="4000" dirty="0"/>
          </a:p>
          <a:p>
            <a:pPr marL="0" indent="0" algn="just">
              <a:buNone/>
            </a:pPr>
            <a:endParaRPr lang="zh-TW" altLang="en-US" sz="4000" dirty="0"/>
          </a:p>
          <a:p>
            <a:pPr marL="0" indent="0" algn="just">
              <a:buNone/>
            </a:pPr>
            <a:r>
              <a:rPr lang="en-US" altLang="zh-TW" sz="4000" dirty="0"/>
              <a:t>(A) </a:t>
            </a:r>
            <a:r>
              <a:rPr lang="zh-TW" altLang="en-US" sz="4000" dirty="0"/>
              <a:t>都會網路 </a:t>
            </a:r>
            <a:r>
              <a:rPr lang="en-US" altLang="zh-TW" sz="4000" dirty="0"/>
              <a:t>&gt; </a:t>
            </a:r>
            <a:r>
              <a:rPr lang="zh-TW" altLang="en-US" sz="4000" dirty="0"/>
              <a:t>廣域網路 </a:t>
            </a:r>
            <a:r>
              <a:rPr lang="en-US" altLang="zh-TW" sz="4000" dirty="0"/>
              <a:t>&gt; </a:t>
            </a:r>
            <a:r>
              <a:rPr lang="zh-TW" altLang="en-US" sz="4000" dirty="0"/>
              <a:t>區域網路 </a:t>
            </a:r>
          </a:p>
          <a:p>
            <a:pPr marL="0" indent="0" algn="just">
              <a:buNone/>
            </a:pPr>
            <a:r>
              <a:rPr lang="en-US" altLang="zh-TW" sz="4000" dirty="0"/>
              <a:t>(B) </a:t>
            </a:r>
            <a:r>
              <a:rPr lang="zh-TW" altLang="en-US" sz="4000" dirty="0"/>
              <a:t>區域網路 </a:t>
            </a:r>
            <a:r>
              <a:rPr lang="en-US" altLang="zh-TW" sz="4000" dirty="0"/>
              <a:t>&gt; </a:t>
            </a:r>
            <a:r>
              <a:rPr lang="zh-TW" altLang="en-US" sz="4000" dirty="0"/>
              <a:t>廣域網路 </a:t>
            </a:r>
            <a:r>
              <a:rPr lang="en-US" altLang="zh-TW" sz="4000" dirty="0"/>
              <a:t>&gt; </a:t>
            </a:r>
            <a:r>
              <a:rPr lang="zh-TW" altLang="en-US" sz="4000" dirty="0"/>
              <a:t>都會網路 </a:t>
            </a:r>
          </a:p>
          <a:p>
            <a:pPr marL="0" indent="0" algn="just">
              <a:buNone/>
            </a:pPr>
            <a:r>
              <a:rPr lang="en-US" altLang="zh-TW" sz="4000" dirty="0"/>
              <a:t>(C) </a:t>
            </a:r>
            <a:r>
              <a:rPr lang="zh-TW" altLang="en-US" sz="4000" dirty="0"/>
              <a:t>區域網路 </a:t>
            </a:r>
            <a:r>
              <a:rPr lang="en-US" altLang="zh-TW" sz="4000" dirty="0"/>
              <a:t>&gt; </a:t>
            </a:r>
            <a:r>
              <a:rPr lang="zh-TW" altLang="en-US" sz="4000" dirty="0"/>
              <a:t>都會網路 </a:t>
            </a:r>
            <a:r>
              <a:rPr lang="en-US" altLang="zh-TW" sz="4000" dirty="0"/>
              <a:t>&gt; </a:t>
            </a:r>
            <a:r>
              <a:rPr lang="zh-TW" altLang="en-US" sz="4000" dirty="0"/>
              <a:t>廣域網路</a:t>
            </a:r>
          </a:p>
          <a:p>
            <a:pPr marL="0" indent="0" algn="just">
              <a:buNone/>
            </a:pPr>
            <a:r>
              <a:rPr lang="en-US" altLang="zh-TW" sz="4000" dirty="0"/>
              <a:t>(D) </a:t>
            </a:r>
            <a:r>
              <a:rPr lang="zh-TW" altLang="en-US" sz="4000" dirty="0"/>
              <a:t>廣域網路 </a:t>
            </a:r>
            <a:r>
              <a:rPr lang="en-US" altLang="zh-TW" sz="4000" dirty="0"/>
              <a:t>&gt; </a:t>
            </a:r>
            <a:r>
              <a:rPr lang="zh-TW" altLang="en-US" sz="4000" dirty="0"/>
              <a:t>都會網路 </a:t>
            </a:r>
            <a:r>
              <a:rPr lang="en-US" altLang="zh-TW" sz="4000" dirty="0"/>
              <a:t>&gt; </a:t>
            </a:r>
            <a:r>
              <a:rPr lang="zh-TW" altLang="en-US" sz="4000" dirty="0"/>
              <a:t>區域網路</a:t>
            </a:r>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19436714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28650" y="777240"/>
            <a:ext cx="7886700" cy="5399723"/>
          </a:xfrm>
        </p:spPr>
        <p:txBody>
          <a:bodyPr>
            <a:normAutofit fontScale="92500"/>
          </a:bodyPr>
          <a:lstStyle/>
          <a:p>
            <a:pPr marL="0" indent="0" algn="just">
              <a:buNone/>
            </a:pPr>
            <a:r>
              <a:rPr lang="en-US" altLang="zh-TW" sz="4000" dirty="0"/>
              <a:t>2.</a:t>
            </a:r>
            <a:r>
              <a:rPr lang="zh-TW" altLang="en-US" sz="4000" dirty="0"/>
              <a:t>網際網路涵蓋的範圍由大到小應是下列何者？</a:t>
            </a:r>
            <a:endParaRPr lang="en-US" altLang="zh-TW" sz="4000" dirty="0"/>
          </a:p>
          <a:p>
            <a:pPr marL="0" indent="0" algn="just">
              <a:buNone/>
            </a:pPr>
            <a:endParaRPr lang="zh-TW" altLang="en-US" sz="4000" dirty="0"/>
          </a:p>
          <a:p>
            <a:pPr marL="0" indent="0" algn="just">
              <a:buNone/>
            </a:pPr>
            <a:r>
              <a:rPr lang="en-US" altLang="zh-TW" sz="4000" dirty="0"/>
              <a:t>(A) </a:t>
            </a:r>
            <a:r>
              <a:rPr lang="zh-TW" altLang="en-US" sz="4000" dirty="0"/>
              <a:t>都會網路 </a:t>
            </a:r>
            <a:r>
              <a:rPr lang="en-US" altLang="zh-TW" sz="4000" dirty="0"/>
              <a:t>&gt; </a:t>
            </a:r>
            <a:r>
              <a:rPr lang="zh-TW" altLang="en-US" sz="4000" dirty="0"/>
              <a:t>廣域網路 </a:t>
            </a:r>
            <a:r>
              <a:rPr lang="en-US" altLang="zh-TW" sz="4000" dirty="0"/>
              <a:t>&gt; </a:t>
            </a:r>
            <a:r>
              <a:rPr lang="zh-TW" altLang="en-US" sz="4000" dirty="0"/>
              <a:t>區域網路 </a:t>
            </a:r>
          </a:p>
          <a:p>
            <a:pPr marL="0" indent="0" algn="just">
              <a:buNone/>
            </a:pPr>
            <a:r>
              <a:rPr lang="en-US" altLang="zh-TW" sz="4000" dirty="0"/>
              <a:t>(B) </a:t>
            </a:r>
            <a:r>
              <a:rPr lang="zh-TW" altLang="en-US" sz="4000" dirty="0"/>
              <a:t>區域網路 </a:t>
            </a:r>
            <a:r>
              <a:rPr lang="en-US" altLang="zh-TW" sz="4000" dirty="0"/>
              <a:t>&gt; </a:t>
            </a:r>
            <a:r>
              <a:rPr lang="zh-TW" altLang="en-US" sz="4000" dirty="0"/>
              <a:t>廣域網路 </a:t>
            </a:r>
            <a:r>
              <a:rPr lang="en-US" altLang="zh-TW" sz="4000" dirty="0"/>
              <a:t>&gt; </a:t>
            </a:r>
            <a:r>
              <a:rPr lang="zh-TW" altLang="en-US" sz="4000" dirty="0"/>
              <a:t>都會網路 </a:t>
            </a:r>
          </a:p>
          <a:p>
            <a:pPr marL="0" indent="0" algn="just">
              <a:buNone/>
            </a:pPr>
            <a:r>
              <a:rPr lang="en-US" altLang="zh-TW" sz="4000" dirty="0"/>
              <a:t>(C) </a:t>
            </a:r>
            <a:r>
              <a:rPr lang="zh-TW" altLang="en-US" sz="4000" dirty="0"/>
              <a:t>區域網路 </a:t>
            </a:r>
            <a:r>
              <a:rPr lang="en-US" altLang="zh-TW" sz="4000" dirty="0"/>
              <a:t>&gt; </a:t>
            </a:r>
            <a:r>
              <a:rPr lang="zh-TW" altLang="en-US" sz="4000" dirty="0"/>
              <a:t>都會網路 </a:t>
            </a:r>
            <a:r>
              <a:rPr lang="en-US" altLang="zh-TW" sz="4000" dirty="0"/>
              <a:t>&gt; </a:t>
            </a:r>
            <a:r>
              <a:rPr lang="zh-TW" altLang="en-US" sz="4000" dirty="0"/>
              <a:t>廣域網路</a:t>
            </a:r>
          </a:p>
          <a:p>
            <a:pPr marL="0" indent="0" algn="just">
              <a:buNone/>
            </a:pPr>
            <a:r>
              <a:rPr lang="en-US" altLang="zh-TW" sz="4000" dirty="0">
                <a:solidFill>
                  <a:srgbClr val="FF0000"/>
                </a:solidFill>
              </a:rPr>
              <a:t>(D) </a:t>
            </a:r>
            <a:r>
              <a:rPr lang="zh-TW" altLang="en-US" sz="4000" dirty="0">
                <a:solidFill>
                  <a:srgbClr val="FF0000"/>
                </a:solidFill>
              </a:rPr>
              <a:t>廣域網路 </a:t>
            </a:r>
            <a:r>
              <a:rPr lang="en-US" altLang="zh-TW" sz="4000" dirty="0">
                <a:solidFill>
                  <a:srgbClr val="FF0000"/>
                </a:solidFill>
              </a:rPr>
              <a:t>&gt; </a:t>
            </a:r>
            <a:r>
              <a:rPr lang="zh-TW" altLang="en-US" sz="4000" dirty="0">
                <a:solidFill>
                  <a:srgbClr val="FF0000"/>
                </a:solidFill>
              </a:rPr>
              <a:t>都會網路 </a:t>
            </a:r>
            <a:r>
              <a:rPr lang="en-US" altLang="zh-TW" sz="4000" dirty="0">
                <a:solidFill>
                  <a:srgbClr val="FF0000"/>
                </a:solidFill>
              </a:rPr>
              <a:t>&gt; </a:t>
            </a:r>
            <a:r>
              <a:rPr lang="zh-TW" altLang="en-US" sz="4000" dirty="0">
                <a:solidFill>
                  <a:srgbClr val="FF0000"/>
                </a:solidFill>
              </a:rPr>
              <a:t>區域網路</a:t>
            </a:r>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29421460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en-US" altLang="zh-TW" sz="4800" dirty="0">
                <a:solidFill>
                  <a:schemeClr val="tx1"/>
                </a:solidFill>
              </a:rPr>
              <a:t>A.2. </a:t>
            </a:r>
            <a:r>
              <a:rPr lang="zh-TW" altLang="en-US" sz="4800" dirty="0">
                <a:solidFill>
                  <a:schemeClr val="tx1"/>
                </a:solidFill>
              </a:rPr>
              <a:t>網路的組成與架構</a:t>
            </a:r>
          </a:p>
        </p:txBody>
      </p:sp>
      <p:sp>
        <p:nvSpPr>
          <p:cNvPr id="3" name="副標題 2"/>
          <p:cNvSpPr>
            <a:spLocks noGrp="1"/>
          </p:cNvSpPr>
          <p:nvPr>
            <p:ph type="subTitle" idx="1"/>
          </p:nvPr>
        </p:nvSpPr>
        <p:spPr/>
        <p:txBody>
          <a:bodyPr/>
          <a:lstStyle/>
          <a:p>
            <a:endParaRPr lang="zh-TW" altLang="en-US"/>
          </a:p>
        </p:txBody>
      </p:sp>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spTree>
    <p:extLst>
      <p:ext uri="{BB962C8B-B14F-4D97-AF65-F5344CB8AC3E}">
        <p14:creationId xmlns:p14="http://schemas.microsoft.com/office/powerpoint/2010/main" val="525664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28650" y="914400"/>
            <a:ext cx="8515350" cy="5075172"/>
          </a:xfrm>
        </p:spPr>
        <p:txBody>
          <a:bodyPr>
            <a:noAutofit/>
          </a:bodyPr>
          <a:lstStyle/>
          <a:p>
            <a:pPr marL="0" indent="0">
              <a:buNone/>
            </a:pPr>
            <a:r>
              <a:rPr lang="en-US" altLang="zh-TW" sz="2800" dirty="0"/>
              <a:t>A.3. </a:t>
            </a:r>
            <a:r>
              <a:rPr lang="zh-TW" altLang="en-US" sz="2800" dirty="0"/>
              <a:t>網路</a:t>
            </a:r>
            <a:r>
              <a:rPr lang="zh-TW" altLang="en-US" sz="2800" b="1" dirty="0">
                <a:solidFill>
                  <a:srgbClr val="FF0000"/>
                </a:solidFill>
                <a:effectLst>
                  <a:outerShdw blurRad="38100" dist="38100" dir="2700000" algn="tl">
                    <a:srgbClr val="000000">
                      <a:alpha val="43137"/>
                    </a:srgbClr>
                  </a:outerShdw>
                </a:effectLst>
              </a:rPr>
              <a:t>標準</a:t>
            </a:r>
            <a:r>
              <a:rPr lang="zh-TW" altLang="en-US" sz="2800" dirty="0"/>
              <a:t>與通訊</a:t>
            </a:r>
            <a:r>
              <a:rPr lang="zh-TW" altLang="en-US" sz="2800" b="1" dirty="0">
                <a:solidFill>
                  <a:srgbClr val="FF0000"/>
                </a:solidFill>
                <a:effectLst>
                  <a:outerShdw blurRad="38100" dist="38100" dir="2700000" algn="tl">
                    <a:srgbClr val="000000">
                      <a:alpha val="43137"/>
                    </a:srgbClr>
                  </a:outerShdw>
                </a:effectLst>
              </a:rPr>
              <a:t>協定</a:t>
            </a:r>
            <a:endParaRPr lang="en-US" altLang="zh-TW" sz="2800" b="1" dirty="0">
              <a:solidFill>
                <a:srgbClr val="FF0000"/>
              </a:solidFill>
              <a:effectLst>
                <a:outerShdw blurRad="38100" dist="38100" dir="2700000" algn="tl">
                  <a:srgbClr val="000000">
                    <a:alpha val="43137"/>
                  </a:srgbClr>
                </a:outerShdw>
              </a:effectLst>
            </a:endParaRPr>
          </a:p>
          <a:p>
            <a:pPr marL="0" indent="0">
              <a:buNone/>
            </a:pPr>
            <a:r>
              <a:rPr lang="en-US" altLang="zh-TW" sz="2800" dirty="0"/>
              <a:t>   A.3.1.</a:t>
            </a:r>
            <a:r>
              <a:rPr lang="zh-TW" altLang="en-US" sz="2800" dirty="0"/>
              <a:t>通訊協定與標準</a:t>
            </a:r>
          </a:p>
          <a:p>
            <a:pPr marL="0" indent="0">
              <a:buNone/>
            </a:pPr>
            <a:r>
              <a:rPr lang="zh-TW" altLang="en-US" sz="2800" dirty="0"/>
              <a:t>   </a:t>
            </a:r>
            <a:r>
              <a:rPr lang="en-US" altLang="zh-TW" sz="2800" dirty="0"/>
              <a:t>A.3.2. </a:t>
            </a:r>
            <a:r>
              <a:rPr lang="en-US" altLang="zh-TW" sz="2800" b="1" dirty="0"/>
              <a:t>OSI</a:t>
            </a:r>
            <a:r>
              <a:rPr lang="zh-TW" altLang="en-US" sz="2800" b="1" dirty="0"/>
              <a:t>通訊標準</a:t>
            </a:r>
            <a:endParaRPr lang="en-US" altLang="zh-TW" sz="2800" b="1" dirty="0"/>
          </a:p>
          <a:p>
            <a:pPr marL="0" indent="0">
              <a:buNone/>
            </a:pPr>
            <a:r>
              <a:rPr lang="zh-TW" altLang="en-US" sz="2800" dirty="0"/>
              <a:t>   </a:t>
            </a:r>
            <a:r>
              <a:rPr lang="en-US" altLang="zh-TW" sz="2800" dirty="0"/>
              <a:t>A.3.3. </a:t>
            </a:r>
            <a:r>
              <a:rPr lang="en-US" altLang="zh-TW" sz="2800" b="1" dirty="0"/>
              <a:t>TCP/IP</a:t>
            </a:r>
            <a:r>
              <a:rPr lang="zh-TW" altLang="en-US" sz="2800" b="1" dirty="0"/>
              <a:t>協定</a:t>
            </a:r>
            <a:endParaRPr lang="en-US" altLang="zh-TW" sz="2800" b="1" dirty="0"/>
          </a:p>
          <a:p>
            <a:pPr marL="0" indent="0">
              <a:buNone/>
            </a:pPr>
            <a:r>
              <a:rPr lang="zh-TW" altLang="en-US" sz="2800" dirty="0"/>
              <a:t>   </a:t>
            </a:r>
            <a:r>
              <a:rPr lang="en-US" altLang="zh-TW" sz="2800" dirty="0"/>
              <a:t>A.3.4. </a:t>
            </a:r>
            <a:r>
              <a:rPr lang="zh-TW" altLang="en-US" sz="2800" dirty="0"/>
              <a:t>傳輸層重要協定</a:t>
            </a:r>
            <a:r>
              <a:rPr lang="en-US" altLang="zh-TW" sz="2800" dirty="0"/>
              <a:t>:</a:t>
            </a:r>
            <a:r>
              <a:rPr lang="en-US" altLang="zh-TW" sz="2800" b="1" dirty="0">
                <a:solidFill>
                  <a:srgbClr val="00B0F0"/>
                </a:solidFill>
                <a:effectLst>
                  <a:outerShdw blurRad="38100" dist="38100" dir="2700000" algn="tl">
                    <a:srgbClr val="000000">
                      <a:alpha val="43137"/>
                    </a:srgbClr>
                  </a:outerShdw>
                </a:effectLst>
              </a:rPr>
              <a:t>TCP vs UDP</a:t>
            </a:r>
          </a:p>
          <a:p>
            <a:pPr marL="0" indent="0">
              <a:buNone/>
            </a:pPr>
            <a:r>
              <a:rPr lang="en-US" altLang="zh-TW" sz="2800" b="1" dirty="0">
                <a:solidFill>
                  <a:srgbClr val="00B0F0"/>
                </a:solidFill>
                <a:effectLst>
                  <a:outerShdw blurRad="38100" dist="38100" dir="2700000" algn="tl">
                    <a:srgbClr val="000000">
                      <a:alpha val="43137"/>
                    </a:srgbClr>
                  </a:outerShdw>
                </a:effectLst>
              </a:rPr>
              <a:t>        </a:t>
            </a:r>
            <a:r>
              <a:rPr lang="en-US" altLang="zh-TW" sz="2800" dirty="0"/>
              <a:t>A.3.4.1</a:t>
            </a:r>
            <a:r>
              <a:rPr lang="zh-TW" altLang="en-US" sz="2800" dirty="0"/>
              <a:t> </a:t>
            </a:r>
            <a:r>
              <a:rPr lang="en-US" altLang="zh-TW" sz="2800" b="1" dirty="0">
                <a:solidFill>
                  <a:srgbClr val="00B0F0"/>
                </a:solidFill>
                <a:effectLst>
                  <a:outerShdw blurRad="38100" dist="38100" dir="2700000" algn="tl">
                    <a:srgbClr val="000000">
                      <a:alpha val="43137"/>
                    </a:srgbClr>
                  </a:outerShdw>
                </a:effectLst>
              </a:rPr>
              <a:t>TCP vs UDP</a:t>
            </a:r>
          </a:p>
          <a:p>
            <a:pPr marL="0" indent="0">
              <a:buNone/>
            </a:pPr>
            <a:r>
              <a:rPr lang="en-US" altLang="zh-TW" sz="2800" b="1" dirty="0">
                <a:solidFill>
                  <a:srgbClr val="FF0000"/>
                </a:solidFill>
                <a:effectLst>
                  <a:outerShdw blurRad="38100" dist="38100" dir="2700000" algn="tl">
                    <a:srgbClr val="000000">
                      <a:alpha val="43137"/>
                    </a:srgbClr>
                  </a:outerShdw>
                </a:effectLst>
              </a:rPr>
              <a:t>        </a:t>
            </a:r>
            <a:r>
              <a:rPr lang="en-US" altLang="zh-TW" sz="2800" dirty="0"/>
              <a:t>A.3.4.2 TCP</a:t>
            </a:r>
            <a:r>
              <a:rPr lang="zh-TW" altLang="en-US" sz="2800" dirty="0"/>
              <a:t>的三向交握</a:t>
            </a:r>
            <a:endParaRPr lang="en-US" altLang="zh-TW" sz="2800" dirty="0"/>
          </a:p>
          <a:p>
            <a:pPr marL="0" indent="0">
              <a:buNone/>
            </a:pPr>
            <a:r>
              <a:rPr lang="en-US" altLang="zh-TW" sz="2800" dirty="0"/>
              <a:t>   A.3.5. IP</a:t>
            </a:r>
            <a:r>
              <a:rPr lang="zh-TW" altLang="en-US" sz="2800" dirty="0"/>
              <a:t>與</a:t>
            </a:r>
            <a:r>
              <a:rPr lang="en-US" altLang="zh-TW" sz="2800" dirty="0"/>
              <a:t>DNS(</a:t>
            </a:r>
            <a:r>
              <a:rPr lang="zh-TW" altLang="en-US" sz="2800" dirty="0"/>
              <a:t>網域名稱</a:t>
            </a:r>
            <a:r>
              <a:rPr lang="en-US" altLang="zh-TW" sz="2800" dirty="0"/>
              <a:t>)</a:t>
            </a:r>
            <a:endParaRPr lang="zh-TW" altLang="en-US" sz="2800" dirty="0"/>
          </a:p>
          <a:p>
            <a:pPr marL="0" indent="0">
              <a:buNone/>
            </a:pPr>
            <a:r>
              <a:rPr lang="zh-TW" altLang="en-US" sz="2800" dirty="0"/>
              <a:t>        </a:t>
            </a:r>
            <a:r>
              <a:rPr lang="en-US" altLang="zh-TW" sz="2800" dirty="0"/>
              <a:t>A.3.5.1. IP</a:t>
            </a:r>
            <a:r>
              <a:rPr lang="zh-TW" altLang="en-US" sz="2800" dirty="0"/>
              <a:t>協定與</a:t>
            </a:r>
            <a:r>
              <a:rPr lang="en-US" altLang="zh-TW" sz="2800" dirty="0"/>
              <a:t>IP</a:t>
            </a:r>
            <a:r>
              <a:rPr lang="zh-TW" altLang="en-US" sz="2800" dirty="0"/>
              <a:t>位址</a:t>
            </a:r>
          </a:p>
          <a:p>
            <a:pPr marL="0" indent="0">
              <a:buNone/>
            </a:pPr>
            <a:r>
              <a:rPr lang="zh-TW" altLang="en-US" sz="2800" dirty="0"/>
              <a:t>        </a:t>
            </a:r>
            <a:r>
              <a:rPr lang="en-US" altLang="zh-TW" sz="2800" dirty="0"/>
              <a:t>A.3.5.2. DNS</a:t>
            </a:r>
            <a:endParaRPr lang="zh-TW" altLang="en-US" sz="2800" dirty="0"/>
          </a:p>
        </p:txBody>
      </p:sp>
      <p:sp>
        <p:nvSpPr>
          <p:cNvPr id="5" name="標題 1"/>
          <p:cNvSpPr>
            <a:spLocks noGrp="1"/>
          </p:cNvSpPr>
          <p:nvPr>
            <p:ph type="title"/>
          </p:nvPr>
        </p:nvSpPr>
        <p:spPr>
          <a:xfrm>
            <a:off x="628650" y="112812"/>
            <a:ext cx="7886700" cy="1019503"/>
          </a:xfrm>
        </p:spPr>
        <p:txBody>
          <a:bodyPr/>
          <a:lstStyle/>
          <a:p>
            <a:r>
              <a:rPr lang="en-US" altLang="zh-TW" dirty="0"/>
              <a:t>Agenda</a:t>
            </a:r>
            <a:endParaRPr lang="zh-TW" altLang="en-US" dirty="0"/>
          </a:p>
        </p:txBody>
      </p:sp>
      <p:pic>
        <p:nvPicPr>
          <p:cNvPr id="6" name="圖片 5">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spTree>
    <p:extLst>
      <p:ext uri="{BB962C8B-B14F-4D97-AF65-F5344CB8AC3E}">
        <p14:creationId xmlns:p14="http://schemas.microsoft.com/office/powerpoint/2010/main" val="15355086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92074" y="74008"/>
            <a:ext cx="7886700" cy="723010"/>
          </a:xfrm>
        </p:spPr>
        <p:txBody>
          <a:bodyPr/>
          <a:lstStyle/>
          <a:p>
            <a:r>
              <a:rPr lang="en-US" altLang="zh-TW" dirty="0"/>
              <a:t>A.2.1. </a:t>
            </a:r>
            <a:r>
              <a:rPr lang="zh-TW" altLang="en-US" dirty="0"/>
              <a:t>電腦網路的功能</a:t>
            </a:r>
          </a:p>
        </p:txBody>
      </p:sp>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sp>
        <p:nvSpPr>
          <p:cNvPr id="3" name="文字方塊 2"/>
          <p:cNvSpPr txBox="1"/>
          <p:nvPr/>
        </p:nvSpPr>
        <p:spPr>
          <a:xfrm>
            <a:off x="537340" y="823057"/>
            <a:ext cx="7879080" cy="461665"/>
          </a:xfrm>
          <a:prstGeom prst="rect">
            <a:avLst/>
          </a:prstGeom>
          <a:noFill/>
        </p:spPr>
        <p:txBody>
          <a:bodyPr wrap="none" rtlCol="0">
            <a:spAutoFit/>
          </a:bodyPr>
          <a:lstStyle/>
          <a:p>
            <a:r>
              <a:rPr lang="zh-TW" altLang="en-US" sz="2400" dirty="0">
                <a:latin typeface="標楷體" panose="03000509000000000000" pitchFamily="65" charset="-120"/>
                <a:ea typeface="標楷體" panose="03000509000000000000" pitchFamily="65" charset="-120"/>
              </a:rPr>
              <a:t>電腦網路的功能主要分為以下四大項，底下將逐一說明：</a:t>
            </a:r>
          </a:p>
        </p:txBody>
      </p:sp>
      <p:sp>
        <p:nvSpPr>
          <p:cNvPr id="26" name="圓角矩形 7">
            <a:extLst>
              <a:ext uri="{FF2B5EF4-FFF2-40B4-BE49-F238E27FC236}">
                <a16:creationId xmlns:a16="http://schemas.microsoft.com/office/drawing/2014/main" id="{F5B21AD3-4AA7-475E-ACDB-F5502C866470}"/>
              </a:ext>
            </a:extLst>
          </p:cNvPr>
          <p:cNvSpPr/>
          <p:nvPr/>
        </p:nvSpPr>
        <p:spPr>
          <a:xfrm>
            <a:off x="218694" y="1430465"/>
            <a:ext cx="4160520" cy="2262164"/>
          </a:xfrm>
          <a:prstGeom prst="roundRect">
            <a:avLst/>
          </a:prstGeom>
          <a:solidFill>
            <a:schemeClr val="accent4">
              <a:lumMod val="20000"/>
              <a:lumOff val="80000"/>
            </a:schemeClr>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
        <p:nvSpPr>
          <p:cNvPr id="27" name="圓角矩形 8">
            <a:extLst>
              <a:ext uri="{FF2B5EF4-FFF2-40B4-BE49-F238E27FC236}">
                <a16:creationId xmlns:a16="http://schemas.microsoft.com/office/drawing/2014/main" id="{5F779958-231D-46E0-8CD9-377D2F9A50D7}"/>
              </a:ext>
            </a:extLst>
          </p:cNvPr>
          <p:cNvSpPr/>
          <p:nvPr/>
        </p:nvSpPr>
        <p:spPr>
          <a:xfrm>
            <a:off x="4495800" y="1420693"/>
            <a:ext cx="4164640" cy="2264404"/>
          </a:xfrm>
          <a:prstGeom prst="roundRect">
            <a:avLst/>
          </a:prstGeom>
          <a:solidFill>
            <a:schemeClr val="accent4">
              <a:lumMod val="20000"/>
              <a:lumOff val="80000"/>
            </a:schemeClr>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
        <p:nvSpPr>
          <p:cNvPr id="28" name="圓角矩形 9">
            <a:extLst>
              <a:ext uri="{FF2B5EF4-FFF2-40B4-BE49-F238E27FC236}">
                <a16:creationId xmlns:a16="http://schemas.microsoft.com/office/drawing/2014/main" id="{3C64749C-878F-45F0-9B9E-91332393047D}"/>
              </a:ext>
            </a:extLst>
          </p:cNvPr>
          <p:cNvSpPr/>
          <p:nvPr/>
        </p:nvSpPr>
        <p:spPr>
          <a:xfrm>
            <a:off x="218694" y="3804857"/>
            <a:ext cx="4160520" cy="2262164"/>
          </a:xfrm>
          <a:prstGeom prst="roundRect">
            <a:avLst/>
          </a:prstGeom>
          <a:solidFill>
            <a:schemeClr val="accent4">
              <a:lumMod val="20000"/>
              <a:lumOff val="80000"/>
            </a:schemeClr>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
        <p:nvSpPr>
          <p:cNvPr id="29" name="圓角矩形 10">
            <a:extLst>
              <a:ext uri="{FF2B5EF4-FFF2-40B4-BE49-F238E27FC236}">
                <a16:creationId xmlns:a16="http://schemas.microsoft.com/office/drawing/2014/main" id="{6EC9152F-9058-4D98-85B8-A32ABD5F2AED}"/>
              </a:ext>
            </a:extLst>
          </p:cNvPr>
          <p:cNvSpPr/>
          <p:nvPr/>
        </p:nvSpPr>
        <p:spPr>
          <a:xfrm>
            <a:off x="4495800" y="3795085"/>
            <a:ext cx="4164640" cy="2264404"/>
          </a:xfrm>
          <a:prstGeom prst="roundRect">
            <a:avLst/>
          </a:prstGeom>
          <a:solidFill>
            <a:schemeClr val="accent4">
              <a:lumMod val="20000"/>
              <a:lumOff val="80000"/>
            </a:schemeClr>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
        <p:nvSpPr>
          <p:cNvPr id="30" name="文字方塊 29">
            <a:extLst>
              <a:ext uri="{FF2B5EF4-FFF2-40B4-BE49-F238E27FC236}">
                <a16:creationId xmlns:a16="http://schemas.microsoft.com/office/drawing/2014/main" id="{5065C04F-A5B3-4BED-A453-280A92A6E5CC}"/>
              </a:ext>
            </a:extLst>
          </p:cNvPr>
          <p:cNvSpPr txBox="1"/>
          <p:nvPr/>
        </p:nvSpPr>
        <p:spPr>
          <a:xfrm>
            <a:off x="1234102" y="1434768"/>
            <a:ext cx="2143536" cy="584775"/>
          </a:xfrm>
          <a:prstGeom prst="rect">
            <a:avLst/>
          </a:prstGeom>
          <a:noFill/>
        </p:spPr>
        <p:txBody>
          <a:bodyPr wrap="none" rtlCol="0">
            <a:spAutoFit/>
          </a:bodyPr>
          <a:lstStyle/>
          <a:p>
            <a:r>
              <a:rPr lang="en-US" altLang="zh-TW" sz="3200" b="1" dirty="0">
                <a:solidFill>
                  <a:schemeClr val="bg2">
                    <a:lumMod val="25000"/>
                  </a:schemeClr>
                </a:solidFill>
                <a:effectLst>
                  <a:outerShdw blurRad="38100" dist="38100" dir="2700000" algn="tl">
                    <a:srgbClr val="000000">
                      <a:alpha val="43137"/>
                    </a:srgbClr>
                  </a:outerShdw>
                </a:effectLst>
                <a:ea typeface="標楷體" panose="03000509000000000000" pitchFamily="65" charset="-120"/>
              </a:rPr>
              <a:t>1.</a:t>
            </a:r>
            <a:r>
              <a:rPr lang="zh-TW" altLang="en-US" sz="3200" b="1" dirty="0">
                <a:solidFill>
                  <a:schemeClr val="bg2">
                    <a:lumMod val="25000"/>
                  </a:schemeClr>
                </a:solidFill>
                <a:effectLst>
                  <a:outerShdw blurRad="38100" dist="38100" dir="2700000" algn="tl">
                    <a:srgbClr val="000000">
                      <a:alpha val="43137"/>
                    </a:srgbClr>
                  </a:outerShdw>
                </a:effectLst>
                <a:ea typeface="標楷體" panose="03000509000000000000" pitchFamily="65" charset="-120"/>
              </a:rPr>
              <a:t>訊息傳遞</a:t>
            </a:r>
          </a:p>
        </p:txBody>
      </p:sp>
      <p:sp>
        <p:nvSpPr>
          <p:cNvPr id="31" name="文字方塊 30">
            <a:extLst>
              <a:ext uri="{FF2B5EF4-FFF2-40B4-BE49-F238E27FC236}">
                <a16:creationId xmlns:a16="http://schemas.microsoft.com/office/drawing/2014/main" id="{6DD032F7-66D0-4FDA-8637-BD118EAC86BA}"/>
              </a:ext>
            </a:extLst>
          </p:cNvPr>
          <p:cNvSpPr txBox="1"/>
          <p:nvPr/>
        </p:nvSpPr>
        <p:spPr>
          <a:xfrm>
            <a:off x="5592027" y="1445513"/>
            <a:ext cx="2143536" cy="584775"/>
          </a:xfrm>
          <a:prstGeom prst="rect">
            <a:avLst/>
          </a:prstGeom>
          <a:noFill/>
        </p:spPr>
        <p:txBody>
          <a:bodyPr wrap="none" rtlCol="0">
            <a:spAutoFit/>
          </a:bodyPr>
          <a:lstStyle/>
          <a:p>
            <a:r>
              <a:rPr lang="en-US" altLang="zh-TW" sz="3200" b="1" dirty="0">
                <a:solidFill>
                  <a:schemeClr val="bg2">
                    <a:lumMod val="25000"/>
                  </a:schemeClr>
                </a:solidFill>
                <a:effectLst>
                  <a:outerShdw blurRad="38100" dist="38100" dir="2700000" algn="tl">
                    <a:srgbClr val="000000">
                      <a:alpha val="43137"/>
                    </a:srgbClr>
                  </a:outerShdw>
                </a:effectLst>
                <a:ea typeface="標楷體" panose="03000509000000000000" pitchFamily="65" charset="-120"/>
              </a:rPr>
              <a:t>2.</a:t>
            </a:r>
            <a:r>
              <a:rPr lang="zh-TW" altLang="en-US" sz="3200" b="1" dirty="0">
                <a:solidFill>
                  <a:schemeClr val="bg2">
                    <a:lumMod val="25000"/>
                  </a:schemeClr>
                </a:solidFill>
                <a:effectLst>
                  <a:outerShdw blurRad="38100" dist="38100" dir="2700000" algn="tl">
                    <a:srgbClr val="000000">
                      <a:alpha val="43137"/>
                    </a:srgbClr>
                  </a:outerShdw>
                </a:effectLst>
                <a:ea typeface="標楷體" panose="03000509000000000000" pitchFamily="65" charset="-120"/>
              </a:rPr>
              <a:t>資料交換</a:t>
            </a:r>
          </a:p>
        </p:txBody>
      </p:sp>
      <p:sp>
        <p:nvSpPr>
          <p:cNvPr id="32" name="文字方塊 31">
            <a:extLst>
              <a:ext uri="{FF2B5EF4-FFF2-40B4-BE49-F238E27FC236}">
                <a16:creationId xmlns:a16="http://schemas.microsoft.com/office/drawing/2014/main" id="{B6367512-D0FE-4CE3-8D00-737111E6BA84}"/>
              </a:ext>
            </a:extLst>
          </p:cNvPr>
          <p:cNvSpPr txBox="1"/>
          <p:nvPr/>
        </p:nvSpPr>
        <p:spPr>
          <a:xfrm>
            <a:off x="1222164" y="3831574"/>
            <a:ext cx="2143536" cy="584775"/>
          </a:xfrm>
          <a:prstGeom prst="rect">
            <a:avLst/>
          </a:prstGeom>
          <a:noFill/>
        </p:spPr>
        <p:txBody>
          <a:bodyPr wrap="none" rtlCol="0">
            <a:spAutoFit/>
          </a:bodyPr>
          <a:lstStyle/>
          <a:p>
            <a:r>
              <a:rPr lang="en-US" altLang="zh-TW" sz="3200" b="1" dirty="0">
                <a:solidFill>
                  <a:schemeClr val="bg2">
                    <a:lumMod val="25000"/>
                  </a:schemeClr>
                </a:solidFill>
                <a:effectLst>
                  <a:outerShdw blurRad="38100" dist="38100" dir="2700000" algn="tl">
                    <a:srgbClr val="000000">
                      <a:alpha val="43137"/>
                    </a:srgbClr>
                  </a:outerShdw>
                </a:effectLst>
                <a:ea typeface="標楷體" panose="03000509000000000000" pitchFamily="65" charset="-120"/>
              </a:rPr>
              <a:t>3.</a:t>
            </a:r>
            <a:r>
              <a:rPr lang="zh-TW" altLang="en-US" sz="3200" b="1" dirty="0">
                <a:solidFill>
                  <a:schemeClr val="bg2">
                    <a:lumMod val="25000"/>
                  </a:schemeClr>
                </a:solidFill>
                <a:effectLst>
                  <a:outerShdw blurRad="38100" dist="38100" dir="2700000" algn="tl">
                    <a:srgbClr val="000000">
                      <a:alpha val="43137"/>
                    </a:srgbClr>
                  </a:outerShdw>
                </a:effectLst>
                <a:ea typeface="標楷體" panose="03000509000000000000" pitchFamily="65" charset="-120"/>
              </a:rPr>
              <a:t>分工合作</a:t>
            </a:r>
          </a:p>
        </p:txBody>
      </p:sp>
      <p:sp>
        <p:nvSpPr>
          <p:cNvPr id="33" name="文字方塊 32">
            <a:extLst>
              <a:ext uri="{FF2B5EF4-FFF2-40B4-BE49-F238E27FC236}">
                <a16:creationId xmlns:a16="http://schemas.microsoft.com/office/drawing/2014/main" id="{8AB64715-E977-4948-A5FF-E5C392C44437}"/>
              </a:ext>
            </a:extLst>
          </p:cNvPr>
          <p:cNvSpPr txBox="1"/>
          <p:nvPr/>
        </p:nvSpPr>
        <p:spPr>
          <a:xfrm>
            <a:off x="5630758" y="3823197"/>
            <a:ext cx="2143536" cy="584775"/>
          </a:xfrm>
          <a:prstGeom prst="rect">
            <a:avLst/>
          </a:prstGeom>
          <a:noFill/>
        </p:spPr>
        <p:txBody>
          <a:bodyPr wrap="none" rtlCol="0">
            <a:spAutoFit/>
          </a:bodyPr>
          <a:lstStyle/>
          <a:p>
            <a:r>
              <a:rPr lang="en-US" altLang="zh-TW" sz="3200" b="1" dirty="0">
                <a:solidFill>
                  <a:schemeClr val="bg2">
                    <a:lumMod val="25000"/>
                  </a:schemeClr>
                </a:solidFill>
                <a:effectLst>
                  <a:outerShdw blurRad="38100" dist="38100" dir="2700000" algn="tl">
                    <a:srgbClr val="000000">
                      <a:alpha val="43137"/>
                    </a:srgbClr>
                  </a:outerShdw>
                </a:effectLst>
                <a:ea typeface="標楷體" panose="03000509000000000000" pitchFamily="65" charset="-120"/>
              </a:rPr>
              <a:t>4.</a:t>
            </a:r>
            <a:r>
              <a:rPr lang="zh-TW" altLang="en-US" sz="3200" b="1" dirty="0">
                <a:solidFill>
                  <a:schemeClr val="bg2">
                    <a:lumMod val="25000"/>
                  </a:schemeClr>
                </a:solidFill>
                <a:effectLst>
                  <a:outerShdw blurRad="38100" dist="38100" dir="2700000" algn="tl">
                    <a:srgbClr val="000000">
                      <a:alpha val="43137"/>
                    </a:srgbClr>
                  </a:outerShdw>
                </a:effectLst>
                <a:ea typeface="標楷體" panose="03000509000000000000" pitchFamily="65" charset="-120"/>
              </a:rPr>
              <a:t>資源共享</a:t>
            </a:r>
          </a:p>
        </p:txBody>
      </p:sp>
      <p:pic>
        <p:nvPicPr>
          <p:cNvPr id="34" name="圖片 33">
            <a:extLst>
              <a:ext uri="{FF2B5EF4-FFF2-40B4-BE49-F238E27FC236}">
                <a16:creationId xmlns:a16="http://schemas.microsoft.com/office/drawing/2014/main" id="{0B27635C-AD3C-462F-821D-8EE1786CEF7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387" y="2065096"/>
            <a:ext cx="1569415" cy="1569415"/>
          </a:xfrm>
          <a:prstGeom prst="rect">
            <a:avLst/>
          </a:prstGeom>
        </p:spPr>
      </p:pic>
      <p:pic>
        <p:nvPicPr>
          <p:cNvPr id="35" name="圖片 34">
            <a:extLst>
              <a:ext uri="{FF2B5EF4-FFF2-40B4-BE49-F238E27FC236}">
                <a16:creationId xmlns:a16="http://schemas.microsoft.com/office/drawing/2014/main" id="{08EFCAD8-DD8C-4183-9C0F-6D3147A1353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14892" y="1971675"/>
            <a:ext cx="1568706" cy="1568706"/>
          </a:xfrm>
          <a:prstGeom prst="rect">
            <a:avLst/>
          </a:prstGeom>
        </p:spPr>
      </p:pic>
      <p:pic>
        <p:nvPicPr>
          <p:cNvPr id="36" name="圖片 35">
            <a:extLst>
              <a:ext uri="{FF2B5EF4-FFF2-40B4-BE49-F238E27FC236}">
                <a16:creationId xmlns:a16="http://schemas.microsoft.com/office/drawing/2014/main" id="{6E45C26E-E83C-45A1-B67C-582E86FD45A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60166" y="1898463"/>
            <a:ext cx="2041863" cy="2041863"/>
          </a:xfrm>
          <a:prstGeom prst="rect">
            <a:avLst/>
          </a:prstGeom>
        </p:spPr>
      </p:pic>
      <p:pic>
        <p:nvPicPr>
          <p:cNvPr id="37" name="圖片 36">
            <a:extLst>
              <a:ext uri="{FF2B5EF4-FFF2-40B4-BE49-F238E27FC236}">
                <a16:creationId xmlns:a16="http://schemas.microsoft.com/office/drawing/2014/main" id="{B3AA6C15-CC4E-43E3-A568-6101FD34B12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21391" y="2281312"/>
            <a:ext cx="1196748" cy="1196748"/>
          </a:xfrm>
          <a:prstGeom prst="rect">
            <a:avLst/>
          </a:prstGeom>
        </p:spPr>
      </p:pic>
      <p:pic>
        <p:nvPicPr>
          <p:cNvPr id="38" name="圖片 37">
            <a:extLst>
              <a:ext uri="{FF2B5EF4-FFF2-40B4-BE49-F238E27FC236}">
                <a16:creationId xmlns:a16="http://schemas.microsoft.com/office/drawing/2014/main" id="{0BBACE71-D6BD-4B4A-AFC2-810358EAB93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98378" y="4413340"/>
            <a:ext cx="1575008" cy="1575008"/>
          </a:xfrm>
          <a:prstGeom prst="rect">
            <a:avLst/>
          </a:prstGeom>
        </p:spPr>
      </p:pic>
      <p:pic>
        <p:nvPicPr>
          <p:cNvPr id="39" name="圖片 38">
            <a:extLst>
              <a:ext uri="{FF2B5EF4-FFF2-40B4-BE49-F238E27FC236}">
                <a16:creationId xmlns:a16="http://schemas.microsoft.com/office/drawing/2014/main" id="{678CA034-F52D-420A-B0DD-E3BC9C81994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588572" y="4410138"/>
            <a:ext cx="1578210" cy="1578210"/>
          </a:xfrm>
          <a:prstGeom prst="rect">
            <a:avLst/>
          </a:prstGeom>
        </p:spPr>
      </p:pic>
      <p:pic>
        <p:nvPicPr>
          <p:cNvPr id="40" name="圖片 39">
            <a:extLst>
              <a:ext uri="{FF2B5EF4-FFF2-40B4-BE49-F238E27FC236}">
                <a16:creationId xmlns:a16="http://schemas.microsoft.com/office/drawing/2014/main" id="{D0DC176B-E76B-442B-A9EC-BA23BA72C9A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991862" y="4391904"/>
            <a:ext cx="1586258" cy="1586258"/>
          </a:xfrm>
          <a:prstGeom prst="rect">
            <a:avLst/>
          </a:prstGeom>
        </p:spPr>
      </p:pic>
      <p:pic>
        <p:nvPicPr>
          <p:cNvPr id="41" name="圖片 40">
            <a:extLst>
              <a:ext uri="{FF2B5EF4-FFF2-40B4-BE49-F238E27FC236}">
                <a16:creationId xmlns:a16="http://schemas.microsoft.com/office/drawing/2014/main" id="{41567C27-37BB-44C3-BC36-35467CA56E60}"/>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84887" y="4347342"/>
            <a:ext cx="1526742" cy="1526742"/>
          </a:xfrm>
          <a:prstGeom prst="rect">
            <a:avLst/>
          </a:prstGeom>
        </p:spPr>
      </p:pic>
    </p:spTree>
    <p:extLst>
      <p:ext uri="{BB962C8B-B14F-4D97-AF65-F5344CB8AC3E}">
        <p14:creationId xmlns:p14="http://schemas.microsoft.com/office/powerpoint/2010/main" val="9890315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7"/>
            <a:ext cx="7886700" cy="913204"/>
          </a:xfrm>
        </p:spPr>
        <p:txBody>
          <a:bodyPr/>
          <a:lstStyle/>
          <a:p>
            <a:pPr algn="ctr"/>
            <a:r>
              <a:rPr lang="zh-TW" altLang="en-US" dirty="0"/>
              <a:t>訊息傳遞</a:t>
            </a:r>
          </a:p>
        </p:txBody>
      </p:sp>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pic>
        <p:nvPicPr>
          <p:cNvPr id="6" name="圖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6458" y="1099678"/>
            <a:ext cx="1798896" cy="1798896"/>
          </a:xfrm>
          <a:prstGeom prst="rect">
            <a:avLst/>
          </a:prstGeom>
        </p:spPr>
      </p:pic>
      <p:pic>
        <p:nvPicPr>
          <p:cNvPr id="7" name="圖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3251414"/>
            <a:ext cx="1568706" cy="1568706"/>
          </a:xfrm>
          <a:prstGeom prst="rect">
            <a:avLst/>
          </a:prstGeom>
        </p:spPr>
      </p:pic>
      <p:sp>
        <p:nvSpPr>
          <p:cNvPr id="3" name="文字方塊 2"/>
          <p:cNvSpPr txBox="1"/>
          <p:nvPr/>
        </p:nvSpPr>
        <p:spPr>
          <a:xfrm>
            <a:off x="2873212" y="1382989"/>
            <a:ext cx="5846680" cy="2308324"/>
          </a:xfrm>
          <a:prstGeom prst="rect">
            <a:avLst/>
          </a:prstGeom>
          <a:noFill/>
        </p:spPr>
        <p:txBody>
          <a:bodyPr wrap="square" rtlCol="0">
            <a:spAutoFit/>
          </a:bodyPr>
          <a:lstStyle/>
          <a:p>
            <a:pPr marL="457200" indent="-457200" algn="just">
              <a:buFont typeface="Wingdings" panose="05000000000000000000" pitchFamily="2" charset="2"/>
              <a:buChar char="Ø"/>
            </a:pPr>
            <a:r>
              <a:rPr lang="zh-TW" altLang="en-US" sz="2400" dirty="0">
                <a:ea typeface="標楷體" panose="03000509000000000000" pitchFamily="65" charset="-120"/>
              </a:rPr>
              <a:t>可使用</a:t>
            </a:r>
            <a:r>
              <a:rPr lang="zh-TW" altLang="en-US" sz="2400" b="1" dirty="0">
                <a:effectLst>
                  <a:outerShdw blurRad="38100" dist="38100" dir="2700000" algn="tl">
                    <a:srgbClr val="000000">
                      <a:alpha val="43137"/>
                    </a:srgbClr>
                  </a:outerShdw>
                </a:effectLst>
                <a:ea typeface="標楷體" panose="03000509000000000000" pitchFamily="65" charset="-120"/>
              </a:rPr>
              <a:t>即時通訊軟體</a:t>
            </a:r>
            <a:r>
              <a:rPr lang="zh-TW" altLang="en-US" sz="2400" dirty="0">
                <a:ea typeface="標楷體" panose="03000509000000000000" pitchFamily="65" charset="-120"/>
              </a:rPr>
              <a:t>、電子郵件、網路電話等服務外，還可透過各式軟體</a:t>
            </a:r>
            <a:r>
              <a:rPr lang="en-US" altLang="zh-TW" sz="2400" dirty="0">
                <a:ea typeface="標楷體" panose="03000509000000000000" pitchFamily="65" charset="-120"/>
              </a:rPr>
              <a:t>/</a:t>
            </a:r>
            <a:r>
              <a:rPr lang="zh-TW" altLang="en-US" sz="2400" dirty="0">
                <a:ea typeface="標楷體" panose="03000509000000000000" pitchFamily="65" charset="-120"/>
              </a:rPr>
              <a:t>網站分享訊息、舉行會議或</a:t>
            </a:r>
            <a:r>
              <a:rPr lang="zh-TW" altLang="en-US" sz="2400" b="1" dirty="0">
                <a:solidFill>
                  <a:srgbClr val="FF0000"/>
                </a:solidFill>
                <a:effectLst>
                  <a:outerShdw blurRad="38100" dist="38100" dir="2700000" algn="tl">
                    <a:srgbClr val="000000">
                      <a:alpha val="43137"/>
                    </a:srgbClr>
                  </a:outerShdw>
                </a:effectLst>
                <a:ea typeface="標楷體" panose="03000509000000000000" pitchFamily="65" charset="-120"/>
              </a:rPr>
              <a:t>遠距教學</a:t>
            </a:r>
            <a:r>
              <a:rPr lang="zh-TW" altLang="en-US" sz="2400" dirty="0">
                <a:ea typeface="標楷體" panose="03000509000000000000" pitchFamily="65" charset="-120"/>
              </a:rPr>
              <a:t>等。</a:t>
            </a:r>
            <a:endParaRPr lang="en-US" altLang="zh-TW" sz="2400" dirty="0">
              <a:ea typeface="標楷體" panose="03000509000000000000" pitchFamily="65" charset="-120"/>
            </a:endParaRPr>
          </a:p>
          <a:p>
            <a:pPr marL="457200" indent="-457200" algn="just">
              <a:buFont typeface="Wingdings" panose="05000000000000000000" pitchFamily="2" charset="2"/>
              <a:buChar char="Ø"/>
            </a:pPr>
            <a:r>
              <a:rPr lang="zh-TW" altLang="en-US" sz="2400" dirty="0">
                <a:ea typeface="標楷體" panose="03000509000000000000" pitchFamily="65" charset="-120"/>
              </a:rPr>
              <a:t>網際網路的發展讓</a:t>
            </a:r>
            <a:r>
              <a:rPr lang="zh-TW" altLang="en-US" sz="2400" dirty="0">
                <a:solidFill>
                  <a:srgbClr val="FF0000"/>
                </a:solidFill>
                <a:ea typeface="標楷體" panose="03000509000000000000" pitchFamily="65" charset="-120"/>
              </a:rPr>
              <a:t>訊息傳遞變得</a:t>
            </a:r>
            <a:r>
              <a:rPr lang="zh-TW" altLang="en-US" sz="2400" dirty="0">
                <a:ea typeface="標楷體" panose="03000509000000000000" pitchFamily="65" charset="-120"/>
              </a:rPr>
              <a:t>非常</a:t>
            </a:r>
            <a:r>
              <a:rPr lang="zh-TW" altLang="en-US" sz="2400" b="1" dirty="0">
                <a:solidFill>
                  <a:srgbClr val="FF0000"/>
                </a:solidFill>
                <a:effectLst>
                  <a:outerShdw blurRad="38100" dist="38100" dir="2700000" algn="tl">
                    <a:srgbClr val="000000">
                      <a:alpha val="43137"/>
                    </a:srgbClr>
                  </a:outerShdw>
                </a:effectLst>
                <a:ea typeface="標楷體" panose="03000509000000000000" pitchFamily="65" charset="-120"/>
              </a:rPr>
              <a:t>快速</a:t>
            </a:r>
            <a:r>
              <a:rPr lang="zh-TW" altLang="en-US" sz="2400" dirty="0">
                <a:ea typeface="標楷體" panose="03000509000000000000" pitchFamily="65" charset="-120"/>
              </a:rPr>
              <a:t>、</a:t>
            </a:r>
            <a:r>
              <a:rPr lang="zh-TW" altLang="en-US" sz="2400" b="1" dirty="0">
                <a:solidFill>
                  <a:srgbClr val="FF0000"/>
                </a:solidFill>
                <a:effectLst>
                  <a:outerShdw blurRad="38100" dist="38100" dir="2700000" algn="tl">
                    <a:srgbClr val="000000">
                      <a:alpha val="43137"/>
                    </a:srgbClr>
                  </a:outerShdw>
                </a:effectLst>
                <a:ea typeface="標楷體" panose="03000509000000000000" pitchFamily="65" charset="-120"/>
              </a:rPr>
              <a:t>容易</a:t>
            </a:r>
            <a:r>
              <a:rPr lang="zh-TW" altLang="en-US" sz="2400" dirty="0">
                <a:ea typeface="標楷體" panose="03000509000000000000" pitchFamily="65" charset="-120"/>
              </a:rPr>
              <a:t>且</a:t>
            </a:r>
            <a:r>
              <a:rPr lang="zh-TW" altLang="en-US" sz="2400" b="1" dirty="0">
                <a:solidFill>
                  <a:srgbClr val="FF0000"/>
                </a:solidFill>
                <a:effectLst>
                  <a:outerShdw blurRad="38100" dist="38100" dir="2700000" algn="tl">
                    <a:srgbClr val="000000">
                      <a:alpha val="43137"/>
                    </a:srgbClr>
                  </a:outerShdw>
                </a:effectLst>
                <a:ea typeface="標楷體" panose="03000509000000000000" pitchFamily="65" charset="-120"/>
              </a:rPr>
              <a:t>便捷</a:t>
            </a:r>
            <a:r>
              <a:rPr lang="zh-TW" altLang="en-US" sz="2400" dirty="0">
                <a:ea typeface="標楷體" panose="03000509000000000000" pitchFamily="65" charset="-120"/>
              </a:rPr>
              <a:t>。</a:t>
            </a:r>
            <a:endParaRPr lang="en-US" altLang="zh-TW" sz="2400" dirty="0">
              <a:ea typeface="標楷體" panose="03000509000000000000" pitchFamily="65" charset="-120"/>
            </a:endParaRPr>
          </a:p>
          <a:p>
            <a:pPr marL="457200" indent="-457200" algn="just">
              <a:buFont typeface="Wingdings" panose="05000000000000000000" pitchFamily="2" charset="2"/>
              <a:buChar char="Ø"/>
            </a:pPr>
            <a:r>
              <a:rPr lang="zh-TW" altLang="en-US" sz="2400" dirty="0">
                <a:ea typeface="標楷體" panose="03000509000000000000" pitchFamily="65" charset="-120"/>
              </a:rPr>
              <a:t>使用即時通訊軟體要特別注意安全問題</a:t>
            </a:r>
          </a:p>
        </p:txBody>
      </p:sp>
      <p:sp>
        <p:nvSpPr>
          <p:cNvPr id="9" name="文字方塊 8"/>
          <p:cNvSpPr txBox="1"/>
          <p:nvPr/>
        </p:nvSpPr>
        <p:spPr>
          <a:xfrm>
            <a:off x="2121156" y="3689108"/>
            <a:ext cx="2720617" cy="707886"/>
          </a:xfrm>
          <a:prstGeom prst="rect">
            <a:avLst/>
          </a:prstGeom>
          <a:noFill/>
        </p:spPr>
        <p:txBody>
          <a:bodyPr wrap="none" rtlCol="0">
            <a:spAutoFit/>
          </a:bodyPr>
          <a:lstStyle/>
          <a:p>
            <a:r>
              <a:rPr lang="en-US" altLang="zh-TW" sz="4000" dirty="0">
                <a:solidFill>
                  <a:srgbClr val="00B050"/>
                </a:solidFill>
                <a:latin typeface="Times New Roman" panose="02020603050405020304" pitchFamily="18" charset="0"/>
                <a:ea typeface="標楷體" panose="03000509000000000000" pitchFamily="65" charset="-120"/>
              </a:rPr>
              <a:t>ZOOM</a:t>
            </a:r>
            <a:r>
              <a:rPr lang="zh-TW" altLang="en-US" sz="4000" dirty="0">
                <a:solidFill>
                  <a:srgbClr val="00B050"/>
                </a:solidFill>
                <a:latin typeface="Times New Roman" panose="02020603050405020304" pitchFamily="18" charset="0"/>
                <a:ea typeface="標楷體" panose="03000509000000000000" pitchFamily="65" charset="-120"/>
              </a:rPr>
              <a:t>安全</a:t>
            </a:r>
          </a:p>
        </p:txBody>
      </p:sp>
      <p:sp>
        <p:nvSpPr>
          <p:cNvPr id="11" name="矩形 10"/>
          <p:cNvSpPr/>
          <p:nvPr/>
        </p:nvSpPr>
        <p:spPr>
          <a:xfrm>
            <a:off x="2121156" y="5768626"/>
            <a:ext cx="6394194" cy="369332"/>
          </a:xfrm>
          <a:prstGeom prst="rect">
            <a:avLst/>
          </a:prstGeom>
          <a:solidFill>
            <a:schemeClr val="accent6">
              <a:lumMod val="20000"/>
              <a:lumOff val="80000"/>
            </a:schemeClr>
          </a:solidFill>
        </p:spPr>
        <p:txBody>
          <a:bodyPr wrap="square">
            <a:spAutoFit/>
          </a:bodyPr>
          <a:lstStyle/>
          <a:p>
            <a:r>
              <a:rPr lang="zh-TW" altLang="en-US" dirty="0"/>
              <a:t>資料來源：</a:t>
            </a:r>
            <a:r>
              <a:rPr lang="en-US" altLang="zh-TW" dirty="0"/>
              <a:t>https://newtalk.tw/news/view/2020-04-07/387271</a:t>
            </a:r>
            <a:endParaRPr lang="zh-TW" altLang="en-US" dirty="0"/>
          </a:p>
        </p:txBody>
      </p:sp>
      <p:sp>
        <p:nvSpPr>
          <p:cNvPr id="12" name="矩形 11"/>
          <p:cNvSpPr/>
          <p:nvPr/>
        </p:nvSpPr>
        <p:spPr>
          <a:xfrm>
            <a:off x="2009775" y="4394788"/>
            <a:ext cx="6935881" cy="1231106"/>
          </a:xfrm>
          <a:prstGeom prst="rect">
            <a:avLst/>
          </a:prstGeom>
          <a:solidFill>
            <a:schemeClr val="accent6">
              <a:lumMod val="20000"/>
              <a:lumOff val="80000"/>
            </a:schemeClr>
          </a:solidFill>
        </p:spPr>
        <p:txBody>
          <a:bodyPr wrap="square">
            <a:spAutoFit/>
          </a:bodyPr>
          <a:lstStyle/>
          <a:p>
            <a:r>
              <a:rPr lang="en-US" altLang="zh-TW" dirty="0">
                <a:latin typeface="PMingLiU" panose="02020500000000000000" pitchFamily="18" charset="-120"/>
                <a:ea typeface="PMingLiU" panose="02020500000000000000" pitchFamily="18" charset="-120"/>
              </a:rPr>
              <a:t>【</a:t>
            </a:r>
            <a:r>
              <a:rPr lang="zh-TW" altLang="en-US" dirty="0">
                <a:latin typeface="PMingLiU" panose="02020500000000000000" pitchFamily="18" charset="-120"/>
                <a:ea typeface="PMingLiU" panose="02020500000000000000" pitchFamily="18" charset="-120"/>
              </a:rPr>
              <a:t>資安事件</a:t>
            </a:r>
            <a:r>
              <a:rPr lang="en-US" altLang="zh-TW" dirty="0">
                <a:latin typeface="新細明體" panose="02020500000000000000" pitchFamily="18" charset="-120"/>
                <a:ea typeface="新細明體" panose="02020500000000000000" pitchFamily="18" charset="-120"/>
              </a:rPr>
              <a:t>】</a:t>
            </a:r>
          </a:p>
          <a:p>
            <a:r>
              <a:rPr lang="en-US" altLang="zh-TW" sz="1400" dirty="0"/>
              <a:t>【</a:t>
            </a:r>
            <a:r>
              <a:rPr lang="zh-TW" altLang="en-US" sz="1400" dirty="0"/>
              <a:t>用戶數暴增</a:t>
            </a:r>
            <a:r>
              <a:rPr lang="en-US" altLang="zh-TW" sz="1400" dirty="0"/>
              <a:t>20</a:t>
            </a:r>
            <a:r>
              <a:rPr lang="zh-TW" altLang="en-US" sz="1400" dirty="0"/>
              <a:t>倍，</a:t>
            </a:r>
            <a:r>
              <a:rPr lang="en-US" altLang="zh-TW" sz="1400" dirty="0"/>
              <a:t>Zoom</a:t>
            </a:r>
            <a:r>
              <a:rPr lang="zh-TW" altLang="en-US" sz="1400" dirty="0"/>
              <a:t>的資安隱憂成各界焦點</a:t>
            </a:r>
            <a:r>
              <a:rPr lang="en-US" altLang="zh-TW" sz="1400" dirty="0"/>
              <a:t>】Zoom</a:t>
            </a:r>
            <a:r>
              <a:rPr lang="zh-TW" altLang="en-US" sz="1400" dirty="0"/>
              <a:t>接連爆發隱私與安全問題</a:t>
            </a:r>
          </a:p>
          <a:p>
            <a:r>
              <a:rPr lang="zh-TW" altLang="en-US" sz="1200" dirty="0"/>
              <a:t>遠距辦公大行其道，視訊用戶大幅成長之下，雲端視訊會議</a:t>
            </a:r>
            <a:r>
              <a:rPr lang="en-US" altLang="zh-TW" sz="1200" dirty="0"/>
              <a:t>Zoom</a:t>
            </a:r>
            <a:r>
              <a:rPr lang="zh-TW" altLang="en-US" sz="1200" dirty="0"/>
              <a:t>成熱門應用，但是，近期一連串的隱私與安全漏洞問題，卻造成用戶不信任的狀況</a:t>
            </a:r>
          </a:p>
          <a:p>
            <a:r>
              <a:rPr lang="zh-TW" altLang="en-US" dirty="0"/>
              <a:t>文</a:t>
            </a:r>
            <a:r>
              <a:rPr lang="en-US" altLang="zh-TW" dirty="0"/>
              <a:t>/</a:t>
            </a:r>
            <a:r>
              <a:rPr lang="zh-TW" altLang="en-US" dirty="0"/>
              <a:t>羅正漢 </a:t>
            </a:r>
            <a:r>
              <a:rPr lang="en-US" altLang="zh-TW" dirty="0"/>
              <a:t>| 2020-04-20</a:t>
            </a:r>
            <a:r>
              <a:rPr lang="zh-TW" altLang="en-US" dirty="0"/>
              <a:t>    </a:t>
            </a:r>
            <a:r>
              <a:rPr lang="en-US" altLang="zh-TW" dirty="0"/>
              <a:t>https://www.ithome.com.tw/news/137055</a:t>
            </a:r>
            <a:endParaRPr lang="zh-TW" altLang="en-US" dirty="0"/>
          </a:p>
        </p:txBody>
      </p:sp>
    </p:spTree>
    <p:extLst>
      <p:ext uri="{BB962C8B-B14F-4D97-AF65-F5344CB8AC3E}">
        <p14:creationId xmlns:p14="http://schemas.microsoft.com/office/powerpoint/2010/main" val="16233347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pic>
        <p:nvPicPr>
          <p:cNvPr id="7" name="圖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7572" y="3831030"/>
            <a:ext cx="1575033" cy="1575033"/>
          </a:xfrm>
          <a:prstGeom prst="rect">
            <a:avLst/>
          </a:prstGeom>
        </p:spPr>
      </p:pic>
      <p:sp>
        <p:nvSpPr>
          <p:cNvPr id="3" name="文字方塊 2"/>
          <p:cNvSpPr txBox="1"/>
          <p:nvPr/>
        </p:nvSpPr>
        <p:spPr>
          <a:xfrm>
            <a:off x="3402537" y="2011141"/>
            <a:ext cx="5543119" cy="2677656"/>
          </a:xfrm>
          <a:prstGeom prst="rect">
            <a:avLst/>
          </a:prstGeom>
          <a:noFill/>
        </p:spPr>
        <p:txBody>
          <a:bodyPr wrap="square" rtlCol="0">
            <a:spAutoFit/>
          </a:bodyPr>
          <a:lstStyle/>
          <a:p>
            <a:pPr marL="457200" indent="-457200">
              <a:buFont typeface="Wingdings" panose="05000000000000000000" pitchFamily="2" charset="2"/>
              <a:buChar char="Ø"/>
            </a:pPr>
            <a:r>
              <a:rPr lang="zh-TW" altLang="en-US" sz="2800" dirty="0">
                <a:ea typeface="標楷體" panose="03000509000000000000" pitchFamily="65" charset="-120"/>
              </a:rPr>
              <a:t>透過網際網路</a:t>
            </a:r>
            <a:r>
              <a:rPr lang="zh-TW" altLang="en-US" sz="2800" dirty="0">
                <a:solidFill>
                  <a:srgbClr val="FF0000"/>
                </a:solidFill>
                <a:ea typeface="標楷體" panose="03000509000000000000" pitchFamily="65" charset="-120"/>
              </a:rPr>
              <a:t>交換彼此訊息</a:t>
            </a:r>
            <a:r>
              <a:rPr lang="zh-TW" altLang="en-US" sz="2800" dirty="0">
                <a:ea typeface="標楷體" panose="03000509000000000000" pitchFamily="65" charset="-120"/>
              </a:rPr>
              <a:t>、資訊、檔案</a:t>
            </a:r>
            <a:endParaRPr lang="en-US" altLang="zh-TW" sz="2800" dirty="0">
              <a:ea typeface="標楷體" panose="03000509000000000000" pitchFamily="65" charset="-120"/>
            </a:endParaRPr>
          </a:p>
          <a:p>
            <a:pPr marL="457200" indent="-457200">
              <a:buFont typeface="Wingdings" panose="05000000000000000000" pitchFamily="2" charset="2"/>
              <a:buChar char="Ø"/>
            </a:pPr>
            <a:endParaRPr lang="en-US" altLang="zh-TW" sz="2800" dirty="0">
              <a:ea typeface="標楷體" panose="03000509000000000000" pitchFamily="65" charset="-120"/>
            </a:endParaRPr>
          </a:p>
          <a:p>
            <a:pPr marL="457200" indent="-457200">
              <a:buFont typeface="Wingdings" panose="05000000000000000000" pitchFamily="2" charset="2"/>
              <a:buChar char="Ø"/>
            </a:pPr>
            <a:r>
              <a:rPr lang="zh-TW" altLang="en-US" sz="2800" dirty="0">
                <a:solidFill>
                  <a:srgbClr val="00B0F0"/>
                </a:solidFill>
                <a:ea typeface="標楷體" panose="03000509000000000000" pitchFamily="65" charset="-120"/>
              </a:rPr>
              <a:t>縮短</a:t>
            </a:r>
            <a:r>
              <a:rPr lang="zh-TW" altLang="en-US" sz="2800" dirty="0">
                <a:ea typeface="標楷體" panose="03000509000000000000" pitchFamily="65" charset="-120"/>
              </a:rPr>
              <a:t>資料</a:t>
            </a:r>
            <a:r>
              <a:rPr lang="zh-TW" altLang="en-US" sz="2800" dirty="0">
                <a:solidFill>
                  <a:srgbClr val="00B0F0"/>
                </a:solidFill>
                <a:ea typeface="標楷體" panose="03000509000000000000" pitchFamily="65" charset="-120"/>
              </a:rPr>
              <a:t>傳輸時間</a:t>
            </a:r>
            <a:endParaRPr lang="en-US" altLang="zh-TW" sz="2800" dirty="0">
              <a:solidFill>
                <a:srgbClr val="00B0F0"/>
              </a:solidFill>
              <a:ea typeface="標楷體" panose="03000509000000000000" pitchFamily="65" charset="-120"/>
            </a:endParaRPr>
          </a:p>
          <a:p>
            <a:pPr marL="457200" indent="-457200">
              <a:buFont typeface="Wingdings" panose="05000000000000000000" pitchFamily="2" charset="2"/>
              <a:buChar char="Ø"/>
            </a:pPr>
            <a:endParaRPr lang="en-US" altLang="zh-TW" sz="2800" dirty="0">
              <a:solidFill>
                <a:srgbClr val="00B0F0"/>
              </a:solidFill>
              <a:ea typeface="標楷體" panose="03000509000000000000" pitchFamily="65" charset="-120"/>
            </a:endParaRPr>
          </a:p>
          <a:p>
            <a:pPr marL="457200" indent="-457200">
              <a:buFont typeface="Wingdings" panose="05000000000000000000" pitchFamily="2" charset="2"/>
              <a:buChar char="Ø"/>
            </a:pPr>
            <a:r>
              <a:rPr lang="zh-TW" altLang="en-US" sz="2800" b="1" dirty="0">
                <a:solidFill>
                  <a:srgbClr val="00B050"/>
                </a:solidFill>
                <a:ea typeface="標楷體" panose="03000509000000000000" pitchFamily="65" charset="-120"/>
              </a:rPr>
              <a:t>節省</a:t>
            </a:r>
            <a:r>
              <a:rPr lang="zh-TW" altLang="en-US" sz="2800" dirty="0">
                <a:ea typeface="標楷體" panose="03000509000000000000" pitchFamily="65" charset="-120"/>
              </a:rPr>
              <a:t>郵寄與紙張</a:t>
            </a:r>
            <a:r>
              <a:rPr lang="zh-TW" altLang="en-US" sz="2800" b="1" dirty="0">
                <a:solidFill>
                  <a:srgbClr val="00B050"/>
                </a:solidFill>
                <a:ea typeface="標楷體" panose="03000509000000000000" pitchFamily="65" charset="-120"/>
              </a:rPr>
              <a:t>成本</a:t>
            </a:r>
            <a:r>
              <a:rPr lang="zh-TW" altLang="en-US" sz="2800" dirty="0">
                <a:ea typeface="標楷體" panose="03000509000000000000" pitchFamily="65" charset="-120"/>
              </a:rPr>
              <a:t>。</a:t>
            </a:r>
          </a:p>
        </p:txBody>
      </p:sp>
      <p:sp>
        <p:nvSpPr>
          <p:cNvPr id="8" name="標題 1"/>
          <p:cNvSpPr txBox="1">
            <a:spLocks/>
          </p:cNvSpPr>
          <p:nvPr/>
        </p:nvSpPr>
        <p:spPr>
          <a:xfrm>
            <a:off x="628650" y="365127"/>
            <a:ext cx="7886700" cy="9132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chemeClr val="tx1"/>
                </a:solidFill>
                <a:latin typeface="Times New Roman" panose="02020603050405020304" pitchFamily="18" charset="0"/>
                <a:ea typeface="標楷體" panose="03000509000000000000" pitchFamily="65" charset="-120"/>
                <a:cs typeface="+mj-cs"/>
              </a:defRPr>
            </a:lvl1pPr>
          </a:lstStyle>
          <a:p>
            <a:pPr algn="ctr"/>
            <a:r>
              <a:rPr lang="zh-TW" altLang="en-US" dirty="0"/>
              <a:t>資料交換</a:t>
            </a:r>
          </a:p>
        </p:txBody>
      </p:sp>
      <p:pic>
        <p:nvPicPr>
          <p:cNvPr id="10" name="圖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0211" y="1278331"/>
            <a:ext cx="1929757" cy="1929757"/>
          </a:xfrm>
          <a:prstGeom prst="rect">
            <a:avLst/>
          </a:prstGeom>
        </p:spPr>
      </p:pic>
    </p:spTree>
    <p:extLst>
      <p:ext uri="{BB962C8B-B14F-4D97-AF65-F5344CB8AC3E}">
        <p14:creationId xmlns:p14="http://schemas.microsoft.com/office/powerpoint/2010/main" val="30935535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pic>
        <p:nvPicPr>
          <p:cNvPr id="6" name="圖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6566" y="1412986"/>
            <a:ext cx="1575008" cy="1575008"/>
          </a:xfrm>
          <a:prstGeom prst="rect">
            <a:avLst/>
          </a:prstGeom>
        </p:spPr>
      </p:pic>
      <p:pic>
        <p:nvPicPr>
          <p:cNvPr id="7" name="圖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12353" y="3774446"/>
            <a:ext cx="1578210" cy="1578210"/>
          </a:xfrm>
          <a:prstGeom prst="rect">
            <a:avLst/>
          </a:prstGeom>
        </p:spPr>
      </p:pic>
      <p:sp>
        <p:nvSpPr>
          <p:cNvPr id="3" name="文字方塊 2"/>
          <p:cNvSpPr txBox="1"/>
          <p:nvPr/>
        </p:nvSpPr>
        <p:spPr>
          <a:xfrm>
            <a:off x="2295975" y="1468946"/>
            <a:ext cx="6649681" cy="1384995"/>
          </a:xfrm>
          <a:prstGeom prst="rect">
            <a:avLst/>
          </a:prstGeom>
          <a:noFill/>
        </p:spPr>
        <p:txBody>
          <a:bodyPr wrap="square" rtlCol="0">
            <a:spAutoFit/>
          </a:bodyPr>
          <a:lstStyle/>
          <a:p>
            <a:r>
              <a:rPr lang="zh-TW" altLang="en-US" sz="2800" dirty="0">
                <a:ea typeface="標楷體" panose="03000509000000000000" pitchFamily="65" charset="-120"/>
              </a:rPr>
              <a:t>透過網際網路，將「工作」切成許多部份，</a:t>
            </a:r>
            <a:r>
              <a:rPr lang="zh-TW" altLang="en-US" sz="2800" b="1" dirty="0">
                <a:solidFill>
                  <a:srgbClr val="FF0000"/>
                </a:solidFill>
                <a:ea typeface="標楷體" panose="03000509000000000000" pitchFamily="65" charset="-120"/>
              </a:rPr>
              <a:t>分散給其他電腦執行</a:t>
            </a:r>
            <a:r>
              <a:rPr lang="zh-TW" altLang="en-US" sz="2800" dirty="0">
                <a:ea typeface="標楷體" panose="03000509000000000000" pitchFamily="65" charset="-120"/>
              </a:rPr>
              <a:t>，執行完成後再回傳回來進行組合，可節省時間。</a:t>
            </a:r>
            <a:endParaRPr lang="en-US" altLang="zh-TW" sz="2800" dirty="0">
              <a:ea typeface="標楷體" panose="03000509000000000000" pitchFamily="65" charset="-120"/>
            </a:endParaRPr>
          </a:p>
        </p:txBody>
      </p:sp>
      <p:sp>
        <p:nvSpPr>
          <p:cNvPr id="8" name="矩形 7"/>
          <p:cNvSpPr/>
          <p:nvPr/>
        </p:nvSpPr>
        <p:spPr>
          <a:xfrm>
            <a:off x="628650" y="4860440"/>
            <a:ext cx="6325986" cy="954107"/>
          </a:xfrm>
          <a:prstGeom prst="rect">
            <a:avLst/>
          </a:prstGeom>
        </p:spPr>
        <p:txBody>
          <a:bodyPr wrap="square">
            <a:spAutoFit/>
          </a:bodyPr>
          <a:lstStyle/>
          <a:p>
            <a:r>
              <a:rPr lang="zh-TW" altLang="en-US" sz="2800" dirty="0">
                <a:ea typeface="標楷體" panose="03000509000000000000" pitchFamily="65" charset="-120"/>
              </a:rPr>
              <a:t>彙集全球各地電腦閒置資源，合力完成需耗費多時之工作。</a:t>
            </a:r>
          </a:p>
        </p:txBody>
      </p:sp>
      <p:sp>
        <p:nvSpPr>
          <p:cNvPr id="9" name="標題 1"/>
          <p:cNvSpPr txBox="1">
            <a:spLocks/>
          </p:cNvSpPr>
          <p:nvPr/>
        </p:nvSpPr>
        <p:spPr>
          <a:xfrm>
            <a:off x="628650" y="365127"/>
            <a:ext cx="7886700" cy="9132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chemeClr val="tx1"/>
                </a:solidFill>
                <a:latin typeface="Times New Roman" panose="02020603050405020304" pitchFamily="18" charset="0"/>
                <a:ea typeface="標楷體" panose="03000509000000000000" pitchFamily="65" charset="-120"/>
                <a:cs typeface="+mj-cs"/>
              </a:defRPr>
            </a:lvl1pPr>
          </a:lstStyle>
          <a:p>
            <a:pPr algn="ctr"/>
            <a:r>
              <a:rPr lang="zh-TW" altLang="en-US" dirty="0"/>
              <a:t>分工合作</a:t>
            </a:r>
          </a:p>
        </p:txBody>
      </p:sp>
      <p:sp>
        <p:nvSpPr>
          <p:cNvPr id="10" name="矩形 9"/>
          <p:cNvSpPr/>
          <p:nvPr/>
        </p:nvSpPr>
        <p:spPr>
          <a:xfrm>
            <a:off x="772218" y="3242194"/>
            <a:ext cx="6038850" cy="1384995"/>
          </a:xfrm>
          <a:prstGeom prst="rect">
            <a:avLst/>
          </a:prstGeom>
          <a:solidFill>
            <a:schemeClr val="accent6">
              <a:lumMod val="20000"/>
              <a:lumOff val="80000"/>
            </a:schemeClr>
          </a:solidFill>
        </p:spPr>
        <p:txBody>
          <a:bodyPr wrap="square">
            <a:spAutoFit/>
          </a:bodyPr>
          <a:lstStyle/>
          <a:p>
            <a:r>
              <a:rPr lang="en-US" altLang="zh-TW" sz="3200" dirty="0" err="1">
                <a:solidFill>
                  <a:srgbClr val="00B050"/>
                </a:solidFill>
                <a:latin typeface="Times New Roman" panose="02020603050405020304" pitchFamily="18" charset="0"/>
                <a:ea typeface="標楷體" panose="03000509000000000000" pitchFamily="65" charset="-120"/>
              </a:rPr>
              <a:t>SETI@home</a:t>
            </a:r>
            <a:r>
              <a:rPr lang="zh-TW" altLang="en-US" sz="3200" dirty="0">
                <a:solidFill>
                  <a:srgbClr val="00B050"/>
                </a:solidFill>
                <a:latin typeface="Times New Roman" panose="02020603050405020304" pitchFamily="18" charset="0"/>
                <a:ea typeface="標楷體" panose="03000509000000000000" pitchFamily="65" charset="-120"/>
              </a:rPr>
              <a:t>   </a:t>
            </a:r>
            <a:r>
              <a:rPr lang="zh-TW" altLang="en-US" sz="1200" dirty="0">
                <a:latin typeface="Times New Roman" panose="02020603050405020304" pitchFamily="18" charset="0"/>
                <a:ea typeface="標楷體" panose="03000509000000000000" pitchFamily="65" charset="-120"/>
              </a:rPr>
              <a:t>搜尋地外文明計劃</a:t>
            </a:r>
            <a:endParaRPr lang="en-US" altLang="zh-TW" sz="1200" dirty="0"/>
          </a:p>
          <a:p>
            <a:r>
              <a:rPr lang="en-US" altLang="zh-TW" sz="1200" dirty="0" err="1"/>
              <a:t>SETI@home</a:t>
            </a:r>
            <a:r>
              <a:rPr lang="zh-TW" altLang="en-US" sz="1200" dirty="0"/>
              <a:t>程序在用戶的個人電腦上，通常在螢幕保護模式下或以後台模式運行。</a:t>
            </a:r>
            <a:endParaRPr lang="en-US" altLang="zh-TW" sz="1200" dirty="0"/>
          </a:p>
          <a:p>
            <a:r>
              <a:rPr lang="zh-TW" altLang="en-US" sz="1200" dirty="0"/>
              <a:t>它利用的是多餘的處理器資源，不影響用戶正常使用電腦</a:t>
            </a:r>
            <a:endParaRPr lang="en-US" altLang="zh-TW" sz="1200" dirty="0"/>
          </a:p>
          <a:p>
            <a:endParaRPr lang="en-US" altLang="zh-TW" sz="1200" dirty="0">
              <a:latin typeface="Times New Roman" panose="02020603050405020304" pitchFamily="18" charset="0"/>
              <a:ea typeface="標楷體" panose="03000509000000000000" pitchFamily="65" charset="-120"/>
            </a:endParaRPr>
          </a:p>
          <a:p>
            <a:r>
              <a:rPr lang="zh-TW" altLang="en-US" sz="1600" dirty="0">
                <a:latin typeface="Times New Roman" panose="02020603050405020304" pitchFamily="18" charset="0"/>
                <a:ea typeface="標楷體" panose="03000509000000000000" pitchFamily="65" charset="-120"/>
              </a:rPr>
              <a:t>更多說明請參閱：</a:t>
            </a:r>
            <a:r>
              <a:rPr lang="en-US" altLang="zh-TW" sz="1600" dirty="0">
                <a:latin typeface="Times New Roman" panose="02020603050405020304" pitchFamily="18" charset="0"/>
                <a:ea typeface="標楷體" panose="03000509000000000000" pitchFamily="65" charset="-120"/>
              </a:rPr>
              <a:t>https://zh.wikipedia.org/zh-tw/SETI@home</a:t>
            </a:r>
            <a:endParaRPr lang="zh-TW" altLang="en-US" sz="1600" dirty="0">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9997721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pic>
        <p:nvPicPr>
          <p:cNvPr id="6" name="圖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1999" y="32022"/>
            <a:ext cx="1586258" cy="1586258"/>
          </a:xfrm>
          <a:prstGeom prst="rect">
            <a:avLst/>
          </a:prstGeom>
        </p:spPr>
      </p:pic>
      <p:pic>
        <p:nvPicPr>
          <p:cNvPr id="7" name="圖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26316" y="45926"/>
            <a:ext cx="1021060" cy="1021060"/>
          </a:xfrm>
          <a:prstGeom prst="rect">
            <a:avLst/>
          </a:prstGeom>
        </p:spPr>
      </p:pic>
      <p:pic>
        <p:nvPicPr>
          <p:cNvPr id="102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9057" y="2809745"/>
            <a:ext cx="2641095" cy="21879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文字方塊 2"/>
          <p:cNvSpPr txBox="1"/>
          <p:nvPr/>
        </p:nvSpPr>
        <p:spPr>
          <a:xfrm>
            <a:off x="675483" y="2199866"/>
            <a:ext cx="2739853" cy="523220"/>
          </a:xfrm>
          <a:prstGeom prst="rect">
            <a:avLst/>
          </a:prstGeom>
          <a:noFill/>
        </p:spPr>
        <p:txBody>
          <a:bodyPr wrap="none" rtlCol="0">
            <a:spAutoFit/>
          </a:bodyPr>
          <a:lstStyle/>
          <a:p>
            <a:r>
              <a:rPr lang="en-US" altLang="zh-TW" sz="2800" dirty="0">
                <a:ea typeface="標楷體" panose="03000509000000000000" pitchFamily="65" charset="-120"/>
              </a:rPr>
              <a:t>(1)</a:t>
            </a:r>
            <a:r>
              <a:rPr lang="zh-TW" altLang="en-US" sz="2800" dirty="0">
                <a:ea typeface="標楷體" panose="03000509000000000000" pitchFamily="65" charset="-120"/>
              </a:rPr>
              <a:t>周邊裝置共享</a:t>
            </a:r>
          </a:p>
        </p:txBody>
      </p:sp>
      <p:sp>
        <p:nvSpPr>
          <p:cNvPr id="8" name="矩形 7"/>
          <p:cNvSpPr/>
          <p:nvPr/>
        </p:nvSpPr>
        <p:spPr>
          <a:xfrm>
            <a:off x="333784" y="4889217"/>
            <a:ext cx="3712068" cy="830997"/>
          </a:xfrm>
          <a:prstGeom prst="rect">
            <a:avLst/>
          </a:prstGeom>
        </p:spPr>
        <p:txBody>
          <a:bodyPr wrap="square">
            <a:spAutoFit/>
          </a:bodyPr>
          <a:lstStyle/>
          <a:p>
            <a:r>
              <a:rPr lang="zh-TW" altLang="en-US" sz="2400" dirty="0">
                <a:ea typeface="標楷體" panose="03000509000000000000" pitchFamily="65" charset="-120"/>
              </a:rPr>
              <a:t>網路上的電腦可以</a:t>
            </a:r>
            <a:r>
              <a:rPr lang="zh-TW" altLang="en-US" sz="2400" b="1" dirty="0">
                <a:solidFill>
                  <a:srgbClr val="7030A0"/>
                </a:solidFill>
                <a:ea typeface="標楷體" panose="03000509000000000000" pitchFamily="65" charset="-120"/>
              </a:rPr>
              <a:t>彼此分享</a:t>
            </a:r>
            <a:r>
              <a:rPr lang="zh-TW" altLang="en-US" sz="2400" dirty="0">
                <a:ea typeface="標楷體" panose="03000509000000000000" pitchFamily="65" charset="-120"/>
              </a:rPr>
              <a:t>各自特有的</a:t>
            </a:r>
            <a:r>
              <a:rPr lang="zh-TW" altLang="en-US" sz="2400" dirty="0">
                <a:solidFill>
                  <a:srgbClr val="FF0000"/>
                </a:solidFill>
                <a:ea typeface="標楷體" panose="03000509000000000000" pitchFamily="65" charset="-120"/>
              </a:rPr>
              <a:t>週邊裝置</a:t>
            </a:r>
            <a:r>
              <a:rPr lang="zh-TW" altLang="en-US" sz="2400" dirty="0">
                <a:ea typeface="標楷體" panose="03000509000000000000" pitchFamily="65" charset="-120"/>
              </a:rPr>
              <a:t>。</a:t>
            </a:r>
            <a:endParaRPr lang="en-US" altLang="zh-TW" sz="2400" dirty="0">
              <a:ea typeface="標楷體" panose="03000509000000000000" pitchFamily="65" charset="-120"/>
            </a:endParaRPr>
          </a:p>
        </p:txBody>
      </p:sp>
      <p:pic>
        <p:nvPicPr>
          <p:cNvPr id="10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66469" y="2837029"/>
            <a:ext cx="3370449" cy="20243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矩形 8"/>
          <p:cNvSpPr/>
          <p:nvPr/>
        </p:nvSpPr>
        <p:spPr>
          <a:xfrm>
            <a:off x="333784" y="5698101"/>
            <a:ext cx="4288353" cy="400110"/>
          </a:xfrm>
          <a:prstGeom prst="rect">
            <a:avLst/>
          </a:prstGeom>
        </p:spPr>
        <p:txBody>
          <a:bodyPr wrap="none">
            <a:spAutoFit/>
          </a:bodyPr>
          <a:lstStyle/>
          <a:p>
            <a:r>
              <a:rPr lang="zh-TW" altLang="en-US" sz="2000" dirty="0">
                <a:ea typeface="標楷體" panose="03000509000000000000" pitchFamily="65" charset="-120"/>
              </a:rPr>
              <a:t>例如：印表機、傳真機、掃描器等。</a:t>
            </a:r>
            <a:endParaRPr lang="en-US" altLang="zh-TW" sz="2000" dirty="0">
              <a:ea typeface="標楷體" panose="03000509000000000000" pitchFamily="65" charset="-120"/>
            </a:endParaRPr>
          </a:p>
        </p:txBody>
      </p:sp>
      <p:sp>
        <p:nvSpPr>
          <p:cNvPr id="12" name="文字方塊 11"/>
          <p:cNvSpPr txBox="1"/>
          <p:nvPr/>
        </p:nvSpPr>
        <p:spPr>
          <a:xfrm>
            <a:off x="4653891" y="2247763"/>
            <a:ext cx="2103461" cy="523220"/>
          </a:xfrm>
          <a:prstGeom prst="rect">
            <a:avLst/>
          </a:prstGeom>
          <a:noFill/>
        </p:spPr>
        <p:txBody>
          <a:bodyPr wrap="none" rtlCol="0">
            <a:spAutoFit/>
          </a:bodyPr>
          <a:lstStyle/>
          <a:p>
            <a:r>
              <a:rPr lang="en-US" altLang="zh-TW" sz="2800" dirty="0">
                <a:ea typeface="標楷體" panose="03000509000000000000" pitchFamily="65" charset="-120"/>
              </a:rPr>
              <a:t>(2)</a:t>
            </a:r>
            <a:r>
              <a:rPr lang="zh-TW" altLang="en-US" sz="2800" dirty="0">
                <a:ea typeface="標楷體" panose="03000509000000000000" pitchFamily="65" charset="-120"/>
              </a:rPr>
              <a:t> 檔案共享</a:t>
            </a:r>
            <a:endParaRPr lang="en-US" altLang="zh-TW" sz="2800" dirty="0">
              <a:ea typeface="標楷體" panose="03000509000000000000" pitchFamily="65" charset="-120"/>
            </a:endParaRPr>
          </a:p>
        </p:txBody>
      </p:sp>
      <p:sp>
        <p:nvSpPr>
          <p:cNvPr id="13" name="矩形 12"/>
          <p:cNvSpPr/>
          <p:nvPr/>
        </p:nvSpPr>
        <p:spPr>
          <a:xfrm>
            <a:off x="4419694" y="5033685"/>
            <a:ext cx="4495706" cy="830997"/>
          </a:xfrm>
          <a:prstGeom prst="rect">
            <a:avLst/>
          </a:prstGeom>
        </p:spPr>
        <p:txBody>
          <a:bodyPr wrap="square">
            <a:spAutoFit/>
          </a:bodyPr>
          <a:lstStyle/>
          <a:p>
            <a:r>
              <a:rPr lang="zh-TW" altLang="en-US" sz="2400" dirty="0">
                <a:ea typeface="標楷體" panose="03000509000000000000" pitchFamily="65" charset="-120"/>
              </a:rPr>
              <a:t>使用者可以</a:t>
            </a:r>
            <a:r>
              <a:rPr lang="zh-TW" altLang="en-US" sz="2400" b="1" dirty="0">
                <a:solidFill>
                  <a:srgbClr val="00B0F0"/>
                </a:solidFill>
                <a:ea typeface="標楷體" panose="03000509000000000000" pitchFamily="65" charset="-120"/>
              </a:rPr>
              <a:t>將</a:t>
            </a:r>
            <a:r>
              <a:rPr lang="zh-TW" altLang="en-US" sz="2400" dirty="0">
                <a:ea typeface="標楷體" panose="03000509000000000000" pitchFamily="65" charset="-120"/>
              </a:rPr>
              <a:t>各自的</a:t>
            </a:r>
            <a:r>
              <a:rPr lang="zh-TW" altLang="en-US" sz="2400" b="1" dirty="0">
                <a:solidFill>
                  <a:srgbClr val="00B0F0"/>
                </a:solidFill>
                <a:ea typeface="標楷體" panose="03000509000000000000" pitchFamily="65" charset="-120"/>
              </a:rPr>
              <a:t>檔案透過網路</a:t>
            </a:r>
            <a:r>
              <a:rPr lang="zh-TW" altLang="en-US" sz="2400" dirty="0">
                <a:ea typeface="標楷體" panose="03000509000000000000" pitchFamily="65" charset="-120"/>
              </a:rPr>
              <a:t>，</a:t>
            </a:r>
            <a:r>
              <a:rPr lang="zh-TW" altLang="en-US" sz="2400" dirty="0">
                <a:solidFill>
                  <a:srgbClr val="FF0000"/>
                </a:solidFill>
                <a:ea typeface="標楷體" panose="03000509000000000000" pitchFamily="65" charset="-120"/>
              </a:rPr>
              <a:t>分享給其他使用者</a:t>
            </a:r>
            <a:r>
              <a:rPr lang="zh-TW" altLang="en-US" sz="2400" dirty="0">
                <a:ea typeface="標楷體" panose="03000509000000000000" pitchFamily="65" charset="-120"/>
              </a:rPr>
              <a:t>使用。</a:t>
            </a:r>
            <a:endParaRPr lang="en-US" altLang="zh-TW" sz="2400" dirty="0">
              <a:ea typeface="標楷體" panose="03000509000000000000" pitchFamily="65" charset="-120"/>
            </a:endParaRPr>
          </a:p>
        </p:txBody>
      </p:sp>
      <p:sp>
        <p:nvSpPr>
          <p:cNvPr id="14" name="標題 1"/>
          <p:cNvSpPr txBox="1">
            <a:spLocks/>
          </p:cNvSpPr>
          <p:nvPr/>
        </p:nvSpPr>
        <p:spPr>
          <a:xfrm>
            <a:off x="584262" y="70165"/>
            <a:ext cx="7886700" cy="7085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chemeClr val="tx1"/>
                </a:solidFill>
                <a:latin typeface="Times New Roman" panose="02020603050405020304" pitchFamily="18" charset="0"/>
                <a:ea typeface="標楷體" panose="03000509000000000000" pitchFamily="65" charset="-120"/>
                <a:cs typeface="+mj-cs"/>
              </a:defRPr>
            </a:lvl1pPr>
          </a:lstStyle>
          <a:p>
            <a:pPr algn="ctr"/>
            <a:r>
              <a:rPr lang="zh-TW" altLang="en-US" dirty="0"/>
              <a:t>資源共享</a:t>
            </a:r>
          </a:p>
        </p:txBody>
      </p:sp>
      <p:sp>
        <p:nvSpPr>
          <p:cNvPr id="2" name="文字方塊 1"/>
          <p:cNvSpPr txBox="1"/>
          <p:nvPr/>
        </p:nvSpPr>
        <p:spPr>
          <a:xfrm>
            <a:off x="1788257" y="744772"/>
            <a:ext cx="6288901" cy="1384995"/>
          </a:xfrm>
          <a:prstGeom prst="rect">
            <a:avLst/>
          </a:prstGeom>
          <a:noFill/>
        </p:spPr>
        <p:txBody>
          <a:bodyPr wrap="none" rtlCol="0">
            <a:spAutoFit/>
          </a:bodyPr>
          <a:lstStyle/>
          <a:p>
            <a:r>
              <a:rPr lang="zh-TW" altLang="en-US" sz="2800" dirty="0">
                <a:latin typeface="Times New Roman" panose="02020603050405020304" pitchFamily="18" charset="0"/>
                <a:ea typeface="標楷體" panose="03000509000000000000" pitchFamily="65" charset="-120"/>
              </a:rPr>
              <a:t>常見的電腦網路資源共享有以下兩類：</a:t>
            </a:r>
            <a:endParaRPr lang="en-US" altLang="zh-TW" sz="2800" dirty="0">
              <a:latin typeface="Times New Roman" panose="02020603050405020304" pitchFamily="18" charset="0"/>
              <a:ea typeface="標楷體" panose="03000509000000000000" pitchFamily="65" charset="-120"/>
            </a:endParaRPr>
          </a:p>
          <a:p>
            <a:r>
              <a:rPr lang="en-US" altLang="zh-TW" sz="2800" dirty="0">
                <a:latin typeface="Times New Roman" panose="02020603050405020304" pitchFamily="18" charset="0"/>
                <a:ea typeface="標楷體" panose="03000509000000000000" pitchFamily="65" charset="-120"/>
              </a:rPr>
              <a:t>(1)</a:t>
            </a:r>
            <a:r>
              <a:rPr lang="zh-TW" altLang="en-US" sz="2800" dirty="0">
                <a:latin typeface="Times New Roman" panose="02020603050405020304" pitchFamily="18" charset="0"/>
                <a:ea typeface="標楷體" panose="03000509000000000000" pitchFamily="65" charset="-120"/>
              </a:rPr>
              <a:t>周邊裝置共享</a:t>
            </a:r>
            <a:endParaRPr lang="en-US" altLang="zh-TW" sz="2800" dirty="0">
              <a:latin typeface="Times New Roman" panose="02020603050405020304" pitchFamily="18" charset="0"/>
              <a:ea typeface="標楷體" panose="03000509000000000000" pitchFamily="65" charset="-120"/>
            </a:endParaRPr>
          </a:p>
          <a:p>
            <a:r>
              <a:rPr lang="en-US" altLang="zh-TW" sz="2800" dirty="0">
                <a:latin typeface="Times New Roman" panose="02020603050405020304" pitchFamily="18" charset="0"/>
                <a:ea typeface="標楷體" panose="03000509000000000000" pitchFamily="65" charset="-120"/>
              </a:rPr>
              <a:t>(2)</a:t>
            </a:r>
            <a:r>
              <a:rPr lang="zh-TW" altLang="en-US" sz="2800" dirty="0">
                <a:latin typeface="Times New Roman" panose="02020603050405020304" pitchFamily="18" charset="0"/>
                <a:ea typeface="標楷體" panose="03000509000000000000" pitchFamily="65" charset="-120"/>
              </a:rPr>
              <a:t> 檔案分享</a:t>
            </a:r>
          </a:p>
        </p:txBody>
      </p:sp>
      <p:sp>
        <p:nvSpPr>
          <p:cNvPr id="10" name="矩形 9"/>
          <p:cNvSpPr/>
          <p:nvPr/>
        </p:nvSpPr>
        <p:spPr>
          <a:xfrm>
            <a:off x="6850005" y="2247763"/>
            <a:ext cx="1620957" cy="523220"/>
          </a:xfrm>
          <a:prstGeom prst="rect">
            <a:avLst/>
          </a:prstGeom>
        </p:spPr>
        <p:txBody>
          <a:bodyPr wrap="none">
            <a:spAutoFit/>
          </a:bodyPr>
          <a:lstStyle/>
          <a:p>
            <a:r>
              <a:rPr lang="zh-TW" altLang="en-US" sz="2800" dirty="0">
                <a:solidFill>
                  <a:srgbClr val="FF0000"/>
                </a:solidFill>
                <a:latin typeface="標楷體" panose="03000509000000000000" pitchFamily="65" charset="-120"/>
                <a:ea typeface="標楷體" panose="03000509000000000000" pitchFamily="65" charset="-120"/>
              </a:rPr>
              <a:t>網路芳鄰</a:t>
            </a:r>
          </a:p>
        </p:txBody>
      </p:sp>
    </p:spTree>
    <p:extLst>
      <p:ext uri="{BB962C8B-B14F-4D97-AF65-F5344CB8AC3E}">
        <p14:creationId xmlns:p14="http://schemas.microsoft.com/office/powerpoint/2010/main" val="36890971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4262" y="654583"/>
            <a:ext cx="7886700" cy="5399723"/>
          </a:xfrm>
        </p:spPr>
        <p:txBody>
          <a:bodyPr>
            <a:normAutofit/>
          </a:bodyPr>
          <a:lstStyle/>
          <a:p>
            <a:pPr marL="0" indent="0" algn="just">
              <a:buNone/>
            </a:pPr>
            <a:r>
              <a:rPr lang="en-US" altLang="zh-TW" sz="4000" dirty="0"/>
              <a:t>3.</a:t>
            </a:r>
            <a:r>
              <a:rPr lang="zh-TW" altLang="en-US" sz="4000" dirty="0"/>
              <a:t>下列何者不屬於訊息傳遞軟體？</a:t>
            </a:r>
            <a:endParaRPr lang="en-US" altLang="zh-TW" sz="4000" dirty="0"/>
          </a:p>
          <a:p>
            <a:pPr marL="0" indent="0" algn="just">
              <a:buNone/>
            </a:pPr>
            <a:endParaRPr lang="zh-TW" altLang="en-US" sz="4000" dirty="0"/>
          </a:p>
          <a:p>
            <a:pPr marL="0" indent="0" algn="just">
              <a:buNone/>
            </a:pPr>
            <a:r>
              <a:rPr lang="en-US" altLang="zh-TW" sz="3600" dirty="0"/>
              <a:t>(A) </a:t>
            </a:r>
            <a:r>
              <a:rPr lang="zh-TW" altLang="en-US" sz="3600" dirty="0"/>
              <a:t>即時通訊軟體 </a:t>
            </a:r>
            <a:endParaRPr lang="en-US" altLang="zh-TW" sz="3600" dirty="0"/>
          </a:p>
          <a:p>
            <a:pPr marL="0" indent="0" algn="just">
              <a:buNone/>
            </a:pPr>
            <a:r>
              <a:rPr lang="en-US" altLang="zh-TW" sz="3600" dirty="0"/>
              <a:t>(B) PowerPoint </a:t>
            </a:r>
          </a:p>
          <a:p>
            <a:pPr marL="0" indent="0" algn="just">
              <a:buNone/>
            </a:pPr>
            <a:r>
              <a:rPr lang="en-US" altLang="zh-TW" sz="3600" dirty="0"/>
              <a:t>(C) </a:t>
            </a:r>
            <a:r>
              <a:rPr lang="zh-TW" altLang="en-US" sz="3600" dirty="0"/>
              <a:t>電子郵件 </a:t>
            </a:r>
            <a:endParaRPr lang="en-US" altLang="zh-TW" sz="3600" dirty="0"/>
          </a:p>
          <a:p>
            <a:pPr marL="0" indent="0" algn="just">
              <a:buNone/>
            </a:pPr>
            <a:r>
              <a:rPr lang="en-US" altLang="zh-TW" sz="3600" dirty="0"/>
              <a:t>(D) </a:t>
            </a:r>
            <a:r>
              <a:rPr lang="zh-TW" altLang="en-US" sz="3600" dirty="0"/>
              <a:t>網路電話</a:t>
            </a:r>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24169268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4262" y="654583"/>
            <a:ext cx="7886700" cy="5399723"/>
          </a:xfrm>
        </p:spPr>
        <p:txBody>
          <a:bodyPr>
            <a:normAutofit/>
          </a:bodyPr>
          <a:lstStyle/>
          <a:p>
            <a:pPr marL="0" indent="0" algn="just">
              <a:buNone/>
            </a:pPr>
            <a:r>
              <a:rPr lang="en-US" altLang="zh-TW" sz="4000" dirty="0"/>
              <a:t>3.</a:t>
            </a:r>
            <a:r>
              <a:rPr lang="zh-TW" altLang="en-US" sz="4000" dirty="0"/>
              <a:t>下列何者不屬於訊息傳遞軟體？</a:t>
            </a:r>
            <a:endParaRPr lang="en-US" altLang="zh-TW" sz="4000" dirty="0"/>
          </a:p>
          <a:p>
            <a:pPr marL="0" indent="0" algn="just">
              <a:buNone/>
            </a:pPr>
            <a:endParaRPr lang="zh-TW" altLang="en-US" sz="4000" dirty="0"/>
          </a:p>
          <a:p>
            <a:pPr marL="0" indent="0" algn="just">
              <a:buNone/>
            </a:pPr>
            <a:r>
              <a:rPr lang="en-US" altLang="zh-TW" sz="3600" dirty="0"/>
              <a:t>(A) </a:t>
            </a:r>
            <a:r>
              <a:rPr lang="zh-TW" altLang="en-US" sz="3600" dirty="0"/>
              <a:t>即時通訊軟體 </a:t>
            </a:r>
            <a:endParaRPr lang="en-US" altLang="zh-TW" sz="3600" dirty="0"/>
          </a:p>
          <a:p>
            <a:pPr marL="0" indent="0" algn="just">
              <a:buNone/>
            </a:pPr>
            <a:r>
              <a:rPr lang="en-US" altLang="zh-TW" sz="3600" dirty="0">
                <a:solidFill>
                  <a:srgbClr val="FF0000"/>
                </a:solidFill>
              </a:rPr>
              <a:t>(B) PowerPoint </a:t>
            </a:r>
          </a:p>
          <a:p>
            <a:pPr marL="0" indent="0" algn="just">
              <a:buNone/>
            </a:pPr>
            <a:r>
              <a:rPr lang="en-US" altLang="zh-TW" sz="3600" dirty="0"/>
              <a:t>(C) </a:t>
            </a:r>
            <a:r>
              <a:rPr lang="zh-TW" altLang="en-US" sz="3600" dirty="0"/>
              <a:t>電子郵件 </a:t>
            </a:r>
            <a:endParaRPr lang="en-US" altLang="zh-TW" sz="3600" dirty="0"/>
          </a:p>
          <a:p>
            <a:pPr marL="0" indent="0" algn="just">
              <a:buNone/>
            </a:pPr>
            <a:r>
              <a:rPr lang="en-US" altLang="zh-TW" sz="3600" dirty="0"/>
              <a:t>(D) </a:t>
            </a:r>
            <a:r>
              <a:rPr lang="zh-TW" altLang="en-US" sz="3600" dirty="0"/>
              <a:t>網路電話</a:t>
            </a:r>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2112021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6"/>
            <a:ext cx="7886700" cy="703081"/>
          </a:xfrm>
        </p:spPr>
        <p:txBody>
          <a:bodyPr/>
          <a:lstStyle/>
          <a:p>
            <a:r>
              <a:rPr lang="en-US" altLang="zh-TW" dirty="0"/>
              <a:t>A.2.2. </a:t>
            </a:r>
            <a:r>
              <a:rPr lang="zh-TW" altLang="en-US" dirty="0"/>
              <a:t>區域網路的拓撲</a:t>
            </a:r>
          </a:p>
        </p:txBody>
      </p:sp>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pic>
        <p:nvPicPr>
          <p:cNvPr id="1026" name="Picture 2" descr="https://upload.wikimedia.org/wikipedia/commons/thumb/9/97/NetworkTopologies.svg/1920px-NetworkTopologies.svg.png"/>
          <p:cNvPicPr>
            <a:picLocks noChangeAspect="1" noChangeArrowheads="1"/>
          </p:cNvPicPr>
          <p:nvPr/>
        </p:nvPicPr>
        <p:blipFill rotWithShape="1">
          <a:blip r:embed="rId3">
            <a:extLst>
              <a:ext uri="{28A0092B-C50C-407E-A947-70E740481C1C}">
                <a14:useLocalDpi xmlns:a14="http://schemas.microsoft.com/office/drawing/2010/main" val="0"/>
              </a:ext>
            </a:extLst>
          </a:blip>
          <a:srcRect r="76254" b="44818"/>
          <a:stretch/>
        </p:blipFill>
        <p:spPr bwMode="auto">
          <a:xfrm>
            <a:off x="1534764" y="3229444"/>
            <a:ext cx="2352294" cy="267910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s://upload.wikimedia.org/wikipedia/commons/thumb/9/97/NetworkTopologies.svg/1920px-NetworkTopologies.svg.png"/>
          <p:cNvPicPr>
            <a:picLocks noChangeAspect="1" noChangeArrowheads="1"/>
          </p:cNvPicPr>
          <p:nvPr/>
        </p:nvPicPr>
        <p:blipFill rotWithShape="1">
          <a:blip r:embed="rId3">
            <a:extLst>
              <a:ext uri="{28A0092B-C50C-407E-A947-70E740481C1C}">
                <a14:useLocalDpi xmlns:a14="http://schemas.microsoft.com/office/drawing/2010/main" val="0"/>
              </a:ext>
            </a:extLst>
          </a:blip>
          <a:srcRect l="51701" r="26383" b="44818"/>
          <a:stretch/>
        </p:blipFill>
        <p:spPr bwMode="auto">
          <a:xfrm>
            <a:off x="4798289" y="1268374"/>
            <a:ext cx="2155032" cy="2659377"/>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https://upload.wikimedia.org/wikipedia/commons/thumb/9/97/NetworkTopologies.svg/1920px-NetworkTopologies.svg.png"/>
          <p:cNvPicPr>
            <a:picLocks noChangeAspect="1" noChangeArrowheads="1"/>
          </p:cNvPicPr>
          <p:nvPr/>
        </p:nvPicPr>
        <p:blipFill rotWithShape="1">
          <a:blip r:embed="rId3">
            <a:extLst>
              <a:ext uri="{28A0092B-C50C-407E-A947-70E740481C1C}">
                <a14:useLocalDpi xmlns:a14="http://schemas.microsoft.com/office/drawing/2010/main" val="0"/>
              </a:ext>
            </a:extLst>
          </a:blip>
          <a:srcRect l="71911" t="59191" r="202" b="2221"/>
          <a:stretch/>
        </p:blipFill>
        <p:spPr bwMode="auto">
          <a:xfrm>
            <a:off x="1369666" y="1620170"/>
            <a:ext cx="2797165" cy="1897013"/>
          </a:xfrm>
          <a:prstGeom prst="rect">
            <a:avLst/>
          </a:prstGeom>
          <a:noFill/>
          <a:extLst>
            <a:ext uri="{909E8E84-426E-40DD-AFC4-6F175D3DCCD1}">
              <a14:hiddenFill xmlns:a14="http://schemas.microsoft.com/office/drawing/2010/main">
                <a:solidFill>
                  <a:srgbClr val="FFFFFF"/>
                </a:solidFill>
              </a14:hiddenFill>
            </a:ext>
          </a:extLst>
        </p:spPr>
      </p:pic>
      <p:sp>
        <p:nvSpPr>
          <p:cNvPr id="14" name="文字方塊 13"/>
          <p:cNvSpPr txBox="1"/>
          <p:nvPr/>
        </p:nvSpPr>
        <p:spPr>
          <a:xfrm>
            <a:off x="147642" y="2183113"/>
            <a:ext cx="1569660" cy="646331"/>
          </a:xfrm>
          <a:prstGeom prst="rect">
            <a:avLst/>
          </a:prstGeom>
          <a:noFill/>
        </p:spPr>
        <p:txBody>
          <a:bodyPr wrap="none" rtlCol="0">
            <a:spAutoFit/>
          </a:bodyPr>
          <a:lstStyle/>
          <a:p>
            <a:r>
              <a:rPr lang="zh-TW" altLang="en-US" sz="3600" dirty="0">
                <a:ea typeface="標楷體" panose="03000509000000000000" pitchFamily="65" charset="-120"/>
              </a:rPr>
              <a:t>匯流排</a:t>
            </a:r>
          </a:p>
        </p:txBody>
      </p:sp>
      <p:sp>
        <p:nvSpPr>
          <p:cNvPr id="19" name="文字方塊 18"/>
          <p:cNvSpPr txBox="1"/>
          <p:nvPr/>
        </p:nvSpPr>
        <p:spPr>
          <a:xfrm>
            <a:off x="6660619" y="2183114"/>
            <a:ext cx="1107996" cy="646331"/>
          </a:xfrm>
          <a:prstGeom prst="rect">
            <a:avLst/>
          </a:prstGeom>
          <a:noFill/>
        </p:spPr>
        <p:txBody>
          <a:bodyPr wrap="none" rtlCol="0">
            <a:spAutoFit/>
          </a:bodyPr>
          <a:lstStyle/>
          <a:p>
            <a:r>
              <a:rPr lang="zh-TW" altLang="en-US" sz="3600" dirty="0">
                <a:ea typeface="標楷體" panose="03000509000000000000" pitchFamily="65" charset="-120"/>
              </a:rPr>
              <a:t>星狀</a:t>
            </a:r>
          </a:p>
        </p:txBody>
      </p:sp>
      <p:sp>
        <p:nvSpPr>
          <p:cNvPr id="20" name="文字方塊 19"/>
          <p:cNvSpPr txBox="1"/>
          <p:nvPr/>
        </p:nvSpPr>
        <p:spPr>
          <a:xfrm>
            <a:off x="1369666" y="5311006"/>
            <a:ext cx="1107996" cy="646331"/>
          </a:xfrm>
          <a:prstGeom prst="rect">
            <a:avLst/>
          </a:prstGeom>
          <a:noFill/>
        </p:spPr>
        <p:txBody>
          <a:bodyPr wrap="none" rtlCol="0">
            <a:spAutoFit/>
          </a:bodyPr>
          <a:lstStyle/>
          <a:p>
            <a:r>
              <a:rPr lang="zh-TW" altLang="en-US" sz="3600" dirty="0">
                <a:ea typeface="標楷體" panose="03000509000000000000" pitchFamily="65" charset="-120"/>
              </a:rPr>
              <a:t>環狀</a:t>
            </a:r>
          </a:p>
        </p:txBody>
      </p:sp>
      <p:sp>
        <p:nvSpPr>
          <p:cNvPr id="21" name="文字方塊 20"/>
          <p:cNvSpPr txBox="1"/>
          <p:nvPr/>
        </p:nvSpPr>
        <p:spPr>
          <a:xfrm>
            <a:off x="7163346" y="4382323"/>
            <a:ext cx="1481496" cy="461665"/>
          </a:xfrm>
          <a:prstGeom prst="rect">
            <a:avLst/>
          </a:prstGeom>
          <a:noFill/>
        </p:spPr>
        <p:txBody>
          <a:bodyPr wrap="none" rtlCol="0">
            <a:spAutoFit/>
          </a:bodyPr>
          <a:lstStyle/>
          <a:p>
            <a:r>
              <a:rPr lang="zh-TW" altLang="en-US" sz="2400" dirty="0">
                <a:ea typeface="標楷體" panose="03000509000000000000" pitchFamily="65" charset="-120"/>
              </a:rPr>
              <a:t>網狀</a:t>
            </a:r>
            <a:r>
              <a:rPr lang="en-US" altLang="zh-TW" sz="2400" dirty="0">
                <a:ea typeface="標楷體" panose="03000509000000000000" pitchFamily="65" charset="-120"/>
              </a:rPr>
              <a:t>mesh</a:t>
            </a:r>
            <a:endParaRPr lang="zh-TW" altLang="en-US" sz="2400" dirty="0">
              <a:ea typeface="標楷體" panose="03000509000000000000" pitchFamily="65" charset="-120"/>
            </a:endParaRPr>
          </a:p>
        </p:txBody>
      </p:sp>
      <p:sp>
        <p:nvSpPr>
          <p:cNvPr id="18" name="矩形 17"/>
          <p:cNvSpPr/>
          <p:nvPr/>
        </p:nvSpPr>
        <p:spPr>
          <a:xfrm>
            <a:off x="3352801" y="5859141"/>
            <a:ext cx="5242560" cy="369332"/>
          </a:xfrm>
          <a:prstGeom prst="rect">
            <a:avLst/>
          </a:prstGeom>
          <a:solidFill>
            <a:schemeClr val="accent6">
              <a:lumMod val="20000"/>
              <a:lumOff val="80000"/>
            </a:schemeClr>
          </a:solidFill>
        </p:spPr>
        <p:txBody>
          <a:bodyPr wrap="square">
            <a:spAutoFit/>
          </a:bodyPr>
          <a:lstStyle/>
          <a:p>
            <a:r>
              <a:rPr lang="zh-TW" altLang="en-US" dirty="0">
                <a:ea typeface="標楷體" panose="03000509000000000000" pitchFamily="65" charset="-120"/>
              </a:rPr>
              <a:t>資料來源：</a:t>
            </a:r>
            <a:r>
              <a:rPr lang="en-US" altLang="zh-TW" dirty="0">
                <a:ea typeface="標楷體" panose="03000509000000000000" pitchFamily="65" charset="-120"/>
              </a:rPr>
              <a:t>https://zh.wikipedia.org/wiki/</a:t>
            </a:r>
            <a:r>
              <a:rPr lang="zh-TW" altLang="en-US" dirty="0">
                <a:ea typeface="標楷體" panose="03000509000000000000" pitchFamily="65" charset="-120"/>
              </a:rPr>
              <a:t>網路拓樸</a:t>
            </a:r>
            <a:endParaRPr lang="en-US" altLang="zh-TW" dirty="0">
              <a:ea typeface="標楷體" panose="03000509000000000000" pitchFamily="65" charset="-120"/>
            </a:endParaRPr>
          </a:p>
        </p:txBody>
      </p:sp>
      <p:sp>
        <p:nvSpPr>
          <p:cNvPr id="22" name="矩形 21"/>
          <p:cNvSpPr/>
          <p:nvPr/>
        </p:nvSpPr>
        <p:spPr>
          <a:xfrm>
            <a:off x="354330" y="1096022"/>
            <a:ext cx="8084264" cy="523220"/>
          </a:xfrm>
          <a:prstGeom prst="rect">
            <a:avLst/>
          </a:prstGeom>
        </p:spPr>
        <p:txBody>
          <a:bodyPr wrap="none">
            <a:spAutoFit/>
          </a:bodyPr>
          <a:lstStyle/>
          <a:p>
            <a:r>
              <a:rPr lang="zh-TW" altLang="en-US" sz="2800" dirty="0">
                <a:latin typeface="標楷體" panose="03000509000000000000" pitchFamily="65" charset="-120"/>
                <a:ea typeface="標楷體" panose="03000509000000000000" pitchFamily="65" charset="-120"/>
              </a:rPr>
              <a:t>區域網路的拓撲有許多種類</a:t>
            </a:r>
            <a:r>
              <a:rPr lang="en-US" altLang="zh-TW" sz="2800" dirty="0">
                <a:latin typeface="標楷體" panose="03000509000000000000" pitchFamily="65" charset="-120"/>
                <a:ea typeface="標楷體" panose="03000509000000000000" pitchFamily="65" charset="-120"/>
              </a:rPr>
              <a:t>…</a:t>
            </a:r>
            <a:r>
              <a:rPr lang="zh-TW" altLang="en-US" sz="2800" dirty="0">
                <a:latin typeface="標楷體" panose="03000509000000000000" pitchFamily="65" charset="-120"/>
                <a:ea typeface="標楷體" panose="03000509000000000000" pitchFamily="65" charset="-120"/>
              </a:rPr>
              <a:t>常見的有下列四種：</a:t>
            </a:r>
            <a:endParaRPr lang="zh-TW" altLang="en-US" sz="2800" dirty="0"/>
          </a:p>
        </p:txBody>
      </p:sp>
      <p:sp>
        <p:nvSpPr>
          <p:cNvPr id="23" name="矩形 22"/>
          <p:cNvSpPr/>
          <p:nvPr/>
        </p:nvSpPr>
        <p:spPr>
          <a:xfrm>
            <a:off x="4356622" y="-20904"/>
            <a:ext cx="4607993" cy="461665"/>
          </a:xfrm>
          <a:prstGeom prst="rect">
            <a:avLst/>
          </a:prstGeom>
        </p:spPr>
        <p:txBody>
          <a:bodyPr wrap="none">
            <a:spAutoFit/>
          </a:bodyPr>
          <a:lstStyle/>
          <a:p>
            <a:r>
              <a:rPr lang="zh-TW" altLang="en-US" sz="2400" b="1" dirty="0">
                <a:effectLst>
                  <a:outerShdw blurRad="38100" dist="38100" dir="2700000" algn="tl">
                    <a:srgbClr val="000000">
                      <a:alpha val="43137"/>
                    </a:srgbClr>
                  </a:outerShdw>
                </a:effectLst>
              </a:rPr>
              <a:t>拓撲</a:t>
            </a:r>
            <a:r>
              <a:rPr lang="en-US" altLang="zh-TW" sz="2400" b="1" dirty="0">
                <a:effectLst>
                  <a:outerShdw blurRad="38100" dist="38100" dir="2700000" algn="tl">
                    <a:srgbClr val="000000">
                      <a:alpha val="43137"/>
                    </a:srgbClr>
                  </a:outerShdw>
                </a:effectLst>
              </a:rPr>
              <a:t>(Topology)==</a:t>
            </a:r>
            <a:r>
              <a:rPr lang="zh-TW" altLang="en-US" sz="2400" b="1" dirty="0">
                <a:effectLst>
                  <a:outerShdw blurRad="38100" dist="38100" dir="2700000" algn="tl">
                    <a:srgbClr val="000000">
                      <a:alpha val="43137"/>
                    </a:srgbClr>
                  </a:outerShdw>
                </a:effectLst>
              </a:rPr>
              <a:t>網路連接的型態</a:t>
            </a:r>
          </a:p>
        </p:txBody>
      </p:sp>
      <p:sp>
        <p:nvSpPr>
          <p:cNvPr id="24" name="文字方塊 23"/>
          <p:cNvSpPr txBox="1"/>
          <p:nvPr/>
        </p:nvSpPr>
        <p:spPr>
          <a:xfrm>
            <a:off x="281867" y="2849881"/>
            <a:ext cx="1467068" cy="707886"/>
          </a:xfrm>
          <a:prstGeom prst="rect">
            <a:avLst/>
          </a:prstGeom>
          <a:noFill/>
        </p:spPr>
        <p:txBody>
          <a:bodyPr wrap="none" rtlCol="0">
            <a:spAutoFit/>
          </a:bodyPr>
          <a:lstStyle/>
          <a:p>
            <a:r>
              <a:rPr lang="zh-TW" altLang="en-US" sz="2000" dirty="0">
                <a:ea typeface="標楷體" panose="03000509000000000000" pitchFamily="65" charset="-120"/>
              </a:rPr>
              <a:t>最早期</a:t>
            </a:r>
            <a:endParaRPr lang="en-US" altLang="zh-TW" sz="2000" dirty="0">
              <a:ea typeface="標楷體" panose="03000509000000000000" pitchFamily="65" charset="-120"/>
            </a:endParaRPr>
          </a:p>
          <a:p>
            <a:r>
              <a:rPr lang="zh-TW" altLang="en-US" sz="2000" dirty="0">
                <a:ea typeface="標楷體" panose="03000509000000000000" pitchFamily="65" charset="-120"/>
              </a:rPr>
              <a:t>乙太網使用</a:t>
            </a:r>
          </a:p>
        </p:txBody>
      </p:sp>
      <p:sp>
        <p:nvSpPr>
          <p:cNvPr id="25" name="文字方塊 24"/>
          <p:cNvSpPr txBox="1"/>
          <p:nvPr/>
        </p:nvSpPr>
        <p:spPr>
          <a:xfrm>
            <a:off x="6866726" y="2788344"/>
            <a:ext cx="1467068" cy="707886"/>
          </a:xfrm>
          <a:prstGeom prst="rect">
            <a:avLst/>
          </a:prstGeom>
          <a:noFill/>
        </p:spPr>
        <p:txBody>
          <a:bodyPr wrap="none" rtlCol="0">
            <a:spAutoFit/>
          </a:bodyPr>
          <a:lstStyle/>
          <a:p>
            <a:r>
              <a:rPr lang="zh-TW" altLang="en-US" sz="2000" dirty="0">
                <a:ea typeface="標楷體" panose="03000509000000000000" pitchFamily="65" charset="-120"/>
              </a:rPr>
              <a:t>現今</a:t>
            </a:r>
            <a:endParaRPr lang="en-US" altLang="zh-TW" sz="2000" dirty="0">
              <a:ea typeface="標楷體" panose="03000509000000000000" pitchFamily="65" charset="-120"/>
            </a:endParaRPr>
          </a:p>
          <a:p>
            <a:r>
              <a:rPr lang="zh-TW" altLang="en-US" sz="2000" dirty="0">
                <a:ea typeface="標楷體" panose="03000509000000000000" pitchFamily="65" charset="-120"/>
              </a:rPr>
              <a:t>乙太網使用</a:t>
            </a:r>
          </a:p>
        </p:txBody>
      </p:sp>
      <p:sp>
        <p:nvSpPr>
          <p:cNvPr id="5" name="矩形 4"/>
          <p:cNvSpPr/>
          <p:nvPr/>
        </p:nvSpPr>
        <p:spPr>
          <a:xfrm>
            <a:off x="7203142" y="4977094"/>
            <a:ext cx="1940858" cy="646331"/>
          </a:xfrm>
          <a:prstGeom prst="rect">
            <a:avLst/>
          </a:prstGeom>
        </p:spPr>
        <p:txBody>
          <a:bodyPr wrap="square">
            <a:spAutoFit/>
          </a:bodyPr>
          <a:lstStyle/>
          <a:p>
            <a:r>
              <a:rPr lang="zh-TW" altLang="en-US" dirty="0"/>
              <a:t>成本太貴  </a:t>
            </a:r>
            <a:endParaRPr lang="en-US" altLang="zh-TW" dirty="0"/>
          </a:p>
          <a:p>
            <a:r>
              <a:rPr lang="zh-TW" altLang="en-US" dirty="0"/>
              <a:t>特殊情境才使用</a:t>
            </a:r>
            <a:endParaRPr lang="en-US" altLang="zh-TW" dirty="0"/>
          </a:p>
        </p:txBody>
      </p:sp>
      <p:sp>
        <p:nvSpPr>
          <p:cNvPr id="26" name="矩形 25"/>
          <p:cNvSpPr/>
          <p:nvPr/>
        </p:nvSpPr>
        <p:spPr>
          <a:xfrm>
            <a:off x="393500" y="4737257"/>
            <a:ext cx="1940858" cy="646331"/>
          </a:xfrm>
          <a:prstGeom prst="rect">
            <a:avLst/>
          </a:prstGeom>
        </p:spPr>
        <p:txBody>
          <a:bodyPr wrap="square">
            <a:spAutoFit/>
          </a:bodyPr>
          <a:lstStyle/>
          <a:p>
            <a:r>
              <a:rPr lang="en-US" altLang="zh-TW" dirty="0"/>
              <a:t>IBM</a:t>
            </a:r>
            <a:r>
              <a:rPr lang="zh-TW" altLang="en-US" dirty="0"/>
              <a:t> </a:t>
            </a:r>
            <a:r>
              <a:rPr lang="en-US" altLang="zh-TW" dirty="0"/>
              <a:t>Token Ring</a:t>
            </a:r>
          </a:p>
          <a:p>
            <a:r>
              <a:rPr lang="zh-TW" altLang="en-US" dirty="0"/>
              <a:t>網路使用</a:t>
            </a:r>
            <a:endParaRPr lang="en-US" altLang="zh-TW" dirty="0"/>
          </a:p>
        </p:txBody>
      </p:sp>
      <p:pic>
        <p:nvPicPr>
          <p:cNvPr id="6" name="Picture 2" descr="https://upload.wikimedia.org/wikipedia/commons/8/8d/NetworkTopology-Mesh.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75281" y="3865667"/>
            <a:ext cx="2341526" cy="1771966"/>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5442032" y="5341173"/>
            <a:ext cx="867545" cy="400110"/>
          </a:xfrm>
          <a:prstGeom prst="rect">
            <a:avLst/>
          </a:prstGeom>
        </p:spPr>
        <p:txBody>
          <a:bodyPr wrap="none">
            <a:spAutoFit/>
          </a:bodyPr>
          <a:lstStyle/>
          <a:p>
            <a:r>
              <a:rPr lang="en-US" altLang="zh-TW" sz="2000" b="1" i="0" dirty="0">
                <a:solidFill>
                  <a:srgbClr val="202122"/>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Times New Roman" panose="02020603050405020304" pitchFamily="18" charset="0"/>
              </a:rPr>
              <a:t>Mesh</a:t>
            </a:r>
            <a:endParaRPr lang="zh-TW" altLang="en-US" sz="20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41606442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7"/>
            <a:ext cx="7886700" cy="813532"/>
          </a:xfrm>
        </p:spPr>
        <p:txBody>
          <a:bodyPr/>
          <a:lstStyle/>
          <a:p>
            <a:pPr algn="ctr"/>
            <a:r>
              <a:rPr lang="zh-TW" altLang="en-US" dirty="0"/>
              <a:t>匯流排拓撲（</a:t>
            </a:r>
            <a:r>
              <a:rPr lang="en-US" altLang="zh-TW" dirty="0"/>
              <a:t>Bus Topology</a:t>
            </a:r>
            <a:r>
              <a:rPr lang="zh-TW" altLang="en-US" dirty="0"/>
              <a:t>）</a:t>
            </a:r>
          </a:p>
        </p:txBody>
      </p:sp>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graphicFrame>
        <p:nvGraphicFramePr>
          <p:cNvPr id="14" name="表格 13"/>
          <p:cNvGraphicFramePr>
            <a:graphicFrameLocks noGrp="1"/>
          </p:cNvGraphicFramePr>
          <p:nvPr>
            <p:extLst/>
          </p:nvPr>
        </p:nvGraphicFramePr>
        <p:xfrm>
          <a:off x="1328133" y="5223991"/>
          <a:ext cx="6487733" cy="914400"/>
        </p:xfrm>
        <a:graphic>
          <a:graphicData uri="http://schemas.openxmlformats.org/drawingml/2006/table">
            <a:tbl>
              <a:tblPr firstRow="1" bandRow="1">
                <a:tableStyleId>{5C22544A-7EE6-4342-B048-85BDC9FD1C3A}</a:tableStyleId>
              </a:tblPr>
              <a:tblGrid>
                <a:gridCol w="1111893">
                  <a:extLst>
                    <a:ext uri="{9D8B030D-6E8A-4147-A177-3AD203B41FA5}">
                      <a16:colId xmlns:a16="http://schemas.microsoft.com/office/drawing/2014/main" val="213621065"/>
                    </a:ext>
                  </a:extLst>
                </a:gridCol>
                <a:gridCol w="5375840">
                  <a:extLst>
                    <a:ext uri="{9D8B030D-6E8A-4147-A177-3AD203B41FA5}">
                      <a16:colId xmlns:a16="http://schemas.microsoft.com/office/drawing/2014/main" val="1652782620"/>
                    </a:ext>
                  </a:extLst>
                </a:gridCol>
              </a:tblGrid>
              <a:tr h="0">
                <a:tc>
                  <a:txBody>
                    <a:bodyPr/>
                    <a:lstStyle/>
                    <a:p>
                      <a:pPr algn="l"/>
                      <a:r>
                        <a:rPr lang="zh-TW" altLang="en-US" sz="2400" b="0" baseline="0" dirty="0">
                          <a:solidFill>
                            <a:schemeClr val="tx1"/>
                          </a:solidFill>
                          <a:latin typeface="Times New Roman" panose="02020603050405020304" pitchFamily="18" charset="0"/>
                          <a:ea typeface="標楷體" panose="03000509000000000000" pitchFamily="65" charset="-120"/>
                        </a:rPr>
                        <a:t>優點：</a:t>
                      </a:r>
                    </a:p>
                  </a:txBody>
                  <a:tcPr anchor="ctr">
                    <a:solidFill>
                      <a:srgbClr val="D2DEEF"/>
                    </a:solidFill>
                  </a:tcPr>
                </a:tc>
                <a:tc>
                  <a:txBody>
                    <a:bodyPr/>
                    <a:lstStyle/>
                    <a:p>
                      <a:pPr algn="l"/>
                      <a:r>
                        <a:rPr lang="zh-TW" altLang="en-US" sz="2400" b="0" baseline="0" dirty="0">
                          <a:solidFill>
                            <a:schemeClr val="tx1"/>
                          </a:solidFill>
                          <a:latin typeface="Times New Roman" panose="02020603050405020304" pitchFamily="18" charset="0"/>
                          <a:ea typeface="標楷體" panose="03000509000000000000" pitchFamily="65" charset="-120"/>
                        </a:rPr>
                        <a:t>架構簡單、</a:t>
                      </a:r>
                      <a:r>
                        <a:rPr lang="zh-TW" altLang="en-US" sz="2400" b="0" baseline="0" dirty="0">
                          <a:solidFill>
                            <a:srgbClr val="00B0F0"/>
                          </a:solidFill>
                          <a:latin typeface="Times New Roman" panose="02020603050405020304" pitchFamily="18" charset="0"/>
                          <a:ea typeface="標楷體" panose="03000509000000000000" pitchFamily="65" charset="-120"/>
                        </a:rPr>
                        <a:t>容易擴充</a:t>
                      </a:r>
                      <a:r>
                        <a:rPr lang="zh-TW" altLang="en-US" sz="2400" b="0" baseline="0" dirty="0">
                          <a:solidFill>
                            <a:schemeClr val="tx1"/>
                          </a:solidFill>
                          <a:latin typeface="Times New Roman" panose="02020603050405020304" pitchFamily="18" charset="0"/>
                          <a:ea typeface="標楷體" panose="03000509000000000000" pitchFamily="65" charset="-120"/>
                        </a:rPr>
                        <a:t>、適合</a:t>
                      </a:r>
                      <a:r>
                        <a:rPr lang="zh-TW" altLang="en-US" sz="2400" b="0" baseline="0" dirty="0">
                          <a:solidFill>
                            <a:srgbClr val="00B0F0"/>
                          </a:solidFill>
                          <a:latin typeface="Times New Roman" panose="02020603050405020304" pitchFamily="18" charset="0"/>
                          <a:ea typeface="標楷體" panose="03000509000000000000" pitchFamily="65" charset="-120"/>
                        </a:rPr>
                        <a:t>小型網路</a:t>
                      </a:r>
                      <a:r>
                        <a:rPr lang="zh-TW" altLang="en-US" sz="2400" b="0" baseline="0" dirty="0">
                          <a:solidFill>
                            <a:schemeClr val="tx1"/>
                          </a:solidFill>
                          <a:latin typeface="Times New Roman" panose="02020603050405020304" pitchFamily="18" charset="0"/>
                          <a:ea typeface="標楷體" panose="03000509000000000000" pitchFamily="65" charset="-120"/>
                        </a:rPr>
                        <a:t>。</a:t>
                      </a:r>
                    </a:p>
                  </a:txBody>
                  <a:tcPr anchor="ctr">
                    <a:solidFill>
                      <a:srgbClr val="D2DEEF"/>
                    </a:solidFill>
                  </a:tcPr>
                </a:tc>
                <a:extLst>
                  <a:ext uri="{0D108BD9-81ED-4DB2-BD59-A6C34878D82A}">
                    <a16:rowId xmlns:a16="http://schemas.microsoft.com/office/drawing/2014/main" val="3028130298"/>
                  </a:ext>
                </a:extLst>
              </a:tr>
              <a:tr h="0">
                <a:tc>
                  <a:txBody>
                    <a:bodyPr/>
                    <a:lstStyle/>
                    <a:p>
                      <a:pPr algn="l"/>
                      <a:r>
                        <a:rPr lang="zh-TW" altLang="en-US" sz="2400" b="0" kern="1200" baseline="0" dirty="0">
                          <a:solidFill>
                            <a:schemeClr val="tx1"/>
                          </a:solidFill>
                          <a:latin typeface="Times New Roman" panose="02020603050405020304" pitchFamily="18" charset="0"/>
                          <a:ea typeface="標楷體" panose="03000509000000000000" pitchFamily="65" charset="-120"/>
                          <a:cs typeface="+mn-cs"/>
                        </a:rPr>
                        <a:t>缺點：</a:t>
                      </a:r>
                    </a:p>
                  </a:txBody>
                  <a:tcPr anchor="ctr">
                    <a:solidFill>
                      <a:srgbClr val="EAEFF7"/>
                    </a:solidFill>
                  </a:tcPr>
                </a:tc>
                <a:tc>
                  <a:txBody>
                    <a:bodyPr/>
                    <a:lstStyle/>
                    <a:p>
                      <a:pPr algn="l"/>
                      <a:r>
                        <a:rPr lang="zh-TW" altLang="en-US" sz="2400" b="0" kern="1200" baseline="0" dirty="0">
                          <a:solidFill>
                            <a:schemeClr val="tx1"/>
                          </a:solidFill>
                          <a:latin typeface="Times New Roman" panose="02020603050405020304" pitchFamily="18" charset="0"/>
                          <a:ea typeface="標楷體" panose="03000509000000000000" pitchFamily="65" charset="-120"/>
                          <a:cs typeface="+mn-cs"/>
                        </a:rPr>
                        <a:t>網路流量大或連接數多時效率不佳。</a:t>
                      </a:r>
                    </a:p>
                  </a:txBody>
                  <a:tcPr anchor="ctr">
                    <a:solidFill>
                      <a:srgbClr val="EAEFF7"/>
                    </a:solidFill>
                  </a:tcPr>
                </a:tc>
                <a:extLst>
                  <a:ext uri="{0D108BD9-81ED-4DB2-BD59-A6C34878D82A}">
                    <a16:rowId xmlns:a16="http://schemas.microsoft.com/office/drawing/2014/main" val="1905038494"/>
                  </a:ext>
                </a:extLst>
              </a:tr>
            </a:tbl>
          </a:graphicData>
        </a:graphic>
      </p:graphicFrame>
      <p:pic>
        <p:nvPicPr>
          <p:cNvPr id="2050" name="Picture 2" descr="https://upload.wikimedia.org/wikipedia/commons/thumb/4/47/BusNetwork.svg/220px-BusNetwork.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5639" y="1373151"/>
            <a:ext cx="3998625" cy="3871398"/>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169737" y="1742483"/>
            <a:ext cx="4969192" cy="3539430"/>
          </a:xfrm>
          <a:prstGeom prst="rect">
            <a:avLst/>
          </a:prstGeom>
        </p:spPr>
        <p:txBody>
          <a:bodyPr wrap="square">
            <a:spAutoFit/>
          </a:bodyPr>
          <a:lstStyle/>
          <a:p>
            <a:pPr marL="457200" indent="-457200" algn="just">
              <a:buFont typeface="Wingdings" panose="05000000000000000000" pitchFamily="2" charset="2"/>
              <a:buChar char="Ø"/>
            </a:pPr>
            <a:r>
              <a:rPr lang="zh-TW" altLang="en-US" sz="2800" dirty="0">
                <a:ea typeface="標楷體" panose="03000509000000000000" pitchFamily="65" charset="-120"/>
              </a:rPr>
              <a:t>該網路之節點直接連接到</a:t>
            </a:r>
            <a:r>
              <a:rPr lang="zh-TW" altLang="en-US" sz="2800" dirty="0">
                <a:solidFill>
                  <a:srgbClr val="FF0000"/>
                </a:solidFill>
                <a:ea typeface="標楷體" panose="03000509000000000000" pitchFamily="65" charset="-120"/>
              </a:rPr>
              <a:t>一個共用的</a:t>
            </a:r>
            <a:r>
              <a:rPr lang="zh-TW" altLang="en-US" sz="2800" b="1" dirty="0">
                <a:effectLst>
                  <a:outerShdw blurRad="38100" dist="38100" dir="2700000" algn="tl">
                    <a:srgbClr val="000000">
                      <a:alpha val="43137"/>
                    </a:srgbClr>
                  </a:outerShdw>
                </a:effectLst>
                <a:ea typeface="標楷體" panose="03000509000000000000" pitchFamily="65" charset="-120"/>
              </a:rPr>
              <a:t>半雙工</a:t>
            </a:r>
            <a:r>
              <a:rPr lang="zh-TW" altLang="en-US" sz="2800" dirty="0">
                <a:ea typeface="標楷體" panose="03000509000000000000" pitchFamily="65" charset="-120"/>
              </a:rPr>
              <a:t>的</a:t>
            </a:r>
            <a:r>
              <a:rPr lang="zh-TW" altLang="en-US" sz="2800" dirty="0">
                <a:solidFill>
                  <a:srgbClr val="FF0000"/>
                </a:solidFill>
                <a:ea typeface="標楷體" panose="03000509000000000000" pitchFamily="65" charset="-120"/>
              </a:rPr>
              <a:t>線性網</a:t>
            </a:r>
            <a:endParaRPr lang="en-US" altLang="zh-TW" sz="2800" dirty="0">
              <a:solidFill>
                <a:srgbClr val="FF0000"/>
              </a:solidFill>
              <a:ea typeface="標楷體" panose="03000509000000000000" pitchFamily="65" charset="-120"/>
            </a:endParaRPr>
          </a:p>
          <a:p>
            <a:pPr marL="457200" indent="-457200" algn="just">
              <a:buFont typeface="Wingdings" panose="05000000000000000000" pitchFamily="2" charset="2"/>
              <a:buChar char="Ø"/>
            </a:pPr>
            <a:r>
              <a:rPr lang="zh-TW" altLang="en-US" sz="2800" dirty="0">
                <a:ea typeface="標楷體" panose="03000509000000000000" pitchFamily="65" charset="-120"/>
              </a:rPr>
              <a:t>每個在匯流排網路中的主機被稱為</a:t>
            </a:r>
            <a:r>
              <a:rPr lang="zh-TW" altLang="en-US" sz="2800" b="1" dirty="0">
                <a:solidFill>
                  <a:srgbClr val="FF0000"/>
                </a:solidFill>
                <a:effectLst>
                  <a:outerShdw blurRad="38100" dist="38100" dir="2700000" algn="tl">
                    <a:srgbClr val="000000">
                      <a:alpha val="43137"/>
                    </a:srgbClr>
                  </a:outerShdw>
                </a:effectLst>
                <a:ea typeface="標楷體" panose="03000509000000000000" pitchFamily="65" charset="-120"/>
              </a:rPr>
              <a:t>站點</a:t>
            </a:r>
            <a:r>
              <a:rPr lang="zh-TW" altLang="en-US" sz="2800" dirty="0">
                <a:ea typeface="標楷體" panose="03000509000000000000" pitchFamily="65" charset="-120"/>
              </a:rPr>
              <a:t>或</a:t>
            </a:r>
            <a:r>
              <a:rPr lang="zh-TW" altLang="en-US" sz="2800" b="1" dirty="0">
                <a:solidFill>
                  <a:srgbClr val="FF0000"/>
                </a:solidFill>
                <a:effectLst>
                  <a:outerShdw blurRad="38100" dist="38100" dir="2700000" algn="tl">
                    <a:srgbClr val="000000">
                      <a:alpha val="43137"/>
                    </a:srgbClr>
                  </a:outerShdw>
                </a:effectLst>
                <a:ea typeface="標楷體" panose="03000509000000000000" pitchFamily="65" charset="-120"/>
              </a:rPr>
              <a:t>工作站</a:t>
            </a:r>
            <a:endParaRPr lang="en-US" altLang="zh-TW" sz="2800" b="1" dirty="0">
              <a:solidFill>
                <a:srgbClr val="FF0000"/>
              </a:solidFill>
              <a:effectLst>
                <a:outerShdw blurRad="38100" dist="38100" dir="2700000" algn="tl">
                  <a:srgbClr val="000000">
                    <a:alpha val="43137"/>
                  </a:srgbClr>
                </a:outerShdw>
              </a:effectLst>
              <a:ea typeface="標楷體" panose="03000509000000000000" pitchFamily="65" charset="-120"/>
            </a:endParaRPr>
          </a:p>
          <a:p>
            <a:pPr marL="457200" indent="-457200" algn="just">
              <a:buFont typeface="Wingdings" panose="05000000000000000000" pitchFamily="2" charset="2"/>
              <a:buChar char="Ø"/>
            </a:pPr>
            <a:r>
              <a:rPr lang="zh-TW" altLang="en-US" sz="2800" dirty="0">
                <a:solidFill>
                  <a:srgbClr val="00B0F0"/>
                </a:solidFill>
                <a:ea typeface="標楷體" panose="03000509000000000000" pitchFamily="65" charset="-120"/>
              </a:rPr>
              <a:t>每一台工作站都會收到整個匯流排的網路流量</a:t>
            </a:r>
            <a:endParaRPr lang="en-US" altLang="zh-TW" sz="2800" dirty="0">
              <a:ea typeface="標楷體" panose="03000509000000000000" pitchFamily="65" charset="-120"/>
            </a:endParaRPr>
          </a:p>
          <a:p>
            <a:pPr marL="457200" indent="-457200" algn="just">
              <a:buFont typeface="Wingdings" panose="05000000000000000000" pitchFamily="2" charset="2"/>
              <a:buChar char="Ø"/>
            </a:pPr>
            <a:r>
              <a:rPr lang="zh-TW" altLang="en-US" sz="2800" dirty="0">
                <a:ea typeface="標楷體" panose="03000509000000000000" pitchFamily="65" charset="-120"/>
              </a:rPr>
              <a:t>各站所發送的流量擁有平等的優先權。</a:t>
            </a:r>
          </a:p>
        </p:txBody>
      </p:sp>
      <p:sp>
        <p:nvSpPr>
          <p:cNvPr id="17" name="矩形 16"/>
          <p:cNvSpPr/>
          <p:nvPr/>
        </p:nvSpPr>
        <p:spPr>
          <a:xfrm>
            <a:off x="3389534" y="1145534"/>
            <a:ext cx="5324697" cy="369332"/>
          </a:xfrm>
          <a:prstGeom prst="rect">
            <a:avLst/>
          </a:prstGeom>
          <a:solidFill>
            <a:schemeClr val="accent6">
              <a:lumMod val="20000"/>
              <a:lumOff val="80000"/>
            </a:schemeClr>
          </a:solidFill>
        </p:spPr>
        <p:txBody>
          <a:bodyPr wrap="square">
            <a:spAutoFit/>
          </a:bodyPr>
          <a:lstStyle/>
          <a:p>
            <a:r>
              <a:rPr lang="zh-TW" altLang="en-US" dirty="0">
                <a:ea typeface="標楷體" panose="03000509000000000000" pitchFamily="65" charset="-120"/>
              </a:rPr>
              <a:t>資料來源：</a:t>
            </a:r>
            <a:r>
              <a:rPr lang="en-US" altLang="zh-TW" dirty="0">
                <a:ea typeface="標楷體" panose="03000509000000000000" pitchFamily="65" charset="-120"/>
              </a:rPr>
              <a:t>https://zh.wikipedia.org/wiki/</a:t>
            </a:r>
            <a:r>
              <a:rPr lang="zh-TW" altLang="en-US" dirty="0">
                <a:ea typeface="標楷體" panose="03000509000000000000" pitchFamily="65" charset="-120"/>
              </a:rPr>
              <a:t>匯流排拓撲</a:t>
            </a:r>
          </a:p>
        </p:txBody>
      </p:sp>
    </p:spTree>
    <p:extLst>
      <p:ext uri="{BB962C8B-B14F-4D97-AF65-F5344CB8AC3E}">
        <p14:creationId xmlns:p14="http://schemas.microsoft.com/office/powerpoint/2010/main" val="7786501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graphicFrame>
        <p:nvGraphicFramePr>
          <p:cNvPr id="6" name="表格 5"/>
          <p:cNvGraphicFramePr>
            <a:graphicFrameLocks noGrp="1"/>
          </p:cNvGraphicFramePr>
          <p:nvPr>
            <p:extLst/>
          </p:nvPr>
        </p:nvGraphicFramePr>
        <p:xfrm>
          <a:off x="1229868" y="5265272"/>
          <a:ext cx="6684264" cy="914400"/>
        </p:xfrm>
        <a:graphic>
          <a:graphicData uri="http://schemas.openxmlformats.org/drawingml/2006/table">
            <a:tbl>
              <a:tblPr firstRow="1" bandRow="1">
                <a:tableStyleId>{5C22544A-7EE6-4342-B048-85BDC9FD1C3A}</a:tableStyleId>
              </a:tblPr>
              <a:tblGrid>
                <a:gridCol w="1145575">
                  <a:extLst>
                    <a:ext uri="{9D8B030D-6E8A-4147-A177-3AD203B41FA5}">
                      <a16:colId xmlns:a16="http://schemas.microsoft.com/office/drawing/2014/main" val="213621065"/>
                    </a:ext>
                  </a:extLst>
                </a:gridCol>
                <a:gridCol w="5538689">
                  <a:extLst>
                    <a:ext uri="{9D8B030D-6E8A-4147-A177-3AD203B41FA5}">
                      <a16:colId xmlns:a16="http://schemas.microsoft.com/office/drawing/2014/main" val="1652782620"/>
                    </a:ext>
                  </a:extLst>
                </a:gridCol>
              </a:tblGrid>
              <a:tr h="0">
                <a:tc>
                  <a:txBody>
                    <a:bodyPr/>
                    <a:lstStyle/>
                    <a:p>
                      <a:pPr algn="l"/>
                      <a:r>
                        <a:rPr lang="zh-TW" altLang="en-US" sz="2400" b="0" baseline="0" dirty="0">
                          <a:solidFill>
                            <a:schemeClr val="tx1"/>
                          </a:solidFill>
                          <a:latin typeface="Times New Roman" panose="02020603050405020304" pitchFamily="18" charset="0"/>
                          <a:ea typeface="標楷體" panose="03000509000000000000" pitchFamily="65" charset="-120"/>
                        </a:rPr>
                        <a:t>優點：</a:t>
                      </a:r>
                    </a:p>
                  </a:txBody>
                  <a:tcPr anchor="ctr">
                    <a:solidFill>
                      <a:srgbClr val="D2DEEF"/>
                    </a:solidFill>
                  </a:tcPr>
                </a:tc>
                <a:tc>
                  <a:txBody>
                    <a:bodyPr/>
                    <a:lstStyle/>
                    <a:p>
                      <a:pPr algn="l"/>
                      <a:r>
                        <a:rPr lang="zh-TW" altLang="en-US" sz="2400" b="0" baseline="0" dirty="0">
                          <a:solidFill>
                            <a:schemeClr val="tx1"/>
                          </a:solidFill>
                          <a:latin typeface="Times New Roman" panose="02020603050405020304" pitchFamily="18" charset="0"/>
                          <a:ea typeface="標楷體" panose="03000509000000000000" pitchFamily="65" charset="-120"/>
                        </a:rPr>
                        <a:t>結構</a:t>
                      </a:r>
                      <a:r>
                        <a:rPr lang="zh-TW" altLang="en-US" sz="2400" b="1" baseline="0" dirty="0">
                          <a:solidFill>
                            <a:srgbClr val="00B0F0"/>
                          </a:solidFill>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簡單</a:t>
                      </a:r>
                      <a:r>
                        <a:rPr lang="zh-TW" altLang="en-US" sz="2400" b="0" baseline="0" dirty="0">
                          <a:solidFill>
                            <a:schemeClr val="tx1"/>
                          </a:solidFill>
                          <a:latin typeface="Times New Roman" panose="02020603050405020304" pitchFamily="18" charset="0"/>
                          <a:ea typeface="標楷體" panose="03000509000000000000" pitchFamily="65" charset="-120"/>
                        </a:rPr>
                        <a:t>、</a:t>
                      </a:r>
                      <a:r>
                        <a:rPr lang="zh-TW" altLang="en-US" sz="2400" b="1" baseline="0" dirty="0">
                          <a:solidFill>
                            <a:srgbClr val="00B0F0"/>
                          </a:solidFill>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易於管理</a:t>
                      </a:r>
                      <a:r>
                        <a:rPr lang="zh-TW" altLang="en-US" sz="2400" b="0" baseline="0" dirty="0">
                          <a:solidFill>
                            <a:schemeClr val="tx1"/>
                          </a:solidFill>
                          <a:latin typeface="Times New Roman" panose="02020603050405020304" pitchFamily="18" charset="0"/>
                          <a:ea typeface="標楷體" panose="03000509000000000000" pitchFamily="65" charset="-120"/>
                        </a:rPr>
                        <a:t>與維護。</a:t>
                      </a:r>
                    </a:p>
                  </a:txBody>
                  <a:tcPr anchor="ctr">
                    <a:solidFill>
                      <a:srgbClr val="D2DEEF"/>
                    </a:solidFill>
                  </a:tcPr>
                </a:tc>
                <a:extLst>
                  <a:ext uri="{0D108BD9-81ED-4DB2-BD59-A6C34878D82A}">
                    <a16:rowId xmlns:a16="http://schemas.microsoft.com/office/drawing/2014/main" val="3028130298"/>
                  </a:ext>
                </a:extLst>
              </a:tr>
              <a:tr h="0">
                <a:tc>
                  <a:txBody>
                    <a:bodyPr/>
                    <a:lstStyle/>
                    <a:p>
                      <a:pPr algn="l"/>
                      <a:r>
                        <a:rPr lang="zh-TW" altLang="en-US" sz="2400" b="0" kern="1200" baseline="0" dirty="0">
                          <a:solidFill>
                            <a:schemeClr val="tx1"/>
                          </a:solidFill>
                          <a:latin typeface="Times New Roman" panose="02020603050405020304" pitchFamily="18" charset="0"/>
                          <a:ea typeface="標楷體" panose="03000509000000000000" pitchFamily="65" charset="-120"/>
                          <a:cs typeface="+mn-cs"/>
                        </a:rPr>
                        <a:t>缺點：</a:t>
                      </a:r>
                    </a:p>
                  </a:txBody>
                  <a:tcPr anchor="ctr">
                    <a:solidFill>
                      <a:srgbClr val="EAEFF7"/>
                    </a:solidFill>
                  </a:tcPr>
                </a:tc>
                <a:tc>
                  <a:txBody>
                    <a:bodyPr/>
                    <a:lstStyle/>
                    <a:p>
                      <a:pPr algn="l"/>
                      <a:r>
                        <a:rPr lang="zh-TW" altLang="en-US" sz="2400" b="1" u="sng" kern="1200" baseline="0" dirty="0">
                          <a:solidFill>
                            <a:schemeClr val="tx1"/>
                          </a:solidFill>
                          <a:latin typeface="Times New Roman" panose="02020603050405020304" pitchFamily="18" charset="0"/>
                          <a:ea typeface="標楷體" panose="03000509000000000000" pitchFamily="65" charset="-120"/>
                          <a:cs typeface="+mn-cs"/>
                        </a:rPr>
                        <a:t>若中央節點故障，所有節點將無法通訊。</a:t>
                      </a:r>
                    </a:p>
                  </a:txBody>
                  <a:tcPr anchor="ctr">
                    <a:solidFill>
                      <a:srgbClr val="EAEFF7"/>
                    </a:solidFill>
                  </a:tcPr>
                </a:tc>
                <a:extLst>
                  <a:ext uri="{0D108BD9-81ED-4DB2-BD59-A6C34878D82A}">
                    <a16:rowId xmlns:a16="http://schemas.microsoft.com/office/drawing/2014/main" val="1905038494"/>
                  </a:ext>
                </a:extLst>
              </a:tr>
            </a:tbl>
          </a:graphicData>
        </a:graphic>
      </p:graphicFrame>
      <p:sp>
        <p:nvSpPr>
          <p:cNvPr id="3" name="文字方塊 2"/>
          <p:cNvSpPr txBox="1"/>
          <p:nvPr/>
        </p:nvSpPr>
        <p:spPr>
          <a:xfrm>
            <a:off x="1332731" y="1294743"/>
            <a:ext cx="4339650" cy="646331"/>
          </a:xfrm>
          <a:prstGeom prst="rect">
            <a:avLst/>
          </a:prstGeom>
          <a:solidFill>
            <a:schemeClr val="accent2">
              <a:lumMod val="20000"/>
              <a:lumOff val="80000"/>
            </a:schemeClr>
          </a:solidFill>
        </p:spPr>
        <p:txBody>
          <a:bodyPr wrap="none" rtlCol="0">
            <a:spAutoFit/>
          </a:bodyPr>
          <a:lstStyle/>
          <a:p>
            <a:r>
              <a:rPr lang="zh-TW" altLang="en-US" sz="3600" dirty="0">
                <a:ea typeface="標楷體" panose="03000509000000000000" pitchFamily="65" charset="-120"/>
              </a:rPr>
              <a:t>最常使用的拓撲之一</a:t>
            </a:r>
          </a:p>
        </p:txBody>
      </p:sp>
      <p:sp>
        <p:nvSpPr>
          <p:cNvPr id="8" name="矩形 7"/>
          <p:cNvSpPr/>
          <p:nvPr/>
        </p:nvSpPr>
        <p:spPr>
          <a:xfrm>
            <a:off x="628650" y="2624031"/>
            <a:ext cx="5043731" cy="2246769"/>
          </a:xfrm>
          <a:prstGeom prst="rect">
            <a:avLst/>
          </a:prstGeom>
        </p:spPr>
        <p:txBody>
          <a:bodyPr wrap="square">
            <a:spAutoFit/>
          </a:bodyPr>
          <a:lstStyle/>
          <a:p>
            <a:pPr marL="457200" indent="-457200" algn="just">
              <a:buFont typeface="Wingdings" panose="05000000000000000000" pitchFamily="2" charset="2"/>
              <a:buChar char="Ø"/>
            </a:pPr>
            <a:r>
              <a:rPr lang="zh-TW" altLang="en-US" sz="2800" dirty="0">
                <a:solidFill>
                  <a:srgbClr val="FF0000"/>
                </a:solidFill>
                <a:ea typeface="標楷體" panose="03000509000000000000" pitchFamily="65" charset="-120"/>
              </a:rPr>
              <a:t>各節點</a:t>
            </a:r>
            <a:r>
              <a:rPr lang="zh-TW" altLang="en-US" sz="2800" dirty="0">
                <a:ea typeface="標楷體" panose="03000509000000000000" pitchFamily="65" charset="-120"/>
              </a:rPr>
              <a:t>設備</a:t>
            </a:r>
            <a:r>
              <a:rPr lang="zh-TW" altLang="en-US" sz="2800" b="1" dirty="0">
                <a:solidFill>
                  <a:srgbClr val="FF0000"/>
                </a:solidFill>
                <a:effectLst>
                  <a:outerShdw blurRad="38100" dist="38100" dir="2700000" algn="tl">
                    <a:srgbClr val="000000">
                      <a:alpha val="43137"/>
                    </a:srgbClr>
                  </a:outerShdw>
                </a:effectLst>
                <a:ea typeface="標楷體" panose="03000509000000000000" pitchFamily="65" charset="-120"/>
              </a:rPr>
              <a:t>通過一個網絡集中設備</a:t>
            </a:r>
            <a:r>
              <a:rPr lang="zh-TW" altLang="en-US" sz="2800" dirty="0">
                <a:ea typeface="標楷體" panose="03000509000000000000" pitchFamily="65" charset="-120"/>
              </a:rPr>
              <a:t>連接在一起</a:t>
            </a:r>
            <a:endParaRPr lang="en-US" altLang="zh-TW" sz="2800" dirty="0">
              <a:ea typeface="標楷體" panose="03000509000000000000" pitchFamily="65" charset="-120"/>
            </a:endParaRPr>
          </a:p>
          <a:p>
            <a:pPr marL="457200" indent="-457200" algn="just">
              <a:buFont typeface="Wingdings" panose="05000000000000000000" pitchFamily="2" charset="2"/>
              <a:buChar char="Ø"/>
            </a:pPr>
            <a:endParaRPr lang="en-US" altLang="zh-TW" sz="2800" dirty="0">
              <a:ea typeface="標楷體" panose="03000509000000000000" pitchFamily="65" charset="-120"/>
            </a:endParaRPr>
          </a:p>
          <a:p>
            <a:pPr marL="457200" indent="-457200" algn="just">
              <a:buFont typeface="Wingdings" panose="05000000000000000000" pitchFamily="2" charset="2"/>
              <a:buChar char="Ø"/>
            </a:pPr>
            <a:r>
              <a:rPr lang="zh-TW" altLang="en-US" sz="2800" dirty="0">
                <a:ea typeface="標楷體" panose="03000509000000000000" pitchFamily="65" charset="-120"/>
              </a:rPr>
              <a:t>各節點呈星狀分布的網絡連接方式</a:t>
            </a:r>
          </a:p>
        </p:txBody>
      </p:sp>
      <p:pic>
        <p:nvPicPr>
          <p:cNvPr id="3074" name="Picture 2" descr="https://upload.wikimedia.org/wikipedia/commons/thumb/6/66/NetworkTopology-Star.png/220px-NetworkTopology-Sta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1347" y="1841803"/>
            <a:ext cx="2534003" cy="2464894"/>
          </a:xfrm>
          <a:prstGeom prst="rect">
            <a:avLst/>
          </a:prstGeom>
          <a:noFill/>
          <a:extLst>
            <a:ext uri="{909E8E84-426E-40DD-AFC4-6F175D3DCCD1}">
              <a14:hiddenFill xmlns:a14="http://schemas.microsoft.com/office/drawing/2010/main">
                <a:solidFill>
                  <a:srgbClr val="FFFFFF"/>
                </a:solidFill>
              </a14:hiddenFill>
            </a:ext>
          </a:extLst>
        </p:spPr>
      </p:pic>
      <p:sp>
        <p:nvSpPr>
          <p:cNvPr id="10" name="標題 1"/>
          <p:cNvSpPr txBox="1">
            <a:spLocks/>
          </p:cNvSpPr>
          <p:nvPr/>
        </p:nvSpPr>
        <p:spPr>
          <a:xfrm>
            <a:off x="628650" y="365127"/>
            <a:ext cx="7886700" cy="813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chemeClr val="tx1"/>
                </a:solidFill>
                <a:latin typeface="Times New Roman" panose="02020603050405020304" pitchFamily="18" charset="0"/>
                <a:ea typeface="標楷體" panose="03000509000000000000" pitchFamily="65" charset="-120"/>
                <a:cs typeface="+mj-cs"/>
              </a:defRPr>
            </a:lvl1pPr>
          </a:lstStyle>
          <a:p>
            <a:pPr algn="ctr"/>
            <a:r>
              <a:rPr lang="zh-TW" altLang="en-US" dirty="0"/>
              <a:t>星狀拓撲（</a:t>
            </a:r>
            <a:r>
              <a:rPr lang="en-US" altLang="zh-TW" dirty="0"/>
              <a:t>Star Topology</a:t>
            </a:r>
            <a:r>
              <a:rPr lang="zh-TW" altLang="en-US" dirty="0"/>
              <a:t>）</a:t>
            </a:r>
          </a:p>
        </p:txBody>
      </p:sp>
      <p:sp>
        <p:nvSpPr>
          <p:cNvPr id="11" name="矩形 10"/>
          <p:cNvSpPr/>
          <p:nvPr/>
        </p:nvSpPr>
        <p:spPr>
          <a:xfrm>
            <a:off x="347684" y="2044893"/>
            <a:ext cx="5324697" cy="369332"/>
          </a:xfrm>
          <a:prstGeom prst="rect">
            <a:avLst/>
          </a:prstGeom>
          <a:solidFill>
            <a:schemeClr val="accent6">
              <a:lumMod val="20000"/>
              <a:lumOff val="80000"/>
            </a:schemeClr>
          </a:solidFill>
        </p:spPr>
        <p:txBody>
          <a:bodyPr wrap="square">
            <a:spAutoFit/>
          </a:bodyPr>
          <a:lstStyle/>
          <a:p>
            <a:r>
              <a:rPr lang="zh-TW" altLang="en-US" dirty="0">
                <a:ea typeface="標楷體" panose="03000509000000000000" pitchFamily="65" charset="-120"/>
              </a:rPr>
              <a:t>資料來源：</a:t>
            </a:r>
            <a:r>
              <a:rPr lang="en-US" altLang="zh-TW" dirty="0">
                <a:ea typeface="標楷體" panose="03000509000000000000" pitchFamily="65" charset="-120"/>
              </a:rPr>
              <a:t>https://zh.wikipedia.org/wiki/</a:t>
            </a:r>
            <a:r>
              <a:rPr lang="zh-TW" altLang="en-US" dirty="0">
                <a:ea typeface="標楷體" panose="03000509000000000000" pitchFamily="65" charset="-120"/>
              </a:rPr>
              <a:t>匯流排拓撲</a:t>
            </a:r>
          </a:p>
        </p:txBody>
      </p:sp>
    </p:spTree>
    <p:extLst>
      <p:ext uri="{BB962C8B-B14F-4D97-AF65-F5344CB8AC3E}">
        <p14:creationId xmlns:p14="http://schemas.microsoft.com/office/powerpoint/2010/main" val="781521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solidFill>
                  <a:schemeClr val="tx1"/>
                </a:solidFill>
                <a:latin typeface="標楷體" panose="03000509000000000000" pitchFamily="65" charset="-120"/>
              </a:rPr>
              <a:t>A</a:t>
            </a:r>
            <a:r>
              <a:rPr lang="en-US" altLang="zh-TW" dirty="0">
                <a:solidFill>
                  <a:schemeClr val="tx1"/>
                </a:solidFill>
                <a:latin typeface="標楷體" panose="03000509000000000000" pitchFamily="65" charset="-120"/>
                <a:ea typeface="標楷體" panose="03000509000000000000" pitchFamily="65" charset="-120"/>
              </a:rPr>
              <a:t>.1.</a:t>
            </a:r>
            <a:r>
              <a:rPr lang="zh-TW" altLang="en-US" dirty="0">
                <a:solidFill>
                  <a:schemeClr val="tx1"/>
                </a:solidFill>
                <a:latin typeface="標楷體" panose="03000509000000000000" pitchFamily="65" charset="-120"/>
                <a:ea typeface="標楷體" panose="03000509000000000000" pitchFamily="65" charset="-120"/>
              </a:rPr>
              <a:t>電腦通訊</a:t>
            </a:r>
            <a:r>
              <a:rPr lang="zh-TW" altLang="en-US" dirty="0">
                <a:solidFill>
                  <a:schemeClr val="tx1"/>
                </a:solidFill>
                <a:latin typeface="標楷體" panose="03000509000000000000" pitchFamily="65" charset="-120"/>
              </a:rPr>
              <a:t>概說</a:t>
            </a:r>
            <a:endParaRPr lang="zh-TW" altLang="en-US" dirty="0">
              <a:solidFill>
                <a:schemeClr val="tx1"/>
              </a:solidFill>
              <a:latin typeface="標楷體" panose="03000509000000000000" pitchFamily="65" charset="-120"/>
              <a:ea typeface="標楷體" panose="03000509000000000000" pitchFamily="65" charset="-120"/>
            </a:endParaRPr>
          </a:p>
        </p:txBody>
      </p:sp>
      <p:sp>
        <p:nvSpPr>
          <p:cNvPr id="3" name="副標題 2"/>
          <p:cNvSpPr>
            <a:spLocks noGrp="1"/>
          </p:cNvSpPr>
          <p:nvPr>
            <p:ph type="subTitle" idx="1"/>
          </p:nvPr>
        </p:nvSpPr>
        <p:spPr/>
        <p:txBody>
          <a:bodyPr/>
          <a:lstStyle/>
          <a:p>
            <a:endParaRPr lang="zh-TW" altLang="en-US"/>
          </a:p>
        </p:txBody>
      </p:sp>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spTree>
    <p:extLst>
      <p:ext uri="{BB962C8B-B14F-4D97-AF65-F5344CB8AC3E}">
        <p14:creationId xmlns:p14="http://schemas.microsoft.com/office/powerpoint/2010/main" val="40481787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nvPr>
        </p:nvGraphicFramePr>
        <p:xfrm>
          <a:off x="577704" y="4201654"/>
          <a:ext cx="4568735" cy="1645920"/>
        </p:xfrm>
        <a:graphic>
          <a:graphicData uri="http://schemas.openxmlformats.org/drawingml/2006/table">
            <a:tbl>
              <a:tblPr firstRow="1" bandRow="1">
                <a:tableStyleId>{5C22544A-7EE6-4342-B048-85BDC9FD1C3A}</a:tableStyleId>
              </a:tblPr>
              <a:tblGrid>
                <a:gridCol w="972790">
                  <a:extLst>
                    <a:ext uri="{9D8B030D-6E8A-4147-A177-3AD203B41FA5}">
                      <a16:colId xmlns:a16="http://schemas.microsoft.com/office/drawing/2014/main" val="213621065"/>
                    </a:ext>
                  </a:extLst>
                </a:gridCol>
                <a:gridCol w="3595945">
                  <a:extLst>
                    <a:ext uri="{9D8B030D-6E8A-4147-A177-3AD203B41FA5}">
                      <a16:colId xmlns:a16="http://schemas.microsoft.com/office/drawing/2014/main" val="1652782620"/>
                    </a:ext>
                  </a:extLst>
                </a:gridCol>
              </a:tblGrid>
              <a:tr h="0">
                <a:tc>
                  <a:txBody>
                    <a:bodyPr/>
                    <a:lstStyle/>
                    <a:p>
                      <a:pPr algn="l"/>
                      <a:r>
                        <a:rPr lang="zh-TW" altLang="en-US" sz="2400" b="0" baseline="0" dirty="0">
                          <a:solidFill>
                            <a:schemeClr val="tx1"/>
                          </a:solidFill>
                          <a:latin typeface="Times New Roman" panose="02020603050405020304" pitchFamily="18" charset="0"/>
                          <a:ea typeface="標楷體" panose="03000509000000000000" pitchFamily="65" charset="-120"/>
                        </a:rPr>
                        <a:t>優點：</a:t>
                      </a:r>
                    </a:p>
                  </a:txBody>
                  <a:tcPr anchor="ctr">
                    <a:solidFill>
                      <a:srgbClr val="D2DEEF"/>
                    </a:solidFill>
                  </a:tcPr>
                </a:tc>
                <a:tc>
                  <a:txBody>
                    <a:bodyPr/>
                    <a:lstStyle/>
                    <a:p>
                      <a:pPr algn="l"/>
                      <a:r>
                        <a:rPr lang="zh-TW" altLang="en-US" sz="2400" b="0" baseline="0" dirty="0">
                          <a:solidFill>
                            <a:srgbClr val="00B0F0"/>
                          </a:solidFill>
                          <a:latin typeface="Times New Roman" panose="02020603050405020304" pitchFamily="18" charset="0"/>
                          <a:ea typeface="標楷體" panose="03000509000000000000" pitchFamily="65" charset="-120"/>
                        </a:rPr>
                        <a:t>成本低</a:t>
                      </a:r>
                      <a:r>
                        <a:rPr lang="zh-TW" altLang="en-US" sz="2400" b="0" baseline="0" dirty="0">
                          <a:solidFill>
                            <a:schemeClr val="tx1"/>
                          </a:solidFill>
                          <a:latin typeface="Times New Roman" panose="02020603050405020304" pitchFamily="18" charset="0"/>
                          <a:ea typeface="標楷體" panose="03000509000000000000" pitchFamily="65" charset="-120"/>
                        </a:rPr>
                        <a:t>、線路</a:t>
                      </a:r>
                      <a:r>
                        <a:rPr lang="zh-TW" altLang="en-US" sz="2400" b="0" baseline="0" dirty="0">
                          <a:solidFill>
                            <a:srgbClr val="00B0F0"/>
                          </a:solidFill>
                          <a:latin typeface="Times New Roman" panose="02020603050405020304" pitchFamily="18" charset="0"/>
                          <a:ea typeface="標楷體" panose="03000509000000000000" pitchFamily="65" charset="-120"/>
                        </a:rPr>
                        <a:t>簡單</a:t>
                      </a:r>
                      <a:r>
                        <a:rPr lang="zh-TW" altLang="en-US" sz="2400" b="0" baseline="0" dirty="0">
                          <a:solidFill>
                            <a:schemeClr val="tx1"/>
                          </a:solidFill>
                          <a:latin typeface="Times New Roman" panose="02020603050405020304" pitchFamily="18" charset="0"/>
                          <a:ea typeface="標楷體" panose="03000509000000000000" pitchFamily="65" charset="-120"/>
                        </a:rPr>
                        <a:t>。</a:t>
                      </a:r>
                    </a:p>
                  </a:txBody>
                  <a:tcPr anchor="ctr">
                    <a:solidFill>
                      <a:srgbClr val="D2DEEF"/>
                    </a:solidFill>
                  </a:tcPr>
                </a:tc>
                <a:extLst>
                  <a:ext uri="{0D108BD9-81ED-4DB2-BD59-A6C34878D82A}">
                    <a16:rowId xmlns:a16="http://schemas.microsoft.com/office/drawing/2014/main" val="3028130298"/>
                  </a:ext>
                </a:extLst>
              </a:tr>
              <a:tr h="0">
                <a:tc>
                  <a:txBody>
                    <a:bodyPr/>
                    <a:lstStyle/>
                    <a:p>
                      <a:pPr algn="l"/>
                      <a:r>
                        <a:rPr lang="zh-TW" altLang="en-US" sz="2400" b="0" kern="1200" baseline="0" dirty="0">
                          <a:solidFill>
                            <a:schemeClr val="tx1"/>
                          </a:solidFill>
                          <a:latin typeface="Times New Roman" panose="02020603050405020304" pitchFamily="18" charset="0"/>
                          <a:ea typeface="標楷體" panose="03000509000000000000" pitchFamily="65" charset="-120"/>
                          <a:cs typeface="+mn-cs"/>
                        </a:rPr>
                        <a:t>缺點：</a:t>
                      </a:r>
                    </a:p>
                  </a:txBody>
                  <a:tcPr anchor="ctr">
                    <a:solidFill>
                      <a:srgbClr val="EAEFF7"/>
                    </a:solidFill>
                  </a:tcPr>
                </a:tc>
                <a:tc>
                  <a:txBody>
                    <a:bodyPr/>
                    <a:lstStyle/>
                    <a:p>
                      <a:pPr marL="342900" indent="-342900" algn="l">
                        <a:buFont typeface="Wingdings" panose="05000000000000000000" pitchFamily="2" charset="2"/>
                        <a:buChar char="Ø"/>
                      </a:pPr>
                      <a:r>
                        <a:rPr lang="zh-TW" altLang="en-US" sz="2400" b="0" kern="1200" baseline="0" dirty="0">
                          <a:solidFill>
                            <a:schemeClr val="tx1"/>
                          </a:solidFill>
                          <a:latin typeface="Times New Roman" panose="02020603050405020304" pitchFamily="18" charset="0"/>
                          <a:ea typeface="標楷體" panose="03000509000000000000" pitchFamily="65" charset="-120"/>
                          <a:cs typeface="+mn-cs"/>
                        </a:rPr>
                        <a:t>封閉式不便於擴充</a:t>
                      </a:r>
                      <a:endParaRPr lang="en-US" altLang="zh-TW" sz="2400" b="0" kern="1200" baseline="0" dirty="0">
                        <a:solidFill>
                          <a:schemeClr val="tx1"/>
                        </a:solidFill>
                        <a:latin typeface="Times New Roman" panose="02020603050405020304" pitchFamily="18" charset="0"/>
                        <a:ea typeface="標楷體" panose="03000509000000000000" pitchFamily="65" charset="-120"/>
                        <a:cs typeface="+mn-cs"/>
                      </a:endParaRPr>
                    </a:p>
                    <a:p>
                      <a:pPr marL="342900" indent="-342900" algn="l">
                        <a:buFont typeface="Wingdings" panose="05000000000000000000" pitchFamily="2" charset="2"/>
                        <a:buChar char="Ø"/>
                      </a:pPr>
                      <a:r>
                        <a:rPr lang="zh-TW" altLang="en-US" sz="2400" b="0" kern="1200" baseline="0" dirty="0">
                          <a:solidFill>
                            <a:srgbClr val="7030A0"/>
                          </a:solidFill>
                          <a:latin typeface="Times New Roman" panose="02020603050405020304" pitchFamily="18" charset="0"/>
                          <a:ea typeface="標楷體" panose="03000509000000000000" pitchFamily="65" charset="-120"/>
                          <a:cs typeface="+mn-cs"/>
                        </a:rPr>
                        <a:t>節點過多時</a:t>
                      </a:r>
                      <a:r>
                        <a:rPr lang="zh-TW" altLang="en-US" sz="2400" b="1" kern="1200" baseline="0" dirty="0">
                          <a:solidFill>
                            <a:srgbClr val="7030A0"/>
                          </a:solidFill>
                          <a:latin typeface="Times New Roman" panose="02020603050405020304" pitchFamily="18" charset="0"/>
                          <a:ea typeface="標楷體" panose="03000509000000000000" pitchFamily="65" charset="-120"/>
                          <a:cs typeface="+mn-cs"/>
                        </a:rPr>
                        <a:t>效率慢</a:t>
                      </a:r>
                      <a:endParaRPr lang="en-US" altLang="zh-TW" sz="2400" b="0" kern="1200" baseline="0" dirty="0">
                        <a:solidFill>
                          <a:schemeClr val="tx1"/>
                        </a:solidFill>
                        <a:latin typeface="Times New Roman" panose="02020603050405020304" pitchFamily="18" charset="0"/>
                        <a:ea typeface="標楷體" panose="03000509000000000000" pitchFamily="65" charset="-120"/>
                        <a:cs typeface="+mn-cs"/>
                      </a:endParaRPr>
                    </a:p>
                    <a:p>
                      <a:pPr marL="342900" indent="-342900" algn="l">
                        <a:buFont typeface="Wingdings" panose="05000000000000000000" pitchFamily="2" charset="2"/>
                        <a:buChar char="Ø"/>
                      </a:pPr>
                      <a:r>
                        <a:rPr lang="zh-TW" altLang="en-US" sz="2400" b="1" u="sng" kern="1200" baseline="0" dirty="0">
                          <a:solidFill>
                            <a:srgbClr val="FF0000"/>
                          </a:solidFill>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cs typeface="+mn-cs"/>
                        </a:rPr>
                        <a:t>可靠性低</a:t>
                      </a:r>
                      <a:endParaRPr lang="zh-TW" altLang="en-US" sz="2400" b="0" kern="1200" baseline="0" dirty="0">
                        <a:solidFill>
                          <a:schemeClr val="tx1"/>
                        </a:solidFill>
                        <a:latin typeface="Times New Roman" panose="02020603050405020304" pitchFamily="18" charset="0"/>
                        <a:ea typeface="標楷體" panose="03000509000000000000" pitchFamily="65" charset="-120"/>
                        <a:cs typeface="+mn-cs"/>
                      </a:endParaRPr>
                    </a:p>
                  </a:txBody>
                  <a:tcPr anchor="ctr">
                    <a:solidFill>
                      <a:srgbClr val="EAEFF7"/>
                    </a:solidFill>
                  </a:tcPr>
                </a:tc>
                <a:extLst>
                  <a:ext uri="{0D108BD9-81ED-4DB2-BD59-A6C34878D82A}">
                    <a16:rowId xmlns:a16="http://schemas.microsoft.com/office/drawing/2014/main" val="1905038494"/>
                  </a:ext>
                </a:extLst>
              </a:tr>
            </a:tbl>
          </a:graphicData>
        </a:graphic>
      </p:graphicFrame>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pic>
        <p:nvPicPr>
          <p:cNvPr id="4098" name="Picture 2" descr="https://upload.wikimedia.org/wikipedia/commons/thumb/d/db/NetworkTopology-Ring.png/220px-NetworkTopology-R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255" y="1828214"/>
            <a:ext cx="4334602" cy="401936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285255" y="1768099"/>
            <a:ext cx="4572000" cy="2246769"/>
          </a:xfrm>
          <a:prstGeom prst="rect">
            <a:avLst/>
          </a:prstGeom>
        </p:spPr>
        <p:txBody>
          <a:bodyPr>
            <a:spAutoFit/>
          </a:bodyPr>
          <a:lstStyle/>
          <a:p>
            <a:pPr marL="457200" indent="-457200">
              <a:buFont typeface="Wingdings" panose="05000000000000000000" pitchFamily="2" charset="2"/>
              <a:buChar char="Ø"/>
            </a:pPr>
            <a:r>
              <a:rPr lang="zh-TW" altLang="en-US" sz="2800" dirty="0">
                <a:ea typeface="標楷體" panose="03000509000000000000" pitchFamily="65" charset="-120"/>
              </a:rPr>
              <a:t>數據在環路中</a:t>
            </a:r>
            <a:r>
              <a:rPr lang="zh-TW" altLang="en-US" sz="2800" dirty="0">
                <a:solidFill>
                  <a:srgbClr val="FF0000"/>
                </a:solidFill>
                <a:ea typeface="標楷體" panose="03000509000000000000" pitchFamily="65" charset="-120"/>
              </a:rPr>
              <a:t>沿著一個方向在各個節點間傳輸</a:t>
            </a:r>
            <a:endParaRPr lang="en-US" altLang="zh-TW" sz="2800" dirty="0">
              <a:solidFill>
                <a:srgbClr val="FF0000"/>
              </a:solidFill>
              <a:ea typeface="標楷體" panose="03000509000000000000" pitchFamily="65" charset="-120"/>
            </a:endParaRPr>
          </a:p>
          <a:p>
            <a:pPr marL="457200" indent="-457200">
              <a:buFont typeface="Wingdings" panose="05000000000000000000" pitchFamily="2" charset="2"/>
              <a:buChar char="Ø"/>
            </a:pPr>
            <a:endParaRPr lang="en-US" altLang="zh-TW" sz="2800" dirty="0">
              <a:ea typeface="標楷體" panose="03000509000000000000" pitchFamily="65" charset="-120"/>
            </a:endParaRPr>
          </a:p>
          <a:p>
            <a:pPr marL="457200" indent="-457200">
              <a:buFont typeface="Wingdings" panose="05000000000000000000" pitchFamily="2" charset="2"/>
              <a:buChar char="Ø"/>
            </a:pPr>
            <a:r>
              <a:rPr lang="zh-TW" altLang="en-US" sz="2800" dirty="0">
                <a:ea typeface="標楷體" panose="03000509000000000000" pitchFamily="65" charset="-120"/>
              </a:rPr>
              <a:t>信息從一個節點傳到另一個節點</a:t>
            </a:r>
          </a:p>
        </p:txBody>
      </p:sp>
      <p:sp>
        <p:nvSpPr>
          <p:cNvPr id="8" name="標題 1"/>
          <p:cNvSpPr txBox="1">
            <a:spLocks/>
          </p:cNvSpPr>
          <p:nvPr/>
        </p:nvSpPr>
        <p:spPr>
          <a:xfrm>
            <a:off x="628650" y="365127"/>
            <a:ext cx="7886700" cy="813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chemeClr val="tx1"/>
                </a:solidFill>
                <a:latin typeface="Times New Roman" panose="02020603050405020304" pitchFamily="18" charset="0"/>
                <a:ea typeface="標楷體" panose="03000509000000000000" pitchFamily="65" charset="-120"/>
                <a:cs typeface="+mj-cs"/>
              </a:defRPr>
            </a:lvl1pPr>
          </a:lstStyle>
          <a:p>
            <a:pPr algn="ctr"/>
            <a:r>
              <a:rPr lang="zh-TW" altLang="en-US" dirty="0"/>
              <a:t>環狀拓撲（</a:t>
            </a:r>
            <a:r>
              <a:rPr lang="en-US" altLang="zh-TW" dirty="0"/>
              <a:t>Ring Topology</a:t>
            </a:r>
            <a:r>
              <a:rPr lang="zh-TW" altLang="en-US" dirty="0"/>
              <a:t>）</a:t>
            </a:r>
          </a:p>
        </p:txBody>
      </p:sp>
      <p:sp>
        <p:nvSpPr>
          <p:cNvPr id="7" name="矩形 6"/>
          <p:cNvSpPr/>
          <p:nvPr/>
        </p:nvSpPr>
        <p:spPr>
          <a:xfrm>
            <a:off x="2862072" y="1245644"/>
            <a:ext cx="5157216" cy="369332"/>
          </a:xfrm>
          <a:prstGeom prst="rect">
            <a:avLst/>
          </a:prstGeom>
          <a:solidFill>
            <a:schemeClr val="accent6">
              <a:lumMod val="20000"/>
              <a:lumOff val="80000"/>
            </a:schemeClr>
          </a:solidFill>
        </p:spPr>
        <p:txBody>
          <a:bodyPr wrap="square">
            <a:spAutoFit/>
          </a:bodyPr>
          <a:lstStyle/>
          <a:p>
            <a:r>
              <a:rPr lang="zh-TW" altLang="en-US" dirty="0"/>
              <a:t>資料來源：</a:t>
            </a:r>
            <a:r>
              <a:rPr lang="en-US" altLang="zh-TW" dirty="0"/>
              <a:t>https://zh.wikipedia.org/wiki/</a:t>
            </a:r>
            <a:r>
              <a:rPr lang="zh-TW" altLang="en-US" dirty="0"/>
              <a:t>環狀拓撲</a:t>
            </a:r>
          </a:p>
        </p:txBody>
      </p:sp>
    </p:spTree>
    <p:extLst>
      <p:ext uri="{BB962C8B-B14F-4D97-AF65-F5344CB8AC3E}">
        <p14:creationId xmlns:p14="http://schemas.microsoft.com/office/powerpoint/2010/main" val="21004956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6"/>
            <a:ext cx="7886700" cy="777956"/>
          </a:xfrm>
        </p:spPr>
        <p:txBody>
          <a:bodyPr/>
          <a:lstStyle/>
          <a:p>
            <a:r>
              <a:rPr lang="en-US" altLang="zh-TW" dirty="0"/>
              <a:t>A.2.3. </a:t>
            </a:r>
            <a:r>
              <a:rPr lang="zh-TW" altLang="en-US" dirty="0"/>
              <a:t>電腦網路分享架構</a:t>
            </a:r>
          </a:p>
        </p:txBody>
      </p:sp>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7118" y="1628382"/>
            <a:ext cx="3866181" cy="3866181"/>
          </a:xfrm>
          <a:prstGeom prst="rect">
            <a:avLst/>
          </a:prstGeom>
        </p:spPr>
      </p:pic>
      <p:pic>
        <p:nvPicPr>
          <p:cNvPr id="7" name="圖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2319" y="2091326"/>
            <a:ext cx="2785567" cy="2785567"/>
          </a:xfrm>
          <a:prstGeom prst="rect">
            <a:avLst/>
          </a:prstGeom>
        </p:spPr>
      </p:pic>
      <p:sp>
        <p:nvSpPr>
          <p:cNvPr id="9" name="矩形 8"/>
          <p:cNvSpPr/>
          <p:nvPr/>
        </p:nvSpPr>
        <p:spPr>
          <a:xfrm>
            <a:off x="4657507" y="4737329"/>
            <a:ext cx="4118243" cy="1077218"/>
          </a:xfrm>
          <a:prstGeom prst="rect">
            <a:avLst/>
          </a:prstGeom>
        </p:spPr>
        <p:txBody>
          <a:bodyPr wrap="none">
            <a:spAutoFit/>
          </a:bodyPr>
          <a:lstStyle/>
          <a:p>
            <a:pPr algn="ctr"/>
            <a:r>
              <a:rPr lang="en-US" altLang="zh-TW" sz="3200" b="1" dirty="0">
                <a:solidFill>
                  <a:srgbClr val="FF0000"/>
                </a:solidFill>
                <a:latin typeface="Times New Roman" panose="02020603050405020304" pitchFamily="18" charset="0"/>
                <a:ea typeface="標楷體" panose="03000509000000000000" pitchFamily="65" charset="-120"/>
              </a:rPr>
              <a:t>2.</a:t>
            </a:r>
            <a:r>
              <a:rPr lang="zh-TW" altLang="en-US" sz="3200" dirty="0">
                <a:latin typeface="Times New Roman" panose="02020603050405020304" pitchFamily="18" charset="0"/>
                <a:ea typeface="標楷體" panose="03000509000000000000" pitchFamily="65" charset="-120"/>
              </a:rPr>
              <a:t>對等式網路</a:t>
            </a:r>
            <a:endParaRPr lang="en-US" altLang="zh-TW" sz="3200" dirty="0">
              <a:latin typeface="Times New Roman" panose="02020603050405020304" pitchFamily="18" charset="0"/>
              <a:ea typeface="標楷體" panose="03000509000000000000" pitchFamily="65" charset="-120"/>
            </a:endParaRPr>
          </a:p>
          <a:p>
            <a:r>
              <a:rPr lang="zh-TW" altLang="en-US" sz="3200" dirty="0">
                <a:latin typeface="Times New Roman" panose="02020603050405020304" pitchFamily="18" charset="0"/>
                <a:ea typeface="標楷體" panose="03000509000000000000" pitchFamily="65" charset="-120"/>
              </a:rPr>
              <a:t>（</a:t>
            </a:r>
            <a:r>
              <a:rPr lang="en-US" altLang="zh-TW" sz="3200" dirty="0">
                <a:latin typeface="Times New Roman" panose="02020603050405020304" pitchFamily="18" charset="0"/>
                <a:ea typeface="標楷體" panose="03000509000000000000" pitchFamily="65" charset="-120"/>
              </a:rPr>
              <a:t>Peer-to-Peer</a:t>
            </a:r>
            <a:r>
              <a:rPr lang="zh-TW" altLang="en-US" sz="3200" dirty="0">
                <a:latin typeface="Times New Roman" panose="02020603050405020304" pitchFamily="18" charset="0"/>
                <a:ea typeface="標楷體" panose="03000509000000000000" pitchFamily="65" charset="-120"/>
              </a:rPr>
              <a:t>，</a:t>
            </a:r>
            <a:r>
              <a:rPr lang="en-US" altLang="zh-TW" sz="3200" dirty="0">
                <a:latin typeface="Times New Roman" panose="02020603050405020304" pitchFamily="18" charset="0"/>
                <a:ea typeface="標楷體" panose="03000509000000000000" pitchFamily="65" charset="-120"/>
              </a:rPr>
              <a:t>P2P</a:t>
            </a:r>
            <a:r>
              <a:rPr lang="zh-TW" altLang="en-US" sz="3200" dirty="0">
                <a:latin typeface="Times New Roman" panose="02020603050405020304" pitchFamily="18" charset="0"/>
                <a:ea typeface="標楷體" panose="03000509000000000000" pitchFamily="65" charset="-120"/>
              </a:rPr>
              <a:t>）</a:t>
            </a:r>
          </a:p>
        </p:txBody>
      </p:sp>
      <p:sp>
        <p:nvSpPr>
          <p:cNvPr id="10" name="矩形 9"/>
          <p:cNvSpPr/>
          <p:nvPr/>
        </p:nvSpPr>
        <p:spPr>
          <a:xfrm>
            <a:off x="-57871" y="4737329"/>
            <a:ext cx="4892686" cy="1077218"/>
          </a:xfrm>
          <a:prstGeom prst="rect">
            <a:avLst/>
          </a:prstGeom>
        </p:spPr>
        <p:txBody>
          <a:bodyPr wrap="none">
            <a:spAutoFit/>
          </a:bodyPr>
          <a:lstStyle/>
          <a:p>
            <a:pPr algn="ctr"/>
            <a:r>
              <a:rPr lang="en-US" altLang="zh-TW" sz="3200" b="1" dirty="0">
                <a:solidFill>
                  <a:srgbClr val="FF0000"/>
                </a:solidFill>
                <a:latin typeface="Times New Roman" panose="02020603050405020304" pitchFamily="18" charset="0"/>
                <a:ea typeface="標楷體" panose="03000509000000000000" pitchFamily="65" charset="-120"/>
              </a:rPr>
              <a:t>1.</a:t>
            </a:r>
            <a:r>
              <a:rPr lang="zh-TW" altLang="en-US" sz="3200" dirty="0">
                <a:latin typeface="Times New Roman" panose="02020603050405020304" pitchFamily="18" charset="0"/>
                <a:ea typeface="標楷體" panose="03000509000000000000" pitchFamily="65" charset="-120"/>
              </a:rPr>
              <a:t>主從式網路</a:t>
            </a:r>
            <a:endParaRPr lang="en-US" altLang="zh-TW" sz="3200" dirty="0">
              <a:latin typeface="Times New Roman" panose="02020603050405020304" pitchFamily="18" charset="0"/>
              <a:ea typeface="標楷體" panose="03000509000000000000" pitchFamily="65" charset="-120"/>
            </a:endParaRPr>
          </a:p>
          <a:p>
            <a:r>
              <a:rPr lang="zh-TW" altLang="en-US" sz="3200" dirty="0">
                <a:latin typeface="Times New Roman" panose="02020603050405020304" pitchFamily="18" charset="0"/>
                <a:ea typeface="標楷體" panose="03000509000000000000" pitchFamily="65" charset="-120"/>
              </a:rPr>
              <a:t>（</a:t>
            </a:r>
            <a:r>
              <a:rPr lang="en-US" altLang="zh-TW" sz="3200" b="1" dirty="0">
                <a:solidFill>
                  <a:srgbClr val="FF0000"/>
                </a:solidFill>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Client</a:t>
            </a:r>
            <a:r>
              <a:rPr lang="en-US" altLang="zh-TW" sz="3200" dirty="0">
                <a:latin typeface="Times New Roman" panose="02020603050405020304" pitchFamily="18" charset="0"/>
                <a:ea typeface="標楷體" panose="03000509000000000000" pitchFamily="65" charset="-120"/>
              </a:rPr>
              <a:t>/</a:t>
            </a:r>
            <a:r>
              <a:rPr lang="en-US" altLang="zh-TW" sz="3200" b="1" dirty="0">
                <a:solidFill>
                  <a:srgbClr val="00B050"/>
                </a:solidFill>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Server</a:t>
            </a:r>
            <a:r>
              <a:rPr lang="en-US" altLang="zh-TW" sz="3200" dirty="0">
                <a:latin typeface="Times New Roman" panose="02020603050405020304" pitchFamily="18" charset="0"/>
                <a:ea typeface="標楷體" panose="03000509000000000000" pitchFamily="65" charset="-120"/>
              </a:rPr>
              <a:t> Network</a:t>
            </a:r>
            <a:r>
              <a:rPr lang="zh-TW" altLang="en-US" sz="3200" dirty="0">
                <a:latin typeface="Times New Roman" panose="02020603050405020304" pitchFamily="18" charset="0"/>
                <a:ea typeface="標楷體" panose="03000509000000000000" pitchFamily="65" charset="-120"/>
              </a:rPr>
              <a:t>）</a:t>
            </a:r>
          </a:p>
        </p:txBody>
      </p:sp>
      <p:sp>
        <p:nvSpPr>
          <p:cNvPr id="11" name="矩形 10"/>
          <p:cNvSpPr/>
          <p:nvPr/>
        </p:nvSpPr>
        <p:spPr>
          <a:xfrm>
            <a:off x="628650" y="1167114"/>
            <a:ext cx="6288901" cy="523220"/>
          </a:xfrm>
          <a:prstGeom prst="rect">
            <a:avLst/>
          </a:prstGeom>
        </p:spPr>
        <p:txBody>
          <a:bodyPr wrap="none">
            <a:spAutoFit/>
          </a:bodyPr>
          <a:lstStyle/>
          <a:p>
            <a:r>
              <a:rPr lang="zh-TW" altLang="en-US" sz="2800" dirty="0">
                <a:latin typeface="標楷體" panose="03000509000000000000" pitchFamily="65" charset="-120"/>
                <a:ea typeface="標楷體" panose="03000509000000000000" pitchFamily="65" charset="-120"/>
              </a:rPr>
              <a:t>電腦網路分享架構主要分為以下兩種：</a:t>
            </a:r>
          </a:p>
        </p:txBody>
      </p:sp>
      <p:sp>
        <p:nvSpPr>
          <p:cNvPr id="12" name="矩形 11"/>
          <p:cNvSpPr/>
          <p:nvPr/>
        </p:nvSpPr>
        <p:spPr>
          <a:xfrm>
            <a:off x="668663" y="5714309"/>
            <a:ext cx="2509020" cy="461665"/>
          </a:xfrm>
          <a:prstGeom prst="rect">
            <a:avLst/>
          </a:prstGeom>
        </p:spPr>
        <p:txBody>
          <a:bodyPr wrap="none">
            <a:spAutoFit/>
          </a:bodyPr>
          <a:lstStyle/>
          <a:p>
            <a:r>
              <a:rPr lang="zh-TW" altLang="en-US" sz="2400" b="1" dirty="0">
                <a:solidFill>
                  <a:srgbClr val="FF0000"/>
                </a:solidFill>
                <a:effectLst>
                  <a:outerShdw blurRad="38100" dist="38100" dir="2700000" algn="tl">
                    <a:srgbClr val="000000">
                      <a:alpha val="43137"/>
                    </a:srgbClr>
                  </a:outerShdw>
                </a:effectLst>
              </a:rPr>
              <a:t>用戶端 </a:t>
            </a:r>
            <a:r>
              <a:rPr lang="zh-TW" altLang="en-US" sz="2400" b="1" dirty="0">
                <a:effectLst>
                  <a:outerShdw blurRad="38100" dist="38100" dir="2700000" algn="tl">
                    <a:srgbClr val="000000">
                      <a:alpha val="43137"/>
                    </a:srgbClr>
                  </a:outerShdw>
                </a:effectLst>
              </a:rPr>
              <a:t>對</a:t>
            </a:r>
            <a:r>
              <a:rPr lang="zh-TW" altLang="en-US" sz="2400" dirty="0"/>
              <a:t> </a:t>
            </a:r>
            <a:r>
              <a:rPr lang="zh-TW" altLang="en-US" sz="2400" b="1" dirty="0">
                <a:solidFill>
                  <a:srgbClr val="00B050"/>
                </a:solidFill>
                <a:effectLst>
                  <a:outerShdw blurRad="38100" dist="38100" dir="2700000" algn="tl">
                    <a:srgbClr val="000000">
                      <a:alpha val="43137"/>
                    </a:srgbClr>
                  </a:outerShdw>
                </a:effectLst>
              </a:rPr>
              <a:t>伺服器</a:t>
            </a:r>
          </a:p>
        </p:txBody>
      </p:sp>
      <p:sp>
        <p:nvSpPr>
          <p:cNvPr id="13" name="矩形 12"/>
          <p:cNvSpPr/>
          <p:nvPr/>
        </p:nvSpPr>
        <p:spPr>
          <a:xfrm>
            <a:off x="5379892" y="5683532"/>
            <a:ext cx="1425390" cy="523220"/>
          </a:xfrm>
          <a:prstGeom prst="rect">
            <a:avLst/>
          </a:prstGeom>
        </p:spPr>
        <p:txBody>
          <a:bodyPr wrap="none">
            <a:spAutoFit/>
          </a:bodyPr>
          <a:lstStyle/>
          <a:p>
            <a:r>
              <a:rPr lang="zh-TW" altLang="en-US" sz="2800" b="1" dirty="0">
                <a:solidFill>
                  <a:srgbClr val="FF0000"/>
                </a:solidFill>
                <a:effectLst>
                  <a:outerShdw blurRad="38100" dist="38100" dir="2700000" algn="tl">
                    <a:srgbClr val="000000">
                      <a:alpha val="43137"/>
                    </a:srgbClr>
                  </a:outerShdw>
                </a:effectLst>
              </a:rPr>
              <a:t>點 對 點</a:t>
            </a:r>
          </a:p>
        </p:txBody>
      </p:sp>
    </p:spTree>
    <p:extLst>
      <p:ext uri="{BB962C8B-B14F-4D97-AF65-F5344CB8AC3E}">
        <p14:creationId xmlns:p14="http://schemas.microsoft.com/office/powerpoint/2010/main" val="19100497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38642" y="253573"/>
            <a:ext cx="8729158" cy="742044"/>
          </a:xfrm>
        </p:spPr>
        <p:txBody>
          <a:bodyPr>
            <a:normAutofit/>
          </a:bodyPr>
          <a:lstStyle/>
          <a:p>
            <a:pPr algn="ctr"/>
            <a:r>
              <a:rPr lang="zh-TW" altLang="en-US" dirty="0"/>
              <a:t>主從式網路（</a:t>
            </a:r>
            <a:r>
              <a:rPr lang="en-US" altLang="zh-TW" dirty="0"/>
              <a:t>Client/Server Network</a:t>
            </a:r>
            <a:r>
              <a:rPr lang="zh-TW" altLang="en-US" dirty="0"/>
              <a:t>）</a:t>
            </a:r>
          </a:p>
        </p:txBody>
      </p:sp>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sp>
        <p:nvSpPr>
          <p:cNvPr id="24" name="矩形 23"/>
          <p:cNvSpPr/>
          <p:nvPr/>
        </p:nvSpPr>
        <p:spPr>
          <a:xfrm>
            <a:off x="212033" y="949928"/>
            <a:ext cx="7871569" cy="369332"/>
          </a:xfrm>
          <a:prstGeom prst="rect">
            <a:avLst/>
          </a:prstGeom>
          <a:solidFill>
            <a:schemeClr val="accent6">
              <a:lumMod val="20000"/>
              <a:lumOff val="80000"/>
            </a:schemeClr>
          </a:solidFill>
        </p:spPr>
        <p:txBody>
          <a:bodyPr wrap="square">
            <a:spAutoFit/>
          </a:bodyPr>
          <a:lstStyle/>
          <a:p>
            <a:r>
              <a:rPr lang="zh-TW" altLang="en-US" dirty="0">
                <a:latin typeface="Times New Roman" panose="02020603050405020304" pitchFamily="18" charset="0"/>
                <a:ea typeface="標楷體" panose="03000509000000000000" pitchFamily="65" charset="-120"/>
              </a:rPr>
              <a:t>資料來源：</a:t>
            </a:r>
            <a:r>
              <a:rPr lang="en-US" altLang="zh-TW" dirty="0">
                <a:latin typeface="Times New Roman" panose="02020603050405020304" pitchFamily="18" charset="0"/>
                <a:ea typeface="標楷體" panose="03000509000000000000" pitchFamily="65" charset="-120"/>
              </a:rPr>
              <a:t>https://zh.wikipedia.org/wiki/</a:t>
            </a:r>
            <a:r>
              <a:rPr lang="zh-TW" altLang="en-US" dirty="0">
                <a:latin typeface="Times New Roman" panose="02020603050405020304" pitchFamily="18" charset="0"/>
                <a:ea typeface="標楷體" panose="03000509000000000000" pitchFamily="65" charset="-120"/>
              </a:rPr>
              <a:t>主從式架構</a:t>
            </a:r>
          </a:p>
        </p:txBody>
      </p:sp>
      <p:sp>
        <p:nvSpPr>
          <p:cNvPr id="34" name="矩形 33"/>
          <p:cNvSpPr/>
          <p:nvPr/>
        </p:nvSpPr>
        <p:spPr>
          <a:xfrm>
            <a:off x="338643" y="1494542"/>
            <a:ext cx="5153088" cy="1569660"/>
          </a:xfrm>
          <a:prstGeom prst="rect">
            <a:avLst/>
          </a:prstGeom>
        </p:spPr>
        <p:txBody>
          <a:bodyPr wrap="square">
            <a:spAutoFit/>
          </a:bodyPr>
          <a:lstStyle/>
          <a:p>
            <a:pPr marL="285750" indent="-285750">
              <a:buFont typeface="Wingdings" panose="05000000000000000000" pitchFamily="2" charset="2"/>
              <a:buChar char="Ø"/>
            </a:pPr>
            <a:r>
              <a:rPr lang="zh-TW" altLang="en-US" sz="2400" dirty="0">
                <a:latin typeface="Times New Roman" panose="02020603050405020304" pitchFamily="18" charset="0"/>
                <a:ea typeface="標楷體" panose="03000509000000000000" pitchFamily="65" charset="-120"/>
              </a:rPr>
              <a:t>通常是</a:t>
            </a:r>
            <a:r>
              <a:rPr lang="zh-TW" alt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效能比較好</a:t>
            </a:r>
            <a:r>
              <a:rPr lang="zh-TW" altLang="en-US" sz="2400" dirty="0">
                <a:latin typeface="Times New Roman" panose="02020603050405020304" pitchFamily="18" charset="0"/>
                <a:ea typeface="標楷體" panose="03000509000000000000" pitchFamily="65" charset="-120"/>
              </a:rPr>
              <a:t>的電腦系統</a:t>
            </a:r>
            <a:endParaRPr lang="en-US" altLang="zh-TW" sz="2400" dirty="0">
              <a:latin typeface="Times New Roman" panose="02020603050405020304" pitchFamily="18" charset="0"/>
              <a:ea typeface="標楷體" panose="03000509000000000000" pitchFamily="65" charset="-120"/>
            </a:endParaRPr>
          </a:p>
          <a:p>
            <a:pPr marL="285750" indent="-285750">
              <a:buFont typeface="Wingdings" panose="05000000000000000000" pitchFamily="2" charset="2"/>
              <a:buChar char="Ø"/>
            </a:pPr>
            <a:r>
              <a:rPr lang="zh-TW" altLang="en-US" sz="2400" dirty="0">
                <a:latin typeface="Times New Roman" panose="02020603050405020304" pitchFamily="18" charset="0"/>
                <a:ea typeface="標楷體" panose="03000509000000000000" pitchFamily="65" charset="-120"/>
              </a:rPr>
              <a:t>提供許多不同類型的</a:t>
            </a:r>
            <a:r>
              <a:rPr lang="zh-TW" alt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服務</a:t>
            </a:r>
            <a:r>
              <a:rPr lang="en-US" altLang="zh-TW"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a:t>
            </a:r>
            <a:r>
              <a:rPr lang="zh-TW" alt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伺服器</a:t>
            </a:r>
            <a:r>
              <a:rPr lang="en-US" altLang="zh-TW"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a:t>
            </a:r>
          </a:p>
          <a:p>
            <a:pPr marL="285750" indent="-285750">
              <a:buFont typeface="Wingdings" panose="05000000000000000000" pitchFamily="2" charset="2"/>
              <a:buChar char="Ø"/>
            </a:pPr>
            <a:r>
              <a:rPr lang="zh-TW" altLang="en-US" sz="2400" dirty="0">
                <a:latin typeface="Times New Roman" panose="02020603050405020304" pitchFamily="18" charset="0"/>
                <a:ea typeface="標楷體" panose="03000509000000000000" pitchFamily="65" charset="-120"/>
              </a:rPr>
              <a:t>例如提供檔案儲存的檔案伺服器</a:t>
            </a:r>
            <a:endParaRPr lang="en-US" altLang="zh-TW" sz="2400" dirty="0">
              <a:latin typeface="Times New Roman" panose="02020603050405020304" pitchFamily="18" charset="0"/>
              <a:ea typeface="標楷體" panose="03000509000000000000" pitchFamily="65" charset="-120"/>
            </a:endParaRPr>
          </a:p>
          <a:p>
            <a:r>
              <a:rPr lang="zh-TW" altLang="en-US" sz="2400" dirty="0">
                <a:latin typeface="Times New Roman" panose="02020603050405020304" pitchFamily="18" charset="0"/>
                <a:ea typeface="標楷體" panose="03000509000000000000" pitchFamily="65" charset="-120"/>
              </a:rPr>
              <a:t>           或是遊戲伺服器主機</a:t>
            </a:r>
          </a:p>
        </p:txBody>
      </p:sp>
      <p:grpSp>
        <p:nvGrpSpPr>
          <p:cNvPr id="35" name="群組 34"/>
          <p:cNvGrpSpPr/>
          <p:nvPr/>
        </p:nvGrpSpPr>
        <p:grpSpPr>
          <a:xfrm>
            <a:off x="2556668" y="1531085"/>
            <a:ext cx="6289638" cy="4199080"/>
            <a:chOff x="2498629" y="1047792"/>
            <a:chExt cx="6857963" cy="4578505"/>
          </a:xfrm>
        </p:grpSpPr>
        <p:pic>
          <p:nvPicPr>
            <p:cNvPr id="73" name="圖片 7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04173" y="1331565"/>
              <a:ext cx="879062" cy="1366887"/>
            </a:xfrm>
            <a:prstGeom prst="rect">
              <a:avLst/>
            </a:prstGeom>
          </p:spPr>
        </p:pic>
        <p:pic>
          <p:nvPicPr>
            <p:cNvPr id="74" name="圖片 7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79674" y="1829508"/>
              <a:ext cx="1013701" cy="764910"/>
            </a:xfrm>
            <a:prstGeom prst="rect">
              <a:avLst/>
            </a:prstGeom>
          </p:spPr>
        </p:pic>
        <p:pic>
          <p:nvPicPr>
            <p:cNvPr id="75" name="圖片 7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45433" y="3059208"/>
              <a:ext cx="1013701" cy="764910"/>
            </a:xfrm>
            <a:prstGeom prst="rect">
              <a:avLst/>
            </a:prstGeom>
          </p:spPr>
        </p:pic>
        <p:pic>
          <p:nvPicPr>
            <p:cNvPr id="76" name="圖片 7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93375" y="4213142"/>
              <a:ext cx="1013701" cy="764910"/>
            </a:xfrm>
            <a:prstGeom prst="rect">
              <a:avLst/>
            </a:prstGeom>
          </p:spPr>
        </p:pic>
        <p:cxnSp>
          <p:nvCxnSpPr>
            <p:cNvPr id="77" name="直線接點 76"/>
            <p:cNvCxnSpPr/>
            <p:nvPr/>
          </p:nvCxnSpPr>
          <p:spPr>
            <a:xfrm flipH="1">
              <a:off x="5634182" y="2698452"/>
              <a:ext cx="1016832" cy="97941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8" name="直線接點 77"/>
            <p:cNvCxnSpPr>
              <a:stCxn id="75" idx="1"/>
            </p:cNvCxnSpPr>
            <p:nvPr/>
          </p:nvCxnSpPr>
          <p:spPr>
            <a:xfrm flipH="1">
              <a:off x="5533159" y="3441663"/>
              <a:ext cx="1912274" cy="21286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9" name="直線接點 78"/>
            <p:cNvCxnSpPr/>
            <p:nvPr/>
          </p:nvCxnSpPr>
          <p:spPr>
            <a:xfrm flipH="1" flipV="1">
              <a:off x="5818909" y="3999821"/>
              <a:ext cx="2274466" cy="72217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0" name="直線接點 79"/>
            <p:cNvCxnSpPr/>
            <p:nvPr/>
          </p:nvCxnSpPr>
          <p:spPr>
            <a:xfrm flipH="1">
              <a:off x="3892906" y="3898002"/>
              <a:ext cx="1029690" cy="124094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1" name="文字方塊 80"/>
            <p:cNvSpPr txBox="1"/>
            <p:nvPr/>
          </p:nvSpPr>
          <p:spPr>
            <a:xfrm>
              <a:off x="2498629" y="2836909"/>
              <a:ext cx="1569660" cy="1200329"/>
            </a:xfrm>
            <a:prstGeom prst="rect">
              <a:avLst/>
            </a:prstGeom>
            <a:noFill/>
          </p:spPr>
          <p:txBody>
            <a:bodyPr wrap="none" rtlCol="0">
              <a:spAutoFit/>
            </a:bodyPr>
            <a:lstStyle/>
            <a:p>
              <a:pPr algn="ctr"/>
              <a:r>
                <a:rPr lang="zh-TW" altLang="en-US" sz="3600" dirty="0">
                  <a:ea typeface="標楷體" panose="03000509000000000000" pitchFamily="65" charset="-120"/>
                </a:rPr>
                <a:t>伺服器</a:t>
              </a:r>
              <a:endParaRPr lang="en-US" altLang="zh-TW" sz="3600" dirty="0">
                <a:ea typeface="標楷體" panose="03000509000000000000" pitchFamily="65" charset="-120"/>
              </a:endParaRPr>
            </a:p>
            <a:p>
              <a:pPr algn="ctr"/>
              <a:r>
                <a:rPr lang="en-US" altLang="zh-TW" sz="3600" dirty="0">
                  <a:ea typeface="標楷體" panose="03000509000000000000" pitchFamily="65" charset="-120"/>
                </a:rPr>
                <a:t>sever</a:t>
              </a:r>
            </a:p>
          </p:txBody>
        </p:sp>
        <p:pic>
          <p:nvPicPr>
            <p:cNvPr id="82" name="圖片 8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47787" y="4329806"/>
              <a:ext cx="1296491" cy="1296491"/>
            </a:xfrm>
            <a:prstGeom prst="rect">
              <a:avLst/>
            </a:prstGeom>
          </p:spPr>
        </p:pic>
        <p:sp>
          <p:nvSpPr>
            <p:cNvPr id="83" name="文字方塊 82"/>
            <p:cNvSpPr txBox="1"/>
            <p:nvPr/>
          </p:nvSpPr>
          <p:spPr>
            <a:xfrm>
              <a:off x="7220765" y="1339118"/>
              <a:ext cx="1863331" cy="461665"/>
            </a:xfrm>
            <a:prstGeom prst="rect">
              <a:avLst/>
            </a:prstGeom>
            <a:noFill/>
          </p:spPr>
          <p:txBody>
            <a:bodyPr wrap="none" rtlCol="0">
              <a:spAutoFit/>
            </a:bodyPr>
            <a:lstStyle/>
            <a:p>
              <a:r>
                <a:rPr lang="zh-TW" altLang="en-US" sz="2400" dirty="0">
                  <a:ea typeface="標楷體" panose="03000509000000000000" pitchFamily="65" charset="-120"/>
                </a:rPr>
                <a:t>用戶端 </a:t>
              </a:r>
              <a:r>
                <a:rPr lang="en-US" altLang="zh-TW" sz="2400" dirty="0">
                  <a:ea typeface="標楷體" panose="03000509000000000000" pitchFamily="65" charset="-120"/>
                </a:rPr>
                <a:t>client</a:t>
              </a:r>
              <a:endParaRPr lang="zh-TW" altLang="en-US" sz="2400" dirty="0">
                <a:ea typeface="標楷體" panose="03000509000000000000" pitchFamily="65" charset="-120"/>
              </a:endParaRPr>
            </a:p>
          </p:txBody>
        </p:sp>
        <p:sp>
          <p:nvSpPr>
            <p:cNvPr id="84" name="文字方塊 83"/>
            <p:cNvSpPr txBox="1"/>
            <p:nvPr/>
          </p:nvSpPr>
          <p:spPr>
            <a:xfrm>
              <a:off x="7827879" y="2621182"/>
              <a:ext cx="1107996" cy="461665"/>
            </a:xfrm>
            <a:prstGeom prst="rect">
              <a:avLst/>
            </a:prstGeom>
            <a:noFill/>
          </p:spPr>
          <p:txBody>
            <a:bodyPr wrap="none" rtlCol="0">
              <a:spAutoFit/>
            </a:bodyPr>
            <a:lstStyle/>
            <a:p>
              <a:r>
                <a:rPr lang="zh-TW" altLang="en-US" sz="2400" dirty="0">
                  <a:ea typeface="標楷體" panose="03000509000000000000" pitchFamily="65" charset="-120"/>
                </a:rPr>
                <a:t>用戶端</a:t>
              </a:r>
            </a:p>
          </p:txBody>
        </p:sp>
        <p:sp>
          <p:nvSpPr>
            <p:cNvPr id="85" name="文字方塊 84"/>
            <p:cNvSpPr txBox="1"/>
            <p:nvPr/>
          </p:nvSpPr>
          <p:spPr>
            <a:xfrm>
              <a:off x="8248596" y="3787798"/>
              <a:ext cx="1107996" cy="461665"/>
            </a:xfrm>
            <a:prstGeom prst="rect">
              <a:avLst/>
            </a:prstGeom>
            <a:noFill/>
          </p:spPr>
          <p:txBody>
            <a:bodyPr wrap="none" rtlCol="0">
              <a:spAutoFit/>
            </a:bodyPr>
            <a:lstStyle/>
            <a:p>
              <a:r>
                <a:rPr lang="zh-TW" altLang="en-US" sz="2400" dirty="0">
                  <a:ea typeface="標楷體" panose="03000509000000000000" pitchFamily="65" charset="-120"/>
                </a:rPr>
                <a:t>用戶端</a:t>
              </a:r>
            </a:p>
          </p:txBody>
        </p:sp>
        <p:sp>
          <p:nvSpPr>
            <p:cNvPr id="86" name="爆炸 2 85"/>
            <p:cNvSpPr/>
            <p:nvPr/>
          </p:nvSpPr>
          <p:spPr>
            <a:xfrm>
              <a:off x="4033739" y="2510461"/>
              <a:ext cx="3151559" cy="2247462"/>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4000" dirty="0"/>
                <a:t>網路</a:t>
              </a:r>
            </a:p>
          </p:txBody>
        </p:sp>
        <p:sp>
          <p:nvSpPr>
            <p:cNvPr id="87" name="矩形 86"/>
            <p:cNvSpPr/>
            <p:nvPr/>
          </p:nvSpPr>
          <p:spPr>
            <a:xfrm>
              <a:off x="7351138" y="1047792"/>
              <a:ext cx="1107996" cy="369332"/>
            </a:xfrm>
            <a:prstGeom prst="rect">
              <a:avLst/>
            </a:prstGeom>
          </p:spPr>
          <p:txBody>
            <a:bodyPr wrap="none">
              <a:spAutoFit/>
            </a:bodyPr>
            <a:lstStyle/>
            <a:p>
              <a:r>
                <a:rPr lang="zh-TW" altLang="en-US" dirty="0"/>
                <a:t>你的電腦</a:t>
              </a:r>
            </a:p>
          </p:txBody>
        </p:sp>
      </p:grpSp>
      <p:sp>
        <p:nvSpPr>
          <p:cNvPr id="88" name="矩形 87"/>
          <p:cNvSpPr/>
          <p:nvPr/>
        </p:nvSpPr>
        <p:spPr>
          <a:xfrm>
            <a:off x="5609975" y="5068161"/>
            <a:ext cx="3040768" cy="1200329"/>
          </a:xfrm>
          <a:prstGeom prst="rect">
            <a:avLst/>
          </a:prstGeom>
        </p:spPr>
        <p:txBody>
          <a:bodyPr wrap="square">
            <a:spAutoFit/>
          </a:bodyPr>
          <a:lstStyle/>
          <a:p>
            <a:r>
              <a:rPr lang="zh-TW" altLang="en-US" sz="2400" dirty="0">
                <a:latin typeface="Times New Roman" panose="02020603050405020304" pitchFamily="18" charset="0"/>
                <a:ea typeface="標楷體" panose="03000509000000000000" pitchFamily="65" charset="-120"/>
              </a:rPr>
              <a:t>客戶端軟體可以向伺服器發出請求，請</a:t>
            </a:r>
            <a:r>
              <a:rPr lang="zh-TW" alt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伺服器</a:t>
            </a:r>
            <a:r>
              <a:rPr lang="zh-TW" altLang="en-US" sz="2400" dirty="0">
                <a:latin typeface="Times New Roman" panose="02020603050405020304" pitchFamily="18" charset="0"/>
                <a:ea typeface="標楷體" panose="03000509000000000000" pitchFamily="65" charset="-120"/>
              </a:rPr>
              <a:t>提供服務</a:t>
            </a:r>
          </a:p>
        </p:txBody>
      </p:sp>
      <p:sp>
        <p:nvSpPr>
          <p:cNvPr id="3" name="矩形 2"/>
          <p:cNvSpPr/>
          <p:nvPr/>
        </p:nvSpPr>
        <p:spPr>
          <a:xfrm>
            <a:off x="242326" y="4173358"/>
            <a:ext cx="2075765" cy="1569660"/>
          </a:xfrm>
          <a:prstGeom prst="rect">
            <a:avLst/>
          </a:prstGeom>
        </p:spPr>
        <p:txBody>
          <a:bodyPr wrap="square">
            <a:spAutoFit/>
          </a:bodyPr>
          <a:lstStyle/>
          <a:p>
            <a:r>
              <a:rPr lang="zh-TW" altLang="en-US" sz="1600" dirty="0">
                <a:latin typeface="Times New Roman" panose="02020603050405020304" pitchFamily="18" charset="0"/>
                <a:ea typeface="標楷體" panose="03000509000000000000" pitchFamily="65" charset="-120"/>
              </a:rPr>
              <a:t>有很多</a:t>
            </a:r>
            <a:r>
              <a:rPr lang="en-US" altLang="zh-TW" sz="1600" dirty="0">
                <a:latin typeface="Times New Roman" panose="02020603050405020304" pitchFamily="18" charset="0"/>
                <a:ea typeface="標楷體" panose="03000509000000000000" pitchFamily="65" charset="-120"/>
              </a:rPr>
              <a:t>…</a:t>
            </a:r>
            <a:endParaRPr lang="zh-TW" altLang="en-US" sz="1600" dirty="0"/>
          </a:p>
          <a:p>
            <a:r>
              <a:rPr lang="zh-TW" altLang="en-US" sz="1600" dirty="0">
                <a:latin typeface="Times New Roman" panose="02020603050405020304" pitchFamily="18" charset="0"/>
                <a:ea typeface="標楷體" panose="03000509000000000000" pitchFamily="65" charset="-120"/>
              </a:rPr>
              <a:t>不同類型的伺服器：</a:t>
            </a:r>
            <a:endParaRPr lang="en-US" altLang="zh-TW" sz="1600" dirty="0">
              <a:latin typeface="Times New Roman" panose="02020603050405020304" pitchFamily="18" charset="0"/>
              <a:ea typeface="標楷體" panose="03000509000000000000" pitchFamily="65" charset="-120"/>
            </a:endParaRPr>
          </a:p>
          <a:p>
            <a:r>
              <a:rPr lang="en-US" altLang="zh-TW" sz="1600" dirty="0">
                <a:latin typeface="Times New Roman" panose="02020603050405020304" pitchFamily="18" charset="0"/>
                <a:ea typeface="標楷體" panose="03000509000000000000" pitchFamily="65" charset="-120"/>
              </a:rPr>
              <a:t>1.</a:t>
            </a:r>
            <a:r>
              <a:rPr lang="zh-TW" altLang="en-US" sz="1600" dirty="0">
                <a:latin typeface="Times New Roman" panose="02020603050405020304" pitchFamily="18" charset="0"/>
                <a:ea typeface="標楷體" panose="03000509000000000000" pitchFamily="65" charset="-120"/>
              </a:rPr>
              <a:t>檔案伺服器</a:t>
            </a:r>
            <a:endParaRPr lang="en-US" altLang="zh-TW" sz="1600" dirty="0">
              <a:latin typeface="Times New Roman" panose="02020603050405020304" pitchFamily="18" charset="0"/>
              <a:ea typeface="標楷體" panose="03000509000000000000" pitchFamily="65" charset="-120"/>
            </a:endParaRPr>
          </a:p>
          <a:p>
            <a:r>
              <a:rPr lang="en-US" altLang="zh-TW" sz="1600" dirty="0">
                <a:latin typeface="Times New Roman" panose="02020603050405020304" pitchFamily="18" charset="0"/>
                <a:ea typeface="標楷體" panose="03000509000000000000" pitchFamily="65" charset="-120"/>
              </a:rPr>
              <a:t>2.</a:t>
            </a:r>
            <a:r>
              <a:rPr lang="zh-TW" altLang="en-US" sz="1600" dirty="0">
                <a:latin typeface="Times New Roman" panose="02020603050405020304" pitchFamily="18" charset="0"/>
                <a:ea typeface="標楷體" panose="03000509000000000000" pitchFamily="65" charset="-120"/>
              </a:rPr>
              <a:t>郵件伺服器</a:t>
            </a:r>
            <a:endParaRPr lang="en-US" altLang="zh-TW" sz="1600" dirty="0">
              <a:latin typeface="Times New Roman" panose="02020603050405020304" pitchFamily="18" charset="0"/>
              <a:ea typeface="標楷體" panose="03000509000000000000" pitchFamily="65" charset="-120"/>
            </a:endParaRPr>
          </a:p>
          <a:p>
            <a:r>
              <a:rPr lang="en-US" altLang="zh-TW" sz="1600" dirty="0">
                <a:latin typeface="Times New Roman" panose="02020603050405020304" pitchFamily="18" charset="0"/>
                <a:ea typeface="標楷體" panose="03000509000000000000" pitchFamily="65" charset="-120"/>
              </a:rPr>
              <a:t>3.</a:t>
            </a:r>
            <a:r>
              <a:rPr lang="zh-TW" altLang="en-US" sz="1600" dirty="0">
                <a:latin typeface="Times New Roman" panose="02020603050405020304" pitchFamily="18" charset="0"/>
                <a:ea typeface="標楷體" panose="03000509000000000000" pitchFamily="65" charset="-120"/>
              </a:rPr>
              <a:t>網頁伺服器</a:t>
            </a:r>
            <a:endParaRPr lang="en-US" altLang="zh-TW" sz="1600" dirty="0">
              <a:latin typeface="Times New Roman" panose="02020603050405020304" pitchFamily="18" charset="0"/>
              <a:ea typeface="標楷體" panose="03000509000000000000" pitchFamily="65" charset="-120"/>
            </a:endParaRPr>
          </a:p>
          <a:p>
            <a:r>
              <a:rPr lang="en-US" altLang="zh-TW" sz="1600" dirty="0">
                <a:latin typeface="Times New Roman" panose="02020603050405020304" pitchFamily="18" charset="0"/>
                <a:ea typeface="標楷體" panose="03000509000000000000" pitchFamily="65" charset="-120"/>
              </a:rPr>
              <a:t>4.</a:t>
            </a:r>
            <a:r>
              <a:rPr lang="zh-TW" altLang="en-US" sz="1600" dirty="0">
                <a:latin typeface="Times New Roman" panose="02020603050405020304" pitchFamily="18" charset="0"/>
                <a:ea typeface="標楷體" panose="03000509000000000000" pitchFamily="65" charset="-120"/>
              </a:rPr>
              <a:t>應用程式伺服器</a:t>
            </a:r>
          </a:p>
        </p:txBody>
      </p:sp>
    </p:spTree>
    <p:extLst>
      <p:ext uri="{BB962C8B-B14F-4D97-AF65-F5344CB8AC3E}">
        <p14:creationId xmlns:p14="http://schemas.microsoft.com/office/powerpoint/2010/main" val="39972103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04542" y="142290"/>
            <a:ext cx="7886700" cy="649165"/>
          </a:xfrm>
        </p:spPr>
        <p:txBody>
          <a:bodyPr>
            <a:normAutofit fontScale="90000"/>
          </a:bodyPr>
          <a:lstStyle/>
          <a:p>
            <a:pPr algn="ctr"/>
            <a:r>
              <a:rPr lang="zh-TW" altLang="en-US" dirty="0"/>
              <a:t>對等式網路（</a:t>
            </a:r>
            <a:r>
              <a:rPr lang="en-US" altLang="zh-TW" dirty="0"/>
              <a:t>Peer-to-Peer</a:t>
            </a:r>
            <a:r>
              <a:rPr lang="zh-TW" altLang="en-US" dirty="0"/>
              <a:t>，</a:t>
            </a:r>
            <a:r>
              <a:rPr lang="en-US" altLang="zh-TW" dirty="0"/>
              <a:t>P2P</a:t>
            </a:r>
            <a:r>
              <a:rPr lang="zh-TW" altLang="en-US" dirty="0"/>
              <a:t>）</a:t>
            </a:r>
          </a:p>
        </p:txBody>
      </p:sp>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pic>
        <p:nvPicPr>
          <p:cNvPr id="36" name="圖片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38721" y="3414694"/>
            <a:ext cx="1013701" cy="764910"/>
          </a:xfrm>
          <a:prstGeom prst="rect">
            <a:avLst/>
          </a:prstGeom>
        </p:spPr>
      </p:pic>
      <p:sp>
        <p:nvSpPr>
          <p:cNvPr id="37" name="文字方塊 36"/>
          <p:cNvSpPr txBox="1"/>
          <p:nvPr/>
        </p:nvSpPr>
        <p:spPr>
          <a:xfrm>
            <a:off x="6029980" y="2886468"/>
            <a:ext cx="1107996" cy="461665"/>
          </a:xfrm>
          <a:prstGeom prst="rect">
            <a:avLst/>
          </a:prstGeom>
          <a:noFill/>
        </p:spPr>
        <p:txBody>
          <a:bodyPr wrap="none" rtlCol="0">
            <a:spAutoFit/>
          </a:bodyPr>
          <a:lstStyle/>
          <a:p>
            <a:r>
              <a:rPr lang="zh-TW" altLang="en-US" sz="2400" dirty="0">
                <a:ea typeface="標楷體" panose="03000509000000000000" pitchFamily="65" charset="-120"/>
              </a:rPr>
              <a:t>用戶端</a:t>
            </a:r>
          </a:p>
        </p:txBody>
      </p:sp>
      <p:pic>
        <p:nvPicPr>
          <p:cNvPr id="38" name="圖片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3190" y="5262186"/>
            <a:ext cx="1013701" cy="764910"/>
          </a:xfrm>
          <a:prstGeom prst="rect">
            <a:avLst/>
          </a:prstGeom>
        </p:spPr>
      </p:pic>
      <p:sp>
        <p:nvSpPr>
          <p:cNvPr id="39" name="文字方塊 38"/>
          <p:cNvSpPr txBox="1"/>
          <p:nvPr/>
        </p:nvSpPr>
        <p:spPr>
          <a:xfrm>
            <a:off x="6236042" y="4809852"/>
            <a:ext cx="1107996" cy="461665"/>
          </a:xfrm>
          <a:prstGeom prst="rect">
            <a:avLst/>
          </a:prstGeom>
          <a:noFill/>
        </p:spPr>
        <p:txBody>
          <a:bodyPr wrap="none" rtlCol="0">
            <a:spAutoFit/>
          </a:bodyPr>
          <a:lstStyle/>
          <a:p>
            <a:r>
              <a:rPr lang="zh-TW" altLang="en-US" sz="2400" dirty="0">
                <a:ea typeface="標楷體" panose="03000509000000000000" pitchFamily="65" charset="-120"/>
              </a:rPr>
              <a:t>用戶端</a:t>
            </a:r>
          </a:p>
        </p:txBody>
      </p:sp>
      <p:cxnSp>
        <p:nvCxnSpPr>
          <p:cNvPr id="40" name="直線接點 39"/>
          <p:cNvCxnSpPr>
            <a:endCxn id="35" idx="2"/>
          </p:cNvCxnSpPr>
          <p:nvPr/>
        </p:nvCxnSpPr>
        <p:spPr>
          <a:xfrm flipH="1" flipV="1">
            <a:off x="1146751" y="4421647"/>
            <a:ext cx="2510849" cy="3882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直線接點 40"/>
          <p:cNvCxnSpPr/>
          <p:nvPr/>
        </p:nvCxnSpPr>
        <p:spPr>
          <a:xfrm flipH="1">
            <a:off x="529166" y="4309356"/>
            <a:ext cx="497806" cy="96216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直線接點 41"/>
          <p:cNvCxnSpPr/>
          <p:nvPr/>
        </p:nvCxnSpPr>
        <p:spPr>
          <a:xfrm flipH="1" flipV="1">
            <a:off x="4436026" y="5040684"/>
            <a:ext cx="1928834" cy="76556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3" name="直線接點 42"/>
          <p:cNvCxnSpPr>
            <a:stCxn id="47" idx="2"/>
          </p:cNvCxnSpPr>
          <p:nvPr/>
        </p:nvCxnSpPr>
        <p:spPr>
          <a:xfrm flipH="1">
            <a:off x="4436026" y="4108377"/>
            <a:ext cx="2101031" cy="882542"/>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4" name="文字方塊 43"/>
          <p:cNvSpPr txBox="1"/>
          <p:nvPr/>
        </p:nvSpPr>
        <p:spPr>
          <a:xfrm>
            <a:off x="7822161" y="2649444"/>
            <a:ext cx="1107996" cy="461665"/>
          </a:xfrm>
          <a:prstGeom prst="rect">
            <a:avLst/>
          </a:prstGeom>
          <a:noFill/>
        </p:spPr>
        <p:txBody>
          <a:bodyPr wrap="none" rtlCol="0">
            <a:spAutoFit/>
          </a:bodyPr>
          <a:lstStyle/>
          <a:p>
            <a:r>
              <a:rPr lang="zh-TW" altLang="en-US" sz="2400" dirty="0">
                <a:ea typeface="標楷體" panose="03000509000000000000" pitchFamily="65" charset="-120"/>
              </a:rPr>
              <a:t>用戶端</a:t>
            </a:r>
          </a:p>
        </p:txBody>
      </p:sp>
      <p:cxnSp>
        <p:nvCxnSpPr>
          <p:cNvPr id="45" name="直線接點 44"/>
          <p:cNvCxnSpPr/>
          <p:nvPr/>
        </p:nvCxnSpPr>
        <p:spPr>
          <a:xfrm flipH="1">
            <a:off x="6959897" y="3556355"/>
            <a:ext cx="1092642" cy="280459"/>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46" name="圖片 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10525" y="3081614"/>
            <a:ext cx="1013701" cy="764910"/>
          </a:xfrm>
          <a:prstGeom prst="rect">
            <a:avLst/>
          </a:prstGeom>
        </p:spPr>
      </p:pic>
      <p:pic>
        <p:nvPicPr>
          <p:cNvPr id="47" name="圖片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30206" y="3343467"/>
            <a:ext cx="1013701" cy="764910"/>
          </a:xfrm>
          <a:prstGeom prst="rect">
            <a:avLst/>
          </a:prstGeom>
        </p:spPr>
      </p:pic>
      <p:pic>
        <p:nvPicPr>
          <p:cNvPr id="48" name="圖片 4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3973" y="4902754"/>
            <a:ext cx="1066494" cy="1066494"/>
          </a:xfrm>
          <a:prstGeom prst="rect">
            <a:avLst/>
          </a:prstGeom>
        </p:spPr>
      </p:pic>
      <p:sp>
        <p:nvSpPr>
          <p:cNvPr id="49" name="文字方塊 48"/>
          <p:cNvSpPr txBox="1"/>
          <p:nvPr/>
        </p:nvSpPr>
        <p:spPr>
          <a:xfrm>
            <a:off x="1603739" y="2922139"/>
            <a:ext cx="1107996" cy="461665"/>
          </a:xfrm>
          <a:prstGeom prst="rect">
            <a:avLst/>
          </a:prstGeom>
          <a:noFill/>
        </p:spPr>
        <p:txBody>
          <a:bodyPr wrap="none" rtlCol="0">
            <a:spAutoFit/>
          </a:bodyPr>
          <a:lstStyle/>
          <a:p>
            <a:r>
              <a:rPr lang="zh-TW" altLang="en-US" sz="2400" dirty="0">
                <a:ea typeface="標楷體" panose="03000509000000000000" pitchFamily="65" charset="-120"/>
              </a:rPr>
              <a:t>用戶端</a:t>
            </a:r>
          </a:p>
        </p:txBody>
      </p:sp>
      <p:sp>
        <p:nvSpPr>
          <p:cNvPr id="50" name="文字方塊 49"/>
          <p:cNvSpPr txBox="1"/>
          <p:nvPr/>
        </p:nvSpPr>
        <p:spPr>
          <a:xfrm>
            <a:off x="318745" y="1253570"/>
            <a:ext cx="8386735" cy="1477328"/>
          </a:xfrm>
          <a:prstGeom prst="rect">
            <a:avLst/>
          </a:prstGeom>
          <a:solidFill>
            <a:schemeClr val="accent6">
              <a:lumMod val="20000"/>
              <a:lumOff val="80000"/>
            </a:schemeClr>
          </a:solidFill>
        </p:spPr>
        <p:txBody>
          <a:bodyPr wrap="square" rtlCol="0">
            <a:spAutoFit/>
          </a:bodyPr>
          <a:lstStyle/>
          <a:p>
            <a:pPr marL="342900" indent="-342900">
              <a:buFont typeface="Wingdings" panose="05000000000000000000" pitchFamily="2" charset="2"/>
              <a:buChar char="Ø"/>
            </a:pPr>
            <a:r>
              <a:rPr lang="zh-TW" altLang="en-US" sz="2400" dirty="0">
                <a:solidFill>
                  <a:srgbClr val="FF0000"/>
                </a:solidFill>
                <a:ea typeface="標楷體" panose="03000509000000000000" pitchFamily="65" charset="-120"/>
              </a:rPr>
              <a:t>每一節點</a:t>
            </a:r>
            <a:r>
              <a:rPr lang="zh-TW" altLang="en-US" sz="2400" dirty="0">
                <a:ea typeface="標楷體" panose="03000509000000000000" pitchFamily="65" charset="-120"/>
              </a:rPr>
              <a:t>都同時具</a:t>
            </a:r>
            <a:r>
              <a:rPr lang="zh-TW" altLang="en-US" sz="2400" dirty="0">
                <a:solidFill>
                  <a:srgbClr val="FF0000"/>
                </a:solidFill>
                <a:ea typeface="標楷體" panose="03000509000000000000" pitchFamily="65" charset="-120"/>
              </a:rPr>
              <a:t>有</a:t>
            </a:r>
            <a:r>
              <a:rPr lang="zh-TW" altLang="en-US" sz="2400" b="1" u="sng" dirty="0">
                <a:solidFill>
                  <a:srgbClr val="FF0000"/>
                </a:solidFill>
                <a:effectLst>
                  <a:outerShdw blurRad="38100" dist="38100" dir="2700000" algn="tl">
                    <a:srgbClr val="000000">
                      <a:alpha val="43137"/>
                    </a:srgbClr>
                  </a:outerShdw>
                </a:effectLst>
                <a:ea typeface="標楷體" panose="03000509000000000000" pitchFamily="65" charset="-120"/>
              </a:rPr>
              <a:t>伺服器</a:t>
            </a:r>
            <a:r>
              <a:rPr lang="zh-TW" altLang="en-US" sz="2400" dirty="0">
                <a:ea typeface="標楷體" panose="03000509000000000000" pitchFamily="65" charset="-120"/>
              </a:rPr>
              <a:t>、</a:t>
            </a:r>
            <a:r>
              <a:rPr lang="zh-TW" altLang="en-US" sz="2400" b="1" u="sng" dirty="0">
                <a:solidFill>
                  <a:srgbClr val="FF0000"/>
                </a:solidFill>
                <a:effectLst>
                  <a:outerShdw blurRad="38100" dist="38100" dir="2700000" algn="tl">
                    <a:srgbClr val="000000">
                      <a:alpha val="43137"/>
                    </a:srgbClr>
                  </a:outerShdw>
                </a:effectLst>
                <a:ea typeface="標楷體" panose="03000509000000000000" pitchFamily="65" charset="-120"/>
              </a:rPr>
              <a:t>用戶端</a:t>
            </a:r>
            <a:r>
              <a:rPr lang="zh-TW" altLang="en-US" sz="2400" dirty="0">
                <a:solidFill>
                  <a:srgbClr val="FF0000"/>
                </a:solidFill>
                <a:ea typeface="標楷體" panose="03000509000000000000" pitchFamily="65" charset="-120"/>
              </a:rPr>
              <a:t>的角色</a:t>
            </a:r>
            <a:endParaRPr lang="en-US" altLang="zh-TW" sz="2400" dirty="0">
              <a:ea typeface="標楷體" panose="03000509000000000000" pitchFamily="65" charset="-120"/>
            </a:endParaRPr>
          </a:p>
          <a:p>
            <a:pPr marL="342900" indent="-342900">
              <a:buFont typeface="Wingdings" panose="05000000000000000000" pitchFamily="2" charset="2"/>
              <a:buChar char="Ø"/>
            </a:pPr>
            <a:r>
              <a:rPr lang="zh-TW" altLang="en-US" sz="2400" dirty="0">
                <a:ea typeface="標楷體" panose="03000509000000000000" pitchFamily="65" charset="-120"/>
              </a:rPr>
              <a:t>可以互相存取對方資源</a:t>
            </a:r>
            <a:endParaRPr lang="en-US" altLang="zh-TW" sz="2400" dirty="0">
              <a:ea typeface="標楷體" panose="03000509000000000000" pitchFamily="65" charset="-120"/>
            </a:endParaRPr>
          </a:p>
          <a:p>
            <a:pPr marL="342900" indent="-342900">
              <a:buFont typeface="Wingdings" panose="05000000000000000000" pitchFamily="2" charset="2"/>
              <a:buChar char="Ø"/>
            </a:pPr>
            <a:r>
              <a:rPr lang="zh-TW" altLang="en-US" sz="2400" dirty="0">
                <a:ea typeface="標楷體" panose="03000509000000000000" pitchFamily="65" charset="-120"/>
              </a:rPr>
              <a:t>彼此之間的關係是對等的</a:t>
            </a:r>
            <a:endParaRPr lang="en-US" altLang="zh-TW" sz="2400" dirty="0">
              <a:ea typeface="標楷體" panose="03000509000000000000" pitchFamily="65" charset="-120"/>
            </a:endParaRPr>
          </a:p>
          <a:p>
            <a:pPr marL="342900" indent="-342900">
              <a:buFont typeface="Wingdings" panose="05000000000000000000" pitchFamily="2" charset="2"/>
              <a:buChar char="Ø"/>
            </a:pPr>
            <a:r>
              <a:rPr lang="zh-TW" altLang="en-US" dirty="0">
                <a:latin typeface="標楷體" panose="03000509000000000000" pitchFamily="65" charset="-120"/>
                <a:ea typeface="標楷體" panose="03000509000000000000" pitchFamily="65" charset="-120"/>
              </a:rPr>
              <a:t>使用一般型</a:t>
            </a:r>
            <a:r>
              <a:rPr lang="en-US" altLang="zh-TW" dirty="0">
                <a:latin typeface="標楷體" panose="03000509000000000000" pitchFamily="65" charset="-120"/>
                <a:ea typeface="標楷體" panose="03000509000000000000" pitchFamily="65" charset="-120"/>
              </a:rPr>
              <a:t>P2P</a:t>
            </a:r>
            <a:r>
              <a:rPr lang="zh-TW" altLang="en-US" dirty="0">
                <a:latin typeface="標楷體" panose="03000509000000000000" pitchFamily="65" charset="-120"/>
                <a:ea typeface="標楷體" panose="03000509000000000000" pitchFamily="65" charset="-120"/>
              </a:rPr>
              <a:t>技術的網路系統有比特幣、</a:t>
            </a:r>
            <a:r>
              <a:rPr lang="en-US" altLang="zh-TW" dirty="0">
                <a:latin typeface="標楷體" panose="03000509000000000000" pitchFamily="65" charset="-120"/>
                <a:ea typeface="標楷體" panose="03000509000000000000" pitchFamily="65" charset="-120"/>
              </a:rPr>
              <a:t>Gnutella</a:t>
            </a:r>
            <a:r>
              <a:rPr lang="zh-TW" altLang="en-US" dirty="0">
                <a:latin typeface="標楷體" panose="03000509000000000000" pitchFamily="65" charset="-120"/>
                <a:ea typeface="標楷體" panose="03000509000000000000" pitchFamily="65" charset="-120"/>
              </a:rPr>
              <a:t>等</a:t>
            </a:r>
            <a:endParaRPr lang="zh-TW" altLang="en-US" sz="2400" dirty="0">
              <a:latin typeface="標楷體" panose="03000509000000000000" pitchFamily="65" charset="-120"/>
              <a:ea typeface="標楷體" panose="03000509000000000000" pitchFamily="65" charset="-120"/>
            </a:endParaRPr>
          </a:p>
        </p:txBody>
      </p:sp>
      <p:sp>
        <p:nvSpPr>
          <p:cNvPr id="51" name="爆炸 2 50"/>
          <p:cNvSpPr/>
          <p:nvPr/>
        </p:nvSpPr>
        <p:spPr>
          <a:xfrm>
            <a:off x="2877328" y="3819798"/>
            <a:ext cx="2741129" cy="2247462"/>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4000" dirty="0"/>
              <a:t>網路</a:t>
            </a:r>
          </a:p>
        </p:txBody>
      </p:sp>
      <p:pic>
        <p:nvPicPr>
          <p:cNvPr id="35" name="圖片 3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7220" y="3054760"/>
            <a:ext cx="879062" cy="1366887"/>
          </a:xfrm>
          <a:prstGeom prst="rect">
            <a:avLst/>
          </a:prstGeom>
        </p:spPr>
      </p:pic>
      <p:sp>
        <p:nvSpPr>
          <p:cNvPr id="5" name="矩形 4"/>
          <p:cNvSpPr/>
          <p:nvPr/>
        </p:nvSpPr>
        <p:spPr>
          <a:xfrm>
            <a:off x="381790" y="801198"/>
            <a:ext cx="5173766" cy="369332"/>
          </a:xfrm>
          <a:prstGeom prst="rect">
            <a:avLst/>
          </a:prstGeom>
          <a:solidFill>
            <a:schemeClr val="accent5">
              <a:lumMod val="20000"/>
              <a:lumOff val="80000"/>
            </a:schemeClr>
          </a:solidFill>
        </p:spPr>
        <p:txBody>
          <a:bodyPr wrap="square">
            <a:spAutoFit/>
          </a:bodyPr>
          <a:lstStyle/>
          <a:p>
            <a:r>
              <a:rPr lang="zh-TW" altLang="en-US" dirty="0"/>
              <a:t>資料來源：</a:t>
            </a:r>
            <a:r>
              <a:rPr lang="en-US" altLang="zh-TW" dirty="0"/>
              <a:t>https://zh.wikipedia.org/wiki/</a:t>
            </a:r>
            <a:r>
              <a:rPr lang="zh-TW" altLang="en-US" dirty="0"/>
              <a:t>對等網路</a:t>
            </a:r>
          </a:p>
        </p:txBody>
      </p:sp>
      <p:sp>
        <p:nvSpPr>
          <p:cNvPr id="6" name="矩形 5"/>
          <p:cNvSpPr/>
          <p:nvPr/>
        </p:nvSpPr>
        <p:spPr>
          <a:xfrm>
            <a:off x="7391186" y="4838628"/>
            <a:ext cx="1800493" cy="1200329"/>
          </a:xfrm>
          <a:prstGeom prst="rect">
            <a:avLst/>
          </a:prstGeom>
        </p:spPr>
        <p:txBody>
          <a:bodyPr wrap="none">
            <a:spAutoFit/>
          </a:bodyPr>
          <a:lstStyle/>
          <a:p>
            <a:r>
              <a:rPr lang="zh-TW" altLang="en-US" dirty="0"/>
              <a:t>每一節點</a:t>
            </a:r>
            <a:endParaRPr lang="en-US" altLang="zh-TW" dirty="0"/>
          </a:p>
          <a:p>
            <a:r>
              <a:rPr lang="zh-TW" altLang="en-US" dirty="0"/>
              <a:t>都同時具有</a:t>
            </a:r>
            <a:endParaRPr lang="en-US" altLang="zh-TW" dirty="0"/>
          </a:p>
          <a:p>
            <a:r>
              <a:rPr lang="zh-TW" altLang="en-US" dirty="0"/>
              <a:t>伺服器、用戶端</a:t>
            </a:r>
            <a:endParaRPr lang="en-US" altLang="zh-TW" dirty="0"/>
          </a:p>
          <a:p>
            <a:r>
              <a:rPr lang="zh-TW" altLang="en-US" dirty="0"/>
              <a:t>的角色</a:t>
            </a:r>
          </a:p>
        </p:txBody>
      </p:sp>
      <p:sp>
        <p:nvSpPr>
          <p:cNvPr id="24" name="矩形 23"/>
          <p:cNvSpPr/>
          <p:nvPr/>
        </p:nvSpPr>
        <p:spPr>
          <a:xfrm>
            <a:off x="2741179" y="2870802"/>
            <a:ext cx="1800493" cy="1200329"/>
          </a:xfrm>
          <a:prstGeom prst="rect">
            <a:avLst/>
          </a:prstGeom>
        </p:spPr>
        <p:txBody>
          <a:bodyPr wrap="none">
            <a:spAutoFit/>
          </a:bodyPr>
          <a:lstStyle/>
          <a:p>
            <a:r>
              <a:rPr lang="zh-TW" altLang="en-US" dirty="0"/>
              <a:t>每一節點</a:t>
            </a:r>
            <a:endParaRPr lang="en-US" altLang="zh-TW" dirty="0"/>
          </a:p>
          <a:p>
            <a:r>
              <a:rPr lang="zh-TW" altLang="en-US" dirty="0"/>
              <a:t>都同時具有</a:t>
            </a:r>
            <a:endParaRPr lang="en-US" altLang="zh-TW" dirty="0"/>
          </a:p>
          <a:p>
            <a:r>
              <a:rPr lang="zh-TW" altLang="en-US" dirty="0"/>
              <a:t>伺服器、用戶端</a:t>
            </a:r>
            <a:endParaRPr lang="en-US" altLang="zh-TW" dirty="0"/>
          </a:p>
          <a:p>
            <a:r>
              <a:rPr lang="zh-TW" altLang="en-US" dirty="0"/>
              <a:t>的角色</a:t>
            </a:r>
          </a:p>
        </p:txBody>
      </p:sp>
    </p:spTree>
    <p:extLst>
      <p:ext uri="{BB962C8B-B14F-4D97-AF65-F5344CB8AC3E}">
        <p14:creationId xmlns:p14="http://schemas.microsoft.com/office/powerpoint/2010/main" val="2275793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en-US" altLang="zh-TW" sz="4800" dirty="0">
                <a:solidFill>
                  <a:schemeClr val="tx1"/>
                </a:solidFill>
              </a:rPr>
              <a:t>A.3. </a:t>
            </a:r>
            <a:r>
              <a:rPr lang="zh-TW" altLang="en-US" sz="4800" dirty="0">
                <a:solidFill>
                  <a:schemeClr val="tx1"/>
                </a:solidFill>
              </a:rPr>
              <a:t>網路標準與通訊協定</a:t>
            </a:r>
          </a:p>
        </p:txBody>
      </p:sp>
      <p:sp>
        <p:nvSpPr>
          <p:cNvPr id="3" name="副標題 2"/>
          <p:cNvSpPr>
            <a:spLocks noGrp="1"/>
          </p:cNvSpPr>
          <p:nvPr>
            <p:ph type="subTitle" idx="1"/>
          </p:nvPr>
        </p:nvSpPr>
        <p:spPr/>
        <p:txBody>
          <a:bodyPr/>
          <a:lstStyle/>
          <a:p>
            <a:endParaRPr lang="zh-TW" altLang="en-US"/>
          </a:p>
        </p:txBody>
      </p:sp>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spTree>
    <p:extLst>
      <p:ext uri="{BB962C8B-B14F-4D97-AF65-F5344CB8AC3E}">
        <p14:creationId xmlns:p14="http://schemas.microsoft.com/office/powerpoint/2010/main" val="24335800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7"/>
            <a:ext cx="7886700" cy="768730"/>
          </a:xfrm>
        </p:spPr>
        <p:txBody>
          <a:bodyPr/>
          <a:lstStyle/>
          <a:p>
            <a:r>
              <a:rPr lang="en-US" altLang="zh-TW" dirty="0"/>
              <a:t>A.3.1.</a:t>
            </a:r>
            <a:r>
              <a:rPr lang="zh-TW" altLang="en-US" dirty="0"/>
              <a:t>通訊協定與標準</a:t>
            </a:r>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sp>
        <p:nvSpPr>
          <p:cNvPr id="6" name="文字方塊 5"/>
          <p:cNvSpPr txBox="1"/>
          <p:nvPr/>
        </p:nvSpPr>
        <p:spPr>
          <a:xfrm>
            <a:off x="173132" y="3073385"/>
            <a:ext cx="2585285" cy="2308324"/>
          </a:xfrm>
          <a:prstGeom prst="rect">
            <a:avLst/>
          </a:prstGeom>
          <a:noFill/>
        </p:spPr>
        <p:txBody>
          <a:bodyPr wrap="square" rtlCol="0">
            <a:spAutoFit/>
          </a:bodyPr>
          <a:lstStyle/>
          <a:p>
            <a:pPr algn="just"/>
            <a:r>
              <a:rPr lang="zh-TW" altLang="en-US" sz="2400" dirty="0">
                <a:latin typeface="標楷體" panose="03000509000000000000" pitchFamily="65" charset="-120"/>
                <a:ea typeface="標楷體" panose="03000509000000000000" pitchFamily="65" charset="-120"/>
              </a:rPr>
              <a:t>為了確保資料能正確的傳送到目的地，</a:t>
            </a:r>
            <a:r>
              <a:rPr lang="zh-TW" altLang="en-US" sz="2400" dirty="0">
                <a:solidFill>
                  <a:srgbClr val="FF0000"/>
                </a:solidFill>
                <a:latin typeface="標楷體" panose="03000509000000000000" pitchFamily="65" charset="-120"/>
                <a:ea typeface="標楷體" panose="03000509000000000000" pitchFamily="65" charset="-120"/>
              </a:rPr>
              <a:t>每台設備都必須要有一套</a:t>
            </a:r>
            <a:r>
              <a:rPr lang="zh-TW" altLang="en-US" sz="2400" b="1" u="sng" dirty="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共同</a:t>
            </a:r>
            <a:r>
              <a:rPr lang="zh-TW" altLang="en-US" sz="2400" dirty="0">
                <a:solidFill>
                  <a:srgbClr val="FF0000"/>
                </a:solidFill>
                <a:latin typeface="標楷體" panose="03000509000000000000" pitchFamily="65" charset="-120"/>
                <a:ea typeface="標楷體" panose="03000509000000000000" pitchFamily="65" charset="-120"/>
              </a:rPr>
              <a:t>的「</a:t>
            </a:r>
            <a:r>
              <a:rPr lang="zh-TW" altLang="en-US" sz="2400" b="1" dirty="0">
                <a:solidFill>
                  <a:srgbClr val="FF0000"/>
                </a:solidFill>
                <a:latin typeface="標楷體" panose="03000509000000000000" pitchFamily="65" charset="-120"/>
                <a:ea typeface="標楷體" panose="03000509000000000000" pitchFamily="65" charset="-120"/>
              </a:rPr>
              <a:t>標準</a:t>
            </a:r>
            <a:r>
              <a:rPr lang="zh-TW" altLang="en-US" sz="2400" dirty="0">
                <a:solidFill>
                  <a:srgbClr val="FF0000"/>
                </a:solidFill>
                <a:latin typeface="標楷體" panose="03000509000000000000" pitchFamily="65" charset="-120"/>
                <a:ea typeface="標楷體" panose="03000509000000000000" pitchFamily="65" charset="-120"/>
              </a:rPr>
              <a:t>」與「</a:t>
            </a:r>
            <a:r>
              <a:rPr lang="zh-TW" altLang="en-US" sz="2400" b="1" dirty="0">
                <a:solidFill>
                  <a:srgbClr val="FF0000"/>
                </a:solidFill>
                <a:latin typeface="標楷體" panose="03000509000000000000" pitchFamily="65" charset="-120"/>
                <a:ea typeface="標楷體" panose="03000509000000000000" pitchFamily="65" charset="-120"/>
              </a:rPr>
              <a:t>規則</a:t>
            </a:r>
            <a:r>
              <a:rPr lang="zh-TW" altLang="en-US" sz="2400" dirty="0">
                <a:solidFill>
                  <a:srgbClr val="FF0000"/>
                </a:solidFill>
                <a:latin typeface="標楷體" panose="03000509000000000000" pitchFamily="65" charset="-120"/>
                <a:ea typeface="標楷體" panose="03000509000000000000" pitchFamily="65" charset="-120"/>
              </a:rPr>
              <a:t>」</a:t>
            </a:r>
            <a:endParaRPr lang="zh-TW" altLang="en-US" sz="2400" dirty="0">
              <a:latin typeface="標楷體" panose="03000509000000000000" pitchFamily="65" charset="-120"/>
              <a:ea typeface="標楷體" panose="03000509000000000000" pitchFamily="65" charset="-120"/>
            </a:endParaRPr>
          </a:p>
        </p:txBody>
      </p:sp>
      <p:grpSp>
        <p:nvGrpSpPr>
          <p:cNvPr id="30" name="群組 29">
            <a:extLst>
              <a:ext uri="{FF2B5EF4-FFF2-40B4-BE49-F238E27FC236}">
                <a16:creationId xmlns:a16="http://schemas.microsoft.com/office/drawing/2014/main" id="{1D995237-6A96-4FF3-A029-4FED90B7CFC0}"/>
              </a:ext>
            </a:extLst>
          </p:cNvPr>
          <p:cNvGrpSpPr/>
          <p:nvPr/>
        </p:nvGrpSpPr>
        <p:grpSpPr>
          <a:xfrm>
            <a:off x="2768001" y="3073385"/>
            <a:ext cx="5932076" cy="2574867"/>
            <a:chOff x="1355750" y="3479315"/>
            <a:chExt cx="5932076" cy="2574867"/>
          </a:xfrm>
        </p:grpSpPr>
        <p:pic>
          <p:nvPicPr>
            <p:cNvPr id="14" name="圖片 13">
              <a:extLst>
                <a:ext uri="{FF2B5EF4-FFF2-40B4-BE49-F238E27FC236}">
                  <a16:creationId xmlns:a16="http://schemas.microsoft.com/office/drawing/2014/main" id="{8CDEA518-109C-4F86-8E9C-B33DE8DF05A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39897" y="4359341"/>
              <a:ext cx="920981" cy="1268735"/>
            </a:xfrm>
            <a:prstGeom prst="rect">
              <a:avLst/>
            </a:prstGeom>
          </p:spPr>
        </p:pic>
        <p:pic>
          <p:nvPicPr>
            <p:cNvPr id="16" name="圖片 15">
              <a:extLst>
                <a:ext uri="{FF2B5EF4-FFF2-40B4-BE49-F238E27FC236}">
                  <a16:creationId xmlns:a16="http://schemas.microsoft.com/office/drawing/2014/main" id="{C04AABCB-D50D-463A-9153-975D155DC4D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08347" y="4359341"/>
              <a:ext cx="921688" cy="1268735"/>
            </a:xfrm>
            <a:prstGeom prst="rect">
              <a:avLst/>
            </a:prstGeom>
          </p:spPr>
        </p:pic>
        <p:grpSp>
          <p:nvGrpSpPr>
            <p:cNvPr id="17" name="群組 16">
              <a:extLst>
                <a:ext uri="{FF2B5EF4-FFF2-40B4-BE49-F238E27FC236}">
                  <a16:creationId xmlns:a16="http://schemas.microsoft.com/office/drawing/2014/main" id="{3305F67B-6A05-400E-946C-CD7BCC24DAE4}"/>
                </a:ext>
              </a:extLst>
            </p:cNvPr>
            <p:cNvGrpSpPr/>
            <p:nvPr/>
          </p:nvGrpSpPr>
          <p:grpSpPr>
            <a:xfrm>
              <a:off x="5984937" y="3479315"/>
              <a:ext cx="1302889" cy="852211"/>
              <a:chOff x="2172349" y="1526319"/>
              <a:chExt cx="1302889" cy="852211"/>
            </a:xfrm>
          </p:grpSpPr>
          <p:sp>
            <p:nvSpPr>
              <p:cNvPr id="18" name="橢圓形圖說文字 13">
                <a:extLst>
                  <a:ext uri="{FF2B5EF4-FFF2-40B4-BE49-F238E27FC236}">
                    <a16:creationId xmlns:a16="http://schemas.microsoft.com/office/drawing/2014/main" id="{82646579-AB71-4CE5-B05F-35CC508C80AD}"/>
                  </a:ext>
                </a:extLst>
              </p:cNvPr>
              <p:cNvSpPr/>
              <p:nvPr/>
            </p:nvSpPr>
            <p:spPr>
              <a:xfrm>
                <a:off x="2304534" y="1526319"/>
                <a:ext cx="967279" cy="852211"/>
              </a:xfrm>
              <a:prstGeom prst="wedgeEllipseCallout">
                <a:avLst>
                  <a:gd name="adj1" fmla="val -26435"/>
                  <a:gd name="adj2" fmla="val 54942"/>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TW" altLang="en-US" sz="1400" dirty="0">
                  <a:latin typeface="微軟正黑體" panose="020B0604030504040204" pitchFamily="34" charset="-120"/>
                  <a:ea typeface="微軟正黑體" panose="020B0604030504040204" pitchFamily="34" charset="-120"/>
                </a:endParaRPr>
              </a:p>
            </p:txBody>
          </p:sp>
          <p:sp>
            <p:nvSpPr>
              <p:cNvPr id="19" name="矩形 18">
                <a:extLst>
                  <a:ext uri="{FF2B5EF4-FFF2-40B4-BE49-F238E27FC236}">
                    <a16:creationId xmlns:a16="http://schemas.microsoft.com/office/drawing/2014/main" id="{5EAC411B-EB23-45C3-A916-76B53599E32C}"/>
                  </a:ext>
                </a:extLst>
              </p:cNvPr>
              <p:cNvSpPr/>
              <p:nvPr/>
            </p:nvSpPr>
            <p:spPr>
              <a:xfrm>
                <a:off x="2172349" y="1780301"/>
                <a:ext cx="1302889" cy="461665"/>
              </a:xfrm>
              <a:prstGeom prst="rect">
                <a:avLst/>
              </a:prstGeom>
            </p:spPr>
            <p:txBody>
              <a:bodyPr wrap="square">
                <a:spAutoFit/>
              </a:bodyPr>
              <a:lstStyle/>
              <a:p>
                <a:pPr algn="ctr"/>
                <a:r>
                  <a:rPr lang="en-US" altLang="zh-TW" sz="1200" dirty="0">
                    <a:solidFill>
                      <a:schemeClr val="bg1"/>
                    </a:solidFill>
                    <a:latin typeface="微軟正黑體" panose="020B0604030504040204" pitchFamily="34" charset="-120"/>
                    <a:ea typeface="微軟正黑體" panose="020B0604030504040204" pitchFamily="34" charset="-120"/>
                  </a:rPr>
                  <a:t>Couldn't be better!</a:t>
                </a:r>
                <a:endParaRPr lang="zh-TW" altLang="en-US" sz="1200" dirty="0">
                  <a:solidFill>
                    <a:schemeClr val="bg1"/>
                  </a:solidFill>
                  <a:latin typeface="微軟正黑體" panose="020B0604030504040204" pitchFamily="34" charset="-120"/>
                  <a:ea typeface="微軟正黑體" panose="020B0604030504040204" pitchFamily="34" charset="-120"/>
                </a:endParaRPr>
              </a:p>
            </p:txBody>
          </p:sp>
        </p:grpSp>
        <p:sp>
          <p:nvSpPr>
            <p:cNvPr id="20" name="矩形 19">
              <a:extLst>
                <a:ext uri="{FF2B5EF4-FFF2-40B4-BE49-F238E27FC236}">
                  <a16:creationId xmlns:a16="http://schemas.microsoft.com/office/drawing/2014/main" id="{7E95C257-A2D2-4F0E-8C90-D0BC91B78707}"/>
                </a:ext>
              </a:extLst>
            </p:cNvPr>
            <p:cNvSpPr/>
            <p:nvPr/>
          </p:nvSpPr>
          <p:spPr>
            <a:xfrm>
              <a:off x="1655669" y="5684850"/>
              <a:ext cx="1889436" cy="369332"/>
            </a:xfrm>
            <a:prstGeom prst="rect">
              <a:avLst/>
            </a:prstGeom>
          </p:spPr>
          <p:txBody>
            <a:bodyPr wrap="square">
              <a:spAutoFit/>
            </a:bodyPr>
            <a:lstStyle/>
            <a:p>
              <a:pPr algn="ctr"/>
              <a:r>
                <a:rPr lang="zh-TW" altLang="en-US" dirty="0">
                  <a:solidFill>
                    <a:schemeClr val="bg2">
                      <a:lumMod val="25000"/>
                    </a:schemeClr>
                  </a:solidFill>
                  <a:latin typeface="微軟正黑體" panose="020B0604030504040204" pitchFamily="34" charset="-120"/>
                  <a:ea typeface="微軟正黑體" panose="020B0604030504040204" pitchFamily="34" charset="-120"/>
                </a:rPr>
                <a:t>德國人</a:t>
              </a:r>
              <a:r>
                <a:rPr lang="en-US" altLang="zh-TW" dirty="0">
                  <a:solidFill>
                    <a:schemeClr val="bg2">
                      <a:lumMod val="25000"/>
                    </a:schemeClr>
                  </a:solidFill>
                  <a:latin typeface="微軟正黑體" panose="020B0604030504040204" pitchFamily="34" charset="-120"/>
                  <a:ea typeface="微軟正黑體" panose="020B0604030504040204" pitchFamily="34" charset="-120"/>
                </a:rPr>
                <a:t>(</a:t>
              </a:r>
              <a:r>
                <a:rPr lang="zh-TW" altLang="en-US" dirty="0">
                  <a:solidFill>
                    <a:schemeClr val="bg2">
                      <a:lumMod val="25000"/>
                    </a:schemeClr>
                  </a:solidFill>
                  <a:latin typeface="微軟正黑體" panose="020B0604030504040204" pitchFamily="34" charset="-120"/>
                  <a:ea typeface="微軟正黑體" panose="020B0604030504040204" pitchFamily="34" charset="-120"/>
                </a:rPr>
                <a:t>懂英文</a:t>
              </a:r>
              <a:r>
                <a:rPr lang="en-US" altLang="zh-TW" dirty="0">
                  <a:solidFill>
                    <a:schemeClr val="bg2">
                      <a:lumMod val="25000"/>
                    </a:schemeClr>
                  </a:solidFill>
                  <a:latin typeface="微軟正黑體" panose="020B0604030504040204" pitchFamily="34" charset="-120"/>
                  <a:ea typeface="微軟正黑體" panose="020B0604030504040204" pitchFamily="34" charset="-120"/>
                </a:rPr>
                <a:t>)</a:t>
              </a:r>
              <a:endParaRPr lang="zh-TW" altLang="en-US" dirty="0">
                <a:solidFill>
                  <a:schemeClr val="bg2">
                    <a:lumMod val="25000"/>
                  </a:schemeClr>
                </a:solidFill>
                <a:latin typeface="微軟正黑體" panose="020B0604030504040204" pitchFamily="34" charset="-120"/>
                <a:ea typeface="微軟正黑體" panose="020B0604030504040204" pitchFamily="34" charset="-120"/>
              </a:endParaRPr>
            </a:p>
          </p:txBody>
        </p:sp>
        <p:sp>
          <p:nvSpPr>
            <p:cNvPr id="21" name="矩形 20">
              <a:extLst>
                <a:ext uri="{FF2B5EF4-FFF2-40B4-BE49-F238E27FC236}">
                  <a16:creationId xmlns:a16="http://schemas.microsoft.com/office/drawing/2014/main" id="{513FD156-E241-45AF-8CD8-694E291B3694}"/>
                </a:ext>
              </a:extLst>
            </p:cNvPr>
            <p:cNvSpPr/>
            <p:nvPr/>
          </p:nvSpPr>
          <p:spPr>
            <a:xfrm>
              <a:off x="4824473" y="5684850"/>
              <a:ext cx="1889436" cy="369332"/>
            </a:xfrm>
            <a:prstGeom prst="rect">
              <a:avLst/>
            </a:prstGeom>
          </p:spPr>
          <p:txBody>
            <a:bodyPr wrap="square">
              <a:spAutoFit/>
            </a:bodyPr>
            <a:lstStyle/>
            <a:p>
              <a:pPr algn="ctr"/>
              <a:r>
                <a:rPr lang="zh-TW" altLang="en-US" dirty="0">
                  <a:solidFill>
                    <a:schemeClr val="bg2">
                      <a:lumMod val="25000"/>
                    </a:schemeClr>
                  </a:solidFill>
                  <a:latin typeface="微軟正黑體" panose="020B0604030504040204" pitchFamily="34" charset="-120"/>
                  <a:ea typeface="微軟正黑體" panose="020B0604030504040204" pitchFamily="34" charset="-120"/>
                </a:rPr>
                <a:t>法國人</a:t>
              </a:r>
              <a:r>
                <a:rPr lang="en-US" altLang="zh-TW" dirty="0">
                  <a:solidFill>
                    <a:schemeClr val="bg2">
                      <a:lumMod val="25000"/>
                    </a:schemeClr>
                  </a:solidFill>
                  <a:latin typeface="微軟正黑體" panose="020B0604030504040204" pitchFamily="34" charset="-120"/>
                  <a:ea typeface="微軟正黑體" panose="020B0604030504040204" pitchFamily="34" charset="-120"/>
                </a:rPr>
                <a:t>(</a:t>
              </a:r>
              <a:r>
                <a:rPr lang="zh-TW" altLang="en-US" dirty="0">
                  <a:solidFill>
                    <a:schemeClr val="bg2">
                      <a:lumMod val="25000"/>
                    </a:schemeClr>
                  </a:solidFill>
                  <a:latin typeface="微軟正黑體" panose="020B0604030504040204" pitchFamily="34" charset="-120"/>
                  <a:ea typeface="微軟正黑體" panose="020B0604030504040204" pitchFamily="34" charset="-120"/>
                </a:rPr>
                <a:t>懂英文</a:t>
              </a:r>
              <a:r>
                <a:rPr lang="en-US" altLang="zh-TW" dirty="0">
                  <a:solidFill>
                    <a:schemeClr val="bg2">
                      <a:lumMod val="25000"/>
                    </a:schemeClr>
                  </a:solidFill>
                  <a:latin typeface="微軟正黑體" panose="020B0604030504040204" pitchFamily="34" charset="-120"/>
                  <a:ea typeface="微軟正黑體" panose="020B0604030504040204" pitchFamily="34" charset="-120"/>
                </a:rPr>
                <a:t>)</a:t>
              </a:r>
              <a:endParaRPr lang="zh-TW" altLang="en-US" dirty="0">
                <a:solidFill>
                  <a:schemeClr val="bg2">
                    <a:lumMod val="25000"/>
                  </a:schemeClr>
                </a:solidFill>
                <a:latin typeface="微軟正黑體" panose="020B0604030504040204" pitchFamily="34" charset="-120"/>
                <a:ea typeface="微軟正黑體" panose="020B0604030504040204" pitchFamily="34" charset="-120"/>
              </a:endParaRPr>
            </a:p>
          </p:txBody>
        </p:sp>
        <p:grpSp>
          <p:nvGrpSpPr>
            <p:cNvPr id="22" name="群組 21">
              <a:extLst>
                <a:ext uri="{FF2B5EF4-FFF2-40B4-BE49-F238E27FC236}">
                  <a16:creationId xmlns:a16="http://schemas.microsoft.com/office/drawing/2014/main" id="{B5AAE1F8-2675-4897-A62F-60B11B01C255}"/>
                </a:ext>
              </a:extLst>
            </p:cNvPr>
            <p:cNvGrpSpPr/>
            <p:nvPr/>
          </p:nvGrpSpPr>
          <p:grpSpPr>
            <a:xfrm>
              <a:off x="1355750" y="3479315"/>
              <a:ext cx="1302889" cy="852211"/>
              <a:chOff x="-885947" y="1467647"/>
              <a:chExt cx="1302889" cy="852211"/>
            </a:xfrm>
          </p:grpSpPr>
          <p:sp>
            <p:nvSpPr>
              <p:cNvPr id="23" name="橢圓形圖說文字 13">
                <a:extLst>
                  <a:ext uri="{FF2B5EF4-FFF2-40B4-BE49-F238E27FC236}">
                    <a16:creationId xmlns:a16="http://schemas.microsoft.com/office/drawing/2014/main" id="{FFF554E2-C201-4BFA-A72A-107C1CE1D7C0}"/>
                  </a:ext>
                </a:extLst>
              </p:cNvPr>
              <p:cNvSpPr/>
              <p:nvPr/>
            </p:nvSpPr>
            <p:spPr>
              <a:xfrm>
                <a:off x="-714905" y="1467647"/>
                <a:ext cx="967279" cy="852211"/>
              </a:xfrm>
              <a:prstGeom prst="wedgeEllipseCallout">
                <a:avLst>
                  <a:gd name="adj1" fmla="val 43480"/>
                  <a:gd name="adj2" fmla="val 47119"/>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TW" altLang="en-US" sz="1400" dirty="0">
                  <a:latin typeface="微軟正黑體" panose="020B0604030504040204" pitchFamily="34" charset="-120"/>
                  <a:ea typeface="微軟正黑體" panose="020B0604030504040204" pitchFamily="34" charset="-120"/>
                </a:endParaRPr>
              </a:p>
            </p:txBody>
          </p:sp>
          <p:sp>
            <p:nvSpPr>
              <p:cNvPr id="24" name="矩形 23">
                <a:extLst>
                  <a:ext uri="{FF2B5EF4-FFF2-40B4-BE49-F238E27FC236}">
                    <a16:creationId xmlns:a16="http://schemas.microsoft.com/office/drawing/2014/main" id="{416A532A-58BB-4009-9C70-007729DBA486}"/>
                  </a:ext>
                </a:extLst>
              </p:cNvPr>
              <p:cNvSpPr/>
              <p:nvPr/>
            </p:nvSpPr>
            <p:spPr>
              <a:xfrm>
                <a:off x="-885947" y="1683862"/>
                <a:ext cx="1302889" cy="461665"/>
              </a:xfrm>
              <a:prstGeom prst="rect">
                <a:avLst/>
              </a:prstGeom>
            </p:spPr>
            <p:txBody>
              <a:bodyPr wrap="square">
                <a:spAutoFit/>
              </a:bodyPr>
              <a:lstStyle/>
              <a:p>
                <a:pPr algn="ctr"/>
                <a:r>
                  <a:rPr lang="en-US" altLang="zh-TW" sz="1200" dirty="0">
                    <a:solidFill>
                      <a:schemeClr val="bg1"/>
                    </a:solidFill>
                    <a:latin typeface="微軟正黑體" panose="020B0604030504040204" pitchFamily="34" charset="-120"/>
                    <a:ea typeface="微軟正黑體" panose="020B0604030504040204" pitchFamily="34" charset="-120"/>
                  </a:rPr>
                  <a:t> How are</a:t>
                </a:r>
              </a:p>
              <a:p>
                <a:pPr algn="ctr"/>
                <a:r>
                  <a:rPr lang="en-US" altLang="zh-TW" sz="1200" dirty="0">
                    <a:solidFill>
                      <a:schemeClr val="bg1"/>
                    </a:solidFill>
                    <a:latin typeface="微軟正黑體" panose="020B0604030504040204" pitchFamily="34" charset="-120"/>
                    <a:ea typeface="微軟正黑體" panose="020B0604030504040204" pitchFamily="34" charset="-120"/>
                  </a:rPr>
                  <a:t> you? </a:t>
                </a:r>
                <a:endParaRPr lang="zh-TW" altLang="en-US" sz="1200" dirty="0">
                  <a:solidFill>
                    <a:schemeClr val="bg1"/>
                  </a:solidFill>
                  <a:latin typeface="微軟正黑體" panose="020B0604030504040204" pitchFamily="34" charset="-120"/>
                  <a:ea typeface="微軟正黑體" panose="020B0604030504040204" pitchFamily="34" charset="-120"/>
                </a:endParaRPr>
              </a:p>
            </p:txBody>
          </p:sp>
        </p:grpSp>
        <p:cxnSp>
          <p:nvCxnSpPr>
            <p:cNvPr id="26" name="直線單箭頭接點 25">
              <a:extLst>
                <a:ext uri="{FF2B5EF4-FFF2-40B4-BE49-F238E27FC236}">
                  <a16:creationId xmlns:a16="http://schemas.microsoft.com/office/drawing/2014/main" id="{BF7B13AC-A8EF-440F-8CF9-094247BFA370}"/>
                </a:ext>
              </a:extLst>
            </p:cNvPr>
            <p:cNvCxnSpPr/>
            <p:nvPr/>
          </p:nvCxnSpPr>
          <p:spPr>
            <a:xfrm>
              <a:off x="3350353" y="5125045"/>
              <a:ext cx="1804219" cy="0"/>
            </a:xfrm>
            <a:prstGeom prst="straightConnector1">
              <a:avLst/>
            </a:prstGeom>
            <a:ln w="38100">
              <a:headEnd type="triangle"/>
              <a:tailEnd type="triangle"/>
            </a:ln>
          </p:spPr>
          <p:style>
            <a:lnRef idx="3">
              <a:schemeClr val="accent5"/>
            </a:lnRef>
            <a:fillRef idx="0">
              <a:schemeClr val="accent5"/>
            </a:fillRef>
            <a:effectRef idx="2">
              <a:schemeClr val="accent5"/>
            </a:effectRef>
            <a:fontRef idx="minor">
              <a:schemeClr val="tx1"/>
            </a:fontRef>
          </p:style>
        </p:cxnSp>
        <p:sp>
          <p:nvSpPr>
            <p:cNvPr id="27" name="矩形 26">
              <a:extLst>
                <a:ext uri="{FF2B5EF4-FFF2-40B4-BE49-F238E27FC236}">
                  <a16:creationId xmlns:a16="http://schemas.microsoft.com/office/drawing/2014/main" id="{BC8F9FC1-4FF7-4577-BEF3-27A5FEDD7762}"/>
                </a:ext>
              </a:extLst>
            </p:cNvPr>
            <p:cNvSpPr/>
            <p:nvPr/>
          </p:nvSpPr>
          <p:spPr>
            <a:xfrm>
              <a:off x="3307744" y="5145986"/>
              <a:ext cx="1889436" cy="369332"/>
            </a:xfrm>
            <a:prstGeom prst="rect">
              <a:avLst/>
            </a:prstGeom>
          </p:spPr>
          <p:txBody>
            <a:bodyPr wrap="square">
              <a:spAutoFit/>
            </a:bodyPr>
            <a:lstStyle/>
            <a:p>
              <a:pPr algn="ctr"/>
              <a:r>
                <a:rPr lang="zh-TW" altLang="en-US" dirty="0">
                  <a:solidFill>
                    <a:schemeClr val="bg2">
                      <a:lumMod val="25000"/>
                    </a:schemeClr>
                  </a:solidFill>
                  <a:latin typeface="微軟正黑體" panose="020B0604030504040204" pitchFamily="34" charset="-120"/>
                  <a:ea typeface="微軟正黑體" panose="020B0604030504040204" pitchFamily="34" charset="-120"/>
                </a:rPr>
                <a:t>溝通良好</a:t>
              </a:r>
            </a:p>
          </p:txBody>
        </p:sp>
        <p:sp>
          <p:nvSpPr>
            <p:cNvPr id="28" name="矩形 27">
              <a:extLst>
                <a:ext uri="{FF2B5EF4-FFF2-40B4-BE49-F238E27FC236}">
                  <a16:creationId xmlns:a16="http://schemas.microsoft.com/office/drawing/2014/main" id="{D8496236-B6BC-4911-9BC1-FBDE5BCE0DDB}"/>
                </a:ext>
              </a:extLst>
            </p:cNvPr>
            <p:cNvSpPr/>
            <p:nvPr/>
          </p:nvSpPr>
          <p:spPr>
            <a:xfrm>
              <a:off x="2735733" y="3884246"/>
              <a:ext cx="3033458" cy="369332"/>
            </a:xfrm>
            <a:prstGeom prst="rect">
              <a:avLst/>
            </a:prstGeom>
            <a:solidFill>
              <a:schemeClr val="accent1">
                <a:lumMod val="50000"/>
              </a:schemeClr>
            </a:solidFill>
          </p:spPr>
          <p:txBody>
            <a:bodyPr wrap="square">
              <a:spAutoFit/>
            </a:bodyPr>
            <a:lstStyle/>
            <a:p>
              <a:pPr algn="ctr"/>
              <a:r>
                <a:rPr lang="zh-TW" altLang="en-US" b="1" dirty="0">
                  <a:solidFill>
                    <a:schemeClr val="bg1"/>
                  </a:solidFill>
                  <a:latin typeface="微軟正黑體" panose="020B0604030504040204" pitchFamily="34" charset="-120"/>
                  <a:ea typeface="微軟正黑體" panose="020B0604030504040204" pitchFamily="34" charset="-120"/>
                </a:rPr>
                <a:t>同語言</a:t>
              </a:r>
              <a:r>
                <a:rPr lang="en-US" altLang="zh-TW" b="1" dirty="0">
                  <a:solidFill>
                    <a:schemeClr val="bg1"/>
                  </a:solidFill>
                  <a:latin typeface="微軟正黑體" panose="020B0604030504040204" pitchFamily="34" charset="-120"/>
                  <a:ea typeface="微軟正黑體" panose="020B0604030504040204" pitchFamily="34" charset="-120"/>
                </a:rPr>
                <a:t>(</a:t>
              </a:r>
              <a:r>
                <a:rPr lang="zh-TW" altLang="en-US" b="1" dirty="0">
                  <a:solidFill>
                    <a:schemeClr val="bg1"/>
                  </a:solidFill>
                  <a:latin typeface="微軟正黑體" panose="020B0604030504040204" pitchFamily="34" charset="-120"/>
                  <a:ea typeface="微軟正黑體" panose="020B0604030504040204" pitchFamily="34" charset="-120"/>
                </a:rPr>
                <a:t>協定</a:t>
              </a:r>
              <a:r>
                <a:rPr lang="en-US" altLang="zh-TW" b="1" dirty="0">
                  <a:solidFill>
                    <a:schemeClr val="bg1"/>
                  </a:solidFill>
                  <a:latin typeface="微軟正黑體" panose="020B0604030504040204" pitchFamily="34" charset="-120"/>
                  <a:ea typeface="微軟正黑體" panose="020B0604030504040204" pitchFamily="34" charset="-120"/>
                </a:rPr>
                <a:t>)</a:t>
              </a:r>
              <a:r>
                <a:rPr lang="zh-TW" altLang="en-US" b="1" dirty="0">
                  <a:solidFill>
                    <a:schemeClr val="bg1"/>
                  </a:solidFill>
                  <a:latin typeface="微軟正黑體" panose="020B0604030504040204" pitchFamily="34" charset="-120"/>
                  <a:ea typeface="微軟正黑體" panose="020B0604030504040204" pitchFamily="34" charset="-120"/>
                </a:rPr>
                <a:t>才能溝通良好</a:t>
              </a:r>
            </a:p>
          </p:txBody>
        </p:sp>
      </p:grpSp>
      <p:sp>
        <p:nvSpPr>
          <p:cNvPr id="25" name="矩形 24"/>
          <p:cNvSpPr/>
          <p:nvPr/>
        </p:nvSpPr>
        <p:spPr>
          <a:xfrm>
            <a:off x="422961" y="1127388"/>
            <a:ext cx="5535939" cy="369332"/>
          </a:xfrm>
          <a:prstGeom prst="rect">
            <a:avLst/>
          </a:prstGeom>
          <a:solidFill>
            <a:schemeClr val="accent6">
              <a:lumMod val="20000"/>
              <a:lumOff val="80000"/>
            </a:schemeClr>
          </a:solidFill>
        </p:spPr>
        <p:txBody>
          <a:bodyPr wrap="none">
            <a:spAutoFit/>
          </a:bodyPr>
          <a:lstStyle/>
          <a:p>
            <a:r>
              <a:rPr lang="zh-TW" altLang="en-US" dirty="0"/>
              <a:t>資料來源：</a:t>
            </a:r>
            <a:r>
              <a:rPr lang="en-US" altLang="zh-TW" dirty="0"/>
              <a:t>https://zh.wikipedia.org/wiki/</a:t>
            </a:r>
            <a:r>
              <a:rPr lang="zh-TW" altLang="en-US" dirty="0"/>
              <a:t>網路傳輸協定</a:t>
            </a:r>
          </a:p>
        </p:txBody>
      </p:sp>
      <p:sp>
        <p:nvSpPr>
          <p:cNvPr id="3" name="矩形 2"/>
          <p:cNvSpPr/>
          <p:nvPr/>
        </p:nvSpPr>
        <p:spPr>
          <a:xfrm>
            <a:off x="422961" y="1580283"/>
            <a:ext cx="8092389" cy="923330"/>
          </a:xfrm>
          <a:prstGeom prst="rect">
            <a:avLst/>
          </a:prstGeom>
        </p:spPr>
        <p:txBody>
          <a:bodyPr wrap="square">
            <a:spAutoFit/>
          </a:bodyPr>
          <a:lstStyle/>
          <a:p>
            <a:r>
              <a:rPr lang="zh-TW" altLang="en-US" dirty="0">
                <a:latin typeface="標楷體" panose="03000509000000000000" pitchFamily="65" charset="-120"/>
                <a:ea typeface="標楷體" panose="03000509000000000000" pitchFamily="65" charset="-120"/>
              </a:rPr>
              <a:t>通信協定（英語：</a:t>
            </a:r>
            <a:r>
              <a:rPr lang="en-US" altLang="zh-TW" dirty="0">
                <a:latin typeface="標楷體" panose="03000509000000000000" pitchFamily="65" charset="-120"/>
                <a:ea typeface="標楷體" panose="03000509000000000000" pitchFamily="65" charset="-120"/>
              </a:rPr>
              <a:t>Communications Protocol</a:t>
            </a:r>
            <a:r>
              <a:rPr lang="zh-TW" altLang="en-US" dirty="0">
                <a:latin typeface="標楷體" panose="03000509000000000000" pitchFamily="65" charset="-120"/>
                <a:ea typeface="標楷體" panose="03000509000000000000" pitchFamily="65" charset="-120"/>
              </a:rPr>
              <a:t>，也稱傳輸協定）</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在電信領域中指的是，在任何物理媒介中允許兩個或多個在傳輸系統中的終端之間傳播資訊的</a:t>
            </a:r>
            <a:r>
              <a:rPr lang="zh-TW" altLang="en-US" b="1" dirty="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系統標準</a:t>
            </a:r>
            <a:r>
              <a:rPr lang="zh-TW" altLang="en-US" dirty="0">
                <a:latin typeface="標楷體" panose="03000509000000000000" pitchFamily="65" charset="-120"/>
                <a:ea typeface="標楷體" panose="03000509000000000000" pitchFamily="65" charset="-120"/>
              </a:rPr>
              <a:t>，也是指電腦通信或網路裝置的</a:t>
            </a:r>
            <a:r>
              <a:rPr lang="zh-TW" altLang="en-US" b="1" dirty="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共同語言</a:t>
            </a:r>
            <a:r>
              <a:rPr lang="zh-TW" altLang="en-US" dirty="0">
                <a:latin typeface="標楷體" panose="03000509000000000000" pitchFamily="65" charset="-120"/>
                <a:ea typeface="標楷體" panose="03000509000000000000" pitchFamily="65" charset="-120"/>
              </a:rPr>
              <a:t>。</a:t>
            </a:r>
          </a:p>
        </p:txBody>
      </p:sp>
    </p:spTree>
    <p:extLst>
      <p:ext uri="{BB962C8B-B14F-4D97-AF65-F5344CB8AC3E}">
        <p14:creationId xmlns:p14="http://schemas.microsoft.com/office/powerpoint/2010/main" val="33765183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65535" y="27273"/>
            <a:ext cx="7886700" cy="768730"/>
          </a:xfrm>
        </p:spPr>
        <p:txBody>
          <a:bodyPr/>
          <a:lstStyle/>
          <a:p>
            <a:r>
              <a:rPr lang="en-US" altLang="zh-TW" dirty="0"/>
              <a:t>A.3.1.</a:t>
            </a:r>
            <a:r>
              <a:rPr lang="zh-TW" altLang="en-US" dirty="0"/>
              <a:t>通訊協定與標準</a:t>
            </a:r>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sp>
        <p:nvSpPr>
          <p:cNvPr id="25" name="矩形 24"/>
          <p:cNvSpPr/>
          <p:nvPr/>
        </p:nvSpPr>
        <p:spPr>
          <a:xfrm>
            <a:off x="347247" y="1102534"/>
            <a:ext cx="5519460" cy="338554"/>
          </a:xfrm>
          <a:prstGeom prst="rect">
            <a:avLst/>
          </a:prstGeom>
          <a:solidFill>
            <a:schemeClr val="accent6">
              <a:lumMod val="20000"/>
              <a:lumOff val="80000"/>
            </a:schemeClr>
          </a:solidFill>
        </p:spPr>
        <p:txBody>
          <a:bodyPr wrap="none">
            <a:spAutoFit/>
          </a:bodyPr>
          <a:lstStyle/>
          <a:p>
            <a:r>
              <a:rPr lang="zh-TW" altLang="en-US" sz="1600" dirty="0">
                <a:latin typeface="標楷體" panose="03000509000000000000" pitchFamily="65" charset="-120"/>
                <a:ea typeface="標楷體" panose="03000509000000000000" pitchFamily="65" charset="-120"/>
              </a:rPr>
              <a:t>資料來源：</a:t>
            </a:r>
            <a:r>
              <a:rPr lang="en-US" altLang="zh-TW" sz="1600" dirty="0">
                <a:latin typeface="標楷體" panose="03000509000000000000" pitchFamily="65" charset="-120"/>
                <a:ea typeface="標楷體" panose="03000509000000000000" pitchFamily="65" charset="-120"/>
              </a:rPr>
              <a:t>https://zh.wikipedia.org/wiki/</a:t>
            </a:r>
            <a:r>
              <a:rPr lang="zh-TW" altLang="en-US" sz="1600" dirty="0">
                <a:latin typeface="標楷體" panose="03000509000000000000" pitchFamily="65" charset="-120"/>
                <a:ea typeface="標楷體" panose="03000509000000000000" pitchFamily="65" charset="-120"/>
              </a:rPr>
              <a:t>網路傳輸協定</a:t>
            </a:r>
          </a:p>
        </p:txBody>
      </p:sp>
      <p:sp>
        <p:nvSpPr>
          <p:cNvPr id="3" name="矩形 2"/>
          <p:cNvSpPr/>
          <p:nvPr/>
        </p:nvSpPr>
        <p:spPr>
          <a:xfrm>
            <a:off x="347247" y="1747619"/>
            <a:ext cx="7711786" cy="461665"/>
          </a:xfrm>
          <a:prstGeom prst="rect">
            <a:avLst/>
          </a:prstGeom>
        </p:spPr>
        <p:txBody>
          <a:bodyPr wrap="square">
            <a:spAutoFit/>
          </a:bodyPr>
          <a:lstStyle/>
          <a:p>
            <a:r>
              <a:rPr lang="zh-TW" altLang="en-US" sz="2400" dirty="0">
                <a:latin typeface="標楷體" panose="03000509000000000000" pitchFamily="65" charset="-120"/>
                <a:ea typeface="標楷體" panose="03000509000000000000" pitchFamily="65" charset="-120"/>
              </a:rPr>
              <a:t>有許多國際組織針對不同需求制訂許多的傳輸協定</a:t>
            </a:r>
            <a:r>
              <a:rPr lang="en-US" altLang="zh-TW" sz="2400" dirty="0">
                <a:latin typeface="標楷體" panose="03000509000000000000" pitchFamily="65" charset="-120"/>
                <a:ea typeface="標楷體" panose="03000509000000000000" pitchFamily="65" charset="-120"/>
              </a:rPr>
              <a:t>:</a:t>
            </a:r>
          </a:p>
        </p:txBody>
      </p:sp>
      <p:sp>
        <p:nvSpPr>
          <p:cNvPr id="7" name="矩形 6"/>
          <p:cNvSpPr/>
          <p:nvPr/>
        </p:nvSpPr>
        <p:spPr>
          <a:xfrm>
            <a:off x="6012596" y="629732"/>
            <a:ext cx="2960492" cy="1200329"/>
          </a:xfrm>
          <a:prstGeom prst="rect">
            <a:avLst/>
          </a:prstGeom>
          <a:solidFill>
            <a:schemeClr val="accent6">
              <a:lumMod val="20000"/>
              <a:lumOff val="80000"/>
            </a:schemeClr>
          </a:solidFill>
        </p:spPr>
        <p:txBody>
          <a:bodyPr wrap="square">
            <a:spAutoFit/>
          </a:bodyPr>
          <a:lstStyle/>
          <a:p>
            <a:r>
              <a:rPr lang="zh-TW" altLang="en-US" dirty="0">
                <a:latin typeface="標楷體" panose="03000509000000000000" pitchFamily="65" charset="-120"/>
                <a:ea typeface="標楷體" panose="03000509000000000000" pitchFamily="65" charset="-120"/>
              </a:rPr>
              <a:t>底下僅提供部分簡單介紹</a:t>
            </a:r>
            <a:r>
              <a:rPr lang="en-US" altLang="zh-TW" dirty="0">
                <a:latin typeface="標楷體" panose="03000509000000000000" pitchFamily="65" charset="-120"/>
                <a:ea typeface="標楷體" panose="03000509000000000000" pitchFamily="65" charset="-120"/>
              </a:rPr>
              <a:t>!</a:t>
            </a:r>
          </a:p>
          <a:p>
            <a:r>
              <a:rPr lang="zh-TW" altLang="en-US" dirty="0">
                <a:latin typeface="標楷體" panose="03000509000000000000" pitchFamily="65" charset="-120"/>
                <a:ea typeface="標楷體" panose="03000509000000000000" pitchFamily="65" charset="-120"/>
              </a:rPr>
              <a:t>更多內容請上網找資料充實</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或上大學後再去修</a:t>
            </a:r>
            <a:r>
              <a:rPr lang="zh-TW" altLang="en-US"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電腦網路</a:t>
            </a:r>
            <a:r>
              <a:rPr lang="zh-TW" altLang="en-US" dirty="0">
                <a:latin typeface="標楷體" panose="03000509000000000000" pitchFamily="65" charset="-120"/>
                <a:ea typeface="標楷體" panose="03000509000000000000" pitchFamily="65" charset="-120"/>
              </a:rPr>
              <a:t>或</a:t>
            </a:r>
            <a:r>
              <a:rPr lang="zh-TW" altLang="en-US"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網路通訊</a:t>
            </a:r>
            <a:r>
              <a:rPr lang="zh-TW" altLang="en-US" dirty="0">
                <a:latin typeface="標楷體" panose="03000509000000000000" pitchFamily="65" charset="-120"/>
                <a:ea typeface="標楷體" panose="03000509000000000000" pitchFamily="65" charset="-120"/>
              </a:rPr>
              <a:t>等課程</a:t>
            </a:r>
          </a:p>
        </p:txBody>
      </p:sp>
      <p:graphicFrame>
        <p:nvGraphicFramePr>
          <p:cNvPr id="8" name="表格 7"/>
          <p:cNvGraphicFramePr>
            <a:graphicFrameLocks noGrp="1"/>
          </p:cNvGraphicFramePr>
          <p:nvPr>
            <p:extLst/>
          </p:nvPr>
        </p:nvGraphicFramePr>
        <p:xfrm>
          <a:off x="205170" y="2286713"/>
          <a:ext cx="8938830" cy="2291080"/>
        </p:xfrm>
        <a:graphic>
          <a:graphicData uri="http://schemas.openxmlformats.org/drawingml/2006/table">
            <a:tbl>
              <a:tblPr firstRow="1" bandRow="1">
                <a:tableStyleId>{5C22544A-7EE6-4342-B048-85BDC9FD1C3A}</a:tableStyleId>
              </a:tblPr>
              <a:tblGrid>
                <a:gridCol w="3198430">
                  <a:extLst>
                    <a:ext uri="{9D8B030D-6E8A-4147-A177-3AD203B41FA5}">
                      <a16:colId xmlns:a16="http://schemas.microsoft.com/office/drawing/2014/main" val="518598962"/>
                    </a:ext>
                  </a:extLst>
                </a:gridCol>
                <a:gridCol w="5740400">
                  <a:extLst>
                    <a:ext uri="{9D8B030D-6E8A-4147-A177-3AD203B41FA5}">
                      <a16:colId xmlns:a16="http://schemas.microsoft.com/office/drawing/2014/main" val="1960500966"/>
                    </a:ext>
                  </a:extLst>
                </a:gridCol>
              </a:tblGrid>
              <a:tr h="370840">
                <a:tc>
                  <a:txBody>
                    <a:bodyPr/>
                    <a:lstStyle/>
                    <a:p>
                      <a:r>
                        <a:rPr lang="zh-TW" altLang="en-US" dirty="0">
                          <a:latin typeface="微軟正黑體" panose="020B0604030504040204" pitchFamily="34" charset="-120"/>
                          <a:ea typeface="微軟正黑體" panose="020B0604030504040204" pitchFamily="34" charset="-120"/>
                        </a:rPr>
                        <a:t>國際組織</a:t>
                      </a:r>
                    </a:p>
                  </a:txBody>
                  <a:tcPr/>
                </a:tc>
                <a:tc>
                  <a:txBody>
                    <a:bodyPr/>
                    <a:lstStyle/>
                    <a:p>
                      <a:r>
                        <a:rPr lang="zh-TW" altLang="en-US" dirty="0">
                          <a:latin typeface="微軟正黑體" panose="020B0604030504040204" pitchFamily="34" charset="-120"/>
                          <a:ea typeface="微軟正黑體" panose="020B0604030504040204" pitchFamily="34" charset="-120"/>
                        </a:rPr>
                        <a:t>制訂的網路傳輸協定</a:t>
                      </a:r>
                    </a:p>
                  </a:txBody>
                  <a:tcPr/>
                </a:tc>
                <a:extLst>
                  <a:ext uri="{0D108BD9-81ED-4DB2-BD59-A6C34878D82A}">
                    <a16:rowId xmlns:a16="http://schemas.microsoft.com/office/drawing/2014/main" val="3019300009"/>
                  </a:ext>
                </a:extLst>
              </a:tr>
              <a:tr h="370840">
                <a:tc>
                  <a:txBody>
                    <a:bodyPr/>
                    <a:lstStyle/>
                    <a:p>
                      <a:r>
                        <a:rPr lang="zh-TW" altLang="en-US" b="1" dirty="0">
                          <a:solidFill>
                            <a:srgbClr val="FF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網際網路</a:t>
                      </a:r>
                      <a:r>
                        <a:rPr lang="zh-TW" altLang="en-US" dirty="0">
                          <a:latin typeface="微軟正黑體" panose="020B0604030504040204" pitchFamily="34" charset="-120"/>
                          <a:ea typeface="微軟正黑體" panose="020B0604030504040204" pitchFamily="34" charset="-120"/>
                        </a:rPr>
                        <a:t>工程任務組 </a:t>
                      </a:r>
                      <a:r>
                        <a:rPr lang="en-US" altLang="zh-TW" dirty="0">
                          <a:latin typeface="微軟正黑體" panose="020B0604030504040204" pitchFamily="34" charset="-120"/>
                          <a:ea typeface="微軟正黑體" panose="020B0604030504040204" pitchFamily="34" charset="-120"/>
                        </a:rPr>
                        <a:t>IETF</a:t>
                      </a:r>
                      <a:endParaRPr lang="zh-TW" altLang="en-US" dirty="0">
                        <a:latin typeface="微軟正黑體" panose="020B0604030504040204" pitchFamily="34" charset="-120"/>
                        <a:ea typeface="微軟正黑體" panose="020B0604030504040204" pitchFamily="34" charset="-12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b="1" dirty="0">
                          <a:solidFill>
                            <a:srgbClr val="FF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網際網路</a:t>
                      </a:r>
                      <a:r>
                        <a:rPr lang="zh-TW" altLang="en-US" dirty="0">
                          <a:latin typeface="微軟正黑體" panose="020B0604030504040204" pitchFamily="34" charset="-120"/>
                          <a:ea typeface="微軟正黑體" panose="020B0604030504040204" pitchFamily="34" charset="-120"/>
                        </a:rPr>
                        <a:t>傳輸協定                              </a:t>
                      </a:r>
                      <a:r>
                        <a:rPr lang="en-US" altLang="zh-TW" b="1" dirty="0">
                          <a:solidFill>
                            <a:srgbClr val="FF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TCP/IP</a:t>
                      </a:r>
                      <a:r>
                        <a:rPr lang="zh-TW" altLang="en-US" b="1" dirty="0">
                          <a:solidFill>
                            <a:srgbClr val="FF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協定族</a:t>
                      </a:r>
                      <a:endParaRPr lang="en-US" altLang="zh-TW" b="1" dirty="0">
                        <a:solidFill>
                          <a:srgbClr val="FF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a:p>
                      <a:r>
                        <a:rPr lang="en-US" altLang="zh-TW" b="1" dirty="0">
                          <a:solidFill>
                            <a:srgbClr val="FF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Internet</a:t>
                      </a:r>
                      <a:r>
                        <a:rPr lang="en-US" altLang="zh-TW" dirty="0">
                          <a:latin typeface="微軟正黑體" panose="020B0604030504040204" pitchFamily="34" charset="-120"/>
                          <a:ea typeface="微軟正黑體" panose="020B0604030504040204" pitchFamily="34" charset="-120"/>
                        </a:rPr>
                        <a:t> communication protocol</a:t>
                      </a:r>
                      <a:endParaRPr lang="zh-TW" altLang="en-US" dirty="0">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2905398042"/>
                  </a:ext>
                </a:extLst>
              </a:tr>
              <a:tr h="370840">
                <a:tc>
                  <a:txBody>
                    <a:bodyPr/>
                    <a:lstStyle/>
                    <a:p>
                      <a:r>
                        <a:rPr lang="zh-TW" altLang="en-US" dirty="0">
                          <a:latin typeface="微軟正黑體" panose="020B0604030504040204" pitchFamily="34" charset="-120"/>
                          <a:ea typeface="微軟正黑體" panose="020B0604030504040204" pitchFamily="34" charset="-120"/>
                        </a:rPr>
                        <a:t>國際標準化組織 </a:t>
                      </a:r>
                      <a:r>
                        <a:rPr lang="en-US" altLang="zh-TW" dirty="0">
                          <a:latin typeface="微軟正黑體" panose="020B0604030504040204" pitchFamily="34" charset="-120"/>
                          <a:ea typeface="微軟正黑體" panose="020B0604030504040204" pitchFamily="34" charset="-120"/>
                        </a:rPr>
                        <a:t>(ISO)</a:t>
                      </a:r>
                      <a:endParaRPr lang="zh-TW" altLang="en-US" dirty="0">
                        <a:latin typeface="微軟正黑體" panose="020B0604030504040204" pitchFamily="34" charset="-120"/>
                        <a:ea typeface="微軟正黑體" panose="020B0604030504040204" pitchFamily="34" charset="-120"/>
                      </a:endParaRPr>
                    </a:p>
                  </a:txBody>
                  <a:tcPr/>
                </a:tc>
                <a:tc>
                  <a:txBody>
                    <a:bodyPr/>
                    <a:lstStyle/>
                    <a:p>
                      <a:r>
                        <a:rPr lang="zh-TW" altLang="en-US" dirty="0">
                          <a:latin typeface="微軟正黑體" panose="020B0604030504040204" pitchFamily="34" charset="-120"/>
                          <a:ea typeface="微軟正黑體" panose="020B0604030504040204" pitchFamily="34" charset="-120"/>
                        </a:rPr>
                        <a:t>開放式系統互聯模型（英語：</a:t>
                      </a:r>
                      <a:r>
                        <a:rPr lang="en-US" altLang="zh-TW" dirty="0">
                          <a:latin typeface="微軟正黑體" panose="020B0604030504040204" pitchFamily="34" charset="-120"/>
                          <a:ea typeface="微軟正黑體" panose="020B0604030504040204" pitchFamily="34" charset="-120"/>
                        </a:rPr>
                        <a:t>Open System Interconnection Model</a:t>
                      </a:r>
                      <a:r>
                        <a:rPr lang="zh-TW" altLang="en-US" dirty="0">
                          <a:latin typeface="微軟正黑體" panose="020B0604030504040204" pitchFamily="34" charset="-120"/>
                          <a:ea typeface="微軟正黑體" panose="020B0604030504040204" pitchFamily="34" charset="-120"/>
                        </a:rPr>
                        <a:t>，縮寫：</a:t>
                      </a:r>
                      <a:r>
                        <a:rPr lang="en-US" altLang="zh-TW" dirty="0">
                          <a:latin typeface="微軟正黑體" panose="020B0604030504040204" pitchFamily="34" charset="-120"/>
                          <a:ea typeface="微軟正黑體" panose="020B0604030504040204" pitchFamily="34" charset="-120"/>
                        </a:rPr>
                        <a:t>OSI</a:t>
                      </a:r>
                      <a:r>
                        <a:rPr lang="zh-TW" altLang="en-US" dirty="0">
                          <a:latin typeface="微軟正黑體" panose="020B0604030504040204" pitchFamily="34" charset="-120"/>
                          <a:ea typeface="微軟正黑體" panose="020B0604030504040204" pitchFamily="34" charset="-120"/>
                        </a:rPr>
                        <a:t>；簡稱為</a:t>
                      </a:r>
                      <a:r>
                        <a:rPr lang="en-US" altLang="zh-TW" dirty="0">
                          <a:latin typeface="微軟正黑體" panose="020B0604030504040204" pitchFamily="34" charset="-120"/>
                          <a:ea typeface="微軟正黑體" panose="020B0604030504040204" pitchFamily="34" charset="-120"/>
                        </a:rPr>
                        <a:t>OSI</a:t>
                      </a:r>
                      <a:r>
                        <a:rPr lang="zh-TW" altLang="en-US" dirty="0">
                          <a:latin typeface="微軟正黑體" panose="020B0604030504040204" pitchFamily="34" charset="-120"/>
                          <a:ea typeface="微軟正黑體" panose="020B0604030504040204" pitchFamily="34" charset="-120"/>
                        </a:rPr>
                        <a:t>模型）</a:t>
                      </a:r>
                    </a:p>
                  </a:txBody>
                  <a:tcPr/>
                </a:tc>
                <a:extLst>
                  <a:ext uri="{0D108BD9-81ED-4DB2-BD59-A6C34878D82A}">
                    <a16:rowId xmlns:a16="http://schemas.microsoft.com/office/drawing/2014/main" val="1137171275"/>
                  </a:ext>
                </a:extLst>
              </a:tr>
              <a:tr h="370840">
                <a:tc>
                  <a:txBody>
                    <a:bodyPr/>
                    <a:lstStyle/>
                    <a:p>
                      <a:r>
                        <a:rPr lang="zh-TW" altLang="en-US" dirty="0">
                          <a:latin typeface="微軟正黑體" panose="020B0604030504040204" pitchFamily="34" charset="-120"/>
                          <a:ea typeface="微軟正黑體" panose="020B0604030504040204" pitchFamily="34" charset="-120"/>
                        </a:rPr>
                        <a:t>國際電信聯盟電信標準化部門</a:t>
                      </a:r>
                      <a:r>
                        <a:rPr lang="en-US" altLang="zh-TW" dirty="0">
                          <a:latin typeface="微軟正黑體" panose="020B0604030504040204" pitchFamily="34" charset="-120"/>
                          <a:ea typeface="微軟正黑體" panose="020B0604030504040204" pitchFamily="34" charset="-120"/>
                        </a:rPr>
                        <a:t>ITU-T </a:t>
                      </a:r>
                      <a:endParaRPr lang="zh-TW" altLang="en-US" dirty="0">
                        <a:latin typeface="微軟正黑體" panose="020B0604030504040204" pitchFamily="34" charset="-120"/>
                        <a:ea typeface="微軟正黑體" panose="020B0604030504040204" pitchFamily="34" charset="-120"/>
                      </a:endParaRPr>
                    </a:p>
                  </a:txBody>
                  <a:tcPr/>
                </a:tc>
                <a:tc>
                  <a:txBody>
                    <a:bodyPr/>
                    <a:lstStyle/>
                    <a:p>
                      <a:r>
                        <a:rPr lang="zh-TW" altLang="en-US" b="1" dirty="0">
                          <a:solidFill>
                            <a:srgbClr val="FF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電信通訊傳輸</a:t>
                      </a:r>
                      <a:endParaRPr lang="en-US" altLang="zh-TW" b="1" dirty="0">
                        <a:solidFill>
                          <a:srgbClr val="FF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以及   </a:t>
                      </a:r>
                      <a:r>
                        <a:rPr lang="zh-TW" altLang="en-US" b="1" dirty="0">
                          <a:solidFill>
                            <a:srgbClr val="FF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公共交換電話網 </a:t>
                      </a:r>
                      <a:r>
                        <a:rPr lang="en-US" altLang="zh-TW" b="1" dirty="0">
                          <a:solidFill>
                            <a:srgbClr val="FF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(PSTN)</a:t>
                      </a:r>
                      <a:r>
                        <a:rPr lang="zh-TW" altLang="en-US" dirty="0">
                          <a:latin typeface="微軟正黑體" panose="020B0604030504040204" pitchFamily="34" charset="-120"/>
                          <a:ea typeface="微軟正黑體" panose="020B0604030504040204" pitchFamily="34" charset="-120"/>
                        </a:rPr>
                        <a:t>的格式</a:t>
                      </a:r>
                    </a:p>
                  </a:txBody>
                  <a:tcPr/>
                </a:tc>
                <a:extLst>
                  <a:ext uri="{0D108BD9-81ED-4DB2-BD59-A6C34878D82A}">
                    <a16:rowId xmlns:a16="http://schemas.microsoft.com/office/drawing/2014/main" val="2758766458"/>
                  </a:ext>
                </a:extLst>
              </a:tr>
            </a:tbl>
          </a:graphicData>
        </a:graphic>
      </p:graphicFrame>
      <p:sp>
        <p:nvSpPr>
          <p:cNvPr id="9" name="矩形 8"/>
          <p:cNvSpPr/>
          <p:nvPr/>
        </p:nvSpPr>
        <p:spPr>
          <a:xfrm>
            <a:off x="424641" y="5019675"/>
            <a:ext cx="6951355" cy="1015663"/>
          </a:xfrm>
          <a:prstGeom prst="rect">
            <a:avLst/>
          </a:prstGeom>
          <a:solidFill>
            <a:schemeClr val="accent6">
              <a:lumMod val="20000"/>
              <a:lumOff val="80000"/>
            </a:schemeClr>
          </a:solidFill>
        </p:spPr>
        <p:txBody>
          <a:bodyPr wrap="square">
            <a:spAutoFit/>
          </a:bodyPr>
          <a:lstStyle/>
          <a:p>
            <a:r>
              <a:rPr lang="en-US" altLang="zh-TW" sz="1200" dirty="0">
                <a:latin typeface="標楷體" panose="03000509000000000000" pitchFamily="65" charset="-120"/>
                <a:ea typeface="標楷體" panose="03000509000000000000" pitchFamily="65" charset="-120"/>
              </a:rPr>
              <a:t>IETF(</a:t>
            </a:r>
            <a:r>
              <a:rPr lang="zh-TW" altLang="en-US" sz="1200" dirty="0">
                <a:latin typeface="標楷體" panose="03000509000000000000" pitchFamily="65" charset="-120"/>
                <a:ea typeface="標楷體" panose="03000509000000000000" pitchFamily="65" charset="-120"/>
              </a:rPr>
              <a:t> </a:t>
            </a:r>
            <a:r>
              <a:rPr lang="en-US" altLang="zh-TW" sz="1200" dirty="0">
                <a:latin typeface="標楷體" panose="03000509000000000000" pitchFamily="65" charset="-120"/>
                <a:ea typeface="標楷體" panose="03000509000000000000" pitchFamily="65" charset="-120"/>
              </a:rPr>
              <a:t>Internet Engineering Task Force)</a:t>
            </a:r>
            <a:r>
              <a:rPr lang="zh-TW" altLang="en-US" sz="1200" dirty="0">
                <a:latin typeface="標楷體" panose="03000509000000000000" pitchFamily="65" charset="-120"/>
                <a:ea typeface="標楷體" panose="03000509000000000000" pitchFamily="65" charset="-120"/>
              </a:rPr>
              <a:t>網際網路工程任務組</a:t>
            </a:r>
            <a:endParaRPr lang="en-US" altLang="zh-TW" sz="1200" dirty="0">
              <a:latin typeface="標楷體" panose="03000509000000000000" pitchFamily="65" charset="-120"/>
              <a:ea typeface="標楷體" panose="03000509000000000000" pitchFamily="65" charset="-120"/>
            </a:endParaRPr>
          </a:p>
          <a:p>
            <a:r>
              <a:rPr lang="zh-TW" altLang="en-US" sz="1200" dirty="0">
                <a:latin typeface="標楷體" panose="03000509000000000000" pitchFamily="65" charset="-120"/>
                <a:ea typeface="標楷體" panose="03000509000000000000" pitchFamily="65" charset="-120"/>
              </a:rPr>
              <a:t>是一個開放的標準組織，負責開發和推廣自願網際網路標準，特別是構成</a:t>
            </a:r>
            <a:r>
              <a:rPr lang="en-US" altLang="zh-TW" sz="1200" b="1" dirty="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TCP/IP</a:t>
            </a:r>
            <a:r>
              <a:rPr lang="zh-TW" altLang="en-US" sz="1200" b="1" dirty="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協定族的標準</a:t>
            </a:r>
            <a:r>
              <a:rPr lang="zh-TW" altLang="en-US" sz="1200" dirty="0">
                <a:latin typeface="標楷體" panose="03000509000000000000" pitchFamily="65" charset="-120"/>
                <a:ea typeface="標楷體" panose="03000509000000000000" pitchFamily="65" charset="-120"/>
              </a:rPr>
              <a:t>。 </a:t>
            </a:r>
            <a:endParaRPr lang="en-US" altLang="zh-TW" sz="1200" dirty="0">
              <a:latin typeface="標楷體" panose="03000509000000000000" pitchFamily="65" charset="-120"/>
              <a:ea typeface="標楷體" panose="03000509000000000000" pitchFamily="65" charset="-120"/>
            </a:endParaRPr>
          </a:p>
          <a:p>
            <a:r>
              <a:rPr lang="zh-TW" altLang="en-US" sz="1200" dirty="0">
                <a:latin typeface="標楷體" panose="03000509000000000000" pitchFamily="65" charset="-120"/>
                <a:ea typeface="標楷體" panose="03000509000000000000" pitchFamily="65" charset="-120"/>
              </a:rPr>
              <a:t>它沒有正式的會員資格或會員資格要求。 </a:t>
            </a:r>
            <a:endParaRPr lang="en-US" altLang="zh-TW" sz="1200" dirty="0">
              <a:latin typeface="標楷體" panose="03000509000000000000" pitchFamily="65" charset="-120"/>
              <a:ea typeface="標楷體" panose="03000509000000000000" pitchFamily="65" charset="-120"/>
            </a:endParaRPr>
          </a:p>
          <a:p>
            <a:r>
              <a:rPr lang="zh-TW" altLang="en-US" sz="1200" dirty="0">
                <a:latin typeface="標楷體" panose="03000509000000000000" pitchFamily="65" charset="-120"/>
                <a:ea typeface="標楷體" panose="03000509000000000000" pitchFamily="65" charset="-120"/>
              </a:rPr>
              <a:t>所有參與者和經理都是志願者，儘管他們的工作通常由僱主或贊助商資助。</a:t>
            </a:r>
            <a:endParaRPr lang="en-US" altLang="zh-TW" sz="1200" dirty="0">
              <a:latin typeface="標楷體" panose="03000509000000000000" pitchFamily="65" charset="-120"/>
              <a:ea typeface="標楷體" panose="03000509000000000000" pitchFamily="65" charset="-120"/>
            </a:endParaRPr>
          </a:p>
          <a:p>
            <a:r>
              <a:rPr lang="en-US" altLang="zh-TW" sz="1200" dirty="0">
                <a:latin typeface="標楷體" panose="03000509000000000000" pitchFamily="65" charset="-120"/>
                <a:ea typeface="標楷體" panose="03000509000000000000" pitchFamily="65" charset="-120"/>
              </a:rPr>
              <a:t>https://zh.wikipedia.org/wiki/</a:t>
            </a:r>
            <a:r>
              <a:rPr lang="zh-TW" altLang="en-US" sz="1200" dirty="0">
                <a:latin typeface="標楷體" panose="03000509000000000000" pitchFamily="65" charset="-120"/>
                <a:ea typeface="標楷體" panose="03000509000000000000" pitchFamily="65" charset="-120"/>
              </a:rPr>
              <a:t>網際網路工程任務組</a:t>
            </a:r>
          </a:p>
        </p:txBody>
      </p:sp>
      <p:sp>
        <p:nvSpPr>
          <p:cNvPr id="10" name="矩形 9"/>
          <p:cNvSpPr/>
          <p:nvPr/>
        </p:nvSpPr>
        <p:spPr>
          <a:xfrm>
            <a:off x="7375996" y="4383031"/>
            <a:ext cx="1569660" cy="1200329"/>
          </a:xfrm>
          <a:prstGeom prst="rect">
            <a:avLst/>
          </a:prstGeom>
          <a:solidFill>
            <a:schemeClr val="accent4">
              <a:lumMod val="20000"/>
              <a:lumOff val="80000"/>
            </a:schemeClr>
          </a:solidFill>
        </p:spPr>
        <p:txBody>
          <a:bodyPr wrap="none">
            <a:spAutoFit/>
          </a:bodyPr>
          <a:lstStyle/>
          <a:p>
            <a:r>
              <a:rPr lang="zh-TW" altLang="en-US" dirty="0">
                <a:latin typeface="微軟正黑體" panose="020B0604030504040204" pitchFamily="34" charset="-120"/>
                <a:ea typeface="微軟正黑體" panose="020B0604030504040204" pitchFamily="34" charset="-120"/>
              </a:rPr>
              <a:t>更多說明請上</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維基百科</a:t>
            </a:r>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Wikipedia</a:t>
            </a:r>
          </a:p>
          <a:p>
            <a:r>
              <a:rPr lang="zh-TW" altLang="en-US" dirty="0">
                <a:latin typeface="微軟正黑體" panose="020B0604030504040204" pitchFamily="34" charset="-120"/>
                <a:ea typeface="微軟正黑體" panose="020B0604030504040204" pitchFamily="34" charset="-120"/>
              </a:rPr>
              <a:t>查閱</a:t>
            </a:r>
          </a:p>
        </p:txBody>
      </p:sp>
    </p:spTree>
    <p:extLst>
      <p:ext uri="{BB962C8B-B14F-4D97-AF65-F5344CB8AC3E}">
        <p14:creationId xmlns:p14="http://schemas.microsoft.com/office/powerpoint/2010/main" val="1493816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nvPr>
        </p:nvGraphicFramePr>
        <p:xfrm>
          <a:off x="3931139" y="3188055"/>
          <a:ext cx="4565206" cy="2966720"/>
        </p:xfrm>
        <a:graphic>
          <a:graphicData uri="http://schemas.openxmlformats.org/drawingml/2006/table">
            <a:tbl>
              <a:tblPr firstRow="1" bandRow="1">
                <a:tableStyleId>{5C22544A-7EE6-4342-B048-85BDC9FD1C3A}</a:tableStyleId>
              </a:tblPr>
              <a:tblGrid>
                <a:gridCol w="1240115">
                  <a:extLst>
                    <a:ext uri="{9D8B030D-6E8A-4147-A177-3AD203B41FA5}">
                      <a16:colId xmlns:a16="http://schemas.microsoft.com/office/drawing/2014/main" val="3719331086"/>
                    </a:ext>
                  </a:extLst>
                </a:gridCol>
                <a:gridCol w="1893454">
                  <a:extLst>
                    <a:ext uri="{9D8B030D-6E8A-4147-A177-3AD203B41FA5}">
                      <a16:colId xmlns:a16="http://schemas.microsoft.com/office/drawing/2014/main" val="1945150216"/>
                    </a:ext>
                  </a:extLst>
                </a:gridCol>
                <a:gridCol w="1431637">
                  <a:extLst>
                    <a:ext uri="{9D8B030D-6E8A-4147-A177-3AD203B41FA5}">
                      <a16:colId xmlns:a16="http://schemas.microsoft.com/office/drawing/2014/main" val="432633370"/>
                    </a:ext>
                  </a:extLst>
                </a:gridCol>
              </a:tblGrid>
              <a:tr h="370840">
                <a:tc>
                  <a:txBody>
                    <a:bodyPr/>
                    <a:lstStyle/>
                    <a:p>
                      <a:r>
                        <a:rPr lang="zh-TW" altLang="en-US" dirty="0">
                          <a:latin typeface="標楷體" panose="03000509000000000000" pitchFamily="65" charset="-120"/>
                          <a:ea typeface="標楷體" panose="03000509000000000000" pitchFamily="65" charset="-120"/>
                        </a:rPr>
                        <a:t>層</a:t>
                      </a:r>
                      <a:r>
                        <a:rPr lang="en-US" altLang="zh-TW" dirty="0">
                          <a:solidFill>
                            <a:schemeClr val="bg1"/>
                          </a:solidFill>
                          <a:latin typeface="標楷體" panose="03000509000000000000" pitchFamily="65" charset="-120"/>
                          <a:ea typeface="標楷體" panose="03000509000000000000" pitchFamily="65" charset="-120"/>
                        </a:rPr>
                        <a:t>Layer</a:t>
                      </a:r>
                      <a:endParaRPr lang="zh-TW" altLang="en-US" dirty="0">
                        <a:solidFill>
                          <a:schemeClr val="bg1"/>
                        </a:solidFill>
                        <a:latin typeface="標楷體" panose="03000509000000000000" pitchFamily="65" charset="-120"/>
                        <a:ea typeface="標楷體" panose="03000509000000000000" pitchFamily="65" charset="-120"/>
                      </a:endParaRPr>
                    </a:p>
                  </a:txBody>
                  <a:tcPr/>
                </a:tc>
                <a:tc>
                  <a:txBody>
                    <a:bodyPr/>
                    <a:lstStyle/>
                    <a:p>
                      <a:r>
                        <a:rPr lang="zh-TW" altLang="en-US" dirty="0">
                          <a:latin typeface="標楷體" panose="03000509000000000000" pitchFamily="65" charset="-120"/>
                          <a:ea typeface="標楷體" panose="03000509000000000000" pitchFamily="65" charset="-120"/>
                        </a:rPr>
                        <a:t>中文名稱</a:t>
                      </a:r>
                    </a:p>
                  </a:txBody>
                  <a:tcPr/>
                </a:tc>
                <a:tc>
                  <a:txBody>
                    <a:bodyPr/>
                    <a:lstStyle/>
                    <a:p>
                      <a:r>
                        <a:rPr lang="zh-TW" altLang="en-US" dirty="0">
                          <a:latin typeface="標楷體" panose="03000509000000000000" pitchFamily="65" charset="-120"/>
                          <a:ea typeface="標楷體" panose="03000509000000000000" pitchFamily="65" charset="-120"/>
                        </a:rPr>
                        <a:t>英文名稱</a:t>
                      </a:r>
                    </a:p>
                  </a:txBody>
                  <a:tcPr/>
                </a:tc>
                <a:extLst>
                  <a:ext uri="{0D108BD9-81ED-4DB2-BD59-A6C34878D82A}">
                    <a16:rowId xmlns:a16="http://schemas.microsoft.com/office/drawing/2014/main" val="293455264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solidFill>
                            <a:schemeClr val="tx2">
                              <a:lumMod val="50000"/>
                            </a:schemeClr>
                          </a:solidFill>
                          <a:latin typeface="標楷體" panose="03000509000000000000" pitchFamily="65" charset="-120"/>
                          <a:ea typeface="標楷體" panose="03000509000000000000" pitchFamily="65" charset="-120"/>
                        </a:rPr>
                        <a:t>Layer</a:t>
                      </a:r>
                      <a:r>
                        <a:rPr lang="zh-TW" altLang="en-US" dirty="0">
                          <a:solidFill>
                            <a:schemeClr val="tx2">
                              <a:lumMod val="50000"/>
                            </a:schemeClr>
                          </a:solidFill>
                          <a:latin typeface="標楷體" panose="03000509000000000000" pitchFamily="65" charset="-120"/>
                          <a:ea typeface="標楷體" panose="03000509000000000000" pitchFamily="65" charset="-120"/>
                        </a:rPr>
                        <a:t> </a:t>
                      </a:r>
                      <a:r>
                        <a:rPr lang="en-US" altLang="zh-TW" dirty="0">
                          <a:solidFill>
                            <a:schemeClr val="tx2">
                              <a:lumMod val="50000"/>
                            </a:schemeClr>
                          </a:solidFill>
                          <a:latin typeface="標楷體" panose="03000509000000000000" pitchFamily="65" charset="-120"/>
                          <a:ea typeface="標楷體" panose="03000509000000000000" pitchFamily="65" charset="-120"/>
                        </a:rPr>
                        <a:t>7</a:t>
                      </a:r>
                      <a:endParaRPr lang="zh-TW" altLang="en-US" dirty="0">
                        <a:latin typeface="標楷體" panose="03000509000000000000" pitchFamily="65" charset="-120"/>
                        <a:ea typeface="標楷體" panose="03000509000000000000" pitchFamily="65" charset="-12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800" dirty="0">
                          <a:solidFill>
                            <a:schemeClr val="tx2">
                              <a:lumMod val="50000"/>
                            </a:schemeClr>
                          </a:solidFill>
                          <a:latin typeface="標楷體" panose="03000509000000000000" pitchFamily="65" charset="-120"/>
                          <a:ea typeface="標楷體" panose="03000509000000000000" pitchFamily="65" charset="-120"/>
                        </a:rPr>
                        <a:t>應用層</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800" b="1" dirty="0">
                          <a:solidFill>
                            <a:schemeClr val="tx2">
                              <a:lumMod val="50000"/>
                            </a:schemeClr>
                          </a:solidFill>
                          <a:latin typeface="Times New Roman" panose="02020603050405020304" pitchFamily="18" charset="0"/>
                          <a:ea typeface="標楷體" panose="03000509000000000000" pitchFamily="65" charset="-120"/>
                          <a:cs typeface="Times New Roman" panose="02020603050405020304" pitchFamily="18" charset="0"/>
                        </a:rPr>
                        <a:t>Application</a:t>
                      </a:r>
                      <a:endParaRPr lang="zh-TW" altLang="en-US" sz="1800" dirty="0">
                        <a:solidFill>
                          <a:schemeClr val="tx2">
                            <a:lumMod val="50000"/>
                          </a:schemeClr>
                        </a:solidFill>
                        <a:latin typeface="Times New Roman" panose="02020603050405020304" pitchFamily="18" charset="0"/>
                        <a:ea typeface="標楷體" panose="03000509000000000000" pitchFamily="65" charset="-120"/>
                        <a:cs typeface="Times New Roman" panose="02020603050405020304" pitchFamily="18" charset="0"/>
                      </a:endParaRPr>
                    </a:p>
                  </a:txBody>
                  <a:tcPr/>
                </a:tc>
                <a:extLst>
                  <a:ext uri="{0D108BD9-81ED-4DB2-BD59-A6C34878D82A}">
                    <a16:rowId xmlns:a16="http://schemas.microsoft.com/office/drawing/2014/main" val="186988367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solidFill>
                            <a:schemeClr val="tx2">
                              <a:lumMod val="50000"/>
                            </a:schemeClr>
                          </a:solidFill>
                          <a:latin typeface="標楷體" panose="03000509000000000000" pitchFamily="65" charset="-120"/>
                          <a:ea typeface="標楷體" panose="03000509000000000000" pitchFamily="65" charset="-120"/>
                        </a:rPr>
                        <a:t>Layer</a:t>
                      </a:r>
                      <a:r>
                        <a:rPr lang="zh-TW" altLang="en-US" dirty="0">
                          <a:solidFill>
                            <a:schemeClr val="tx2">
                              <a:lumMod val="50000"/>
                            </a:schemeClr>
                          </a:solidFill>
                          <a:latin typeface="標楷體" panose="03000509000000000000" pitchFamily="65" charset="-120"/>
                          <a:ea typeface="標楷體" panose="03000509000000000000" pitchFamily="65" charset="-120"/>
                        </a:rPr>
                        <a:t> </a:t>
                      </a:r>
                      <a:r>
                        <a:rPr lang="en-US" altLang="zh-TW" dirty="0">
                          <a:solidFill>
                            <a:schemeClr val="tx2">
                              <a:lumMod val="50000"/>
                            </a:schemeClr>
                          </a:solidFill>
                          <a:latin typeface="標楷體" panose="03000509000000000000" pitchFamily="65" charset="-120"/>
                          <a:ea typeface="標楷體" panose="03000509000000000000" pitchFamily="65" charset="-120"/>
                        </a:rPr>
                        <a:t>6</a:t>
                      </a:r>
                      <a:endParaRPr lang="zh-TW" altLang="en-US" dirty="0">
                        <a:latin typeface="標楷體" panose="03000509000000000000" pitchFamily="65" charset="-120"/>
                        <a:ea typeface="標楷體" panose="03000509000000000000" pitchFamily="65" charset="-12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800" dirty="0">
                          <a:solidFill>
                            <a:schemeClr val="tx2">
                              <a:lumMod val="50000"/>
                            </a:schemeClr>
                          </a:solidFill>
                          <a:latin typeface="標楷體" panose="03000509000000000000" pitchFamily="65" charset="-120"/>
                          <a:ea typeface="標楷體" panose="03000509000000000000" pitchFamily="65" charset="-120"/>
                        </a:rPr>
                        <a:t>表現層</a:t>
                      </a:r>
                    </a:p>
                  </a:txBody>
                  <a:tcPr/>
                </a:tc>
                <a:tc>
                  <a:txBody>
                    <a:bodyPr/>
                    <a:lstStyle/>
                    <a:p>
                      <a:r>
                        <a:rPr lang="en-US" altLang="zh-TW" sz="1800" b="1" dirty="0">
                          <a:solidFill>
                            <a:schemeClr val="tx2">
                              <a:lumMod val="50000"/>
                            </a:schemeClr>
                          </a:solidFill>
                          <a:latin typeface="Times New Roman" panose="02020603050405020304" pitchFamily="18" charset="0"/>
                          <a:ea typeface="標楷體" panose="03000509000000000000" pitchFamily="65" charset="-120"/>
                          <a:cs typeface="Times New Roman" panose="02020603050405020304" pitchFamily="18" charset="0"/>
                        </a:rPr>
                        <a:t>Presentation</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tc>
                <a:extLst>
                  <a:ext uri="{0D108BD9-81ED-4DB2-BD59-A6C34878D82A}">
                    <a16:rowId xmlns:a16="http://schemas.microsoft.com/office/drawing/2014/main" val="180925983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solidFill>
                            <a:schemeClr val="tx2">
                              <a:lumMod val="50000"/>
                            </a:schemeClr>
                          </a:solidFill>
                          <a:latin typeface="標楷體" panose="03000509000000000000" pitchFamily="65" charset="-120"/>
                          <a:ea typeface="標楷體" panose="03000509000000000000" pitchFamily="65" charset="-120"/>
                        </a:rPr>
                        <a:t>Layer</a:t>
                      </a:r>
                      <a:r>
                        <a:rPr lang="zh-TW" altLang="en-US" dirty="0">
                          <a:solidFill>
                            <a:schemeClr val="tx2">
                              <a:lumMod val="50000"/>
                            </a:schemeClr>
                          </a:solidFill>
                          <a:latin typeface="標楷體" panose="03000509000000000000" pitchFamily="65" charset="-120"/>
                          <a:ea typeface="標楷體" panose="03000509000000000000" pitchFamily="65" charset="-120"/>
                        </a:rPr>
                        <a:t> </a:t>
                      </a:r>
                      <a:r>
                        <a:rPr lang="en-US" altLang="zh-TW" dirty="0">
                          <a:solidFill>
                            <a:schemeClr val="tx2">
                              <a:lumMod val="50000"/>
                            </a:schemeClr>
                          </a:solidFill>
                          <a:latin typeface="標楷體" panose="03000509000000000000" pitchFamily="65" charset="-120"/>
                          <a:ea typeface="標楷體" panose="03000509000000000000" pitchFamily="65" charset="-120"/>
                        </a:rPr>
                        <a:t>5</a:t>
                      </a:r>
                      <a:endParaRPr lang="zh-TW" altLang="en-US" dirty="0">
                        <a:latin typeface="標楷體" panose="03000509000000000000" pitchFamily="65" charset="-120"/>
                        <a:ea typeface="標楷體" panose="03000509000000000000" pitchFamily="65" charset="-12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800" dirty="0">
                          <a:solidFill>
                            <a:schemeClr val="tx2">
                              <a:lumMod val="50000"/>
                            </a:schemeClr>
                          </a:solidFill>
                          <a:latin typeface="標楷體" panose="03000509000000000000" pitchFamily="65" charset="-120"/>
                          <a:ea typeface="標楷體" panose="03000509000000000000" pitchFamily="65" charset="-120"/>
                        </a:rPr>
                        <a:t>會議層</a:t>
                      </a:r>
                      <a:r>
                        <a:rPr lang="en-US" altLang="zh-TW" sz="1800" dirty="0">
                          <a:solidFill>
                            <a:schemeClr val="dk1"/>
                          </a:solidFill>
                          <a:latin typeface="標楷體" panose="03000509000000000000" pitchFamily="65" charset="-120"/>
                          <a:ea typeface="標楷體" panose="03000509000000000000" pitchFamily="65" charset="-120"/>
                        </a:rPr>
                        <a:t>(</a:t>
                      </a:r>
                      <a:r>
                        <a:rPr lang="zh-TW" altLang="en-US" sz="1800" kern="1200" dirty="0">
                          <a:solidFill>
                            <a:schemeClr val="tx2">
                              <a:lumMod val="50000"/>
                            </a:schemeClr>
                          </a:solidFill>
                          <a:latin typeface="標楷體" panose="03000509000000000000" pitchFamily="65" charset="-120"/>
                          <a:ea typeface="標楷體" panose="03000509000000000000" pitchFamily="65" charset="-120"/>
                          <a:cs typeface="+mn-cs"/>
                        </a:rPr>
                        <a:t>對話層</a:t>
                      </a:r>
                      <a:r>
                        <a:rPr lang="en-US" altLang="zh-TW" sz="1800" dirty="0">
                          <a:solidFill>
                            <a:schemeClr val="dk1"/>
                          </a:solidFill>
                          <a:latin typeface="標楷體" panose="03000509000000000000" pitchFamily="65" charset="-120"/>
                          <a:ea typeface="標楷體" panose="03000509000000000000" pitchFamily="65" charset="-120"/>
                        </a:rPr>
                        <a:t>)</a:t>
                      </a:r>
                      <a:endParaRPr lang="zh-TW" altLang="en-US" sz="1800" dirty="0">
                        <a:solidFill>
                          <a:schemeClr val="tx2">
                            <a:lumMod val="50000"/>
                          </a:schemeClr>
                        </a:solidFill>
                        <a:latin typeface="標楷體" panose="03000509000000000000" pitchFamily="65" charset="-120"/>
                        <a:ea typeface="標楷體" panose="03000509000000000000" pitchFamily="65" charset="-12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800" b="1" dirty="0">
                          <a:solidFill>
                            <a:schemeClr val="tx2">
                              <a:lumMod val="50000"/>
                            </a:schemeClr>
                          </a:solidFill>
                          <a:latin typeface="Times New Roman" panose="02020603050405020304" pitchFamily="18" charset="0"/>
                          <a:ea typeface="標楷體" panose="03000509000000000000" pitchFamily="65" charset="-120"/>
                          <a:cs typeface="Times New Roman" panose="02020603050405020304" pitchFamily="18" charset="0"/>
                        </a:rPr>
                        <a:t>Session</a:t>
                      </a:r>
                      <a:endParaRPr lang="zh-TW" altLang="en-US" sz="1800" dirty="0">
                        <a:solidFill>
                          <a:schemeClr val="tx2">
                            <a:lumMod val="50000"/>
                          </a:schemeClr>
                        </a:solidFill>
                        <a:latin typeface="Times New Roman" panose="02020603050405020304" pitchFamily="18" charset="0"/>
                        <a:ea typeface="標楷體" panose="03000509000000000000" pitchFamily="65" charset="-120"/>
                        <a:cs typeface="Times New Roman" panose="02020603050405020304" pitchFamily="18" charset="0"/>
                      </a:endParaRPr>
                    </a:p>
                  </a:txBody>
                  <a:tcPr/>
                </a:tc>
                <a:extLst>
                  <a:ext uri="{0D108BD9-81ED-4DB2-BD59-A6C34878D82A}">
                    <a16:rowId xmlns:a16="http://schemas.microsoft.com/office/drawing/2014/main" val="613192493"/>
                  </a:ext>
                </a:extLst>
              </a:tr>
              <a:tr h="370840">
                <a:tc>
                  <a:txBody>
                    <a:bodyPr/>
                    <a:lstStyle/>
                    <a:p>
                      <a:r>
                        <a:rPr lang="en-US" altLang="zh-TW" sz="1800" dirty="0">
                          <a:solidFill>
                            <a:schemeClr val="tx2">
                              <a:lumMod val="50000"/>
                            </a:schemeClr>
                          </a:solidFill>
                          <a:latin typeface="標楷體" panose="03000509000000000000" pitchFamily="65" charset="-120"/>
                          <a:ea typeface="標楷體" panose="03000509000000000000" pitchFamily="65" charset="-120"/>
                        </a:rPr>
                        <a:t>Layer</a:t>
                      </a:r>
                      <a:r>
                        <a:rPr lang="zh-TW" altLang="en-US" sz="1800" dirty="0">
                          <a:solidFill>
                            <a:schemeClr val="tx2">
                              <a:lumMod val="50000"/>
                            </a:schemeClr>
                          </a:solidFill>
                          <a:latin typeface="標楷體" panose="03000509000000000000" pitchFamily="65" charset="-120"/>
                          <a:ea typeface="標楷體" panose="03000509000000000000" pitchFamily="65" charset="-120"/>
                        </a:rPr>
                        <a:t> </a:t>
                      </a:r>
                      <a:r>
                        <a:rPr lang="en-US" altLang="zh-TW" sz="1800" dirty="0">
                          <a:solidFill>
                            <a:schemeClr val="tx2">
                              <a:lumMod val="50000"/>
                            </a:schemeClr>
                          </a:solidFill>
                          <a:latin typeface="標楷體" panose="03000509000000000000" pitchFamily="65" charset="-120"/>
                          <a:ea typeface="標楷體" panose="03000509000000000000" pitchFamily="65" charset="-120"/>
                        </a:rPr>
                        <a:t>4</a:t>
                      </a:r>
                      <a:endParaRPr lang="zh-TW" altLang="en-US" dirty="0">
                        <a:latin typeface="標楷體" panose="03000509000000000000" pitchFamily="65" charset="-120"/>
                        <a:ea typeface="標楷體" panose="03000509000000000000" pitchFamily="65" charset="-12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800" dirty="0">
                          <a:solidFill>
                            <a:schemeClr val="tx2">
                              <a:lumMod val="50000"/>
                            </a:schemeClr>
                          </a:solidFill>
                          <a:latin typeface="標楷體" panose="03000509000000000000" pitchFamily="65" charset="-120"/>
                          <a:ea typeface="標楷體" panose="03000509000000000000" pitchFamily="65" charset="-120"/>
                        </a:rPr>
                        <a:t>傳輸層</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800" b="1" dirty="0">
                          <a:solidFill>
                            <a:schemeClr val="tx2">
                              <a:lumMod val="50000"/>
                            </a:schemeClr>
                          </a:solidFill>
                          <a:latin typeface="Times New Roman" panose="02020603050405020304" pitchFamily="18" charset="0"/>
                          <a:ea typeface="標楷體" panose="03000509000000000000" pitchFamily="65" charset="-120"/>
                          <a:cs typeface="Times New Roman" panose="02020603050405020304" pitchFamily="18" charset="0"/>
                        </a:rPr>
                        <a:t>Transport</a:t>
                      </a:r>
                      <a:endParaRPr lang="zh-TW" altLang="en-US" sz="1800" dirty="0">
                        <a:solidFill>
                          <a:schemeClr val="tx2">
                            <a:lumMod val="50000"/>
                          </a:schemeClr>
                        </a:solidFill>
                        <a:latin typeface="Times New Roman" panose="02020603050405020304" pitchFamily="18" charset="0"/>
                        <a:ea typeface="標楷體" panose="03000509000000000000" pitchFamily="65" charset="-120"/>
                        <a:cs typeface="Times New Roman" panose="02020603050405020304" pitchFamily="18" charset="0"/>
                      </a:endParaRPr>
                    </a:p>
                  </a:txBody>
                  <a:tcPr/>
                </a:tc>
                <a:extLst>
                  <a:ext uri="{0D108BD9-81ED-4DB2-BD59-A6C34878D82A}">
                    <a16:rowId xmlns:a16="http://schemas.microsoft.com/office/drawing/2014/main" val="4033761917"/>
                  </a:ext>
                </a:extLst>
              </a:tr>
              <a:tr h="370840">
                <a:tc>
                  <a:txBody>
                    <a:bodyPr/>
                    <a:lstStyle/>
                    <a:p>
                      <a:r>
                        <a:rPr lang="en-US" altLang="zh-TW" sz="1800" dirty="0">
                          <a:solidFill>
                            <a:schemeClr val="tx2">
                              <a:lumMod val="50000"/>
                            </a:schemeClr>
                          </a:solidFill>
                          <a:latin typeface="標楷體" panose="03000509000000000000" pitchFamily="65" charset="-120"/>
                          <a:ea typeface="標楷體" panose="03000509000000000000" pitchFamily="65" charset="-120"/>
                        </a:rPr>
                        <a:t>Layer 3</a:t>
                      </a:r>
                      <a:endParaRPr lang="zh-TW" altLang="en-US" dirty="0">
                        <a:latin typeface="標楷體" panose="03000509000000000000" pitchFamily="65" charset="-120"/>
                        <a:ea typeface="標楷體" panose="03000509000000000000" pitchFamily="65" charset="-12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800" dirty="0">
                          <a:solidFill>
                            <a:schemeClr val="tx2">
                              <a:lumMod val="50000"/>
                            </a:schemeClr>
                          </a:solidFill>
                          <a:latin typeface="標楷體" panose="03000509000000000000" pitchFamily="65" charset="-120"/>
                          <a:ea typeface="標楷體" panose="03000509000000000000" pitchFamily="65" charset="-120"/>
                        </a:rPr>
                        <a:t>網路層</a:t>
                      </a:r>
                    </a:p>
                  </a:txBody>
                  <a:tcPr/>
                </a:tc>
                <a:tc>
                  <a:txBody>
                    <a:bodyPr/>
                    <a:lstStyle/>
                    <a:p>
                      <a:r>
                        <a:rPr lang="en-US" altLang="zh-TW" sz="1800" b="1" dirty="0">
                          <a:solidFill>
                            <a:schemeClr val="tx2">
                              <a:lumMod val="50000"/>
                            </a:schemeClr>
                          </a:solidFill>
                          <a:latin typeface="Times New Roman" panose="02020603050405020304" pitchFamily="18" charset="0"/>
                          <a:ea typeface="標楷體" panose="03000509000000000000" pitchFamily="65" charset="-120"/>
                          <a:cs typeface="Times New Roman" panose="02020603050405020304" pitchFamily="18" charset="0"/>
                        </a:rPr>
                        <a:t>Network</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tc>
                <a:extLst>
                  <a:ext uri="{0D108BD9-81ED-4DB2-BD59-A6C34878D82A}">
                    <a16:rowId xmlns:a16="http://schemas.microsoft.com/office/drawing/2014/main" val="3943875191"/>
                  </a:ext>
                </a:extLst>
              </a:tr>
              <a:tr h="370840">
                <a:tc>
                  <a:txBody>
                    <a:bodyPr/>
                    <a:lstStyle/>
                    <a:p>
                      <a:r>
                        <a:rPr lang="en-US" altLang="zh-TW" sz="1800" dirty="0">
                          <a:solidFill>
                            <a:schemeClr val="tx2">
                              <a:lumMod val="50000"/>
                            </a:schemeClr>
                          </a:solidFill>
                          <a:latin typeface="標楷體" panose="03000509000000000000" pitchFamily="65" charset="-120"/>
                          <a:ea typeface="標楷體" panose="03000509000000000000" pitchFamily="65" charset="-120"/>
                        </a:rPr>
                        <a:t>Layer 2</a:t>
                      </a:r>
                      <a:endParaRPr lang="zh-TW" altLang="en-US" dirty="0">
                        <a:latin typeface="標楷體" panose="03000509000000000000" pitchFamily="65" charset="-120"/>
                        <a:ea typeface="標楷體" panose="03000509000000000000" pitchFamily="65" charset="-12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800" dirty="0">
                          <a:solidFill>
                            <a:schemeClr val="tx2">
                              <a:lumMod val="50000"/>
                            </a:schemeClr>
                          </a:solidFill>
                          <a:latin typeface="標楷體" panose="03000509000000000000" pitchFamily="65" charset="-120"/>
                          <a:ea typeface="標楷體" panose="03000509000000000000" pitchFamily="65" charset="-120"/>
                        </a:rPr>
                        <a:t>資料連接層</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800" b="1" dirty="0">
                          <a:solidFill>
                            <a:schemeClr val="tx2">
                              <a:lumMod val="50000"/>
                            </a:schemeClr>
                          </a:solidFill>
                          <a:latin typeface="Times New Roman" panose="02020603050405020304" pitchFamily="18" charset="0"/>
                          <a:ea typeface="標楷體" panose="03000509000000000000" pitchFamily="65" charset="-120"/>
                          <a:cs typeface="Times New Roman" panose="02020603050405020304" pitchFamily="18" charset="0"/>
                        </a:rPr>
                        <a:t>Data Link</a:t>
                      </a:r>
                      <a:endParaRPr lang="zh-TW" altLang="en-US" sz="1800" dirty="0">
                        <a:solidFill>
                          <a:schemeClr val="tx2">
                            <a:lumMod val="50000"/>
                          </a:schemeClr>
                        </a:solidFill>
                        <a:latin typeface="Times New Roman" panose="02020603050405020304" pitchFamily="18" charset="0"/>
                        <a:ea typeface="標楷體" panose="03000509000000000000" pitchFamily="65" charset="-120"/>
                        <a:cs typeface="Times New Roman" panose="02020603050405020304" pitchFamily="18" charset="0"/>
                      </a:endParaRPr>
                    </a:p>
                  </a:txBody>
                  <a:tcPr/>
                </a:tc>
                <a:extLst>
                  <a:ext uri="{0D108BD9-81ED-4DB2-BD59-A6C34878D82A}">
                    <a16:rowId xmlns:a16="http://schemas.microsoft.com/office/drawing/2014/main" val="2241045014"/>
                  </a:ext>
                </a:extLst>
              </a:tr>
              <a:tr h="370840">
                <a:tc>
                  <a:txBody>
                    <a:bodyPr/>
                    <a:lstStyle/>
                    <a:p>
                      <a:r>
                        <a:rPr lang="en-US" altLang="zh-TW" sz="1800" dirty="0">
                          <a:solidFill>
                            <a:schemeClr val="tx2">
                              <a:lumMod val="50000"/>
                            </a:schemeClr>
                          </a:solidFill>
                          <a:latin typeface="標楷體" panose="03000509000000000000" pitchFamily="65" charset="-120"/>
                          <a:ea typeface="標楷體" panose="03000509000000000000" pitchFamily="65" charset="-120"/>
                        </a:rPr>
                        <a:t>Layer 1</a:t>
                      </a:r>
                      <a:endParaRPr lang="zh-TW" altLang="en-US" dirty="0">
                        <a:latin typeface="標楷體" panose="03000509000000000000" pitchFamily="65" charset="-120"/>
                        <a:ea typeface="標楷體" panose="03000509000000000000" pitchFamily="65" charset="-12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800" dirty="0">
                          <a:solidFill>
                            <a:schemeClr val="tx2">
                              <a:lumMod val="50000"/>
                            </a:schemeClr>
                          </a:solidFill>
                          <a:latin typeface="標楷體" panose="03000509000000000000" pitchFamily="65" charset="-120"/>
                          <a:ea typeface="標楷體" panose="03000509000000000000" pitchFamily="65" charset="-120"/>
                        </a:rPr>
                        <a:t>實體層</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800" b="1" dirty="0">
                          <a:solidFill>
                            <a:schemeClr val="tx2">
                              <a:lumMod val="50000"/>
                            </a:schemeClr>
                          </a:solidFill>
                          <a:latin typeface="Times New Roman" panose="02020603050405020304" pitchFamily="18" charset="0"/>
                          <a:ea typeface="標楷體" panose="03000509000000000000" pitchFamily="65" charset="-120"/>
                          <a:cs typeface="Times New Roman" panose="02020603050405020304" pitchFamily="18" charset="0"/>
                        </a:rPr>
                        <a:t>Physical</a:t>
                      </a:r>
                      <a:endParaRPr lang="zh-TW" altLang="en-US" sz="1800" dirty="0">
                        <a:solidFill>
                          <a:schemeClr val="tx2">
                            <a:lumMod val="50000"/>
                          </a:schemeClr>
                        </a:solidFill>
                        <a:latin typeface="Times New Roman" panose="02020603050405020304" pitchFamily="18" charset="0"/>
                        <a:ea typeface="標楷體" panose="03000509000000000000" pitchFamily="65" charset="-120"/>
                        <a:cs typeface="Times New Roman" panose="02020603050405020304" pitchFamily="18" charset="0"/>
                      </a:endParaRPr>
                    </a:p>
                  </a:txBody>
                  <a:tcPr/>
                </a:tc>
                <a:extLst>
                  <a:ext uri="{0D108BD9-81ED-4DB2-BD59-A6C34878D82A}">
                    <a16:rowId xmlns:a16="http://schemas.microsoft.com/office/drawing/2014/main" val="3991419711"/>
                  </a:ext>
                </a:extLst>
              </a:tr>
            </a:tbl>
          </a:graphicData>
        </a:graphic>
      </p:graphicFrame>
      <p:sp>
        <p:nvSpPr>
          <p:cNvPr id="6" name="矩形 5"/>
          <p:cNvSpPr/>
          <p:nvPr/>
        </p:nvSpPr>
        <p:spPr>
          <a:xfrm>
            <a:off x="408393" y="214807"/>
            <a:ext cx="5314275" cy="707886"/>
          </a:xfrm>
          <a:prstGeom prst="rect">
            <a:avLst/>
          </a:prstGeom>
        </p:spPr>
        <p:txBody>
          <a:bodyPr wrap="none">
            <a:spAutoFit/>
          </a:bodyPr>
          <a:lstStyle/>
          <a:p>
            <a:r>
              <a:rPr lang="en-US" altLang="zh-TW" sz="4000" dirty="0">
                <a:latin typeface="標楷體" panose="03000509000000000000" pitchFamily="65" charset="-120"/>
                <a:ea typeface="標楷體" panose="03000509000000000000" pitchFamily="65" charset="-120"/>
              </a:rPr>
              <a:t>A.3.1.</a:t>
            </a:r>
            <a:r>
              <a:rPr lang="zh-TW" altLang="en-US" sz="4000" dirty="0">
                <a:latin typeface="標楷體" panose="03000509000000000000" pitchFamily="65" charset="-120"/>
                <a:ea typeface="標楷體" panose="03000509000000000000" pitchFamily="65" charset="-120"/>
              </a:rPr>
              <a:t>通訊協定與標準</a:t>
            </a:r>
          </a:p>
        </p:txBody>
      </p:sp>
      <p:sp>
        <p:nvSpPr>
          <p:cNvPr id="7" name="矩形 6"/>
          <p:cNvSpPr/>
          <p:nvPr/>
        </p:nvSpPr>
        <p:spPr>
          <a:xfrm>
            <a:off x="710623" y="1549077"/>
            <a:ext cx="7930376" cy="461665"/>
          </a:xfrm>
          <a:prstGeom prst="rect">
            <a:avLst/>
          </a:prstGeom>
        </p:spPr>
        <p:txBody>
          <a:bodyPr wrap="none">
            <a:spAutoFit/>
          </a:bodyPr>
          <a:lstStyle/>
          <a:p>
            <a:r>
              <a:rPr lang="zh-TW" altLang="en-US" sz="2400" dirty="0">
                <a:latin typeface="標楷體" panose="03000509000000000000" pitchFamily="65" charset="-120"/>
                <a:ea typeface="標楷體" panose="03000509000000000000" pitchFamily="65" charset="-120"/>
              </a:rPr>
              <a:t>國際</a:t>
            </a:r>
            <a:r>
              <a:rPr lang="zh-TW" altLang="en-US" sz="2400" b="1" dirty="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標準化</a:t>
            </a:r>
            <a:r>
              <a:rPr lang="zh-TW" altLang="en-US" sz="2400" dirty="0">
                <a:latin typeface="標楷體" panose="03000509000000000000" pitchFamily="65" charset="-120"/>
                <a:ea typeface="標楷體" panose="03000509000000000000" pitchFamily="65" charset="-120"/>
              </a:rPr>
              <a:t>組織 </a:t>
            </a:r>
            <a:r>
              <a:rPr lang="en-US" altLang="zh-TW" sz="1600" dirty="0">
                <a:latin typeface="標楷體" panose="03000509000000000000" pitchFamily="65" charset="-120"/>
                <a:ea typeface="標楷體" panose="03000509000000000000" pitchFamily="65" charset="-120"/>
              </a:rPr>
              <a:t>(ISO, International Organization for </a:t>
            </a:r>
            <a:r>
              <a:rPr lang="en-US" altLang="zh-TW" sz="1600" b="1" dirty="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Standardization</a:t>
            </a:r>
            <a:r>
              <a:rPr lang="en-US" altLang="zh-TW" sz="1600" dirty="0">
                <a:latin typeface="標楷體" panose="03000509000000000000" pitchFamily="65" charset="-120"/>
                <a:ea typeface="標楷體" panose="03000509000000000000" pitchFamily="65" charset="-120"/>
              </a:rPr>
              <a:t>)</a:t>
            </a:r>
          </a:p>
        </p:txBody>
      </p:sp>
      <p:sp>
        <p:nvSpPr>
          <p:cNvPr id="8" name="矩形 7"/>
          <p:cNvSpPr/>
          <p:nvPr/>
        </p:nvSpPr>
        <p:spPr>
          <a:xfrm>
            <a:off x="710623" y="1210522"/>
            <a:ext cx="4210243" cy="307777"/>
          </a:xfrm>
          <a:prstGeom prst="rect">
            <a:avLst/>
          </a:prstGeom>
          <a:solidFill>
            <a:schemeClr val="accent6">
              <a:lumMod val="20000"/>
              <a:lumOff val="80000"/>
            </a:schemeClr>
          </a:solidFill>
        </p:spPr>
        <p:txBody>
          <a:bodyPr wrap="square">
            <a:spAutoFit/>
          </a:bodyPr>
          <a:lstStyle/>
          <a:p>
            <a:r>
              <a:rPr lang="en-US" altLang="zh-TW" sz="1400" dirty="0">
                <a:latin typeface="標楷體" panose="03000509000000000000" pitchFamily="65" charset="-120"/>
                <a:ea typeface="標楷體" panose="03000509000000000000" pitchFamily="65" charset="-120"/>
              </a:rPr>
              <a:t>https://zh.wikipedia.org/wiki/</a:t>
            </a:r>
            <a:r>
              <a:rPr lang="zh-TW" altLang="en-US" sz="1400" dirty="0">
                <a:latin typeface="標楷體" panose="03000509000000000000" pitchFamily="65" charset="-120"/>
                <a:ea typeface="標楷體" panose="03000509000000000000" pitchFamily="65" charset="-120"/>
              </a:rPr>
              <a:t>國際標準化組織 </a:t>
            </a:r>
          </a:p>
        </p:txBody>
      </p:sp>
      <p:sp>
        <p:nvSpPr>
          <p:cNvPr id="9" name="矩形 8"/>
          <p:cNvSpPr/>
          <p:nvPr/>
        </p:nvSpPr>
        <p:spPr>
          <a:xfrm>
            <a:off x="156306" y="4784253"/>
            <a:ext cx="3774833" cy="369332"/>
          </a:xfrm>
          <a:prstGeom prst="rect">
            <a:avLst/>
          </a:prstGeom>
        </p:spPr>
        <p:txBody>
          <a:bodyPr wrap="square">
            <a:spAutoFit/>
          </a:bodyPr>
          <a:lstStyle/>
          <a:p>
            <a:r>
              <a:rPr lang="en-US" altLang="zh-TW" dirty="0"/>
              <a:t>https://zh.wikipedia.org/wiki/OSI</a:t>
            </a:r>
            <a:r>
              <a:rPr lang="zh-TW" altLang="en-US" dirty="0"/>
              <a:t>模型</a:t>
            </a:r>
          </a:p>
        </p:txBody>
      </p:sp>
      <p:sp>
        <p:nvSpPr>
          <p:cNvPr id="10" name="矩形 9"/>
          <p:cNvSpPr/>
          <p:nvPr/>
        </p:nvSpPr>
        <p:spPr>
          <a:xfrm>
            <a:off x="710623" y="1999128"/>
            <a:ext cx="7109639" cy="707886"/>
          </a:xfrm>
          <a:prstGeom prst="rect">
            <a:avLst/>
          </a:prstGeom>
        </p:spPr>
        <p:txBody>
          <a:bodyPr wrap="none">
            <a:spAutoFit/>
          </a:bodyPr>
          <a:lstStyle/>
          <a:p>
            <a:r>
              <a:rPr lang="zh-TW" altLang="en-US" sz="2000" dirty="0">
                <a:latin typeface="標楷體" panose="03000509000000000000" pitchFamily="65" charset="-120"/>
                <a:ea typeface="標楷體" panose="03000509000000000000" pitchFamily="65" charset="-120"/>
              </a:rPr>
              <a:t>提出</a:t>
            </a:r>
            <a:r>
              <a:rPr lang="en-US" altLang="zh-TW" sz="2000" b="1" dirty="0">
                <a:latin typeface="標楷體" panose="03000509000000000000" pitchFamily="65" charset="-120"/>
                <a:ea typeface="標楷體" panose="03000509000000000000" pitchFamily="65" charset="-120"/>
              </a:rPr>
              <a:t>OSI</a:t>
            </a:r>
            <a:r>
              <a:rPr lang="zh-TW" altLang="en-US" sz="2000" b="1" dirty="0">
                <a:latin typeface="標楷體" panose="03000509000000000000" pitchFamily="65" charset="-120"/>
                <a:ea typeface="標楷體" panose="03000509000000000000" pitchFamily="65" charset="-120"/>
              </a:rPr>
              <a:t> 模型</a:t>
            </a:r>
            <a:r>
              <a:rPr lang="en-US" altLang="zh-TW" sz="2000" b="1" dirty="0">
                <a:latin typeface="標楷體" panose="03000509000000000000" pitchFamily="65" charset="-120"/>
                <a:ea typeface="標楷體" panose="03000509000000000000" pitchFamily="65" charset="-120"/>
              </a:rPr>
              <a:t>(</a:t>
            </a:r>
            <a:r>
              <a:rPr lang="zh-TW" altLang="en-US" sz="2000" b="1" dirty="0">
                <a:latin typeface="標楷體" panose="03000509000000000000" pitchFamily="65" charset="-120"/>
                <a:ea typeface="標楷體" panose="03000509000000000000" pitchFamily="65" charset="-120"/>
              </a:rPr>
              <a:t>共有</a:t>
            </a:r>
            <a:r>
              <a:rPr lang="en-US" altLang="zh-TW" sz="2000" b="1" dirty="0">
                <a:latin typeface="標楷體" panose="03000509000000000000" pitchFamily="65" charset="-120"/>
                <a:ea typeface="標楷體" panose="03000509000000000000" pitchFamily="65" charset="-120"/>
              </a:rPr>
              <a:t>7</a:t>
            </a:r>
            <a:r>
              <a:rPr lang="zh-TW" altLang="en-US" sz="2000" b="1" dirty="0">
                <a:latin typeface="標楷體" panose="03000509000000000000" pitchFamily="65" charset="-120"/>
                <a:ea typeface="標楷體" panose="03000509000000000000" pitchFamily="65" charset="-120"/>
              </a:rPr>
              <a:t>層</a:t>
            </a:r>
            <a:r>
              <a:rPr lang="en-US" altLang="zh-TW" sz="2000" b="1" dirty="0">
                <a:latin typeface="標楷體" panose="03000509000000000000" pitchFamily="65" charset="-120"/>
                <a:ea typeface="標楷體" panose="03000509000000000000" pitchFamily="65" charset="-120"/>
              </a:rPr>
              <a:t>)</a:t>
            </a:r>
            <a:r>
              <a:rPr lang="zh-TW" altLang="en-US" sz="2000" b="1" dirty="0">
                <a:latin typeface="標楷體" panose="03000509000000000000" pitchFamily="65" charset="-120"/>
                <a:ea typeface="標楷體" panose="03000509000000000000" pitchFamily="65" charset="-120"/>
              </a:rPr>
              <a:t>的</a:t>
            </a:r>
            <a:r>
              <a:rPr lang="zh-TW" altLang="en-US" sz="2000" dirty="0">
                <a:latin typeface="標楷體" panose="03000509000000000000" pitchFamily="65" charset="-120"/>
                <a:ea typeface="標楷體" panose="03000509000000000000" pitchFamily="65" charset="-120"/>
              </a:rPr>
              <a:t>概念模型</a:t>
            </a:r>
            <a:endParaRPr lang="en-US" altLang="zh-TW" sz="2000" dirty="0">
              <a:latin typeface="標楷體" panose="03000509000000000000" pitchFamily="65" charset="-120"/>
              <a:ea typeface="標楷體" panose="03000509000000000000" pitchFamily="65" charset="-120"/>
            </a:endParaRPr>
          </a:p>
          <a:p>
            <a:r>
              <a:rPr lang="zh-TW" altLang="en-US" sz="2000" dirty="0">
                <a:latin typeface="標楷體" panose="03000509000000000000" pitchFamily="65" charset="-120"/>
                <a:ea typeface="標楷體" panose="03000509000000000000" pitchFamily="65" charset="-120"/>
              </a:rPr>
              <a:t>這是一個試圖使各種電腦在世界範圍內互連為網路的</a:t>
            </a:r>
            <a:r>
              <a:rPr lang="zh-TW" altLang="en-US" sz="2000" b="1" dirty="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標準框架</a:t>
            </a:r>
          </a:p>
        </p:txBody>
      </p:sp>
      <p:sp>
        <p:nvSpPr>
          <p:cNvPr id="11" name="矩形 10"/>
          <p:cNvSpPr/>
          <p:nvPr/>
        </p:nvSpPr>
        <p:spPr>
          <a:xfrm>
            <a:off x="244196" y="3020637"/>
            <a:ext cx="3599051" cy="1661993"/>
          </a:xfrm>
          <a:prstGeom prst="rect">
            <a:avLst/>
          </a:prstGeom>
        </p:spPr>
        <p:txBody>
          <a:bodyPr wrap="square">
            <a:spAutoFit/>
          </a:bodyPr>
          <a:lstStyle/>
          <a:p>
            <a:r>
              <a:rPr lang="en-US" altLang="zh-TW" sz="6600" b="1" dirty="0">
                <a:effectLst>
                  <a:outerShdw blurRad="38100" dist="38100" dir="2700000" algn="tl">
                    <a:srgbClr val="000000">
                      <a:alpha val="43137"/>
                    </a:srgbClr>
                  </a:outerShdw>
                </a:effectLst>
              </a:rPr>
              <a:t>OSI</a:t>
            </a:r>
            <a:r>
              <a:rPr lang="zh-TW" altLang="en-US" sz="6600" b="1" dirty="0">
                <a:effectLst>
                  <a:outerShdw blurRad="38100" dist="38100" dir="2700000" algn="tl">
                    <a:srgbClr val="000000">
                      <a:alpha val="43137"/>
                    </a:srgbClr>
                  </a:outerShdw>
                </a:effectLst>
              </a:rPr>
              <a:t>模型</a:t>
            </a:r>
          </a:p>
          <a:p>
            <a:r>
              <a:rPr lang="en-US" altLang="zh-TW" sz="1600" dirty="0"/>
              <a:t>Open System Interconnection Model</a:t>
            </a:r>
          </a:p>
          <a:p>
            <a:r>
              <a:rPr lang="zh-TW" altLang="en-US" dirty="0"/>
              <a:t>開放式系統互聯模型</a:t>
            </a:r>
            <a:endParaRPr lang="en-US" altLang="zh-TW" dirty="0"/>
          </a:p>
        </p:txBody>
      </p:sp>
      <p:sp>
        <p:nvSpPr>
          <p:cNvPr id="12" name="矩形 11"/>
          <p:cNvSpPr/>
          <p:nvPr/>
        </p:nvSpPr>
        <p:spPr>
          <a:xfrm>
            <a:off x="6831579" y="1364411"/>
            <a:ext cx="877163" cy="369332"/>
          </a:xfrm>
          <a:prstGeom prst="rect">
            <a:avLst/>
          </a:prstGeom>
        </p:spPr>
        <p:txBody>
          <a:bodyPr wrap="none">
            <a:spAutoFit/>
          </a:bodyPr>
          <a:lstStyle/>
          <a:p>
            <a:r>
              <a:rPr lang="zh-TW" altLang="en-US" b="1" dirty="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標準化</a:t>
            </a:r>
          </a:p>
        </p:txBody>
      </p:sp>
      <p:sp>
        <p:nvSpPr>
          <p:cNvPr id="14" name="圓角矩形 13"/>
          <p:cNvSpPr/>
          <p:nvPr/>
        </p:nvSpPr>
        <p:spPr>
          <a:xfrm>
            <a:off x="241985" y="5286187"/>
            <a:ext cx="3601262" cy="818294"/>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dirty="0">
                <a:latin typeface="標楷體" panose="03000509000000000000" pitchFamily="65" charset="-120"/>
                <a:ea typeface="標楷體" panose="03000509000000000000" pitchFamily="65" charset="-120"/>
              </a:rPr>
              <a:t>每一層負責那些任務</a:t>
            </a:r>
            <a:r>
              <a:rPr lang="en-US" altLang="zh-TW" sz="2400" dirty="0">
                <a:latin typeface="標楷體" panose="03000509000000000000" pitchFamily="65" charset="-120"/>
                <a:ea typeface="標楷體" panose="03000509000000000000" pitchFamily="65" charset="-120"/>
              </a:rPr>
              <a:t>??</a:t>
            </a:r>
          </a:p>
          <a:p>
            <a:pPr algn="ctr"/>
            <a:r>
              <a:rPr lang="zh-TW" altLang="en-US" dirty="0">
                <a:latin typeface="標楷體" panose="03000509000000000000" pitchFamily="65" charset="-120"/>
                <a:ea typeface="標楷體" panose="03000509000000000000" pitchFamily="65" charset="-120"/>
              </a:rPr>
              <a:t>這就是我們要學習的重點</a:t>
            </a:r>
          </a:p>
        </p:txBody>
      </p:sp>
      <p:pic>
        <p:nvPicPr>
          <p:cNvPr id="13" name="圖片 12">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spTree>
    <p:extLst>
      <p:ext uri="{BB962C8B-B14F-4D97-AF65-F5344CB8AC3E}">
        <p14:creationId xmlns:p14="http://schemas.microsoft.com/office/powerpoint/2010/main" val="23420070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a:prstGeom prst="rect">
            <a:avLst/>
          </a:prstGeom>
        </p:spPr>
        <p:txBody>
          <a:bodyPr wrap="none">
            <a:spAutoFit/>
          </a:bodyPr>
          <a:lstStyle/>
          <a:p>
            <a:r>
              <a:rPr lang="en-US" altLang="zh-TW" sz="4000" dirty="0"/>
              <a:t>A.3.1.</a:t>
            </a:r>
            <a:r>
              <a:rPr lang="zh-TW" altLang="en-US" sz="4000" dirty="0"/>
              <a:t>通訊協定與標準</a:t>
            </a:r>
          </a:p>
        </p:txBody>
      </p:sp>
      <p:sp>
        <p:nvSpPr>
          <p:cNvPr id="6" name="矩形 5"/>
          <p:cNvSpPr/>
          <p:nvPr/>
        </p:nvSpPr>
        <p:spPr>
          <a:xfrm>
            <a:off x="628650" y="1452480"/>
            <a:ext cx="6417141" cy="646331"/>
          </a:xfrm>
          <a:prstGeom prst="rect">
            <a:avLst/>
          </a:prstGeom>
        </p:spPr>
        <p:txBody>
          <a:bodyPr wrap="none">
            <a:spAutoFit/>
          </a:bodyPr>
          <a:lstStyle/>
          <a:p>
            <a:r>
              <a:rPr lang="zh-TW" altLang="en-US" sz="3600" dirty="0">
                <a:latin typeface="標楷體" panose="03000509000000000000" pitchFamily="65" charset="-120"/>
                <a:ea typeface="標楷體" panose="03000509000000000000" pitchFamily="65" charset="-120"/>
              </a:rPr>
              <a:t>協定分層</a:t>
            </a:r>
            <a:r>
              <a:rPr lang="en-US" altLang="zh-TW" sz="3600" dirty="0">
                <a:latin typeface="標楷體" panose="03000509000000000000" pitchFamily="65" charset="-120"/>
                <a:ea typeface="標楷體" panose="03000509000000000000" pitchFamily="65" charset="-120"/>
              </a:rPr>
              <a:t>(Protocol Layering)</a:t>
            </a:r>
            <a:endParaRPr lang="zh-TW" altLang="en-US" sz="3600" dirty="0">
              <a:latin typeface="標楷體" panose="03000509000000000000" pitchFamily="65" charset="-120"/>
              <a:ea typeface="標楷體" panose="03000509000000000000" pitchFamily="65" charset="-120"/>
            </a:endParaRPr>
          </a:p>
        </p:txBody>
      </p:sp>
      <p:sp>
        <p:nvSpPr>
          <p:cNvPr id="7" name="矩形 6"/>
          <p:cNvSpPr/>
          <p:nvPr/>
        </p:nvSpPr>
        <p:spPr>
          <a:xfrm>
            <a:off x="2340240" y="2506122"/>
            <a:ext cx="3898952" cy="830997"/>
          </a:xfrm>
          <a:prstGeom prst="rect">
            <a:avLst/>
          </a:prstGeom>
        </p:spPr>
        <p:txBody>
          <a:bodyPr wrap="none">
            <a:spAutoFit/>
          </a:bodyPr>
          <a:lstStyle/>
          <a:p>
            <a:r>
              <a:rPr lang="en-US" altLang="zh-TW" sz="4800" dirty="0"/>
              <a:t>why layering??</a:t>
            </a:r>
            <a:endParaRPr lang="zh-TW" altLang="en-US" sz="4800" dirty="0"/>
          </a:p>
        </p:txBody>
      </p:sp>
      <p:sp>
        <p:nvSpPr>
          <p:cNvPr id="8" name="矩形 7"/>
          <p:cNvSpPr/>
          <p:nvPr/>
        </p:nvSpPr>
        <p:spPr>
          <a:xfrm>
            <a:off x="2081574" y="3502952"/>
            <a:ext cx="5032147" cy="923330"/>
          </a:xfrm>
          <a:prstGeom prst="rect">
            <a:avLst/>
          </a:prstGeom>
        </p:spPr>
        <p:txBody>
          <a:bodyPr wrap="none">
            <a:spAutoFit/>
          </a:bodyPr>
          <a:lstStyle/>
          <a:p>
            <a:r>
              <a:rPr lang="zh-TW" altLang="en-US" sz="5400" dirty="0">
                <a:latin typeface="標楷體" panose="03000509000000000000" pitchFamily="65" charset="-120"/>
                <a:ea typeface="標楷體" panose="03000509000000000000" pitchFamily="65" charset="-120"/>
              </a:rPr>
              <a:t>為什麼要分層</a:t>
            </a:r>
            <a:r>
              <a:rPr lang="en-US" altLang="zh-TW" sz="5400" dirty="0">
                <a:latin typeface="標楷體" panose="03000509000000000000" pitchFamily="65" charset="-120"/>
                <a:ea typeface="標楷體" panose="03000509000000000000" pitchFamily="65" charset="-120"/>
              </a:rPr>
              <a:t>??</a:t>
            </a:r>
          </a:p>
        </p:txBody>
      </p:sp>
      <p:pic>
        <p:nvPicPr>
          <p:cNvPr id="9" name="圖片 8">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spTree>
    <p:extLst>
      <p:ext uri="{BB962C8B-B14F-4D97-AF65-F5344CB8AC3E}">
        <p14:creationId xmlns:p14="http://schemas.microsoft.com/office/powerpoint/2010/main" val="20461593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a:xfrm>
            <a:off x="351559" y="421428"/>
            <a:ext cx="5605895" cy="646331"/>
          </a:xfrm>
          <a:prstGeom prst="rect">
            <a:avLst/>
          </a:prstGeom>
        </p:spPr>
        <p:txBody>
          <a:bodyPr wrap="square">
            <a:spAutoFit/>
          </a:bodyPr>
          <a:lstStyle/>
          <a:p>
            <a:r>
              <a:rPr lang="en-US" altLang="zh-TW" sz="4000" dirty="0"/>
              <a:t>A.3.1.</a:t>
            </a:r>
            <a:r>
              <a:rPr lang="zh-TW" altLang="en-US" sz="4000" dirty="0"/>
              <a:t>通訊協定與標準</a:t>
            </a:r>
          </a:p>
        </p:txBody>
      </p:sp>
      <p:sp>
        <p:nvSpPr>
          <p:cNvPr id="6" name="矩形 5"/>
          <p:cNvSpPr/>
          <p:nvPr/>
        </p:nvSpPr>
        <p:spPr>
          <a:xfrm>
            <a:off x="420715" y="992524"/>
            <a:ext cx="6417141" cy="646331"/>
          </a:xfrm>
          <a:prstGeom prst="rect">
            <a:avLst/>
          </a:prstGeom>
        </p:spPr>
        <p:txBody>
          <a:bodyPr wrap="none">
            <a:spAutoFit/>
          </a:bodyPr>
          <a:lstStyle/>
          <a:p>
            <a:r>
              <a:rPr lang="zh-TW" altLang="en-US" sz="3600" dirty="0">
                <a:latin typeface="標楷體" panose="03000509000000000000" pitchFamily="65" charset="-120"/>
                <a:ea typeface="標楷體" panose="03000509000000000000" pitchFamily="65" charset="-120"/>
              </a:rPr>
              <a:t>協定分層</a:t>
            </a:r>
            <a:r>
              <a:rPr lang="en-US" altLang="zh-TW" sz="3600" dirty="0">
                <a:latin typeface="標楷體" panose="03000509000000000000" pitchFamily="65" charset="-120"/>
                <a:ea typeface="標楷體" panose="03000509000000000000" pitchFamily="65" charset="-120"/>
              </a:rPr>
              <a:t>(Protocol Layering)</a:t>
            </a:r>
            <a:endParaRPr lang="zh-TW" altLang="en-US" sz="3600" dirty="0">
              <a:latin typeface="標楷體" panose="03000509000000000000" pitchFamily="65" charset="-120"/>
              <a:ea typeface="標楷體" panose="03000509000000000000" pitchFamily="65" charset="-120"/>
            </a:endParaRPr>
          </a:p>
        </p:txBody>
      </p:sp>
      <p:sp>
        <p:nvSpPr>
          <p:cNvPr id="7" name="矩形 6"/>
          <p:cNvSpPr/>
          <p:nvPr/>
        </p:nvSpPr>
        <p:spPr>
          <a:xfrm>
            <a:off x="757166" y="1710117"/>
            <a:ext cx="3275640" cy="707886"/>
          </a:xfrm>
          <a:prstGeom prst="rect">
            <a:avLst/>
          </a:prstGeom>
        </p:spPr>
        <p:txBody>
          <a:bodyPr wrap="none">
            <a:spAutoFit/>
          </a:bodyPr>
          <a:lstStyle/>
          <a:p>
            <a:r>
              <a:rPr lang="en-US" altLang="zh-TW" sz="4000" dirty="0"/>
              <a:t>why layering??</a:t>
            </a:r>
            <a:endParaRPr lang="zh-TW" altLang="en-US" sz="4000" dirty="0"/>
          </a:p>
        </p:txBody>
      </p:sp>
      <p:sp>
        <p:nvSpPr>
          <p:cNvPr id="8" name="矩形 7"/>
          <p:cNvSpPr/>
          <p:nvPr/>
        </p:nvSpPr>
        <p:spPr>
          <a:xfrm>
            <a:off x="4055788" y="1679381"/>
            <a:ext cx="3736920" cy="707886"/>
          </a:xfrm>
          <a:prstGeom prst="rect">
            <a:avLst/>
          </a:prstGeom>
        </p:spPr>
        <p:txBody>
          <a:bodyPr wrap="none">
            <a:spAutoFit/>
          </a:bodyPr>
          <a:lstStyle/>
          <a:p>
            <a:r>
              <a:rPr lang="zh-TW" altLang="en-US" sz="4000" dirty="0"/>
              <a:t>為什麼要分層</a:t>
            </a:r>
            <a:r>
              <a:rPr lang="en-US" altLang="zh-TW" sz="4000" dirty="0"/>
              <a:t>??</a:t>
            </a:r>
          </a:p>
        </p:txBody>
      </p:sp>
      <p:pic>
        <p:nvPicPr>
          <p:cNvPr id="9" name="圖片 8">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sp>
        <p:nvSpPr>
          <p:cNvPr id="11" name="矩形 10"/>
          <p:cNvSpPr/>
          <p:nvPr/>
        </p:nvSpPr>
        <p:spPr>
          <a:xfrm>
            <a:off x="757166" y="2811814"/>
            <a:ext cx="7540891" cy="3231654"/>
          </a:xfrm>
          <a:prstGeom prst="rect">
            <a:avLst/>
          </a:prstGeom>
        </p:spPr>
        <p:txBody>
          <a:bodyPr wrap="square">
            <a:spAutoFit/>
          </a:bodyPr>
          <a:lstStyle/>
          <a:p>
            <a:r>
              <a:rPr lang="zh-TW" altLang="en-US" sz="2800" dirty="0">
                <a:latin typeface="Times New Roman" panose="02020603050405020304" pitchFamily="18" charset="0"/>
                <a:ea typeface="標楷體" panose="03000509000000000000" pitchFamily="65" charset="-120"/>
              </a:rPr>
              <a:t>目的</a:t>
            </a:r>
            <a:r>
              <a:rPr lang="en-US" altLang="zh-TW" sz="2800" dirty="0">
                <a:latin typeface="Times New Roman" panose="02020603050405020304" pitchFamily="18" charset="0"/>
                <a:ea typeface="標楷體" panose="03000509000000000000" pitchFamily="65" charset="-120"/>
              </a:rPr>
              <a:t>:</a:t>
            </a:r>
          </a:p>
          <a:p>
            <a:r>
              <a:rPr lang="zh-TW" altLang="en-US" sz="2800" dirty="0">
                <a:latin typeface="Times New Roman" panose="02020603050405020304" pitchFamily="18" charset="0"/>
                <a:ea typeface="標楷體" panose="03000509000000000000" pitchFamily="65" charset="-120"/>
              </a:rPr>
              <a:t>利用層次結構</a:t>
            </a:r>
            <a:r>
              <a:rPr lang="en-US" altLang="zh-TW" sz="2800" dirty="0">
                <a:latin typeface="Times New Roman" panose="02020603050405020304" pitchFamily="18" charset="0"/>
                <a:ea typeface="標楷體" panose="03000509000000000000" pitchFamily="65" charset="-120"/>
              </a:rPr>
              <a:t>(</a:t>
            </a:r>
            <a:r>
              <a:rPr lang="en-US" altLang="zh-TW" sz="2800" dirty="0">
                <a:latin typeface="標楷體" panose="03000509000000000000" pitchFamily="65" charset="-120"/>
                <a:ea typeface="標楷體" panose="03000509000000000000" pitchFamily="65" charset="-120"/>
              </a:rPr>
              <a:t>Layer</a:t>
            </a:r>
            <a:r>
              <a:rPr lang="en-US" altLang="zh-TW" sz="2800" dirty="0">
                <a:latin typeface="Times New Roman" panose="02020603050405020304" pitchFamily="18" charset="0"/>
                <a:ea typeface="標楷體" panose="03000509000000000000" pitchFamily="65" charset="-120"/>
              </a:rPr>
              <a:t>)</a:t>
            </a:r>
            <a:r>
              <a:rPr lang="zh-TW" altLang="en-US" sz="2800" dirty="0">
                <a:latin typeface="Times New Roman" panose="02020603050405020304" pitchFamily="18" charset="0"/>
                <a:ea typeface="標楷體" panose="03000509000000000000" pitchFamily="65" charset="-120"/>
              </a:rPr>
              <a:t>可以把開放系統的資訊交換問題分解到一系列容易控制的軟硬體模組</a:t>
            </a:r>
            <a:endParaRPr lang="en-US" altLang="zh-TW" sz="2800" dirty="0">
              <a:latin typeface="Times New Roman" panose="02020603050405020304" pitchFamily="18" charset="0"/>
              <a:ea typeface="標楷體" panose="03000509000000000000" pitchFamily="65" charset="-120"/>
            </a:endParaRPr>
          </a:p>
          <a:p>
            <a:endParaRPr lang="en-US" altLang="zh-TW" sz="2800" dirty="0">
              <a:latin typeface="Times New Roman" panose="02020603050405020304" pitchFamily="18" charset="0"/>
              <a:ea typeface="標楷體" panose="03000509000000000000" pitchFamily="65" charset="-120"/>
            </a:endParaRPr>
          </a:p>
          <a:p>
            <a:pPr marL="285750" indent="-285750">
              <a:buFont typeface="Wingdings" panose="05000000000000000000" pitchFamily="2" charset="2"/>
              <a:buChar char="Ø"/>
            </a:pPr>
            <a:r>
              <a:rPr lang="zh-TW" altLang="en-US" sz="2800" dirty="0">
                <a:latin typeface="Times New Roman" panose="02020603050405020304" pitchFamily="18" charset="0"/>
                <a:ea typeface="標楷體" panose="03000509000000000000" pitchFamily="65" charset="-120"/>
              </a:rPr>
              <a:t>各層可以根據需要獨立進行修改或擴充功能</a:t>
            </a:r>
            <a:endParaRPr lang="en-US" altLang="zh-TW" sz="2800" dirty="0">
              <a:latin typeface="Times New Roman" panose="02020603050405020304" pitchFamily="18" charset="0"/>
              <a:ea typeface="標楷體" panose="03000509000000000000" pitchFamily="65" charset="-120"/>
            </a:endParaRPr>
          </a:p>
          <a:p>
            <a:pPr marL="285750" indent="-285750">
              <a:buFont typeface="Wingdings" panose="05000000000000000000" pitchFamily="2" charset="2"/>
              <a:buChar char="Ø"/>
            </a:pPr>
            <a:r>
              <a:rPr lang="zh-TW" altLang="en-US" sz="2800" dirty="0">
                <a:latin typeface="Times New Roman" panose="02020603050405020304" pitchFamily="18" charset="0"/>
                <a:ea typeface="標楷體" panose="03000509000000000000" pitchFamily="65" charset="-120"/>
              </a:rPr>
              <a:t>有利於個不同製造廠家的裝置互連</a:t>
            </a:r>
            <a:endParaRPr lang="en-US" altLang="zh-TW" sz="2800" dirty="0">
              <a:latin typeface="Times New Roman" panose="02020603050405020304" pitchFamily="18" charset="0"/>
              <a:ea typeface="標楷體" panose="03000509000000000000" pitchFamily="65" charset="-120"/>
            </a:endParaRPr>
          </a:p>
          <a:p>
            <a:pPr marL="285750" indent="-285750">
              <a:buFont typeface="Wingdings" panose="05000000000000000000" pitchFamily="2" charset="2"/>
              <a:buChar char="Ø"/>
            </a:pPr>
            <a:r>
              <a:rPr lang="zh-TW" altLang="en-US" sz="2800" dirty="0">
                <a:latin typeface="Times New Roman" panose="02020603050405020304" pitchFamily="18" charset="0"/>
                <a:ea typeface="標楷體" panose="03000509000000000000" pitchFamily="65" charset="-120"/>
              </a:rPr>
              <a:t>有利於大家學習、理解資料通訊網路</a:t>
            </a:r>
          </a:p>
        </p:txBody>
      </p:sp>
      <p:sp>
        <p:nvSpPr>
          <p:cNvPr id="12" name="矩形 11"/>
          <p:cNvSpPr/>
          <p:nvPr/>
        </p:nvSpPr>
        <p:spPr>
          <a:xfrm>
            <a:off x="351559" y="2404974"/>
            <a:ext cx="7586048" cy="369332"/>
          </a:xfrm>
          <a:prstGeom prst="rect">
            <a:avLst/>
          </a:prstGeom>
          <a:solidFill>
            <a:schemeClr val="accent6">
              <a:lumMod val="20000"/>
              <a:lumOff val="80000"/>
            </a:schemeClr>
          </a:solidFill>
        </p:spPr>
        <p:txBody>
          <a:bodyPr wrap="square">
            <a:spAutoFit/>
          </a:bodyPr>
          <a:lstStyle/>
          <a:p>
            <a:r>
              <a:rPr lang="zh-TW" altLang="en-US" dirty="0">
                <a:latin typeface="Times New Roman" panose="02020603050405020304" pitchFamily="18" charset="0"/>
                <a:ea typeface="標楷體" panose="03000509000000000000" pitchFamily="65" charset="-120"/>
              </a:rPr>
              <a:t>資料來源：</a:t>
            </a:r>
            <a:r>
              <a:rPr lang="en-US" altLang="zh-TW" dirty="0">
                <a:latin typeface="Times New Roman" panose="02020603050405020304" pitchFamily="18" charset="0"/>
                <a:ea typeface="標楷體" panose="03000509000000000000" pitchFamily="65" charset="-120"/>
              </a:rPr>
              <a:t>https://www.itread01.com/content/1548598867.html</a:t>
            </a:r>
            <a:endParaRPr lang="zh-TW" altLang="en-US" dirty="0">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139090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字方塊 54"/>
          <p:cNvSpPr txBox="1"/>
          <p:nvPr/>
        </p:nvSpPr>
        <p:spPr>
          <a:xfrm>
            <a:off x="67379" y="1184734"/>
            <a:ext cx="8729289" cy="2677656"/>
          </a:xfrm>
          <a:prstGeom prst="rect">
            <a:avLst/>
          </a:prstGeom>
          <a:noFill/>
        </p:spPr>
        <p:txBody>
          <a:bodyPr wrap="square" rtlCol="0">
            <a:spAutoFit/>
          </a:bodyPr>
          <a:lstStyle/>
          <a:p>
            <a:pPr marL="457200" indent="-457200">
              <a:buClr>
                <a:schemeClr val="accent1"/>
              </a:buClr>
              <a:buFont typeface="Wingdings" panose="05000000000000000000" pitchFamily="2" charset="2"/>
              <a:buChar char="l"/>
            </a:pPr>
            <a:r>
              <a:rPr lang="zh-TW" altLang="en-US" sz="2400" dirty="0">
                <a:latin typeface="標楷體" panose="03000509000000000000" pitchFamily="65" charset="-120"/>
                <a:ea typeface="標楷體" panose="03000509000000000000" pitchFamily="65" charset="-120"/>
              </a:rPr>
              <a:t>通訊</a:t>
            </a:r>
            <a:r>
              <a:rPr lang="en-US" altLang="zh-TW" sz="2400" dirty="0">
                <a:latin typeface="標楷體" panose="03000509000000000000" pitchFamily="65" charset="-120"/>
                <a:ea typeface="標楷體" panose="03000509000000000000" pitchFamily="65" charset="-120"/>
              </a:rPr>
              <a:t>Communication</a:t>
            </a:r>
            <a:r>
              <a:rPr lang="zh-TW" altLang="en-US" sz="2400" dirty="0">
                <a:latin typeface="標楷體" panose="03000509000000000000" pitchFamily="65" charset="-120"/>
                <a:ea typeface="標楷體" panose="03000509000000000000" pitchFamily="65" charset="-120"/>
              </a:rPr>
              <a:t>：透過管道傳遞與交換訊息，如電報、電話、電視、傳真。</a:t>
            </a:r>
            <a:endParaRPr lang="en-US" altLang="zh-TW" sz="2400" dirty="0">
              <a:latin typeface="標楷體" panose="03000509000000000000" pitchFamily="65" charset="-120"/>
              <a:ea typeface="標楷體" panose="03000509000000000000" pitchFamily="65" charset="-120"/>
            </a:endParaRPr>
          </a:p>
          <a:p>
            <a:pPr marL="457200" indent="-457200">
              <a:buClr>
                <a:schemeClr val="accent1"/>
              </a:buClr>
              <a:buFont typeface="Wingdings" panose="05000000000000000000" pitchFamily="2" charset="2"/>
              <a:buChar char="l"/>
            </a:pPr>
            <a:r>
              <a:rPr lang="zh-TW" altLang="en-US" sz="2400" dirty="0">
                <a:latin typeface="標楷體" panose="03000509000000000000" pitchFamily="65" charset="-120"/>
                <a:ea typeface="標楷體" panose="03000509000000000000" pitchFamily="65" charset="-120"/>
              </a:rPr>
              <a:t>電腦網路</a:t>
            </a:r>
            <a:r>
              <a:rPr lang="en-US" altLang="zh-TW" sz="2400" dirty="0">
                <a:latin typeface="標楷體" panose="03000509000000000000" pitchFamily="65" charset="-120"/>
                <a:ea typeface="標楷體" panose="03000509000000000000" pitchFamily="65" charset="-120"/>
              </a:rPr>
              <a:t>Computer Network</a:t>
            </a:r>
            <a:r>
              <a:rPr lang="zh-TW" altLang="en-US" sz="2400" dirty="0">
                <a:latin typeface="標楷體" panose="03000509000000000000" pitchFamily="65" charset="-120"/>
                <a:ea typeface="標楷體" panose="03000509000000000000" pitchFamily="65" charset="-120"/>
              </a:rPr>
              <a:t>：一群電腦或設備透過 </a:t>
            </a:r>
            <a:r>
              <a:rPr lang="zh-TW" altLang="en-US" sz="2400" dirty="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網路設備</a:t>
            </a:r>
            <a:r>
              <a:rPr lang="zh-TW" altLang="en-US" sz="2400" dirty="0">
                <a:latin typeface="標楷體" panose="03000509000000000000" pitchFamily="65" charset="-120"/>
                <a:ea typeface="標楷體" panose="03000509000000000000" pitchFamily="65" charset="-120"/>
              </a:rPr>
              <a:t>、傳輸媒介、網路應用軟體等媒介互連的網路。</a:t>
            </a:r>
            <a:endParaRPr lang="en-US" altLang="zh-TW" sz="2400" dirty="0">
              <a:latin typeface="標楷體" panose="03000509000000000000" pitchFamily="65" charset="-120"/>
              <a:ea typeface="標楷體" panose="03000509000000000000" pitchFamily="65" charset="-120"/>
            </a:endParaRPr>
          </a:p>
          <a:p>
            <a:pPr marL="457200" indent="-457200">
              <a:buClr>
                <a:schemeClr val="accent1"/>
              </a:buClr>
              <a:buFont typeface="Wingdings" panose="05000000000000000000" pitchFamily="2" charset="2"/>
              <a:buChar char="l"/>
            </a:pPr>
            <a:r>
              <a:rPr lang="zh-TW" altLang="en-US" sz="2400" dirty="0">
                <a:latin typeface="標楷體" panose="03000509000000000000" pitchFamily="65" charset="-120"/>
                <a:ea typeface="標楷體" panose="03000509000000000000" pitchFamily="65" charset="-120"/>
              </a:rPr>
              <a:t>網際網路</a:t>
            </a:r>
            <a:r>
              <a:rPr lang="en-US" altLang="zh-TW" sz="2400" dirty="0">
                <a:latin typeface="標楷體" panose="03000509000000000000" pitchFamily="65" charset="-120"/>
                <a:ea typeface="標楷體" panose="03000509000000000000" pitchFamily="65" charset="-120"/>
              </a:rPr>
              <a:t>Internet</a:t>
            </a:r>
            <a:r>
              <a:rPr lang="zh-TW" altLang="en-US" sz="2400" dirty="0">
                <a:latin typeface="標楷體" panose="03000509000000000000" pitchFamily="65" charset="-120"/>
                <a:ea typeface="標楷體" panose="03000509000000000000" pitchFamily="65" charset="-120"/>
              </a:rPr>
              <a:t>：網路與網路之間</a:t>
            </a:r>
            <a:endParaRPr lang="en-US" altLang="zh-TW" sz="2400" dirty="0">
              <a:latin typeface="標楷體" panose="03000509000000000000" pitchFamily="65" charset="-120"/>
              <a:ea typeface="標楷體" panose="03000509000000000000" pitchFamily="65" charset="-120"/>
            </a:endParaRPr>
          </a:p>
          <a:p>
            <a:pPr>
              <a:buClr>
                <a:schemeClr val="accent1"/>
              </a:buClr>
            </a:pPr>
            <a:r>
              <a:rPr lang="en-US" altLang="zh-TW" sz="2400" dirty="0">
                <a:latin typeface="標楷體" panose="03000509000000000000" pitchFamily="65" charset="-120"/>
                <a:ea typeface="標楷體" panose="03000509000000000000" pitchFamily="65" charset="-120"/>
              </a:rPr>
              <a:t>   </a:t>
            </a:r>
            <a:r>
              <a:rPr lang="zh-TW" altLang="en-US" sz="2400" dirty="0">
                <a:latin typeface="標楷體" panose="03000509000000000000" pitchFamily="65" charset="-120"/>
                <a:ea typeface="標楷體" panose="03000509000000000000" pitchFamily="65" charset="-120"/>
              </a:rPr>
              <a:t>所串連的</a:t>
            </a:r>
            <a:r>
              <a:rPr lang="zh-TW" altLang="en-US" sz="2400" b="1" dirty="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龐大網路</a:t>
            </a:r>
            <a:r>
              <a:rPr lang="zh-TW" altLang="en-US" sz="2400" dirty="0">
                <a:latin typeface="標楷體" panose="03000509000000000000" pitchFamily="65" charset="-120"/>
                <a:ea typeface="標楷體" panose="03000509000000000000" pitchFamily="65" charset="-120"/>
              </a:rPr>
              <a:t>，全世界的電腦</a:t>
            </a:r>
            <a:endParaRPr lang="en-US" altLang="zh-TW" sz="2400" dirty="0">
              <a:latin typeface="標楷體" panose="03000509000000000000" pitchFamily="65" charset="-120"/>
              <a:ea typeface="標楷體" panose="03000509000000000000" pitchFamily="65" charset="-120"/>
            </a:endParaRPr>
          </a:p>
          <a:p>
            <a:pPr>
              <a:buClr>
                <a:schemeClr val="accent1"/>
              </a:buClr>
            </a:pPr>
            <a:r>
              <a:rPr lang="en-US" altLang="zh-TW" sz="2400" dirty="0">
                <a:latin typeface="標楷體" panose="03000509000000000000" pitchFamily="65" charset="-120"/>
                <a:ea typeface="標楷體" panose="03000509000000000000" pitchFamily="65" charset="-120"/>
              </a:rPr>
              <a:t>   </a:t>
            </a:r>
            <a:r>
              <a:rPr lang="zh-TW" altLang="en-US" sz="2400" dirty="0">
                <a:latin typeface="標楷體" panose="03000509000000000000" pitchFamily="65" charset="-120"/>
                <a:ea typeface="標楷體" panose="03000509000000000000" pitchFamily="65" charset="-120"/>
              </a:rPr>
              <a:t>透過網際網路連結在一起。</a:t>
            </a:r>
            <a:endParaRPr lang="en-US" altLang="zh-TW" sz="2400" dirty="0">
              <a:latin typeface="標楷體" panose="03000509000000000000" pitchFamily="65" charset="-120"/>
              <a:ea typeface="標楷體" panose="03000509000000000000" pitchFamily="65" charset="-120"/>
            </a:endParaRPr>
          </a:p>
        </p:txBody>
      </p:sp>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sp>
        <p:nvSpPr>
          <p:cNvPr id="31" name="標題 1"/>
          <p:cNvSpPr>
            <a:spLocks noGrp="1"/>
          </p:cNvSpPr>
          <p:nvPr>
            <p:ph type="title"/>
          </p:nvPr>
        </p:nvSpPr>
        <p:spPr>
          <a:xfrm>
            <a:off x="271508" y="211446"/>
            <a:ext cx="7317486" cy="918107"/>
          </a:xfrm>
        </p:spPr>
        <p:txBody>
          <a:bodyPr>
            <a:normAutofit/>
          </a:bodyPr>
          <a:lstStyle/>
          <a:p>
            <a:r>
              <a:rPr lang="en-US" altLang="zh-TW" dirty="0">
                <a:latin typeface="標楷體" panose="03000509000000000000" pitchFamily="65" charset="-120"/>
              </a:rPr>
              <a:t>A</a:t>
            </a:r>
            <a:r>
              <a:rPr lang="en-US" altLang="zh-TW" dirty="0">
                <a:latin typeface="標楷體" panose="03000509000000000000" pitchFamily="65" charset="-120"/>
                <a:ea typeface="標楷體" panose="03000509000000000000" pitchFamily="65" charset="-120"/>
              </a:rPr>
              <a:t>.1.1.</a:t>
            </a:r>
            <a:r>
              <a:rPr lang="zh-TW" altLang="en-US" dirty="0"/>
              <a:t>電腦與</a:t>
            </a:r>
            <a:r>
              <a:rPr lang="zh-TW" altLang="en-US" dirty="0">
                <a:latin typeface="標楷體" panose="03000509000000000000" pitchFamily="65" charset="-120"/>
              </a:rPr>
              <a:t>網路</a:t>
            </a:r>
            <a:r>
              <a:rPr lang="en-US" altLang="zh-TW" dirty="0">
                <a:latin typeface="標楷體" panose="03000509000000000000" pitchFamily="65" charset="-120"/>
              </a:rPr>
              <a:t>:</a:t>
            </a:r>
            <a:r>
              <a:rPr lang="zh-TW" altLang="en-US" dirty="0">
                <a:latin typeface="標楷體" panose="03000509000000000000" pitchFamily="65" charset="-120"/>
              </a:rPr>
              <a:t>基本觀念</a:t>
            </a:r>
            <a:endParaRPr lang="zh-TW" altLang="zh-TW" dirty="0"/>
          </a:p>
        </p:txBody>
      </p:sp>
      <p:sp>
        <p:nvSpPr>
          <p:cNvPr id="7" name="文字方塊 6"/>
          <p:cNvSpPr txBox="1"/>
          <p:nvPr/>
        </p:nvSpPr>
        <p:spPr>
          <a:xfrm>
            <a:off x="2772037" y="4123107"/>
            <a:ext cx="1107996" cy="369332"/>
          </a:xfrm>
          <a:prstGeom prst="rect">
            <a:avLst/>
          </a:prstGeom>
          <a:solidFill>
            <a:srgbClr val="86DAF1"/>
          </a:solidFill>
          <a:ln>
            <a:noFill/>
          </a:ln>
        </p:spPr>
        <p:txBody>
          <a:bodyPr wrap="none" rtlCol="0">
            <a:spAutoFit/>
          </a:bodyPr>
          <a:lstStyle/>
          <a:p>
            <a:r>
              <a:rPr lang="zh-TW" altLang="en-US" dirty="0">
                <a:latin typeface="Adobe 繁黑體 Std B" panose="020B0700000000000000" pitchFamily="34" charset="-120"/>
                <a:ea typeface="Adobe 繁黑體 Std B" panose="020B0700000000000000" pitchFamily="34" charset="-120"/>
              </a:rPr>
              <a:t>資源共享</a:t>
            </a:r>
          </a:p>
        </p:txBody>
      </p:sp>
      <p:sp>
        <p:nvSpPr>
          <p:cNvPr id="56" name="文字方塊 55"/>
          <p:cNvSpPr txBox="1"/>
          <p:nvPr/>
        </p:nvSpPr>
        <p:spPr>
          <a:xfrm>
            <a:off x="2644598" y="4658687"/>
            <a:ext cx="1107996" cy="369332"/>
          </a:xfrm>
          <a:prstGeom prst="rect">
            <a:avLst/>
          </a:prstGeom>
          <a:solidFill>
            <a:srgbClr val="86DAF1"/>
          </a:solidFill>
          <a:ln>
            <a:noFill/>
          </a:ln>
        </p:spPr>
        <p:txBody>
          <a:bodyPr wrap="none" rtlCol="0">
            <a:spAutoFit/>
          </a:bodyPr>
          <a:lstStyle/>
          <a:p>
            <a:r>
              <a:rPr lang="zh-TW" altLang="en-US" dirty="0">
                <a:latin typeface="Adobe 繁黑體 Std B" panose="020B0700000000000000" pitchFamily="34" charset="-120"/>
                <a:ea typeface="Adobe 繁黑體 Std B" panose="020B0700000000000000" pitchFamily="34" charset="-120"/>
              </a:rPr>
              <a:t>訊息交換</a:t>
            </a:r>
          </a:p>
        </p:txBody>
      </p:sp>
      <p:sp>
        <p:nvSpPr>
          <p:cNvPr id="57" name="文字方塊 56"/>
          <p:cNvSpPr txBox="1"/>
          <p:nvPr/>
        </p:nvSpPr>
        <p:spPr>
          <a:xfrm>
            <a:off x="1126744" y="4379121"/>
            <a:ext cx="1107996" cy="369332"/>
          </a:xfrm>
          <a:prstGeom prst="rect">
            <a:avLst/>
          </a:prstGeom>
          <a:solidFill>
            <a:srgbClr val="86DAF1"/>
          </a:solidFill>
          <a:ln>
            <a:noFill/>
          </a:ln>
        </p:spPr>
        <p:txBody>
          <a:bodyPr wrap="none" rtlCol="0">
            <a:spAutoFit/>
          </a:bodyPr>
          <a:lstStyle/>
          <a:p>
            <a:r>
              <a:rPr lang="zh-TW" altLang="en-US" dirty="0">
                <a:latin typeface="Adobe 繁黑體 Std B" panose="020B0700000000000000" pitchFamily="34" charset="-120"/>
                <a:ea typeface="Adobe 繁黑體 Std B" panose="020B0700000000000000" pitchFamily="34" charset="-120"/>
              </a:rPr>
              <a:t>線上交易</a:t>
            </a:r>
          </a:p>
        </p:txBody>
      </p:sp>
      <p:sp>
        <p:nvSpPr>
          <p:cNvPr id="58" name="文字方塊 57"/>
          <p:cNvSpPr txBox="1"/>
          <p:nvPr/>
        </p:nvSpPr>
        <p:spPr>
          <a:xfrm>
            <a:off x="663381" y="5188466"/>
            <a:ext cx="2262158" cy="369332"/>
          </a:xfrm>
          <a:prstGeom prst="rect">
            <a:avLst/>
          </a:prstGeom>
          <a:solidFill>
            <a:srgbClr val="86DAF1"/>
          </a:solidFill>
          <a:ln>
            <a:noFill/>
          </a:ln>
        </p:spPr>
        <p:txBody>
          <a:bodyPr wrap="none" rtlCol="0">
            <a:spAutoFit/>
          </a:bodyPr>
          <a:lstStyle/>
          <a:p>
            <a:r>
              <a:rPr lang="zh-TW" altLang="en-US" dirty="0">
                <a:latin typeface="Adobe 繁黑體 Std B" panose="020B0700000000000000" pitchFamily="34" charset="-120"/>
                <a:ea typeface="Adobe 繁黑體 Std B" panose="020B0700000000000000" pitchFamily="34" charset="-120"/>
              </a:rPr>
              <a:t>影音遊戲等生活娛樂</a:t>
            </a:r>
          </a:p>
        </p:txBody>
      </p:sp>
      <p:sp>
        <p:nvSpPr>
          <p:cNvPr id="59" name="文字方塊 58"/>
          <p:cNvSpPr txBox="1"/>
          <p:nvPr/>
        </p:nvSpPr>
        <p:spPr>
          <a:xfrm>
            <a:off x="3128323" y="5579113"/>
            <a:ext cx="1107996" cy="369332"/>
          </a:xfrm>
          <a:prstGeom prst="rect">
            <a:avLst/>
          </a:prstGeom>
          <a:solidFill>
            <a:srgbClr val="86DAF1"/>
          </a:solidFill>
          <a:ln>
            <a:noFill/>
          </a:ln>
        </p:spPr>
        <p:txBody>
          <a:bodyPr wrap="none" rtlCol="0">
            <a:spAutoFit/>
          </a:bodyPr>
          <a:lstStyle/>
          <a:p>
            <a:r>
              <a:rPr lang="zh-TW" altLang="en-US" dirty="0">
                <a:latin typeface="Adobe 繁黑體 Std B" panose="020B0700000000000000" pitchFamily="34" charset="-120"/>
                <a:ea typeface="Adobe 繁黑體 Std B" panose="020B0700000000000000" pitchFamily="34" charset="-120"/>
              </a:rPr>
              <a:t>協同合作</a:t>
            </a:r>
          </a:p>
        </p:txBody>
      </p:sp>
      <p:sp>
        <p:nvSpPr>
          <p:cNvPr id="60" name="文字方塊 59"/>
          <p:cNvSpPr txBox="1"/>
          <p:nvPr/>
        </p:nvSpPr>
        <p:spPr>
          <a:xfrm>
            <a:off x="1424003" y="5757302"/>
            <a:ext cx="1107996" cy="369332"/>
          </a:xfrm>
          <a:prstGeom prst="rect">
            <a:avLst/>
          </a:prstGeom>
          <a:solidFill>
            <a:srgbClr val="86DAF1"/>
          </a:solidFill>
          <a:ln>
            <a:noFill/>
          </a:ln>
        </p:spPr>
        <p:txBody>
          <a:bodyPr wrap="none" rtlCol="0">
            <a:spAutoFit/>
          </a:bodyPr>
          <a:lstStyle/>
          <a:p>
            <a:r>
              <a:rPr lang="zh-TW" altLang="en-US" dirty="0">
                <a:latin typeface="Adobe 繁黑體 Std B" panose="020B0700000000000000" pitchFamily="34" charset="-120"/>
                <a:ea typeface="Adobe 繁黑體 Std B" panose="020B0700000000000000" pitchFamily="34" charset="-120"/>
              </a:rPr>
              <a:t>遠距教學</a:t>
            </a:r>
          </a:p>
        </p:txBody>
      </p:sp>
      <p:sp>
        <p:nvSpPr>
          <p:cNvPr id="61" name="文字方塊 60"/>
          <p:cNvSpPr txBox="1"/>
          <p:nvPr/>
        </p:nvSpPr>
        <p:spPr>
          <a:xfrm>
            <a:off x="3703049" y="5056089"/>
            <a:ext cx="1107996" cy="369332"/>
          </a:xfrm>
          <a:prstGeom prst="rect">
            <a:avLst/>
          </a:prstGeom>
          <a:solidFill>
            <a:srgbClr val="86DAF1"/>
          </a:solidFill>
          <a:ln>
            <a:noFill/>
          </a:ln>
        </p:spPr>
        <p:txBody>
          <a:bodyPr wrap="none" rtlCol="0">
            <a:spAutoFit/>
          </a:bodyPr>
          <a:lstStyle/>
          <a:p>
            <a:r>
              <a:rPr lang="zh-TW" altLang="en-US" dirty="0">
                <a:latin typeface="Adobe 繁黑體 Std B" panose="020B0700000000000000" pitchFamily="34" charset="-120"/>
                <a:ea typeface="Adobe 繁黑體 Std B" panose="020B0700000000000000" pitchFamily="34" charset="-120"/>
              </a:rPr>
              <a:t>即時通訊</a:t>
            </a:r>
          </a:p>
        </p:txBody>
      </p:sp>
      <p:pic>
        <p:nvPicPr>
          <p:cNvPr id="63" name="圖片 62">
            <a:extLst>
              <a:ext uri="{FF2B5EF4-FFF2-40B4-BE49-F238E27FC236}">
                <a16:creationId xmlns:a16="http://schemas.microsoft.com/office/drawing/2014/main" id="{8D85AFAC-38C9-4196-9ADA-76B925D070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4595" y="3278502"/>
            <a:ext cx="3407864" cy="3407864"/>
          </a:xfrm>
          <a:prstGeom prst="rect">
            <a:avLst/>
          </a:prstGeom>
        </p:spPr>
      </p:pic>
      <p:sp>
        <p:nvSpPr>
          <p:cNvPr id="64" name="橢圓 63">
            <a:extLst>
              <a:ext uri="{FF2B5EF4-FFF2-40B4-BE49-F238E27FC236}">
                <a16:creationId xmlns:a16="http://schemas.microsoft.com/office/drawing/2014/main" id="{D3687D5E-EF4B-4FC9-B356-E5C14BA50062}"/>
              </a:ext>
            </a:extLst>
          </p:cNvPr>
          <p:cNvSpPr/>
          <p:nvPr/>
        </p:nvSpPr>
        <p:spPr>
          <a:xfrm>
            <a:off x="6417457" y="3647889"/>
            <a:ext cx="143911" cy="14067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
        <p:nvSpPr>
          <p:cNvPr id="65" name="橢圓 64">
            <a:extLst>
              <a:ext uri="{FF2B5EF4-FFF2-40B4-BE49-F238E27FC236}">
                <a16:creationId xmlns:a16="http://schemas.microsoft.com/office/drawing/2014/main" id="{857C0922-A11E-4045-8207-7F39B07C82C6}"/>
              </a:ext>
            </a:extLst>
          </p:cNvPr>
          <p:cNvSpPr/>
          <p:nvPr/>
        </p:nvSpPr>
        <p:spPr>
          <a:xfrm>
            <a:off x="5637539" y="4116934"/>
            <a:ext cx="143911" cy="14067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
        <p:nvSpPr>
          <p:cNvPr id="66" name="橢圓 65">
            <a:extLst>
              <a:ext uri="{FF2B5EF4-FFF2-40B4-BE49-F238E27FC236}">
                <a16:creationId xmlns:a16="http://schemas.microsoft.com/office/drawing/2014/main" id="{A0B48DC3-8694-42EC-8B0D-D522244E4271}"/>
              </a:ext>
            </a:extLst>
          </p:cNvPr>
          <p:cNvSpPr/>
          <p:nvPr/>
        </p:nvSpPr>
        <p:spPr>
          <a:xfrm>
            <a:off x="6131251" y="5190664"/>
            <a:ext cx="143911" cy="14067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
        <p:nvSpPr>
          <p:cNvPr id="67" name="橢圓 66">
            <a:extLst>
              <a:ext uri="{FF2B5EF4-FFF2-40B4-BE49-F238E27FC236}">
                <a16:creationId xmlns:a16="http://schemas.microsoft.com/office/drawing/2014/main" id="{5C0C8437-FBB0-4503-808F-1A47121D282A}"/>
              </a:ext>
            </a:extLst>
          </p:cNvPr>
          <p:cNvSpPr/>
          <p:nvPr/>
        </p:nvSpPr>
        <p:spPr>
          <a:xfrm>
            <a:off x="6789968" y="5419720"/>
            <a:ext cx="143911" cy="14067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
        <p:nvSpPr>
          <p:cNvPr id="68" name="橢圓 67">
            <a:extLst>
              <a:ext uri="{FF2B5EF4-FFF2-40B4-BE49-F238E27FC236}">
                <a16:creationId xmlns:a16="http://schemas.microsoft.com/office/drawing/2014/main" id="{27DD084B-0E37-46A9-A670-F946F737CF2F}"/>
              </a:ext>
            </a:extLst>
          </p:cNvPr>
          <p:cNvSpPr/>
          <p:nvPr/>
        </p:nvSpPr>
        <p:spPr>
          <a:xfrm>
            <a:off x="6273546" y="5838820"/>
            <a:ext cx="143911" cy="14067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
        <p:nvSpPr>
          <p:cNvPr id="69" name="橢圓 68">
            <a:extLst>
              <a:ext uri="{FF2B5EF4-FFF2-40B4-BE49-F238E27FC236}">
                <a16:creationId xmlns:a16="http://schemas.microsoft.com/office/drawing/2014/main" id="{34BCC4E6-D246-4AC1-81E4-CE757EBE013B}"/>
              </a:ext>
            </a:extLst>
          </p:cNvPr>
          <p:cNvSpPr/>
          <p:nvPr/>
        </p:nvSpPr>
        <p:spPr>
          <a:xfrm>
            <a:off x="8540649" y="5190664"/>
            <a:ext cx="143911" cy="14067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
        <p:nvSpPr>
          <p:cNvPr id="70" name="橢圓 69">
            <a:extLst>
              <a:ext uri="{FF2B5EF4-FFF2-40B4-BE49-F238E27FC236}">
                <a16:creationId xmlns:a16="http://schemas.microsoft.com/office/drawing/2014/main" id="{7268D46E-FE7C-4B8B-9E2B-7DFC4E5AA51E}"/>
              </a:ext>
            </a:extLst>
          </p:cNvPr>
          <p:cNvSpPr/>
          <p:nvPr/>
        </p:nvSpPr>
        <p:spPr>
          <a:xfrm>
            <a:off x="7352674" y="4487123"/>
            <a:ext cx="143911" cy="14067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
        <p:nvSpPr>
          <p:cNvPr id="71" name="橢圓 70">
            <a:extLst>
              <a:ext uri="{FF2B5EF4-FFF2-40B4-BE49-F238E27FC236}">
                <a16:creationId xmlns:a16="http://schemas.microsoft.com/office/drawing/2014/main" id="{59D3C8D6-84C9-40C2-9194-294B859B07B9}"/>
              </a:ext>
            </a:extLst>
          </p:cNvPr>
          <p:cNvSpPr/>
          <p:nvPr/>
        </p:nvSpPr>
        <p:spPr>
          <a:xfrm>
            <a:off x="7428875" y="3697713"/>
            <a:ext cx="143911" cy="14067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
        <p:nvSpPr>
          <p:cNvPr id="72" name="橢圓 71">
            <a:extLst>
              <a:ext uri="{FF2B5EF4-FFF2-40B4-BE49-F238E27FC236}">
                <a16:creationId xmlns:a16="http://schemas.microsoft.com/office/drawing/2014/main" id="{9BEFCEB7-CB07-4E82-BC8E-E89890B23B0D}"/>
              </a:ext>
            </a:extLst>
          </p:cNvPr>
          <p:cNvSpPr/>
          <p:nvPr/>
        </p:nvSpPr>
        <p:spPr>
          <a:xfrm>
            <a:off x="8243107" y="4577065"/>
            <a:ext cx="143911" cy="14067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cxnSp>
        <p:nvCxnSpPr>
          <p:cNvPr id="73" name="直線接點 72">
            <a:extLst>
              <a:ext uri="{FF2B5EF4-FFF2-40B4-BE49-F238E27FC236}">
                <a16:creationId xmlns:a16="http://schemas.microsoft.com/office/drawing/2014/main" id="{73035F5E-C290-4078-9700-EE460E2265CC}"/>
              </a:ext>
            </a:extLst>
          </p:cNvPr>
          <p:cNvCxnSpPr>
            <a:endCxn id="84" idx="2"/>
          </p:cNvCxnSpPr>
          <p:nvPr/>
        </p:nvCxnSpPr>
        <p:spPr>
          <a:xfrm flipV="1">
            <a:off x="5770925" y="4049071"/>
            <a:ext cx="365651" cy="109627"/>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4" name="直線接點 73">
            <a:extLst>
              <a:ext uri="{FF2B5EF4-FFF2-40B4-BE49-F238E27FC236}">
                <a16:creationId xmlns:a16="http://schemas.microsoft.com/office/drawing/2014/main" id="{5AB87D2B-1942-4FA7-A046-289E303765B2}"/>
              </a:ext>
            </a:extLst>
          </p:cNvPr>
          <p:cNvCxnSpPr>
            <a:stCxn id="84" idx="7"/>
            <a:endCxn id="64" idx="3"/>
          </p:cNvCxnSpPr>
          <p:nvPr/>
        </p:nvCxnSpPr>
        <p:spPr>
          <a:xfrm flipV="1">
            <a:off x="6259412" y="3767964"/>
            <a:ext cx="179120" cy="23137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5" name="直線接點 74">
            <a:extLst>
              <a:ext uri="{FF2B5EF4-FFF2-40B4-BE49-F238E27FC236}">
                <a16:creationId xmlns:a16="http://schemas.microsoft.com/office/drawing/2014/main" id="{677F77AF-B58E-48EB-A968-D3AE95655D58}"/>
              </a:ext>
            </a:extLst>
          </p:cNvPr>
          <p:cNvCxnSpPr>
            <a:stCxn id="64" idx="6"/>
            <a:endCxn id="71" idx="2"/>
          </p:cNvCxnSpPr>
          <p:nvPr/>
        </p:nvCxnSpPr>
        <p:spPr>
          <a:xfrm>
            <a:off x="6561368" y="3718228"/>
            <a:ext cx="867507" cy="49824"/>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6" name="直線接點 75">
            <a:extLst>
              <a:ext uri="{FF2B5EF4-FFF2-40B4-BE49-F238E27FC236}">
                <a16:creationId xmlns:a16="http://schemas.microsoft.com/office/drawing/2014/main" id="{1AFC9C2B-7FF2-4BE3-8F13-40DFE0E4DC6D}"/>
              </a:ext>
            </a:extLst>
          </p:cNvPr>
          <p:cNvCxnSpPr>
            <a:stCxn id="65" idx="4"/>
            <a:endCxn id="66" idx="1"/>
          </p:cNvCxnSpPr>
          <p:nvPr/>
        </p:nvCxnSpPr>
        <p:spPr>
          <a:xfrm>
            <a:off x="5709495" y="4257611"/>
            <a:ext cx="442831" cy="953655"/>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7" name="直線接點 76">
            <a:extLst>
              <a:ext uri="{FF2B5EF4-FFF2-40B4-BE49-F238E27FC236}">
                <a16:creationId xmlns:a16="http://schemas.microsoft.com/office/drawing/2014/main" id="{84797FFE-6DFB-4ACE-BD42-5C0D3A5AB5AD}"/>
              </a:ext>
            </a:extLst>
          </p:cNvPr>
          <p:cNvCxnSpPr/>
          <p:nvPr/>
        </p:nvCxnSpPr>
        <p:spPr>
          <a:xfrm>
            <a:off x="7488491" y="4552889"/>
            <a:ext cx="754616" cy="7491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8" name="直線接點 77">
            <a:extLst>
              <a:ext uri="{FF2B5EF4-FFF2-40B4-BE49-F238E27FC236}">
                <a16:creationId xmlns:a16="http://schemas.microsoft.com/office/drawing/2014/main" id="{C5CBD218-FA94-4988-BDBC-6979A271D6AC}"/>
              </a:ext>
            </a:extLst>
          </p:cNvPr>
          <p:cNvCxnSpPr>
            <a:endCxn id="70" idx="0"/>
          </p:cNvCxnSpPr>
          <p:nvPr/>
        </p:nvCxnSpPr>
        <p:spPr>
          <a:xfrm flipH="1">
            <a:off x="7424630" y="3822642"/>
            <a:ext cx="66938" cy="66448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9" name="直線接點 78">
            <a:extLst>
              <a:ext uri="{FF2B5EF4-FFF2-40B4-BE49-F238E27FC236}">
                <a16:creationId xmlns:a16="http://schemas.microsoft.com/office/drawing/2014/main" id="{1B9829FE-5E2E-41D8-9475-276B6F67BC89}"/>
              </a:ext>
            </a:extLst>
          </p:cNvPr>
          <p:cNvCxnSpPr/>
          <p:nvPr/>
        </p:nvCxnSpPr>
        <p:spPr>
          <a:xfrm flipH="1" flipV="1">
            <a:off x="8350623" y="4707582"/>
            <a:ext cx="246661" cy="493524"/>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0" name="直線接點 79">
            <a:extLst>
              <a:ext uri="{FF2B5EF4-FFF2-40B4-BE49-F238E27FC236}">
                <a16:creationId xmlns:a16="http://schemas.microsoft.com/office/drawing/2014/main" id="{3197D34D-6276-471C-9399-640D6DDA7015}"/>
              </a:ext>
            </a:extLst>
          </p:cNvPr>
          <p:cNvCxnSpPr>
            <a:endCxn id="67" idx="1"/>
          </p:cNvCxnSpPr>
          <p:nvPr/>
        </p:nvCxnSpPr>
        <p:spPr>
          <a:xfrm>
            <a:off x="6228272" y="4084696"/>
            <a:ext cx="582771" cy="1355626"/>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1" name="直線接點 80">
            <a:extLst>
              <a:ext uri="{FF2B5EF4-FFF2-40B4-BE49-F238E27FC236}">
                <a16:creationId xmlns:a16="http://schemas.microsoft.com/office/drawing/2014/main" id="{4643E820-BC00-4003-89FF-C88E3AD55386}"/>
              </a:ext>
            </a:extLst>
          </p:cNvPr>
          <p:cNvCxnSpPr>
            <a:endCxn id="70" idx="1"/>
          </p:cNvCxnSpPr>
          <p:nvPr/>
        </p:nvCxnSpPr>
        <p:spPr>
          <a:xfrm>
            <a:off x="6262996" y="4098247"/>
            <a:ext cx="1110753" cy="409478"/>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2" name="直線接點 81">
            <a:extLst>
              <a:ext uri="{FF2B5EF4-FFF2-40B4-BE49-F238E27FC236}">
                <a16:creationId xmlns:a16="http://schemas.microsoft.com/office/drawing/2014/main" id="{0D028BD4-7B19-4C5D-9C4E-0EEF4E06551D}"/>
              </a:ext>
            </a:extLst>
          </p:cNvPr>
          <p:cNvCxnSpPr>
            <a:stCxn id="84" idx="4"/>
            <a:endCxn id="68" idx="0"/>
          </p:cNvCxnSpPr>
          <p:nvPr/>
        </p:nvCxnSpPr>
        <p:spPr>
          <a:xfrm>
            <a:off x="6208532" y="4119409"/>
            <a:ext cx="136970" cy="171941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3" name="直線接點 82">
            <a:extLst>
              <a:ext uri="{FF2B5EF4-FFF2-40B4-BE49-F238E27FC236}">
                <a16:creationId xmlns:a16="http://schemas.microsoft.com/office/drawing/2014/main" id="{849CDDEC-93C5-4EEC-8D99-0A0675D00A1C}"/>
              </a:ext>
            </a:extLst>
          </p:cNvPr>
          <p:cNvCxnSpPr>
            <a:stCxn id="67" idx="6"/>
            <a:endCxn id="69" idx="3"/>
          </p:cNvCxnSpPr>
          <p:nvPr/>
        </p:nvCxnSpPr>
        <p:spPr>
          <a:xfrm flipV="1">
            <a:off x="6933879" y="5310739"/>
            <a:ext cx="1627845" cy="17932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84" name="橢圓 83">
            <a:extLst>
              <a:ext uri="{FF2B5EF4-FFF2-40B4-BE49-F238E27FC236}">
                <a16:creationId xmlns:a16="http://schemas.microsoft.com/office/drawing/2014/main" id="{5FA39D5B-DEB7-4B75-8440-471E7934A22C}"/>
              </a:ext>
            </a:extLst>
          </p:cNvPr>
          <p:cNvSpPr/>
          <p:nvPr/>
        </p:nvSpPr>
        <p:spPr>
          <a:xfrm>
            <a:off x="6136576" y="3978732"/>
            <a:ext cx="143911" cy="14067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grpSp>
        <p:nvGrpSpPr>
          <p:cNvPr id="85" name="群組 84">
            <a:extLst>
              <a:ext uri="{FF2B5EF4-FFF2-40B4-BE49-F238E27FC236}">
                <a16:creationId xmlns:a16="http://schemas.microsoft.com/office/drawing/2014/main" id="{1E9AEB88-906F-4462-AB97-B1CD0FA88FDE}"/>
              </a:ext>
            </a:extLst>
          </p:cNvPr>
          <p:cNvGrpSpPr/>
          <p:nvPr/>
        </p:nvGrpSpPr>
        <p:grpSpPr>
          <a:xfrm>
            <a:off x="8310318" y="5028019"/>
            <a:ext cx="638875" cy="590716"/>
            <a:chOff x="8750586" y="2207338"/>
            <a:chExt cx="2180030" cy="1951132"/>
          </a:xfrm>
        </p:grpSpPr>
        <p:pic>
          <p:nvPicPr>
            <p:cNvPr id="86" name="圖片 85">
              <a:extLst>
                <a:ext uri="{FF2B5EF4-FFF2-40B4-BE49-F238E27FC236}">
                  <a16:creationId xmlns:a16="http://schemas.microsoft.com/office/drawing/2014/main" id="{D678D877-8630-4268-90FA-328D78EA295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50586" y="2207338"/>
              <a:ext cx="1254797" cy="1951132"/>
            </a:xfrm>
            <a:prstGeom prst="rect">
              <a:avLst/>
            </a:prstGeom>
          </p:spPr>
        </p:pic>
        <p:pic>
          <p:nvPicPr>
            <p:cNvPr id="87" name="圖片 86">
              <a:extLst>
                <a:ext uri="{FF2B5EF4-FFF2-40B4-BE49-F238E27FC236}">
                  <a16:creationId xmlns:a16="http://schemas.microsoft.com/office/drawing/2014/main" id="{049482A7-7376-473F-9CDC-4C0B6D00BB2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483631" y="2909439"/>
              <a:ext cx="1446985" cy="1091854"/>
            </a:xfrm>
            <a:prstGeom prst="rect">
              <a:avLst/>
            </a:prstGeom>
          </p:spPr>
        </p:pic>
      </p:grpSp>
      <p:grpSp>
        <p:nvGrpSpPr>
          <p:cNvPr id="88" name="群組 87">
            <a:extLst>
              <a:ext uri="{FF2B5EF4-FFF2-40B4-BE49-F238E27FC236}">
                <a16:creationId xmlns:a16="http://schemas.microsoft.com/office/drawing/2014/main" id="{9B85AFA1-7327-4BF4-AC0A-B0D1702AA3A6}"/>
              </a:ext>
            </a:extLst>
          </p:cNvPr>
          <p:cNvGrpSpPr/>
          <p:nvPr/>
        </p:nvGrpSpPr>
        <p:grpSpPr>
          <a:xfrm>
            <a:off x="5545853" y="5197737"/>
            <a:ext cx="638875" cy="590716"/>
            <a:chOff x="8750586" y="2207338"/>
            <a:chExt cx="2180030" cy="1951132"/>
          </a:xfrm>
        </p:grpSpPr>
        <p:pic>
          <p:nvPicPr>
            <p:cNvPr id="89" name="圖片 88">
              <a:extLst>
                <a:ext uri="{FF2B5EF4-FFF2-40B4-BE49-F238E27FC236}">
                  <a16:creationId xmlns:a16="http://schemas.microsoft.com/office/drawing/2014/main" id="{2593905E-1540-447C-B104-291777DEFDE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50586" y="2207338"/>
              <a:ext cx="1254797" cy="1951132"/>
            </a:xfrm>
            <a:prstGeom prst="rect">
              <a:avLst/>
            </a:prstGeom>
          </p:spPr>
        </p:pic>
        <p:pic>
          <p:nvPicPr>
            <p:cNvPr id="90" name="圖片 89">
              <a:extLst>
                <a:ext uri="{FF2B5EF4-FFF2-40B4-BE49-F238E27FC236}">
                  <a16:creationId xmlns:a16="http://schemas.microsoft.com/office/drawing/2014/main" id="{9C6BC66D-CAA7-4814-ACA6-6BB510250AB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483631" y="2909439"/>
              <a:ext cx="1446985" cy="1091854"/>
            </a:xfrm>
            <a:prstGeom prst="rect">
              <a:avLst/>
            </a:prstGeom>
          </p:spPr>
        </p:pic>
      </p:grpSp>
      <p:grpSp>
        <p:nvGrpSpPr>
          <p:cNvPr id="91" name="群組 90">
            <a:extLst>
              <a:ext uri="{FF2B5EF4-FFF2-40B4-BE49-F238E27FC236}">
                <a16:creationId xmlns:a16="http://schemas.microsoft.com/office/drawing/2014/main" id="{B2218628-FC8B-4DD0-93A9-9A0C99E2B125}"/>
              </a:ext>
            </a:extLst>
          </p:cNvPr>
          <p:cNvGrpSpPr/>
          <p:nvPr/>
        </p:nvGrpSpPr>
        <p:grpSpPr>
          <a:xfrm>
            <a:off x="6151093" y="5989579"/>
            <a:ext cx="638875" cy="590716"/>
            <a:chOff x="8750586" y="2207338"/>
            <a:chExt cx="2180030" cy="1951132"/>
          </a:xfrm>
        </p:grpSpPr>
        <p:pic>
          <p:nvPicPr>
            <p:cNvPr id="92" name="圖片 91">
              <a:extLst>
                <a:ext uri="{FF2B5EF4-FFF2-40B4-BE49-F238E27FC236}">
                  <a16:creationId xmlns:a16="http://schemas.microsoft.com/office/drawing/2014/main" id="{B5ABF1F1-849F-4A55-892E-49A3E6034A5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50586" y="2207338"/>
              <a:ext cx="1254797" cy="1951132"/>
            </a:xfrm>
            <a:prstGeom prst="rect">
              <a:avLst/>
            </a:prstGeom>
          </p:spPr>
        </p:pic>
        <p:pic>
          <p:nvPicPr>
            <p:cNvPr id="93" name="圖片 92">
              <a:extLst>
                <a:ext uri="{FF2B5EF4-FFF2-40B4-BE49-F238E27FC236}">
                  <a16:creationId xmlns:a16="http://schemas.microsoft.com/office/drawing/2014/main" id="{086415E7-B57E-4B87-BFC7-1867C613A15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483631" y="2909439"/>
              <a:ext cx="1446985" cy="1091854"/>
            </a:xfrm>
            <a:prstGeom prst="rect">
              <a:avLst/>
            </a:prstGeom>
          </p:spPr>
        </p:pic>
      </p:grpSp>
      <p:grpSp>
        <p:nvGrpSpPr>
          <p:cNvPr id="94" name="群組 93">
            <a:extLst>
              <a:ext uri="{FF2B5EF4-FFF2-40B4-BE49-F238E27FC236}">
                <a16:creationId xmlns:a16="http://schemas.microsoft.com/office/drawing/2014/main" id="{0F4F3E4E-BE13-47DE-99B3-CA2ACEEADBA1}"/>
              </a:ext>
            </a:extLst>
          </p:cNvPr>
          <p:cNvGrpSpPr/>
          <p:nvPr/>
        </p:nvGrpSpPr>
        <p:grpSpPr>
          <a:xfrm>
            <a:off x="5675011" y="3299724"/>
            <a:ext cx="638875" cy="590716"/>
            <a:chOff x="8750586" y="2207338"/>
            <a:chExt cx="2180030" cy="1951132"/>
          </a:xfrm>
        </p:grpSpPr>
        <p:pic>
          <p:nvPicPr>
            <p:cNvPr id="95" name="圖片 94">
              <a:extLst>
                <a:ext uri="{FF2B5EF4-FFF2-40B4-BE49-F238E27FC236}">
                  <a16:creationId xmlns:a16="http://schemas.microsoft.com/office/drawing/2014/main" id="{41F8A899-A2FC-4B88-9F1B-3CB69BDFD33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50586" y="2207338"/>
              <a:ext cx="1254797" cy="1951132"/>
            </a:xfrm>
            <a:prstGeom prst="rect">
              <a:avLst/>
            </a:prstGeom>
          </p:spPr>
        </p:pic>
        <p:pic>
          <p:nvPicPr>
            <p:cNvPr id="96" name="圖片 95">
              <a:extLst>
                <a:ext uri="{FF2B5EF4-FFF2-40B4-BE49-F238E27FC236}">
                  <a16:creationId xmlns:a16="http://schemas.microsoft.com/office/drawing/2014/main" id="{48E94AE1-692B-446D-9728-6042D7DDCF1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483631" y="2909439"/>
              <a:ext cx="1446985" cy="1091854"/>
            </a:xfrm>
            <a:prstGeom prst="rect">
              <a:avLst/>
            </a:prstGeom>
          </p:spPr>
        </p:pic>
      </p:grpSp>
      <p:grpSp>
        <p:nvGrpSpPr>
          <p:cNvPr id="97" name="群組 96">
            <a:extLst>
              <a:ext uri="{FF2B5EF4-FFF2-40B4-BE49-F238E27FC236}">
                <a16:creationId xmlns:a16="http://schemas.microsoft.com/office/drawing/2014/main" id="{62A86ECA-2C78-4A6B-86CE-74D8CA4DE47C}"/>
              </a:ext>
            </a:extLst>
          </p:cNvPr>
          <p:cNvGrpSpPr/>
          <p:nvPr/>
        </p:nvGrpSpPr>
        <p:grpSpPr>
          <a:xfrm>
            <a:off x="7785339" y="3402355"/>
            <a:ext cx="638875" cy="590716"/>
            <a:chOff x="8750586" y="2207338"/>
            <a:chExt cx="2180030" cy="1951132"/>
          </a:xfrm>
        </p:grpSpPr>
        <p:pic>
          <p:nvPicPr>
            <p:cNvPr id="98" name="圖片 97">
              <a:extLst>
                <a:ext uri="{FF2B5EF4-FFF2-40B4-BE49-F238E27FC236}">
                  <a16:creationId xmlns:a16="http://schemas.microsoft.com/office/drawing/2014/main" id="{5B3353AC-A051-4561-B7CC-28C7ACE6EED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50586" y="2207338"/>
              <a:ext cx="1254797" cy="1951132"/>
            </a:xfrm>
            <a:prstGeom prst="rect">
              <a:avLst/>
            </a:prstGeom>
          </p:spPr>
        </p:pic>
        <p:pic>
          <p:nvPicPr>
            <p:cNvPr id="99" name="圖片 98">
              <a:extLst>
                <a:ext uri="{FF2B5EF4-FFF2-40B4-BE49-F238E27FC236}">
                  <a16:creationId xmlns:a16="http://schemas.microsoft.com/office/drawing/2014/main" id="{99CF3800-764D-4D1B-B429-6DC200A1CCE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483631" y="2909439"/>
              <a:ext cx="1446985" cy="1091854"/>
            </a:xfrm>
            <a:prstGeom prst="rect">
              <a:avLst/>
            </a:prstGeom>
          </p:spPr>
        </p:pic>
      </p:grpSp>
      <p:pic>
        <p:nvPicPr>
          <p:cNvPr id="100" name="圖片 99">
            <a:extLst>
              <a:ext uri="{FF2B5EF4-FFF2-40B4-BE49-F238E27FC236}">
                <a16:creationId xmlns:a16="http://schemas.microsoft.com/office/drawing/2014/main" id="{FBA11DE8-5779-400E-B488-9442D3CDDE0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927895" y="3042449"/>
            <a:ext cx="352592" cy="472106"/>
          </a:xfrm>
          <a:prstGeom prst="rect">
            <a:avLst/>
          </a:prstGeom>
        </p:spPr>
      </p:pic>
      <p:pic>
        <p:nvPicPr>
          <p:cNvPr id="101" name="圖片 100">
            <a:extLst>
              <a:ext uri="{FF2B5EF4-FFF2-40B4-BE49-F238E27FC236}">
                <a16:creationId xmlns:a16="http://schemas.microsoft.com/office/drawing/2014/main" id="{56B0EF1C-CA0F-4C63-941B-199068A2BC1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87542" y="4983174"/>
            <a:ext cx="304919" cy="435223"/>
          </a:xfrm>
          <a:prstGeom prst="rect">
            <a:avLst/>
          </a:prstGeom>
        </p:spPr>
      </p:pic>
      <p:pic>
        <p:nvPicPr>
          <p:cNvPr id="102" name="圖片 101">
            <a:extLst>
              <a:ext uri="{FF2B5EF4-FFF2-40B4-BE49-F238E27FC236}">
                <a16:creationId xmlns:a16="http://schemas.microsoft.com/office/drawing/2014/main" id="{40EACA31-DAA8-48FF-AE65-5FDD088ED75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623705" y="4768870"/>
            <a:ext cx="345926" cy="476179"/>
          </a:xfrm>
          <a:prstGeom prst="rect">
            <a:avLst/>
          </a:prstGeom>
        </p:spPr>
      </p:pic>
      <p:pic>
        <p:nvPicPr>
          <p:cNvPr id="103" name="圖片 102">
            <a:extLst>
              <a:ext uri="{FF2B5EF4-FFF2-40B4-BE49-F238E27FC236}">
                <a16:creationId xmlns:a16="http://schemas.microsoft.com/office/drawing/2014/main" id="{963696E2-9120-4F1F-A57C-63AE3915AB4C}"/>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034403" y="3132035"/>
            <a:ext cx="329188" cy="507162"/>
          </a:xfrm>
          <a:prstGeom prst="rect">
            <a:avLst/>
          </a:prstGeom>
        </p:spPr>
      </p:pic>
      <p:pic>
        <p:nvPicPr>
          <p:cNvPr id="104" name="圖片 103">
            <a:extLst>
              <a:ext uri="{FF2B5EF4-FFF2-40B4-BE49-F238E27FC236}">
                <a16:creationId xmlns:a16="http://schemas.microsoft.com/office/drawing/2014/main" id="{D7081461-4087-43CA-9DCF-8DC5D3F8658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402280" y="5697543"/>
            <a:ext cx="350594" cy="519977"/>
          </a:xfrm>
          <a:prstGeom prst="rect">
            <a:avLst/>
          </a:prstGeom>
        </p:spPr>
      </p:pic>
    </p:spTree>
    <p:extLst>
      <p:ext uri="{BB962C8B-B14F-4D97-AF65-F5344CB8AC3E}">
        <p14:creationId xmlns:p14="http://schemas.microsoft.com/office/powerpoint/2010/main" val="403570781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grpSp>
        <p:nvGrpSpPr>
          <p:cNvPr id="6" name="群組 5"/>
          <p:cNvGrpSpPr/>
          <p:nvPr/>
        </p:nvGrpSpPr>
        <p:grpSpPr>
          <a:xfrm>
            <a:off x="628650" y="1053926"/>
            <a:ext cx="2493985" cy="4893191"/>
            <a:chOff x="31530" y="1696795"/>
            <a:chExt cx="2493985" cy="4893191"/>
          </a:xfrm>
        </p:grpSpPr>
        <p:sp>
          <p:nvSpPr>
            <p:cNvPr id="7" name="圓角矩形 95">
              <a:extLst>
                <a:ext uri="{FF2B5EF4-FFF2-40B4-BE49-F238E27FC236}">
                  <a16:creationId xmlns:a16="http://schemas.microsoft.com/office/drawing/2014/main" id="{E3605953-1B71-494B-8D34-FAB2C51B71EA}"/>
                </a:ext>
              </a:extLst>
            </p:cNvPr>
            <p:cNvSpPr/>
            <p:nvPr/>
          </p:nvSpPr>
          <p:spPr>
            <a:xfrm>
              <a:off x="572451" y="2228153"/>
              <a:ext cx="1434667" cy="507935"/>
            </a:xfrm>
            <a:prstGeom prst="roundRect">
              <a:avLst/>
            </a:prstGeom>
            <a:solidFill>
              <a:srgbClr val="68C5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dirty="0">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應用層</a:t>
              </a:r>
            </a:p>
          </p:txBody>
        </p:sp>
        <p:sp>
          <p:nvSpPr>
            <p:cNvPr id="8" name="圓角矩形 96">
              <a:extLst>
                <a:ext uri="{FF2B5EF4-FFF2-40B4-BE49-F238E27FC236}">
                  <a16:creationId xmlns:a16="http://schemas.microsoft.com/office/drawing/2014/main" id="{AD252C5E-8B77-46B5-A3D9-537C2E3E8307}"/>
                </a:ext>
              </a:extLst>
            </p:cNvPr>
            <p:cNvSpPr/>
            <p:nvPr/>
          </p:nvSpPr>
          <p:spPr>
            <a:xfrm>
              <a:off x="561190" y="2868194"/>
              <a:ext cx="1434667" cy="507935"/>
            </a:xfrm>
            <a:prstGeom prst="roundRect">
              <a:avLst/>
            </a:prstGeom>
            <a:solidFill>
              <a:srgbClr val="68C5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dirty="0">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表現層</a:t>
              </a:r>
            </a:p>
          </p:txBody>
        </p:sp>
        <p:sp>
          <p:nvSpPr>
            <p:cNvPr id="9" name="圓角矩形 97">
              <a:extLst>
                <a:ext uri="{FF2B5EF4-FFF2-40B4-BE49-F238E27FC236}">
                  <a16:creationId xmlns:a16="http://schemas.microsoft.com/office/drawing/2014/main" id="{31CC8992-F287-444A-84C8-240F98BE8958}"/>
                </a:ext>
              </a:extLst>
            </p:cNvPr>
            <p:cNvSpPr/>
            <p:nvPr/>
          </p:nvSpPr>
          <p:spPr>
            <a:xfrm>
              <a:off x="561189" y="6082051"/>
              <a:ext cx="1434667" cy="507935"/>
            </a:xfrm>
            <a:prstGeom prst="roundRect">
              <a:avLst/>
            </a:prstGeom>
            <a:solidFill>
              <a:srgbClr val="68C5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dirty="0">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實體層</a:t>
              </a:r>
            </a:p>
          </p:txBody>
        </p:sp>
        <p:sp>
          <p:nvSpPr>
            <p:cNvPr id="10" name="圓角矩形 98">
              <a:extLst>
                <a:ext uri="{FF2B5EF4-FFF2-40B4-BE49-F238E27FC236}">
                  <a16:creationId xmlns:a16="http://schemas.microsoft.com/office/drawing/2014/main" id="{EE93C8AB-A6D8-4F07-8046-913AF4EEDEDE}"/>
                </a:ext>
              </a:extLst>
            </p:cNvPr>
            <p:cNvSpPr/>
            <p:nvPr/>
          </p:nvSpPr>
          <p:spPr>
            <a:xfrm>
              <a:off x="561189" y="5426991"/>
              <a:ext cx="1434667" cy="507935"/>
            </a:xfrm>
            <a:prstGeom prst="roundRect">
              <a:avLst/>
            </a:prstGeom>
            <a:solidFill>
              <a:srgbClr val="68C5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dirty="0">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鏈結層</a:t>
              </a:r>
            </a:p>
          </p:txBody>
        </p:sp>
        <p:sp>
          <p:nvSpPr>
            <p:cNvPr id="11" name="圓角矩形 99">
              <a:extLst>
                <a:ext uri="{FF2B5EF4-FFF2-40B4-BE49-F238E27FC236}">
                  <a16:creationId xmlns:a16="http://schemas.microsoft.com/office/drawing/2014/main" id="{B2BC96E2-A466-4EB3-B437-B1E89D9B843E}"/>
                </a:ext>
              </a:extLst>
            </p:cNvPr>
            <p:cNvSpPr/>
            <p:nvPr/>
          </p:nvSpPr>
          <p:spPr>
            <a:xfrm>
              <a:off x="561191" y="4785582"/>
              <a:ext cx="1434667" cy="507935"/>
            </a:xfrm>
            <a:prstGeom prst="roundRect">
              <a:avLst/>
            </a:prstGeom>
            <a:solidFill>
              <a:srgbClr val="68C5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dirty="0">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網路層</a:t>
              </a:r>
            </a:p>
          </p:txBody>
        </p:sp>
        <p:sp>
          <p:nvSpPr>
            <p:cNvPr id="12" name="圓角矩形 100">
              <a:extLst>
                <a:ext uri="{FF2B5EF4-FFF2-40B4-BE49-F238E27FC236}">
                  <a16:creationId xmlns:a16="http://schemas.microsoft.com/office/drawing/2014/main" id="{8CD57393-A382-44AC-BC5A-792F3ACE09F6}"/>
                </a:ext>
              </a:extLst>
            </p:cNvPr>
            <p:cNvSpPr/>
            <p:nvPr/>
          </p:nvSpPr>
          <p:spPr>
            <a:xfrm>
              <a:off x="572451" y="3499358"/>
              <a:ext cx="1434667" cy="507935"/>
            </a:xfrm>
            <a:prstGeom prst="roundRect">
              <a:avLst/>
            </a:prstGeom>
            <a:solidFill>
              <a:srgbClr val="68C5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dirty="0">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會議層</a:t>
              </a:r>
            </a:p>
          </p:txBody>
        </p:sp>
        <p:sp>
          <p:nvSpPr>
            <p:cNvPr id="13" name="圓角矩形 101">
              <a:extLst>
                <a:ext uri="{FF2B5EF4-FFF2-40B4-BE49-F238E27FC236}">
                  <a16:creationId xmlns:a16="http://schemas.microsoft.com/office/drawing/2014/main" id="{F80F3EB8-EB08-4ED3-8F37-F8C35F32265D}"/>
                </a:ext>
              </a:extLst>
            </p:cNvPr>
            <p:cNvSpPr/>
            <p:nvPr/>
          </p:nvSpPr>
          <p:spPr>
            <a:xfrm>
              <a:off x="561189" y="4145540"/>
              <a:ext cx="1434667" cy="507935"/>
            </a:xfrm>
            <a:prstGeom prst="roundRect">
              <a:avLst/>
            </a:prstGeom>
            <a:solidFill>
              <a:srgbClr val="68C5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dirty="0">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傳輸層</a:t>
              </a:r>
            </a:p>
          </p:txBody>
        </p:sp>
        <p:sp>
          <p:nvSpPr>
            <p:cNvPr id="14" name="文字方塊 13">
              <a:extLst>
                <a:ext uri="{FF2B5EF4-FFF2-40B4-BE49-F238E27FC236}">
                  <a16:creationId xmlns:a16="http://schemas.microsoft.com/office/drawing/2014/main" id="{823916A7-730A-478A-9EAA-213CF78C7400}"/>
                </a:ext>
              </a:extLst>
            </p:cNvPr>
            <p:cNvSpPr txBox="1"/>
            <p:nvPr/>
          </p:nvSpPr>
          <p:spPr>
            <a:xfrm>
              <a:off x="31530" y="1696795"/>
              <a:ext cx="2493985" cy="523220"/>
            </a:xfrm>
            <a:prstGeom prst="rect">
              <a:avLst/>
            </a:prstGeom>
            <a:noFill/>
          </p:spPr>
          <p:txBody>
            <a:bodyPr wrap="square" rtlCol="0">
              <a:spAutoFit/>
            </a:bodyPr>
            <a:lstStyle/>
            <a:p>
              <a:pPr algn="ctr"/>
              <a:r>
                <a:rPr lang="en-US" altLang="zh-TW" sz="2800" dirty="0">
                  <a:solidFill>
                    <a:schemeClr val="tx2"/>
                  </a:solidFill>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OSI</a:t>
              </a:r>
              <a:r>
                <a:rPr lang="zh-TW" altLang="en-US" sz="2800" dirty="0">
                  <a:solidFill>
                    <a:schemeClr val="tx2"/>
                  </a:solidFill>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模型</a:t>
              </a:r>
            </a:p>
          </p:txBody>
        </p:sp>
      </p:grpSp>
      <p:sp>
        <p:nvSpPr>
          <p:cNvPr id="15" name="矩形 14">
            <a:extLst>
              <a:ext uri="{FF2B5EF4-FFF2-40B4-BE49-F238E27FC236}">
                <a16:creationId xmlns:a16="http://schemas.microsoft.com/office/drawing/2014/main" id="{1A566279-21DA-4D93-87A9-D246E6046997}"/>
              </a:ext>
            </a:extLst>
          </p:cNvPr>
          <p:cNvSpPr/>
          <p:nvPr/>
        </p:nvSpPr>
        <p:spPr>
          <a:xfrm>
            <a:off x="6561426" y="1254084"/>
            <a:ext cx="5165148" cy="523220"/>
          </a:xfrm>
          <a:prstGeom prst="rect">
            <a:avLst/>
          </a:prstGeom>
        </p:spPr>
        <p:txBody>
          <a:bodyPr wrap="square">
            <a:spAutoFit/>
          </a:bodyPr>
          <a:lstStyle/>
          <a:p>
            <a:r>
              <a:rPr lang="en-US" altLang="zh-TW" sz="2800" dirty="0">
                <a:solidFill>
                  <a:schemeClr val="tx2">
                    <a:lumMod val="50000"/>
                  </a:schemeClr>
                </a:solidFill>
                <a:latin typeface="Times New Roman" panose="02020603050405020304" pitchFamily="18" charset="0"/>
                <a:ea typeface="標楷體" panose="03000509000000000000" pitchFamily="65" charset="-120"/>
              </a:rPr>
              <a:t>:</a:t>
            </a:r>
            <a:endParaRPr lang="zh-TW" altLang="en-US" sz="2800" dirty="0">
              <a:solidFill>
                <a:schemeClr val="tx2">
                  <a:lumMod val="50000"/>
                </a:schemeClr>
              </a:solidFill>
              <a:latin typeface="Times New Roman" panose="02020603050405020304" pitchFamily="18" charset="0"/>
              <a:ea typeface="標楷體" panose="03000509000000000000" pitchFamily="65" charset="-120"/>
            </a:endParaRPr>
          </a:p>
        </p:txBody>
      </p:sp>
      <p:sp>
        <p:nvSpPr>
          <p:cNvPr id="16" name="矩形 15">
            <a:extLst>
              <a:ext uri="{FF2B5EF4-FFF2-40B4-BE49-F238E27FC236}">
                <a16:creationId xmlns:a16="http://schemas.microsoft.com/office/drawing/2014/main" id="{D75548DE-E9B4-4A8E-986F-2F5F8F5AEE32}"/>
              </a:ext>
            </a:extLst>
          </p:cNvPr>
          <p:cNvSpPr/>
          <p:nvPr/>
        </p:nvSpPr>
        <p:spPr>
          <a:xfrm>
            <a:off x="6561426" y="1910124"/>
            <a:ext cx="5310157" cy="523220"/>
          </a:xfrm>
          <a:prstGeom prst="rect">
            <a:avLst/>
          </a:prstGeom>
        </p:spPr>
        <p:txBody>
          <a:bodyPr wrap="square">
            <a:spAutoFit/>
          </a:bodyPr>
          <a:lstStyle/>
          <a:p>
            <a:r>
              <a:rPr lang="en-US" altLang="zh-TW" sz="2800" dirty="0">
                <a:solidFill>
                  <a:schemeClr val="tx2">
                    <a:lumMod val="50000"/>
                  </a:schemeClr>
                </a:solidFill>
                <a:latin typeface="Times New Roman" panose="02020603050405020304" pitchFamily="18" charset="0"/>
                <a:ea typeface="標楷體" panose="03000509000000000000" pitchFamily="65" charset="-120"/>
              </a:rPr>
              <a:t>:</a:t>
            </a:r>
            <a:endParaRPr lang="zh-TW" altLang="en-US" sz="2800" dirty="0">
              <a:solidFill>
                <a:schemeClr val="tx2">
                  <a:lumMod val="50000"/>
                </a:schemeClr>
              </a:solidFill>
              <a:latin typeface="Times New Roman" panose="02020603050405020304" pitchFamily="18" charset="0"/>
              <a:ea typeface="標楷體" panose="03000509000000000000" pitchFamily="65" charset="-120"/>
            </a:endParaRPr>
          </a:p>
        </p:txBody>
      </p:sp>
      <p:sp>
        <p:nvSpPr>
          <p:cNvPr id="18" name="矩形 17">
            <a:extLst>
              <a:ext uri="{FF2B5EF4-FFF2-40B4-BE49-F238E27FC236}">
                <a16:creationId xmlns:a16="http://schemas.microsoft.com/office/drawing/2014/main" id="{BADB1F93-F099-4F05-8CD1-7AE87F4A9AD6}"/>
              </a:ext>
            </a:extLst>
          </p:cNvPr>
          <p:cNvSpPr/>
          <p:nvPr/>
        </p:nvSpPr>
        <p:spPr>
          <a:xfrm>
            <a:off x="7521140" y="4985449"/>
            <a:ext cx="5098588" cy="523220"/>
          </a:xfrm>
          <a:prstGeom prst="rect">
            <a:avLst/>
          </a:prstGeom>
        </p:spPr>
        <p:txBody>
          <a:bodyPr wrap="square">
            <a:spAutoFit/>
          </a:bodyPr>
          <a:lstStyle/>
          <a:p>
            <a:r>
              <a:rPr lang="en-US" altLang="zh-TW" sz="2800" dirty="0">
                <a:solidFill>
                  <a:schemeClr val="tx2">
                    <a:lumMod val="50000"/>
                  </a:schemeClr>
                </a:solidFill>
                <a:latin typeface="Times New Roman" panose="02020603050405020304" pitchFamily="18" charset="0"/>
                <a:ea typeface="標楷體" panose="03000509000000000000" pitchFamily="65" charset="-120"/>
              </a:rPr>
              <a:t>:</a:t>
            </a:r>
            <a:endParaRPr lang="zh-TW" altLang="en-US" sz="2800" dirty="0">
              <a:solidFill>
                <a:schemeClr val="tx2">
                  <a:lumMod val="50000"/>
                </a:schemeClr>
              </a:solidFill>
              <a:latin typeface="Times New Roman" panose="02020603050405020304" pitchFamily="18" charset="0"/>
              <a:ea typeface="標楷體" panose="03000509000000000000" pitchFamily="65" charset="-120"/>
            </a:endParaRPr>
          </a:p>
        </p:txBody>
      </p:sp>
      <p:sp>
        <p:nvSpPr>
          <p:cNvPr id="22" name="標題 1"/>
          <p:cNvSpPr txBox="1">
            <a:spLocks/>
          </p:cNvSpPr>
          <p:nvPr/>
        </p:nvSpPr>
        <p:spPr>
          <a:xfrm>
            <a:off x="628650" y="365126"/>
            <a:ext cx="7886700" cy="7881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chemeClr val="tx1"/>
                </a:solidFill>
                <a:latin typeface="Times New Roman" panose="02020603050405020304" pitchFamily="18" charset="0"/>
                <a:ea typeface="標楷體" panose="03000509000000000000" pitchFamily="65" charset="-120"/>
                <a:cs typeface="+mj-cs"/>
              </a:defRPr>
            </a:lvl1pPr>
          </a:lstStyle>
          <a:p>
            <a:r>
              <a:rPr lang="en-US" altLang="zh-TW"/>
              <a:t>A.3.2. OSI</a:t>
            </a:r>
            <a:r>
              <a:rPr lang="zh-TW" altLang="en-US"/>
              <a:t>通訊標準</a:t>
            </a:r>
            <a:endParaRPr lang="zh-TW" altLang="en-US" dirty="0"/>
          </a:p>
        </p:txBody>
      </p:sp>
      <p:graphicFrame>
        <p:nvGraphicFramePr>
          <p:cNvPr id="24" name="表格 23"/>
          <p:cNvGraphicFramePr>
            <a:graphicFrameLocks noGrp="1"/>
          </p:cNvGraphicFramePr>
          <p:nvPr>
            <p:extLst/>
          </p:nvPr>
        </p:nvGraphicFramePr>
        <p:xfrm>
          <a:off x="3122635" y="2986394"/>
          <a:ext cx="4565206" cy="2966720"/>
        </p:xfrm>
        <a:graphic>
          <a:graphicData uri="http://schemas.openxmlformats.org/drawingml/2006/table">
            <a:tbl>
              <a:tblPr firstRow="1" bandRow="1">
                <a:tableStyleId>{5C22544A-7EE6-4342-B048-85BDC9FD1C3A}</a:tableStyleId>
              </a:tblPr>
              <a:tblGrid>
                <a:gridCol w="1240115">
                  <a:extLst>
                    <a:ext uri="{9D8B030D-6E8A-4147-A177-3AD203B41FA5}">
                      <a16:colId xmlns:a16="http://schemas.microsoft.com/office/drawing/2014/main" val="3719331086"/>
                    </a:ext>
                  </a:extLst>
                </a:gridCol>
                <a:gridCol w="1893454">
                  <a:extLst>
                    <a:ext uri="{9D8B030D-6E8A-4147-A177-3AD203B41FA5}">
                      <a16:colId xmlns:a16="http://schemas.microsoft.com/office/drawing/2014/main" val="1945150216"/>
                    </a:ext>
                  </a:extLst>
                </a:gridCol>
                <a:gridCol w="1431637">
                  <a:extLst>
                    <a:ext uri="{9D8B030D-6E8A-4147-A177-3AD203B41FA5}">
                      <a16:colId xmlns:a16="http://schemas.microsoft.com/office/drawing/2014/main" val="432633370"/>
                    </a:ext>
                  </a:extLst>
                </a:gridCol>
              </a:tblGrid>
              <a:tr h="370840">
                <a:tc>
                  <a:txBody>
                    <a:bodyPr/>
                    <a:lstStyle/>
                    <a:p>
                      <a:r>
                        <a:rPr lang="zh-TW" altLang="en-US" dirty="0">
                          <a:latin typeface="標楷體" panose="03000509000000000000" pitchFamily="65" charset="-120"/>
                          <a:ea typeface="標楷體" panose="03000509000000000000" pitchFamily="65" charset="-120"/>
                        </a:rPr>
                        <a:t>層</a:t>
                      </a:r>
                      <a:r>
                        <a:rPr lang="en-US" altLang="zh-TW" dirty="0">
                          <a:solidFill>
                            <a:schemeClr val="bg1"/>
                          </a:solidFill>
                          <a:latin typeface="標楷體" panose="03000509000000000000" pitchFamily="65" charset="-120"/>
                          <a:ea typeface="標楷體" panose="03000509000000000000" pitchFamily="65" charset="-120"/>
                        </a:rPr>
                        <a:t>Layer</a:t>
                      </a:r>
                      <a:endParaRPr lang="zh-TW" altLang="en-US" dirty="0">
                        <a:solidFill>
                          <a:schemeClr val="bg1"/>
                        </a:solidFill>
                        <a:latin typeface="標楷體" panose="03000509000000000000" pitchFamily="65" charset="-120"/>
                        <a:ea typeface="標楷體" panose="03000509000000000000" pitchFamily="65" charset="-120"/>
                      </a:endParaRPr>
                    </a:p>
                  </a:txBody>
                  <a:tcPr/>
                </a:tc>
                <a:tc>
                  <a:txBody>
                    <a:bodyPr/>
                    <a:lstStyle/>
                    <a:p>
                      <a:r>
                        <a:rPr lang="zh-TW" altLang="en-US" dirty="0">
                          <a:latin typeface="標楷體" panose="03000509000000000000" pitchFamily="65" charset="-120"/>
                          <a:ea typeface="標楷體" panose="03000509000000000000" pitchFamily="65" charset="-120"/>
                        </a:rPr>
                        <a:t>中文名稱</a:t>
                      </a:r>
                    </a:p>
                  </a:txBody>
                  <a:tcPr/>
                </a:tc>
                <a:tc>
                  <a:txBody>
                    <a:bodyPr/>
                    <a:lstStyle/>
                    <a:p>
                      <a:r>
                        <a:rPr lang="zh-TW" altLang="en-US" dirty="0">
                          <a:latin typeface="標楷體" panose="03000509000000000000" pitchFamily="65" charset="-120"/>
                          <a:ea typeface="標楷體" panose="03000509000000000000" pitchFamily="65" charset="-120"/>
                        </a:rPr>
                        <a:t>英文名稱</a:t>
                      </a:r>
                    </a:p>
                  </a:txBody>
                  <a:tcPr/>
                </a:tc>
                <a:extLst>
                  <a:ext uri="{0D108BD9-81ED-4DB2-BD59-A6C34878D82A}">
                    <a16:rowId xmlns:a16="http://schemas.microsoft.com/office/drawing/2014/main" val="293455264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solidFill>
                            <a:schemeClr val="tx2">
                              <a:lumMod val="50000"/>
                            </a:schemeClr>
                          </a:solidFill>
                          <a:latin typeface="Times New Roman" panose="02020603050405020304" pitchFamily="18" charset="0"/>
                          <a:ea typeface="標楷體" panose="03000509000000000000" pitchFamily="65" charset="-120"/>
                        </a:rPr>
                        <a:t>Layer</a:t>
                      </a:r>
                      <a:r>
                        <a:rPr lang="zh-TW" altLang="en-US" dirty="0">
                          <a:solidFill>
                            <a:schemeClr val="tx2">
                              <a:lumMod val="50000"/>
                            </a:schemeClr>
                          </a:solidFill>
                          <a:latin typeface="Times New Roman" panose="02020603050405020304" pitchFamily="18" charset="0"/>
                          <a:ea typeface="標楷體" panose="03000509000000000000" pitchFamily="65" charset="-120"/>
                        </a:rPr>
                        <a:t> </a:t>
                      </a:r>
                      <a:r>
                        <a:rPr lang="en-US" altLang="zh-TW" dirty="0">
                          <a:solidFill>
                            <a:schemeClr val="tx2">
                              <a:lumMod val="50000"/>
                            </a:schemeClr>
                          </a:solidFill>
                          <a:latin typeface="Times New Roman" panose="02020603050405020304" pitchFamily="18" charset="0"/>
                          <a:ea typeface="標楷體" panose="03000509000000000000" pitchFamily="65" charset="-120"/>
                        </a:rPr>
                        <a:t>7</a:t>
                      </a:r>
                      <a:endParaRPr lang="zh-TW"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800" dirty="0">
                          <a:solidFill>
                            <a:schemeClr val="tx2">
                              <a:lumMod val="50000"/>
                            </a:schemeClr>
                          </a:solidFill>
                          <a:latin typeface="Times New Roman" panose="02020603050405020304" pitchFamily="18" charset="0"/>
                          <a:ea typeface="標楷體" panose="03000509000000000000" pitchFamily="65" charset="-120"/>
                        </a:rPr>
                        <a:t>應用層</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800" b="1" dirty="0">
                          <a:solidFill>
                            <a:schemeClr val="tx2">
                              <a:lumMod val="50000"/>
                            </a:schemeClr>
                          </a:solidFill>
                          <a:latin typeface="Times New Roman" panose="02020603050405020304" pitchFamily="18" charset="0"/>
                          <a:ea typeface="標楷體" panose="03000509000000000000" pitchFamily="65" charset="-120"/>
                        </a:rPr>
                        <a:t>Application</a:t>
                      </a:r>
                      <a:endParaRPr lang="zh-TW" altLang="en-US" sz="1800" dirty="0">
                        <a:solidFill>
                          <a:schemeClr val="tx2">
                            <a:lumMod val="50000"/>
                          </a:schemeClr>
                        </a:solidFill>
                        <a:latin typeface="Times New Roman" panose="02020603050405020304" pitchFamily="18" charset="0"/>
                        <a:ea typeface="標楷體" panose="03000509000000000000" pitchFamily="65" charset="-120"/>
                      </a:endParaRPr>
                    </a:p>
                  </a:txBody>
                  <a:tcPr/>
                </a:tc>
                <a:extLst>
                  <a:ext uri="{0D108BD9-81ED-4DB2-BD59-A6C34878D82A}">
                    <a16:rowId xmlns:a16="http://schemas.microsoft.com/office/drawing/2014/main" val="186988367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solidFill>
                            <a:schemeClr val="tx2">
                              <a:lumMod val="50000"/>
                            </a:schemeClr>
                          </a:solidFill>
                          <a:latin typeface="Times New Roman" panose="02020603050405020304" pitchFamily="18" charset="0"/>
                          <a:ea typeface="標楷體" panose="03000509000000000000" pitchFamily="65" charset="-120"/>
                        </a:rPr>
                        <a:t>Layer</a:t>
                      </a:r>
                      <a:r>
                        <a:rPr lang="zh-TW" altLang="en-US" dirty="0">
                          <a:solidFill>
                            <a:schemeClr val="tx2">
                              <a:lumMod val="50000"/>
                            </a:schemeClr>
                          </a:solidFill>
                          <a:latin typeface="Times New Roman" panose="02020603050405020304" pitchFamily="18" charset="0"/>
                          <a:ea typeface="標楷體" panose="03000509000000000000" pitchFamily="65" charset="-120"/>
                        </a:rPr>
                        <a:t> </a:t>
                      </a:r>
                      <a:r>
                        <a:rPr lang="en-US" altLang="zh-TW" dirty="0">
                          <a:solidFill>
                            <a:schemeClr val="tx2">
                              <a:lumMod val="50000"/>
                            </a:schemeClr>
                          </a:solidFill>
                          <a:latin typeface="Times New Roman" panose="02020603050405020304" pitchFamily="18" charset="0"/>
                          <a:ea typeface="標楷體" panose="03000509000000000000" pitchFamily="65" charset="-120"/>
                        </a:rPr>
                        <a:t>6</a:t>
                      </a:r>
                      <a:endParaRPr lang="zh-TW"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800" dirty="0">
                          <a:solidFill>
                            <a:schemeClr val="tx2">
                              <a:lumMod val="50000"/>
                            </a:schemeClr>
                          </a:solidFill>
                          <a:latin typeface="Times New Roman" panose="02020603050405020304" pitchFamily="18" charset="0"/>
                          <a:ea typeface="標楷體" panose="03000509000000000000" pitchFamily="65" charset="-120"/>
                        </a:rPr>
                        <a:t>表現層</a:t>
                      </a:r>
                    </a:p>
                  </a:txBody>
                  <a:tcPr/>
                </a:tc>
                <a:tc>
                  <a:txBody>
                    <a:bodyPr/>
                    <a:lstStyle/>
                    <a:p>
                      <a:r>
                        <a:rPr lang="en-US" altLang="zh-TW" sz="1800" b="1" dirty="0">
                          <a:solidFill>
                            <a:schemeClr val="tx2">
                              <a:lumMod val="50000"/>
                            </a:schemeClr>
                          </a:solidFill>
                          <a:latin typeface="Times New Roman" panose="02020603050405020304" pitchFamily="18" charset="0"/>
                          <a:ea typeface="標楷體" panose="03000509000000000000" pitchFamily="65" charset="-120"/>
                        </a:rPr>
                        <a:t>Presentation</a:t>
                      </a:r>
                      <a:endParaRPr lang="zh-TW" altLang="en-US" dirty="0"/>
                    </a:p>
                  </a:txBody>
                  <a:tcPr/>
                </a:tc>
                <a:extLst>
                  <a:ext uri="{0D108BD9-81ED-4DB2-BD59-A6C34878D82A}">
                    <a16:rowId xmlns:a16="http://schemas.microsoft.com/office/drawing/2014/main" val="180925983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solidFill>
                            <a:schemeClr val="tx2">
                              <a:lumMod val="50000"/>
                            </a:schemeClr>
                          </a:solidFill>
                          <a:latin typeface="Times New Roman" panose="02020603050405020304" pitchFamily="18" charset="0"/>
                          <a:ea typeface="標楷體" panose="03000509000000000000" pitchFamily="65" charset="-120"/>
                        </a:rPr>
                        <a:t>Layer</a:t>
                      </a:r>
                      <a:r>
                        <a:rPr lang="zh-TW" altLang="en-US" dirty="0">
                          <a:solidFill>
                            <a:schemeClr val="tx2">
                              <a:lumMod val="50000"/>
                            </a:schemeClr>
                          </a:solidFill>
                          <a:latin typeface="Times New Roman" panose="02020603050405020304" pitchFamily="18" charset="0"/>
                          <a:ea typeface="標楷體" panose="03000509000000000000" pitchFamily="65" charset="-120"/>
                        </a:rPr>
                        <a:t> </a:t>
                      </a:r>
                      <a:r>
                        <a:rPr lang="en-US" altLang="zh-TW" dirty="0">
                          <a:solidFill>
                            <a:schemeClr val="tx2">
                              <a:lumMod val="50000"/>
                            </a:schemeClr>
                          </a:solidFill>
                          <a:latin typeface="Times New Roman" panose="02020603050405020304" pitchFamily="18" charset="0"/>
                          <a:ea typeface="標楷體" panose="03000509000000000000" pitchFamily="65" charset="-120"/>
                        </a:rPr>
                        <a:t>5</a:t>
                      </a:r>
                      <a:endParaRPr lang="zh-TW"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800" dirty="0">
                          <a:solidFill>
                            <a:schemeClr val="tx2">
                              <a:lumMod val="50000"/>
                            </a:schemeClr>
                          </a:solidFill>
                          <a:latin typeface="Times New Roman" panose="02020603050405020304" pitchFamily="18" charset="0"/>
                          <a:ea typeface="標楷體" panose="03000509000000000000" pitchFamily="65" charset="-120"/>
                        </a:rPr>
                        <a:t>會議層</a:t>
                      </a:r>
                      <a:r>
                        <a:rPr lang="en-US" altLang="zh-TW" sz="1800" dirty="0">
                          <a:solidFill>
                            <a:schemeClr val="dk1"/>
                          </a:solidFill>
                          <a:latin typeface="+mn-lt"/>
                          <a:ea typeface="+mn-ea"/>
                        </a:rPr>
                        <a:t>(</a:t>
                      </a:r>
                      <a:r>
                        <a:rPr lang="zh-TW" altLang="en-US" sz="1800" dirty="0">
                          <a:solidFill>
                            <a:schemeClr val="dk1"/>
                          </a:solidFill>
                          <a:latin typeface="+mn-lt"/>
                          <a:ea typeface="+mn-ea"/>
                        </a:rPr>
                        <a:t>對話</a:t>
                      </a:r>
                      <a:r>
                        <a:rPr lang="zh-TW" altLang="en-US" sz="1800" dirty="0">
                          <a:solidFill>
                            <a:schemeClr val="tx2">
                              <a:lumMod val="50000"/>
                            </a:schemeClr>
                          </a:solidFill>
                          <a:latin typeface="Times New Roman" panose="02020603050405020304" pitchFamily="18" charset="0"/>
                          <a:ea typeface="標楷體" panose="03000509000000000000" pitchFamily="65" charset="-120"/>
                        </a:rPr>
                        <a:t>層</a:t>
                      </a:r>
                      <a:r>
                        <a:rPr lang="en-US" altLang="zh-TW" sz="1800" dirty="0">
                          <a:solidFill>
                            <a:schemeClr val="dk1"/>
                          </a:solidFill>
                          <a:latin typeface="+mn-lt"/>
                          <a:ea typeface="+mn-ea"/>
                        </a:rPr>
                        <a:t>)</a:t>
                      </a:r>
                      <a:endParaRPr lang="zh-TW" altLang="en-US" sz="1800" dirty="0">
                        <a:solidFill>
                          <a:schemeClr val="tx2">
                            <a:lumMod val="50000"/>
                          </a:schemeClr>
                        </a:solidFill>
                        <a:latin typeface="Times New Roman" panose="02020603050405020304" pitchFamily="18" charset="0"/>
                        <a:ea typeface="標楷體" panose="03000509000000000000" pitchFamily="65" charset="-12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800" b="1" dirty="0">
                          <a:solidFill>
                            <a:schemeClr val="tx2">
                              <a:lumMod val="50000"/>
                            </a:schemeClr>
                          </a:solidFill>
                          <a:latin typeface="Times New Roman" panose="02020603050405020304" pitchFamily="18" charset="0"/>
                          <a:ea typeface="標楷體" panose="03000509000000000000" pitchFamily="65" charset="-120"/>
                        </a:rPr>
                        <a:t>Session</a:t>
                      </a:r>
                      <a:endParaRPr lang="zh-TW" altLang="en-US" sz="1800" dirty="0">
                        <a:solidFill>
                          <a:schemeClr val="tx2">
                            <a:lumMod val="50000"/>
                          </a:schemeClr>
                        </a:solidFill>
                        <a:latin typeface="Times New Roman" panose="02020603050405020304" pitchFamily="18" charset="0"/>
                        <a:ea typeface="標楷體" panose="03000509000000000000" pitchFamily="65" charset="-120"/>
                      </a:endParaRPr>
                    </a:p>
                  </a:txBody>
                  <a:tcPr/>
                </a:tc>
                <a:extLst>
                  <a:ext uri="{0D108BD9-81ED-4DB2-BD59-A6C34878D82A}">
                    <a16:rowId xmlns:a16="http://schemas.microsoft.com/office/drawing/2014/main" val="613192493"/>
                  </a:ext>
                </a:extLst>
              </a:tr>
              <a:tr h="370840">
                <a:tc>
                  <a:txBody>
                    <a:bodyPr/>
                    <a:lstStyle/>
                    <a:p>
                      <a:r>
                        <a:rPr lang="en-US" altLang="zh-TW" sz="1800" dirty="0">
                          <a:solidFill>
                            <a:schemeClr val="tx2">
                              <a:lumMod val="50000"/>
                            </a:schemeClr>
                          </a:solidFill>
                          <a:latin typeface="Times New Roman" panose="02020603050405020304" pitchFamily="18" charset="0"/>
                          <a:ea typeface="標楷體" panose="03000509000000000000" pitchFamily="65" charset="-120"/>
                        </a:rPr>
                        <a:t>Layer</a:t>
                      </a:r>
                      <a:r>
                        <a:rPr lang="zh-TW" altLang="en-US" sz="1800" dirty="0">
                          <a:solidFill>
                            <a:schemeClr val="tx2">
                              <a:lumMod val="50000"/>
                            </a:schemeClr>
                          </a:solidFill>
                          <a:latin typeface="Times New Roman" panose="02020603050405020304" pitchFamily="18" charset="0"/>
                          <a:ea typeface="標楷體" panose="03000509000000000000" pitchFamily="65" charset="-120"/>
                        </a:rPr>
                        <a:t> </a:t>
                      </a:r>
                      <a:r>
                        <a:rPr lang="en-US" altLang="zh-TW" sz="1800" dirty="0">
                          <a:solidFill>
                            <a:schemeClr val="tx2">
                              <a:lumMod val="50000"/>
                            </a:schemeClr>
                          </a:solidFill>
                          <a:latin typeface="Times New Roman" panose="02020603050405020304" pitchFamily="18" charset="0"/>
                          <a:ea typeface="標楷體" panose="03000509000000000000" pitchFamily="65" charset="-120"/>
                        </a:rPr>
                        <a:t>4</a:t>
                      </a:r>
                      <a:endParaRPr lang="zh-TW"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800" dirty="0">
                          <a:solidFill>
                            <a:schemeClr val="tx2">
                              <a:lumMod val="50000"/>
                            </a:schemeClr>
                          </a:solidFill>
                          <a:latin typeface="Times New Roman" panose="02020603050405020304" pitchFamily="18" charset="0"/>
                          <a:ea typeface="標楷體" panose="03000509000000000000" pitchFamily="65" charset="-120"/>
                        </a:rPr>
                        <a:t>傳輸層</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800" b="1" dirty="0">
                          <a:solidFill>
                            <a:schemeClr val="tx2">
                              <a:lumMod val="50000"/>
                            </a:schemeClr>
                          </a:solidFill>
                          <a:latin typeface="Times New Roman" panose="02020603050405020304" pitchFamily="18" charset="0"/>
                          <a:ea typeface="標楷體" panose="03000509000000000000" pitchFamily="65" charset="-120"/>
                        </a:rPr>
                        <a:t>Transport</a:t>
                      </a:r>
                      <a:endParaRPr lang="zh-TW" altLang="en-US" sz="1800" dirty="0">
                        <a:solidFill>
                          <a:schemeClr val="tx2">
                            <a:lumMod val="50000"/>
                          </a:schemeClr>
                        </a:solidFill>
                        <a:latin typeface="Times New Roman" panose="02020603050405020304" pitchFamily="18" charset="0"/>
                        <a:ea typeface="標楷體" panose="03000509000000000000" pitchFamily="65" charset="-120"/>
                      </a:endParaRPr>
                    </a:p>
                  </a:txBody>
                  <a:tcPr/>
                </a:tc>
                <a:extLst>
                  <a:ext uri="{0D108BD9-81ED-4DB2-BD59-A6C34878D82A}">
                    <a16:rowId xmlns:a16="http://schemas.microsoft.com/office/drawing/2014/main" val="4033761917"/>
                  </a:ext>
                </a:extLst>
              </a:tr>
              <a:tr h="370840">
                <a:tc>
                  <a:txBody>
                    <a:bodyPr/>
                    <a:lstStyle/>
                    <a:p>
                      <a:r>
                        <a:rPr lang="en-US" altLang="zh-TW" sz="1800" dirty="0">
                          <a:solidFill>
                            <a:schemeClr val="tx2">
                              <a:lumMod val="50000"/>
                            </a:schemeClr>
                          </a:solidFill>
                          <a:latin typeface="Times New Roman" panose="02020603050405020304" pitchFamily="18" charset="0"/>
                          <a:ea typeface="標楷體" panose="03000509000000000000" pitchFamily="65" charset="-120"/>
                        </a:rPr>
                        <a:t>Layer 3</a:t>
                      </a:r>
                      <a:endParaRPr lang="zh-TW"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800" dirty="0">
                          <a:solidFill>
                            <a:schemeClr val="tx2">
                              <a:lumMod val="50000"/>
                            </a:schemeClr>
                          </a:solidFill>
                          <a:latin typeface="Times New Roman" panose="02020603050405020304" pitchFamily="18" charset="0"/>
                          <a:ea typeface="標楷體" panose="03000509000000000000" pitchFamily="65" charset="-120"/>
                        </a:rPr>
                        <a:t>網路層</a:t>
                      </a:r>
                    </a:p>
                  </a:txBody>
                  <a:tcPr/>
                </a:tc>
                <a:tc>
                  <a:txBody>
                    <a:bodyPr/>
                    <a:lstStyle/>
                    <a:p>
                      <a:r>
                        <a:rPr lang="en-US" altLang="zh-TW" sz="1800" b="1" dirty="0">
                          <a:solidFill>
                            <a:schemeClr val="tx2">
                              <a:lumMod val="50000"/>
                            </a:schemeClr>
                          </a:solidFill>
                          <a:latin typeface="Times New Roman" panose="02020603050405020304" pitchFamily="18" charset="0"/>
                          <a:ea typeface="標楷體" panose="03000509000000000000" pitchFamily="65" charset="-120"/>
                        </a:rPr>
                        <a:t>Network</a:t>
                      </a:r>
                      <a:endParaRPr lang="zh-TW" altLang="en-US" dirty="0"/>
                    </a:p>
                  </a:txBody>
                  <a:tcPr/>
                </a:tc>
                <a:extLst>
                  <a:ext uri="{0D108BD9-81ED-4DB2-BD59-A6C34878D82A}">
                    <a16:rowId xmlns:a16="http://schemas.microsoft.com/office/drawing/2014/main" val="3943875191"/>
                  </a:ext>
                </a:extLst>
              </a:tr>
              <a:tr h="370840">
                <a:tc>
                  <a:txBody>
                    <a:bodyPr/>
                    <a:lstStyle/>
                    <a:p>
                      <a:r>
                        <a:rPr lang="en-US" altLang="zh-TW" sz="1800" dirty="0">
                          <a:solidFill>
                            <a:schemeClr val="tx2">
                              <a:lumMod val="50000"/>
                            </a:schemeClr>
                          </a:solidFill>
                          <a:latin typeface="Times New Roman" panose="02020603050405020304" pitchFamily="18" charset="0"/>
                          <a:ea typeface="標楷體" panose="03000509000000000000" pitchFamily="65" charset="-120"/>
                        </a:rPr>
                        <a:t>Layer 2</a:t>
                      </a:r>
                      <a:endParaRPr lang="zh-TW"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800" dirty="0">
                          <a:solidFill>
                            <a:schemeClr val="tx2">
                              <a:lumMod val="50000"/>
                            </a:schemeClr>
                          </a:solidFill>
                          <a:latin typeface="Times New Roman" panose="02020603050405020304" pitchFamily="18" charset="0"/>
                          <a:ea typeface="標楷體" panose="03000509000000000000" pitchFamily="65" charset="-120"/>
                        </a:rPr>
                        <a:t>資料連接層</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800" b="1" dirty="0">
                          <a:solidFill>
                            <a:schemeClr val="tx2">
                              <a:lumMod val="50000"/>
                            </a:schemeClr>
                          </a:solidFill>
                          <a:latin typeface="Times New Roman" panose="02020603050405020304" pitchFamily="18" charset="0"/>
                          <a:ea typeface="標楷體" panose="03000509000000000000" pitchFamily="65" charset="-120"/>
                        </a:rPr>
                        <a:t>Data Link</a:t>
                      </a:r>
                      <a:endParaRPr lang="zh-TW" altLang="en-US" sz="1800" dirty="0">
                        <a:solidFill>
                          <a:schemeClr val="tx2">
                            <a:lumMod val="50000"/>
                          </a:schemeClr>
                        </a:solidFill>
                        <a:latin typeface="Times New Roman" panose="02020603050405020304" pitchFamily="18" charset="0"/>
                        <a:ea typeface="標楷體" panose="03000509000000000000" pitchFamily="65" charset="-120"/>
                      </a:endParaRPr>
                    </a:p>
                  </a:txBody>
                  <a:tcPr/>
                </a:tc>
                <a:extLst>
                  <a:ext uri="{0D108BD9-81ED-4DB2-BD59-A6C34878D82A}">
                    <a16:rowId xmlns:a16="http://schemas.microsoft.com/office/drawing/2014/main" val="2241045014"/>
                  </a:ext>
                </a:extLst>
              </a:tr>
              <a:tr h="370840">
                <a:tc>
                  <a:txBody>
                    <a:bodyPr/>
                    <a:lstStyle/>
                    <a:p>
                      <a:r>
                        <a:rPr lang="en-US" altLang="zh-TW" sz="1800" dirty="0">
                          <a:solidFill>
                            <a:schemeClr val="tx2">
                              <a:lumMod val="50000"/>
                            </a:schemeClr>
                          </a:solidFill>
                          <a:latin typeface="Times New Roman" panose="02020603050405020304" pitchFamily="18" charset="0"/>
                          <a:ea typeface="標楷體" panose="03000509000000000000" pitchFamily="65" charset="-120"/>
                        </a:rPr>
                        <a:t>Layer 1</a:t>
                      </a:r>
                      <a:endParaRPr lang="zh-TW"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800" dirty="0">
                          <a:solidFill>
                            <a:schemeClr val="tx2">
                              <a:lumMod val="50000"/>
                            </a:schemeClr>
                          </a:solidFill>
                          <a:latin typeface="Times New Roman" panose="02020603050405020304" pitchFamily="18" charset="0"/>
                          <a:ea typeface="標楷體" panose="03000509000000000000" pitchFamily="65" charset="-120"/>
                        </a:rPr>
                        <a:t>實體層</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800" b="1" dirty="0">
                          <a:solidFill>
                            <a:schemeClr val="tx2">
                              <a:lumMod val="50000"/>
                            </a:schemeClr>
                          </a:solidFill>
                          <a:latin typeface="Times New Roman" panose="02020603050405020304" pitchFamily="18" charset="0"/>
                          <a:ea typeface="標楷體" panose="03000509000000000000" pitchFamily="65" charset="-120"/>
                        </a:rPr>
                        <a:t>Physical</a:t>
                      </a:r>
                      <a:endParaRPr lang="zh-TW" altLang="en-US" sz="1800" dirty="0">
                        <a:solidFill>
                          <a:schemeClr val="tx2">
                            <a:lumMod val="50000"/>
                          </a:schemeClr>
                        </a:solidFill>
                        <a:latin typeface="Times New Roman" panose="02020603050405020304" pitchFamily="18" charset="0"/>
                        <a:ea typeface="標楷體" panose="03000509000000000000" pitchFamily="65" charset="-120"/>
                      </a:endParaRPr>
                    </a:p>
                  </a:txBody>
                  <a:tcPr/>
                </a:tc>
                <a:extLst>
                  <a:ext uri="{0D108BD9-81ED-4DB2-BD59-A6C34878D82A}">
                    <a16:rowId xmlns:a16="http://schemas.microsoft.com/office/drawing/2014/main" val="3991419711"/>
                  </a:ext>
                </a:extLst>
              </a:tr>
            </a:tbl>
          </a:graphicData>
        </a:graphic>
      </p:graphicFrame>
      <p:sp>
        <p:nvSpPr>
          <p:cNvPr id="25" name="圓角矩形 24"/>
          <p:cNvSpPr/>
          <p:nvPr/>
        </p:nvSpPr>
        <p:spPr>
          <a:xfrm>
            <a:off x="2955934" y="1441278"/>
            <a:ext cx="4565206" cy="1202088"/>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400" dirty="0">
                <a:latin typeface="標楷體" panose="03000509000000000000" pitchFamily="65" charset="-120"/>
                <a:ea typeface="標楷體" panose="03000509000000000000" pitchFamily="65" charset="-120"/>
              </a:rPr>
              <a:t>學習的重點</a:t>
            </a:r>
          </a:p>
          <a:p>
            <a:pPr algn="ctr"/>
            <a:r>
              <a:rPr lang="en-US" altLang="zh-TW" sz="2400" dirty="0">
                <a:latin typeface="標楷體" panose="03000509000000000000" pitchFamily="65" charset="-120"/>
                <a:ea typeface="標楷體" panose="03000509000000000000" pitchFamily="65" charset="-120"/>
              </a:rPr>
              <a:t>OSI</a:t>
            </a:r>
            <a:r>
              <a:rPr lang="zh-TW" altLang="en-US" sz="2400" dirty="0">
                <a:latin typeface="標楷體" panose="03000509000000000000" pitchFamily="65" charset="-120"/>
                <a:ea typeface="標楷體" panose="03000509000000000000" pitchFamily="65" charset="-120"/>
              </a:rPr>
              <a:t>模型每一層負責那些任務</a:t>
            </a: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有哪些功能與協定</a:t>
            </a:r>
            <a:r>
              <a:rPr lang="en-US" altLang="zh-TW" sz="2400" dirty="0">
                <a:latin typeface="標楷體" panose="03000509000000000000" pitchFamily="65" charset="-120"/>
                <a:ea typeface="標楷體" panose="03000509000000000000" pitchFamily="65" charset="-120"/>
              </a:rPr>
              <a:t>??</a:t>
            </a:r>
          </a:p>
        </p:txBody>
      </p:sp>
    </p:spTree>
    <p:extLst>
      <p:ext uri="{BB962C8B-B14F-4D97-AF65-F5344CB8AC3E}">
        <p14:creationId xmlns:p14="http://schemas.microsoft.com/office/powerpoint/2010/main" val="35533821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nvPr>
        </p:nvGraphicFramePr>
        <p:xfrm>
          <a:off x="487009" y="1342011"/>
          <a:ext cx="7719539" cy="2966720"/>
        </p:xfrm>
        <a:graphic>
          <a:graphicData uri="http://schemas.openxmlformats.org/drawingml/2006/table">
            <a:tbl>
              <a:tblPr firstRow="1" bandRow="1">
                <a:tableStyleId>{5C22544A-7EE6-4342-B048-85BDC9FD1C3A}</a:tableStyleId>
              </a:tblPr>
              <a:tblGrid>
                <a:gridCol w="1257267">
                  <a:extLst>
                    <a:ext uri="{9D8B030D-6E8A-4147-A177-3AD203B41FA5}">
                      <a16:colId xmlns:a16="http://schemas.microsoft.com/office/drawing/2014/main" val="3719331086"/>
                    </a:ext>
                  </a:extLst>
                </a:gridCol>
                <a:gridCol w="1851852">
                  <a:extLst>
                    <a:ext uri="{9D8B030D-6E8A-4147-A177-3AD203B41FA5}">
                      <a16:colId xmlns:a16="http://schemas.microsoft.com/office/drawing/2014/main" val="1945150216"/>
                    </a:ext>
                  </a:extLst>
                </a:gridCol>
                <a:gridCol w="4610420">
                  <a:extLst>
                    <a:ext uri="{9D8B030D-6E8A-4147-A177-3AD203B41FA5}">
                      <a16:colId xmlns:a16="http://schemas.microsoft.com/office/drawing/2014/main" val="20002"/>
                    </a:ext>
                  </a:extLst>
                </a:gridCol>
              </a:tblGrid>
              <a:tr h="370840">
                <a:tc>
                  <a:txBody>
                    <a:bodyPr/>
                    <a:lstStyle/>
                    <a:p>
                      <a:r>
                        <a:rPr lang="zh-TW" altLang="en-US" dirty="0">
                          <a:latin typeface="標楷體" panose="03000509000000000000" pitchFamily="65" charset="-120"/>
                          <a:ea typeface="標楷體" panose="03000509000000000000" pitchFamily="65" charset="-120"/>
                        </a:rPr>
                        <a:t>層</a:t>
                      </a:r>
                      <a:r>
                        <a:rPr lang="en-US" altLang="zh-TW" dirty="0">
                          <a:solidFill>
                            <a:schemeClr val="bg1"/>
                          </a:solidFill>
                          <a:latin typeface="標楷體" panose="03000509000000000000" pitchFamily="65" charset="-120"/>
                          <a:ea typeface="標楷體" panose="03000509000000000000" pitchFamily="65" charset="-120"/>
                        </a:rPr>
                        <a:t>Layer</a:t>
                      </a:r>
                      <a:endParaRPr lang="zh-TW" altLang="en-US" dirty="0">
                        <a:solidFill>
                          <a:schemeClr val="bg1"/>
                        </a:solidFill>
                        <a:latin typeface="標楷體" panose="03000509000000000000" pitchFamily="65" charset="-120"/>
                        <a:ea typeface="標楷體" panose="03000509000000000000" pitchFamily="65" charset="-120"/>
                      </a:endParaRPr>
                    </a:p>
                  </a:txBody>
                  <a:tcPr/>
                </a:tc>
                <a:tc>
                  <a:txBody>
                    <a:bodyPr/>
                    <a:lstStyle/>
                    <a:p>
                      <a:r>
                        <a:rPr lang="zh-TW" altLang="en-US" dirty="0">
                          <a:latin typeface="標楷體" panose="03000509000000000000" pitchFamily="65" charset="-120"/>
                          <a:ea typeface="標楷體" panose="03000509000000000000" pitchFamily="65" charset="-120"/>
                        </a:rPr>
                        <a:t>中文名稱</a:t>
                      </a:r>
                    </a:p>
                  </a:txBody>
                  <a:tcPr/>
                </a:tc>
                <a:tc>
                  <a:txBody>
                    <a:bodyPr/>
                    <a:lstStyle/>
                    <a:p>
                      <a:r>
                        <a:rPr lang="zh-TW" altLang="en-US" dirty="0">
                          <a:latin typeface="標楷體" panose="03000509000000000000" pitchFamily="65" charset="-120"/>
                          <a:ea typeface="標楷體" panose="03000509000000000000" pitchFamily="65" charset="-120"/>
                        </a:rPr>
                        <a:t>功能簡述</a:t>
                      </a:r>
                    </a:p>
                  </a:txBody>
                  <a:tcPr/>
                </a:tc>
                <a:extLst>
                  <a:ext uri="{0D108BD9-81ED-4DB2-BD59-A6C34878D82A}">
                    <a16:rowId xmlns:a16="http://schemas.microsoft.com/office/drawing/2014/main" val="293455264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800" kern="1200" dirty="0">
                          <a:solidFill>
                            <a:schemeClr val="dk1"/>
                          </a:solidFill>
                          <a:latin typeface="Adobe 繁黑體 Std B" panose="020B0700000000000000" pitchFamily="34" charset="-120"/>
                          <a:ea typeface="Adobe 繁黑體 Std B" panose="020B0700000000000000" pitchFamily="34" charset="-120"/>
                          <a:cs typeface="+mn-cs"/>
                        </a:rPr>
                        <a:t>Layer</a:t>
                      </a:r>
                      <a:r>
                        <a:rPr lang="zh-TW" altLang="en-US" sz="1800" kern="1200" dirty="0">
                          <a:solidFill>
                            <a:schemeClr val="dk1"/>
                          </a:solidFill>
                          <a:latin typeface="Adobe 繁黑體 Std B" panose="020B0700000000000000" pitchFamily="34" charset="-120"/>
                          <a:ea typeface="Adobe 繁黑體 Std B" panose="020B0700000000000000" pitchFamily="34" charset="-120"/>
                          <a:cs typeface="+mn-cs"/>
                        </a:rPr>
                        <a:t> </a:t>
                      </a:r>
                      <a:r>
                        <a:rPr lang="en-US" altLang="zh-TW" sz="1800" kern="1200" dirty="0">
                          <a:solidFill>
                            <a:schemeClr val="dk1"/>
                          </a:solidFill>
                          <a:latin typeface="Adobe 繁黑體 Std B" panose="020B0700000000000000" pitchFamily="34" charset="-120"/>
                          <a:ea typeface="Adobe 繁黑體 Std B" panose="020B0700000000000000" pitchFamily="34" charset="-120"/>
                          <a:cs typeface="+mn-cs"/>
                        </a:rPr>
                        <a:t>7</a:t>
                      </a:r>
                      <a:endParaRPr lang="zh-TW" altLang="en-US" sz="1800" kern="1200" dirty="0">
                        <a:solidFill>
                          <a:schemeClr val="dk1"/>
                        </a:solidFill>
                        <a:latin typeface="Adobe 繁黑體 Std B" panose="020B0700000000000000" pitchFamily="34" charset="-120"/>
                        <a:ea typeface="Adobe 繁黑體 Std B" panose="020B0700000000000000" pitchFamily="34" charset="-120"/>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800" kern="1200" dirty="0">
                          <a:solidFill>
                            <a:schemeClr val="dk1"/>
                          </a:solidFill>
                          <a:latin typeface="Adobe 繁黑體 Std B" panose="020B0700000000000000" pitchFamily="34" charset="-120"/>
                          <a:ea typeface="Adobe 繁黑體 Std B" panose="020B0700000000000000" pitchFamily="34" charset="-120"/>
                          <a:cs typeface="+mn-cs"/>
                        </a:rPr>
                        <a:t>應用層</a:t>
                      </a:r>
                    </a:p>
                  </a:txBody>
                  <a:tcPr/>
                </a:tc>
                <a:tc>
                  <a:txBody>
                    <a:bodyPr/>
                    <a:lstStyle/>
                    <a:p>
                      <a:r>
                        <a:rPr lang="zh-TW" altLang="en-US" dirty="0">
                          <a:latin typeface="Adobe 繁黑體 Std B" panose="020B0700000000000000" pitchFamily="34" charset="-120"/>
                          <a:ea typeface="Adobe 繁黑體 Std B" panose="020B0700000000000000" pitchFamily="34" charset="-120"/>
                        </a:rPr>
                        <a:t>將應用程式的訊息轉成字元資料</a:t>
                      </a:r>
                    </a:p>
                  </a:txBody>
                  <a:tcPr/>
                </a:tc>
                <a:extLst>
                  <a:ext uri="{0D108BD9-81ED-4DB2-BD59-A6C34878D82A}">
                    <a16:rowId xmlns:a16="http://schemas.microsoft.com/office/drawing/2014/main" val="186988367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800" kern="1200" dirty="0">
                          <a:solidFill>
                            <a:schemeClr val="dk1"/>
                          </a:solidFill>
                          <a:latin typeface="Adobe 繁黑體 Std B" panose="020B0700000000000000" pitchFamily="34" charset="-120"/>
                          <a:ea typeface="Adobe 繁黑體 Std B" panose="020B0700000000000000" pitchFamily="34" charset="-120"/>
                          <a:cs typeface="+mn-cs"/>
                        </a:rPr>
                        <a:t>Layer</a:t>
                      </a:r>
                      <a:r>
                        <a:rPr lang="zh-TW" altLang="en-US" sz="1800" kern="1200" dirty="0">
                          <a:solidFill>
                            <a:schemeClr val="dk1"/>
                          </a:solidFill>
                          <a:latin typeface="Adobe 繁黑體 Std B" panose="020B0700000000000000" pitchFamily="34" charset="-120"/>
                          <a:ea typeface="Adobe 繁黑體 Std B" panose="020B0700000000000000" pitchFamily="34" charset="-120"/>
                          <a:cs typeface="+mn-cs"/>
                        </a:rPr>
                        <a:t> </a:t>
                      </a:r>
                      <a:r>
                        <a:rPr lang="en-US" altLang="zh-TW" sz="1800" kern="1200" dirty="0">
                          <a:solidFill>
                            <a:schemeClr val="dk1"/>
                          </a:solidFill>
                          <a:latin typeface="Adobe 繁黑體 Std B" panose="020B0700000000000000" pitchFamily="34" charset="-120"/>
                          <a:ea typeface="Adobe 繁黑體 Std B" panose="020B0700000000000000" pitchFamily="34" charset="-120"/>
                          <a:cs typeface="+mn-cs"/>
                        </a:rPr>
                        <a:t>6</a:t>
                      </a:r>
                      <a:endParaRPr lang="zh-TW" altLang="en-US" sz="1800" kern="1200" dirty="0">
                        <a:solidFill>
                          <a:schemeClr val="dk1"/>
                        </a:solidFill>
                        <a:latin typeface="Adobe 繁黑體 Std B" panose="020B0700000000000000" pitchFamily="34" charset="-120"/>
                        <a:ea typeface="Adobe 繁黑體 Std B" panose="020B0700000000000000" pitchFamily="34" charset="-120"/>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800" kern="1200" dirty="0">
                          <a:solidFill>
                            <a:schemeClr val="dk1"/>
                          </a:solidFill>
                          <a:latin typeface="Adobe 繁黑體 Std B" panose="020B0700000000000000" pitchFamily="34" charset="-120"/>
                          <a:ea typeface="Adobe 繁黑體 Std B" panose="020B0700000000000000" pitchFamily="34" charset="-120"/>
                          <a:cs typeface="+mn-cs"/>
                        </a:rPr>
                        <a:t>表現層</a:t>
                      </a:r>
                    </a:p>
                  </a:txBody>
                  <a:tcPr/>
                </a:tc>
                <a:tc>
                  <a:txBody>
                    <a:bodyPr/>
                    <a:lstStyle/>
                    <a:p>
                      <a:r>
                        <a:rPr lang="zh-TW" altLang="en-US" dirty="0">
                          <a:latin typeface="Adobe 繁黑體 Std B" panose="020B0700000000000000" pitchFamily="34" charset="-120"/>
                          <a:ea typeface="Adobe 繁黑體 Std B" panose="020B0700000000000000" pitchFamily="34" charset="-120"/>
                        </a:rPr>
                        <a:t>將資料做格式轉換、壓縮、解密</a:t>
                      </a:r>
                    </a:p>
                  </a:txBody>
                  <a:tcPr/>
                </a:tc>
                <a:extLst>
                  <a:ext uri="{0D108BD9-81ED-4DB2-BD59-A6C34878D82A}">
                    <a16:rowId xmlns:a16="http://schemas.microsoft.com/office/drawing/2014/main" val="180925983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800" kern="1200" dirty="0">
                          <a:solidFill>
                            <a:schemeClr val="dk1"/>
                          </a:solidFill>
                          <a:latin typeface="Adobe 繁黑體 Std B" panose="020B0700000000000000" pitchFamily="34" charset="-120"/>
                          <a:ea typeface="Adobe 繁黑體 Std B" panose="020B0700000000000000" pitchFamily="34" charset="-120"/>
                          <a:cs typeface="+mn-cs"/>
                        </a:rPr>
                        <a:t>Layer</a:t>
                      </a:r>
                      <a:r>
                        <a:rPr lang="zh-TW" altLang="en-US" sz="1800" kern="1200" dirty="0">
                          <a:solidFill>
                            <a:schemeClr val="dk1"/>
                          </a:solidFill>
                          <a:latin typeface="Adobe 繁黑體 Std B" panose="020B0700000000000000" pitchFamily="34" charset="-120"/>
                          <a:ea typeface="Adobe 繁黑體 Std B" panose="020B0700000000000000" pitchFamily="34" charset="-120"/>
                          <a:cs typeface="+mn-cs"/>
                        </a:rPr>
                        <a:t> </a:t>
                      </a:r>
                      <a:r>
                        <a:rPr lang="en-US" altLang="zh-TW" sz="1800" kern="1200" dirty="0">
                          <a:solidFill>
                            <a:schemeClr val="dk1"/>
                          </a:solidFill>
                          <a:latin typeface="Adobe 繁黑體 Std B" panose="020B0700000000000000" pitchFamily="34" charset="-120"/>
                          <a:ea typeface="Adobe 繁黑體 Std B" panose="020B0700000000000000" pitchFamily="34" charset="-120"/>
                          <a:cs typeface="+mn-cs"/>
                        </a:rPr>
                        <a:t>5</a:t>
                      </a:r>
                      <a:endParaRPr lang="zh-TW" altLang="en-US" sz="1800" kern="1200" dirty="0">
                        <a:solidFill>
                          <a:schemeClr val="dk1"/>
                        </a:solidFill>
                        <a:latin typeface="Adobe 繁黑體 Std B" panose="020B0700000000000000" pitchFamily="34" charset="-120"/>
                        <a:ea typeface="Adobe 繁黑體 Std B" panose="020B0700000000000000" pitchFamily="34" charset="-120"/>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800" kern="1200" dirty="0">
                          <a:solidFill>
                            <a:schemeClr val="dk1"/>
                          </a:solidFill>
                          <a:latin typeface="Adobe 繁黑體 Std B" panose="020B0700000000000000" pitchFamily="34" charset="-120"/>
                          <a:ea typeface="Adobe 繁黑體 Std B" panose="020B0700000000000000" pitchFamily="34" charset="-120"/>
                          <a:cs typeface="+mn-cs"/>
                        </a:rPr>
                        <a:t>會議層</a:t>
                      </a:r>
                      <a:r>
                        <a:rPr lang="en-US" altLang="zh-TW" sz="1800" kern="1200" dirty="0">
                          <a:solidFill>
                            <a:schemeClr val="dk1"/>
                          </a:solidFill>
                          <a:latin typeface="Adobe 繁黑體 Std B" panose="020B0700000000000000" pitchFamily="34" charset="-120"/>
                          <a:ea typeface="Adobe 繁黑體 Std B" panose="020B0700000000000000" pitchFamily="34" charset="-120"/>
                          <a:cs typeface="+mn-cs"/>
                        </a:rPr>
                        <a:t>(</a:t>
                      </a:r>
                      <a:r>
                        <a:rPr lang="zh-TW" altLang="en-US" sz="1800" kern="1200" dirty="0">
                          <a:solidFill>
                            <a:schemeClr val="dk1"/>
                          </a:solidFill>
                          <a:latin typeface="Adobe 繁黑體 Std B" panose="020B0700000000000000" pitchFamily="34" charset="-120"/>
                          <a:ea typeface="Adobe 繁黑體 Std B" panose="020B0700000000000000" pitchFamily="34" charset="-120"/>
                          <a:cs typeface="+mn-cs"/>
                        </a:rPr>
                        <a:t>對話層</a:t>
                      </a:r>
                      <a:r>
                        <a:rPr lang="en-US" altLang="zh-TW" sz="1800" kern="1200" dirty="0">
                          <a:solidFill>
                            <a:schemeClr val="dk1"/>
                          </a:solidFill>
                          <a:latin typeface="Adobe 繁黑體 Std B" panose="020B0700000000000000" pitchFamily="34" charset="-120"/>
                          <a:ea typeface="Adobe 繁黑體 Std B" panose="020B0700000000000000" pitchFamily="34" charset="-120"/>
                          <a:cs typeface="+mn-cs"/>
                        </a:rPr>
                        <a:t>)</a:t>
                      </a:r>
                      <a:endParaRPr lang="zh-TW" altLang="en-US" sz="1800" kern="1200" dirty="0">
                        <a:solidFill>
                          <a:schemeClr val="dk1"/>
                        </a:solidFill>
                        <a:latin typeface="Adobe 繁黑體 Std B" panose="020B0700000000000000" pitchFamily="34" charset="-120"/>
                        <a:ea typeface="Adobe 繁黑體 Std B" panose="020B0700000000000000" pitchFamily="34" charset="-120"/>
                        <a:cs typeface="+mn-cs"/>
                      </a:endParaRPr>
                    </a:p>
                  </a:txBody>
                  <a:tcPr/>
                </a:tc>
                <a:tc>
                  <a:txBody>
                    <a:bodyPr/>
                    <a:lstStyle/>
                    <a:p>
                      <a:r>
                        <a:rPr lang="zh-TW" altLang="en-US" dirty="0">
                          <a:latin typeface="Adobe 繁黑體 Std B" panose="020B0700000000000000" pitchFamily="34" charset="-120"/>
                          <a:ea typeface="Adobe 繁黑體 Std B" panose="020B0700000000000000" pitchFamily="34" charset="-120"/>
                        </a:rPr>
                        <a:t>建立、中止並維護資料傳輸的連線</a:t>
                      </a:r>
                    </a:p>
                  </a:txBody>
                  <a:tcPr/>
                </a:tc>
                <a:extLst>
                  <a:ext uri="{0D108BD9-81ED-4DB2-BD59-A6C34878D82A}">
                    <a16:rowId xmlns:a16="http://schemas.microsoft.com/office/drawing/2014/main" val="613192493"/>
                  </a:ext>
                </a:extLst>
              </a:tr>
              <a:tr h="370840">
                <a:tc>
                  <a:txBody>
                    <a:bodyPr/>
                    <a:lstStyle/>
                    <a:p>
                      <a:pPr marL="0" algn="l" defTabSz="914400" rtl="0" eaLnBrk="1" latinLnBrk="0" hangingPunct="1"/>
                      <a:r>
                        <a:rPr lang="en-US" altLang="zh-TW" sz="1800" kern="1200" dirty="0">
                          <a:solidFill>
                            <a:schemeClr val="dk1"/>
                          </a:solidFill>
                          <a:latin typeface="Adobe 繁黑體 Std B" panose="020B0700000000000000" pitchFamily="34" charset="-120"/>
                          <a:ea typeface="Adobe 繁黑體 Std B" panose="020B0700000000000000" pitchFamily="34" charset="-120"/>
                          <a:cs typeface="+mn-cs"/>
                        </a:rPr>
                        <a:t>Layer</a:t>
                      </a:r>
                      <a:r>
                        <a:rPr lang="zh-TW" altLang="en-US" sz="1800" kern="1200" dirty="0">
                          <a:solidFill>
                            <a:schemeClr val="dk1"/>
                          </a:solidFill>
                          <a:latin typeface="Adobe 繁黑體 Std B" panose="020B0700000000000000" pitchFamily="34" charset="-120"/>
                          <a:ea typeface="Adobe 繁黑體 Std B" panose="020B0700000000000000" pitchFamily="34" charset="-120"/>
                          <a:cs typeface="+mn-cs"/>
                        </a:rPr>
                        <a:t> </a:t>
                      </a:r>
                      <a:r>
                        <a:rPr lang="en-US" altLang="zh-TW" sz="1800" kern="1200" dirty="0">
                          <a:solidFill>
                            <a:schemeClr val="dk1"/>
                          </a:solidFill>
                          <a:latin typeface="Adobe 繁黑體 Std B" panose="020B0700000000000000" pitchFamily="34" charset="-120"/>
                          <a:ea typeface="Adobe 繁黑體 Std B" panose="020B0700000000000000" pitchFamily="34" charset="-120"/>
                          <a:cs typeface="+mn-cs"/>
                        </a:rPr>
                        <a:t>4</a:t>
                      </a:r>
                      <a:endParaRPr lang="zh-TW" altLang="en-US" sz="1800" kern="1200" dirty="0">
                        <a:solidFill>
                          <a:schemeClr val="dk1"/>
                        </a:solidFill>
                        <a:latin typeface="Adobe 繁黑體 Std B" panose="020B0700000000000000" pitchFamily="34" charset="-120"/>
                        <a:ea typeface="Adobe 繁黑體 Std B" panose="020B0700000000000000" pitchFamily="34" charset="-120"/>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800" kern="1200" dirty="0">
                          <a:solidFill>
                            <a:schemeClr val="dk1"/>
                          </a:solidFill>
                          <a:latin typeface="Adobe 繁黑體 Std B" panose="020B0700000000000000" pitchFamily="34" charset="-120"/>
                          <a:ea typeface="Adobe 繁黑體 Std B" panose="020B0700000000000000" pitchFamily="34" charset="-120"/>
                          <a:cs typeface="+mn-cs"/>
                        </a:rPr>
                        <a:t>傳輸層</a:t>
                      </a:r>
                    </a:p>
                  </a:txBody>
                  <a:tcPr/>
                </a:tc>
                <a:tc>
                  <a:txBody>
                    <a:bodyPr/>
                    <a:lstStyle/>
                    <a:p>
                      <a:r>
                        <a:rPr lang="zh-TW" altLang="en-US" dirty="0">
                          <a:latin typeface="Adobe 繁黑體 Std B" panose="020B0700000000000000" pitchFamily="34" charset="-120"/>
                          <a:ea typeface="Adobe 繁黑體 Std B" panose="020B0700000000000000" pitchFamily="34" charset="-120"/>
                        </a:rPr>
                        <a:t>確保資料正確送達，將資料切割成區段</a:t>
                      </a:r>
                    </a:p>
                  </a:txBody>
                  <a:tcPr/>
                </a:tc>
                <a:extLst>
                  <a:ext uri="{0D108BD9-81ED-4DB2-BD59-A6C34878D82A}">
                    <a16:rowId xmlns:a16="http://schemas.microsoft.com/office/drawing/2014/main" val="4033761917"/>
                  </a:ext>
                </a:extLst>
              </a:tr>
              <a:tr h="370840">
                <a:tc>
                  <a:txBody>
                    <a:bodyPr/>
                    <a:lstStyle/>
                    <a:p>
                      <a:pPr marL="0" algn="l" defTabSz="914400" rtl="0" eaLnBrk="1" latinLnBrk="0" hangingPunct="1"/>
                      <a:r>
                        <a:rPr lang="en-US" altLang="zh-TW" sz="1800" kern="1200" dirty="0">
                          <a:solidFill>
                            <a:schemeClr val="dk1"/>
                          </a:solidFill>
                          <a:latin typeface="Adobe 繁黑體 Std B" panose="020B0700000000000000" pitchFamily="34" charset="-120"/>
                          <a:ea typeface="Adobe 繁黑體 Std B" panose="020B0700000000000000" pitchFamily="34" charset="-120"/>
                          <a:cs typeface="+mn-cs"/>
                        </a:rPr>
                        <a:t>Layer 3</a:t>
                      </a:r>
                      <a:endParaRPr lang="zh-TW" altLang="en-US" sz="1800" kern="1200" dirty="0">
                        <a:solidFill>
                          <a:schemeClr val="dk1"/>
                        </a:solidFill>
                        <a:latin typeface="Adobe 繁黑體 Std B" panose="020B0700000000000000" pitchFamily="34" charset="-120"/>
                        <a:ea typeface="Adobe 繁黑體 Std B" panose="020B0700000000000000" pitchFamily="34" charset="-120"/>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800" kern="1200" dirty="0">
                          <a:solidFill>
                            <a:schemeClr val="dk1"/>
                          </a:solidFill>
                          <a:latin typeface="Adobe 繁黑體 Std B" panose="020B0700000000000000" pitchFamily="34" charset="-120"/>
                          <a:ea typeface="Adobe 繁黑體 Std B" panose="020B0700000000000000" pitchFamily="34" charset="-120"/>
                          <a:cs typeface="+mn-cs"/>
                        </a:rPr>
                        <a:t>網路層</a:t>
                      </a:r>
                    </a:p>
                  </a:txBody>
                  <a:tcPr/>
                </a:tc>
                <a:tc>
                  <a:txBody>
                    <a:bodyPr/>
                    <a:lstStyle/>
                    <a:p>
                      <a:r>
                        <a:rPr lang="zh-TW" altLang="en-US" dirty="0">
                          <a:latin typeface="Adobe 繁黑體 Std B" panose="020B0700000000000000" pitchFamily="34" charset="-120"/>
                          <a:ea typeface="Adobe 繁黑體 Std B" panose="020B0700000000000000" pitchFamily="34" charset="-120"/>
                        </a:rPr>
                        <a:t>將資料區段組合成封包、選擇最佳傳輸路徑</a:t>
                      </a:r>
                    </a:p>
                  </a:txBody>
                  <a:tcPr/>
                </a:tc>
                <a:extLst>
                  <a:ext uri="{0D108BD9-81ED-4DB2-BD59-A6C34878D82A}">
                    <a16:rowId xmlns:a16="http://schemas.microsoft.com/office/drawing/2014/main" val="3943875191"/>
                  </a:ext>
                </a:extLst>
              </a:tr>
              <a:tr h="370840">
                <a:tc>
                  <a:txBody>
                    <a:bodyPr/>
                    <a:lstStyle/>
                    <a:p>
                      <a:pPr marL="0" algn="l" defTabSz="914400" rtl="0" eaLnBrk="1" latinLnBrk="0" hangingPunct="1"/>
                      <a:r>
                        <a:rPr lang="en-US" altLang="zh-TW" sz="1800" kern="1200" dirty="0">
                          <a:solidFill>
                            <a:schemeClr val="dk1"/>
                          </a:solidFill>
                          <a:latin typeface="Adobe 繁黑體 Std B" panose="020B0700000000000000" pitchFamily="34" charset="-120"/>
                          <a:ea typeface="Adobe 繁黑體 Std B" panose="020B0700000000000000" pitchFamily="34" charset="-120"/>
                          <a:cs typeface="+mn-cs"/>
                        </a:rPr>
                        <a:t>Layer 2</a:t>
                      </a:r>
                      <a:endParaRPr lang="zh-TW" altLang="en-US" sz="1800" kern="1200" dirty="0">
                        <a:solidFill>
                          <a:schemeClr val="dk1"/>
                        </a:solidFill>
                        <a:latin typeface="Adobe 繁黑體 Std B" panose="020B0700000000000000" pitchFamily="34" charset="-120"/>
                        <a:ea typeface="Adobe 繁黑體 Std B" panose="020B0700000000000000" pitchFamily="34" charset="-120"/>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800" kern="1200" dirty="0">
                          <a:solidFill>
                            <a:schemeClr val="dk1"/>
                          </a:solidFill>
                          <a:latin typeface="Adobe 繁黑體 Std B" panose="020B0700000000000000" pitchFamily="34" charset="-120"/>
                          <a:ea typeface="Adobe 繁黑體 Std B" panose="020B0700000000000000" pitchFamily="34" charset="-120"/>
                          <a:cs typeface="+mn-cs"/>
                        </a:rPr>
                        <a:t>資料連接層</a:t>
                      </a:r>
                    </a:p>
                  </a:txBody>
                  <a:tcPr/>
                </a:tc>
                <a:tc>
                  <a:txBody>
                    <a:bodyPr/>
                    <a:lstStyle/>
                    <a:p>
                      <a:r>
                        <a:rPr lang="zh-TW" altLang="en-US" dirty="0">
                          <a:latin typeface="Adobe 繁黑體 Std B" panose="020B0700000000000000" pitchFamily="34" charset="-120"/>
                          <a:ea typeface="Adobe 繁黑體 Std B" panose="020B0700000000000000" pitchFamily="34" charset="-120"/>
                        </a:rPr>
                        <a:t>監督資料傳輸、轉換實體位址、錯誤檢查</a:t>
                      </a:r>
                    </a:p>
                  </a:txBody>
                  <a:tcPr/>
                </a:tc>
                <a:extLst>
                  <a:ext uri="{0D108BD9-81ED-4DB2-BD59-A6C34878D82A}">
                    <a16:rowId xmlns:a16="http://schemas.microsoft.com/office/drawing/2014/main" val="2241045014"/>
                  </a:ext>
                </a:extLst>
              </a:tr>
              <a:tr h="370840">
                <a:tc>
                  <a:txBody>
                    <a:bodyPr/>
                    <a:lstStyle/>
                    <a:p>
                      <a:pPr marL="0" algn="l" defTabSz="914400" rtl="0" eaLnBrk="1" latinLnBrk="0" hangingPunct="1"/>
                      <a:r>
                        <a:rPr lang="en-US" altLang="zh-TW" sz="1800" kern="1200" dirty="0">
                          <a:solidFill>
                            <a:schemeClr val="dk1"/>
                          </a:solidFill>
                          <a:latin typeface="Adobe 繁黑體 Std B" panose="020B0700000000000000" pitchFamily="34" charset="-120"/>
                          <a:ea typeface="Adobe 繁黑體 Std B" panose="020B0700000000000000" pitchFamily="34" charset="-120"/>
                          <a:cs typeface="+mn-cs"/>
                        </a:rPr>
                        <a:t>Layer 1</a:t>
                      </a:r>
                      <a:endParaRPr lang="zh-TW" altLang="en-US" sz="1800" kern="1200" dirty="0">
                        <a:solidFill>
                          <a:schemeClr val="dk1"/>
                        </a:solidFill>
                        <a:latin typeface="Adobe 繁黑體 Std B" panose="020B0700000000000000" pitchFamily="34" charset="-120"/>
                        <a:ea typeface="Adobe 繁黑體 Std B" panose="020B0700000000000000" pitchFamily="34" charset="-120"/>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800" kern="1200" dirty="0">
                          <a:solidFill>
                            <a:schemeClr val="dk1"/>
                          </a:solidFill>
                          <a:latin typeface="Adobe 繁黑體 Std B" panose="020B0700000000000000" pitchFamily="34" charset="-120"/>
                          <a:ea typeface="Adobe 繁黑體 Std B" panose="020B0700000000000000" pitchFamily="34" charset="-120"/>
                          <a:cs typeface="+mn-cs"/>
                        </a:rPr>
                        <a:t>實體層</a:t>
                      </a:r>
                    </a:p>
                  </a:txBody>
                  <a:tcPr/>
                </a:tc>
                <a:tc>
                  <a:txBody>
                    <a:bodyPr/>
                    <a:lstStyle/>
                    <a:p>
                      <a:r>
                        <a:rPr lang="zh-TW" altLang="en-US" dirty="0">
                          <a:latin typeface="Adobe 繁黑體 Std B" panose="020B0700000000000000" pitchFamily="34" charset="-120"/>
                          <a:ea typeface="Adobe 繁黑體 Std B" panose="020B0700000000000000" pitchFamily="34" charset="-120"/>
                        </a:rPr>
                        <a:t>將資料轉換電子訊號</a:t>
                      </a:r>
                    </a:p>
                  </a:txBody>
                  <a:tcPr/>
                </a:tc>
                <a:extLst>
                  <a:ext uri="{0D108BD9-81ED-4DB2-BD59-A6C34878D82A}">
                    <a16:rowId xmlns:a16="http://schemas.microsoft.com/office/drawing/2014/main" val="3991419711"/>
                  </a:ext>
                </a:extLst>
              </a:tr>
            </a:tbl>
          </a:graphicData>
        </a:graphic>
      </p:graphicFrame>
      <p:sp>
        <p:nvSpPr>
          <p:cNvPr id="4" name="矩形 3"/>
          <p:cNvSpPr/>
          <p:nvPr/>
        </p:nvSpPr>
        <p:spPr>
          <a:xfrm>
            <a:off x="5408010" y="4796780"/>
            <a:ext cx="2960492" cy="1200329"/>
          </a:xfrm>
          <a:prstGeom prst="rect">
            <a:avLst/>
          </a:prstGeom>
          <a:solidFill>
            <a:schemeClr val="accent6">
              <a:lumMod val="20000"/>
              <a:lumOff val="80000"/>
            </a:schemeClr>
          </a:solidFill>
        </p:spPr>
        <p:txBody>
          <a:bodyPr wrap="square">
            <a:spAutoFit/>
          </a:bodyPr>
          <a:lstStyle/>
          <a:p>
            <a:r>
              <a:rPr lang="zh-TW" altLang="en-US" b="1" dirty="0">
                <a:latin typeface="標楷體" panose="03000509000000000000" pitchFamily="65" charset="-120"/>
                <a:ea typeface="標楷體" panose="03000509000000000000" pitchFamily="65" charset="-120"/>
              </a:rPr>
              <a:t>底下僅提供部分簡單介紹</a:t>
            </a:r>
            <a:r>
              <a:rPr lang="en-US" altLang="zh-TW" b="1" dirty="0">
                <a:latin typeface="標楷體" panose="03000509000000000000" pitchFamily="65" charset="-120"/>
                <a:ea typeface="標楷體" panose="03000509000000000000" pitchFamily="65" charset="-120"/>
              </a:rPr>
              <a:t>!</a:t>
            </a:r>
          </a:p>
          <a:p>
            <a:r>
              <a:rPr lang="zh-TW" altLang="en-US" b="1" dirty="0">
                <a:latin typeface="標楷體" panose="03000509000000000000" pitchFamily="65" charset="-120"/>
                <a:ea typeface="標楷體" panose="03000509000000000000" pitchFamily="65" charset="-120"/>
              </a:rPr>
              <a:t>更多內容請上網找資料充實</a:t>
            </a:r>
            <a:endParaRPr lang="en-US" altLang="zh-TW" b="1" dirty="0">
              <a:latin typeface="標楷體" panose="03000509000000000000" pitchFamily="65" charset="-120"/>
              <a:ea typeface="標楷體" panose="03000509000000000000" pitchFamily="65" charset="-120"/>
            </a:endParaRPr>
          </a:p>
          <a:p>
            <a:r>
              <a:rPr lang="zh-TW" altLang="en-US" b="1" dirty="0">
                <a:latin typeface="標楷體" panose="03000509000000000000" pitchFamily="65" charset="-120"/>
                <a:ea typeface="標楷體" panose="03000509000000000000" pitchFamily="65" charset="-120"/>
              </a:rPr>
              <a:t>或上大學後再去修</a:t>
            </a:r>
            <a:r>
              <a:rPr lang="zh-TW" altLang="en-US"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電腦網路</a:t>
            </a:r>
            <a:r>
              <a:rPr lang="zh-TW" altLang="en-US" b="1" dirty="0">
                <a:latin typeface="標楷體" panose="03000509000000000000" pitchFamily="65" charset="-120"/>
                <a:ea typeface="標楷體" panose="03000509000000000000" pitchFamily="65" charset="-120"/>
              </a:rPr>
              <a:t>或</a:t>
            </a:r>
            <a:r>
              <a:rPr lang="zh-TW" altLang="en-US"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網路通訊</a:t>
            </a:r>
            <a:r>
              <a:rPr lang="zh-TW" altLang="en-US" b="1" dirty="0">
                <a:latin typeface="標楷體" panose="03000509000000000000" pitchFamily="65" charset="-120"/>
                <a:ea typeface="標楷體" panose="03000509000000000000" pitchFamily="65" charset="-120"/>
              </a:rPr>
              <a:t>等課程</a:t>
            </a:r>
          </a:p>
        </p:txBody>
      </p:sp>
    </p:spTree>
    <p:extLst>
      <p:ext uri="{BB962C8B-B14F-4D97-AF65-F5344CB8AC3E}">
        <p14:creationId xmlns:p14="http://schemas.microsoft.com/office/powerpoint/2010/main" val="182080632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2550" y="179476"/>
            <a:ext cx="9301961" cy="759586"/>
          </a:xfrm>
        </p:spPr>
        <p:txBody>
          <a:bodyPr>
            <a:normAutofit/>
          </a:bodyPr>
          <a:lstStyle/>
          <a:p>
            <a:r>
              <a:rPr lang="en-US" altLang="zh-TW" dirty="0"/>
              <a:t>A.3.3. TCP/IP</a:t>
            </a:r>
            <a:r>
              <a:rPr lang="zh-TW" altLang="en-US" dirty="0"/>
              <a:t>協定</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組</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疊</a:t>
            </a:r>
            <a:endParaRPr lang="en-US" altLang="zh-TW" dirty="0">
              <a:latin typeface="微軟正黑體" panose="020B0604030504040204" pitchFamily="34" charset="-120"/>
              <a:ea typeface="微軟正黑體" panose="020B0604030504040204" pitchFamily="34" charset="-120"/>
            </a:endParaRPr>
          </a:p>
        </p:txBody>
      </p:sp>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sp>
        <p:nvSpPr>
          <p:cNvPr id="3" name="矩形 2"/>
          <p:cNvSpPr/>
          <p:nvPr/>
        </p:nvSpPr>
        <p:spPr>
          <a:xfrm>
            <a:off x="418781" y="5180300"/>
            <a:ext cx="8178721" cy="864000"/>
          </a:xfrm>
          <a:prstGeom prst="rect">
            <a:avLst/>
          </a:prstGeom>
          <a:solidFill>
            <a:schemeClr val="accent6">
              <a:lumMod val="20000"/>
              <a:lumOff val="80000"/>
            </a:schemeClr>
          </a:solidFill>
        </p:spPr>
        <p:txBody>
          <a:bodyPr wrap="square">
            <a:spAutoFit/>
          </a:bodyPr>
          <a:lstStyle/>
          <a:p>
            <a:r>
              <a:rPr lang="zh-TW" altLang="en-US" b="1" dirty="0"/>
              <a:t>不同教科書及網路資料對於是</a:t>
            </a:r>
            <a:r>
              <a:rPr lang="en-US" altLang="zh-TW" b="1" dirty="0"/>
              <a:t>TCP/IP</a:t>
            </a:r>
            <a:r>
              <a:rPr lang="zh-TW" altLang="en-US" b="1" dirty="0"/>
              <a:t>協定是</a:t>
            </a:r>
            <a:r>
              <a:rPr lang="zh-TW" altLang="en-US" b="1" dirty="0">
                <a:effectLst>
                  <a:outerShdw blurRad="38100" dist="38100" dir="2700000" algn="tl">
                    <a:srgbClr val="000000">
                      <a:alpha val="43137"/>
                    </a:srgbClr>
                  </a:outerShdw>
                </a:effectLst>
              </a:rPr>
              <a:t>四層</a:t>
            </a:r>
            <a:r>
              <a:rPr lang="zh-TW" altLang="en-US" b="1" dirty="0"/>
              <a:t>還是</a:t>
            </a:r>
            <a:r>
              <a:rPr lang="zh-TW" altLang="en-US" b="1" dirty="0">
                <a:effectLst>
                  <a:outerShdw blurRad="38100" dist="38100" dir="2700000" algn="tl">
                    <a:srgbClr val="000000">
                      <a:alpha val="43137"/>
                    </a:srgbClr>
                  </a:outerShdw>
                </a:effectLst>
              </a:rPr>
              <a:t>五層</a:t>
            </a:r>
            <a:r>
              <a:rPr lang="zh-TW" altLang="en-US" b="1" dirty="0"/>
              <a:t>有許多不同見解</a:t>
            </a:r>
            <a:r>
              <a:rPr lang="en-US" altLang="zh-TW" b="1" dirty="0"/>
              <a:t>,</a:t>
            </a:r>
          </a:p>
          <a:p>
            <a:r>
              <a:rPr lang="zh-TW" altLang="en-US" b="1" dirty="0"/>
              <a:t>請參閱底下資料的比較</a:t>
            </a:r>
            <a:r>
              <a:rPr lang="en-US" altLang="zh-TW" b="1" dirty="0"/>
              <a:t>:https://en.wikipedia.org/wiki/Internet_protocol_suite</a:t>
            </a:r>
            <a:endParaRPr lang="zh-TW" altLang="en-US" b="1" dirty="0"/>
          </a:p>
        </p:txBody>
      </p:sp>
      <p:sp>
        <p:nvSpPr>
          <p:cNvPr id="5" name="矩形 4"/>
          <p:cNvSpPr/>
          <p:nvPr/>
        </p:nvSpPr>
        <p:spPr>
          <a:xfrm>
            <a:off x="494940" y="1095331"/>
            <a:ext cx="3450881" cy="307777"/>
          </a:xfrm>
          <a:prstGeom prst="rect">
            <a:avLst/>
          </a:prstGeom>
        </p:spPr>
        <p:txBody>
          <a:bodyPr wrap="none">
            <a:spAutoFit/>
          </a:bodyPr>
          <a:lstStyle/>
          <a:p>
            <a:r>
              <a:rPr lang="en-US" altLang="zh-TW" sz="1400" dirty="0"/>
              <a:t>https://zh.wikipedia.org/wiki/</a:t>
            </a:r>
            <a:r>
              <a:rPr lang="zh-TW" altLang="en-US" sz="1400" dirty="0"/>
              <a:t>網際網路協議</a:t>
            </a:r>
          </a:p>
        </p:txBody>
      </p:sp>
      <p:sp>
        <p:nvSpPr>
          <p:cNvPr id="18" name="矩形 17"/>
          <p:cNvSpPr/>
          <p:nvPr/>
        </p:nvSpPr>
        <p:spPr>
          <a:xfrm>
            <a:off x="494939" y="838959"/>
            <a:ext cx="4353305" cy="307777"/>
          </a:xfrm>
          <a:prstGeom prst="rect">
            <a:avLst/>
          </a:prstGeom>
        </p:spPr>
        <p:txBody>
          <a:bodyPr wrap="square">
            <a:spAutoFit/>
          </a:bodyPr>
          <a:lstStyle/>
          <a:p>
            <a:r>
              <a:rPr lang="en-US" altLang="zh-TW" sz="1400" dirty="0"/>
              <a:t>https://en.wikipedia.org/wiki/Internet_protocol_suite</a:t>
            </a:r>
            <a:endParaRPr lang="zh-TW" altLang="en-US" sz="1400" dirty="0"/>
          </a:p>
        </p:txBody>
      </p:sp>
      <p:sp>
        <p:nvSpPr>
          <p:cNvPr id="19" name="矩形 18"/>
          <p:cNvSpPr/>
          <p:nvPr/>
        </p:nvSpPr>
        <p:spPr>
          <a:xfrm>
            <a:off x="539802" y="4157895"/>
            <a:ext cx="4578819" cy="738664"/>
          </a:xfrm>
          <a:prstGeom prst="rect">
            <a:avLst/>
          </a:prstGeom>
          <a:solidFill>
            <a:schemeClr val="accent6">
              <a:lumMod val="20000"/>
              <a:lumOff val="80000"/>
            </a:schemeClr>
          </a:solidFill>
        </p:spPr>
        <p:txBody>
          <a:bodyPr wrap="square">
            <a:spAutoFit/>
          </a:bodyPr>
          <a:lstStyle/>
          <a:p>
            <a:r>
              <a:rPr lang="zh-TW" altLang="en-US" sz="1400" b="1" dirty="0">
                <a:effectLst>
                  <a:outerShdw blurRad="38100" dist="38100" dir="2700000" algn="tl">
                    <a:srgbClr val="000000">
                      <a:alpha val="43137"/>
                    </a:srgbClr>
                  </a:outerShdw>
                </a:effectLst>
              </a:rPr>
              <a:t>網路通訊協定普遍採用分層</a:t>
            </a:r>
            <a:r>
              <a:rPr lang="en-US" altLang="zh-TW" sz="1400" b="1" dirty="0">
                <a:effectLst>
                  <a:outerShdw blurRad="38100" dist="38100" dir="2700000" algn="tl">
                    <a:srgbClr val="000000">
                      <a:alpha val="43137"/>
                    </a:srgbClr>
                  </a:outerShdw>
                </a:effectLst>
              </a:rPr>
              <a:t>(Layer)</a:t>
            </a:r>
            <a:r>
              <a:rPr lang="zh-TW" altLang="en-US" sz="1400" b="1" dirty="0">
                <a:effectLst>
                  <a:outerShdw blurRad="38100" dist="38100" dir="2700000" algn="tl">
                    <a:srgbClr val="000000">
                      <a:alpha val="43137"/>
                    </a:srgbClr>
                  </a:outerShdw>
                </a:effectLst>
              </a:rPr>
              <a:t>的結構，當多個層次的協定共同工作時，類似電腦科學中的</a:t>
            </a:r>
            <a:r>
              <a:rPr lang="zh-TW" altLang="en-US" sz="1400" b="1" dirty="0">
                <a:solidFill>
                  <a:srgbClr val="FF0000"/>
                </a:solidFill>
                <a:effectLst>
                  <a:outerShdw blurRad="38100" dist="38100" dir="2700000" algn="tl">
                    <a:srgbClr val="000000">
                      <a:alpha val="43137"/>
                    </a:srgbClr>
                  </a:outerShdw>
                </a:effectLst>
              </a:rPr>
              <a:t>堆疊</a:t>
            </a:r>
            <a:r>
              <a:rPr lang="en-US" altLang="zh-TW" sz="1400" b="1" dirty="0">
                <a:solidFill>
                  <a:srgbClr val="FF0000"/>
                </a:solidFill>
                <a:effectLst>
                  <a:outerShdw blurRad="38100" dist="38100" dir="2700000" algn="tl">
                    <a:srgbClr val="000000">
                      <a:alpha val="43137"/>
                    </a:srgbClr>
                  </a:outerShdw>
                </a:effectLst>
              </a:rPr>
              <a:t>(Stack)</a:t>
            </a:r>
            <a:r>
              <a:rPr lang="zh-TW" altLang="en-US" sz="1400" b="1" dirty="0">
                <a:effectLst>
                  <a:outerShdw blurRad="38100" dist="38100" dir="2700000" algn="tl">
                    <a:srgbClr val="000000">
                      <a:alpha val="43137"/>
                    </a:srgbClr>
                  </a:outerShdw>
                </a:effectLst>
              </a:rPr>
              <a:t>，因此又被稱為</a:t>
            </a:r>
            <a:r>
              <a:rPr lang="en-US" altLang="zh-TW" sz="1400" b="1" dirty="0">
                <a:solidFill>
                  <a:srgbClr val="FF0000"/>
                </a:solidFill>
                <a:effectLst>
                  <a:outerShdw blurRad="38100" dist="38100" dir="2700000" algn="tl">
                    <a:srgbClr val="000000">
                      <a:alpha val="43137"/>
                    </a:srgbClr>
                  </a:outerShdw>
                </a:effectLst>
              </a:rPr>
              <a:t>TCP/IP</a:t>
            </a:r>
            <a:r>
              <a:rPr lang="zh-TW" altLang="en-US" sz="1400" b="1" dirty="0">
                <a:solidFill>
                  <a:srgbClr val="FF0000"/>
                </a:solidFill>
                <a:effectLst>
                  <a:outerShdw blurRad="38100" dist="38100" dir="2700000" algn="tl">
                    <a:srgbClr val="000000">
                      <a:alpha val="43137"/>
                    </a:srgbClr>
                  </a:outerShdw>
                </a:effectLst>
              </a:rPr>
              <a:t>協定</a:t>
            </a:r>
            <a:r>
              <a:rPr lang="en-US" altLang="zh-TW" sz="1400" b="1" dirty="0">
                <a:solidFill>
                  <a:srgbClr val="FF0000"/>
                </a:solidFill>
                <a:effectLst>
                  <a:outerShdw blurRad="38100" dist="38100" dir="2700000" algn="tl">
                    <a:srgbClr val="000000">
                      <a:alpha val="43137"/>
                    </a:srgbClr>
                  </a:outerShdw>
                </a:effectLst>
              </a:rPr>
              <a:t>(</a:t>
            </a:r>
            <a:r>
              <a:rPr lang="zh-TW" altLang="en-US" sz="1400" b="1" dirty="0">
                <a:solidFill>
                  <a:srgbClr val="FF0000"/>
                </a:solidFill>
                <a:effectLst>
                  <a:outerShdw blurRad="38100" dist="38100" dir="2700000" algn="tl">
                    <a:srgbClr val="000000">
                      <a:alpha val="43137"/>
                    </a:srgbClr>
                  </a:outerShdw>
                </a:effectLst>
              </a:rPr>
              <a:t>組</a:t>
            </a:r>
            <a:r>
              <a:rPr lang="en-US" altLang="zh-TW" sz="1400" b="1" dirty="0">
                <a:solidFill>
                  <a:srgbClr val="FF0000"/>
                </a:solidFill>
                <a:effectLst>
                  <a:outerShdw blurRad="38100" dist="38100" dir="2700000" algn="tl">
                    <a:srgbClr val="000000">
                      <a:alpha val="43137"/>
                    </a:srgbClr>
                  </a:outerShdw>
                </a:effectLst>
              </a:rPr>
              <a:t>)</a:t>
            </a:r>
            <a:r>
              <a:rPr lang="zh-TW" altLang="en-US" sz="1400" b="1" dirty="0">
                <a:solidFill>
                  <a:srgbClr val="FF0000"/>
                </a:solidFill>
                <a:effectLst>
                  <a:outerShdw blurRad="38100" dist="38100" dir="2700000" algn="tl">
                    <a:srgbClr val="000000">
                      <a:alpha val="43137"/>
                    </a:srgbClr>
                  </a:outerShdw>
                </a:effectLst>
              </a:rPr>
              <a:t>疊</a:t>
            </a:r>
            <a:r>
              <a:rPr lang="en-US" altLang="zh-TW" sz="1400" b="1" dirty="0">
                <a:solidFill>
                  <a:srgbClr val="FF0000"/>
                </a:solidFill>
                <a:effectLst>
                  <a:outerShdw blurRad="38100" dist="38100" dir="2700000" algn="tl">
                    <a:srgbClr val="000000">
                      <a:alpha val="43137"/>
                    </a:srgbClr>
                  </a:outerShdw>
                </a:effectLst>
              </a:rPr>
              <a:t>(TCP/IP Protocol Stack)</a:t>
            </a:r>
            <a:endParaRPr lang="zh-TW" altLang="en-US" sz="1400" b="1" dirty="0">
              <a:solidFill>
                <a:srgbClr val="FF0000"/>
              </a:solidFill>
              <a:effectLst>
                <a:outerShdw blurRad="38100" dist="38100" dir="2700000" algn="tl">
                  <a:srgbClr val="000000">
                    <a:alpha val="43137"/>
                  </a:srgbClr>
                </a:outerShdw>
              </a:effectLst>
            </a:endParaRPr>
          </a:p>
        </p:txBody>
      </p:sp>
      <p:sp>
        <p:nvSpPr>
          <p:cNvPr id="24" name="矩形 23"/>
          <p:cNvSpPr/>
          <p:nvPr/>
        </p:nvSpPr>
        <p:spPr>
          <a:xfrm>
            <a:off x="313905" y="2023389"/>
            <a:ext cx="4859190" cy="2062103"/>
          </a:xfrm>
          <a:prstGeom prst="rect">
            <a:avLst/>
          </a:prstGeom>
        </p:spPr>
        <p:txBody>
          <a:bodyPr wrap="square">
            <a:spAutoFit/>
          </a:bodyPr>
          <a:lstStyle/>
          <a:p>
            <a:pPr marL="285750" indent="-285750">
              <a:buFont typeface="Wingdings" panose="05000000000000000000" pitchFamily="2" charset="2"/>
              <a:buChar char="Ø"/>
            </a:pPr>
            <a:r>
              <a:rPr lang="zh-TW" altLang="en-US" sz="1600" dirty="0"/>
              <a:t>網路發展最早其來自於美國國防部</a:t>
            </a:r>
            <a:r>
              <a:rPr lang="en-US" altLang="zh-TW" sz="1600" dirty="0"/>
              <a:t>(DoD)</a:t>
            </a:r>
            <a:r>
              <a:rPr lang="zh-TW" altLang="en-US" sz="1600" dirty="0"/>
              <a:t>的</a:t>
            </a:r>
            <a:r>
              <a:rPr lang="en-US" altLang="zh-TW" sz="1600" dirty="0"/>
              <a:t>DARPA</a:t>
            </a:r>
            <a:r>
              <a:rPr lang="zh-TW" altLang="en-US" sz="1600" dirty="0"/>
              <a:t>專案，他們提出著名</a:t>
            </a:r>
            <a:r>
              <a:rPr lang="en-US" altLang="zh-TW" sz="1600" dirty="0"/>
              <a:t>DoD</a:t>
            </a:r>
            <a:r>
              <a:rPr lang="zh-TW" altLang="en-US" sz="1600" dirty="0"/>
              <a:t>模型</a:t>
            </a:r>
            <a:r>
              <a:rPr lang="en-US" altLang="zh-TW" sz="1600" dirty="0"/>
              <a:t>(DoD Model)</a:t>
            </a:r>
          </a:p>
          <a:p>
            <a:pPr marL="285750" indent="-285750">
              <a:buFont typeface="Wingdings" panose="05000000000000000000" pitchFamily="2" charset="2"/>
              <a:buChar char="Ø"/>
            </a:pPr>
            <a:r>
              <a:rPr lang="zh-TW" altLang="en-US" sz="1600" dirty="0"/>
              <a:t>後續許多專家提出各式各樣的協定</a:t>
            </a:r>
            <a:r>
              <a:rPr lang="zh-TW" altLang="en-US" sz="1600" dirty="0">
                <a:latin typeface="新細明體"/>
                <a:ea typeface="新細明體"/>
              </a:rPr>
              <a:t>，</a:t>
            </a:r>
            <a:r>
              <a:rPr lang="zh-TW" altLang="en-US" sz="1600" dirty="0"/>
              <a:t>來進一步發展早期的網路</a:t>
            </a:r>
            <a:endParaRPr lang="en-US" altLang="zh-TW" sz="1600" dirty="0"/>
          </a:p>
          <a:p>
            <a:pPr marL="285750" indent="-285750">
              <a:buFont typeface="Wingdings" panose="05000000000000000000" pitchFamily="2" charset="2"/>
              <a:buChar char="Ø"/>
            </a:pPr>
            <a:r>
              <a:rPr lang="en-US" altLang="zh-TW" sz="1600" dirty="0"/>
              <a:t>TCP</a:t>
            </a:r>
            <a:r>
              <a:rPr lang="zh-TW" altLang="en-US" sz="1600" dirty="0"/>
              <a:t>協定與</a:t>
            </a:r>
            <a:r>
              <a:rPr lang="en-US" altLang="zh-TW" sz="1600" dirty="0"/>
              <a:t>IP</a:t>
            </a:r>
            <a:r>
              <a:rPr lang="zh-TW" altLang="en-US" sz="1600" dirty="0"/>
              <a:t>協定是早期發展的重要協定</a:t>
            </a:r>
            <a:r>
              <a:rPr lang="zh-TW" altLang="en-US" sz="1600" dirty="0">
                <a:latin typeface="新細明體"/>
                <a:ea typeface="新細明體"/>
              </a:rPr>
              <a:t>，後續便將</a:t>
            </a:r>
            <a:r>
              <a:rPr lang="zh-TW" altLang="en-US" sz="1600" dirty="0"/>
              <a:t>這許多協定定名為</a:t>
            </a:r>
            <a:r>
              <a:rPr lang="en-US" altLang="zh-TW" sz="1600" b="1" dirty="0">
                <a:solidFill>
                  <a:srgbClr val="FF0000"/>
                </a:solidFill>
                <a:effectLst>
                  <a:outerShdw blurRad="38100" dist="38100" dir="2700000" algn="tl">
                    <a:srgbClr val="000000">
                      <a:alpha val="43137"/>
                    </a:srgbClr>
                  </a:outerShdw>
                </a:effectLst>
              </a:rPr>
              <a:t>TCP/IP</a:t>
            </a:r>
            <a:r>
              <a:rPr lang="zh-TW" altLang="en-US" sz="1600" b="1" dirty="0">
                <a:solidFill>
                  <a:srgbClr val="FF0000"/>
                </a:solidFill>
                <a:effectLst>
                  <a:outerShdw blurRad="38100" dist="38100" dir="2700000" algn="tl">
                    <a:srgbClr val="000000">
                      <a:alpha val="43137"/>
                    </a:srgbClr>
                  </a:outerShdw>
                </a:effectLst>
              </a:rPr>
              <a:t>協定</a:t>
            </a:r>
            <a:r>
              <a:rPr lang="en-US" altLang="zh-TW" sz="1600" b="1" dirty="0">
                <a:solidFill>
                  <a:srgbClr val="FF0000"/>
                </a:solidFill>
                <a:effectLst>
                  <a:outerShdw blurRad="38100" dist="38100" dir="2700000" algn="tl">
                    <a:srgbClr val="000000">
                      <a:alpha val="43137"/>
                    </a:srgbClr>
                  </a:outerShdw>
                </a:effectLst>
              </a:rPr>
              <a:t>(</a:t>
            </a:r>
            <a:r>
              <a:rPr lang="zh-TW" altLang="en-US" sz="1600" b="1" dirty="0">
                <a:solidFill>
                  <a:srgbClr val="FF0000"/>
                </a:solidFill>
                <a:effectLst>
                  <a:outerShdw blurRad="38100" dist="38100" dir="2700000" algn="tl">
                    <a:srgbClr val="000000">
                      <a:alpha val="43137"/>
                    </a:srgbClr>
                  </a:outerShdw>
                </a:effectLst>
              </a:rPr>
              <a:t>組</a:t>
            </a:r>
            <a:r>
              <a:rPr lang="en-US" altLang="zh-TW" sz="1600" b="1" dirty="0">
                <a:solidFill>
                  <a:srgbClr val="FF0000"/>
                </a:solidFill>
                <a:effectLst>
                  <a:outerShdw blurRad="38100" dist="38100" dir="2700000" algn="tl">
                    <a:srgbClr val="000000">
                      <a:alpha val="43137"/>
                    </a:srgbClr>
                  </a:outerShdw>
                </a:effectLst>
              </a:rPr>
              <a:t>)</a:t>
            </a:r>
            <a:r>
              <a:rPr lang="zh-TW" altLang="en-US" sz="1600" b="1" dirty="0">
                <a:solidFill>
                  <a:srgbClr val="FF0000"/>
                </a:solidFill>
                <a:effectLst>
                  <a:outerShdw blurRad="38100" dist="38100" dir="2700000" algn="tl">
                    <a:srgbClr val="000000">
                      <a:alpha val="43137"/>
                    </a:srgbClr>
                  </a:outerShdw>
                </a:effectLst>
              </a:rPr>
              <a:t>疊</a:t>
            </a:r>
            <a:r>
              <a:rPr lang="en-US" altLang="zh-TW" sz="1600" b="1" dirty="0">
                <a:solidFill>
                  <a:srgbClr val="FF0000"/>
                </a:solidFill>
                <a:effectLst>
                  <a:outerShdw blurRad="38100" dist="38100" dir="2700000" algn="tl">
                    <a:srgbClr val="000000">
                      <a:alpha val="43137"/>
                    </a:srgbClr>
                  </a:outerShdw>
                </a:effectLst>
              </a:rPr>
              <a:t>(TCP/IP Protocol Stack)</a:t>
            </a:r>
            <a:endParaRPr lang="zh-TW" altLang="en-US" sz="1600" b="1" dirty="0">
              <a:solidFill>
                <a:srgbClr val="FF0000"/>
              </a:solidFill>
              <a:effectLst>
                <a:outerShdw blurRad="38100" dist="38100" dir="2700000" algn="tl">
                  <a:srgbClr val="000000">
                    <a:alpha val="43137"/>
                  </a:srgbClr>
                </a:outerShdw>
              </a:effectLst>
            </a:endParaRPr>
          </a:p>
        </p:txBody>
      </p:sp>
      <p:sp>
        <p:nvSpPr>
          <p:cNvPr id="25" name="矩形 24"/>
          <p:cNvSpPr/>
          <p:nvPr/>
        </p:nvSpPr>
        <p:spPr>
          <a:xfrm>
            <a:off x="745171" y="1746390"/>
            <a:ext cx="4373450" cy="276999"/>
          </a:xfrm>
          <a:prstGeom prst="rect">
            <a:avLst/>
          </a:prstGeom>
        </p:spPr>
        <p:txBody>
          <a:bodyPr wrap="square">
            <a:spAutoFit/>
          </a:bodyPr>
          <a:lstStyle/>
          <a:p>
            <a:r>
              <a:rPr lang="en-US" altLang="zh-TW" sz="1200" b="1" dirty="0">
                <a:effectLst>
                  <a:outerShdw blurRad="38100" dist="38100" dir="2700000" algn="tl">
                    <a:srgbClr val="000000">
                      <a:alpha val="43137"/>
                    </a:srgbClr>
                  </a:outerShdw>
                </a:effectLst>
              </a:rPr>
              <a:t>Defense Advanced Research Projects Agency (DARPA) </a:t>
            </a:r>
            <a:endParaRPr lang="zh-TW" altLang="en-US" sz="1200" b="1" dirty="0">
              <a:effectLst>
                <a:outerShdw blurRad="38100" dist="38100" dir="2700000" algn="tl">
                  <a:srgbClr val="000000">
                    <a:alpha val="43137"/>
                  </a:srgbClr>
                </a:outerShdw>
              </a:effectLst>
            </a:endParaRPr>
          </a:p>
        </p:txBody>
      </p:sp>
      <p:sp>
        <p:nvSpPr>
          <p:cNvPr id="64" name="文字方塊 63">
            <a:extLst>
              <a:ext uri="{FF2B5EF4-FFF2-40B4-BE49-F238E27FC236}">
                <a16:creationId xmlns:a16="http://schemas.microsoft.com/office/drawing/2014/main" id="{0B43E05E-2994-4CBB-8C1A-20FB0295C343}"/>
              </a:ext>
            </a:extLst>
          </p:cNvPr>
          <p:cNvSpPr txBox="1"/>
          <p:nvPr/>
        </p:nvSpPr>
        <p:spPr>
          <a:xfrm>
            <a:off x="5348636" y="3109409"/>
            <a:ext cx="954107" cy="300082"/>
          </a:xfrm>
          <a:prstGeom prst="rect">
            <a:avLst/>
          </a:prstGeom>
          <a:solidFill>
            <a:schemeClr val="accent6">
              <a:lumMod val="75000"/>
            </a:schemeClr>
          </a:solidFill>
        </p:spPr>
        <p:style>
          <a:lnRef idx="3">
            <a:schemeClr val="lt1"/>
          </a:lnRef>
          <a:fillRef idx="1">
            <a:schemeClr val="accent4"/>
          </a:fillRef>
          <a:effectRef idx="1">
            <a:schemeClr val="accent4"/>
          </a:effectRef>
          <a:fontRef idx="minor">
            <a:schemeClr val="lt1"/>
          </a:fontRef>
        </p:style>
        <p:txBody>
          <a:bodyPr wrap="square" rtlCol="0">
            <a:spAutoFit/>
          </a:bodyPr>
          <a:lstStyle/>
          <a:p>
            <a:r>
              <a:rPr lang="zh-TW" altLang="en-US" sz="1350" dirty="0">
                <a:solidFill>
                  <a:schemeClr val="bg1"/>
                </a:solidFill>
                <a:latin typeface="微軟正黑體" panose="020B0604030504040204" pitchFamily="34" charset="-120"/>
                <a:ea typeface="微軟正黑體" panose="020B0604030504040204" pitchFamily="34" charset="-120"/>
              </a:rPr>
              <a:t>傳輸層</a:t>
            </a:r>
          </a:p>
        </p:txBody>
      </p:sp>
      <p:sp>
        <p:nvSpPr>
          <p:cNvPr id="65" name="文字方塊 64">
            <a:extLst>
              <a:ext uri="{FF2B5EF4-FFF2-40B4-BE49-F238E27FC236}">
                <a16:creationId xmlns:a16="http://schemas.microsoft.com/office/drawing/2014/main" id="{14EABC77-6C04-4AEA-9813-F7F7C57F6A32}"/>
              </a:ext>
            </a:extLst>
          </p:cNvPr>
          <p:cNvSpPr txBox="1"/>
          <p:nvPr/>
        </p:nvSpPr>
        <p:spPr>
          <a:xfrm>
            <a:off x="5348636" y="3603425"/>
            <a:ext cx="954107" cy="276999"/>
          </a:xfrm>
          <a:prstGeom prst="rect">
            <a:avLst/>
          </a:prstGeom>
          <a:solidFill>
            <a:schemeClr val="accent6">
              <a:lumMod val="75000"/>
            </a:schemeClr>
          </a:solidFill>
        </p:spPr>
        <p:style>
          <a:lnRef idx="3">
            <a:schemeClr val="lt1"/>
          </a:lnRef>
          <a:fillRef idx="1">
            <a:schemeClr val="accent4"/>
          </a:fillRef>
          <a:effectRef idx="1">
            <a:schemeClr val="accent4"/>
          </a:effectRef>
          <a:fontRef idx="minor">
            <a:schemeClr val="lt1"/>
          </a:fontRef>
        </p:style>
        <p:txBody>
          <a:bodyPr wrap="none" rtlCol="0">
            <a:spAutoFit/>
          </a:bodyPr>
          <a:lstStyle/>
          <a:p>
            <a:r>
              <a:rPr lang="zh-TW" altLang="en-US" sz="1200" dirty="0">
                <a:solidFill>
                  <a:schemeClr val="bg1"/>
                </a:solidFill>
                <a:latin typeface="微軟正黑體" panose="020B0604030504040204" pitchFamily="34" charset="-120"/>
                <a:ea typeface="微軟正黑體" panose="020B0604030504040204" pitchFamily="34" charset="-120"/>
              </a:rPr>
              <a:t>網路互連層</a:t>
            </a:r>
          </a:p>
        </p:txBody>
      </p:sp>
      <p:sp>
        <p:nvSpPr>
          <p:cNvPr id="66" name="文字方塊 65">
            <a:extLst>
              <a:ext uri="{FF2B5EF4-FFF2-40B4-BE49-F238E27FC236}">
                <a16:creationId xmlns:a16="http://schemas.microsoft.com/office/drawing/2014/main" id="{6C335ED4-C7BF-4674-B2FA-BF0B1C92EE73}"/>
              </a:ext>
            </a:extLst>
          </p:cNvPr>
          <p:cNvSpPr txBox="1"/>
          <p:nvPr/>
        </p:nvSpPr>
        <p:spPr>
          <a:xfrm>
            <a:off x="6458978" y="3593792"/>
            <a:ext cx="338554" cy="300082"/>
          </a:xfrm>
          <a:prstGeom prst="rect">
            <a:avLst/>
          </a:prstGeom>
          <a:solidFill>
            <a:schemeClr val="accent5">
              <a:lumMod val="75000"/>
            </a:schemeClr>
          </a:solidFill>
        </p:spPr>
        <p:style>
          <a:lnRef idx="3">
            <a:schemeClr val="lt1"/>
          </a:lnRef>
          <a:fillRef idx="1">
            <a:schemeClr val="accent4"/>
          </a:fillRef>
          <a:effectRef idx="1">
            <a:schemeClr val="accent4"/>
          </a:effectRef>
          <a:fontRef idx="minor">
            <a:schemeClr val="lt1"/>
          </a:fontRef>
        </p:style>
        <p:txBody>
          <a:bodyPr wrap="none" rtlCol="0">
            <a:spAutoFit/>
          </a:bodyPr>
          <a:lstStyle/>
          <a:p>
            <a:r>
              <a:rPr lang="en-US" altLang="zh-TW" sz="1350" dirty="0">
                <a:solidFill>
                  <a:schemeClr val="bg1"/>
                </a:solidFill>
                <a:latin typeface="微軟正黑體" panose="020B0604030504040204" pitchFamily="34" charset="-120"/>
                <a:ea typeface="微軟正黑體" panose="020B0604030504040204" pitchFamily="34" charset="-120"/>
              </a:rPr>
              <a:t>IP</a:t>
            </a:r>
            <a:endParaRPr lang="zh-TW" altLang="en-US" sz="1350" dirty="0">
              <a:solidFill>
                <a:schemeClr val="bg1"/>
              </a:solidFill>
              <a:latin typeface="微軟正黑體" panose="020B0604030504040204" pitchFamily="34" charset="-120"/>
              <a:ea typeface="微軟正黑體" panose="020B0604030504040204" pitchFamily="34" charset="-120"/>
            </a:endParaRPr>
          </a:p>
        </p:txBody>
      </p:sp>
      <p:sp>
        <p:nvSpPr>
          <p:cNvPr id="67" name="文字方塊 66">
            <a:extLst>
              <a:ext uri="{FF2B5EF4-FFF2-40B4-BE49-F238E27FC236}">
                <a16:creationId xmlns:a16="http://schemas.microsoft.com/office/drawing/2014/main" id="{215B918E-929D-4F79-82C1-ED6FAB5D0099}"/>
              </a:ext>
            </a:extLst>
          </p:cNvPr>
          <p:cNvSpPr txBox="1"/>
          <p:nvPr/>
        </p:nvSpPr>
        <p:spPr>
          <a:xfrm>
            <a:off x="6826829" y="3593792"/>
            <a:ext cx="519694" cy="300082"/>
          </a:xfrm>
          <a:prstGeom prst="rect">
            <a:avLst/>
          </a:prstGeom>
          <a:solidFill>
            <a:schemeClr val="accent5">
              <a:lumMod val="75000"/>
            </a:schemeClr>
          </a:solidFill>
        </p:spPr>
        <p:style>
          <a:lnRef idx="3">
            <a:schemeClr val="lt1"/>
          </a:lnRef>
          <a:fillRef idx="1">
            <a:schemeClr val="accent4"/>
          </a:fillRef>
          <a:effectRef idx="1">
            <a:schemeClr val="accent4"/>
          </a:effectRef>
          <a:fontRef idx="minor">
            <a:schemeClr val="lt1"/>
          </a:fontRef>
        </p:style>
        <p:txBody>
          <a:bodyPr wrap="none" rtlCol="0">
            <a:spAutoFit/>
          </a:bodyPr>
          <a:lstStyle/>
          <a:p>
            <a:r>
              <a:rPr lang="en-US" altLang="zh-TW" sz="1350" dirty="0">
                <a:solidFill>
                  <a:schemeClr val="bg1"/>
                </a:solidFill>
                <a:latin typeface="微軟正黑體" panose="020B0604030504040204" pitchFamily="34" charset="-120"/>
                <a:ea typeface="微軟正黑體" panose="020B0604030504040204" pitchFamily="34" charset="-120"/>
              </a:rPr>
              <a:t>ARP</a:t>
            </a:r>
            <a:endParaRPr lang="zh-TW" altLang="en-US" sz="1350" dirty="0">
              <a:solidFill>
                <a:schemeClr val="bg1"/>
              </a:solidFill>
              <a:latin typeface="微軟正黑體" panose="020B0604030504040204" pitchFamily="34" charset="-120"/>
              <a:ea typeface="微軟正黑體" panose="020B0604030504040204" pitchFamily="34" charset="-120"/>
            </a:endParaRPr>
          </a:p>
        </p:txBody>
      </p:sp>
      <p:sp>
        <p:nvSpPr>
          <p:cNvPr id="68" name="文字方塊 67">
            <a:extLst>
              <a:ext uri="{FF2B5EF4-FFF2-40B4-BE49-F238E27FC236}">
                <a16:creationId xmlns:a16="http://schemas.microsoft.com/office/drawing/2014/main" id="{45F74BEC-FA64-4FA6-A16C-D04096C225CA}"/>
              </a:ext>
            </a:extLst>
          </p:cNvPr>
          <p:cNvSpPr txBox="1"/>
          <p:nvPr/>
        </p:nvSpPr>
        <p:spPr>
          <a:xfrm>
            <a:off x="7376221" y="3593792"/>
            <a:ext cx="620683" cy="300082"/>
          </a:xfrm>
          <a:prstGeom prst="rect">
            <a:avLst/>
          </a:prstGeom>
          <a:solidFill>
            <a:schemeClr val="accent5">
              <a:lumMod val="75000"/>
            </a:schemeClr>
          </a:solidFill>
        </p:spPr>
        <p:style>
          <a:lnRef idx="3">
            <a:schemeClr val="lt1"/>
          </a:lnRef>
          <a:fillRef idx="1">
            <a:schemeClr val="accent4"/>
          </a:fillRef>
          <a:effectRef idx="1">
            <a:schemeClr val="accent4"/>
          </a:effectRef>
          <a:fontRef idx="minor">
            <a:schemeClr val="lt1"/>
          </a:fontRef>
        </p:style>
        <p:txBody>
          <a:bodyPr wrap="none" rtlCol="0">
            <a:spAutoFit/>
          </a:bodyPr>
          <a:lstStyle/>
          <a:p>
            <a:r>
              <a:rPr lang="en-US" altLang="zh-TW" sz="1350" dirty="0">
                <a:solidFill>
                  <a:schemeClr val="bg1"/>
                </a:solidFill>
                <a:latin typeface="微軟正黑體" panose="020B0604030504040204" pitchFamily="34" charset="-120"/>
                <a:ea typeface="微軟正黑體" panose="020B0604030504040204" pitchFamily="34" charset="-120"/>
              </a:rPr>
              <a:t>OSPF</a:t>
            </a:r>
            <a:endParaRPr lang="zh-TW" altLang="en-US" sz="1350" dirty="0">
              <a:solidFill>
                <a:schemeClr val="bg1"/>
              </a:solidFill>
              <a:latin typeface="微軟正黑體" panose="020B0604030504040204" pitchFamily="34" charset="-120"/>
              <a:ea typeface="微軟正黑體" panose="020B0604030504040204" pitchFamily="34" charset="-120"/>
            </a:endParaRPr>
          </a:p>
        </p:txBody>
      </p:sp>
      <p:sp>
        <p:nvSpPr>
          <p:cNvPr id="69" name="文字方塊 68">
            <a:extLst>
              <a:ext uri="{FF2B5EF4-FFF2-40B4-BE49-F238E27FC236}">
                <a16:creationId xmlns:a16="http://schemas.microsoft.com/office/drawing/2014/main" id="{A5738ABF-DBFF-4197-B301-C78CCC0CB46E}"/>
              </a:ext>
            </a:extLst>
          </p:cNvPr>
          <p:cNvSpPr txBox="1"/>
          <p:nvPr/>
        </p:nvSpPr>
        <p:spPr>
          <a:xfrm>
            <a:off x="8021846" y="3593792"/>
            <a:ext cx="620683" cy="300082"/>
          </a:xfrm>
          <a:prstGeom prst="rect">
            <a:avLst/>
          </a:prstGeom>
          <a:solidFill>
            <a:schemeClr val="accent5">
              <a:lumMod val="75000"/>
            </a:schemeClr>
          </a:solidFill>
        </p:spPr>
        <p:style>
          <a:lnRef idx="3">
            <a:schemeClr val="lt1"/>
          </a:lnRef>
          <a:fillRef idx="1">
            <a:schemeClr val="accent4"/>
          </a:fillRef>
          <a:effectRef idx="1">
            <a:schemeClr val="accent4"/>
          </a:effectRef>
          <a:fontRef idx="minor">
            <a:schemeClr val="lt1"/>
          </a:fontRef>
        </p:style>
        <p:txBody>
          <a:bodyPr wrap="none" rtlCol="0">
            <a:spAutoFit/>
          </a:bodyPr>
          <a:lstStyle/>
          <a:p>
            <a:r>
              <a:rPr lang="en-US" altLang="zh-TW" sz="1350" dirty="0">
                <a:solidFill>
                  <a:schemeClr val="bg1"/>
                </a:solidFill>
                <a:latin typeface="微軟正黑體" panose="020B0604030504040204" pitchFamily="34" charset="-120"/>
                <a:ea typeface="微軟正黑體" panose="020B0604030504040204" pitchFamily="34" charset="-120"/>
              </a:rPr>
              <a:t>ICMP</a:t>
            </a:r>
            <a:endParaRPr lang="zh-TW" altLang="en-US" sz="1350" dirty="0">
              <a:solidFill>
                <a:schemeClr val="bg1"/>
              </a:solidFill>
              <a:latin typeface="微軟正黑體" panose="020B0604030504040204" pitchFamily="34" charset="-120"/>
              <a:ea typeface="微軟正黑體" panose="020B0604030504040204" pitchFamily="34" charset="-120"/>
            </a:endParaRPr>
          </a:p>
        </p:txBody>
      </p:sp>
      <p:grpSp>
        <p:nvGrpSpPr>
          <p:cNvPr id="70" name="群組 69">
            <a:extLst>
              <a:ext uri="{FF2B5EF4-FFF2-40B4-BE49-F238E27FC236}">
                <a16:creationId xmlns:a16="http://schemas.microsoft.com/office/drawing/2014/main" id="{A9E4F931-1BE4-4317-81D5-A479C05FD6D5}"/>
              </a:ext>
            </a:extLst>
          </p:cNvPr>
          <p:cNvGrpSpPr/>
          <p:nvPr/>
        </p:nvGrpSpPr>
        <p:grpSpPr>
          <a:xfrm>
            <a:off x="7577537" y="3109409"/>
            <a:ext cx="1102181" cy="300082"/>
            <a:chOff x="9198425" y="2851274"/>
            <a:chExt cx="1469575" cy="400109"/>
          </a:xfrm>
        </p:grpSpPr>
        <p:sp>
          <p:nvSpPr>
            <p:cNvPr id="71" name="矩形 70">
              <a:extLst>
                <a:ext uri="{FF2B5EF4-FFF2-40B4-BE49-F238E27FC236}">
                  <a16:creationId xmlns:a16="http://schemas.microsoft.com/office/drawing/2014/main" id="{A580BC4C-7407-4E25-B056-96B4D1599441}"/>
                </a:ext>
              </a:extLst>
            </p:cNvPr>
            <p:cNvSpPr/>
            <p:nvPr/>
          </p:nvSpPr>
          <p:spPr>
            <a:xfrm>
              <a:off x="9198425" y="2851274"/>
              <a:ext cx="1469575" cy="36933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
          <p:nvSpPr>
            <p:cNvPr id="72" name="文字方塊 71">
              <a:extLst>
                <a:ext uri="{FF2B5EF4-FFF2-40B4-BE49-F238E27FC236}">
                  <a16:creationId xmlns:a16="http://schemas.microsoft.com/office/drawing/2014/main" id="{E208E0A0-27A0-4714-9A3E-36A54A3E7176}"/>
                </a:ext>
              </a:extLst>
            </p:cNvPr>
            <p:cNvSpPr txBox="1"/>
            <p:nvPr/>
          </p:nvSpPr>
          <p:spPr>
            <a:xfrm>
              <a:off x="9644478" y="2851274"/>
              <a:ext cx="731397" cy="400109"/>
            </a:xfrm>
            <a:prstGeom prst="rect">
              <a:avLst/>
            </a:prstGeom>
            <a:noFill/>
            <a:ln>
              <a:noFill/>
            </a:ln>
          </p:spPr>
          <p:style>
            <a:lnRef idx="3">
              <a:schemeClr val="lt1"/>
            </a:lnRef>
            <a:fillRef idx="1">
              <a:schemeClr val="accent4"/>
            </a:fillRef>
            <a:effectRef idx="1">
              <a:schemeClr val="accent4"/>
            </a:effectRef>
            <a:fontRef idx="minor">
              <a:schemeClr val="lt1"/>
            </a:fontRef>
          </p:style>
          <p:txBody>
            <a:bodyPr wrap="none" rtlCol="0">
              <a:spAutoFit/>
            </a:bodyPr>
            <a:lstStyle/>
            <a:p>
              <a:r>
                <a:rPr lang="en-US" altLang="zh-TW" sz="1350" dirty="0">
                  <a:solidFill>
                    <a:schemeClr val="bg1"/>
                  </a:solidFill>
                  <a:latin typeface="微軟正黑體" panose="020B0604030504040204" pitchFamily="34" charset="-120"/>
                  <a:ea typeface="微軟正黑體" panose="020B0604030504040204" pitchFamily="34" charset="-120"/>
                </a:rPr>
                <a:t>UDP</a:t>
              </a:r>
              <a:endParaRPr lang="zh-TW" altLang="en-US" sz="1350" dirty="0">
                <a:solidFill>
                  <a:schemeClr val="bg1"/>
                </a:solidFill>
                <a:latin typeface="微軟正黑體" panose="020B0604030504040204" pitchFamily="34" charset="-120"/>
                <a:ea typeface="微軟正黑體" panose="020B0604030504040204" pitchFamily="34" charset="-120"/>
              </a:endParaRPr>
            </a:p>
          </p:txBody>
        </p:sp>
      </p:grpSp>
      <p:grpSp>
        <p:nvGrpSpPr>
          <p:cNvPr id="73" name="群組 72">
            <a:extLst>
              <a:ext uri="{FF2B5EF4-FFF2-40B4-BE49-F238E27FC236}">
                <a16:creationId xmlns:a16="http://schemas.microsoft.com/office/drawing/2014/main" id="{96FA3C17-F81B-4B98-A9AB-A66DF53A1A95}"/>
              </a:ext>
            </a:extLst>
          </p:cNvPr>
          <p:cNvGrpSpPr/>
          <p:nvPr/>
        </p:nvGrpSpPr>
        <p:grpSpPr>
          <a:xfrm>
            <a:off x="6458979" y="3102737"/>
            <a:ext cx="1102181" cy="300082"/>
            <a:chOff x="9198425" y="2851274"/>
            <a:chExt cx="1469575" cy="400109"/>
          </a:xfrm>
        </p:grpSpPr>
        <p:sp>
          <p:nvSpPr>
            <p:cNvPr id="74" name="矩形 73">
              <a:extLst>
                <a:ext uri="{FF2B5EF4-FFF2-40B4-BE49-F238E27FC236}">
                  <a16:creationId xmlns:a16="http://schemas.microsoft.com/office/drawing/2014/main" id="{9325DF9D-4952-491D-845A-34A8D2878D31}"/>
                </a:ext>
              </a:extLst>
            </p:cNvPr>
            <p:cNvSpPr/>
            <p:nvPr/>
          </p:nvSpPr>
          <p:spPr>
            <a:xfrm>
              <a:off x="9198425" y="2851274"/>
              <a:ext cx="1469575" cy="36933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
          <p:nvSpPr>
            <p:cNvPr id="75" name="文字方塊 74">
              <a:extLst>
                <a:ext uri="{FF2B5EF4-FFF2-40B4-BE49-F238E27FC236}">
                  <a16:creationId xmlns:a16="http://schemas.microsoft.com/office/drawing/2014/main" id="{DD39606D-E0B7-4F3E-9C61-CBD92F4EED96}"/>
                </a:ext>
              </a:extLst>
            </p:cNvPr>
            <p:cNvSpPr txBox="1"/>
            <p:nvPr/>
          </p:nvSpPr>
          <p:spPr>
            <a:xfrm>
              <a:off x="9644478" y="2851274"/>
              <a:ext cx="658215" cy="400109"/>
            </a:xfrm>
            <a:prstGeom prst="rect">
              <a:avLst/>
            </a:prstGeom>
            <a:noFill/>
            <a:ln>
              <a:noFill/>
            </a:ln>
          </p:spPr>
          <p:style>
            <a:lnRef idx="3">
              <a:schemeClr val="lt1"/>
            </a:lnRef>
            <a:fillRef idx="1">
              <a:schemeClr val="accent4"/>
            </a:fillRef>
            <a:effectRef idx="1">
              <a:schemeClr val="accent4"/>
            </a:effectRef>
            <a:fontRef idx="minor">
              <a:schemeClr val="lt1"/>
            </a:fontRef>
          </p:style>
          <p:txBody>
            <a:bodyPr wrap="none" rtlCol="0">
              <a:spAutoFit/>
            </a:bodyPr>
            <a:lstStyle/>
            <a:p>
              <a:r>
                <a:rPr lang="en-US" altLang="zh-TW" sz="1350" dirty="0">
                  <a:solidFill>
                    <a:schemeClr val="bg1"/>
                  </a:solidFill>
                  <a:latin typeface="微軟正黑體" panose="020B0604030504040204" pitchFamily="34" charset="-120"/>
                  <a:ea typeface="微軟正黑體" panose="020B0604030504040204" pitchFamily="34" charset="-120"/>
                </a:rPr>
                <a:t>TCP</a:t>
              </a:r>
              <a:endParaRPr lang="zh-TW" altLang="en-US" sz="1350" dirty="0">
                <a:solidFill>
                  <a:schemeClr val="bg1"/>
                </a:solidFill>
                <a:latin typeface="微軟正黑體" panose="020B0604030504040204" pitchFamily="34" charset="-120"/>
                <a:ea typeface="微軟正黑體" panose="020B0604030504040204" pitchFamily="34" charset="-120"/>
              </a:endParaRPr>
            </a:p>
          </p:txBody>
        </p:sp>
      </p:grpSp>
      <p:grpSp>
        <p:nvGrpSpPr>
          <p:cNvPr id="76" name="群組 75">
            <a:extLst>
              <a:ext uri="{FF2B5EF4-FFF2-40B4-BE49-F238E27FC236}">
                <a16:creationId xmlns:a16="http://schemas.microsoft.com/office/drawing/2014/main" id="{E72A286E-4F3C-4F0F-8E84-0F6A0CAB71D9}"/>
              </a:ext>
            </a:extLst>
          </p:cNvPr>
          <p:cNvGrpSpPr/>
          <p:nvPr/>
        </p:nvGrpSpPr>
        <p:grpSpPr>
          <a:xfrm>
            <a:off x="6467141" y="4645047"/>
            <a:ext cx="2212576" cy="253916"/>
            <a:chOff x="9198425" y="2851274"/>
            <a:chExt cx="2950101" cy="338554"/>
          </a:xfrm>
        </p:grpSpPr>
        <p:sp>
          <p:nvSpPr>
            <p:cNvPr id="77" name="矩形 76">
              <a:extLst>
                <a:ext uri="{FF2B5EF4-FFF2-40B4-BE49-F238E27FC236}">
                  <a16:creationId xmlns:a16="http://schemas.microsoft.com/office/drawing/2014/main" id="{E19255D3-9CBB-41F8-A8BA-111429CEADBC}"/>
                </a:ext>
              </a:extLst>
            </p:cNvPr>
            <p:cNvSpPr/>
            <p:nvPr/>
          </p:nvSpPr>
          <p:spPr>
            <a:xfrm>
              <a:off x="9198425" y="2851274"/>
              <a:ext cx="2950101" cy="30777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
          <p:nvSpPr>
            <p:cNvPr id="78" name="文字方塊 77">
              <a:extLst>
                <a:ext uri="{FF2B5EF4-FFF2-40B4-BE49-F238E27FC236}">
                  <a16:creationId xmlns:a16="http://schemas.microsoft.com/office/drawing/2014/main" id="{ED15EFB3-B2C3-4D10-BB8E-CA383892F37B}"/>
                </a:ext>
              </a:extLst>
            </p:cNvPr>
            <p:cNvSpPr txBox="1"/>
            <p:nvPr/>
          </p:nvSpPr>
          <p:spPr>
            <a:xfrm>
              <a:off x="10222070" y="2851274"/>
              <a:ext cx="964367" cy="338554"/>
            </a:xfrm>
            <a:prstGeom prst="rect">
              <a:avLst/>
            </a:prstGeom>
            <a:noFill/>
            <a:ln>
              <a:noFill/>
            </a:ln>
          </p:spPr>
          <p:style>
            <a:lnRef idx="3">
              <a:schemeClr val="lt1"/>
            </a:lnRef>
            <a:fillRef idx="1">
              <a:schemeClr val="accent4"/>
            </a:fillRef>
            <a:effectRef idx="1">
              <a:schemeClr val="accent4"/>
            </a:effectRef>
            <a:fontRef idx="minor">
              <a:schemeClr val="lt1"/>
            </a:fontRef>
          </p:style>
          <p:txBody>
            <a:bodyPr wrap="none" rtlCol="0">
              <a:spAutoFit/>
            </a:bodyPr>
            <a:lstStyle/>
            <a:p>
              <a:r>
                <a:rPr lang="zh-TW" altLang="en-US" sz="1050" dirty="0">
                  <a:solidFill>
                    <a:schemeClr val="bg1"/>
                  </a:solidFill>
                  <a:latin typeface="微軟正黑體" panose="020B0604030504040204" pitchFamily="34" charset="-120"/>
                  <a:ea typeface="微軟正黑體" panose="020B0604030504040204" pitchFamily="34" charset="-120"/>
                </a:rPr>
                <a:t>實體連線</a:t>
              </a:r>
            </a:p>
          </p:txBody>
        </p:sp>
      </p:grpSp>
      <p:grpSp>
        <p:nvGrpSpPr>
          <p:cNvPr id="79" name="群組 78">
            <a:extLst>
              <a:ext uri="{FF2B5EF4-FFF2-40B4-BE49-F238E27FC236}">
                <a16:creationId xmlns:a16="http://schemas.microsoft.com/office/drawing/2014/main" id="{A004396E-9486-4DDE-A636-4A72E4A27556}"/>
              </a:ext>
            </a:extLst>
          </p:cNvPr>
          <p:cNvGrpSpPr/>
          <p:nvPr/>
        </p:nvGrpSpPr>
        <p:grpSpPr>
          <a:xfrm>
            <a:off x="6458980" y="1615933"/>
            <a:ext cx="671915" cy="1272749"/>
            <a:chOff x="7717970" y="859971"/>
            <a:chExt cx="895887" cy="1696998"/>
          </a:xfrm>
        </p:grpSpPr>
        <p:sp>
          <p:nvSpPr>
            <p:cNvPr id="80" name="矩形 79">
              <a:extLst>
                <a:ext uri="{FF2B5EF4-FFF2-40B4-BE49-F238E27FC236}">
                  <a16:creationId xmlns:a16="http://schemas.microsoft.com/office/drawing/2014/main" id="{1ED621D4-2052-44B1-A333-7E9C72A4038A}"/>
                </a:ext>
              </a:extLst>
            </p:cNvPr>
            <p:cNvSpPr/>
            <p:nvPr/>
          </p:nvSpPr>
          <p:spPr>
            <a:xfrm>
              <a:off x="7717971" y="859971"/>
              <a:ext cx="877163" cy="169699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
          <p:nvSpPr>
            <p:cNvPr id="81" name="文字方塊 80">
              <a:extLst>
                <a:ext uri="{FF2B5EF4-FFF2-40B4-BE49-F238E27FC236}">
                  <a16:creationId xmlns:a16="http://schemas.microsoft.com/office/drawing/2014/main" id="{BAECFF10-0F0E-4C25-B65C-015B88F60E54}"/>
                </a:ext>
              </a:extLst>
            </p:cNvPr>
            <p:cNvSpPr txBox="1"/>
            <p:nvPr/>
          </p:nvSpPr>
          <p:spPr>
            <a:xfrm>
              <a:off x="7717970" y="1524000"/>
              <a:ext cx="895887" cy="400109"/>
            </a:xfrm>
            <a:prstGeom prst="rect">
              <a:avLst/>
            </a:prstGeom>
            <a:noFill/>
            <a:ln>
              <a:noFill/>
            </a:ln>
          </p:spPr>
          <p:style>
            <a:lnRef idx="3">
              <a:schemeClr val="lt1"/>
            </a:lnRef>
            <a:fillRef idx="1">
              <a:schemeClr val="accent4"/>
            </a:fillRef>
            <a:effectRef idx="1">
              <a:schemeClr val="accent4"/>
            </a:effectRef>
            <a:fontRef idx="minor">
              <a:schemeClr val="lt1"/>
            </a:fontRef>
          </p:style>
          <p:txBody>
            <a:bodyPr wrap="none" rtlCol="0">
              <a:spAutoFit/>
            </a:bodyPr>
            <a:lstStyle/>
            <a:p>
              <a:r>
                <a:rPr lang="en-US" altLang="zh-TW" sz="1350" dirty="0">
                  <a:solidFill>
                    <a:schemeClr val="bg1"/>
                  </a:solidFill>
                  <a:latin typeface="微軟正黑體" panose="020B0604030504040204" pitchFamily="34" charset="-120"/>
                  <a:ea typeface="微軟正黑體" panose="020B0604030504040204" pitchFamily="34" charset="-120"/>
                </a:rPr>
                <a:t>Telnet</a:t>
              </a:r>
              <a:endParaRPr lang="zh-TW" altLang="en-US" sz="1350" dirty="0">
                <a:solidFill>
                  <a:schemeClr val="bg1"/>
                </a:solidFill>
                <a:latin typeface="微軟正黑體" panose="020B0604030504040204" pitchFamily="34" charset="-120"/>
                <a:ea typeface="微軟正黑體" panose="020B0604030504040204" pitchFamily="34" charset="-120"/>
              </a:endParaRPr>
            </a:p>
          </p:txBody>
        </p:sp>
      </p:grpSp>
      <p:grpSp>
        <p:nvGrpSpPr>
          <p:cNvPr id="82" name="群組 81">
            <a:extLst>
              <a:ext uri="{FF2B5EF4-FFF2-40B4-BE49-F238E27FC236}">
                <a16:creationId xmlns:a16="http://schemas.microsoft.com/office/drawing/2014/main" id="{0074DDAF-9DFB-4723-90FA-1BBED419265C}"/>
              </a:ext>
            </a:extLst>
          </p:cNvPr>
          <p:cNvGrpSpPr/>
          <p:nvPr/>
        </p:nvGrpSpPr>
        <p:grpSpPr>
          <a:xfrm>
            <a:off x="7240387" y="1615933"/>
            <a:ext cx="657872" cy="1272749"/>
            <a:chOff x="7717971" y="859971"/>
            <a:chExt cx="877163" cy="1696998"/>
          </a:xfrm>
        </p:grpSpPr>
        <p:sp>
          <p:nvSpPr>
            <p:cNvPr id="83" name="矩形 82">
              <a:extLst>
                <a:ext uri="{FF2B5EF4-FFF2-40B4-BE49-F238E27FC236}">
                  <a16:creationId xmlns:a16="http://schemas.microsoft.com/office/drawing/2014/main" id="{D6EDD3E7-ADD8-44C5-8324-2CD1C575D4CC}"/>
                </a:ext>
              </a:extLst>
            </p:cNvPr>
            <p:cNvSpPr/>
            <p:nvPr/>
          </p:nvSpPr>
          <p:spPr>
            <a:xfrm>
              <a:off x="7717971" y="859971"/>
              <a:ext cx="877163" cy="169699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
          <p:nvSpPr>
            <p:cNvPr id="84" name="文字方塊 83">
              <a:extLst>
                <a:ext uri="{FF2B5EF4-FFF2-40B4-BE49-F238E27FC236}">
                  <a16:creationId xmlns:a16="http://schemas.microsoft.com/office/drawing/2014/main" id="{9D231A5C-E265-49F3-9C13-09B062C48EC2}"/>
                </a:ext>
              </a:extLst>
            </p:cNvPr>
            <p:cNvSpPr txBox="1"/>
            <p:nvPr/>
          </p:nvSpPr>
          <p:spPr>
            <a:xfrm>
              <a:off x="7867819" y="1524000"/>
              <a:ext cx="639064" cy="400109"/>
            </a:xfrm>
            <a:prstGeom prst="rect">
              <a:avLst/>
            </a:prstGeom>
            <a:noFill/>
            <a:ln>
              <a:noFill/>
            </a:ln>
          </p:spPr>
          <p:style>
            <a:lnRef idx="3">
              <a:schemeClr val="lt1"/>
            </a:lnRef>
            <a:fillRef idx="1">
              <a:schemeClr val="accent4"/>
            </a:fillRef>
            <a:effectRef idx="1">
              <a:schemeClr val="accent4"/>
            </a:effectRef>
            <a:fontRef idx="minor">
              <a:schemeClr val="lt1"/>
            </a:fontRef>
          </p:style>
          <p:txBody>
            <a:bodyPr wrap="none" rtlCol="0">
              <a:spAutoFit/>
            </a:bodyPr>
            <a:lstStyle/>
            <a:p>
              <a:r>
                <a:rPr lang="en-US" altLang="zh-TW" sz="1350" dirty="0">
                  <a:solidFill>
                    <a:schemeClr val="bg1"/>
                  </a:solidFill>
                  <a:latin typeface="微軟正黑體" panose="020B0604030504040204" pitchFamily="34" charset="-120"/>
                  <a:ea typeface="微軟正黑體" panose="020B0604030504040204" pitchFamily="34" charset="-120"/>
                </a:rPr>
                <a:t>FTP</a:t>
              </a:r>
              <a:endParaRPr lang="zh-TW" altLang="en-US" sz="1350" dirty="0">
                <a:solidFill>
                  <a:schemeClr val="bg1"/>
                </a:solidFill>
                <a:latin typeface="微軟正黑體" panose="020B0604030504040204" pitchFamily="34" charset="-120"/>
                <a:ea typeface="微軟正黑體" panose="020B0604030504040204" pitchFamily="34" charset="-120"/>
              </a:endParaRPr>
            </a:p>
          </p:txBody>
        </p:sp>
      </p:grpSp>
      <p:grpSp>
        <p:nvGrpSpPr>
          <p:cNvPr id="85" name="群組 84">
            <a:extLst>
              <a:ext uri="{FF2B5EF4-FFF2-40B4-BE49-F238E27FC236}">
                <a16:creationId xmlns:a16="http://schemas.microsoft.com/office/drawing/2014/main" id="{54970CA4-ED97-4FC4-B318-E94EC8C24BCF}"/>
              </a:ext>
            </a:extLst>
          </p:cNvPr>
          <p:cNvGrpSpPr/>
          <p:nvPr/>
        </p:nvGrpSpPr>
        <p:grpSpPr>
          <a:xfrm>
            <a:off x="8021846" y="1615933"/>
            <a:ext cx="678591" cy="1272749"/>
            <a:chOff x="7758431" y="859971"/>
            <a:chExt cx="904788" cy="1696998"/>
          </a:xfrm>
        </p:grpSpPr>
        <p:sp>
          <p:nvSpPr>
            <p:cNvPr id="86" name="矩形 85">
              <a:extLst>
                <a:ext uri="{FF2B5EF4-FFF2-40B4-BE49-F238E27FC236}">
                  <a16:creationId xmlns:a16="http://schemas.microsoft.com/office/drawing/2014/main" id="{137884EB-43D1-4650-AF3D-D659B1759254}"/>
                </a:ext>
              </a:extLst>
            </p:cNvPr>
            <p:cNvSpPr/>
            <p:nvPr/>
          </p:nvSpPr>
          <p:spPr>
            <a:xfrm>
              <a:off x="7758431" y="859971"/>
              <a:ext cx="877163" cy="169699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
          <p:nvSpPr>
            <p:cNvPr id="87" name="文字方塊 86">
              <a:extLst>
                <a:ext uri="{FF2B5EF4-FFF2-40B4-BE49-F238E27FC236}">
                  <a16:creationId xmlns:a16="http://schemas.microsoft.com/office/drawing/2014/main" id="{8BDDF9B4-0D47-4A05-920B-457BEF20F1FD}"/>
                </a:ext>
              </a:extLst>
            </p:cNvPr>
            <p:cNvSpPr txBox="1"/>
            <p:nvPr/>
          </p:nvSpPr>
          <p:spPr>
            <a:xfrm>
              <a:off x="7792895" y="1524000"/>
              <a:ext cx="870324" cy="400109"/>
            </a:xfrm>
            <a:prstGeom prst="rect">
              <a:avLst/>
            </a:prstGeom>
            <a:noFill/>
            <a:ln>
              <a:noFill/>
            </a:ln>
          </p:spPr>
          <p:style>
            <a:lnRef idx="3">
              <a:schemeClr val="lt1"/>
            </a:lnRef>
            <a:fillRef idx="1">
              <a:schemeClr val="accent4"/>
            </a:fillRef>
            <a:effectRef idx="1">
              <a:schemeClr val="accent4"/>
            </a:effectRef>
            <a:fontRef idx="minor">
              <a:schemeClr val="lt1"/>
            </a:fontRef>
          </p:style>
          <p:txBody>
            <a:bodyPr wrap="none" rtlCol="0">
              <a:spAutoFit/>
            </a:bodyPr>
            <a:lstStyle/>
            <a:p>
              <a:r>
                <a:rPr lang="en-US" altLang="zh-TW" sz="1350" dirty="0">
                  <a:solidFill>
                    <a:schemeClr val="bg1"/>
                  </a:solidFill>
                  <a:latin typeface="微軟正黑體" panose="020B0604030504040204" pitchFamily="34" charset="-120"/>
                  <a:ea typeface="微軟正黑體" panose="020B0604030504040204" pitchFamily="34" charset="-120"/>
                </a:rPr>
                <a:t>SMTP</a:t>
              </a:r>
              <a:endParaRPr lang="zh-TW" altLang="en-US" sz="1350" dirty="0">
                <a:solidFill>
                  <a:schemeClr val="bg1"/>
                </a:solidFill>
                <a:latin typeface="微軟正黑體" panose="020B0604030504040204" pitchFamily="34" charset="-120"/>
                <a:ea typeface="微軟正黑體" panose="020B0604030504040204" pitchFamily="34" charset="-120"/>
              </a:endParaRPr>
            </a:p>
          </p:txBody>
        </p:sp>
      </p:grpSp>
      <p:grpSp>
        <p:nvGrpSpPr>
          <p:cNvPr id="88" name="群組 87">
            <a:extLst>
              <a:ext uri="{FF2B5EF4-FFF2-40B4-BE49-F238E27FC236}">
                <a16:creationId xmlns:a16="http://schemas.microsoft.com/office/drawing/2014/main" id="{D7568615-B349-4BB1-A1ED-24BEC2BBF892}"/>
              </a:ext>
            </a:extLst>
          </p:cNvPr>
          <p:cNvGrpSpPr/>
          <p:nvPr/>
        </p:nvGrpSpPr>
        <p:grpSpPr>
          <a:xfrm>
            <a:off x="6467141" y="4023106"/>
            <a:ext cx="2212576" cy="230832"/>
            <a:chOff x="9198425" y="2851274"/>
            <a:chExt cx="2950101" cy="307776"/>
          </a:xfrm>
        </p:grpSpPr>
        <p:sp>
          <p:nvSpPr>
            <p:cNvPr id="89" name="矩形 88">
              <a:extLst>
                <a:ext uri="{FF2B5EF4-FFF2-40B4-BE49-F238E27FC236}">
                  <a16:creationId xmlns:a16="http://schemas.microsoft.com/office/drawing/2014/main" id="{8E9758DC-A0EE-4253-B254-CC0B4E86D27C}"/>
                </a:ext>
              </a:extLst>
            </p:cNvPr>
            <p:cNvSpPr/>
            <p:nvPr/>
          </p:nvSpPr>
          <p:spPr>
            <a:xfrm>
              <a:off x="9198425" y="2867691"/>
              <a:ext cx="2950101" cy="2441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
          <p:nvSpPr>
            <p:cNvPr id="90" name="文字方塊 89">
              <a:extLst>
                <a:ext uri="{FF2B5EF4-FFF2-40B4-BE49-F238E27FC236}">
                  <a16:creationId xmlns:a16="http://schemas.microsoft.com/office/drawing/2014/main" id="{FCB5972D-B5FE-4F28-AF8D-B0F2379B1ECF}"/>
                </a:ext>
              </a:extLst>
            </p:cNvPr>
            <p:cNvSpPr txBox="1"/>
            <p:nvPr/>
          </p:nvSpPr>
          <p:spPr>
            <a:xfrm>
              <a:off x="9689616" y="2851274"/>
              <a:ext cx="2026624" cy="307776"/>
            </a:xfrm>
            <a:prstGeom prst="rect">
              <a:avLst/>
            </a:prstGeom>
            <a:noFill/>
            <a:ln>
              <a:noFill/>
            </a:ln>
          </p:spPr>
          <p:style>
            <a:lnRef idx="3">
              <a:schemeClr val="lt1"/>
            </a:lnRef>
            <a:fillRef idx="1">
              <a:schemeClr val="accent4"/>
            </a:fillRef>
            <a:effectRef idx="1">
              <a:schemeClr val="accent4"/>
            </a:effectRef>
            <a:fontRef idx="minor">
              <a:schemeClr val="lt1"/>
            </a:fontRef>
          </p:style>
          <p:txBody>
            <a:bodyPr wrap="none" rtlCol="0">
              <a:spAutoFit/>
            </a:bodyPr>
            <a:lstStyle/>
            <a:p>
              <a:r>
                <a:rPr lang="en-US" altLang="zh-TW" sz="900" dirty="0">
                  <a:solidFill>
                    <a:schemeClr val="bg1"/>
                  </a:solidFill>
                  <a:latin typeface="微軟正黑體" panose="020B0604030504040204" pitchFamily="34" charset="-120"/>
                  <a:ea typeface="微軟正黑體" panose="020B0604030504040204" pitchFamily="34" charset="-120"/>
                </a:rPr>
                <a:t>LLC(Logical Link Control)</a:t>
              </a:r>
              <a:endParaRPr lang="zh-TW" altLang="en-US" sz="1050" dirty="0">
                <a:solidFill>
                  <a:schemeClr val="bg1"/>
                </a:solidFill>
                <a:latin typeface="微軟正黑體" panose="020B0604030504040204" pitchFamily="34" charset="-120"/>
                <a:ea typeface="微軟正黑體" panose="020B0604030504040204" pitchFamily="34" charset="-120"/>
              </a:endParaRPr>
            </a:p>
          </p:txBody>
        </p:sp>
      </p:grpSp>
      <p:grpSp>
        <p:nvGrpSpPr>
          <p:cNvPr id="91" name="群組 90">
            <a:extLst>
              <a:ext uri="{FF2B5EF4-FFF2-40B4-BE49-F238E27FC236}">
                <a16:creationId xmlns:a16="http://schemas.microsoft.com/office/drawing/2014/main" id="{62D41573-31B2-4389-A647-25EF6B84FE7B}"/>
              </a:ext>
            </a:extLst>
          </p:cNvPr>
          <p:cNvGrpSpPr/>
          <p:nvPr/>
        </p:nvGrpSpPr>
        <p:grpSpPr>
          <a:xfrm>
            <a:off x="6467141" y="4234452"/>
            <a:ext cx="2212576" cy="230832"/>
            <a:chOff x="9198425" y="2851274"/>
            <a:chExt cx="2950101" cy="307776"/>
          </a:xfrm>
        </p:grpSpPr>
        <p:sp>
          <p:nvSpPr>
            <p:cNvPr id="92" name="矩形 91">
              <a:extLst>
                <a:ext uri="{FF2B5EF4-FFF2-40B4-BE49-F238E27FC236}">
                  <a16:creationId xmlns:a16="http://schemas.microsoft.com/office/drawing/2014/main" id="{08B46363-D669-43EA-B002-9F13788DE6F8}"/>
                </a:ext>
              </a:extLst>
            </p:cNvPr>
            <p:cNvSpPr/>
            <p:nvPr/>
          </p:nvSpPr>
          <p:spPr>
            <a:xfrm>
              <a:off x="9198425" y="2871735"/>
              <a:ext cx="2950101" cy="236076"/>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
          <p:nvSpPr>
            <p:cNvPr id="93" name="文字方塊 92">
              <a:extLst>
                <a:ext uri="{FF2B5EF4-FFF2-40B4-BE49-F238E27FC236}">
                  <a16:creationId xmlns:a16="http://schemas.microsoft.com/office/drawing/2014/main" id="{D7C41CA2-D976-420F-9B2B-FC70351510DB}"/>
                </a:ext>
              </a:extLst>
            </p:cNvPr>
            <p:cNvSpPr txBox="1"/>
            <p:nvPr/>
          </p:nvSpPr>
          <p:spPr>
            <a:xfrm>
              <a:off x="9569424" y="2851274"/>
              <a:ext cx="2272417" cy="307776"/>
            </a:xfrm>
            <a:prstGeom prst="rect">
              <a:avLst/>
            </a:prstGeom>
            <a:noFill/>
            <a:ln>
              <a:noFill/>
            </a:ln>
          </p:spPr>
          <p:style>
            <a:lnRef idx="3">
              <a:schemeClr val="lt1"/>
            </a:lnRef>
            <a:fillRef idx="1">
              <a:schemeClr val="accent4"/>
            </a:fillRef>
            <a:effectRef idx="1">
              <a:schemeClr val="accent4"/>
            </a:effectRef>
            <a:fontRef idx="minor">
              <a:schemeClr val="lt1"/>
            </a:fontRef>
          </p:style>
          <p:txBody>
            <a:bodyPr wrap="none" rtlCol="0">
              <a:spAutoFit/>
            </a:bodyPr>
            <a:lstStyle/>
            <a:p>
              <a:r>
                <a:rPr lang="en-US" altLang="zh-TW" sz="900" dirty="0">
                  <a:solidFill>
                    <a:schemeClr val="bg1"/>
                  </a:solidFill>
                  <a:latin typeface="微軟正黑體" panose="020B0604030504040204" pitchFamily="34" charset="-120"/>
                  <a:ea typeface="微軟正黑體" panose="020B0604030504040204" pitchFamily="34" charset="-120"/>
                </a:rPr>
                <a:t>MAC(Media Access Control)</a:t>
              </a:r>
              <a:endParaRPr lang="zh-TW" altLang="en-US" sz="900" dirty="0">
                <a:solidFill>
                  <a:schemeClr val="bg1"/>
                </a:solidFill>
                <a:latin typeface="微軟正黑體" panose="020B0604030504040204" pitchFamily="34" charset="-120"/>
                <a:ea typeface="微軟正黑體" panose="020B0604030504040204" pitchFamily="34" charset="-120"/>
              </a:endParaRPr>
            </a:p>
          </p:txBody>
        </p:sp>
      </p:grpSp>
      <p:grpSp>
        <p:nvGrpSpPr>
          <p:cNvPr id="94" name="群組 93">
            <a:extLst>
              <a:ext uri="{FF2B5EF4-FFF2-40B4-BE49-F238E27FC236}">
                <a16:creationId xmlns:a16="http://schemas.microsoft.com/office/drawing/2014/main" id="{25B57BD6-278A-4B89-8825-06A4335EDC3D}"/>
              </a:ext>
            </a:extLst>
          </p:cNvPr>
          <p:cNvGrpSpPr/>
          <p:nvPr/>
        </p:nvGrpSpPr>
        <p:grpSpPr>
          <a:xfrm>
            <a:off x="5348635" y="4097443"/>
            <a:ext cx="1000405" cy="778439"/>
            <a:chOff x="7717967" y="4168650"/>
            <a:chExt cx="938719" cy="1037918"/>
          </a:xfrm>
        </p:grpSpPr>
        <p:sp>
          <p:nvSpPr>
            <p:cNvPr id="95" name="矩形 94">
              <a:extLst>
                <a:ext uri="{FF2B5EF4-FFF2-40B4-BE49-F238E27FC236}">
                  <a16:creationId xmlns:a16="http://schemas.microsoft.com/office/drawing/2014/main" id="{273C22F4-AF37-49F1-8A5C-85AF52F2AAD7}"/>
                </a:ext>
              </a:extLst>
            </p:cNvPr>
            <p:cNvSpPr/>
            <p:nvPr/>
          </p:nvSpPr>
          <p:spPr>
            <a:xfrm>
              <a:off x="7717968" y="4168650"/>
              <a:ext cx="877163" cy="103791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
          <p:nvSpPr>
            <p:cNvPr id="96" name="文字方塊 95">
              <a:extLst>
                <a:ext uri="{FF2B5EF4-FFF2-40B4-BE49-F238E27FC236}">
                  <a16:creationId xmlns:a16="http://schemas.microsoft.com/office/drawing/2014/main" id="{E7BA5A12-DD4F-4B22-9951-B4E3BE14E1F7}"/>
                </a:ext>
              </a:extLst>
            </p:cNvPr>
            <p:cNvSpPr txBox="1"/>
            <p:nvPr/>
          </p:nvSpPr>
          <p:spPr>
            <a:xfrm>
              <a:off x="7717967" y="4502943"/>
              <a:ext cx="938719" cy="400109"/>
            </a:xfrm>
            <a:prstGeom prst="rect">
              <a:avLst/>
            </a:prstGeom>
            <a:noFill/>
            <a:ln>
              <a:noFill/>
            </a:ln>
          </p:spPr>
          <p:style>
            <a:lnRef idx="3">
              <a:schemeClr val="lt1"/>
            </a:lnRef>
            <a:fillRef idx="1">
              <a:schemeClr val="accent4"/>
            </a:fillRef>
            <a:effectRef idx="1">
              <a:schemeClr val="accent4"/>
            </a:effectRef>
            <a:fontRef idx="minor">
              <a:schemeClr val="lt1"/>
            </a:fontRef>
          </p:style>
          <p:txBody>
            <a:bodyPr wrap="none" rtlCol="0">
              <a:spAutoFit/>
            </a:bodyPr>
            <a:lstStyle/>
            <a:p>
              <a:r>
                <a:rPr lang="zh-TW" altLang="en-US" sz="1350" dirty="0">
                  <a:solidFill>
                    <a:schemeClr val="bg1"/>
                  </a:solidFill>
                  <a:latin typeface="微軟正黑體" panose="020B0604030504040204" pitchFamily="34" charset="-120"/>
                  <a:ea typeface="微軟正黑體" panose="020B0604030504040204" pitchFamily="34" charset="-120"/>
                </a:rPr>
                <a:t>連結層</a:t>
              </a:r>
            </a:p>
          </p:txBody>
        </p:sp>
      </p:grpSp>
      <p:sp>
        <p:nvSpPr>
          <p:cNvPr id="97" name="文字方塊 96">
            <a:extLst>
              <a:ext uri="{FF2B5EF4-FFF2-40B4-BE49-F238E27FC236}">
                <a16:creationId xmlns:a16="http://schemas.microsoft.com/office/drawing/2014/main" id="{751CFED6-C73C-4697-92A5-D3DF14747B7C}"/>
              </a:ext>
            </a:extLst>
          </p:cNvPr>
          <p:cNvSpPr txBox="1"/>
          <p:nvPr/>
        </p:nvSpPr>
        <p:spPr>
          <a:xfrm>
            <a:off x="5233219" y="1226713"/>
            <a:ext cx="902811" cy="300082"/>
          </a:xfrm>
          <a:prstGeom prst="rect">
            <a:avLst/>
          </a:prstGeom>
          <a:noFill/>
        </p:spPr>
        <p:txBody>
          <a:bodyPr wrap="none" rtlCol="0">
            <a:spAutoFit/>
          </a:bodyPr>
          <a:lstStyle/>
          <a:p>
            <a:r>
              <a:rPr lang="en-US" altLang="zh-TW" sz="1350" dirty="0">
                <a:latin typeface="微軟正黑體" panose="020B0604030504040204" pitchFamily="34" charset="-120"/>
                <a:ea typeface="微軟正黑體" panose="020B0604030504040204" pitchFamily="34" charset="-120"/>
              </a:rPr>
              <a:t>DoD</a:t>
            </a:r>
            <a:r>
              <a:rPr lang="zh-TW" altLang="en-US" sz="1350" dirty="0">
                <a:latin typeface="微軟正黑體" panose="020B0604030504040204" pitchFamily="34" charset="-120"/>
                <a:ea typeface="微軟正黑體" panose="020B0604030504040204" pitchFamily="34" charset="-120"/>
              </a:rPr>
              <a:t>模型</a:t>
            </a:r>
          </a:p>
        </p:txBody>
      </p:sp>
      <p:sp>
        <p:nvSpPr>
          <p:cNvPr id="98" name="文字方塊 97">
            <a:extLst>
              <a:ext uri="{FF2B5EF4-FFF2-40B4-BE49-F238E27FC236}">
                <a16:creationId xmlns:a16="http://schemas.microsoft.com/office/drawing/2014/main" id="{CD6A9872-32F2-4690-88BB-91212B3DF8A8}"/>
              </a:ext>
            </a:extLst>
          </p:cNvPr>
          <p:cNvSpPr txBox="1"/>
          <p:nvPr/>
        </p:nvSpPr>
        <p:spPr>
          <a:xfrm>
            <a:off x="6854542" y="1213964"/>
            <a:ext cx="1524392" cy="300082"/>
          </a:xfrm>
          <a:prstGeom prst="rect">
            <a:avLst/>
          </a:prstGeom>
          <a:noFill/>
        </p:spPr>
        <p:txBody>
          <a:bodyPr wrap="none" rtlCol="0">
            <a:spAutoFit/>
          </a:bodyPr>
          <a:lstStyle/>
          <a:p>
            <a:r>
              <a:rPr lang="en-US" altLang="zh-TW" sz="1350" dirty="0">
                <a:latin typeface="微軟正黑體" panose="020B0604030504040204" pitchFamily="34" charset="-120"/>
                <a:ea typeface="微軟正黑體" panose="020B0604030504040204" pitchFamily="34" charset="-120"/>
              </a:rPr>
              <a:t>TCP/IP</a:t>
            </a:r>
            <a:r>
              <a:rPr lang="zh-TW" altLang="en-US" sz="1350" dirty="0">
                <a:latin typeface="微軟正黑體" panose="020B0604030504040204" pitchFamily="34" charset="-120"/>
                <a:ea typeface="微軟正黑體" panose="020B0604030504040204" pitchFamily="34" charset="-120"/>
              </a:rPr>
              <a:t>協定</a:t>
            </a:r>
            <a:r>
              <a:rPr lang="en-US" altLang="zh-TW" sz="1350" dirty="0">
                <a:latin typeface="微軟正黑體" panose="020B0604030504040204" pitchFamily="34" charset="-120"/>
                <a:ea typeface="微軟正黑體" panose="020B0604030504040204" pitchFamily="34" charset="-120"/>
              </a:rPr>
              <a:t>(</a:t>
            </a:r>
            <a:r>
              <a:rPr lang="zh-TW" altLang="en-US" sz="1350" dirty="0">
                <a:latin typeface="微軟正黑體" panose="020B0604030504040204" pitchFamily="34" charset="-120"/>
                <a:ea typeface="微軟正黑體" panose="020B0604030504040204" pitchFamily="34" charset="-120"/>
              </a:rPr>
              <a:t>組</a:t>
            </a:r>
            <a:r>
              <a:rPr lang="en-US" altLang="zh-TW" sz="1350" dirty="0">
                <a:latin typeface="微軟正黑體" panose="020B0604030504040204" pitchFamily="34" charset="-120"/>
                <a:ea typeface="微軟正黑體" panose="020B0604030504040204" pitchFamily="34" charset="-120"/>
              </a:rPr>
              <a:t>)</a:t>
            </a:r>
            <a:r>
              <a:rPr lang="zh-TW" altLang="en-US" sz="1350" dirty="0">
                <a:latin typeface="微軟正黑體" panose="020B0604030504040204" pitchFamily="34" charset="-120"/>
                <a:ea typeface="微軟正黑體" panose="020B0604030504040204" pitchFamily="34" charset="-120"/>
              </a:rPr>
              <a:t>疊</a:t>
            </a:r>
          </a:p>
        </p:txBody>
      </p:sp>
      <p:grpSp>
        <p:nvGrpSpPr>
          <p:cNvPr id="99" name="群組 98">
            <a:extLst>
              <a:ext uri="{FF2B5EF4-FFF2-40B4-BE49-F238E27FC236}">
                <a16:creationId xmlns:a16="http://schemas.microsoft.com/office/drawing/2014/main" id="{AA3435E5-59BB-4ADC-B5C1-23DE75EEFCFF}"/>
              </a:ext>
            </a:extLst>
          </p:cNvPr>
          <p:cNvGrpSpPr/>
          <p:nvPr/>
        </p:nvGrpSpPr>
        <p:grpSpPr>
          <a:xfrm>
            <a:off x="5348637" y="1615933"/>
            <a:ext cx="1000403" cy="1272749"/>
            <a:chOff x="7717970" y="859971"/>
            <a:chExt cx="938719" cy="1696998"/>
          </a:xfrm>
        </p:grpSpPr>
        <p:sp>
          <p:nvSpPr>
            <p:cNvPr id="100" name="矩形 99">
              <a:extLst>
                <a:ext uri="{FF2B5EF4-FFF2-40B4-BE49-F238E27FC236}">
                  <a16:creationId xmlns:a16="http://schemas.microsoft.com/office/drawing/2014/main" id="{7951085E-EB11-48B9-856B-3A27C7C55989}"/>
                </a:ext>
              </a:extLst>
            </p:cNvPr>
            <p:cNvSpPr/>
            <p:nvPr/>
          </p:nvSpPr>
          <p:spPr>
            <a:xfrm>
              <a:off x="7717971" y="859971"/>
              <a:ext cx="877163" cy="169699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
          <p:nvSpPr>
            <p:cNvPr id="101" name="文字方塊 100">
              <a:extLst>
                <a:ext uri="{FF2B5EF4-FFF2-40B4-BE49-F238E27FC236}">
                  <a16:creationId xmlns:a16="http://schemas.microsoft.com/office/drawing/2014/main" id="{1E151EAF-B025-41AB-8320-9B78F63CEF4F}"/>
                </a:ext>
              </a:extLst>
            </p:cNvPr>
            <p:cNvSpPr txBox="1"/>
            <p:nvPr/>
          </p:nvSpPr>
          <p:spPr>
            <a:xfrm>
              <a:off x="7717970" y="1524000"/>
              <a:ext cx="938719" cy="400109"/>
            </a:xfrm>
            <a:prstGeom prst="rect">
              <a:avLst/>
            </a:prstGeom>
            <a:noFill/>
            <a:ln>
              <a:noFill/>
            </a:ln>
          </p:spPr>
          <p:style>
            <a:lnRef idx="3">
              <a:schemeClr val="lt1"/>
            </a:lnRef>
            <a:fillRef idx="1">
              <a:schemeClr val="accent4"/>
            </a:fillRef>
            <a:effectRef idx="1">
              <a:schemeClr val="accent4"/>
            </a:effectRef>
            <a:fontRef idx="minor">
              <a:schemeClr val="lt1"/>
            </a:fontRef>
          </p:style>
          <p:txBody>
            <a:bodyPr wrap="none" rtlCol="0">
              <a:spAutoFit/>
            </a:bodyPr>
            <a:lstStyle/>
            <a:p>
              <a:r>
                <a:rPr lang="zh-TW" altLang="en-US" sz="1350" dirty="0">
                  <a:solidFill>
                    <a:schemeClr val="bg1"/>
                  </a:solidFill>
                  <a:latin typeface="微軟正黑體" panose="020B0604030504040204" pitchFamily="34" charset="-120"/>
                  <a:ea typeface="微軟正黑體" panose="020B0604030504040204" pitchFamily="34" charset="-120"/>
                </a:rPr>
                <a:t>應用層</a:t>
              </a:r>
            </a:p>
          </p:txBody>
        </p:sp>
      </p:grpSp>
      <p:sp>
        <p:nvSpPr>
          <p:cNvPr id="102" name="矩形 101"/>
          <p:cNvSpPr/>
          <p:nvPr/>
        </p:nvSpPr>
        <p:spPr>
          <a:xfrm>
            <a:off x="426001" y="1399260"/>
            <a:ext cx="4280916" cy="307777"/>
          </a:xfrm>
          <a:prstGeom prst="rect">
            <a:avLst/>
          </a:prstGeom>
          <a:solidFill>
            <a:schemeClr val="accent6">
              <a:lumMod val="20000"/>
              <a:lumOff val="80000"/>
            </a:schemeClr>
          </a:solidFill>
        </p:spPr>
        <p:txBody>
          <a:bodyPr wrap="none">
            <a:spAutoFit/>
          </a:bodyPr>
          <a:lstStyle/>
          <a:p>
            <a:r>
              <a:rPr lang="zh-TW" altLang="en-US" sz="1400" dirty="0"/>
              <a:t>資料來源：</a:t>
            </a:r>
            <a:r>
              <a:rPr lang="en-US" altLang="zh-TW" sz="1400" dirty="0"/>
              <a:t>https://zh.wikipedia.org/wiki/TCP/IP</a:t>
            </a:r>
            <a:r>
              <a:rPr lang="zh-TW" altLang="en-US" sz="1400" dirty="0"/>
              <a:t>協議族</a:t>
            </a:r>
          </a:p>
        </p:txBody>
      </p:sp>
    </p:spTree>
    <p:extLst>
      <p:ext uri="{BB962C8B-B14F-4D97-AF65-F5344CB8AC3E}">
        <p14:creationId xmlns:p14="http://schemas.microsoft.com/office/powerpoint/2010/main" val="10743023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2550" y="179476"/>
            <a:ext cx="9301961" cy="759586"/>
          </a:xfrm>
        </p:spPr>
        <p:txBody>
          <a:bodyPr>
            <a:normAutofit/>
          </a:bodyPr>
          <a:lstStyle/>
          <a:p>
            <a:r>
              <a:rPr lang="en-US" altLang="zh-TW" dirty="0"/>
              <a:t>A.3.3. </a:t>
            </a:r>
            <a:r>
              <a:rPr lang="en-US" altLang="zh-TW" dirty="0">
                <a:latin typeface="微軟正黑體" panose="020B0604030504040204" pitchFamily="34" charset="-120"/>
                <a:ea typeface="微軟正黑體" panose="020B0604030504040204" pitchFamily="34" charset="-120"/>
              </a:rPr>
              <a:t>TCP/IP</a:t>
            </a:r>
            <a:r>
              <a:rPr lang="zh-TW" altLang="en-US" dirty="0">
                <a:latin typeface="微軟正黑體" panose="020B0604030504040204" pitchFamily="34" charset="-120"/>
                <a:ea typeface="微軟正黑體" panose="020B0604030504040204" pitchFamily="34" charset="-120"/>
              </a:rPr>
              <a:t>協定</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組</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疊</a:t>
            </a:r>
            <a:r>
              <a:rPr lang="zh-TW" altLang="en-US" dirty="0"/>
              <a:t>與</a:t>
            </a:r>
            <a:r>
              <a:rPr lang="en-US" altLang="zh-TW" dirty="0"/>
              <a:t>OSI</a:t>
            </a:r>
            <a:r>
              <a:rPr lang="zh-TW" altLang="en-US" dirty="0"/>
              <a:t>模型</a:t>
            </a:r>
          </a:p>
        </p:txBody>
      </p:sp>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sp>
        <p:nvSpPr>
          <p:cNvPr id="5" name="矩形 4"/>
          <p:cNvSpPr/>
          <p:nvPr/>
        </p:nvSpPr>
        <p:spPr>
          <a:xfrm>
            <a:off x="653317" y="1217671"/>
            <a:ext cx="7538346" cy="369332"/>
          </a:xfrm>
          <a:prstGeom prst="rect">
            <a:avLst/>
          </a:prstGeom>
        </p:spPr>
        <p:txBody>
          <a:bodyPr wrap="none">
            <a:spAutoFit/>
          </a:bodyPr>
          <a:lstStyle/>
          <a:p>
            <a:r>
              <a:rPr lang="en-US" altLang="zh-TW" dirty="0"/>
              <a:t>TCP/IP</a:t>
            </a:r>
            <a:r>
              <a:rPr lang="zh-TW" altLang="en-US" dirty="0"/>
              <a:t>協定</a:t>
            </a:r>
            <a:r>
              <a:rPr lang="en-US" altLang="zh-TW" dirty="0"/>
              <a:t>(</a:t>
            </a:r>
            <a:r>
              <a:rPr lang="zh-TW" altLang="en-US" dirty="0"/>
              <a:t>組</a:t>
            </a:r>
            <a:r>
              <a:rPr lang="en-US" altLang="zh-TW" dirty="0"/>
              <a:t>)</a:t>
            </a:r>
            <a:r>
              <a:rPr lang="zh-TW" altLang="en-US" dirty="0"/>
              <a:t>疊與</a:t>
            </a:r>
            <a:r>
              <a:rPr lang="en-US" altLang="zh-TW" dirty="0"/>
              <a:t>OSI</a:t>
            </a:r>
            <a:r>
              <a:rPr lang="zh-TW" altLang="en-US" dirty="0"/>
              <a:t>模型許多功能相類似</a:t>
            </a:r>
            <a:r>
              <a:rPr lang="zh-TW" altLang="en-US" dirty="0">
                <a:latin typeface="新細明體"/>
                <a:ea typeface="新細明體"/>
              </a:rPr>
              <a:t>，大致可以使用底下對應理解</a:t>
            </a:r>
            <a:r>
              <a:rPr lang="en-US" altLang="zh-TW" dirty="0">
                <a:latin typeface="新細明體"/>
                <a:ea typeface="新細明體"/>
              </a:rPr>
              <a:t>:</a:t>
            </a:r>
            <a:endParaRPr lang="zh-TW"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9031" y="1865612"/>
            <a:ext cx="4966918" cy="3882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901169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4262" y="654583"/>
            <a:ext cx="7886700" cy="5399723"/>
          </a:xfrm>
        </p:spPr>
        <p:txBody>
          <a:bodyPr>
            <a:normAutofit/>
          </a:bodyPr>
          <a:lstStyle/>
          <a:p>
            <a:pPr marL="0" indent="0" algn="just">
              <a:buNone/>
            </a:pPr>
            <a:r>
              <a:rPr lang="en-US" altLang="zh-TW" sz="4000" dirty="0"/>
              <a:t>1.</a:t>
            </a:r>
            <a:r>
              <a:rPr lang="zh-TW" altLang="en-US" sz="4000" dirty="0"/>
              <a:t>請問關於 </a:t>
            </a:r>
            <a:r>
              <a:rPr lang="en-US" altLang="zh-TW" sz="4000" dirty="0"/>
              <a:t>OSI</a:t>
            </a:r>
            <a:r>
              <a:rPr lang="zh-TW" altLang="en-US" sz="4000" dirty="0"/>
              <a:t>模型中，最底層為下列何者？</a:t>
            </a:r>
            <a:endParaRPr lang="en-US" altLang="zh-TW" sz="4000" dirty="0"/>
          </a:p>
          <a:p>
            <a:pPr marL="0" indent="0" algn="just">
              <a:buNone/>
            </a:pPr>
            <a:endParaRPr lang="zh-TW" altLang="en-US" sz="4000" dirty="0"/>
          </a:p>
          <a:p>
            <a:pPr marL="0" indent="0" algn="just">
              <a:buNone/>
            </a:pPr>
            <a:r>
              <a:rPr lang="en-US" altLang="zh-TW" sz="3600" dirty="0"/>
              <a:t>(A) </a:t>
            </a:r>
            <a:r>
              <a:rPr lang="zh-TW" altLang="en-US" sz="3600" dirty="0"/>
              <a:t>應用層  </a:t>
            </a:r>
            <a:endParaRPr lang="en-US" altLang="zh-TW" sz="3600" dirty="0"/>
          </a:p>
          <a:p>
            <a:pPr marL="0" indent="0" algn="just">
              <a:buNone/>
            </a:pPr>
            <a:r>
              <a:rPr lang="en-US" altLang="zh-TW" sz="3600" dirty="0"/>
              <a:t>(B) </a:t>
            </a:r>
            <a:r>
              <a:rPr lang="zh-TW" altLang="en-US" sz="3600" dirty="0"/>
              <a:t>傳輸層  </a:t>
            </a:r>
            <a:endParaRPr lang="en-US" altLang="zh-TW" sz="3600" dirty="0"/>
          </a:p>
          <a:p>
            <a:pPr marL="0" indent="0" algn="just">
              <a:buNone/>
            </a:pPr>
            <a:r>
              <a:rPr lang="en-US" altLang="zh-TW" sz="3600" dirty="0"/>
              <a:t>(C) </a:t>
            </a:r>
            <a:r>
              <a:rPr lang="zh-TW" altLang="en-US" sz="3600" dirty="0"/>
              <a:t>實體層 </a:t>
            </a:r>
            <a:endParaRPr lang="en-US" altLang="zh-TW" sz="3600" dirty="0"/>
          </a:p>
          <a:p>
            <a:pPr marL="0" indent="0" algn="just">
              <a:buNone/>
            </a:pPr>
            <a:r>
              <a:rPr lang="en-US" altLang="zh-TW" sz="3600" dirty="0"/>
              <a:t>(D) </a:t>
            </a:r>
            <a:r>
              <a:rPr lang="zh-TW" altLang="en-US" sz="3600" dirty="0"/>
              <a:t>網路層</a:t>
            </a:r>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31599590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4262" y="654583"/>
            <a:ext cx="7886700" cy="5399723"/>
          </a:xfrm>
        </p:spPr>
        <p:txBody>
          <a:bodyPr>
            <a:normAutofit/>
          </a:bodyPr>
          <a:lstStyle/>
          <a:p>
            <a:pPr marL="0" indent="0" algn="just">
              <a:buNone/>
            </a:pPr>
            <a:r>
              <a:rPr lang="en-US" altLang="zh-TW" sz="4000" dirty="0"/>
              <a:t>1.</a:t>
            </a:r>
            <a:r>
              <a:rPr lang="zh-TW" altLang="en-US" sz="4000" dirty="0"/>
              <a:t>請問關於 </a:t>
            </a:r>
            <a:r>
              <a:rPr lang="en-US" altLang="zh-TW" sz="4000" dirty="0"/>
              <a:t>OSI</a:t>
            </a:r>
            <a:r>
              <a:rPr lang="zh-TW" altLang="en-US" sz="4000" dirty="0"/>
              <a:t>模型中，最底層為下列何者？</a:t>
            </a:r>
            <a:endParaRPr lang="en-US" altLang="zh-TW" sz="4000" dirty="0"/>
          </a:p>
          <a:p>
            <a:pPr marL="0" indent="0" algn="just">
              <a:buNone/>
            </a:pPr>
            <a:endParaRPr lang="zh-TW" altLang="en-US" sz="4000" dirty="0"/>
          </a:p>
          <a:p>
            <a:pPr marL="0" indent="0" algn="just">
              <a:buNone/>
            </a:pPr>
            <a:r>
              <a:rPr lang="en-US" altLang="zh-TW" sz="3600" dirty="0"/>
              <a:t>(A) </a:t>
            </a:r>
            <a:r>
              <a:rPr lang="zh-TW" altLang="en-US" sz="3600" dirty="0"/>
              <a:t>應用層  </a:t>
            </a:r>
            <a:endParaRPr lang="en-US" altLang="zh-TW" sz="3600" dirty="0"/>
          </a:p>
          <a:p>
            <a:pPr marL="0" indent="0" algn="just">
              <a:buNone/>
            </a:pPr>
            <a:r>
              <a:rPr lang="en-US" altLang="zh-TW" sz="3600" dirty="0"/>
              <a:t>(B) </a:t>
            </a:r>
            <a:r>
              <a:rPr lang="zh-TW" altLang="en-US" sz="3600" dirty="0"/>
              <a:t>傳輸層  </a:t>
            </a:r>
            <a:endParaRPr lang="en-US" altLang="zh-TW" sz="3600" dirty="0"/>
          </a:p>
          <a:p>
            <a:pPr marL="0" indent="0" algn="just">
              <a:buNone/>
            </a:pPr>
            <a:r>
              <a:rPr lang="en-US" altLang="zh-TW" sz="3600" dirty="0">
                <a:solidFill>
                  <a:srgbClr val="FF0000"/>
                </a:solidFill>
              </a:rPr>
              <a:t>(C) </a:t>
            </a:r>
            <a:r>
              <a:rPr lang="zh-TW" altLang="en-US" sz="3600" dirty="0">
                <a:solidFill>
                  <a:srgbClr val="FF0000"/>
                </a:solidFill>
              </a:rPr>
              <a:t>實體層 </a:t>
            </a:r>
            <a:endParaRPr lang="en-US" altLang="zh-TW" sz="3600" dirty="0">
              <a:solidFill>
                <a:srgbClr val="FF0000"/>
              </a:solidFill>
            </a:endParaRPr>
          </a:p>
          <a:p>
            <a:pPr marL="0" indent="0" algn="just">
              <a:buNone/>
            </a:pPr>
            <a:r>
              <a:rPr lang="en-US" altLang="zh-TW" sz="3600" dirty="0"/>
              <a:t>(D) </a:t>
            </a:r>
            <a:r>
              <a:rPr lang="zh-TW" altLang="en-US" sz="3600" dirty="0"/>
              <a:t>網路層</a:t>
            </a:r>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146819245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4262" y="654583"/>
            <a:ext cx="7886700" cy="5399723"/>
          </a:xfrm>
        </p:spPr>
        <p:txBody>
          <a:bodyPr>
            <a:normAutofit/>
          </a:bodyPr>
          <a:lstStyle/>
          <a:p>
            <a:pPr marL="0" indent="0" algn="just">
              <a:buNone/>
            </a:pPr>
            <a:r>
              <a:rPr lang="en-US" altLang="zh-TW" sz="4000" dirty="0"/>
              <a:t>2.</a:t>
            </a:r>
            <a:r>
              <a:rPr lang="zh-TW" altLang="en-US" sz="4000" dirty="0"/>
              <a:t>請問下列通訊協定當中何者不屬於「應用層」？</a:t>
            </a:r>
          </a:p>
          <a:p>
            <a:pPr marL="0" indent="0" algn="just">
              <a:buNone/>
            </a:pPr>
            <a:endParaRPr lang="en-US" altLang="zh-TW" sz="4000" dirty="0"/>
          </a:p>
          <a:p>
            <a:pPr marL="0" indent="0" algn="just">
              <a:buNone/>
            </a:pPr>
            <a:r>
              <a:rPr lang="en-US" altLang="zh-TW" sz="3600" dirty="0"/>
              <a:t>(A) SMTP   </a:t>
            </a:r>
          </a:p>
          <a:p>
            <a:pPr marL="0" indent="0" algn="just">
              <a:buNone/>
            </a:pPr>
            <a:r>
              <a:rPr lang="en-US" altLang="zh-TW" sz="3600" dirty="0"/>
              <a:t>(B) TCP    </a:t>
            </a:r>
          </a:p>
          <a:p>
            <a:pPr marL="0" indent="0" algn="just">
              <a:buNone/>
            </a:pPr>
            <a:r>
              <a:rPr lang="en-US" altLang="zh-TW" sz="3600" dirty="0"/>
              <a:t>(C) FTP  </a:t>
            </a:r>
          </a:p>
          <a:p>
            <a:pPr marL="0" indent="0" algn="just">
              <a:buNone/>
            </a:pPr>
            <a:r>
              <a:rPr lang="en-US" altLang="zh-TW" sz="3600" dirty="0"/>
              <a:t>(D) Telnet</a:t>
            </a:r>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19516429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4262" y="654583"/>
            <a:ext cx="7886700" cy="5399723"/>
          </a:xfrm>
        </p:spPr>
        <p:txBody>
          <a:bodyPr>
            <a:normAutofit/>
          </a:bodyPr>
          <a:lstStyle/>
          <a:p>
            <a:pPr marL="0" indent="0" algn="just">
              <a:buNone/>
            </a:pPr>
            <a:r>
              <a:rPr lang="en-US" altLang="zh-TW" sz="4000" dirty="0"/>
              <a:t>2.</a:t>
            </a:r>
            <a:r>
              <a:rPr lang="zh-TW" altLang="en-US" sz="4000" dirty="0"/>
              <a:t>請問下列通訊協定當中何者不屬於「應用層」？</a:t>
            </a:r>
          </a:p>
          <a:p>
            <a:pPr marL="0" indent="0" algn="just">
              <a:buNone/>
            </a:pPr>
            <a:endParaRPr lang="en-US" altLang="zh-TW" sz="4000" dirty="0"/>
          </a:p>
          <a:p>
            <a:pPr marL="0" indent="0" algn="just">
              <a:buNone/>
            </a:pPr>
            <a:r>
              <a:rPr lang="en-US" altLang="zh-TW" sz="3600" dirty="0"/>
              <a:t>(A) SMTP   </a:t>
            </a:r>
          </a:p>
          <a:p>
            <a:pPr marL="0" indent="0" algn="just">
              <a:buNone/>
            </a:pPr>
            <a:r>
              <a:rPr lang="en-US" altLang="zh-TW" sz="3600" dirty="0">
                <a:solidFill>
                  <a:srgbClr val="FF0000"/>
                </a:solidFill>
              </a:rPr>
              <a:t>(B) TCP    </a:t>
            </a:r>
          </a:p>
          <a:p>
            <a:pPr marL="0" indent="0" algn="just">
              <a:buNone/>
            </a:pPr>
            <a:r>
              <a:rPr lang="en-US" altLang="zh-TW" sz="3600" dirty="0"/>
              <a:t>(C) FTP  </a:t>
            </a:r>
          </a:p>
          <a:p>
            <a:pPr marL="0" indent="0" algn="just">
              <a:buNone/>
            </a:pPr>
            <a:r>
              <a:rPr lang="en-US" altLang="zh-TW" sz="3600" dirty="0"/>
              <a:t>(D) Telnet</a:t>
            </a:r>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224332195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4262" y="654583"/>
            <a:ext cx="7886700" cy="5399723"/>
          </a:xfrm>
        </p:spPr>
        <p:txBody>
          <a:bodyPr>
            <a:normAutofit/>
          </a:bodyPr>
          <a:lstStyle/>
          <a:p>
            <a:pPr marL="0" indent="0" algn="just">
              <a:buNone/>
            </a:pPr>
            <a:r>
              <a:rPr lang="en-US" altLang="zh-TW" sz="4000" dirty="0"/>
              <a:t>3.</a:t>
            </a:r>
            <a:r>
              <a:rPr lang="zh-TW" altLang="en-US" sz="4000" dirty="0"/>
              <a:t>請問在</a:t>
            </a:r>
            <a:r>
              <a:rPr lang="en-US" altLang="zh-TW" sz="4000" dirty="0"/>
              <a:t>OSI</a:t>
            </a:r>
            <a:r>
              <a:rPr lang="zh-TW" altLang="en-US" sz="4000" dirty="0"/>
              <a:t>模型中，負責「選擇路徑」的是下列哪一層？</a:t>
            </a:r>
            <a:endParaRPr lang="en-US" altLang="zh-TW" sz="4000" dirty="0"/>
          </a:p>
          <a:p>
            <a:pPr marL="0" indent="0" algn="just">
              <a:buNone/>
            </a:pPr>
            <a:endParaRPr lang="zh-TW" altLang="en-US" sz="4000" dirty="0"/>
          </a:p>
          <a:p>
            <a:pPr marL="0" indent="0" algn="just">
              <a:buNone/>
            </a:pPr>
            <a:r>
              <a:rPr lang="en-US" altLang="zh-TW" sz="3600" dirty="0"/>
              <a:t>(A) </a:t>
            </a:r>
            <a:r>
              <a:rPr lang="zh-TW" altLang="en-US" sz="3600" dirty="0"/>
              <a:t>網路層  </a:t>
            </a:r>
            <a:endParaRPr lang="en-US" altLang="zh-TW" sz="3600" dirty="0"/>
          </a:p>
          <a:p>
            <a:pPr marL="0" indent="0" algn="just">
              <a:buNone/>
            </a:pPr>
            <a:r>
              <a:rPr lang="en-US" altLang="zh-TW" sz="3600" dirty="0"/>
              <a:t>(B) </a:t>
            </a:r>
            <a:r>
              <a:rPr lang="zh-TW" altLang="en-US" sz="3600" dirty="0"/>
              <a:t>傳輸層  </a:t>
            </a:r>
            <a:endParaRPr lang="en-US" altLang="zh-TW" sz="3600" dirty="0"/>
          </a:p>
          <a:p>
            <a:pPr marL="0" indent="0" algn="just">
              <a:buNone/>
            </a:pPr>
            <a:r>
              <a:rPr lang="en-US" altLang="zh-TW" sz="3600" dirty="0"/>
              <a:t>(C) </a:t>
            </a:r>
            <a:r>
              <a:rPr lang="zh-TW" altLang="en-US" sz="3600" dirty="0"/>
              <a:t>實體層 </a:t>
            </a:r>
            <a:endParaRPr lang="en-US" altLang="zh-TW" sz="3600" dirty="0"/>
          </a:p>
          <a:p>
            <a:pPr marL="0" indent="0" algn="just">
              <a:buNone/>
            </a:pPr>
            <a:r>
              <a:rPr lang="en-US" altLang="zh-TW" sz="3600" dirty="0"/>
              <a:t>(D) </a:t>
            </a:r>
            <a:r>
              <a:rPr lang="zh-TW" altLang="en-US" sz="3600" dirty="0"/>
              <a:t>應用層</a:t>
            </a:r>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396714835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4262" y="654583"/>
            <a:ext cx="7886700" cy="5399723"/>
          </a:xfrm>
        </p:spPr>
        <p:txBody>
          <a:bodyPr>
            <a:normAutofit/>
          </a:bodyPr>
          <a:lstStyle/>
          <a:p>
            <a:pPr marL="0" indent="0" algn="just">
              <a:buNone/>
            </a:pPr>
            <a:r>
              <a:rPr lang="en-US" altLang="zh-TW" sz="4000" dirty="0"/>
              <a:t>3.</a:t>
            </a:r>
            <a:r>
              <a:rPr lang="zh-TW" altLang="en-US" sz="4000" dirty="0"/>
              <a:t>請問在</a:t>
            </a:r>
            <a:r>
              <a:rPr lang="en-US" altLang="zh-TW" sz="4000" dirty="0"/>
              <a:t>OSI</a:t>
            </a:r>
            <a:r>
              <a:rPr lang="zh-TW" altLang="en-US" sz="4000" dirty="0"/>
              <a:t>模型中，負責「選擇路徑」的是下列哪一層？</a:t>
            </a:r>
            <a:endParaRPr lang="en-US" altLang="zh-TW" sz="4000" dirty="0"/>
          </a:p>
          <a:p>
            <a:pPr marL="0" indent="0" algn="just">
              <a:buNone/>
            </a:pPr>
            <a:endParaRPr lang="zh-TW" altLang="en-US" sz="4000" dirty="0"/>
          </a:p>
          <a:p>
            <a:pPr marL="0" indent="0" algn="just">
              <a:buNone/>
            </a:pPr>
            <a:r>
              <a:rPr lang="en-US" altLang="zh-TW" sz="3600" dirty="0">
                <a:solidFill>
                  <a:srgbClr val="FF0000"/>
                </a:solidFill>
              </a:rPr>
              <a:t>(A) </a:t>
            </a:r>
            <a:r>
              <a:rPr lang="zh-TW" altLang="en-US" sz="3600" dirty="0">
                <a:solidFill>
                  <a:srgbClr val="FF0000"/>
                </a:solidFill>
              </a:rPr>
              <a:t>網路層  </a:t>
            </a:r>
            <a:endParaRPr lang="en-US" altLang="zh-TW" sz="3600" dirty="0">
              <a:solidFill>
                <a:srgbClr val="FF0000"/>
              </a:solidFill>
            </a:endParaRPr>
          </a:p>
          <a:p>
            <a:pPr marL="0" indent="0" algn="just">
              <a:buNone/>
            </a:pPr>
            <a:r>
              <a:rPr lang="en-US" altLang="zh-TW" sz="3600" dirty="0"/>
              <a:t>(B) </a:t>
            </a:r>
            <a:r>
              <a:rPr lang="zh-TW" altLang="en-US" sz="3600" dirty="0"/>
              <a:t>傳輸層  </a:t>
            </a:r>
            <a:endParaRPr lang="en-US" altLang="zh-TW" sz="3600" dirty="0"/>
          </a:p>
          <a:p>
            <a:pPr marL="0" indent="0" algn="just">
              <a:buNone/>
            </a:pPr>
            <a:r>
              <a:rPr lang="en-US" altLang="zh-TW" sz="3600" dirty="0"/>
              <a:t>(C) </a:t>
            </a:r>
            <a:r>
              <a:rPr lang="zh-TW" altLang="en-US" sz="3600" dirty="0"/>
              <a:t>實體層 </a:t>
            </a:r>
            <a:endParaRPr lang="en-US" altLang="zh-TW" sz="3600" dirty="0"/>
          </a:p>
          <a:p>
            <a:pPr marL="0" indent="0" algn="just">
              <a:buNone/>
            </a:pPr>
            <a:r>
              <a:rPr lang="en-US" altLang="zh-TW" sz="3600" dirty="0"/>
              <a:t>(D) </a:t>
            </a:r>
            <a:r>
              <a:rPr lang="zh-TW" altLang="en-US" sz="3600" dirty="0"/>
              <a:t>應用層</a:t>
            </a:r>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483857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7"/>
            <a:ext cx="2929058" cy="888855"/>
          </a:xfrm>
        </p:spPr>
        <p:txBody>
          <a:bodyPr/>
          <a:lstStyle/>
          <a:p>
            <a:r>
              <a:rPr lang="zh-TW" altLang="en-US" dirty="0"/>
              <a:t>網路設備</a:t>
            </a:r>
          </a:p>
        </p:txBody>
      </p:sp>
      <p:sp>
        <p:nvSpPr>
          <p:cNvPr id="5" name="矩形 4"/>
          <p:cNvSpPr/>
          <p:nvPr/>
        </p:nvSpPr>
        <p:spPr>
          <a:xfrm>
            <a:off x="776088" y="1253982"/>
            <a:ext cx="5351929" cy="369332"/>
          </a:xfrm>
          <a:prstGeom prst="rect">
            <a:avLst/>
          </a:prstGeom>
        </p:spPr>
        <p:txBody>
          <a:bodyPr wrap="square">
            <a:spAutoFit/>
          </a:bodyPr>
          <a:lstStyle/>
          <a:p>
            <a:r>
              <a:rPr lang="en-US" altLang="zh-TW" dirty="0"/>
              <a:t>https://en.wikipedia.org/wiki/Networking_hardware</a:t>
            </a:r>
            <a:endParaRPr lang="zh-TW" altLang="en-US" dirty="0"/>
          </a:p>
        </p:txBody>
      </p:sp>
      <p:sp>
        <p:nvSpPr>
          <p:cNvPr id="7" name="文字方塊 6"/>
          <p:cNvSpPr txBox="1"/>
          <p:nvPr/>
        </p:nvSpPr>
        <p:spPr>
          <a:xfrm>
            <a:off x="1796076" y="3532466"/>
            <a:ext cx="1415772" cy="461665"/>
          </a:xfrm>
          <a:prstGeom prst="rect">
            <a:avLst/>
          </a:prstGeom>
          <a:noFill/>
        </p:spPr>
        <p:txBody>
          <a:bodyPr wrap="none" rtlCol="0">
            <a:spAutoFit/>
          </a:bodyPr>
          <a:lstStyle/>
          <a:p>
            <a:r>
              <a:rPr lang="zh-TW" altLang="en-US" sz="2400" dirty="0">
                <a:ea typeface="標楷體" panose="03000509000000000000" pitchFamily="65" charset="-120"/>
              </a:rPr>
              <a:t>小明電腦</a:t>
            </a:r>
          </a:p>
        </p:txBody>
      </p:sp>
      <p:pic>
        <p:nvPicPr>
          <p:cNvPr id="8" name="圖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83190" y="5262186"/>
            <a:ext cx="1013701" cy="764910"/>
          </a:xfrm>
          <a:prstGeom prst="rect">
            <a:avLst/>
          </a:prstGeom>
        </p:spPr>
      </p:pic>
      <p:sp>
        <p:nvSpPr>
          <p:cNvPr id="9" name="文字方塊 8"/>
          <p:cNvSpPr txBox="1"/>
          <p:nvPr/>
        </p:nvSpPr>
        <p:spPr>
          <a:xfrm>
            <a:off x="5881119" y="4671539"/>
            <a:ext cx="1415772" cy="461665"/>
          </a:xfrm>
          <a:prstGeom prst="rect">
            <a:avLst/>
          </a:prstGeom>
          <a:noFill/>
        </p:spPr>
        <p:txBody>
          <a:bodyPr wrap="none" rtlCol="0">
            <a:spAutoFit/>
          </a:bodyPr>
          <a:lstStyle/>
          <a:p>
            <a:r>
              <a:rPr lang="zh-TW" altLang="en-US" sz="2400" dirty="0">
                <a:ea typeface="標楷體" panose="03000509000000000000" pitchFamily="65" charset="-120"/>
              </a:rPr>
              <a:t>小志電腦</a:t>
            </a:r>
          </a:p>
        </p:txBody>
      </p:sp>
      <p:sp>
        <p:nvSpPr>
          <p:cNvPr id="14" name="文字方塊 13"/>
          <p:cNvSpPr txBox="1"/>
          <p:nvPr/>
        </p:nvSpPr>
        <p:spPr>
          <a:xfrm>
            <a:off x="5989261" y="2335386"/>
            <a:ext cx="1415772" cy="461665"/>
          </a:xfrm>
          <a:prstGeom prst="rect">
            <a:avLst/>
          </a:prstGeom>
          <a:noFill/>
        </p:spPr>
        <p:txBody>
          <a:bodyPr wrap="none" rtlCol="0">
            <a:spAutoFit/>
          </a:bodyPr>
          <a:lstStyle/>
          <a:p>
            <a:r>
              <a:rPr lang="zh-TW" altLang="en-US" sz="2400" dirty="0">
                <a:ea typeface="標楷體" panose="03000509000000000000" pitchFamily="65" charset="-120"/>
              </a:rPr>
              <a:t>小花電腦</a:t>
            </a:r>
          </a:p>
        </p:txBody>
      </p:sp>
      <p:pic>
        <p:nvPicPr>
          <p:cNvPr id="16" name="圖片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77625" y="2767556"/>
            <a:ext cx="1013701" cy="764910"/>
          </a:xfrm>
          <a:prstGeom prst="rect">
            <a:avLst/>
          </a:prstGeom>
        </p:spPr>
      </p:pic>
      <p:pic>
        <p:nvPicPr>
          <p:cNvPr id="17" name="圖片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6302" y="3989465"/>
            <a:ext cx="1013701" cy="764910"/>
          </a:xfrm>
          <a:prstGeom prst="rect">
            <a:avLst/>
          </a:prstGeom>
        </p:spPr>
      </p:pic>
      <p:sp>
        <p:nvSpPr>
          <p:cNvPr id="3" name="矩形 2"/>
          <p:cNvSpPr/>
          <p:nvPr/>
        </p:nvSpPr>
        <p:spPr>
          <a:xfrm>
            <a:off x="859864" y="1738264"/>
            <a:ext cx="3583032" cy="1384995"/>
          </a:xfrm>
          <a:prstGeom prst="rect">
            <a:avLst/>
          </a:prstGeom>
        </p:spPr>
        <p:txBody>
          <a:bodyPr wrap="none">
            <a:spAutoFit/>
          </a:bodyPr>
          <a:lstStyle/>
          <a:p>
            <a:r>
              <a:rPr lang="zh-TW" altLang="en-US" sz="2800" dirty="0"/>
              <a:t>電腦教室有許多電腦</a:t>
            </a:r>
            <a:endParaRPr lang="en-US" altLang="zh-TW" sz="2800" dirty="0"/>
          </a:p>
          <a:p>
            <a:r>
              <a:rPr lang="zh-TW" altLang="en-US" sz="2800" dirty="0"/>
              <a:t>這些電腦是如何連接</a:t>
            </a:r>
            <a:r>
              <a:rPr lang="en-US" altLang="zh-TW" sz="2800" dirty="0"/>
              <a:t>?</a:t>
            </a:r>
          </a:p>
          <a:p>
            <a:r>
              <a:rPr lang="zh-TW" altLang="en-US" sz="2800" dirty="0"/>
              <a:t>又是如何上網</a:t>
            </a:r>
            <a:r>
              <a:rPr lang="en-US" altLang="zh-TW" sz="2800" dirty="0"/>
              <a:t>?</a:t>
            </a:r>
            <a:endParaRPr lang="zh-TW" altLang="en-US" sz="2800" dirty="0"/>
          </a:p>
        </p:txBody>
      </p:sp>
      <p:pic>
        <p:nvPicPr>
          <p:cNvPr id="13" name="圖片 12">
            <a:extLst>
              <a:ext uri="{FF2B5EF4-FFF2-40B4-BE49-F238E27FC236}">
                <a16:creationId xmlns:a16="http://schemas.microsoft.com/office/drawing/2014/main" id="{016291E8-051C-4EDF-A068-4C8F8B0B05DB}"/>
              </a:ext>
            </a:extLst>
          </p:cNvPr>
          <p:cNvPicPr>
            <a:picLocks noChangeAspect="1"/>
          </p:cNvPicPr>
          <p:nvPr/>
        </p:nvPicPr>
        <p:blipFill>
          <a:blip r:embed="rId3"/>
          <a:stretch>
            <a:fillRect/>
          </a:stretch>
        </p:blipFill>
        <p:spPr>
          <a:xfrm>
            <a:off x="-88776" y="6207487"/>
            <a:ext cx="9232776" cy="675546"/>
          </a:xfrm>
          <a:prstGeom prst="rect">
            <a:avLst/>
          </a:prstGeom>
        </p:spPr>
      </p:pic>
    </p:spTree>
    <p:extLst>
      <p:ext uri="{BB962C8B-B14F-4D97-AF65-F5344CB8AC3E}">
        <p14:creationId xmlns:p14="http://schemas.microsoft.com/office/powerpoint/2010/main" val="399583955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4262" y="390385"/>
            <a:ext cx="7886700" cy="5663921"/>
          </a:xfrm>
        </p:spPr>
        <p:txBody>
          <a:bodyPr>
            <a:normAutofit/>
          </a:bodyPr>
          <a:lstStyle/>
          <a:p>
            <a:pPr marL="0" indent="0" algn="just">
              <a:buNone/>
            </a:pPr>
            <a:r>
              <a:rPr lang="en-US" altLang="zh-TW" sz="4000" dirty="0"/>
              <a:t>5.</a:t>
            </a:r>
            <a:r>
              <a:rPr lang="zh-TW" altLang="en-US" sz="4000" dirty="0"/>
              <a:t>請問</a:t>
            </a:r>
            <a:r>
              <a:rPr lang="en-US" altLang="zh-TW" sz="4000" dirty="0"/>
              <a:t>OSI</a:t>
            </a:r>
            <a:r>
              <a:rPr lang="zh-TW" altLang="en-US" sz="4000" dirty="0"/>
              <a:t>模型中，由第</a:t>
            </a:r>
            <a:r>
              <a:rPr lang="en-US" altLang="zh-TW" sz="4000" dirty="0"/>
              <a:t>7</a:t>
            </a:r>
            <a:r>
              <a:rPr lang="zh-TW" altLang="en-US" sz="4000" dirty="0"/>
              <a:t>層到第</a:t>
            </a:r>
            <a:r>
              <a:rPr lang="en-US" altLang="zh-TW" sz="4000" dirty="0"/>
              <a:t>3</a:t>
            </a:r>
            <a:r>
              <a:rPr lang="zh-TW" altLang="en-US" sz="4000" dirty="0"/>
              <a:t>層的正確順序為下列何者？</a:t>
            </a:r>
          </a:p>
          <a:p>
            <a:pPr marL="0" indent="0" algn="just">
              <a:buNone/>
            </a:pPr>
            <a:r>
              <a:rPr lang="zh-TW" altLang="en-US" sz="3600" dirty="0"/>
              <a:t>①應用層 ②傳輸層 ③網路層 ④實體層 ⑤資料連結層 ⑥表達層 ⑦會議層</a:t>
            </a:r>
            <a:endParaRPr lang="en-US" altLang="zh-TW" sz="3600" dirty="0"/>
          </a:p>
          <a:p>
            <a:pPr marL="0" indent="0" algn="just">
              <a:buNone/>
            </a:pPr>
            <a:endParaRPr lang="zh-TW" altLang="en-US" sz="4000" dirty="0"/>
          </a:p>
          <a:p>
            <a:pPr marL="0" indent="0" algn="just">
              <a:buNone/>
            </a:pPr>
            <a:r>
              <a:rPr lang="en-US" altLang="zh-TW" sz="3600" dirty="0"/>
              <a:t>(A)①⑥⑦②③ </a:t>
            </a:r>
          </a:p>
          <a:p>
            <a:pPr marL="0" indent="0" algn="just">
              <a:buNone/>
            </a:pPr>
            <a:r>
              <a:rPr lang="en-US" altLang="zh-TW" sz="3600" dirty="0"/>
              <a:t>(B)③①⑤④② </a:t>
            </a:r>
          </a:p>
          <a:p>
            <a:pPr marL="0" indent="0" algn="just">
              <a:buNone/>
            </a:pPr>
            <a:r>
              <a:rPr lang="en-US" altLang="zh-TW" sz="3600" dirty="0"/>
              <a:t>(C)④③②①⑤ </a:t>
            </a:r>
          </a:p>
          <a:p>
            <a:pPr marL="0" indent="0" algn="just">
              <a:buNone/>
            </a:pPr>
            <a:r>
              <a:rPr lang="en-US" altLang="zh-TW" sz="3600" dirty="0"/>
              <a:t>(D)③②④⑤①</a:t>
            </a:r>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13962381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4262" y="390385"/>
            <a:ext cx="7886700" cy="5663921"/>
          </a:xfrm>
        </p:spPr>
        <p:txBody>
          <a:bodyPr>
            <a:normAutofit/>
          </a:bodyPr>
          <a:lstStyle/>
          <a:p>
            <a:pPr marL="0" indent="0" algn="just">
              <a:buNone/>
            </a:pPr>
            <a:r>
              <a:rPr lang="en-US" altLang="zh-TW" sz="4000" dirty="0"/>
              <a:t>5.</a:t>
            </a:r>
            <a:r>
              <a:rPr lang="zh-TW" altLang="en-US" sz="4000" dirty="0"/>
              <a:t>請問</a:t>
            </a:r>
            <a:r>
              <a:rPr lang="en-US" altLang="zh-TW" sz="4000" dirty="0"/>
              <a:t>OSI</a:t>
            </a:r>
            <a:r>
              <a:rPr lang="zh-TW" altLang="en-US" sz="4000" dirty="0"/>
              <a:t>模型中，由第</a:t>
            </a:r>
            <a:r>
              <a:rPr lang="en-US" altLang="zh-TW" sz="4000" dirty="0"/>
              <a:t>7</a:t>
            </a:r>
            <a:r>
              <a:rPr lang="zh-TW" altLang="en-US" sz="4000" dirty="0"/>
              <a:t>層到第</a:t>
            </a:r>
            <a:r>
              <a:rPr lang="en-US" altLang="zh-TW" sz="4000" dirty="0"/>
              <a:t>3</a:t>
            </a:r>
            <a:r>
              <a:rPr lang="zh-TW" altLang="en-US" sz="4000" dirty="0"/>
              <a:t>層的正確順序為下列何者？</a:t>
            </a:r>
          </a:p>
          <a:p>
            <a:pPr marL="0" indent="0" algn="just">
              <a:buNone/>
            </a:pPr>
            <a:r>
              <a:rPr lang="zh-TW" altLang="en-US" sz="3600" dirty="0"/>
              <a:t>①應用層 ②傳輸層 ③網路層 ④實體層 ⑤資料連結層 ⑥表達層 ⑦會議層</a:t>
            </a:r>
            <a:endParaRPr lang="en-US" altLang="zh-TW" sz="3600" dirty="0"/>
          </a:p>
          <a:p>
            <a:pPr marL="0" indent="0" algn="just">
              <a:buNone/>
            </a:pPr>
            <a:endParaRPr lang="zh-TW" altLang="en-US" sz="4000" dirty="0"/>
          </a:p>
          <a:p>
            <a:pPr marL="0" indent="0" algn="just">
              <a:buNone/>
            </a:pPr>
            <a:r>
              <a:rPr lang="en-US" altLang="zh-TW" sz="3600" dirty="0">
                <a:solidFill>
                  <a:srgbClr val="FF0000"/>
                </a:solidFill>
              </a:rPr>
              <a:t>(A)①⑥⑦②③ </a:t>
            </a:r>
          </a:p>
          <a:p>
            <a:pPr marL="0" indent="0" algn="just">
              <a:buNone/>
            </a:pPr>
            <a:r>
              <a:rPr lang="en-US" altLang="zh-TW" sz="3600" dirty="0"/>
              <a:t>(B)③①⑤④② </a:t>
            </a:r>
          </a:p>
          <a:p>
            <a:pPr marL="0" indent="0" algn="just">
              <a:buNone/>
            </a:pPr>
            <a:r>
              <a:rPr lang="en-US" altLang="zh-TW" sz="3600" dirty="0"/>
              <a:t>(C)④③②①⑤ </a:t>
            </a:r>
          </a:p>
          <a:p>
            <a:pPr marL="0" indent="0" algn="just">
              <a:buNone/>
            </a:pPr>
            <a:r>
              <a:rPr lang="en-US" altLang="zh-TW" sz="3600" dirty="0"/>
              <a:t>(D)③②④⑤①</a:t>
            </a:r>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80679449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6131" y="365127"/>
            <a:ext cx="8059219" cy="787748"/>
          </a:xfrm>
        </p:spPr>
        <p:txBody>
          <a:bodyPr>
            <a:normAutofit fontScale="90000"/>
          </a:bodyPr>
          <a:lstStyle/>
          <a:p>
            <a:r>
              <a:rPr lang="en-US" altLang="zh-TW" dirty="0"/>
              <a:t>A.3.4. </a:t>
            </a:r>
            <a:r>
              <a:rPr lang="zh-TW" altLang="en-US" dirty="0"/>
              <a:t>傳輸層重要協定</a:t>
            </a:r>
            <a:r>
              <a:rPr lang="en-US" altLang="zh-TW" dirty="0"/>
              <a:t>:TCP vs UDP</a:t>
            </a:r>
            <a:endParaRPr lang="zh-TW" altLang="en-US" dirty="0"/>
          </a:p>
        </p:txBody>
      </p:sp>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graphicFrame>
        <p:nvGraphicFramePr>
          <p:cNvPr id="10" name="表格 9"/>
          <p:cNvGraphicFramePr>
            <a:graphicFrameLocks noGrp="1"/>
          </p:cNvGraphicFramePr>
          <p:nvPr>
            <p:extLst/>
          </p:nvPr>
        </p:nvGraphicFramePr>
        <p:xfrm>
          <a:off x="347755" y="2376258"/>
          <a:ext cx="8597901" cy="3291840"/>
        </p:xfrm>
        <a:graphic>
          <a:graphicData uri="http://schemas.openxmlformats.org/drawingml/2006/table">
            <a:tbl>
              <a:tblPr firstRow="1" bandRow="1">
                <a:tableStyleId>{5C22544A-7EE6-4342-B048-85BDC9FD1C3A}</a:tableStyleId>
              </a:tblPr>
              <a:tblGrid>
                <a:gridCol w="723900">
                  <a:extLst>
                    <a:ext uri="{9D8B030D-6E8A-4147-A177-3AD203B41FA5}">
                      <a16:colId xmlns:a16="http://schemas.microsoft.com/office/drawing/2014/main" val="1482827730"/>
                    </a:ext>
                  </a:extLst>
                </a:gridCol>
                <a:gridCol w="3061380">
                  <a:extLst>
                    <a:ext uri="{9D8B030D-6E8A-4147-A177-3AD203B41FA5}">
                      <a16:colId xmlns:a16="http://schemas.microsoft.com/office/drawing/2014/main" val="1845864151"/>
                    </a:ext>
                  </a:extLst>
                </a:gridCol>
                <a:gridCol w="2191565">
                  <a:extLst>
                    <a:ext uri="{9D8B030D-6E8A-4147-A177-3AD203B41FA5}">
                      <a16:colId xmlns:a16="http://schemas.microsoft.com/office/drawing/2014/main" val="2453364529"/>
                    </a:ext>
                  </a:extLst>
                </a:gridCol>
                <a:gridCol w="901476">
                  <a:extLst>
                    <a:ext uri="{9D8B030D-6E8A-4147-A177-3AD203B41FA5}">
                      <a16:colId xmlns:a16="http://schemas.microsoft.com/office/drawing/2014/main" val="1835965165"/>
                    </a:ext>
                  </a:extLst>
                </a:gridCol>
                <a:gridCol w="1719580">
                  <a:extLst>
                    <a:ext uri="{9D8B030D-6E8A-4147-A177-3AD203B41FA5}">
                      <a16:colId xmlns:a16="http://schemas.microsoft.com/office/drawing/2014/main" val="2696174764"/>
                    </a:ext>
                  </a:extLst>
                </a:gridCol>
              </a:tblGrid>
              <a:tr h="0">
                <a:tc>
                  <a:txBody>
                    <a:bodyPr/>
                    <a:lstStyle/>
                    <a:p>
                      <a:pPr algn="ctr"/>
                      <a:r>
                        <a:rPr lang="zh-TW" altLang="en-US" dirty="0"/>
                        <a:t>名稱</a:t>
                      </a:r>
                    </a:p>
                  </a:txBody>
                  <a:tcPr/>
                </a:tc>
                <a:tc>
                  <a:txBody>
                    <a:bodyPr/>
                    <a:lstStyle/>
                    <a:p>
                      <a:pPr algn="ctr"/>
                      <a:r>
                        <a:rPr lang="zh-TW" altLang="en-US" dirty="0"/>
                        <a:t>特性</a:t>
                      </a:r>
                    </a:p>
                  </a:txBody>
                  <a:tcPr anchor="ctr"/>
                </a:tc>
                <a:tc>
                  <a:txBody>
                    <a:bodyPr/>
                    <a:lstStyle/>
                    <a:p>
                      <a:pPr algn="ctr"/>
                      <a:r>
                        <a:rPr lang="zh-TW" altLang="en-US" dirty="0"/>
                        <a:t>優點</a:t>
                      </a:r>
                    </a:p>
                  </a:txBody>
                  <a:tcPr/>
                </a:tc>
                <a:tc>
                  <a:txBody>
                    <a:bodyPr/>
                    <a:lstStyle/>
                    <a:p>
                      <a:pPr algn="ctr"/>
                      <a:r>
                        <a:rPr lang="zh-TW" altLang="en-US" dirty="0"/>
                        <a:t>缺點</a:t>
                      </a:r>
                    </a:p>
                  </a:txBody>
                  <a:tcPr/>
                </a:tc>
                <a:tc>
                  <a:txBody>
                    <a:bodyPr/>
                    <a:lstStyle/>
                    <a:p>
                      <a:pPr algn="ctr"/>
                      <a:r>
                        <a:rPr lang="zh-TW" altLang="en-US" dirty="0"/>
                        <a:t>使用情境</a:t>
                      </a:r>
                    </a:p>
                  </a:txBody>
                  <a:tcPr/>
                </a:tc>
                <a:extLst>
                  <a:ext uri="{0D108BD9-81ED-4DB2-BD59-A6C34878D82A}">
                    <a16:rowId xmlns:a16="http://schemas.microsoft.com/office/drawing/2014/main" val="3842914344"/>
                  </a:ext>
                </a:extLst>
              </a:tr>
              <a:tr h="370840">
                <a:tc>
                  <a:txBody>
                    <a:bodyPr/>
                    <a:lstStyle/>
                    <a:p>
                      <a:pPr algn="ctr"/>
                      <a:r>
                        <a:rPr lang="en-US" altLang="zh-TW" baseline="0" dirty="0"/>
                        <a:t>TCP</a:t>
                      </a:r>
                      <a:endParaRPr lang="en-US" altLang="zh-TW" dirty="0"/>
                    </a:p>
                  </a:txBody>
                  <a:tcPr anchor="ctr"/>
                </a:tc>
                <a:tc>
                  <a:txBody>
                    <a:bodyPr/>
                    <a:lstStyle/>
                    <a:p>
                      <a:pPr marL="285750" indent="-285750" algn="l">
                        <a:buFont typeface="Wingdings" panose="05000000000000000000" pitchFamily="2" charset="2"/>
                        <a:buChar char="ü"/>
                      </a:pPr>
                      <a:r>
                        <a:rPr lang="zh-TW" altLang="en-US" dirty="0"/>
                        <a:t>可靠的連線導向</a:t>
                      </a:r>
                      <a:r>
                        <a:rPr lang="en-US" altLang="zh-TW" dirty="0"/>
                        <a:t>(connection</a:t>
                      </a:r>
                      <a:r>
                        <a:rPr lang="en-US" altLang="zh-TW" baseline="0" dirty="0"/>
                        <a:t> oriented</a:t>
                      </a:r>
                      <a:r>
                        <a:rPr lang="en-US" altLang="zh-TW" dirty="0"/>
                        <a:t>)</a:t>
                      </a:r>
                      <a:r>
                        <a:rPr lang="zh-TW" altLang="en-US" dirty="0"/>
                        <a:t>服務</a:t>
                      </a:r>
                      <a:endParaRPr lang="en-US" altLang="zh-TW" dirty="0"/>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zh-TW" altLang="en-US" dirty="0"/>
                        <a:t>連線前會進行</a:t>
                      </a:r>
                      <a:r>
                        <a:rPr lang="zh-TW" altLang="en-US" dirty="0">
                          <a:solidFill>
                            <a:srgbClr val="FF0000"/>
                          </a:solidFill>
                        </a:rPr>
                        <a:t>三向交握</a:t>
                      </a:r>
                      <a:endParaRPr lang="en-US" altLang="zh-TW" dirty="0">
                        <a:solidFill>
                          <a:srgbClr val="FF0000"/>
                        </a:solidFill>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zh-TW" altLang="en-US" dirty="0"/>
                        <a:t>遇到錯誤或遺失都會重送</a:t>
                      </a:r>
                      <a:endParaRPr lang="en-US" altLang="zh-TW" dirty="0"/>
                    </a:p>
                    <a:p>
                      <a:pPr marL="285750" indent="-285750" algn="l">
                        <a:buFont typeface="Wingdings" panose="05000000000000000000" pitchFamily="2" charset="2"/>
                        <a:buChar char="ü"/>
                      </a:pPr>
                      <a:r>
                        <a:rPr lang="zh-TW" altLang="en-US" dirty="0"/>
                        <a:t>具備</a:t>
                      </a:r>
                      <a:r>
                        <a:rPr lang="zh-TW" altLang="en-US" b="1" dirty="0">
                          <a:solidFill>
                            <a:srgbClr val="FF0000"/>
                          </a:solidFill>
                          <a:effectLst>
                            <a:outerShdw blurRad="38100" dist="38100" dir="2700000" algn="tl">
                              <a:srgbClr val="000000">
                                <a:alpha val="43137"/>
                              </a:srgbClr>
                            </a:outerShdw>
                          </a:effectLst>
                        </a:rPr>
                        <a:t>流量控制</a:t>
                      </a:r>
                      <a:r>
                        <a:rPr lang="zh-TW" altLang="en-US" dirty="0"/>
                        <a:t>與</a:t>
                      </a:r>
                      <a:r>
                        <a:rPr lang="zh-TW" altLang="en-US" b="1" dirty="0">
                          <a:solidFill>
                            <a:srgbClr val="FF0000"/>
                          </a:solidFill>
                          <a:effectLst>
                            <a:outerShdw blurRad="38100" dist="38100" dir="2700000" algn="tl">
                              <a:srgbClr val="000000">
                                <a:alpha val="43137"/>
                              </a:srgbClr>
                            </a:outerShdw>
                          </a:effectLst>
                        </a:rPr>
                        <a:t>雍塞控制</a:t>
                      </a:r>
                      <a:r>
                        <a:rPr lang="zh-TW" altLang="en-US" dirty="0"/>
                        <a:t>機制</a:t>
                      </a:r>
                      <a:endParaRPr lang="en-US" altLang="zh-TW" dirty="0"/>
                    </a:p>
                  </a:txBody>
                  <a:tcPr anchor="ctr"/>
                </a:tc>
                <a:tc>
                  <a:txBody>
                    <a:bodyPr/>
                    <a:lstStyle/>
                    <a:p>
                      <a:pPr marL="285750" indent="-285750" algn="l">
                        <a:buFont typeface="Wingdings" panose="05000000000000000000" pitchFamily="2" charset="2"/>
                        <a:buChar char="ü"/>
                      </a:pPr>
                      <a:r>
                        <a:rPr lang="zh-TW" altLang="en-US" dirty="0"/>
                        <a:t>可靠傳輸的機制</a:t>
                      </a:r>
                      <a:endParaRPr lang="en-US" altLang="zh-TW" dirty="0"/>
                    </a:p>
                    <a:p>
                      <a:pPr marL="285750" indent="-285750" algn="l">
                        <a:buFont typeface="Wingdings" panose="05000000000000000000" pitchFamily="2" charset="2"/>
                        <a:buChar char="ü"/>
                      </a:pPr>
                      <a:r>
                        <a:rPr lang="zh-TW" altLang="en-US" dirty="0"/>
                        <a:t>穩定性高</a:t>
                      </a:r>
                    </a:p>
                  </a:txBody>
                  <a:tcPr anchor="ctr"/>
                </a:tc>
                <a:tc>
                  <a:txBody>
                    <a:bodyPr/>
                    <a:lstStyle/>
                    <a:p>
                      <a:pPr marL="0" indent="0" algn="l">
                        <a:buFont typeface="Wingdings" panose="05000000000000000000" pitchFamily="2" charset="2"/>
                        <a:buNone/>
                      </a:pPr>
                      <a:r>
                        <a:rPr lang="zh-TW" altLang="en-US" dirty="0"/>
                        <a:t>速度</a:t>
                      </a:r>
                      <a:endParaRPr lang="en-US" altLang="zh-TW" dirty="0"/>
                    </a:p>
                    <a:p>
                      <a:pPr marL="0" indent="0" algn="l">
                        <a:buFont typeface="Wingdings" panose="05000000000000000000" pitchFamily="2" charset="2"/>
                        <a:buNone/>
                      </a:pPr>
                      <a:r>
                        <a:rPr lang="zh-TW" altLang="en-US" dirty="0"/>
                        <a:t>較慢</a:t>
                      </a:r>
                    </a:p>
                  </a:txBody>
                  <a:tcPr anchor="ctr"/>
                </a:tc>
                <a:tc>
                  <a:txBody>
                    <a:bodyPr/>
                    <a:lstStyle/>
                    <a:p>
                      <a:pPr algn="l"/>
                      <a:r>
                        <a:rPr lang="zh-TW" altLang="en-US" dirty="0"/>
                        <a:t>瀏覽網頁、</a:t>
                      </a:r>
                      <a:endParaRPr lang="en-US" altLang="zh-TW" dirty="0"/>
                    </a:p>
                    <a:p>
                      <a:pPr algn="l"/>
                      <a:r>
                        <a:rPr lang="zh-TW" altLang="en-US" dirty="0"/>
                        <a:t>收發</a:t>
                      </a:r>
                      <a:r>
                        <a:rPr lang="en-US" altLang="zh-TW" dirty="0"/>
                        <a:t>email</a:t>
                      </a:r>
                      <a:endParaRPr lang="zh-TW" altLang="en-US" dirty="0"/>
                    </a:p>
                  </a:txBody>
                  <a:tcPr anchor="ctr"/>
                </a:tc>
                <a:extLst>
                  <a:ext uri="{0D108BD9-81ED-4DB2-BD59-A6C34878D82A}">
                    <a16:rowId xmlns:a16="http://schemas.microsoft.com/office/drawing/2014/main" val="573553559"/>
                  </a:ext>
                </a:extLst>
              </a:tr>
              <a:tr h="370840">
                <a:tc>
                  <a:txBody>
                    <a:bodyPr/>
                    <a:lstStyle/>
                    <a:p>
                      <a:pPr algn="ctr"/>
                      <a:r>
                        <a:rPr lang="en-US" altLang="zh-TW" baseline="0" dirty="0"/>
                        <a:t>UDP</a:t>
                      </a:r>
                      <a:endParaRPr lang="zh-TW" altLang="en-US" dirty="0"/>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zh-TW" altLang="en-US" dirty="0"/>
                        <a:t>不可靠的非連線導向</a:t>
                      </a:r>
                      <a:r>
                        <a:rPr lang="en-US" altLang="zh-TW" dirty="0"/>
                        <a:t>(connectionless</a:t>
                      </a:r>
                      <a:r>
                        <a:rPr lang="en-US" altLang="zh-TW" baseline="0" dirty="0"/>
                        <a:t> oriented</a:t>
                      </a:r>
                      <a:r>
                        <a:rPr lang="en-US" altLang="zh-TW" dirty="0"/>
                        <a:t>)</a:t>
                      </a:r>
                      <a:r>
                        <a:rPr lang="zh-TW" altLang="en-US" dirty="0"/>
                        <a:t>服務</a:t>
                      </a:r>
                      <a:endParaRPr lang="en-US" altLang="zh-TW" dirty="0"/>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zh-TW" altLang="en-US" dirty="0"/>
                    </a:p>
                  </a:txBody>
                  <a:tcPr anchor="ctr"/>
                </a:tc>
                <a:tc>
                  <a:txBody>
                    <a:bodyPr/>
                    <a:lstStyle/>
                    <a:p>
                      <a:pPr marL="285750" indent="-285750" algn="l">
                        <a:buFont typeface="Wingdings" panose="05000000000000000000" pitchFamily="2" charset="2"/>
                        <a:buChar char="ü"/>
                      </a:pPr>
                      <a:r>
                        <a:rPr lang="zh-TW" altLang="en-US" dirty="0"/>
                        <a:t>傳輸量大</a:t>
                      </a:r>
                      <a:endParaRPr lang="en-US" altLang="zh-TW" dirty="0"/>
                    </a:p>
                    <a:p>
                      <a:pPr marL="285750" indent="-285750" algn="l">
                        <a:buFont typeface="Wingdings" panose="05000000000000000000" pitchFamily="2" charset="2"/>
                        <a:buChar char="ü"/>
                      </a:pPr>
                      <a:r>
                        <a:rPr lang="zh-TW" altLang="en-US" dirty="0"/>
                        <a:t>速度快</a:t>
                      </a:r>
                    </a:p>
                  </a:txBody>
                  <a:tcPr anchor="ctr"/>
                </a:tc>
                <a:tc>
                  <a:txBody>
                    <a:bodyPr/>
                    <a:lstStyle/>
                    <a:p>
                      <a:pPr algn="l"/>
                      <a:r>
                        <a:rPr lang="zh-TW" altLang="en-US" dirty="0"/>
                        <a:t>不可靠</a:t>
                      </a:r>
                    </a:p>
                  </a:txBody>
                  <a:tcPr anchor="ctr"/>
                </a:tc>
                <a:tc>
                  <a:txBody>
                    <a:bodyPr/>
                    <a:lstStyle/>
                    <a:p>
                      <a:pPr algn="l"/>
                      <a:r>
                        <a:rPr lang="zh-TW" altLang="en-US" dirty="0"/>
                        <a:t>影音、串流、語音、直播</a:t>
                      </a:r>
                    </a:p>
                  </a:txBody>
                  <a:tcPr anchor="ctr"/>
                </a:tc>
                <a:extLst>
                  <a:ext uri="{0D108BD9-81ED-4DB2-BD59-A6C34878D82A}">
                    <a16:rowId xmlns:a16="http://schemas.microsoft.com/office/drawing/2014/main" val="1638814226"/>
                  </a:ext>
                </a:extLst>
              </a:tr>
            </a:tbl>
          </a:graphicData>
        </a:graphic>
      </p:graphicFrame>
      <p:sp>
        <p:nvSpPr>
          <p:cNvPr id="11" name="矩形 10"/>
          <p:cNvSpPr/>
          <p:nvPr/>
        </p:nvSpPr>
        <p:spPr>
          <a:xfrm>
            <a:off x="386878" y="1180690"/>
            <a:ext cx="9121436" cy="1323439"/>
          </a:xfrm>
          <a:prstGeom prst="rect">
            <a:avLst/>
          </a:prstGeom>
        </p:spPr>
        <p:txBody>
          <a:bodyPr wrap="square">
            <a:spAutoFit/>
          </a:bodyPr>
          <a:lstStyle/>
          <a:p>
            <a:r>
              <a:rPr lang="zh-TW" altLang="en-US" sz="2000" dirty="0">
                <a:latin typeface="+mn-ea"/>
              </a:rPr>
              <a:t>傳輸層主要兩個協定為</a:t>
            </a:r>
            <a:r>
              <a:rPr lang="zh-TW" altLang="en-US" sz="2000" dirty="0">
                <a:latin typeface="+mn-ea"/>
                <a:sym typeface="Wingdings" panose="05000000000000000000" pitchFamily="2" charset="2"/>
              </a:rPr>
              <a:t>：</a:t>
            </a:r>
            <a:endParaRPr lang="en-US" altLang="zh-TW" sz="2000" dirty="0">
              <a:latin typeface="+mn-ea"/>
              <a:sym typeface="Wingdings" panose="05000000000000000000" pitchFamily="2" charset="2"/>
            </a:endParaRPr>
          </a:p>
          <a:p>
            <a:r>
              <a:rPr lang="en-US" altLang="zh-TW" sz="2000" dirty="0">
                <a:latin typeface="+mn-ea"/>
                <a:sym typeface="Wingdings" panose="05000000000000000000" pitchFamily="2" charset="2"/>
              </a:rPr>
              <a:t>(1)</a:t>
            </a:r>
            <a:r>
              <a:rPr lang="zh-TW" altLang="en-US" sz="2000" dirty="0">
                <a:latin typeface="+mn-ea"/>
              </a:rPr>
              <a:t>傳輸控制協定</a:t>
            </a:r>
            <a:r>
              <a:rPr lang="en-US" altLang="zh-TW" sz="2000" dirty="0">
                <a:latin typeface="+mn-ea"/>
              </a:rPr>
              <a:t>Transmission Control Protocol, TCP</a:t>
            </a:r>
          </a:p>
          <a:p>
            <a:r>
              <a:rPr lang="en-US" altLang="zh-TW" sz="2000" dirty="0">
                <a:latin typeface="+mn-ea"/>
              </a:rPr>
              <a:t>(2)</a:t>
            </a:r>
            <a:r>
              <a:rPr lang="zh-TW" altLang="en-US" sz="2000" dirty="0">
                <a:latin typeface="+mn-ea"/>
              </a:rPr>
              <a:t>使用者資料元協定</a:t>
            </a:r>
            <a:r>
              <a:rPr lang="en-US" altLang="zh-TW" sz="2000" dirty="0">
                <a:latin typeface="+mn-ea"/>
              </a:rPr>
              <a:t>User Datagram Protocol, UDP</a:t>
            </a:r>
            <a:endParaRPr lang="zh-TW" altLang="en-US" sz="2000" dirty="0">
              <a:latin typeface="+mn-ea"/>
            </a:endParaRPr>
          </a:p>
          <a:p>
            <a:endParaRPr lang="zh-TW" altLang="en-US" sz="2000" dirty="0">
              <a:latin typeface="+mn-ea"/>
            </a:endParaRPr>
          </a:p>
        </p:txBody>
      </p:sp>
    </p:spTree>
    <p:extLst>
      <p:ext uri="{BB962C8B-B14F-4D97-AF65-F5344CB8AC3E}">
        <p14:creationId xmlns:p14="http://schemas.microsoft.com/office/powerpoint/2010/main" val="110087545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81948" y="160668"/>
            <a:ext cx="8856756" cy="928578"/>
          </a:xfrm>
        </p:spPr>
        <p:txBody>
          <a:bodyPr>
            <a:normAutofit/>
          </a:bodyPr>
          <a:lstStyle/>
          <a:p>
            <a:r>
              <a:rPr lang="en-US" altLang="zh-TW" sz="3600" dirty="0"/>
              <a:t>A.3.4.1 TCP</a:t>
            </a:r>
            <a:r>
              <a:rPr lang="zh-TW" altLang="en-US" sz="3600" dirty="0"/>
              <a:t>的三向交握</a:t>
            </a:r>
            <a:r>
              <a:rPr lang="en-US" altLang="zh-TW" sz="2800" dirty="0"/>
              <a:t>(</a:t>
            </a:r>
            <a:r>
              <a:rPr lang="en-US" altLang="zh-TW" sz="2800" b="1" dirty="0"/>
              <a:t>Three-way Handshake</a:t>
            </a:r>
            <a:r>
              <a:rPr lang="en-US" altLang="zh-TW" sz="2800" dirty="0"/>
              <a:t>)</a:t>
            </a:r>
            <a:endParaRPr lang="zh-TW" altLang="en-US" sz="3600" dirty="0"/>
          </a:p>
        </p:txBody>
      </p:sp>
      <p:sp>
        <p:nvSpPr>
          <p:cNvPr id="24" name="矩形 23"/>
          <p:cNvSpPr/>
          <p:nvPr/>
        </p:nvSpPr>
        <p:spPr>
          <a:xfrm>
            <a:off x="175723" y="970230"/>
            <a:ext cx="8529066" cy="1323439"/>
          </a:xfrm>
          <a:prstGeom prst="rect">
            <a:avLst/>
          </a:prstGeom>
        </p:spPr>
        <p:txBody>
          <a:bodyPr wrap="none">
            <a:spAutoFit/>
          </a:bodyPr>
          <a:lstStyle/>
          <a:p>
            <a:r>
              <a:rPr lang="en-US" altLang="zh-TW" sz="2000" dirty="0"/>
              <a:t>TCP</a:t>
            </a:r>
            <a:r>
              <a:rPr lang="zh-TW" altLang="en-US" sz="2000" dirty="0"/>
              <a:t>如何在傳輸資料前建立</a:t>
            </a:r>
            <a:r>
              <a:rPr lang="zh-TW" altLang="en-US" sz="2000" b="1" dirty="0"/>
              <a:t>可靠連線</a:t>
            </a:r>
            <a:r>
              <a:rPr lang="en-US" altLang="zh-TW" sz="2000" b="1" dirty="0"/>
              <a:t>??</a:t>
            </a:r>
          </a:p>
          <a:p>
            <a:endParaRPr lang="en-US" altLang="zh-TW" sz="2000" b="1" dirty="0"/>
          </a:p>
          <a:p>
            <a:r>
              <a:rPr lang="zh-TW" altLang="en-US" sz="2000" b="1" dirty="0"/>
              <a:t>當建立一個</a:t>
            </a:r>
            <a:r>
              <a:rPr lang="en-US" altLang="zh-TW" sz="2000" b="1" dirty="0"/>
              <a:t>TCP</a:t>
            </a:r>
            <a:r>
              <a:rPr lang="zh-TW" altLang="en-US" sz="2000" b="1" dirty="0"/>
              <a:t>連線時，需進行連線請求、連線確認與連線成功的程序，而</a:t>
            </a:r>
            <a:endParaRPr lang="en-US" altLang="zh-TW" sz="2000" b="1" dirty="0"/>
          </a:p>
          <a:p>
            <a:r>
              <a:rPr lang="zh-TW" altLang="en-US" sz="2000" b="1" dirty="0"/>
              <a:t>三向交握是其建立虛擬連線 </a:t>
            </a:r>
            <a:r>
              <a:rPr lang="en-US" altLang="zh-TW" sz="2000" b="1" dirty="0"/>
              <a:t>(virtual connection) </a:t>
            </a:r>
            <a:r>
              <a:rPr lang="zh-TW" altLang="en-US" sz="2000" b="1" dirty="0"/>
              <a:t>的方式。</a:t>
            </a:r>
          </a:p>
        </p:txBody>
      </p:sp>
      <p:grpSp>
        <p:nvGrpSpPr>
          <p:cNvPr id="25" name="群組 24">
            <a:extLst>
              <a:ext uri="{FF2B5EF4-FFF2-40B4-BE49-F238E27FC236}">
                <a16:creationId xmlns:a16="http://schemas.microsoft.com/office/drawing/2014/main" id="{A7F88BBE-854D-4A7F-B60B-E21B426C65E8}"/>
              </a:ext>
            </a:extLst>
          </p:cNvPr>
          <p:cNvGrpSpPr/>
          <p:nvPr/>
        </p:nvGrpSpPr>
        <p:grpSpPr>
          <a:xfrm>
            <a:off x="4674593" y="2794236"/>
            <a:ext cx="3513960" cy="3785388"/>
            <a:chOff x="5174349" y="367051"/>
            <a:chExt cx="4601725" cy="4644955"/>
          </a:xfrm>
        </p:grpSpPr>
        <p:grpSp>
          <p:nvGrpSpPr>
            <p:cNvPr id="26" name="群組 25">
              <a:extLst>
                <a:ext uri="{FF2B5EF4-FFF2-40B4-BE49-F238E27FC236}">
                  <a16:creationId xmlns:a16="http://schemas.microsoft.com/office/drawing/2014/main" id="{98F4DDCF-3168-45A9-B9A5-9F8DB9154AEE}"/>
                </a:ext>
              </a:extLst>
            </p:cNvPr>
            <p:cNvGrpSpPr/>
            <p:nvPr/>
          </p:nvGrpSpPr>
          <p:grpSpPr>
            <a:xfrm>
              <a:off x="5174349" y="367051"/>
              <a:ext cx="4241865" cy="4644955"/>
              <a:chOff x="5165597" y="118728"/>
              <a:chExt cx="4241865" cy="4644955"/>
            </a:xfrm>
          </p:grpSpPr>
          <p:sp>
            <p:nvSpPr>
              <p:cNvPr id="28" name="矩形 27">
                <a:extLst>
                  <a:ext uri="{FF2B5EF4-FFF2-40B4-BE49-F238E27FC236}">
                    <a16:creationId xmlns:a16="http://schemas.microsoft.com/office/drawing/2014/main" id="{DCF75ACE-AA57-47D3-94EB-FF94F01A76E2}"/>
                  </a:ext>
                </a:extLst>
              </p:cNvPr>
              <p:cNvSpPr/>
              <p:nvPr/>
            </p:nvSpPr>
            <p:spPr>
              <a:xfrm>
                <a:off x="6321610" y="1043117"/>
                <a:ext cx="2052699" cy="646590"/>
              </a:xfrm>
              <a:prstGeom prst="rect">
                <a:avLst/>
              </a:prstGeom>
            </p:spPr>
            <p:txBody>
              <a:bodyPr wrap="none">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sz="2800" b="1" dirty="0">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三向交握</a:t>
                </a:r>
              </a:p>
            </p:txBody>
          </p:sp>
          <p:cxnSp>
            <p:nvCxnSpPr>
              <p:cNvPr id="29" name="直線接點 28">
                <a:extLst>
                  <a:ext uri="{FF2B5EF4-FFF2-40B4-BE49-F238E27FC236}">
                    <a16:creationId xmlns:a16="http://schemas.microsoft.com/office/drawing/2014/main" id="{59CC8DC7-3F92-443D-A8F4-6F5E4948EE4C}"/>
                  </a:ext>
                </a:extLst>
              </p:cNvPr>
              <p:cNvCxnSpPr>
                <a:cxnSpLocks/>
              </p:cNvCxnSpPr>
              <p:nvPr/>
            </p:nvCxnSpPr>
            <p:spPr>
              <a:xfrm flipH="1">
                <a:off x="5872805" y="1831019"/>
                <a:ext cx="4481" cy="2932664"/>
              </a:xfrm>
              <a:prstGeom prst="line">
                <a:avLst/>
              </a:prstGeom>
              <a:ln w="28575">
                <a:solidFill>
                  <a:srgbClr val="3081A8"/>
                </a:solidFill>
              </a:ln>
            </p:spPr>
            <p:style>
              <a:lnRef idx="1">
                <a:schemeClr val="accent1"/>
              </a:lnRef>
              <a:fillRef idx="0">
                <a:schemeClr val="accent1"/>
              </a:fillRef>
              <a:effectRef idx="0">
                <a:schemeClr val="accent1"/>
              </a:effectRef>
              <a:fontRef idx="minor">
                <a:schemeClr val="tx1"/>
              </a:fontRef>
            </p:style>
          </p:cxnSp>
          <p:cxnSp>
            <p:nvCxnSpPr>
              <p:cNvPr id="30" name="直線接點 29">
                <a:extLst>
                  <a:ext uri="{FF2B5EF4-FFF2-40B4-BE49-F238E27FC236}">
                    <a16:creationId xmlns:a16="http://schemas.microsoft.com/office/drawing/2014/main" id="{3A10F365-D340-4FA3-956B-CC30A5E76AAA}"/>
                  </a:ext>
                </a:extLst>
              </p:cNvPr>
              <p:cNvCxnSpPr>
                <a:cxnSpLocks/>
              </p:cNvCxnSpPr>
              <p:nvPr/>
            </p:nvCxnSpPr>
            <p:spPr>
              <a:xfrm flipH="1">
                <a:off x="8757982" y="1631525"/>
                <a:ext cx="2727" cy="3132158"/>
              </a:xfrm>
              <a:prstGeom prst="line">
                <a:avLst/>
              </a:prstGeom>
              <a:ln w="28575">
                <a:solidFill>
                  <a:srgbClr val="3081A8"/>
                </a:solidFill>
              </a:ln>
            </p:spPr>
            <p:style>
              <a:lnRef idx="1">
                <a:schemeClr val="accent1"/>
              </a:lnRef>
              <a:fillRef idx="0">
                <a:schemeClr val="accent1"/>
              </a:fillRef>
              <a:effectRef idx="0">
                <a:schemeClr val="accent1"/>
              </a:effectRef>
              <a:fontRef idx="minor">
                <a:schemeClr val="tx1"/>
              </a:fontRef>
            </p:style>
          </p:cxnSp>
          <p:sp>
            <p:nvSpPr>
              <p:cNvPr id="31" name="文字方塊 25">
                <a:extLst>
                  <a:ext uri="{FF2B5EF4-FFF2-40B4-BE49-F238E27FC236}">
                    <a16:creationId xmlns:a16="http://schemas.microsoft.com/office/drawing/2014/main" id="{AE90C2B6-EF9C-4D5F-9AF0-68BC781450DE}"/>
                  </a:ext>
                </a:extLst>
              </p:cNvPr>
              <p:cNvSpPr txBox="1"/>
              <p:nvPr/>
            </p:nvSpPr>
            <p:spPr>
              <a:xfrm>
                <a:off x="5234824" y="155903"/>
                <a:ext cx="1323769" cy="793097"/>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TW" altLang="en-US" b="1" dirty="0">
                    <a:latin typeface="Times New Roman" panose="02020603050405020304" pitchFamily="18" charset="0"/>
                    <a:ea typeface="標楷體" panose="03000509000000000000" pitchFamily="65" charset="-120"/>
                  </a:rPr>
                  <a:t>客戶端</a:t>
                </a:r>
                <a:endParaRPr lang="en-US" altLang="zh-TW" b="1" dirty="0">
                  <a:latin typeface="Times New Roman" panose="02020603050405020304" pitchFamily="18" charset="0"/>
                  <a:ea typeface="標楷體" panose="03000509000000000000" pitchFamily="65" charset="-120"/>
                </a:endParaRPr>
              </a:p>
              <a:p>
                <a:pPr algn="ctr"/>
                <a:r>
                  <a:rPr lang="en-US" altLang="zh-TW" b="1" dirty="0">
                    <a:latin typeface="Times New Roman" panose="02020603050405020304" pitchFamily="18" charset="0"/>
                    <a:ea typeface="標楷體" panose="03000509000000000000" pitchFamily="65" charset="-120"/>
                  </a:rPr>
                  <a:t>Client</a:t>
                </a:r>
                <a:endParaRPr lang="zh-TW" altLang="en-US" b="1" dirty="0">
                  <a:latin typeface="Times New Roman" panose="02020603050405020304" pitchFamily="18" charset="0"/>
                  <a:ea typeface="標楷體" panose="03000509000000000000" pitchFamily="65" charset="-120"/>
                </a:endParaRPr>
              </a:p>
            </p:txBody>
          </p:sp>
          <p:sp>
            <p:nvSpPr>
              <p:cNvPr id="32" name="文字方塊 26">
                <a:extLst>
                  <a:ext uri="{FF2B5EF4-FFF2-40B4-BE49-F238E27FC236}">
                    <a16:creationId xmlns:a16="http://schemas.microsoft.com/office/drawing/2014/main" id="{BEBC2378-75E2-4649-A0B7-718224C53033}"/>
                  </a:ext>
                </a:extLst>
              </p:cNvPr>
              <p:cNvSpPr txBox="1"/>
              <p:nvPr/>
            </p:nvSpPr>
            <p:spPr>
              <a:xfrm>
                <a:off x="8108500" y="118728"/>
                <a:ext cx="1298962" cy="793097"/>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TW" altLang="en-US" b="1" dirty="0">
                    <a:latin typeface="Times New Roman" panose="02020603050405020304" pitchFamily="18" charset="0"/>
                    <a:ea typeface="標楷體" panose="03000509000000000000" pitchFamily="65" charset="-120"/>
                  </a:rPr>
                  <a:t>伺服器</a:t>
                </a:r>
                <a:endParaRPr lang="en-US" altLang="zh-TW" b="1" dirty="0">
                  <a:latin typeface="Times New Roman" panose="02020603050405020304" pitchFamily="18" charset="0"/>
                  <a:ea typeface="標楷體" panose="03000509000000000000" pitchFamily="65" charset="-120"/>
                </a:endParaRPr>
              </a:p>
              <a:p>
                <a:pPr algn="ctr"/>
                <a:r>
                  <a:rPr lang="en-US" altLang="zh-TW" b="1" dirty="0">
                    <a:latin typeface="Times New Roman" panose="02020603050405020304" pitchFamily="18" charset="0"/>
                    <a:ea typeface="標楷體" panose="03000509000000000000" pitchFamily="65" charset="-120"/>
                  </a:rPr>
                  <a:t>server</a:t>
                </a:r>
                <a:endParaRPr lang="zh-TW" altLang="en-US" b="1" dirty="0">
                  <a:latin typeface="Times New Roman" panose="02020603050405020304" pitchFamily="18" charset="0"/>
                  <a:ea typeface="標楷體" panose="03000509000000000000" pitchFamily="65" charset="-120"/>
                </a:endParaRPr>
              </a:p>
            </p:txBody>
          </p:sp>
          <p:sp>
            <p:nvSpPr>
              <p:cNvPr id="33" name="文字方塊 29">
                <a:extLst>
                  <a:ext uri="{FF2B5EF4-FFF2-40B4-BE49-F238E27FC236}">
                    <a16:creationId xmlns:a16="http://schemas.microsoft.com/office/drawing/2014/main" id="{34565110-438C-49FC-939B-9379088EE53B}"/>
                  </a:ext>
                </a:extLst>
              </p:cNvPr>
              <p:cNvSpPr txBox="1"/>
              <p:nvPr/>
            </p:nvSpPr>
            <p:spPr>
              <a:xfrm rot="448962">
                <a:off x="6690154" y="2164489"/>
                <a:ext cx="1625001" cy="415431"/>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TW" sz="1600" b="1" dirty="0">
                    <a:latin typeface="Times New Roman" panose="02020603050405020304" pitchFamily="18" charset="0"/>
                    <a:ea typeface="標楷體" panose="03000509000000000000" pitchFamily="65" charset="-120"/>
                  </a:rPr>
                  <a:t>1. SYN</a:t>
                </a:r>
                <a:r>
                  <a:rPr lang="zh-TW" altLang="en-US" sz="1600" b="1" dirty="0">
                    <a:latin typeface="Times New Roman" panose="02020603050405020304" pitchFamily="18" charset="0"/>
                    <a:ea typeface="標楷體" panose="03000509000000000000" pitchFamily="65" charset="-120"/>
                  </a:rPr>
                  <a:t>　</a:t>
                </a:r>
                <a:endParaRPr lang="zh-TW" altLang="en-US" sz="1600" b="1" i="1" dirty="0">
                  <a:solidFill>
                    <a:srgbClr val="FF0000"/>
                  </a:solidFill>
                  <a:latin typeface="Times New Roman" panose="02020603050405020304" pitchFamily="18" charset="0"/>
                  <a:ea typeface="標楷體" panose="03000509000000000000" pitchFamily="65" charset="-120"/>
                </a:endParaRPr>
              </a:p>
            </p:txBody>
          </p:sp>
          <p:sp>
            <p:nvSpPr>
              <p:cNvPr id="34" name="文字方塊 32">
                <a:extLst>
                  <a:ext uri="{FF2B5EF4-FFF2-40B4-BE49-F238E27FC236}">
                    <a16:creationId xmlns:a16="http://schemas.microsoft.com/office/drawing/2014/main" id="{8AE38822-1FAB-4DEC-93C9-B2374BBFB36C}"/>
                  </a:ext>
                </a:extLst>
              </p:cNvPr>
              <p:cNvSpPr txBox="1"/>
              <p:nvPr/>
            </p:nvSpPr>
            <p:spPr>
              <a:xfrm rot="21116786">
                <a:off x="5165597" y="2604902"/>
                <a:ext cx="3576414" cy="415431"/>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TW" sz="1600" b="1" dirty="0">
                    <a:latin typeface="Times New Roman" panose="02020603050405020304" pitchFamily="18" charset="0"/>
                    <a:ea typeface="標楷體" panose="03000509000000000000" pitchFamily="65" charset="-120"/>
                  </a:rPr>
                  <a:t>2. SYN ,  ACK</a:t>
                </a:r>
                <a:endParaRPr lang="zh-TW" altLang="en-US" sz="1600" b="1" i="1" dirty="0">
                  <a:solidFill>
                    <a:srgbClr val="00B050"/>
                  </a:solidFill>
                  <a:latin typeface="Times New Roman" panose="02020603050405020304" pitchFamily="18" charset="0"/>
                  <a:ea typeface="標楷體" panose="03000509000000000000" pitchFamily="65" charset="-120"/>
                </a:endParaRPr>
              </a:p>
            </p:txBody>
          </p:sp>
          <p:sp>
            <p:nvSpPr>
              <p:cNvPr id="35" name="文字方塊 35">
                <a:extLst>
                  <a:ext uri="{FF2B5EF4-FFF2-40B4-BE49-F238E27FC236}">
                    <a16:creationId xmlns:a16="http://schemas.microsoft.com/office/drawing/2014/main" id="{3B614BDE-9479-46CB-A8CE-6170602E1251}"/>
                  </a:ext>
                </a:extLst>
              </p:cNvPr>
              <p:cNvSpPr txBox="1"/>
              <p:nvPr/>
            </p:nvSpPr>
            <p:spPr>
              <a:xfrm rot="401909">
                <a:off x="6265199" y="3886279"/>
                <a:ext cx="1903595" cy="415431"/>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TW" sz="1600" b="1" dirty="0">
                    <a:latin typeface="Times New Roman" panose="02020603050405020304" pitchFamily="18" charset="0"/>
                    <a:ea typeface="標楷體" panose="03000509000000000000" pitchFamily="65" charset="-120"/>
                  </a:rPr>
                  <a:t>3. ACK</a:t>
                </a:r>
                <a:endParaRPr lang="zh-TW" altLang="en-US" sz="1600" b="1" i="1" dirty="0">
                  <a:solidFill>
                    <a:srgbClr val="00B050"/>
                  </a:solidFill>
                  <a:latin typeface="Times New Roman" panose="02020603050405020304" pitchFamily="18" charset="0"/>
                  <a:ea typeface="標楷體" panose="03000509000000000000" pitchFamily="65" charset="-120"/>
                </a:endParaRPr>
              </a:p>
            </p:txBody>
          </p:sp>
          <p:pic>
            <p:nvPicPr>
              <p:cNvPr id="36" name="圖片 35">
                <a:extLst>
                  <a:ext uri="{FF2B5EF4-FFF2-40B4-BE49-F238E27FC236}">
                    <a16:creationId xmlns:a16="http://schemas.microsoft.com/office/drawing/2014/main" id="{7A53BFF2-671C-468D-8D50-47FC1B10DF13}"/>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0" b="100000" l="586" r="100000">
                            <a14:foregroundMark x1="5273" y1="44141" x2="5273" y2="44141"/>
                            <a14:foregroundMark x1="4883" y1="38281" x2="4883" y2="38281"/>
                            <a14:foregroundMark x1="7227" y1="20703" x2="4102" y2="44141"/>
                            <a14:foregroundMark x1="11914" y1="74023" x2="59375" y2="79297"/>
                            <a14:foregroundMark x1="37500" y1="64258" x2="78125" y2="65430"/>
                            <a14:foregroundMark x1="20117" y1="3125" x2="90625" y2="5469"/>
                            <a14:foregroundMark x1="46289" y1="86328" x2="52344" y2="95117"/>
                            <a14:foregroundMark x1="7813" y1="63477" x2="38281" y2="64063"/>
                            <a14:foregroundMark x1="85742" y1="64844" x2="97070" y2="66406"/>
                            <a14:foregroundMark x1="95313" y1="6641" x2="95898" y2="48828"/>
                            <a14:foregroundMark x1="16602" y1="3711" x2="3125" y2="4883"/>
                            <a14:foregroundMark x1="43359" y1="88086" x2="61719" y2="84180"/>
                            <a14:foregroundMark x1="4688" y1="48047" x2="3711" y2="69531"/>
                            <a14:backgroundMark x1="23633" y1="24805" x2="23633" y2="24805"/>
                            <a14:backgroundMark x1="30469" y1="44727" x2="30469" y2="44727"/>
                            <a14:backgroundMark x1="76563" y1="31055" x2="76563" y2="31055"/>
                            <a14:backgroundMark x1="78906" y1="46484" x2="78906" y2="46484"/>
                          </a14:backgroundRemoval>
                        </a14:imgEffect>
                      </a14:imgLayer>
                    </a14:imgProps>
                  </a:ext>
                  <a:ext uri="{28A0092B-C50C-407E-A947-70E740481C1C}">
                    <a14:useLocalDpi xmlns:a14="http://schemas.microsoft.com/office/drawing/2010/main" val="0"/>
                  </a:ext>
                </a:extLst>
              </a:blip>
              <a:stretch>
                <a:fillRect/>
              </a:stretch>
            </p:blipFill>
            <p:spPr>
              <a:xfrm>
                <a:off x="5428842" y="998531"/>
                <a:ext cx="887926" cy="815423"/>
              </a:xfrm>
              <a:prstGeom prst="rect">
                <a:avLst/>
              </a:prstGeom>
            </p:spPr>
          </p:pic>
          <p:sp>
            <p:nvSpPr>
              <p:cNvPr id="37" name="矩形 36">
                <a:extLst>
                  <a:ext uri="{FF2B5EF4-FFF2-40B4-BE49-F238E27FC236}">
                    <a16:creationId xmlns:a16="http://schemas.microsoft.com/office/drawing/2014/main" id="{4CB31A56-209A-498A-A677-942AED6F4E04}"/>
                  </a:ext>
                </a:extLst>
              </p:cNvPr>
              <p:cNvSpPr/>
              <p:nvPr/>
            </p:nvSpPr>
            <p:spPr>
              <a:xfrm>
                <a:off x="5578419" y="1153762"/>
                <a:ext cx="593252" cy="32640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sz="1050" b="1">
                  <a:solidFill>
                    <a:schemeClr val="tx1"/>
                  </a:solidFill>
                  <a:latin typeface="Times New Roman" panose="02020603050405020304" pitchFamily="18" charset="0"/>
                  <a:ea typeface="標楷體" panose="03000509000000000000" pitchFamily="65" charset="-120"/>
                </a:endParaRPr>
              </a:p>
            </p:txBody>
          </p:sp>
        </p:grpSp>
        <p:pic>
          <p:nvPicPr>
            <p:cNvPr id="27" name="圖片 26">
              <a:extLst>
                <a:ext uri="{FF2B5EF4-FFF2-40B4-BE49-F238E27FC236}">
                  <a16:creationId xmlns:a16="http://schemas.microsoft.com/office/drawing/2014/main" id="{BADF3A45-1DD0-4A66-8BA6-C018A4ED5E9E}"/>
                </a:ext>
              </a:extLst>
            </p:cNvPr>
            <p:cNvPicPr>
              <a:picLocks noChangeAspect="1"/>
            </p:cNvPicPr>
            <p:nvPr/>
          </p:nvPicPr>
          <p:blipFill>
            <a:blip r:embed="rId4" cstate="print">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779982" y="983208"/>
              <a:ext cx="1996092" cy="1408306"/>
            </a:xfrm>
            <a:prstGeom prst="rect">
              <a:avLst/>
            </a:prstGeom>
          </p:spPr>
        </p:pic>
      </p:grpSp>
      <p:cxnSp>
        <p:nvCxnSpPr>
          <p:cNvPr id="38" name="直線單箭頭接點 37"/>
          <p:cNvCxnSpPr>
            <a:stCxn id="36" idx="2"/>
          </p:cNvCxnSpPr>
          <p:nvPr/>
        </p:nvCxnSpPr>
        <p:spPr>
          <a:xfrm>
            <a:off x="5214630" y="4175754"/>
            <a:ext cx="2203171" cy="519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9"/>
          <p:cNvCxnSpPr/>
          <p:nvPr/>
        </p:nvCxnSpPr>
        <p:spPr>
          <a:xfrm flipH="1">
            <a:off x="5232883" y="4843185"/>
            <a:ext cx="2083048" cy="470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1"/>
          <p:cNvCxnSpPr/>
          <p:nvPr/>
        </p:nvCxnSpPr>
        <p:spPr>
          <a:xfrm flipH="1">
            <a:off x="5225767" y="4885788"/>
            <a:ext cx="2097280" cy="485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p:nvPr/>
        </p:nvCxnSpPr>
        <p:spPr>
          <a:xfrm>
            <a:off x="5319923" y="5814381"/>
            <a:ext cx="1945000" cy="616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8" name="群組 47">
            <a:extLst>
              <a:ext uri="{FF2B5EF4-FFF2-40B4-BE49-F238E27FC236}">
                <a16:creationId xmlns:a16="http://schemas.microsoft.com/office/drawing/2014/main" id="{A7F88BBE-854D-4A7F-B60B-E21B426C65E8}"/>
              </a:ext>
            </a:extLst>
          </p:cNvPr>
          <p:cNvGrpSpPr/>
          <p:nvPr/>
        </p:nvGrpSpPr>
        <p:grpSpPr>
          <a:xfrm>
            <a:off x="287505" y="2646313"/>
            <a:ext cx="3461097" cy="3785388"/>
            <a:chOff x="5243576" y="367051"/>
            <a:chExt cx="4532498" cy="4644955"/>
          </a:xfrm>
        </p:grpSpPr>
        <p:grpSp>
          <p:nvGrpSpPr>
            <p:cNvPr id="49" name="群組 48">
              <a:extLst>
                <a:ext uri="{FF2B5EF4-FFF2-40B4-BE49-F238E27FC236}">
                  <a16:creationId xmlns:a16="http://schemas.microsoft.com/office/drawing/2014/main" id="{98F4DDCF-3168-45A9-B9A5-9F8DB9154AEE}"/>
                </a:ext>
              </a:extLst>
            </p:cNvPr>
            <p:cNvGrpSpPr/>
            <p:nvPr/>
          </p:nvGrpSpPr>
          <p:grpSpPr>
            <a:xfrm>
              <a:off x="5243576" y="367051"/>
              <a:ext cx="4172638" cy="4644955"/>
              <a:chOff x="5234824" y="118728"/>
              <a:chExt cx="4172638" cy="4644955"/>
            </a:xfrm>
          </p:grpSpPr>
          <p:sp>
            <p:nvSpPr>
              <p:cNvPr id="51" name="矩形 50">
                <a:extLst>
                  <a:ext uri="{FF2B5EF4-FFF2-40B4-BE49-F238E27FC236}">
                    <a16:creationId xmlns:a16="http://schemas.microsoft.com/office/drawing/2014/main" id="{DCF75ACE-AA57-47D3-94EB-FF94F01A76E2}"/>
                  </a:ext>
                </a:extLst>
              </p:cNvPr>
              <p:cNvSpPr/>
              <p:nvPr/>
            </p:nvSpPr>
            <p:spPr>
              <a:xfrm>
                <a:off x="6321610" y="1043117"/>
                <a:ext cx="2052699" cy="646590"/>
              </a:xfrm>
              <a:prstGeom prst="rect">
                <a:avLst/>
              </a:prstGeom>
            </p:spPr>
            <p:txBody>
              <a:bodyPr wrap="none">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sz="2800" b="1" dirty="0">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三向交握</a:t>
                </a:r>
              </a:p>
            </p:txBody>
          </p:sp>
          <p:cxnSp>
            <p:nvCxnSpPr>
              <p:cNvPr id="52" name="直線接點 51">
                <a:extLst>
                  <a:ext uri="{FF2B5EF4-FFF2-40B4-BE49-F238E27FC236}">
                    <a16:creationId xmlns:a16="http://schemas.microsoft.com/office/drawing/2014/main" id="{59CC8DC7-3F92-443D-A8F4-6F5E4948EE4C}"/>
                  </a:ext>
                </a:extLst>
              </p:cNvPr>
              <p:cNvCxnSpPr>
                <a:cxnSpLocks/>
              </p:cNvCxnSpPr>
              <p:nvPr/>
            </p:nvCxnSpPr>
            <p:spPr>
              <a:xfrm flipH="1">
                <a:off x="5872805" y="1831019"/>
                <a:ext cx="4481" cy="2932664"/>
              </a:xfrm>
              <a:prstGeom prst="line">
                <a:avLst/>
              </a:prstGeom>
              <a:ln w="28575">
                <a:solidFill>
                  <a:srgbClr val="3081A8"/>
                </a:solidFill>
              </a:ln>
            </p:spPr>
            <p:style>
              <a:lnRef idx="1">
                <a:schemeClr val="accent1"/>
              </a:lnRef>
              <a:fillRef idx="0">
                <a:schemeClr val="accent1"/>
              </a:fillRef>
              <a:effectRef idx="0">
                <a:schemeClr val="accent1"/>
              </a:effectRef>
              <a:fontRef idx="minor">
                <a:schemeClr val="tx1"/>
              </a:fontRef>
            </p:style>
          </p:cxnSp>
          <p:cxnSp>
            <p:nvCxnSpPr>
              <p:cNvPr id="53" name="直線接點 52">
                <a:extLst>
                  <a:ext uri="{FF2B5EF4-FFF2-40B4-BE49-F238E27FC236}">
                    <a16:creationId xmlns:a16="http://schemas.microsoft.com/office/drawing/2014/main" id="{3A10F365-D340-4FA3-956B-CC30A5E76AAA}"/>
                  </a:ext>
                </a:extLst>
              </p:cNvPr>
              <p:cNvCxnSpPr>
                <a:cxnSpLocks/>
              </p:cNvCxnSpPr>
              <p:nvPr/>
            </p:nvCxnSpPr>
            <p:spPr>
              <a:xfrm flipH="1">
                <a:off x="8757982" y="1631525"/>
                <a:ext cx="2727" cy="3132158"/>
              </a:xfrm>
              <a:prstGeom prst="line">
                <a:avLst/>
              </a:prstGeom>
              <a:ln w="28575">
                <a:solidFill>
                  <a:srgbClr val="3081A8"/>
                </a:solidFill>
              </a:ln>
            </p:spPr>
            <p:style>
              <a:lnRef idx="1">
                <a:schemeClr val="accent1"/>
              </a:lnRef>
              <a:fillRef idx="0">
                <a:schemeClr val="accent1"/>
              </a:fillRef>
              <a:effectRef idx="0">
                <a:schemeClr val="accent1"/>
              </a:effectRef>
              <a:fontRef idx="minor">
                <a:schemeClr val="tx1"/>
              </a:fontRef>
            </p:style>
          </p:cxnSp>
          <p:sp>
            <p:nvSpPr>
              <p:cNvPr id="54" name="文字方塊 25">
                <a:extLst>
                  <a:ext uri="{FF2B5EF4-FFF2-40B4-BE49-F238E27FC236}">
                    <a16:creationId xmlns:a16="http://schemas.microsoft.com/office/drawing/2014/main" id="{AE90C2B6-EF9C-4D5F-9AF0-68BC781450DE}"/>
                  </a:ext>
                </a:extLst>
              </p:cNvPr>
              <p:cNvSpPr txBox="1"/>
              <p:nvPr/>
            </p:nvSpPr>
            <p:spPr>
              <a:xfrm>
                <a:off x="5234824" y="155903"/>
                <a:ext cx="1323769" cy="793097"/>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TW" altLang="en-US" b="1" dirty="0">
                    <a:latin typeface="Times New Roman" panose="02020603050405020304" pitchFamily="18" charset="0"/>
                    <a:ea typeface="標楷體" panose="03000509000000000000" pitchFamily="65" charset="-120"/>
                  </a:rPr>
                  <a:t>客戶端</a:t>
                </a:r>
                <a:endParaRPr lang="en-US" altLang="zh-TW" b="1" dirty="0">
                  <a:latin typeface="Times New Roman" panose="02020603050405020304" pitchFamily="18" charset="0"/>
                  <a:ea typeface="標楷體" panose="03000509000000000000" pitchFamily="65" charset="-120"/>
                </a:endParaRPr>
              </a:p>
              <a:p>
                <a:pPr algn="ctr"/>
                <a:r>
                  <a:rPr lang="en-US" altLang="zh-TW" b="1" dirty="0">
                    <a:latin typeface="Times New Roman" panose="02020603050405020304" pitchFamily="18" charset="0"/>
                    <a:ea typeface="標楷體" panose="03000509000000000000" pitchFamily="65" charset="-120"/>
                  </a:rPr>
                  <a:t>Client</a:t>
                </a:r>
                <a:endParaRPr lang="zh-TW" altLang="en-US" b="1" dirty="0">
                  <a:latin typeface="Times New Roman" panose="02020603050405020304" pitchFamily="18" charset="0"/>
                  <a:ea typeface="標楷體" panose="03000509000000000000" pitchFamily="65" charset="-120"/>
                </a:endParaRPr>
              </a:p>
            </p:txBody>
          </p:sp>
          <p:sp>
            <p:nvSpPr>
              <p:cNvPr id="55" name="文字方塊 26">
                <a:extLst>
                  <a:ext uri="{FF2B5EF4-FFF2-40B4-BE49-F238E27FC236}">
                    <a16:creationId xmlns:a16="http://schemas.microsoft.com/office/drawing/2014/main" id="{BEBC2378-75E2-4649-A0B7-718224C53033}"/>
                  </a:ext>
                </a:extLst>
              </p:cNvPr>
              <p:cNvSpPr txBox="1"/>
              <p:nvPr/>
            </p:nvSpPr>
            <p:spPr>
              <a:xfrm>
                <a:off x="8108500" y="118728"/>
                <a:ext cx="1298962" cy="793097"/>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TW" altLang="en-US" b="1" dirty="0">
                    <a:latin typeface="Times New Roman" panose="02020603050405020304" pitchFamily="18" charset="0"/>
                    <a:ea typeface="標楷體" panose="03000509000000000000" pitchFamily="65" charset="-120"/>
                  </a:rPr>
                  <a:t>伺服器</a:t>
                </a:r>
                <a:endParaRPr lang="en-US" altLang="zh-TW" b="1" dirty="0">
                  <a:latin typeface="Times New Roman" panose="02020603050405020304" pitchFamily="18" charset="0"/>
                  <a:ea typeface="標楷體" panose="03000509000000000000" pitchFamily="65" charset="-120"/>
                </a:endParaRPr>
              </a:p>
              <a:p>
                <a:pPr algn="ctr"/>
                <a:r>
                  <a:rPr lang="en-US" altLang="zh-TW" b="1" dirty="0">
                    <a:latin typeface="Times New Roman" panose="02020603050405020304" pitchFamily="18" charset="0"/>
                    <a:ea typeface="標楷體" panose="03000509000000000000" pitchFamily="65" charset="-120"/>
                  </a:rPr>
                  <a:t>server</a:t>
                </a:r>
                <a:endParaRPr lang="zh-TW" altLang="en-US" b="1" dirty="0">
                  <a:latin typeface="Times New Roman" panose="02020603050405020304" pitchFamily="18" charset="0"/>
                  <a:ea typeface="標楷體" panose="03000509000000000000" pitchFamily="65" charset="-120"/>
                </a:endParaRPr>
              </a:p>
            </p:txBody>
          </p:sp>
          <p:sp>
            <p:nvSpPr>
              <p:cNvPr id="56" name="文字方塊 29">
                <a:extLst>
                  <a:ext uri="{FF2B5EF4-FFF2-40B4-BE49-F238E27FC236}">
                    <a16:creationId xmlns:a16="http://schemas.microsoft.com/office/drawing/2014/main" id="{34565110-438C-49FC-939B-9379088EE53B}"/>
                  </a:ext>
                </a:extLst>
              </p:cNvPr>
              <p:cNvSpPr txBox="1"/>
              <p:nvPr/>
            </p:nvSpPr>
            <p:spPr>
              <a:xfrm rot="448962">
                <a:off x="6514408" y="1703207"/>
                <a:ext cx="1625001" cy="415431"/>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TW" sz="1600" b="1" dirty="0">
                    <a:latin typeface="Times New Roman" panose="02020603050405020304" pitchFamily="18" charset="0"/>
                    <a:ea typeface="標楷體" panose="03000509000000000000" pitchFamily="65" charset="-120"/>
                  </a:rPr>
                  <a:t>1. SYN</a:t>
                </a:r>
                <a:r>
                  <a:rPr lang="zh-TW" altLang="en-US" sz="1600" b="1" dirty="0">
                    <a:latin typeface="Times New Roman" panose="02020603050405020304" pitchFamily="18" charset="0"/>
                    <a:ea typeface="標楷體" panose="03000509000000000000" pitchFamily="65" charset="-120"/>
                  </a:rPr>
                  <a:t>　</a:t>
                </a:r>
                <a:endParaRPr lang="zh-TW" altLang="en-US" sz="1600" b="1" i="1" dirty="0">
                  <a:solidFill>
                    <a:srgbClr val="FF0000"/>
                  </a:solidFill>
                  <a:latin typeface="Times New Roman" panose="02020603050405020304" pitchFamily="18" charset="0"/>
                  <a:ea typeface="標楷體" panose="03000509000000000000" pitchFamily="65" charset="-120"/>
                </a:endParaRPr>
              </a:p>
            </p:txBody>
          </p:sp>
          <p:sp>
            <p:nvSpPr>
              <p:cNvPr id="58" name="文字方塊 35">
                <a:extLst>
                  <a:ext uri="{FF2B5EF4-FFF2-40B4-BE49-F238E27FC236}">
                    <a16:creationId xmlns:a16="http://schemas.microsoft.com/office/drawing/2014/main" id="{3B614BDE-9479-46CB-A8CE-6170602E1251}"/>
                  </a:ext>
                </a:extLst>
              </p:cNvPr>
              <p:cNvSpPr txBox="1"/>
              <p:nvPr/>
            </p:nvSpPr>
            <p:spPr>
              <a:xfrm rot="401909">
                <a:off x="6255544" y="4245656"/>
                <a:ext cx="1903595" cy="415431"/>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TW" sz="1600" b="1" dirty="0">
                    <a:latin typeface="Times New Roman" panose="02020603050405020304" pitchFamily="18" charset="0"/>
                    <a:ea typeface="標楷體" panose="03000509000000000000" pitchFamily="65" charset="-120"/>
                  </a:rPr>
                  <a:t>ACK </a:t>
                </a:r>
                <a:endParaRPr lang="zh-TW" altLang="en-US" sz="1600" b="1" i="1" dirty="0">
                  <a:solidFill>
                    <a:srgbClr val="00B050"/>
                  </a:solidFill>
                  <a:latin typeface="Times New Roman" panose="02020603050405020304" pitchFamily="18" charset="0"/>
                  <a:ea typeface="標楷體" panose="03000509000000000000" pitchFamily="65" charset="-120"/>
                </a:endParaRPr>
              </a:p>
            </p:txBody>
          </p:sp>
          <p:pic>
            <p:nvPicPr>
              <p:cNvPr id="59" name="圖片 58">
                <a:extLst>
                  <a:ext uri="{FF2B5EF4-FFF2-40B4-BE49-F238E27FC236}">
                    <a16:creationId xmlns:a16="http://schemas.microsoft.com/office/drawing/2014/main" id="{7A53BFF2-671C-468D-8D50-47FC1B10DF13}"/>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0" b="100000" l="586" r="100000">
                            <a14:foregroundMark x1="5273" y1="44141" x2="5273" y2="44141"/>
                            <a14:foregroundMark x1="4883" y1="38281" x2="4883" y2="38281"/>
                            <a14:foregroundMark x1="7227" y1="20703" x2="4102" y2="44141"/>
                            <a14:foregroundMark x1="11914" y1="74023" x2="59375" y2="79297"/>
                            <a14:foregroundMark x1="37500" y1="64258" x2="78125" y2="65430"/>
                            <a14:foregroundMark x1="20117" y1="3125" x2="90625" y2="5469"/>
                            <a14:foregroundMark x1="46289" y1="86328" x2="52344" y2="95117"/>
                            <a14:foregroundMark x1="7813" y1="63477" x2="38281" y2="64063"/>
                            <a14:foregroundMark x1="85742" y1="64844" x2="97070" y2="66406"/>
                            <a14:foregroundMark x1="95313" y1="6641" x2="95898" y2="48828"/>
                            <a14:foregroundMark x1="16602" y1="3711" x2="3125" y2="4883"/>
                            <a14:foregroundMark x1="43359" y1="88086" x2="61719" y2="84180"/>
                            <a14:foregroundMark x1="4688" y1="48047" x2="3711" y2="69531"/>
                            <a14:backgroundMark x1="23633" y1="24805" x2="23633" y2="24805"/>
                            <a14:backgroundMark x1="30469" y1="44727" x2="30469" y2="44727"/>
                            <a14:backgroundMark x1="76563" y1="31055" x2="76563" y2="31055"/>
                            <a14:backgroundMark x1="78906" y1="46484" x2="78906" y2="46484"/>
                          </a14:backgroundRemoval>
                        </a14:imgEffect>
                      </a14:imgLayer>
                    </a14:imgProps>
                  </a:ext>
                  <a:ext uri="{28A0092B-C50C-407E-A947-70E740481C1C}">
                    <a14:useLocalDpi xmlns:a14="http://schemas.microsoft.com/office/drawing/2010/main" val="0"/>
                  </a:ext>
                </a:extLst>
              </a:blip>
              <a:stretch>
                <a:fillRect/>
              </a:stretch>
            </p:blipFill>
            <p:spPr>
              <a:xfrm>
                <a:off x="5428842" y="998531"/>
                <a:ext cx="887926" cy="815423"/>
              </a:xfrm>
              <a:prstGeom prst="rect">
                <a:avLst/>
              </a:prstGeom>
            </p:spPr>
          </p:pic>
          <p:sp>
            <p:nvSpPr>
              <p:cNvPr id="60" name="矩形 59">
                <a:extLst>
                  <a:ext uri="{FF2B5EF4-FFF2-40B4-BE49-F238E27FC236}">
                    <a16:creationId xmlns:a16="http://schemas.microsoft.com/office/drawing/2014/main" id="{4CB31A56-209A-498A-A677-942AED6F4E04}"/>
                  </a:ext>
                </a:extLst>
              </p:cNvPr>
              <p:cNvSpPr/>
              <p:nvPr/>
            </p:nvSpPr>
            <p:spPr>
              <a:xfrm>
                <a:off x="5578419" y="1153762"/>
                <a:ext cx="593252" cy="32640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sz="1050" b="1">
                  <a:solidFill>
                    <a:schemeClr val="tx1"/>
                  </a:solidFill>
                  <a:latin typeface="Times New Roman" panose="02020603050405020304" pitchFamily="18" charset="0"/>
                  <a:ea typeface="標楷體" panose="03000509000000000000" pitchFamily="65" charset="-120"/>
                </a:endParaRPr>
              </a:p>
            </p:txBody>
          </p:sp>
        </p:grpSp>
        <p:pic>
          <p:nvPicPr>
            <p:cNvPr id="50" name="圖片 49">
              <a:extLst>
                <a:ext uri="{FF2B5EF4-FFF2-40B4-BE49-F238E27FC236}">
                  <a16:creationId xmlns:a16="http://schemas.microsoft.com/office/drawing/2014/main" id="{BADF3A45-1DD0-4A66-8BA6-C018A4ED5E9E}"/>
                </a:ext>
              </a:extLst>
            </p:cNvPr>
            <p:cNvPicPr>
              <a:picLocks noChangeAspect="1"/>
            </p:cNvPicPr>
            <p:nvPr/>
          </p:nvPicPr>
          <p:blipFill>
            <a:blip r:embed="rId4" cstate="print">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779982" y="983208"/>
              <a:ext cx="1996092" cy="1408306"/>
            </a:xfrm>
            <a:prstGeom prst="rect">
              <a:avLst/>
            </a:prstGeom>
          </p:spPr>
        </p:pic>
      </p:grpSp>
      <p:cxnSp>
        <p:nvCxnSpPr>
          <p:cNvPr id="61" name="直線單箭頭接點 60"/>
          <p:cNvCxnSpPr>
            <a:stCxn id="59" idx="2"/>
          </p:cNvCxnSpPr>
          <p:nvPr/>
        </p:nvCxnSpPr>
        <p:spPr>
          <a:xfrm>
            <a:off x="774679" y="4027831"/>
            <a:ext cx="2203171" cy="5195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2" name="直線單箭頭接點 61"/>
          <p:cNvCxnSpPr/>
          <p:nvPr/>
        </p:nvCxnSpPr>
        <p:spPr>
          <a:xfrm flipH="1">
            <a:off x="914191" y="4714751"/>
            <a:ext cx="2083048" cy="470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直線單箭頭接點 62"/>
          <p:cNvCxnSpPr/>
          <p:nvPr/>
        </p:nvCxnSpPr>
        <p:spPr>
          <a:xfrm flipH="1">
            <a:off x="855497" y="4687919"/>
            <a:ext cx="2097280" cy="48515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線單箭頭接點 63"/>
          <p:cNvCxnSpPr/>
          <p:nvPr/>
        </p:nvCxnSpPr>
        <p:spPr>
          <a:xfrm>
            <a:off x="872157" y="5554089"/>
            <a:ext cx="2105693" cy="87761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5" name="矩形 64"/>
          <p:cNvSpPr/>
          <p:nvPr/>
        </p:nvSpPr>
        <p:spPr>
          <a:xfrm>
            <a:off x="2672297" y="5173075"/>
            <a:ext cx="1469120" cy="461665"/>
          </a:xfrm>
          <a:prstGeom prst="rect">
            <a:avLst/>
          </a:prstGeom>
        </p:spPr>
        <p:txBody>
          <a:bodyPr wrap="none">
            <a:spAutoFit/>
          </a:bodyPr>
          <a:lstStyle/>
          <a:p>
            <a:r>
              <a:rPr lang="zh-TW" altLang="en-US" sz="1200" b="1" dirty="0">
                <a:latin typeface="Times New Roman" panose="02020603050405020304" pitchFamily="18" charset="0"/>
                <a:ea typeface="標楷體" panose="03000509000000000000" pitchFamily="65" charset="-120"/>
              </a:rPr>
              <a:t>伺服器</a:t>
            </a:r>
            <a:r>
              <a:rPr lang="zh-TW" altLang="en-US" sz="1200" dirty="0"/>
              <a:t>送出</a:t>
            </a:r>
            <a:r>
              <a:rPr lang="en-US" altLang="zh-TW" sz="1200" dirty="0" err="1"/>
              <a:t>syn</a:t>
            </a:r>
            <a:r>
              <a:rPr lang="zh-TW" altLang="en-US" sz="1200" dirty="0"/>
              <a:t>封包</a:t>
            </a:r>
            <a:endParaRPr lang="en-US" altLang="zh-TW" sz="1200" dirty="0"/>
          </a:p>
          <a:p>
            <a:r>
              <a:rPr lang="zh-TW" altLang="en-US" sz="1200" dirty="0"/>
              <a:t>要求</a:t>
            </a:r>
            <a:r>
              <a:rPr lang="zh-TW" altLang="en-US" sz="1200" b="1" dirty="0">
                <a:latin typeface="Times New Roman" panose="02020603050405020304" pitchFamily="18" charset="0"/>
                <a:ea typeface="標楷體" panose="03000509000000000000" pitchFamily="65" charset="-120"/>
              </a:rPr>
              <a:t>客戶端</a:t>
            </a:r>
            <a:r>
              <a:rPr lang="zh-TW" altLang="en-US" sz="1200" dirty="0"/>
              <a:t>確認</a:t>
            </a:r>
          </a:p>
        </p:txBody>
      </p:sp>
      <p:sp>
        <p:nvSpPr>
          <p:cNvPr id="66" name="矩形 65"/>
          <p:cNvSpPr/>
          <p:nvPr/>
        </p:nvSpPr>
        <p:spPr>
          <a:xfrm>
            <a:off x="2967608" y="4454411"/>
            <a:ext cx="1512402" cy="461665"/>
          </a:xfrm>
          <a:prstGeom prst="rect">
            <a:avLst/>
          </a:prstGeom>
        </p:spPr>
        <p:txBody>
          <a:bodyPr wrap="none">
            <a:spAutoFit/>
          </a:bodyPr>
          <a:lstStyle/>
          <a:p>
            <a:r>
              <a:rPr lang="zh-TW" altLang="en-US" sz="1200" dirty="0">
                <a:solidFill>
                  <a:srgbClr val="FF0000"/>
                </a:solidFill>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伺服器</a:t>
            </a:r>
            <a:r>
              <a:rPr lang="zh-TW" altLang="en-US" sz="1200" dirty="0">
                <a:solidFill>
                  <a:srgbClr val="FF0000"/>
                </a:solidFill>
                <a:effectLst>
                  <a:outerShdw blurRad="38100" dist="38100" dir="2700000" algn="tl">
                    <a:srgbClr val="000000">
                      <a:alpha val="43137"/>
                    </a:srgbClr>
                  </a:outerShdw>
                </a:effectLst>
              </a:rPr>
              <a:t>送出</a:t>
            </a:r>
            <a:r>
              <a:rPr lang="en-US" altLang="zh-TW" sz="1200" dirty="0">
                <a:solidFill>
                  <a:srgbClr val="FF0000"/>
                </a:solidFill>
                <a:effectLst>
                  <a:outerShdw blurRad="38100" dist="38100" dir="2700000" algn="tl">
                    <a:srgbClr val="000000">
                      <a:alpha val="43137"/>
                    </a:srgbClr>
                  </a:outerShdw>
                </a:effectLst>
              </a:rPr>
              <a:t>ACK</a:t>
            </a:r>
            <a:r>
              <a:rPr lang="zh-TW" altLang="en-US" sz="1200" dirty="0">
                <a:solidFill>
                  <a:srgbClr val="FF0000"/>
                </a:solidFill>
                <a:effectLst>
                  <a:outerShdw blurRad="38100" dist="38100" dir="2700000" algn="tl">
                    <a:srgbClr val="000000">
                      <a:alpha val="43137"/>
                    </a:srgbClr>
                  </a:outerShdw>
                </a:effectLst>
              </a:rPr>
              <a:t>封包</a:t>
            </a:r>
            <a:endParaRPr lang="en-US" altLang="zh-TW" sz="1200" dirty="0">
              <a:solidFill>
                <a:srgbClr val="FF0000"/>
              </a:solidFill>
              <a:effectLst>
                <a:outerShdw blurRad="38100" dist="38100" dir="2700000" algn="tl">
                  <a:srgbClr val="000000">
                    <a:alpha val="43137"/>
                  </a:srgbClr>
                </a:outerShdw>
              </a:effectLst>
            </a:endParaRPr>
          </a:p>
          <a:p>
            <a:r>
              <a:rPr lang="zh-TW" altLang="en-US" sz="1200" dirty="0">
                <a:solidFill>
                  <a:srgbClr val="FF0000"/>
                </a:solidFill>
                <a:effectLst>
                  <a:outerShdw blurRad="38100" dist="38100" dir="2700000" algn="tl">
                    <a:srgbClr val="000000">
                      <a:alpha val="43137"/>
                    </a:srgbClr>
                  </a:outerShdw>
                </a:effectLst>
              </a:rPr>
              <a:t>進行確認</a:t>
            </a:r>
          </a:p>
        </p:txBody>
      </p:sp>
      <p:sp>
        <p:nvSpPr>
          <p:cNvPr id="67" name="矩形 66"/>
          <p:cNvSpPr/>
          <p:nvPr/>
        </p:nvSpPr>
        <p:spPr>
          <a:xfrm>
            <a:off x="1714228" y="4549403"/>
            <a:ext cx="870751" cy="369332"/>
          </a:xfrm>
          <a:prstGeom prst="rect">
            <a:avLst/>
          </a:prstGeom>
        </p:spPr>
        <p:txBody>
          <a:bodyPr wrap="none">
            <a:spAutoFit/>
          </a:bodyPr>
          <a:lstStyle/>
          <a:p>
            <a:r>
              <a:rPr lang="en-US" altLang="zh-TW" b="1" dirty="0">
                <a:latin typeface="Times New Roman" panose="02020603050405020304" pitchFamily="18" charset="0"/>
                <a:ea typeface="標楷體" panose="03000509000000000000" pitchFamily="65" charset="-120"/>
              </a:rPr>
              <a:t>2.ACK</a:t>
            </a:r>
            <a:endParaRPr lang="zh-TW" altLang="en-US" dirty="0"/>
          </a:p>
        </p:txBody>
      </p:sp>
      <p:cxnSp>
        <p:nvCxnSpPr>
          <p:cNvPr id="68" name="直線單箭頭接點 67"/>
          <p:cNvCxnSpPr/>
          <p:nvPr/>
        </p:nvCxnSpPr>
        <p:spPr>
          <a:xfrm flipH="1">
            <a:off x="805363" y="5018898"/>
            <a:ext cx="2143259" cy="44249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9" name="矩形 68"/>
          <p:cNvSpPr/>
          <p:nvPr/>
        </p:nvSpPr>
        <p:spPr>
          <a:xfrm>
            <a:off x="1999818" y="5173075"/>
            <a:ext cx="646331" cy="369332"/>
          </a:xfrm>
          <a:prstGeom prst="rect">
            <a:avLst/>
          </a:prstGeom>
        </p:spPr>
        <p:txBody>
          <a:bodyPr wrap="none">
            <a:spAutoFit/>
          </a:bodyPr>
          <a:lstStyle/>
          <a:p>
            <a:r>
              <a:rPr lang="en-US" altLang="zh-TW" b="1" dirty="0">
                <a:latin typeface="Times New Roman" panose="02020603050405020304" pitchFamily="18" charset="0"/>
                <a:ea typeface="標楷體" panose="03000509000000000000" pitchFamily="65" charset="-120"/>
              </a:rPr>
              <a:t>SYN</a:t>
            </a:r>
            <a:endParaRPr lang="zh-TW" altLang="en-US" dirty="0"/>
          </a:p>
        </p:txBody>
      </p:sp>
      <p:sp>
        <p:nvSpPr>
          <p:cNvPr id="71" name="矩形 70"/>
          <p:cNvSpPr/>
          <p:nvPr/>
        </p:nvSpPr>
        <p:spPr>
          <a:xfrm>
            <a:off x="-26642" y="4225265"/>
            <a:ext cx="1469120" cy="461665"/>
          </a:xfrm>
          <a:prstGeom prst="rect">
            <a:avLst/>
          </a:prstGeom>
        </p:spPr>
        <p:txBody>
          <a:bodyPr wrap="none">
            <a:spAutoFit/>
          </a:bodyPr>
          <a:lstStyle/>
          <a:p>
            <a:r>
              <a:rPr lang="zh-TW" altLang="en-US" sz="1200" b="1" dirty="0">
                <a:latin typeface="Times New Roman" panose="02020603050405020304" pitchFamily="18" charset="0"/>
                <a:ea typeface="標楷體" panose="03000509000000000000" pitchFamily="65" charset="-120"/>
              </a:rPr>
              <a:t>客戶端</a:t>
            </a:r>
            <a:r>
              <a:rPr lang="zh-TW" altLang="en-US" sz="1200" dirty="0"/>
              <a:t>送出</a:t>
            </a:r>
            <a:r>
              <a:rPr lang="en-US" altLang="zh-TW" sz="1200" dirty="0" err="1"/>
              <a:t>syn</a:t>
            </a:r>
            <a:r>
              <a:rPr lang="zh-TW" altLang="en-US" sz="1200" dirty="0"/>
              <a:t>封包</a:t>
            </a:r>
            <a:endParaRPr lang="en-US" altLang="zh-TW" sz="1200" dirty="0"/>
          </a:p>
          <a:p>
            <a:r>
              <a:rPr lang="zh-TW" altLang="en-US" sz="1200" dirty="0"/>
              <a:t>要求</a:t>
            </a:r>
            <a:r>
              <a:rPr lang="zh-TW" altLang="en-US" sz="1200" b="1" dirty="0">
                <a:latin typeface="Times New Roman" panose="02020603050405020304" pitchFamily="18" charset="0"/>
                <a:ea typeface="標楷體" panose="03000509000000000000" pitchFamily="65" charset="-120"/>
              </a:rPr>
              <a:t>伺服器</a:t>
            </a:r>
            <a:r>
              <a:rPr lang="zh-TW" altLang="en-US" sz="1200" dirty="0"/>
              <a:t>確認</a:t>
            </a:r>
          </a:p>
        </p:txBody>
      </p:sp>
      <p:sp>
        <p:nvSpPr>
          <p:cNvPr id="72" name="矩形 71"/>
          <p:cNvSpPr/>
          <p:nvPr/>
        </p:nvSpPr>
        <p:spPr>
          <a:xfrm>
            <a:off x="-18166" y="5877114"/>
            <a:ext cx="1512402" cy="461665"/>
          </a:xfrm>
          <a:prstGeom prst="rect">
            <a:avLst/>
          </a:prstGeom>
        </p:spPr>
        <p:txBody>
          <a:bodyPr wrap="none">
            <a:spAutoFit/>
          </a:bodyPr>
          <a:lstStyle/>
          <a:p>
            <a:r>
              <a:rPr lang="zh-TW" altLang="en-US" sz="1200" dirty="0">
                <a:solidFill>
                  <a:srgbClr val="FF0000"/>
                </a:solidFill>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伺服器</a:t>
            </a:r>
            <a:r>
              <a:rPr lang="zh-TW" altLang="en-US" sz="1200" dirty="0">
                <a:solidFill>
                  <a:srgbClr val="FF0000"/>
                </a:solidFill>
                <a:effectLst>
                  <a:outerShdw blurRad="38100" dist="38100" dir="2700000" algn="tl">
                    <a:srgbClr val="000000">
                      <a:alpha val="43137"/>
                    </a:srgbClr>
                  </a:outerShdw>
                </a:effectLst>
              </a:rPr>
              <a:t>送出</a:t>
            </a:r>
            <a:r>
              <a:rPr lang="en-US" altLang="zh-TW" sz="1200" dirty="0">
                <a:solidFill>
                  <a:srgbClr val="FF0000"/>
                </a:solidFill>
                <a:effectLst>
                  <a:outerShdw blurRad="38100" dist="38100" dir="2700000" algn="tl">
                    <a:srgbClr val="000000">
                      <a:alpha val="43137"/>
                    </a:srgbClr>
                  </a:outerShdw>
                </a:effectLst>
              </a:rPr>
              <a:t>ACK</a:t>
            </a:r>
            <a:r>
              <a:rPr lang="zh-TW" altLang="en-US" sz="1200" dirty="0">
                <a:solidFill>
                  <a:srgbClr val="FF0000"/>
                </a:solidFill>
                <a:effectLst>
                  <a:outerShdw blurRad="38100" dist="38100" dir="2700000" algn="tl">
                    <a:srgbClr val="000000">
                      <a:alpha val="43137"/>
                    </a:srgbClr>
                  </a:outerShdw>
                </a:effectLst>
              </a:rPr>
              <a:t>封包</a:t>
            </a:r>
            <a:endParaRPr lang="en-US" altLang="zh-TW" sz="1200" dirty="0">
              <a:solidFill>
                <a:srgbClr val="FF0000"/>
              </a:solidFill>
              <a:effectLst>
                <a:outerShdw blurRad="38100" dist="38100" dir="2700000" algn="tl">
                  <a:srgbClr val="000000">
                    <a:alpha val="43137"/>
                  </a:srgbClr>
                </a:outerShdw>
              </a:effectLst>
            </a:endParaRPr>
          </a:p>
          <a:p>
            <a:r>
              <a:rPr lang="zh-TW" altLang="en-US" sz="1200" dirty="0">
                <a:solidFill>
                  <a:srgbClr val="FF0000"/>
                </a:solidFill>
                <a:effectLst>
                  <a:outerShdw blurRad="38100" dist="38100" dir="2700000" algn="tl">
                    <a:srgbClr val="000000">
                      <a:alpha val="43137"/>
                    </a:srgbClr>
                  </a:outerShdw>
                </a:effectLst>
              </a:rPr>
              <a:t>進行確認</a:t>
            </a:r>
          </a:p>
        </p:txBody>
      </p:sp>
      <p:sp>
        <p:nvSpPr>
          <p:cNvPr id="74" name="向右箭號 73"/>
          <p:cNvSpPr/>
          <p:nvPr/>
        </p:nvSpPr>
        <p:spPr>
          <a:xfrm>
            <a:off x="4120082" y="4495476"/>
            <a:ext cx="1065421" cy="11577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5" name="矩形 74"/>
          <p:cNvSpPr/>
          <p:nvPr/>
        </p:nvSpPr>
        <p:spPr>
          <a:xfrm>
            <a:off x="6385391" y="5094543"/>
            <a:ext cx="2767887" cy="830997"/>
          </a:xfrm>
          <a:prstGeom prst="rect">
            <a:avLst/>
          </a:prstGeom>
        </p:spPr>
        <p:txBody>
          <a:bodyPr wrap="square">
            <a:spAutoFit/>
          </a:bodyPr>
          <a:lstStyle/>
          <a:p>
            <a:r>
              <a:rPr lang="zh-TW" altLang="en-US" sz="1200" dirty="0"/>
              <a:t>因伺服器送出</a:t>
            </a:r>
            <a:r>
              <a:rPr lang="en-US" altLang="zh-TW" sz="1200" dirty="0"/>
              <a:t>ACK</a:t>
            </a:r>
            <a:r>
              <a:rPr lang="zh-TW" altLang="en-US" sz="1200" dirty="0"/>
              <a:t>封包進行確認</a:t>
            </a:r>
          </a:p>
          <a:p>
            <a:r>
              <a:rPr lang="zh-TW" altLang="en-US" sz="1200" dirty="0"/>
              <a:t>與</a:t>
            </a:r>
            <a:r>
              <a:rPr lang="zh-TW" altLang="en-US" sz="1200" b="1" dirty="0">
                <a:latin typeface="Times New Roman" panose="02020603050405020304" pitchFamily="18" charset="0"/>
                <a:ea typeface="標楷體" panose="03000509000000000000" pitchFamily="65" charset="-120"/>
              </a:rPr>
              <a:t>伺服器</a:t>
            </a:r>
            <a:r>
              <a:rPr lang="zh-TW" altLang="en-US" sz="1200" dirty="0"/>
              <a:t>送出</a:t>
            </a:r>
            <a:r>
              <a:rPr lang="en-US" altLang="zh-TW" sz="1200" dirty="0" err="1"/>
              <a:t>syn</a:t>
            </a:r>
            <a:r>
              <a:rPr lang="zh-TW" altLang="en-US" sz="1200" dirty="0"/>
              <a:t>封包要求</a:t>
            </a:r>
            <a:r>
              <a:rPr lang="zh-TW" altLang="en-US" sz="1200" b="1" dirty="0">
                <a:latin typeface="Times New Roman" panose="02020603050405020304" pitchFamily="18" charset="0"/>
                <a:ea typeface="標楷體" panose="03000509000000000000" pitchFamily="65" charset="-120"/>
              </a:rPr>
              <a:t>客戶端</a:t>
            </a:r>
            <a:r>
              <a:rPr lang="zh-TW" altLang="en-US" sz="1200" dirty="0"/>
              <a:t>確認</a:t>
            </a:r>
          </a:p>
          <a:p>
            <a:r>
              <a:rPr lang="zh-TW" altLang="en-US" sz="1200" dirty="0"/>
              <a:t>時間相距甚短</a:t>
            </a:r>
            <a:r>
              <a:rPr lang="en-US" altLang="zh-TW" sz="1200" dirty="0"/>
              <a:t>,</a:t>
            </a:r>
          </a:p>
          <a:p>
            <a:r>
              <a:rPr lang="zh-TW" altLang="en-US" sz="1200" dirty="0"/>
              <a:t>因此合併成</a:t>
            </a:r>
            <a:r>
              <a:rPr lang="en-US" altLang="zh-TW" sz="1200" dirty="0" err="1"/>
              <a:t>Syn-ack</a:t>
            </a:r>
            <a:r>
              <a:rPr lang="zh-TW" altLang="en-US" sz="1200" dirty="0"/>
              <a:t>封包一起送出</a:t>
            </a:r>
          </a:p>
        </p:txBody>
      </p:sp>
      <p:sp>
        <p:nvSpPr>
          <p:cNvPr id="76" name="橢圓 75"/>
          <p:cNvSpPr/>
          <p:nvPr/>
        </p:nvSpPr>
        <p:spPr>
          <a:xfrm>
            <a:off x="1579422" y="4485625"/>
            <a:ext cx="1105450" cy="1085708"/>
          </a:xfrm>
          <a:prstGeom prst="ellipse">
            <a:avLst/>
          </a:prstGeom>
          <a:noFill/>
          <a:ln w="57150">
            <a:solidFill>
              <a:srgbClr val="7033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9" name="弧形箭號 (下彎) 78"/>
          <p:cNvSpPr/>
          <p:nvPr/>
        </p:nvSpPr>
        <p:spPr>
          <a:xfrm>
            <a:off x="2660245" y="4206065"/>
            <a:ext cx="3337433" cy="704490"/>
          </a:xfrm>
          <a:prstGeom prst="curvedDownArrow">
            <a:avLst>
              <a:gd name="adj1" fmla="val 28395"/>
              <a:gd name="adj2" fmla="val 56953"/>
              <a:gd name="adj3" fmla="val 31898"/>
            </a:avLst>
          </a:prstGeom>
          <a:solidFill>
            <a:srgbClr val="7033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TW" altLang="en-US">
              <a:solidFill>
                <a:prstClr val="black"/>
              </a:solidFill>
            </a:endParaRPr>
          </a:p>
        </p:txBody>
      </p:sp>
    </p:spTree>
    <p:extLst>
      <p:ext uri="{BB962C8B-B14F-4D97-AF65-F5344CB8AC3E}">
        <p14:creationId xmlns:p14="http://schemas.microsoft.com/office/powerpoint/2010/main" val="304258612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4262" y="654583"/>
            <a:ext cx="7886700" cy="5399723"/>
          </a:xfrm>
        </p:spPr>
        <p:txBody>
          <a:bodyPr>
            <a:normAutofit/>
          </a:bodyPr>
          <a:lstStyle/>
          <a:p>
            <a:pPr marL="0" indent="0" algn="just">
              <a:buNone/>
            </a:pPr>
            <a:r>
              <a:rPr lang="en-US" altLang="zh-TW" sz="4000" dirty="0"/>
              <a:t>1.</a:t>
            </a:r>
            <a:r>
              <a:rPr lang="zh-TW" altLang="en-US" sz="4000" dirty="0"/>
              <a:t>請問在</a:t>
            </a:r>
            <a:r>
              <a:rPr lang="en-US" altLang="zh-TW" sz="4000" dirty="0"/>
              <a:t>OSI</a:t>
            </a:r>
            <a:r>
              <a:rPr lang="zh-TW" altLang="en-US" sz="4000" dirty="0"/>
              <a:t>模型中，擁有「流量控制、雍塞控制」機制的是下列哪一層？</a:t>
            </a:r>
            <a:endParaRPr lang="en-US" altLang="zh-TW" sz="4000" dirty="0"/>
          </a:p>
          <a:p>
            <a:pPr marL="0" indent="0" algn="just">
              <a:buNone/>
            </a:pPr>
            <a:endParaRPr lang="zh-TW" altLang="en-US" sz="4000" dirty="0"/>
          </a:p>
          <a:p>
            <a:pPr marL="0" indent="0" algn="just">
              <a:buNone/>
            </a:pPr>
            <a:r>
              <a:rPr lang="en-US" altLang="zh-TW" sz="3600" dirty="0"/>
              <a:t>(A) </a:t>
            </a:r>
            <a:r>
              <a:rPr lang="zh-TW" altLang="en-US" sz="3600" dirty="0"/>
              <a:t>網路層  </a:t>
            </a:r>
            <a:endParaRPr lang="en-US" altLang="zh-TW" sz="3600" dirty="0"/>
          </a:p>
          <a:p>
            <a:pPr marL="0" indent="0" algn="just">
              <a:buNone/>
            </a:pPr>
            <a:r>
              <a:rPr lang="en-US" altLang="zh-TW" sz="3600" dirty="0"/>
              <a:t>(B) </a:t>
            </a:r>
            <a:r>
              <a:rPr lang="zh-TW" altLang="en-US" sz="3600" dirty="0"/>
              <a:t>應用層 </a:t>
            </a:r>
            <a:endParaRPr lang="en-US" altLang="zh-TW" sz="3600" dirty="0"/>
          </a:p>
          <a:p>
            <a:pPr marL="0" indent="0" algn="just">
              <a:buNone/>
            </a:pPr>
            <a:r>
              <a:rPr lang="en-US" altLang="zh-TW" sz="3600" dirty="0"/>
              <a:t>(C) </a:t>
            </a:r>
            <a:r>
              <a:rPr lang="zh-TW" altLang="en-US" sz="3600" dirty="0"/>
              <a:t>實體層 </a:t>
            </a:r>
            <a:endParaRPr lang="en-US" altLang="zh-TW" sz="3600" dirty="0"/>
          </a:p>
          <a:p>
            <a:pPr marL="0" indent="0" algn="just">
              <a:buNone/>
            </a:pPr>
            <a:r>
              <a:rPr lang="en-US" altLang="zh-TW" sz="3600" dirty="0"/>
              <a:t>(D) </a:t>
            </a:r>
            <a:r>
              <a:rPr lang="zh-TW" altLang="en-US" sz="3600" dirty="0"/>
              <a:t>傳輸層</a:t>
            </a:r>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312568509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4262" y="654583"/>
            <a:ext cx="7886700" cy="5399723"/>
          </a:xfrm>
        </p:spPr>
        <p:txBody>
          <a:bodyPr>
            <a:normAutofit/>
          </a:bodyPr>
          <a:lstStyle/>
          <a:p>
            <a:pPr marL="0" indent="0" algn="just">
              <a:buNone/>
            </a:pPr>
            <a:r>
              <a:rPr lang="en-US" altLang="zh-TW" sz="4000" dirty="0"/>
              <a:t>1.</a:t>
            </a:r>
            <a:r>
              <a:rPr lang="zh-TW" altLang="en-US" sz="4000" dirty="0"/>
              <a:t>請問在</a:t>
            </a:r>
            <a:r>
              <a:rPr lang="en-US" altLang="zh-TW" sz="4000" dirty="0"/>
              <a:t>OSI</a:t>
            </a:r>
            <a:r>
              <a:rPr lang="zh-TW" altLang="en-US" sz="4000" dirty="0"/>
              <a:t>模型中，擁有「流量控制、雍塞控制」機制的是下列哪一層？</a:t>
            </a:r>
            <a:endParaRPr lang="en-US" altLang="zh-TW" sz="4000" dirty="0"/>
          </a:p>
          <a:p>
            <a:pPr marL="0" indent="0" algn="just">
              <a:buNone/>
            </a:pPr>
            <a:endParaRPr lang="zh-TW" altLang="en-US" sz="4000" dirty="0"/>
          </a:p>
          <a:p>
            <a:pPr marL="0" indent="0" algn="just">
              <a:buNone/>
            </a:pPr>
            <a:r>
              <a:rPr lang="en-US" altLang="zh-TW" sz="3600" dirty="0"/>
              <a:t>(A) </a:t>
            </a:r>
            <a:r>
              <a:rPr lang="zh-TW" altLang="en-US" sz="3600" dirty="0"/>
              <a:t>網路層  </a:t>
            </a:r>
            <a:endParaRPr lang="en-US" altLang="zh-TW" sz="3600" dirty="0"/>
          </a:p>
          <a:p>
            <a:pPr marL="0" indent="0" algn="just">
              <a:buNone/>
            </a:pPr>
            <a:r>
              <a:rPr lang="en-US" altLang="zh-TW" sz="3600" dirty="0"/>
              <a:t>(B) </a:t>
            </a:r>
            <a:r>
              <a:rPr lang="zh-TW" altLang="en-US" sz="3600" dirty="0"/>
              <a:t>應用層 </a:t>
            </a:r>
            <a:endParaRPr lang="en-US" altLang="zh-TW" sz="3600" dirty="0"/>
          </a:p>
          <a:p>
            <a:pPr marL="0" indent="0" algn="just">
              <a:buNone/>
            </a:pPr>
            <a:r>
              <a:rPr lang="en-US" altLang="zh-TW" sz="3600" dirty="0"/>
              <a:t>(C) </a:t>
            </a:r>
            <a:r>
              <a:rPr lang="zh-TW" altLang="en-US" sz="3600" dirty="0"/>
              <a:t>實體層 </a:t>
            </a:r>
            <a:endParaRPr lang="en-US" altLang="zh-TW" sz="3600" dirty="0"/>
          </a:p>
          <a:p>
            <a:pPr marL="0" indent="0" algn="just">
              <a:buNone/>
            </a:pPr>
            <a:r>
              <a:rPr lang="en-US" altLang="zh-TW" sz="3600" dirty="0">
                <a:solidFill>
                  <a:srgbClr val="FF0000"/>
                </a:solidFill>
              </a:rPr>
              <a:t>(D) </a:t>
            </a:r>
            <a:r>
              <a:rPr lang="zh-TW" altLang="en-US" sz="3600" dirty="0">
                <a:solidFill>
                  <a:srgbClr val="FF0000"/>
                </a:solidFill>
              </a:rPr>
              <a:t>傳輸層</a:t>
            </a:r>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200343549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2627" y="728158"/>
            <a:ext cx="8129970" cy="5663921"/>
          </a:xfrm>
        </p:spPr>
        <p:txBody>
          <a:bodyPr>
            <a:normAutofit/>
          </a:bodyPr>
          <a:lstStyle/>
          <a:p>
            <a:pPr marL="0" indent="0" algn="just">
              <a:buNone/>
            </a:pPr>
            <a:r>
              <a:rPr lang="en-US" altLang="zh-TW" sz="4000" dirty="0"/>
              <a:t>2.</a:t>
            </a:r>
            <a:r>
              <a:rPr lang="zh-TW" altLang="en-US" sz="4000" dirty="0"/>
              <a:t>請問下列選項中哪一像是錯誤的？</a:t>
            </a:r>
          </a:p>
          <a:p>
            <a:pPr marL="0" indent="0" algn="just">
              <a:buNone/>
            </a:pPr>
            <a:endParaRPr lang="en-US" altLang="zh-TW" sz="3600" dirty="0"/>
          </a:p>
          <a:p>
            <a:pPr marL="0" indent="0" algn="just">
              <a:buNone/>
            </a:pPr>
            <a:r>
              <a:rPr lang="en-US" altLang="zh-TW" sz="3600" dirty="0"/>
              <a:t>(A) TCP</a:t>
            </a:r>
            <a:r>
              <a:rPr lang="zh-TW" altLang="en-US" sz="3600" dirty="0"/>
              <a:t>是可靠的資料傳送協定 </a:t>
            </a:r>
            <a:endParaRPr lang="en-US" altLang="zh-TW" sz="3600" dirty="0"/>
          </a:p>
          <a:p>
            <a:pPr marL="0" indent="0" algn="just">
              <a:buNone/>
            </a:pPr>
            <a:r>
              <a:rPr lang="en-US" altLang="zh-TW" sz="3600" dirty="0"/>
              <a:t>(B) TCP</a:t>
            </a:r>
            <a:r>
              <a:rPr lang="zh-TW" altLang="en-US" sz="3600" dirty="0"/>
              <a:t>建立連線前會先進行三向交握</a:t>
            </a:r>
          </a:p>
          <a:p>
            <a:pPr marL="0" indent="0" algn="just">
              <a:buNone/>
            </a:pPr>
            <a:r>
              <a:rPr lang="en-US" altLang="zh-TW" sz="3600" dirty="0"/>
              <a:t>(C) UDP</a:t>
            </a:r>
            <a:r>
              <a:rPr lang="zh-TW" altLang="en-US" sz="3600" dirty="0"/>
              <a:t>是可靠的資料傳送協定 </a:t>
            </a:r>
            <a:endParaRPr lang="en-US" altLang="zh-TW" sz="3600" dirty="0"/>
          </a:p>
          <a:p>
            <a:pPr marL="0" indent="0">
              <a:buNone/>
            </a:pPr>
            <a:r>
              <a:rPr lang="en-US" altLang="zh-TW" sz="3600" dirty="0"/>
              <a:t>(D) UDP</a:t>
            </a:r>
            <a:r>
              <a:rPr lang="zh-TW" altLang="en-US" sz="3600" dirty="0"/>
              <a:t>是不可靠的且非連接性資料傳送協定</a:t>
            </a:r>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94159215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2627" y="728158"/>
            <a:ext cx="8129970" cy="5663921"/>
          </a:xfrm>
        </p:spPr>
        <p:txBody>
          <a:bodyPr>
            <a:normAutofit/>
          </a:bodyPr>
          <a:lstStyle/>
          <a:p>
            <a:pPr marL="0" indent="0" algn="just">
              <a:buNone/>
            </a:pPr>
            <a:r>
              <a:rPr lang="en-US" altLang="zh-TW" sz="4000" dirty="0"/>
              <a:t>2.</a:t>
            </a:r>
            <a:r>
              <a:rPr lang="zh-TW" altLang="en-US" sz="4000" dirty="0"/>
              <a:t>請問下列選項中哪一像是錯誤的？</a:t>
            </a:r>
          </a:p>
          <a:p>
            <a:pPr marL="0" indent="0" algn="just">
              <a:buNone/>
            </a:pPr>
            <a:endParaRPr lang="en-US" altLang="zh-TW" sz="3600" dirty="0"/>
          </a:p>
          <a:p>
            <a:pPr marL="0" indent="0" algn="just">
              <a:buNone/>
            </a:pPr>
            <a:r>
              <a:rPr lang="en-US" altLang="zh-TW" sz="3600" dirty="0"/>
              <a:t>(A) TCP</a:t>
            </a:r>
            <a:r>
              <a:rPr lang="zh-TW" altLang="en-US" sz="3600" dirty="0"/>
              <a:t>是可靠的資料傳送協定 </a:t>
            </a:r>
            <a:endParaRPr lang="en-US" altLang="zh-TW" sz="3600" dirty="0"/>
          </a:p>
          <a:p>
            <a:pPr marL="0" indent="0" algn="just">
              <a:buNone/>
            </a:pPr>
            <a:r>
              <a:rPr lang="en-US" altLang="zh-TW" sz="3600" dirty="0"/>
              <a:t>(B) TCP</a:t>
            </a:r>
            <a:r>
              <a:rPr lang="zh-TW" altLang="en-US" sz="3600" dirty="0"/>
              <a:t>建立連線前會先進行三向交握</a:t>
            </a:r>
          </a:p>
          <a:p>
            <a:pPr marL="0" indent="0" algn="just">
              <a:buNone/>
            </a:pPr>
            <a:r>
              <a:rPr lang="en-US" altLang="zh-TW" sz="3600" dirty="0">
                <a:solidFill>
                  <a:srgbClr val="FF0000"/>
                </a:solidFill>
              </a:rPr>
              <a:t>(C) UDP</a:t>
            </a:r>
            <a:r>
              <a:rPr lang="zh-TW" altLang="en-US" sz="3600" dirty="0">
                <a:solidFill>
                  <a:srgbClr val="FF0000"/>
                </a:solidFill>
              </a:rPr>
              <a:t>是可靠的資料傳送協定 </a:t>
            </a:r>
            <a:endParaRPr lang="en-US" altLang="zh-TW" sz="3600" dirty="0">
              <a:solidFill>
                <a:srgbClr val="FF0000"/>
              </a:solidFill>
            </a:endParaRPr>
          </a:p>
          <a:p>
            <a:pPr marL="0" indent="0">
              <a:buNone/>
            </a:pPr>
            <a:r>
              <a:rPr lang="en-US" altLang="zh-TW" sz="3600" dirty="0"/>
              <a:t>(D) UDP</a:t>
            </a:r>
            <a:r>
              <a:rPr lang="zh-TW" altLang="en-US" sz="3600" dirty="0"/>
              <a:t>是不可靠的且非連接性資料傳送協定</a:t>
            </a:r>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292438783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2627" y="728158"/>
            <a:ext cx="8129970" cy="5663921"/>
          </a:xfrm>
        </p:spPr>
        <p:txBody>
          <a:bodyPr>
            <a:normAutofit/>
          </a:bodyPr>
          <a:lstStyle/>
          <a:p>
            <a:pPr marL="0" indent="0" algn="just">
              <a:buNone/>
            </a:pPr>
            <a:r>
              <a:rPr lang="en-US" altLang="zh-TW" sz="4000" dirty="0"/>
              <a:t>3.</a:t>
            </a:r>
            <a:r>
              <a:rPr lang="zh-TW" altLang="en-US" sz="4000" dirty="0"/>
              <a:t>請問三向交握的正確順序為下列何者？</a:t>
            </a:r>
            <a:endParaRPr lang="en-US" altLang="zh-TW" sz="4000" dirty="0"/>
          </a:p>
          <a:p>
            <a:pPr marL="0" indent="0" algn="just">
              <a:buNone/>
            </a:pPr>
            <a:endParaRPr lang="zh-TW" altLang="en-US" sz="4000" dirty="0"/>
          </a:p>
          <a:p>
            <a:pPr marL="0" indent="0" algn="just">
              <a:buNone/>
            </a:pPr>
            <a:r>
              <a:rPr lang="en-US" altLang="zh-TW" sz="4000" dirty="0"/>
              <a:t>(A) SYN,ACK+SYN,ACK </a:t>
            </a:r>
          </a:p>
          <a:p>
            <a:pPr marL="0" indent="0" algn="just">
              <a:buNone/>
            </a:pPr>
            <a:r>
              <a:rPr lang="en-US" altLang="zh-TW" sz="4000" dirty="0"/>
              <a:t>(B) SYN,SYN+ACK,ACK</a:t>
            </a:r>
          </a:p>
          <a:p>
            <a:pPr marL="0" indent="0" algn="just">
              <a:buNone/>
            </a:pPr>
            <a:r>
              <a:rPr lang="en-US" altLang="zh-TW" sz="4000" dirty="0"/>
              <a:t>(C) ACK,SYN+ACK,SYN </a:t>
            </a:r>
          </a:p>
          <a:p>
            <a:pPr marL="0" indent="0" algn="just">
              <a:buNone/>
            </a:pPr>
            <a:r>
              <a:rPr lang="en-US" altLang="zh-TW" sz="4000" dirty="0"/>
              <a:t>(D) ACK,ACK+SYN,SYN</a:t>
            </a:r>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176693250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2627" y="728158"/>
            <a:ext cx="8129970" cy="5663921"/>
          </a:xfrm>
        </p:spPr>
        <p:txBody>
          <a:bodyPr>
            <a:normAutofit/>
          </a:bodyPr>
          <a:lstStyle/>
          <a:p>
            <a:pPr marL="0" indent="0" algn="just">
              <a:buNone/>
            </a:pPr>
            <a:r>
              <a:rPr lang="en-US" altLang="zh-TW" sz="4000" dirty="0"/>
              <a:t>3.</a:t>
            </a:r>
            <a:r>
              <a:rPr lang="zh-TW" altLang="en-US" sz="4000" dirty="0"/>
              <a:t>請問三向交握的正確順序為下列何者？</a:t>
            </a:r>
            <a:endParaRPr lang="en-US" altLang="zh-TW" sz="4000" dirty="0"/>
          </a:p>
          <a:p>
            <a:pPr marL="0" indent="0" algn="just">
              <a:buNone/>
            </a:pPr>
            <a:endParaRPr lang="zh-TW" altLang="en-US" sz="4000" dirty="0"/>
          </a:p>
          <a:p>
            <a:pPr marL="0" indent="0" algn="just">
              <a:buNone/>
            </a:pPr>
            <a:r>
              <a:rPr lang="en-US" altLang="zh-TW" sz="4000" dirty="0"/>
              <a:t>(A) SYN,ACK+SYN,ACK </a:t>
            </a:r>
          </a:p>
          <a:p>
            <a:pPr marL="0" indent="0" algn="just">
              <a:buNone/>
            </a:pPr>
            <a:r>
              <a:rPr lang="en-US" altLang="zh-TW" sz="4000" dirty="0">
                <a:solidFill>
                  <a:srgbClr val="FF0000"/>
                </a:solidFill>
              </a:rPr>
              <a:t>(B) SYN,SYN+ACK,ACK</a:t>
            </a:r>
          </a:p>
          <a:p>
            <a:pPr marL="0" indent="0" algn="just">
              <a:buNone/>
            </a:pPr>
            <a:r>
              <a:rPr lang="en-US" altLang="zh-TW" sz="4000" dirty="0"/>
              <a:t>(C) ACK,SYN+ACK,SYN </a:t>
            </a:r>
          </a:p>
          <a:p>
            <a:pPr marL="0" indent="0" algn="just">
              <a:buNone/>
            </a:pPr>
            <a:r>
              <a:rPr lang="en-US" altLang="zh-TW" sz="4000" dirty="0"/>
              <a:t>(D) ACK,ACK+SYN,SYN</a:t>
            </a:r>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2717530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7"/>
            <a:ext cx="3898766" cy="888855"/>
          </a:xfrm>
        </p:spPr>
        <p:txBody>
          <a:bodyPr>
            <a:normAutofit/>
          </a:bodyPr>
          <a:lstStyle/>
          <a:p>
            <a:r>
              <a:rPr lang="zh-TW" altLang="en-US" dirty="0"/>
              <a:t>網路</a:t>
            </a:r>
            <a:r>
              <a:rPr lang="en-US" altLang="zh-TW" dirty="0"/>
              <a:t>(</a:t>
            </a:r>
            <a:r>
              <a:rPr lang="zh-TW" altLang="en-US" dirty="0"/>
              <a:t>連接</a:t>
            </a:r>
            <a:r>
              <a:rPr lang="en-US" altLang="zh-TW" dirty="0"/>
              <a:t>)</a:t>
            </a:r>
            <a:r>
              <a:rPr lang="zh-TW" altLang="en-US" dirty="0"/>
              <a:t>設備</a:t>
            </a:r>
          </a:p>
        </p:txBody>
      </p:sp>
      <p:sp>
        <p:nvSpPr>
          <p:cNvPr id="5" name="矩形 4"/>
          <p:cNvSpPr/>
          <p:nvPr/>
        </p:nvSpPr>
        <p:spPr>
          <a:xfrm>
            <a:off x="776088" y="1253982"/>
            <a:ext cx="5351929" cy="369332"/>
          </a:xfrm>
          <a:prstGeom prst="rect">
            <a:avLst/>
          </a:prstGeom>
        </p:spPr>
        <p:txBody>
          <a:bodyPr wrap="square">
            <a:spAutoFit/>
          </a:bodyPr>
          <a:lstStyle/>
          <a:p>
            <a:r>
              <a:rPr lang="en-US" altLang="zh-TW" dirty="0"/>
              <a:t>https://en.wikipedia.org/wiki/Networking_hardware</a:t>
            </a:r>
            <a:endParaRPr lang="zh-TW" altLang="en-US" dirty="0"/>
          </a:p>
        </p:txBody>
      </p:sp>
      <p:sp>
        <p:nvSpPr>
          <p:cNvPr id="7" name="文字方塊 6"/>
          <p:cNvSpPr txBox="1"/>
          <p:nvPr/>
        </p:nvSpPr>
        <p:spPr>
          <a:xfrm>
            <a:off x="1796076" y="3532466"/>
            <a:ext cx="1415772" cy="461665"/>
          </a:xfrm>
          <a:prstGeom prst="rect">
            <a:avLst/>
          </a:prstGeom>
          <a:noFill/>
        </p:spPr>
        <p:txBody>
          <a:bodyPr wrap="none" rtlCol="0">
            <a:spAutoFit/>
          </a:bodyPr>
          <a:lstStyle/>
          <a:p>
            <a:r>
              <a:rPr lang="zh-TW" altLang="en-US" sz="2400" dirty="0">
                <a:ea typeface="標楷體" panose="03000509000000000000" pitchFamily="65" charset="-120"/>
              </a:rPr>
              <a:t>小明電腦</a:t>
            </a:r>
          </a:p>
        </p:txBody>
      </p:sp>
      <p:pic>
        <p:nvPicPr>
          <p:cNvPr id="8" name="圖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83190" y="5262186"/>
            <a:ext cx="1013701" cy="764910"/>
          </a:xfrm>
          <a:prstGeom prst="rect">
            <a:avLst/>
          </a:prstGeom>
        </p:spPr>
      </p:pic>
      <p:sp>
        <p:nvSpPr>
          <p:cNvPr id="9" name="文字方塊 8"/>
          <p:cNvSpPr txBox="1"/>
          <p:nvPr/>
        </p:nvSpPr>
        <p:spPr>
          <a:xfrm>
            <a:off x="5881119" y="4671539"/>
            <a:ext cx="1415772" cy="461665"/>
          </a:xfrm>
          <a:prstGeom prst="rect">
            <a:avLst/>
          </a:prstGeom>
          <a:noFill/>
        </p:spPr>
        <p:txBody>
          <a:bodyPr wrap="none" rtlCol="0">
            <a:spAutoFit/>
          </a:bodyPr>
          <a:lstStyle/>
          <a:p>
            <a:r>
              <a:rPr lang="zh-TW" altLang="en-US" sz="2400" dirty="0">
                <a:ea typeface="標楷體" panose="03000509000000000000" pitchFamily="65" charset="-120"/>
              </a:rPr>
              <a:t>小志電腦</a:t>
            </a:r>
          </a:p>
        </p:txBody>
      </p:sp>
      <p:sp>
        <p:nvSpPr>
          <p:cNvPr id="14" name="文字方塊 13"/>
          <p:cNvSpPr txBox="1"/>
          <p:nvPr/>
        </p:nvSpPr>
        <p:spPr>
          <a:xfrm>
            <a:off x="5989261" y="2335386"/>
            <a:ext cx="1415772" cy="461665"/>
          </a:xfrm>
          <a:prstGeom prst="rect">
            <a:avLst/>
          </a:prstGeom>
          <a:noFill/>
        </p:spPr>
        <p:txBody>
          <a:bodyPr wrap="none" rtlCol="0">
            <a:spAutoFit/>
          </a:bodyPr>
          <a:lstStyle/>
          <a:p>
            <a:r>
              <a:rPr lang="zh-TW" altLang="en-US" sz="2400" dirty="0">
                <a:ea typeface="標楷體" panose="03000509000000000000" pitchFamily="65" charset="-120"/>
              </a:rPr>
              <a:t>小花電腦</a:t>
            </a:r>
          </a:p>
        </p:txBody>
      </p:sp>
      <p:pic>
        <p:nvPicPr>
          <p:cNvPr id="16" name="圖片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77625" y="2767556"/>
            <a:ext cx="1013701" cy="764910"/>
          </a:xfrm>
          <a:prstGeom prst="rect">
            <a:avLst/>
          </a:prstGeom>
        </p:spPr>
      </p:pic>
      <p:pic>
        <p:nvPicPr>
          <p:cNvPr id="17" name="圖片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6302" y="3989465"/>
            <a:ext cx="1013701" cy="764910"/>
          </a:xfrm>
          <a:prstGeom prst="rect">
            <a:avLst/>
          </a:prstGeom>
        </p:spPr>
      </p:pic>
      <p:sp>
        <p:nvSpPr>
          <p:cNvPr id="3" name="矩形 2"/>
          <p:cNvSpPr/>
          <p:nvPr/>
        </p:nvSpPr>
        <p:spPr>
          <a:xfrm>
            <a:off x="859864" y="1738264"/>
            <a:ext cx="3583032" cy="1384995"/>
          </a:xfrm>
          <a:prstGeom prst="rect">
            <a:avLst/>
          </a:prstGeom>
        </p:spPr>
        <p:txBody>
          <a:bodyPr wrap="none">
            <a:spAutoFit/>
          </a:bodyPr>
          <a:lstStyle/>
          <a:p>
            <a:r>
              <a:rPr lang="zh-TW" altLang="en-US" sz="2800" dirty="0"/>
              <a:t>電腦教室有許多電腦</a:t>
            </a:r>
            <a:endParaRPr lang="en-US" altLang="zh-TW" sz="2800" dirty="0"/>
          </a:p>
          <a:p>
            <a:r>
              <a:rPr lang="zh-TW" altLang="en-US" sz="2800" dirty="0"/>
              <a:t>這些電腦是如何連接</a:t>
            </a:r>
            <a:r>
              <a:rPr lang="en-US" altLang="zh-TW" sz="2800" dirty="0"/>
              <a:t>?</a:t>
            </a:r>
          </a:p>
          <a:p>
            <a:r>
              <a:rPr lang="zh-TW" altLang="en-US" sz="2800" dirty="0"/>
              <a:t>又是如何上網</a:t>
            </a:r>
            <a:r>
              <a:rPr lang="en-US" altLang="zh-TW" sz="2800" dirty="0"/>
              <a:t>?</a:t>
            </a:r>
            <a:endParaRPr lang="zh-TW" altLang="en-US" sz="2800" dirty="0"/>
          </a:p>
        </p:txBody>
      </p:sp>
      <p:sp>
        <p:nvSpPr>
          <p:cNvPr id="13" name="爆炸 2 12"/>
          <p:cNvSpPr/>
          <p:nvPr/>
        </p:nvSpPr>
        <p:spPr>
          <a:xfrm>
            <a:off x="3386888" y="3248189"/>
            <a:ext cx="2741129" cy="2247462"/>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dirty="0"/>
              <a:t>網路</a:t>
            </a:r>
          </a:p>
        </p:txBody>
      </p:sp>
      <p:cxnSp>
        <p:nvCxnSpPr>
          <p:cNvPr id="15" name="直線接點 14"/>
          <p:cNvCxnSpPr/>
          <p:nvPr/>
        </p:nvCxnSpPr>
        <p:spPr>
          <a:xfrm flipH="1">
            <a:off x="5301983" y="3150011"/>
            <a:ext cx="1175658" cy="92045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直線接點 17"/>
          <p:cNvCxnSpPr/>
          <p:nvPr/>
        </p:nvCxnSpPr>
        <p:spPr>
          <a:xfrm flipH="1" flipV="1">
            <a:off x="2769233" y="4371920"/>
            <a:ext cx="1464670" cy="10787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直線接點 18"/>
          <p:cNvCxnSpPr/>
          <p:nvPr/>
        </p:nvCxnSpPr>
        <p:spPr>
          <a:xfrm flipH="1" flipV="1">
            <a:off x="5154367" y="4671539"/>
            <a:ext cx="1434638" cy="88401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4527416" y="1768750"/>
            <a:ext cx="4297971" cy="523220"/>
          </a:xfrm>
          <a:prstGeom prst="rect">
            <a:avLst/>
          </a:prstGeom>
          <a:solidFill>
            <a:schemeClr val="accent6">
              <a:lumMod val="20000"/>
              <a:lumOff val="80000"/>
            </a:schemeClr>
          </a:solidFill>
        </p:spPr>
        <p:txBody>
          <a:bodyPr wrap="none">
            <a:spAutoFit/>
          </a:bodyPr>
          <a:lstStyle/>
          <a:p>
            <a:r>
              <a:rPr lang="zh-TW" altLang="en-US" sz="2800" dirty="0"/>
              <a:t>透過 </a:t>
            </a:r>
            <a:r>
              <a:rPr lang="zh-TW" altLang="en-US" sz="2800" b="1" dirty="0">
                <a:solidFill>
                  <a:srgbClr val="FF0000"/>
                </a:solidFill>
                <a:effectLst>
                  <a:outerShdw blurRad="38100" dist="38100" dir="2700000" algn="tl">
                    <a:srgbClr val="000000">
                      <a:alpha val="43137"/>
                    </a:srgbClr>
                  </a:outerShdw>
                </a:effectLst>
              </a:rPr>
              <a:t>網路設備 </a:t>
            </a:r>
            <a:r>
              <a:rPr lang="zh-TW" altLang="en-US" sz="2800" dirty="0"/>
              <a:t>連接在一起</a:t>
            </a:r>
          </a:p>
        </p:txBody>
      </p:sp>
      <p:pic>
        <p:nvPicPr>
          <p:cNvPr id="20" name="圖片 19">
            <a:extLst>
              <a:ext uri="{FF2B5EF4-FFF2-40B4-BE49-F238E27FC236}">
                <a16:creationId xmlns:a16="http://schemas.microsoft.com/office/drawing/2014/main" id="{016291E8-051C-4EDF-A068-4C8F8B0B05DB}"/>
              </a:ext>
            </a:extLst>
          </p:cNvPr>
          <p:cNvPicPr>
            <a:picLocks noChangeAspect="1"/>
          </p:cNvPicPr>
          <p:nvPr/>
        </p:nvPicPr>
        <p:blipFill>
          <a:blip r:embed="rId3"/>
          <a:stretch>
            <a:fillRect/>
          </a:stretch>
        </p:blipFill>
        <p:spPr>
          <a:xfrm>
            <a:off x="-88776" y="6207487"/>
            <a:ext cx="9232776" cy="675546"/>
          </a:xfrm>
          <a:prstGeom prst="rect">
            <a:avLst/>
          </a:prstGeom>
        </p:spPr>
      </p:pic>
    </p:spTree>
    <p:extLst>
      <p:ext uri="{BB962C8B-B14F-4D97-AF65-F5344CB8AC3E}">
        <p14:creationId xmlns:p14="http://schemas.microsoft.com/office/powerpoint/2010/main" val="279125295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94360" y="728158"/>
            <a:ext cx="8235981" cy="5663921"/>
          </a:xfrm>
        </p:spPr>
        <p:txBody>
          <a:bodyPr>
            <a:normAutofit/>
          </a:bodyPr>
          <a:lstStyle/>
          <a:p>
            <a:pPr marL="0" indent="0" algn="just">
              <a:buNone/>
            </a:pPr>
            <a:r>
              <a:rPr lang="en-US" altLang="zh-TW" sz="4000" dirty="0"/>
              <a:t>4.</a:t>
            </a:r>
            <a:r>
              <a:rPr lang="zh-TW" altLang="en-US" sz="4000" dirty="0"/>
              <a:t>有關</a:t>
            </a:r>
            <a:r>
              <a:rPr lang="en-US" altLang="zh-TW" sz="4000" dirty="0"/>
              <a:t>TCP</a:t>
            </a:r>
            <a:r>
              <a:rPr lang="zh-TW" altLang="en-US" sz="4000" dirty="0"/>
              <a:t>的敘述，下列何者為非？</a:t>
            </a:r>
          </a:p>
          <a:p>
            <a:pPr marL="0" indent="0" algn="just">
              <a:buNone/>
            </a:pPr>
            <a:endParaRPr lang="en-US" altLang="zh-TW" sz="4000" dirty="0"/>
          </a:p>
          <a:p>
            <a:pPr marL="0" indent="0" algn="just">
              <a:buNone/>
            </a:pPr>
            <a:r>
              <a:rPr lang="en-US" altLang="zh-TW" sz="3200" dirty="0"/>
              <a:t>(A)TCP</a:t>
            </a:r>
            <a:r>
              <a:rPr lang="zh-TW" altLang="en-US" sz="3200" dirty="0"/>
              <a:t>屬於連線導向的傳輸協定 </a:t>
            </a:r>
          </a:p>
          <a:p>
            <a:pPr marL="0" indent="0" algn="just">
              <a:buNone/>
            </a:pPr>
            <a:r>
              <a:rPr lang="en-US" altLang="zh-TW" sz="3200" dirty="0"/>
              <a:t>(B)TCP</a:t>
            </a:r>
            <a:r>
              <a:rPr lang="zh-TW" altLang="en-US" sz="3200" dirty="0"/>
              <a:t>無法確認接收端是否已正確接收到訊息</a:t>
            </a:r>
          </a:p>
          <a:p>
            <a:pPr marL="0" indent="0" algn="just">
              <a:buNone/>
            </a:pPr>
            <a:r>
              <a:rPr lang="en-US" altLang="zh-TW" sz="3200" dirty="0"/>
              <a:t>(C)</a:t>
            </a:r>
            <a:r>
              <a:rPr lang="zh-TW" altLang="en-US" sz="3200" dirty="0"/>
              <a:t>為可靠式資料傳輸、可進行流量管控</a:t>
            </a:r>
          </a:p>
          <a:p>
            <a:pPr marL="0" indent="0" algn="just">
              <a:buNone/>
            </a:pPr>
            <a:r>
              <a:rPr lang="en-US" altLang="zh-TW" sz="3200" dirty="0"/>
              <a:t>(D)TCP</a:t>
            </a:r>
            <a:r>
              <a:rPr lang="zh-TW" altLang="en-US" sz="3200" dirty="0"/>
              <a:t>擁有封包重傳機制</a:t>
            </a:r>
          </a:p>
          <a:p>
            <a:pPr marL="0" indent="0" algn="just">
              <a:buNone/>
            </a:pPr>
            <a:endParaRPr lang="en-US" altLang="zh-TW" sz="4000" dirty="0"/>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57980797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94360" y="728158"/>
            <a:ext cx="8235981" cy="5663921"/>
          </a:xfrm>
        </p:spPr>
        <p:txBody>
          <a:bodyPr>
            <a:normAutofit/>
          </a:bodyPr>
          <a:lstStyle/>
          <a:p>
            <a:pPr marL="0" indent="0" algn="just">
              <a:buNone/>
            </a:pPr>
            <a:r>
              <a:rPr lang="en-US" altLang="zh-TW" sz="4000" dirty="0"/>
              <a:t>4.</a:t>
            </a:r>
            <a:r>
              <a:rPr lang="zh-TW" altLang="en-US" sz="4000" dirty="0"/>
              <a:t>有關</a:t>
            </a:r>
            <a:r>
              <a:rPr lang="en-US" altLang="zh-TW" sz="4000" dirty="0"/>
              <a:t>TCP</a:t>
            </a:r>
            <a:r>
              <a:rPr lang="zh-TW" altLang="en-US" sz="4000" dirty="0"/>
              <a:t>的敘述，下列何者為非？</a:t>
            </a:r>
          </a:p>
          <a:p>
            <a:pPr marL="0" indent="0" algn="just">
              <a:buNone/>
            </a:pPr>
            <a:endParaRPr lang="en-US" altLang="zh-TW" sz="4000" dirty="0"/>
          </a:p>
          <a:p>
            <a:pPr marL="0" indent="0" algn="just">
              <a:buNone/>
            </a:pPr>
            <a:r>
              <a:rPr lang="en-US" altLang="zh-TW" sz="3200" dirty="0"/>
              <a:t>(A)TCP</a:t>
            </a:r>
            <a:r>
              <a:rPr lang="zh-TW" altLang="en-US" sz="3200" dirty="0"/>
              <a:t>屬於連線導向的傳輸協定 </a:t>
            </a:r>
          </a:p>
          <a:p>
            <a:pPr marL="0" indent="0" algn="just">
              <a:buNone/>
            </a:pPr>
            <a:r>
              <a:rPr lang="en-US" altLang="zh-TW" sz="3200" dirty="0">
                <a:solidFill>
                  <a:srgbClr val="FF0000"/>
                </a:solidFill>
              </a:rPr>
              <a:t>(B)TCP</a:t>
            </a:r>
            <a:r>
              <a:rPr lang="zh-TW" altLang="en-US" sz="3200" dirty="0">
                <a:solidFill>
                  <a:srgbClr val="FF0000"/>
                </a:solidFill>
              </a:rPr>
              <a:t>無法確認接收端是否已正確接收到訊息</a:t>
            </a:r>
          </a:p>
          <a:p>
            <a:pPr marL="0" indent="0" algn="just">
              <a:buNone/>
            </a:pPr>
            <a:r>
              <a:rPr lang="en-US" altLang="zh-TW" sz="3200" dirty="0"/>
              <a:t>(C)</a:t>
            </a:r>
            <a:r>
              <a:rPr lang="zh-TW" altLang="en-US" sz="3200" dirty="0"/>
              <a:t>為可靠式資料傳輸、可進行流量管控</a:t>
            </a:r>
          </a:p>
          <a:p>
            <a:pPr marL="0" indent="0" algn="just">
              <a:buNone/>
            </a:pPr>
            <a:r>
              <a:rPr lang="en-US" altLang="zh-TW" sz="3200" dirty="0"/>
              <a:t>(D)TCP</a:t>
            </a:r>
            <a:r>
              <a:rPr lang="zh-TW" altLang="en-US" sz="3200" dirty="0"/>
              <a:t>擁有封包重傳機制</a:t>
            </a:r>
          </a:p>
          <a:p>
            <a:pPr marL="0" indent="0" algn="just">
              <a:buNone/>
            </a:pPr>
            <a:endParaRPr lang="en-US" altLang="zh-TW" sz="4000" dirty="0"/>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144317700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en-US" altLang="zh-TW" sz="4800" dirty="0">
                <a:solidFill>
                  <a:schemeClr val="tx1"/>
                </a:solidFill>
              </a:rPr>
              <a:t>A.3.5. IP</a:t>
            </a:r>
            <a:r>
              <a:rPr lang="zh-TW" altLang="en-US" sz="4800" dirty="0">
                <a:solidFill>
                  <a:schemeClr val="tx1"/>
                </a:solidFill>
              </a:rPr>
              <a:t>與</a:t>
            </a:r>
            <a:r>
              <a:rPr lang="en-US" altLang="zh-TW" sz="4800" dirty="0">
                <a:solidFill>
                  <a:schemeClr val="tx1"/>
                </a:solidFill>
              </a:rPr>
              <a:t>DNS(</a:t>
            </a:r>
            <a:r>
              <a:rPr lang="zh-TW" altLang="en-US" sz="4800" dirty="0">
                <a:solidFill>
                  <a:schemeClr val="tx1"/>
                </a:solidFill>
              </a:rPr>
              <a:t>網域名稱</a:t>
            </a:r>
            <a:r>
              <a:rPr lang="en-US" altLang="zh-TW" sz="4800" dirty="0">
                <a:solidFill>
                  <a:schemeClr val="tx1"/>
                </a:solidFill>
              </a:rPr>
              <a:t>)</a:t>
            </a:r>
          </a:p>
        </p:txBody>
      </p:sp>
      <p:sp>
        <p:nvSpPr>
          <p:cNvPr id="3" name="副標題 2"/>
          <p:cNvSpPr>
            <a:spLocks noGrp="1"/>
          </p:cNvSpPr>
          <p:nvPr>
            <p:ph type="subTitle" idx="1"/>
          </p:nvPr>
        </p:nvSpPr>
        <p:spPr/>
        <p:txBody>
          <a:bodyPr/>
          <a:lstStyle/>
          <a:p>
            <a:endParaRPr lang="zh-TW" altLang="en-US" dirty="0"/>
          </a:p>
        </p:txBody>
      </p:sp>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spTree>
    <p:extLst>
      <p:ext uri="{BB962C8B-B14F-4D97-AF65-F5344CB8AC3E}">
        <p14:creationId xmlns:p14="http://schemas.microsoft.com/office/powerpoint/2010/main" val="423334907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A.3.5.1. IP</a:t>
            </a:r>
            <a:r>
              <a:rPr lang="zh-TW" altLang="en-US" dirty="0"/>
              <a:t>協定與</a:t>
            </a:r>
            <a:r>
              <a:rPr lang="en-US" altLang="zh-TW" dirty="0"/>
              <a:t>IP</a:t>
            </a:r>
            <a:r>
              <a:rPr lang="zh-TW" altLang="en-US" dirty="0"/>
              <a:t>位址</a:t>
            </a:r>
          </a:p>
        </p:txBody>
      </p:sp>
      <p:sp>
        <p:nvSpPr>
          <p:cNvPr id="5" name="矩形 4"/>
          <p:cNvSpPr/>
          <p:nvPr/>
        </p:nvSpPr>
        <p:spPr>
          <a:xfrm>
            <a:off x="469454" y="2310289"/>
            <a:ext cx="4288353" cy="1323439"/>
          </a:xfrm>
          <a:prstGeom prst="rect">
            <a:avLst/>
          </a:prstGeom>
        </p:spPr>
        <p:txBody>
          <a:bodyPr wrap="none">
            <a:spAutoFit/>
          </a:bodyPr>
          <a:lstStyle/>
          <a:p>
            <a:r>
              <a:rPr lang="en-US" altLang="zh-TW" sz="4000" dirty="0">
                <a:latin typeface="標楷體" panose="03000509000000000000" pitchFamily="65" charset="-120"/>
                <a:ea typeface="標楷體" panose="03000509000000000000" pitchFamily="65" charset="-120"/>
              </a:rPr>
              <a:t>IP</a:t>
            </a:r>
            <a:r>
              <a:rPr lang="zh-TW" altLang="en-US" sz="4000" dirty="0">
                <a:latin typeface="標楷體" panose="03000509000000000000" pitchFamily="65" charset="-120"/>
                <a:ea typeface="標楷體" panose="03000509000000000000" pitchFamily="65" charset="-120"/>
              </a:rPr>
              <a:t>位址</a:t>
            </a:r>
            <a:endParaRPr lang="en-US" altLang="zh-TW" sz="4000" dirty="0">
              <a:latin typeface="標楷體" panose="03000509000000000000" pitchFamily="65" charset="-120"/>
              <a:ea typeface="標楷體" panose="03000509000000000000" pitchFamily="65" charset="-120"/>
            </a:endParaRPr>
          </a:p>
          <a:p>
            <a:r>
              <a:rPr lang="zh-TW" altLang="en-US" sz="4000" dirty="0">
                <a:latin typeface="標楷體" panose="03000509000000000000" pitchFamily="65" charset="-120"/>
                <a:ea typeface="標楷體" panose="03000509000000000000" pitchFamily="65" charset="-120"/>
              </a:rPr>
              <a:t>網際網路上的地址</a:t>
            </a:r>
          </a:p>
        </p:txBody>
      </p:sp>
      <p:pic>
        <p:nvPicPr>
          <p:cNvPr id="7" name="圖片 6">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grpSp>
        <p:nvGrpSpPr>
          <p:cNvPr id="44" name="群組 43">
            <a:extLst>
              <a:ext uri="{FF2B5EF4-FFF2-40B4-BE49-F238E27FC236}">
                <a16:creationId xmlns:a16="http://schemas.microsoft.com/office/drawing/2014/main" id="{8134880B-E64A-4521-8F14-50B592E2B21E}"/>
              </a:ext>
            </a:extLst>
          </p:cNvPr>
          <p:cNvGrpSpPr/>
          <p:nvPr/>
        </p:nvGrpSpPr>
        <p:grpSpPr>
          <a:xfrm>
            <a:off x="3106594" y="1856325"/>
            <a:ext cx="5408756" cy="1628775"/>
            <a:chOff x="-1989119" y="2010876"/>
            <a:chExt cx="5408756" cy="1628775"/>
          </a:xfrm>
        </p:grpSpPr>
        <p:grpSp>
          <p:nvGrpSpPr>
            <p:cNvPr id="25" name="群組 24">
              <a:extLst>
                <a:ext uri="{FF2B5EF4-FFF2-40B4-BE49-F238E27FC236}">
                  <a16:creationId xmlns:a16="http://schemas.microsoft.com/office/drawing/2014/main" id="{3BA75E7C-25FB-4C89-A22F-F4C89BC439E9}"/>
                </a:ext>
              </a:extLst>
            </p:cNvPr>
            <p:cNvGrpSpPr/>
            <p:nvPr/>
          </p:nvGrpSpPr>
          <p:grpSpPr>
            <a:xfrm>
              <a:off x="496383" y="2010876"/>
              <a:ext cx="2923254" cy="1628775"/>
              <a:chOff x="-4089722" y="2945204"/>
              <a:chExt cx="2923254" cy="1628775"/>
            </a:xfrm>
          </p:grpSpPr>
          <p:pic>
            <p:nvPicPr>
              <p:cNvPr id="24" name="圖片 23">
                <a:extLst>
                  <a:ext uri="{FF2B5EF4-FFF2-40B4-BE49-F238E27FC236}">
                    <a16:creationId xmlns:a16="http://schemas.microsoft.com/office/drawing/2014/main" id="{C191D73A-A16A-48F7-9683-5F09EF04251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89722" y="2945204"/>
                <a:ext cx="2923254" cy="1628775"/>
              </a:xfrm>
              <a:prstGeom prst="rect">
                <a:avLst/>
              </a:prstGeom>
            </p:spPr>
          </p:pic>
          <p:sp>
            <p:nvSpPr>
              <p:cNvPr id="16" name="矩形 15">
                <a:extLst>
                  <a:ext uri="{FF2B5EF4-FFF2-40B4-BE49-F238E27FC236}">
                    <a16:creationId xmlns:a16="http://schemas.microsoft.com/office/drawing/2014/main" id="{EF420E2B-1577-48B9-9146-740DE5ED0FCB}"/>
                  </a:ext>
                </a:extLst>
              </p:cNvPr>
              <p:cNvSpPr/>
              <p:nvPr/>
            </p:nvSpPr>
            <p:spPr>
              <a:xfrm>
                <a:off x="-3901552" y="4021145"/>
                <a:ext cx="172299" cy="101665"/>
              </a:xfrm>
              <a:prstGeom prst="rect">
                <a:avLst/>
              </a:prstGeom>
              <a:solidFill>
                <a:schemeClr val="accent2">
                  <a:lumMod val="5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dirty="0">
                  <a:latin typeface="AaYuanQiman" panose="02020500000000000000" charset="-122"/>
                  <a:ea typeface="AaYuanQiman" panose="02020500000000000000" charset="-122"/>
                </a:endParaRPr>
              </a:p>
            </p:txBody>
          </p:sp>
        </p:grpSp>
        <p:sp>
          <p:nvSpPr>
            <p:cNvPr id="14" name="文字方塊 13">
              <a:extLst>
                <a:ext uri="{FF2B5EF4-FFF2-40B4-BE49-F238E27FC236}">
                  <a16:creationId xmlns:a16="http://schemas.microsoft.com/office/drawing/2014/main" id="{BC80AA8F-A3DA-4774-80CC-3F7C779F97D5}"/>
                </a:ext>
              </a:extLst>
            </p:cNvPr>
            <p:cNvSpPr txBox="1"/>
            <p:nvPr/>
          </p:nvSpPr>
          <p:spPr>
            <a:xfrm>
              <a:off x="990377" y="2095176"/>
              <a:ext cx="967633" cy="461665"/>
            </a:xfrm>
            <a:prstGeom prst="rect">
              <a:avLst/>
            </a:prstGeom>
            <a:noFill/>
          </p:spPr>
          <p:txBody>
            <a:bodyPr wrap="square" rtlCol="0">
              <a:spAutoFit/>
            </a:bodyPr>
            <a:lstStyle/>
            <a:p>
              <a:pPr algn="ctr"/>
              <a:r>
                <a:rPr lang="zh-TW" altLang="en-US" sz="2400" dirty="0">
                  <a:solidFill>
                    <a:schemeClr val="bg1"/>
                  </a:solidFill>
                  <a:latin typeface="微軟正黑體" panose="020B0604030504040204" pitchFamily="34" charset="-120"/>
                  <a:ea typeface="微軟正黑體" panose="020B0604030504040204" pitchFamily="34" charset="-120"/>
                </a:rPr>
                <a:t>網站</a:t>
              </a:r>
            </a:p>
          </p:txBody>
        </p:sp>
        <p:grpSp>
          <p:nvGrpSpPr>
            <p:cNvPr id="35" name="群組 34">
              <a:extLst>
                <a:ext uri="{FF2B5EF4-FFF2-40B4-BE49-F238E27FC236}">
                  <a16:creationId xmlns:a16="http://schemas.microsoft.com/office/drawing/2014/main" id="{3233044C-387B-4020-9B0E-900C63366C91}"/>
                </a:ext>
              </a:extLst>
            </p:cNvPr>
            <p:cNvGrpSpPr/>
            <p:nvPr/>
          </p:nvGrpSpPr>
          <p:grpSpPr>
            <a:xfrm>
              <a:off x="-1989119" y="2186761"/>
              <a:ext cx="2551233" cy="740160"/>
              <a:chOff x="-2036109" y="2351559"/>
              <a:chExt cx="2551233" cy="740160"/>
            </a:xfrm>
          </p:grpSpPr>
          <p:sp>
            <p:nvSpPr>
              <p:cNvPr id="28" name="矩形 27">
                <a:extLst>
                  <a:ext uri="{FF2B5EF4-FFF2-40B4-BE49-F238E27FC236}">
                    <a16:creationId xmlns:a16="http://schemas.microsoft.com/office/drawing/2014/main" id="{B8120F07-74D5-4036-AD2B-64A4E53E0108}"/>
                  </a:ext>
                </a:extLst>
              </p:cNvPr>
              <p:cNvSpPr/>
              <p:nvPr/>
            </p:nvSpPr>
            <p:spPr>
              <a:xfrm>
                <a:off x="-1880993" y="2351559"/>
                <a:ext cx="2241003" cy="740160"/>
              </a:xfrm>
              <a:prstGeom prst="rect">
                <a:avLst/>
              </a:prstGeom>
              <a:solidFill>
                <a:schemeClr val="accent2">
                  <a:lumMod val="5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dirty="0">
                  <a:latin typeface="AaYuanQiman" panose="02020500000000000000" charset="-122"/>
                  <a:ea typeface="AaYuanQiman" panose="02020500000000000000" charset="-122"/>
                </a:endParaRPr>
              </a:p>
            </p:txBody>
          </p:sp>
          <p:sp>
            <p:nvSpPr>
              <p:cNvPr id="30" name="文字方塊 29">
                <a:extLst>
                  <a:ext uri="{FF2B5EF4-FFF2-40B4-BE49-F238E27FC236}">
                    <a16:creationId xmlns:a16="http://schemas.microsoft.com/office/drawing/2014/main" id="{1B6007E1-30DE-4C1D-90A4-3A662E88549C}"/>
                  </a:ext>
                </a:extLst>
              </p:cNvPr>
              <p:cNvSpPr txBox="1"/>
              <p:nvPr/>
            </p:nvSpPr>
            <p:spPr>
              <a:xfrm>
                <a:off x="-2036109" y="2493655"/>
                <a:ext cx="2551233" cy="400110"/>
              </a:xfrm>
              <a:prstGeom prst="rect">
                <a:avLst/>
              </a:prstGeom>
              <a:noFill/>
            </p:spPr>
            <p:txBody>
              <a:bodyPr wrap="square" rtlCol="0">
                <a:spAutoFit/>
              </a:bodyPr>
              <a:lstStyle/>
              <a:p>
                <a:pPr algn="ctr"/>
                <a:r>
                  <a:rPr lang="en-US" altLang="zh-TW" sz="2000" b="1" dirty="0">
                    <a:solidFill>
                      <a:schemeClr val="bg1"/>
                    </a:solidFill>
                    <a:latin typeface="AaYuanQiman" panose="02020500000000000000" charset="-122"/>
                    <a:ea typeface="AaYuanQiman" panose="02020500000000000000" charset="-122"/>
                  </a:rPr>
                  <a:t>192.16.45.248</a:t>
                </a:r>
                <a:endParaRPr lang="zh-TW" altLang="en-US" sz="3600" b="1" dirty="0">
                  <a:solidFill>
                    <a:schemeClr val="bg1"/>
                  </a:solidFill>
                  <a:latin typeface="AaYuanQiman" panose="02020500000000000000" charset="-122"/>
                  <a:ea typeface="AaYuanQiman" panose="02020500000000000000" charset="-122"/>
                </a:endParaRPr>
              </a:p>
            </p:txBody>
          </p:sp>
        </p:grpSp>
        <p:sp>
          <p:nvSpPr>
            <p:cNvPr id="33" name="橢圓 32">
              <a:extLst>
                <a:ext uri="{FF2B5EF4-FFF2-40B4-BE49-F238E27FC236}">
                  <a16:creationId xmlns:a16="http://schemas.microsoft.com/office/drawing/2014/main" id="{5088556D-57C6-4CC5-9671-EAC734799DAF}"/>
                </a:ext>
              </a:extLst>
            </p:cNvPr>
            <p:cNvSpPr/>
            <p:nvPr/>
          </p:nvSpPr>
          <p:spPr>
            <a:xfrm>
              <a:off x="375441" y="2732323"/>
              <a:ext cx="790521" cy="790521"/>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grpSp>
    </p:spTree>
    <p:extLst>
      <p:ext uri="{BB962C8B-B14F-4D97-AF65-F5344CB8AC3E}">
        <p14:creationId xmlns:p14="http://schemas.microsoft.com/office/powerpoint/2010/main" val="239564891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A.3.5.1. IP</a:t>
            </a:r>
            <a:r>
              <a:rPr lang="zh-TW" altLang="en-US" dirty="0"/>
              <a:t>位址</a:t>
            </a:r>
          </a:p>
        </p:txBody>
      </p:sp>
      <p:sp>
        <p:nvSpPr>
          <p:cNvPr id="5" name="矩形 4"/>
          <p:cNvSpPr/>
          <p:nvPr/>
        </p:nvSpPr>
        <p:spPr>
          <a:xfrm>
            <a:off x="469454" y="2310289"/>
            <a:ext cx="4288353" cy="1323439"/>
          </a:xfrm>
          <a:prstGeom prst="rect">
            <a:avLst/>
          </a:prstGeom>
        </p:spPr>
        <p:txBody>
          <a:bodyPr wrap="none">
            <a:spAutoFit/>
          </a:bodyPr>
          <a:lstStyle/>
          <a:p>
            <a:r>
              <a:rPr lang="en-US" altLang="zh-TW" sz="4000" dirty="0">
                <a:latin typeface="標楷體" panose="03000509000000000000" pitchFamily="65" charset="-120"/>
                <a:ea typeface="標楷體" panose="03000509000000000000" pitchFamily="65" charset="-120"/>
              </a:rPr>
              <a:t>IP</a:t>
            </a:r>
            <a:r>
              <a:rPr lang="zh-TW" altLang="en-US" sz="4000" dirty="0">
                <a:latin typeface="標楷體" panose="03000509000000000000" pitchFamily="65" charset="-120"/>
                <a:ea typeface="標楷體" panose="03000509000000000000" pitchFamily="65" charset="-120"/>
              </a:rPr>
              <a:t>位址</a:t>
            </a:r>
            <a:endParaRPr lang="en-US" altLang="zh-TW" sz="4000" dirty="0">
              <a:latin typeface="標楷體" panose="03000509000000000000" pitchFamily="65" charset="-120"/>
              <a:ea typeface="標楷體" panose="03000509000000000000" pitchFamily="65" charset="-120"/>
            </a:endParaRPr>
          </a:p>
          <a:p>
            <a:r>
              <a:rPr lang="zh-TW" altLang="en-US" sz="4000" dirty="0">
                <a:latin typeface="標楷體" panose="03000509000000000000" pitchFamily="65" charset="-120"/>
                <a:ea typeface="標楷體" panose="03000509000000000000" pitchFamily="65" charset="-120"/>
              </a:rPr>
              <a:t>網際網路上的地址</a:t>
            </a:r>
          </a:p>
        </p:txBody>
      </p:sp>
      <p:sp>
        <p:nvSpPr>
          <p:cNvPr id="6" name="矩形 5"/>
          <p:cNvSpPr/>
          <p:nvPr/>
        </p:nvSpPr>
        <p:spPr>
          <a:xfrm>
            <a:off x="628651" y="3899163"/>
            <a:ext cx="7029450" cy="2308324"/>
          </a:xfrm>
          <a:prstGeom prst="rect">
            <a:avLst/>
          </a:prstGeom>
          <a:solidFill>
            <a:schemeClr val="accent6">
              <a:lumMod val="20000"/>
              <a:lumOff val="80000"/>
            </a:schemeClr>
          </a:solidFill>
        </p:spPr>
        <p:txBody>
          <a:bodyPr wrap="square">
            <a:spAutoFit/>
          </a:bodyPr>
          <a:lstStyle/>
          <a:p>
            <a:r>
              <a:rPr lang="zh-TW" altLang="en-US"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早期網路發展時使用</a:t>
            </a:r>
            <a:r>
              <a:rPr lang="en-US" altLang="zh-TW" b="1" dirty="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32</a:t>
            </a:r>
            <a:r>
              <a:rPr lang="zh-TW" altLang="en-US" b="1" dirty="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個位元</a:t>
            </a:r>
            <a:r>
              <a:rPr lang="en-US" altLang="zh-TW" b="1" dirty="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(4</a:t>
            </a:r>
            <a:r>
              <a:rPr lang="zh-TW" altLang="en-US" b="1" dirty="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個位元組</a:t>
            </a:r>
            <a:r>
              <a:rPr lang="en-US" altLang="zh-TW" b="1" dirty="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a:t>
            </a:r>
            <a:r>
              <a:rPr lang="zh-TW" altLang="en-US"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來表達</a:t>
            </a:r>
            <a:r>
              <a:rPr lang="en-US" altLang="zh-TW"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IP</a:t>
            </a:r>
            <a:r>
              <a:rPr lang="zh-TW" altLang="en-US"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位址</a:t>
            </a:r>
            <a:endParaRPr lang="en-US" altLang="zh-TW"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a:p>
            <a:r>
              <a:rPr lang="zh-TW" altLang="en-US"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這就是</a:t>
            </a:r>
            <a:r>
              <a:rPr lang="en-US" altLang="zh-TW"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IPv4(Internet Protocol version 4)</a:t>
            </a:r>
          </a:p>
          <a:p>
            <a:endParaRPr lang="zh-TW" altLang="en-US"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a:p>
            <a:r>
              <a:rPr lang="zh-TW" altLang="en-US"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隨著網路蓬勃發展</a:t>
            </a:r>
            <a:r>
              <a:rPr lang="en-US" altLang="zh-TW"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 IP</a:t>
            </a:r>
            <a:r>
              <a:rPr lang="zh-TW" altLang="en-US"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位址不夠用時</a:t>
            </a:r>
            <a:r>
              <a:rPr lang="en-US" altLang="zh-TW"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 </a:t>
            </a:r>
            <a:r>
              <a:rPr lang="zh-TW" altLang="en-US"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便有許多國家</a:t>
            </a:r>
            <a:r>
              <a:rPr lang="en-US" altLang="zh-TW"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a:t>
            </a:r>
            <a:r>
              <a:rPr lang="zh-TW" altLang="en-US"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日本與中國</a:t>
            </a:r>
            <a:r>
              <a:rPr lang="en-US" altLang="zh-TW"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a:t>
            </a:r>
          </a:p>
          <a:p>
            <a:r>
              <a:rPr lang="zh-TW" altLang="en-US"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大力推動</a:t>
            </a:r>
            <a:r>
              <a:rPr lang="en-US" altLang="zh-TW"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IPv6(Internet Protocol version 6):</a:t>
            </a:r>
          </a:p>
          <a:p>
            <a:r>
              <a:rPr lang="zh-TW" altLang="en-US"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使用</a:t>
            </a:r>
            <a:r>
              <a:rPr lang="en-US" altLang="zh-TW" b="1" dirty="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128</a:t>
            </a:r>
            <a:r>
              <a:rPr lang="zh-TW" altLang="en-US" b="1" dirty="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個位元</a:t>
            </a:r>
            <a:r>
              <a:rPr lang="en-US" altLang="zh-TW" b="1" dirty="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(16</a:t>
            </a:r>
            <a:r>
              <a:rPr lang="zh-TW" altLang="en-US" b="1" dirty="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個位元組</a:t>
            </a:r>
            <a:r>
              <a:rPr lang="en-US" altLang="zh-TW" b="1" dirty="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a:t>
            </a:r>
            <a:r>
              <a:rPr lang="zh-TW" altLang="en-US"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來表達</a:t>
            </a:r>
            <a:r>
              <a:rPr lang="en-US" altLang="zh-TW"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IP</a:t>
            </a:r>
            <a:r>
              <a:rPr lang="zh-TW" altLang="en-US"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位址</a:t>
            </a:r>
            <a:endParaRPr lang="en-US" altLang="zh-TW"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a:p>
            <a:endParaRPr lang="en-US" altLang="zh-TW"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a:p>
            <a:r>
              <a:rPr lang="en-US" altLang="zh-TW"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a:t>
            </a:r>
            <a:r>
              <a:rPr lang="zh-TW" altLang="en-US"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沒有</a:t>
            </a:r>
            <a:r>
              <a:rPr lang="en-US" altLang="zh-TW"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IPv5 ? </a:t>
            </a:r>
            <a:r>
              <a:rPr lang="zh-TW" altLang="en-US"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對</a:t>
            </a:r>
            <a:r>
              <a:rPr lang="en-US" altLang="zh-TW"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 </a:t>
            </a:r>
            <a:r>
              <a:rPr lang="zh-TW" altLang="en-US"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沒有</a:t>
            </a:r>
            <a:r>
              <a:rPr lang="en-US" altLang="zh-TW"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a:t>
            </a:r>
            <a:endParaRPr lang="zh-TW" altLang="en-US"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p:txBody>
      </p:sp>
      <p:pic>
        <p:nvPicPr>
          <p:cNvPr id="7" name="圖片 6">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grpSp>
        <p:nvGrpSpPr>
          <p:cNvPr id="44" name="群組 43">
            <a:extLst>
              <a:ext uri="{FF2B5EF4-FFF2-40B4-BE49-F238E27FC236}">
                <a16:creationId xmlns:a16="http://schemas.microsoft.com/office/drawing/2014/main" id="{8134880B-E64A-4521-8F14-50B592E2B21E}"/>
              </a:ext>
            </a:extLst>
          </p:cNvPr>
          <p:cNvGrpSpPr/>
          <p:nvPr/>
        </p:nvGrpSpPr>
        <p:grpSpPr>
          <a:xfrm>
            <a:off x="3106594" y="1856325"/>
            <a:ext cx="5408756" cy="1628775"/>
            <a:chOff x="-1989119" y="2010876"/>
            <a:chExt cx="5408756" cy="1628775"/>
          </a:xfrm>
        </p:grpSpPr>
        <p:grpSp>
          <p:nvGrpSpPr>
            <p:cNvPr id="25" name="群組 24">
              <a:extLst>
                <a:ext uri="{FF2B5EF4-FFF2-40B4-BE49-F238E27FC236}">
                  <a16:creationId xmlns:a16="http://schemas.microsoft.com/office/drawing/2014/main" id="{3BA75E7C-25FB-4C89-A22F-F4C89BC439E9}"/>
                </a:ext>
              </a:extLst>
            </p:cNvPr>
            <p:cNvGrpSpPr/>
            <p:nvPr/>
          </p:nvGrpSpPr>
          <p:grpSpPr>
            <a:xfrm>
              <a:off x="496383" y="2010876"/>
              <a:ext cx="2923254" cy="1628775"/>
              <a:chOff x="-4089722" y="2945204"/>
              <a:chExt cx="2923254" cy="1628775"/>
            </a:xfrm>
          </p:grpSpPr>
          <p:pic>
            <p:nvPicPr>
              <p:cNvPr id="24" name="圖片 23">
                <a:extLst>
                  <a:ext uri="{FF2B5EF4-FFF2-40B4-BE49-F238E27FC236}">
                    <a16:creationId xmlns:a16="http://schemas.microsoft.com/office/drawing/2014/main" id="{C191D73A-A16A-48F7-9683-5F09EF04251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89722" y="2945204"/>
                <a:ext cx="2923254" cy="1628775"/>
              </a:xfrm>
              <a:prstGeom prst="rect">
                <a:avLst/>
              </a:prstGeom>
            </p:spPr>
          </p:pic>
          <p:sp>
            <p:nvSpPr>
              <p:cNvPr id="16" name="矩形 15">
                <a:extLst>
                  <a:ext uri="{FF2B5EF4-FFF2-40B4-BE49-F238E27FC236}">
                    <a16:creationId xmlns:a16="http://schemas.microsoft.com/office/drawing/2014/main" id="{EF420E2B-1577-48B9-9146-740DE5ED0FCB}"/>
                  </a:ext>
                </a:extLst>
              </p:cNvPr>
              <p:cNvSpPr/>
              <p:nvPr/>
            </p:nvSpPr>
            <p:spPr>
              <a:xfrm>
                <a:off x="-3901552" y="4021145"/>
                <a:ext cx="172299" cy="101665"/>
              </a:xfrm>
              <a:prstGeom prst="rect">
                <a:avLst/>
              </a:prstGeom>
              <a:solidFill>
                <a:schemeClr val="accent2">
                  <a:lumMod val="5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dirty="0">
                  <a:latin typeface="AaYuanQiman" panose="02020500000000000000" charset="-122"/>
                  <a:ea typeface="AaYuanQiman" panose="02020500000000000000" charset="-122"/>
                </a:endParaRPr>
              </a:p>
            </p:txBody>
          </p:sp>
        </p:grpSp>
        <p:sp>
          <p:nvSpPr>
            <p:cNvPr id="14" name="文字方塊 13">
              <a:extLst>
                <a:ext uri="{FF2B5EF4-FFF2-40B4-BE49-F238E27FC236}">
                  <a16:creationId xmlns:a16="http://schemas.microsoft.com/office/drawing/2014/main" id="{BC80AA8F-A3DA-4774-80CC-3F7C779F97D5}"/>
                </a:ext>
              </a:extLst>
            </p:cNvPr>
            <p:cNvSpPr txBox="1"/>
            <p:nvPr/>
          </p:nvSpPr>
          <p:spPr>
            <a:xfrm>
              <a:off x="990377" y="2095176"/>
              <a:ext cx="967633" cy="461665"/>
            </a:xfrm>
            <a:prstGeom prst="rect">
              <a:avLst/>
            </a:prstGeom>
            <a:noFill/>
          </p:spPr>
          <p:txBody>
            <a:bodyPr wrap="square" rtlCol="0">
              <a:spAutoFit/>
            </a:bodyPr>
            <a:lstStyle/>
            <a:p>
              <a:pPr algn="ctr"/>
              <a:r>
                <a:rPr lang="zh-TW" altLang="en-US" sz="2400" dirty="0">
                  <a:solidFill>
                    <a:schemeClr val="bg1"/>
                  </a:solidFill>
                  <a:latin typeface="微軟正黑體" panose="020B0604030504040204" pitchFamily="34" charset="-120"/>
                  <a:ea typeface="微軟正黑體" panose="020B0604030504040204" pitchFamily="34" charset="-120"/>
                </a:rPr>
                <a:t>網站</a:t>
              </a:r>
            </a:p>
          </p:txBody>
        </p:sp>
        <p:grpSp>
          <p:nvGrpSpPr>
            <p:cNvPr id="35" name="群組 34">
              <a:extLst>
                <a:ext uri="{FF2B5EF4-FFF2-40B4-BE49-F238E27FC236}">
                  <a16:creationId xmlns:a16="http://schemas.microsoft.com/office/drawing/2014/main" id="{3233044C-387B-4020-9B0E-900C63366C91}"/>
                </a:ext>
              </a:extLst>
            </p:cNvPr>
            <p:cNvGrpSpPr/>
            <p:nvPr/>
          </p:nvGrpSpPr>
          <p:grpSpPr>
            <a:xfrm>
              <a:off x="-1989119" y="2186761"/>
              <a:ext cx="2551233" cy="740160"/>
              <a:chOff x="-2036109" y="2351559"/>
              <a:chExt cx="2551233" cy="740160"/>
            </a:xfrm>
          </p:grpSpPr>
          <p:sp>
            <p:nvSpPr>
              <p:cNvPr id="28" name="矩形 27">
                <a:extLst>
                  <a:ext uri="{FF2B5EF4-FFF2-40B4-BE49-F238E27FC236}">
                    <a16:creationId xmlns:a16="http://schemas.microsoft.com/office/drawing/2014/main" id="{B8120F07-74D5-4036-AD2B-64A4E53E0108}"/>
                  </a:ext>
                </a:extLst>
              </p:cNvPr>
              <p:cNvSpPr/>
              <p:nvPr/>
            </p:nvSpPr>
            <p:spPr>
              <a:xfrm>
                <a:off x="-1880993" y="2351559"/>
                <a:ext cx="2241003" cy="740160"/>
              </a:xfrm>
              <a:prstGeom prst="rect">
                <a:avLst/>
              </a:prstGeom>
              <a:solidFill>
                <a:schemeClr val="accent2">
                  <a:lumMod val="5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dirty="0">
                  <a:latin typeface="AaYuanQiman" panose="02020500000000000000" charset="-122"/>
                  <a:ea typeface="AaYuanQiman" panose="02020500000000000000" charset="-122"/>
                </a:endParaRPr>
              </a:p>
            </p:txBody>
          </p:sp>
          <p:sp>
            <p:nvSpPr>
              <p:cNvPr id="30" name="文字方塊 29">
                <a:extLst>
                  <a:ext uri="{FF2B5EF4-FFF2-40B4-BE49-F238E27FC236}">
                    <a16:creationId xmlns:a16="http://schemas.microsoft.com/office/drawing/2014/main" id="{1B6007E1-30DE-4C1D-90A4-3A662E88549C}"/>
                  </a:ext>
                </a:extLst>
              </p:cNvPr>
              <p:cNvSpPr txBox="1"/>
              <p:nvPr/>
            </p:nvSpPr>
            <p:spPr>
              <a:xfrm>
                <a:off x="-2036109" y="2493655"/>
                <a:ext cx="2551233" cy="400110"/>
              </a:xfrm>
              <a:prstGeom prst="rect">
                <a:avLst/>
              </a:prstGeom>
              <a:noFill/>
            </p:spPr>
            <p:txBody>
              <a:bodyPr wrap="square" rtlCol="0">
                <a:spAutoFit/>
              </a:bodyPr>
              <a:lstStyle/>
              <a:p>
                <a:pPr algn="ctr"/>
                <a:r>
                  <a:rPr lang="en-US" altLang="zh-TW" sz="2000" b="1" dirty="0">
                    <a:solidFill>
                      <a:schemeClr val="bg1"/>
                    </a:solidFill>
                    <a:latin typeface="AaYuanQiman" panose="02020500000000000000" charset="-122"/>
                    <a:ea typeface="AaYuanQiman" panose="02020500000000000000" charset="-122"/>
                  </a:rPr>
                  <a:t>192.16.45.248</a:t>
                </a:r>
                <a:endParaRPr lang="zh-TW" altLang="en-US" sz="3600" b="1" dirty="0">
                  <a:solidFill>
                    <a:schemeClr val="bg1"/>
                  </a:solidFill>
                  <a:latin typeface="AaYuanQiman" panose="02020500000000000000" charset="-122"/>
                  <a:ea typeface="AaYuanQiman" panose="02020500000000000000" charset="-122"/>
                </a:endParaRPr>
              </a:p>
            </p:txBody>
          </p:sp>
        </p:grpSp>
        <p:sp>
          <p:nvSpPr>
            <p:cNvPr id="33" name="橢圓 32">
              <a:extLst>
                <a:ext uri="{FF2B5EF4-FFF2-40B4-BE49-F238E27FC236}">
                  <a16:creationId xmlns:a16="http://schemas.microsoft.com/office/drawing/2014/main" id="{5088556D-57C6-4CC5-9671-EAC734799DAF}"/>
                </a:ext>
              </a:extLst>
            </p:cNvPr>
            <p:cNvSpPr/>
            <p:nvPr/>
          </p:nvSpPr>
          <p:spPr>
            <a:xfrm>
              <a:off x="375441" y="2732323"/>
              <a:ext cx="790521" cy="790521"/>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grpSp>
    </p:spTree>
    <p:extLst>
      <p:ext uri="{BB962C8B-B14F-4D97-AF65-F5344CB8AC3E}">
        <p14:creationId xmlns:p14="http://schemas.microsoft.com/office/powerpoint/2010/main" val="116106199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3402721" y="995878"/>
            <a:ext cx="5542935" cy="1077218"/>
          </a:xfrm>
          <a:prstGeom prst="rect">
            <a:avLst/>
          </a:prstGeom>
          <a:solidFill>
            <a:schemeClr val="accent6">
              <a:lumMod val="20000"/>
              <a:lumOff val="80000"/>
            </a:schemeClr>
          </a:solidFill>
        </p:spPr>
        <p:txBody>
          <a:bodyPr wrap="square">
            <a:spAutoFit/>
          </a:bodyPr>
          <a:lstStyle/>
          <a:p>
            <a:pPr marL="285750" indent="-285750">
              <a:buFont typeface="Wingdings" panose="05000000000000000000" pitchFamily="2" charset="2"/>
              <a:buChar char="Ø"/>
            </a:pPr>
            <a:r>
              <a:rPr lang="en-US" altLang="zh-TW" sz="1600" b="1" dirty="0">
                <a:effectLst>
                  <a:outerShdw blurRad="38100" dist="38100" dir="2700000" algn="tl">
                    <a:srgbClr val="000000">
                      <a:alpha val="43137"/>
                    </a:srgbClr>
                  </a:outerShdw>
                </a:effectLst>
              </a:rPr>
              <a:t>IP </a:t>
            </a:r>
            <a:r>
              <a:rPr lang="zh-TW" altLang="en-US" sz="1600" b="1" dirty="0">
                <a:effectLst>
                  <a:outerShdw blurRad="38100" dist="38100" dir="2700000" algn="tl">
                    <a:srgbClr val="000000">
                      <a:alpha val="43137"/>
                    </a:srgbClr>
                  </a:outerShdw>
                </a:effectLst>
              </a:rPr>
              <a:t>位址是一個長度為 </a:t>
            </a:r>
            <a:r>
              <a:rPr lang="en-US" altLang="zh-TW" sz="1600" b="1" dirty="0">
                <a:effectLst>
                  <a:outerShdw blurRad="38100" dist="38100" dir="2700000" algn="tl">
                    <a:srgbClr val="000000">
                      <a:alpha val="43137"/>
                    </a:srgbClr>
                  </a:outerShdw>
                </a:effectLst>
              </a:rPr>
              <a:t>32 Bits(</a:t>
            </a:r>
            <a:r>
              <a:rPr lang="zh-TW" altLang="en-US" sz="1600" b="1" dirty="0">
                <a:effectLst>
                  <a:outerShdw blurRad="38100" dist="38100" dir="2700000" algn="tl">
                    <a:srgbClr val="000000">
                      <a:alpha val="43137"/>
                    </a:srgbClr>
                  </a:outerShdw>
                </a:effectLst>
                <a:ea typeface="標楷體" panose="03000509000000000000" pitchFamily="65" charset="-120"/>
              </a:rPr>
              <a:t>位元</a:t>
            </a:r>
            <a:r>
              <a:rPr lang="en-US" altLang="zh-TW" sz="1600" b="1" dirty="0">
                <a:effectLst>
                  <a:outerShdw blurRad="38100" dist="38100" dir="2700000" algn="tl">
                    <a:srgbClr val="000000">
                      <a:alpha val="43137"/>
                    </a:srgbClr>
                  </a:outerShdw>
                </a:effectLst>
              </a:rPr>
              <a:t>) </a:t>
            </a:r>
            <a:r>
              <a:rPr lang="zh-TW" altLang="en-US" sz="1600" b="1" dirty="0">
                <a:effectLst>
                  <a:outerShdw blurRad="38100" dist="38100" dir="2700000" algn="tl">
                    <a:srgbClr val="000000">
                      <a:alpha val="43137"/>
                    </a:srgbClr>
                  </a:outerShdw>
                </a:effectLst>
              </a:rPr>
              <a:t>的二進位數字</a:t>
            </a:r>
          </a:p>
          <a:p>
            <a:pPr marL="285750" indent="-285750">
              <a:buFont typeface="Wingdings" panose="05000000000000000000" pitchFamily="2" charset="2"/>
              <a:buChar char="Ø"/>
            </a:pPr>
            <a:r>
              <a:rPr lang="zh-TW" altLang="en-US" sz="1600" b="1" dirty="0">
                <a:effectLst>
                  <a:outerShdw blurRad="38100" dist="38100" dir="2700000" algn="tl">
                    <a:srgbClr val="000000">
                      <a:alpha val="43137"/>
                    </a:srgbClr>
                  </a:outerShdw>
                </a:effectLst>
              </a:rPr>
              <a:t>以 </a:t>
            </a:r>
            <a:r>
              <a:rPr lang="en-US" altLang="zh-TW" sz="1600" b="1" dirty="0">
                <a:effectLst>
                  <a:outerShdw blurRad="38100" dist="38100" dir="2700000" algn="tl">
                    <a:srgbClr val="000000">
                      <a:alpha val="43137"/>
                    </a:srgbClr>
                  </a:outerShdw>
                </a:effectLst>
              </a:rPr>
              <a:t>8 Bits </a:t>
            </a:r>
            <a:r>
              <a:rPr lang="zh-TW" altLang="en-US" sz="1600" b="1" dirty="0">
                <a:effectLst>
                  <a:outerShdw blurRad="38100" dist="38100" dir="2700000" algn="tl">
                    <a:srgbClr val="000000">
                      <a:alpha val="43137"/>
                    </a:srgbClr>
                  </a:outerShdw>
                </a:effectLst>
              </a:rPr>
              <a:t>為單位</a:t>
            </a:r>
            <a:r>
              <a:rPr lang="en-US" altLang="zh-TW" sz="1600" b="1" dirty="0">
                <a:effectLst>
                  <a:outerShdw blurRad="38100" dist="38100" dir="2700000" algn="tl">
                    <a:srgbClr val="000000">
                      <a:alpha val="43137"/>
                    </a:srgbClr>
                  </a:outerShdw>
                </a:effectLst>
              </a:rPr>
              <a:t>, </a:t>
            </a:r>
            <a:r>
              <a:rPr lang="zh-TW" altLang="en-US" sz="1600" b="1" dirty="0">
                <a:effectLst>
                  <a:outerShdw blurRad="38100" dist="38100" dir="2700000" algn="tl">
                    <a:srgbClr val="000000">
                      <a:alpha val="43137"/>
                    </a:srgbClr>
                  </a:outerShdw>
                </a:effectLst>
              </a:rPr>
              <a:t>將 </a:t>
            </a:r>
            <a:r>
              <a:rPr lang="en-US" altLang="zh-TW" sz="1600" b="1" dirty="0">
                <a:effectLst>
                  <a:outerShdw blurRad="38100" dist="38100" dir="2700000" algn="tl">
                    <a:srgbClr val="000000">
                      <a:alpha val="43137"/>
                    </a:srgbClr>
                  </a:outerShdw>
                </a:effectLst>
              </a:rPr>
              <a:t>32 Bits </a:t>
            </a:r>
            <a:r>
              <a:rPr lang="zh-TW" altLang="en-US" sz="1600" b="1" dirty="0">
                <a:effectLst>
                  <a:outerShdw blurRad="38100" dist="38100" dir="2700000" algn="tl">
                    <a:srgbClr val="000000">
                      <a:alpha val="43137"/>
                    </a:srgbClr>
                  </a:outerShdw>
                </a:effectLst>
              </a:rPr>
              <a:t>的 </a:t>
            </a:r>
            <a:r>
              <a:rPr lang="en-US" altLang="zh-TW" sz="1600" b="1" dirty="0">
                <a:effectLst>
                  <a:outerShdw blurRad="38100" dist="38100" dir="2700000" algn="tl">
                    <a:srgbClr val="000000">
                      <a:alpha val="43137"/>
                    </a:srgbClr>
                  </a:outerShdw>
                </a:effectLst>
              </a:rPr>
              <a:t>IP </a:t>
            </a:r>
            <a:r>
              <a:rPr lang="zh-TW" altLang="en-US" sz="1600" b="1" dirty="0">
                <a:effectLst>
                  <a:outerShdw blurRad="38100" dist="38100" dir="2700000" algn="tl">
                    <a:srgbClr val="000000">
                      <a:alpha val="43137"/>
                    </a:srgbClr>
                  </a:outerShdw>
                </a:effectLst>
              </a:rPr>
              <a:t>位址分成 </a:t>
            </a:r>
            <a:r>
              <a:rPr lang="en-US" altLang="zh-TW" sz="1600" b="1" dirty="0">
                <a:effectLst>
                  <a:outerShdw blurRad="38100" dist="38100" dir="2700000" algn="tl">
                    <a:srgbClr val="000000">
                      <a:alpha val="43137"/>
                    </a:srgbClr>
                  </a:outerShdw>
                </a:effectLst>
              </a:rPr>
              <a:t>4 </a:t>
            </a:r>
            <a:r>
              <a:rPr lang="zh-TW" altLang="en-US" sz="1600" b="1" dirty="0">
                <a:effectLst>
                  <a:outerShdw blurRad="38100" dist="38100" dir="2700000" algn="tl">
                    <a:srgbClr val="000000">
                      <a:alpha val="43137"/>
                    </a:srgbClr>
                  </a:outerShdw>
                </a:effectLst>
              </a:rPr>
              <a:t>段</a:t>
            </a:r>
            <a:endParaRPr lang="en-US" altLang="zh-TW" sz="1600" b="1" dirty="0">
              <a:effectLst>
                <a:outerShdw blurRad="38100" dist="38100" dir="2700000" algn="tl">
                  <a:srgbClr val="000000">
                    <a:alpha val="43137"/>
                  </a:srgbClr>
                </a:outerShdw>
              </a:effectLst>
            </a:endParaRPr>
          </a:p>
          <a:p>
            <a:pPr marL="285750" indent="-285750">
              <a:buFont typeface="Wingdings" panose="05000000000000000000" pitchFamily="2" charset="2"/>
              <a:buChar char="Ø"/>
            </a:pPr>
            <a:r>
              <a:rPr lang="zh-TW" altLang="en-US" sz="1600" b="1" dirty="0">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各段的二進位數字轉換成十進位數字</a:t>
            </a:r>
            <a:r>
              <a:rPr lang="en-US" altLang="zh-TW" sz="1600" b="1" dirty="0">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 </a:t>
            </a:r>
            <a:r>
              <a:rPr lang="zh-TW" altLang="en-US" sz="1600" b="1" dirty="0">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再以 </a:t>
            </a:r>
            <a:r>
              <a:rPr lang="en-US" altLang="zh-TW" sz="1600" b="1" dirty="0">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 </a:t>
            </a:r>
            <a:r>
              <a:rPr lang="zh-TW" altLang="en-US" sz="1600" b="1" dirty="0">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隔開以利閱讀  </a:t>
            </a:r>
          </a:p>
        </p:txBody>
      </p:sp>
      <p:sp>
        <p:nvSpPr>
          <p:cNvPr id="42" name="圓角矩形 41"/>
          <p:cNvSpPr/>
          <p:nvPr/>
        </p:nvSpPr>
        <p:spPr>
          <a:xfrm>
            <a:off x="4637069" y="1958989"/>
            <a:ext cx="4153858" cy="3602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TW" altLang="en-US" dirty="0"/>
          </a:p>
        </p:txBody>
      </p:sp>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sp>
        <p:nvSpPr>
          <p:cNvPr id="2" name="標題 1"/>
          <p:cNvSpPr>
            <a:spLocks noGrp="1"/>
          </p:cNvSpPr>
          <p:nvPr>
            <p:ph type="title"/>
          </p:nvPr>
        </p:nvSpPr>
        <p:spPr>
          <a:xfrm>
            <a:off x="137418" y="85886"/>
            <a:ext cx="8396981" cy="828590"/>
          </a:xfrm>
        </p:spPr>
        <p:txBody>
          <a:bodyPr>
            <a:normAutofit/>
          </a:bodyPr>
          <a:lstStyle/>
          <a:p>
            <a:r>
              <a:rPr lang="en-US" altLang="zh-TW" dirty="0"/>
              <a:t>A.3.5.1. IP</a:t>
            </a:r>
            <a:r>
              <a:rPr lang="zh-TW" altLang="en-US" dirty="0"/>
              <a:t>位址</a:t>
            </a:r>
            <a:r>
              <a:rPr lang="en-US" altLang="zh-TW" dirty="0"/>
              <a:t>:</a:t>
            </a:r>
            <a:r>
              <a:rPr lang="en-US" altLang="zh-TW" sz="2200" b="1" dirty="0">
                <a:solidFill>
                  <a:srgbClr val="FF0000"/>
                </a:solidFill>
                <a:effectLst>
                  <a:outerShdw blurRad="38100" dist="38100" dir="2700000" algn="tl">
                    <a:srgbClr val="000000">
                      <a:alpha val="43137"/>
                    </a:srgbClr>
                  </a:outerShdw>
                </a:effectLst>
              </a:rPr>
              <a:t>Dot</a:t>
            </a:r>
            <a:r>
              <a:rPr lang="en-US" altLang="zh-TW" sz="2200" dirty="0"/>
              <a:t>-</a:t>
            </a:r>
            <a:r>
              <a:rPr lang="en-US" altLang="zh-TW" sz="2200" b="1" dirty="0">
                <a:solidFill>
                  <a:srgbClr val="7030A0"/>
                </a:solidFill>
                <a:effectLst>
                  <a:outerShdw blurRad="38100" dist="38100" dir="2700000" algn="tl">
                    <a:srgbClr val="000000">
                      <a:alpha val="43137"/>
                    </a:srgbClr>
                  </a:outerShdw>
                </a:effectLst>
              </a:rPr>
              <a:t>decimal </a:t>
            </a:r>
            <a:r>
              <a:rPr lang="en-US" altLang="zh-TW" sz="2200" dirty="0"/>
              <a:t>notation</a:t>
            </a:r>
            <a:r>
              <a:rPr lang="zh-TW" altLang="en-US" sz="2200" dirty="0"/>
              <a:t>   </a:t>
            </a:r>
            <a:r>
              <a:rPr lang="zh-TW" altLang="en-US" sz="2200" b="1" dirty="0">
                <a:solidFill>
                  <a:srgbClr val="FF0000"/>
                </a:solidFill>
                <a:effectLst>
                  <a:outerShdw blurRad="38100" dist="38100" dir="2700000" algn="tl">
                    <a:srgbClr val="000000">
                      <a:alpha val="43137"/>
                    </a:srgbClr>
                  </a:outerShdw>
                </a:effectLst>
                <a:latin typeface="Calibri" panose="020F0502020204030204"/>
                <a:ea typeface="新細明體"/>
              </a:rPr>
              <a:t>點</a:t>
            </a:r>
            <a:r>
              <a:rPr lang="zh-TW" altLang="en-US" sz="2200" dirty="0">
                <a:solidFill>
                  <a:prstClr val="black"/>
                </a:solidFill>
                <a:latin typeface="Calibri" panose="020F0502020204030204"/>
                <a:ea typeface="新細明體"/>
              </a:rPr>
              <a:t> </a:t>
            </a:r>
            <a:r>
              <a:rPr lang="zh-TW" altLang="en-US" sz="2200" b="1" dirty="0">
                <a:solidFill>
                  <a:srgbClr val="7030A0"/>
                </a:solidFill>
                <a:effectLst>
                  <a:outerShdw blurRad="38100" dist="38100" dir="2700000" algn="tl">
                    <a:srgbClr val="000000">
                      <a:alpha val="43137"/>
                    </a:srgbClr>
                  </a:outerShdw>
                </a:effectLst>
                <a:latin typeface="Calibri" panose="020F0502020204030204"/>
                <a:ea typeface="新細明體"/>
              </a:rPr>
              <a:t>十進位</a:t>
            </a:r>
            <a:r>
              <a:rPr lang="zh-TW" altLang="en-US" sz="2200" dirty="0">
                <a:solidFill>
                  <a:prstClr val="black"/>
                </a:solidFill>
                <a:latin typeface="Calibri" panose="020F0502020204030204"/>
                <a:ea typeface="新細明體"/>
              </a:rPr>
              <a:t>表達法</a:t>
            </a:r>
            <a:endParaRPr lang="zh-TW" altLang="en-US" sz="2200" dirty="0"/>
          </a:p>
        </p:txBody>
      </p:sp>
      <p:sp>
        <p:nvSpPr>
          <p:cNvPr id="6" name="矩形 5"/>
          <p:cNvSpPr/>
          <p:nvPr/>
        </p:nvSpPr>
        <p:spPr>
          <a:xfrm>
            <a:off x="239637" y="1005006"/>
            <a:ext cx="3163083" cy="892552"/>
          </a:xfrm>
          <a:prstGeom prst="rect">
            <a:avLst/>
          </a:prstGeom>
          <a:solidFill>
            <a:schemeClr val="accent5">
              <a:lumMod val="20000"/>
              <a:lumOff val="80000"/>
            </a:schemeClr>
          </a:solidFill>
        </p:spPr>
        <p:txBody>
          <a:bodyPr wrap="square">
            <a:spAutoFit/>
          </a:bodyPr>
          <a:lstStyle/>
          <a:p>
            <a:r>
              <a:rPr lang="en-US" altLang="zh-TW" sz="3200" dirty="0">
                <a:ea typeface="標楷體" panose="03000509000000000000" pitchFamily="65" charset="-120"/>
              </a:rPr>
              <a:t>IPv4</a:t>
            </a:r>
          </a:p>
          <a:p>
            <a:r>
              <a:rPr lang="en-US" altLang="zh-TW" sz="2000" dirty="0">
                <a:ea typeface="標楷體" panose="03000509000000000000" pitchFamily="65" charset="-120"/>
              </a:rPr>
              <a:t>Internet Protocol version 4</a:t>
            </a:r>
          </a:p>
        </p:txBody>
      </p:sp>
      <p:grpSp>
        <p:nvGrpSpPr>
          <p:cNvPr id="7" name="群組 6"/>
          <p:cNvGrpSpPr/>
          <p:nvPr/>
        </p:nvGrpSpPr>
        <p:grpSpPr>
          <a:xfrm>
            <a:off x="838200" y="2488531"/>
            <a:ext cx="8416731" cy="1041351"/>
            <a:chOff x="1802295" y="2761215"/>
            <a:chExt cx="8416731" cy="1041351"/>
          </a:xfrm>
        </p:grpSpPr>
        <p:sp>
          <p:nvSpPr>
            <p:cNvPr id="8" name="文字方塊 7"/>
            <p:cNvSpPr txBox="1"/>
            <p:nvPr/>
          </p:nvSpPr>
          <p:spPr>
            <a:xfrm>
              <a:off x="1802295" y="2761215"/>
              <a:ext cx="8416731" cy="646331"/>
            </a:xfrm>
            <a:prstGeom prst="rect">
              <a:avLst/>
            </a:prstGeom>
            <a:noFill/>
          </p:spPr>
          <p:txBody>
            <a:bodyPr wrap="square" rtlCol="0">
              <a:spAutoFit/>
            </a:bodyPr>
            <a:lstStyle/>
            <a:p>
              <a:pPr algn="ctr"/>
              <a:r>
                <a:rPr lang="en-US" altLang="zh-TW" sz="2800" dirty="0">
                  <a:solidFill>
                    <a:srgbClr val="FF0066"/>
                  </a:solidFill>
                  <a:ea typeface="標楷體" panose="03000509000000000000" pitchFamily="65" charset="-120"/>
                </a:rPr>
                <a:t>01111101</a:t>
              </a:r>
              <a:r>
                <a:rPr lang="zh-TW" altLang="en-US" sz="2800" dirty="0">
                  <a:ea typeface="標楷體" panose="03000509000000000000" pitchFamily="65" charset="-120"/>
                </a:rPr>
                <a:t> </a:t>
              </a:r>
              <a:r>
                <a:rPr lang="en-US" altLang="zh-TW" sz="3600" dirty="0">
                  <a:ea typeface="標楷體" panose="03000509000000000000" pitchFamily="65" charset="-120"/>
                </a:rPr>
                <a:t>.</a:t>
              </a:r>
              <a:r>
                <a:rPr lang="zh-TW" altLang="en-US" sz="2800" dirty="0">
                  <a:ea typeface="標楷體" panose="03000509000000000000" pitchFamily="65" charset="-120"/>
                </a:rPr>
                <a:t> </a:t>
              </a:r>
              <a:r>
                <a:rPr lang="en-US" altLang="zh-TW" sz="2800" dirty="0">
                  <a:solidFill>
                    <a:srgbClr val="00B0F0"/>
                  </a:solidFill>
                  <a:ea typeface="標楷體" panose="03000509000000000000" pitchFamily="65" charset="-120"/>
                </a:rPr>
                <a:t>00000001</a:t>
              </a:r>
              <a:r>
                <a:rPr lang="zh-TW" altLang="en-US" sz="2800" dirty="0">
                  <a:ea typeface="標楷體" panose="03000509000000000000" pitchFamily="65" charset="-120"/>
                </a:rPr>
                <a:t> </a:t>
              </a:r>
              <a:r>
                <a:rPr lang="en-US" altLang="zh-TW" sz="3600" dirty="0">
                  <a:ea typeface="標楷體" panose="03000509000000000000" pitchFamily="65" charset="-120"/>
                </a:rPr>
                <a:t>.</a:t>
              </a:r>
              <a:r>
                <a:rPr lang="zh-TW" altLang="en-US" sz="2800" dirty="0">
                  <a:ea typeface="標楷體" panose="03000509000000000000" pitchFamily="65" charset="-120"/>
                </a:rPr>
                <a:t> </a:t>
              </a:r>
              <a:r>
                <a:rPr lang="en-US" altLang="zh-TW" sz="2800" dirty="0">
                  <a:solidFill>
                    <a:schemeClr val="accent2">
                      <a:lumMod val="75000"/>
                    </a:schemeClr>
                  </a:solidFill>
                  <a:ea typeface="標楷體" panose="03000509000000000000" pitchFamily="65" charset="-120"/>
                </a:rPr>
                <a:t>00000010</a:t>
              </a:r>
              <a:r>
                <a:rPr lang="zh-TW" altLang="en-US" sz="2800" dirty="0">
                  <a:ea typeface="標楷體" panose="03000509000000000000" pitchFamily="65" charset="-120"/>
                </a:rPr>
                <a:t> </a:t>
              </a:r>
              <a:r>
                <a:rPr lang="en-US" altLang="zh-TW" sz="3600" b="1" dirty="0">
                  <a:solidFill>
                    <a:srgbClr val="FF0000"/>
                  </a:solidFill>
                  <a:effectLst>
                    <a:outerShdw blurRad="38100" dist="38100" dir="2700000" algn="tl">
                      <a:srgbClr val="000000">
                        <a:alpha val="43137"/>
                      </a:srgbClr>
                    </a:outerShdw>
                  </a:effectLst>
                  <a:ea typeface="標楷體" panose="03000509000000000000" pitchFamily="65" charset="-120"/>
                </a:rPr>
                <a:t>.</a:t>
              </a:r>
              <a:r>
                <a:rPr lang="zh-TW" altLang="en-US" sz="2800" dirty="0">
                  <a:ea typeface="標楷體" panose="03000509000000000000" pitchFamily="65" charset="-120"/>
                </a:rPr>
                <a:t> </a:t>
              </a:r>
              <a:r>
                <a:rPr lang="en-US" altLang="zh-TW" sz="2800" dirty="0">
                  <a:solidFill>
                    <a:schemeClr val="accent6">
                      <a:lumMod val="75000"/>
                    </a:schemeClr>
                  </a:solidFill>
                  <a:ea typeface="標楷體" panose="03000509000000000000" pitchFamily="65" charset="-120"/>
                </a:rPr>
                <a:t>00000101</a:t>
              </a:r>
              <a:endParaRPr lang="zh-TW" altLang="en-US" sz="2800" dirty="0">
                <a:solidFill>
                  <a:schemeClr val="accent6">
                    <a:lumMod val="75000"/>
                  </a:schemeClr>
                </a:solidFill>
                <a:ea typeface="標楷體" panose="03000509000000000000" pitchFamily="65" charset="-120"/>
              </a:endParaRPr>
            </a:p>
          </p:txBody>
        </p:sp>
        <p:grpSp>
          <p:nvGrpSpPr>
            <p:cNvPr id="9" name="群組 8"/>
            <p:cNvGrpSpPr/>
            <p:nvPr/>
          </p:nvGrpSpPr>
          <p:grpSpPr>
            <a:xfrm>
              <a:off x="2252546" y="3431695"/>
              <a:ext cx="1616927" cy="370871"/>
              <a:chOff x="2252546" y="3431695"/>
              <a:chExt cx="1616927" cy="370871"/>
            </a:xfrm>
          </p:grpSpPr>
          <p:sp>
            <p:nvSpPr>
              <p:cNvPr id="19" name="矩形 18"/>
              <p:cNvSpPr/>
              <p:nvPr/>
            </p:nvSpPr>
            <p:spPr>
              <a:xfrm>
                <a:off x="2252546" y="3431695"/>
                <a:ext cx="1616927" cy="370871"/>
              </a:xfrm>
              <a:prstGeom prst="rect">
                <a:avLst/>
              </a:prstGeom>
              <a:solidFill>
                <a:srgbClr val="99CCFF"/>
              </a:solidFill>
              <a:ln w="38100">
                <a:solidFill>
                  <a:schemeClr val="accent5"/>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dirty="0">
                  <a:ea typeface="標楷體" panose="03000509000000000000" pitchFamily="65" charset="-120"/>
                </a:endParaRPr>
              </a:p>
            </p:txBody>
          </p:sp>
          <p:sp>
            <p:nvSpPr>
              <p:cNvPr id="20" name="文字方塊 19"/>
              <p:cNvSpPr txBox="1"/>
              <p:nvPr/>
            </p:nvSpPr>
            <p:spPr>
              <a:xfrm>
                <a:off x="2793147" y="3432464"/>
                <a:ext cx="535724" cy="369332"/>
              </a:xfrm>
              <a:prstGeom prst="rect">
                <a:avLst/>
              </a:prstGeom>
              <a:noFill/>
            </p:spPr>
            <p:txBody>
              <a:bodyPr wrap="none" rtlCol="0">
                <a:spAutoFit/>
              </a:bodyPr>
              <a:lstStyle/>
              <a:p>
                <a:pPr algn="ctr"/>
                <a:r>
                  <a:rPr lang="en-US" altLang="zh-TW" b="1" dirty="0">
                    <a:solidFill>
                      <a:schemeClr val="bg1"/>
                    </a:solidFill>
                    <a:ea typeface="標楷體" panose="03000509000000000000" pitchFamily="65" charset="-120"/>
                  </a:rPr>
                  <a:t>125</a:t>
                </a:r>
                <a:endParaRPr lang="zh-TW" altLang="en-US" b="1" dirty="0">
                  <a:solidFill>
                    <a:schemeClr val="bg1"/>
                  </a:solidFill>
                  <a:ea typeface="標楷體" panose="03000509000000000000" pitchFamily="65" charset="-120"/>
                </a:endParaRPr>
              </a:p>
            </p:txBody>
          </p:sp>
        </p:grpSp>
        <p:grpSp>
          <p:nvGrpSpPr>
            <p:cNvPr id="10" name="群組 9"/>
            <p:cNvGrpSpPr/>
            <p:nvPr/>
          </p:nvGrpSpPr>
          <p:grpSpPr>
            <a:xfrm>
              <a:off x="4210886" y="3431695"/>
              <a:ext cx="1616927" cy="370871"/>
              <a:chOff x="2252546" y="3431695"/>
              <a:chExt cx="1616927" cy="370871"/>
            </a:xfrm>
          </p:grpSpPr>
          <p:sp>
            <p:nvSpPr>
              <p:cNvPr id="17" name="矩形 16"/>
              <p:cNvSpPr/>
              <p:nvPr/>
            </p:nvSpPr>
            <p:spPr>
              <a:xfrm>
                <a:off x="2252546" y="3431695"/>
                <a:ext cx="1616927" cy="370871"/>
              </a:xfrm>
              <a:prstGeom prst="rect">
                <a:avLst/>
              </a:prstGeom>
              <a:solidFill>
                <a:srgbClr val="99CCFF"/>
              </a:solidFill>
              <a:ln w="38100">
                <a:solidFill>
                  <a:schemeClr val="accent5"/>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dirty="0">
                  <a:ea typeface="標楷體" panose="03000509000000000000" pitchFamily="65" charset="-120"/>
                </a:endParaRPr>
              </a:p>
            </p:txBody>
          </p:sp>
          <p:sp>
            <p:nvSpPr>
              <p:cNvPr id="18" name="文字方塊 17"/>
              <p:cNvSpPr txBox="1"/>
              <p:nvPr/>
            </p:nvSpPr>
            <p:spPr>
              <a:xfrm>
                <a:off x="2910166" y="3432464"/>
                <a:ext cx="301685" cy="369332"/>
              </a:xfrm>
              <a:prstGeom prst="rect">
                <a:avLst/>
              </a:prstGeom>
              <a:noFill/>
            </p:spPr>
            <p:txBody>
              <a:bodyPr wrap="none" rtlCol="0">
                <a:spAutoFit/>
              </a:bodyPr>
              <a:lstStyle/>
              <a:p>
                <a:pPr algn="ctr"/>
                <a:r>
                  <a:rPr lang="en-US" altLang="zh-TW" b="1" dirty="0">
                    <a:solidFill>
                      <a:schemeClr val="bg1"/>
                    </a:solidFill>
                    <a:ea typeface="標楷體" panose="03000509000000000000" pitchFamily="65" charset="-120"/>
                  </a:rPr>
                  <a:t>1</a:t>
                </a:r>
                <a:endParaRPr lang="zh-TW" altLang="en-US" b="1" dirty="0">
                  <a:solidFill>
                    <a:schemeClr val="bg1"/>
                  </a:solidFill>
                  <a:ea typeface="標楷體" panose="03000509000000000000" pitchFamily="65" charset="-120"/>
                </a:endParaRPr>
              </a:p>
            </p:txBody>
          </p:sp>
        </p:grpSp>
        <p:grpSp>
          <p:nvGrpSpPr>
            <p:cNvPr id="11" name="群組 10"/>
            <p:cNvGrpSpPr/>
            <p:nvPr/>
          </p:nvGrpSpPr>
          <p:grpSpPr>
            <a:xfrm>
              <a:off x="6192086" y="3431695"/>
              <a:ext cx="1616927" cy="370871"/>
              <a:chOff x="2252546" y="3431695"/>
              <a:chExt cx="1616927" cy="370871"/>
            </a:xfrm>
          </p:grpSpPr>
          <p:sp>
            <p:nvSpPr>
              <p:cNvPr id="15" name="矩形 14"/>
              <p:cNvSpPr/>
              <p:nvPr/>
            </p:nvSpPr>
            <p:spPr>
              <a:xfrm>
                <a:off x="2252546" y="3431695"/>
                <a:ext cx="1616927" cy="370871"/>
              </a:xfrm>
              <a:prstGeom prst="rect">
                <a:avLst/>
              </a:prstGeom>
              <a:solidFill>
                <a:srgbClr val="99CCFF"/>
              </a:solidFill>
              <a:ln w="38100">
                <a:solidFill>
                  <a:schemeClr val="accent5"/>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dirty="0">
                  <a:ea typeface="標楷體" panose="03000509000000000000" pitchFamily="65" charset="-120"/>
                </a:endParaRPr>
              </a:p>
            </p:txBody>
          </p:sp>
          <p:sp>
            <p:nvSpPr>
              <p:cNvPr id="16" name="文字方塊 15"/>
              <p:cNvSpPr txBox="1"/>
              <p:nvPr/>
            </p:nvSpPr>
            <p:spPr>
              <a:xfrm>
                <a:off x="2910166" y="3432464"/>
                <a:ext cx="301685" cy="369332"/>
              </a:xfrm>
              <a:prstGeom prst="rect">
                <a:avLst/>
              </a:prstGeom>
              <a:noFill/>
            </p:spPr>
            <p:txBody>
              <a:bodyPr wrap="none" rtlCol="0">
                <a:spAutoFit/>
              </a:bodyPr>
              <a:lstStyle/>
              <a:p>
                <a:pPr algn="ctr"/>
                <a:r>
                  <a:rPr lang="en-US" altLang="zh-TW" b="1" dirty="0">
                    <a:solidFill>
                      <a:schemeClr val="bg1"/>
                    </a:solidFill>
                    <a:ea typeface="標楷體" panose="03000509000000000000" pitchFamily="65" charset="-120"/>
                  </a:rPr>
                  <a:t>2</a:t>
                </a:r>
                <a:endParaRPr lang="zh-TW" altLang="en-US" b="1" dirty="0">
                  <a:solidFill>
                    <a:schemeClr val="bg1"/>
                  </a:solidFill>
                  <a:ea typeface="標楷體" panose="03000509000000000000" pitchFamily="65" charset="-120"/>
                </a:endParaRPr>
              </a:p>
            </p:txBody>
          </p:sp>
        </p:grpSp>
        <p:grpSp>
          <p:nvGrpSpPr>
            <p:cNvPr id="12" name="群組 11"/>
            <p:cNvGrpSpPr/>
            <p:nvPr/>
          </p:nvGrpSpPr>
          <p:grpSpPr>
            <a:xfrm>
              <a:off x="8142806" y="3431695"/>
              <a:ext cx="1616927" cy="370871"/>
              <a:chOff x="2252546" y="3431695"/>
              <a:chExt cx="1616927" cy="370871"/>
            </a:xfrm>
          </p:grpSpPr>
          <p:sp>
            <p:nvSpPr>
              <p:cNvPr id="13" name="矩形 12"/>
              <p:cNvSpPr/>
              <p:nvPr/>
            </p:nvSpPr>
            <p:spPr>
              <a:xfrm>
                <a:off x="2252546" y="3431695"/>
                <a:ext cx="1616927" cy="370871"/>
              </a:xfrm>
              <a:prstGeom prst="rect">
                <a:avLst/>
              </a:prstGeom>
              <a:solidFill>
                <a:srgbClr val="99CCFF"/>
              </a:solidFill>
              <a:ln w="38100">
                <a:solidFill>
                  <a:schemeClr val="accent5"/>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dirty="0">
                  <a:ea typeface="標楷體" panose="03000509000000000000" pitchFamily="65" charset="-120"/>
                </a:endParaRPr>
              </a:p>
            </p:txBody>
          </p:sp>
          <p:sp>
            <p:nvSpPr>
              <p:cNvPr id="14" name="文字方塊 13"/>
              <p:cNvSpPr txBox="1"/>
              <p:nvPr/>
            </p:nvSpPr>
            <p:spPr>
              <a:xfrm>
                <a:off x="2910166" y="3432464"/>
                <a:ext cx="301686" cy="369332"/>
              </a:xfrm>
              <a:prstGeom prst="rect">
                <a:avLst/>
              </a:prstGeom>
              <a:noFill/>
            </p:spPr>
            <p:txBody>
              <a:bodyPr wrap="none" rtlCol="0">
                <a:spAutoFit/>
              </a:bodyPr>
              <a:lstStyle/>
              <a:p>
                <a:pPr algn="ctr"/>
                <a:r>
                  <a:rPr lang="en-US" altLang="zh-TW" b="1" dirty="0">
                    <a:solidFill>
                      <a:schemeClr val="bg1"/>
                    </a:solidFill>
                    <a:ea typeface="標楷體" panose="03000509000000000000" pitchFamily="65" charset="-120"/>
                  </a:rPr>
                  <a:t>5</a:t>
                </a:r>
                <a:endParaRPr lang="zh-TW" altLang="en-US" b="1" dirty="0">
                  <a:solidFill>
                    <a:schemeClr val="bg1"/>
                  </a:solidFill>
                  <a:ea typeface="標楷體" panose="03000509000000000000" pitchFamily="65" charset="-120"/>
                </a:endParaRPr>
              </a:p>
            </p:txBody>
          </p:sp>
        </p:grpSp>
      </p:grpSp>
      <p:sp>
        <p:nvSpPr>
          <p:cNvPr id="21" name="文字方塊 20"/>
          <p:cNvSpPr txBox="1"/>
          <p:nvPr/>
        </p:nvSpPr>
        <p:spPr>
          <a:xfrm>
            <a:off x="239638" y="3158450"/>
            <a:ext cx="954107" cy="400110"/>
          </a:xfrm>
          <a:prstGeom prst="rect">
            <a:avLst/>
          </a:prstGeom>
          <a:noFill/>
        </p:spPr>
        <p:txBody>
          <a:bodyPr wrap="none" rtlCol="0">
            <a:spAutoFit/>
          </a:bodyPr>
          <a:lstStyle/>
          <a:p>
            <a:r>
              <a:rPr lang="zh-TW" altLang="en-US" sz="2000" dirty="0">
                <a:ea typeface="標楷體" panose="03000509000000000000" pitchFamily="65" charset="-120"/>
              </a:rPr>
              <a:t>十進位</a:t>
            </a:r>
          </a:p>
        </p:txBody>
      </p:sp>
      <p:sp>
        <p:nvSpPr>
          <p:cNvPr id="22" name="文字方塊 21"/>
          <p:cNvSpPr txBox="1"/>
          <p:nvPr/>
        </p:nvSpPr>
        <p:spPr>
          <a:xfrm>
            <a:off x="242063" y="2683280"/>
            <a:ext cx="954107" cy="400110"/>
          </a:xfrm>
          <a:prstGeom prst="rect">
            <a:avLst/>
          </a:prstGeom>
          <a:noFill/>
        </p:spPr>
        <p:txBody>
          <a:bodyPr wrap="none" rtlCol="0">
            <a:spAutoFit/>
          </a:bodyPr>
          <a:lstStyle/>
          <a:p>
            <a:r>
              <a:rPr lang="zh-TW" altLang="en-US" sz="2000" dirty="0">
                <a:ea typeface="標楷體" panose="03000509000000000000" pitchFamily="65" charset="-120"/>
              </a:rPr>
              <a:t>二進位</a:t>
            </a:r>
          </a:p>
        </p:txBody>
      </p:sp>
      <p:sp>
        <p:nvSpPr>
          <p:cNvPr id="41" name="矩形 40"/>
          <p:cNvSpPr/>
          <p:nvPr/>
        </p:nvSpPr>
        <p:spPr>
          <a:xfrm>
            <a:off x="4641779" y="1881705"/>
            <a:ext cx="1338828" cy="461665"/>
          </a:xfrm>
          <a:prstGeom prst="rect">
            <a:avLst/>
          </a:prstGeom>
        </p:spPr>
        <p:txBody>
          <a:bodyPr wrap="none">
            <a:spAutoFit/>
          </a:bodyPr>
          <a:lstStyle/>
          <a:p>
            <a:r>
              <a:rPr lang="en-US" altLang="zh-TW" sz="2400" b="1" dirty="0">
                <a:solidFill>
                  <a:schemeClr val="bg1"/>
                </a:solidFill>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125.1.2.5</a:t>
            </a:r>
            <a:endParaRPr lang="zh-TW" altLang="en-US" sz="2400" b="1" dirty="0">
              <a:solidFill>
                <a:schemeClr val="bg1"/>
              </a:solidFill>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endParaRPr>
          </a:p>
        </p:txBody>
      </p:sp>
      <p:sp>
        <p:nvSpPr>
          <p:cNvPr id="25" name="矩形 24"/>
          <p:cNvSpPr/>
          <p:nvPr/>
        </p:nvSpPr>
        <p:spPr>
          <a:xfrm>
            <a:off x="6450746" y="1942260"/>
            <a:ext cx="1853392" cy="369332"/>
          </a:xfrm>
          <a:prstGeom prst="rect">
            <a:avLst/>
          </a:prstGeom>
        </p:spPr>
        <p:txBody>
          <a:bodyPr wrap="none">
            <a:spAutoFit/>
          </a:bodyPr>
          <a:lstStyle/>
          <a:p>
            <a:r>
              <a:rPr lang="zh-TW" altLang="en-US" b="1" dirty="0">
                <a:solidFill>
                  <a:srgbClr val="FF0000"/>
                </a:solidFill>
                <a:effectLst>
                  <a:outerShdw blurRad="38100" dist="38100" dir="2700000" algn="tl">
                    <a:srgbClr val="000000">
                      <a:alpha val="43137"/>
                    </a:srgbClr>
                  </a:outerShdw>
                </a:effectLst>
              </a:rPr>
              <a:t>點</a:t>
            </a:r>
            <a:r>
              <a:rPr lang="zh-TW" altLang="en-US" dirty="0"/>
              <a:t> </a:t>
            </a:r>
            <a:r>
              <a:rPr lang="zh-TW" altLang="en-US" b="1" dirty="0">
                <a:solidFill>
                  <a:srgbClr val="7030A0"/>
                </a:solidFill>
                <a:effectLst>
                  <a:outerShdw blurRad="38100" dist="38100" dir="2700000" algn="tl">
                    <a:srgbClr val="000000">
                      <a:alpha val="43137"/>
                    </a:srgbClr>
                  </a:outerShdw>
                </a:effectLst>
              </a:rPr>
              <a:t>十進位</a:t>
            </a:r>
            <a:r>
              <a:rPr lang="zh-TW" altLang="en-US" dirty="0"/>
              <a:t>表達法</a:t>
            </a:r>
          </a:p>
        </p:txBody>
      </p:sp>
    </p:spTree>
    <p:extLst>
      <p:ext uri="{BB962C8B-B14F-4D97-AF65-F5344CB8AC3E}">
        <p14:creationId xmlns:p14="http://schemas.microsoft.com/office/powerpoint/2010/main" val="109928405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3402721" y="995878"/>
            <a:ext cx="5542935" cy="1077218"/>
          </a:xfrm>
          <a:prstGeom prst="rect">
            <a:avLst/>
          </a:prstGeom>
          <a:solidFill>
            <a:schemeClr val="accent6">
              <a:lumMod val="20000"/>
              <a:lumOff val="80000"/>
            </a:schemeClr>
          </a:solidFill>
        </p:spPr>
        <p:txBody>
          <a:bodyPr wrap="square">
            <a:spAutoFit/>
          </a:bodyPr>
          <a:lstStyle/>
          <a:p>
            <a:pPr marL="285750" indent="-285750">
              <a:buFont typeface="Wingdings" panose="05000000000000000000" pitchFamily="2" charset="2"/>
              <a:buChar char="Ø"/>
            </a:pPr>
            <a:r>
              <a:rPr lang="en-US" altLang="zh-TW" sz="1600" b="1" dirty="0">
                <a:effectLst>
                  <a:outerShdw blurRad="38100" dist="38100" dir="2700000" algn="tl">
                    <a:srgbClr val="000000">
                      <a:alpha val="43137"/>
                    </a:srgbClr>
                  </a:outerShdw>
                </a:effectLst>
              </a:rPr>
              <a:t>IP </a:t>
            </a:r>
            <a:r>
              <a:rPr lang="zh-TW" altLang="en-US" sz="1600" b="1" dirty="0">
                <a:effectLst>
                  <a:outerShdw blurRad="38100" dist="38100" dir="2700000" algn="tl">
                    <a:srgbClr val="000000">
                      <a:alpha val="43137"/>
                    </a:srgbClr>
                  </a:outerShdw>
                </a:effectLst>
              </a:rPr>
              <a:t>位址是一個長度為 </a:t>
            </a:r>
            <a:r>
              <a:rPr lang="en-US" altLang="zh-TW" sz="1600" b="1" dirty="0">
                <a:effectLst>
                  <a:outerShdw blurRad="38100" dist="38100" dir="2700000" algn="tl">
                    <a:srgbClr val="000000">
                      <a:alpha val="43137"/>
                    </a:srgbClr>
                  </a:outerShdw>
                </a:effectLst>
              </a:rPr>
              <a:t>32 Bits(</a:t>
            </a:r>
            <a:r>
              <a:rPr lang="zh-TW" altLang="en-US" sz="1600" b="1" dirty="0">
                <a:effectLst>
                  <a:outerShdw blurRad="38100" dist="38100" dir="2700000" algn="tl">
                    <a:srgbClr val="000000">
                      <a:alpha val="43137"/>
                    </a:srgbClr>
                  </a:outerShdw>
                </a:effectLst>
                <a:ea typeface="標楷體" panose="03000509000000000000" pitchFamily="65" charset="-120"/>
              </a:rPr>
              <a:t>位元</a:t>
            </a:r>
            <a:r>
              <a:rPr lang="en-US" altLang="zh-TW" sz="1600" b="1" dirty="0">
                <a:effectLst>
                  <a:outerShdw blurRad="38100" dist="38100" dir="2700000" algn="tl">
                    <a:srgbClr val="000000">
                      <a:alpha val="43137"/>
                    </a:srgbClr>
                  </a:outerShdw>
                </a:effectLst>
              </a:rPr>
              <a:t>) </a:t>
            </a:r>
            <a:r>
              <a:rPr lang="zh-TW" altLang="en-US" sz="1600" b="1" dirty="0">
                <a:effectLst>
                  <a:outerShdw blurRad="38100" dist="38100" dir="2700000" algn="tl">
                    <a:srgbClr val="000000">
                      <a:alpha val="43137"/>
                    </a:srgbClr>
                  </a:outerShdw>
                </a:effectLst>
              </a:rPr>
              <a:t>的二進位數字</a:t>
            </a:r>
          </a:p>
          <a:p>
            <a:pPr marL="285750" indent="-285750">
              <a:buFont typeface="Wingdings" panose="05000000000000000000" pitchFamily="2" charset="2"/>
              <a:buChar char="Ø"/>
            </a:pPr>
            <a:r>
              <a:rPr lang="zh-TW" altLang="en-US" sz="1600" b="1" dirty="0">
                <a:effectLst>
                  <a:outerShdw blurRad="38100" dist="38100" dir="2700000" algn="tl">
                    <a:srgbClr val="000000">
                      <a:alpha val="43137"/>
                    </a:srgbClr>
                  </a:outerShdw>
                </a:effectLst>
              </a:rPr>
              <a:t>以 </a:t>
            </a:r>
            <a:r>
              <a:rPr lang="en-US" altLang="zh-TW" sz="1600" b="1" dirty="0">
                <a:effectLst>
                  <a:outerShdw blurRad="38100" dist="38100" dir="2700000" algn="tl">
                    <a:srgbClr val="000000">
                      <a:alpha val="43137"/>
                    </a:srgbClr>
                  </a:outerShdw>
                </a:effectLst>
              </a:rPr>
              <a:t>8 Bits </a:t>
            </a:r>
            <a:r>
              <a:rPr lang="zh-TW" altLang="en-US" sz="1600" b="1" dirty="0">
                <a:effectLst>
                  <a:outerShdw blurRad="38100" dist="38100" dir="2700000" algn="tl">
                    <a:srgbClr val="000000">
                      <a:alpha val="43137"/>
                    </a:srgbClr>
                  </a:outerShdw>
                </a:effectLst>
              </a:rPr>
              <a:t>為單位</a:t>
            </a:r>
            <a:r>
              <a:rPr lang="en-US" altLang="zh-TW" sz="1600" b="1" dirty="0">
                <a:effectLst>
                  <a:outerShdw blurRad="38100" dist="38100" dir="2700000" algn="tl">
                    <a:srgbClr val="000000">
                      <a:alpha val="43137"/>
                    </a:srgbClr>
                  </a:outerShdw>
                </a:effectLst>
              </a:rPr>
              <a:t>, </a:t>
            </a:r>
            <a:r>
              <a:rPr lang="zh-TW" altLang="en-US" sz="1600" b="1" dirty="0">
                <a:effectLst>
                  <a:outerShdw blurRad="38100" dist="38100" dir="2700000" algn="tl">
                    <a:srgbClr val="000000">
                      <a:alpha val="43137"/>
                    </a:srgbClr>
                  </a:outerShdw>
                </a:effectLst>
              </a:rPr>
              <a:t>將 </a:t>
            </a:r>
            <a:r>
              <a:rPr lang="en-US" altLang="zh-TW" sz="1600" b="1" dirty="0">
                <a:effectLst>
                  <a:outerShdw blurRad="38100" dist="38100" dir="2700000" algn="tl">
                    <a:srgbClr val="000000">
                      <a:alpha val="43137"/>
                    </a:srgbClr>
                  </a:outerShdw>
                </a:effectLst>
              </a:rPr>
              <a:t>32 Bits </a:t>
            </a:r>
            <a:r>
              <a:rPr lang="zh-TW" altLang="en-US" sz="1600" b="1" dirty="0">
                <a:effectLst>
                  <a:outerShdw blurRad="38100" dist="38100" dir="2700000" algn="tl">
                    <a:srgbClr val="000000">
                      <a:alpha val="43137"/>
                    </a:srgbClr>
                  </a:outerShdw>
                </a:effectLst>
              </a:rPr>
              <a:t>的 </a:t>
            </a:r>
            <a:r>
              <a:rPr lang="en-US" altLang="zh-TW" sz="1600" b="1" dirty="0">
                <a:effectLst>
                  <a:outerShdw blurRad="38100" dist="38100" dir="2700000" algn="tl">
                    <a:srgbClr val="000000">
                      <a:alpha val="43137"/>
                    </a:srgbClr>
                  </a:outerShdw>
                </a:effectLst>
              </a:rPr>
              <a:t>IP </a:t>
            </a:r>
            <a:r>
              <a:rPr lang="zh-TW" altLang="en-US" sz="1600" b="1" dirty="0">
                <a:effectLst>
                  <a:outerShdw blurRad="38100" dist="38100" dir="2700000" algn="tl">
                    <a:srgbClr val="000000">
                      <a:alpha val="43137"/>
                    </a:srgbClr>
                  </a:outerShdw>
                </a:effectLst>
              </a:rPr>
              <a:t>位址分成 </a:t>
            </a:r>
            <a:r>
              <a:rPr lang="en-US" altLang="zh-TW" sz="1600" b="1" dirty="0">
                <a:effectLst>
                  <a:outerShdw blurRad="38100" dist="38100" dir="2700000" algn="tl">
                    <a:srgbClr val="000000">
                      <a:alpha val="43137"/>
                    </a:srgbClr>
                  </a:outerShdw>
                </a:effectLst>
              </a:rPr>
              <a:t>4 </a:t>
            </a:r>
            <a:r>
              <a:rPr lang="zh-TW" altLang="en-US" sz="1600" b="1" dirty="0">
                <a:effectLst>
                  <a:outerShdw blurRad="38100" dist="38100" dir="2700000" algn="tl">
                    <a:srgbClr val="000000">
                      <a:alpha val="43137"/>
                    </a:srgbClr>
                  </a:outerShdw>
                </a:effectLst>
              </a:rPr>
              <a:t>段</a:t>
            </a:r>
            <a:endParaRPr lang="en-US" altLang="zh-TW" sz="1600" b="1" dirty="0">
              <a:effectLst>
                <a:outerShdw blurRad="38100" dist="38100" dir="2700000" algn="tl">
                  <a:srgbClr val="000000">
                    <a:alpha val="43137"/>
                  </a:srgbClr>
                </a:outerShdw>
              </a:effectLst>
            </a:endParaRPr>
          </a:p>
          <a:p>
            <a:pPr marL="285750" indent="-285750">
              <a:buFont typeface="Wingdings" panose="05000000000000000000" pitchFamily="2" charset="2"/>
              <a:buChar char="Ø"/>
            </a:pPr>
            <a:r>
              <a:rPr lang="zh-TW" altLang="en-US" sz="1600" b="1" dirty="0">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各段的二進位數字轉換成十進位數字</a:t>
            </a:r>
            <a:r>
              <a:rPr lang="en-US" altLang="zh-TW" sz="1600" b="1" dirty="0">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 </a:t>
            </a:r>
            <a:r>
              <a:rPr lang="zh-TW" altLang="en-US" sz="1600" b="1" dirty="0">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再以 </a:t>
            </a:r>
            <a:r>
              <a:rPr lang="en-US" altLang="zh-TW" sz="1600" b="1" dirty="0">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 </a:t>
            </a:r>
            <a:r>
              <a:rPr lang="zh-TW" altLang="en-US" sz="1600" b="1" dirty="0">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隔開以利閱讀  </a:t>
            </a:r>
          </a:p>
        </p:txBody>
      </p:sp>
      <p:sp>
        <p:nvSpPr>
          <p:cNvPr id="42" name="圓角矩形 41"/>
          <p:cNvSpPr/>
          <p:nvPr/>
        </p:nvSpPr>
        <p:spPr>
          <a:xfrm>
            <a:off x="4538821" y="1958989"/>
            <a:ext cx="4252106" cy="3602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TW" b="1" dirty="0">
                <a:solidFill>
                  <a:srgbClr val="FF0000"/>
                </a:solidFill>
                <a:effectLst>
                  <a:outerShdw blurRad="38100" dist="38100" dir="2700000" algn="tl">
                    <a:srgbClr val="000000">
                      <a:alpha val="43137"/>
                    </a:srgbClr>
                  </a:outerShdw>
                </a:effectLst>
              </a:rPr>
              <a:t>Dot</a:t>
            </a:r>
            <a:r>
              <a:rPr lang="en-US" altLang="zh-TW" dirty="0"/>
              <a:t>-</a:t>
            </a:r>
            <a:r>
              <a:rPr lang="en-US" altLang="zh-TW" b="1" dirty="0">
                <a:solidFill>
                  <a:srgbClr val="7030A0"/>
                </a:solidFill>
                <a:effectLst>
                  <a:outerShdw blurRad="38100" dist="38100" dir="2700000" algn="tl">
                    <a:srgbClr val="000000">
                      <a:alpha val="43137"/>
                    </a:srgbClr>
                  </a:outerShdw>
                </a:effectLst>
              </a:rPr>
              <a:t>decimal </a:t>
            </a:r>
            <a:r>
              <a:rPr lang="en-US" altLang="zh-TW" dirty="0"/>
              <a:t>notation</a:t>
            </a:r>
            <a:endParaRPr lang="zh-TW" altLang="en-US" dirty="0"/>
          </a:p>
        </p:txBody>
      </p:sp>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sp>
        <p:nvSpPr>
          <p:cNvPr id="35" name="圓角矩形 34"/>
          <p:cNvSpPr/>
          <p:nvPr/>
        </p:nvSpPr>
        <p:spPr>
          <a:xfrm>
            <a:off x="391793" y="3647818"/>
            <a:ext cx="4511300" cy="3004120"/>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a:xfrm>
            <a:off x="610068" y="31700"/>
            <a:ext cx="7886700" cy="828590"/>
          </a:xfrm>
        </p:spPr>
        <p:txBody>
          <a:bodyPr/>
          <a:lstStyle/>
          <a:p>
            <a:r>
              <a:rPr lang="en-US" altLang="zh-TW" dirty="0"/>
              <a:t>A.3.5.1. IP</a:t>
            </a:r>
            <a:r>
              <a:rPr lang="zh-TW" altLang="en-US" dirty="0"/>
              <a:t>位址</a:t>
            </a:r>
          </a:p>
        </p:txBody>
      </p:sp>
      <p:sp>
        <p:nvSpPr>
          <p:cNvPr id="6" name="矩形 5"/>
          <p:cNvSpPr/>
          <p:nvPr/>
        </p:nvSpPr>
        <p:spPr>
          <a:xfrm>
            <a:off x="134148" y="1050164"/>
            <a:ext cx="3268573" cy="892552"/>
          </a:xfrm>
          <a:prstGeom prst="rect">
            <a:avLst/>
          </a:prstGeom>
          <a:solidFill>
            <a:schemeClr val="accent5">
              <a:lumMod val="20000"/>
              <a:lumOff val="80000"/>
            </a:schemeClr>
          </a:solidFill>
        </p:spPr>
        <p:txBody>
          <a:bodyPr wrap="square">
            <a:spAutoFit/>
          </a:bodyPr>
          <a:lstStyle/>
          <a:p>
            <a:r>
              <a:rPr lang="en-US" altLang="zh-TW" sz="3200" dirty="0">
                <a:ea typeface="標楷體" panose="03000509000000000000" pitchFamily="65" charset="-120"/>
              </a:rPr>
              <a:t>IPv4</a:t>
            </a:r>
          </a:p>
          <a:p>
            <a:r>
              <a:rPr lang="en-US" altLang="zh-TW" sz="2000" dirty="0">
                <a:ea typeface="標楷體" panose="03000509000000000000" pitchFamily="65" charset="-120"/>
              </a:rPr>
              <a:t>Internet Protocol version 4</a:t>
            </a:r>
          </a:p>
        </p:txBody>
      </p:sp>
      <p:sp>
        <p:nvSpPr>
          <p:cNvPr id="21" name="文字方塊 20"/>
          <p:cNvSpPr txBox="1"/>
          <p:nvPr/>
        </p:nvSpPr>
        <p:spPr>
          <a:xfrm>
            <a:off x="239638" y="3158450"/>
            <a:ext cx="954107" cy="400110"/>
          </a:xfrm>
          <a:prstGeom prst="rect">
            <a:avLst/>
          </a:prstGeom>
          <a:noFill/>
        </p:spPr>
        <p:txBody>
          <a:bodyPr wrap="none" rtlCol="0">
            <a:spAutoFit/>
          </a:bodyPr>
          <a:lstStyle/>
          <a:p>
            <a:r>
              <a:rPr lang="zh-TW" altLang="en-US" sz="2000" dirty="0">
                <a:ea typeface="標楷體" panose="03000509000000000000" pitchFamily="65" charset="-120"/>
              </a:rPr>
              <a:t>十進位</a:t>
            </a:r>
          </a:p>
        </p:txBody>
      </p:sp>
      <p:sp>
        <p:nvSpPr>
          <p:cNvPr id="22" name="文字方塊 21"/>
          <p:cNvSpPr txBox="1"/>
          <p:nvPr/>
        </p:nvSpPr>
        <p:spPr>
          <a:xfrm>
            <a:off x="242063" y="2683280"/>
            <a:ext cx="954107" cy="400110"/>
          </a:xfrm>
          <a:prstGeom prst="rect">
            <a:avLst/>
          </a:prstGeom>
          <a:noFill/>
        </p:spPr>
        <p:txBody>
          <a:bodyPr wrap="none" rtlCol="0">
            <a:spAutoFit/>
          </a:bodyPr>
          <a:lstStyle/>
          <a:p>
            <a:r>
              <a:rPr lang="zh-TW" altLang="en-US" sz="2000" dirty="0">
                <a:ea typeface="標楷體" panose="03000509000000000000" pitchFamily="65" charset="-120"/>
              </a:rPr>
              <a:t>二進位</a:t>
            </a:r>
          </a:p>
        </p:txBody>
      </p:sp>
      <p:sp>
        <p:nvSpPr>
          <p:cNvPr id="23" name="矩形 22"/>
          <p:cNvSpPr/>
          <p:nvPr/>
        </p:nvSpPr>
        <p:spPr>
          <a:xfrm>
            <a:off x="633434" y="5470530"/>
            <a:ext cx="4594557" cy="707886"/>
          </a:xfrm>
          <a:prstGeom prst="rect">
            <a:avLst/>
          </a:prstGeom>
        </p:spPr>
        <p:txBody>
          <a:bodyPr wrap="square">
            <a:spAutoFit/>
          </a:bodyPr>
          <a:lstStyle/>
          <a:p>
            <a:r>
              <a:rPr lang="en-US" altLang="zh-TW" sz="4000" dirty="0">
                <a:solidFill>
                  <a:srgbClr val="FF0000"/>
                </a:solidFill>
                <a:ea typeface="標楷體" panose="03000509000000000000" pitchFamily="65" charset="-120"/>
              </a:rPr>
              <a:t>11111111</a:t>
            </a:r>
            <a:r>
              <a:rPr lang="en-US" altLang="zh-TW" sz="2400" dirty="0">
                <a:ea typeface="標楷體" panose="03000509000000000000" pitchFamily="65" charset="-120"/>
              </a:rPr>
              <a:t>2   </a:t>
            </a:r>
            <a:r>
              <a:rPr lang="en-US" altLang="zh-TW" sz="4000" dirty="0">
                <a:solidFill>
                  <a:srgbClr val="00B050"/>
                </a:solidFill>
                <a:ea typeface="標楷體" panose="03000509000000000000" pitchFamily="65" charset="-120"/>
              </a:rPr>
              <a:t>=</a:t>
            </a:r>
            <a:r>
              <a:rPr lang="en-US" altLang="zh-TW" sz="4000" dirty="0">
                <a:solidFill>
                  <a:srgbClr val="FF0000"/>
                </a:solidFill>
                <a:ea typeface="標楷體" panose="03000509000000000000" pitchFamily="65" charset="-120"/>
              </a:rPr>
              <a:t> </a:t>
            </a:r>
            <a:r>
              <a:rPr lang="en-US" altLang="zh-TW" sz="2400" dirty="0">
                <a:ea typeface="標楷體" panose="03000509000000000000" pitchFamily="65" charset="-120"/>
              </a:rPr>
              <a:t> </a:t>
            </a:r>
            <a:r>
              <a:rPr lang="en-US" altLang="zh-TW" sz="4000" dirty="0">
                <a:solidFill>
                  <a:srgbClr val="C00000"/>
                </a:solidFill>
                <a:ea typeface="標楷體" panose="03000509000000000000" pitchFamily="65" charset="-120"/>
              </a:rPr>
              <a:t>255</a:t>
            </a:r>
            <a:r>
              <a:rPr lang="en-US" altLang="zh-TW" sz="2400" dirty="0">
                <a:ea typeface="標楷體" panose="03000509000000000000" pitchFamily="65" charset="-120"/>
              </a:rPr>
              <a:t>10</a:t>
            </a:r>
            <a:endParaRPr lang="zh-TW" altLang="en-US" sz="2400" dirty="0">
              <a:ea typeface="標楷體" panose="03000509000000000000" pitchFamily="65" charset="-120"/>
            </a:endParaRPr>
          </a:p>
        </p:txBody>
      </p:sp>
      <p:cxnSp>
        <p:nvCxnSpPr>
          <p:cNvPr id="25" name="直線接點 24"/>
          <p:cNvCxnSpPr/>
          <p:nvPr/>
        </p:nvCxnSpPr>
        <p:spPr>
          <a:xfrm>
            <a:off x="707749" y="6036778"/>
            <a:ext cx="2002536" cy="1722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文字方塊 25"/>
          <p:cNvSpPr txBox="1"/>
          <p:nvPr/>
        </p:nvSpPr>
        <p:spPr>
          <a:xfrm>
            <a:off x="1378307" y="6226298"/>
            <a:ext cx="1868484" cy="584775"/>
          </a:xfrm>
          <a:prstGeom prst="rect">
            <a:avLst/>
          </a:prstGeom>
          <a:noFill/>
        </p:spPr>
        <p:txBody>
          <a:bodyPr wrap="square" rtlCol="0">
            <a:spAutoFit/>
          </a:bodyPr>
          <a:lstStyle/>
          <a:p>
            <a:r>
              <a:rPr lang="en-US" altLang="zh-TW" sz="3200" dirty="0"/>
              <a:t>8bits</a:t>
            </a:r>
            <a:endParaRPr lang="zh-TW" altLang="en-US" sz="3200" dirty="0"/>
          </a:p>
        </p:txBody>
      </p:sp>
      <p:cxnSp>
        <p:nvCxnSpPr>
          <p:cNvPr id="27" name="直線單箭頭接點 26"/>
          <p:cNvCxnSpPr/>
          <p:nvPr/>
        </p:nvCxnSpPr>
        <p:spPr>
          <a:xfrm flipH="1" flipV="1">
            <a:off x="1795885" y="6081814"/>
            <a:ext cx="9144" cy="2912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570522" y="3569264"/>
            <a:ext cx="4420866" cy="707886"/>
          </a:xfrm>
          <a:prstGeom prst="rect">
            <a:avLst/>
          </a:prstGeom>
        </p:spPr>
        <p:txBody>
          <a:bodyPr wrap="square">
            <a:spAutoFit/>
          </a:bodyPr>
          <a:lstStyle/>
          <a:p>
            <a:r>
              <a:rPr lang="en-US" altLang="zh-TW" sz="4000" dirty="0">
                <a:solidFill>
                  <a:srgbClr val="FF0000"/>
                </a:solidFill>
                <a:ea typeface="標楷體" panose="03000509000000000000" pitchFamily="65" charset="-120"/>
              </a:rPr>
              <a:t>00000000</a:t>
            </a:r>
            <a:r>
              <a:rPr lang="en-US" altLang="zh-TW" sz="2400" dirty="0">
                <a:ea typeface="標楷體" panose="03000509000000000000" pitchFamily="65" charset="-120"/>
              </a:rPr>
              <a:t>2   </a:t>
            </a:r>
            <a:r>
              <a:rPr lang="en-US" altLang="zh-TW" sz="4000" dirty="0">
                <a:solidFill>
                  <a:srgbClr val="00B050"/>
                </a:solidFill>
                <a:ea typeface="標楷體" panose="03000509000000000000" pitchFamily="65" charset="-120"/>
              </a:rPr>
              <a:t>=</a:t>
            </a:r>
            <a:r>
              <a:rPr lang="en-US" altLang="zh-TW" sz="4000" dirty="0">
                <a:solidFill>
                  <a:srgbClr val="FF0000"/>
                </a:solidFill>
                <a:ea typeface="標楷體" panose="03000509000000000000" pitchFamily="65" charset="-120"/>
              </a:rPr>
              <a:t> </a:t>
            </a:r>
            <a:r>
              <a:rPr lang="en-US" altLang="zh-TW" sz="2400" dirty="0">
                <a:ea typeface="標楷體" panose="03000509000000000000" pitchFamily="65" charset="-120"/>
              </a:rPr>
              <a:t> </a:t>
            </a:r>
            <a:r>
              <a:rPr lang="en-US" altLang="zh-TW" sz="4000" dirty="0">
                <a:solidFill>
                  <a:srgbClr val="C00000"/>
                </a:solidFill>
                <a:ea typeface="標楷體" panose="03000509000000000000" pitchFamily="65" charset="-120"/>
              </a:rPr>
              <a:t>0</a:t>
            </a:r>
            <a:r>
              <a:rPr lang="en-US" altLang="zh-TW" sz="2400" dirty="0">
                <a:ea typeface="標楷體" panose="03000509000000000000" pitchFamily="65" charset="-120"/>
              </a:rPr>
              <a:t>10</a:t>
            </a:r>
            <a:endParaRPr lang="zh-TW" altLang="en-US" sz="2400" dirty="0">
              <a:ea typeface="標楷體" panose="03000509000000000000" pitchFamily="65" charset="-120"/>
            </a:endParaRPr>
          </a:p>
        </p:txBody>
      </p:sp>
      <p:sp>
        <p:nvSpPr>
          <p:cNvPr id="29" name="矩形 28"/>
          <p:cNvSpPr/>
          <p:nvPr/>
        </p:nvSpPr>
        <p:spPr>
          <a:xfrm>
            <a:off x="610067" y="4075329"/>
            <a:ext cx="4341775" cy="707886"/>
          </a:xfrm>
          <a:prstGeom prst="rect">
            <a:avLst/>
          </a:prstGeom>
        </p:spPr>
        <p:txBody>
          <a:bodyPr wrap="square">
            <a:spAutoFit/>
          </a:bodyPr>
          <a:lstStyle/>
          <a:p>
            <a:r>
              <a:rPr lang="en-US" altLang="zh-TW" sz="4000" dirty="0">
                <a:solidFill>
                  <a:srgbClr val="FF0000"/>
                </a:solidFill>
                <a:ea typeface="標楷體" panose="03000509000000000000" pitchFamily="65" charset="-120"/>
              </a:rPr>
              <a:t>00000001</a:t>
            </a:r>
            <a:r>
              <a:rPr lang="en-US" altLang="zh-TW" sz="2400" dirty="0">
                <a:ea typeface="標楷體" panose="03000509000000000000" pitchFamily="65" charset="-120"/>
              </a:rPr>
              <a:t>2   </a:t>
            </a:r>
            <a:r>
              <a:rPr lang="en-US" altLang="zh-TW" sz="4000" dirty="0">
                <a:solidFill>
                  <a:srgbClr val="00B050"/>
                </a:solidFill>
                <a:ea typeface="標楷體" panose="03000509000000000000" pitchFamily="65" charset="-120"/>
              </a:rPr>
              <a:t>=</a:t>
            </a:r>
            <a:r>
              <a:rPr lang="en-US" altLang="zh-TW" sz="4000" dirty="0">
                <a:solidFill>
                  <a:srgbClr val="FF0000"/>
                </a:solidFill>
                <a:ea typeface="標楷體" panose="03000509000000000000" pitchFamily="65" charset="-120"/>
              </a:rPr>
              <a:t> </a:t>
            </a:r>
            <a:r>
              <a:rPr lang="en-US" altLang="zh-TW" sz="2400" dirty="0">
                <a:ea typeface="標楷體" panose="03000509000000000000" pitchFamily="65" charset="-120"/>
              </a:rPr>
              <a:t> </a:t>
            </a:r>
            <a:r>
              <a:rPr lang="en-US" altLang="zh-TW" sz="4000" dirty="0">
                <a:solidFill>
                  <a:srgbClr val="C00000"/>
                </a:solidFill>
                <a:ea typeface="標楷體" panose="03000509000000000000" pitchFamily="65" charset="-120"/>
              </a:rPr>
              <a:t>1</a:t>
            </a:r>
            <a:r>
              <a:rPr lang="en-US" altLang="zh-TW" sz="2400" dirty="0">
                <a:ea typeface="標楷體" panose="03000509000000000000" pitchFamily="65" charset="-120"/>
              </a:rPr>
              <a:t>10</a:t>
            </a:r>
            <a:endParaRPr lang="zh-TW" altLang="en-US" sz="2400" dirty="0">
              <a:ea typeface="標楷體" panose="03000509000000000000" pitchFamily="65" charset="-120"/>
            </a:endParaRPr>
          </a:p>
        </p:txBody>
      </p:sp>
      <p:sp>
        <p:nvSpPr>
          <p:cNvPr id="30" name="矩形 29"/>
          <p:cNvSpPr/>
          <p:nvPr/>
        </p:nvSpPr>
        <p:spPr>
          <a:xfrm>
            <a:off x="633433" y="4516519"/>
            <a:ext cx="4357955" cy="707886"/>
          </a:xfrm>
          <a:prstGeom prst="rect">
            <a:avLst/>
          </a:prstGeom>
        </p:spPr>
        <p:txBody>
          <a:bodyPr wrap="square">
            <a:spAutoFit/>
          </a:bodyPr>
          <a:lstStyle/>
          <a:p>
            <a:r>
              <a:rPr lang="en-US" altLang="zh-TW" sz="4000" dirty="0">
                <a:solidFill>
                  <a:srgbClr val="FF0000"/>
                </a:solidFill>
                <a:ea typeface="標楷體" panose="03000509000000000000" pitchFamily="65" charset="-120"/>
              </a:rPr>
              <a:t>00000010</a:t>
            </a:r>
            <a:r>
              <a:rPr lang="en-US" altLang="zh-TW" sz="2400" dirty="0">
                <a:ea typeface="標楷體" panose="03000509000000000000" pitchFamily="65" charset="-120"/>
              </a:rPr>
              <a:t>2   </a:t>
            </a:r>
            <a:r>
              <a:rPr lang="en-US" altLang="zh-TW" sz="4000" dirty="0">
                <a:solidFill>
                  <a:srgbClr val="00B050"/>
                </a:solidFill>
                <a:ea typeface="標楷體" panose="03000509000000000000" pitchFamily="65" charset="-120"/>
              </a:rPr>
              <a:t>=</a:t>
            </a:r>
            <a:r>
              <a:rPr lang="en-US" altLang="zh-TW" sz="4000" dirty="0">
                <a:solidFill>
                  <a:srgbClr val="FF0000"/>
                </a:solidFill>
                <a:ea typeface="標楷體" panose="03000509000000000000" pitchFamily="65" charset="-120"/>
              </a:rPr>
              <a:t> </a:t>
            </a:r>
            <a:r>
              <a:rPr lang="en-US" altLang="zh-TW" sz="2400" dirty="0">
                <a:ea typeface="標楷體" panose="03000509000000000000" pitchFamily="65" charset="-120"/>
              </a:rPr>
              <a:t> </a:t>
            </a:r>
            <a:r>
              <a:rPr lang="en-US" altLang="zh-TW" sz="4000" dirty="0">
                <a:solidFill>
                  <a:srgbClr val="C00000"/>
                </a:solidFill>
                <a:ea typeface="標楷體" panose="03000509000000000000" pitchFamily="65" charset="-120"/>
              </a:rPr>
              <a:t>2</a:t>
            </a:r>
            <a:r>
              <a:rPr lang="en-US" altLang="zh-TW" sz="2400" dirty="0">
                <a:ea typeface="標楷體" panose="03000509000000000000" pitchFamily="65" charset="-120"/>
              </a:rPr>
              <a:t>10</a:t>
            </a:r>
            <a:endParaRPr lang="zh-TW" altLang="en-US" sz="2400" dirty="0">
              <a:ea typeface="標楷體" panose="03000509000000000000" pitchFamily="65" charset="-120"/>
            </a:endParaRPr>
          </a:p>
        </p:txBody>
      </p:sp>
      <p:sp>
        <p:nvSpPr>
          <p:cNvPr id="32" name="矩形 31"/>
          <p:cNvSpPr/>
          <p:nvPr/>
        </p:nvSpPr>
        <p:spPr>
          <a:xfrm>
            <a:off x="1218529" y="5118098"/>
            <a:ext cx="3926203" cy="369332"/>
          </a:xfrm>
          <a:prstGeom prst="rect">
            <a:avLst/>
          </a:prstGeom>
        </p:spPr>
        <p:txBody>
          <a:bodyPr wrap="square">
            <a:spAutoFit/>
          </a:bodyPr>
          <a:lstStyle/>
          <a:p>
            <a:r>
              <a:rPr lang="en-US" altLang="zh-TW" dirty="0">
                <a:solidFill>
                  <a:srgbClr val="FF0000"/>
                </a:solidFill>
                <a:ea typeface="標楷體" panose="03000509000000000000" pitchFamily="65" charset="-120"/>
              </a:rPr>
              <a:t>…………………………………….</a:t>
            </a:r>
            <a:endParaRPr lang="zh-TW" altLang="en-US" dirty="0"/>
          </a:p>
        </p:txBody>
      </p:sp>
      <p:sp>
        <p:nvSpPr>
          <p:cNvPr id="34" name="矩形 33"/>
          <p:cNvSpPr/>
          <p:nvPr/>
        </p:nvSpPr>
        <p:spPr>
          <a:xfrm>
            <a:off x="5383519" y="3961245"/>
            <a:ext cx="3262432" cy="2062103"/>
          </a:xfrm>
          <a:prstGeom prst="rect">
            <a:avLst/>
          </a:prstGeom>
          <a:solidFill>
            <a:schemeClr val="accent6">
              <a:lumMod val="20000"/>
              <a:lumOff val="80000"/>
            </a:schemeClr>
          </a:solidFill>
        </p:spPr>
        <p:txBody>
          <a:bodyPr wrap="none">
            <a:spAutoFit/>
          </a:bodyPr>
          <a:lstStyle/>
          <a:p>
            <a:r>
              <a:rPr lang="zh-TW" altLang="en-US" sz="3200"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每一段大小範圍</a:t>
            </a:r>
            <a:endParaRPr lang="en-US" altLang="zh-TW" sz="3200"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a:p>
            <a:r>
              <a:rPr lang="zh-TW" altLang="en-US" sz="3200"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介於「</a:t>
            </a:r>
            <a:r>
              <a:rPr lang="en-US" altLang="zh-TW" sz="3200"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0 ~ 255</a:t>
            </a:r>
            <a:r>
              <a:rPr lang="zh-TW" altLang="en-US" sz="3200"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a:t>
            </a:r>
            <a:endParaRPr lang="en-US" altLang="zh-TW" sz="3200"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a:p>
            <a:endParaRPr lang="en-US" altLang="zh-TW" sz="3200"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a:p>
            <a:r>
              <a:rPr lang="zh-TW" altLang="en-US" sz="3200"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算給你看</a:t>
            </a:r>
            <a:endParaRPr lang="en-US" altLang="zh-TW" sz="3200"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p:txBody>
      </p:sp>
      <p:cxnSp>
        <p:nvCxnSpPr>
          <p:cNvPr id="37" name="直線單箭頭接點 36"/>
          <p:cNvCxnSpPr/>
          <p:nvPr/>
        </p:nvCxnSpPr>
        <p:spPr>
          <a:xfrm flipH="1" flipV="1">
            <a:off x="4538822" y="5118099"/>
            <a:ext cx="844697" cy="50606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4641779" y="1881705"/>
            <a:ext cx="1338828" cy="461665"/>
          </a:xfrm>
          <a:prstGeom prst="rect">
            <a:avLst/>
          </a:prstGeom>
        </p:spPr>
        <p:txBody>
          <a:bodyPr wrap="none">
            <a:spAutoFit/>
          </a:bodyPr>
          <a:lstStyle/>
          <a:p>
            <a:r>
              <a:rPr lang="en-US" altLang="zh-TW" sz="2400" b="1" dirty="0">
                <a:solidFill>
                  <a:schemeClr val="bg1"/>
                </a:solidFill>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125.1.2.5</a:t>
            </a:r>
            <a:endParaRPr lang="zh-TW" altLang="en-US" sz="2400" b="1" dirty="0">
              <a:solidFill>
                <a:schemeClr val="bg1"/>
              </a:solidFill>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endParaRPr>
          </a:p>
        </p:txBody>
      </p:sp>
      <p:sp>
        <p:nvSpPr>
          <p:cNvPr id="43" name="矩形 42"/>
          <p:cNvSpPr/>
          <p:nvPr/>
        </p:nvSpPr>
        <p:spPr>
          <a:xfrm>
            <a:off x="6597071" y="2210422"/>
            <a:ext cx="1853392" cy="369332"/>
          </a:xfrm>
          <a:prstGeom prst="rect">
            <a:avLst/>
          </a:prstGeom>
        </p:spPr>
        <p:txBody>
          <a:bodyPr wrap="none">
            <a:spAutoFit/>
          </a:bodyPr>
          <a:lstStyle/>
          <a:p>
            <a:r>
              <a:rPr lang="zh-TW" altLang="en-US" b="1" dirty="0">
                <a:solidFill>
                  <a:srgbClr val="FF0000"/>
                </a:solidFill>
                <a:effectLst>
                  <a:outerShdw blurRad="38100" dist="38100" dir="2700000" algn="tl">
                    <a:srgbClr val="000000">
                      <a:alpha val="43137"/>
                    </a:srgbClr>
                  </a:outerShdw>
                </a:effectLst>
              </a:rPr>
              <a:t>點</a:t>
            </a:r>
            <a:r>
              <a:rPr lang="zh-TW" altLang="en-US" dirty="0"/>
              <a:t> </a:t>
            </a:r>
            <a:r>
              <a:rPr lang="zh-TW" altLang="en-US" b="1" dirty="0">
                <a:solidFill>
                  <a:srgbClr val="7030A0"/>
                </a:solidFill>
                <a:effectLst>
                  <a:outerShdw blurRad="38100" dist="38100" dir="2700000" algn="tl">
                    <a:srgbClr val="000000">
                      <a:alpha val="43137"/>
                    </a:srgbClr>
                  </a:outerShdw>
                </a:effectLst>
              </a:rPr>
              <a:t>十進位</a:t>
            </a:r>
            <a:r>
              <a:rPr lang="zh-TW" altLang="en-US" dirty="0"/>
              <a:t>表達法</a:t>
            </a:r>
          </a:p>
        </p:txBody>
      </p:sp>
      <p:grpSp>
        <p:nvGrpSpPr>
          <p:cNvPr id="38" name="群組 37"/>
          <p:cNvGrpSpPr/>
          <p:nvPr/>
        </p:nvGrpSpPr>
        <p:grpSpPr>
          <a:xfrm>
            <a:off x="1032069" y="2470954"/>
            <a:ext cx="7887629" cy="1058928"/>
            <a:chOff x="1996164" y="2743638"/>
            <a:chExt cx="7887629" cy="1058928"/>
          </a:xfrm>
        </p:grpSpPr>
        <p:sp>
          <p:nvSpPr>
            <p:cNvPr id="39" name="文字方塊 38"/>
            <p:cNvSpPr txBox="1"/>
            <p:nvPr/>
          </p:nvSpPr>
          <p:spPr>
            <a:xfrm>
              <a:off x="1996164" y="2743638"/>
              <a:ext cx="7887629" cy="646331"/>
            </a:xfrm>
            <a:prstGeom prst="rect">
              <a:avLst/>
            </a:prstGeom>
            <a:noFill/>
          </p:spPr>
          <p:txBody>
            <a:bodyPr wrap="square" rtlCol="0">
              <a:spAutoFit/>
            </a:bodyPr>
            <a:lstStyle/>
            <a:p>
              <a:pPr algn="ctr"/>
              <a:r>
                <a:rPr lang="en-US" altLang="zh-TW" sz="2800" dirty="0">
                  <a:solidFill>
                    <a:srgbClr val="FF0066"/>
                  </a:solidFill>
                  <a:ea typeface="標楷體" panose="03000509000000000000" pitchFamily="65" charset="-120"/>
                </a:rPr>
                <a:t>01111101</a:t>
              </a:r>
              <a:r>
                <a:rPr lang="zh-TW" altLang="en-US" sz="2800" dirty="0">
                  <a:ea typeface="標楷體" panose="03000509000000000000" pitchFamily="65" charset="-120"/>
                </a:rPr>
                <a:t> </a:t>
              </a:r>
              <a:r>
                <a:rPr lang="en-US" altLang="zh-TW" sz="3600" dirty="0">
                  <a:ea typeface="標楷體" panose="03000509000000000000" pitchFamily="65" charset="-120"/>
                </a:rPr>
                <a:t>.</a:t>
              </a:r>
              <a:r>
                <a:rPr lang="zh-TW" altLang="en-US" sz="2800" dirty="0">
                  <a:ea typeface="標楷體" panose="03000509000000000000" pitchFamily="65" charset="-120"/>
                </a:rPr>
                <a:t> </a:t>
              </a:r>
              <a:r>
                <a:rPr lang="en-US" altLang="zh-TW" sz="2800" dirty="0">
                  <a:solidFill>
                    <a:srgbClr val="00B0F0"/>
                  </a:solidFill>
                  <a:ea typeface="標楷體" panose="03000509000000000000" pitchFamily="65" charset="-120"/>
                </a:rPr>
                <a:t>00000001</a:t>
              </a:r>
              <a:r>
                <a:rPr lang="zh-TW" altLang="en-US" sz="2800" dirty="0">
                  <a:ea typeface="標楷體" panose="03000509000000000000" pitchFamily="65" charset="-120"/>
                </a:rPr>
                <a:t> </a:t>
              </a:r>
              <a:r>
                <a:rPr lang="en-US" altLang="zh-TW" sz="3600" dirty="0">
                  <a:ea typeface="標楷體" panose="03000509000000000000" pitchFamily="65" charset="-120"/>
                </a:rPr>
                <a:t>.</a:t>
              </a:r>
              <a:r>
                <a:rPr lang="zh-TW" altLang="en-US" sz="2800" dirty="0">
                  <a:ea typeface="標楷體" panose="03000509000000000000" pitchFamily="65" charset="-120"/>
                </a:rPr>
                <a:t> </a:t>
              </a:r>
              <a:r>
                <a:rPr lang="en-US" altLang="zh-TW" sz="2800" dirty="0">
                  <a:solidFill>
                    <a:schemeClr val="accent2">
                      <a:lumMod val="75000"/>
                    </a:schemeClr>
                  </a:solidFill>
                  <a:ea typeface="標楷體" panose="03000509000000000000" pitchFamily="65" charset="-120"/>
                </a:rPr>
                <a:t>00000010</a:t>
              </a:r>
              <a:r>
                <a:rPr lang="zh-TW" altLang="en-US" sz="2800" dirty="0">
                  <a:ea typeface="標楷體" panose="03000509000000000000" pitchFamily="65" charset="-120"/>
                </a:rPr>
                <a:t> </a:t>
              </a:r>
              <a:r>
                <a:rPr lang="en-US" altLang="zh-TW" sz="3600" b="1" dirty="0">
                  <a:solidFill>
                    <a:srgbClr val="FF0000"/>
                  </a:solidFill>
                  <a:effectLst>
                    <a:outerShdw blurRad="38100" dist="38100" dir="2700000" algn="tl">
                      <a:srgbClr val="000000">
                        <a:alpha val="43137"/>
                      </a:srgbClr>
                    </a:outerShdw>
                  </a:effectLst>
                  <a:ea typeface="標楷體" panose="03000509000000000000" pitchFamily="65" charset="-120"/>
                </a:rPr>
                <a:t>.</a:t>
              </a:r>
              <a:r>
                <a:rPr lang="zh-TW" altLang="en-US" sz="2800" dirty="0">
                  <a:ea typeface="標楷體" panose="03000509000000000000" pitchFamily="65" charset="-120"/>
                </a:rPr>
                <a:t> </a:t>
              </a:r>
              <a:r>
                <a:rPr lang="en-US" altLang="zh-TW" sz="2800" dirty="0">
                  <a:solidFill>
                    <a:schemeClr val="accent6">
                      <a:lumMod val="75000"/>
                    </a:schemeClr>
                  </a:solidFill>
                  <a:ea typeface="標楷體" panose="03000509000000000000" pitchFamily="65" charset="-120"/>
                </a:rPr>
                <a:t>00000101</a:t>
              </a:r>
              <a:endParaRPr lang="zh-TW" altLang="en-US" sz="2800" dirty="0">
                <a:solidFill>
                  <a:schemeClr val="accent6">
                    <a:lumMod val="75000"/>
                  </a:schemeClr>
                </a:solidFill>
                <a:ea typeface="標楷體" panose="03000509000000000000" pitchFamily="65" charset="-120"/>
              </a:endParaRPr>
            </a:p>
          </p:txBody>
        </p:sp>
        <p:grpSp>
          <p:nvGrpSpPr>
            <p:cNvPr id="40" name="群組 39"/>
            <p:cNvGrpSpPr/>
            <p:nvPr/>
          </p:nvGrpSpPr>
          <p:grpSpPr>
            <a:xfrm>
              <a:off x="2252546" y="3431695"/>
              <a:ext cx="1616927" cy="370871"/>
              <a:chOff x="2252546" y="3431695"/>
              <a:chExt cx="1616927" cy="370871"/>
            </a:xfrm>
          </p:grpSpPr>
          <p:sp>
            <p:nvSpPr>
              <p:cNvPr id="53" name="矩形 52"/>
              <p:cNvSpPr/>
              <p:nvPr/>
            </p:nvSpPr>
            <p:spPr>
              <a:xfrm>
                <a:off x="2252546" y="3431695"/>
                <a:ext cx="1616927" cy="370871"/>
              </a:xfrm>
              <a:prstGeom prst="rect">
                <a:avLst/>
              </a:prstGeom>
              <a:solidFill>
                <a:srgbClr val="99CCFF"/>
              </a:solidFill>
              <a:ln w="38100">
                <a:solidFill>
                  <a:schemeClr val="accent5"/>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dirty="0">
                  <a:ea typeface="標楷體" panose="03000509000000000000" pitchFamily="65" charset="-120"/>
                </a:endParaRPr>
              </a:p>
            </p:txBody>
          </p:sp>
          <p:sp>
            <p:nvSpPr>
              <p:cNvPr id="54" name="文字方塊 53"/>
              <p:cNvSpPr txBox="1"/>
              <p:nvPr/>
            </p:nvSpPr>
            <p:spPr>
              <a:xfrm>
                <a:off x="2793147" y="3432464"/>
                <a:ext cx="535724" cy="369332"/>
              </a:xfrm>
              <a:prstGeom prst="rect">
                <a:avLst/>
              </a:prstGeom>
              <a:noFill/>
            </p:spPr>
            <p:txBody>
              <a:bodyPr wrap="none" rtlCol="0">
                <a:spAutoFit/>
              </a:bodyPr>
              <a:lstStyle/>
              <a:p>
                <a:pPr algn="ctr"/>
                <a:r>
                  <a:rPr lang="en-US" altLang="zh-TW" b="1" dirty="0">
                    <a:solidFill>
                      <a:schemeClr val="bg1"/>
                    </a:solidFill>
                    <a:ea typeface="標楷體" panose="03000509000000000000" pitchFamily="65" charset="-120"/>
                  </a:rPr>
                  <a:t>125</a:t>
                </a:r>
                <a:endParaRPr lang="zh-TW" altLang="en-US" b="1" dirty="0">
                  <a:solidFill>
                    <a:schemeClr val="bg1"/>
                  </a:solidFill>
                  <a:ea typeface="標楷體" panose="03000509000000000000" pitchFamily="65" charset="-120"/>
                </a:endParaRPr>
              </a:p>
            </p:txBody>
          </p:sp>
        </p:grpSp>
        <p:grpSp>
          <p:nvGrpSpPr>
            <p:cNvPr id="44" name="群組 43"/>
            <p:cNvGrpSpPr/>
            <p:nvPr/>
          </p:nvGrpSpPr>
          <p:grpSpPr>
            <a:xfrm>
              <a:off x="4210886" y="3431695"/>
              <a:ext cx="1616927" cy="370871"/>
              <a:chOff x="2252546" y="3431695"/>
              <a:chExt cx="1616927" cy="370871"/>
            </a:xfrm>
          </p:grpSpPr>
          <p:sp>
            <p:nvSpPr>
              <p:cNvPr id="51" name="矩形 50"/>
              <p:cNvSpPr/>
              <p:nvPr/>
            </p:nvSpPr>
            <p:spPr>
              <a:xfrm>
                <a:off x="2252546" y="3431695"/>
                <a:ext cx="1616927" cy="370871"/>
              </a:xfrm>
              <a:prstGeom prst="rect">
                <a:avLst/>
              </a:prstGeom>
              <a:solidFill>
                <a:srgbClr val="99CCFF"/>
              </a:solidFill>
              <a:ln w="38100">
                <a:solidFill>
                  <a:schemeClr val="accent5"/>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dirty="0">
                  <a:ea typeface="標楷體" panose="03000509000000000000" pitchFamily="65" charset="-120"/>
                </a:endParaRPr>
              </a:p>
            </p:txBody>
          </p:sp>
          <p:sp>
            <p:nvSpPr>
              <p:cNvPr id="52" name="文字方塊 51"/>
              <p:cNvSpPr txBox="1"/>
              <p:nvPr/>
            </p:nvSpPr>
            <p:spPr>
              <a:xfrm>
                <a:off x="2910166" y="3432464"/>
                <a:ext cx="301685" cy="369332"/>
              </a:xfrm>
              <a:prstGeom prst="rect">
                <a:avLst/>
              </a:prstGeom>
              <a:noFill/>
            </p:spPr>
            <p:txBody>
              <a:bodyPr wrap="none" rtlCol="0">
                <a:spAutoFit/>
              </a:bodyPr>
              <a:lstStyle/>
              <a:p>
                <a:pPr algn="ctr"/>
                <a:r>
                  <a:rPr lang="en-US" altLang="zh-TW" b="1" dirty="0">
                    <a:solidFill>
                      <a:schemeClr val="bg1"/>
                    </a:solidFill>
                    <a:ea typeface="標楷體" panose="03000509000000000000" pitchFamily="65" charset="-120"/>
                  </a:rPr>
                  <a:t>1</a:t>
                </a:r>
                <a:endParaRPr lang="zh-TW" altLang="en-US" b="1" dirty="0">
                  <a:solidFill>
                    <a:schemeClr val="bg1"/>
                  </a:solidFill>
                  <a:ea typeface="標楷體" panose="03000509000000000000" pitchFamily="65" charset="-120"/>
                </a:endParaRPr>
              </a:p>
            </p:txBody>
          </p:sp>
        </p:grpSp>
        <p:grpSp>
          <p:nvGrpSpPr>
            <p:cNvPr id="45" name="群組 44"/>
            <p:cNvGrpSpPr/>
            <p:nvPr/>
          </p:nvGrpSpPr>
          <p:grpSpPr>
            <a:xfrm>
              <a:off x="6192086" y="3431695"/>
              <a:ext cx="1616927" cy="370871"/>
              <a:chOff x="2252546" y="3431695"/>
              <a:chExt cx="1616927" cy="370871"/>
            </a:xfrm>
          </p:grpSpPr>
          <p:sp>
            <p:nvSpPr>
              <p:cNvPr id="49" name="矩形 48"/>
              <p:cNvSpPr/>
              <p:nvPr/>
            </p:nvSpPr>
            <p:spPr>
              <a:xfrm>
                <a:off x="2252546" y="3431695"/>
                <a:ext cx="1616927" cy="370871"/>
              </a:xfrm>
              <a:prstGeom prst="rect">
                <a:avLst/>
              </a:prstGeom>
              <a:solidFill>
                <a:srgbClr val="99CCFF"/>
              </a:solidFill>
              <a:ln w="38100">
                <a:solidFill>
                  <a:schemeClr val="accent5"/>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dirty="0">
                  <a:ea typeface="標楷體" panose="03000509000000000000" pitchFamily="65" charset="-120"/>
                </a:endParaRPr>
              </a:p>
            </p:txBody>
          </p:sp>
          <p:sp>
            <p:nvSpPr>
              <p:cNvPr id="50" name="文字方塊 49"/>
              <p:cNvSpPr txBox="1"/>
              <p:nvPr/>
            </p:nvSpPr>
            <p:spPr>
              <a:xfrm>
                <a:off x="2910166" y="3432464"/>
                <a:ext cx="301685" cy="369332"/>
              </a:xfrm>
              <a:prstGeom prst="rect">
                <a:avLst/>
              </a:prstGeom>
              <a:noFill/>
            </p:spPr>
            <p:txBody>
              <a:bodyPr wrap="none" rtlCol="0">
                <a:spAutoFit/>
              </a:bodyPr>
              <a:lstStyle/>
              <a:p>
                <a:pPr algn="ctr"/>
                <a:r>
                  <a:rPr lang="en-US" altLang="zh-TW" b="1" dirty="0">
                    <a:solidFill>
                      <a:schemeClr val="bg1"/>
                    </a:solidFill>
                    <a:ea typeface="標楷體" panose="03000509000000000000" pitchFamily="65" charset="-120"/>
                  </a:rPr>
                  <a:t>2</a:t>
                </a:r>
                <a:endParaRPr lang="zh-TW" altLang="en-US" b="1" dirty="0">
                  <a:solidFill>
                    <a:schemeClr val="bg1"/>
                  </a:solidFill>
                  <a:ea typeface="標楷體" panose="03000509000000000000" pitchFamily="65" charset="-120"/>
                </a:endParaRPr>
              </a:p>
            </p:txBody>
          </p:sp>
        </p:grpSp>
        <p:grpSp>
          <p:nvGrpSpPr>
            <p:cNvPr id="46" name="群組 45"/>
            <p:cNvGrpSpPr/>
            <p:nvPr/>
          </p:nvGrpSpPr>
          <p:grpSpPr>
            <a:xfrm>
              <a:off x="8142806" y="3431695"/>
              <a:ext cx="1616927" cy="370871"/>
              <a:chOff x="2252546" y="3431695"/>
              <a:chExt cx="1616927" cy="370871"/>
            </a:xfrm>
          </p:grpSpPr>
          <p:sp>
            <p:nvSpPr>
              <p:cNvPr id="47" name="矩形 46"/>
              <p:cNvSpPr/>
              <p:nvPr/>
            </p:nvSpPr>
            <p:spPr>
              <a:xfrm>
                <a:off x="2252546" y="3431695"/>
                <a:ext cx="1616927" cy="370871"/>
              </a:xfrm>
              <a:prstGeom prst="rect">
                <a:avLst/>
              </a:prstGeom>
              <a:solidFill>
                <a:srgbClr val="99CCFF"/>
              </a:solidFill>
              <a:ln w="38100">
                <a:solidFill>
                  <a:schemeClr val="accent5"/>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dirty="0">
                  <a:ea typeface="標楷體" panose="03000509000000000000" pitchFamily="65" charset="-120"/>
                </a:endParaRPr>
              </a:p>
            </p:txBody>
          </p:sp>
          <p:sp>
            <p:nvSpPr>
              <p:cNvPr id="48" name="文字方塊 47"/>
              <p:cNvSpPr txBox="1"/>
              <p:nvPr/>
            </p:nvSpPr>
            <p:spPr>
              <a:xfrm>
                <a:off x="2910166" y="3432464"/>
                <a:ext cx="301686" cy="369332"/>
              </a:xfrm>
              <a:prstGeom prst="rect">
                <a:avLst/>
              </a:prstGeom>
              <a:noFill/>
            </p:spPr>
            <p:txBody>
              <a:bodyPr wrap="none" rtlCol="0">
                <a:spAutoFit/>
              </a:bodyPr>
              <a:lstStyle/>
              <a:p>
                <a:pPr algn="ctr"/>
                <a:r>
                  <a:rPr lang="en-US" altLang="zh-TW" b="1" dirty="0">
                    <a:solidFill>
                      <a:schemeClr val="bg1"/>
                    </a:solidFill>
                    <a:ea typeface="標楷體" panose="03000509000000000000" pitchFamily="65" charset="-120"/>
                  </a:rPr>
                  <a:t>5</a:t>
                </a:r>
                <a:endParaRPr lang="zh-TW" altLang="en-US" b="1" dirty="0">
                  <a:solidFill>
                    <a:schemeClr val="bg1"/>
                  </a:solidFill>
                  <a:ea typeface="標楷體" panose="03000509000000000000" pitchFamily="65" charset="-120"/>
                </a:endParaRPr>
              </a:p>
            </p:txBody>
          </p:sp>
        </p:grpSp>
      </p:grpSp>
    </p:spTree>
    <p:extLst>
      <p:ext uri="{BB962C8B-B14F-4D97-AF65-F5344CB8AC3E}">
        <p14:creationId xmlns:p14="http://schemas.microsoft.com/office/powerpoint/2010/main" val="140627368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810099" y="897045"/>
            <a:ext cx="8129970" cy="5663921"/>
          </a:xfrm>
        </p:spPr>
        <p:txBody>
          <a:bodyPr>
            <a:normAutofit/>
          </a:bodyPr>
          <a:lstStyle/>
          <a:p>
            <a:pPr marL="0" indent="0" algn="just">
              <a:buNone/>
            </a:pPr>
            <a:r>
              <a:rPr lang="en-US" altLang="zh-TW" sz="4000" dirty="0"/>
              <a:t>1.</a:t>
            </a:r>
            <a:r>
              <a:rPr lang="zh-TW" altLang="en-US" sz="4000" dirty="0"/>
              <a:t>請問</a:t>
            </a:r>
            <a:r>
              <a:rPr lang="en-US" altLang="zh-TW" sz="4000" dirty="0"/>
              <a:t>IP</a:t>
            </a:r>
            <a:r>
              <a:rPr lang="zh-TW" altLang="en-US" sz="4000" dirty="0"/>
              <a:t>的有效範圍是下列何者？</a:t>
            </a:r>
          </a:p>
          <a:p>
            <a:pPr marL="0" indent="0" algn="just">
              <a:buNone/>
            </a:pPr>
            <a:endParaRPr lang="en-US" altLang="zh-TW" sz="4000" dirty="0"/>
          </a:p>
          <a:p>
            <a:pPr marL="0" indent="0" algn="just">
              <a:buNone/>
            </a:pPr>
            <a:r>
              <a:rPr lang="en-US" altLang="zh-TW" sz="3600" dirty="0"/>
              <a:t>(A) 0 ~ 1000 </a:t>
            </a:r>
          </a:p>
          <a:p>
            <a:pPr marL="0" indent="0" algn="just">
              <a:buNone/>
            </a:pPr>
            <a:r>
              <a:rPr lang="en-US" altLang="zh-TW" sz="3600" dirty="0"/>
              <a:t>(B) 0 ~ 127 </a:t>
            </a:r>
          </a:p>
          <a:p>
            <a:pPr marL="0" indent="0" algn="just">
              <a:buNone/>
            </a:pPr>
            <a:r>
              <a:rPr lang="en-US" altLang="zh-TW" sz="3600" dirty="0"/>
              <a:t>(C) 0 ~ 512 </a:t>
            </a:r>
          </a:p>
          <a:p>
            <a:pPr marL="0" indent="0" algn="just">
              <a:buNone/>
            </a:pPr>
            <a:r>
              <a:rPr lang="en-US" altLang="zh-TW" sz="3600" dirty="0"/>
              <a:t>(D) 0 ~ 255</a:t>
            </a:r>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426047393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810099" y="897045"/>
            <a:ext cx="8129970" cy="5663921"/>
          </a:xfrm>
        </p:spPr>
        <p:txBody>
          <a:bodyPr>
            <a:normAutofit/>
          </a:bodyPr>
          <a:lstStyle/>
          <a:p>
            <a:pPr marL="0" indent="0" algn="just">
              <a:buNone/>
            </a:pPr>
            <a:r>
              <a:rPr lang="en-US" altLang="zh-TW" sz="4000" dirty="0"/>
              <a:t>1.</a:t>
            </a:r>
            <a:r>
              <a:rPr lang="zh-TW" altLang="en-US" sz="4000" dirty="0"/>
              <a:t>請問</a:t>
            </a:r>
            <a:r>
              <a:rPr lang="en-US" altLang="zh-TW" sz="4000" dirty="0"/>
              <a:t>IP</a:t>
            </a:r>
            <a:r>
              <a:rPr lang="zh-TW" altLang="en-US" sz="4000" dirty="0"/>
              <a:t>的有效範圍是下列何者？</a:t>
            </a:r>
          </a:p>
          <a:p>
            <a:pPr marL="0" indent="0" algn="just">
              <a:buNone/>
            </a:pPr>
            <a:endParaRPr lang="en-US" altLang="zh-TW" sz="4000" dirty="0"/>
          </a:p>
          <a:p>
            <a:pPr marL="0" indent="0" algn="just">
              <a:buNone/>
            </a:pPr>
            <a:r>
              <a:rPr lang="en-US" altLang="zh-TW" sz="3600" dirty="0"/>
              <a:t>(A) 0 ~ 1000 </a:t>
            </a:r>
          </a:p>
          <a:p>
            <a:pPr marL="0" indent="0" algn="just">
              <a:buNone/>
            </a:pPr>
            <a:r>
              <a:rPr lang="en-US" altLang="zh-TW" sz="3600" dirty="0"/>
              <a:t>(B) 0 ~ 127 </a:t>
            </a:r>
          </a:p>
          <a:p>
            <a:pPr marL="0" indent="0" algn="just">
              <a:buNone/>
            </a:pPr>
            <a:r>
              <a:rPr lang="en-US" altLang="zh-TW" sz="3600" dirty="0"/>
              <a:t>(C) 0 ~ 512 </a:t>
            </a:r>
          </a:p>
          <a:p>
            <a:pPr marL="0" indent="0" algn="just">
              <a:buNone/>
            </a:pPr>
            <a:r>
              <a:rPr lang="en-US" altLang="zh-TW" sz="3600" dirty="0">
                <a:solidFill>
                  <a:srgbClr val="FF0000"/>
                </a:solidFill>
              </a:rPr>
              <a:t>(D) 0 ~ 255</a:t>
            </a:r>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262298152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810099" y="897045"/>
            <a:ext cx="8129970" cy="5663921"/>
          </a:xfrm>
        </p:spPr>
        <p:txBody>
          <a:bodyPr>
            <a:normAutofit/>
          </a:bodyPr>
          <a:lstStyle/>
          <a:p>
            <a:pPr marL="0" indent="0" algn="just">
              <a:buNone/>
            </a:pPr>
            <a:r>
              <a:rPr lang="en-US" altLang="zh-TW" sz="4000" dirty="0"/>
              <a:t>2.</a:t>
            </a:r>
            <a:r>
              <a:rPr lang="zh-TW" altLang="en-US" sz="4000" dirty="0"/>
              <a:t>下列哪一項是正確的</a:t>
            </a:r>
            <a:r>
              <a:rPr lang="en-US" altLang="zh-TW" sz="4000" dirty="0"/>
              <a:t>IP</a:t>
            </a:r>
            <a:r>
              <a:rPr lang="zh-TW" altLang="en-US" sz="4000" dirty="0"/>
              <a:t>位址？</a:t>
            </a:r>
          </a:p>
          <a:p>
            <a:pPr marL="0" indent="0" algn="just">
              <a:buNone/>
            </a:pPr>
            <a:endParaRPr lang="en-US" altLang="zh-TW" sz="4000" dirty="0"/>
          </a:p>
          <a:p>
            <a:pPr marL="0" indent="0" algn="just">
              <a:buNone/>
            </a:pPr>
            <a:r>
              <a:rPr lang="en-US" altLang="zh-TW" sz="4000" dirty="0"/>
              <a:t>(A) 160.9.7.22  </a:t>
            </a:r>
          </a:p>
          <a:p>
            <a:pPr marL="0" indent="0" algn="just">
              <a:buNone/>
            </a:pPr>
            <a:r>
              <a:rPr lang="en-US" altLang="zh-TW" sz="4000" dirty="0"/>
              <a:t>(B) 130.11.14.5.2  </a:t>
            </a:r>
          </a:p>
          <a:p>
            <a:pPr marL="0" indent="0" algn="just">
              <a:buNone/>
            </a:pPr>
            <a:r>
              <a:rPr lang="en-US" altLang="zh-TW" sz="4000" dirty="0"/>
              <a:t>(C) 258.11.38.6  </a:t>
            </a:r>
          </a:p>
          <a:p>
            <a:pPr marL="0" indent="0" algn="just">
              <a:buNone/>
            </a:pPr>
            <a:r>
              <a:rPr lang="en-US" altLang="zh-TW" sz="4000" dirty="0"/>
              <a:t>(D) 120.114.3</a:t>
            </a:r>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1765518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字方塊 22"/>
          <p:cNvSpPr txBox="1"/>
          <p:nvPr/>
        </p:nvSpPr>
        <p:spPr>
          <a:xfrm>
            <a:off x="511636" y="5133204"/>
            <a:ext cx="7247497" cy="1200329"/>
          </a:xfrm>
          <a:prstGeom prst="rect">
            <a:avLst/>
          </a:prstGeom>
          <a:solidFill>
            <a:schemeClr val="accent6">
              <a:lumMod val="20000"/>
              <a:lumOff val="80000"/>
            </a:schemeClr>
          </a:solidFill>
        </p:spPr>
        <p:txBody>
          <a:bodyPr wrap="none" rtlCol="0">
            <a:spAutoFit/>
          </a:bodyPr>
          <a:lstStyle/>
          <a:p>
            <a:r>
              <a:rPr lang="zh-TW" altLang="en-US" dirty="0">
                <a:latin typeface="微軟正黑體" panose="020B0604030504040204" pitchFamily="34" charset="-120"/>
                <a:ea typeface="微軟正黑體" panose="020B0604030504040204" pitchFamily="34" charset="-120"/>
              </a:rPr>
              <a:t>集線器</a:t>
            </a:r>
            <a:r>
              <a:rPr lang="en-US" altLang="zh-TW" dirty="0">
                <a:latin typeface="微軟正黑體" panose="020B0604030504040204" pitchFamily="34" charset="-120"/>
                <a:ea typeface="微軟正黑體" panose="020B0604030504040204" pitchFamily="34" charset="-120"/>
              </a:rPr>
              <a:t>(</a:t>
            </a:r>
            <a:r>
              <a:rPr lang="en-US" altLang="zh-TW" dirty="0" err="1">
                <a:latin typeface="微軟正黑體" panose="020B0604030504040204" pitchFamily="34" charset="-120"/>
                <a:ea typeface="微軟正黑體" panose="020B0604030504040204" pitchFamily="34" charset="-120"/>
              </a:rPr>
              <a:t>Hub,Concentrator</a:t>
            </a:r>
            <a:r>
              <a:rPr lang="en-US" altLang="zh-TW" dirty="0">
                <a:latin typeface="微軟正黑體" panose="020B0604030504040204" pitchFamily="34" charset="-120"/>
                <a:ea typeface="微軟正黑體" panose="020B0604030504040204" pitchFamily="34" charset="-120"/>
              </a:rPr>
              <a:t>)</a:t>
            </a:r>
          </a:p>
          <a:p>
            <a:r>
              <a:rPr lang="en-US" altLang="zh-TW" dirty="0">
                <a:latin typeface="微軟正黑體" panose="020B0604030504040204" pitchFamily="34" charset="-120"/>
                <a:ea typeface="微軟正黑體" panose="020B0604030504040204" pitchFamily="34" charset="-120"/>
              </a:rPr>
              <a:t>[1]</a:t>
            </a:r>
            <a:r>
              <a:rPr lang="zh-TW" altLang="en-US" dirty="0">
                <a:latin typeface="微軟正黑體" panose="020B0604030504040204" pitchFamily="34" charset="-120"/>
                <a:ea typeface="微軟正黑體" panose="020B0604030504040204" pitchFamily="34" charset="-120"/>
              </a:rPr>
              <a:t>中繼器是否屬於</a:t>
            </a:r>
            <a:r>
              <a:rPr lang="en-US" altLang="zh-TW" dirty="0" err="1">
                <a:latin typeface="微軟正黑體" panose="020B0604030504040204" pitchFamily="34" charset="-120"/>
                <a:ea typeface="微軟正黑體" panose="020B0604030504040204" pitchFamily="34" charset="-120"/>
              </a:rPr>
              <a:t>OSI</a:t>
            </a:r>
            <a:r>
              <a:rPr lang="zh-TW" altLang="en-US" dirty="0">
                <a:latin typeface="微軟正黑體" panose="020B0604030504040204" pitchFamily="34" charset="-120"/>
                <a:ea typeface="微軟正黑體" panose="020B0604030504040204" pitchFamily="34" charset="-120"/>
              </a:rPr>
              <a:t>第一層的網路連接設備</a:t>
            </a:r>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[2]</a:t>
            </a:r>
            <a:r>
              <a:rPr lang="zh-TW" altLang="en-US" dirty="0">
                <a:latin typeface="微軟正黑體" panose="020B0604030504040204" pitchFamily="34" charset="-120"/>
                <a:ea typeface="微軟正黑體" panose="020B0604030504040204" pitchFamily="34" charset="-120"/>
              </a:rPr>
              <a:t>集線器是用來連接</a:t>
            </a:r>
            <a:r>
              <a:rPr lang="zh-TW" altLang="en-US" u="sng" dirty="0">
                <a:latin typeface="微軟正黑體" panose="020B0604030504040204" pitchFamily="34" charset="-120"/>
                <a:ea typeface="微軟正黑體" panose="020B0604030504040204" pitchFamily="34" charset="-120"/>
              </a:rPr>
              <a:t>兩個以上網路裝置</a:t>
            </a:r>
            <a:r>
              <a:rPr lang="zh-TW" altLang="en-US" dirty="0">
                <a:latin typeface="微軟正黑體" panose="020B0604030504040204" pitchFamily="34" charset="-120"/>
                <a:ea typeface="微軟正黑體" panose="020B0604030504040204" pitchFamily="34" charset="-120"/>
              </a:rPr>
              <a:t>的設備</a:t>
            </a:r>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[3]</a:t>
            </a:r>
            <a:r>
              <a:rPr lang="zh-TW" altLang="en-US" dirty="0">
                <a:latin typeface="微軟正黑體" panose="020B0604030504040204" pitchFamily="34" charset="-120"/>
                <a:ea typeface="微軟正黑體" panose="020B0604030504040204" pitchFamily="34" charset="-120"/>
              </a:rPr>
              <a:t>集線器被用在星狀拓樸</a:t>
            </a:r>
            <a:r>
              <a:rPr lang="en-US" altLang="zh-TW" dirty="0">
                <a:latin typeface="微軟正黑體" panose="020B0604030504040204" pitchFamily="34" charset="-120"/>
                <a:ea typeface="微軟正黑體" panose="020B0604030504040204" pitchFamily="34" charset="-120"/>
              </a:rPr>
              <a:t>(star)</a:t>
            </a:r>
            <a:r>
              <a:rPr lang="zh-TW" altLang="en-US" dirty="0">
                <a:latin typeface="微軟正黑體" panose="020B0604030504040204" pitchFamily="34" charset="-120"/>
                <a:ea typeface="微軟正黑體" panose="020B0604030504040204" pitchFamily="34" charset="-120"/>
              </a:rPr>
              <a:t>，做為許多網路裝置連線終止的中心點</a:t>
            </a:r>
            <a:endParaRPr lang="en-US" altLang="zh-TW" dirty="0">
              <a:latin typeface="微軟正黑體" panose="020B0604030504040204" pitchFamily="34" charset="-120"/>
              <a:ea typeface="微軟正黑體" panose="020B0604030504040204" pitchFamily="34" charset="-120"/>
            </a:endParaRPr>
          </a:p>
        </p:txBody>
      </p:sp>
      <p:cxnSp>
        <p:nvCxnSpPr>
          <p:cNvPr id="15" name="直線接點 14"/>
          <p:cNvCxnSpPr/>
          <p:nvPr/>
        </p:nvCxnSpPr>
        <p:spPr>
          <a:xfrm flipH="1">
            <a:off x="5301983" y="3150011"/>
            <a:ext cx="1175658" cy="83945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直線接點 18"/>
          <p:cNvCxnSpPr/>
          <p:nvPr/>
        </p:nvCxnSpPr>
        <p:spPr>
          <a:xfrm flipH="1" flipV="1">
            <a:off x="4879361" y="4200477"/>
            <a:ext cx="1709644" cy="135508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title"/>
          </p:nvPr>
        </p:nvSpPr>
        <p:spPr>
          <a:xfrm>
            <a:off x="381000" y="161155"/>
            <a:ext cx="2929058" cy="888855"/>
          </a:xfrm>
        </p:spPr>
        <p:txBody>
          <a:bodyPr>
            <a:normAutofit/>
          </a:bodyPr>
          <a:lstStyle/>
          <a:p>
            <a:r>
              <a:rPr lang="zh-TW" altLang="en-US" sz="2800" dirty="0"/>
              <a:t>網路</a:t>
            </a:r>
            <a:r>
              <a:rPr lang="en-US" altLang="zh-TW" sz="2800" dirty="0"/>
              <a:t>(</a:t>
            </a:r>
            <a:r>
              <a:rPr lang="zh-TW" altLang="en-US" sz="2800" dirty="0"/>
              <a:t>連接</a:t>
            </a:r>
            <a:r>
              <a:rPr lang="en-US" altLang="zh-TW" sz="2800" dirty="0"/>
              <a:t>)</a:t>
            </a:r>
            <a:r>
              <a:rPr lang="zh-TW" altLang="en-US" sz="2800" dirty="0"/>
              <a:t>設備</a:t>
            </a:r>
          </a:p>
        </p:txBody>
      </p:sp>
      <p:sp>
        <p:nvSpPr>
          <p:cNvPr id="5" name="矩形 4"/>
          <p:cNvSpPr/>
          <p:nvPr/>
        </p:nvSpPr>
        <p:spPr>
          <a:xfrm>
            <a:off x="511637" y="938687"/>
            <a:ext cx="5257074" cy="369332"/>
          </a:xfrm>
          <a:prstGeom prst="rect">
            <a:avLst/>
          </a:prstGeom>
        </p:spPr>
        <p:txBody>
          <a:bodyPr wrap="square">
            <a:spAutoFit/>
          </a:bodyPr>
          <a:lstStyle/>
          <a:p>
            <a:r>
              <a:rPr lang="en-US" altLang="zh-TW" dirty="0"/>
              <a:t>https://en.wikipedia.org/wiki/Networking_hardware</a:t>
            </a:r>
            <a:endParaRPr lang="zh-TW" altLang="en-US" dirty="0"/>
          </a:p>
        </p:txBody>
      </p:sp>
      <p:sp>
        <p:nvSpPr>
          <p:cNvPr id="7" name="文字方塊 6"/>
          <p:cNvSpPr txBox="1"/>
          <p:nvPr/>
        </p:nvSpPr>
        <p:spPr>
          <a:xfrm>
            <a:off x="1796076" y="3532466"/>
            <a:ext cx="1415772" cy="461665"/>
          </a:xfrm>
          <a:prstGeom prst="rect">
            <a:avLst/>
          </a:prstGeom>
          <a:noFill/>
        </p:spPr>
        <p:txBody>
          <a:bodyPr wrap="none" rtlCol="0">
            <a:spAutoFit/>
          </a:bodyPr>
          <a:lstStyle/>
          <a:p>
            <a:r>
              <a:rPr lang="zh-TW" altLang="en-US" sz="2400" dirty="0">
                <a:ea typeface="標楷體" panose="03000509000000000000" pitchFamily="65" charset="-120"/>
              </a:rPr>
              <a:t>小明電腦</a:t>
            </a:r>
          </a:p>
        </p:txBody>
      </p:sp>
      <p:pic>
        <p:nvPicPr>
          <p:cNvPr id="8" name="圖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83190" y="5262186"/>
            <a:ext cx="1013701" cy="764910"/>
          </a:xfrm>
          <a:prstGeom prst="rect">
            <a:avLst/>
          </a:prstGeom>
        </p:spPr>
      </p:pic>
      <p:sp>
        <p:nvSpPr>
          <p:cNvPr id="9" name="文字方塊 8"/>
          <p:cNvSpPr txBox="1"/>
          <p:nvPr/>
        </p:nvSpPr>
        <p:spPr>
          <a:xfrm>
            <a:off x="5881119" y="4671539"/>
            <a:ext cx="1415772" cy="461665"/>
          </a:xfrm>
          <a:prstGeom prst="rect">
            <a:avLst/>
          </a:prstGeom>
          <a:noFill/>
        </p:spPr>
        <p:txBody>
          <a:bodyPr wrap="none" rtlCol="0">
            <a:spAutoFit/>
          </a:bodyPr>
          <a:lstStyle/>
          <a:p>
            <a:r>
              <a:rPr lang="zh-TW" altLang="en-US" sz="2400" dirty="0">
                <a:ea typeface="標楷體" panose="03000509000000000000" pitchFamily="65" charset="-120"/>
              </a:rPr>
              <a:t>小志電腦</a:t>
            </a:r>
          </a:p>
        </p:txBody>
      </p:sp>
      <p:sp>
        <p:nvSpPr>
          <p:cNvPr id="14" name="文字方塊 13"/>
          <p:cNvSpPr txBox="1"/>
          <p:nvPr/>
        </p:nvSpPr>
        <p:spPr>
          <a:xfrm>
            <a:off x="5989261" y="2335386"/>
            <a:ext cx="1415772" cy="461665"/>
          </a:xfrm>
          <a:prstGeom prst="rect">
            <a:avLst/>
          </a:prstGeom>
          <a:noFill/>
        </p:spPr>
        <p:txBody>
          <a:bodyPr wrap="none" rtlCol="0">
            <a:spAutoFit/>
          </a:bodyPr>
          <a:lstStyle/>
          <a:p>
            <a:r>
              <a:rPr lang="zh-TW" altLang="en-US" sz="2400" dirty="0">
                <a:ea typeface="標楷體" panose="03000509000000000000" pitchFamily="65" charset="-120"/>
              </a:rPr>
              <a:t>小花電腦</a:t>
            </a:r>
          </a:p>
        </p:txBody>
      </p:sp>
      <p:pic>
        <p:nvPicPr>
          <p:cNvPr id="16" name="圖片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77625" y="2767556"/>
            <a:ext cx="1013701" cy="764910"/>
          </a:xfrm>
          <a:prstGeom prst="rect">
            <a:avLst/>
          </a:prstGeom>
        </p:spPr>
      </p:pic>
      <p:pic>
        <p:nvPicPr>
          <p:cNvPr id="17" name="圖片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6302" y="3989465"/>
            <a:ext cx="1013701" cy="764910"/>
          </a:xfrm>
          <a:prstGeom prst="rect">
            <a:avLst/>
          </a:prstGeom>
        </p:spPr>
      </p:pic>
      <p:sp>
        <p:nvSpPr>
          <p:cNvPr id="3" name="矩形 2"/>
          <p:cNvSpPr/>
          <p:nvPr/>
        </p:nvSpPr>
        <p:spPr>
          <a:xfrm>
            <a:off x="511636" y="1561531"/>
            <a:ext cx="3583032" cy="1384995"/>
          </a:xfrm>
          <a:prstGeom prst="rect">
            <a:avLst/>
          </a:prstGeom>
        </p:spPr>
        <p:txBody>
          <a:bodyPr wrap="none">
            <a:spAutoFit/>
          </a:bodyPr>
          <a:lstStyle/>
          <a:p>
            <a:r>
              <a:rPr lang="zh-TW" altLang="en-US" sz="2800" dirty="0"/>
              <a:t>電腦教室有許多電腦</a:t>
            </a:r>
            <a:endParaRPr lang="en-US" altLang="zh-TW" sz="2800" dirty="0"/>
          </a:p>
          <a:p>
            <a:r>
              <a:rPr lang="zh-TW" altLang="en-US" sz="2800" dirty="0"/>
              <a:t>這些電腦是如何連接</a:t>
            </a:r>
            <a:r>
              <a:rPr lang="en-US" altLang="zh-TW" sz="2800" dirty="0"/>
              <a:t>?</a:t>
            </a:r>
          </a:p>
          <a:p>
            <a:r>
              <a:rPr lang="zh-TW" altLang="en-US" sz="2800" dirty="0"/>
              <a:t>又是如何上網</a:t>
            </a:r>
            <a:r>
              <a:rPr lang="en-US" altLang="zh-TW" sz="2800" dirty="0"/>
              <a:t>?</a:t>
            </a:r>
            <a:endParaRPr lang="zh-TW" altLang="en-US" sz="2800" dirty="0"/>
          </a:p>
        </p:txBody>
      </p:sp>
      <p:cxnSp>
        <p:nvCxnSpPr>
          <p:cNvPr id="18" name="直線接點 17"/>
          <p:cNvCxnSpPr/>
          <p:nvPr/>
        </p:nvCxnSpPr>
        <p:spPr>
          <a:xfrm flipH="1">
            <a:off x="2769233" y="4200477"/>
            <a:ext cx="1403197" cy="17144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4135384" y="1641123"/>
            <a:ext cx="4884671" cy="584775"/>
          </a:xfrm>
          <a:prstGeom prst="rect">
            <a:avLst/>
          </a:prstGeom>
          <a:solidFill>
            <a:schemeClr val="accent6">
              <a:lumMod val="20000"/>
              <a:lumOff val="80000"/>
            </a:schemeClr>
          </a:solidFill>
        </p:spPr>
        <p:txBody>
          <a:bodyPr wrap="none">
            <a:spAutoFit/>
          </a:bodyPr>
          <a:lstStyle/>
          <a:p>
            <a:r>
              <a:rPr lang="zh-TW" altLang="en-US" sz="3200" dirty="0"/>
              <a:t>透過 </a:t>
            </a:r>
            <a:r>
              <a:rPr lang="zh-TW" altLang="en-US" sz="3200" b="1" dirty="0">
                <a:solidFill>
                  <a:srgbClr val="FF0000"/>
                </a:solidFill>
                <a:effectLst>
                  <a:outerShdw blurRad="38100" dist="38100" dir="2700000" algn="tl">
                    <a:srgbClr val="000000">
                      <a:alpha val="43137"/>
                    </a:srgbClr>
                  </a:outerShdw>
                </a:effectLst>
              </a:rPr>
              <a:t>網路設備 </a:t>
            </a:r>
            <a:r>
              <a:rPr lang="zh-TW" altLang="en-US" sz="3200" dirty="0"/>
              <a:t>連接在一起</a:t>
            </a:r>
          </a:p>
        </p:txBody>
      </p:sp>
      <p:sp>
        <p:nvSpPr>
          <p:cNvPr id="24" name="矩形 23"/>
          <p:cNvSpPr/>
          <p:nvPr/>
        </p:nvSpPr>
        <p:spPr>
          <a:xfrm>
            <a:off x="3733801" y="201336"/>
            <a:ext cx="5211856" cy="584775"/>
          </a:xfrm>
          <a:prstGeom prst="rect">
            <a:avLst/>
          </a:prstGeom>
          <a:solidFill>
            <a:schemeClr val="accent6">
              <a:lumMod val="20000"/>
              <a:lumOff val="80000"/>
            </a:schemeClr>
          </a:solidFill>
        </p:spPr>
        <p:txBody>
          <a:bodyPr wrap="square">
            <a:spAutoFit/>
          </a:bodyPr>
          <a:lstStyle/>
          <a:p>
            <a:r>
              <a:rPr lang="zh-TW" altLang="en-US" sz="1600" dirty="0"/>
              <a:t>有許多網路連接設備如路由器</a:t>
            </a:r>
            <a:r>
              <a:rPr lang="en-US" altLang="zh-TW" sz="1600" dirty="0"/>
              <a:t>(Router), </a:t>
            </a:r>
            <a:r>
              <a:rPr lang="zh-TW" altLang="en-US" sz="1600" dirty="0"/>
              <a:t>交換器</a:t>
            </a:r>
            <a:r>
              <a:rPr lang="en-US" altLang="zh-TW" sz="1600" dirty="0"/>
              <a:t>(switch)</a:t>
            </a:r>
            <a:r>
              <a:rPr lang="zh-TW" altLang="en-US" sz="1600" dirty="0"/>
              <a:t>等</a:t>
            </a:r>
            <a:r>
              <a:rPr lang="en-US" altLang="zh-TW" sz="1600" dirty="0"/>
              <a:t>,</a:t>
            </a:r>
            <a:r>
              <a:rPr lang="zh-TW" altLang="en-US" sz="1600" dirty="0"/>
              <a:t>本課程使用簡單的集線器</a:t>
            </a:r>
            <a:r>
              <a:rPr lang="en-US" altLang="zh-TW" sz="1600" dirty="0"/>
              <a:t>(HUB)</a:t>
            </a:r>
            <a:r>
              <a:rPr lang="zh-TW" altLang="en-US" sz="1600" dirty="0"/>
              <a:t>來說明網路</a:t>
            </a:r>
            <a:r>
              <a:rPr lang="en-US" altLang="zh-TW" sz="1600" dirty="0"/>
              <a:t>(</a:t>
            </a:r>
            <a:r>
              <a:rPr lang="zh-TW" altLang="en-US" sz="1600" dirty="0"/>
              <a:t>連接</a:t>
            </a:r>
            <a:r>
              <a:rPr lang="en-US" altLang="zh-TW" sz="1600" dirty="0"/>
              <a:t>)</a:t>
            </a:r>
            <a:r>
              <a:rPr lang="zh-TW" altLang="en-US" sz="1600" dirty="0"/>
              <a:t>設備</a:t>
            </a:r>
          </a:p>
        </p:txBody>
      </p:sp>
      <p:pic>
        <p:nvPicPr>
          <p:cNvPr id="10" name="圖片 9"/>
          <p:cNvPicPr>
            <a:picLocks noChangeAspect="1"/>
          </p:cNvPicPr>
          <p:nvPr/>
        </p:nvPicPr>
        <p:blipFill>
          <a:blip r:embed="rId3"/>
          <a:stretch>
            <a:fillRect/>
          </a:stretch>
        </p:blipFill>
        <p:spPr>
          <a:xfrm>
            <a:off x="3179490" y="3416003"/>
            <a:ext cx="2306781" cy="1618463"/>
          </a:xfrm>
          <a:prstGeom prst="rect">
            <a:avLst/>
          </a:prstGeom>
        </p:spPr>
      </p:pic>
      <p:sp>
        <p:nvSpPr>
          <p:cNvPr id="6" name="矩形 5"/>
          <p:cNvSpPr/>
          <p:nvPr/>
        </p:nvSpPr>
        <p:spPr>
          <a:xfrm>
            <a:off x="3501568" y="2954338"/>
            <a:ext cx="2128237" cy="461665"/>
          </a:xfrm>
          <a:prstGeom prst="rect">
            <a:avLst/>
          </a:prstGeom>
          <a:solidFill>
            <a:schemeClr val="accent6">
              <a:lumMod val="20000"/>
              <a:lumOff val="80000"/>
            </a:schemeClr>
          </a:solidFill>
        </p:spPr>
        <p:txBody>
          <a:bodyPr wrap="square">
            <a:spAutoFit/>
          </a:bodyPr>
          <a:lstStyle/>
          <a:p>
            <a:pPr algn="ctr"/>
            <a:r>
              <a:rPr lang="en-US" altLang="zh-TW" sz="2400" b="1" dirty="0">
                <a:solidFill>
                  <a:srgbClr val="FF0000"/>
                </a:solidFill>
                <a:effectLst>
                  <a:outerShdw blurRad="38100" dist="38100" dir="2700000" algn="tl">
                    <a:srgbClr val="000000">
                      <a:alpha val="43137"/>
                    </a:srgbClr>
                  </a:outerShdw>
                </a:effectLst>
              </a:rPr>
              <a:t>HUB</a:t>
            </a:r>
            <a:r>
              <a:rPr lang="zh-TW" altLang="en-US" sz="2400" b="1" dirty="0">
                <a:solidFill>
                  <a:srgbClr val="FF0000"/>
                </a:solidFill>
                <a:effectLst>
                  <a:outerShdw blurRad="38100" dist="38100" dir="2700000" algn="tl">
                    <a:srgbClr val="000000">
                      <a:alpha val="43137"/>
                    </a:srgbClr>
                  </a:outerShdw>
                </a:effectLst>
              </a:rPr>
              <a:t> </a:t>
            </a:r>
            <a:r>
              <a:rPr lang="zh-TW" altLang="en-US" sz="2400" b="1" dirty="0">
                <a:solidFill>
                  <a:srgbClr val="FF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集線器</a:t>
            </a:r>
            <a:endParaRPr lang="zh-TW" altLang="en-US" sz="2400" b="1" dirty="0">
              <a:solidFill>
                <a:srgbClr val="FF0000"/>
              </a:solidFill>
              <a:effectLst>
                <a:outerShdw blurRad="38100" dist="38100" dir="2700000" algn="tl">
                  <a:srgbClr val="000000">
                    <a:alpha val="43137"/>
                  </a:srgbClr>
                </a:outerShdw>
              </a:effectLst>
            </a:endParaRPr>
          </a:p>
        </p:txBody>
      </p:sp>
      <p:cxnSp>
        <p:nvCxnSpPr>
          <p:cNvPr id="13" name="直線單箭頭接點 12"/>
          <p:cNvCxnSpPr/>
          <p:nvPr/>
        </p:nvCxnSpPr>
        <p:spPr>
          <a:xfrm flipH="1">
            <a:off x="4973520" y="2170525"/>
            <a:ext cx="990398" cy="705781"/>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21" name="圖片 20">
            <a:extLst>
              <a:ext uri="{FF2B5EF4-FFF2-40B4-BE49-F238E27FC236}">
                <a16:creationId xmlns:a16="http://schemas.microsoft.com/office/drawing/2014/main" id="{016291E8-051C-4EDF-A068-4C8F8B0B05DB}"/>
              </a:ext>
            </a:extLst>
          </p:cNvPr>
          <p:cNvPicPr>
            <a:picLocks noChangeAspect="1"/>
          </p:cNvPicPr>
          <p:nvPr/>
        </p:nvPicPr>
        <p:blipFill>
          <a:blip r:embed="rId4"/>
          <a:stretch>
            <a:fillRect/>
          </a:stretch>
        </p:blipFill>
        <p:spPr>
          <a:xfrm>
            <a:off x="-88776" y="6207487"/>
            <a:ext cx="9232776" cy="675546"/>
          </a:xfrm>
          <a:prstGeom prst="rect">
            <a:avLst/>
          </a:prstGeom>
        </p:spPr>
      </p:pic>
    </p:spTree>
    <p:extLst>
      <p:ext uri="{BB962C8B-B14F-4D97-AF65-F5344CB8AC3E}">
        <p14:creationId xmlns:p14="http://schemas.microsoft.com/office/powerpoint/2010/main" val="358869311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810099" y="897045"/>
            <a:ext cx="8129970" cy="5663921"/>
          </a:xfrm>
        </p:spPr>
        <p:txBody>
          <a:bodyPr>
            <a:normAutofit/>
          </a:bodyPr>
          <a:lstStyle/>
          <a:p>
            <a:pPr marL="0" indent="0" algn="just">
              <a:buNone/>
            </a:pPr>
            <a:r>
              <a:rPr lang="en-US" altLang="zh-TW" sz="4000" dirty="0"/>
              <a:t>2.</a:t>
            </a:r>
            <a:r>
              <a:rPr lang="zh-TW" altLang="en-US" sz="4000" dirty="0"/>
              <a:t>下列哪一項是正確的</a:t>
            </a:r>
            <a:r>
              <a:rPr lang="en-US" altLang="zh-TW" sz="4000" dirty="0"/>
              <a:t>IP</a:t>
            </a:r>
            <a:r>
              <a:rPr lang="zh-TW" altLang="en-US" sz="4000" dirty="0"/>
              <a:t>位址？</a:t>
            </a:r>
          </a:p>
          <a:p>
            <a:pPr marL="0" indent="0" algn="just">
              <a:buNone/>
            </a:pPr>
            <a:endParaRPr lang="en-US" altLang="zh-TW" sz="4000" dirty="0"/>
          </a:p>
          <a:p>
            <a:pPr marL="0" indent="0" algn="just">
              <a:buNone/>
            </a:pPr>
            <a:r>
              <a:rPr lang="en-US" altLang="zh-TW" sz="4000" dirty="0">
                <a:solidFill>
                  <a:srgbClr val="FF0000"/>
                </a:solidFill>
              </a:rPr>
              <a:t>(A) 160.9.7.22  </a:t>
            </a:r>
          </a:p>
          <a:p>
            <a:pPr marL="0" indent="0" algn="just">
              <a:buNone/>
            </a:pPr>
            <a:r>
              <a:rPr lang="en-US" altLang="zh-TW" sz="4000" dirty="0"/>
              <a:t>(B) 130.11.14.5.2  </a:t>
            </a:r>
          </a:p>
          <a:p>
            <a:pPr marL="0" indent="0" algn="just">
              <a:buNone/>
            </a:pPr>
            <a:r>
              <a:rPr lang="en-US" altLang="zh-TW" sz="4000" dirty="0"/>
              <a:t>(C) 258.11.38.6  </a:t>
            </a:r>
          </a:p>
          <a:p>
            <a:pPr marL="0" indent="0" algn="just">
              <a:buNone/>
            </a:pPr>
            <a:r>
              <a:rPr lang="en-US" altLang="zh-TW" sz="4000" dirty="0"/>
              <a:t>(D) 120.114.3</a:t>
            </a:r>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310022275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2627" y="559272"/>
            <a:ext cx="8129970" cy="5663921"/>
          </a:xfrm>
        </p:spPr>
        <p:txBody>
          <a:bodyPr>
            <a:normAutofit/>
          </a:bodyPr>
          <a:lstStyle/>
          <a:p>
            <a:pPr marL="0" indent="0" algn="just">
              <a:buNone/>
            </a:pPr>
            <a:r>
              <a:rPr lang="en-US" altLang="zh-TW" sz="4000" dirty="0"/>
              <a:t>3.</a:t>
            </a:r>
            <a:r>
              <a:rPr lang="zh-TW" altLang="en-US" sz="4000" dirty="0"/>
              <a:t>請問</a:t>
            </a:r>
            <a:r>
              <a:rPr lang="en-US" altLang="zh-TW" sz="4000" dirty="0"/>
              <a:t>IPv4</a:t>
            </a:r>
            <a:r>
              <a:rPr lang="zh-TW" altLang="en-US" sz="4000" dirty="0"/>
              <a:t>（如</a:t>
            </a:r>
            <a:r>
              <a:rPr lang="en-US" altLang="zh-TW" sz="4000" dirty="0"/>
              <a:t>120.114.100.65</a:t>
            </a:r>
            <a:r>
              <a:rPr lang="zh-TW" altLang="en-US" sz="4000" dirty="0"/>
              <a:t>）是由幾個位元組所組成的？</a:t>
            </a:r>
            <a:endParaRPr lang="en-US" altLang="zh-TW" sz="4000" dirty="0"/>
          </a:p>
          <a:p>
            <a:pPr marL="0" indent="0" algn="just">
              <a:buNone/>
            </a:pPr>
            <a:endParaRPr lang="zh-TW" altLang="en-US" sz="4000" dirty="0"/>
          </a:p>
          <a:p>
            <a:pPr marL="0" indent="0" algn="just">
              <a:buNone/>
            </a:pPr>
            <a:r>
              <a:rPr lang="en-US" altLang="zh-TW" sz="4000" dirty="0"/>
              <a:t>(A) 4     (B) 8     (C) 16     (D) 32</a:t>
            </a:r>
          </a:p>
          <a:p>
            <a:pPr marL="0" indent="0" algn="just">
              <a:buNone/>
            </a:pPr>
            <a:endParaRPr lang="en-US" altLang="zh-TW" sz="4000" dirty="0"/>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56708905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2627" y="559272"/>
            <a:ext cx="8129970" cy="5663921"/>
          </a:xfrm>
        </p:spPr>
        <p:txBody>
          <a:bodyPr>
            <a:normAutofit/>
          </a:bodyPr>
          <a:lstStyle/>
          <a:p>
            <a:pPr marL="0" indent="0" algn="just">
              <a:buNone/>
            </a:pPr>
            <a:r>
              <a:rPr lang="en-US" altLang="zh-TW" sz="4000" dirty="0"/>
              <a:t>3.</a:t>
            </a:r>
            <a:r>
              <a:rPr lang="zh-TW" altLang="en-US" sz="4000" dirty="0"/>
              <a:t>請問</a:t>
            </a:r>
            <a:r>
              <a:rPr lang="en-US" altLang="zh-TW" sz="4000" dirty="0"/>
              <a:t>IPv4</a:t>
            </a:r>
            <a:r>
              <a:rPr lang="zh-TW" altLang="en-US" sz="4000" dirty="0"/>
              <a:t>（如</a:t>
            </a:r>
            <a:r>
              <a:rPr lang="en-US" altLang="zh-TW" sz="4000" dirty="0"/>
              <a:t>120.114.100.65</a:t>
            </a:r>
            <a:r>
              <a:rPr lang="zh-TW" altLang="en-US" sz="4000" dirty="0"/>
              <a:t>）是由幾個位元組所組成的？</a:t>
            </a:r>
            <a:endParaRPr lang="en-US" altLang="zh-TW" sz="4000" dirty="0"/>
          </a:p>
          <a:p>
            <a:pPr marL="0" indent="0" algn="just">
              <a:buNone/>
            </a:pPr>
            <a:endParaRPr lang="zh-TW" altLang="en-US" sz="4000" dirty="0"/>
          </a:p>
          <a:p>
            <a:pPr marL="0" indent="0" algn="just">
              <a:buNone/>
            </a:pPr>
            <a:r>
              <a:rPr lang="en-US" altLang="zh-TW" sz="4000" dirty="0">
                <a:solidFill>
                  <a:srgbClr val="FF0000"/>
                </a:solidFill>
              </a:rPr>
              <a:t>(A) 4     </a:t>
            </a:r>
            <a:r>
              <a:rPr lang="en-US" altLang="zh-TW" sz="4000" dirty="0"/>
              <a:t>(B) 8     (C) 16     (D) 32</a:t>
            </a:r>
          </a:p>
          <a:p>
            <a:pPr marL="0" indent="0" algn="just">
              <a:buNone/>
            </a:pPr>
            <a:endParaRPr lang="en-US" altLang="zh-TW" sz="4000" dirty="0"/>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280035545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89130" y="270162"/>
            <a:ext cx="4968670" cy="814838"/>
          </a:xfrm>
        </p:spPr>
        <p:txBody>
          <a:bodyPr/>
          <a:lstStyle/>
          <a:p>
            <a:r>
              <a:rPr lang="en-US" altLang="zh-TW" dirty="0"/>
              <a:t>IP</a:t>
            </a:r>
            <a:r>
              <a:rPr lang="zh-TW" altLang="en-US" dirty="0"/>
              <a:t>位址的表示法</a:t>
            </a:r>
            <a:r>
              <a:rPr lang="en-US" altLang="zh-TW" dirty="0"/>
              <a:t>:</a:t>
            </a:r>
            <a:endParaRPr lang="zh-TW" altLang="en-US" dirty="0"/>
          </a:p>
        </p:txBody>
      </p:sp>
      <p:grpSp>
        <p:nvGrpSpPr>
          <p:cNvPr id="5" name="群組 4">
            <a:extLst>
              <a:ext uri="{FF2B5EF4-FFF2-40B4-BE49-F238E27FC236}">
                <a16:creationId xmlns:a16="http://schemas.microsoft.com/office/drawing/2014/main" id="{C12316CD-B1E8-4B1E-9761-A3953ACA1BAF}"/>
              </a:ext>
            </a:extLst>
          </p:cNvPr>
          <p:cNvGrpSpPr/>
          <p:nvPr/>
        </p:nvGrpSpPr>
        <p:grpSpPr>
          <a:xfrm>
            <a:off x="1595479" y="5132927"/>
            <a:ext cx="1521332" cy="370871"/>
            <a:chOff x="1168400" y="2112676"/>
            <a:chExt cx="2005042" cy="370871"/>
          </a:xfrm>
        </p:grpSpPr>
        <p:sp>
          <p:nvSpPr>
            <p:cNvPr id="6" name="矩形 5">
              <a:extLst>
                <a:ext uri="{FF2B5EF4-FFF2-40B4-BE49-F238E27FC236}">
                  <a16:creationId xmlns:a16="http://schemas.microsoft.com/office/drawing/2014/main" id="{A0C91572-A5CD-4D57-A857-D785DA043F7B}"/>
                </a:ext>
              </a:extLst>
            </p:cNvPr>
            <p:cNvSpPr/>
            <p:nvPr/>
          </p:nvSpPr>
          <p:spPr>
            <a:xfrm>
              <a:off x="1168400" y="2112676"/>
              <a:ext cx="2005042" cy="370871"/>
            </a:xfrm>
            <a:prstGeom prst="rect">
              <a:avLst/>
            </a:prstGeom>
            <a:solidFill>
              <a:srgbClr val="99CCFF"/>
            </a:solidFill>
            <a:ln w="38100">
              <a:solidFill>
                <a:schemeClr val="bg2">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defPPr>
                <a:defRPr lang="zh-TW"/>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TW" altLang="en-US" dirty="0">
                  <a:latin typeface="Adobe 繁黑體 Std B" panose="020B0700000000000000" pitchFamily="34" charset="-120"/>
                  <a:ea typeface="Adobe 繁黑體 Std B" panose="020B0700000000000000" pitchFamily="34" charset="-120"/>
                </a:rPr>
                <a:t>網路</a:t>
              </a:r>
              <a:r>
                <a:rPr lang="en-US" altLang="zh-TW" dirty="0">
                  <a:latin typeface="Adobe 繁黑體 Std B" panose="020B0700000000000000" pitchFamily="34" charset="-120"/>
                  <a:ea typeface="Adobe 繁黑體 Std B" panose="020B0700000000000000" pitchFamily="34" charset="-120"/>
                </a:rPr>
                <a:t>ID</a:t>
              </a:r>
              <a:endParaRPr lang="zh-TW" altLang="en-US" dirty="0">
                <a:latin typeface="Adobe 繁黑體 Std B" panose="020B0700000000000000" pitchFamily="34" charset="-120"/>
                <a:ea typeface="Adobe 繁黑體 Std B" panose="020B0700000000000000" pitchFamily="34" charset="-120"/>
              </a:endParaRPr>
            </a:p>
          </p:txBody>
        </p:sp>
        <p:sp>
          <p:nvSpPr>
            <p:cNvPr id="7" name="文字方塊 5">
              <a:extLst>
                <a:ext uri="{FF2B5EF4-FFF2-40B4-BE49-F238E27FC236}">
                  <a16:creationId xmlns:a16="http://schemas.microsoft.com/office/drawing/2014/main" id="{7EBFB90D-F277-49DE-8CA1-846465B1FEAD}"/>
                </a:ext>
              </a:extLst>
            </p:cNvPr>
            <p:cNvSpPr txBox="1"/>
            <p:nvPr/>
          </p:nvSpPr>
          <p:spPr>
            <a:xfrm>
              <a:off x="2049187" y="2113445"/>
              <a:ext cx="243467" cy="369332"/>
            </a:xfrm>
            <a:prstGeom prst="rect">
              <a:avLst/>
            </a:prstGeom>
            <a:noFill/>
          </p:spPr>
          <p:txBody>
            <a:bodyPr wrap="non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TW" altLang="en-US" b="1" dirty="0">
                <a:solidFill>
                  <a:schemeClr val="bg2">
                    <a:lumMod val="25000"/>
                  </a:schemeClr>
                </a:solidFill>
                <a:latin typeface="Adobe 繁黑體 Std B" panose="020B0700000000000000" pitchFamily="34" charset="-120"/>
                <a:ea typeface="Adobe 繁黑體 Std B" panose="020B0700000000000000" pitchFamily="34" charset="-120"/>
              </a:endParaRPr>
            </a:p>
          </p:txBody>
        </p:sp>
      </p:grpSp>
      <p:sp>
        <p:nvSpPr>
          <p:cNvPr id="12" name="矩形 11">
            <a:extLst>
              <a:ext uri="{FF2B5EF4-FFF2-40B4-BE49-F238E27FC236}">
                <a16:creationId xmlns:a16="http://schemas.microsoft.com/office/drawing/2014/main" id="{F5D3BAC2-C6EF-42ED-97FE-CAD8E0782936}"/>
              </a:ext>
            </a:extLst>
          </p:cNvPr>
          <p:cNvSpPr/>
          <p:nvPr/>
        </p:nvSpPr>
        <p:spPr>
          <a:xfrm>
            <a:off x="3222359" y="5131498"/>
            <a:ext cx="1506967" cy="370871"/>
          </a:xfrm>
          <a:prstGeom prst="rect">
            <a:avLst/>
          </a:prstGeom>
          <a:solidFill>
            <a:srgbClr val="99CCFF"/>
          </a:solidFill>
          <a:ln w="38100">
            <a:solidFill>
              <a:schemeClr val="bg2">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defPPr>
              <a:defRPr lang="zh-TW"/>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TW" altLang="en-US" dirty="0">
                <a:latin typeface="Adobe 繁黑體 Std B" panose="020B0700000000000000" pitchFamily="34" charset="-120"/>
                <a:ea typeface="Adobe 繁黑體 Std B" panose="020B0700000000000000" pitchFamily="34" charset="-120"/>
              </a:rPr>
              <a:t>網路</a:t>
            </a:r>
            <a:r>
              <a:rPr lang="en-US" altLang="zh-TW" dirty="0">
                <a:latin typeface="Adobe 繁黑體 Std B" panose="020B0700000000000000" pitchFamily="34" charset="-120"/>
                <a:ea typeface="Adobe 繁黑體 Std B" panose="020B0700000000000000" pitchFamily="34" charset="-120"/>
              </a:rPr>
              <a:t>ID</a:t>
            </a:r>
            <a:endParaRPr lang="zh-TW" altLang="en-US" dirty="0">
              <a:latin typeface="Adobe 繁黑體 Std B" panose="020B0700000000000000" pitchFamily="34" charset="-120"/>
              <a:ea typeface="Adobe 繁黑體 Std B" panose="020B0700000000000000" pitchFamily="34" charset="-120"/>
            </a:endParaRPr>
          </a:p>
        </p:txBody>
      </p:sp>
      <p:grpSp>
        <p:nvGrpSpPr>
          <p:cNvPr id="15" name="群組 14">
            <a:extLst>
              <a:ext uri="{FF2B5EF4-FFF2-40B4-BE49-F238E27FC236}">
                <a16:creationId xmlns:a16="http://schemas.microsoft.com/office/drawing/2014/main" id="{C12509F7-ACB1-4A58-B102-238CA9EC7D33}"/>
              </a:ext>
            </a:extLst>
          </p:cNvPr>
          <p:cNvGrpSpPr/>
          <p:nvPr/>
        </p:nvGrpSpPr>
        <p:grpSpPr>
          <a:xfrm>
            <a:off x="4834875" y="5141698"/>
            <a:ext cx="1506967" cy="370871"/>
            <a:chOff x="3187699" y="2111906"/>
            <a:chExt cx="2885312" cy="370871"/>
          </a:xfrm>
        </p:grpSpPr>
        <p:sp>
          <p:nvSpPr>
            <p:cNvPr id="16" name="矩形 15">
              <a:extLst>
                <a:ext uri="{FF2B5EF4-FFF2-40B4-BE49-F238E27FC236}">
                  <a16:creationId xmlns:a16="http://schemas.microsoft.com/office/drawing/2014/main" id="{F5D3BAC2-C6EF-42ED-97FE-CAD8E0782936}"/>
                </a:ext>
              </a:extLst>
            </p:cNvPr>
            <p:cNvSpPr/>
            <p:nvPr/>
          </p:nvSpPr>
          <p:spPr>
            <a:xfrm>
              <a:off x="3187699" y="2111906"/>
              <a:ext cx="2885312" cy="370871"/>
            </a:xfrm>
            <a:prstGeom prst="rect">
              <a:avLst/>
            </a:prstGeom>
            <a:solidFill>
              <a:schemeClr val="accent2">
                <a:lumMod val="60000"/>
                <a:lumOff val="40000"/>
              </a:schemeClr>
            </a:solidFill>
            <a:ln w="38100">
              <a:solidFill>
                <a:schemeClr val="bg2">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defPPr>
                <a:defRPr lang="zh-TW"/>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TW" altLang="en-US" dirty="0">
                  <a:latin typeface="Adobe 繁黑體 Std B" panose="020B0700000000000000" pitchFamily="34" charset="-120"/>
                  <a:ea typeface="Adobe 繁黑體 Std B" panose="020B0700000000000000" pitchFamily="34" charset="-120"/>
                </a:rPr>
                <a:t>主機</a:t>
              </a:r>
              <a:r>
                <a:rPr lang="en-US" altLang="zh-TW" dirty="0">
                  <a:latin typeface="Adobe 繁黑體 Std B" panose="020B0700000000000000" pitchFamily="34" charset="-120"/>
                  <a:ea typeface="Adobe 繁黑體 Std B" panose="020B0700000000000000" pitchFamily="34" charset="-120"/>
                </a:rPr>
                <a:t>ID</a:t>
              </a:r>
              <a:endParaRPr lang="zh-TW" altLang="en-US" dirty="0">
                <a:latin typeface="Adobe 繁黑體 Std B" panose="020B0700000000000000" pitchFamily="34" charset="-120"/>
                <a:ea typeface="Adobe 繁黑體 Std B" panose="020B0700000000000000" pitchFamily="34" charset="-120"/>
              </a:endParaRPr>
            </a:p>
          </p:txBody>
        </p:sp>
        <p:sp>
          <p:nvSpPr>
            <p:cNvPr id="17" name="文字方塊 11">
              <a:extLst>
                <a:ext uri="{FF2B5EF4-FFF2-40B4-BE49-F238E27FC236}">
                  <a16:creationId xmlns:a16="http://schemas.microsoft.com/office/drawing/2014/main" id="{D463BB0A-9B47-4192-9196-4984F70EB641}"/>
                </a:ext>
              </a:extLst>
            </p:cNvPr>
            <p:cNvSpPr txBox="1"/>
            <p:nvPr/>
          </p:nvSpPr>
          <p:spPr>
            <a:xfrm>
              <a:off x="4453508" y="2112675"/>
              <a:ext cx="353695" cy="369332"/>
            </a:xfrm>
            <a:prstGeom prst="rect">
              <a:avLst/>
            </a:prstGeom>
            <a:noFill/>
          </p:spPr>
          <p:txBody>
            <a:bodyPr wrap="non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TW" altLang="en-US" b="1" dirty="0">
                <a:solidFill>
                  <a:schemeClr val="bg2">
                    <a:lumMod val="25000"/>
                  </a:schemeClr>
                </a:solidFill>
                <a:latin typeface="Adobe 繁黑體 Std B" panose="020B0700000000000000" pitchFamily="34" charset="-120"/>
                <a:ea typeface="Adobe 繁黑體 Std B" panose="020B0700000000000000" pitchFamily="34" charset="-120"/>
              </a:endParaRPr>
            </a:p>
          </p:txBody>
        </p:sp>
      </p:grpSp>
      <p:sp>
        <p:nvSpPr>
          <p:cNvPr id="19" name="矩形 18">
            <a:extLst>
              <a:ext uri="{FF2B5EF4-FFF2-40B4-BE49-F238E27FC236}">
                <a16:creationId xmlns:a16="http://schemas.microsoft.com/office/drawing/2014/main" id="{F5D3BAC2-C6EF-42ED-97FE-CAD8E0782936}"/>
              </a:ext>
            </a:extLst>
          </p:cNvPr>
          <p:cNvSpPr/>
          <p:nvPr/>
        </p:nvSpPr>
        <p:spPr>
          <a:xfrm>
            <a:off x="6447390" y="5141698"/>
            <a:ext cx="1506967" cy="370871"/>
          </a:xfrm>
          <a:prstGeom prst="rect">
            <a:avLst/>
          </a:prstGeom>
          <a:solidFill>
            <a:schemeClr val="accent2">
              <a:lumMod val="60000"/>
              <a:lumOff val="40000"/>
            </a:schemeClr>
          </a:solidFill>
          <a:ln w="38100">
            <a:solidFill>
              <a:schemeClr val="bg2">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defPPr>
              <a:defRPr lang="zh-TW"/>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TW" altLang="en-US" dirty="0">
                <a:latin typeface="Adobe 繁黑體 Std B" panose="020B0700000000000000" pitchFamily="34" charset="-120"/>
                <a:ea typeface="Adobe 繁黑體 Std B" panose="020B0700000000000000" pitchFamily="34" charset="-120"/>
              </a:rPr>
              <a:t>主機</a:t>
            </a:r>
            <a:r>
              <a:rPr lang="en-US" altLang="zh-TW" dirty="0">
                <a:latin typeface="Adobe 繁黑體 Std B" panose="020B0700000000000000" pitchFamily="34" charset="-120"/>
                <a:ea typeface="Adobe 繁黑體 Std B" panose="020B0700000000000000" pitchFamily="34" charset="-120"/>
              </a:rPr>
              <a:t>ID</a:t>
            </a:r>
            <a:endParaRPr lang="zh-TW" altLang="en-US" dirty="0">
              <a:latin typeface="Adobe 繁黑體 Std B" panose="020B0700000000000000" pitchFamily="34" charset="-120"/>
              <a:ea typeface="Adobe 繁黑體 Std B" panose="020B0700000000000000" pitchFamily="34" charset="-120"/>
            </a:endParaRPr>
          </a:p>
        </p:txBody>
      </p:sp>
      <p:pic>
        <p:nvPicPr>
          <p:cNvPr id="25" name="圖片 2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sp>
        <p:nvSpPr>
          <p:cNvPr id="28" name="標題 1"/>
          <p:cNvSpPr txBox="1">
            <a:spLocks/>
          </p:cNvSpPr>
          <p:nvPr/>
        </p:nvSpPr>
        <p:spPr>
          <a:xfrm>
            <a:off x="576593" y="2486287"/>
            <a:ext cx="7233888" cy="611302"/>
          </a:xfrm>
          <a:prstGeom prst="rect">
            <a:avLst/>
          </a:prstGeom>
          <a:solidFill>
            <a:schemeClr val="accent6">
              <a:lumMod val="20000"/>
              <a:lumOff val="8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chemeClr val="tx1"/>
                </a:solidFill>
                <a:latin typeface="Times New Roman" panose="02020603050405020304" pitchFamily="18" charset="0"/>
                <a:ea typeface="標楷體" panose="03000509000000000000" pitchFamily="65" charset="-120"/>
                <a:cs typeface="+mj-cs"/>
              </a:defRPr>
            </a:lvl1pPr>
          </a:lstStyle>
          <a:p>
            <a:r>
              <a:rPr lang="en-US" altLang="zh-TW" sz="2800" dirty="0"/>
              <a:t>IP</a:t>
            </a:r>
            <a:r>
              <a:rPr lang="zh-TW" altLang="en-US" sz="2800" dirty="0"/>
              <a:t>位址</a:t>
            </a:r>
            <a:r>
              <a:rPr lang="en-US" altLang="zh-TW" sz="2800" dirty="0"/>
              <a:t>=</a:t>
            </a:r>
            <a:r>
              <a:rPr lang="zh-TW" altLang="en-US" sz="2800" dirty="0"/>
              <a:t>網路</a:t>
            </a:r>
            <a:r>
              <a:rPr lang="en-US" altLang="zh-TW" sz="2800" dirty="0"/>
              <a:t>ID(Network ID)+</a:t>
            </a:r>
            <a:r>
              <a:rPr lang="zh-TW" altLang="en-US" sz="2800" dirty="0"/>
              <a:t>主機</a:t>
            </a:r>
            <a:r>
              <a:rPr lang="en-US" altLang="zh-TW" sz="2800" dirty="0"/>
              <a:t>ID(Host ID)</a:t>
            </a:r>
            <a:endParaRPr lang="zh-TW" altLang="en-US" sz="2800" dirty="0"/>
          </a:p>
        </p:txBody>
      </p:sp>
      <p:grpSp>
        <p:nvGrpSpPr>
          <p:cNvPr id="31" name="群組 30">
            <a:extLst>
              <a:ext uri="{FF2B5EF4-FFF2-40B4-BE49-F238E27FC236}">
                <a16:creationId xmlns:a16="http://schemas.microsoft.com/office/drawing/2014/main" id="{C12316CD-B1E8-4B1E-9761-A3953ACA1BAF}"/>
              </a:ext>
            </a:extLst>
          </p:cNvPr>
          <p:cNvGrpSpPr/>
          <p:nvPr/>
        </p:nvGrpSpPr>
        <p:grpSpPr>
          <a:xfrm>
            <a:off x="1595479" y="5695375"/>
            <a:ext cx="1521332" cy="370871"/>
            <a:chOff x="1168400" y="2112676"/>
            <a:chExt cx="2005042" cy="370871"/>
          </a:xfrm>
        </p:grpSpPr>
        <p:sp>
          <p:nvSpPr>
            <p:cNvPr id="32" name="矩形 31">
              <a:extLst>
                <a:ext uri="{FF2B5EF4-FFF2-40B4-BE49-F238E27FC236}">
                  <a16:creationId xmlns:a16="http://schemas.microsoft.com/office/drawing/2014/main" id="{A0C91572-A5CD-4D57-A857-D785DA043F7B}"/>
                </a:ext>
              </a:extLst>
            </p:cNvPr>
            <p:cNvSpPr/>
            <p:nvPr/>
          </p:nvSpPr>
          <p:spPr>
            <a:xfrm>
              <a:off x="1168400" y="2112676"/>
              <a:ext cx="2005042" cy="370871"/>
            </a:xfrm>
            <a:prstGeom prst="rect">
              <a:avLst/>
            </a:prstGeom>
            <a:solidFill>
              <a:srgbClr val="99CCFF"/>
            </a:solidFill>
            <a:ln w="38100">
              <a:solidFill>
                <a:schemeClr val="bg2">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defPPr>
                <a:defRPr lang="zh-TW"/>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TW" altLang="en-US" dirty="0">
                <a:latin typeface="Adobe 繁黑體 Std B" panose="020B0700000000000000" pitchFamily="34" charset="-120"/>
                <a:ea typeface="Adobe 繁黑體 Std B" panose="020B0700000000000000" pitchFamily="34" charset="-120"/>
              </a:endParaRPr>
            </a:p>
          </p:txBody>
        </p:sp>
        <p:sp>
          <p:nvSpPr>
            <p:cNvPr id="33" name="文字方塊 5">
              <a:extLst>
                <a:ext uri="{FF2B5EF4-FFF2-40B4-BE49-F238E27FC236}">
                  <a16:creationId xmlns:a16="http://schemas.microsoft.com/office/drawing/2014/main" id="{7EBFB90D-F277-49DE-8CA1-846465B1FEAD}"/>
                </a:ext>
              </a:extLst>
            </p:cNvPr>
            <p:cNvSpPr txBox="1"/>
            <p:nvPr/>
          </p:nvSpPr>
          <p:spPr>
            <a:xfrm>
              <a:off x="1595005" y="2113445"/>
              <a:ext cx="1151833" cy="369332"/>
            </a:xfrm>
            <a:prstGeom prst="rect">
              <a:avLst/>
            </a:prstGeom>
            <a:noFill/>
          </p:spPr>
          <p:txBody>
            <a:bodyPr wrap="non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TW" altLang="en-US" b="1" dirty="0">
                  <a:solidFill>
                    <a:schemeClr val="bg2">
                      <a:lumMod val="25000"/>
                    </a:schemeClr>
                  </a:solidFill>
                  <a:latin typeface="Adobe 繁黑體 Std B" panose="020B0700000000000000" pitchFamily="34" charset="-120"/>
                  <a:ea typeface="Adobe 繁黑體 Std B" panose="020B0700000000000000" pitchFamily="34" charset="-120"/>
                </a:rPr>
                <a:t>網路</a:t>
              </a:r>
              <a:r>
                <a:rPr lang="en-US" altLang="zh-TW" b="1" dirty="0">
                  <a:solidFill>
                    <a:schemeClr val="bg2">
                      <a:lumMod val="25000"/>
                    </a:schemeClr>
                  </a:solidFill>
                  <a:latin typeface="Adobe 繁黑體 Std B" panose="020B0700000000000000" pitchFamily="34" charset="-120"/>
                  <a:ea typeface="Adobe 繁黑體 Std B" panose="020B0700000000000000" pitchFamily="34" charset="-120"/>
                </a:rPr>
                <a:t>ID</a:t>
              </a:r>
              <a:endParaRPr lang="zh-TW" altLang="en-US" b="1" dirty="0">
                <a:solidFill>
                  <a:schemeClr val="bg2">
                    <a:lumMod val="25000"/>
                  </a:schemeClr>
                </a:solidFill>
                <a:latin typeface="Adobe 繁黑體 Std B" panose="020B0700000000000000" pitchFamily="34" charset="-120"/>
                <a:ea typeface="Adobe 繁黑體 Std B" panose="020B0700000000000000" pitchFamily="34" charset="-120"/>
              </a:endParaRPr>
            </a:p>
          </p:txBody>
        </p:sp>
      </p:grpSp>
      <p:sp>
        <p:nvSpPr>
          <p:cNvPr id="35" name="矩形 34">
            <a:extLst>
              <a:ext uri="{FF2B5EF4-FFF2-40B4-BE49-F238E27FC236}">
                <a16:creationId xmlns:a16="http://schemas.microsoft.com/office/drawing/2014/main" id="{F5D3BAC2-C6EF-42ED-97FE-CAD8E0782936}"/>
              </a:ext>
            </a:extLst>
          </p:cNvPr>
          <p:cNvSpPr/>
          <p:nvPr/>
        </p:nvSpPr>
        <p:spPr>
          <a:xfrm>
            <a:off x="3222359" y="5693946"/>
            <a:ext cx="1506967" cy="370871"/>
          </a:xfrm>
          <a:prstGeom prst="rect">
            <a:avLst/>
          </a:prstGeom>
          <a:solidFill>
            <a:srgbClr val="99CCFF"/>
          </a:solidFill>
          <a:ln w="38100">
            <a:solidFill>
              <a:schemeClr val="bg2">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defPPr>
              <a:defRPr lang="zh-TW"/>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TW" altLang="en-US" dirty="0">
                <a:latin typeface="Adobe 繁黑體 Std B" panose="020B0700000000000000" pitchFamily="34" charset="-120"/>
                <a:ea typeface="Adobe 繁黑體 Std B" panose="020B0700000000000000" pitchFamily="34" charset="-120"/>
              </a:rPr>
              <a:t>網路</a:t>
            </a:r>
            <a:r>
              <a:rPr lang="en-US" altLang="zh-TW" dirty="0">
                <a:latin typeface="Adobe 繁黑體 Std B" panose="020B0700000000000000" pitchFamily="34" charset="-120"/>
                <a:ea typeface="Adobe 繁黑體 Std B" panose="020B0700000000000000" pitchFamily="34" charset="-120"/>
              </a:rPr>
              <a:t>ID</a:t>
            </a:r>
            <a:endParaRPr lang="zh-TW" altLang="en-US" dirty="0">
              <a:latin typeface="Adobe 繁黑體 Std B" panose="020B0700000000000000" pitchFamily="34" charset="-120"/>
              <a:ea typeface="Adobe 繁黑體 Std B" panose="020B0700000000000000" pitchFamily="34" charset="-120"/>
            </a:endParaRPr>
          </a:p>
        </p:txBody>
      </p:sp>
      <p:sp>
        <p:nvSpPr>
          <p:cNvPr id="38" name="矩形 37">
            <a:extLst>
              <a:ext uri="{FF2B5EF4-FFF2-40B4-BE49-F238E27FC236}">
                <a16:creationId xmlns:a16="http://schemas.microsoft.com/office/drawing/2014/main" id="{F5D3BAC2-C6EF-42ED-97FE-CAD8E0782936}"/>
              </a:ext>
            </a:extLst>
          </p:cNvPr>
          <p:cNvSpPr/>
          <p:nvPr/>
        </p:nvSpPr>
        <p:spPr>
          <a:xfrm>
            <a:off x="4834875" y="5704146"/>
            <a:ext cx="1506967" cy="370871"/>
          </a:xfrm>
          <a:prstGeom prst="rect">
            <a:avLst/>
          </a:prstGeom>
          <a:solidFill>
            <a:srgbClr val="99CCFF"/>
          </a:solidFill>
          <a:ln w="38100">
            <a:solidFill>
              <a:schemeClr val="bg2">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defPPr>
              <a:defRPr lang="zh-TW"/>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TW" altLang="en-US" dirty="0">
                <a:latin typeface="Adobe 繁黑體 Std B" panose="020B0700000000000000" pitchFamily="34" charset="-120"/>
                <a:ea typeface="Adobe 繁黑體 Std B" panose="020B0700000000000000" pitchFamily="34" charset="-120"/>
              </a:rPr>
              <a:t>網路</a:t>
            </a:r>
            <a:r>
              <a:rPr lang="en-US" altLang="zh-TW" dirty="0">
                <a:latin typeface="Adobe 繁黑體 Std B" panose="020B0700000000000000" pitchFamily="34" charset="-120"/>
                <a:ea typeface="Adobe 繁黑體 Std B" panose="020B0700000000000000" pitchFamily="34" charset="-120"/>
              </a:rPr>
              <a:t>ID</a:t>
            </a:r>
            <a:endParaRPr lang="zh-TW" altLang="en-US" dirty="0">
              <a:latin typeface="Adobe 繁黑體 Std B" panose="020B0700000000000000" pitchFamily="34" charset="-120"/>
              <a:ea typeface="Adobe 繁黑體 Std B" panose="020B0700000000000000" pitchFamily="34" charset="-120"/>
            </a:endParaRPr>
          </a:p>
        </p:txBody>
      </p:sp>
      <p:grpSp>
        <p:nvGrpSpPr>
          <p:cNvPr id="40" name="群組 39">
            <a:extLst>
              <a:ext uri="{FF2B5EF4-FFF2-40B4-BE49-F238E27FC236}">
                <a16:creationId xmlns:a16="http://schemas.microsoft.com/office/drawing/2014/main" id="{C12509F7-ACB1-4A58-B102-238CA9EC7D33}"/>
              </a:ext>
            </a:extLst>
          </p:cNvPr>
          <p:cNvGrpSpPr/>
          <p:nvPr/>
        </p:nvGrpSpPr>
        <p:grpSpPr>
          <a:xfrm>
            <a:off x="6447390" y="5704146"/>
            <a:ext cx="1506967" cy="370871"/>
            <a:chOff x="3187699" y="2111906"/>
            <a:chExt cx="2885312" cy="370871"/>
          </a:xfrm>
        </p:grpSpPr>
        <p:sp>
          <p:nvSpPr>
            <p:cNvPr id="41" name="矩形 40">
              <a:extLst>
                <a:ext uri="{FF2B5EF4-FFF2-40B4-BE49-F238E27FC236}">
                  <a16:creationId xmlns:a16="http://schemas.microsoft.com/office/drawing/2014/main" id="{F5D3BAC2-C6EF-42ED-97FE-CAD8E0782936}"/>
                </a:ext>
              </a:extLst>
            </p:cNvPr>
            <p:cNvSpPr/>
            <p:nvPr/>
          </p:nvSpPr>
          <p:spPr>
            <a:xfrm>
              <a:off x="3187699" y="2111906"/>
              <a:ext cx="2885312" cy="370871"/>
            </a:xfrm>
            <a:prstGeom prst="rect">
              <a:avLst/>
            </a:prstGeom>
            <a:solidFill>
              <a:schemeClr val="accent2">
                <a:lumMod val="60000"/>
                <a:lumOff val="40000"/>
              </a:schemeClr>
            </a:solidFill>
            <a:ln w="38100">
              <a:solidFill>
                <a:schemeClr val="bg2">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defPPr>
                <a:defRPr lang="zh-TW"/>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TW" altLang="en-US" dirty="0">
                  <a:latin typeface="Adobe 繁黑體 Std B" panose="020B0700000000000000" pitchFamily="34" charset="-120"/>
                  <a:ea typeface="Adobe 繁黑體 Std B" panose="020B0700000000000000" pitchFamily="34" charset="-120"/>
                </a:rPr>
                <a:t>主機</a:t>
              </a:r>
              <a:r>
                <a:rPr lang="en-US" altLang="zh-TW" dirty="0">
                  <a:latin typeface="Adobe 繁黑體 Std B" panose="020B0700000000000000" pitchFamily="34" charset="-120"/>
                  <a:ea typeface="Adobe 繁黑體 Std B" panose="020B0700000000000000" pitchFamily="34" charset="-120"/>
                </a:rPr>
                <a:t>ID</a:t>
              </a:r>
              <a:endParaRPr lang="zh-TW" altLang="en-US" dirty="0">
                <a:latin typeface="Adobe 繁黑體 Std B" panose="020B0700000000000000" pitchFamily="34" charset="-120"/>
                <a:ea typeface="Adobe 繁黑體 Std B" panose="020B0700000000000000" pitchFamily="34" charset="-120"/>
              </a:endParaRPr>
            </a:p>
          </p:txBody>
        </p:sp>
        <p:sp>
          <p:nvSpPr>
            <p:cNvPr id="42" name="文字方塊 11">
              <a:extLst>
                <a:ext uri="{FF2B5EF4-FFF2-40B4-BE49-F238E27FC236}">
                  <a16:creationId xmlns:a16="http://schemas.microsoft.com/office/drawing/2014/main" id="{D463BB0A-9B47-4192-9196-4984F70EB641}"/>
                </a:ext>
              </a:extLst>
            </p:cNvPr>
            <p:cNvSpPr txBox="1"/>
            <p:nvPr/>
          </p:nvSpPr>
          <p:spPr>
            <a:xfrm>
              <a:off x="4453508" y="2112675"/>
              <a:ext cx="353695" cy="369332"/>
            </a:xfrm>
            <a:prstGeom prst="rect">
              <a:avLst/>
            </a:prstGeom>
            <a:noFill/>
          </p:spPr>
          <p:txBody>
            <a:bodyPr wrap="non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TW" altLang="en-US" b="1" dirty="0">
                <a:solidFill>
                  <a:schemeClr val="bg2">
                    <a:lumMod val="25000"/>
                  </a:schemeClr>
                </a:solidFill>
                <a:latin typeface="Adobe 繁黑體 Std B" panose="020B0700000000000000" pitchFamily="34" charset="-120"/>
                <a:ea typeface="Adobe 繁黑體 Std B" panose="020B0700000000000000" pitchFamily="34" charset="-120"/>
              </a:endParaRPr>
            </a:p>
          </p:txBody>
        </p:sp>
      </p:grpSp>
      <p:grpSp>
        <p:nvGrpSpPr>
          <p:cNvPr id="55" name="群組 54">
            <a:extLst>
              <a:ext uri="{FF2B5EF4-FFF2-40B4-BE49-F238E27FC236}">
                <a16:creationId xmlns:a16="http://schemas.microsoft.com/office/drawing/2014/main" id="{C12316CD-B1E8-4B1E-9761-A3953ACA1BAF}"/>
              </a:ext>
            </a:extLst>
          </p:cNvPr>
          <p:cNvGrpSpPr/>
          <p:nvPr/>
        </p:nvGrpSpPr>
        <p:grpSpPr>
          <a:xfrm>
            <a:off x="1359696" y="1578768"/>
            <a:ext cx="1521332" cy="370871"/>
            <a:chOff x="1168400" y="2112676"/>
            <a:chExt cx="2005042" cy="370871"/>
          </a:xfrm>
        </p:grpSpPr>
        <p:sp>
          <p:nvSpPr>
            <p:cNvPr id="56" name="矩形 55">
              <a:extLst>
                <a:ext uri="{FF2B5EF4-FFF2-40B4-BE49-F238E27FC236}">
                  <a16:creationId xmlns:a16="http://schemas.microsoft.com/office/drawing/2014/main" id="{A0C91572-A5CD-4D57-A857-D785DA043F7B}"/>
                </a:ext>
              </a:extLst>
            </p:cNvPr>
            <p:cNvSpPr/>
            <p:nvPr/>
          </p:nvSpPr>
          <p:spPr>
            <a:xfrm>
              <a:off x="1168400" y="2112676"/>
              <a:ext cx="2005042" cy="370871"/>
            </a:xfrm>
            <a:prstGeom prst="rect">
              <a:avLst/>
            </a:prstGeom>
            <a:solidFill>
              <a:srgbClr val="99CCFF"/>
            </a:solidFill>
            <a:ln w="38100">
              <a:solidFill>
                <a:schemeClr val="bg2">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defPPr>
                <a:defRPr lang="zh-TW"/>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TW" altLang="en-US" dirty="0">
                  <a:solidFill>
                    <a:schemeClr val="tx1"/>
                  </a:solidFill>
                  <a:latin typeface="Adobe 繁黑體 Std B" panose="020B0700000000000000" pitchFamily="34" charset="-120"/>
                  <a:ea typeface="Adobe 繁黑體 Std B" panose="020B0700000000000000" pitchFamily="34" charset="-120"/>
                </a:rPr>
                <a:t>網路</a:t>
              </a:r>
              <a:r>
                <a:rPr lang="en-US" altLang="zh-TW" dirty="0">
                  <a:solidFill>
                    <a:schemeClr val="tx1"/>
                  </a:solidFill>
                  <a:latin typeface="Adobe 繁黑體 Std B" panose="020B0700000000000000" pitchFamily="34" charset="-120"/>
                  <a:ea typeface="Adobe 繁黑體 Std B" panose="020B0700000000000000" pitchFamily="34" charset="-120"/>
                </a:rPr>
                <a:t>ID</a:t>
              </a:r>
              <a:endParaRPr lang="zh-TW" altLang="en-US" dirty="0">
                <a:solidFill>
                  <a:schemeClr val="tx1"/>
                </a:solidFill>
                <a:latin typeface="Adobe 繁黑體 Std B" panose="020B0700000000000000" pitchFamily="34" charset="-120"/>
                <a:ea typeface="Adobe 繁黑體 Std B" panose="020B0700000000000000" pitchFamily="34" charset="-120"/>
              </a:endParaRPr>
            </a:p>
          </p:txBody>
        </p:sp>
        <p:sp>
          <p:nvSpPr>
            <p:cNvPr id="57" name="文字方塊 5">
              <a:extLst>
                <a:ext uri="{FF2B5EF4-FFF2-40B4-BE49-F238E27FC236}">
                  <a16:creationId xmlns:a16="http://schemas.microsoft.com/office/drawing/2014/main" id="{7EBFB90D-F277-49DE-8CA1-846465B1FEAD}"/>
                </a:ext>
              </a:extLst>
            </p:cNvPr>
            <p:cNvSpPr txBox="1"/>
            <p:nvPr/>
          </p:nvSpPr>
          <p:spPr>
            <a:xfrm>
              <a:off x="2049187" y="2113445"/>
              <a:ext cx="243467" cy="369332"/>
            </a:xfrm>
            <a:prstGeom prst="rect">
              <a:avLst/>
            </a:prstGeom>
            <a:noFill/>
          </p:spPr>
          <p:txBody>
            <a:bodyPr wrap="non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TW" altLang="en-US" b="1" dirty="0">
                <a:solidFill>
                  <a:schemeClr val="bg2">
                    <a:lumMod val="25000"/>
                  </a:schemeClr>
                </a:solidFill>
                <a:latin typeface="Adobe 繁黑體 Std B" panose="020B0700000000000000" pitchFamily="34" charset="-120"/>
                <a:ea typeface="Adobe 繁黑體 Std B" panose="020B0700000000000000" pitchFamily="34" charset="-120"/>
              </a:endParaRPr>
            </a:p>
          </p:txBody>
        </p:sp>
      </p:grpSp>
      <p:grpSp>
        <p:nvGrpSpPr>
          <p:cNvPr id="58" name="群組 57">
            <a:extLst>
              <a:ext uri="{FF2B5EF4-FFF2-40B4-BE49-F238E27FC236}">
                <a16:creationId xmlns:a16="http://schemas.microsoft.com/office/drawing/2014/main" id="{C12509F7-ACB1-4A58-B102-238CA9EC7D33}"/>
              </a:ext>
            </a:extLst>
          </p:cNvPr>
          <p:cNvGrpSpPr/>
          <p:nvPr/>
        </p:nvGrpSpPr>
        <p:grpSpPr>
          <a:xfrm>
            <a:off x="3222359" y="4589669"/>
            <a:ext cx="1506967" cy="370871"/>
            <a:chOff x="3187699" y="2111906"/>
            <a:chExt cx="2885312" cy="370871"/>
          </a:xfrm>
        </p:grpSpPr>
        <p:sp>
          <p:nvSpPr>
            <p:cNvPr id="59" name="矩形 58">
              <a:extLst>
                <a:ext uri="{FF2B5EF4-FFF2-40B4-BE49-F238E27FC236}">
                  <a16:creationId xmlns:a16="http://schemas.microsoft.com/office/drawing/2014/main" id="{F5D3BAC2-C6EF-42ED-97FE-CAD8E0782936}"/>
                </a:ext>
              </a:extLst>
            </p:cNvPr>
            <p:cNvSpPr/>
            <p:nvPr/>
          </p:nvSpPr>
          <p:spPr>
            <a:xfrm>
              <a:off x="3187699" y="2111906"/>
              <a:ext cx="2885312" cy="370871"/>
            </a:xfrm>
            <a:prstGeom prst="rect">
              <a:avLst/>
            </a:prstGeom>
            <a:solidFill>
              <a:schemeClr val="accent2">
                <a:lumMod val="60000"/>
                <a:lumOff val="40000"/>
              </a:schemeClr>
            </a:solidFill>
            <a:ln w="38100">
              <a:solidFill>
                <a:schemeClr val="bg2">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defPPr>
                <a:defRPr lang="zh-TW"/>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TW" altLang="en-US" dirty="0">
                  <a:latin typeface="Adobe 繁黑體 Std B" panose="020B0700000000000000" pitchFamily="34" charset="-120"/>
                  <a:ea typeface="Adobe 繁黑體 Std B" panose="020B0700000000000000" pitchFamily="34" charset="-120"/>
                </a:rPr>
                <a:t>主機</a:t>
              </a:r>
              <a:r>
                <a:rPr lang="en-US" altLang="zh-TW" dirty="0">
                  <a:latin typeface="Adobe 繁黑體 Std B" panose="020B0700000000000000" pitchFamily="34" charset="-120"/>
                  <a:ea typeface="Adobe 繁黑體 Std B" panose="020B0700000000000000" pitchFamily="34" charset="-120"/>
                </a:rPr>
                <a:t>ID</a:t>
              </a:r>
              <a:endParaRPr lang="zh-TW" altLang="en-US" dirty="0">
                <a:latin typeface="Adobe 繁黑體 Std B" panose="020B0700000000000000" pitchFamily="34" charset="-120"/>
                <a:ea typeface="Adobe 繁黑體 Std B" panose="020B0700000000000000" pitchFamily="34" charset="-120"/>
              </a:endParaRPr>
            </a:p>
          </p:txBody>
        </p:sp>
        <p:sp>
          <p:nvSpPr>
            <p:cNvPr id="60" name="文字方塊 11">
              <a:extLst>
                <a:ext uri="{FF2B5EF4-FFF2-40B4-BE49-F238E27FC236}">
                  <a16:creationId xmlns:a16="http://schemas.microsoft.com/office/drawing/2014/main" id="{D463BB0A-9B47-4192-9196-4984F70EB641}"/>
                </a:ext>
              </a:extLst>
            </p:cNvPr>
            <p:cNvSpPr txBox="1"/>
            <p:nvPr/>
          </p:nvSpPr>
          <p:spPr>
            <a:xfrm>
              <a:off x="4453508" y="2112675"/>
              <a:ext cx="353695" cy="369332"/>
            </a:xfrm>
            <a:prstGeom prst="rect">
              <a:avLst/>
            </a:prstGeom>
            <a:noFill/>
          </p:spPr>
          <p:txBody>
            <a:bodyPr wrap="non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TW" altLang="en-US" b="1" dirty="0">
                <a:solidFill>
                  <a:schemeClr val="bg2">
                    <a:lumMod val="25000"/>
                  </a:schemeClr>
                </a:solidFill>
                <a:latin typeface="Adobe 繁黑體 Std B" panose="020B0700000000000000" pitchFamily="34" charset="-120"/>
                <a:ea typeface="Adobe 繁黑體 Std B" panose="020B0700000000000000" pitchFamily="34" charset="-120"/>
              </a:endParaRPr>
            </a:p>
          </p:txBody>
        </p:sp>
      </p:grpSp>
      <p:grpSp>
        <p:nvGrpSpPr>
          <p:cNvPr id="61" name="群組 60">
            <a:extLst>
              <a:ext uri="{FF2B5EF4-FFF2-40B4-BE49-F238E27FC236}">
                <a16:creationId xmlns:a16="http://schemas.microsoft.com/office/drawing/2014/main" id="{C12509F7-ACB1-4A58-B102-238CA9EC7D33}"/>
              </a:ext>
            </a:extLst>
          </p:cNvPr>
          <p:cNvGrpSpPr/>
          <p:nvPr/>
        </p:nvGrpSpPr>
        <p:grpSpPr>
          <a:xfrm>
            <a:off x="4834875" y="4599869"/>
            <a:ext cx="1506967" cy="370871"/>
            <a:chOff x="3187699" y="2111906"/>
            <a:chExt cx="2885312" cy="370871"/>
          </a:xfrm>
        </p:grpSpPr>
        <p:sp>
          <p:nvSpPr>
            <p:cNvPr id="62" name="矩形 61">
              <a:extLst>
                <a:ext uri="{FF2B5EF4-FFF2-40B4-BE49-F238E27FC236}">
                  <a16:creationId xmlns:a16="http://schemas.microsoft.com/office/drawing/2014/main" id="{F5D3BAC2-C6EF-42ED-97FE-CAD8E0782936}"/>
                </a:ext>
              </a:extLst>
            </p:cNvPr>
            <p:cNvSpPr/>
            <p:nvPr/>
          </p:nvSpPr>
          <p:spPr>
            <a:xfrm>
              <a:off x="3187699" y="2111906"/>
              <a:ext cx="2885312" cy="370871"/>
            </a:xfrm>
            <a:prstGeom prst="rect">
              <a:avLst/>
            </a:prstGeom>
            <a:solidFill>
              <a:schemeClr val="accent2">
                <a:lumMod val="60000"/>
                <a:lumOff val="40000"/>
              </a:schemeClr>
            </a:solidFill>
            <a:ln w="38100">
              <a:solidFill>
                <a:schemeClr val="bg2">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defPPr>
                <a:defRPr lang="zh-TW"/>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TW" altLang="en-US" dirty="0">
                  <a:latin typeface="Adobe 繁黑體 Std B" panose="020B0700000000000000" pitchFamily="34" charset="-120"/>
                  <a:ea typeface="Adobe 繁黑體 Std B" panose="020B0700000000000000" pitchFamily="34" charset="-120"/>
                </a:rPr>
                <a:t>主機</a:t>
              </a:r>
              <a:r>
                <a:rPr lang="en-US" altLang="zh-TW" dirty="0">
                  <a:latin typeface="Adobe 繁黑體 Std B" panose="020B0700000000000000" pitchFamily="34" charset="-120"/>
                  <a:ea typeface="Adobe 繁黑體 Std B" panose="020B0700000000000000" pitchFamily="34" charset="-120"/>
                </a:rPr>
                <a:t>ID</a:t>
              </a:r>
              <a:endParaRPr lang="zh-TW" altLang="en-US" dirty="0">
                <a:latin typeface="Adobe 繁黑體 Std B" panose="020B0700000000000000" pitchFamily="34" charset="-120"/>
                <a:ea typeface="Adobe 繁黑體 Std B" panose="020B0700000000000000" pitchFamily="34" charset="-120"/>
              </a:endParaRPr>
            </a:p>
          </p:txBody>
        </p:sp>
        <p:sp>
          <p:nvSpPr>
            <p:cNvPr id="63" name="文字方塊 11">
              <a:extLst>
                <a:ext uri="{FF2B5EF4-FFF2-40B4-BE49-F238E27FC236}">
                  <a16:creationId xmlns:a16="http://schemas.microsoft.com/office/drawing/2014/main" id="{D463BB0A-9B47-4192-9196-4984F70EB641}"/>
                </a:ext>
              </a:extLst>
            </p:cNvPr>
            <p:cNvSpPr txBox="1"/>
            <p:nvPr/>
          </p:nvSpPr>
          <p:spPr>
            <a:xfrm>
              <a:off x="4453508" y="2112675"/>
              <a:ext cx="353695" cy="369332"/>
            </a:xfrm>
            <a:prstGeom prst="rect">
              <a:avLst/>
            </a:prstGeom>
            <a:noFill/>
          </p:spPr>
          <p:txBody>
            <a:bodyPr wrap="non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TW" altLang="en-US" b="1" dirty="0">
                <a:solidFill>
                  <a:schemeClr val="bg2">
                    <a:lumMod val="25000"/>
                  </a:schemeClr>
                </a:solidFill>
                <a:latin typeface="Adobe 繁黑體 Std B" panose="020B0700000000000000" pitchFamily="34" charset="-120"/>
                <a:ea typeface="Adobe 繁黑體 Std B" panose="020B0700000000000000" pitchFamily="34" charset="-120"/>
              </a:endParaRPr>
            </a:p>
          </p:txBody>
        </p:sp>
      </p:grpSp>
      <p:grpSp>
        <p:nvGrpSpPr>
          <p:cNvPr id="64" name="群組 63">
            <a:extLst>
              <a:ext uri="{FF2B5EF4-FFF2-40B4-BE49-F238E27FC236}">
                <a16:creationId xmlns:a16="http://schemas.microsoft.com/office/drawing/2014/main" id="{C12509F7-ACB1-4A58-B102-238CA9EC7D33}"/>
              </a:ext>
            </a:extLst>
          </p:cNvPr>
          <p:cNvGrpSpPr/>
          <p:nvPr/>
        </p:nvGrpSpPr>
        <p:grpSpPr>
          <a:xfrm>
            <a:off x="6447390" y="4599869"/>
            <a:ext cx="1506967" cy="370871"/>
            <a:chOff x="3187699" y="2111906"/>
            <a:chExt cx="2885312" cy="370871"/>
          </a:xfrm>
        </p:grpSpPr>
        <p:sp>
          <p:nvSpPr>
            <p:cNvPr id="65" name="矩形 64">
              <a:extLst>
                <a:ext uri="{FF2B5EF4-FFF2-40B4-BE49-F238E27FC236}">
                  <a16:creationId xmlns:a16="http://schemas.microsoft.com/office/drawing/2014/main" id="{F5D3BAC2-C6EF-42ED-97FE-CAD8E0782936}"/>
                </a:ext>
              </a:extLst>
            </p:cNvPr>
            <p:cNvSpPr/>
            <p:nvPr/>
          </p:nvSpPr>
          <p:spPr>
            <a:xfrm>
              <a:off x="3187699" y="2111906"/>
              <a:ext cx="2885312" cy="370871"/>
            </a:xfrm>
            <a:prstGeom prst="rect">
              <a:avLst/>
            </a:prstGeom>
            <a:solidFill>
              <a:schemeClr val="accent2">
                <a:lumMod val="60000"/>
                <a:lumOff val="40000"/>
              </a:schemeClr>
            </a:solidFill>
            <a:ln w="38100">
              <a:solidFill>
                <a:schemeClr val="bg2">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defPPr>
                <a:defRPr lang="zh-TW"/>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TW" altLang="en-US" dirty="0">
                  <a:latin typeface="Adobe 繁黑體 Std B" panose="020B0700000000000000" pitchFamily="34" charset="-120"/>
                  <a:ea typeface="Adobe 繁黑體 Std B" panose="020B0700000000000000" pitchFamily="34" charset="-120"/>
                </a:rPr>
                <a:t>主機</a:t>
              </a:r>
              <a:r>
                <a:rPr lang="en-US" altLang="zh-TW" dirty="0">
                  <a:latin typeface="Adobe 繁黑體 Std B" panose="020B0700000000000000" pitchFamily="34" charset="-120"/>
                  <a:ea typeface="Adobe 繁黑體 Std B" panose="020B0700000000000000" pitchFamily="34" charset="-120"/>
                </a:rPr>
                <a:t>ID</a:t>
              </a:r>
              <a:endParaRPr lang="zh-TW" altLang="en-US" dirty="0">
                <a:latin typeface="Adobe 繁黑體 Std B" panose="020B0700000000000000" pitchFamily="34" charset="-120"/>
                <a:ea typeface="Adobe 繁黑體 Std B" panose="020B0700000000000000" pitchFamily="34" charset="-120"/>
              </a:endParaRPr>
            </a:p>
          </p:txBody>
        </p:sp>
        <p:sp>
          <p:nvSpPr>
            <p:cNvPr id="66" name="文字方塊 11">
              <a:extLst>
                <a:ext uri="{FF2B5EF4-FFF2-40B4-BE49-F238E27FC236}">
                  <a16:creationId xmlns:a16="http://schemas.microsoft.com/office/drawing/2014/main" id="{D463BB0A-9B47-4192-9196-4984F70EB641}"/>
                </a:ext>
              </a:extLst>
            </p:cNvPr>
            <p:cNvSpPr txBox="1"/>
            <p:nvPr/>
          </p:nvSpPr>
          <p:spPr>
            <a:xfrm>
              <a:off x="4297041" y="2112675"/>
              <a:ext cx="666627" cy="369332"/>
            </a:xfrm>
            <a:prstGeom prst="rect">
              <a:avLst/>
            </a:prstGeom>
            <a:noFill/>
          </p:spPr>
          <p:txBody>
            <a:bodyPr wrap="non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TW" b="1">
                  <a:solidFill>
                    <a:schemeClr val="bg2">
                      <a:lumMod val="25000"/>
                    </a:schemeClr>
                  </a:solidFill>
                  <a:latin typeface="Adobe 繁黑體 Std B" panose="020B0700000000000000" pitchFamily="34" charset="-120"/>
                  <a:ea typeface="Adobe 繁黑體 Std B" panose="020B0700000000000000" pitchFamily="34" charset="-120"/>
                </a:rPr>
                <a:t>D</a:t>
              </a:r>
              <a:endParaRPr lang="zh-TW" altLang="en-US" b="1" dirty="0">
                <a:solidFill>
                  <a:schemeClr val="bg2">
                    <a:lumMod val="25000"/>
                  </a:schemeClr>
                </a:solidFill>
                <a:latin typeface="Adobe 繁黑體 Std B" panose="020B0700000000000000" pitchFamily="34" charset="-120"/>
                <a:ea typeface="Adobe 繁黑體 Std B" panose="020B0700000000000000" pitchFamily="34" charset="-120"/>
              </a:endParaRPr>
            </a:p>
          </p:txBody>
        </p:sp>
      </p:grpSp>
      <p:sp>
        <p:nvSpPr>
          <p:cNvPr id="70" name="矩形 69"/>
          <p:cNvSpPr/>
          <p:nvPr/>
        </p:nvSpPr>
        <p:spPr>
          <a:xfrm>
            <a:off x="450863" y="4562025"/>
            <a:ext cx="1039067" cy="461665"/>
          </a:xfrm>
          <a:prstGeom prst="rect">
            <a:avLst/>
          </a:prstGeom>
        </p:spPr>
        <p:txBody>
          <a:bodyPr wrap="none">
            <a:spAutoFit/>
          </a:bodyPr>
          <a:lstStyle/>
          <a:p>
            <a:pPr algn="ctr">
              <a:defRPr/>
            </a:pPr>
            <a:r>
              <a:rPr lang="en-US" altLang="zh-TW" sz="2000" b="1" dirty="0">
                <a:solidFill>
                  <a:schemeClr val="bg2">
                    <a:lumMod val="25000"/>
                  </a:schemeClr>
                </a:solidFill>
                <a:ea typeface="標楷體" panose="03000509000000000000" pitchFamily="65" charset="-120"/>
              </a:rPr>
              <a:t>Class</a:t>
            </a:r>
            <a:r>
              <a:rPr lang="en-US" altLang="zh-TW" sz="2400" b="1" dirty="0">
                <a:solidFill>
                  <a:schemeClr val="bg2">
                    <a:lumMod val="25000"/>
                  </a:schemeClr>
                </a:solidFill>
              </a:rPr>
              <a:t>  A</a:t>
            </a:r>
            <a:endParaRPr lang="zh-TW" altLang="en-US" sz="2400" b="1" dirty="0">
              <a:solidFill>
                <a:schemeClr val="bg2">
                  <a:lumMod val="25000"/>
                </a:schemeClr>
              </a:solidFill>
            </a:endParaRPr>
          </a:p>
        </p:txBody>
      </p:sp>
      <p:sp>
        <p:nvSpPr>
          <p:cNvPr id="71" name="矩形 70"/>
          <p:cNvSpPr/>
          <p:nvPr/>
        </p:nvSpPr>
        <p:spPr>
          <a:xfrm>
            <a:off x="474466" y="5122285"/>
            <a:ext cx="1039067" cy="461665"/>
          </a:xfrm>
          <a:prstGeom prst="rect">
            <a:avLst/>
          </a:prstGeom>
        </p:spPr>
        <p:txBody>
          <a:bodyPr wrap="none">
            <a:spAutoFit/>
          </a:bodyPr>
          <a:lstStyle/>
          <a:p>
            <a:pPr algn="ctr">
              <a:defRPr/>
            </a:pPr>
            <a:r>
              <a:rPr lang="en-US" altLang="zh-TW" sz="2000" b="1" dirty="0">
                <a:solidFill>
                  <a:schemeClr val="bg2">
                    <a:lumMod val="25000"/>
                  </a:schemeClr>
                </a:solidFill>
                <a:ea typeface="標楷體" panose="03000509000000000000" pitchFamily="65" charset="-120"/>
              </a:rPr>
              <a:t>Class</a:t>
            </a:r>
            <a:r>
              <a:rPr lang="en-US" altLang="zh-TW" sz="2400" b="1" dirty="0">
                <a:solidFill>
                  <a:schemeClr val="bg2">
                    <a:lumMod val="25000"/>
                  </a:schemeClr>
                </a:solidFill>
              </a:rPr>
              <a:t>  B</a:t>
            </a:r>
            <a:endParaRPr lang="zh-TW" altLang="en-US" sz="2400" b="1" dirty="0">
              <a:solidFill>
                <a:schemeClr val="bg2">
                  <a:lumMod val="25000"/>
                </a:schemeClr>
              </a:solidFill>
            </a:endParaRPr>
          </a:p>
        </p:txBody>
      </p:sp>
      <p:sp>
        <p:nvSpPr>
          <p:cNvPr id="72" name="矩形 71"/>
          <p:cNvSpPr/>
          <p:nvPr/>
        </p:nvSpPr>
        <p:spPr>
          <a:xfrm>
            <a:off x="488576" y="5660598"/>
            <a:ext cx="1039067" cy="461665"/>
          </a:xfrm>
          <a:prstGeom prst="rect">
            <a:avLst/>
          </a:prstGeom>
        </p:spPr>
        <p:txBody>
          <a:bodyPr wrap="none">
            <a:spAutoFit/>
          </a:bodyPr>
          <a:lstStyle/>
          <a:p>
            <a:pPr algn="ctr">
              <a:defRPr/>
            </a:pPr>
            <a:r>
              <a:rPr lang="en-US" altLang="zh-TW" sz="2000" b="1" dirty="0">
                <a:solidFill>
                  <a:schemeClr val="bg2">
                    <a:lumMod val="25000"/>
                  </a:schemeClr>
                </a:solidFill>
                <a:ea typeface="標楷體" panose="03000509000000000000" pitchFamily="65" charset="-120"/>
              </a:rPr>
              <a:t>Class</a:t>
            </a:r>
            <a:r>
              <a:rPr lang="en-US" altLang="zh-TW" sz="2400" b="1" dirty="0">
                <a:solidFill>
                  <a:schemeClr val="bg2">
                    <a:lumMod val="25000"/>
                  </a:schemeClr>
                </a:solidFill>
              </a:rPr>
              <a:t>  C</a:t>
            </a:r>
            <a:endParaRPr lang="zh-TW" altLang="en-US" sz="2400" b="1" dirty="0">
              <a:solidFill>
                <a:schemeClr val="bg2">
                  <a:lumMod val="25000"/>
                </a:schemeClr>
              </a:solidFill>
            </a:endParaRPr>
          </a:p>
        </p:txBody>
      </p:sp>
      <p:grpSp>
        <p:nvGrpSpPr>
          <p:cNvPr id="76" name="群組 75">
            <a:extLst>
              <a:ext uri="{FF2B5EF4-FFF2-40B4-BE49-F238E27FC236}">
                <a16:creationId xmlns:a16="http://schemas.microsoft.com/office/drawing/2014/main" id="{C12316CD-B1E8-4B1E-9761-A3953ACA1BAF}"/>
              </a:ext>
            </a:extLst>
          </p:cNvPr>
          <p:cNvGrpSpPr/>
          <p:nvPr/>
        </p:nvGrpSpPr>
        <p:grpSpPr>
          <a:xfrm>
            <a:off x="1588296" y="4591193"/>
            <a:ext cx="1521332" cy="522406"/>
            <a:chOff x="958077" y="1960371"/>
            <a:chExt cx="2005042" cy="522406"/>
          </a:xfrm>
        </p:grpSpPr>
        <p:sp>
          <p:nvSpPr>
            <p:cNvPr id="77" name="矩形 76">
              <a:extLst>
                <a:ext uri="{FF2B5EF4-FFF2-40B4-BE49-F238E27FC236}">
                  <a16:creationId xmlns:a16="http://schemas.microsoft.com/office/drawing/2014/main" id="{A0C91572-A5CD-4D57-A857-D785DA043F7B}"/>
                </a:ext>
              </a:extLst>
            </p:cNvPr>
            <p:cNvSpPr/>
            <p:nvPr/>
          </p:nvSpPr>
          <p:spPr>
            <a:xfrm>
              <a:off x="958077" y="1960371"/>
              <a:ext cx="2005042" cy="370871"/>
            </a:xfrm>
            <a:prstGeom prst="rect">
              <a:avLst/>
            </a:prstGeom>
            <a:solidFill>
              <a:srgbClr val="99CCFF"/>
            </a:solidFill>
            <a:ln w="38100">
              <a:solidFill>
                <a:schemeClr val="bg2">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defPPr>
                <a:defRPr lang="zh-TW"/>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TW" altLang="en-US" dirty="0">
                  <a:solidFill>
                    <a:schemeClr val="tx1"/>
                  </a:solidFill>
                  <a:latin typeface="Adobe 繁黑體 Std B" panose="020B0700000000000000" pitchFamily="34" charset="-120"/>
                  <a:ea typeface="Adobe 繁黑體 Std B" panose="020B0700000000000000" pitchFamily="34" charset="-120"/>
                </a:rPr>
                <a:t>網路</a:t>
              </a:r>
              <a:r>
                <a:rPr lang="en-US" altLang="zh-TW" dirty="0">
                  <a:solidFill>
                    <a:schemeClr val="tx1"/>
                  </a:solidFill>
                  <a:latin typeface="Adobe 繁黑體 Std B" panose="020B0700000000000000" pitchFamily="34" charset="-120"/>
                  <a:ea typeface="Adobe 繁黑體 Std B" panose="020B0700000000000000" pitchFamily="34" charset="-120"/>
                </a:rPr>
                <a:t>ID</a:t>
              </a:r>
              <a:endParaRPr lang="zh-TW" altLang="en-US" dirty="0">
                <a:solidFill>
                  <a:schemeClr val="tx1"/>
                </a:solidFill>
                <a:latin typeface="Adobe 繁黑體 Std B" panose="020B0700000000000000" pitchFamily="34" charset="-120"/>
                <a:ea typeface="Adobe 繁黑體 Std B" panose="020B0700000000000000" pitchFamily="34" charset="-120"/>
              </a:endParaRPr>
            </a:p>
          </p:txBody>
        </p:sp>
        <p:sp>
          <p:nvSpPr>
            <p:cNvPr id="78" name="文字方塊 5">
              <a:extLst>
                <a:ext uri="{FF2B5EF4-FFF2-40B4-BE49-F238E27FC236}">
                  <a16:creationId xmlns:a16="http://schemas.microsoft.com/office/drawing/2014/main" id="{7EBFB90D-F277-49DE-8CA1-846465B1FEAD}"/>
                </a:ext>
              </a:extLst>
            </p:cNvPr>
            <p:cNvSpPr txBox="1"/>
            <p:nvPr/>
          </p:nvSpPr>
          <p:spPr>
            <a:xfrm>
              <a:off x="2049187" y="2113445"/>
              <a:ext cx="243467" cy="369332"/>
            </a:xfrm>
            <a:prstGeom prst="rect">
              <a:avLst/>
            </a:prstGeom>
            <a:noFill/>
          </p:spPr>
          <p:txBody>
            <a:bodyPr wrap="non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TW" altLang="en-US" b="1" dirty="0">
                <a:solidFill>
                  <a:schemeClr val="bg2">
                    <a:lumMod val="25000"/>
                  </a:schemeClr>
                </a:solidFill>
                <a:latin typeface="Adobe 繁黑體 Std B" panose="020B0700000000000000" pitchFamily="34" charset="-120"/>
                <a:ea typeface="Adobe 繁黑體 Std B" panose="020B0700000000000000" pitchFamily="34" charset="-120"/>
              </a:endParaRPr>
            </a:p>
          </p:txBody>
        </p:sp>
      </p:grpSp>
      <p:grpSp>
        <p:nvGrpSpPr>
          <p:cNvPr id="79" name="群組 78">
            <a:extLst>
              <a:ext uri="{FF2B5EF4-FFF2-40B4-BE49-F238E27FC236}">
                <a16:creationId xmlns:a16="http://schemas.microsoft.com/office/drawing/2014/main" id="{C12509F7-ACB1-4A58-B102-238CA9EC7D33}"/>
              </a:ext>
            </a:extLst>
          </p:cNvPr>
          <p:cNvGrpSpPr/>
          <p:nvPr/>
        </p:nvGrpSpPr>
        <p:grpSpPr>
          <a:xfrm>
            <a:off x="1385096" y="2017591"/>
            <a:ext cx="1506967" cy="370871"/>
            <a:chOff x="3187699" y="2111906"/>
            <a:chExt cx="2885312" cy="370871"/>
          </a:xfrm>
        </p:grpSpPr>
        <p:sp>
          <p:nvSpPr>
            <p:cNvPr id="80" name="矩形 79">
              <a:extLst>
                <a:ext uri="{FF2B5EF4-FFF2-40B4-BE49-F238E27FC236}">
                  <a16:creationId xmlns:a16="http://schemas.microsoft.com/office/drawing/2014/main" id="{F5D3BAC2-C6EF-42ED-97FE-CAD8E0782936}"/>
                </a:ext>
              </a:extLst>
            </p:cNvPr>
            <p:cNvSpPr/>
            <p:nvPr/>
          </p:nvSpPr>
          <p:spPr>
            <a:xfrm>
              <a:off x="3187699" y="2111906"/>
              <a:ext cx="2885312" cy="370871"/>
            </a:xfrm>
            <a:prstGeom prst="rect">
              <a:avLst/>
            </a:prstGeom>
            <a:solidFill>
              <a:schemeClr val="accent2">
                <a:lumMod val="60000"/>
                <a:lumOff val="40000"/>
              </a:schemeClr>
            </a:solidFill>
            <a:ln w="38100">
              <a:solidFill>
                <a:schemeClr val="bg2">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defPPr>
                <a:defRPr lang="zh-TW"/>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TW" altLang="en-US" dirty="0">
                  <a:latin typeface="Adobe 繁黑體 Std B" panose="020B0700000000000000" pitchFamily="34" charset="-120"/>
                  <a:ea typeface="Adobe 繁黑體 Std B" panose="020B0700000000000000" pitchFamily="34" charset="-120"/>
                </a:rPr>
                <a:t>主機</a:t>
              </a:r>
              <a:r>
                <a:rPr lang="en-US" altLang="zh-TW" dirty="0">
                  <a:latin typeface="Adobe 繁黑體 Std B" panose="020B0700000000000000" pitchFamily="34" charset="-120"/>
                  <a:ea typeface="Adobe 繁黑體 Std B" panose="020B0700000000000000" pitchFamily="34" charset="-120"/>
                </a:rPr>
                <a:t>ID</a:t>
              </a:r>
              <a:endParaRPr lang="zh-TW" altLang="en-US" dirty="0">
                <a:latin typeface="Adobe 繁黑體 Std B" panose="020B0700000000000000" pitchFamily="34" charset="-120"/>
                <a:ea typeface="Adobe 繁黑體 Std B" panose="020B0700000000000000" pitchFamily="34" charset="-120"/>
              </a:endParaRPr>
            </a:p>
          </p:txBody>
        </p:sp>
        <p:sp>
          <p:nvSpPr>
            <p:cNvPr id="81" name="文字方塊 11">
              <a:extLst>
                <a:ext uri="{FF2B5EF4-FFF2-40B4-BE49-F238E27FC236}">
                  <a16:creationId xmlns:a16="http://schemas.microsoft.com/office/drawing/2014/main" id="{D463BB0A-9B47-4192-9196-4984F70EB641}"/>
                </a:ext>
              </a:extLst>
            </p:cNvPr>
            <p:cNvSpPr txBox="1"/>
            <p:nvPr/>
          </p:nvSpPr>
          <p:spPr>
            <a:xfrm>
              <a:off x="4453508" y="2112675"/>
              <a:ext cx="353695" cy="369332"/>
            </a:xfrm>
            <a:prstGeom prst="rect">
              <a:avLst/>
            </a:prstGeom>
            <a:noFill/>
          </p:spPr>
          <p:txBody>
            <a:bodyPr wrap="non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TW" altLang="en-US" b="1" dirty="0">
                <a:solidFill>
                  <a:schemeClr val="bg2">
                    <a:lumMod val="25000"/>
                  </a:schemeClr>
                </a:solidFill>
                <a:latin typeface="Adobe 繁黑體 Std B" panose="020B0700000000000000" pitchFamily="34" charset="-120"/>
                <a:ea typeface="Adobe 繁黑體 Std B" panose="020B0700000000000000" pitchFamily="34" charset="-120"/>
              </a:endParaRPr>
            </a:p>
          </p:txBody>
        </p:sp>
      </p:grpSp>
      <p:sp>
        <p:nvSpPr>
          <p:cNvPr id="82" name="矩形 81"/>
          <p:cNvSpPr/>
          <p:nvPr/>
        </p:nvSpPr>
        <p:spPr>
          <a:xfrm>
            <a:off x="1912549" y="1569549"/>
            <a:ext cx="5081840" cy="461665"/>
          </a:xfrm>
          <a:prstGeom prst="rect">
            <a:avLst/>
          </a:prstGeom>
        </p:spPr>
        <p:txBody>
          <a:bodyPr wrap="none">
            <a:spAutoFit/>
          </a:bodyPr>
          <a:lstStyle/>
          <a:p>
            <a:r>
              <a:rPr lang="zh-TW" altLang="en-US" sz="2400" b="1" dirty="0">
                <a:solidFill>
                  <a:srgbClr val="99CCFF"/>
                </a:solidFill>
                <a:latin typeface="Adobe 繁黑體 Std B" panose="020B0700000000000000" pitchFamily="34" charset="-120"/>
                <a:ea typeface="Adobe 繁黑體 Std B" panose="020B0700000000000000" pitchFamily="34" charset="-120"/>
              </a:rPr>
              <a:t>             ：網路的識別碼，像街道名。</a:t>
            </a:r>
            <a:endParaRPr lang="en-US" altLang="zh-TW" sz="2400" b="1" dirty="0">
              <a:solidFill>
                <a:srgbClr val="99CCFF"/>
              </a:solidFill>
              <a:latin typeface="Adobe 繁黑體 Std B" panose="020B0700000000000000" pitchFamily="34" charset="-120"/>
              <a:ea typeface="Adobe 繁黑體 Std B" panose="020B0700000000000000" pitchFamily="34" charset="-120"/>
            </a:endParaRPr>
          </a:p>
        </p:txBody>
      </p:sp>
      <p:sp>
        <p:nvSpPr>
          <p:cNvPr id="83" name="矩形 82"/>
          <p:cNvSpPr/>
          <p:nvPr/>
        </p:nvSpPr>
        <p:spPr>
          <a:xfrm>
            <a:off x="2799695" y="2004154"/>
            <a:ext cx="4493538" cy="461665"/>
          </a:xfrm>
          <a:prstGeom prst="rect">
            <a:avLst/>
          </a:prstGeom>
        </p:spPr>
        <p:txBody>
          <a:bodyPr wrap="none">
            <a:spAutoFit/>
          </a:bodyPr>
          <a:lstStyle/>
          <a:p>
            <a:r>
              <a:rPr lang="zh-TW" altLang="en-US" sz="2400" b="1" dirty="0">
                <a:solidFill>
                  <a:srgbClr val="F4B183"/>
                </a:solidFill>
                <a:latin typeface="Adobe 繁黑體 Std B" panose="020B0700000000000000" pitchFamily="34" charset="-120"/>
                <a:ea typeface="Adobe 繁黑體 Std B" panose="020B0700000000000000" pitchFamily="34" charset="-120"/>
              </a:rPr>
              <a:t>：主機的識別碼，像門牌號碼。</a:t>
            </a:r>
          </a:p>
        </p:txBody>
      </p:sp>
      <p:sp>
        <p:nvSpPr>
          <p:cNvPr id="8" name="矩形 7"/>
          <p:cNvSpPr/>
          <p:nvPr/>
        </p:nvSpPr>
        <p:spPr>
          <a:xfrm>
            <a:off x="242856" y="3299049"/>
            <a:ext cx="6160661" cy="1138773"/>
          </a:xfrm>
          <a:prstGeom prst="rect">
            <a:avLst/>
          </a:prstGeom>
        </p:spPr>
        <p:txBody>
          <a:bodyPr wrap="none">
            <a:spAutoFit/>
          </a:bodyPr>
          <a:lstStyle/>
          <a:p>
            <a:r>
              <a:rPr lang="zh-TW" altLang="en-US" sz="2400" dirty="0">
                <a:latin typeface="標楷體" panose="03000509000000000000" pitchFamily="65" charset="-120"/>
                <a:ea typeface="標楷體" panose="03000509000000000000" pitchFamily="65" charset="-120"/>
              </a:rPr>
              <a:t>分級式定址</a:t>
            </a:r>
            <a:r>
              <a:rPr lang="en-US" altLang="zh-TW" sz="2400" dirty="0" err="1"/>
              <a:t>Classful</a:t>
            </a:r>
            <a:r>
              <a:rPr lang="en-US" altLang="zh-TW" sz="2400" dirty="0"/>
              <a:t> Addressing:</a:t>
            </a:r>
          </a:p>
          <a:p>
            <a:r>
              <a:rPr lang="zh-TW" altLang="en-US" sz="2400" dirty="0">
                <a:latin typeface="標楷體" panose="03000509000000000000" pitchFamily="65" charset="-120"/>
                <a:ea typeface="標楷體" panose="03000509000000000000" pitchFamily="65" charset="-120"/>
              </a:rPr>
              <a:t>        </a:t>
            </a:r>
            <a:r>
              <a:rPr lang="zh-TW" altLang="en-US" sz="2000" dirty="0">
                <a:latin typeface="標楷體" panose="03000509000000000000" pitchFamily="65" charset="-120"/>
                <a:ea typeface="標楷體" panose="03000509000000000000" pitchFamily="65" charset="-120"/>
              </a:rPr>
              <a:t>將</a:t>
            </a:r>
            <a:r>
              <a:rPr lang="en-US" altLang="zh-TW" sz="2000" dirty="0">
                <a:latin typeface="標楷體" panose="03000509000000000000" pitchFamily="65" charset="-120"/>
                <a:ea typeface="標楷體" panose="03000509000000000000" pitchFamily="65" charset="-120"/>
              </a:rPr>
              <a:t>IPv4</a:t>
            </a:r>
            <a:r>
              <a:rPr lang="zh-TW" altLang="en-US" sz="2000" dirty="0">
                <a:latin typeface="標楷體" panose="03000509000000000000" pitchFamily="65" charset="-120"/>
                <a:ea typeface="標楷體" panose="03000509000000000000" pitchFamily="65" charset="-120"/>
              </a:rPr>
              <a:t>的</a:t>
            </a:r>
            <a:r>
              <a:rPr lang="en-US" altLang="zh-TW" sz="2000" dirty="0">
                <a:latin typeface="標楷體" panose="03000509000000000000" pitchFamily="65" charset="-120"/>
                <a:ea typeface="標楷體" panose="03000509000000000000" pitchFamily="65" charset="-120"/>
              </a:rPr>
              <a:t>IP</a:t>
            </a:r>
            <a:r>
              <a:rPr lang="zh-TW" altLang="en-US" sz="2000" dirty="0">
                <a:latin typeface="標楷體" panose="03000509000000000000" pitchFamily="65" charset="-120"/>
                <a:ea typeface="標楷體" panose="03000509000000000000" pitchFamily="65" charset="-120"/>
              </a:rPr>
              <a:t>位址分成</a:t>
            </a:r>
            <a:r>
              <a:rPr lang="zh-TW" altLang="en-US" sz="2000" b="1" dirty="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五個級別</a:t>
            </a:r>
            <a:r>
              <a:rPr lang="en-US" altLang="zh-TW" sz="2000" b="1" dirty="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(A,B,C,D,E)</a:t>
            </a:r>
          </a:p>
          <a:p>
            <a:r>
              <a:rPr lang="en-US" altLang="zh-TW" sz="2000" b="1" dirty="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         </a:t>
            </a:r>
            <a:r>
              <a:rPr lang="zh-TW" altLang="en-US" sz="2000" b="1" dirty="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 </a:t>
            </a:r>
            <a:r>
              <a:rPr lang="en-US" altLang="zh-TW" sz="2000" b="1" dirty="0">
                <a:solidFill>
                  <a:srgbClr val="00206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A</a:t>
            </a:r>
            <a:r>
              <a:rPr lang="zh-TW" altLang="en-US" sz="2000" b="1" dirty="0">
                <a:solidFill>
                  <a:srgbClr val="00206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至</a:t>
            </a:r>
            <a:r>
              <a:rPr lang="en-US" altLang="zh-TW" sz="2000" b="1" dirty="0">
                <a:solidFill>
                  <a:srgbClr val="00206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C</a:t>
            </a:r>
            <a:r>
              <a:rPr lang="zh-TW" altLang="en-US" sz="2000" b="1" dirty="0">
                <a:solidFill>
                  <a:srgbClr val="00206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級的</a:t>
            </a:r>
            <a:r>
              <a:rPr lang="zh-TW" altLang="en-US" sz="2000" dirty="0">
                <a:latin typeface="Adobe 繁黑體 Std B" panose="020B0700000000000000" pitchFamily="34" charset="-120"/>
                <a:ea typeface="Adobe 繁黑體 Std B" panose="020B0700000000000000" pitchFamily="34" charset="-120"/>
              </a:rPr>
              <a:t>網路</a:t>
            </a:r>
            <a:r>
              <a:rPr lang="en-US" altLang="zh-TW" sz="2000" dirty="0">
                <a:latin typeface="Adobe 繁黑體 Std B" panose="020B0700000000000000" pitchFamily="34" charset="-120"/>
                <a:ea typeface="Adobe 繁黑體 Std B" panose="020B0700000000000000" pitchFamily="34" charset="-120"/>
              </a:rPr>
              <a:t>ID</a:t>
            </a:r>
            <a:r>
              <a:rPr lang="zh-TW" altLang="en-US" sz="2000" dirty="0"/>
              <a:t>與</a:t>
            </a:r>
            <a:r>
              <a:rPr lang="zh-TW" altLang="en-US" sz="2000" dirty="0">
                <a:latin typeface="Adobe 繁黑體 Std B" panose="020B0700000000000000" pitchFamily="34" charset="-120"/>
                <a:ea typeface="Adobe 繁黑體 Std B" panose="020B0700000000000000" pitchFamily="34" charset="-120"/>
              </a:rPr>
              <a:t>主機</a:t>
            </a:r>
            <a:r>
              <a:rPr lang="en-US" altLang="zh-TW" sz="2000" dirty="0">
                <a:latin typeface="Adobe 繁黑體 Std B" panose="020B0700000000000000" pitchFamily="34" charset="-120"/>
                <a:ea typeface="Adobe 繁黑體 Std B" panose="020B0700000000000000" pitchFamily="34" charset="-120"/>
              </a:rPr>
              <a:t>ID</a:t>
            </a:r>
            <a:r>
              <a:rPr lang="zh-TW" altLang="en-US" sz="2000" dirty="0">
                <a:latin typeface="Adobe 繁黑體 Std B" panose="020B0700000000000000" pitchFamily="34" charset="-120"/>
                <a:ea typeface="Adobe 繁黑體 Std B" panose="020B0700000000000000" pitchFamily="34" charset="-120"/>
              </a:rPr>
              <a:t>定義與構造如下</a:t>
            </a:r>
            <a:r>
              <a:rPr lang="en-US" altLang="zh-TW" sz="2000" dirty="0">
                <a:latin typeface="Adobe 繁黑體 Std B" panose="020B0700000000000000" pitchFamily="34" charset="-120"/>
                <a:ea typeface="Adobe 繁黑體 Std B" panose="020B0700000000000000" pitchFamily="34" charset="-120"/>
              </a:rPr>
              <a:t>:</a:t>
            </a:r>
            <a:endParaRPr lang="zh-TW" altLang="en-US" sz="2000" dirty="0">
              <a:latin typeface="Adobe 繁黑體 Std B" panose="020B0700000000000000" pitchFamily="34" charset="-120"/>
              <a:ea typeface="Adobe 繁黑體 Std B" panose="020B0700000000000000" pitchFamily="34" charset="-120"/>
            </a:endParaRPr>
          </a:p>
        </p:txBody>
      </p:sp>
      <p:sp>
        <p:nvSpPr>
          <p:cNvPr id="9" name="矩形 8"/>
          <p:cNvSpPr/>
          <p:nvPr/>
        </p:nvSpPr>
        <p:spPr>
          <a:xfrm>
            <a:off x="259143" y="1078187"/>
            <a:ext cx="5329216" cy="369332"/>
          </a:xfrm>
          <a:prstGeom prst="rect">
            <a:avLst/>
          </a:prstGeom>
        </p:spPr>
        <p:txBody>
          <a:bodyPr wrap="none">
            <a:spAutoFit/>
          </a:bodyPr>
          <a:lstStyle/>
          <a:p>
            <a:r>
              <a:rPr lang="en-US" altLang="zh-TW" dirty="0"/>
              <a:t>IP</a:t>
            </a:r>
            <a:r>
              <a:rPr lang="zh-TW" altLang="en-US" dirty="0"/>
              <a:t>位址是由網路</a:t>
            </a:r>
            <a:r>
              <a:rPr lang="en-US" altLang="zh-TW" dirty="0"/>
              <a:t>ID(Network ID)</a:t>
            </a:r>
            <a:r>
              <a:rPr lang="zh-TW" altLang="en-US" dirty="0"/>
              <a:t>與主機</a:t>
            </a:r>
            <a:r>
              <a:rPr lang="en-US" altLang="zh-TW" dirty="0"/>
              <a:t>ID(Host ID)</a:t>
            </a:r>
            <a:r>
              <a:rPr lang="zh-TW" altLang="en-US" dirty="0"/>
              <a:t>組成</a:t>
            </a:r>
          </a:p>
        </p:txBody>
      </p:sp>
    </p:spTree>
    <p:extLst>
      <p:ext uri="{BB962C8B-B14F-4D97-AF65-F5344CB8AC3E}">
        <p14:creationId xmlns:p14="http://schemas.microsoft.com/office/powerpoint/2010/main" val="140890253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54651" y="728158"/>
            <a:ext cx="8129970" cy="5663921"/>
          </a:xfrm>
        </p:spPr>
        <p:txBody>
          <a:bodyPr>
            <a:normAutofit/>
          </a:bodyPr>
          <a:lstStyle/>
          <a:p>
            <a:pPr marL="0" indent="0" algn="just">
              <a:buNone/>
            </a:pPr>
            <a:r>
              <a:rPr lang="en-US" altLang="zh-TW" sz="4000" dirty="0"/>
              <a:t>1.</a:t>
            </a:r>
            <a:r>
              <a:rPr lang="zh-TW" altLang="en-US" sz="4000" dirty="0"/>
              <a:t>請問主機</a:t>
            </a:r>
            <a:r>
              <a:rPr lang="en-US" altLang="zh-TW" sz="4000" dirty="0"/>
              <a:t>ID</a:t>
            </a:r>
            <a:r>
              <a:rPr lang="zh-TW" altLang="en-US" sz="4000" dirty="0"/>
              <a:t>的功用是下列哪一項？</a:t>
            </a:r>
          </a:p>
          <a:p>
            <a:pPr marL="0" indent="0" algn="just">
              <a:buNone/>
            </a:pPr>
            <a:endParaRPr lang="en-US" altLang="zh-TW" sz="4000" dirty="0"/>
          </a:p>
          <a:p>
            <a:pPr marL="0" indent="0" algn="just">
              <a:buNone/>
            </a:pPr>
            <a:r>
              <a:rPr lang="en-US" altLang="zh-TW" sz="3600" dirty="0"/>
              <a:t>(A) </a:t>
            </a:r>
            <a:r>
              <a:rPr lang="zh-TW" altLang="en-US" sz="3600" dirty="0"/>
              <a:t>用來表示機器位址 </a:t>
            </a:r>
            <a:endParaRPr lang="en-US" altLang="zh-TW" sz="3600" dirty="0"/>
          </a:p>
          <a:p>
            <a:pPr marL="0" indent="0" algn="just">
              <a:buNone/>
            </a:pPr>
            <a:r>
              <a:rPr lang="en-US" altLang="zh-TW" sz="3600" dirty="0"/>
              <a:t>(B) </a:t>
            </a:r>
            <a:r>
              <a:rPr lang="zh-TW" altLang="en-US" sz="3600" dirty="0"/>
              <a:t>用來表示整個子網路</a:t>
            </a:r>
          </a:p>
          <a:p>
            <a:pPr marL="0" indent="0" algn="just">
              <a:buNone/>
            </a:pPr>
            <a:r>
              <a:rPr lang="en-US" altLang="zh-TW" sz="3600" dirty="0"/>
              <a:t>(C) </a:t>
            </a:r>
            <a:r>
              <a:rPr lang="zh-TW" altLang="en-US" sz="3600" dirty="0"/>
              <a:t>用來表示區域網路位址 </a:t>
            </a:r>
            <a:endParaRPr lang="en-US" altLang="zh-TW" sz="3600" dirty="0"/>
          </a:p>
          <a:p>
            <a:pPr marL="0" indent="0" algn="just">
              <a:buNone/>
            </a:pPr>
            <a:r>
              <a:rPr lang="en-US" altLang="zh-TW" sz="3600" dirty="0"/>
              <a:t>(D) </a:t>
            </a:r>
            <a:r>
              <a:rPr lang="zh-TW" altLang="en-US" sz="3600" dirty="0"/>
              <a:t>以上皆非</a:t>
            </a:r>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44468505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54651" y="728158"/>
            <a:ext cx="8129970" cy="5663921"/>
          </a:xfrm>
        </p:spPr>
        <p:txBody>
          <a:bodyPr>
            <a:normAutofit/>
          </a:bodyPr>
          <a:lstStyle/>
          <a:p>
            <a:pPr marL="0" indent="0" algn="just">
              <a:buNone/>
            </a:pPr>
            <a:r>
              <a:rPr lang="en-US" altLang="zh-TW" sz="4000" dirty="0"/>
              <a:t>1.</a:t>
            </a:r>
            <a:r>
              <a:rPr lang="zh-TW" altLang="en-US" sz="4000" dirty="0"/>
              <a:t>請問主機</a:t>
            </a:r>
            <a:r>
              <a:rPr lang="en-US" altLang="zh-TW" sz="4000" dirty="0"/>
              <a:t>ID</a:t>
            </a:r>
            <a:r>
              <a:rPr lang="zh-TW" altLang="en-US" sz="4000" dirty="0"/>
              <a:t>的功用是下列哪一項？</a:t>
            </a:r>
          </a:p>
          <a:p>
            <a:pPr marL="0" indent="0" algn="just">
              <a:buNone/>
            </a:pPr>
            <a:endParaRPr lang="en-US" altLang="zh-TW" sz="4000" dirty="0"/>
          </a:p>
          <a:p>
            <a:pPr marL="0" indent="0" algn="just">
              <a:buNone/>
            </a:pPr>
            <a:r>
              <a:rPr lang="en-US" altLang="zh-TW" sz="3600" dirty="0">
                <a:solidFill>
                  <a:srgbClr val="FF0000"/>
                </a:solidFill>
              </a:rPr>
              <a:t>(A) </a:t>
            </a:r>
            <a:r>
              <a:rPr lang="zh-TW" altLang="en-US" sz="3600" dirty="0">
                <a:solidFill>
                  <a:srgbClr val="FF0000"/>
                </a:solidFill>
              </a:rPr>
              <a:t>用來表示機器位址 </a:t>
            </a:r>
            <a:endParaRPr lang="en-US" altLang="zh-TW" sz="3600" dirty="0">
              <a:solidFill>
                <a:srgbClr val="FF0000"/>
              </a:solidFill>
            </a:endParaRPr>
          </a:p>
          <a:p>
            <a:pPr marL="0" indent="0" algn="just">
              <a:buNone/>
            </a:pPr>
            <a:r>
              <a:rPr lang="en-US" altLang="zh-TW" sz="3600" dirty="0"/>
              <a:t>(B) </a:t>
            </a:r>
            <a:r>
              <a:rPr lang="zh-TW" altLang="en-US" sz="3600" dirty="0"/>
              <a:t>用來表示整個子網路</a:t>
            </a:r>
          </a:p>
          <a:p>
            <a:pPr marL="0" indent="0" algn="just">
              <a:buNone/>
            </a:pPr>
            <a:r>
              <a:rPr lang="en-US" altLang="zh-TW" sz="3600" dirty="0"/>
              <a:t>(C) </a:t>
            </a:r>
            <a:r>
              <a:rPr lang="zh-TW" altLang="en-US" sz="3600" dirty="0"/>
              <a:t>用來表示區域網路位址 </a:t>
            </a:r>
            <a:endParaRPr lang="en-US" altLang="zh-TW" sz="3600" dirty="0"/>
          </a:p>
          <a:p>
            <a:pPr marL="0" indent="0" algn="just">
              <a:buNone/>
            </a:pPr>
            <a:r>
              <a:rPr lang="en-US" altLang="zh-TW" sz="3600" dirty="0"/>
              <a:t>(D) </a:t>
            </a:r>
            <a:r>
              <a:rPr lang="zh-TW" altLang="en-US" sz="3600" dirty="0"/>
              <a:t>以上皆非</a:t>
            </a:r>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379305013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62412" y="217406"/>
            <a:ext cx="7203891" cy="732153"/>
          </a:xfrm>
        </p:spPr>
        <p:txBody>
          <a:bodyPr/>
          <a:lstStyle/>
          <a:p>
            <a:pPr algn="ctr"/>
            <a:r>
              <a:rPr lang="en-US" altLang="zh-TW" dirty="0"/>
              <a:t>IPv4</a:t>
            </a:r>
            <a:r>
              <a:rPr lang="zh-TW" altLang="en-US" dirty="0"/>
              <a:t>位址分級制</a:t>
            </a:r>
            <a:r>
              <a:rPr lang="en-US" altLang="zh-TW" dirty="0"/>
              <a:t>:</a:t>
            </a:r>
            <a:r>
              <a:rPr lang="zh-TW" altLang="en-US" dirty="0"/>
              <a:t>等級範圍</a:t>
            </a:r>
          </a:p>
        </p:txBody>
      </p:sp>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sp>
        <p:nvSpPr>
          <p:cNvPr id="3" name="矩形 2"/>
          <p:cNvSpPr/>
          <p:nvPr/>
        </p:nvSpPr>
        <p:spPr>
          <a:xfrm>
            <a:off x="139942" y="906915"/>
            <a:ext cx="5270258" cy="369332"/>
          </a:xfrm>
          <a:prstGeom prst="rect">
            <a:avLst/>
          </a:prstGeom>
        </p:spPr>
        <p:txBody>
          <a:bodyPr wrap="square">
            <a:spAutoFit/>
          </a:bodyPr>
          <a:lstStyle/>
          <a:p>
            <a:r>
              <a:rPr lang="en-US" altLang="zh-TW" dirty="0"/>
              <a:t>https://en.wikipedia.org/wiki/Classful_network</a:t>
            </a:r>
            <a:endParaRPr lang="zh-TW" altLang="en-US" dirty="0"/>
          </a:p>
        </p:txBody>
      </p:sp>
      <p:sp>
        <p:nvSpPr>
          <p:cNvPr id="7" name="矩形 6"/>
          <p:cNvSpPr/>
          <p:nvPr/>
        </p:nvSpPr>
        <p:spPr>
          <a:xfrm>
            <a:off x="139942" y="1194838"/>
            <a:ext cx="9285012" cy="369332"/>
          </a:xfrm>
          <a:prstGeom prst="rect">
            <a:avLst/>
          </a:prstGeom>
        </p:spPr>
        <p:txBody>
          <a:bodyPr wrap="square">
            <a:spAutoFit/>
          </a:bodyPr>
          <a:lstStyle/>
          <a:p>
            <a:r>
              <a:rPr lang="zh-TW" altLang="en-US" dirty="0">
                <a:latin typeface="標楷體" panose="03000509000000000000" pitchFamily="65" charset="-120"/>
                <a:ea typeface="標楷體" panose="03000509000000000000" pitchFamily="65" charset="-120"/>
              </a:rPr>
              <a:t>分類網路</a:t>
            </a:r>
            <a:r>
              <a:rPr lang="en-US" altLang="zh-TW" dirty="0">
                <a:latin typeface="標楷體" panose="03000509000000000000" pitchFamily="65" charset="-120"/>
                <a:ea typeface="標楷體" panose="03000509000000000000" pitchFamily="65" charset="-120"/>
              </a:rPr>
              <a:t>(</a:t>
            </a:r>
            <a:r>
              <a:rPr lang="en-US" altLang="zh-TW" dirty="0" err="1">
                <a:latin typeface="標楷體" panose="03000509000000000000" pitchFamily="65" charset="-120"/>
                <a:ea typeface="標楷體" panose="03000509000000000000" pitchFamily="65" charset="-120"/>
              </a:rPr>
              <a:t>Classful</a:t>
            </a:r>
            <a:r>
              <a:rPr lang="en-US" altLang="zh-TW" dirty="0">
                <a:latin typeface="標楷體" panose="03000509000000000000" pitchFamily="65" charset="-120"/>
                <a:ea typeface="標楷體" panose="03000509000000000000" pitchFamily="65" charset="-120"/>
              </a:rPr>
              <a:t> Addressing)</a:t>
            </a:r>
            <a:r>
              <a:rPr lang="zh-TW" altLang="en-US" dirty="0">
                <a:latin typeface="標楷體" panose="03000509000000000000" pitchFamily="65" charset="-120"/>
                <a:ea typeface="標楷體" panose="03000509000000000000" pitchFamily="65" charset="-120"/>
              </a:rPr>
              <a:t>或稱「分級式定址」</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 將</a:t>
            </a:r>
            <a:r>
              <a:rPr lang="en-US" altLang="zh-TW" dirty="0">
                <a:latin typeface="標楷體" panose="03000509000000000000" pitchFamily="65" charset="-120"/>
                <a:ea typeface="標楷體" panose="03000509000000000000" pitchFamily="65" charset="-120"/>
              </a:rPr>
              <a:t>IPv4</a:t>
            </a:r>
            <a:r>
              <a:rPr lang="zh-TW" altLang="en-US" dirty="0">
                <a:latin typeface="標楷體" panose="03000509000000000000" pitchFamily="65" charset="-120"/>
                <a:ea typeface="標楷體" panose="03000509000000000000" pitchFamily="65" charset="-120"/>
              </a:rPr>
              <a:t>的</a:t>
            </a:r>
            <a:r>
              <a:rPr lang="en-US" altLang="zh-TW" dirty="0">
                <a:latin typeface="標楷體" panose="03000509000000000000" pitchFamily="65" charset="-120"/>
                <a:ea typeface="標楷體" panose="03000509000000000000" pitchFamily="65" charset="-120"/>
              </a:rPr>
              <a:t>IP</a:t>
            </a:r>
            <a:r>
              <a:rPr lang="zh-TW" altLang="en-US" dirty="0">
                <a:latin typeface="標楷體" panose="03000509000000000000" pitchFamily="65" charset="-120"/>
                <a:ea typeface="標楷體" panose="03000509000000000000" pitchFamily="65" charset="-120"/>
              </a:rPr>
              <a:t>位址分成</a:t>
            </a:r>
            <a:r>
              <a:rPr lang="zh-TW" altLang="en-US" b="1" dirty="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五個級別</a:t>
            </a:r>
          </a:p>
        </p:txBody>
      </p:sp>
      <p:graphicFrame>
        <p:nvGraphicFramePr>
          <p:cNvPr id="80" name="內容版面配置區 3"/>
          <p:cNvGraphicFramePr>
            <a:graphicFrameLocks noGrp="1"/>
          </p:cNvGraphicFramePr>
          <p:nvPr>
            <p:ph idx="1"/>
            <p:extLst/>
          </p:nvPr>
        </p:nvGraphicFramePr>
        <p:xfrm>
          <a:off x="265460" y="1564170"/>
          <a:ext cx="8805386" cy="3839720"/>
        </p:xfrm>
        <a:graphic>
          <a:graphicData uri="http://schemas.openxmlformats.org/drawingml/2006/table">
            <a:tbl>
              <a:tblPr firstRow="1" bandRow="1">
                <a:tableStyleId>{00A15C55-8517-42AA-B614-E9B94910E393}</a:tableStyleId>
              </a:tblPr>
              <a:tblGrid>
                <a:gridCol w="967918">
                  <a:extLst>
                    <a:ext uri="{9D8B030D-6E8A-4147-A177-3AD203B41FA5}">
                      <a16:colId xmlns:a16="http://schemas.microsoft.com/office/drawing/2014/main" val="3281495210"/>
                    </a:ext>
                  </a:extLst>
                </a:gridCol>
                <a:gridCol w="2383267">
                  <a:extLst>
                    <a:ext uri="{9D8B030D-6E8A-4147-A177-3AD203B41FA5}">
                      <a16:colId xmlns:a16="http://schemas.microsoft.com/office/drawing/2014/main" val="2705521647"/>
                    </a:ext>
                  </a:extLst>
                </a:gridCol>
                <a:gridCol w="1899309">
                  <a:extLst>
                    <a:ext uri="{9D8B030D-6E8A-4147-A177-3AD203B41FA5}">
                      <a16:colId xmlns:a16="http://schemas.microsoft.com/office/drawing/2014/main" val="784196784"/>
                    </a:ext>
                  </a:extLst>
                </a:gridCol>
                <a:gridCol w="3554892">
                  <a:extLst>
                    <a:ext uri="{9D8B030D-6E8A-4147-A177-3AD203B41FA5}">
                      <a16:colId xmlns:a16="http://schemas.microsoft.com/office/drawing/2014/main" val="1673491304"/>
                    </a:ext>
                  </a:extLst>
                </a:gridCol>
              </a:tblGrid>
              <a:tr h="584282">
                <a:tc>
                  <a:txBody>
                    <a:bodyPr/>
                    <a:lstStyle/>
                    <a:p>
                      <a:pPr algn="ctr"/>
                      <a:r>
                        <a:rPr lang="zh-TW" altLang="en-US" dirty="0">
                          <a:latin typeface="微軟正黑體" panose="020B0604030504040204" pitchFamily="34" charset="-120"/>
                          <a:ea typeface="微軟正黑體" panose="020B0604030504040204" pitchFamily="34" charset="-120"/>
                        </a:rPr>
                        <a:t>類型</a:t>
                      </a:r>
                    </a:p>
                  </a:txBody>
                  <a:tcPr>
                    <a:solidFill>
                      <a:srgbClr val="BE6012"/>
                    </a:solidFill>
                  </a:tcPr>
                </a:tc>
                <a:tc>
                  <a:txBody>
                    <a:bodyPr/>
                    <a:lstStyle/>
                    <a:p>
                      <a:pPr algn="ctr"/>
                      <a:r>
                        <a:rPr lang="zh-TW" altLang="en-US" dirty="0">
                          <a:latin typeface="微軟正黑體" panose="020B0604030504040204" pitchFamily="34" charset="-120"/>
                          <a:ea typeface="微軟正黑體" panose="020B0604030504040204" pitchFamily="34" charset="-120"/>
                        </a:rPr>
                        <a:t>定義</a:t>
                      </a:r>
                      <a:r>
                        <a:rPr lang="en-US" altLang="zh-TW" dirty="0">
                          <a:latin typeface="微軟正黑體" panose="020B0604030504040204" pitchFamily="34" charset="-120"/>
                          <a:ea typeface="微軟正黑體" panose="020B0604030504040204" pitchFamily="34" charset="-120"/>
                        </a:rPr>
                        <a:t>::</a:t>
                      </a:r>
                    </a:p>
                    <a:p>
                      <a:pPr algn="ctr"/>
                      <a:r>
                        <a:rPr lang="zh-TW" altLang="en-US" dirty="0">
                          <a:latin typeface="微軟正黑體" panose="020B0604030504040204" pitchFamily="34" charset="-120"/>
                          <a:ea typeface="微軟正黑體" panose="020B0604030504040204" pitchFamily="34" charset="-120"/>
                        </a:rPr>
                        <a:t>第</a:t>
                      </a:r>
                      <a:r>
                        <a:rPr lang="en-US" altLang="zh-TW" dirty="0">
                          <a:latin typeface="+mn-lt"/>
                          <a:ea typeface="微軟正黑體" panose="020B0604030504040204" pitchFamily="34" charset="-120"/>
                        </a:rPr>
                        <a:t>1</a:t>
                      </a:r>
                      <a:r>
                        <a:rPr lang="zh-TW" altLang="en-US" dirty="0">
                          <a:latin typeface="+mn-lt"/>
                          <a:ea typeface="微軟正黑體" panose="020B0604030504040204" pitchFamily="34" charset="-120"/>
                        </a:rPr>
                        <a:t>組</a:t>
                      </a:r>
                      <a:r>
                        <a:rPr lang="zh-TW" altLang="en-US" dirty="0">
                          <a:latin typeface="微軟正黑體" panose="020B0604030504040204" pitchFamily="34" charset="-120"/>
                          <a:ea typeface="微軟正黑體" panose="020B0604030504040204" pitchFamily="34" charset="-120"/>
                        </a:rPr>
                        <a:t>的二進位值</a:t>
                      </a:r>
                      <a:endParaRPr lang="zh-TW" altLang="en-US" dirty="0">
                        <a:ea typeface="標楷體" panose="03000509000000000000" pitchFamily="65" charset="-120"/>
                      </a:endParaRPr>
                    </a:p>
                  </a:txBody>
                  <a:tcPr>
                    <a:solidFill>
                      <a:srgbClr val="BE601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mn-lt"/>
                          <a:ea typeface="微軟正黑體" panose="020B0604030504040204" pitchFamily="34" charset="-120"/>
                        </a:rPr>
                        <a:t>IP</a:t>
                      </a:r>
                      <a:r>
                        <a:rPr lang="zh-TW" altLang="en-US" dirty="0">
                          <a:latin typeface="微軟正黑體" panose="020B0604030504040204" pitchFamily="34" charset="-120"/>
                          <a:ea typeface="微軟正黑體" panose="020B0604030504040204" pitchFamily="34" charset="-120"/>
                        </a:rPr>
                        <a:t>位址範圍</a:t>
                      </a:r>
                      <a:endParaRPr lang="en-US" altLang="zh-TW" dirty="0">
                        <a:latin typeface="微軟正黑體" panose="020B0604030504040204" pitchFamily="34" charset="-120"/>
                        <a:ea typeface="微軟正黑體" panose="020B0604030504040204" pitchFamily="34" charset="-12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第一組數字</a:t>
                      </a:r>
                      <a:r>
                        <a:rPr lang="en-US" altLang="zh-TW" dirty="0">
                          <a:latin typeface="微軟正黑體" panose="020B0604030504040204" pitchFamily="34" charset="-120"/>
                          <a:ea typeface="微軟正黑體" panose="020B0604030504040204" pitchFamily="34" charset="-120"/>
                        </a:rPr>
                        <a:t>)</a:t>
                      </a:r>
                      <a:endParaRPr lang="zh-TW" altLang="en-US" dirty="0">
                        <a:ea typeface="標楷體" panose="03000509000000000000" pitchFamily="65" charset="-120"/>
                      </a:endParaRPr>
                    </a:p>
                  </a:txBody>
                  <a:tcPr>
                    <a:solidFill>
                      <a:srgbClr val="BE6012"/>
                    </a:solidFill>
                  </a:tcPr>
                </a:tc>
                <a:tc>
                  <a:txBody>
                    <a:bodyPr/>
                    <a:lstStyle/>
                    <a:p>
                      <a:pPr algn="ctr"/>
                      <a:r>
                        <a:rPr lang="zh-TW" altLang="en-US" dirty="0">
                          <a:latin typeface="微軟正黑體" panose="020B0604030504040204" pitchFamily="34" charset="-120"/>
                          <a:ea typeface="微軟正黑體" panose="020B0604030504040204" pitchFamily="34" charset="-120"/>
                        </a:rPr>
                        <a:t>範例</a:t>
                      </a:r>
                      <a:endParaRPr lang="en-US" altLang="zh-TW" dirty="0">
                        <a:latin typeface="微軟正黑體" panose="020B0604030504040204" pitchFamily="34" charset="-120"/>
                        <a:ea typeface="微軟正黑體" panose="020B0604030504040204" pitchFamily="34" charset="-120"/>
                      </a:endParaRPr>
                    </a:p>
                    <a:p>
                      <a:pPr algn="ctr"/>
                      <a:endParaRPr lang="zh-TW" altLang="en-US" dirty="0">
                        <a:ea typeface="標楷體" panose="03000509000000000000" pitchFamily="65" charset="-120"/>
                      </a:endParaRPr>
                    </a:p>
                  </a:txBody>
                  <a:tcPr>
                    <a:solidFill>
                      <a:srgbClr val="BE6012"/>
                    </a:solidFill>
                  </a:tcPr>
                </a:tc>
                <a:extLst>
                  <a:ext uri="{0D108BD9-81ED-4DB2-BD59-A6C34878D82A}">
                    <a16:rowId xmlns:a16="http://schemas.microsoft.com/office/drawing/2014/main" val="3009569006"/>
                  </a:ext>
                </a:extLst>
              </a:tr>
              <a:tr h="63992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b="1" dirty="0">
                          <a:solidFill>
                            <a:schemeClr val="bg2">
                              <a:lumMod val="25000"/>
                            </a:schemeClr>
                          </a:solidFill>
                          <a:ea typeface="標楷體" panose="03000509000000000000" pitchFamily="65" charset="-120"/>
                        </a:rPr>
                        <a:t>Class</a:t>
                      </a:r>
                      <a:r>
                        <a:rPr lang="en-US" altLang="zh-TW" sz="2000" b="1" dirty="0">
                          <a:solidFill>
                            <a:schemeClr val="bg2">
                              <a:lumMod val="25000"/>
                            </a:schemeClr>
                          </a:solidFill>
                        </a:rPr>
                        <a:t>  A</a:t>
                      </a:r>
                      <a:endParaRPr lang="zh-TW" altLang="en-US" sz="2000" b="1" dirty="0">
                        <a:solidFill>
                          <a:schemeClr val="bg2">
                            <a:lumMod val="25000"/>
                          </a:schemeClr>
                        </a:solidFill>
                      </a:endParaRPr>
                    </a:p>
                  </a:txBody>
                  <a:tcPr anchor="c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bg2">
                              <a:lumMod val="25000"/>
                            </a:schemeClr>
                          </a:solidFill>
                          <a:effectLst/>
                          <a:latin typeface="+mn-lt"/>
                          <a:ea typeface="標楷體" panose="03000509000000000000" pitchFamily="65" charset="-120"/>
                          <a:cs typeface="Arial" panose="020B0604020202020204" pitchFamily="34" charset="0"/>
                        </a:rPr>
                        <a:t>0</a:t>
                      </a:r>
                      <a:r>
                        <a:rPr lang="en-US" altLang="zh-TW" sz="1800" b="0" i="0" kern="1200" dirty="0">
                          <a:solidFill>
                            <a:schemeClr val="bg2">
                              <a:lumMod val="25000"/>
                            </a:schemeClr>
                          </a:solidFill>
                          <a:effectLst/>
                          <a:latin typeface="+mn-lt"/>
                          <a:ea typeface="標楷體" panose="03000509000000000000" pitchFamily="65" charset="-120"/>
                          <a:cs typeface="+mn-cs"/>
                        </a:rPr>
                        <a:t>  ×</a:t>
                      </a:r>
                      <a:r>
                        <a:rPr lang="zh-TW" altLang="en-US" sz="1800" b="0" i="0" kern="1200" dirty="0">
                          <a:solidFill>
                            <a:schemeClr val="bg2">
                              <a:lumMod val="25000"/>
                            </a:schemeClr>
                          </a:solidFill>
                          <a:effectLst/>
                          <a:latin typeface="+mn-lt"/>
                          <a:ea typeface="標楷體" panose="03000509000000000000" pitchFamily="65" charset="-120"/>
                          <a:cs typeface="+mn-cs"/>
                        </a:rPr>
                        <a:t>  </a:t>
                      </a:r>
                      <a:r>
                        <a:rPr lang="en-US" altLang="zh-TW" sz="1800" b="0" i="0" kern="1200" dirty="0">
                          <a:solidFill>
                            <a:schemeClr val="bg2">
                              <a:lumMod val="25000"/>
                            </a:schemeClr>
                          </a:solidFill>
                          <a:effectLst/>
                          <a:latin typeface="+mn-lt"/>
                          <a:ea typeface="標楷體" panose="03000509000000000000" pitchFamily="65" charset="-120"/>
                          <a:cs typeface="+mn-cs"/>
                        </a:rPr>
                        <a:t>×</a:t>
                      </a:r>
                      <a:r>
                        <a:rPr lang="zh-TW" altLang="en-US" sz="1800" b="0" i="0" kern="1200" dirty="0">
                          <a:solidFill>
                            <a:schemeClr val="bg2">
                              <a:lumMod val="25000"/>
                            </a:schemeClr>
                          </a:solidFill>
                          <a:effectLst/>
                          <a:latin typeface="+mn-lt"/>
                          <a:ea typeface="標楷體" panose="03000509000000000000" pitchFamily="65" charset="-120"/>
                          <a:cs typeface="+mn-cs"/>
                        </a:rPr>
                        <a:t>  </a:t>
                      </a:r>
                      <a:r>
                        <a:rPr lang="en-US" altLang="zh-TW" sz="1800" b="0" i="0" kern="1200" dirty="0">
                          <a:solidFill>
                            <a:schemeClr val="bg2">
                              <a:lumMod val="25000"/>
                            </a:schemeClr>
                          </a:solidFill>
                          <a:effectLst/>
                          <a:latin typeface="+mn-lt"/>
                          <a:ea typeface="標楷體" panose="03000509000000000000" pitchFamily="65" charset="-120"/>
                          <a:cs typeface="+mn-cs"/>
                        </a:rPr>
                        <a:t>×</a:t>
                      </a:r>
                      <a:r>
                        <a:rPr lang="zh-TW" altLang="en-US" sz="1800" b="0" i="0" kern="1200" dirty="0">
                          <a:solidFill>
                            <a:schemeClr val="bg2">
                              <a:lumMod val="25000"/>
                            </a:schemeClr>
                          </a:solidFill>
                          <a:effectLst/>
                          <a:latin typeface="+mn-lt"/>
                          <a:ea typeface="標楷體" panose="03000509000000000000" pitchFamily="65" charset="-120"/>
                          <a:cs typeface="+mn-cs"/>
                        </a:rPr>
                        <a:t>  </a:t>
                      </a:r>
                      <a:r>
                        <a:rPr lang="en-US" altLang="zh-TW" sz="1800" b="0" i="0" kern="1200" dirty="0">
                          <a:solidFill>
                            <a:schemeClr val="bg2">
                              <a:lumMod val="25000"/>
                            </a:schemeClr>
                          </a:solidFill>
                          <a:effectLst/>
                          <a:latin typeface="+mn-lt"/>
                          <a:ea typeface="標楷體" panose="03000509000000000000" pitchFamily="65" charset="-120"/>
                          <a:cs typeface="+mn-cs"/>
                        </a:rPr>
                        <a:t>×</a:t>
                      </a:r>
                      <a:r>
                        <a:rPr lang="zh-TW" altLang="en-US" sz="1800" b="0" i="0" kern="1200" dirty="0">
                          <a:solidFill>
                            <a:schemeClr val="bg2">
                              <a:lumMod val="25000"/>
                            </a:schemeClr>
                          </a:solidFill>
                          <a:effectLst/>
                          <a:latin typeface="+mn-lt"/>
                          <a:ea typeface="標楷體" panose="03000509000000000000" pitchFamily="65" charset="-120"/>
                          <a:cs typeface="+mn-cs"/>
                        </a:rPr>
                        <a:t>  </a:t>
                      </a:r>
                      <a:r>
                        <a:rPr lang="en-US" altLang="zh-TW" sz="1800" b="0" i="0" kern="1200" dirty="0">
                          <a:solidFill>
                            <a:schemeClr val="bg2">
                              <a:lumMod val="25000"/>
                            </a:schemeClr>
                          </a:solidFill>
                          <a:effectLst/>
                          <a:latin typeface="+mn-lt"/>
                          <a:ea typeface="標楷體" panose="03000509000000000000" pitchFamily="65" charset="-120"/>
                          <a:cs typeface="+mn-cs"/>
                        </a:rPr>
                        <a:t>×</a:t>
                      </a:r>
                      <a:r>
                        <a:rPr lang="zh-TW" altLang="en-US" sz="1800" b="0" i="0" kern="1200" dirty="0">
                          <a:solidFill>
                            <a:schemeClr val="bg2">
                              <a:lumMod val="25000"/>
                            </a:schemeClr>
                          </a:solidFill>
                          <a:effectLst/>
                          <a:latin typeface="+mn-lt"/>
                          <a:ea typeface="標楷體" panose="03000509000000000000" pitchFamily="65" charset="-120"/>
                          <a:cs typeface="+mn-cs"/>
                        </a:rPr>
                        <a:t>  </a:t>
                      </a:r>
                      <a:r>
                        <a:rPr lang="en-US" altLang="zh-TW" sz="1800" b="0" i="0" kern="1200" dirty="0">
                          <a:solidFill>
                            <a:schemeClr val="bg2">
                              <a:lumMod val="25000"/>
                            </a:schemeClr>
                          </a:solidFill>
                          <a:effectLst/>
                          <a:latin typeface="+mn-lt"/>
                          <a:ea typeface="標楷體" panose="03000509000000000000" pitchFamily="65" charset="-120"/>
                          <a:cs typeface="+mn-cs"/>
                        </a:rPr>
                        <a:t>×</a:t>
                      </a:r>
                      <a:r>
                        <a:rPr lang="zh-TW" altLang="en-US" sz="1800" b="0" i="0" kern="1200" dirty="0">
                          <a:solidFill>
                            <a:schemeClr val="bg2">
                              <a:lumMod val="25000"/>
                            </a:schemeClr>
                          </a:solidFill>
                          <a:effectLst/>
                          <a:latin typeface="+mn-lt"/>
                          <a:ea typeface="標楷體" panose="03000509000000000000" pitchFamily="65" charset="-120"/>
                          <a:cs typeface="+mn-cs"/>
                        </a:rPr>
                        <a:t>  </a:t>
                      </a:r>
                      <a:r>
                        <a:rPr lang="en-US" altLang="zh-TW" sz="1800" b="0" i="0" kern="1200" dirty="0">
                          <a:solidFill>
                            <a:schemeClr val="bg2">
                              <a:lumMod val="25000"/>
                            </a:schemeClr>
                          </a:solidFill>
                          <a:effectLst/>
                          <a:latin typeface="+mn-lt"/>
                          <a:ea typeface="標楷體" panose="03000509000000000000" pitchFamily="65" charset="-120"/>
                          <a:cs typeface="+mn-cs"/>
                        </a:rPr>
                        <a:t>×</a:t>
                      </a:r>
                      <a:r>
                        <a:rPr lang="zh-TW" altLang="en-US" sz="1800" b="0" i="0" kern="1200" dirty="0">
                          <a:solidFill>
                            <a:schemeClr val="bg2">
                              <a:lumMod val="25000"/>
                            </a:schemeClr>
                          </a:solidFill>
                          <a:effectLst/>
                          <a:latin typeface="+mn-lt"/>
                          <a:ea typeface="標楷體" panose="03000509000000000000" pitchFamily="65" charset="-120"/>
                          <a:cs typeface="+mn-cs"/>
                        </a:rPr>
                        <a:t> </a:t>
                      </a:r>
                      <a:endParaRPr lang="zh-TW" altLang="en-US" dirty="0">
                        <a:solidFill>
                          <a:schemeClr val="bg2">
                            <a:lumMod val="25000"/>
                          </a:schemeClr>
                        </a:solidFill>
                        <a:latin typeface="+mn-lt"/>
                      </a:endParaRPr>
                    </a:p>
                  </a:txBody>
                  <a:tcPr anchor="ctr">
                    <a:solidFill>
                      <a:schemeClr val="accent5">
                        <a:lumMod val="20000"/>
                        <a:lumOff val="80000"/>
                      </a:schemeClr>
                    </a:solidFill>
                  </a:tcPr>
                </a:tc>
                <a:tc>
                  <a:txBody>
                    <a:bodyPr/>
                    <a:lstStyle/>
                    <a:p>
                      <a:pPr algn="ctr"/>
                      <a:r>
                        <a:rPr lang="en-US" altLang="zh-TW" dirty="0">
                          <a:solidFill>
                            <a:schemeClr val="bg2">
                              <a:lumMod val="25000"/>
                            </a:schemeClr>
                          </a:solidFill>
                          <a:ea typeface="標楷體" panose="03000509000000000000" pitchFamily="65" charset="-120"/>
                        </a:rPr>
                        <a:t>0-127</a:t>
                      </a:r>
                      <a:endParaRPr lang="zh-TW" altLang="en-US" dirty="0">
                        <a:solidFill>
                          <a:schemeClr val="bg2">
                            <a:lumMod val="25000"/>
                          </a:schemeClr>
                        </a:solidFill>
                      </a:endParaRPr>
                    </a:p>
                  </a:txBody>
                  <a:tcPr anchor="ctr">
                    <a:solidFill>
                      <a:schemeClr val="accent5">
                        <a:lumMod val="20000"/>
                        <a:lumOff val="80000"/>
                      </a:schemeClr>
                    </a:solidFill>
                  </a:tcPr>
                </a:tc>
                <a:tc>
                  <a:txBody>
                    <a:bodyPr/>
                    <a:lstStyle/>
                    <a:p>
                      <a:r>
                        <a:rPr lang="en-US" altLang="zh-TW" b="1" dirty="0">
                          <a:solidFill>
                            <a:srgbClr val="FF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23</a:t>
                      </a:r>
                      <a:r>
                        <a:rPr lang="en-US" altLang="zh-TW" dirty="0">
                          <a:solidFill>
                            <a:schemeClr val="bg2">
                              <a:lumMod val="25000"/>
                            </a:schemeClr>
                          </a:solidFill>
                          <a:latin typeface="微軟正黑體" panose="020B0604030504040204" pitchFamily="34" charset="-120"/>
                          <a:ea typeface="微軟正黑體" panose="020B0604030504040204" pitchFamily="34" charset="-120"/>
                        </a:rPr>
                        <a:t>.11.22.22</a:t>
                      </a:r>
                      <a:endParaRPr lang="zh-TW" altLang="en-US" dirty="0">
                        <a:solidFill>
                          <a:schemeClr val="bg2">
                            <a:lumMod val="25000"/>
                          </a:schemeClr>
                        </a:solidFill>
                        <a:latin typeface="微軟正黑體" panose="020B0604030504040204" pitchFamily="34" charset="-120"/>
                        <a:ea typeface="微軟正黑體" panose="020B0604030504040204" pitchFamily="34" charset="-120"/>
                      </a:endParaRPr>
                    </a:p>
                  </a:txBody>
                  <a:tcPr anchor="ctr">
                    <a:solidFill>
                      <a:schemeClr val="accent5">
                        <a:lumMod val="20000"/>
                        <a:lumOff val="80000"/>
                      </a:schemeClr>
                    </a:solidFill>
                  </a:tcPr>
                </a:tc>
                <a:extLst>
                  <a:ext uri="{0D108BD9-81ED-4DB2-BD59-A6C34878D82A}">
                    <a16:rowId xmlns:a16="http://schemas.microsoft.com/office/drawing/2014/main" val="1404983449"/>
                  </a:ext>
                </a:extLst>
              </a:tr>
              <a:tr h="63992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b="1" dirty="0">
                          <a:solidFill>
                            <a:schemeClr val="bg2">
                              <a:lumMod val="25000"/>
                            </a:schemeClr>
                          </a:solidFill>
                          <a:ea typeface="標楷體" panose="03000509000000000000" pitchFamily="65" charset="-120"/>
                        </a:rPr>
                        <a:t>Class</a:t>
                      </a:r>
                      <a:r>
                        <a:rPr lang="en-US" altLang="zh-TW" sz="2000" b="1" dirty="0">
                          <a:solidFill>
                            <a:schemeClr val="bg2">
                              <a:lumMod val="25000"/>
                            </a:schemeClr>
                          </a:solidFill>
                        </a:rPr>
                        <a:t>  B</a:t>
                      </a:r>
                      <a:endParaRPr lang="zh-TW" altLang="en-US" sz="2000" b="1" dirty="0">
                        <a:solidFill>
                          <a:schemeClr val="bg2">
                            <a:lumMod val="25000"/>
                          </a:schemeClr>
                        </a:solidFill>
                      </a:endParaRPr>
                    </a:p>
                  </a:txBody>
                  <a:tcPr anchor="c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bg2">
                              <a:lumMod val="25000"/>
                            </a:schemeClr>
                          </a:solidFill>
                          <a:effectLst/>
                          <a:latin typeface="+mn-lt"/>
                          <a:ea typeface="標楷體" panose="03000509000000000000" pitchFamily="65" charset="-120"/>
                          <a:cs typeface="Arial" panose="020B0604020202020204" pitchFamily="34" charset="0"/>
                        </a:rPr>
                        <a:t>1  0</a:t>
                      </a:r>
                      <a:r>
                        <a:rPr lang="en-US" altLang="zh-TW" sz="1800" b="0" i="0" kern="1200" dirty="0">
                          <a:solidFill>
                            <a:schemeClr val="bg2">
                              <a:lumMod val="25000"/>
                            </a:schemeClr>
                          </a:solidFill>
                          <a:effectLst/>
                          <a:latin typeface="+mn-lt"/>
                          <a:ea typeface="標楷體" panose="03000509000000000000" pitchFamily="65" charset="-120"/>
                          <a:cs typeface="+mn-cs"/>
                        </a:rPr>
                        <a:t>  ×</a:t>
                      </a:r>
                      <a:r>
                        <a:rPr lang="zh-TW" altLang="en-US" sz="1800" b="0" i="0" kern="1200" dirty="0">
                          <a:solidFill>
                            <a:schemeClr val="bg2">
                              <a:lumMod val="25000"/>
                            </a:schemeClr>
                          </a:solidFill>
                          <a:effectLst/>
                          <a:latin typeface="+mn-lt"/>
                          <a:ea typeface="標楷體" panose="03000509000000000000" pitchFamily="65" charset="-120"/>
                          <a:cs typeface="+mn-cs"/>
                        </a:rPr>
                        <a:t>  </a:t>
                      </a:r>
                      <a:r>
                        <a:rPr lang="en-US" altLang="zh-TW" sz="1800" b="0" i="0" kern="1200" dirty="0">
                          <a:solidFill>
                            <a:schemeClr val="bg2">
                              <a:lumMod val="25000"/>
                            </a:schemeClr>
                          </a:solidFill>
                          <a:effectLst/>
                          <a:latin typeface="+mn-lt"/>
                          <a:ea typeface="標楷體" panose="03000509000000000000" pitchFamily="65" charset="-120"/>
                          <a:cs typeface="+mn-cs"/>
                        </a:rPr>
                        <a:t>×</a:t>
                      </a:r>
                      <a:r>
                        <a:rPr lang="zh-TW" altLang="en-US" sz="1800" b="0" i="0" kern="1200" dirty="0">
                          <a:solidFill>
                            <a:schemeClr val="bg2">
                              <a:lumMod val="25000"/>
                            </a:schemeClr>
                          </a:solidFill>
                          <a:effectLst/>
                          <a:latin typeface="+mn-lt"/>
                          <a:ea typeface="標楷體" panose="03000509000000000000" pitchFamily="65" charset="-120"/>
                          <a:cs typeface="+mn-cs"/>
                        </a:rPr>
                        <a:t>  </a:t>
                      </a:r>
                      <a:r>
                        <a:rPr lang="en-US" altLang="zh-TW" sz="1800" b="0" i="0" kern="1200" dirty="0">
                          <a:solidFill>
                            <a:schemeClr val="bg2">
                              <a:lumMod val="25000"/>
                            </a:schemeClr>
                          </a:solidFill>
                          <a:effectLst/>
                          <a:latin typeface="+mn-lt"/>
                          <a:ea typeface="標楷體" panose="03000509000000000000" pitchFamily="65" charset="-120"/>
                          <a:cs typeface="+mn-cs"/>
                        </a:rPr>
                        <a:t>×</a:t>
                      </a:r>
                      <a:r>
                        <a:rPr lang="zh-TW" altLang="en-US" sz="1800" b="0" i="0" kern="1200" dirty="0">
                          <a:solidFill>
                            <a:schemeClr val="bg2">
                              <a:lumMod val="25000"/>
                            </a:schemeClr>
                          </a:solidFill>
                          <a:effectLst/>
                          <a:latin typeface="+mn-lt"/>
                          <a:ea typeface="標楷體" panose="03000509000000000000" pitchFamily="65" charset="-120"/>
                          <a:cs typeface="+mn-cs"/>
                        </a:rPr>
                        <a:t>  </a:t>
                      </a:r>
                      <a:r>
                        <a:rPr lang="en-US" altLang="zh-TW" sz="1800" b="0" i="0" kern="1200" dirty="0">
                          <a:solidFill>
                            <a:schemeClr val="bg2">
                              <a:lumMod val="25000"/>
                            </a:schemeClr>
                          </a:solidFill>
                          <a:effectLst/>
                          <a:latin typeface="+mn-lt"/>
                          <a:ea typeface="標楷體" panose="03000509000000000000" pitchFamily="65" charset="-120"/>
                          <a:cs typeface="+mn-cs"/>
                        </a:rPr>
                        <a:t>×</a:t>
                      </a:r>
                      <a:r>
                        <a:rPr lang="zh-TW" altLang="en-US" sz="1800" b="0" i="0" kern="1200" dirty="0">
                          <a:solidFill>
                            <a:schemeClr val="bg2">
                              <a:lumMod val="25000"/>
                            </a:schemeClr>
                          </a:solidFill>
                          <a:effectLst/>
                          <a:latin typeface="+mn-lt"/>
                          <a:ea typeface="標楷體" panose="03000509000000000000" pitchFamily="65" charset="-120"/>
                          <a:cs typeface="+mn-cs"/>
                        </a:rPr>
                        <a:t>  </a:t>
                      </a:r>
                      <a:r>
                        <a:rPr lang="en-US" altLang="zh-TW" sz="1800" b="0" i="0" kern="1200" dirty="0">
                          <a:solidFill>
                            <a:schemeClr val="bg2">
                              <a:lumMod val="25000"/>
                            </a:schemeClr>
                          </a:solidFill>
                          <a:effectLst/>
                          <a:latin typeface="+mn-lt"/>
                          <a:ea typeface="標楷體" panose="03000509000000000000" pitchFamily="65" charset="-120"/>
                          <a:cs typeface="+mn-cs"/>
                        </a:rPr>
                        <a:t>×</a:t>
                      </a:r>
                      <a:r>
                        <a:rPr lang="zh-TW" altLang="en-US" sz="1800" b="0" i="0" kern="1200" dirty="0">
                          <a:solidFill>
                            <a:schemeClr val="bg2">
                              <a:lumMod val="25000"/>
                            </a:schemeClr>
                          </a:solidFill>
                          <a:effectLst/>
                          <a:latin typeface="+mn-lt"/>
                          <a:ea typeface="標楷體" panose="03000509000000000000" pitchFamily="65" charset="-120"/>
                          <a:cs typeface="+mn-cs"/>
                        </a:rPr>
                        <a:t>  </a:t>
                      </a:r>
                      <a:r>
                        <a:rPr lang="en-US" altLang="zh-TW" sz="1800" b="0" i="0" kern="1200" dirty="0">
                          <a:solidFill>
                            <a:schemeClr val="bg2">
                              <a:lumMod val="25000"/>
                            </a:schemeClr>
                          </a:solidFill>
                          <a:effectLst/>
                          <a:latin typeface="+mn-lt"/>
                          <a:ea typeface="標楷體" panose="03000509000000000000" pitchFamily="65" charset="-120"/>
                          <a:cs typeface="+mn-cs"/>
                        </a:rPr>
                        <a:t>×</a:t>
                      </a:r>
                      <a:r>
                        <a:rPr lang="zh-TW" altLang="en-US" sz="1800" b="0" i="0" kern="1200" dirty="0">
                          <a:solidFill>
                            <a:schemeClr val="bg2">
                              <a:lumMod val="25000"/>
                            </a:schemeClr>
                          </a:solidFill>
                          <a:effectLst/>
                          <a:latin typeface="+mn-lt"/>
                          <a:ea typeface="標楷體" panose="03000509000000000000" pitchFamily="65" charset="-120"/>
                          <a:cs typeface="+mn-cs"/>
                        </a:rPr>
                        <a:t> </a:t>
                      </a:r>
                      <a:endParaRPr lang="zh-TW" altLang="en-US" dirty="0">
                        <a:solidFill>
                          <a:schemeClr val="bg2">
                            <a:lumMod val="25000"/>
                          </a:schemeClr>
                        </a:solidFill>
                        <a:latin typeface="+mn-lt"/>
                      </a:endParaRPr>
                    </a:p>
                  </a:txBody>
                  <a:tcPr anchor="ctr">
                    <a:solidFill>
                      <a:schemeClr val="accent5">
                        <a:lumMod val="20000"/>
                        <a:lumOff val="80000"/>
                      </a:schemeClr>
                    </a:solidFill>
                  </a:tcPr>
                </a:tc>
                <a:tc>
                  <a:txBody>
                    <a:bodyPr/>
                    <a:lstStyle/>
                    <a:p>
                      <a:pPr algn="ctr"/>
                      <a:r>
                        <a:rPr lang="en-US" altLang="zh-TW" dirty="0">
                          <a:solidFill>
                            <a:schemeClr val="bg2">
                              <a:lumMod val="25000"/>
                            </a:schemeClr>
                          </a:solidFill>
                          <a:ea typeface="標楷體" panose="03000509000000000000" pitchFamily="65" charset="-120"/>
                        </a:rPr>
                        <a:t>128-191</a:t>
                      </a:r>
                      <a:endParaRPr lang="zh-TW" altLang="en-US" dirty="0">
                        <a:solidFill>
                          <a:schemeClr val="bg2">
                            <a:lumMod val="25000"/>
                          </a:schemeClr>
                        </a:solidFill>
                      </a:endParaRPr>
                    </a:p>
                  </a:txBody>
                  <a:tcPr anchor="ctr">
                    <a:solidFill>
                      <a:schemeClr val="accent5">
                        <a:lumMod val="20000"/>
                        <a:lumOff val="80000"/>
                      </a:schemeClr>
                    </a:solidFill>
                  </a:tcPr>
                </a:tc>
                <a:tc>
                  <a:txBody>
                    <a:bodyPr/>
                    <a:lstStyle/>
                    <a:p>
                      <a:r>
                        <a:rPr lang="en-US" altLang="zh-TW" b="1" dirty="0">
                          <a:solidFill>
                            <a:srgbClr val="FF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160</a:t>
                      </a:r>
                      <a:r>
                        <a:rPr lang="en-US" altLang="zh-TW" dirty="0">
                          <a:solidFill>
                            <a:schemeClr val="bg2">
                              <a:lumMod val="25000"/>
                            </a:schemeClr>
                          </a:solidFill>
                          <a:latin typeface="微軟正黑體" panose="020B0604030504040204" pitchFamily="34" charset="-120"/>
                          <a:ea typeface="微軟正黑體" panose="020B0604030504040204" pitchFamily="34" charset="-120"/>
                        </a:rPr>
                        <a:t>.11.22.22</a:t>
                      </a:r>
                      <a:endParaRPr lang="zh-TW" altLang="en-US" dirty="0">
                        <a:solidFill>
                          <a:schemeClr val="bg2">
                            <a:lumMod val="25000"/>
                          </a:schemeClr>
                        </a:solidFill>
                        <a:latin typeface="微軟正黑體" panose="020B0604030504040204" pitchFamily="34" charset="-120"/>
                        <a:ea typeface="微軟正黑體" panose="020B0604030504040204" pitchFamily="34" charset="-120"/>
                      </a:endParaRPr>
                    </a:p>
                  </a:txBody>
                  <a:tcPr anchor="ctr">
                    <a:solidFill>
                      <a:schemeClr val="accent5">
                        <a:lumMod val="20000"/>
                        <a:lumOff val="80000"/>
                      </a:schemeClr>
                    </a:solidFill>
                  </a:tcPr>
                </a:tc>
                <a:extLst>
                  <a:ext uri="{0D108BD9-81ED-4DB2-BD59-A6C34878D82A}">
                    <a16:rowId xmlns:a16="http://schemas.microsoft.com/office/drawing/2014/main" val="3063165327"/>
                  </a:ext>
                </a:extLst>
              </a:tr>
              <a:tr h="63992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b="1" dirty="0">
                          <a:solidFill>
                            <a:schemeClr val="bg2">
                              <a:lumMod val="25000"/>
                            </a:schemeClr>
                          </a:solidFill>
                          <a:ea typeface="標楷體" panose="03000509000000000000" pitchFamily="65" charset="-120"/>
                        </a:rPr>
                        <a:t>Class</a:t>
                      </a:r>
                      <a:r>
                        <a:rPr lang="en-US" altLang="zh-TW" sz="2000" b="1" dirty="0">
                          <a:solidFill>
                            <a:schemeClr val="bg2">
                              <a:lumMod val="25000"/>
                            </a:schemeClr>
                          </a:solidFill>
                        </a:rPr>
                        <a:t>  C</a:t>
                      </a:r>
                      <a:endParaRPr lang="zh-TW" altLang="en-US" sz="2000" b="1" dirty="0">
                        <a:solidFill>
                          <a:schemeClr val="bg2">
                            <a:lumMod val="25000"/>
                          </a:schemeClr>
                        </a:solidFill>
                      </a:endParaRPr>
                    </a:p>
                  </a:txBody>
                  <a:tcPr anchor="c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bg2">
                              <a:lumMod val="25000"/>
                            </a:schemeClr>
                          </a:solidFill>
                          <a:effectLst/>
                          <a:latin typeface="+mn-lt"/>
                          <a:ea typeface="標楷體" panose="03000509000000000000" pitchFamily="65" charset="-120"/>
                          <a:cs typeface="Arial" panose="020B0604020202020204" pitchFamily="34" charset="0"/>
                        </a:rPr>
                        <a:t>1  1  0</a:t>
                      </a:r>
                      <a:r>
                        <a:rPr lang="en-US" altLang="zh-TW" sz="1800" b="0" i="0" kern="1200" dirty="0">
                          <a:solidFill>
                            <a:schemeClr val="bg2">
                              <a:lumMod val="25000"/>
                            </a:schemeClr>
                          </a:solidFill>
                          <a:effectLst/>
                          <a:latin typeface="+mn-lt"/>
                          <a:ea typeface="標楷體" panose="03000509000000000000" pitchFamily="65" charset="-120"/>
                          <a:cs typeface="+mn-cs"/>
                        </a:rPr>
                        <a:t>  ×</a:t>
                      </a:r>
                      <a:r>
                        <a:rPr lang="zh-TW" altLang="en-US" sz="1800" b="0" i="0" kern="1200" dirty="0">
                          <a:solidFill>
                            <a:schemeClr val="bg2">
                              <a:lumMod val="25000"/>
                            </a:schemeClr>
                          </a:solidFill>
                          <a:effectLst/>
                          <a:latin typeface="+mn-lt"/>
                          <a:ea typeface="標楷體" panose="03000509000000000000" pitchFamily="65" charset="-120"/>
                          <a:cs typeface="+mn-cs"/>
                        </a:rPr>
                        <a:t>  </a:t>
                      </a:r>
                      <a:r>
                        <a:rPr lang="en-US" altLang="zh-TW" sz="1800" b="0" i="0" kern="1200" dirty="0">
                          <a:solidFill>
                            <a:schemeClr val="bg2">
                              <a:lumMod val="25000"/>
                            </a:schemeClr>
                          </a:solidFill>
                          <a:effectLst/>
                          <a:latin typeface="+mn-lt"/>
                          <a:ea typeface="標楷體" panose="03000509000000000000" pitchFamily="65" charset="-120"/>
                          <a:cs typeface="+mn-cs"/>
                        </a:rPr>
                        <a:t>×</a:t>
                      </a:r>
                      <a:r>
                        <a:rPr lang="zh-TW" altLang="en-US" sz="1800" b="0" i="0" kern="1200" dirty="0">
                          <a:solidFill>
                            <a:schemeClr val="bg2">
                              <a:lumMod val="25000"/>
                            </a:schemeClr>
                          </a:solidFill>
                          <a:effectLst/>
                          <a:latin typeface="+mn-lt"/>
                          <a:ea typeface="標楷體" panose="03000509000000000000" pitchFamily="65" charset="-120"/>
                          <a:cs typeface="+mn-cs"/>
                        </a:rPr>
                        <a:t>  </a:t>
                      </a:r>
                      <a:r>
                        <a:rPr lang="en-US" altLang="zh-TW" sz="1800" b="0" i="0" kern="1200" dirty="0">
                          <a:solidFill>
                            <a:schemeClr val="bg2">
                              <a:lumMod val="25000"/>
                            </a:schemeClr>
                          </a:solidFill>
                          <a:effectLst/>
                          <a:latin typeface="+mn-lt"/>
                          <a:ea typeface="標楷體" panose="03000509000000000000" pitchFamily="65" charset="-120"/>
                          <a:cs typeface="+mn-cs"/>
                        </a:rPr>
                        <a:t>×</a:t>
                      </a:r>
                      <a:r>
                        <a:rPr lang="zh-TW" altLang="en-US" sz="1800" b="0" i="0" kern="1200" dirty="0">
                          <a:solidFill>
                            <a:schemeClr val="bg2">
                              <a:lumMod val="25000"/>
                            </a:schemeClr>
                          </a:solidFill>
                          <a:effectLst/>
                          <a:latin typeface="+mn-lt"/>
                          <a:ea typeface="標楷體" panose="03000509000000000000" pitchFamily="65" charset="-120"/>
                          <a:cs typeface="+mn-cs"/>
                        </a:rPr>
                        <a:t>  </a:t>
                      </a:r>
                      <a:r>
                        <a:rPr lang="en-US" altLang="zh-TW" sz="1800" b="0" i="0" kern="1200" dirty="0">
                          <a:solidFill>
                            <a:schemeClr val="bg2">
                              <a:lumMod val="25000"/>
                            </a:schemeClr>
                          </a:solidFill>
                          <a:effectLst/>
                          <a:latin typeface="+mn-lt"/>
                          <a:ea typeface="標楷體" panose="03000509000000000000" pitchFamily="65" charset="-120"/>
                          <a:cs typeface="+mn-cs"/>
                        </a:rPr>
                        <a:t>×</a:t>
                      </a:r>
                      <a:r>
                        <a:rPr lang="zh-TW" altLang="en-US" sz="1800" b="0" i="0" kern="1200" dirty="0">
                          <a:solidFill>
                            <a:schemeClr val="bg2">
                              <a:lumMod val="25000"/>
                            </a:schemeClr>
                          </a:solidFill>
                          <a:effectLst/>
                          <a:latin typeface="+mn-lt"/>
                          <a:ea typeface="標楷體" panose="03000509000000000000" pitchFamily="65" charset="-120"/>
                          <a:cs typeface="+mn-cs"/>
                        </a:rPr>
                        <a:t>  </a:t>
                      </a:r>
                      <a:r>
                        <a:rPr lang="en-US" altLang="zh-TW" sz="1800" b="0" i="0" kern="1200" dirty="0">
                          <a:solidFill>
                            <a:schemeClr val="bg2">
                              <a:lumMod val="25000"/>
                            </a:schemeClr>
                          </a:solidFill>
                          <a:effectLst/>
                          <a:latin typeface="+mn-lt"/>
                          <a:ea typeface="標楷體" panose="03000509000000000000" pitchFamily="65" charset="-120"/>
                          <a:cs typeface="+mn-cs"/>
                        </a:rPr>
                        <a:t>×</a:t>
                      </a:r>
                      <a:r>
                        <a:rPr lang="zh-TW" altLang="en-US" sz="1800" b="0" i="0" kern="1200" dirty="0">
                          <a:solidFill>
                            <a:schemeClr val="bg2">
                              <a:lumMod val="25000"/>
                            </a:schemeClr>
                          </a:solidFill>
                          <a:effectLst/>
                          <a:latin typeface="+mn-lt"/>
                          <a:ea typeface="標楷體" panose="03000509000000000000" pitchFamily="65" charset="-120"/>
                          <a:cs typeface="+mn-cs"/>
                        </a:rPr>
                        <a:t> </a:t>
                      </a:r>
                      <a:endParaRPr lang="zh-TW" altLang="en-US" dirty="0">
                        <a:solidFill>
                          <a:schemeClr val="bg2">
                            <a:lumMod val="25000"/>
                          </a:schemeClr>
                        </a:solidFill>
                        <a:latin typeface="+mn-lt"/>
                      </a:endParaRPr>
                    </a:p>
                  </a:txBody>
                  <a:tcPr anchor="ctr">
                    <a:solidFill>
                      <a:schemeClr val="accent5">
                        <a:lumMod val="20000"/>
                        <a:lumOff val="80000"/>
                      </a:schemeClr>
                    </a:solidFill>
                  </a:tcPr>
                </a:tc>
                <a:tc>
                  <a:txBody>
                    <a:bodyPr/>
                    <a:lstStyle/>
                    <a:p>
                      <a:pPr algn="ctr"/>
                      <a:r>
                        <a:rPr lang="en-US" altLang="zh-TW" dirty="0">
                          <a:solidFill>
                            <a:schemeClr val="bg2">
                              <a:lumMod val="25000"/>
                            </a:schemeClr>
                          </a:solidFill>
                          <a:ea typeface="標楷體" panose="03000509000000000000" pitchFamily="65" charset="-120"/>
                        </a:rPr>
                        <a:t>192-223</a:t>
                      </a:r>
                      <a:endParaRPr lang="zh-TW" altLang="en-US" dirty="0">
                        <a:solidFill>
                          <a:schemeClr val="bg2">
                            <a:lumMod val="25000"/>
                          </a:schemeClr>
                        </a:solidFill>
                      </a:endParaRPr>
                    </a:p>
                  </a:txBody>
                  <a:tcPr anchor="ctr">
                    <a:solidFill>
                      <a:schemeClr val="accent5">
                        <a:lumMod val="20000"/>
                        <a:lumOff val="80000"/>
                      </a:schemeClr>
                    </a:solidFill>
                  </a:tcPr>
                </a:tc>
                <a:tc>
                  <a:txBody>
                    <a:bodyPr/>
                    <a:lstStyle/>
                    <a:p>
                      <a:r>
                        <a:rPr lang="en-US" altLang="zh-TW" b="1" dirty="0">
                          <a:solidFill>
                            <a:srgbClr val="FF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195</a:t>
                      </a:r>
                      <a:r>
                        <a:rPr lang="en-US" altLang="zh-TW" dirty="0">
                          <a:solidFill>
                            <a:schemeClr val="bg2">
                              <a:lumMod val="25000"/>
                            </a:schemeClr>
                          </a:solidFill>
                          <a:latin typeface="微軟正黑體" panose="020B0604030504040204" pitchFamily="34" charset="-120"/>
                          <a:ea typeface="微軟正黑體" panose="020B0604030504040204" pitchFamily="34" charset="-120"/>
                        </a:rPr>
                        <a:t>.11.22.22</a:t>
                      </a:r>
                      <a:endParaRPr lang="zh-TW" altLang="en-US" dirty="0">
                        <a:solidFill>
                          <a:schemeClr val="bg2">
                            <a:lumMod val="25000"/>
                          </a:schemeClr>
                        </a:solidFill>
                        <a:latin typeface="微軟正黑體" panose="020B0604030504040204" pitchFamily="34" charset="-120"/>
                        <a:ea typeface="微軟正黑體" panose="020B0604030504040204" pitchFamily="34" charset="-120"/>
                      </a:endParaRPr>
                    </a:p>
                  </a:txBody>
                  <a:tcPr anchor="ctr">
                    <a:solidFill>
                      <a:schemeClr val="accent5">
                        <a:lumMod val="20000"/>
                        <a:lumOff val="80000"/>
                      </a:schemeClr>
                    </a:solidFill>
                  </a:tcPr>
                </a:tc>
                <a:extLst>
                  <a:ext uri="{0D108BD9-81ED-4DB2-BD59-A6C34878D82A}">
                    <a16:rowId xmlns:a16="http://schemas.microsoft.com/office/drawing/2014/main" val="3801530007"/>
                  </a:ext>
                </a:extLst>
              </a:tr>
              <a:tr h="63992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b="1" dirty="0">
                          <a:solidFill>
                            <a:schemeClr val="bg2">
                              <a:lumMod val="25000"/>
                            </a:schemeClr>
                          </a:solidFill>
                          <a:ea typeface="標楷體" panose="03000509000000000000" pitchFamily="65" charset="-120"/>
                        </a:rPr>
                        <a:t>Class</a:t>
                      </a:r>
                      <a:r>
                        <a:rPr lang="en-US" altLang="zh-TW" sz="2000" b="1" dirty="0">
                          <a:solidFill>
                            <a:schemeClr val="bg2">
                              <a:lumMod val="25000"/>
                            </a:schemeClr>
                          </a:solidFill>
                        </a:rPr>
                        <a:t>  D</a:t>
                      </a:r>
                      <a:endParaRPr lang="zh-TW" altLang="en-US" sz="2000" b="1" dirty="0">
                        <a:solidFill>
                          <a:schemeClr val="bg2">
                            <a:lumMod val="25000"/>
                          </a:schemeClr>
                        </a:solidFill>
                      </a:endParaRPr>
                    </a:p>
                  </a:txBody>
                  <a:tcPr anchor="ctr"/>
                </a:tc>
                <a:tc>
                  <a:txBody>
                    <a:bodyPr/>
                    <a:lstStyle/>
                    <a:p>
                      <a:pPr algn="ctr"/>
                      <a:r>
                        <a:rPr lang="en-US" altLang="zh-TW" sz="1800" b="0" i="0" kern="1200" dirty="0">
                          <a:solidFill>
                            <a:schemeClr val="bg2">
                              <a:lumMod val="25000"/>
                            </a:schemeClr>
                          </a:solidFill>
                          <a:effectLst/>
                          <a:latin typeface="+mn-lt"/>
                          <a:ea typeface="標楷體" panose="03000509000000000000" pitchFamily="65" charset="-120"/>
                          <a:cs typeface="Arial" panose="020B0604020202020204" pitchFamily="34" charset="0"/>
                        </a:rPr>
                        <a:t>1  1  1  0</a:t>
                      </a:r>
                      <a:r>
                        <a:rPr lang="en-US" altLang="zh-TW" sz="1800" b="0" i="0" kern="1200" dirty="0">
                          <a:solidFill>
                            <a:schemeClr val="bg2">
                              <a:lumMod val="25000"/>
                            </a:schemeClr>
                          </a:solidFill>
                          <a:effectLst/>
                          <a:latin typeface="+mn-lt"/>
                          <a:ea typeface="標楷體" panose="03000509000000000000" pitchFamily="65" charset="-120"/>
                          <a:cs typeface="+mn-cs"/>
                        </a:rPr>
                        <a:t>  ×</a:t>
                      </a:r>
                      <a:r>
                        <a:rPr lang="zh-TW" altLang="en-US" sz="1800" b="0" i="0" kern="1200" dirty="0">
                          <a:solidFill>
                            <a:schemeClr val="bg2">
                              <a:lumMod val="25000"/>
                            </a:schemeClr>
                          </a:solidFill>
                          <a:effectLst/>
                          <a:latin typeface="+mn-lt"/>
                          <a:ea typeface="標楷體" panose="03000509000000000000" pitchFamily="65" charset="-120"/>
                          <a:cs typeface="+mn-cs"/>
                        </a:rPr>
                        <a:t>  </a:t>
                      </a:r>
                      <a:r>
                        <a:rPr lang="en-US" altLang="zh-TW" sz="1800" b="0" i="0" kern="1200" dirty="0">
                          <a:solidFill>
                            <a:schemeClr val="bg2">
                              <a:lumMod val="25000"/>
                            </a:schemeClr>
                          </a:solidFill>
                          <a:effectLst/>
                          <a:latin typeface="+mn-lt"/>
                          <a:ea typeface="標楷體" panose="03000509000000000000" pitchFamily="65" charset="-120"/>
                          <a:cs typeface="+mn-cs"/>
                        </a:rPr>
                        <a:t>×</a:t>
                      </a:r>
                      <a:r>
                        <a:rPr lang="zh-TW" altLang="en-US" sz="1800" b="0" i="0" kern="1200" dirty="0">
                          <a:solidFill>
                            <a:schemeClr val="bg2">
                              <a:lumMod val="25000"/>
                            </a:schemeClr>
                          </a:solidFill>
                          <a:effectLst/>
                          <a:latin typeface="+mn-lt"/>
                          <a:ea typeface="標楷體" panose="03000509000000000000" pitchFamily="65" charset="-120"/>
                          <a:cs typeface="+mn-cs"/>
                        </a:rPr>
                        <a:t>  </a:t>
                      </a:r>
                      <a:r>
                        <a:rPr lang="en-US" altLang="zh-TW" sz="1800" b="0" i="0" kern="1200" dirty="0">
                          <a:solidFill>
                            <a:schemeClr val="bg2">
                              <a:lumMod val="25000"/>
                            </a:schemeClr>
                          </a:solidFill>
                          <a:effectLst/>
                          <a:latin typeface="+mn-lt"/>
                          <a:ea typeface="標楷體" panose="03000509000000000000" pitchFamily="65" charset="-120"/>
                          <a:cs typeface="+mn-cs"/>
                        </a:rPr>
                        <a:t>×</a:t>
                      </a:r>
                      <a:r>
                        <a:rPr lang="zh-TW" altLang="en-US" sz="1800" b="0" i="0" kern="1200" dirty="0">
                          <a:solidFill>
                            <a:schemeClr val="bg2">
                              <a:lumMod val="25000"/>
                            </a:schemeClr>
                          </a:solidFill>
                          <a:effectLst/>
                          <a:latin typeface="+mn-lt"/>
                          <a:ea typeface="標楷體" panose="03000509000000000000" pitchFamily="65" charset="-120"/>
                          <a:cs typeface="+mn-cs"/>
                        </a:rPr>
                        <a:t>  </a:t>
                      </a:r>
                      <a:r>
                        <a:rPr lang="en-US" altLang="zh-TW" sz="1800" b="0" i="0" kern="1200" dirty="0">
                          <a:solidFill>
                            <a:schemeClr val="bg2">
                              <a:lumMod val="25000"/>
                            </a:schemeClr>
                          </a:solidFill>
                          <a:effectLst/>
                          <a:latin typeface="+mn-lt"/>
                          <a:ea typeface="標楷體" panose="03000509000000000000" pitchFamily="65" charset="-120"/>
                          <a:cs typeface="+mn-cs"/>
                        </a:rPr>
                        <a:t>×</a:t>
                      </a:r>
                      <a:r>
                        <a:rPr lang="zh-TW" altLang="en-US" sz="1800" b="0" i="0" kern="1200" dirty="0">
                          <a:solidFill>
                            <a:schemeClr val="bg2">
                              <a:lumMod val="25000"/>
                            </a:schemeClr>
                          </a:solidFill>
                          <a:effectLst/>
                          <a:latin typeface="+mn-lt"/>
                          <a:ea typeface="標楷體" panose="03000509000000000000" pitchFamily="65" charset="-120"/>
                          <a:cs typeface="+mn-cs"/>
                        </a:rPr>
                        <a:t> </a:t>
                      </a:r>
                      <a:endParaRPr lang="zh-TW" altLang="en-US" dirty="0">
                        <a:solidFill>
                          <a:schemeClr val="bg2">
                            <a:lumMod val="25000"/>
                          </a:schemeClr>
                        </a:solidFill>
                        <a:latin typeface="+mn-lt"/>
                      </a:endParaRPr>
                    </a:p>
                  </a:txBody>
                  <a:tcPr anchor="ctr"/>
                </a:tc>
                <a:tc>
                  <a:txBody>
                    <a:bodyPr/>
                    <a:lstStyle/>
                    <a:p>
                      <a:pPr algn="ctr"/>
                      <a:r>
                        <a:rPr lang="en-US" altLang="zh-TW" dirty="0">
                          <a:solidFill>
                            <a:schemeClr val="bg2">
                              <a:lumMod val="25000"/>
                            </a:schemeClr>
                          </a:solidFill>
                          <a:ea typeface="標楷體" panose="03000509000000000000" pitchFamily="65" charset="-120"/>
                        </a:rPr>
                        <a:t>224-239</a:t>
                      </a:r>
                      <a:endParaRPr lang="zh-TW" altLang="en-US" dirty="0">
                        <a:solidFill>
                          <a:schemeClr val="bg2">
                            <a:lumMod val="25000"/>
                          </a:schemeClr>
                        </a:solidFill>
                      </a:endParaRPr>
                    </a:p>
                  </a:txBody>
                  <a:tcPr anchor="ctr"/>
                </a:tc>
                <a:tc rowSpan="2">
                  <a:txBody>
                    <a:bodyPr/>
                    <a:lstStyle/>
                    <a:p>
                      <a:r>
                        <a:rPr lang="zh-TW" altLang="en-US" dirty="0">
                          <a:solidFill>
                            <a:schemeClr val="bg2">
                              <a:lumMod val="25000"/>
                            </a:schemeClr>
                          </a:solidFill>
                          <a:latin typeface="微軟正黑體" panose="020B0604030504040204" pitchFamily="34" charset="-120"/>
                          <a:ea typeface="微軟正黑體" panose="020B0604030504040204" pitchFamily="34" charset="-120"/>
                        </a:rPr>
                        <a:t>多播</a:t>
                      </a:r>
                      <a:r>
                        <a:rPr lang="en-US" altLang="zh-TW" dirty="0">
                          <a:solidFill>
                            <a:schemeClr val="bg2">
                              <a:lumMod val="25000"/>
                            </a:schemeClr>
                          </a:solidFill>
                          <a:latin typeface="微軟正黑體" panose="020B0604030504040204" pitchFamily="34" charset="-120"/>
                          <a:ea typeface="微軟正黑體" panose="020B0604030504040204" pitchFamily="34" charset="-120"/>
                        </a:rPr>
                        <a:t>(Multicast)</a:t>
                      </a:r>
                    </a:p>
                    <a:p>
                      <a:r>
                        <a:rPr lang="zh-TW" altLang="en-US" dirty="0">
                          <a:solidFill>
                            <a:schemeClr val="bg2">
                              <a:lumMod val="25000"/>
                            </a:schemeClr>
                          </a:solidFill>
                          <a:latin typeface="微軟正黑體" panose="020B0604030504040204" pitchFamily="34" charset="-120"/>
                          <a:ea typeface="微軟正黑體" panose="020B0604030504040204" pitchFamily="34" charset="-120"/>
                        </a:rPr>
                        <a:t>保留作為特殊用途</a:t>
                      </a:r>
                    </a:p>
                  </a:txBody>
                  <a:tcPr anchor="ctr"/>
                </a:tc>
                <a:extLst>
                  <a:ext uri="{0D108BD9-81ED-4DB2-BD59-A6C34878D82A}">
                    <a16:rowId xmlns:a16="http://schemas.microsoft.com/office/drawing/2014/main" val="4245896096"/>
                  </a:ext>
                </a:extLst>
              </a:tr>
              <a:tr h="63992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b="1" dirty="0">
                          <a:solidFill>
                            <a:schemeClr val="bg2">
                              <a:lumMod val="25000"/>
                            </a:schemeClr>
                          </a:solidFill>
                          <a:ea typeface="標楷體" panose="03000509000000000000" pitchFamily="65" charset="-120"/>
                        </a:rPr>
                        <a:t>Class</a:t>
                      </a:r>
                      <a:r>
                        <a:rPr lang="en-US" altLang="zh-TW" sz="2000" b="1" dirty="0">
                          <a:solidFill>
                            <a:schemeClr val="bg2">
                              <a:lumMod val="25000"/>
                            </a:schemeClr>
                          </a:solidFill>
                        </a:rPr>
                        <a:t>  E</a:t>
                      </a:r>
                      <a:endParaRPr lang="zh-TW" altLang="en-US" sz="2000" b="1" dirty="0">
                        <a:solidFill>
                          <a:schemeClr val="bg2">
                            <a:lumMod val="25000"/>
                          </a:schemeClr>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bg2">
                              <a:lumMod val="25000"/>
                            </a:schemeClr>
                          </a:solidFill>
                          <a:effectLst/>
                          <a:latin typeface="+mn-lt"/>
                          <a:ea typeface="標楷體" panose="03000509000000000000" pitchFamily="65" charset="-120"/>
                          <a:cs typeface="Arial" panose="020B0604020202020204" pitchFamily="34" charset="0"/>
                        </a:rPr>
                        <a:t>1  1  1  1</a:t>
                      </a:r>
                      <a:r>
                        <a:rPr lang="en-US" altLang="zh-TW" sz="1800" b="0" i="0" kern="1200" dirty="0">
                          <a:solidFill>
                            <a:schemeClr val="bg2">
                              <a:lumMod val="25000"/>
                            </a:schemeClr>
                          </a:solidFill>
                          <a:effectLst/>
                          <a:latin typeface="+mn-lt"/>
                          <a:ea typeface="標楷體" panose="03000509000000000000" pitchFamily="65" charset="-120"/>
                          <a:cs typeface="+mn-cs"/>
                        </a:rPr>
                        <a:t>  ×</a:t>
                      </a:r>
                      <a:r>
                        <a:rPr lang="zh-TW" altLang="en-US" sz="1800" b="0" i="0" kern="1200" dirty="0">
                          <a:solidFill>
                            <a:schemeClr val="bg2">
                              <a:lumMod val="25000"/>
                            </a:schemeClr>
                          </a:solidFill>
                          <a:effectLst/>
                          <a:latin typeface="+mn-lt"/>
                          <a:ea typeface="標楷體" panose="03000509000000000000" pitchFamily="65" charset="-120"/>
                          <a:cs typeface="+mn-cs"/>
                        </a:rPr>
                        <a:t>  </a:t>
                      </a:r>
                      <a:r>
                        <a:rPr lang="en-US" altLang="zh-TW" sz="1800" b="0" i="0" kern="1200" dirty="0">
                          <a:solidFill>
                            <a:schemeClr val="bg2">
                              <a:lumMod val="25000"/>
                            </a:schemeClr>
                          </a:solidFill>
                          <a:effectLst/>
                          <a:latin typeface="+mn-lt"/>
                          <a:ea typeface="標楷體" panose="03000509000000000000" pitchFamily="65" charset="-120"/>
                          <a:cs typeface="+mn-cs"/>
                        </a:rPr>
                        <a:t>×</a:t>
                      </a:r>
                      <a:r>
                        <a:rPr lang="zh-TW" altLang="en-US" sz="1800" b="0" i="0" kern="1200" dirty="0">
                          <a:solidFill>
                            <a:schemeClr val="bg2">
                              <a:lumMod val="25000"/>
                            </a:schemeClr>
                          </a:solidFill>
                          <a:effectLst/>
                          <a:latin typeface="+mn-lt"/>
                          <a:ea typeface="標楷體" panose="03000509000000000000" pitchFamily="65" charset="-120"/>
                          <a:cs typeface="+mn-cs"/>
                        </a:rPr>
                        <a:t>  </a:t>
                      </a:r>
                      <a:r>
                        <a:rPr lang="en-US" altLang="zh-TW" sz="1800" b="0" i="0" kern="1200" dirty="0">
                          <a:solidFill>
                            <a:schemeClr val="bg2">
                              <a:lumMod val="25000"/>
                            </a:schemeClr>
                          </a:solidFill>
                          <a:effectLst/>
                          <a:latin typeface="+mn-lt"/>
                          <a:ea typeface="標楷體" panose="03000509000000000000" pitchFamily="65" charset="-120"/>
                          <a:cs typeface="+mn-cs"/>
                        </a:rPr>
                        <a:t>×</a:t>
                      </a:r>
                      <a:r>
                        <a:rPr lang="zh-TW" altLang="en-US" sz="1800" b="0" i="0" kern="1200" dirty="0">
                          <a:solidFill>
                            <a:schemeClr val="bg2">
                              <a:lumMod val="25000"/>
                            </a:schemeClr>
                          </a:solidFill>
                          <a:effectLst/>
                          <a:latin typeface="+mn-lt"/>
                          <a:ea typeface="標楷體" panose="03000509000000000000" pitchFamily="65" charset="-120"/>
                          <a:cs typeface="+mn-cs"/>
                        </a:rPr>
                        <a:t>  </a:t>
                      </a:r>
                      <a:r>
                        <a:rPr lang="en-US" altLang="zh-TW" sz="1800" b="0" i="0" kern="1200" dirty="0">
                          <a:solidFill>
                            <a:schemeClr val="bg2">
                              <a:lumMod val="25000"/>
                            </a:schemeClr>
                          </a:solidFill>
                          <a:effectLst/>
                          <a:latin typeface="+mn-lt"/>
                          <a:ea typeface="標楷體" panose="03000509000000000000" pitchFamily="65" charset="-120"/>
                          <a:cs typeface="+mn-cs"/>
                        </a:rPr>
                        <a:t>×</a:t>
                      </a:r>
                      <a:r>
                        <a:rPr lang="zh-TW" altLang="en-US" sz="1800" b="0" i="0" kern="1200" dirty="0">
                          <a:solidFill>
                            <a:schemeClr val="bg2">
                              <a:lumMod val="25000"/>
                            </a:schemeClr>
                          </a:solidFill>
                          <a:effectLst/>
                          <a:latin typeface="+mn-lt"/>
                          <a:ea typeface="標楷體" panose="03000509000000000000" pitchFamily="65" charset="-120"/>
                          <a:cs typeface="+mn-cs"/>
                        </a:rPr>
                        <a:t> </a:t>
                      </a:r>
                      <a:endParaRPr lang="zh-TW" altLang="en-US" dirty="0">
                        <a:solidFill>
                          <a:schemeClr val="bg2">
                            <a:lumMod val="25000"/>
                          </a:schemeClr>
                        </a:solidFill>
                        <a:latin typeface="+mn-lt"/>
                      </a:endParaRPr>
                    </a:p>
                  </a:txBody>
                  <a:tcPr anchor="ctr"/>
                </a:tc>
                <a:tc>
                  <a:txBody>
                    <a:bodyPr/>
                    <a:lstStyle/>
                    <a:p>
                      <a:pPr algn="ctr"/>
                      <a:r>
                        <a:rPr lang="en-US" altLang="zh-TW" dirty="0">
                          <a:solidFill>
                            <a:schemeClr val="bg2">
                              <a:lumMod val="25000"/>
                            </a:schemeClr>
                          </a:solidFill>
                          <a:ea typeface="標楷體" panose="03000509000000000000" pitchFamily="65" charset="-120"/>
                        </a:rPr>
                        <a:t>240-255</a:t>
                      </a:r>
                      <a:endParaRPr lang="zh-TW" altLang="en-US" dirty="0">
                        <a:solidFill>
                          <a:schemeClr val="bg2">
                            <a:lumMod val="25000"/>
                          </a:schemeClr>
                        </a:solidFill>
                      </a:endParaRPr>
                    </a:p>
                  </a:txBody>
                  <a:tcPr anchor="ctr"/>
                </a:tc>
                <a:tc vMerge="1">
                  <a:txBody>
                    <a:bodyPr/>
                    <a:lstStyle/>
                    <a:p>
                      <a:endParaRPr lang="zh-TW" altLang="en-US" dirty="0"/>
                    </a:p>
                  </a:txBody>
                  <a:tcPr/>
                </a:tc>
                <a:extLst>
                  <a:ext uri="{0D108BD9-81ED-4DB2-BD59-A6C34878D82A}">
                    <a16:rowId xmlns:a16="http://schemas.microsoft.com/office/drawing/2014/main" val="3449279154"/>
                  </a:ext>
                </a:extLst>
              </a:tr>
            </a:tbl>
          </a:graphicData>
        </a:graphic>
      </p:graphicFrame>
    </p:spTree>
    <p:extLst>
      <p:ext uri="{BB962C8B-B14F-4D97-AF65-F5344CB8AC3E}">
        <p14:creationId xmlns:p14="http://schemas.microsoft.com/office/powerpoint/2010/main" val="309470995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62412" y="217406"/>
            <a:ext cx="7203891" cy="732153"/>
          </a:xfrm>
        </p:spPr>
        <p:txBody>
          <a:bodyPr/>
          <a:lstStyle/>
          <a:p>
            <a:pPr algn="ctr"/>
            <a:r>
              <a:rPr lang="en-US" altLang="zh-TW" dirty="0"/>
              <a:t>IPv4</a:t>
            </a:r>
            <a:r>
              <a:rPr lang="zh-TW" altLang="en-US" dirty="0"/>
              <a:t>位址分級制</a:t>
            </a:r>
            <a:r>
              <a:rPr lang="en-US" altLang="zh-TW" dirty="0"/>
              <a:t>:</a:t>
            </a:r>
            <a:r>
              <a:rPr lang="zh-TW" altLang="en-US" dirty="0"/>
              <a:t>等級範圍</a:t>
            </a:r>
          </a:p>
        </p:txBody>
      </p:sp>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sp>
        <p:nvSpPr>
          <p:cNvPr id="3" name="矩形 2"/>
          <p:cNvSpPr/>
          <p:nvPr/>
        </p:nvSpPr>
        <p:spPr>
          <a:xfrm>
            <a:off x="139942" y="906915"/>
            <a:ext cx="5270258" cy="369332"/>
          </a:xfrm>
          <a:prstGeom prst="rect">
            <a:avLst/>
          </a:prstGeom>
        </p:spPr>
        <p:txBody>
          <a:bodyPr wrap="square">
            <a:spAutoFit/>
          </a:bodyPr>
          <a:lstStyle/>
          <a:p>
            <a:r>
              <a:rPr lang="en-US" altLang="zh-TW" dirty="0"/>
              <a:t>https://en.wikipedia.org/wiki/Classful_network</a:t>
            </a:r>
            <a:endParaRPr lang="zh-TW" altLang="en-US" dirty="0"/>
          </a:p>
        </p:txBody>
      </p:sp>
      <p:sp>
        <p:nvSpPr>
          <p:cNvPr id="7" name="矩形 6"/>
          <p:cNvSpPr/>
          <p:nvPr/>
        </p:nvSpPr>
        <p:spPr>
          <a:xfrm>
            <a:off x="139942" y="1194838"/>
            <a:ext cx="9285012" cy="369332"/>
          </a:xfrm>
          <a:prstGeom prst="rect">
            <a:avLst/>
          </a:prstGeom>
        </p:spPr>
        <p:txBody>
          <a:bodyPr wrap="square">
            <a:spAutoFit/>
          </a:bodyPr>
          <a:lstStyle/>
          <a:p>
            <a:r>
              <a:rPr lang="zh-TW" altLang="en-US" dirty="0">
                <a:latin typeface="標楷體" panose="03000509000000000000" pitchFamily="65" charset="-120"/>
                <a:ea typeface="標楷體" panose="03000509000000000000" pitchFamily="65" charset="-120"/>
              </a:rPr>
              <a:t>分類網路</a:t>
            </a:r>
            <a:r>
              <a:rPr lang="en-US" altLang="zh-TW" dirty="0">
                <a:latin typeface="標楷體" panose="03000509000000000000" pitchFamily="65" charset="-120"/>
                <a:ea typeface="標楷體" panose="03000509000000000000" pitchFamily="65" charset="-120"/>
              </a:rPr>
              <a:t>(</a:t>
            </a:r>
            <a:r>
              <a:rPr lang="en-US" altLang="zh-TW" dirty="0" err="1">
                <a:latin typeface="標楷體" panose="03000509000000000000" pitchFamily="65" charset="-120"/>
                <a:ea typeface="標楷體" panose="03000509000000000000" pitchFamily="65" charset="-120"/>
              </a:rPr>
              <a:t>Classful</a:t>
            </a:r>
            <a:r>
              <a:rPr lang="en-US" altLang="zh-TW" dirty="0">
                <a:latin typeface="標楷體" panose="03000509000000000000" pitchFamily="65" charset="-120"/>
                <a:ea typeface="標楷體" panose="03000509000000000000" pitchFamily="65" charset="-120"/>
              </a:rPr>
              <a:t> Addressing)</a:t>
            </a:r>
            <a:r>
              <a:rPr lang="zh-TW" altLang="en-US" dirty="0">
                <a:latin typeface="標楷體" panose="03000509000000000000" pitchFamily="65" charset="-120"/>
                <a:ea typeface="標楷體" panose="03000509000000000000" pitchFamily="65" charset="-120"/>
              </a:rPr>
              <a:t>或稱「分級式定址」</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 將</a:t>
            </a:r>
            <a:r>
              <a:rPr lang="en-US" altLang="zh-TW" dirty="0">
                <a:latin typeface="標楷體" panose="03000509000000000000" pitchFamily="65" charset="-120"/>
                <a:ea typeface="標楷體" panose="03000509000000000000" pitchFamily="65" charset="-120"/>
              </a:rPr>
              <a:t>IPv4</a:t>
            </a:r>
            <a:r>
              <a:rPr lang="zh-TW" altLang="en-US" dirty="0">
                <a:latin typeface="標楷體" panose="03000509000000000000" pitchFamily="65" charset="-120"/>
                <a:ea typeface="標楷體" panose="03000509000000000000" pitchFamily="65" charset="-120"/>
              </a:rPr>
              <a:t>的</a:t>
            </a:r>
            <a:r>
              <a:rPr lang="en-US" altLang="zh-TW" dirty="0">
                <a:latin typeface="標楷體" panose="03000509000000000000" pitchFamily="65" charset="-120"/>
                <a:ea typeface="標楷體" panose="03000509000000000000" pitchFamily="65" charset="-120"/>
              </a:rPr>
              <a:t>IP</a:t>
            </a:r>
            <a:r>
              <a:rPr lang="zh-TW" altLang="en-US" dirty="0">
                <a:latin typeface="標楷體" panose="03000509000000000000" pitchFamily="65" charset="-120"/>
                <a:ea typeface="標楷體" panose="03000509000000000000" pitchFamily="65" charset="-120"/>
              </a:rPr>
              <a:t>位址分成</a:t>
            </a:r>
            <a:r>
              <a:rPr lang="zh-TW" altLang="en-US" b="1" dirty="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五個級別</a:t>
            </a:r>
          </a:p>
        </p:txBody>
      </p:sp>
      <p:graphicFrame>
        <p:nvGraphicFramePr>
          <p:cNvPr id="80" name="內容版面配置區 3"/>
          <p:cNvGraphicFramePr>
            <a:graphicFrameLocks noGrp="1"/>
          </p:cNvGraphicFramePr>
          <p:nvPr>
            <p:ph idx="1"/>
            <p:extLst/>
          </p:nvPr>
        </p:nvGraphicFramePr>
        <p:xfrm>
          <a:off x="265460" y="1564170"/>
          <a:ext cx="8805386" cy="3839720"/>
        </p:xfrm>
        <a:graphic>
          <a:graphicData uri="http://schemas.openxmlformats.org/drawingml/2006/table">
            <a:tbl>
              <a:tblPr firstRow="1" bandRow="1">
                <a:tableStyleId>{00A15C55-8517-42AA-B614-E9B94910E393}</a:tableStyleId>
              </a:tblPr>
              <a:tblGrid>
                <a:gridCol w="967918">
                  <a:extLst>
                    <a:ext uri="{9D8B030D-6E8A-4147-A177-3AD203B41FA5}">
                      <a16:colId xmlns:a16="http://schemas.microsoft.com/office/drawing/2014/main" val="3281495210"/>
                    </a:ext>
                  </a:extLst>
                </a:gridCol>
                <a:gridCol w="2383267">
                  <a:extLst>
                    <a:ext uri="{9D8B030D-6E8A-4147-A177-3AD203B41FA5}">
                      <a16:colId xmlns:a16="http://schemas.microsoft.com/office/drawing/2014/main" val="2705521647"/>
                    </a:ext>
                  </a:extLst>
                </a:gridCol>
                <a:gridCol w="1899309">
                  <a:extLst>
                    <a:ext uri="{9D8B030D-6E8A-4147-A177-3AD203B41FA5}">
                      <a16:colId xmlns:a16="http://schemas.microsoft.com/office/drawing/2014/main" val="784196784"/>
                    </a:ext>
                  </a:extLst>
                </a:gridCol>
                <a:gridCol w="3554892">
                  <a:extLst>
                    <a:ext uri="{9D8B030D-6E8A-4147-A177-3AD203B41FA5}">
                      <a16:colId xmlns:a16="http://schemas.microsoft.com/office/drawing/2014/main" val="1673491304"/>
                    </a:ext>
                  </a:extLst>
                </a:gridCol>
              </a:tblGrid>
              <a:tr h="584282">
                <a:tc>
                  <a:txBody>
                    <a:bodyPr/>
                    <a:lstStyle/>
                    <a:p>
                      <a:pPr algn="ctr"/>
                      <a:r>
                        <a:rPr lang="zh-TW" altLang="en-US" dirty="0">
                          <a:latin typeface="微軟正黑體" panose="020B0604030504040204" pitchFamily="34" charset="-120"/>
                          <a:ea typeface="微軟正黑體" panose="020B0604030504040204" pitchFamily="34" charset="-120"/>
                        </a:rPr>
                        <a:t>類型</a:t>
                      </a:r>
                    </a:p>
                  </a:txBody>
                  <a:tcPr>
                    <a:solidFill>
                      <a:srgbClr val="BE6012"/>
                    </a:solidFill>
                  </a:tcPr>
                </a:tc>
                <a:tc>
                  <a:txBody>
                    <a:bodyPr/>
                    <a:lstStyle/>
                    <a:p>
                      <a:pPr algn="ctr"/>
                      <a:r>
                        <a:rPr lang="zh-TW" altLang="en-US" dirty="0">
                          <a:latin typeface="微軟正黑體" panose="020B0604030504040204" pitchFamily="34" charset="-120"/>
                          <a:ea typeface="微軟正黑體" panose="020B0604030504040204" pitchFamily="34" charset="-120"/>
                        </a:rPr>
                        <a:t>定義</a:t>
                      </a:r>
                      <a:r>
                        <a:rPr lang="en-US" altLang="zh-TW" dirty="0">
                          <a:latin typeface="微軟正黑體" panose="020B0604030504040204" pitchFamily="34" charset="-120"/>
                          <a:ea typeface="微軟正黑體" panose="020B0604030504040204" pitchFamily="34" charset="-120"/>
                        </a:rPr>
                        <a:t>::</a:t>
                      </a:r>
                    </a:p>
                    <a:p>
                      <a:pPr algn="ctr"/>
                      <a:r>
                        <a:rPr lang="zh-TW" altLang="en-US" dirty="0">
                          <a:latin typeface="微軟正黑體" panose="020B0604030504040204" pitchFamily="34" charset="-120"/>
                          <a:ea typeface="微軟正黑體" panose="020B0604030504040204" pitchFamily="34" charset="-120"/>
                        </a:rPr>
                        <a:t>第</a:t>
                      </a:r>
                      <a:r>
                        <a:rPr lang="en-US" altLang="zh-TW" dirty="0">
                          <a:latin typeface="+mn-lt"/>
                          <a:ea typeface="微軟正黑體" panose="020B0604030504040204" pitchFamily="34" charset="-120"/>
                        </a:rPr>
                        <a:t>1</a:t>
                      </a:r>
                      <a:r>
                        <a:rPr lang="zh-TW" altLang="en-US" dirty="0">
                          <a:latin typeface="+mn-lt"/>
                          <a:ea typeface="微軟正黑體" panose="020B0604030504040204" pitchFamily="34" charset="-120"/>
                        </a:rPr>
                        <a:t>組</a:t>
                      </a:r>
                      <a:r>
                        <a:rPr lang="zh-TW" altLang="en-US" dirty="0">
                          <a:latin typeface="微軟正黑體" panose="020B0604030504040204" pitchFamily="34" charset="-120"/>
                          <a:ea typeface="微軟正黑體" panose="020B0604030504040204" pitchFamily="34" charset="-120"/>
                        </a:rPr>
                        <a:t>的二進位值</a:t>
                      </a:r>
                      <a:endParaRPr lang="zh-TW" altLang="en-US" dirty="0">
                        <a:ea typeface="標楷體" panose="03000509000000000000" pitchFamily="65" charset="-120"/>
                      </a:endParaRPr>
                    </a:p>
                  </a:txBody>
                  <a:tcPr>
                    <a:solidFill>
                      <a:srgbClr val="BE601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mn-lt"/>
                          <a:ea typeface="微軟正黑體" panose="020B0604030504040204" pitchFamily="34" charset="-120"/>
                        </a:rPr>
                        <a:t>IP</a:t>
                      </a:r>
                      <a:r>
                        <a:rPr lang="zh-TW" altLang="en-US" dirty="0">
                          <a:latin typeface="微軟正黑體" panose="020B0604030504040204" pitchFamily="34" charset="-120"/>
                          <a:ea typeface="微軟正黑體" panose="020B0604030504040204" pitchFamily="34" charset="-120"/>
                        </a:rPr>
                        <a:t>位址範圍</a:t>
                      </a:r>
                      <a:endParaRPr lang="en-US" altLang="zh-TW" dirty="0">
                        <a:latin typeface="微軟正黑體" panose="020B0604030504040204" pitchFamily="34" charset="-120"/>
                        <a:ea typeface="微軟正黑體" panose="020B0604030504040204" pitchFamily="34" charset="-12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第一組數字</a:t>
                      </a:r>
                      <a:r>
                        <a:rPr lang="en-US" altLang="zh-TW" dirty="0">
                          <a:latin typeface="微軟正黑體" panose="020B0604030504040204" pitchFamily="34" charset="-120"/>
                          <a:ea typeface="微軟正黑體" panose="020B0604030504040204" pitchFamily="34" charset="-120"/>
                        </a:rPr>
                        <a:t>)</a:t>
                      </a:r>
                      <a:endParaRPr lang="zh-TW" altLang="en-US" dirty="0">
                        <a:ea typeface="標楷體" panose="03000509000000000000" pitchFamily="65" charset="-120"/>
                      </a:endParaRPr>
                    </a:p>
                  </a:txBody>
                  <a:tcPr>
                    <a:solidFill>
                      <a:srgbClr val="BE6012"/>
                    </a:solidFill>
                  </a:tcPr>
                </a:tc>
                <a:tc>
                  <a:txBody>
                    <a:bodyPr/>
                    <a:lstStyle/>
                    <a:p>
                      <a:pPr algn="ctr"/>
                      <a:r>
                        <a:rPr lang="zh-TW" altLang="en-US" dirty="0">
                          <a:latin typeface="微軟正黑體" panose="020B0604030504040204" pitchFamily="34" charset="-120"/>
                          <a:ea typeface="微軟正黑體" panose="020B0604030504040204" pitchFamily="34" charset="-120"/>
                        </a:rPr>
                        <a:t>範例</a:t>
                      </a:r>
                      <a:endParaRPr lang="en-US" altLang="zh-TW" dirty="0">
                        <a:latin typeface="微軟正黑體" panose="020B0604030504040204" pitchFamily="34" charset="-120"/>
                        <a:ea typeface="微軟正黑體" panose="020B0604030504040204" pitchFamily="34" charset="-120"/>
                      </a:endParaRPr>
                    </a:p>
                    <a:p>
                      <a:pPr algn="ctr"/>
                      <a:endParaRPr lang="zh-TW" altLang="en-US" dirty="0">
                        <a:ea typeface="標楷體" panose="03000509000000000000" pitchFamily="65" charset="-120"/>
                      </a:endParaRPr>
                    </a:p>
                  </a:txBody>
                  <a:tcPr>
                    <a:solidFill>
                      <a:srgbClr val="BE6012"/>
                    </a:solidFill>
                  </a:tcPr>
                </a:tc>
                <a:extLst>
                  <a:ext uri="{0D108BD9-81ED-4DB2-BD59-A6C34878D82A}">
                    <a16:rowId xmlns:a16="http://schemas.microsoft.com/office/drawing/2014/main" val="3009569006"/>
                  </a:ext>
                </a:extLst>
              </a:tr>
              <a:tr h="63992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b="1" dirty="0">
                          <a:solidFill>
                            <a:schemeClr val="bg2">
                              <a:lumMod val="25000"/>
                            </a:schemeClr>
                          </a:solidFill>
                          <a:ea typeface="標楷體" panose="03000509000000000000" pitchFamily="65" charset="-120"/>
                        </a:rPr>
                        <a:t>Class</a:t>
                      </a:r>
                      <a:r>
                        <a:rPr lang="en-US" altLang="zh-TW" sz="2000" b="1" dirty="0">
                          <a:solidFill>
                            <a:schemeClr val="bg2">
                              <a:lumMod val="25000"/>
                            </a:schemeClr>
                          </a:solidFill>
                        </a:rPr>
                        <a:t>  A</a:t>
                      </a:r>
                      <a:endParaRPr lang="zh-TW" altLang="en-US" sz="2000" b="1" dirty="0">
                        <a:solidFill>
                          <a:schemeClr val="bg2">
                            <a:lumMod val="25000"/>
                          </a:schemeClr>
                        </a:solidFill>
                      </a:endParaRPr>
                    </a:p>
                  </a:txBody>
                  <a:tcPr anchor="c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bg2">
                              <a:lumMod val="25000"/>
                            </a:schemeClr>
                          </a:solidFill>
                          <a:effectLst/>
                          <a:latin typeface="+mn-lt"/>
                          <a:ea typeface="標楷體" panose="03000509000000000000" pitchFamily="65" charset="-120"/>
                          <a:cs typeface="Arial" panose="020B0604020202020204" pitchFamily="34" charset="0"/>
                        </a:rPr>
                        <a:t>0</a:t>
                      </a:r>
                      <a:r>
                        <a:rPr lang="en-US" altLang="zh-TW" sz="1800" b="0" i="0" kern="1200" dirty="0">
                          <a:solidFill>
                            <a:schemeClr val="bg2">
                              <a:lumMod val="25000"/>
                            </a:schemeClr>
                          </a:solidFill>
                          <a:effectLst/>
                          <a:latin typeface="+mn-lt"/>
                          <a:ea typeface="標楷體" panose="03000509000000000000" pitchFamily="65" charset="-120"/>
                          <a:cs typeface="+mn-cs"/>
                        </a:rPr>
                        <a:t>  ×</a:t>
                      </a:r>
                      <a:r>
                        <a:rPr lang="zh-TW" altLang="en-US" sz="1800" b="0" i="0" kern="1200" dirty="0">
                          <a:solidFill>
                            <a:schemeClr val="bg2">
                              <a:lumMod val="25000"/>
                            </a:schemeClr>
                          </a:solidFill>
                          <a:effectLst/>
                          <a:latin typeface="+mn-lt"/>
                          <a:ea typeface="標楷體" panose="03000509000000000000" pitchFamily="65" charset="-120"/>
                          <a:cs typeface="+mn-cs"/>
                        </a:rPr>
                        <a:t>  </a:t>
                      </a:r>
                      <a:r>
                        <a:rPr lang="en-US" altLang="zh-TW" sz="1800" b="0" i="0" kern="1200" dirty="0">
                          <a:solidFill>
                            <a:schemeClr val="bg2">
                              <a:lumMod val="25000"/>
                            </a:schemeClr>
                          </a:solidFill>
                          <a:effectLst/>
                          <a:latin typeface="+mn-lt"/>
                          <a:ea typeface="標楷體" panose="03000509000000000000" pitchFamily="65" charset="-120"/>
                          <a:cs typeface="+mn-cs"/>
                        </a:rPr>
                        <a:t>×</a:t>
                      </a:r>
                      <a:r>
                        <a:rPr lang="zh-TW" altLang="en-US" sz="1800" b="0" i="0" kern="1200" dirty="0">
                          <a:solidFill>
                            <a:schemeClr val="bg2">
                              <a:lumMod val="25000"/>
                            </a:schemeClr>
                          </a:solidFill>
                          <a:effectLst/>
                          <a:latin typeface="+mn-lt"/>
                          <a:ea typeface="標楷體" panose="03000509000000000000" pitchFamily="65" charset="-120"/>
                          <a:cs typeface="+mn-cs"/>
                        </a:rPr>
                        <a:t>  </a:t>
                      </a:r>
                      <a:r>
                        <a:rPr lang="en-US" altLang="zh-TW" sz="1800" b="0" i="0" kern="1200" dirty="0">
                          <a:solidFill>
                            <a:schemeClr val="bg2">
                              <a:lumMod val="25000"/>
                            </a:schemeClr>
                          </a:solidFill>
                          <a:effectLst/>
                          <a:latin typeface="+mn-lt"/>
                          <a:ea typeface="標楷體" panose="03000509000000000000" pitchFamily="65" charset="-120"/>
                          <a:cs typeface="+mn-cs"/>
                        </a:rPr>
                        <a:t>×</a:t>
                      </a:r>
                      <a:r>
                        <a:rPr lang="zh-TW" altLang="en-US" sz="1800" b="0" i="0" kern="1200" dirty="0">
                          <a:solidFill>
                            <a:schemeClr val="bg2">
                              <a:lumMod val="25000"/>
                            </a:schemeClr>
                          </a:solidFill>
                          <a:effectLst/>
                          <a:latin typeface="+mn-lt"/>
                          <a:ea typeface="標楷體" panose="03000509000000000000" pitchFamily="65" charset="-120"/>
                          <a:cs typeface="+mn-cs"/>
                        </a:rPr>
                        <a:t>  </a:t>
                      </a:r>
                      <a:r>
                        <a:rPr lang="en-US" altLang="zh-TW" sz="1800" b="0" i="0" kern="1200" dirty="0">
                          <a:solidFill>
                            <a:schemeClr val="bg2">
                              <a:lumMod val="25000"/>
                            </a:schemeClr>
                          </a:solidFill>
                          <a:effectLst/>
                          <a:latin typeface="+mn-lt"/>
                          <a:ea typeface="標楷體" panose="03000509000000000000" pitchFamily="65" charset="-120"/>
                          <a:cs typeface="+mn-cs"/>
                        </a:rPr>
                        <a:t>×</a:t>
                      </a:r>
                      <a:r>
                        <a:rPr lang="zh-TW" altLang="en-US" sz="1800" b="0" i="0" kern="1200" dirty="0">
                          <a:solidFill>
                            <a:schemeClr val="bg2">
                              <a:lumMod val="25000"/>
                            </a:schemeClr>
                          </a:solidFill>
                          <a:effectLst/>
                          <a:latin typeface="+mn-lt"/>
                          <a:ea typeface="標楷體" panose="03000509000000000000" pitchFamily="65" charset="-120"/>
                          <a:cs typeface="+mn-cs"/>
                        </a:rPr>
                        <a:t>  </a:t>
                      </a:r>
                      <a:r>
                        <a:rPr lang="en-US" altLang="zh-TW" sz="1800" b="0" i="0" kern="1200" dirty="0">
                          <a:solidFill>
                            <a:schemeClr val="bg2">
                              <a:lumMod val="25000"/>
                            </a:schemeClr>
                          </a:solidFill>
                          <a:effectLst/>
                          <a:latin typeface="+mn-lt"/>
                          <a:ea typeface="標楷體" panose="03000509000000000000" pitchFamily="65" charset="-120"/>
                          <a:cs typeface="+mn-cs"/>
                        </a:rPr>
                        <a:t>×</a:t>
                      </a:r>
                      <a:r>
                        <a:rPr lang="zh-TW" altLang="en-US" sz="1800" b="0" i="0" kern="1200" dirty="0">
                          <a:solidFill>
                            <a:schemeClr val="bg2">
                              <a:lumMod val="25000"/>
                            </a:schemeClr>
                          </a:solidFill>
                          <a:effectLst/>
                          <a:latin typeface="+mn-lt"/>
                          <a:ea typeface="標楷體" panose="03000509000000000000" pitchFamily="65" charset="-120"/>
                          <a:cs typeface="+mn-cs"/>
                        </a:rPr>
                        <a:t>  </a:t>
                      </a:r>
                      <a:r>
                        <a:rPr lang="en-US" altLang="zh-TW" sz="1800" b="0" i="0" kern="1200" dirty="0">
                          <a:solidFill>
                            <a:schemeClr val="bg2">
                              <a:lumMod val="25000"/>
                            </a:schemeClr>
                          </a:solidFill>
                          <a:effectLst/>
                          <a:latin typeface="+mn-lt"/>
                          <a:ea typeface="標楷體" panose="03000509000000000000" pitchFamily="65" charset="-120"/>
                          <a:cs typeface="+mn-cs"/>
                        </a:rPr>
                        <a:t>×</a:t>
                      </a:r>
                      <a:r>
                        <a:rPr lang="zh-TW" altLang="en-US" sz="1800" b="0" i="0" kern="1200" dirty="0">
                          <a:solidFill>
                            <a:schemeClr val="bg2">
                              <a:lumMod val="25000"/>
                            </a:schemeClr>
                          </a:solidFill>
                          <a:effectLst/>
                          <a:latin typeface="+mn-lt"/>
                          <a:ea typeface="標楷體" panose="03000509000000000000" pitchFamily="65" charset="-120"/>
                          <a:cs typeface="+mn-cs"/>
                        </a:rPr>
                        <a:t>  </a:t>
                      </a:r>
                      <a:r>
                        <a:rPr lang="en-US" altLang="zh-TW" sz="1800" b="0" i="0" kern="1200" dirty="0">
                          <a:solidFill>
                            <a:schemeClr val="bg2">
                              <a:lumMod val="25000"/>
                            </a:schemeClr>
                          </a:solidFill>
                          <a:effectLst/>
                          <a:latin typeface="+mn-lt"/>
                          <a:ea typeface="標楷體" panose="03000509000000000000" pitchFamily="65" charset="-120"/>
                          <a:cs typeface="+mn-cs"/>
                        </a:rPr>
                        <a:t>×</a:t>
                      </a:r>
                      <a:r>
                        <a:rPr lang="zh-TW" altLang="en-US" sz="1800" b="0" i="0" kern="1200" dirty="0">
                          <a:solidFill>
                            <a:schemeClr val="bg2">
                              <a:lumMod val="25000"/>
                            </a:schemeClr>
                          </a:solidFill>
                          <a:effectLst/>
                          <a:latin typeface="+mn-lt"/>
                          <a:ea typeface="標楷體" panose="03000509000000000000" pitchFamily="65" charset="-120"/>
                          <a:cs typeface="+mn-cs"/>
                        </a:rPr>
                        <a:t> </a:t>
                      </a:r>
                      <a:endParaRPr lang="zh-TW" altLang="en-US" dirty="0">
                        <a:solidFill>
                          <a:schemeClr val="bg2">
                            <a:lumMod val="25000"/>
                          </a:schemeClr>
                        </a:solidFill>
                        <a:latin typeface="+mn-lt"/>
                      </a:endParaRPr>
                    </a:p>
                  </a:txBody>
                  <a:tcPr anchor="ctr">
                    <a:solidFill>
                      <a:schemeClr val="accent5">
                        <a:lumMod val="20000"/>
                        <a:lumOff val="80000"/>
                      </a:schemeClr>
                    </a:solidFill>
                  </a:tcPr>
                </a:tc>
                <a:tc>
                  <a:txBody>
                    <a:bodyPr/>
                    <a:lstStyle/>
                    <a:p>
                      <a:pPr algn="ctr"/>
                      <a:r>
                        <a:rPr lang="en-US" altLang="zh-TW" dirty="0">
                          <a:solidFill>
                            <a:schemeClr val="bg2">
                              <a:lumMod val="25000"/>
                            </a:schemeClr>
                          </a:solidFill>
                          <a:ea typeface="標楷體" panose="03000509000000000000" pitchFamily="65" charset="-120"/>
                        </a:rPr>
                        <a:t>0-127</a:t>
                      </a:r>
                      <a:endParaRPr lang="zh-TW" altLang="en-US" dirty="0">
                        <a:solidFill>
                          <a:schemeClr val="bg2">
                            <a:lumMod val="25000"/>
                          </a:schemeClr>
                        </a:solidFill>
                      </a:endParaRPr>
                    </a:p>
                  </a:txBody>
                  <a:tcPr anchor="ctr">
                    <a:solidFill>
                      <a:schemeClr val="accent5">
                        <a:lumMod val="20000"/>
                        <a:lumOff val="80000"/>
                      </a:schemeClr>
                    </a:solidFill>
                  </a:tcPr>
                </a:tc>
                <a:tc>
                  <a:txBody>
                    <a:bodyPr/>
                    <a:lstStyle/>
                    <a:p>
                      <a:r>
                        <a:rPr lang="en-US" altLang="zh-TW" b="1" dirty="0">
                          <a:solidFill>
                            <a:srgbClr val="FF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23</a:t>
                      </a:r>
                      <a:r>
                        <a:rPr lang="en-US" altLang="zh-TW" dirty="0">
                          <a:solidFill>
                            <a:schemeClr val="bg2">
                              <a:lumMod val="25000"/>
                            </a:schemeClr>
                          </a:solidFill>
                          <a:latin typeface="微軟正黑體" panose="020B0604030504040204" pitchFamily="34" charset="-120"/>
                          <a:ea typeface="微軟正黑體" panose="020B0604030504040204" pitchFamily="34" charset="-120"/>
                        </a:rPr>
                        <a:t>.11.22.22</a:t>
                      </a:r>
                      <a:endParaRPr lang="zh-TW" altLang="en-US" dirty="0">
                        <a:solidFill>
                          <a:schemeClr val="bg2">
                            <a:lumMod val="25000"/>
                          </a:schemeClr>
                        </a:solidFill>
                        <a:latin typeface="微軟正黑體" panose="020B0604030504040204" pitchFamily="34" charset="-120"/>
                        <a:ea typeface="微軟正黑體" panose="020B0604030504040204" pitchFamily="34" charset="-120"/>
                      </a:endParaRPr>
                    </a:p>
                  </a:txBody>
                  <a:tcPr anchor="ctr">
                    <a:solidFill>
                      <a:schemeClr val="accent5">
                        <a:lumMod val="20000"/>
                        <a:lumOff val="80000"/>
                      </a:schemeClr>
                    </a:solidFill>
                  </a:tcPr>
                </a:tc>
                <a:extLst>
                  <a:ext uri="{0D108BD9-81ED-4DB2-BD59-A6C34878D82A}">
                    <a16:rowId xmlns:a16="http://schemas.microsoft.com/office/drawing/2014/main" val="1404983449"/>
                  </a:ext>
                </a:extLst>
              </a:tr>
              <a:tr h="63992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b="1" dirty="0">
                          <a:solidFill>
                            <a:schemeClr val="bg2">
                              <a:lumMod val="25000"/>
                            </a:schemeClr>
                          </a:solidFill>
                          <a:ea typeface="標楷體" panose="03000509000000000000" pitchFamily="65" charset="-120"/>
                        </a:rPr>
                        <a:t>Class</a:t>
                      </a:r>
                      <a:r>
                        <a:rPr lang="en-US" altLang="zh-TW" sz="2000" b="1" dirty="0">
                          <a:solidFill>
                            <a:schemeClr val="bg2">
                              <a:lumMod val="25000"/>
                            </a:schemeClr>
                          </a:solidFill>
                        </a:rPr>
                        <a:t>  B</a:t>
                      </a:r>
                      <a:endParaRPr lang="zh-TW" altLang="en-US" sz="2000" b="1" dirty="0">
                        <a:solidFill>
                          <a:schemeClr val="bg2">
                            <a:lumMod val="25000"/>
                          </a:schemeClr>
                        </a:solidFill>
                      </a:endParaRPr>
                    </a:p>
                  </a:txBody>
                  <a:tcPr anchor="c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bg2">
                              <a:lumMod val="25000"/>
                            </a:schemeClr>
                          </a:solidFill>
                          <a:effectLst/>
                          <a:latin typeface="+mn-lt"/>
                          <a:ea typeface="標楷體" panose="03000509000000000000" pitchFamily="65" charset="-120"/>
                          <a:cs typeface="Arial" panose="020B0604020202020204" pitchFamily="34" charset="0"/>
                        </a:rPr>
                        <a:t>1  0</a:t>
                      </a:r>
                      <a:r>
                        <a:rPr lang="en-US" altLang="zh-TW" sz="1800" b="0" i="0" kern="1200" dirty="0">
                          <a:solidFill>
                            <a:schemeClr val="bg2">
                              <a:lumMod val="25000"/>
                            </a:schemeClr>
                          </a:solidFill>
                          <a:effectLst/>
                          <a:latin typeface="+mn-lt"/>
                          <a:ea typeface="標楷體" panose="03000509000000000000" pitchFamily="65" charset="-120"/>
                          <a:cs typeface="+mn-cs"/>
                        </a:rPr>
                        <a:t>  ×</a:t>
                      </a:r>
                      <a:r>
                        <a:rPr lang="zh-TW" altLang="en-US" sz="1800" b="0" i="0" kern="1200" dirty="0">
                          <a:solidFill>
                            <a:schemeClr val="bg2">
                              <a:lumMod val="25000"/>
                            </a:schemeClr>
                          </a:solidFill>
                          <a:effectLst/>
                          <a:latin typeface="+mn-lt"/>
                          <a:ea typeface="標楷體" panose="03000509000000000000" pitchFamily="65" charset="-120"/>
                          <a:cs typeface="+mn-cs"/>
                        </a:rPr>
                        <a:t>  </a:t>
                      </a:r>
                      <a:r>
                        <a:rPr lang="en-US" altLang="zh-TW" sz="1800" b="0" i="0" kern="1200" dirty="0">
                          <a:solidFill>
                            <a:schemeClr val="bg2">
                              <a:lumMod val="25000"/>
                            </a:schemeClr>
                          </a:solidFill>
                          <a:effectLst/>
                          <a:latin typeface="+mn-lt"/>
                          <a:ea typeface="標楷體" panose="03000509000000000000" pitchFamily="65" charset="-120"/>
                          <a:cs typeface="+mn-cs"/>
                        </a:rPr>
                        <a:t>×</a:t>
                      </a:r>
                      <a:r>
                        <a:rPr lang="zh-TW" altLang="en-US" sz="1800" b="0" i="0" kern="1200" dirty="0">
                          <a:solidFill>
                            <a:schemeClr val="bg2">
                              <a:lumMod val="25000"/>
                            </a:schemeClr>
                          </a:solidFill>
                          <a:effectLst/>
                          <a:latin typeface="+mn-lt"/>
                          <a:ea typeface="標楷體" panose="03000509000000000000" pitchFamily="65" charset="-120"/>
                          <a:cs typeface="+mn-cs"/>
                        </a:rPr>
                        <a:t>  </a:t>
                      </a:r>
                      <a:r>
                        <a:rPr lang="en-US" altLang="zh-TW" sz="1800" b="0" i="0" kern="1200" dirty="0">
                          <a:solidFill>
                            <a:schemeClr val="bg2">
                              <a:lumMod val="25000"/>
                            </a:schemeClr>
                          </a:solidFill>
                          <a:effectLst/>
                          <a:latin typeface="+mn-lt"/>
                          <a:ea typeface="標楷體" panose="03000509000000000000" pitchFamily="65" charset="-120"/>
                          <a:cs typeface="+mn-cs"/>
                        </a:rPr>
                        <a:t>×</a:t>
                      </a:r>
                      <a:r>
                        <a:rPr lang="zh-TW" altLang="en-US" sz="1800" b="0" i="0" kern="1200" dirty="0">
                          <a:solidFill>
                            <a:schemeClr val="bg2">
                              <a:lumMod val="25000"/>
                            </a:schemeClr>
                          </a:solidFill>
                          <a:effectLst/>
                          <a:latin typeface="+mn-lt"/>
                          <a:ea typeface="標楷體" panose="03000509000000000000" pitchFamily="65" charset="-120"/>
                          <a:cs typeface="+mn-cs"/>
                        </a:rPr>
                        <a:t>  </a:t>
                      </a:r>
                      <a:r>
                        <a:rPr lang="en-US" altLang="zh-TW" sz="1800" b="0" i="0" kern="1200" dirty="0">
                          <a:solidFill>
                            <a:schemeClr val="bg2">
                              <a:lumMod val="25000"/>
                            </a:schemeClr>
                          </a:solidFill>
                          <a:effectLst/>
                          <a:latin typeface="+mn-lt"/>
                          <a:ea typeface="標楷體" panose="03000509000000000000" pitchFamily="65" charset="-120"/>
                          <a:cs typeface="+mn-cs"/>
                        </a:rPr>
                        <a:t>×</a:t>
                      </a:r>
                      <a:r>
                        <a:rPr lang="zh-TW" altLang="en-US" sz="1800" b="0" i="0" kern="1200" dirty="0">
                          <a:solidFill>
                            <a:schemeClr val="bg2">
                              <a:lumMod val="25000"/>
                            </a:schemeClr>
                          </a:solidFill>
                          <a:effectLst/>
                          <a:latin typeface="+mn-lt"/>
                          <a:ea typeface="標楷體" panose="03000509000000000000" pitchFamily="65" charset="-120"/>
                          <a:cs typeface="+mn-cs"/>
                        </a:rPr>
                        <a:t>  </a:t>
                      </a:r>
                      <a:r>
                        <a:rPr lang="en-US" altLang="zh-TW" sz="1800" b="0" i="0" kern="1200" dirty="0">
                          <a:solidFill>
                            <a:schemeClr val="bg2">
                              <a:lumMod val="25000"/>
                            </a:schemeClr>
                          </a:solidFill>
                          <a:effectLst/>
                          <a:latin typeface="+mn-lt"/>
                          <a:ea typeface="標楷體" panose="03000509000000000000" pitchFamily="65" charset="-120"/>
                          <a:cs typeface="+mn-cs"/>
                        </a:rPr>
                        <a:t>×</a:t>
                      </a:r>
                      <a:r>
                        <a:rPr lang="zh-TW" altLang="en-US" sz="1800" b="0" i="0" kern="1200" dirty="0">
                          <a:solidFill>
                            <a:schemeClr val="bg2">
                              <a:lumMod val="25000"/>
                            </a:schemeClr>
                          </a:solidFill>
                          <a:effectLst/>
                          <a:latin typeface="+mn-lt"/>
                          <a:ea typeface="標楷體" panose="03000509000000000000" pitchFamily="65" charset="-120"/>
                          <a:cs typeface="+mn-cs"/>
                        </a:rPr>
                        <a:t>  </a:t>
                      </a:r>
                      <a:r>
                        <a:rPr lang="en-US" altLang="zh-TW" sz="1800" b="0" i="0" kern="1200" dirty="0">
                          <a:solidFill>
                            <a:schemeClr val="bg2">
                              <a:lumMod val="25000"/>
                            </a:schemeClr>
                          </a:solidFill>
                          <a:effectLst/>
                          <a:latin typeface="+mn-lt"/>
                          <a:ea typeface="標楷體" panose="03000509000000000000" pitchFamily="65" charset="-120"/>
                          <a:cs typeface="+mn-cs"/>
                        </a:rPr>
                        <a:t>×</a:t>
                      </a:r>
                      <a:r>
                        <a:rPr lang="zh-TW" altLang="en-US" sz="1800" b="0" i="0" kern="1200" dirty="0">
                          <a:solidFill>
                            <a:schemeClr val="bg2">
                              <a:lumMod val="25000"/>
                            </a:schemeClr>
                          </a:solidFill>
                          <a:effectLst/>
                          <a:latin typeface="+mn-lt"/>
                          <a:ea typeface="標楷體" panose="03000509000000000000" pitchFamily="65" charset="-120"/>
                          <a:cs typeface="+mn-cs"/>
                        </a:rPr>
                        <a:t> </a:t>
                      </a:r>
                      <a:endParaRPr lang="zh-TW" altLang="en-US" dirty="0">
                        <a:solidFill>
                          <a:schemeClr val="bg2">
                            <a:lumMod val="25000"/>
                          </a:schemeClr>
                        </a:solidFill>
                        <a:latin typeface="+mn-lt"/>
                      </a:endParaRPr>
                    </a:p>
                  </a:txBody>
                  <a:tcPr anchor="ctr">
                    <a:solidFill>
                      <a:schemeClr val="accent5">
                        <a:lumMod val="20000"/>
                        <a:lumOff val="80000"/>
                      </a:schemeClr>
                    </a:solidFill>
                  </a:tcPr>
                </a:tc>
                <a:tc>
                  <a:txBody>
                    <a:bodyPr/>
                    <a:lstStyle/>
                    <a:p>
                      <a:pPr algn="ctr"/>
                      <a:r>
                        <a:rPr lang="en-US" altLang="zh-TW" dirty="0">
                          <a:solidFill>
                            <a:schemeClr val="bg2">
                              <a:lumMod val="25000"/>
                            </a:schemeClr>
                          </a:solidFill>
                          <a:ea typeface="標楷體" panose="03000509000000000000" pitchFamily="65" charset="-120"/>
                        </a:rPr>
                        <a:t>128-191</a:t>
                      </a:r>
                      <a:endParaRPr lang="zh-TW" altLang="en-US" dirty="0">
                        <a:solidFill>
                          <a:schemeClr val="bg2">
                            <a:lumMod val="25000"/>
                          </a:schemeClr>
                        </a:solidFill>
                      </a:endParaRPr>
                    </a:p>
                  </a:txBody>
                  <a:tcPr anchor="ctr">
                    <a:solidFill>
                      <a:schemeClr val="accent5">
                        <a:lumMod val="20000"/>
                        <a:lumOff val="80000"/>
                      </a:schemeClr>
                    </a:solidFill>
                  </a:tcPr>
                </a:tc>
                <a:tc>
                  <a:txBody>
                    <a:bodyPr/>
                    <a:lstStyle/>
                    <a:p>
                      <a:r>
                        <a:rPr lang="en-US" altLang="zh-TW" b="1" dirty="0">
                          <a:solidFill>
                            <a:srgbClr val="FF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160</a:t>
                      </a:r>
                      <a:r>
                        <a:rPr lang="en-US" altLang="zh-TW" dirty="0">
                          <a:solidFill>
                            <a:schemeClr val="bg2">
                              <a:lumMod val="25000"/>
                            </a:schemeClr>
                          </a:solidFill>
                          <a:latin typeface="微軟正黑體" panose="020B0604030504040204" pitchFamily="34" charset="-120"/>
                          <a:ea typeface="微軟正黑體" panose="020B0604030504040204" pitchFamily="34" charset="-120"/>
                        </a:rPr>
                        <a:t>.11.22.22</a:t>
                      </a:r>
                      <a:endParaRPr lang="zh-TW" altLang="en-US" dirty="0">
                        <a:solidFill>
                          <a:schemeClr val="bg2">
                            <a:lumMod val="25000"/>
                          </a:schemeClr>
                        </a:solidFill>
                        <a:latin typeface="微軟正黑體" panose="020B0604030504040204" pitchFamily="34" charset="-120"/>
                        <a:ea typeface="微軟正黑體" panose="020B0604030504040204" pitchFamily="34" charset="-120"/>
                      </a:endParaRPr>
                    </a:p>
                  </a:txBody>
                  <a:tcPr anchor="ctr">
                    <a:solidFill>
                      <a:schemeClr val="accent5">
                        <a:lumMod val="20000"/>
                        <a:lumOff val="80000"/>
                      </a:schemeClr>
                    </a:solidFill>
                  </a:tcPr>
                </a:tc>
                <a:extLst>
                  <a:ext uri="{0D108BD9-81ED-4DB2-BD59-A6C34878D82A}">
                    <a16:rowId xmlns:a16="http://schemas.microsoft.com/office/drawing/2014/main" val="3063165327"/>
                  </a:ext>
                </a:extLst>
              </a:tr>
              <a:tr h="63992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b="1" dirty="0">
                          <a:solidFill>
                            <a:schemeClr val="bg2">
                              <a:lumMod val="25000"/>
                            </a:schemeClr>
                          </a:solidFill>
                          <a:ea typeface="標楷體" panose="03000509000000000000" pitchFamily="65" charset="-120"/>
                        </a:rPr>
                        <a:t>Class</a:t>
                      </a:r>
                      <a:r>
                        <a:rPr lang="en-US" altLang="zh-TW" sz="2000" b="1" dirty="0">
                          <a:solidFill>
                            <a:schemeClr val="bg2">
                              <a:lumMod val="25000"/>
                            </a:schemeClr>
                          </a:solidFill>
                        </a:rPr>
                        <a:t>  C</a:t>
                      </a:r>
                      <a:endParaRPr lang="zh-TW" altLang="en-US" sz="2000" b="1" dirty="0">
                        <a:solidFill>
                          <a:schemeClr val="bg2">
                            <a:lumMod val="25000"/>
                          </a:schemeClr>
                        </a:solidFill>
                      </a:endParaRPr>
                    </a:p>
                  </a:txBody>
                  <a:tcPr anchor="c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bg2">
                              <a:lumMod val="25000"/>
                            </a:schemeClr>
                          </a:solidFill>
                          <a:effectLst/>
                          <a:latin typeface="+mn-lt"/>
                          <a:ea typeface="標楷體" panose="03000509000000000000" pitchFamily="65" charset="-120"/>
                          <a:cs typeface="Arial" panose="020B0604020202020204" pitchFamily="34" charset="0"/>
                        </a:rPr>
                        <a:t>1  1  0</a:t>
                      </a:r>
                      <a:r>
                        <a:rPr lang="en-US" altLang="zh-TW" sz="1800" b="0" i="0" kern="1200" dirty="0">
                          <a:solidFill>
                            <a:schemeClr val="bg2">
                              <a:lumMod val="25000"/>
                            </a:schemeClr>
                          </a:solidFill>
                          <a:effectLst/>
                          <a:latin typeface="+mn-lt"/>
                          <a:ea typeface="標楷體" panose="03000509000000000000" pitchFamily="65" charset="-120"/>
                          <a:cs typeface="+mn-cs"/>
                        </a:rPr>
                        <a:t>  ×</a:t>
                      </a:r>
                      <a:r>
                        <a:rPr lang="zh-TW" altLang="en-US" sz="1800" b="0" i="0" kern="1200" dirty="0">
                          <a:solidFill>
                            <a:schemeClr val="bg2">
                              <a:lumMod val="25000"/>
                            </a:schemeClr>
                          </a:solidFill>
                          <a:effectLst/>
                          <a:latin typeface="+mn-lt"/>
                          <a:ea typeface="標楷體" panose="03000509000000000000" pitchFamily="65" charset="-120"/>
                          <a:cs typeface="+mn-cs"/>
                        </a:rPr>
                        <a:t>  </a:t>
                      </a:r>
                      <a:r>
                        <a:rPr lang="en-US" altLang="zh-TW" sz="1800" b="0" i="0" kern="1200" dirty="0">
                          <a:solidFill>
                            <a:schemeClr val="bg2">
                              <a:lumMod val="25000"/>
                            </a:schemeClr>
                          </a:solidFill>
                          <a:effectLst/>
                          <a:latin typeface="+mn-lt"/>
                          <a:ea typeface="標楷體" panose="03000509000000000000" pitchFamily="65" charset="-120"/>
                          <a:cs typeface="+mn-cs"/>
                        </a:rPr>
                        <a:t>×</a:t>
                      </a:r>
                      <a:r>
                        <a:rPr lang="zh-TW" altLang="en-US" sz="1800" b="0" i="0" kern="1200" dirty="0">
                          <a:solidFill>
                            <a:schemeClr val="bg2">
                              <a:lumMod val="25000"/>
                            </a:schemeClr>
                          </a:solidFill>
                          <a:effectLst/>
                          <a:latin typeface="+mn-lt"/>
                          <a:ea typeface="標楷體" panose="03000509000000000000" pitchFamily="65" charset="-120"/>
                          <a:cs typeface="+mn-cs"/>
                        </a:rPr>
                        <a:t>  </a:t>
                      </a:r>
                      <a:r>
                        <a:rPr lang="en-US" altLang="zh-TW" sz="1800" b="0" i="0" kern="1200" dirty="0">
                          <a:solidFill>
                            <a:schemeClr val="bg2">
                              <a:lumMod val="25000"/>
                            </a:schemeClr>
                          </a:solidFill>
                          <a:effectLst/>
                          <a:latin typeface="+mn-lt"/>
                          <a:ea typeface="標楷體" panose="03000509000000000000" pitchFamily="65" charset="-120"/>
                          <a:cs typeface="+mn-cs"/>
                        </a:rPr>
                        <a:t>×</a:t>
                      </a:r>
                      <a:r>
                        <a:rPr lang="zh-TW" altLang="en-US" sz="1800" b="0" i="0" kern="1200" dirty="0">
                          <a:solidFill>
                            <a:schemeClr val="bg2">
                              <a:lumMod val="25000"/>
                            </a:schemeClr>
                          </a:solidFill>
                          <a:effectLst/>
                          <a:latin typeface="+mn-lt"/>
                          <a:ea typeface="標楷體" panose="03000509000000000000" pitchFamily="65" charset="-120"/>
                          <a:cs typeface="+mn-cs"/>
                        </a:rPr>
                        <a:t>  </a:t>
                      </a:r>
                      <a:r>
                        <a:rPr lang="en-US" altLang="zh-TW" sz="1800" b="0" i="0" kern="1200" dirty="0">
                          <a:solidFill>
                            <a:schemeClr val="bg2">
                              <a:lumMod val="25000"/>
                            </a:schemeClr>
                          </a:solidFill>
                          <a:effectLst/>
                          <a:latin typeface="+mn-lt"/>
                          <a:ea typeface="標楷體" panose="03000509000000000000" pitchFamily="65" charset="-120"/>
                          <a:cs typeface="+mn-cs"/>
                        </a:rPr>
                        <a:t>×</a:t>
                      </a:r>
                      <a:r>
                        <a:rPr lang="zh-TW" altLang="en-US" sz="1800" b="0" i="0" kern="1200" dirty="0">
                          <a:solidFill>
                            <a:schemeClr val="bg2">
                              <a:lumMod val="25000"/>
                            </a:schemeClr>
                          </a:solidFill>
                          <a:effectLst/>
                          <a:latin typeface="+mn-lt"/>
                          <a:ea typeface="標楷體" panose="03000509000000000000" pitchFamily="65" charset="-120"/>
                          <a:cs typeface="+mn-cs"/>
                        </a:rPr>
                        <a:t>  </a:t>
                      </a:r>
                      <a:r>
                        <a:rPr lang="en-US" altLang="zh-TW" sz="1800" b="0" i="0" kern="1200" dirty="0">
                          <a:solidFill>
                            <a:schemeClr val="bg2">
                              <a:lumMod val="25000"/>
                            </a:schemeClr>
                          </a:solidFill>
                          <a:effectLst/>
                          <a:latin typeface="+mn-lt"/>
                          <a:ea typeface="標楷體" panose="03000509000000000000" pitchFamily="65" charset="-120"/>
                          <a:cs typeface="+mn-cs"/>
                        </a:rPr>
                        <a:t>×</a:t>
                      </a:r>
                      <a:r>
                        <a:rPr lang="zh-TW" altLang="en-US" sz="1800" b="0" i="0" kern="1200" dirty="0">
                          <a:solidFill>
                            <a:schemeClr val="bg2">
                              <a:lumMod val="25000"/>
                            </a:schemeClr>
                          </a:solidFill>
                          <a:effectLst/>
                          <a:latin typeface="+mn-lt"/>
                          <a:ea typeface="標楷體" panose="03000509000000000000" pitchFamily="65" charset="-120"/>
                          <a:cs typeface="+mn-cs"/>
                        </a:rPr>
                        <a:t> </a:t>
                      </a:r>
                      <a:endParaRPr lang="zh-TW" altLang="en-US" dirty="0">
                        <a:solidFill>
                          <a:schemeClr val="bg2">
                            <a:lumMod val="25000"/>
                          </a:schemeClr>
                        </a:solidFill>
                        <a:latin typeface="+mn-lt"/>
                      </a:endParaRPr>
                    </a:p>
                  </a:txBody>
                  <a:tcPr anchor="ctr">
                    <a:solidFill>
                      <a:schemeClr val="accent5">
                        <a:lumMod val="20000"/>
                        <a:lumOff val="80000"/>
                      </a:schemeClr>
                    </a:solidFill>
                  </a:tcPr>
                </a:tc>
                <a:tc>
                  <a:txBody>
                    <a:bodyPr/>
                    <a:lstStyle/>
                    <a:p>
                      <a:pPr algn="ctr"/>
                      <a:r>
                        <a:rPr lang="en-US" altLang="zh-TW" dirty="0">
                          <a:solidFill>
                            <a:schemeClr val="bg2">
                              <a:lumMod val="25000"/>
                            </a:schemeClr>
                          </a:solidFill>
                          <a:ea typeface="標楷體" panose="03000509000000000000" pitchFamily="65" charset="-120"/>
                        </a:rPr>
                        <a:t>192-223</a:t>
                      </a:r>
                      <a:endParaRPr lang="zh-TW" altLang="en-US" dirty="0">
                        <a:solidFill>
                          <a:schemeClr val="bg2">
                            <a:lumMod val="25000"/>
                          </a:schemeClr>
                        </a:solidFill>
                      </a:endParaRPr>
                    </a:p>
                  </a:txBody>
                  <a:tcPr anchor="ctr">
                    <a:solidFill>
                      <a:schemeClr val="accent5">
                        <a:lumMod val="20000"/>
                        <a:lumOff val="80000"/>
                      </a:schemeClr>
                    </a:solidFill>
                  </a:tcPr>
                </a:tc>
                <a:tc>
                  <a:txBody>
                    <a:bodyPr/>
                    <a:lstStyle/>
                    <a:p>
                      <a:r>
                        <a:rPr lang="en-US" altLang="zh-TW" b="1" dirty="0">
                          <a:solidFill>
                            <a:srgbClr val="FF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195</a:t>
                      </a:r>
                      <a:r>
                        <a:rPr lang="en-US" altLang="zh-TW" dirty="0">
                          <a:solidFill>
                            <a:schemeClr val="bg2">
                              <a:lumMod val="25000"/>
                            </a:schemeClr>
                          </a:solidFill>
                          <a:latin typeface="微軟正黑體" panose="020B0604030504040204" pitchFamily="34" charset="-120"/>
                          <a:ea typeface="微軟正黑體" panose="020B0604030504040204" pitchFamily="34" charset="-120"/>
                        </a:rPr>
                        <a:t>.11.22.22</a:t>
                      </a:r>
                      <a:endParaRPr lang="zh-TW" altLang="en-US" dirty="0">
                        <a:solidFill>
                          <a:schemeClr val="bg2">
                            <a:lumMod val="25000"/>
                          </a:schemeClr>
                        </a:solidFill>
                        <a:latin typeface="微軟正黑體" panose="020B0604030504040204" pitchFamily="34" charset="-120"/>
                        <a:ea typeface="微軟正黑體" panose="020B0604030504040204" pitchFamily="34" charset="-120"/>
                      </a:endParaRPr>
                    </a:p>
                  </a:txBody>
                  <a:tcPr anchor="ctr">
                    <a:solidFill>
                      <a:schemeClr val="accent5">
                        <a:lumMod val="20000"/>
                        <a:lumOff val="80000"/>
                      </a:schemeClr>
                    </a:solidFill>
                  </a:tcPr>
                </a:tc>
                <a:extLst>
                  <a:ext uri="{0D108BD9-81ED-4DB2-BD59-A6C34878D82A}">
                    <a16:rowId xmlns:a16="http://schemas.microsoft.com/office/drawing/2014/main" val="3801530007"/>
                  </a:ext>
                </a:extLst>
              </a:tr>
              <a:tr h="63992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b="1" dirty="0">
                          <a:solidFill>
                            <a:schemeClr val="bg2">
                              <a:lumMod val="25000"/>
                            </a:schemeClr>
                          </a:solidFill>
                          <a:ea typeface="標楷體" panose="03000509000000000000" pitchFamily="65" charset="-120"/>
                        </a:rPr>
                        <a:t>Class</a:t>
                      </a:r>
                      <a:r>
                        <a:rPr lang="en-US" altLang="zh-TW" sz="2000" b="1" dirty="0">
                          <a:solidFill>
                            <a:schemeClr val="bg2">
                              <a:lumMod val="25000"/>
                            </a:schemeClr>
                          </a:solidFill>
                        </a:rPr>
                        <a:t>  D</a:t>
                      </a:r>
                      <a:endParaRPr lang="zh-TW" altLang="en-US" sz="2000" b="1" dirty="0">
                        <a:solidFill>
                          <a:schemeClr val="bg2">
                            <a:lumMod val="25000"/>
                          </a:schemeClr>
                        </a:solidFill>
                      </a:endParaRPr>
                    </a:p>
                  </a:txBody>
                  <a:tcPr anchor="ctr"/>
                </a:tc>
                <a:tc>
                  <a:txBody>
                    <a:bodyPr/>
                    <a:lstStyle/>
                    <a:p>
                      <a:pPr algn="ctr"/>
                      <a:r>
                        <a:rPr lang="en-US" altLang="zh-TW" sz="1800" b="0" i="0" kern="1200" dirty="0">
                          <a:solidFill>
                            <a:schemeClr val="bg2">
                              <a:lumMod val="25000"/>
                            </a:schemeClr>
                          </a:solidFill>
                          <a:effectLst/>
                          <a:latin typeface="+mn-lt"/>
                          <a:ea typeface="標楷體" panose="03000509000000000000" pitchFamily="65" charset="-120"/>
                          <a:cs typeface="Arial" panose="020B0604020202020204" pitchFamily="34" charset="0"/>
                        </a:rPr>
                        <a:t>1  1  1  0</a:t>
                      </a:r>
                      <a:r>
                        <a:rPr lang="en-US" altLang="zh-TW" sz="1800" b="0" i="0" kern="1200" dirty="0">
                          <a:solidFill>
                            <a:schemeClr val="bg2">
                              <a:lumMod val="25000"/>
                            </a:schemeClr>
                          </a:solidFill>
                          <a:effectLst/>
                          <a:latin typeface="+mn-lt"/>
                          <a:ea typeface="標楷體" panose="03000509000000000000" pitchFamily="65" charset="-120"/>
                          <a:cs typeface="+mn-cs"/>
                        </a:rPr>
                        <a:t>  ×</a:t>
                      </a:r>
                      <a:r>
                        <a:rPr lang="zh-TW" altLang="en-US" sz="1800" b="0" i="0" kern="1200" dirty="0">
                          <a:solidFill>
                            <a:schemeClr val="bg2">
                              <a:lumMod val="25000"/>
                            </a:schemeClr>
                          </a:solidFill>
                          <a:effectLst/>
                          <a:latin typeface="+mn-lt"/>
                          <a:ea typeface="標楷體" panose="03000509000000000000" pitchFamily="65" charset="-120"/>
                          <a:cs typeface="+mn-cs"/>
                        </a:rPr>
                        <a:t>  </a:t>
                      </a:r>
                      <a:r>
                        <a:rPr lang="en-US" altLang="zh-TW" sz="1800" b="0" i="0" kern="1200" dirty="0">
                          <a:solidFill>
                            <a:schemeClr val="bg2">
                              <a:lumMod val="25000"/>
                            </a:schemeClr>
                          </a:solidFill>
                          <a:effectLst/>
                          <a:latin typeface="+mn-lt"/>
                          <a:ea typeface="標楷體" panose="03000509000000000000" pitchFamily="65" charset="-120"/>
                          <a:cs typeface="+mn-cs"/>
                        </a:rPr>
                        <a:t>×</a:t>
                      </a:r>
                      <a:r>
                        <a:rPr lang="zh-TW" altLang="en-US" sz="1800" b="0" i="0" kern="1200" dirty="0">
                          <a:solidFill>
                            <a:schemeClr val="bg2">
                              <a:lumMod val="25000"/>
                            </a:schemeClr>
                          </a:solidFill>
                          <a:effectLst/>
                          <a:latin typeface="+mn-lt"/>
                          <a:ea typeface="標楷體" panose="03000509000000000000" pitchFamily="65" charset="-120"/>
                          <a:cs typeface="+mn-cs"/>
                        </a:rPr>
                        <a:t>  </a:t>
                      </a:r>
                      <a:r>
                        <a:rPr lang="en-US" altLang="zh-TW" sz="1800" b="0" i="0" kern="1200" dirty="0">
                          <a:solidFill>
                            <a:schemeClr val="bg2">
                              <a:lumMod val="25000"/>
                            </a:schemeClr>
                          </a:solidFill>
                          <a:effectLst/>
                          <a:latin typeface="+mn-lt"/>
                          <a:ea typeface="標楷體" panose="03000509000000000000" pitchFamily="65" charset="-120"/>
                          <a:cs typeface="+mn-cs"/>
                        </a:rPr>
                        <a:t>×</a:t>
                      </a:r>
                      <a:r>
                        <a:rPr lang="zh-TW" altLang="en-US" sz="1800" b="0" i="0" kern="1200" dirty="0">
                          <a:solidFill>
                            <a:schemeClr val="bg2">
                              <a:lumMod val="25000"/>
                            </a:schemeClr>
                          </a:solidFill>
                          <a:effectLst/>
                          <a:latin typeface="+mn-lt"/>
                          <a:ea typeface="標楷體" panose="03000509000000000000" pitchFamily="65" charset="-120"/>
                          <a:cs typeface="+mn-cs"/>
                        </a:rPr>
                        <a:t>  </a:t>
                      </a:r>
                      <a:r>
                        <a:rPr lang="en-US" altLang="zh-TW" sz="1800" b="0" i="0" kern="1200" dirty="0">
                          <a:solidFill>
                            <a:schemeClr val="bg2">
                              <a:lumMod val="25000"/>
                            </a:schemeClr>
                          </a:solidFill>
                          <a:effectLst/>
                          <a:latin typeface="+mn-lt"/>
                          <a:ea typeface="標楷體" panose="03000509000000000000" pitchFamily="65" charset="-120"/>
                          <a:cs typeface="+mn-cs"/>
                        </a:rPr>
                        <a:t>×</a:t>
                      </a:r>
                      <a:r>
                        <a:rPr lang="zh-TW" altLang="en-US" sz="1800" b="0" i="0" kern="1200" dirty="0">
                          <a:solidFill>
                            <a:schemeClr val="bg2">
                              <a:lumMod val="25000"/>
                            </a:schemeClr>
                          </a:solidFill>
                          <a:effectLst/>
                          <a:latin typeface="+mn-lt"/>
                          <a:ea typeface="標楷體" panose="03000509000000000000" pitchFamily="65" charset="-120"/>
                          <a:cs typeface="+mn-cs"/>
                        </a:rPr>
                        <a:t> </a:t>
                      </a:r>
                      <a:endParaRPr lang="zh-TW" altLang="en-US" dirty="0">
                        <a:solidFill>
                          <a:schemeClr val="bg2">
                            <a:lumMod val="25000"/>
                          </a:schemeClr>
                        </a:solidFill>
                        <a:latin typeface="+mn-lt"/>
                      </a:endParaRPr>
                    </a:p>
                  </a:txBody>
                  <a:tcPr anchor="ctr"/>
                </a:tc>
                <a:tc>
                  <a:txBody>
                    <a:bodyPr/>
                    <a:lstStyle/>
                    <a:p>
                      <a:pPr algn="ctr"/>
                      <a:r>
                        <a:rPr lang="en-US" altLang="zh-TW" dirty="0">
                          <a:solidFill>
                            <a:schemeClr val="bg2">
                              <a:lumMod val="25000"/>
                            </a:schemeClr>
                          </a:solidFill>
                          <a:ea typeface="標楷體" panose="03000509000000000000" pitchFamily="65" charset="-120"/>
                        </a:rPr>
                        <a:t>224-239</a:t>
                      </a:r>
                      <a:endParaRPr lang="zh-TW" altLang="en-US" dirty="0">
                        <a:solidFill>
                          <a:schemeClr val="bg2">
                            <a:lumMod val="25000"/>
                          </a:schemeClr>
                        </a:solidFill>
                      </a:endParaRPr>
                    </a:p>
                  </a:txBody>
                  <a:tcPr anchor="ctr"/>
                </a:tc>
                <a:tc rowSpan="2">
                  <a:txBody>
                    <a:bodyPr/>
                    <a:lstStyle/>
                    <a:p>
                      <a:r>
                        <a:rPr lang="zh-TW" altLang="en-US" dirty="0">
                          <a:solidFill>
                            <a:schemeClr val="bg2">
                              <a:lumMod val="25000"/>
                            </a:schemeClr>
                          </a:solidFill>
                          <a:latin typeface="微軟正黑體" panose="020B0604030504040204" pitchFamily="34" charset="-120"/>
                          <a:ea typeface="微軟正黑體" panose="020B0604030504040204" pitchFamily="34" charset="-120"/>
                        </a:rPr>
                        <a:t>多播</a:t>
                      </a:r>
                      <a:r>
                        <a:rPr lang="en-US" altLang="zh-TW" dirty="0">
                          <a:solidFill>
                            <a:schemeClr val="bg2">
                              <a:lumMod val="25000"/>
                            </a:schemeClr>
                          </a:solidFill>
                          <a:latin typeface="微軟正黑體" panose="020B0604030504040204" pitchFamily="34" charset="-120"/>
                          <a:ea typeface="微軟正黑體" panose="020B0604030504040204" pitchFamily="34" charset="-120"/>
                        </a:rPr>
                        <a:t>(Multicast)</a:t>
                      </a:r>
                    </a:p>
                    <a:p>
                      <a:r>
                        <a:rPr lang="zh-TW" altLang="en-US" dirty="0">
                          <a:solidFill>
                            <a:schemeClr val="bg2">
                              <a:lumMod val="25000"/>
                            </a:schemeClr>
                          </a:solidFill>
                          <a:latin typeface="微軟正黑體" panose="020B0604030504040204" pitchFamily="34" charset="-120"/>
                          <a:ea typeface="微軟正黑體" panose="020B0604030504040204" pitchFamily="34" charset="-120"/>
                        </a:rPr>
                        <a:t>保留作為特殊用途</a:t>
                      </a:r>
                    </a:p>
                  </a:txBody>
                  <a:tcPr anchor="ctr"/>
                </a:tc>
                <a:extLst>
                  <a:ext uri="{0D108BD9-81ED-4DB2-BD59-A6C34878D82A}">
                    <a16:rowId xmlns:a16="http://schemas.microsoft.com/office/drawing/2014/main" val="4245896096"/>
                  </a:ext>
                </a:extLst>
              </a:tr>
              <a:tr h="63992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b="1" dirty="0">
                          <a:solidFill>
                            <a:schemeClr val="bg2">
                              <a:lumMod val="25000"/>
                            </a:schemeClr>
                          </a:solidFill>
                          <a:ea typeface="標楷體" panose="03000509000000000000" pitchFamily="65" charset="-120"/>
                        </a:rPr>
                        <a:t>Class</a:t>
                      </a:r>
                      <a:r>
                        <a:rPr lang="en-US" altLang="zh-TW" sz="2000" b="1" dirty="0">
                          <a:solidFill>
                            <a:schemeClr val="bg2">
                              <a:lumMod val="25000"/>
                            </a:schemeClr>
                          </a:solidFill>
                        </a:rPr>
                        <a:t>  E</a:t>
                      </a:r>
                      <a:endParaRPr lang="zh-TW" altLang="en-US" sz="2000" b="1" dirty="0">
                        <a:solidFill>
                          <a:schemeClr val="bg2">
                            <a:lumMod val="25000"/>
                          </a:schemeClr>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bg2">
                              <a:lumMod val="25000"/>
                            </a:schemeClr>
                          </a:solidFill>
                          <a:effectLst/>
                          <a:latin typeface="+mn-lt"/>
                          <a:ea typeface="標楷體" panose="03000509000000000000" pitchFamily="65" charset="-120"/>
                          <a:cs typeface="Arial" panose="020B0604020202020204" pitchFamily="34" charset="0"/>
                        </a:rPr>
                        <a:t>1  1  1  1</a:t>
                      </a:r>
                      <a:r>
                        <a:rPr lang="en-US" altLang="zh-TW" sz="1800" b="0" i="0" kern="1200" dirty="0">
                          <a:solidFill>
                            <a:schemeClr val="bg2">
                              <a:lumMod val="25000"/>
                            </a:schemeClr>
                          </a:solidFill>
                          <a:effectLst/>
                          <a:latin typeface="+mn-lt"/>
                          <a:ea typeface="標楷體" panose="03000509000000000000" pitchFamily="65" charset="-120"/>
                          <a:cs typeface="+mn-cs"/>
                        </a:rPr>
                        <a:t>  ×</a:t>
                      </a:r>
                      <a:r>
                        <a:rPr lang="zh-TW" altLang="en-US" sz="1800" b="0" i="0" kern="1200" dirty="0">
                          <a:solidFill>
                            <a:schemeClr val="bg2">
                              <a:lumMod val="25000"/>
                            </a:schemeClr>
                          </a:solidFill>
                          <a:effectLst/>
                          <a:latin typeface="+mn-lt"/>
                          <a:ea typeface="標楷體" panose="03000509000000000000" pitchFamily="65" charset="-120"/>
                          <a:cs typeface="+mn-cs"/>
                        </a:rPr>
                        <a:t>  </a:t>
                      </a:r>
                      <a:r>
                        <a:rPr lang="en-US" altLang="zh-TW" sz="1800" b="0" i="0" kern="1200" dirty="0">
                          <a:solidFill>
                            <a:schemeClr val="bg2">
                              <a:lumMod val="25000"/>
                            </a:schemeClr>
                          </a:solidFill>
                          <a:effectLst/>
                          <a:latin typeface="+mn-lt"/>
                          <a:ea typeface="標楷體" panose="03000509000000000000" pitchFamily="65" charset="-120"/>
                          <a:cs typeface="+mn-cs"/>
                        </a:rPr>
                        <a:t>×</a:t>
                      </a:r>
                      <a:r>
                        <a:rPr lang="zh-TW" altLang="en-US" sz="1800" b="0" i="0" kern="1200" dirty="0">
                          <a:solidFill>
                            <a:schemeClr val="bg2">
                              <a:lumMod val="25000"/>
                            </a:schemeClr>
                          </a:solidFill>
                          <a:effectLst/>
                          <a:latin typeface="+mn-lt"/>
                          <a:ea typeface="標楷體" panose="03000509000000000000" pitchFamily="65" charset="-120"/>
                          <a:cs typeface="+mn-cs"/>
                        </a:rPr>
                        <a:t>  </a:t>
                      </a:r>
                      <a:r>
                        <a:rPr lang="en-US" altLang="zh-TW" sz="1800" b="0" i="0" kern="1200" dirty="0">
                          <a:solidFill>
                            <a:schemeClr val="bg2">
                              <a:lumMod val="25000"/>
                            </a:schemeClr>
                          </a:solidFill>
                          <a:effectLst/>
                          <a:latin typeface="+mn-lt"/>
                          <a:ea typeface="標楷體" panose="03000509000000000000" pitchFamily="65" charset="-120"/>
                          <a:cs typeface="+mn-cs"/>
                        </a:rPr>
                        <a:t>×</a:t>
                      </a:r>
                      <a:r>
                        <a:rPr lang="zh-TW" altLang="en-US" sz="1800" b="0" i="0" kern="1200" dirty="0">
                          <a:solidFill>
                            <a:schemeClr val="bg2">
                              <a:lumMod val="25000"/>
                            </a:schemeClr>
                          </a:solidFill>
                          <a:effectLst/>
                          <a:latin typeface="+mn-lt"/>
                          <a:ea typeface="標楷體" panose="03000509000000000000" pitchFamily="65" charset="-120"/>
                          <a:cs typeface="+mn-cs"/>
                        </a:rPr>
                        <a:t>  </a:t>
                      </a:r>
                      <a:r>
                        <a:rPr lang="en-US" altLang="zh-TW" sz="1800" b="0" i="0" kern="1200" dirty="0">
                          <a:solidFill>
                            <a:schemeClr val="bg2">
                              <a:lumMod val="25000"/>
                            </a:schemeClr>
                          </a:solidFill>
                          <a:effectLst/>
                          <a:latin typeface="+mn-lt"/>
                          <a:ea typeface="標楷體" panose="03000509000000000000" pitchFamily="65" charset="-120"/>
                          <a:cs typeface="+mn-cs"/>
                        </a:rPr>
                        <a:t>×</a:t>
                      </a:r>
                      <a:r>
                        <a:rPr lang="zh-TW" altLang="en-US" sz="1800" b="0" i="0" kern="1200" dirty="0">
                          <a:solidFill>
                            <a:schemeClr val="bg2">
                              <a:lumMod val="25000"/>
                            </a:schemeClr>
                          </a:solidFill>
                          <a:effectLst/>
                          <a:latin typeface="+mn-lt"/>
                          <a:ea typeface="標楷體" panose="03000509000000000000" pitchFamily="65" charset="-120"/>
                          <a:cs typeface="+mn-cs"/>
                        </a:rPr>
                        <a:t> </a:t>
                      </a:r>
                      <a:endParaRPr lang="zh-TW" altLang="en-US" dirty="0">
                        <a:solidFill>
                          <a:schemeClr val="bg2">
                            <a:lumMod val="25000"/>
                          </a:schemeClr>
                        </a:solidFill>
                        <a:latin typeface="+mn-lt"/>
                      </a:endParaRPr>
                    </a:p>
                  </a:txBody>
                  <a:tcPr anchor="ctr"/>
                </a:tc>
                <a:tc>
                  <a:txBody>
                    <a:bodyPr/>
                    <a:lstStyle/>
                    <a:p>
                      <a:pPr algn="ctr"/>
                      <a:r>
                        <a:rPr lang="en-US" altLang="zh-TW" dirty="0">
                          <a:solidFill>
                            <a:schemeClr val="bg2">
                              <a:lumMod val="25000"/>
                            </a:schemeClr>
                          </a:solidFill>
                          <a:ea typeface="標楷體" panose="03000509000000000000" pitchFamily="65" charset="-120"/>
                        </a:rPr>
                        <a:t>240-255</a:t>
                      </a:r>
                      <a:endParaRPr lang="zh-TW" altLang="en-US" dirty="0">
                        <a:solidFill>
                          <a:schemeClr val="bg2">
                            <a:lumMod val="25000"/>
                          </a:schemeClr>
                        </a:solidFill>
                      </a:endParaRPr>
                    </a:p>
                  </a:txBody>
                  <a:tcPr anchor="ctr"/>
                </a:tc>
                <a:tc vMerge="1">
                  <a:txBody>
                    <a:bodyPr/>
                    <a:lstStyle/>
                    <a:p>
                      <a:endParaRPr lang="zh-TW" altLang="en-US" dirty="0"/>
                    </a:p>
                  </a:txBody>
                  <a:tcPr/>
                </a:tc>
                <a:extLst>
                  <a:ext uri="{0D108BD9-81ED-4DB2-BD59-A6C34878D82A}">
                    <a16:rowId xmlns:a16="http://schemas.microsoft.com/office/drawing/2014/main" val="3449279154"/>
                  </a:ext>
                </a:extLst>
              </a:tr>
            </a:tbl>
          </a:graphicData>
        </a:graphic>
      </p:graphicFrame>
      <p:sp>
        <p:nvSpPr>
          <p:cNvPr id="6" name="矩形 5"/>
          <p:cNvSpPr/>
          <p:nvPr/>
        </p:nvSpPr>
        <p:spPr>
          <a:xfrm>
            <a:off x="250220" y="5247785"/>
            <a:ext cx="8083268" cy="923330"/>
          </a:xfrm>
          <a:prstGeom prst="rect">
            <a:avLst/>
          </a:prstGeom>
          <a:solidFill>
            <a:schemeClr val="accent6">
              <a:lumMod val="20000"/>
              <a:lumOff val="80000"/>
            </a:schemeClr>
          </a:solidFill>
        </p:spPr>
        <p:txBody>
          <a:bodyPr wrap="square">
            <a:spAutoFit/>
          </a:bodyPr>
          <a:lstStyle/>
          <a:p>
            <a:r>
              <a:rPr lang="zh-TW" altLang="en-US" dirty="0">
                <a:latin typeface="標楷體" panose="03000509000000000000" pitchFamily="65" charset="-120"/>
                <a:ea typeface="標楷體" panose="03000509000000000000" pitchFamily="65" charset="-120"/>
              </a:rPr>
              <a:t>進階研讀</a:t>
            </a:r>
            <a:r>
              <a:rPr lang="en-US" altLang="zh-TW" dirty="0">
                <a:latin typeface="標楷體" panose="03000509000000000000" pitchFamily="65" charset="-120"/>
                <a:ea typeface="標楷體" panose="03000509000000000000" pitchFamily="65" charset="-120"/>
              </a:rPr>
              <a:t>:1993</a:t>
            </a:r>
            <a:r>
              <a:rPr lang="zh-TW" altLang="en-US" dirty="0">
                <a:latin typeface="標楷體" panose="03000509000000000000" pitchFamily="65" charset="-120"/>
                <a:ea typeface="標楷體" panose="03000509000000000000" pitchFamily="65" charset="-120"/>
              </a:rPr>
              <a:t>年制定</a:t>
            </a:r>
            <a:r>
              <a:rPr lang="en-US" altLang="zh-TW" dirty="0">
                <a:latin typeface="標楷體" panose="03000509000000000000" pitchFamily="65" charset="-120"/>
                <a:ea typeface="標楷體" panose="03000509000000000000" pitchFamily="65" charset="-120"/>
              </a:rPr>
              <a:t>Classless Inter-Domain Routing(CIDR)</a:t>
            </a:r>
            <a:r>
              <a:rPr lang="zh-TW" altLang="en-US" b="1" dirty="0">
                <a:latin typeface="標楷體" panose="03000509000000000000" pitchFamily="65" charset="-120"/>
                <a:ea typeface="標楷體" panose="03000509000000000000" pitchFamily="65" charset="-120"/>
              </a:rPr>
              <a:t>無類別域間路由</a:t>
            </a:r>
            <a:endParaRPr lang="en-US" altLang="zh-TW" b="1"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請參閱</a:t>
            </a:r>
            <a:r>
              <a:rPr lang="en-US" altLang="zh-TW" dirty="0">
                <a:latin typeface="標楷體" panose="03000509000000000000" pitchFamily="65" charset="-120"/>
                <a:ea typeface="標楷體" panose="03000509000000000000" pitchFamily="65" charset="-120"/>
              </a:rPr>
              <a:t>https://zh.wikipedia.org/wiki/</a:t>
            </a:r>
            <a:r>
              <a:rPr lang="zh-TW" altLang="en-US" b="1" dirty="0">
                <a:latin typeface="標楷體" panose="03000509000000000000" pitchFamily="65" charset="-120"/>
                <a:ea typeface="標楷體" panose="03000509000000000000" pitchFamily="65" charset="-120"/>
              </a:rPr>
              <a:t>無類別域間路由</a:t>
            </a:r>
            <a:endParaRPr lang="en-US" altLang="zh-TW" b="1" dirty="0">
              <a:latin typeface="標楷體" panose="03000509000000000000" pitchFamily="65" charset="-120"/>
              <a:ea typeface="標楷體" panose="03000509000000000000" pitchFamily="65" charset="-120"/>
            </a:endParaRPr>
          </a:p>
          <a:p>
            <a:r>
              <a:rPr lang="zh-TW" altLang="en-US" b="1" dirty="0">
                <a:latin typeface="標楷體" panose="03000509000000000000" pitchFamily="65" charset="-120"/>
                <a:ea typeface="標楷體" panose="03000509000000000000" pitchFamily="65" charset="-120"/>
              </a:rPr>
              <a:t>大學電腦網路課程會上</a:t>
            </a:r>
            <a:endParaRPr lang="en-US" altLang="zh-TW" b="1"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97950069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35354" y="102466"/>
            <a:ext cx="4673023" cy="797967"/>
          </a:xfrm>
        </p:spPr>
        <p:txBody>
          <a:bodyPr>
            <a:normAutofit/>
          </a:bodyPr>
          <a:lstStyle/>
          <a:p>
            <a:r>
              <a:rPr lang="en-US" altLang="zh-TW" b="1" dirty="0">
                <a:solidFill>
                  <a:schemeClr val="bg2">
                    <a:lumMod val="25000"/>
                  </a:schemeClr>
                </a:solidFill>
                <a:latin typeface="微軟正黑體" panose="020B0604030504040204" pitchFamily="34" charset="-120"/>
                <a:ea typeface="微軟正黑體" panose="020B0604030504040204" pitchFamily="34" charset="-120"/>
              </a:rPr>
              <a:t>A</a:t>
            </a:r>
            <a:r>
              <a:rPr lang="zh-TW" altLang="en-US" b="1" dirty="0">
                <a:solidFill>
                  <a:schemeClr val="bg2">
                    <a:lumMod val="25000"/>
                  </a:schemeClr>
                </a:solidFill>
                <a:latin typeface="微軟正黑體" panose="020B0604030504040204" pitchFamily="34" charset="-120"/>
                <a:ea typeface="微軟正黑體" panose="020B0604030504040204" pitchFamily="34" charset="-120"/>
              </a:rPr>
              <a:t>級網路</a:t>
            </a:r>
            <a:r>
              <a:rPr lang="en-US" altLang="zh-TW" b="1" dirty="0">
                <a:solidFill>
                  <a:schemeClr val="bg2">
                    <a:lumMod val="25000"/>
                  </a:schemeClr>
                </a:solidFill>
              </a:rPr>
              <a:t>(</a:t>
            </a:r>
            <a:r>
              <a:rPr lang="en-US" altLang="zh-TW" dirty="0"/>
              <a:t>Class  A</a:t>
            </a:r>
            <a:r>
              <a:rPr lang="en-US" altLang="zh-TW" b="1" dirty="0">
                <a:solidFill>
                  <a:schemeClr val="bg2">
                    <a:lumMod val="25000"/>
                  </a:schemeClr>
                </a:solidFill>
              </a:rPr>
              <a:t>)</a:t>
            </a:r>
            <a:endParaRPr lang="zh-TW" altLang="en-US" dirty="0"/>
          </a:p>
        </p:txBody>
      </p:sp>
      <p:sp>
        <p:nvSpPr>
          <p:cNvPr id="4" name="圓角矩形 3"/>
          <p:cNvSpPr/>
          <p:nvPr/>
        </p:nvSpPr>
        <p:spPr>
          <a:xfrm>
            <a:off x="1286994" y="3454822"/>
            <a:ext cx="4511300" cy="3004120"/>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4"/>
          <p:cNvSpPr/>
          <p:nvPr/>
        </p:nvSpPr>
        <p:spPr>
          <a:xfrm>
            <a:off x="1166367" y="5078313"/>
            <a:ext cx="6222717" cy="707886"/>
          </a:xfrm>
          <a:prstGeom prst="rect">
            <a:avLst/>
          </a:prstGeom>
        </p:spPr>
        <p:txBody>
          <a:bodyPr wrap="square">
            <a:spAutoFit/>
          </a:bodyPr>
          <a:lstStyle/>
          <a:p>
            <a:r>
              <a:rPr lang="en-US" altLang="zh-TW" sz="4000" b="1" dirty="0">
                <a:solidFill>
                  <a:srgbClr val="00B0F0"/>
                </a:solidFill>
                <a:effectLst>
                  <a:outerShdw blurRad="38100" dist="38100" dir="2700000" algn="tl">
                    <a:srgbClr val="000000">
                      <a:alpha val="43137"/>
                    </a:srgbClr>
                  </a:outerShdw>
                </a:effectLst>
                <a:ea typeface="標楷體" panose="03000509000000000000" pitchFamily="65" charset="-120"/>
              </a:rPr>
              <a:t>0</a:t>
            </a:r>
            <a:r>
              <a:rPr lang="en-US" altLang="zh-TW" sz="4000" dirty="0">
                <a:solidFill>
                  <a:srgbClr val="FF0000"/>
                </a:solidFill>
                <a:ea typeface="標楷體" panose="03000509000000000000" pitchFamily="65" charset="-120"/>
              </a:rPr>
              <a:t>1111111</a:t>
            </a:r>
            <a:r>
              <a:rPr lang="en-US" altLang="zh-TW" sz="2400" dirty="0">
                <a:ea typeface="標楷體" panose="03000509000000000000" pitchFamily="65" charset="-120"/>
              </a:rPr>
              <a:t>2   </a:t>
            </a:r>
            <a:r>
              <a:rPr lang="en-US" altLang="zh-TW" sz="4000" dirty="0">
                <a:solidFill>
                  <a:srgbClr val="00B050"/>
                </a:solidFill>
                <a:ea typeface="標楷體" panose="03000509000000000000" pitchFamily="65" charset="-120"/>
              </a:rPr>
              <a:t>=</a:t>
            </a:r>
            <a:r>
              <a:rPr lang="en-US" altLang="zh-TW" sz="4000" dirty="0">
                <a:solidFill>
                  <a:srgbClr val="FF0000"/>
                </a:solidFill>
                <a:ea typeface="標楷體" panose="03000509000000000000" pitchFamily="65" charset="-120"/>
              </a:rPr>
              <a:t> </a:t>
            </a:r>
            <a:r>
              <a:rPr lang="en-US" altLang="zh-TW" sz="2400" dirty="0">
                <a:ea typeface="標楷體" panose="03000509000000000000" pitchFamily="65" charset="-120"/>
              </a:rPr>
              <a:t> </a:t>
            </a:r>
            <a:r>
              <a:rPr lang="en-US" altLang="zh-TW" sz="4000" dirty="0">
                <a:solidFill>
                  <a:srgbClr val="C00000"/>
                </a:solidFill>
                <a:ea typeface="標楷體" panose="03000509000000000000" pitchFamily="65" charset="-120"/>
              </a:rPr>
              <a:t>127</a:t>
            </a:r>
            <a:r>
              <a:rPr lang="en-US" altLang="zh-TW" sz="2400" dirty="0">
                <a:ea typeface="標楷體" panose="03000509000000000000" pitchFamily="65" charset="-120"/>
              </a:rPr>
              <a:t>10</a:t>
            </a:r>
            <a:endParaRPr lang="zh-TW" altLang="en-US" sz="2400" dirty="0">
              <a:ea typeface="標楷體" panose="03000509000000000000" pitchFamily="65" charset="-120"/>
            </a:endParaRPr>
          </a:p>
        </p:txBody>
      </p:sp>
      <p:cxnSp>
        <p:nvCxnSpPr>
          <p:cNvPr id="6" name="直線接點 5"/>
          <p:cNvCxnSpPr/>
          <p:nvPr/>
        </p:nvCxnSpPr>
        <p:spPr>
          <a:xfrm>
            <a:off x="1240682" y="5644561"/>
            <a:ext cx="3000027" cy="2589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1143000" y="3683112"/>
            <a:ext cx="5444637" cy="707886"/>
          </a:xfrm>
          <a:prstGeom prst="rect">
            <a:avLst/>
          </a:prstGeom>
        </p:spPr>
        <p:txBody>
          <a:bodyPr wrap="square">
            <a:spAutoFit/>
          </a:bodyPr>
          <a:lstStyle/>
          <a:p>
            <a:r>
              <a:rPr lang="en-US" altLang="zh-TW" sz="4000" b="1" dirty="0">
                <a:solidFill>
                  <a:srgbClr val="00B0F0"/>
                </a:solidFill>
                <a:effectLst>
                  <a:outerShdw blurRad="38100" dist="38100" dir="2700000" algn="tl">
                    <a:srgbClr val="000000">
                      <a:alpha val="43137"/>
                    </a:srgbClr>
                  </a:outerShdw>
                </a:effectLst>
                <a:ea typeface="標楷體" panose="03000509000000000000" pitchFamily="65" charset="-120"/>
              </a:rPr>
              <a:t>0</a:t>
            </a:r>
            <a:r>
              <a:rPr lang="en-US" altLang="zh-TW" sz="4000" dirty="0">
                <a:solidFill>
                  <a:srgbClr val="FF0000"/>
                </a:solidFill>
                <a:ea typeface="標楷體" panose="03000509000000000000" pitchFamily="65" charset="-120"/>
              </a:rPr>
              <a:t>0000001</a:t>
            </a:r>
            <a:r>
              <a:rPr lang="en-US" altLang="zh-TW" sz="2400" dirty="0">
                <a:ea typeface="標楷體" panose="03000509000000000000" pitchFamily="65" charset="-120"/>
              </a:rPr>
              <a:t>2   </a:t>
            </a:r>
            <a:r>
              <a:rPr lang="en-US" altLang="zh-TW" sz="4000" dirty="0">
                <a:solidFill>
                  <a:srgbClr val="00B050"/>
                </a:solidFill>
                <a:ea typeface="標楷體" panose="03000509000000000000" pitchFamily="65" charset="-120"/>
              </a:rPr>
              <a:t>=</a:t>
            </a:r>
            <a:r>
              <a:rPr lang="en-US" altLang="zh-TW" sz="4000" dirty="0">
                <a:solidFill>
                  <a:srgbClr val="FF0000"/>
                </a:solidFill>
                <a:ea typeface="標楷體" panose="03000509000000000000" pitchFamily="65" charset="-120"/>
              </a:rPr>
              <a:t> </a:t>
            </a:r>
            <a:r>
              <a:rPr lang="en-US" altLang="zh-TW" sz="2400" dirty="0">
                <a:ea typeface="標楷體" panose="03000509000000000000" pitchFamily="65" charset="-120"/>
              </a:rPr>
              <a:t> </a:t>
            </a:r>
            <a:r>
              <a:rPr lang="en-US" altLang="zh-TW" sz="4000" dirty="0">
                <a:solidFill>
                  <a:srgbClr val="C00000"/>
                </a:solidFill>
                <a:ea typeface="標楷體" panose="03000509000000000000" pitchFamily="65" charset="-120"/>
              </a:rPr>
              <a:t>1</a:t>
            </a:r>
            <a:r>
              <a:rPr lang="en-US" altLang="zh-TW" sz="2400" dirty="0">
                <a:ea typeface="標楷體" panose="03000509000000000000" pitchFamily="65" charset="-120"/>
              </a:rPr>
              <a:t>10</a:t>
            </a:r>
            <a:endParaRPr lang="zh-TW" altLang="en-US" sz="2400" dirty="0">
              <a:ea typeface="標楷體" panose="03000509000000000000" pitchFamily="65" charset="-120"/>
            </a:endParaRPr>
          </a:p>
        </p:txBody>
      </p:sp>
      <p:sp>
        <p:nvSpPr>
          <p:cNvPr id="9" name="矩形 8"/>
          <p:cNvSpPr/>
          <p:nvPr/>
        </p:nvSpPr>
        <p:spPr>
          <a:xfrm>
            <a:off x="1166366" y="4124302"/>
            <a:ext cx="5444637" cy="707886"/>
          </a:xfrm>
          <a:prstGeom prst="rect">
            <a:avLst/>
          </a:prstGeom>
        </p:spPr>
        <p:txBody>
          <a:bodyPr wrap="square">
            <a:spAutoFit/>
          </a:bodyPr>
          <a:lstStyle/>
          <a:p>
            <a:r>
              <a:rPr lang="en-US" altLang="zh-TW" sz="4000" b="1" dirty="0">
                <a:solidFill>
                  <a:srgbClr val="00B0F0"/>
                </a:solidFill>
                <a:effectLst>
                  <a:outerShdw blurRad="38100" dist="38100" dir="2700000" algn="tl">
                    <a:srgbClr val="000000">
                      <a:alpha val="43137"/>
                    </a:srgbClr>
                  </a:outerShdw>
                </a:effectLst>
                <a:ea typeface="標楷體" panose="03000509000000000000" pitchFamily="65" charset="-120"/>
              </a:rPr>
              <a:t>0</a:t>
            </a:r>
            <a:r>
              <a:rPr lang="en-US" altLang="zh-TW" sz="4000" dirty="0">
                <a:solidFill>
                  <a:srgbClr val="FF0000"/>
                </a:solidFill>
                <a:ea typeface="標楷體" panose="03000509000000000000" pitchFamily="65" charset="-120"/>
              </a:rPr>
              <a:t>0000010</a:t>
            </a:r>
            <a:r>
              <a:rPr lang="en-US" altLang="zh-TW" sz="2400" dirty="0">
                <a:ea typeface="標楷體" panose="03000509000000000000" pitchFamily="65" charset="-120"/>
              </a:rPr>
              <a:t>2   </a:t>
            </a:r>
            <a:r>
              <a:rPr lang="en-US" altLang="zh-TW" sz="4000" dirty="0">
                <a:solidFill>
                  <a:srgbClr val="00B050"/>
                </a:solidFill>
                <a:ea typeface="標楷體" panose="03000509000000000000" pitchFamily="65" charset="-120"/>
              </a:rPr>
              <a:t>=</a:t>
            </a:r>
            <a:r>
              <a:rPr lang="en-US" altLang="zh-TW" sz="4000" dirty="0">
                <a:solidFill>
                  <a:srgbClr val="FF0000"/>
                </a:solidFill>
                <a:ea typeface="標楷體" panose="03000509000000000000" pitchFamily="65" charset="-120"/>
              </a:rPr>
              <a:t> </a:t>
            </a:r>
            <a:r>
              <a:rPr lang="en-US" altLang="zh-TW" sz="2400" dirty="0">
                <a:ea typeface="標楷體" panose="03000509000000000000" pitchFamily="65" charset="-120"/>
              </a:rPr>
              <a:t> </a:t>
            </a:r>
            <a:r>
              <a:rPr lang="en-US" altLang="zh-TW" sz="4000" dirty="0">
                <a:solidFill>
                  <a:srgbClr val="C00000"/>
                </a:solidFill>
                <a:ea typeface="標楷體" panose="03000509000000000000" pitchFamily="65" charset="-120"/>
              </a:rPr>
              <a:t>2</a:t>
            </a:r>
            <a:r>
              <a:rPr lang="en-US" altLang="zh-TW" sz="2400" dirty="0">
                <a:ea typeface="標楷體" panose="03000509000000000000" pitchFamily="65" charset="-120"/>
              </a:rPr>
              <a:t>10</a:t>
            </a:r>
            <a:endParaRPr lang="zh-TW" altLang="en-US" sz="2400" dirty="0">
              <a:ea typeface="標楷體" panose="03000509000000000000" pitchFamily="65" charset="-120"/>
            </a:endParaRPr>
          </a:p>
        </p:txBody>
      </p:sp>
      <p:sp>
        <p:nvSpPr>
          <p:cNvPr id="10" name="矩形 9"/>
          <p:cNvSpPr/>
          <p:nvPr/>
        </p:nvSpPr>
        <p:spPr>
          <a:xfrm>
            <a:off x="1751463" y="4725881"/>
            <a:ext cx="3691556" cy="369332"/>
          </a:xfrm>
          <a:prstGeom prst="rect">
            <a:avLst/>
          </a:prstGeom>
        </p:spPr>
        <p:txBody>
          <a:bodyPr wrap="square">
            <a:spAutoFit/>
          </a:bodyPr>
          <a:lstStyle/>
          <a:p>
            <a:r>
              <a:rPr lang="en-US" altLang="zh-TW" dirty="0">
                <a:solidFill>
                  <a:srgbClr val="FF0000"/>
                </a:solidFill>
                <a:ea typeface="標楷體" panose="03000509000000000000" pitchFamily="65" charset="-120"/>
              </a:rPr>
              <a:t>…………………………………….</a:t>
            </a:r>
            <a:endParaRPr lang="zh-TW" altLang="en-US" dirty="0"/>
          </a:p>
        </p:txBody>
      </p:sp>
      <p:grpSp>
        <p:nvGrpSpPr>
          <p:cNvPr id="13" name="群組 12">
            <a:extLst>
              <a:ext uri="{FF2B5EF4-FFF2-40B4-BE49-F238E27FC236}">
                <a16:creationId xmlns:a16="http://schemas.microsoft.com/office/drawing/2014/main" id="{C12316CD-B1E8-4B1E-9761-A3953ACA1BAF}"/>
              </a:ext>
            </a:extLst>
          </p:cNvPr>
          <p:cNvGrpSpPr/>
          <p:nvPr/>
        </p:nvGrpSpPr>
        <p:grpSpPr>
          <a:xfrm>
            <a:off x="1844777" y="1491336"/>
            <a:ext cx="1808705" cy="370871"/>
            <a:chOff x="1168400" y="2112676"/>
            <a:chExt cx="2005042" cy="370871"/>
          </a:xfrm>
        </p:grpSpPr>
        <p:sp>
          <p:nvSpPr>
            <p:cNvPr id="20" name="矩形 19">
              <a:extLst>
                <a:ext uri="{FF2B5EF4-FFF2-40B4-BE49-F238E27FC236}">
                  <a16:creationId xmlns:a16="http://schemas.microsoft.com/office/drawing/2014/main" id="{A0C91572-A5CD-4D57-A857-D785DA043F7B}"/>
                </a:ext>
              </a:extLst>
            </p:cNvPr>
            <p:cNvSpPr/>
            <p:nvPr/>
          </p:nvSpPr>
          <p:spPr>
            <a:xfrm>
              <a:off x="1168400" y="2112676"/>
              <a:ext cx="2005042" cy="370871"/>
            </a:xfrm>
            <a:prstGeom prst="rect">
              <a:avLst/>
            </a:prstGeom>
            <a:solidFill>
              <a:srgbClr val="99CCFF"/>
            </a:solidFill>
            <a:ln w="38100">
              <a:solidFill>
                <a:schemeClr val="bg2">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defPPr>
                <a:defRPr lang="zh-TW"/>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TW" altLang="en-US" dirty="0">
                <a:ea typeface="標楷體" panose="03000509000000000000" pitchFamily="65" charset="-120"/>
              </a:endParaRPr>
            </a:p>
          </p:txBody>
        </p:sp>
        <p:sp>
          <p:nvSpPr>
            <p:cNvPr id="21" name="文字方塊 5">
              <a:extLst>
                <a:ext uri="{FF2B5EF4-FFF2-40B4-BE49-F238E27FC236}">
                  <a16:creationId xmlns:a16="http://schemas.microsoft.com/office/drawing/2014/main" id="{7EBFB90D-F277-49DE-8CA1-846465B1FEAD}"/>
                </a:ext>
              </a:extLst>
            </p:cNvPr>
            <p:cNvSpPr txBox="1"/>
            <p:nvPr/>
          </p:nvSpPr>
          <p:spPr>
            <a:xfrm>
              <a:off x="1673543" y="2113445"/>
              <a:ext cx="994756" cy="369332"/>
            </a:xfrm>
            <a:prstGeom prst="rect">
              <a:avLst/>
            </a:prstGeom>
            <a:noFill/>
          </p:spPr>
          <p:txBody>
            <a:bodyPr wrap="non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TW" b="1" dirty="0">
                  <a:solidFill>
                    <a:schemeClr val="bg2">
                      <a:lumMod val="25000"/>
                    </a:schemeClr>
                  </a:solidFill>
                  <a:latin typeface="微軟正黑體" panose="020B0604030504040204" pitchFamily="34" charset="-120"/>
                  <a:ea typeface="微軟正黑體" panose="020B0604030504040204" pitchFamily="34" charset="-120"/>
                </a:rPr>
                <a:t>(7</a:t>
              </a:r>
              <a:r>
                <a:rPr lang="zh-TW" altLang="en-US" b="1" dirty="0">
                  <a:solidFill>
                    <a:schemeClr val="bg2">
                      <a:lumMod val="25000"/>
                    </a:schemeClr>
                  </a:solidFill>
                  <a:latin typeface="微軟正黑體" panose="020B0604030504040204" pitchFamily="34" charset="-120"/>
                  <a:ea typeface="微軟正黑體" panose="020B0604030504040204" pitchFamily="34" charset="-120"/>
                </a:rPr>
                <a:t>位元</a:t>
              </a:r>
              <a:r>
                <a:rPr lang="en-US" altLang="zh-TW" b="1" dirty="0">
                  <a:solidFill>
                    <a:schemeClr val="bg2">
                      <a:lumMod val="25000"/>
                    </a:schemeClr>
                  </a:solidFill>
                  <a:ea typeface="標楷體" panose="03000509000000000000" pitchFamily="65" charset="-120"/>
                </a:rPr>
                <a:t>)</a:t>
              </a:r>
              <a:endParaRPr lang="zh-TW" altLang="en-US" b="1" dirty="0">
                <a:solidFill>
                  <a:schemeClr val="bg2">
                    <a:lumMod val="25000"/>
                  </a:schemeClr>
                </a:solidFill>
                <a:ea typeface="標楷體" panose="03000509000000000000" pitchFamily="65" charset="-120"/>
              </a:endParaRPr>
            </a:p>
          </p:txBody>
        </p:sp>
      </p:grpSp>
      <p:grpSp>
        <p:nvGrpSpPr>
          <p:cNvPr id="14" name="群組 13">
            <a:extLst>
              <a:ext uri="{FF2B5EF4-FFF2-40B4-BE49-F238E27FC236}">
                <a16:creationId xmlns:a16="http://schemas.microsoft.com/office/drawing/2014/main" id="{A37E410A-0722-4E5D-BF79-AB32AF469AA1}"/>
              </a:ext>
            </a:extLst>
          </p:cNvPr>
          <p:cNvGrpSpPr/>
          <p:nvPr/>
        </p:nvGrpSpPr>
        <p:grpSpPr>
          <a:xfrm>
            <a:off x="1502623" y="1491336"/>
            <a:ext cx="311386" cy="370871"/>
            <a:chOff x="1240704" y="2049665"/>
            <a:chExt cx="330200" cy="370871"/>
          </a:xfrm>
          <a:solidFill>
            <a:srgbClr val="00B0F0"/>
          </a:solidFill>
        </p:grpSpPr>
        <p:sp>
          <p:nvSpPr>
            <p:cNvPr id="18" name="矩形 17">
              <a:extLst>
                <a:ext uri="{FF2B5EF4-FFF2-40B4-BE49-F238E27FC236}">
                  <a16:creationId xmlns:a16="http://schemas.microsoft.com/office/drawing/2014/main" id="{B1039A42-760B-44D8-9B4F-6C6C9712BBFF}"/>
                </a:ext>
              </a:extLst>
            </p:cNvPr>
            <p:cNvSpPr/>
            <p:nvPr/>
          </p:nvSpPr>
          <p:spPr>
            <a:xfrm>
              <a:off x="1240704" y="2049665"/>
              <a:ext cx="330200" cy="370871"/>
            </a:xfrm>
            <a:prstGeom prst="rect">
              <a:avLst/>
            </a:prstGeom>
            <a:grpFill/>
            <a:ln w="38100">
              <a:solidFill>
                <a:schemeClr val="bg2">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defPPr>
                <a:defRPr lang="zh-TW"/>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TW" altLang="en-US" dirty="0">
                <a:ea typeface="標楷體" panose="03000509000000000000" pitchFamily="65" charset="-120"/>
              </a:endParaRPr>
            </a:p>
          </p:txBody>
        </p:sp>
        <p:sp>
          <p:nvSpPr>
            <p:cNvPr id="19" name="文字方塊 8">
              <a:extLst>
                <a:ext uri="{FF2B5EF4-FFF2-40B4-BE49-F238E27FC236}">
                  <a16:creationId xmlns:a16="http://schemas.microsoft.com/office/drawing/2014/main" id="{33486354-0505-4D0F-9F36-1D4E0B4E9137}"/>
                </a:ext>
              </a:extLst>
            </p:cNvPr>
            <p:cNvSpPr txBox="1"/>
            <p:nvPr/>
          </p:nvSpPr>
          <p:spPr>
            <a:xfrm>
              <a:off x="1254962" y="2050434"/>
              <a:ext cx="301685" cy="369332"/>
            </a:xfrm>
            <a:prstGeom prst="rect">
              <a:avLst/>
            </a:prstGeom>
            <a:grpFill/>
          </p:spPr>
          <p:txBody>
            <a:bodyPr wrap="non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TW" b="1" dirty="0">
                  <a:solidFill>
                    <a:schemeClr val="bg2">
                      <a:lumMod val="25000"/>
                    </a:schemeClr>
                  </a:solidFill>
                  <a:ea typeface="標楷體" panose="03000509000000000000" pitchFamily="65" charset="-120"/>
                </a:rPr>
                <a:t>0</a:t>
              </a:r>
              <a:endParaRPr lang="zh-TW" altLang="en-US" b="1" dirty="0">
                <a:solidFill>
                  <a:schemeClr val="bg2">
                    <a:lumMod val="25000"/>
                  </a:schemeClr>
                </a:solidFill>
                <a:ea typeface="標楷體" panose="03000509000000000000" pitchFamily="65" charset="-120"/>
              </a:endParaRPr>
            </a:p>
          </p:txBody>
        </p:sp>
      </p:grpSp>
      <p:grpSp>
        <p:nvGrpSpPr>
          <p:cNvPr id="15" name="群組 14">
            <a:extLst>
              <a:ext uri="{FF2B5EF4-FFF2-40B4-BE49-F238E27FC236}">
                <a16:creationId xmlns:a16="http://schemas.microsoft.com/office/drawing/2014/main" id="{C12509F7-ACB1-4A58-B102-238CA9EC7D33}"/>
              </a:ext>
            </a:extLst>
          </p:cNvPr>
          <p:cNvGrpSpPr/>
          <p:nvPr/>
        </p:nvGrpSpPr>
        <p:grpSpPr>
          <a:xfrm>
            <a:off x="3786896" y="1491336"/>
            <a:ext cx="1506967" cy="370871"/>
            <a:chOff x="3187699" y="2111906"/>
            <a:chExt cx="2885312" cy="370871"/>
          </a:xfrm>
        </p:grpSpPr>
        <p:sp>
          <p:nvSpPr>
            <p:cNvPr id="16" name="矩形 15">
              <a:extLst>
                <a:ext uri="{FF2B5EF4-FFF2-40B4-BE49-F238E27FC236}">
                  <a16:creationId xmlns:a16="http://schemas.microsoft.com/office/drawing/2014/main" id="{F5D3BAC2-C6EF-42ED-97FE-CAD8E0782936}"/>
                </a:ext>
              </a:extLst>
            </p:cNvPr>
            <p:cNvSpPr/>
            <p:nvPr/>
          </p:nvSpPr>
          <p:spPr>
            <a:xfrm>
              <a:off x="3187699" y="2111906"/>
              <a:ext cx="2885312" cy="370871"/>
            </a:xfrm>
            <a:prstGeom prst="rect">
              <a:avLst/>
            </a:prstGeom>
            <a:solidFill>
              <a:schemeClr val="accent2">
                <a:lumMod val="60000"/>
                <a:lumOff val="40000"/>
              </a:schemeClr>
            </a:solidFill>
            <a:ln w="38100">
              <a:solidFill>
                <a:schemeClr val="bg2">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defPPr>
                <a:defRPr lang="zh-TW"/>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TW" altLang="en-US" dirty="0">
                <a:ea typeface="標楷體" panose="03000509000000000000" pitchFamily="65" charset="-120"/>
              </a:endParaRPr>
            </a:p>
          </p:txBody>
        </p:sp>
        <p:sp>
          <p:nvSpPr>
            <p:cNvPr id="17" name="文字方塊 11">
              <a:extLst>
                <a:ext uri="{FF2B5EF4-FFF2-40B4-BE49-F238E27FC236}">
                  <a16:creationId xmlns:a16="http://schemas.microsoft.com/office/drawing/2014/main" id="{D463BB0A-9B47-4192-9196-4984F70EB641}"/>
                </a:ext>
              </a:extLst>
            </p:cNvPr>
            <p:cNvSpPr txBox="1"/>
            <p:nvPr/>
          </p:nvSpPr>
          <p:spPr>
            <a:xfrm>
              <a:off x="4537990" y="2112675"/>
              <a:ext cx="184730" cy="369332"/>
            </a:xfrm>
            <a:prstGeom prst="rect">
              <a:avLst/>
            </a:prstGeom>
            <a:noFill/>
          </p:spPr>
          <p:txBody>
            <a:bodyPr wrap="non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TW" altLang="en-US" b="1" dirty="0">
                <a:solidFill>
                  <a:schemeClr val="bg2">
                    <a:lumMod val="25000"/>
                  </a:schemeClr>
                </a:solidFill>
                <a:ea typeface="標楷體" panose="03000509000000000000" pitchFamily="65" charset="-120"/>
              </a:endParaRPr>
            </a:p>
          </p:txBody>
        </p:sp>
      </p:grpSp>
      <p:sp>
        <p:nvSpPr>
          <p:cNvPr id="22" name="矩形 21"/>
          <p:cNvSpPr/>
          <p:nvPr/>
        </p:nvSpPr>
        <p:spPr>
          <a:xfrm>
            <a:off x="3772531" y="1966261"/>
            <a:ext cx="4734860" cy="461665"/>
          </a:xfrm>
          <a:prstGeom prst="rect">
            <a:avLst/>
          </a:prstGeom>
          <a:solidFill>
            <a:schemeClr val="accent2">
              <a:lumMod val="20000"/>
              <a:lumOff val="80000"/>
            </a:schemeClr>
          </a:solidFill>
        </p:spPr>
        <p:txBody>
          <a:bodyPr wrap="square">
            <a:spAutoFit/>
          </a:bodyPr>
          <a:lstStyle/>
          <a:p>
            <a:r>
              <a:rPr lang="zh-TW" altLang="en-US" sz="2400" b="1" dirty="0">
                <a:solidFill>
                  <a:schemeClr val="bg2">
                    <a:lumMod val="25000"/>
                  </a:schemeClr>
                </a:solidFill>
                <a:latin typeface="微軟正黑體" panose="020B0604030504040204" pitchFamily="34" charset="-120"/>
                <a:ea typeface="微軟正黑體" panose="020B0604030504040204" pitchFamily="34" charset="-120"/>
              </a:rPr>
              <a:t>主機</a:t>
            </a:r>
            <a:r>
              <a:rPr lang="en-US" altLang="zh-TW" sz="2400" b="1" dirty="0">
                <a:solidFill>
                  <a:schemeClr val="bg2">
                    <a:lumMod val="25000"/>
                  </a:schemeClr>
                </a:solidFill>
                <a:latin typeface="微軟正黑體" panose="020B0604030504040204" pitchFamily="34" charset="-120"/>
                <a:ea typeface="微軟正黑體" panose="020B0604030504040204" pitchFamily="34" charset="-120"/>
              </a:rPr>
              <a:t>ID</a:t>
            </a:r>
            <a:r>
              <a:rPr lang="en-US" altLang="zh-TW" sz="2400" b="1" dirty="0">
                <a:solidFill>
                  <a:schemeClr val="bg2">
                    <a:lumMod val="25000"/>
                  </a:schemeClr>
                </a:solidFill>
              </a:rPr>
              <a:t>(24</a:t>
            </a:r>
            <a:r>
              <a:rPr lang="zh-TW" altLang="en-US" sz="2400" b="1" dirty="0">
                <a:solidFill>
                  <a:schemeClr val="bg2">
                    <a:lumMod val="25000"/>
                  </a:schemeClr>
                </a:solidFill>
                <a:latin typeface="微軟正黑體" panose="020B0604030504040204" pitchFamily="34" charset="-120"/>
                <a:ea typeface="微軟正黑體" panose="020B0604030504040204" pitchFamily="34" charset="-120"/>
              </a:rPr>
              <a:t>位元</a:t>
            </a:r>
            <a:r>
              <a:rPr lang="en-US" altLang="zh-TW" sz="2400" b="1" dirty="0">
                <a:solidFill>
                  <a:schemeClr val="bg2">
                    <a:lumMod val="25000"/>
                  </a:schemeClr>
                </a:solidFill>
              </a:rPr>
              <a:t>)</a:t>
            </a:r>
            <a:endParaRPr lang="zh-TW" altLang="en-US" sz="2400" dirty="0"/>
          </a:p>
        </p:txBody>
      </p:sp>
      <p:grpSp>
        <p:nvGrpSpPr>
          <p:cNvPr id="23" name="群組 22">
            <a:extLst>
              <a:ext uri="{FF2B5EF4-FFF2-40B4-BE49-F238E27FC236}">
                <a16:creationId xmlns:a16="http://schemas.microsoft.com/office/drawing/2014/main" id="{C12509F7-ACB1-4A58-B102-238CA9EC7D33}"/>
              </a:ext>
            </a:extLst>
          </p:cNvPr>
          <p:cNvGrpSpPr/>
          <p:nvPr/>
        </p:nvGrpSpPr>
        <p:grpSpPr>
          <a:xfrm>
            <a:off x="5380098" y="1483335"/>
            <a:ext cx="1506967" cy="370871"/>
            <a:chOff x="3187699" y="2111906"/>
            <a:chExt cx="2885312" cy="370871"/>
          </a:xfrm>
        </p:grpSpPr>
        <p:sp>
          <p:nvSpPr>
            <p:cNvPr id="24" name="矩形 23">
              <a:extLst>
                <a:ext uri="{FF2B5EF4-FFF2-40B4-BE49-F238E27FC236}">
                  <a16:creationId xmlns:a16="http://schemas.microsoft.com/office/drawing/2014/main" id="{F5D3BAC2-C6EF-42ED-97FE-CAD8E0782936}"/>
                </a:ext>
              </a:extLst>
            </p:cNvPr>
            <p:cNvSpPr/>
            <p:nvPr/>
          </p:nvSpPr>
          <p:spPr>
            <a:xfrm>
              <a:off x="3187699" y="2111906"/>
              <a:ext cx="2885312" cy="370871"/>
            </a:xfrm>
            <a:prstGeom prst="rect">
              <a:avLst/>
            </a:prstGeom>
            <a:solidFill>
              <a:schemeClr val="accent2">
                <a:lumMod val="60000"/>
                <a:lumOff val="40000"/>
              </a:schemeClr>
            </a:solidFill>
            <a:ln w="38100">
              <a:solidFill>
                <a:schemeClr val="bg2">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defPPr>
                <a:defRPr lang="zh-TW"/>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TW" altLang="en-US" dirty="0">
                <a:ea typeface="標楷體" panose="03000509000000000000" pitchFamily="65" charset="-120"/>
              </a:endParaRPr>
            </a:p>
          </p:txBody>
        </p:sp>
        <p:sp>
          <p:nvSpPr>
            <p:cNvPr id="25" name="文字方塊 11">
              <a:extLst>
                <a:ext uri="{FF2B5EF4-FFF2-40B4-BE49-F238E27FC236}">
                  <a16:creationId xmlns:a16="http://schemas.microsoft.com/office/drawing/2014/main" id="{D463BB0A-9B47-4192-9196-4984F70EB641}"/>
                </a:ext>
              </a:extLst>
            </p:cNvPr>
            <p:cNvSpPr txBox="1"/>
            <p:nvPr/>
          </p:nvSpPr>
          <p:spPr>
            <a:xfrm>
              <a:off x="4537990" y="2112675"/>
              <a:ext cx="184730" cy="369332"/>
            </a:xfrm>
            <a:prstGeom prst="rect">
              <a:avLst/>
            </a:prstGeom>
            <a:noFill/>
          </p:spPr>
          <p:txBody>
            <a:bodyPr wrap="non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TW" altLang="en-US" b="1" dirty="0">
                <a:solidFill>
                  <a:schemeClr val="bg2">
                    <a:lumMod val="25000"/>
                  </a:schemeClr>
                </a:solidFill>
                <a:ea typeface="標楷體" panose="03000509000000000000" pitchFamily="65" charset="-120"/>
              </a:endParaRPr>
            </a:p>
          </p:txBody>
        </p:sp>
      </p:grpSp>
      <p:grpSp>
        <p:nvGrpSpPr>
          <p:cNvPr id="26" name="群組 25">
            <a:extLst>
              <a:ext uri="{FF2B5EF4-FFF2-40B4-BE49-F238E27FC236}">
                <a16:creationId xmlns:a16="http://schemas.microsoft.com/office/drawing/2014/main" id="{C12509F7-ACB1-4A58-B102-238CA9EC7D33}"/>
              </a:ext>
            </a:extLst>
          </p:cNvPr>
          <p:cNvGrpSpPr/>
          <p:nvPr/>
        </p:nvGrpSpPr>
        <p:grpSpPr>
          <a:xfrm>
            <a:off x="7000424" y="1491336"/>
            <a:ext cx="1506967" cy="370871"/>
            <a:chOff x="3187699" y="2111906"/>
            <a:chExt cx="2885312" cy="370871"/>
          </a:xfrm>
        </p:grpSpPr>
        <p:sp>
          <p:nvSpPr>
            <p:cNvPr id="27" name="矩形 26">
              <a:extLst>
                <a:ext uri="{FF2B5EF4-FFF2-40B4-BE49-F238E27FC236}">
                  <a16:creationId xmlns:a16="http://schemas.microsoft.com/office/drawing/2014/main" id="{F5D3BAC2-C6EF-42ED-97FE-CAD8E0782936}"/>
                </a:ext>
              </a:extLst>
            </p:cNvPr>
            <p:cNvSpPr/>
            <p:nvPr/>
          </p:nvSpPr>
          <p:spPr>
            <a:xfrm>
              <a:off x="3187699" y="2111906"/>
              <a:ext cx="2885312" cy="370871"/>
            </a:xfrm>
            <a:prstGeom prst="rect">
              <a:avLst/>
            </a:prstGeom>
            <a:solidFill>
              <a:schemeClr val="accent2">
                <a:lumMod val="60000"/>
                <a:lumOff val="40000"/>
              </a:schemeClr>
            </a:solidFill>
            <a:ln w="38100">
              <a:solidFill>
                <a:schemeClr val="bg2">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defPPr>
                <a:defRPr lang="zh-TW"/>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TW" altLang="en-US" dirty="0">
                <a:ea typeface="標楷體" panose="03000509000000000000" pitchFamily="65" charset="-120"/>
              </a:endParaRPr>
            </a:p>
          </p:txBody>
        </p:sp>
        <p:sp>
          <p:nvSpPr>
            <p:cNvPr id="28" name="文字方塊 11">
              <a:extLst>
                <a:ext uri="{FF2B5EF4-FFF2-40B4-BE49-F238E27FC236}">
                  <a16:creationId xmlns:a16="http://schemas.microsoft.com/office/drawing/2014/main" id="{D463BB0A-9B47-4192-9196-4984F70EB641}"/>
                </a:ext>
              </a:extLst>
            </p:cNvPr>
            <p:cNvSpPr txBox="1"/>
            <p:nvPr/>
          </p:nvSpPr>
          <p:spPr>
            <a:xfrm>
              <a:off x="4537990" y="2112675"/>
              <a:ext cx="184730" cy="369332"/>
            </a:xfrm>
            <a:prstGeom prst="rect">
              <a:avLst/>
            </a:prstGeom>
            <a:noFill/>
          </p:spPr>
          <p:txBody>
            <a:bodyPr wrap="non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TW" altLang="en-US" b="1" dirty="0">
                <a:solidFill>
                  <a:schemeClr val="bg2">
                    <a:lumMod val="25000"/>
                  </a:schemeClr>
                </a:solidFill>
                <a:ea typeface="標楷體" panose="03000509000000000000" pitchFamily="65" charset="-120"/>
              </a:endParaRPr>
            </a:p>
          </p:txBody>
        </p:sp>
      </p:grpSp>
      <p:sp>
        <p:nvSpPr>
          <p:cNvPr id="29" name="矩形 28"/>
          <p:cNvSpPr/>
          <p:nvPr/>
        </p:nvSpPr>
        <p:spPr>
          <a:xfrm>
            <a:off x="1502623" y="1992977"/>
            <a:ext cx="2150859" cy="461665"/>
          </a:xfrm>
          <a:prstGeom prst="rect">
            <a:avLst/>
          </a:prstGeom>
          <a:solidFill>
            <a:schemeClr val="accent1">
              <a:lumMod val="20000"/>
              <a:lumOff val="80000"/>
            </a:schemeClr>
          </a:solidFill>
        </p:spPr>
        <p:txBody>
          <a:bodyPr wrap="square">
            <a:spAutoFit/>
          </a:bodyPr>
          <a:lstStyle/>
          <a:p>
            <a:r>
              <a:rPr lang="zh-TW" altLang="en-US" sz="2400" b="1" dirty="0">
                <a:solidFill>
                  <a:schemeClr val="bg2">
                    <a:lumMod val="25000"/>
                  </a:schemeClr>
                </a:solidFill>
                <a:latin typeface="微軟正黑體" panose="020B0604030504040204" pitchFamily="34" charset="-120"/>
                <a:ea typeface="微軟正黑體" panose="020B0604030504040204" pitchFamily="34" charset="-120"/>
              </a:rPr>
              <a:t>網路</a:t>
            </a:r>
            <a:r>
              <a:rPr lang="en-US" altLang="zh-TW" sz="2400" b="1" dirty="0">
                <a:solidFill>
                  <a:schemeClr val="bg2">
                    <a:lumMod val="25000"/>
                  </a:schemeClr>
                </a:solidFill>
                <a:latin typeface="微軟正黑體" panose="020B0604030504040204" pitchFamily="34" charset="-120"/>
                <a:ea typeface="微軟正黑體" panose="020B0604030504040204" pitchFamily="34" charset="-120"/>
              </a:rPr>
              <a:t>ID</a:t>
            </a:r>
            <a:endParaRPr lang="zh-TW" altLang="en-US" sz="2400" dirty="0"/>
          </a:p>
        </p:txBody>
      </p:sp>
      <p:cxnSp>
        <p:nvCxnSpPr>
          <p:cNvPr id="31" name="直線單箭頭接點 30"/>
          <p:cNvCxnSpPr/>
          <p:nvPr/>
        </p:nvCxnSpPr>
        <p:spPr>
          <a:xfrm flipV="1">
            <a:off x="851172" y="1853436"/>
            <a:ext cx="591256" cy="1009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p:cNvCxnSpPr/>
          <p:nvPr/>
        </p:nvCxnSpPr>
        <p:spPr>
          <a:xfrm>
            <a:off x="876792" y="2898265"/>
            <a:ext cx="639277" cy="991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135354" y="2529747"/>
            <a:ext cx="4572000" cy="830997"/>
          </a:xfrm>
          <a:prstGeom prst="rect">
            <a:avLst/>
          </a:prstGeom>
        </p:spPr>
        <p:txBody>
          <a:bodyPr>
            <a:spAutoFit/>
          </a:bodyPr>
          <a:lstStyle/>
          <a:p>
            <a:r>
              <a:rPr lang="zh-TW" altLang="en-US" sz="2400" b="1" dirty="0">
                <a:effectLst>
                  <a:outerShdw blurRad="38100" dist="38100" dir="2700000" algn="tl">
                    <a:srgbClr val="000000">
                      <a:alpha val="43137"/>
                    </a:srgbClr>
                  </a:outerShdw>
                </a:effectLst>
              </a:rPr>
              <a:t>定義</a:t>
            </a:r>
            <a:r>
              <a:rPr lang="en-US" altLang="zh-TW" sz="2400" b="1" dirty="0">
                <a:effectLst>
                  <a:outerShdw blurRad="38100" dist="38100" dir="2700000" algn="tl">
                    <a:srgbClr val="000000">
                      <a:alpha val="43137"/>
                    </a:srgbClr>
                  </a:outerShdw>
                </a:effectLst>
              </a:rPr>
              <a:t>::</a:t>
            </a:r>
            <a:r>
              <a:rPr lang="zh-TW" altLang="en-US" sz="2400" b="1" dirty="0">
                <a:effectLst>
                  <a:outerShdw blurRad="38100" dist="38100" dir="2700000" algn="tl">
                    <a:srgbClr val="000000">
                      <a:alpha val="43137"/>
                    </a:srgbClr>
                  </a:outerShdw>
                </a:effectLst>
              </a:rPr>
              <a:t>第一組數字為網路</a:t>
            </a:r>
            <a:r>
              <a:rPr lang="en-US" altLang="zh-TW" sz="2400" b="1" dirty="0">
                <a:effectLst>
                  <a:outerShdw blurRad="38100" dist="38100" dir="2700000" algn="tl">
                    <a:srgbClr val="000000">
                      <a:alpha val="43137"/>
                    </a:srgbClr>
                  </a:outerShdw>
                </a:effectLst>
              </a:rPr>
              <a:t>ID </a:t>
            </a:r>
          </a:p>
          <a:p>
            <a:r>
              <a:rPr lang="zh-TW" altLang="en-US" sz="2400" b="1" dirty="0">
                <a:effectLst>
                  <a:outerShdw blurRad="38100" dist="38100" dir="2700000" algn="tl">
                    <a:srgbClr val="000000">
                      <a:alpha val="43137"/>
                    </a:srgbClr>
                  </a:outerShdw>
                </a:effectLst>
              </a:rPr>
              <a:t>           網路</a:t>
            </a:r>
            <a:r>
              <a:rPr lang="en-US" altLang="zh-TW" sz="2400" b="1" dirty="0">
                <a:effectLst>
                  <a:outerShdw blurRad="38100" dist="38100" dir="2700000" algn="tl">
                    <a:srgbClr val="000000">
                      <a:alpha val="43137"/>
                    </a:srgbClr>
                  </a:outerShdw>
                </a:effectLst>
              </a:rPr>
              <a:t>ID</a:t>
            </a:r>
            <a:r>
              <a:rPr lang="zh-TW" altLang="en-US" sz="2400" b="1" dirty="0">
                <a:effectLst>
                  <a:outerShdw blurRad="38100" dist="38100" dir="2700000" algn="tl">
                    <a:srgbClr val="000000">
                      <a:alpha val="43137"/>
                    </a:srgbClr>
                  </a:outerShdw>
                </a:effectLst>
              </a:rPr>
              <a:t> 的第一位數字為</a:t>
            </a:r>
            <a:r>
              <a:rPr lang="en-US" altLang="zh-TW" sz="2400" b="1" dirty="0">
                <a:solidFill>
                  <a:srgbClr val="00B0F0"/>
                </a:solidFill>
                <a:effectLst>
                  <a:outerShdw blurRad="38100" dist="38100" dir="2700000" algn="tl">
                    <a:srgbClr val="000000">
                      <a:alpha val="43137"/>
                    </a:srgbClr>
                  </a:outerShdw>
                </a:effectLst>
              </a:rPr>
              <a:t>0</a:t>
            </a:r>
          </a:p>
        </p:txBody>
      </p:sp>
      <p:sp>
        <p:nvSpPr>
          <p:cNvPr id="36" name="矩形 35"/>
          <p:cNvSpPr/>
          <p:nvPr/>
        </p:nvSpPr>
        <p:spPr>
          <a:xfrm>
            <a:off x="7263878" y="1079172"/>
            <a:ext cx="883575" cy="369332"/>
          </a:xfrm>
          <a:prstGeom prst="rect">
            <a:avLst/>
          </a:prstGeom>
        </p:spPr>
        <p:txBody>
          <a:bodyPr wrap="none">
            <a:spAutoFit/>
          </a:bodyPr>
          <a:lstStyle/>
          <a:p>
            <a:r>
              <a:rPr lang="en-US" altLang="zh-TW" dirty="0"/>
              <a:t>0</a:t>
            </a:r>
            <a:r>
              <a:rPr lang="zh-TW" altLang="en-US" dirty="0"/>
              <a:t>至</a:t>
            </a:r>
            <a:r>
              <a:rPr lang="en-US" altLang="zh-TW" dirty="0"/>
              <a:t>255</a:t>
            </a:r>
          </a:p>
        </p:txBody>
      </p:sp>
      <p:sp>
        <p:nvSpPr>
          <p:cNvPr id="37" name="矩形 36"/>
          <p:cNvSpPr/>
          <p:nvPr/>
        </p:nvSpPr>
        <p:spPr>
          <a:xfrm>
            <a:off x="4026270" y="1083481"/>
            <a:ext cx="883575" cy="369332"/>
          </a:xfrm>
          <a:prstGeom prst="rect">
            <a:avLst/>
          </a:prstGeom>
        </p:spPr>
        <p:txBody>
          <a:bodyPr wrap="none">
            <a:spAutoFit/>
          </a:bodyPr>
          <a:lstStyle/>
          <a:p>
            <a:r>
              <a:rPr lang="en-US" altLang="zh-TW" dirty="0"/>
              <a:t>0</a:t>
            </a:r>
            <a:r>
              <a:rPr lang="zh-TW" altLang="en-US" dirty="0"/>
              <a:t>至</a:t>
            </a:r>
            <a:r>
              <a:rPr lang="en-US" altLang="zh-TW" dirty="0"/>
              <a:t>255</a:t>
            </a:r>
          </a:p>
        </p:txBody>
      </p:sp>
      <p:sp>
        <p:nvSpPr>
          <p:cNvPr id="38" name="矩形 37"/>
          <p:cNvSpPr/>
          <p:nvPr/>
        </p:nvSpPr>
        <p:spPr>
          <a:xfrm>
            <a:off x="5619495" y="1083481"/>
            <a:ext cx="883575" cy="369332"/>
          </a:xfrm>
          <a:prstGeom prst="rect">
            <a:avLst/>
          </a:prstGeom>
        </p:spPr>
        <p:txBody>
          <a:bodyPr wrap="none">
            <a:spAutoFit/>
          </a:bodyPr>
          <a:lstStyle/>
          <a:p>
            <a:r>
              <a:rPr lang="en-US" altLang="zh-TW" dirty="0"/>
              <a:t>0</a:t>
            </a:r>
            <a:r>
              <a:rPr lang="zh-TW" altLang="en-US" dirty="0"/>
              <a:t>至</a:t>
            </a:r>
            <a:r>
              <a:rPr lang="en-US" altLang="zh-TW" dirty="0"/>
              <a:t>255</a:t>
            </a:r>
          </a:p>
        </p:txBody>
      </p:sp>
      <p:sp>
        <p:nvSpPr>
          <p:cNvPr id="39" name="矩形 38"/>
          <p:cNvSpPr/>
          <p:nvPr/>
        </p:nvSpPr>
        <p:spPr>
          <a:xfrm>
            <a:off x="5623556" y="4015612"/>
            <a:ext cx="3318223" cy="1446550"/>
          </a:xfrm>
          <a:prstGeom prst="rect">
            <a:avLst/>
          </a:prstGeom>
          <a:solidFill>
            <a:schemeClr val="accent4">
              <a:lumMod val="20000"/>
              <a:lumOff val="80000"/>
            </a:schemeClr>
          </a:solidFill>
        </p:spPr>
        <p:txBody>
          <a:bodyPr wrap="square">
            <a:spAutoFit/>
          </a:bodyPr>
          <a:lstStyle/>
          <a:p>
            <a:r>
              <a:rPr lang="en-US" altLang="zh-TW" sz="2400" dirty="0"/>
              <a:t>A</a:t>
            </a:r>
            <a:r>
              <a:rPr lang="zh-TW" altLang="en-US" sz="2400" dirty="0"/>
              <a:t>級網路</a:t>
            </a:r>
            <a:r>
              <a:rPr lang="en-US" altLang="zh-TW" sz="2400" dirty="0"/>
              <a:t>(Class  A)</a:t>
            </a:r>
            <a:r>
              <a:rPr lang="zh-TW" altLang="en-US" sz="2400" dirty="0"/>
              <a:t>範圍</a:t>
            </a:r>
            <a:r>
              <a:rPr lang="en-US" altLang="zh-TW" sz="2400" dirty="0"/>
              <a:t>:</a:t>
            </a:r>
          </a:p>
          <a:p>
            <a:r>
              <a:rPr lang="zh-TW" altLang="en-US" sz="3200" dirty="0"/>
              <a:t>從</a:t>
            </a:r>
            <a:r>
              <a:rPr lang="en-US" altLang="zh-TW" sz="3200" b="1" dirty="0">
                <a:solidFill>
                  <a:srgbClr val="FF0000"/>
                </a:solidFill>
                <a:effectLst>
                  <a:outerShdw blurRad="38100" dist="38100" dir="2700000" algn="tl">
                    <a:srgbClr val="000000">
                      <a:alpha val="43137"/>
                    </a:srgbClr>
                  </a:outerShdw>
                </a:effectLst>
              </a:rPr>
              <a:t>0</a:t>
            </a:r>
            <a:r>
              <a:rPr lang="en-US" altLang="zh-TW" sz="3200" dirty="0"/>
              <a:t>.0.0.0</a:t>
            </a:r>
            <a:r>
              <a:rPr lang="zh-TW" altLang="en-US" sz="3200" dirty="0"/>
              <a:t>到</a:t>
            </a:r>
            <a:endParaRPr lang="en-US" altLang="zh-TW" sz="3200" dirty="0"/>
          </a:p>
          <a:p>
            <a:r>
              <a:rPr lang="en-US" altLang="zh-TW" sz="3200" b="1" dirty="0">
                <a:solidFill>
                  <a:srgbClr val="FF0000"/>
                </a:solidFill>
                <a:effectLst>
                  <a:outerShdw blurRad="38100" dist="38100" dir="2700000" algn="tl">
                    <a:srgbClr val="000000">
                      <a:alpha val="43137"/>
                    </a:srgbClr>
                  </a:outerShdw>
                </a:effectLst>
              </a:rPr>
              <a:t>127</a:t>
            </a:r>
            <a:r>
              <a:rPr lang="en-US" altLang="zh-TW" sz="3200" dirty="0"/>
              <a:t>.255.255.255</a:t>
            </a:r>
          </a:p>
        </p:txBody>
      </p:sp>
      <p:sp>
        <p:nvSpPr>
          <p:cNvPr id="40" name="矩形 39"/>
          <p:cNvSpPr/>
          <p:nvPr/>
        </p:nvSpPr>
        <p:spPr>
          <a:xfrm>
            <a:off x="5729216" y="3430837"/>
            <a:ext cx="2034531" cy="584775"/>
          </a:xfrm>
          <a:prstGeom prst="rect">
            <a:avLst/>
          </a:prstGeom>
        </p:spPr>
        <p:txBody>
          <a:bodyPr wrap="none">
            <a:spAutoFit/>
          </a:bodyPr>
          <a:lstStyle/>
          <a:p>
            <a:r>
              <a:rPr lang="zh-TW" altLang="en-US" sz="3200" b="1" dirty="0">
                <a:effectLst>
                  <a:outerShdw blurRad="38100" dist="38100" dir="2700000" algn="tl">
                    <a:srgbClr val="000000">
                      <a:alpha val="43137"/>
                    </a:srgbClr>
                  </a:outerShdw>
                </a:effectLst>
              </a:rPr>
              <a:t>所以阿</a:t>
            </a:r>
            <a:r>
              <a:rPr lang="en-US" altLang="zh-TW" sz="3200" b="1" dirty="0">
                <a:effectLst>
                  <a:outerShdw blurRad="38100" dist="38100" dir="2700000" algn="tl">
                    <a:srgbClr val="000000">
                      <a:alpha val="43137"/>
                    </a:srgbClr>
                  </a:outerShdw>
                </a:effectLst>
              </a:rPr>
              <a:t>……</a:t>
            </a:r>
          </a:p>
        </p:txBody>
      </p:sp>
      <p:pic>
        <p:nvPicPr>
          <p:cNvPr id="41" name="圖片 40">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spTree>
    <p:extLst>
      <p:ext uri="{BB962C8B-B14F-4D97-AF65-F5344CB8AC3E}">
        <p14:creationId xmlns:p14="http://schemas.microsoft.com/office/powerpoint/2010/main" val="20719601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62412" y="217406"/>
            <a:ext cx="7203891" cy="732153"/>
          </a:xfrm>
        </p:spPr>
        <p:txBody>
          <a:bodyPr/>
          <a:lstStyle/>
          <a:p>
            <a:pPr algn="ctr"/>
            <a:r>
              <a:rPr lang="en-US" altLang="zh-TW" dirty="0"/>
              <a:t>IPv4</a:t>
            </a:r>
            <a:r>
              <a:rPr lang="zh-TW" altLang="en-US" dirty="0"/>
              <a:t>位址分級制</a:t>
            </a:r>
            <a:r>
              <a:rPr lang="en-US" altLang="zh-TW" dirty="0"/>
              <a:t>:</a:t>
            </a:r>
            <a:r>
              <a:rPr lang="zh-TW" altLang="en-US" dirty="0"/>
              <a:t>等級範圍</a:t>
            </a:r>
          </a:p>
        </p:txBody>
      </p:sp>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grpSp>
        <p:nvGrpSpPr>
          <p:cNvPr id="25" name="群組 24"/>
          <p:cNvGrpSpPr/>
          <p:nvPr/>
        </p:nvGrpSpPr>
        <p:grpSpPr>
          <a:xfrm>
            <a:off x="262412" y="1965756"/>
            <a:ext cx="8502194" cy="3156220"/>
            <a:chOff x="622300" y="2116272"/>
            <a:chExt cx="12123211" cy="4500428"/>
          </a:xfrm>
        </p:grpSpPr>
        <p:sp>
          <p:nvSpPr>
            <p:cNvPr id="26" name="手繪多邊形 25"/>
            <p:cNvSpPr/>
            <p:nvPr/>
          </p:nvSpPr>
          <p:spPr>
            <a:xfrm>
              <a:off x="622300" y="2484710"/>
              <a:ext cx="1553309" cy="4131990"/>
            </a:xfrm>
            <a:custGeom>
              <a:avLst/>
              <a:gdLst>
                <a:gd name="connsiteX0" fmla="*/ 624469 w 1248937"/>
                <a:gd name="connsiteY0" fmla="*/ 0 h 2197909"/>
                <a:gd name="connsiteX1" fmla="*/ 1248937 w 1248937"/>
                <a:gd name="connsiteY1" fmla="*/ 244212 h 2197909"/>
                <a:gd name="connsiteX2" fmla="*/ 1248937 w 1248937"/>
                <a:gd name="connsiteY2" fmla="*/ 2197905 h 2197909"/>
                <a:gd name="connsiteX3" fmla="*/ 624469 w 1248937"/>
                <a:gd name="connsiteY3" fmla="*/ 1953694 h 2197909"/>
                <a:gd name="connsiteX4" fmla="*/ 1 w 1248937"/>
                <a:gd name="connsiteY4" fmla="*/ 2197905 h 2197909"/>
                <a:gd name="connsiteX5" fmla="*/ 0 w 1248937"/>
                <a:gd name="connsiteY5" fmla="*/ 2197909 h 2197909"/>
                <a:gd name="connsiteX6" fmla="*/ 0 w 1248937"/>
                <a:gd name="connsiteY6" fmla="*/ 244216 h 2197909"/>
                <a:gd name="connsiteX7" fmla="*/ 1 w 1248937"/>
                <a:gd name="connsiteY7" fmla="*/ 244212 h 2197909"/>
                <a:gd name="connsiteX8" fmla="*/ 624469 w 1248937"/>
                <a:gd name="connsiteY8" fmla="*/ 0 h 2197909"/>
                <a:gd name="connsiteX0" fmla="*/ 624469 w 1248937"/>
                <a:gd name="connsiteY0" fmla="*/ 0 h 2197909"/>
                <a:gd name="connsiteX1" fmla="*/ 1248937 w 1248937"/>
                <a:gd name="connsiteY1" fmla="*/ 244212 h 2197909"/>
                <a:gd name="connsiteX2" fmla="*/ 1240740 w 1248937"/>
                <a:gd name="connsiteY2" fmla="*/ 2128653 h 2197909"/>
                <a:gd name="connsiteX3" fmla="*/ 624469 w 1248937"/>
                <a:gd name="connsiteY3" fmla="*/ 1953694 h 2197909"/>
                <a:gd name="connsiteX4" fmla="*/ 1 w 1248937"/>
                <a:gd name="connsiteY4" fmla="*/ 2197905 h 2197909"/>
                <a:gd name="connsiteX5" fmla="*/ 0 w 1248937"/>
                <a:gd name="connsiteY5" fmla="*/ 2197909 h 2197909"/>
                <a:gd name="connsiteX6" fmla="*/ 0 w 1248937"/>
                <a:gd name="connsiteY6" fmla="*/ 244216 h 2197909"/>
                <a:gd name="connsiteX7" fmla="*/ 1 w 1248937"/>
                <a:gd name="connsiteY7" fmla="*/ 244212 h 2197909"/>
                <a:gd name="connsiteX8" fmla="*/ 624469 w 1248937"/>
                <a:gd name="connsiteY8" fmla="*/ 0 h 2197909"/>
                <a:gd name="connsiteX0" fmla="*/ 624469 w 1248937"/>
                <a:gd name="connsiteY0" fmla="*/ 0 h 2197905"/>
                <a:gd name="connsiteX1" fmla="*/ 1248937 w 1248937"/>
                <a:gd name="connsiteY1" fmla="*/ 244212 h 2197905"/>
                <a:gd name="connsiteX2" fmla="*/ 1240740 w 1248937"/>
                <a:gd name="connsiteY2" fmla="*/ 2128653 h 2197905"/>
                <a:gd name="connsiteX3" fmla="*/ 624469 w 1248937"/>
                <a:gd name="connsiteY3" fmla="*/ 1953694 h 2197905"/>
                <a:gd name="connsiteX4" fmla="*/ 1 w 1248937"/>
                <a:gd name="connsiteY4" fmla="*/ 2197905 h 2197905"/>
                <a:gd name="connsiteX5" fmla="*/ 0 w 1248937"/>
                <a:gd name="connsiteY5" fmla="*/ 2128656 h 2197905"/>
                <a:gd name="connsiteX6" fmla="*/ 0 w 1248937"/>
                <a:gd name="connsiteY6" fmla="*/ 244216 h 2197905"/>
                <a:gd name="connsiteX7" fmla="*/ 1 w 1248937"/>
                <a:gd name="connsiteY7" fmla="*/ 244212 h 2197905"/>
                <a:gd name="connsiteX8" fmla="*/ 624469 w 1248937"/>
                <a:gd name="connsiteY8" fmla="*/ 0 h 2197905"/>
                <a:gd name="connsiteX0" fmla="*/ 624469 w 1248937"/>
                <a:gd name="connsiteY0" fmla="*/ 0 h 2128656"/>
                <a:gd name="connsiteX1" fmla="*/ 1248937 w 1248937"/>
                <a:gd name="connsiteY1" fmla="*/ 244212 h 2128656"/>
                <a:gd name="connsiteX2" fmla="*/ 1240740 w 1248937"/>
                <a:gd name="connsiteY2" fmla="*/ 2128653 h 2128656"/>
                <a:gd name="connsiteX3" fmla="*/ 624469 w 1248937"/>
                <a:gd name="connsiteY3" fmla="*/ 1953694 h 2128656"/>
                <a:gd name="connsiteX4" fmla="*/ 4099 w 1248937"/>
                <a:gd name="connsiteY4" fmla="*/ 2123113 h 2128656"/>
                <a:gd name="connsiteX5" fmla="*/ 0 w 1248937"/>
                <a:gd name="connsiteY5" fmla="*/ 2128656 h 2128656"/>
                <a:gd name="connsiteX6" fmla="*/ 0 w 1248937"/>
                <a:gd name="connsiteY6" fmla="*/ 244216 h 2128656"/>
                <a:gd name="connsiteX7" fmla="*/ 1 w 1248937"/>
                <a:gd name="connsiteY7" fmla="*/ 244212 h 2128656"/>
                <a:gd name="connsiteX8" fmla="*/ 624469 w 1248937"/>
                <a:gd name="connsiteY8" fmla="*/ 0 h 2128656"/>
                <a:gd name="connsiteX0" fmla="*/ 624469 w 1240740"/>
                <a:gd name="connsiteY0" fmla="*/ 9455 h 2138111"/>
                <a:gd name="connsiteX1" fmla="*/ 1228648 w 1240740"/>
                <a:gd name="connsiteY1" fmla="*/ 127398 h 2138111"/>
                <a:gd name="connsiteX2" fmla="*/ 1240740 w 1240740"/>
                <a:gd name="connsiteY2" fmla="*/ 2138108 h 2138111"/>
                <a:gd name="connsiteX3" fmla="*/ 624469 w 1240740"/>
                <a:gd name="connsiteY3" fmla="*/ 1963149 h 2138111"/>
                <a:gd name="connsiteX4" fmla="*/ 4099 w 1240740"/>
                <a:gd name="connsiteY4" fmla="*/ 2132568 h 2138111"/>
                <a:gd name="connsiteX5" fmla="*/ 0 w 1240740"/>
                <a:gd name="connsiteY5" fmla="*/ 2138111 h 2138111"/>
                <a:gd name="connsiteX6" fmla="*/ 0 w 1240740"/>
                <a:gd name="connsiteY6" fmla="*/ 253671 h 2138111"/>
                <a:gd name="connsiteX7" fmla="*/ 1 w 1240740"/>
                <a:gd name="connsiteY7" fmla="*/ 253667 h 2138111"/>
                <a:gd name="connsiteX8" fmla="*/ 624469 w 1240740"/>
                <a:gd name="connsiteY8" fmla="*/ 9455 h 2138111"/>
                <a:gd name="connsiteX0" fmla="*/ 624469 w 1240740"/>
                <a:gd name="connsiteY0" fmla="*/ 1989 h 2130645"/>
                <a:gd name="connsiteX1" fmla="*/ 1228648 w 1240740"/>
                <a:gd name="connsiteY1" fmla="*/ 119932 h 2130645"/>
                <a:gd name="connsiteX2" fmla="*/ 1240740 w 1240740"/>
                <a:gd name="connsiteY2" fmla="*/ 2130642 h 2130645"/>
                <a:gd name="connsiteX3" fmla="*/ 624469 w 1240740"/>
                <a:gd name="connsiteY3" fmla="*/ 1955683 h 2130645"/>
                <a:gd name="connsiteX4" fmla="*/ 4099 w 1240740"/>
                <a:gd name="connsiteY4" fmla="*/ 2125102 h 2130645"/>
                <a:gd name="connsiteX5" fmla="*/ 0 w 1240740"/>
                <a:gd name="connsiteY5" fmla="*/ 2130645 h 2130645"/>
                <a:gd name="connsiteX6" fmla="*/ 0 w 1240740"/>
                <a:gd name="connsiteY6" fmla="*/ 246205 h 2130645"/>
                <a:gd name="connsiteX7" fmla="*/ 1 w 1240740"/>
                <a:gd name="connsiteY7" fmla="*/ 139869 h 2130645"/>
                <a:gd name="connsiteX8" fmla="*/ 624469 w 1240740"/>
                <a:gd name="connsiteY8" fmla="*/ 1989 h 2130645"/>
                <a:gd name="connsiteX0" fmla="*/ 604180 w 1240740"/>
                <a:gd name="connsiteY0" fmla="*/ 331 h 2162216"/>
                <a:gd name="connsiteX1" fmla="*/ 1228648 w 1240740"/>
                <a:gd name="connsiteY1" fmla="*/ 151503 h 2162216"/>
                <a:gd name="connsiteX2" fmla="*/ 1240740 w 1240740"/>
                <a:gd name="connsiteY2" fmla="*/ 2162213 h 2162216"/>
                <a:gd name="connsiteX3" fmla="*/ 624469 w 1240740"/>
                <a:gd name="connsiteY3" fmla="*/ 1987254 h 2162216"/>
                <a:gd name="connsiteX4" fmla="*/ 4099 w 1240740"/>
                <a:gd name="connsiteY4" fmla="*/ 2156673 h 2162216"/>
                <a:gd name="connsiteX5" fmla="*/ 0 w 1240740"/>
                <a:gd name="connsiteY5" fmla="*/ 2162216 h 2162216"/>
                <a:gd name="connsiteX6" fmla="*/ 0 w 1240740"/>
                <a:gd name="connsiteY6" fmla="*/ 277776 h 2162216"/>
                <a:gd name="connsiteX7" fmla="*/ 1 w 1240740"/>
                <a:gd name="connsiteY7" fmla="*/ 171440 h 2162216"/>
                <a:gd name="connsiteX8" fmla="*/ 604180 w 1240740"/>
                <a:gd name="connsiteY8" fmla="*/ 331 h 2162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0740" h="2162216">
                  <a:moveTo>
                    <a:pt x="604180" y="331"/>
                  </a:moveTo>
                  <a:cubicBezTo>
                    <a:pt x="808955" y="-2992"/>
                    <a:pt x="1228648" y="16698"/>
                    <a:pt x="1228648" y="151503"/>
                  </a:cubicBezTo>
                  <a:cubicBezTo>
                    <a:pt x="1228648" y="802734"/>
                    <a:pt x="1240740" y="1510982"/>
                    <a:pt x="1240740" y="2162213"/>
                  </a:cubicBezTo>
                  <a:cubicBezTo>
                    <a:pt x="1240740" y="2027409"/>
                    <a:pt x="830576" y="1988177"/>
                    <a:pt x="624469" y="1987254"/>
                  </a:cubicBezTo>
                  <a:cubicBezTo>
                    <a:pt x="418362" y="1986331"/>
                    <a:pt x="4099" y="2021869"/>
                    <a:pt x="4099" y="2156673"/>
                  </a:cubicBezTo>
                  <a:cubicBezTo>
                    <a:pt x="4099" y="2156674"/>
                    <a:pt x="0" y="2162215"/>
                    <a:pt x="0" y="2162216"/>
                  </a:cubicBezTo>
                  <a:lnTo>
                    <a:pt x="0" y="277776"/>
                  </a:lnTo>
                  <a:cubicBezTo>
                    <a:pt x="0" y="277775"/>
                    <a:pt x="1" y="171441"/>
                    <a:pt x="1" y="171440"/>
                  </a:cubicBezTo>
                  <a:cubicBezTo>
                    <a:pt x="1" y="36635"/>
                    <a:pt x="399406" y="3654"/>
                    <a:pt x="604180" y="331"/>
                  </a:cubicBezTo>
                  <a:close/>
                </a:path>
              </a:pathLst>
            </a:custGeom>
            <a:solidFill>
              <a:srgbClr val="99CCFF"/>
            </a:solidFill>
            <a:ln>
              <a:noFill/>
            </a:ln>
            <a:effectLst>
              <a:innerShdw blurRad="63500" dist="50800" dir="5400000">
                <a:schemeClr val="bg2">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a:ea typeface="標楷體" panose="03000509000000000000" pitchFamily="65" charset="-120"/>
                </a:rPr>
                <a:t>   </a:t>
              </a:r>
            </a:p>
          </p:txBody>
        </p:sp>
        <p:sp>
          <p:nvSpPr>
            <p:cNvPr id="27" name="流程圖: 程序 26"/>
            <p:cNvSpPr/>
            <p:nvPr/>
          </p:nvSpPr>
          <p:spPr>
            <a:xfrm>
              <a:off x="2146114" y="2730500"/>
              <a:ext cx="6934385" cy="3886200"/>
            </a:xfrm>
            <a:prstGeom prst="flowChartProcess">
              <a:avLst/>
            </a:prstGeom>
            <a:solidFill>
              <a:srgbClr val="99CCFF"/>
            </a:solidFill>
            <a:ln>
              <a:noFill/>
            </a:ln>
            <a:effectLst>
              <a:innerShdw blurRad="63500" dist="50800" dir="5400000">
                <a:schemeClr val="bg2">
                  <a:lumMod val="50000"/>
                  <a:alpha val="27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ea typeface="標楷體" panose="03000509000000000000" pitchFamily="65" charset="-120"/>
              </a:endParaRPr>
            </a:p>
          </p:txBody>
        </p:sp>
        <p:grpSp>
          <p:nvGrpSpPr>
            <p:cNvPr id="28" name="群組 27"/>
            <p:cNvGrpSpPr/>
            <p:nvPr/>
          </p:nvGrpSpPr>
          <p:grpSpPr>
            <a:xfrm>
              <a:off x="2175609" y="2129364"/>
              <a:ext cx="1616927" cy="482741"/>
              <a:chOff x="2175609" y="2129364"/>
              <a:chExt cx="1616927" cy="482741"/>
            </a:xfrm>
          </p:grpSpPr>
          <p:sp>
            <p:nvSpPr>
              <p:cNvPr id="78" name="矩形 77"/>
              <p:cNvSpPr/>
              <p:nvPr/>
            </p:nvSpPr>
            <p:spPr>
              <a:xfrm>
                <a:off x="2175609" y="2176765"/>
                <a:ext cx="1616927" cy="370871"/>
              </a:xfrm>
              <a:prstGeom prst="rect">
                <a:avLst/>
              </a:prstGeom>
              <a:solidFill>
                <a:srgbClr val="99CCFF"/>
              </a:solidFill>
              <a:ln w="38100">
                <a:solidFill>
                  <a:schemeClr val="accent5"/>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sz="1600" dirty="0">
                  <a:ea typeface="標楷體" panose="03000509000000000000" pitchFamily="65" charset="-120"/>
                </a:endParaRPr>
              </a:p>
            </p:txBody>
          </p:sp>
          <p:sp>
            <p:nvSpPr>
              <p:cNvPr id="79" name="文字方塊 78"/>
              <p:cNvSpPr txBox="1"/>
              <p:nvPr/>
            </p:nvSpPr>
            <p:spPr>
              <a:xfrm>
                <a:off x="2348506" y="2129364"/>
                <a:ext cx="1289598" cy="482741"/>
              </a:xfrm>
              <a:prstGeom prst="rect">
                <a:avLst/>
              </a:prstGeom>
              <a:noFill/>
            </p:spPr>
            <p:txBody>
              <a:bodyPr wrap="square" rtlCol="0">
                <a:spAutoFit/>
              </a:bodyPr>
              <a:lstStyle/>
              <a:p>
                <a:pPr algn="ctr"/>
                <a:r>
                  <a:rPr lang="zh-TW" altLang="en-US" sz="1600" b="1" dirty="0">
                    <a:solidFill>
                      <a:schemeClr val="bg1"/>
                    </a:solidFill>
                    <a:ea typeface="標楷體" panose="03000509000000000000" pitchFamily="65" charset="-120"/>
                  </a:rPr>
                  <a:t>位元組</a:t>
                </a:r>
                <a:r>
                  <a:rPr lang="en-US" altLang="zh-TW" sz="1600" b="1" dirty="0">
                    <a:solidFill>
                      <a:schemeClr val="bg1"/>
                    </a:solidFill>
                    <a:ea typeface="標楷體" panose="03000509000000000000" pitchFamily="65" charset="-120"/>
                  </a:rPr>
                  <a:t>1</a:t>
                </a:r>
                <a:endParaRPr lang="zh-TW" altLang="en-US" sz="1600" b="1" dirty="0">
                  <a:solidFill>
                    <a:schemeClr val="bg1"/>
                  </a:solidFill>
                  <a:ea typeface="標楷體" panose="03000509000000000000" pitchFamily="65" charset="-120"/>
                </a:endParaRPr>
              </a:p>
            </p:txBody>
          </p:sp>
        </p:grpSp>
        <p:sp>
          <p:nvSpPr>
            <p:cNvPr id="29" name="文字方塊 28"/>
            <p:cNvSpPr txBox="1"/>
            <p:nvPr/>
          </p:nvSpPr>
          <p:spPr>
            <a:xfrm>
              <a:off x="741001" y="2836798"/>
              <a:ext cx="1326168" cy="570514"/>
            </a:xfrm>
            <a:prstGeom prst="rect">
              <a:avLst/>
            </a:prstGeom>
            <a:noFill/>
          </p:spPr>
          <p:txBody>
            <a:bodyPr wrap="none" rtlCol="0">
              <a:spAutoFit/>
            </a:bodyPr>
            <a:lstStyle/>
            <a:p>
              <a:pPr algn="ctr"/>
              <a:r>
                <a:rPr lang="en-US" altLang="zh-TW" b="1" dirty="0">
                  <a:solidFill>
                    <a:schemeClr val="bg1"/>
                  </a:solidFill>
                  <a:ea typeface="標楷體" panose="03000509000000000000" pitchFamily="65" charset="-120"/>
                </a:rPr>
                <a:t>Class</a:t>
              </a:r>
              <a:r>
                <a:rPr lang="en-US" altLang="zh-TW" sz="2000" b="1" dirty="0">
                  <a:solidFill>
                    <a:schemeClr val="bg1"/>
                  </a:solidFill>
                  <a:ea typeface="標楷體" panose="03000509000000000000" pitchFamily="65" charset="-120"/>
                </a:rPr>
                <a:t>  A</a:t>
              </a:r>
              <a:endParaRPr lang="zh-TW" altLang="en-US" sz="2000" b="1" dirty="0">
                <a:solidFill>
                  <a:schemeClr val="bg1"/>
                </a:solidFill>
                <a:ea typeface="標楷體" panose="03000509000000000000" pitchFamily="65" charset="-120"/>
              </a:endParaRPr>
            </a:p>
          </p:txBody>
        </p:sp>
        <p:sp>
          <p:nvSpPr>
            <p:cNvPr id="30" name="文字方塊 29"/>
            <p:cNvSpPr txBox="1"/>
            <p:nvPr/>
          </p:nvSpPr>
          <p:spPr>
            <a:xfrm>
              <a:off x="729124" y="3553265"/>
              <a:ext cx="1310168" cy="570514"/>
            </a:xfrm>
            <a:prstGeom prst="rect">
              <a:avLst/>
            </a:prstGeom>
            <a:noFill/>
          </p:spPr>
          <p:txBody>
            <a:bodyPr wrap="none" rtlCol="0">
              <a:spAutoFit/>
            </a:bodyPr>
            <a:lstStyle/>
            <a:p>
              <a:pPr algn="ctr"/>
              <a:r>
                <a:rPr lang="en-US" altLang="zh-TW" b="1" dirty="0">
                  <a:solidFill>
                    <a:schemeClr val="bg1"/>
                  </a:solidFill>
                  <a:ea typeface="標楷體" panose="03000509000000000000" pitchFamily="65" charset="-120"/>
                </a:rPr>
                <a:t>Class</a:t>
              </a:r>
              <a:r>
                <a:rPr lang="en-US" altLang="zh-TW" sz="2000" b="1" dirty="0">
                  <a:solidFill>
                    <a:schemeClr val="bg1"/>
                  </a:solidFill>
                  <a:ea typeface="標楷體" panose="03000509000000000000" pitchFamily="65" charset="-120"/>
                </a:rPr>
                <a:t>  B</a:t>
              </a:r>
              <a:endParaRPr lang="zh-TW" altLang="en-US" sz="2000" b="1" dirty="0">
                <a:solidFill>
                  <a:schemeClr val="bg1"/>
                </a:solidFill>
                <a:ea typeface="標楷體" panose="03000509000000000000" pitchFamily="65" charset="-120"/>
              </a:endParaRPr>
            </a:p>
          </p:txBody>
        </p:sp>
        <p:sp>
          <p:nvSpPr>
            <p:cNvPr id="31" name="文字方塊 30"/>
            <p:cNvSpPr txBox="1"/>
            <p:nvPr/>
          </p:nvSpPr>
          <p:spPr>
            <a:xfrm>
              <a:off x="734836" y="4269732"/>
              <a:ext cx="1298741" cy="570514"/>
            </a:xfrm>
            <a:prstGeom prst="rect">
              <a:avLst/>
            </a:prstGeom>
            <a:noFill/>
          </p:spPr>
          <p:txBody>
            <a:bodyPr wrap="none" rtlCol="0">
              <a:spAutoFit/>
            </a:bodyPr>
            <a:lstStyle/>
            <a:p>
              <a:pPr algn="ctr"/>
              <a:r>
                <a:rPr lang="en-US" altLang="zh-TW" b="1" dirty="0">
                  <a:solidFill>
                    <a:schemeClr val="bg1"/>
                  </a:solidFill>
                  <a:ea typeface="標楷體" panose="03000509000000000000" pitchFamily="65" charset="-120"/>
                </a:rPr>
                <a:t>Class</a:t>
              </a:r>
              <a:r>
                <a:rPr lang="en-US" altLang="zh-TW" sz="2000" b="1" dirty="0">
                  <a:solidFill>
                    <a:schemeClr val="bg1"/>
                  </a:solidFill>
                  <a:ea typeface="標楷體" panose="03000509000000000000" pitchFamily="65" charset="-120"/>
                </a:rPr>
                <a:t>  C</a:t>
              </a:r>
              <a:endParaRPr lang="zh-TW" altLang="en-US" sz="2000" b="1" dirty="0">
                <a:solidFill>
                  <a:schemeClr val="bg1"/>
                </a:solidFill>
                <a:ea typeface="標楷體" panose="03000509000000000000" pitchFamily="65" charset="-120"/>
              </a:endParaRPr>
            </a:p>
          </p:txBody>
        </p:sp>
        <p:sp>
          <p:nvSpPr>
            <p:cNvPr id="32" name="文字方塊 31"/>
            <p:cNvSpPr txBox="1"/>
            <p:nvPr/>
          </p:nvSpPr>
          <p:spPr>
            <a:xfrm>
              <a:off x="716551" y="4986200"/>
              <a:ext cx="1335312" cy="570514"/>
            </a:xfrm>
            <a:prstGeom prst="rect">
              <a:avLst/>
            </a:prstGeom>
            <a:noFill/>
          </p:spPr>
          <p:txBody>
            <a:bodyPr wrap="none" rtlCol="0">
              <a:spAutoFit/>
            </a:bodyPr>
            <a:lstStyle/>
            <a:p>
              <a:pPr algn="ctr"/>
              <a:r>
                <a:rPr lang="en-US" altLang="zh-TW" b="1" dirty="0">
                  <a:solidFill>
                    <a:schemeClr val="bg1"/>
                  </a:solidFill>
                  <a:ea typeface="標楷體" panose="03000509000000000000" pitchFamily="65" charset="-120"/>
                </a:rPr>
                <a:t>Class</a:t>
              </a:r>
              <a:r>
                <a:rPr lang="en-US" altLang="zh-TW" sz="2000" b="1" dirty="0">
                  <a:solidFill>
                    <a:schemeClr val="bg1"/>
                  </a:solidFill>
                  <a:ea typeface="標楷體" panose="03000509000000000000" pitchFamily="65" charset="-120"/>
                </a:rPr>
                <a:t>  D</a:t>
              </a:r>
              <a:endParaRPr lang="zh-TW" altLang="en-US" sz="2000" b="1" dirty="0">
                <a:solidFill>
                  <a:schemeClr val="bg1"/>
                </a:solidFill>
                <a:ea typeface="標楷體" panose="03000509000000000000" pitchFamily="65" charset="-120"/>
              </a:endParaRPr>
            </a:p>
          </p:txBody>
        </p:sp>
        <p:sp>
          <p:nvSpPr>
            <p:cNvPr id="33" name="文字方塊 32"/>
            <p:cNvSpPr txBox="1"/>
            <p:nvPr/>
          </p:nvSpPr>
          <p:spPr>
            <a:xfrm>
              <a:off x="742838" y="5702668"/>
              <a:ext cx="1282740" cy="570514"/>
            </a:xfrm>
            <a:prstGeom prst="rect">
              <a:avLst/>
            </a:prstGeom>
            <a:noFill/>
          </p:spPr>
          <p:txBody>
            <a:bodyPr wrap="none" rtlCol="0">
              <a:spAutoFit/>
            </a:bodyPr>
            <a:lstStyle/>
            <a:p>
              <a:pPr algn="ctr"/>
              <a:r>
                <a:rPr lang="en-US" altLang="zh-TW" b="1" dirty="0">
                  <a:solidFill>
                    <a:schemeClr val="bg1"/>
                  </a:solidFill>
                  <a:ea typeface="標楷體" panose="03000509000000000000" pitchFamily="65" charset="-120"/>
                </a:rPr>
                <a:t>Class</a:t>
              </a:r>
              <a:r>
                <a:rPr lang="en-US" altLang="zh-TW" sz="2000" b="1" dirty="0">
                  <a:solidFill>
                    <a:schemeClr val="bg1"/>
                  </a:solidFill>
                  <a:ea typeface="標楷體" panose="03000509000000000000" pitchFamily="65" charset="-120"/>
                </a:rPr>
                <a:t>  E</a:t>
              </a:r>
              <a:endParaRPr lang="zh-TW" altLang="en-US" sz="2000" b="1" dirty="0">
                <a:solidFill>
                  <a:schemeClr val="bg1"/>
                </a:solidFill>
                <a:ea typeface="標楷體" panose="03000509000000000000" pitchFamily="65" charset="-120"/>
              </a:endParaRPr>
            </a:p>
          </p:txBody>
        </p:sp>
        <p:cxnSp>
          <p:nvCxnSpPr>
            <p:cNvPr id="34" name="直線接點 33"/>
            <p:cNvCxnSpPr/>
            <p:nvPr/>
          </p:nvCxnSpPr>
          <p:spPr>
            <a:xfrm>
              <a:off x="2146114" y="3467100"/>
              <a:ext cx="693438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直線接點 34"/>
            <p:cNvCxnSpPr/>
            <p:nvPr/>
          </p:nvCxnSpPr>
          <p:spPr>
            <a:xfrm>
              <a:off x="2146114" y="4178300"/>
              <a:ext cx="693438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直線接點 35"/>
            <p:cNvCxnSpPr/>
            <p:nvPr/>
          </p:nvCxnSpPr>
          <p:spPr>
            <a:xfrm>
              <a:off x="2146114" y="4876800"/>
              <a:ext cx="693438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直線接點 36"/>
            <p:cNvCxnSpPr/>
            <p:nvPr/>
          </p:nvCxnSpPr>
          <p:spPr>
            <a:xfrm>
              <a:off x="2146114" y="5702667"/>
              <a:ext cx="693438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8" name="群組 37"/>
            <p:cNvGrpSpPr/>
            <p:nvPr/>
          </p:nvGrpSpPr>
          <p:grpSpPr>
            <a:xfrm>
              <a:off x="3912863" y="2133531"/>
              <a:ext cx="1616927" cy="482741"/>
              <a:chOff x="2175609" y="2133531"/>
              <a:chExt cx="1616927" cy="482741"/>
            </a:xfrm>
          </p:grpSpPr>
          <p:sp>
            <p:nvSpPr>
              <p:cNvPr id="76" name="矩形 75"/>
              <p:cNvSpPr/>
              <p:nvPr/>
            </p:nvSpPr>
            <p:spPr>
              <a:xfrm>
                <a:off x="2175609" y="2176765"/>
                <a:ext cx="1616927" cy="370871"/>
              </a:xfrm>
              <a:prstGeom prst="rect">
                <a:avLst/>
              </a:prstGeom>
              <a:solidFill>
                <a:srgbClr val="99CCFF"/>
              </a:solidFill>
              <a:ln w="38100">
                <a:solidFill>
                  <a:schemeClr val="accent5"/>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sz="1600" dirty="0">
                  <a:ea typeface="標楷體" panose="03000509000000000000" pitchFamily="65" charset="-120"/>
                </a:endParaRPr>
              </a:p>
            </p:txBody>
          </p:sp>
          <p:sp>
            <p:nvSpPr>
              <p:cNvPr id="77" name="文字方塊 76"/>
              <p:cNvSpPr txBox="1"/>
              <p:nvPr/>
            </p:nvSpPr>
            <p:spPr>
              <a:xfrm>
                <a:off x="2351668" y="2133531"/>
                <a:ext cx="1289598" cy="482741"/>
              </a:xfrm>
              <a:prstGeom prst="rect">
                <a:avLst/>
              </a:prstGeom>
              <a:noFill/>
            </p:spPr>
            <p:txBody>
              <a:bodyPr wrap="none" rtlCol="0">
                <a:spAutoFit/>
              </a:bodyPr>
              <a:lstStyle/>
              <a:p>
                <a:pPr algn="ctr"/>
                <a:r>
                  <a:rPr lang="zh-TW" altLang="en-US" sz="1600" b="1" dirty="0">
                    <a:solidFill>
                      <a:schemeClr val="bg1"/>
                    </a:solidFill>
                    <a:ea typeface="標楷體" panose="03000509000000000000" pitchFamily="65" charset="-120"/>
                  </a:rPr>
                  <a:t>位元組</a:t>
                </a:r>
                <a:r>
                  <a:rPr lang="en-US" altLang="zh-TW" sz="1600" b="1" dirty="0">
                    <a:solidFill>
                      <a:schemeClr val="bg1"/>
                    </a:solidFill>
                    <a:ea typeface="標楷體" panose="03000509000000000000" pitchFamily="65" charset="-120"/>
                  </a:rPr>
                  <a:t>2</a:t>
                </a:r>
                <a:endParaRPr lang="zh-TW" altLang="en-US" sz="1600" b="1" dirty="0">
                  <a:solidFill>
                    <a:schemeClr val="bg1"/>
                  </a:solidFill>
                  <a:ea typeface="標楷體" panose="03000509000000000000" pitchFamily="65" charset="-120"/>
                </a:endParaRPr>
              </a:p>
            </p:txBody>
          </p:sp>
        </p:grpSp>
        <p:grpSp>
          <p:nvGrpSpPr>
            <p:cNvPr id="39" name="群組 38"/>
            <p:cNvGrpSpPr/>
            <p:nvPr/>
          </p:nvGrpSpPr>
          <p:grpSpPr>
            <a:xfrm>
              <a:off x="5650117" y="2116272"/>
              <a:ext cx="1616927" cy="482741"/>
              <a:chOff x="2175609" y="2116272"/>
              <a:chExt cx="1616927" cy="482741"/>
            </a:xfrm>
          </p:grpSpPr>
          <p:sp>
            <p:nvSpPr>
              <p:cNvPr id="74" name="矩形 73"/>
              <p:cNvSpPr/>
              <p:nvPr/>
            </p:nvSpPr>
            <p:spPr>
              <a:xfrm>
                <a:off x="2175609" y="2176765"/>
                <a:ext cx="1616927" cy="370871"/>
              </a:xfrm>
              <a:prstGeom prst="rect">
                <a:avLst/>
              </a:prstGeom>
              <a:solidFill>
                <a:srgbClr val="99CCFF"/>
              </a:solidFill>
              <a:ln w="38100">
                <a:solidFill>
                  <a:schemeClr val="accent5"/>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sz="1600" dirty="0">
                  <a:ea typeface="標楷體" panose="03000509000000000000" pitchFamily="65" charset="-120"/>
                </a:endParaRPr>
              </a:p>
            </p:txBody>
          </p:sp>
          <p:sp>
            <p:nvSpPr>
              <p:cNvPr id="75" name="文字方塊 74"/>
              <p:cNvSpPr txBox="1"/>
              <p:nvPr/>
            </p:nvSpPr>
            <p:spPr>
              <a:xfrm>
                <a:off x="2378612" y="2116272"/>
                <a:ext cx="1289598" cy="482741"/>
              </a:xfrm>
              <a:prstGeom prst="rect">
                <a:avLst/>
              </a:prstGeom>
              <a:noFill/>
            </p:spPr>
            <p:txBody>
              <a:bodyPr wrap="none" rtlCol="0">
                <a:spAutoFit/>
              </a:bodyPr>
              <a:lstStyle/>
              <a:p>
                <a:pPr algn="ctr"/>
                <a:r>
                  <a:rPr lang="zh-TW" altLang="en-US" sz="1600" b="1" dirty="0">
                    <a:solidFill>
                      <a:schemeClr val="bg1"/>
                    </a:solidFill>
                    <a:ea typeface="標楷體" panose="03000509000000000000" pitchFamily="65" charset="-120"/>
                  </a:rPr>
                  <a:t>位元組</a:t>
                </a:r>
                <a:r>
                  <a:rPr lang="en-US" altLang="zh-TW" sz="1600" b="1" dirty="0">
                    <a:solidFill>
                      <a:schemeClr val="bg1"/>
                    </a:solidFill>
                    <a:ea typeface="標楷體" panose="03000509000000000000" pitchFamily="65" charset="-120"/>
                  </a:rPr>
                  <a:t>3</a:t>
                </a:r>
                <a:endParaRPr lang="zh-TW" altLang="en-US" sz="1600" b="1" dirty="0">
                  <a:solidFill>
                    <a:schemeClr val="bg1"/>
                  </a:solidFill>
                  <a:ea typeface="標楷體" panose="03000509000000000000" pitchFamily="65" charset="-120"/>
                </a:endParaRPr>
              </a:p>
            </p:txBody>
          </p:sp>
        </p:grpSp>
        <p:grpSp>
          <p:nvGrpSpPr>
            <p:cNvPr id="40" name="群組 39"/>
            <p:cNvGrpSpPr/>
            <p:nvPr/>
          </p:nvGrpSpPr>
          <p:grpSpPr>
            <a:xfrm>
              <a:off x="7387372" y="2139880"/>
              <a:ext cx="1616927" cy="482741"/>
              <a:chOff x="2175609" y="2139880"/>
              <a:chExt cx="1616927" cy="482741"/>
            </a:xfrm>
          </p:grpSpPr>
          <p:sp>
            <p:nvSpPr>
              <p:cNvPr id="72" name="矩形 71"/>
              <p:cNvSpPr/>
              <p:nvPr/>
            </p:nvSpPr>
            <p:spPr>
              <a:xfrm>
                <a:off x="2175609" y="2176765"/>
                <a:ext cx="1616927" cy="370871"/>
              </a:xfrm>
              <a:prstGeom prst="rect">
                <a:avLst/>
              </a:prstGeom>
              <a:solidFill>
                <a:srgbClr val="99CCFF"/>
              </a:solidFill>
              <a:ln w="38100">
                <a:solidFill>
                  <a:schemeClr val="accent5"/>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sz="1600" dirty="0">
                  <a:ea typeface="標楷體" panose="03000509000000000000" pitchFamily="65" charset="-120"/>
                </a:endParaRPr>
              </a:p>
            </p:txBody>
          </p:sp>
          <p:sp>
            <p:nvSpPr>
              <p:cNvPr id="73" name="文字方塊 72"/>
              <p:cNvSpPr txBox="1"/>
              <p:nvPr/>
            </p:nvSpPr>
            <p:spPr>
              <a:xfrm>
                <a:off x="2324622" y="2139880"/>
                <a:ext cx="1289598" cy="482741"/>
              </a:xfrm>
              <a:prstGeom prst="rect">
                <a:avLst/>
              </a:prstGeom>
              <a:noFill/>
            </p:spPr>
            <p:txBody>
              <a:bodyPr wrap="none" rtlCol="0">
                <a:spAutoFit/>
              </a:bodyPr>
              <a:lstStyle/>
              <a:p>
                <a:pPr algn="ctr"/>
                <a:r>
                  <a:rPr lang="zh-TW" altLang="en-US" sz="1600" b="1" dirty="0">
                    <a:solidFill>
                      <a:schemeClr val="bg1"/>
                    </a:solidFill>
                    <a:ea typeface="標楷體" panose="03000509000000000000" pitchFamily="65" charset="-120"/>
                  </a:rPr>
                  <a:t>位元組</a:t>
                </a:r>
                <a:r>
                  <a:rPr lang="en-US" altLang="zh-TW" sz="1600" b="1" dirty="0">
                    <a:solidFill>
                      <a:schemeClr val="bg1"/>
                    </a:solidFill>
                    <a:ea typeface="標楷體" panose="03000509000000000000" pitchFamily="65" charset="-120"/>
                  </a:rPr>
                  <a:t>4</a:t>
                </a:r>
                <a:endParaRPr lang="zh-TW" altLang="en-US" sz="1600" b="1" dirty="0">
                  <a:solidFill>
                    <a:schemeClr val="bg1"/>
                  </a:solidFill>
                  <a:ea typeface="標楷體" panose="03000509000000000000" pitchFamily="65" charset="-120"/>
                </a:endParaRPr>
              </a:p>
            </p:txBody>
          </p:sp>
        </p:grpSp>
        <p:grpSp>
          <p:nvGrpSpPr>
            <p:cNvPr id="41" name="群組 40"/>
            <p:cNvGrpSpPr/>
            <p:nvPr/>
          </p:nvGrpSpPr>
          <p:grpSpPr>
            <a:xfrm>
              <a:off x="2183625" y="2926065"/>
              <a:ext cx="1616927" cy="483510"/>
              <a:chOff x="2175609" y="2176765"/>
              <a:chExt cx="1616927" cy="483510"/>
            </a:xfrm>
          </p:grpSpPr>
          <p:sp>
            <p:nvSpPr>
              <p:cNvPr id="70" name="矩形 69"/>
              <p:cNvSpPr/>
              <p:nvPr/>
            </p:nvSpPr>
            <p:spPr>
              <a:xfrm>
                <a:off x="2175609" y="2176765"/>
                <a:ext cx="1616927" cy="370871"/>
              </a:xfrm>
              <a:prstGeom prst="rect">
                <a:avLst/>
              </a:prstGeom>
              <a:solidFill>
                <a:schemeClr val="tx2"/>
              </a:solidFill>
              <a:ln w="38100">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sz="1600" dirty="0">
                  <a:ea typeface="標楷體" panose="03000509000000000000" pitchFamily="65" charset="-120"/>
                </a:endParaRPr>
              </a:p>
            </p:txBody>
          </p:sp>
          <p:sp>
            <p:nvSpPr>
              <p:cNvPr id="71" name="文字方塊 70"/>
              <p:cNvSpPr txBox="1"/>
              <p:nvPr/>
            </p:nvSpPr>
            <p:spPr>
              <a:xfrm>
                <a:off x="2402130" y="2177534"/>
                <a:ext cx="1163884" cy="482741"/>
              </a:xfrm>
              <a:prstGeom prst="rect">
                <a:avLst/>
              </a:prstGeom>
              <a:noFill/>
            </p:spPr>
            <p:txBody>
              <a:bodyPr wrap="none" rtlCol="0">
                <a:spAutoFit/>
              </a:bodyPr>
              <a:lstStyle/>
              <a:p>
                <a:pPr algn="ctr"/>
                <a:r>
                  <a:rPr lang="zh-TW" altLang="en-US" sz="1600" b="1" dirty="0">
                    <a:solidFill>
                      <a:schemeClr val="bg1"/>
                    </a:solidFill>
                    <a:latin typeface="微軟正黑體" panose="020B0604030504040204" pitchFamily="34" charset="-120"/>
                    <a:ea typeface="微軟正黑體" panose="020B0604030504040204" pitchFamily="34" charset="-120"/>
                  </a:rPr>
                  <a:t>網路</a:t>
                </a:r>
                <a:r>
                  <a:rPr lang="en-US" altLang="zh-TW" sz="1600" b="1" dirty="0">
                    <a:solidFill>
                      <a:schemeClr val="bg1"/>
                    </a:solidFill>
                    <a:latin typeface="微軟正黑體" panose="020B0604030504040204" pitchFamily="34" charset="-120"/>
                    <a:ea typeface="微軟正黑體" panose="020B0604030504040204" pitchFamily="34" charset="-120"/>
                  </a:rPr>
                  <a:t>ID</a:t>
                </a:r>
                <a:endParaRPr lang="zh-TW" altLang="en-US" sz="1600" b="1" dirty="0">
                  <a:solidFill>
                    <a:schemeClr val="bg1"/>
                  </a:solidFill>
                  <a:ea typeface="標楷體" panose="03000509000000000000" pitchFamily="65" charset="-120"/>
                </a:endParaRPr>
              </a:p>
            </p:txBody>
          </p:sp>
        </p:grpSp>
        <p:grpSp>
          <p:nvGrpSpPr>
            <p:cNvPr id="42" name="群組 41"/>
            <p:cNvGrpSpPr/>
            <p:nvPr/>
          </p:nvGrpSpPr>
          <p:grpSpPr>
            <a:xfrm>
              <a:off x="3912863" y="2926065"/>
              <a:ext cx="5109217" cy="483510"/>
              <a:chOff x="2134771" y="2176765"/>
              <a:chExt cx="4988852" cy="483510"/>
            </a:xfrm>
          </p:grpSpPr>
          <p:sp>
            <p:nvSpPr>
              <p:cNvPr id="68" name="矩形 67"/>
              <p:cNvSpPr/>
              <p:nvPr/>
            </p:nvSpPr>
            <p:spPr>
              <a:xfrm>
                <a:off x="2134771" y="2176765"/>
                <a:ext cx="4988852" cy="370871"/>
              </a:xfrm>
              <a:prstGeom prst="rect">
                <a:avLst/>
              </a:prstGeom>
              <a:solidFill>
                <a:schemeClr val="bg1">
                  <a:lumMod val="85000"/>
                </a:schemeClr>
              </a:solidFill>
              <a:ln w="38100">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sz="1600" dirty="0">
                  <a:ea typeface="標楷體" panose="03000509000000000000" pitchFamily="65" charset="-120"/>
                </a:endParaRPr>
              </a:p>
            </p:txBody>
          </p:sp>
          <p:sp>
            <p:nvSpPr>
              <p:cNvPr id="69" name="文字方塊 68"/>
              <p:cNvSpPr txBox="1"/>
              <p:nvPr/>
            </p:nvSpPr>
            <p:spPr>
              <a:xfrm>
                <a:off x="4060964" y="2177534"/>
                <a:ext cx="1136465" cy="482741"/>
              </a:xfrm>
              <a:prstGeom prst="rect">
                <a:avLst/>
              </a:prstGeom>
              <a:noFill/>
            </p:spPr>
            <p:txBody>
              <a:bodyPr wrap="none" rtlCol="0">
                <a:spAutoFit/>
              </a:bodyPr>
              <a:lstStyle/>
              <a:p>
                <a:pPr algn="ctr"/>
                <a:r>
                  <a:rPr lang="zh-TW" altLang="en-US" sz="1600" b="1" dirty="0">
                    <a:solidFill>
                      <a:schemeClr val="bg2">
                        <a:lumMod val="25000"/>
                      </a:schemeClr>
                    </a:solidFill>
                    <a:latin typeface="微軟正黑體" panose="020B0604030504040204" pitchFamily="34" charset="-120"/>
                    <a:ea typeface="微軟正黑體" panose="020B0604030504040204" pitchFamily="34" charset="-120"/>
                  </a:rPr>
                  <a:t>主機</a:t>
                </a:r>
                <a:r>
                  <a:rPr lang="en-US" altLang="zh-TW" sz="1600" b="1" dirty="0">
                    <a:solidFill>
                      <a:schemeClr val="bg2">
                        <a:lumMod val="25000"/>
                      </a:schemeClr>
                    </a:solidFill>
                    <a:latin typeface="微軟正黑體" panose="020B0604030504040204" pitchFamily="34" charset="-120"/>
                    <a:ea typeface="微軟正黑體" panose="020B0604030504040204" pitchFamily="34" charset="-120"/>
                  </a:rPr>
                  <a:t>ID</a:t>
                </a:r>
                <a:endParaRPr lang="zh-TW" altLang="en-US" sz="1600" b="1" dirty="0">
                  <a:solidFill>
                    <a:schemeClr val="bg2">
                      <a:lumMod val="25000"/>
                    </a:schemeClr>
                  </a:solidFill>
                  <a:ea typeface="標楷體" panose="03000509000000000000" pitchFamily="65" charset="-120"/>
                </a:endParaRPr>
              </a:p>
            </p:txBody>
          </p:sp>
        </p:grpSp>
        <p:grpSp>
          <p:nvGrpSpPr>
            <p:cNvPr id="43" name="群組 42"/>
            <p:cNvGrpSpPr/>
            <p:nvPr/>
          </p:nvGrpSpPr>
          <p:grpSpPr>
            <a:xfrm>
              <a:off x="2183625" y="3680063"/>
              <a:ext cx="3346165" cy="483510"/>
              <a:chOff x="2175609" y="2176765"/>
              <a:chExt cx="3346165" cy="483510"/>
            </a:xfrm>
          </p:grpSpPr>
          <p:sp>
            <p:nvSpPr>
              <p:cNvPr id="66" name="矩形 65"/>
              <p:cNvSpPr/>
              <p:nvPr/>
            </p:nvSpPr>
            <p:spPr>
              <a:xfrm>
                <a:off x="2175609" y="2176765"/>
                <a:ext cx="3346165" cy="370871"/>
              </a:xfrm>
              <a:prstGeom prst="rect">
                <a:avLst/>
              </a:prstGeom>
              <a:solidFill>
                <a:schemeClr val="tx2"/>
              </a:solidFill>
              <a:ln w="38100">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sz="1600" dirty="0">
                  <a:ea typeface="標楷體" panose="03000509000000000000" pitchFamily="65" charset="-120"/>
                </a:endParaRPr>
              </a:p>
            </p:txBody>
          </p:sp>
          <p:sp>
            <p:nvSpPr>
              <p:cNvPr id="67" name="文字方塊 66"/>
              <p:cNvSpPr txBox="1"/>
              <p:nvPr/>
            </p:nvSpPr>
            <p:spPr>
              <a:xfrm>
                <a:off x="3266749" y="2177534"/>
                <a:ext cx="1163884" cy="482741"/>
              </a:xfrm>
              <a:prstGeom prst="rect">
                <a:avLst/>
              </a:prstGeom>
              <a:noFill/>
            </p:spPr>
            <p:txBody>
              <a:bodyPr wrap="none" rtlCol="0">
                <a:spAutoFit/>
              </a:bodyPr>
              <a:lstStyle/>
              <a:p>
                <a:pPr algn="ctr"/>
                <a:r>
                  <a:rPr lang="zh-TW" altLang="en-US" sz="1600" b="1" dirty="0">
                    <a:solidFill>
                      <a:schemeClr val="bg1"/>
                    </a:solidFill>
                    <a:latin typeface="微軟正黑體" panose="020B0604030504040204" pitchFamily="34" charset="-120"/>
                    <a:ea typeface="微軟正黑體" panose="020B0604030504040204" pitchFamily="34" charset="-120"/>
                  </a:rPr>
                  <a:t>網路</a:t>
                </a:r>
                <a:r>
                  <a:rPr lang="en-US" altLang="zh-TW" sz="1600" b="1" dirty="0">
                    <a:solidFill>
                      <a:schemeClr val="bg1"/>
                    </a:solidFill>
                    <a:latin typeface="微軟正黑體" panose="020B0604030504040204" pitchFamily="34" charset="-120"/>
                    <a:ea typeface="微軟正黑體" panose="020B0604030504040204" pitchFamily="34" charset="-120"/>
                  </a:rPr>
                  <a:t>ID</a:t>
                </a:r>
                <a:endParaRPr lang="zh-TW" altLang="en-US" sz="1600" b="1" dirty="0">
                  <a:solidFill>
                    <a:schemeClr val="bg1"/>
                  </a:solidFill>
                  <a:ea typeface="標楷體" panose="03000509000000000000" pitchFamily="65" charset="-120"/>
                </a:endParaRPr>
              </a:p>
            </p:txBody>
          </p:sp>
        </p:grpSp>
        <p:grpSp>
          <p:nvGrpSpPr>
            <p:cNvPr id="44" name="群組 43"/>
            <p:cNvGrpSpPr/>
            <p:nvPr/>
          </p:nvGrpSpPr>
          <p:grpSpPr>
            <a:xfrm>
              <a:off x="5650117" y="3677641"/>
              <a:ext cx="3371963" cy="1142616"/>
              <a:chOff x="2134771" y="2176765"/>
              <a:chExt cx="3292525" cy="1142616"/>
            </a:xfrm>
          </p:grpSpPr>
          <p:sp>
            <p:nvSpPr>
              <p:cNvPr id="62" name="矩形 61"/>
              <p:cNvSpPr/>
              <p:nvPr/>
            </p:nvSpPr>
            <p:spPr>
              <a:xfrm>
                <a:off x="2134771" y="2176765"/>
                <a:ext cx="3292525" cy="370871"/>
              </a:xfrm>
              <a:prstGeom prst="rect">
                <a:avLst/>
              </a:prstGeom>
              <a:solidFill>
                <a:schemeClr val="bg1">
                  <a:lumMod val="85000"/>
                </a:schemeClr>
              </a:solidFill>
              <a:ln w="38100">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sz="1600" dirty="0">
                  <a:ea typeface="標楷體" panose="03000509000000000000" pitchFamily="65" charset="-120"/>
                </a:endParaRPr>
              </a:p>
            </p:txBody>
          </p:sp>
          <p:sp>
            <p:nvSpPr>
              <p:cNvPr id="63" name="文字方塊 62"/>
              <p:cNvSpPr txBox="1"/>
              <p:nvPr/>
            </p:nvSpPr>
            <p:spPr>
              <a:xfrm>
                <a:off x="3212800" y="2177534"/>
                <a:ext cx="1136465" cy="482741"/>
              </a:xfrm>
              <a:prstGeom prst="rect">
                <a:avLst/>
              </a:prstGeom>
              <a:noFill/>
            </p:spPr>
            <p:txBody>
              <a:bodyPr wrap="none" rtlCol="0">
                <a:spAutoFit/>
              </a:bodyPr>
              <a:lstStyle/>
              <a:p>
                <a:pPr algn="ctr"/>
                <a:r>
                  <a:rPr lang="zh-TW" altLang="en-US" sz="1600" b="1" dirty="0">
                    <a:solidFill>
                      <a:schemeClr val="bg2">
                        <a:lumMod val="25000"/>
                      </a:schemeClr>
                    </a:solidFill>
                    <a:latin typeface="微軟正黑體" panose="020B0604030504040204" pitchFamily="34" charset="-120"/>
                    <a:ea typeface="微軟正黑體" panose="020B0604030504040204" pitchFamily="34" charset="-120"/>
                  </a:rPr>
                  <a:t>主機</a:t>
                </a:r>
                <a:r>
                  <a:rPr lang="en-US" altLang="zh-TW" sz="1600" b="1" dirty="0">
                    <a:solidFill>
                      <a:schemeClr val="bg2">
                        <a:lumMod val="25000"/>
                      </a:schemeClr>
                    </a:solidFill>
                    <a:latin typeface="微軟正黑體" panose="020B0604030504040204" pitchFamily="34" charset="-120"/>
                    <a:ea typeface="微軟正黑體" panose="020B0604030504040204" pitchFamily="34" charset="-120"/>
                  </a:rPr>
                  <a:t>ID</a:t>
                </a:r>
                <a:endParaRPr lang="zh-TW" altLang="en-US" sz="1600" b="1" dirty="0">
                  <a:solidFill>
                    <a:schemeClr val="bg2">
                      <a:lumMod val="25000"/>
                    </a:schemeClr>
                  </a:solidFill>
                  <a:ea typeface="標楷體" panose="03000509000000000000" pitchFamily="65" charset="-120"/>
                </a:endParaRPr>
              </a:p>
            </p:txBody>
          </p:sp>
          <p:sp>
            <p:nvSpPr>
              <p:cNvPr id="64" name="矩形 63"/>
              <p:cNvSpPr/>
              <p:nvPr/>
            </p:nvSpPr>
            <p:spPr>
              <a:xfrm>
                <a:off x="3831099" y="2835872"/>
                <a:ext cx="1578835" cy="370871"/>
              </a:xfrm>
              <a:prstGeom prst="rect">
                <a:avLst/>
              </a:prstGeom>
              <a:solidFill>
                <a:schemeClr val="bg1">
                  <a:lumMod val="85000"/>
                </a:schemeClr>
              </a:solidFill>
              <a:ln w="38100">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sz="1600" dirty="0">
                  <a:ea typeface="標楷體" panose="03000509000000000000" pitchFamily="65" charset="-120"/>
                </a:endParaRPr>
              </a:p>
            </p:txBody>
          </p:sp>
          <p:sp>
            <p:nvSpPr>
              <p:cNvPr id="65" name="文字方塊 64"/>
              <p:cNvSpPr txBox="1"/>
              <p:nvPr/>
            </p:nvSpPr>
            <p:spPr>
              <a:xfrm>
                <a:off x="4052284" y="2836639"/>
                <a:ext cx="1136465" cy="482742"/>
              </a:xfrm>
              <a:prstGeom prst="rect">
                <a:avLst/>
              </a:prstGeom>
              <a:noFill/>
            </p:spPr>
            <p:txBody>
              <a:bodyPr wrap="none" rtlCol="0">
                <a:spAutoFit/>
              </a:bodyPr>
              <a:lstStyle/>
              <a:p>
                <a:pPr algn="ctr"/>
                <a:r>
                  <a:rPr lang="zh-TW" altLang="en-US" sz="1600" b="1" dirty="0">
                    <a:solidFill>
                      <a:schemeClr val="bg2">
                        <a:lumMod val="25000"/>
                      </a:schemeClr>
                    </a:solidFill>
                    <a:latin typeface="微軟正黑體" panose="020B0604030504040204" pitchFamily="34" charset="-120"/>
                    <a:ea typeface="微軟正黑體" panose="020B0604030504040204" pitchFamily="34" charset="-120"/>
                  </a:rPr>
                  <a:t>主機</a:t>
                </a:r>
                <a:r>
                  <a:rPr lang="en-US" altLang="zh-TW" sz="1600" b="1" dirty="0">
                    <a:solidFill>
                      <a:schemeClr val="bg2">
                        <a:lumMod val="25000"/>
                      </a:schemeClr>
                    </a:solidFill>
                    <a:latin typeface="微軟正黑體" panose="020B0604030504040204" pitchFamily="34" charset="-120"/>
                    <a:ea typeface="微軟正黑體" panose="020B0604030504040204" pitchFamily="34" charset="-120"/>
                  </a:rPr>
                  <a:t>ID</a:t>
                </a:r>
                <a:endParaRPr lang="zh-TW" altLang="en-US" sz="1600" b="1" dirty="0">
                  <a:solidFill>
                    <a:schemeClr val="bg2">
                      <a:lumMod val="25000"/>
                    </a:schemeClr>
                  </a:solidFill>
                  <a:ea typeface="標楷體" panose="03000509000000000000" pitchFamily="65" charset="-120"/>
                </a:endParaRPr>
              </a:p>
            </p:txBody>
          </p:sp>
        </p:grpSp>
        <p:grpSp>
          <p:nvGrpSpPr>
            <p:cNvPr id="45" name="群組 44"/>
            <p:cNvGrpSpPr/>
            <p:nvPr/>
          </p:nvGrpSpPr>
          <p:grpSpPr>
            <a:xfrm>
              <a:off x="2183625" y="4338798"/>
              <a:ext cx="5083419" cy="483510"/>
              <a:chOff x="2175609" y="2176765"/>
              <a:chExt cx="5083419" cy="483510"/>
            </a:xfrm>
          </p:grpSpPr>
          <p:sp>
            <p:nvSpPr>
              <p:cNvPr id="60" name="矩形 59"/>
              <p:cNvSpPr/>
              <p:nvPr/>
            </p:nvSpPr>
            <p:spPr>
              <a:xfrm>
                <a:off x="2175609" y="2176765"/>
                <a:ext cx="5083419" cy="370871"/>
              </a:xfrm>
              <a:prstGeom prst="rect">
                <a:avLst/>
              </a:prstGeom>
              <a:solidFill>
                <a:schemeClr val="tx2"/>
              </a:solidFill>
              <a:ln w="38100">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sz="1600" dirty="0">
                  <a:ea typeface="標楷體" panose="03000509000000000000" pitchFamily="65" charset="-120"/>
                </a:endParaRPr>
              </a:p>
            </p:txBody>
          </p:sp>
          <p:sp>
            <p:nvSpPr>
              <p:cNvPr id="61" name="文字方塊 60"/>
              <p:cNvSpPr txBox="1"/>
              <p:nvPr/>
            </p:nvSpPr>
            <p:spPr>
              <a:xfrm>
                <a:off x="4131368" y="2177534"/>
                <a:ext cx="1163884" cy="482741"/>
              </a:xfrm>
              <a:prstGeom prst="rect">
                <a:avLst/>
              </a:prstGeom>
              <a:noFill/>
            </p:spPr>
            <p:txBody>
              <a:bodyPr wrap="none" rtlCol="0">
                <a:spAutoFit/>
              </a:bodyPr>
              <a:lstStyle/>
              <a:p>
                <a:pPr algn="ctr"/>
                <a:r>
                  <a:rPr lang="zh-TW" altLang="en-US" sz="1600" b="1" dirty="0">
                    <a:solidFill>
                      <a:schemeClr val="bg1"/>
                    </a:solidFill>
                    <a:latin typeface="微軟正黑體" panose="020B0604030504040204" pitchFamily="34" charset="-120"/>
                    <a:ea typeface="微軟正黑體" panose="020B0604030504040204" pitchFamily="34" charset="-120"/>
                  </a:rPr>
                  <a:t>網路</a:t>
                </a:r>
                <a:r>
                  <a:rPr lang="en-US" altLang="zh-TW" sz="1600" b="1" dirty="0">
                    <a:solidFill>
                      <a:schemeClr val="bg1"/>
                    </a:solidFill>
                    <a:latin typeface="微軟正黑體" panose="020B0604030504040204" pitchFamily="34" charset="-120"/>
                    <a:ea typeface="微軟正黑體" panose="020B0604030504040204" pitchFamily="34" charset="-120"/>
                  </a:rPr>
                  <a:t>ID</a:t>
                </a:r>
                <a:endParaRPr lang="zh-TW" altLang="en-US" sz="1600" b="1" dirty="0">
                  <a:solidFill>
                    <a:schemeClr val="bg1"/>
                  </a:solidFill>
                  <a:ea typeface="標楷體" panose="03000509000000000000" pitchFamily="65" charset="-120"/>
                </a:endParaRPr>
              </a:p>
            </p:txBody>
          </p:sp>
        </p:grpSp>
        <p:sp>
          <p:nvSpPr>
            <p:cNvPr id="46" name="文字方塊 45"/>
            <p:cNvSpPr txBox="1"/>
            <p:nvPr/>
          </p:nvSpPr>
          <p:spPr>
            <a:xfrm>
              <a:off x="4812990" y="5085852"/>
              <a:ext cx="1433598" cy="482741"/>
            </a:xfrm>
            <a:prstGeom prst="rect">
              <a:avLst/>
            </a:prstGeom>
            <a:noFill/>
          </p:spPr>
          <p:txBody>
            <a:bodyPr wrap="none" rtlCol="0">
              <a:spAutoFit/>
            </a:bodyPr>
            <a:lstStyle/>
            <a:p>
              <a:pPr algn="ctr"/>
              <a:r>
                <a:rPr lang="zh-TW" altLang="en-US" sz="1600" b="1" dirty="0">
                  <a:solidFill>
                    <a:schemeClr val="bg1"/>
                  </a:solidFill>
                  <a:latin typeface="微軟正黑體" panose="020B0604030504040204" pitchFamily="34" charset="-120"/>
                  <a:ea typeface="微軟正黑體" panose="020B0604030504040204" pitchFamily="34" charset="-120"/>
                </a:rPr>
                <a:t>群播位址</a:t>
              </a:r>
              <a:endParaRPr lang="zh-TW" altLang="en-US" sz="1600" b="1" dirty="0">
                <a:solidFill>
                  <a:schemeClr val="bg1"/>
                </a:solidFill>
                <a:ea typeface="標楷體" panose="03000509000000000000" pitchFamily="65" charset="-120"/>
              </a:endParaRPr>
            </a:p>
          </p:txBody>
        </p:sp>
        <p:sp>
          <p:nvSpPr>
            <p:cNvPr id="47" name="文字方塊 46"/>
            <p:cNvSpPr txBox="1"/>
            <p:nvPr/>
          </p:nvSpPr>
          <p:spPr>
            <a:xfrm>
              <a:off x="4081563" y="5942393"/>
              <a:ext cx="2896450" cy="482741"/>
            </a:xfrm>
            <a:prstGeom prst="rect">
              <a:avLst/>
            </a:prstGeom>
            <a:noFill/>
          </p:spPr>
          <p:txBody>
            <a:bodyPr wrap="none" rtlCol="0">
              <a:spAutoFit/>
            </a:bodyPr>
            <a:lstStyle/>
            <a:p>
              <a:pPr algn="ctr"/>
              <a:r>
                <a:rPr lang="zh-TW" altLang="en-US" sz="1600" b="1" dirty="0">
                  <a:solidFill>
                    <a:schemeClr val="bg1"/>
                  </a:solidFill>
                  <a:latin typeface="微軟正黑體" panose="020B0604030504040204" pitchFamily="34" charset="-120"/>
                  <a:ea typeface="微軟正黑體" panose="020B0604030504040204" pitchFamily="34" charset="-120"/>
                </a:rPr>
                <a:t>保留給未來使用位址</a:t>
              </a:r>
              <a:endParaRPr lang="zh-TW" altLang="en-US" sz="1600" b="1" dirty="0">
                <a:solidFill>
                  <a:schemeClr val="bg1"/>
                </a:solidFill>
                <a:ea typeface="標楷體" panose="03000509000000000000" pitchFamily="65" charset="-120"/>
              </a:endParaRPr>
            </a:p>
          </p:txBody>
        </p:sp>
        <p:sp>
          <p:nvSpPr>
            <p:cNvPr id="48" name="文字方塊 47"/>
            <p:cNvSpPr txBox="1"/>
            <p:nvPr/>
          </p:nvSpPr>
          <p:spPr>
            <a:xfrm>
              <a:off x="9536437" y="2172645"/>
              <a:ext cx="1433596" cy="482741"/>
            </a:xfrm>
            <a:prstGeom prst="rect">
              <a:avLst/>
            </a:prstGeom>
            <a:noFill/>
          </p:spPr>
          <p:txBody>
            <a:bodyPr wrap="none" rtlCol="0">
              <a:spAutoFit/>
            </a:bodyPr>
            <a:lstStyle/>
            <a:p>
              <a:pPr algn="ctr"/>
              <a:r>
                <a:rPr lang="zh-TW" altLang="en-US" sz="1600" b="1" dirty="0">
                  <a:solidFill>
                    <a:schemeClr val="bg2">
                      <a:lumMod val="25000"/>
                    </a:schemeClr>
                  </a:solidFill>
                  <a:latin typeface="微軟正黑體" panose="020B0604030504040204" pitchFamily="34" charset="-120"/>
                  <a:ea typeface="微軟正黑體" panose="020B0604030504040204" pitchFamily="34" charset="-120"/>
                </a:rPr>
                <a:t>位址範圍</a:t>
              </a:r>
              <a:endParaRPr lang="zh-TW" altLang="en-US" sz="1600" b="1" dirty="0">
                <a:solidFill>
                  <a:schemeClr val="bg2">
                    <a:lumMod val="25000"/>
                  </a:schemeClr>
                </a:solidFill>
                <a:ea typeface="標楷體" panose="03000509000000000000" pitchFamily="65" charset="-120"/>
              </a:endParaRPr>
            </a:p>
          </p:txBody>
        </p:sp>
        <p:cxnSp>
          <p:nvCxnSpPr>
            <p:cNvPr id="49" name="直線接點 48"/>
            <p:cNvCxnSpPr/>
            <p:nvPr/>
          </p:nvCxnSpPr>
          <p:spPr>
            <a:xfrm>
              <a:off x="9080499" y="2730500"/>
              <a:ext cx="2882901" cy="0"/>
            </a:xfrm>
            <a:prstGeom prst="line">
              <a:avLst/>
            </a:prstGeom>
            <a:ln w="28575">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0" name="直線接點 49"/>
            <p:cNvCxnSpPr/>
            <p:nvPr/>
          </p:nvCxnSpPr>
          <p:spPr>
            <a:xfrm>
              <a:off x="9080499" y="3473450"/>
              <a:ext cx="2882901" cy="0"/>
            </a:xfrm>
            <a:prstGeom prst="line">
              <a:avLst/>
            </a:prstGeom>
            <a:ln w="28575">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1" name="直線接點 50"/>
            <p:cNvCxnSpPr/>
            <p:nvPr/>
          </p:nvCxnSpPr>
          <p:spPr>
            <a:xfrm>
              <a:off x="9080499" y="4178300"/>
              <a:ext cx="2882901" cy="0"/>
            </a:xfrm>
            <a:prstGeom prst="line">
              <a:avLst/>
            </a:prstGeom>
            <a:ln w="28575">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2" name="直線接點 51"/>
            <p:cNvCxnSpPr/>
            <p:nvPr/>
          </p:nvCxnSpPr>
          <p:spPr>
            <a:xfrm>
              <a:off x="9080499" y="4873625"/>
              <a:ext cx="2882901" cy="0"/>
            </a:xfrm>
            <a:prstGeom prst="line">
              <a:avLst/>
            </a:prstGeom>
            <a:ln w="28575">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3" name="直線接點 52"/>
            <p:cNvCxnSpPr/>
            <p:nvPr/>
          </p:nvCxnSpPr>
          <p:spPr>
            <a:xfrm>
              <a:off x="9080499" y="5709017"/>
              <a:ext cx="2882901" cy="0"/>
            </a:xfrm>
            <a:prstGeom prst="line">
              <a:avLst/>
            </a:prstGeom>
            <a:ln w="28575">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4" name="直線接點 53"/>
            <p:cNvCxnSpPr/>
            <p:nvPr/>
          </p:nvCxnSpPr>
          <p:spPr>
            <a:xfrm>
              <a:off x="9080499" y="6550025"/>
              <a:ext cx="2882901" cy="0"/>
            </a:xfrm>
            <a:prstGeom prst="line">
              <a:avLst/>
            </a:prstGeom>
            <a:ln w="28575">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55" name="文字方塊 54"/>
            <p:cNvSpPr txBox="1"/>
            <p:nvPr/>
          </p:nvSpPr>
          <p:spPr>
            <a:xfrm>
              <a:off x="9076491" y="2878333"/>
              <a:ext cx="3371878" cy="482741"/>
            </a:xfrm>
            <a:prstGeom prst="rect">
              <a:avLst/>
            </a:prstGeom>
            <a:noFill/>
          </p:spPr>
          <p:txBody>
            <a:bodyPr wrap="none" rtlCol="0">
              <a:spAutoFit/>
            </a:bodyPr>
            <a:lstStyle/>
            <a:p>
              <a:r>
                <a:rPr lang="en-US" altLang="zh-TW" sz="1600" dirty="0">
                  <a:solidFill>
                    <a:schemeClr val="bg2">
                      <a:lumMod val="25000"/>
                    </a:schemeClr>
                  </a:solidFill>
                  <a:ea typeface="標楷體" panose="03000509000000000000" pitchFamily="65" charset="-120"/>
                </a:rPr>
                <a:t>0.0.0.0</a:t>
              </a:r>
              <a:r>
                <a:rPr lang="zh-TW" altLang="en-US" sz="1600" dirty="0">
                  <a:solidFill>
                    <a:schemeClr val="bg2">
                      <a:lumMod val="25000"/>
                    </a:schemeClr>
                  </a:solidFill>
                  <a:latin typeface="微軟正黑體" panose="020B0604030504040204" pitchFamily="34" charset="-120"/>
                  <a:ea typeface="微軟正黑體" panose="020B0604030504040204" pitchFamily="34" charset="-120"/>
                </a:rPr>
                <a:t>至</a:t>
              </a:r>
              <a:r>
                <a:rPr lang="en-US" altLang="zh-TW" sz="1600" dirty="0">
                  <a:solidFill>
                    <a:schemeClr val="bg2">
                      <a:lumMod val="25000"/>
                    </a:schemeClr>
                  </a:solidFill>
                  <a:ea typeface="標楷體" panose="03000509000000000000" pitchFamily="65" charset="-120"/>
                </a:rPr>
                <a:t>127.255.255.255</a:t>
              </a:r>
              <a:endParaRPr lang="zh-TW" altLang="en-US" sz="1600" dirty="0">
                <a:solidFill>
                  <a:schemeClr val="bg2">
                    <a:lumMod val="25000"/>
                  </a:schemeClr>
                </a:solidFill>
                <a:ea typeface="標楷體" panose="03000509000000000000" pitchFamily="65" charset="-120"/>
              </a:endParaRPr>
            </a:p>
          </p:txBody>
        </p:sp>
        <p:sp>
          <p:nvSpPr>
            <p:cNvPr id="56" name="文字方塊 55"/>
            <p:cNvSpPr txBox="1"/>
            <p:nvPr/>
          </p:nvSpPr>
          <p:spPr>
            <a:xfrm>
              <a:off x="9076491" y="3628501"/>
              <a:ext cx="3669020" cy="482741"/>
            </a:xfrm>
            <a:prstGeom prst="rect">
              <a:avLst/>
            </a:prstGeom>
            <a:noFill/>
          </p:spPr>
          <p:txBody>
            <a:bodyPr wrap="none" rtlCol="0">
              <a:spAutoFit/>
            </a:bodyPr>
            <a:lstStyle/>
            <a:p>
              <a:r>
                <a:rPr lang="en-US" altLang="zh-TW" sz="1600" dirty="0">
                  <a:solidFill>
                    <a:schemeClr val="bg2">
                      <a:lumMod val="25000"/>
                    </a:schemeClr>
                  </a:solidFill>
                  <a:ea typeface="標楷體" panose="03000509000000000000" pitchFamily="65" charset="-120"/>
                </a:rPr>
                <a:t>128.0.0.0</a:t>
              </a:r>
              <a:r>
                <a:rPr lang="zh-TW" altLang="en-US" sz="1600" dirty="0">
                  <a:solidFill>
                    <a:schemeClr val="bg2">
                      <a:lumMod val="25000"/>
                    </a:schemeClr>
                  </a:solidFill>
                  <a:latin typeface="微軟正黑體" panose="020B0604030504040204" pitchFamily="34" charset="-120"/>
                  <a:ea typeface="微軟正黑體" panose="020B0604030504040204" pitchFamily="34" charset="-120"/>
                </a:rPr>
                <a:t>至</a:t>
              </a:r>
              <a:r>
                <a:rPr lang="en-US" altLang="zh-TW" sz="1600" dirty="0">
                  <a:solidFill>
                    <a:schemeClr val="bg2">
                      <a:lumMod val="25000"/>
                    </a:schemeClr>
                  </a:solidFill>
                  <a:ea typeface="標楷體" panose="03000509000000000000" pitchFamily="65" charset="-120"/>
                </a:rPr>
                <a:t>191.255.255.255</a:t>
              </a:r>
              <a:endParaRPr lang="zh-TW" altLang="en-US" sz="1600" dirty="0">
                <a:solidFill>
                  <a:schemeClr val="bg2">
                    <a:lumMod val="25000"/>
                  </a:schemeClr>
                </a:solidFill>
                <a:ea typeface="標楷體" panose="03000509000000000000" pitchFamily="65" charset="-120"/>
              </a:endParaRPr>
            </a:p>
          </p:txBody>
        </p:sp>
        <p:sp>
          <p:nvSpPr>
            <p:cNvPr id="57" name="文字方塊 56"/>
            <p:cNvSpPr txBox="1"/>
            <p:nvPr/>
          </p:nvSpPr>
          <p:spPr>
            <a:xfrm>
              <a:off x="9076491" y="4313618"/>
              <a:ext cx="3669020" cy="482741"/>
            </a:xfrm>
            <a:prstGeom prst="rect">
              <a:avLst/>
            </a:prstGeom>
            <a:noFill/>
          </p:spPr>
          <p:txBody>
            <a:bodyPr wrap="none" rtlCol="0">
              <a:spAutoFit/>
            </a:bodyPr>
            <a:lstStyle/>
            <a:p>
              <a:r>
                <a:rPr lang="en-US" altLang="zh-TW" sz="1600" dirty="0">
                  <a:solidFill>
                    <a:schemeClr val="bg2">
                      <a:lumMod val="25000"/>
                    </a:schemeClr>
                  </a:solidFill>
                  <a:ea typeface="標楷體" panose="03000509000000000000" pitchFamily="65" charset="-120"/>
                </a:rPr>
                <a:t>192.0.0.0</a:t>
              </a:r>
              <a:r>
                <a:rPr lang="zh-TW" altLang="en-US" sz="1600" dirty="0">
                  <a:solidFill>
                    <a:schemeClr val="bg2">
                      <a:lumMod val="25000"/>
                    </a:schemeClr>
                  </a:solidFill>
                  <a:latin typeface="微軟正黑體" panose="020B0604030504040204" pitchFamily="34" charset="-120"/>
                  <a:ea typeface="微軟正黑體" panose="020B0604030504040204" pitchFamily="34" charset="-120"/>
                </a:rPr>
                <a:t>至</a:t>
              </a:r>
              <a:r>
                <a:rPr lang="en-US" altLang="zh-TW" sz="1600" dirty="0">
                  <a:solidFill>
                    <a:schemeClr val="bg2">
                      <a:lumMod val="25000"/>
                    </a:schemeClr>
                  </a:solidFill>
                  <a:ea typeface="標楷體" panose="03000509000000000000" pitchFamily="65" charset="-120"/>
                </a:rPr>
                <a:t>223.255.255.255</a:t>
              </a:r>
              <a:endParaRPr lang="zh-TW" altLang="en-US" sz="1600" dirty="0">
                <a:solidFill>
                  <a:schemeClr val="bg2">
                    <a:lumMod val="25000"/>
                  </a:schemeClr>
                </a:solidFill>
                <a:ea typeface="標楷體" panose="03000509000000000000" pitchFamily="65" charset="-120"/>
              </a:endParaRPr>
            </a:p>
          </p:txBody>
        </p:sp>
        <p:sp>
          <p:nvSpPr>
            <p:cNvPr id="58" name="文字方塊 57"/>
            <p:cNvSpPr txBox="1"/>
            <p:nvPr/>
          </p:nvSpPr>
          <p:spPr>
            <a:xfrm>
              <a:off x="9076491" y="5035550"/>
              <a:ext cx="3669020" cy="482741"/>
            </a:xfrm>
            <a:prstGeom prst="rect">
              <a:avLst/>
            </a:prstGeom>
            <a:noFill/>
          </p:spPr>
          <p:txBody>
            <a:bodyPr wrap="none" rtlCol="0">
              <a:spAutoFit/>
            </a:bodyPr>
            <a:lstStyle/>
            <a:p>
              <a:r>
                <a:rPr lang="en-US" altLang="zh-TW" sz="1600" dirty="0">
                  <a:solidFill>
                    <a:schemeClr val="bg2">
                      <a:lumMod val="25000"/>
                    </a:schemeClr>
                  </a:solidFill>
                  <a:ea typeface="標楷體" panose="03000509000000000000" pitchFamily="65" charset="-120"/>
                </a:rPr>
                <a:t>224.0.0.0</a:t>
              </a:r>
              <a:r>
                <a:rPr lang="zh-TW" altLang="en-US" sz="1600" dirty="0">
                  <a:solidFill>
                    <a:schemeClr val="bg2">
                      <a:lumMod val="25000"/>
                    </a:schemeClr>
                  </a:solidFill>
                  <a:latin typeface="微軟正黑體" panose="020B0604030504040204" pitchFamily="34" charset="-120"/>
                  <a:ea typeface="微軟正黑體" panose="020B0604030504040204" pitchFamily="34" charset="-120"/>
                </a:rPr>
                <a:t>至</a:t>
              </a:r>
              <a:r>
                <a:rPr lang="en-US" altLang="zh-TW" sz="1600" dirty="0">
                  <a:solidFill>
                    <a:schemeClr val="bg2">
                      <a:lumMod val="25000"/>
                    </a:schemeClr>
                  </a:solidFill>
                  <a:ea typeface="標楷體" panose="03000509000000000000" pitchFamily="65" charset="-120"/>
                </a:rPr>
                <a:t>239.255.255.255</a:t>
              </a:r>
              <a:endParaRPr lang="zh-TW" altLang="en-US" sz="1600" dirty="0">
                <a:solidFill>
                  <a:schemeClr val="bg2">
                    <a:lumMod val="25000"/>
                  </a:schemeClr>
                </a:solidFill>
                <a:ea typeface="標楷體" panose="03000509000000000000" pitchFamily="65" charset="-120"/>
              </a:endParaRPr>
            </a:p>
          </p:txBody>
        </p:sp>
        <p:sp>
          <p:nvSpPr>
            <p:cNvPr id="59" name="文字方塊 58"/>
            <p:cNvSpPr txBox="1"/>
            <p:nvPr/>
          </p:nvSpPr>
          <p:spPr>
            <a:xfrm>
              <a:off x="9076491" y="5895119"/>
              <a:ext cx="3669020" cy="482741"/>
            </a:xfrm>
            <a:prstGeom prst="rect">
              <a:avLst/>
            </a:prstGeom>
            <a:noFill/>
          </p:spPr>
          <p:txBody>
            <a:bodyPr wrap="none" rtlCol="0">
              <a:spAutoFit/>
            </a:bodyPr>
            <a:lstStyle/>
            <a:p>
              <a:r>
                <a:rPr lang="en-US" altLang="zh-TW" sz="1600" dirty="0">
                  <a:solidFill>
                    <a:schemeClr val="bg2">
                      <a:lumMod val="25000"/>
                    </a:schemeClr>
                  </a:solidFill>
                  <a:ea typeface="標楷體" panose="03000509000000000000" pitchFamily="65" charset="-120"/>
                </a:rPr>
                <a:t>240.0.0.0</a:t>
              </a:r>
              <a:r>
                <a:rPr lang="zh-TW" altLang="en-US" sz="1600" dirty="0">
                  <a:solidFill>
                    <a:schemeClr val="bg2">
                      <a:lumMod val="25000"/>
                    </a:schemeClr>
                  </a:solidFill>
                  <a:latin typeface="微軟正黑體" panose="020B0604030504040204" pitchFamily="34" charset="-120"/>
                  <a:ea typeface="微軟正黑體" panose="020B0604030504040204" pitchFamily="34" charset="-120"/>
                </a:rPr>
                <a:t>至</a:t>
              </a:r>
              <a:r>
                <a:rPr lang="en-US" altLang="zh-TW" sz="1600" dirty="0">
                  <a:solidFill>
                    <a:schemeClr val="bg2">
                      <a:lumMod val="25000"/>
                    </a:schemeClr>
                  </a:solidFill>
                  <a:ea typeface="標楷體" panose="03000509000000000000" pitchFamily="65" charset="-120"/>
                </a:rPr>
                <a:t>255.255.255.255</a:t>
              </a:r>
              <a:endParaRPr lang="zh-TW" altLang="en-US" sz="1600" dirty="0">
                <a:solidFill>
                  <a:schemeClr val="bg2">
                    <a:lumMod val="25000"/>
                  </a:schemeClr>
                </a:solidFill>
                <a:ea typeface="標楷體" panose="03000509000000000000" pitchFamily="65" charset="-120"/>
              </a:endParaRPr>
            </a:p>
          </p:txBody>
        </p:sp>
      </p:grpSp>
      <p:sp>
        <p:nvSpPr>
          <p:cNvPr id="3" name="矩形 2"/>
          <p:cNvSpPr/>
          <p:nvPr/>
        </p:nvSpPr>
        <p:spPr>
          <a:xfrm>
            <a:off x="139941" y="906915"/>
            <a:ext cx="6013365" cy="369332"/>
          </a:xfrm>
          <a:prstGeom prst="rect">
            <a:avLst/>
          </a:prstGeom>
          <a:solidFill>
            <a:schemeClr val="accent6">
              <a:lumMod val="20000"/>
              <a:lumOff val="80000"/>
            </a:schemeClr>
          </a:solidFill>
        </p:spPr>
        <p:txBody>
          <a:bodyPr wrap="square">
            <a:spAutoFit/>
          </a:bodyPr>
          <a:lstStyle/>
          <a:p>
            <a:r>
              <a:rPr lang="zh-TW" altLang="en-US" dirty="0"/>
              <a:t>參考資料：</a:t>
            </a:r>
            <a:r>
              <a:rPr lang="en-US" altLang="zh-TW" dirty="0"/>
              <a:t>https://en.wikipedia.org/wiki/Classful_network</a:t>
            </a:r>
            <a:endParaRPr lang="zh-TW" altLang="en-US" dirty="0"/>
          </a:p>
        </p:txBody>
      </p:sp>
      <p:sp>
        <p:nvSpPr>
          <p:cNvPr id="6" name="矩形 5"/>
          <p:cNvSpPr/>
          <p:nvPr/>
        </p:nvSpPr>
        <p:spPr>
          <a:xfrm>
            <a:off x="345659" y="5246988"/>
            <a:ext cx="8083268" cy="923330"/>
          </a:xfrm>
          <a:prstGeom prst="rect">
            <a:avLst/>
          </a:prstGeom>
          <a:solidFill>
            <a:schemeClr val="accent6">
              <a:lumMod val="20000"/>
              <a:lumOff val="80000"/>
            </a:schemeClr>
          </a:solidFill>
        </p:spPr>
        <p:txBody>
          <a:bodyPr wrap="square">
            <a:spAutoFit/>
          </a:bodyPr>
          <a:lstStyle/>
          <a:p>
            <a:r>
              <a:rPr lang="zh-TW" altLang="en-US" dirty="0">
                <a:latin typeface="標楷體" panose="03000509000000000000" pitchFamily="65" charset="-120"/>
                <a:ea typeface="標楷體" panose="03000509000000000000" pitchFamily="65" charset="-120"/>
              </a:rPr>
              <a:t>進階研讀</a:t>
            </a:r>
            <a:r>
              <a:rPr lang="en-US" altLang="zh-TW" dirty="0">
                <a:latin typeface="標楷體" panose="03000509000000000000" pitchFamily="65" charset="-120"/>
                <a:ea typeface="標楷體" panose="03000509000000000000" pitchFamily="65" charset="-120"/>
              </a:rPr>
              <a:t>:1993</a:t>
            </a:r>
            <a:r>
              <a:rPr lang="zh-TW" altLang="en-US" dirty="0">
                <a:latin typeface="標楷體" panose="03000509000000000000" pitchFamily="65" charset="-120"/>
                <a:ea typeface="標楷體" panose="03000509000000000000" pitchFamily="65" charset="-120"/>
              </a:rPr>
              <a:t>年制定</a:t>
            </a:r>
            <a:r>
              <a:rPr lang="en-US" altLang="zh-TW" dirty="0">
                <a:latin typeface="標楷體" panose="03000509000000000000" pitchFamily="65" charset="-120"/>
                <a:ea typeface="標楷體" panose="03000509000000000000" pitchFamily="65" charset="-120"/>
              </a:rPr>
              <a:t>Classless Inter-Domain Routing(CIDR)</a:t>
            </a:r>
            <a:r>
              <a:rPr lang="zh-TW" altLang="en-US" b="1" dirty="0">
                <a:latin typeface="標楷體" panose="03000509000000000000" pitchFamily="65" charset="-120"/>
                <a:ea typeface="標楷體" panose="03000509000000000000" pitchFamily="65" charset="-120"/>
              </a:rPr>
              <a:t>無類別域間路由</a:t>
            </a:r>
            <a:endParaRPr lang="en-US" altLang="zh-TW" b="1"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請參閱</a:t>
            </a:r>
            <a:r>
              <a:rPr lang="en-US" altLang="zh-TW" dirty="0">
                <a:latin typeface="標楷體" panose="03000509000000000000" pitchFamily="65" charset="-120"/>
                <a:ea typeface="標楷體" panose="03000509000000000000" pitchFamily="65" charset="-120"/>
              </a:rPr>
              <a:t>https://zh.wikipedia.org/wiki/</a:t>
            </a:r>
            <a:r>
              <a:rPr lang="zh-TW" altLang="en-US" b="1" dirty="0">
                <a:latin typeface="標楷體" panose="03000509000000000000" pitchFamily="65" charset="-120"/>
                <a:ea typeface="標楷體" panose="03000509000000000000" pitchFamily="65" charset="-120"/>
              </a:rPr>
              <a:t>無類別域間路由</a:t>
            </a:r>
            <a:endParaRPr lang="en-US" altLang="zh-TW" b="1" dirty="0">
              <a:latin typeface="標楷體" panose="03000509000000000000" pitchFamily="65" charset="-120"/>
              <a:ea typeface="標楷體" panose="03000509000000000000" pitchFamily="65" charset="-120"/>
            </a:endParaRPr>
          </a:p>
          <a:p>
            <a:r>
              <a:rPr lang="zh-TW" altLang="en-US" b="1" dirty="0">
                <a:latin typeface="標楷體" panose="03000509000000000000" pitchFamily="65" charset="-120"/>
                <a:ea typeface="標楷體" panose="03000509000000000000" pitchFamily="65" charset="-120"/>
              </a:rPr>
              <a:t>大學電腦網路課程會上</a:t>
            </a:r>
            <a:endParaRPr lang="en-US" altLang="zh-TW" b="1" dirty="0">
              <a:latin typeface="標楷體" panose="03000509000000000000" pitchFamily="65" charset="-120"/>
              <a:ea typeface="標楷體" panose="03000509000000000000" pitchFamily="65" charset="-120"/>
            </a:endParaRPr>
          </a:p>
        </p:txBody>
      </p:sp>
      <p:sp>
        <p:nvSpPr>
          <p:cNvPr id="7" name="矩形 6"/>
          <p:cNvSpPr/>
          <p:nvPr/>
        </p:nvSpPr>
        <p:spPr>
          <a:xfrm>
            <a:off x="87588" y="1341729"/>
            <a:ext cx="9132612" cy="369332"/>
          </a:xfrm>
          <a:prstGeom prst="rect">
            <a:avLst/>
          </a:prstGeom>
        </p:spPr>
        <p:txBody>
          <a:bodyPr wrap="square">
            <a:spAutoFit/>
          </a:bodyPr>
          <a:lstStyle/>
          <a:p>
            <a:r>
              <a:rPr lang="zh-TW" altLang="en-US" dirty="0">
                <a:latin typeface="標楷體" panose="03000509000000000000" pitchFamily="65" charset="-120"/>
                <a:ea typeface="標楷體" panose="03000509000000000000" pitchFamily="65" charset="-120"/>
              </a:rPr>
              <a:t>分類網路</a:t>
            </a:r>
            <a:r>
              <a:rPr lang="en-US" altLang="zh-TW" dirty="0">
                <a:latin typeface="標楷體" panose="03000509000000000000" pitchFamily="65" charset="-120"/>
                <a:ea typeface="標楷體" panose="03000509000000000000" pitchFamily="65" charset="-120"/>
              </a:rPr>
              <a:t>(</a:t>
            </a:r>
            <a:r>
              <a:rPr lang="en-US" altLang="zh-TW" dirty="0" err="1">
                <a:latin typeface="標楷體" panose="03000509000000000000" pitchFamily="65" charset="-120"/>
                <a:ea typeface="標楷體" panose="03000509000000000000" pitchFamily="65" charset="-120"/>
              </a:rPr>
              <a:t>Classful</a:t>
            </a:r>
            <a:r>
              <a:rPr lang="en-US" altLang="zh-TW" dirty="0">
                <a:latin typeface="標楷體" panose="03000509000000000000" pitchFamily="65" charset="-120"/>
                <a:ea typeface="標楷體" panose="03000509000000000000" pitchFamily="65" charset="-120"/>
              </a:rPr>
              <a:t> Addressing)</a:t>
            </a:r>
            <a:r>
              <a:rPr lang="zh-TW" altLang="en-US" dirty="0">
                <a:latin typeface="標楷體" panose="03000509000000000000" pitchFamily="65" charset="-120"/>
                <a:ea typeface="標楷體" panose="03000509000000000000" pitchFamily="65" charset="-120"/>
              </a:rPr>
              <a:t>或稱「分級式定址」</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 將</a:t>
            </a:r>
            <a:r>
              <a:rPr lang="en-US" altLang="zh-TW" dirty="0">
                <a:latin typeface="標楷體" panose="03000509000000000000" pitchFamily="65" charset="-120"/>
                <a:ea typeface="標楷體" panose="03000509000000000000" pitchFamily="65" charset="-120"/>
              </a:rPr>
              <a:t>IPv4</a:t>
            </a:r>
            <a:r>
              <a:rPr lang="zh-TW" altLang="en-US" dirty="0">
                <a:latin typeface="標楷體" panose="03000509000000000000" pitchFamily="65" charset="-120"/>
                <a:ea typeface="標楷體" panose="03000509000000000000" pitchFamily="65" charset="-120"/>
              </a:rPr>
              <a:t>的</a:t>
            </a:r>
            <a:r>
              <a:rPr lang="en-US" altLang="zh-TW" dirty="0">
                <a:latin typeface="標楷體" panose="03000509000000000000" pitchFamily="65" charset="-120"/>
                <a:ea typeface="標楷體" panose="03000509000000000000" pitchFamily="65" charset="-120"/>
              </a:rPr>
              <a:t>IP</a:t>
            </a:r>
            <a:r>
              <a:rPr lang="zh-TW" altLang="en-US" dirty="0">
                <a:latin typeface="標楷體" panose="03000509000000000000" pitchFamily="65" charset="-120"/>
                <a:ea typeface="標楷體" panose="03000509000000000000" pitchFamily="65" charset="-120"/>
              </a:rPr>
              <a:t>位址分成</a:t>
            </a:r>
            <a:r>
              <a:rPr lang="zh-TW" altLang="en-US" b="1" dirty="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五個級別</a:t>
            </a:r>
          </a:p>
        </p:txBody>
      </p:sp>
    </p:spTree>
    <p:extLst>
      <p:ext uri="{BB962C8B-B14F-4D97-AF65-F5344CB8AC3E}">
        <p14:creationId xmlns:p14="http://schemas.microsoft.com/office/powerpoint/2010/main" val="3579147212"/>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5044</TotalTime>
  <Words>7497</Words>
  <Application>Microsoft Office PowerPoint</Application>
  <PresentationFormat>如螢幕大小 (4:3)</PresentationFormat>
  <Paragraphs>1334</Paragraphs>
  <Slides>128</Slides>
  <Notes>0</Notes>
  <HiddenSlides>0</HiddenSlides>
  <MMClips>0</MMClips>
  <ScaleCrop>false</ScaleCrop>
  <HeadingPairs>
    <vt:vector size="6" baseType="variant">
      <vt:variant>
        <vt:lpstr>使用字型</vt:lpstr>
      </vt:variant>
      <vt:variant>
        <vt:i4>13</vt:i4>
      </vt:variant>
      <vt:variant>
        <vt:lpstr>佈景主題</vt:lpstr>
      </vt:variant>
      <vt:variant>
        <vt:i4>1</vt:i4>
      </vt:variant>
      <vt:variant>
        <vt:lpstr>投影片標題</vt:lpstr>
      </vt:variant>
      <vt:variant>
        <vt:i4>128</vt:i4>
      </vt:variant>
    </vt:vector>
  </HeadingPairs>
  <TitlesOfParts>
    <vt:vector size="142" baseType="lpstr">
      <vt:lpstr>AaYuanQiman</vt:lpstr>
      <vt:lpstr>Adobe 繁黑體 Std B</vt:lpstr>
      <vt:lpstr>清松手寫體1</vt:lpstr>
      <vt:lpstr>微軟正黑體</vt:lpstr>
      <vt:lpstr>新細明體</vt:lpstr>
      <vt:lpstr>新細明體</vt:lpstr>
      <vt:lpstr>標楷體</vt:lpstr>
      <vt:lpstr>Arial</vt:lpstr>
      <vt:lpstr>Calibri</vt:lpstr>
      <vt:lpstr>Calibri Light</vt:lpstr>
      <vt:lpstr>Cambria Math</vt:lpstr>
      <vt:lpstr>Times New Roman</vt:lpstr>
      <vt:lpstr>Wingdings</vt:lpstr>
      <vt:lpstr>Office 佈景主題</vt:lpstr>
      <vt:lpstr>網路概論:教師版</vt:lpstr>
      <vt:lpstr>課程目標</vt:lpstr>
      <vt:lpstr>Agenda</vt:lpstr>
      <vt:lpstr>Agenda</vt:lpstr>
      <vt:lpstr>A.1.電腦通訊概說</vt:lpstr>
      <vt:lpstr>A.1.1.電腦與網路:基本觀念</vt:lpstr>
      <vt:lpstr>網路設備</vt:lpstr>
      <vt:lpstr>網路(連接)設備</vt:lpstr>
      <vt:lpstr>網路(連接)設備</vt:lpstr>
      <vt:lpstr>A.1.2.資訊傳輸模式</vt:lpstr>
      <vt:lpstr>PowerPoint 簡報</vt:lpstr>
      <vt:lpstr>PowerPoint 簡報</vt:lpstr>
      <vt:lpstr>類比訊號與數位訊號:使用情境</vt:lpstr>
      <vt:lpstr>A.1.2.資訊傳輸模式</vt:lpstr>
      <vt:lpstr>單工（Simplex）</vt:lpstr>
      <vt:lpstr>半雙工（Half-Duplex）</vt:lpstr>
      <vt:lpstr>全雙工（Full-Duplex）</vt:lpstr>
      <vt:lpstr>PowerPoint 簡報</vt:lpstr>
      <vt:lpstr>PowerPoint 簡報</vt:lpstr>
      <vt:lpstr>PowerPoint 簡報</vt:lpstr>
      <vt:lpstr>PowerPoint 簡報</vt:lpstr>
      <vt:lpstr>PowerPoint 簡報</vt:lpstr>
      <vt:lpstr>PowerPoint 簡報</vt:lpstr>
      <vt:lpstr>PowerPoint 簡報</vt:lpstr>
      <vt:lpstr>PowerPoint 簡報</vt:lpstr>
      <vt:lpstr>依一次傳輸資料位元數分類</vt:lpstr>
      <vt:lpstr>PowerPoint 簡報</vt:lpstr>
      <vt:lpstr>PowerPoint 簡報</vt:lpstr>
      <vt:lpstr>PowerPoint 簡報</vt:lpstr>
      <vt:lpstr>A.1.3.網路傳輸速度:</vt:lpstr>
      <vt:lpstr>PowerPoint 簡報</vt:lpstr>
      <vt:lpstr>廣域網路（Wide Area Network,WAN）</vt:lpstr>
      <vt:lpstr>都會網路（Metropolitan Area Network, MAN）</vt:lpstr>
      <vt:lpstr>區域網路（Local Area Network, LAN）</vt:lpstr>
      <vt:lpstr>PowerPoint 簡報</vt:lpstr>
      <vt:lpstr>PowerPoint 簡報</vt:lpstr>
      <vt:lpstr>PowerPoint 簡報</vt:lpstr>
      <vt:lpstr>PowerPoint 簡報</vt:lpstr>
      <vt:lpstr>A.2. 網路的組成與架構</vt:lpstr>
      <vt:lpstr>A.2.1. 電腦網路的功能</vt:lpstr>
      <vt:lpstr>訊息傳遞</vt:lpstr>
      <vt:lpstr>PowerPoint 簡報</vt:lpstr>
      <vt:lpstr>PowerPoint 簡報</vt:lpstr>
      <vt:lpstr>PowerPoint 簡報</vt:lpstr>
      <vt:lpstr>PowerPoint 簡報</vt:lpstr>
      <vt:lpstr>PowerPoint 簡報</vt:lpstr>
      <vt:lpstr>A.2.2. 區域網路的拓撲</vt:lpstr>
      <vt:lpstr>匯流排拓撲（Bus Topology）</vt:lpstr>
      <vt:lpstr>PowerPoint 簡報</vt:lpstr>
      <vt:lpstr>PowerPoint 簡報</vt:lpstr>
      <vt:lpstr>A.2.3. 電腦網路分享架構</vt:lpstr>
      <vt:lpstr>主從式網路（Client/Server Network）</vt:lpstr>
      <vt:lpstr>對等式網路（Peer-to-Peer，P2P）</vt:lpstr>
      <vt:lpstr>A.3. 網路標準與通訊協定</vt:lpstr>
      <vt:lpstr>A.3.1.通訊協定與標準</vt:lpstr>
      <vt:lpstr>A.3.1.通訊協定與標準</vt:lpstr>
      <vt:lpstr>PowerPoint 簡報</vt:lpstr>
      <vt:lpstr>A.3.1.通訊協定與標準</vt:lpstr>
      <vt:lpstr>A.3.1.通訊協定與標準</vt:lpstr>
      <vt:lpstr>PowerPoint 簡報</vt:lpstr>
      <vt:lpstr>PowerPoint 簡報</vt:lpstr>
      <vt:lpstr>A.3.3. TCP/IP協定(組)疊</vt:lpstr>
      <vt:lpstr>A.3.3. TCP/IP協定(組)疊與OSI模型</vt:lpstr>
      <vt:lpstr>PowerPoint 簡報</vt:lpstr>
      <vt:lpstr>PowerPoint 簡報</vt:lpstr>
      <vt:lpstr>PowerPoint 簡報</vt:lpstr>
      <vt:lpstr>PowerPoint 簡報</vt:lpstr>
      <vt:lpstr>PowerPoint 簡報</vt:lpstr>
      <vt:lpstr>PowerPoint 簡報</vt:lpstr>
      <vt:lpstr>PowerPoint 簡報</vt:lpstr>
      <vt:lpstr>PowerPoint 簡報</vt:lpstr>
      <vt:lpstr>A.3.4. 傳輸層重要協定:TCP vs UDP</vt:lpstr>
      <vt:lpstr>A.3.4.1 TCP的三向交握(Three-way Handshake)</vt:lpstr>
      <vt:lpstr>PowerPoint 簡報</vt:lpstr>
      <vt:lpstr>PowerPoint 簡報</vt:lpstr>
      <vt:lpstr>PowerPoint 簡報</vt:lpstr>
      <vt:lpstr>PowerPoint 簡報</vt:lpstr>
      <vt:lpstr>PowerPoint 簡報</vt:lpstr>
      <vt:lpstr>PowerPoint 簡報</vt:lpstr>
      <vt:lpstr>PowerPoint 簡報</vt:lpstr>
      <vt:lpstr>PowerPoint 簡報</vt:lpstr>
      <vt:lpstr>A.3.5. IP與DNS(網域名稱)</vt:lpstr>
      <vt:lpstr>A.3.5.1. IP協定與IP位址</vt:lpstr>
      <vt:lpstr>A.3.5.1. IP位址</vt:lpstr>
      <vt:lpstr>A.3.5.1. IP位址:Dot-decimal notation   點 十進位表達法</vt:lpstr>
      <vt:lpstr>A.3.5.1. IP位址</vt:lpstr>
      <vt:lpstr>PowerPoint 簡報</vt:lpstr>
      <vt:lpstr>PowerPoint 簡報</vt:lpstr>
      <vt:lpstr>PowerPoint 簡報</vt:lpstr>
      <vt:lpstr>PowerPoint 簡報</vt:lpstr>
      <vt:lpstr>PowerPoint 簡報</vt:lpstr>
      <vt:lpstr>PowerPoint 簡報</vt:lpstr>
      <vt:lpstr>IP位址的表示法:</vt:lpstr>
      <vt:lpstr>PowerPoint 簡報</vt:lpstr>
      <vt:lpstr>PowerPoint 簡報</vt:lpstr>
      <vt:lpstr>IPv4位址分級制:等級範圍</vt:lpstr>
      <vt:lpstr>IPv4位址分級制:等級範圍</vt:lpstr>
      <vt:lpstr>A級網路(Class  A)</vt:lpstr>
      <vt:lpstr>IPv4位址分級制:等級範圍</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如何知道你電腦的IP??</vt:lpstr>
      <vt:lpstr>如何知道你電腦的IP??</vt:lpstr>
      <vt:lpstr>如何知道你電腦的IP??</vt:lpstr>
      <vt:lpstr>如何知道你電腦的IP??</vt:lpstr>
      <vt:lpstr>PowerPoint 簡報</vt:lpstr>
      <vt:lpstr>PowerPoint 簡報</vt:lpstr>
      <vt:lpstr>A.3.5.2. DNS</vt:lpstr>
      <vt:lpstr>A.3.5.2. DNS</vt:lpstr>
      <vt:lpstr>A.3.5.2. DNS</vt:lpstr>
      <vt:lpstr>PowerPoint 簡報</vt:lpstr>
      <vt:lpstr>A.3.5.2. DNS:網域名稱與主機名稱</vt:lpstr>
      <vt:lpstr>PowerPoint 簡報</vt:lpstr>
      <vt:lpstr>PowerPoint 簡報</vt:lpstr>
      <vt:lpstr>如何知道google的IP ??</vt:lpstr>
      <vt:lpstr>如何知道google的IP ??</vt:lpstr>
      <vt:lpstr>補充說明</vt:lpstr>
      <vt:lpstr>補充說明</vt:lpstr>
      <vt:lpstr>補充說明</vt:lpstr>
      <vt:lpstr>補充說明</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ksu</dc:creator>
  <cp:lastModifiedBy>Ben Tseng</cp:lastModifiedBy>
  <cp:revision>87</cp:revision>
  <dcterms:created xsi:type="dcterms:W3CDTF">2017-07-25T01:09:22Z</dcterms:created>
  <dcterms:modified xsi:type="dcterms:W3CDTF">2021-08-18T19:38:16Z</dcterms:modified>
</cp:coreProperties>
</file>