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sldIdLst>
    <p:sldId id="715" r:id="rId2"/>
    <p:sldId id="756" r:id="rId3"/>
    <p:sldId id="716" r:id="rId4"/>
    <p:sldId id="717" r:id="rId5"/>
    <p:sldId id="718" r:id="rId6"/>
    <p:sldId id="719" r:id="rId7"/>
    <p:sldId id="720" r:id="rId8"/>
    <p:sldId id="721" r:id="rId9"/>
    <p:sldId id="740" r:id="rId10"/>
    <p:sldId id="755" r:id="rId11"/>
    <p:sldId id="722" r:id="rId12"/>
    <p:sldId id="723" r:id="rId13"/>
    <p:sldId id="287" r:id="rId14"/>
    <p:sldId id="724" r:id="rId15"/>
    <p:sldId id="725" r:id="rId16"/>
    <p:sldId id="726" r:id="rId17"/>
    <p:sldId id="727" r:id="rId18"/>
    <p:sldId id="728" r:id="rId19"/>
    <p:sldId id="729" r:id="rId20"/>
    <p:sldId id="741" r:id="rId21"/>
    <p:sldId id="754" r:id="rId22"/>
    <p:sldId id="743" r:id="rId23"/>
    <p:sldId id="730" r:id="rId24"/>
    <p:sldId id="744" r:id="rId25"/>
    <p:sldId id="731" r:id="rId26"/>
    <p:sldId id="732" r:id="rId27"/>
    <p:sldId id="742" r:id="rId28"/>
    <p:sldId id="733" r:id="rId29"/>
    <p:sldId id="749" r:id="rId30"/>
    <p:sldId id="734" r:id="rId31"/>
    <p:sldId id="746" r:id="rId32"/>
    <p:sldId id="735" r:id="rId33"/>
    <p:sldId id="745" r:id="rId34"/>
    <p:sldId id="736" r:id="rId35"/>
    <p:sldId id="737" r:id="rId36"/>
    <p:sldId id="747" r:id="rId37"/>
    <p:sldId id="738" r:id="rId38"/>
    <p:sldId id="750" r:id="rId39"/>
    <p:sldId id="751" r:id="rId40"/>
    <p:sldId id="748" r:id="rId41"/>
    <p:sldId id="73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6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36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11954-2F47-48C6-9D2F-F7D2A3134F1B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8184D-6D61-48BD-AFEE-F05270701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16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82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c5514cd5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c5514cd5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94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c5514cd5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c5514cd5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054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c5514cd5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c5514cd5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158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5514cd5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5514cd5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435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5514cd5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5514cd5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042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5514c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c5514c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925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5514cd5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5514cd5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687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5514c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c5514c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629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5514c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c5514c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909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5514c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c5514c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23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5514cd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5514cd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735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5514c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c5514c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064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5514c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c5514c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309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5514c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c5514c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164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5514c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c5514c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136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5514c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c5514c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002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5514cd5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5514cd5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569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5514cd5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5514cd5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8698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5514cd5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5514cd5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058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5514cd5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5514cd5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292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5514cd5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5514cd5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253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5514cd5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5514cd5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470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5514cd5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5514cd5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083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5514cd5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5514cd5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6648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5514cd5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5514cd5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467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5514cd5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5514cd5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9900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5514cd5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5514cd5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68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5514cd5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5514cd5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5456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5514cd5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5514cd5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45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c5514cd5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c5514cd5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134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c5514cd5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c5514cd5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759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14cd5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5514cd5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754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c5514cd5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c5514cd5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022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c5514cd5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c5514cd5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59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c5514cd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c5514cd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12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12BD-9151-48E0-9B33-43F21BEAA9DE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33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EB04-9E29-4912-9147-3E7346C6C545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74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3E66-6862-4053-9173-84FB5F0C2487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64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6449637" y="656096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48A95B-E78A-43D3-83C9-357D8C7DE6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85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EBE-F401-4FE7-A913-F8E8B9BF4C87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64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7E45-0938-4239-A1EA-32CBF6182D33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62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1571-64CA-4347-AB21-272B266377EA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9657-CFBE-4A12-B5D7-E5722D329D01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39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B4E1-5DB5-499D-A5D5-1E1B5C380D3C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65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4369-39D6-47AC-8D46-34FE9E7DBA4E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00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59D4-F6DD-44CB-BC54-5CA115D67234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4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DF45-1EB5-4A4B-B53F-02228F1B6DAF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D8C5C-25B1-441F-9180-043FC06F7BEE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9637" y="656096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37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List_of_HTTP_header_fields#origin-request-header" TargetMode="External"/><Relationship Id="rId5" Type="http://schemas.openxmlformats.org/officeDocument/2006/relationships/hyperlink" Target="https://en.wikipedia.org/wiki/Cross-origin_resource_sharing" TargetMode="External"/><Relationship Id="rId4" Type="http://schemas.openxmlformats.org/officeDocument/2006/relationships/hyperlink" Target="https://en.wikipedia.org/wiki/List_of_HTTP_header_fields#cite_note-CORS-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tools.ietf.org/html/rfc7231" TargetMode="External"/><Relationship Id="rId4" Type="http://schemas.openxmlformats.org/officeDocument/2006/relationships/hyperlink" Target="https://en.wikipedia.org/wiki/MIME_type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</a:rPr>
              <a:t>網站基本運作與原理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32AED8C-B739-4914-AF67-D4604B261A28}"/>
              </a:ext>
            </a:extLst>
          </p:cNvPr>
          <p:cNvSpPr/>
          <p:nvPr/>
        </p:nvSpPr>
        <p:spPr>
          <a:xfrm>
            <a:off x="0" y="93522"/>
            <a:ext cx="6972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教育部新型態資安實務示範課程發展計畫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資訊安全基礎實務課程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2AED8C-B739-4914-AF67-D4604B261A28}"/>
              </a:ext>
            </a:extLst>
          </p:cNvPr>
          <p:cNvSpPr/>
          <p:nvPr/>
        </p:nvSpPr>
        <p:spPr>
          <a:xfrm>
            <a:off x="63212" y="5838155"/>
            <a:ext cx="9171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本課程所有圖片來自網際網路，版權歸原作者所有，僅供學習參考之用，不用於商業用途</a:t>
            </a:r>
          </a:p>
        </p:txBody>
      </p:sp>
    </p:spTree>
    <p:extLst>
      <p:ext uri="{BB962C8B-B14F-4D97-AF65-F5344CB8AC3E}">
        <p14:creationId xmlns:p14="http://schemas.microsoft.com/office/powerpoint/2010/main" val="363268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285D88-6CB3-4D51-9F00-7CDDA577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05332" y="1844159"/>
            <a:ext cx="41709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XAMPP</a:t>
            </a:r>
            <a:r>
              <a:rPr lang="zh-TW" altLang="en-US" sz="2400" dirty="0"/>
              <a:t>是最流行的</a:t>
            </a:r>
            <a:r>
              <a:rPr lang="en-US" altLang="zh-TW" sz="2400" dirty="0"/>
              <a:t>PHP</a:t>
            </a:r>
            <a:r>
              <a:rPr lang="zh-TW" altLang="en-US" sz="2400" dirty="0"/>
              <a:t>開發環境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XAMPP</a:t>
            </a:r>
            <a:r>
              <a:rPr lang="zh-TW" altLang="en-US" sz="2400" dirty="0"/>
              <a:t>是完全免費且易於安裝的</a:t>
            </a:r>
            <a:r>
              <a:rPr lang="en-US" altLang="zh-TW" sz="2400" dirty="0"/>
              <a:t>Apache</a:t>
            </a:r>
            <a:r>
              <a:rPr lang="zh-TW" altLang="en-US" sz="2400" dirty="0"/>
              <a:t>發行版本，其中包含</a:t>
            </a:r>
            <a:r>
              <a:rPr lang="en-US" altLang="zh-TW" sz="2400" dirty="0" err="1"/>
              <a:t>MariaDB</a:t>
            </a:r>
            <a:r>
              <a:rPr lang="zh-TW" altLang="en-US" sz="2400" dirty="0"/>
              <a:t>、</a:t>
            </a:r>
            <a:r>
              <a:rPr lang="en-US" altLang="zh-TW" sz="2400" dirty="0"/>
              <a:t>PHP</a:t>
            </a:r>
            <a:r>
              <a:rPr lang="zh-TW" altLang="en-US" sz="2400" dirty="0"/>
              <a:t>和</a:t>
            </a:r>
            <a:r>
              <a:rPr lang="en-US" altLang="zh-TW" sz="2400" dirty="0"/>
              <a:t>Perl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XAMPP</a:t>
            </a:r>
            <a:r>
              <a:rPr lang="zh-TW" altLang="en-US" sz="2400" dirty="0"/>
              <a:t>開放源碼套件的設置讓安裝和使用出奇容易。</a:t>
            </a:r>
          </a:p>
        </p:txBody>
      </p:sp>
      <p:sp>
        <p:nvSpPr>
          <p:cNvPr id="6" name="矩形 5"/>
          <p:cNvSpPr/>
          <p:nvPr/>
        </p:nvSpPr>
        <p:spPr>
          <a:xfrm>
            <a:off x="4174067" y="5737335"/>
            <a:ext cx="496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https://www.apachefriends.org/zh_tw/index.html</a:t>
            </a:r>
            <a:endParaRPr lang="zh-TW" altLang="en-US" dirty="0"/>
          </a:p>
        </p:txBody>
      </p:sp>
      <p:pic>
        <p:nvPicPr>
          <p:cNvPr id="7" name="內容版面配置區 3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844159"/>
            <a:ext cx="4522760" cy="29357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5332" y="1270529"/>
            <a:ext cx="2694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什麼是</a:t>
            </a:r>
            <a:r>
              <a:rPr lang="en-US" altLang="zh-TW" sz="2800" dirty="0"/>
              <a:t>XAMPP</a:t>
            </a:r>
            <a:r>
              <a:rPr lang="zh-TW" altLang="en-US" sz="28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27848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48300" y="258234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伺服器端</a:t>
            </a:r>
            <a:r>
              <a:rPr lang="zh-TW" sz="5000" dirty="0"/>
              <a:t>程式</a:t>
            </a:r>
            <a:endParaRPr sz="5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89B161C-1D1C-43B1-AB28-83D07D03C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259" y="852805"/>
            <a:ext cx="3056683" cy="3056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471723-2A57-4E32-91A3-35576273629B}"/>
              </a:ext>
            </a:extLst>
          </p:cNvPr>
          <p:cNvSpPr/>
          <p:nvPr/>
        </p:nvSpPr>
        <p:spPr>
          <a:xfrm>
            <a:off x="3163606" y="4583713"/>
            <a:ext cx="3273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https://zh.wikipedia.org/wiki/PHP</a:t>
            </a:r>
            <a:endParaRPr lang="zh-TW" altLang="en-US" sz="1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EB322C-F5AB-442B-BB3A-C9985F3FCEC9}"/>
              </a:ext>
            </a:extLst>
          </p:cNvPr>
          <p:cNvSpPr txBox="1"/>
          <p:nvPr/>
        </p:nvSpPr>
        <p:spPr>
          <a:xfrm>
            <a:off x="889633" y="3847492"/>
            <a:ext cx="748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800" dirty="0"/>
              <a:t>PHP</a:t>
            </a:r>
            <a:r>
              <a:rPr lang="zh-TW" altLang="en-US" sz="1800" dirty="0"/>
              <a:t>是被廣泛運用於網頁程式撰寫的語言，它能適用於網頁程式的開發且可嵌入</a:t>
            </a:r>
            <a:r>
              <a:rPr lang="en-US" altLang="zh-TW" sz="1800" dirty="0"/>
              <a:t>HTML</a:t>
            </a:r>
            <a:r>
              <a:rPr lang="zh-TW" altLang="en-US" sz="1800" dirty="0"/>
              <a:t>中，語法類似</a:t>
            </a:r>
            <a:r>
              <a:rPr lang="en-US" altLang="zh-TW" sz="1800" dirty="0"/>
              <a:t>C</a:t>
            </a:r>
            <a:r>
              <a:rPr lang="zh-TW" altLang="en-US" sz="1800" dirty="0"/>
              <a:t>、</a:t>
            </a:r>
            <a:r>
              <a:rPr lang="en-US" altLang="zh-TW" sz="1800" dirty="0"/>
              <a:t>Java</a:t>
            </a:r>
            <a:r>
              <a:rPr lang="zh-TW" altLang="en-US" sz="1800" dirty="0"/>
              <a:t>，適用於撰寫動態網頁。</a:t>
            </a:r>
          </a:p>
        </p:txBody>
      </p:sp>
      <p:sp>
        <p:nvSpPr>
          <p:cNvPr id="6" name="Google Shape;86;p17">
            <a:extLst>
              <a:ext uri="{FF2B5EF4-FFF2-40B4-BE49-F238E27FC236}">
                <a16:creationId xmlns:a16="http://schemas.microsoft.com/office/drawing/2014/main" id="{9258EE64-A6DD-4609-8445-2C13BA5ED37A}"/>
              </a:ext>
            </a:extLst>
          </p:cNvPr>
          <p:cNvSpPr txBox="1"/>
          <p:nvPr/>
        </p:nvSpPr>
        <p:spPr>
          <a:xfrm>
            <a:off x="1524000" y="5029200"/>
            <a:ext cx="61692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500" dirty="0"/>
              <a:t>在伺服器上執行的程式</a:t>
            </a:r>
            <a:endParaRPr sz="45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1285D88-6CB3-4D51-9F00-7CDDA5776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FBAC1A1-F6A3-4D2F-A187-230434A12583}"/>
              </a:ext>
            </a:extLst>
          </p:cNvPr>
          <p:cNvSpPr txBox="1"/>
          <p:nvPr/>
        </p:nvSpPr>
        <p:spPr>
          <a:xfrm>
            <a:off x="2898837" y="3278894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Hypertext Preprocessor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287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48300" y="105834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dirty="0"/>
              <a:t>客戶端程式</a:t>
            </a:r>
            <a:endParaRPr sz="5000" dirty="0"/>
          </a:p>
        </p:txBody>
      </p:sp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ACC4E22C-7BBC-425A-92AE-459A91CE58CF}"/>
              </a:ext>
            </a:extLst>
          </p:cNvPr>
          <p:cNvSpPr txBox="1"/>
          <p:nvPr/>
        </p:nvSpPr>
        <p:spPr>
          <a:xfrm>
            <a:off x="1524000" y="4876800"/>
            <a:ext cx="61692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500" dirty="0"/>
              <a:t>在瀏覽器上執行的程式</a:t>
            </a:r>
            <a:endParaRPr sz="4500" dirty="0"/>
          </a:p>
        </p:txBody>
      </p:sp>
      <p:pic>
        <p:nvPicPr>
          <p:cNvPr id="67" name="圖片 66">
            <a:extLst>
              <a:ext uri="{FF2B5EF4-FFF2-40B4-BE49-F238E27FC236}">
                <a16:creationId xmlns:a16="http://schemas.microsoft.com/office/drawing/2014/main" id="{DA21937E-02D3-4CB6-A79A-923E99127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768" y="1636810"/>
            <a:ext cx="5157663" cy="2609314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AA94EAD7-E010-47AA-8AD8-C65E945E1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5FB841F-BA36-4511-A357-5328A00B7170}"/>
              </a:ext>
            </a:extLst>
          </p:cNvPr>
          <p:cNvSpPr/>
          <p:nvPr/>
        </p:nvSpPr>
        <p:spPr>
          <a:xfrm>
            <a:off x="1427582" y="1440349"/>
            <a:ext cx="64381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&lt;html&gt;</a:t>
            </a:r>
          </a:p>
          <a:p>
            <a:r>
              <a:rPr lang="en-US" altLang="zh-TW" sz="3600" dirty="0"/>
              <a:t>&lt;head&gt;</a:t>
            </a:r>
          </a:p>
          <a:p>
            <a:r>
              <a:rPr lang="en-US" altLang="zh-TW" sz="3600" dirty="0"/>
              <a:t>&lt;title&gt;</a:t>
            </a:r>
            <a:r>
              <a:rPr lang="zh-TW" altLang="en-US" sz="3600" dirty="0"/>
              <a:t>瀏覽器上方的標題</a:t>
            </a:r>
            <a:endParaRPr lang="en-US" altLang="zh-TW" sz="3600" dirty="0"/>
          </a:p>
          <a:p>
            <a:r>
              <a:rPr lang="en-US" altLang="zh-TW" sz="3600" dirty="0"/>
              <a:t>&lt;/title&gt;</a:t>
            </a:r>
          </a:p>
          <a:p>
            <a:r>
              <a:rPr lang="en-US" altLang="zh-TW" sz="3600" dirty="0"/>
              <a:t>&lt;/head&gt;</a:t>
            </a:r>
          </a:p>
          <a:p>
            <a:r>
              <a:rPr lang="en-US" altLang="zh-TW" sz="3600" dirty="0"/>
              <a:t>&lt;body&gt;</a:t>
            </a:r>
          </a:p>
          <a:p>
            <a:r>
              <a:rPr lang="zh-TW" altLang="en-US" sz="3600" dirty="0"/>
              <a:t>網頁內容</a:t>
            </a:r>
          </a:p>
          <a:p>
            <a:r>
              <a:rPr lang="en-US" altLang="zh-TW" sz="3600" dirty="0"/>
              <a:t>&lt;/body&gt;</a:t>
            </a:r>
          </a:p>
          <a:p>
            <a:r>
              <a:rPr lang="en-US" altLang="zh-TW" sz="3600" dirty="0"/>
              <a:t>&lt;/html&gt;</a:t>
            </a:r>
            <a:endParaRPr lang="zh-TW" altLang="en-US" sz="3600" dirty="0"/>
          </a:p>
        </p:txBody>
      </p:sp>
      <p:sp>
        <p:nvSpPr>
          <p:cNvPr id="9" name="Google Shape;106;p21">
            <a:extLst>
              <a:ext uri="{FF2B5EF4-FFF2-40B4-BE49-F238E27FC236}">
                <a16:creationId xmlns:a16="http://schemas.microsoft.com/office/drawing/2014/main" id="{2CD2DA2D-39E3-463A-96D0-1504096F5C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39338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5000" dirty="0"/>
              <a:t>HTML</a:t>
            </a:r>
            <a:r>
              <a:rPr lang="zh-TW" altLang="en-US" sz="5000" dirty="0"/>
              <a:t>基本格式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268274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56579" y="17830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dirty="0"/>
              <a:t>客戶端程式</a:t>
            </a:r>
            <a:endParaRPr sz="5000" dirty="0"/>
          </a:p>
        </p:txBody>
      </p:sp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ACC4E22C-7BBC-425A-92AE-459A91CE58CF}"/>
              </a:ext>
            </a:extLst>
          </p:cNvPr>
          <p:cNvSpPr txBox="1"/>
          <p:nvPr/>
        </p:nvSpPr>
        <p:spPr>
          <a:xfrm>
            <a:off x="1443012" y="4480294"/>
            <a:ext cx="61692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500" dirty="0"/>
              <a:t>在瀏覽器上執行的程式</a:t>
            </a:r>
            <a:endParaRPr sz="45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0E3FF9-4457-45AE-867A-20D9FB9611AC}"/>
              </a:ext>
            </a:extLst>
          </p:cNvPr>
          <p:cNvSpPr txBox="1"/>
          <p:nvPr/>
        </p:nvSpPr>
        <p:spPr>
          <a:xfrm>
            <a:off x="3601216" y="12847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維基百科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DF4580-8FE5-45FF-88F2-E9CA79164747}"/>
              </a:ext>
            </a:extLst>
          </p:cNvPr>
          <p:cNvSpPr/>
          <p:nvPr/>
        </p:nvSpPr>
        <p:spPr>
          <a:xfrm>
            <a:off x="3130190" y="2296287"/>
            <a:ext cx="60138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+mn-ea"/>
                <a:ea typeface="+mn-ea"/>
              </a:rPr>
              <a:t>https://zh.wikipedia.org/wiki/HTML</a:t>
            </a:r>
            <a:endParaRPr lang="zh-TW" altLang="en-US" sz="2400" dirty="0">
              <a:latin typeface="+mn-ea"/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4EB845-27F1-4FA5-875D-AFE82660DB08}"/>
              </a:ext>
            </a:extLst>
          </p:cNvPr>
          <p:cNvSpPr/>
          <p:nvPr/>
        </p:nvSpPr>
        <p:spPr>
          <a:xfrm>
            <a:off x="3153719" y="2924826"/>
            <a:ext cx="6996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+mn-ea"/>
                <a:ea typeface="+mn-ea"/>
              </a:rPr>
              <a:t>https://zh.wikipedia.org/wiki/</a:t>
            </a:r>
            <a:r>
              <a:rPr lang="zh-TW" altLang="en-US" sz="2400" dirty="0">
                <a:latin typeface="+mn-ea"/>
                <a:ea typeface="+mn-ea"/>
              </a:rPr>
              <a:t>層疊樣式表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823B0A-7149-4397-ACD9-4CAD54BDF112}"/>
              </a:ext>
            </a:extLst>
          </p:cNvPr>
          <p:cNvSpPr/>
          <p:nvPr/>
        </p:nvSpPr>
        <p:spPr>
          <a:xfrm>
            <a:off x="3153719" y="3481697"/>
            <a:ext cx="6681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+mn-ea"/>
                <a:ea typeface="+mn-ea"/>
              </a:rPr>
              <a:t>https://zh.wikipedia.org/wiki/JavaScript</a:t>
            </a:r>
            <a:endParaRPr lang="zh-TW" altLang="en-US" sz="2400" dirty="0">
              <a:latin typeface="+mn-ea"/>
              <a:ea typeface="+mn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AB4A80-1395-4C42-BC24-4EBD03941CC4}"/>
              </a:ext>
            </a:extLst>
          </p:cNvPr>
          <p:cNvSpPr txBox="1"/>
          <p:nvPr/>
        </p:nvSpPr>
        <p:spPr>
          <a:xfrm>
            <a:off x="738169" y="2296288"/>
            <a:ext cx="2362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2400" b="1" dirty="0">
                <a:latin typeface="+mn-ea"/>
                <a:ea typeface="+mn-ea"/>
              </a:rPr>
              <a:t>HTML</a:t>
            </a:r>
            <a:r>
              <a:rPr lang="zh-TW" altLang="en-US" sz="2400" b="1" dirty="0">
                <a:latin typeface="+mn-ea"/>
                <a:ea typeface="+mn-ea"/>
              </a:rPr>
              <a:t>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398DD85-57AD-4752-8401-D5172078EC28}"/>
              </a:ext>
            </a:extLst>
          </p:cNvPr>
          <p:cNvSpPr txBox="1"/>
          <p:nvPr/>
        </p:nvSpPr>
        <p:spPr>
          <a:xfrm>
            <a:off x="738169" y="2928168"/>
            <a:ext cx="2362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2400" b="1" dirty="0">
                <a:latin typeface="+mn-ea"/>
                <a:ea typeface="+mn-ea"/>
              </a:rPr>
              <a:t>C</a:t>
            </a:r>
            <a:r>
              <a:rPr lang="zh-TW" altLang="en-US" sz="2400" b="1" dirty="0">
                <a:latin typeface="+mn-ea"/>
                <a:ea typeface="+mn-ea"/>
              </a:rPr>
              <a:t> </a:t>
            </a:r>
            <a:r>
              <a:rPr lang="en-US" altLang="zh-TW" sz="2400" b="1" dirty="0">
                <a:latin typeface="+mn-ea"/>
                <a:ea typeface="+mn-ea"/>
              </a:rPr>
              <a:t>S</a:t>
            </a:r>
            <a:r>
              <a:rPr lang="zh-TW" altLang="en-US" sz="2400" b="1" dirty="0">
                <a:latin typeface="+mn-ea"/>
                <a:ea typeface="+mn-ea"/>
              </a:rPr>
              <a:t> </a:t>
            </a:r>
            <a:r>
              <a:rPr lang="en-US" altLang="zh-TW" sz="2400" b="1" dirty="0">
                <a:latin typeface="+mn-ea"/>
                <a:ea typeface="+mn-ea"/>
              </a:rPr>
              <a:t>S</a:t>
            </a:r>
            <a:r>
              <a:rPr lang="zh-TW" altLang="en-US" sz="2400" b="1" dirty="0">
                <a:latin typeface="+mn-ea"/>
                <a:ea typeface="+mn-ea"/>
              </a:rPr>
              <a:t> 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1F722EC-41A9-451A-A0A7-5D533884356D}"/>
              </a:ext>
            </a:extLst>
          </p:cNvPr>
          <p:cNvSpPr txBox="1"/>
          <p:nvPr/>
        </p:nvSpPr>
        <p:spPr>
          <a:xfrm>
            <a:off x="738169" y="3481697"/>
            <a:ext cx="245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>
                <a:latin typeface="+mn-ea"/>
                <a:ea typeface="+mn-ea"/>
              </a:rPr>
              <a:t>Javascript</a:t>
            </a:r>
            <a:r>
              <a:rPr lang="zh-TW" altLang="en-US" sz="2400" b="1" dirty="0">
                <a:latin typeface="+mn-ea"/>
                <a:ea typeface="+mn-ea"/>
              </a:rPr>
              <a:t> ：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CEF2A55-7A97-4F94-BEBF-B190C5381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2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1879800" y="2296350"/>
            <a:ext cx="5384400" cy="22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 dirty="0">
                <a:solidFill>
                  <a:schemeClr val="dk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HTTP</a:t>
            </a:r>
            <a:endParaRPr sz="3500" dirty="0">
              <a:solidFill>
                <a:schemeClr val="dk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超文本</a:t>
            </a:r>
            <a:r>
              <a:rPr lang="zh-TW" sz="3000" dirty="0">
                <a:solidFill>
                  <a:schemeClr val="dk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傳輸</a:t>
            </a:r>
            <a:r>
              <a:rPr lang="zh-TW" sz="30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協定</a:t>
            </a:r>
            <a:endParaRPr sz="3000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H</a:t>
            </a:r>
            <a:r>
              <a:rPr lang="zh-TW" sz="3000" dirty="0">
                <a:solidFill>
                  <a:schemeClr val="dk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yper</a:t>
            </a:r>
            <a:r>
              <a:rPr lang="zh-TW" sz="3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zh-TW" sz="3000" dirty="0">
                <a:solidFill>
                  <a:schemeClr val="dk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ext </a:t>
            </a:r>
            <a:r>
              <a:rPr lang="zh-TW" sz="3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zh-TW" sz="3000" dirty="0">
                <a:solidFill>
                  <a:schemeClr val="dk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ransfer </a:t>
            </a:r>
            <a:r>
              <a:rPr lang="zh-TW" sz="3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zh-TW" sz="3000" dirty="0">
                <a:solidFill>
                  <a:schemeClr val="dk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rotocol</a:t>
            </a:r>
            <a:endParaRPr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A4A413F-2292-457A-A2E9-F9FA9E0E9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1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E9B7E3-48B4-4870-B4E6-DD5C0FDC8363}"/>
              </a:ext>
            </a:extLst>
          </p:cNvPr>
          <p:cNvSpPr txBox="1"/>
          <p:nvPr/>
        </p:nvSpPr>
        <p:spPr>
          <a:xfrm>
            <a:off x="141214" y="786352"/>
            <a:ext cx="9002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在瀏覽器上輸入網址後，到出現網頁之間發生了什麼事</a:t>
            </a:r>
            <a:r>
              <a:rPr lang="en-US" altLang="zh-TW" sz="2800" dirty="0"/>
              <a:t>?</a:t>
            </a:r>
            <a:endParaRPr lang="zh-TW" altLang="en-US" sz="2800" dirty="0"/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1832B6A6-BE65-442B-BC0F-E0B8A5F7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92" y="1923288"/>
            <a:ext cx="7377159" cy="766727"/>
          </a:xfrm>
          <a:prstGeom prst="rect">
            <a:avLst/>
          </a:prstGeom>
        </p:spPr>
      </p:pic>
      <p:pic>
        <p:nvPicPr>
          <p:cNvPr id="2050" name="Picture 2" descr="「enter png」的圖片搜尋結果">
            <a:extLst>
              <a:ext uri="{FF2B5EF4-FFF2-40B4-BE49-F238E27FC236}">
                <a16:creationId xmlns:a16="http://schemas.microsoft.com/office/drawing/2014/main" id="{26A968F3-303E-49B6-A159-70C1F0B9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33" y="3059035"/>
            <a:ext cx="1251012" cy="125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8" name="直線接點 2047">
            <a:extLst>
              <a:ext uri="{FF2B5EF4-FFF2-40B4-BE49-F238E27FC236}">
                <a16:creationId xmlns:a16="http://schemas.microsoft.com/office/drawing/2014/main" id="{58AB3734-013F-43D8-B45A-6F7E4DB88B81}"/>
              </a:ext>
            </a:extLst>
          </p:cNvPr>
          <p:cNvCxnSpPr/>
          <p:nvPr/>
        </p:nvCxnSpPr>
        <p:spPr>
          <a:xfrm>
            <a:off x="6089253" y="2690015"/>
            <a:ext cx="701336" cy="36902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圖片 65">
            <a:extLst>
              <a:ext uri="{FF2B5EF4-FFF2-40B4-BE49-F238E27FC236}">
                <a16:creationId xmlns:a16="http://schemas.microsoft.com/office/drawing/2014/main" id="{BB629CD5-5846-4318-820E-AF79C2B9C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9E9B7E3-48B4-4870-B4E6-DD5C0FDC8363}"/>
              </a:ext>
            </a:extLst>
          </p:cNvPr>
          <p:cNvSpPr txBox="1"/>
          <p:nvPr/>
        </p:nvSpPr>
        <p:spPr>
          <a:xfrm>
            <a:off x="577078" y="4735547"/>
            <a:ext cx="751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以下講解以連線至</a:t>
            </a:r>
            <a:r>
              <a:rPr lang="en-US" altLang="zh-TW" sz="3600" dirty="0"/>
              <a:t>Google</a:t>
            </a:r>
            <a:r>
              <a:rPr lang="zh-TW" altLang="en-US" sz="3600" dirty="0"/>
              <a:t>的封包為例</a:t>
            </a:r>
          </a:p>
        </p:txBody>
      </p:sp>
    </p:spTree>
    <p:extLst>
      <p:ext uri="{BB962C8B-B14F-4D97-AF65-F5344CB8AC3E}">
        <p14:creationId xmlns:p14="http://schemas.microsoft.com/office/powerpoint/2010/main" val="122729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Protocol</a:t>
            </a:r>
            <a:r>
              <a:rPr lang="en-US" altLang="zh-TW" sz="4000" dirty="0"/>
              <a:t>(</a:t>
            </a:r>
            <a:r>
              <a:rPr lang="zh-TW" altLang="en-US" sz="4000" dirty="0"/>
              <a:t>協定</a:t>
            </a:r>
            <a:r>
              <a:rPr lang="en-US" altLang="zh-TW" sz="4000" dirty="0"/>
              <a:t>)</a:t>
            </a:r>
            <a:endParaRPr sz="4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5E0306-8CA4-406E-9BBA-1F2E2F2EF5E8}"/>
              </a:ext>
            </a:extLst>
          </p:cNvPr>
          <p:cNvSpPr/>
          <p:nvPr/>
        </p:nvSpPr>
        <p:spPr>
          <a:xfrm>
            <a:off x="311700" y="2236772"/>
            <a:ext cx="3348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  <a:latin typeface="+mn-ea"/>
                <a:ea typeface="+mn-ea"/>
              </a:rPr>
              <a:t>客戶端程式</a:t>
            </a:r>
            <a:r>
              <a:rPr lang="en-US" altLang="zh-TW" sz="2800" b="1" dirty="0">
                <a:solidFill>
                  <a:schemeClr val="tx1"/>
                </a:solidFill>
                <a:latin typeface="+mn-ea"/>
                <a:ea typeface="+mn-ea"/>
              </a:rPr>
              <a:t>(Browser)</a:t>
            </a:r>
            <a:endParaRPr lang="zh-TW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19DEFA0-E8E5-4640-83D3-95920D226020}"/>
              </a:ext>
            </a:extLst>
          </p:cNvPr>
          <p:cNvGrpSpPr/>
          <p:nvPr/>
        </p:nvGrpSpPr>
        <p:grpSpPr>
          <a:xfrm>
            <a:off x="852256" y="3181317"/>
            <a:ext cx="1985393" cy="1709506"/>
            <a:chOff x="1493959" y="2749386"/>
            <a:chExt cx="1227679" cy="1057083"/>
          </a:xfrm>
        </p:grpSpPr>
        <p:pic>
          <p:nvPicPr>
            <p:cNvPr id="20" name="Picture 2" descr="Chrome logo Free Icon">
              <a:extLst>
                <a:ext uri="{FF2B5EF4-FFF2-40B4-BE49-F238E27FC236}">
                  <a16:creationId xmlns:a16="http://schemas.microsoft.com/office/drawing/2014/main" id="{F8B0F5C6-2E42-472E-B558-C25712B98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959" y="2841852"/>
              <a:ext cx="616594" cy="61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nternet explorer logo Free Icon">
              <a:extLst>
                <a:ext uri="{FF2B5EF4-FFF2-40B4-BE49-F238E27FC236}">
                  <a16:creationId xmlns:a16="http://schemas.microsoft.com/office/drawing/2014/main" id="{B5EA3018-05BE-44C4-B10E-24D7584AAF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269" y="3339237"/>
              <a:ext cx="467231" cy="46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D5B868F6-4315-42C3-A7EE-79AF09611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944" y="2749386"/>
              <a:ext cx="549694" cy="549695"/>
            </a:xfrm>
            <a:prstGeom prst="rect">
              <a:avLst/>
            </a:prstGeom>
          </p:spPr>
        </p:pic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B12E374-7025-4F3D-A907-1BBDD1D1989F}"/>
              </a:ext>
            </a:extLst>
          </p:cNvPr>
          <p:cNvCxnSpPr>
            <a:cxnSpLocks/>
          </p:cNvCxnSpPr>
          <p:nvPr/>
        </p:nvCxnSpPr>
        <p:spPr>
          <a:xfrm>
            <a:off x="3435658" y="3901452"/>
            <a:ext cx="31034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A2AEADB-A16D-4BD7-AC8D-4683A9C863A3}"/>
              </a:ext>
            </a:extLst>
          </p:cNvPr>
          <p:cNvCxnSpPr>
            <a:cxnSpLocks/>
          </p:cNvCxnSpPr>
          <p:nvPr/>
        </p:nvCxnSpPr>
        <p:spPr>
          <a:xfrm flipH="1">
            <a:off x="3133519" y="4472313"/>
            <a:ext cx="32614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4A4F518-99BC-45A8-8182-5413127BB2DA}"/>
              </a:ext>
            </a:extLst>
          </p:cNvPr>
          <p:cNvSpPr/>
          <p:nvPr/>
        </p:nvSpPr>
        <p:spPr>
          <a:xfrm>
            <a:off x="3133519" y="3209692"/>
            <a:ext cx="2871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[1]HTTP Request</a:t>
            </a:r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請求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90E01E2-9C3B-4218-B5E3-A36C13340DEA}"/>
              </a:ext>
            </a:extLst>
          </p:cNvPr>
          <p:cNvSpPr/>
          <p:nvPr/>
        </p:nvSpPr>
        <p:spPr>
          <a:xfrm>
            <a:off x="3744660" y="4573529"/>
            <a:ext cx="3047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+mn-ea"/>
              </a:rPr>
              <a:t>[2]HTTP </a:t>
            </a:r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Response</a:t>
            </a:r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回應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E6F28FF-DA88-46C7-9B21-14DF2AF177C5}"/>
              </a:ext>
            </a:extLst>
          </p:cNvPr>
          <p:cNvSpPr/>
          <p:nvPr/>
        </p:nvSpPr>
        <p:spPr>
          <a:xfrm>
            <a:off x="6487223" y="2096719"/>
            <a:ext cx="1831154" cy="88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網站伺服器</a:t>
            </a:r>
            <a:endParaRPr lang="en-US" altLang="zh-TW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Web Server</a:t>
            </a:r>
            <a:endParaRPr lang="zh-TW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179AC29-0349-493B-974B-6FF2BDAFD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289" y="3211968"/>
            <a:ext cx="1678854" cy="1678854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7A36F068-5DB3-4A89-AC08-EDD886103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9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Protocol</a:t>
            </a:r>
            <a:r>
              <a:rPr lang="en-US" altLang="zh-TW" sz="4000" dirty="0"/>
              <a:t>(</a:t>
            </a:r>
            <a:r>
              <a:rPr lang="zh-TW" altLang="en-US" sz="4000" dirty="0"/>
              <a:t>協定</a:t>
            </a:r>
            <a:r>
              <a:rPr lang="en-US" altLang="zh-TW" sz="4000" dirty="0"/>
              <a:t>)</a:t>
            </a:r>
            <a:endParaRPr sz="4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5E0306-8CA4-406E-9BBA-1F2E2F2EF5E8}"/>
              </a:ext>
            </a:extLst>
          </p:cNvPr>
          <p:cNvSpPr/>
          <p:nvPr/>
        </p:nvSpPr>
        <p:spPr>
          <a:xfrm>
            <a:off x="311700" y="2236772"/>
            <a:ext cx="3348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  <a:latin typeface="+mn-ea"/>
                <a:ea typeface="+mn-ea"/>
              </a:rPr>
              <a:t>客戶端程式</a:t>
            </a:r>
            <a:r>
              <a:rPr lang="en-US" altLang="zh-TW" sz="2800" b="1" dirty="0">
                <a:solidFill>
                  <a:schemeClr val="tx1"/>
                </a:solidFill>
                <a:latin typeface="+mn-ea"/>
                <a:ea typeface="+mn-ea"/>
              </a:rPr>
              <a:t>(Browser)</a:t>
            </a:r>
            <a:endParaRPr lang="zh-TW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19DEFA0-E8E5-4640-83D3-95920D226020}"/>
              </a:ext>
            </a:extLst>
          </p:cNvPr>
          <p:cNvGrpSpPr/>
          <p:nvPr/>
        </p:nvGrpSpPr>
        <p:grpSpPr>
          <a:xfrm>
            <a:off x="852256" y="3181317"/>
            <a:ext cx="1985393" cy="1709506"/>
            <a:chOff x="1493959" y="2749386"/>
            <a:chExt cx="1227679" cy="1057083"/>
          </a:xfrm>
        </p:grpSpPr>
        <p:pic>
          <p:nvPicPr>
            <p:cNvPr id="20" name="Picture 2" descr="Chrome logo Free Icon">
              <a:extLst>
                <a:ext uri="{FF2B5EF4-FFF2-40B4-BE49-F238E27FC236}">
                  <a16:creationId xmlns:a16="http://schemas.microsoft.com/office/drawing/2014/main" id="{F8B0F5C6-2E42-472E-B558-C25712B98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959" y="2841852"/>
              <a:ext cx="616594" cy="61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nternet explorer logo Free Icon">
              <a:extLst>
                <a:ext uri="{FF2B5EF4-FFF2-40B4-BE49-F238E27FC236}">
                  <a16:creationId xmlns:a16="http://schemas.microsoft.com/office/drawing/2014/main" id="{B5EA3018-05BE-44C4-B10E-24D7584AAF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269" y="3339237"/>
              <a:ext cx="467231" cy="46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D5B868F6-4315-42C3-A7EE-79AF09611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944" y="2749386"/>
              <a:ext cx="549694" cy="549695"/>
            </a:xfrm>
            <a:prstGeom prst="rect">
              <a:avLst/>
            </a:prstGeom>
          </p:spPr>
        </p:pic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B12E374-7025-4F3D-A907-1BBDD1D1989F}"/>
              </a:ext>
            </a:extLst>
          </p:cNvPr>
          <p:cNvCxnSpPr>
            <a:cxnSpLocks/>
          </p:cNvCxnSpPr>
          <p:nvPr/>
        </p:nvCxnSpPr>
        <p:spPr>
          <a:xfrm>
            <a:off x="3435658" y="3901452"/>
            <a:ext cx="31034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A2AEADB-A16D-4BD7-AC8D-4683A9C863A3}"/>
              </a:ext>
            </a:extLst>
          </p:cNvPr>
          <p:cNvCxnSpPr>
            <a:cxnSpLocks/>
          </p:cNvCxnSpPr>
          <p:nvPr/>
        </p:nvCxnSpPr>
        <p:spPr>
          <a:xfrm flipH="1">
            <a:off x="3133519" y="4472313"/>
            <a:ext cx="32614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0E6F28FF-DA88-46C7-9B21-14DF2AF177C5}"/>
              </a:ext>
            </a:extLst>
          </p:cNvPr>
          <p:cNvSpPr/>
          <p:nvPr/>
        </p:nvSpPr>
        <p:spPr>
          <a:xfrm>
            <a:off x="6487223" y="2096719"/>
            <a:ext cx="1831154" cy="88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網站伺服器</a:t>
            </a:r>
            <a:endParaRPr lang="en-US" altLang="zh-TW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Web Server</a:t>
            </a:r>
            <a:endParaRPr lang="zh-TW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179AC29-0349-493B-974B-6FF2BDAFD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289" y="3211968"/>
            <a:ext cx="1678854" cy="1678854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7A36F068-5DB3-4A89-AC08-EDD886103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E97F0A9-D551-49A6-AA5F-C1C5316D0D80}"/>
              </a:ext>
            </a:extLst>
          </p:cNvPr>
          <p:cNvSpPr/>
          <p:nvPr/>
        </p:nvSpPr>
        <p:spPr>
          <a:xfrm>
            <a:off x="3061433" y="3002376"/>
            <a:ext cx="3532172" cy="1016357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A4F518-99BC-45A8-8182-5413127BB2DA}"/>
              </a:ext>
            </a:extLst>
          </p:cNvPr>
          <p:cNvSpPr/>
          <p:nvPr/>
        </p:nvSpPr>
        <p:spPr>
          <a:xfrm>
            <a:off x="3133519" y="3209692"/>
            <a:ext cx="2871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[1]HTTP Request</a:t>
            </a:r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請求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0E01E2-9C3B-4218-B5E3-A36C13340DEA}"/>
              </a:ext>
            </a:extLst>
          </p:cNvPr>
          <p:cNvSpPr/>
          <p:nvPr/>
        </p:nvSpPr>
        <p:spPr>
          <a:xfrm>
            <a:off x="3744660" y="4573529"/>
            <a:ext cx="3047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+mn-ea"/>
              </a:rPr>
              <a:t>[2]HTTP </a:t>
            </a:r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Response</a:t>
            </a:r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回應</a:t>
            </a:r>
          </a:p>
        </p:txBody>
      </p:sp>
    </p:spTree>
    <p:extLst>
      <p:ext uri="{BB962C8B-B14F-4D97-AF65-F5344CB8AC3E}">
        <p14:creationId xmlns:p14="http://schemas.microsoft.com/office/powerpoint/2010/main" val="188877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zh-TW" sz="4000" dirty="0"/>
              <a:t>HTTP Protocol</a:t>
            </a:r>
            <a:r>
              <a:rPr lang="en-US" altLang="zh-TW" sz="4000" dirty="0"/>
              <a:t>(</a:t>
            </a:r>
            <a:r>
              <a:rPr lang="zh-TW" altLang="en-US" sz="4000" dirty="0"/>
              <a:t>協定</a:t>
            </a:r>
            <a:r>
              <a:rPr lang="en-US" altLang="zh-TW" sz="4000" dirty="0"/>
              <a:t>) - 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原始請求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C6A431-7122-431C-A003-66CDE189A174}"/>
              </a:ext>
            </a:extLst>
          </p:cNvPr>
          <p:cNvSpPr txBox="1"/>
          <p:nvPr/>
        </p:nvSpPr>
        <p:spPr>
          <a:xfrm>
            <a:off x="1506197" y="2635742"/>
            <a:ext cx="613160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GET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</a:t>
            </a:r>
            <a:r>
              <a:rPr lang="en-US" altLang="zh-TW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/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HTTP/1.1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Accept-Language: 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zh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-TW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Host: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www.google.com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User-Agent: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Mozilla/5.0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COOKIE: 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sessionid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=85471252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Connection: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close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929ACE-F271-427E-960F-F8477203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4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587"/>
            <a:ext cx="2773226" cy="133160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890F388-49E0-4599-91B2-4FC71ECE3A3D}"/>
              </a:ext>
            </a:extLst>
          </p:cNvPr>
          <p:cNvSpPr/>
          <p:nvPr/>
        </p:nvSpPr>
        <p:spPr>
          <a:xfrm>
            <a:off x="2966271" y="583331"/>
            <a:ext cx="5780566" cy="5804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TW" altLang="en-US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單元</a:t>
            </a:r>
            <a:r>
              <a:rPr lang="en-US" altLang="zh-TW" sz="28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4-1</a:t>
            </a:r>
            <a:r>
              <a:rPr lang="en-US" altLang="zh-TW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網站運作原理</a:t>
            </a:r>
            <a:endParaRPr lang="en-US" altLang="zh-TW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6226" y="2027452"/>
            <a:ext cx="79386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本單</a:t>
            </a:r>
            <a:r>
              <a:rPr lang="zh-TW" altLang="en-US" sz="2400" dirty="0"/>
              <a:t>元</a:t>
            </a:r>
            <a:r>
              <a:rPr lang="zh-TW" altLang="en-US" sz="2400" dirty="0" smtClean="0"/>
              <a:t>將</a:t>
            </a:r>
            <a:r>
              <a:rPr lang="zh-TW" altLang="en-US" sz="2400" dirty="0"/>
              <a:t>講授並實際演練</a:t>
            </a:r>
            <a:r>
              <a:rPr lang="en-US" altLang="zh-TW" sz="2400" dirty="0"/>
              <a:t>HTTP</a:t>
            </a:r>
            <a:r>
              <a:rPr lang="zh-TW" altLang="en-US" sz="2400" dirty="0"/>
              <a:t>協定及其相關測試</a:t>
            </a:r>
            <a:r>
              <a:rPr lang="zh-TW" altLang="en-US" sz="2400" dirty="0" smtClean="0"/>
              <a:t>工具</a:t>
            </a:r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內容包含網站組成</a:t>
            </a:r>
            <a:r>
              <a:rPr lang="zh-TW" altLang="en-US" sz="2400" dirty="0"/>
              <a:t>、</a:t>
            </a:r>
            <a:r>
              <a:rPr lang="zh-TW" altLang="en-US" sz="2400" dirty="0" smtClean="0"/>
              <a:t>溝通</a:t>
            </a:r>
            <a:r>
              <a:rPr lang="zh-TW" altLang="en-US" sz="2400" dirty="0"/>
              <a:t>協定</a:t>
            </a:r>
            <a:r>
              <a:rPr lang="en-US" altLang="zh-TW" sz="2400" dirty="0"/>
              <a:t>(HTTP)</a:t>
            </a:r>
            <a:r>
              <a:rPr lang="zh-TW" altLang="en-US" sz="2400" dirty="0"/>
              <a:t>、</a:t>
            </a:r>
            <a:r>
              <a:rPr lang="en-US" altLang="zh-TW" sz="2400" dirty="0"/>
              <a:t>HTTP </a:t>
            </a:r>
            <a:r>
              <a:rPr lang="zh-TW" altLang="en-US" sz="2400" dirty="0" smtClean="0"/>
              <a:t>請求方法</a:t>
            </a:r>
            <a:r>
              <a:rPr lang="en-US" altLang="zh-TW" sz="2400" dirty="0"/>
              <a:t>(GET</a:t>
            </a:r>
            <a:r>
              <a:rPr lang="zh-TW" altLang="en-US" sz="2400" dirty="0"/>
              <a:t>、</a:t>
            </a:r>
            <a:r>
              <a:rPr lang="en-US" altLang="zh-TW" sz="2400" dirty="0"/>
              <a:t>POST</a:t>
            </a:r>
            <a:r>
              <a:rPr lang="zh-TW" altLang="en-US" sz="2400" dirty="0"/>
              <a:t>、</a:t>
            </a:r>
            <a:r>
              <a:rPr lang="en-US" altLang="zh-TW" sz="2400" dirty="0"/>
              <a:t>HEAD</a:t>
            </a:r>
            <a:r>
              <a:rPr lang="zh-TW" altLang="en-US" sz="2400" dirty="0"/>
              <a:t>、</a:t>
            </a:r>
            <a:r>
              <a:rPr lang="en-US" altLang="zh-TW" sz="2400" dirty="0"/>
              <a:t>OPTIONS…)</a:t>
            </a:r>
            <a:r>
              <a:rPr lang="zh-TW" altLang="en-US" sz="2400" dirty="0" smtClean="0"/>
              <a:t>、</a:t>
            </a:r>
            <a:r>
              <a:rPr lang="zh-TW" altLang="en-US" sz="2400" dirty="0"/>
              <a:t>回應</a:t>
            </a:r>
            <a:r>
              <a:rPr lang="zh-TW" altLang="en-US" sz="2400" dirty="0" smtClean="0"/>
              <a:t>狀態</a:t>
            </a:r>
            <a:r>
              <a:rPr lang="zh-TW" altLang="en-US" sz="2400" dirty="0"/>
              <a:t>碼</a:t>
            </a:r>
            <a:r>
              <a:rPr lang="en-US" altLang="zh-TW" sz="2400" dirty="0"/>
              <a:t>(200</a:t>
            </a:r>
            <a:r>
              <a:rPr lang="zh-TW" altLang="en-US" sz="2400" dirty="0"/>
              <a:t>、</a:t>
            </a:r>
            <a:r>
              <a:rPr lang="en-US" altLang="zh-TW" sz="2400" dirty="0"/>
              <a:t>403</a:t>
            </a:r>
            <a:r>
              <a:rPr lang="zh-TW" altLang="en-US" sz="2400" dirty="0"/>
              <a:t>、</a:t>
            </a:r>
            <a:r>
              <a:rPr lang="en-US" altLang="zh-TW" sz="2400" dirty="0"/>
              <a:t>404</a:t>
            </a:r>
            <a:r>
              <a:rPr lang="zh-TW" altLang="en-US" sz="2400" dirty="0"/>
              <a:t>、</a:t>
            </a:r>
            <a:r>
              <a:rPr lang="en-US" altLang="zh-TW" sz="2400" dirty="0"/>
              <a:t>503)…</a:t>
            </a:r>
            <a:r>
              <a:rPr lang="zh-TW" altLang="en-US" sz="2400" dirty="0"/>
              <a:t>等。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426879" y="1819033"/>
            <a:ext cx="8410314" cy="1855004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02778" y="1449379"/>
            <a:ext cx="182614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學習目標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686226" y="4433169"/>
            <a:ext cx="4815840" cy="2129224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70043" y="3977071"/>
            <a:ext cx="182614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學習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主題</a:t>
            </a:r>
          </a:p>
        </p:txBody>
      </p:sp>
      <p:sp>
        <p:nvSpPr>
          <p:cNvPr id="18" name="矩形 17"/>
          <p:cNvSpPr/>
          <p:nvPr/>
        </p:nvSpPr>
        <p:spPr>
          <a:xfrm>
            <a:off x="6005949" y="4821065"/>
            <a:ext cx="193354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提供上課簡報  </a:t>
            </a:r>
            <a:endParaRPr lang="en-US" altLang="zh-TW" dirty="0" smtClean="0"/>
          </a:p>
        </p:txBody>
      </p:sp>
      <p:sp>
        <p:nvSpPr>
          <p:cNvPr id="19" name="矩形 18"/>
          <p:cNvSpPr/>
          <p:nvPr/>
        </p:nvSpPr>
        <p:spPr>
          <a:xfrm>
            <a:off x="6005949" y="4006121"/>
            <a:ext cx="20313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學習資源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0066" y="456184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瀏覽器與伺服器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網站</a:t>
            </a:r>
            <a:r>
              <a:rPr lang="zh-TW" altLang="en-US" sz="2400" dirty="0"/>
              <a:t>基本組成架構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HTTP </a:t>
            </a:r>
            <a:r>
              <a:rPr lang="zh-TW" altLang="en-US" sz="2400" dirty="0"/>
              <a:t>超文本傳輸協定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HTTP </a:t>
            </a:r>
            <a:r>
              <a:rPr lang="zh-TW" altLang="en-US" sz="2400" dirty="0"/>
              <a:t>請求</a:t>
            </a:r>
            <a:r>
              <a:rPr lang="en-US" altLang="zh-TW" sz="2400" dirty="0"/>
              <a:t>(HTTP Request)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HTTP </a:t>
            </a:r>
            <a:r>
              <a:rPr lang="zh-TW" altLang="en-US" sz="2400" dirty="0"/>
              <a:t>回應</a:t>
            </a:r>
            <a:r>
              <a:rPr lang="en-US" altLang="zh-TW" sz="2400" dirty="0"/>
              <a:t>(HTTP Response)</a:t>
            </a:r>
          </a:p>
        </p:txBody>
      </p:sp>
    </p:spTree>
    <p:extLst>
      <p:ext uri="{BB962C8B-B14F-4D97-AF65-F5344CB8AC3E}">
        <p14:creationId xmlns:p14="http://schemas.microsoft.com/office/powerpoint/2010/main" val="2720280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3015" y="404468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Protocol</a:t>
            </a:r>
            <a:r>
              <a:rPr lang="en-US" altLang="zh-TW" sz="4000" dirty="0"/>
              <a:t>(</a:t>
            </a:r>
            <a:r>
              <a:rPr lang="zh-TW" altLang="en-US" sz="4000" dirty="0"/>
              <a:t>協定</a:t>
            </a:r>
            <a:r>
              <a:rPr lang="en-US" altLang="zh-TW" sz="4000" dirty="0"/>
              <a:t>)</a:t>
            </a:r>
            <a:endParaRPr sz="4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5E0306-8CA4-406E-9BBA-1F2E2F2EF5E8}"/>
              </a:ext>
            </a:extLst>
          </p:cNvPr>
          <p:cNvSpPr/>
          <p:nvPr/>
        </p:nvSpPr>
        <p:spPr>
          <a:xfrm>
            <a:off x="313015" y="1395524"/>
            <a:ext cx="3348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  <a:latin typeface="+mn-ea"/>
                <a:ea typeface="+mn-ea"/>
              </a:rPr>
              <a:t>客戶端程式</a:t>
            </a:r>
            <a:r>
              <a:rPr lang="en-US" altLang="zh-TW" sz="2800" b="1" dirty="0">
                <a:solidFill>
                  <a:schemeClr val="tx1"/>
                </a:solidFill>
                <a:latin typeface="+mn-ea"/>
                <a:ea typeface="+mn-ea"/>
              </a:rPr>
              <a:t>(Browser)</a:t>
            </a:r>
            <a:endParaRPr lang="zh-TW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19DEFA0-E8E5-4640-83D3-95920D226020}"/>
              </a:ext>
            </a:extLst>
          </p:cNvPr>
          <p:cNvGrpSpPr/>
          <p:nvPr/>
        </p:nvGrpSpPr>
        <p:grpSpPr>
          <a:xfrm>
            <a:off x="1123855" y="2211206"/>
            <a:ext cx="1417337" cy="1220386"/>
            <a:chOff x="1493959" y="2749386"/>
            <a:chExt cx="1227679" cy="1057083"/>
          </a:xfrm>
        </p:grpSpPr>
        <p:pic>
          <p:nvPicPr>
            <p:cNvPr id="20" name="Picture 2" descr="Chrome logo Free Icon">
              <a:extLst>
                <a:ext uri="{FF2B5EF4-FFF2-40B4-BE49-F238E27FC236}">
                  <a16:creationId xmlns:a16="http://schemas.microsoft.com/office/drawing/2014/main" id="{F8B0F5C6-2E42-472E-B558-C25712B98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959" y="2841852"/>
              <a:ext cx="616594" cy="61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nternet explorer logo Free Icon">
              <a:extLst>
                <a:ext uri="{FF2B5EF4-FFF2-40B4-BE49-F238E27FC236}">
                  <a16:creationId xmlns:a16="http://schemas.microsoft.com/office/drawing/2014/main" id="{B5EA3018-05BE-44C4-B10E-24D7584AAF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269" y="3339237"/>
              <a:ext cx="467231" cy="46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D5B868F6-4315-42C3-A7EE-79AF09611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944" y="2749386"/>
              <a:ext cx="549694" cy="549695"/>
            </a:xfrm>
            <a:prstGeom prst="rect">
              <a:avLst/>
            </a:prstGeom>
          </p:spPr>
        </p:pic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B12E374-7025-4F3D-A907-1BBDD1D1989F}"/>
              </a:ext>
            </a:extLst>
          </p:cNvPr>
          <p:cNvCxnSpPr>
            <a:cxnSpLocks/>
          </p:cNvCxnSpPr>
          <p:nvPr/>
        </p:nvCxnSpPr>
        <p:spPr>
          <a:xfrm>
            <a:off x="3436973" y="3060204"/>
            <a:ext cx="31034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4A4F518-99BC-45A8-8182-5413127BB2DA}"/>
              </a:ext>
            </a:extLst>
          </p:cNvPr>
          <p:cNvSpPr/>
          <p:nvPr/>
        </p:nvSpPr>
        <p:spPr>
          <a:xfrm>
            <a:off x="3134834" y="2368444"/>
            <a:ext cx="2534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HTTP Request</a:t>
            </a:r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請求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E6F28FF-DA88-46C7-9B21-14DF2AF177C5}"/>
              </a:ext>
            </a:extLst>
          </p:cNvPr>
          <p:cNvSpPr/>
          <p:nvPr/>
        </p:nvSpPr>
        <p:spPr>
          <a:xfrm>
            <a:off x="6781146" y="1270398"/>
            <a:ext cx="1831154" cy="88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網站伺服器</a:t>
            </a:r>
            <a:endParaRPr lang="en-US" altLang="zh-TW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Web Server</a:t>
            </a:r>
            <a:endParaRPr lang="zh-TW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179AC29-0349-493B-974B-6FF2BDAFD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1902" y="2168087"/>
            <a:ext cx="1262260" cy="1262260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7A36F068-5DB3-4A89-AC08-EDD886103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2541192" y="3462012"/>
            <a:ext cx="325730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 封包內容</a:t>
            </a:r>
            <a:endParaRPr lang="zh-TW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633280" y="3992176"/>
            <a:ext cx="434649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如何發出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(HTTP Request)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要求方法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 Methods)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GET,POST,DElETE,PUT.PATCH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,...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要求標頭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 Headers)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Connection,Content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zh-TW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Type,Accept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-Language,...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斷行符號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(CRLF)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要求內容主體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 Body)</a:t>
            </a:r>
          </a:p>
        </p:txBody>
      </p:sp>
    </p:spTree>
    <p:extLst>
      <p:ext uri="{BB962C8B-B14F-4D97-AF65-F5344CB8AC3E}">
        <p14:creationId xmlns:p14="http://schemas.microsoft.com/office/powerpoint/2010/main" val="19335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zh-TW" sz="4000" dirty="0"/>
              <a:t>HTTP Protocol</a:t>
            </a:r>
            <a:r>
              <a:rPr lang="en-US" altLang="zh-TW" sz="4000" dirty="0"/>
              <a:t>(</a:t>
            </a:r>
            <a:r>
              <a:rPr lang="zh-TW" altLang="en-US" sz="4000" dirty="0"/>
              <a:t>協定</a:t>
            </a:r>
            <a:r>
              <a:rPr lang="en-US" altLang="zh-TW" sz="4000" dirty="0"/>
              <a:t>) - 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原始請求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929ACE-F271-427E-960F-F8477203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21722" y="2205796"/>
            <a:ext cx="6226233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POST /</a:t>
            </a:r>
            <a:r>
              <a:rPr lang="en-US" altLang="zh-TW" dirty="0" err="1"/>
              <a:t>cgi</a:t>
            </a:r>
            <a:r>
              <a:rPr lang="en-US" altLang="zh-TW" dirty="0"/>
              <a:t>-bin/</a:t>
            </a:r>
            <a:r>
              <a:rPr lang="en-US" altLang="zh-TW" dirty="0" err="1"/>
              <a:t>process.cgi</a:t>
            </a:r>
            <a:r>
              <a:rPr lang="en-US" altLang="zh-TW" dirty="0"/>
              <a:t> HTTP/1.1</a:t>
            </a:r>
          </a:p>
          <a:p>
            <a:r>
              <a:rPr lang="en-US" altLang="zh-TW" dirty="0"/>
              <a:t>User-Agent: Mozilla/4.0 (compatible; MSIE5.01; Windows NT)</a:t>
            </a:r>
          </a:p>
          <a:p>
            <a:r>
              <a:rPr lang="en-US" altLang="zh-TW" dirty="0"/>
              <a:t>Host: www.tutorialspoint.com</a:t>
            </a:r>
          </a:p>
          <a:p>
            <a:r>
              <a:rPr lang="en-US" altLang="zh-TW" dirty="0"/>
              <a:t>Content-Type: application/x-www-form-</a:t>
            </a:r>
            <a:r>
              <a:rPr lang="en-US" altLang="zh-TW" dirty="0" err="1"/>
              <a:t>urlencoded</a:t>
            </a:r>
            <a:endParaRPr lang="en-US" altLang="zh-TW" dirty="0"/>
          </a:p>
          <a:p>
            <a:r>
              <a:rPr lang="en-US" altLang="zh-TW" dirty="0"/>
              <a:t>Content-Length: length</a:t>
            </a:r>
          </a:p>
          <a:p>
            <a:r>
              <a:rPr lang="en-US" altLang="zh-TW" dirty="0"/>
              <a:t>Accept-Language: </a:t>
            </a:r>
            <a:r>
              <a:rPr lang="en-US" altLang="zh-TW" dirty="0" err="1"/>
              <a:t>en</a:t>
            </a:r>
            <a:r>
              <a:rPr lang="en-US" altLang="zh-TW" dirty="0"/>
              <a:t>-us</a:t>
            </a:r>
          </a:p>
          <a:p>
            <a:r>
              <a:rPr lang="en-US" altLang="zh-TW" dirty="0"/>
              <a:t>Accept-Encoding: </a:t>
            </a:r>
            <a:r>
              <a:rPr lang="en-US" altLang="zh-TW" dirty="0" err="1"/>
              <a:t>gzip</a:t>
            </a:r>
            <a:r>
              <a:rPr lang="en-US" altLang="zh-TW" dirty="0"/>
              <a:t>, deflate</a:t>
            </a:r>
          </a:p>
          <a:p>
            <a:r>
              <a:rPr lang="en-US" altLang="zh-TW" dirty="0"/>
              <a:t>Connection: Keep-Alive</a:t>
            </a:r>
          </a:p>
          <a:p>
            <a:endParaRPr lang="en-US" altLang="zh-TW" dirty="0"/>
          </a:p>
          <a:p>
            <a:r>
              <a:rPr lang="en-US" altLang="zh-TW" dirty="0" err="1"/>
              <a:t>licenseID</a:t>
            </a:r>
            <a:r>
              <a:rPr lang="en-US" altLang="zh-TW" dirty="0"/>
              <a:t>=</a:t>
            </a:r>
            <a:r>
              <a:rPr lang="en-US" altLang="zh-TW" dirty="0" err="1"/>
              <a:t>string&amp;content</a:t>
            </a:r>
            <a:r>
              <a:rPr lang="en-US" altLang="zh-TW" dirty="0"/>
              <a:t>=string&amp;/</a:t>
            </a:r>
            <a:r>
              <a:rPr lang="en-US" altLang="zh-TW" dirty="0" err="1"/>
              <a:t>paramsXML</a:t>
            </a:r>
            <a:r>
              <a:rPr lang="en-US" altLang="zh-TW" dirty="0"/>
              <a:t>=string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01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zh-TW" sz="4000" dirty="0"/>
              <a:t>HTTP Protocol</a:t>
            </a:r>
            <a:r>
              <a:rPr lang="en-US" altLang="zh-TW" sz="4000" dirty="0"/>
              <a:t>(</a:t>
            </a:r>
            <a:r>
              <a:rPr lang="zh-TW" altLang="en-US" sz="4000" dirty="0"/>
              <a:t>協定</a:t>
            </a:r>
            <a:r>
              <a:rPr lang="en-US" altLang="zh-TW" sz="4000" dirty="0"/>
              <a:t>) - 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原始請求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929ACE-F271-427E-960F-F8477203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11700" y="2197484"/>
            <a:ext cx="6226233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cgi</a:t>
            </a:r>
            <a:r>
              <a:rPr lang="en-US" altLang="zh-TW" dirty="0" smtClean="0"/>
              <a:t>-bin/</a:t>
            </a:r>
            <a:r>
              <a:rPr lang="en-US" altLang="zh-TW" dirty="0" err="1" smtClean="0"/>
              <a:t>process.cgi</a:t>
            </a:r>
            <a:r>
              <a:rPr lang="en-US" altLang="zh-TW" dirty="0" smtClean="0"/>
              <a:t> </a:t>
            </a:r>
            <a:r>
              <a:rPr lang="en-US" altLang="zh-TW" dirty="0"/>
              <a:t>HTTP/1.1</a:t>
            </a:r>
          </a:p>
          <a:p>
            <a:r>
              <a:rPr lang="en-US" altLang="zh-TW" dirty="0"/>
              <a:t>User-Agent: Mozilla/4.0 (compatible; MSIE5.01; Windows NT)</a:t>
            </a:r>
          </a:p>
          <a:p>
            <a:r>
              <a:rPr lang="en-US" altLang="zh-TW" dirty="0"/>
              <a:t>Host: www.tutorialspoint.com</a:t>
            </a:r>
          </a:p>
          <a:p>
            <a:r>
              <a:rPr lang="en-US" altLang="zh-TW" dirty="0"/>
              <a:t>Content-Type: application/x-www-form-</a:t>
            </a:r>
            <a:r>
              <a:rPr lang="en-US" altLang="zh-TW" dirty="0" err="1"/>
              <a:t>urlencoded</a:t>
            </a:r>
            <a:endParaRPr lang="en-US" altLang="zh-TW" dirty="0"/>
          </a:p>
          <a:p>
            <a:r>
              <a:rPr lang="en-US" altLang="zh-TW" dirty="0"/>
              <a:t>Content-Length: length</a:t>
            </a:r>
          </a:p>
          <a:p>
            <a:r>
              <a:rPr lang="en-US" altLang="zh-TW" dirty="0"/>
              <a:t>Accept-Language: </a:t>
            </a:r>
            <a:r>
              <a:rPr lang="en-US" altLang="zh-TW" dirty="0" err="1"/>
              <a:t>en</a:t>
            </a:r>
            <a:r>
              <a:rPr lang="en-US" altLang="zh-TW" dirty="0"/>
              <a:t>-us</a:t>
            </a:r>
          </a:p>
          <a:p>
            <a:r>
              <a:rPr lang="en-US" altLang="zh-TW" dirty="0"/>
              <a:t>Accept-Encoding: </a:t>
            </a:r>
            <a:r>
              <a:rPr lang="en-US" altLang="zh-TW" dirty="0" err="1"/>
              <a:t>gzip</a:t>
            </a:r>
            <a:r>
              <a:rPr lang="en-US" altLang="zh-TW" dirty="0"/>
              <a:t>, deflate</a:t>
            </a:r>
          </a:p>
          <a:p>
            <a:r>
              <a:rPr lang="en-US" altLang="zh-TW" dirty="0"/>
              <a:t>Connection: Keep-Alive</a:t>
            </a:r>
          </a:p>
          <a:p>
            <a:endParaRPr lang="en-US" altLang="zh-TW" dirty="0"/>
          </a:p>
          <a:p>
            <a:r>
              <a:rPr lang="en-US" altLang="zh-TW" dirty="0" err="1"/>
              <a:t>licenseID</a:t>
            </a:r>
            <a:r>
              <a:rPr lang="en-US" altLang="zh-TW" dirty="0"/>
              <a:t>=</a:t>
            </a:r>
            <a:r>
              <a:rPr lang="en-US" altLang="zh-TW" dirty="0" err="1"/>
              <a:t>string&amp;content</a:t>
            </a:r>
            <a:r>
              <a:rPr lang="en-US" altLang="zh-TW" dirty="0"/>
              <a:t>=string&amp;/</a:t>
            </a:r>
            <a:r>
              <a:rPr lang="en-US" altLang="zh-TW" dirty="0" err="1"/>
              <a:t>paramsXML</a:t>
            </a:r>
            <a:r>
              <a:rPr lang="en-US" altLang="zh-TW" dirty="0"/>
              <a:t>=string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3504755"/>
            <a:ext cx="3257302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 封包內容</a:t>
            </a:r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572000" y="3995297"/>
            <a:ext cx="4346490" cy="2031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如何發出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(HTTP Request)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要求方法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 Methods)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GET,POST,DElETE,PUT.PATCH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,...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要求標頭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 Headers)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Connection,Content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zh-TW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Type,Accept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-Language,...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斷行符號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(CRLF)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要求內容主體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 Body)</a:t>
            </a:r>
          </a:p>
        </p:txBody>
      </p:sp>
    </p:spTree>
    <p:extLst>
      <p:ext uri="{BB962C8B-B14F-4D97-AF65-F5344CB8AC3E}">
        <p14:creationId xmlns:p14="http://schemas.microsoft.com/office/powerpoint/2010/main" val="341989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065A43-5697-4D8D-B797-2E60A5246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04800" y="305951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Request</a:t>
            </a:r>
            <a:r>
              <a:rPr lang="en-US" altLang="zh-TW" sz="4000" dirty="0"/>
              <a:t> -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Method(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AA8C8D-2739-4F4F-BD42-0085DAFCDB31}"/>
              </a:ext>
            </a:extLst>
          </p:cNvPr>
          <p:cNvSpPr txBox="1"/>
          <p:nvPr/>
        </p:nvSpPr>
        <p:spPr>
          <a:xfrm>
            <a:off x="1201397" y="2625027"/>
            <a:ext cx="6580148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GET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/ HTTP/1.1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Accept-Language: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zh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-TW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Host: www.google.com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User-Agent: Mozilla/5.0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COOKIE: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sessionid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=85471252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Connection: close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E63761-D6DC-4A0C-9883-5F4AB4F00783}"/>
              </a:ext>
            </a:extLst>
          </p:cNvPr>
          <p:cNvSpPr/>
          <p:nvPr/>
        </p:nvSpPr>
        <p:spPr>
          <a:xfrm>
            <a:off x="2584119" y="1411642"/>
            <a:ext cx="4185761" cy="5644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請求方法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(Request Methods)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7EA3A-F097-4556-A03F-0C6BF9C3AEAD}"/>
              </a:ext>
            </a:extLst>
          </p:cNvPr>
          <p:cNvSpPr/>
          <p:nvPr/>
        </p:nvSpPr>
        <p:spPr>
          <a:xfrm>
            <a:off x="1506196" y="5122995"/>
            <a:ext cx="6571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anose="02020500000000000000" charset="-120"/>
                <a:ea typeface="清松手寫體1" panose="02020500000000000000" charset="-120"/>
              </a:rPr>
              <a:t>GET</a:t>
            </a:r>
            <a:r>
              <a:rPr lang="en-US" altLang="zh-TW" sz="2000" dirty="0">
                <a:solidFill>
                  <a:srgbClr val="191919"/>
                </a:solidFill>
                <a:latin typeface="清松手寫體1" pitchFamily="2" charset="-120"/>
                <a:ea typeface="清松手寫體1" pitchFamily="2" charset="-120"/>
              </a:rPr>
              <a:t> –</a:t>
            </a:r>
            <a:r>
              <a:rPr lang="zh-TW" altLang="en-US" sz="2000" dirty="0">
                <a:solidFill>
                  <a:srgbClr val="191919"/>
                </a:solidFill>
                <a:latin typeface="清松手寫體1" pitchFamily="2" charset="-120"/>
                <a:ea typeface="清松手寫體1" pitchFamily="2" charset="-120"/>
              </a:rPr>
              <a:t> 向指定的資源請求資料</a:t>
            </a:r>
            <a:r>
              <a:rPr lang="en-US" altLang="zh-TW" sz="2000" dirty="0">
                <a:solidFill>
                  <a:srgbClr val="1919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(URL</a:t>
            </a:r>
            <a:r>
              <a:rPr lang="zh-TW" altLang="en-US" sz="2000" dirty="0">
                <a:solidFill>
                  <a:srgbClr val="1919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看的到傳送的資料</a:t>
            </a:r>
            <a:r>
              <a:rPr lang="en-US" altLang="zh-TW" sz="2000" dirty="0">
                <a:solidFill>
                  <a:srgbClr val="1919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38A5F11-5FF4-437D-A584-F8DCDF974380}"/>
              </a:ext>
            </a:extLst>
          </p:cNvPr>
          <p:cNvSpPr/>
          <p:nvPr/>
        </p:nvSpPr>
        <p:spPr>
          <a:xfrm>
            <a:off x="1201396" y="2183437"/>
            <a:ext cx="704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清松手寫體1" pitchFamily="2" charset="-120"/>
                <a:ea typeface="清松手寫體1" pitchFamily="2" charset="-120"/>
              </a:rPr>
              <a:t>https://zh.wikipedia.org/wiki/</a:t>
            </a:r>
            <a:r>
              <a:rPr lang="zh-TW" altLang="en-US" dirty="0">
                <a:latin typeface="清松手寫體1" pitchFamily="2" charset="-120"/>
                <a:ea typeface="清松手寫體1" pitchFamily="2" charset="-120"/>
              </a:rPr>
              <a:t>超文本傳輸協議</a:t>
            </a:r>
            <a:r>
              <a:rPr lang="en-US" altLang="zh-TW" dirty="0">
                <a:latin typeface="清松手寫體1" pitchFamily="2" charset="-120"/>
                <a:ea typeface="清松手寫體1" pitchFamily="2" charset="-120"/>
              </a:rPr>
              <a:t>#</a:t>
            </a:r>
            <a:r>
              <a:rPr lang="zh-TW" altLang="en-US" dirty="0">
                <a:latin typeface="清松手寫體1" pitchFamily="2" charset="-120"/>
                <a:ea typeface="清松手寫體1" pitchFamily="2" charset="-120"/>
              </a:rPr>
              <a:t>請求方法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8F6D7E-D904-490F-8EB0-CDD1860E66EB}"/>
              </a:ext>
            </a:extLst>
          </p:cNvPr>
          <p:cNvSpPr/>
          <p:nvPr/>
        </p:nvSpPr>
        <p:spPr>
          <a:xfrm>
            <a:off x="1506196" y="5645165"/>
            <a:ext cx="6647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POST</a:t>
            </a:r>
            <a:r>
              <a:rPr lang="en-US" altLang="zh-TW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anose="02020500000000000000" charset="-120"/>
                <a:ea typeface="清松手寫體1" panose="02020500000000000000" charset="-120"/>
              </a:rPr>
              <a:t> </a:t>
            </a:r>
            <a:r>
              <a:rPr lang="en-US" altLang="zh-TW" sz="2000" dirty="0">
                <a:solidFill>
                  <a:srgbClr val="191919"/>
                </a:solidFill>
                <a:latin typeface="清松手寫體1" pitchFamily="2" charset="-120"/>
                <a:ea typeface="清松手寫體1" pitchFamily="2" charset="-120"/>
              </a:rPr>
              <a:t>–</a:t>
            </a:r>
            <a:r>
              <a:rPr lang="zh-TW" altLang="en-US" sz="2000" dirty="0">
                <a:solidFill>
                  <a:srgbClr val="191919"/>
                </a:solidFill>
                <a:latin typeface="清松手寫體1" pitchFamily="2" charset="-120"/>
                <a:ea typeface="清松手寫體1" pitchFamily="2" charset="-120"/>
              </a:rPr>
              <a:t> 向指定的資源請求資料</a:t>
            </a:r>
            <a:r>
              <a:rPr lang="en-US" altLang="zh-TW" sz="2000" dirty="0">
                <a:solidFill>
                  <a:srgbClr val="1919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(URL</a:t>
            </a:r>
            <a:r>
              <a:rPr lang="zh-TW" altLang="en-US" sz="2000" dirty="0">
                <a:solidFill>
                  <a:srgbClr val="1919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看不到傳送的資料</a:t>
            </a:r>
            <a:r>
              <a:rPr lang="en-US" altLang="zh-TW" sz="2000" dirty="0">
                <a:solidFill>
                  <a:srgbClr val="1919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625715-6ABA-4E65-9244-2353FC7AE976}"/>
              </a:ext>
            </a:extLst>
          </p:cNvPr>
          <p:cNvSpPr/>
          <p:nvPr/>
        </p:nvSpPr>
        <p:spPr>
          <a:xfrm>
            <a:off x="2365456" y="1887426"/>
            <a:ext cx="475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常見的有：</a:t>
            </a:r>
            <a:r>
              <a:rPr lang="en-US" altLang="zh-TW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GET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 ,</a:t>
            </a:r>
            <a:r>
              <a:rPr lang="en-US" altLang="zh-TW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POST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, HEAD,OPTIONS,…</a:t>
            </a:r>
          </a:p>
        </p:txBody>
      </p:sp>
    </p:spTree>
    <p:extLst>
      <p:ext uri="{BB962C8B-B14F-4D97-AF65-F5344CB8AC3E}">
        <p14:creationId xmlns:p14="http://schemas.microsoft.com/office/powerpoint/2010/main" val="1383010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065A43-5697-4D8D-B797-2E60A5246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3944" y="73690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Request</a:t>
            </a:r>
            <a:r>
              <a:rPr lang="en-US" altLang="zh-TW" sz="4000" dirty="0"/>
              <a:t> -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Method(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2512"/>
              </p:ext>
            </p:extLst>
          </p:nvPr>
        </p:nvGraphicFramePr>
        <p:xfrm>
          <a:off x="355759" y="1234142"/>
          <a:ext cx="8385521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5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方法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</a:t>
                      </a:r>
                    </a:p>
                    <a:p>
                      <a:endParaRPr lang="zh-TW" alt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向指定的資源發出「顯示」請求。使用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方法應該只用在讀取資料，而不應當被用於產生「副作用」的操作中，例如在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Web Application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中。其中一個原因是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可能會被網路蜘蛛等隨意存取。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HEAD</a:t>
                      </a:r>
                    </a:p>
                    <a:p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與</a:t>
                      </a:r>
                      <a:r>
                        <a:rPr lang="en-US" altLang="zh-TW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</a:t>
                      </a:r>
                      <a:r>
                        <a:rPr lang="zh-TW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方法一樣，都是向伺服器發出指定資源的請求。</a:t>
                      </a:r>
                      <a:endParaRPr lang="en-US" altLang="zh-TW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只不過伺服器將不傳回資源的本文部份。</a:t>
                      </a:r>
                      <a:endParaRPr lang="en-US" altLang="zh-TW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好處在於，使用這個方法可以在不必傳輸全部內容的情況下，就可以取得其中「關於該資源的資訊」（元資訊或稱元資料）。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向指定資源提交資料，請求伺服器進行處理（例如提交表單或者上傳檔案）。</a:t>
                      </a:r>
                      <a:endParaRPr lang="en-US" altLang="zh-TW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資料被包含在請求本文中。這個請求可能會建立新的資源或修改現有資源，或二者皆有。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向指定資源位置上傳其最新內容。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請求伺服器刪除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Request-URI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所標識的資源。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回顯伺服器收到的請求，主要用於</a:t>
                      </a:r>
                      <a:r>
                        <a:rPr lang="zh-TW" altLang="en-US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測試或診斷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這個方法可使伺服器傳回該資源所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支援的所有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請求方法</a:t>
                      </a:r>
                      <a:r>
                        <a:rPr lang="zh-TW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。</a:t>
                      </a:r>
                      <a:endParaRPr lang="en-US" altLang="zh-TW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Describe the communication options for the target resource.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用</a:t>
                      </a:r>
                      <a:r>
                        <a:rPr lang="en-US" altLang="zh-TW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'*'</a:t>
                      </a:r>
                      <a:r>
                        <a:rPr lang="zh-TW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來代替資源名稱，向</a:t>
                      </a:r>
                      <a:r>
                        <a:rPr lang="en-US" altLang="zh-TW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Web</a:t>
                      </a:r>
                      <a:r>
                        <a:rPr lang="zh-TW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伺服器傳送</a:t>
                      </a:r>
                      <a:r>
                        <a:rPr lang="en-US" altLang="zh-TW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OPTIONS</a:t>
                      </a:r>
                      <a:r>
                        <a:rPr lang="zh-TW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請求，可以測試伺服器功能是否正常運作。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CONNECT</a:t>
                      </a:r>
                    </a:p>
                    <a:p>
                      <a:endParaRPr lang="zh-TW" alt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HTTP/1.1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協定中預留給能夠將連線改為管道方式的代理伺服器。</a:t>
                      </a:r>
                      <a:endParaRPr lang="en-US" altLang="zh-TW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通常用於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SSL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加密伺服器的連結（經由非加密的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代理伺服器）。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2404872" y="647237"/>
            <a:ext cx="6739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HTTP/1.1</a:t>
            </a:r>
            <a:r>
              <a:rPr lang="zh-TW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協定中共定義了八種方法</a:t>
            </a: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動作</a:t>
            </a: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TW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來以不同方式操作指定的資源</a:t>
            </a:r>
          </a:p>
        </p:txBody>
      </p:sp>
      <p:sp>
        <p:nvSpPr>
          <p:cNvPr id="6" name="矩形 5"/>
          <p:cNvSpPr/>
          <p:nvPr/>
        </p:nvSpPr>
        <p:spPr>
          <a:xfrm>
            <a:off x="1558968" y="895159"/>
            <a:ext cx="7275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https://zh.wikipedia.org/wiki/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超文本傳輸協定     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點選此網站看看內容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0730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698" y="307481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Request</a:t>
            </a:r>
            <a:r>
              <a:rPr lang="en-US" altLang="zh-TW" sz="4000" dirty="0"/>
              <a:t> -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Path(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路徑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AA8C8D-2739-4F4F-BD42-0085DAFCDB31}"/>
              </a:ext>
            </a:extLst>
          </p:cNvPr>
          <p:cNvSpPr txBox="1"/>
          <p:nvPr/>
        </p:nvSpPr>
        <p:spPr>
          <a:xfrm>
            <a:off x="1506197" y="2635742"/>
            <a:ext cx="613160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GET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/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HTTP/1.1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Accept-Language: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zh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-TW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Host: www.google.com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User-Agent: Mozilla/5.0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COOKIE: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sessionid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=85471252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Connection: close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E63761-D6DC-4A0C-9883-5F4AB4F00783}"/>
              </a:ext>
            </a:extLst>
          </p:cNvPr>
          <p:cNvSpPr/>
          <p:nvPr/>
        </p:nvSpPr>
        <p:spPr>
          <a:xfrm>
            <a:off x="3402449" y="155012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請求訪問的路徑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625715-6ABA-4E65-9244-2353FC7AE976}"/>
              </a:ext>
            </a:extLst>
          </p:cNvPr>
          <p:cNvSpPr/>
          <p:nvPr/>
        </p:nvSpPr>
        <p:spPr>
          <a:xfrm>
            <a:off x="3229324" y="213868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以下是請求訪問 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/</a:t>
            </a:r>
            <a:r>
              <a:rPr lang="zh-TW" alt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</a:t>
            </a:r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根目錄</a:t>
            </a:r>
            <a:endParaRPr lang="en-US" altLang="zh-TW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263035-25E8-425B-8910-BF05972B358C}"/>
              </a:ext>
            </a:extLst>
          </p:cNvPr>
          <p:cNvSpPr/>
          <p:nvPr/>
        </p:nvSpPr>
        <p:spPr>
          <a:xfrm>
            <a:off x="3571564" y="5157177"/>
            <a:ext cx="2000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HTTP</a:t>
            </a:r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Path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38B256E-105E-40BB-BC43-C7D1F03B8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02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697" y="31230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Request</a:t>
            </a:r>
            <a:r>
              <a:rPr lang="en-US" altLang="zh-TW" sz="4000" dirty="0"/>
              <a:t> -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Version(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AA8C8D-2739-4F4F-BD42-0085DAFCDB31}"/>
              </a:ext>
            </a:extLst>
          </p:cNvPr>
          <p:cNvSpPr txBox="1"/>
          <p:nvPr/>
        </p:nvSpPr>
        <p:spPr>
          <a:xfrm>
            <a:off x="1506197" y="2635742"/>
            <a:ext cx="613160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GET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/ 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HTTP/1.1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Accept-Language: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zh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-TW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Host: www.google.com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User-Agent: Mozilla/5.0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COOKIE: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sessionid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=85471252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Connection: close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E63761-D6DC-4A0C-9883-5F4AB4F00783}"/>
              </a:ext>
            </a:extLst>
          </p:cNvPr>
          <p:cNvSpPr/>
          <p:nvPr/>
        </p:nvSpPr>
        <p:spPr>
          <a:xfrm>
            <a:off x="3000895" y="1549285"/>
            <a:ext cx="3142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HTTP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協定使用的版本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625715-6ABA-4E65-9244-2353FC7AE976}"/>
              </a:ext>
            </a:extLst>
          </p:cNvPr>
          <p:cNvSpPr/>
          <p:nvPr/>
        </p:nvSpPr>
        <p:spPr>
          <a:xfrm>
            <a:off x="3094670" y="213702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以下是使用了</a:t>
            </a:r>
            <a:r>
              <a:rPr lang="en-US" altLang="zh-TW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HTTP1.1</a:t>
            </a:r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版本</a:t>
            </a:r>
            <a:endParaRPr lang="en-US" altLang="zh-TW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263035-25E8-425B-8910-BF05972B358C}"/>
              </a:ext>
            </a:extLst>
          </p:cNvPr>
          <p:cNvSpPr/>
          <p:nvPr/>
        </p:nvSpPr>
        <p:spPr>
          <a:xfrm>
            <a:off x="3302258" y="5222630"/>
            <a:ext cx="2539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HTTP Version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B1E04C2-9021-4403-B05D-6A4650A15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77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82223"/>
              </p:ext>
            </p:extLst>
          </p:nvPr>
        </p:nvGraphicFramePr>
        <p:xfrm>
          <a:off x="147002" y="317453"/>
          <a:ext cx="8761219" cy="589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5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HTTP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版本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特色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1991</a:t>
                      </a:r>
                      <a:r>
                        <a:rPr lang="zh-TW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zh-TW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發表</a:t>
                      </a:r>
                      <a:r>
                        <a:rPr lang="en-US" altLang="zh-TW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zh-TW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己廢止</a:t>
                      </a:r>
                      <a:r>
                        <a:rPr lang="en-US" altLang="zh-TW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r>
                        <a:rPr lang="zh-TW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只接受</a:t>
                      </a:r>
                      <a:r>
                        <a:rPr lang="en-US" altLang="zh-TW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</a:t>
                      </a:r>
                      <a:r>
                        <a:rPr lang="zh-TW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請求方法，沒有在通訊中指定版本號。不支援</a:t>
                      </a:r>
                      <a:r>
                        <a:rPr lang="en-US" altLang="zh-TW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</a:t>
                      </a:r>
                      <a:r>
                        <a:rPr lang="zh-TW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方法，因此用戶端無法向伺服器傳遞太多資訊。</a:t>
                      </a:r>
                      <a:endParaRPr lang="en-US" altLang="zh-TW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1996</a:t>
                      </a:r>
                      <a:r>
                        <a:rPr lang="zh-TW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5</a:t>
                      </a:r>
                      <a:r>
                        <a:rPr lang="zh-TW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月發表</a:t>
                      </a:r>
                      <a:r>
                        <a:rPr lang="en-US" altLang="zh-TW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(RFC 1945)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HTTP/1.1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1997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月發表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 RFC 2068)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1999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月發布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HTTP/1.1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更新版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 RFC 2616)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傳輸協議的效能改進</a:t>
                      </a:r>
                      <a:r>
                        <a:rPr lang="en-US" altLang="zh-TW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新增不少</a:t>
                      </a:r>
                      <a:r>
                        <a:rPr lang="en-US" altLang="zh-TW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</a:t>
                      </a:r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標頭定義</a:t>
                      </a:r>
                      <a:r>
                        <a:rPr lang="en-US" altLang="zh-TW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n"/>
                      </a:pP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持續連線狀態 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(persistent connection) (MDN)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n"/>
                      </a:pP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切塊編碼傳輸 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(chunked encoding transfer) (MDN)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n"/>
                      </a:pP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位元範圍請求 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(byte range request) (MDN)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n"/>
                      </a:pP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額外快取機制 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(cache control)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n"/>
                      </a:pP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請求管線作業 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(request pipelining) (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需搭配持續連接狀態特性才能用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TW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2014</a:t>
                      </a:r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月再次更新</a:t>
                      </a:r>
                      <a:r>
                        <a:rPr lang="en-US" altLang="zh-TW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HTTP/1.1</a:t>
                      </a:r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並將規格文件拆成六份</a:t>
                      </a:r>
                      <a:endParaRPr lang="en-US" altLang="zh-TW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lvl="1"/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RFC 7230 HTTP/1.1: Message Syntax and Routing</a:t>
                      </a:r>
                    </a:p>
                    <a:p>
                      <a:pPr lvl="1"/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RFC 7231 HTTP/1.1: Semantics and Content (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重要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  <a:p>
                      <a:pPr lvl="1"/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RFC 7232 HTTP/1.1: Conditional Requests</a:t>
                      </a:r>
                    </a:p>
                    <a:p>
                      <a:pPr lvl="1"/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RFC 7233 HTTP/1.1: Range Requests</a:t>
                      </a:r>
                    </a:p>
                    <a:p>
                      <a:pPr lvl="1"/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RFC 7234 HTTP/1.1: Caching</a:t>
                      </a:r>
                    </a:p>
                    <a:p>
                      <a:pPr lvl="1"/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RFC 7235 HTTP/1.1: Authentication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HTTP/2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2014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月，網際網路工程任務組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IETF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的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Hypertext Transfer Protocol </a:t>
                      </a:r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Bis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（</a:t>
                      </a:r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httpbis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）工作小組將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HTTP/2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標準提議遞交至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IESG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進行討論</a:t>
                      </a:r>
                      <a:endParaRPr lang="en-US" altLang="zh-TW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2015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日被批准。</a:t>
                      </a:r>
                      <a:endParaRPr lang="en-US" altLang="zh-TW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2015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月以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RFC 7540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正式發表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HTTP/2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標準，取代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 1.1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成為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的實現標準 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瀏覽器相容性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僅針對 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HTTP/1. 1 Message Syntax 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部分做出強化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BB629CD5-5846-4318-820E-AF79C2B9C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95612" y="317453"/>
            <a:ext cx="461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https://zh.wikipedia.org/wiki/</a:t>
            </a:r>
            <a:r>
              <a:rPr lang="zh-TW" altLang="en-US" dirty="0">
                <a:solidFill>
                  <a:schemeClr val="bg1"/>
                </a:solidFill>
              </a:rPr>
              <a:t>超文本傳輸協定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2788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697" y="186054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Request</a:t>
            </a:r>
            <a:r>
              <a:rPr lang="en-US" altLang="zh-TW" sz="4000" dirty="0"/>
              <a:t> -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Header(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標頭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AA8C8D-2739-4F4F-BD42-0085DAFCDB31}"/>
              </a:ext>
            </a:extLst>
          </p:cNvPr>
          <p:cNvSpPr txBox="1"/>
          <p:nvPr/>
        </p:nvSpPr>
        <p:spPr>
          <a:xfrm>
            <a:off x="1506197" y="2635742"/>
            <a:ext cx="613160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GET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/ HTTP/1.1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Accept-Language: 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zh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-TW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Host: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www.google.com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User-Agent: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Mozilla/5.0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COOKIE: 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sessionid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=85471252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Connection: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close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E63761-D6DC-4A0C-9883-5F4AB4F00783}"/>
              </a:ext>
            </a:extLst>
          </p:cNvPr>
          <p:cNvSpPr/>
          <p:nvPr/>
        </p:nvSpPr>
        <p:spPr>
          <a:xfrm>
            <a:off x="3000895" y="1549285"/>
            <a:ext cx="3142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HTTP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協定使用的版本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625715-6ABA-4E65-9244-2353FC7AE976}"/>
              </a:ext>
            </a:extLst>
          </p:cNvPr>
          <p:cNvSpPr/>
          <p:nvPr/>
        </p:nvSpPr>
        <p:spPr>
          <a:xfrm>
            <a:off x="3094670" y="213702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以下是使用了</a:t>
            </a:r>
            <a:r>
              <a:rPr lang="en-US" altLang="zh-TW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HTTP1.1</a:t>
            </a:r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版本</a:t>
            </a:r>
            <a:endParaRPr lang="en-US" altLang="zh-TW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263035-25E8-425B-8910-BF05972B358C}"/>
              </a:ext>
            </a:extLst>
          </p:cNvPr>
          <p:cNvSpPr/>
          <p:nvPr/>
        </p:nvSpPr>
        <p:spPr>
          <a:xfrm>
            <a:off x="3351150" y="5223165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HTTP Header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956FD5-D5BA-466F-BC9D-014572B435DF}"/>
              </a:ext>
            </a:extLst>
          </p:cNvPr>
          <p:cNvSpPr txBox="1"/>
          <p:nvPr/>
        </p:nvSpPr>
        <p:spPr>
          <a:xfrm>
            <a:off x="3810107" y="5730294"/>
            <a:ext cx="161414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Key: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Value</a:t>
            </a:r>
            <a:endParaRPr lang="zh-TW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731DA9-C961-4EEF-A66C-102A2296E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6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697" y="186054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Request</a:t>
            </a:r>
            <a:r>
              <a:rPr lang="en-US" altLang="zh-TW" sz="4000" dirty="0"/>
              <a:t> -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Header(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標頭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731DA9-C961-4EEF-A66C-102A2296E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99097"/>
              </p:ext>
            </p:extLst>
          </p:nvPr>
        </p:nvGraphicFramePr>
        <p:xfrm>
          <a:off x="494029" y="2083016"/>
          <a:ext cx="8067166" cy="3910440"/>
        </p:xfrm>
        <a:graphic>
          <a:graphicData uri="http://schemas.openxmlformats.org/drawingml/2006/table">
            <a:tbl>
              <a:tblPr/>
              <a:tblGrid>
                <a:gridCol w="144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8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</a:rPr>
                        <a:t>Header field name</a:t>
                      </a:r>
                    </a:p>
                  </a:txBody>
                  <a:tcPr marL="47297" marR="103463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</a:rPr>
                        <a:t>Status</a:t>
                      </a:r>
                    </a:p>
                  </a:txBody>
                  <a:tcPr marL="47297" marR="103463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8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Accept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Content-Types that are acceptable for the response. 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Accept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 </a:t>
                      </a:r>
                      <a:r>
                        <a:rPr lang="en-US" sz="16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text/plain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Permanent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Accept-Charset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Character sets that are acceptable.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Accept-Charset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 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</a:rPr>
                        <a:t>utf-8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Permanent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Accept-Encoding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List of acceptable encodings. 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Accept-Encoding: </a:t>
                      </a:r>
                      <a:r>
                        <a:rPr lang="en-US" sz="1200" dirty="0" err="1">
                          <a:effectLst/>
                        </a:rPr>
                        <a:t>gzip</a:t>
                      </a:r>
                      <a:r>
                        <a:rPr lang="en-US" sz="1200" dirty="0">
                          <a:effectLst/>
                        </a:rPr>
                        <a:t>, deflate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Permanent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45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Accept-Language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List of acceptable human languages for response. 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Accept-Language: </a:t>
                      </a:r>
                      <a:r>
                        <a:rPr lang="en-US" sz="1200" dirty="0" err="1">
                          <a:effectLst/>
                        </a:rPr>
                        <a:t>en</a:t>
                      </a:r>
                      <a:r>
                        <a:rPr lang="en-US" sz="1200" dirty="0">
                          <a:effectLst/>
                        </a:rPr>
                        <a:t>-US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Permanent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19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Accept-Datetime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Acceptable version in time.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Accept-</a:t>
                      </a:r>
                      <a:r>
                        <a:rPr lang="en-US" sz="1200" dirty="0" err="1">
                          <a:effectLst/>
                        </a:rPr>
                        <a:t>Datetime</a:t>
                      </a:r>
                      <a:r>
                        <a:rPr lang="en-US" sz="1200" dirty="0">
                          <a:effectLst/>
                        </a:rPr>
                        <a:t>: Thu, 31 May 2007 20:35:00 GMT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Provisional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53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Access-Control-Request-Method,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Access-Control-Request-Headers</a:t>
                      </a:r>
                      <a:r>
                        <a:rPr lang="en-US" sz="12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[7]</a:t>
                      </a:r>
                      <a:endParaRPr lang="en-US" sz="120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Initiates a request for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5" tooltip="Cross-origin resource sharing"/>
                        </a:rPr>
                        <a:t>cross-origin resource sharing</a:t>
                      </a:r>
                      <a:r>
                        <a:rPr lang="en-US" sz="1200">
                          <a:effectLst/>
                        </a:rPr>
                        <a:t>with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Origin</a:t>
                      </a:r>
                      <a:r>
                        <a:rPr lang="en-US" sz="1200">
                          <a:effectLst/>
                        </a:rPr>
                        <a:t> (below).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Access-Control-Request-Method: GET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Permanent: standard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971">
                <a:tc>
                  <a:txBody>
                    <a:bodyPr/>
                    <a:lstStyle/>
                    <a:p>
                      <a:r>
                        <a:rPr 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Authorization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Authentication credentials for </a:t>
                      </a:r>
                      <a:r>
                        <a:rPr lang="en-US" sz="12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 authentication</a:t>
                      </a:r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Authorization: Basic QWxhZGRpbjpvcGVuIHNlc2FtZQ==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Permanent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494029" y="882687"/>
            <a:ext cx="6373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要求標頭</a:t>
            </a:r>
            <a:r>
              <a:rPr lang="en-US" altLang="zh-TW" sz="2400" dirty="0"/>
              <a:t>(Request Headers)</a:t>
            </a:r>
          </a:p>
          <a:p>
            <a:r>
              <a:rPr lang="en-US" altLang="zh-TW" sz="2400" dirty="0"/>
              <a:t>     </a:t>
            </a:r>
            <a:r>
              <a:rPr lang="en-US" altLang="zh-TW" sz="2400" dirty="0" err="1"/>
              <a:t>Connection,Content</a:t>
            </a:r>
            <a:r>
              <a:rPr lang="en-US" altLang="zh-TW" sz="2400" dirty="0"/>
              <a:t>-</a:t>
            </a:r>
            <a:r>
              <a:rPr lang="en-US" altLang="zh-TW" sz="2400" dirty="0" err="1"/>
              <a:t>Type,Accept</a:t>
            </a:r>
            <a:r>
              <a:rPr lang="en-US" altLang="zh-TW" sz="2400" dirty="0"/>
              <a:t>-Language,...</a:t>
            </a:r>
          </a:p>
        </p:txBody>
      </p:sp>
      <p:sp>
        <p:nvSpPr>
          <p:cNvPr id="6" name="矩形 5"/>
          <p:cNvSpPr/>
          <p:nvPr/>
        </p:nvSpPr>
        <p:spPr>
          <a:xfrm>
            <a:off x="440559" y="1713684"/>
            <a:ext cx="8262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https://en.wikipedia.org/wiki/List_of_HTTP_header_fields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點選此網站看看內容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04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612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課程大綱</a:t>
            </a:r>
            <a:endParaRPr sz="48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40201"/>
            <a:ext cx="8520600" cy="47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l"/>
            </a:pPr>
            <a:r>
              <a:rPr lang="zh-TW" sz="2400" dirty="0"/>
              <a:t>瀏覽器與伺服器</a:t>
            </a:r>
            <a:endParaRPr sz="24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前端</a:t>
            </a:r>
            <a:r>
              <a:rPr lang="zh-TW" sz="2300" dirty="0"/>
              <a:t>(Frontend)</a:t>
            </a:r>
            <a:endParaRPr sz="23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後端</a:t>
            </a:r>
            <a:r>
              <a:rPr lang="zh-TW" sz="2300" dirty="0"/>
              <a:t>(Backend)</a:t>
            </a:r>
            <a:endParaRPr sz="23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l"/>
            </a:pPr>
            <a:r>
              <a:rPr lang="zh-TW" sz="2400" dirty="0"/>
              <a:t>網站基本組成</a:t>
            </a:r>
            <a:endParaRPr sz="24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網站伺服器程式</a:t>
            </a:r>
            <a:endParaRPr sz="24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伺服器端程式</a:t>
            </a:r>
            <a:endParaRPr sz="24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客戶端程式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l"/>
            </a:pPr>
            <a:r>
              <a:rPr lang="zh-TW" sz="2400" dirty="0"/>
              <a:t>HTTP 超文本傳輸協定 HyperText Transfer Protocol</a:t>
            </a:r>
            <a:endParaRPr sz="24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HTTP 協定(HTTP Protocol)</a:t>
            </a:r>
            <a:endParaRPr sz="24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HTTP 請求(HTTP Request)</a:t>
            </a:r>
            <a:endParaRPr sz="24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HTTP 回應(HTTP Response</a:t>
            </a:r>
            <a:endParaRPr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E5AF4C0-A0C3-4F71-99A6-2D374C493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26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Protocol</a:t>
            </a:r>
            <a:r>
              <a:rPr lang="en-US" altLang="zh-TW" sz="4000" dirty="0"/>
              <a:t>(</a:t>
            </a:r>
            <a:r>
              <a:rPr lang="zh-TW" altLang="en-US" sz="4000" dirty="0"/>
              <a:t>協定</a:t>
            </a:r>
            <a:r>
              <a:rPr lang="en-US" altLang="zh-TW" sz="4000" dirty="0"/>
              <a:t>)</a:t>
            </a:r>
            <a:endParaRPr sz="4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5E0306-8CA4-406E-9BBA-1F2E2F2EF5E8}"/>
              </a:ext>
            </a:extLst>
          </p:cNvPr>
          <p:cNvSpPr/>
          <p:nvPr/>
        </p:nvSpPr>
        <p:spPr>
          <a:xfrm>
            <a:off x="311700" y="2236772"/>
            <a:ext cx="3348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  <a:latin typeface="+mn-ea"/>
                <a:ea typeface="+mn-ea"/>
              </a:rPr>
              <a:t>客戶端程式</a:t>
            </a:r>
            <a:r>
              <a:rPr lang="en-US" altLang="zh-TW" sz="2800" b="1" dirty="0">
                <a:solidFill>
                  <a:schemeClr val="tx1"/>
                </a:solidFill>
                <a:latin typeface="+mn-ea"/>
                <a:ea typeface="+mn-ea"/>
              </a:rPr>
              <a:t>(Browser)</a:t>
            </a:r>
            <a:endParaRPr lang="zh-TW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19DEFA0-E8E5-4640-83D3-95920D226020}"/>
              </a:ext>
            </a:extLst>
          </p:cNvPr>
          <p:cNvGrpSpPr/>
          <p:nvPr/>
        </p:nvGrpSpPr>
        <p:grpSpPr>
          <a:xfrm>
            <a:off x="852256" y="3181317"/>
            <a:ext cx="1985393" cy="1709506"/>
            <a:chOff x="1493959" y="2749386"/>
            <a:chExt cx="1227679" cy="1057083"/>
          </a:xfrm>
        </p:grpSpPr>
        <p:pic>
          <p:nvPicPr>
            <p:cNvPr id="20" name="Picture 2" descr="Chrome logo Free Icon">
              <a:extLst>
                <a:ext uri="{FF2B5EF4-FFF2-40B4-BE49-F238E27FC236}">
                  <a16:creationId xmlns:a16="http://schemas.microsoft.com/office/drawing/2014/main" id="{F8B0F5C6-2E42-472E-B558-C25712B98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959" y="2841852"/>
              <a:ext cx="616594" cy="61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nternet explorer logo Free Icon">
              <a:extLst>
                <a:ext uri="{FF2B5EF4-FFF2-40B4-BE49-F238E27FC236}">
                  <a16:creationId xmlns:a16="http://schemas.microsoft.com/office/drawing/2014/main" id="{B5EA3018-05BE-44C4-B10E-24D7584AAF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269" y="3339237"/>
              <a:ext cx="467231" cy="46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D5B868F6-4315-42C3-A7EE-79AF09611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944" y="2749386"/>
              <a:ext cx="549694" cy="549695"/>
            </a:xfrm>
            <a:prstGeom prst="rect">
              <a:avLst/>
            </a:prstGeom>
          </p:spPr>
        </p:pic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B12E374-7025-4F3D-A907-1BBDD1D1989F}"/>
              </a:ext>
            </a:extLst>
          </p:cNvPr>
          <p:cNvCxnSpPr>
            <a:cxnSpLocks/>
          </p:cNvCxnSpPr>
          <p:nvPr/>
        </p:nvCxnSpPr>
        <p:spPr>
          <a:xfrm>
            <a:off x="3435658" y="3901452"/>
            <a:ext cx="31034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A2AEADB-A16D-4BD7-AC8D-4683A9C863A3}"/>
              </a:ext>
            </a:extLst>
          </p:cNvPr>
          <p:cNvCxnSpPr>
            <a:cxnSpLocks/>
          </p:cNvCxnSpPr>
          <p:nvPr/>
        </p:nvCxnSpPr>
        <p:spPr>
          <a:xfrm flipH="1">
            <a:off x="3133519" y="4472313"/>
            <a:ext cx="32614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4A4F518-99BC-45A8-8182-5413127BB2DA}"/>
              </a:ext>
            </a:extLst>
          </p:cNvPr>
          <p:cNvSpPr/>
          <p:nvPr/>
        </p:nvSpPr>
        <p:spPr>
          <a:xfrm>
            <a:off x="3133519" y="3209692"/>
            <a:ext cx="2871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[1]HTTP Request</a:t>
            </a:r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請求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90E01E2-9C3B-4218-B5E3-A36C13340DEA}"/>
              </a:ext>
            </a:extLst>
          </p:cNvPr>
          <p:cNvSpPr/>
          <p:nvPr/>
        </p:nvSpPr>
        <p:spPr>
          <a:xfrm>
            <a:off x="3545976" y="4569884"/>
            <a:ext cx="3047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[2]HTTP Response</a:t>
            </a:r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回應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E6F28FF-DA88-46C7-9B21-14DF2AF177C5}"/>
              </a:ext>
            </a:extLst>
          </p:cNvPr>
          <p:cNvSpPr/>
          <p:nvPr/>
        </p:nvSpPr>
        <p:spPr>
          <a:xfrm>
            <a:off x="6487223" y="2096719"/>
            <a:ext cx="1831154" cy="88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網站伺服器</a:t>
            </a:r>
            <a:endParaRPr lang="en-US" altLang="zh-TW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Web Server</a:t>
            </a:r>
            <a:endParaRPr lang="zh-TW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179AC29-0349-493B-974B-6FF2BDAFD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289" y="3211968"/>
            <a:ext cx="1678854" cy="1678854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7A36F068-5DB3-4A89-AC08-EDD886103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E97F0A9-D551-49A6-AA5F-C1C5316D0D80}"/>
              </a:ext>
            </a:extLst>
          </p:cNvPr>
          <p:cNvSpPr/>
          <p:nvPr/>
        </p:nvSpPr>
        <p:spPr>
          <a:xfrm>
            <a:off x="3061433" y="4143910"/>
            <a:ext cx="3532172" cy="1016357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615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3015" y="404468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Protocol</a:t>
            </a:r>
            <a:r>
              <a:rPr lang="en-US" altLang="zh-TW" sz="4000" dirty="0"/>
              <a:t>(</a:t>
            </a:r>
            <a:r>
              <a:rPr lang="zh-TW" altLang="en-US" sz="4000" dirty="0"/>
              <a:t>協定</a:t>
            </a:r>
            <a:r>
              <a:rPr lang="en-US" altLang="zh-TW" sz="4000" dirty="0"/>
              <a:t>)</a:t>
            </a:r>
            <a:endParaRPr sz="4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5E0306-8CA4-406E-9BBA-1F2E2F2EF5E8}"/>
              </a:ext>
            </a:extLst>
          </p:cNvPr>
          <p:cNvSpPr/>
          <p:nvPr/>
        </p:nvSpPr>
        <p:spPr>
          <a:xfrm>
            <a:off x="313015" y="1395524"/>
            <a:ext cx="3348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  <a:latin typeface="+mn-ea"/>
                <a:ea typeface="+mn-ea"/>
              </a:rPr>
              <a:t>客戶端程式</a:t>
            </a:r>
            <a:r>
              <a:rPr lang="en-US" altLang="zh-TW" sz="2800" b="1" dirty="0">
                <a:solidFill>
                  <a:schemeClr val="tx1"/>
                </a:solidFill>
                <a:latin typeface="+mn-ea"/>
                <a:ea typeface="+mn-ea"/>
              </a:rPr>
              <a:t>(Browser)</a:t>
            </a:r>
            <a:endParaRPr lang="zh-TW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19DEFA0-E8E5-4640-83D3-95920D226020}"/>
              </a:ext>
            </a:extLst>
          </p:cNvPr>
          <p:cNvGrpSpPr/>
          <p:nvPr/>
        </p:nvGrpSpPr>
        <p:grpSpPr>
          <a:xfrm>
            <a:off x="1123855" y="2211206"/>
            <a:ext cx="1417337" cy="1220386"/>
            <a:chOff x="1493959" y="2749386"/>
            <a:chExt cx="1227679" cy="1057083"/>
          </a:xfrm>
        </p:grpSpPr>
        <p:pic>
          <p:nvPicPr>
            <p:cNvPr id="20" name="Picture 2" descr="Chrome logo Free Icon">
              <a:extLst>
                <a:ext uri="{FF2B5EF4-FFF2-40B4-BE49-F238E27FC236}">
                  <a16:creationId xmlns:a16="http://schemas.microsoft.com/office/drawing/2014/main" id="{F8B0F5C6-2E42-472E-B558-C25712B98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959" y="2841852"/>
              <a:ext cx="616594" cy="61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nternet explorer logo Free Icon">
              <a:extLst>
                <a:ext uri="{FF2B5EF4-FFF2-40B4-BE49-F238E27FC236}">
                  <a16:creationId xmlns:a16="http://schemas.microsoft.com/office/drawing/2014/main" id="{B5EA3018-05BE-44C4-B10E-24D7584AAF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269" y="3339237"/>
              <a:ext cx="467231" cy="46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D5B868F6-4315-42C3-A7EE-79AF09611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944" y="2749386"/>
              <a:ext cx="549694" cy="549695"/>
            </a:xfrm>
            <a:prstGeom prst="rect">
              <a:avLst/>
            </a:prstGeom>
          </p:spPr>
        </p:pic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E6F28FF-DA88-46C7-9B21-14DF2AF177C5}"/>
              </a:ext>
            </a:extLst>
          </p:cNvPr>
          <p:cNvSpPr/>
          <p:nvPr/>
        </p:nvSpPr>
        <p:spPr>
          <a:xfrm>
            <a:off x="6781146" y="1270398"/>
            <a:ext cx="1831154" cy="88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網站伺服器</a:t>
            </a:r>
            <a:endParaRPr lang="en-US" altLang="zh-TW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Web Server</a:t>
            </a:r>
            <a:endParaRPr lang="zh-TW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179AC29-0349-493B-974B-6FF2BDAFD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1902" y="2168087"/>
            <a:ext cx="1262260" cy="1262260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7A36F068-5DB3-4A89-AC08-EDD886103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A2AEADB-A16D-4BD7-AC8D-4683A9C863A3}"/>
              </a:ext>
            </a:extLst>
          </p:cNvPr>
          <p:cNvCxnSpPr>
            <a:cxnSpLocks/>
          </p:cNvCxnSpPr>
          <p:nvPr/>
        </p:nvCxnSpPr>
        <p:spPr>
          <a:xfrm flipH="1">
            <a:off x="3034683" y="2613665"/>
            <a:ext cx="32614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90E01E2-9C3B-4218-B5E3-A36C13340DEA}"/>
              </a:ext>
            </a:extLst>
          </p:cNvPr>
          <p:cNvSpPr/>
          <p:nvPr/>
        </p:nvSpPr>
        <p:spPr>
          <a:xfrm>
            <a:off x="3675333" y="2711236"/>
            <a:ext cx="2807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HTTP Response</a:t>
            </a:r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回應</a:t>
            </a:r>
          </a:p>
        </p:txBody>
      </p:sp>
      <p:sp>
        <p:nvSpPr>
          <p:cNvPr id="27" name="矩形 26"/>
          <p:cNvSpPr/>
          <p:nvPr/>
        </p:nvSpPr>
        <p:spPr>
          <a:xfrm>
            <a:off x="2806922" y="3422162"/>
            <a:ext cx="348916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 封包內容</a:t>
            </a:r>
            <a:endParaRPr lang="zh-TW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2899010" y="3952326"/>
            <a:ext cx="434649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如何回應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訊息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(HTTP Response)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回應狀態碼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(Response Status Codes)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HTTP/1.1 200 OK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回應標頭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(Response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Headers)</a:t>
            </a:r>
            <a:endParaRPr lang="en-US" altLang="zh-TW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斷行符號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(CRLF)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要求內容主體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(Response Body)</a:t>
            </a:r>
          </a:p>
        </p:txBody>
      </p:sp>
    </p:spTree>
    <p:extLst>
      <p:ext uri="{BB962C8B-B14F-4D97-AF65-F5344CB8AC3E}">
        <p14:creationId xmlns:p14="http://schemas.microsoft.com/office/powerpoint/2010/main" val="40377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</a:t>
            </a:r>
            <a:r>
              <a:rPr 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E6AC1D2-4566-4C64-B9FD-9449881BB573}"/>
              </a:ext>
            </a:extLst>
          </p:cNvPr>
          <p:cNvSpPr txBox="1"/>
          <p:nvPr/>
        </p:nvSpPr>
        <p:spPr>
          <a:xfrm>
            <a:off x="1028617" y="1895235"/>
            <a:ext cx="699798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HTTP/1.1 </a:t>
            </a:r>
            <a:r>
              <a:rPr lang="en-US" altLang="zh-TW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200 OK</a:t>
            </a:r>
          </a:p>
          <a:p>
            <a:r>
              <a:rPr lang="fr-FR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Date: </a:t>
            </a:r>
            <a:r>
              <a:rPr lang="fr-FR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Tue, 25 Nov 2019 07:25:19 GMT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Content-Type: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text/html; charset=UTF-8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Server: 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gws</a:t>
            </a:r>
            <a:endParaRPr lang="en-US" altLang="zh-TW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Set-Cookie:</a:t>
            </a:r>
            <a:r>
              <a:rPr lang="zh-TW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UserID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=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JohnDoe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; Max-Age=3600; Version=1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Connection: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close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Content-Length: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196478</a:t>
            </a:r>
          </a:p>
          <a:p>
            <a:endParaRPr lang="en-US" altLang="zh-TW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  <a:p>
            <a:r>
              <a:rPr lang="en-US" altLang="zh-TW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&lt;html&gt;&lt;body&gt;Hello&lt;/body&gt;&lt;/html&gt;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A814D8-7B9A-46EB-B0F1-2D9548ED3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07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</a:t>
            </a:r>
            <a:r>
              <a:rPr 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E6AC1D2-4566-4C64-B9FD-9449881BB573}"/>
              </a:ext>
            </a:extLst>
          </p:cNvPr>
          <p:cNvSpPr txBox="1"/>
          <p:nvPr/>
        </p:nvSpPr>
        <p:spPr>
          <a:xfrm>
            <a:off x="311700" y="1687969"/>
            <a:ext cx="5893391" cy="288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HTTP/1.1 </a:t>
            </a:r>
            <a:r>
              <a:rPr lang="en-US" altLang="zh-TW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200 OK</a:t>
            </a:r>
          </a:p>
          <a:p>
            <a:r>
              <a:rPr lang="fr-FR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Date: </a:t>
            </a:r>
            <a:r>
              <a:rPr lang="fr-FR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Tue, 25 Nov 2019 07:25:19 GMT</a:t>
            </a:r>
          </a:p>
          <a:p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Content-Type: </a:t>
            </a:r>
            <a:r>
              <a: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text/html; charset=UTF-8</a:t>
            </a:r>
          </a:p>
          <a:p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Server: </a:t>
            </a:r>
            <a:r>
              <a:rPr lang="en-US" altLang="zh-TW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gws</a:t>
            </a:r>
            <a:endParaRPr lang="en-US" altLang="zh-TW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  <a:p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Set-Cookie:</a:t>
            </a:r>
            <a:r>
              <a:rPr lang="zh-TW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UserID</a:t>
            </a:r>
            <a:r>
              <a: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=</a:t>
            </a:r>
            <a:r>
              <a:rPr lang="en-US" altLang="zh-TW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JohnDoe</a:t>
            </a:r>
            <a:r>
              <a: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; Max-Age=3600; Version=1</a:t>
            </a:r>
          </a:p>
          <a:p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Connection: </a:t>
            </a:r>
            <a:r>
              <a: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close</a:t>
            </a:r>
          </a:p>
          <a:p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Content-Length: </a:t>
            </a:r>
            <a:r>
              <a: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196478</a:t>
            </a:r>
          </a:p>
          <a:p>
            <a:endParaRPr lang="en-US" altLang="zh-TW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  <a:p>
            <a:r>
              <a:rPr lang="en-US" altLang="zh-TW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&lt;html&gt;&lt;body&gt;Hello&lt;/body&gt;&lt;/html&gt;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A814D8-7B9A-46EB-B0F1-2D9548ED3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60510" y="3807034"/>
            <a:ext cx="348916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 封包內容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552598" y="4337198"/>
            <a:ext cx="434649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如何回應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訊息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(HTTP Response)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回應狀態碼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(Response Status Codes)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HTTP/1.1 200 OK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回應標頭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(Response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Headers)</a:t>
            </a:r>
            <a:endParaRPr lang="en-US" altLang="zh-TW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斷行符號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(CRLF)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要求內容主體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(Response Body)</a:t>
            </a:r>
          </a:p>
        </p:txBody>
      </p:sp>
    </p:spTree>
    <p:extLst>
      <p:ext uri="{BB962C8B-B14F-4D97-AF65-F5344CB8AC3E}">
        <p14:creationId xmlns:p14="http://schemas.microsoft.com/office/powerpoint/2010/main" val="2701697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8323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sz="4000" dirty="0"/>
              <a:t>HTTP Response</a:t>
            </a:r>
            <a:r>
              <a:rPr lang="zh-TW" altLang="en-US" sz="4000" dirty="0"/>
              <a:t> </a:t>
            </a:r>
            <a:r>
              <a:rPr lang="en-US" altLang="zh-TW" sz="4000" dirty="0"/>
              <a:t>-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Code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狀態碼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F9588F-AF13-474D-A489-306F29764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0F44BDB-5DE4-4AB3-8820-900B4E32E226}"/>
              </a:ext>
            </a:extLst>
          </p:cNvPr>
          <p:cNvSpPr txBox="1"/>
          <p:nvPr/>
        </p:nvSpPr>
        <p:spPr>
          <a:xfrm>
            <a:off x="1028617" y="1895235"/>
            <a:ext cx="699798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HTTP/1.1 </a:t>
            </a:r>
            <a:r>
              <a:rPr lang="en-US" altLang="zh-TW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200 OK</a:t>
            </a:r>
          </a:p>
          <a:p>
            <a:r>
              <a:rPr lang="fr-FR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Date: Tue, 25 Nov 2019 07:25:19 GMT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Content-Type: text/html; charset=UTF-8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Server: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gws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AaYuanQiman" panose="00020600040101010101" pitchFamily="18" charset="-122"/>
            </a:endParaRP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Set-Cookie:</a:t>
            </a:r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UserID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=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JohnDoe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; Max-Age=3600; Version=1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Connection: close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Content-Length: 196478</a:t>
            </a:r>
          </a:p>
          <a:p>
            <a:endParaRPr lang="en-US" altLang="zh-TW" sz="24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AaYuanQiman" panose="00020600040101010101" pitchFamily="18" charset="-122"/>
            </a:endParaRP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&lt;html&gt;&lt;body&gt;Hello&lt;/body&gt;&lt;/html&gt;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60794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8323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sz="4000" dirty="0"/>
              <a:t>HTTP Response</a:t>
            </a:r>
            <a:r>
              <a:rPr lang="zh-TW" altLang="en-US" sz="4000" dirty="0"/>
              <a:t> </a:t>
            </a:r>
            <a:r>
              <a:rPr lang="en-US" altLang="zh-TW" sz="4000" dirty="0"/>
              <a:t>-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Code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狀態碼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1E09B64-11B9-462A-AA7B-C3E64585057A}"/>
              </a:ext>
            </a:extLst>
          </p:cNvPr>
          <p:cNvSpPr txBox="1"/>
          <p:nvPr/>
        </p:nvSpPr>
        <p:spPr>
          <a:xfrm>
            <a:off x="160779" y="2151727"/>
            <a:ext cx="4997147" cy="331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/>
              <a:t>2XX: </a:t>
            </a:r>
            <a:r>
              <a:rPr lang="zh-TW" altLang="en-US" sz="3600" dirty="0"/>
              <a:t>正常、成功</a:t>
            </a:r>
            <a:endParaRPr lang="en-US" altLang="zh-TW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/>
              <a:t>3XX: </a:t>
            </a:r>
            <a:r>
              <a:rPr lang="zh-TW" altLang="en-US" sz="3600" dirty="0"/>
              <a:t>重新導向</a:t>
            </a:r>
            <a:endParaRPr lang="en-US" altLang="zh-TW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/>
              <a:t>4XX:</a:t>
            </a:r>
            <a:r>
              <a:rPr lang="zh-TW" altLang="en-US" sz="3600" dirty="0"/>
              <a:t> 客戶端錯誤</a:t>
            </a:r>
            <a:endParaRPr lang="en-US" altLang="zh-TW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/>
              <a:t>5XX:</a:t>
            </a:r>
            <a:r>
              <a:rPr lang="zh-TW" altLang="en-US" sz="3600" dirty="0"/>
              <a:t> 伺服器端錯誤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389030-AE63-488A-BA2F-8601932B143F}"/>
              </a:ext>
            </a:extLst>
          </p:cNvPr>
          <p:cNvSpPr txBox="1"/>
          <p:nvPr/>
        </p:nvSpPr>
        <p:spPr>
          <a:xfrm>
            <a:off x="4421079" y="2151727"/>
            <a:ext cx="4997147" cy="331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rgbClr val="00B050"/>
                </a:solidFill>
              </a:rPr>
              <a:t>200</a:t>
            </a:r>
            <a:r>
              <a:rPr lang="en-US" altLang="zh-TW" sz="3600" dirty="0"/>
              <a:t>: </a:t>
            </a:r>
            <a:r>
              <a:rPr lang="zh-TW" altLang="en-US" sz="3600" dirty="0"/>
              <a:t>成功、</a:t>
            </a:r>
            <a:r>
              <a:rPr lang="en-US" altLang="zh-TW" sz="3600" dirty="0"/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rgbClr val="C00000"/>
                </a:solidFill>
              </a:rPr>
              <a:t>403</a:t>
            </a:r>
            <a:r>
              <a:rPr lang="en-US" altLang="zh-TW" sz="3600" dirty="0"/>
              <a:t>: </a:t>
            </a:r>
            <a:r>
              <a:rPr lang="zh-TW" altLang="en-US" sz="3600" dirty="0"/>
              <a:t>沒有權限</a:t>
            </a:r>
            <a:endParaRPr lang="en-US" altLang="zh-TW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rgbClr val="FF0000"/>
                </a:solidFill>
              </a:rPr>
              <a:t>404</a:t>
            </a:r>
            <a:r>
              <a:rPr lang="en-US" altLang="zh-TW" sz="3600" dirty="0"/>
              <a:t>:</a:t>
            </a:r>
            <a:r>
              <a:rPr lang="zh-TW" altLang="en-US" sz="3600" dirty="0"/>
              <a:t> 請求頁面不存在</a:t>
            </a:r>
            <a:endParaRPr lang="en-US" altLang="zh-TW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rgbClr val="7030A0"/>
                </a:solidFill>
              </a:rPr>
              <a:t>503</a:t>
            </a:r>
            <a:r>
              <a:rPr lang="en-US" altLang="zh-TW" sz="3600" dirty="0"/>
              <a:t>:</a:t>
            </a:r>
            <a:r>
              <a:rPr lang="zh-TW" altLang="en-US" sz="3600" dirty="0"/>
              <a:t> 伺服器超時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3EFADA-C6C2-406C-AC57-DF3A93E8B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27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8323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sz="4000" dirty="0"/>
              <a:t>HTTP Response</a:t>
            </a:r>
            <a:r>
              <a:rPr lang="zh-TW" altLang="en-US" sz="4000" dirty="0"/>
              <a:t> </a:t>
            </a:r>
            <a:r>
              <a:rPr lang="en-US" altLang="zh-TW" sz="4000" dirty="0"/>
              <a:t>-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Code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狀態碼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3EFADA-C6C2-406C-AC57-DF3A93E8B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86597"/>
              </p:ext>
            </p:extLst>
          </p:nvPr>
        </p:nvGraphicFramePr>
        <p:xfrm>
          <a:off x="58355" y="2499220"/>
          <a:ext cx="89385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2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狀態碼</a:t>
                      </a:r>
                      <a:endParaRPr lang="zh-TW" alt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類型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1xx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訊息  </a:t>
                      </a:r>
                      <a:r>
                        <a:rPr lang="en-US" altLang="zh-TW" dirty="0"/>
                        <a:t>Informational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請求已被伺服器接收，繼續處理   </a:t>
                      </a:r>
                      <a:r>
                        <a:rPr lang="en-US" altLang="zh-TW" dirty="0"/>
                        <a:t>100–102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2xx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成功  </a:t>
                      </a:r>
                      <a:r>
                        <a:rPr lang="en-US" altLang="zh-TW" dirty="0"/>
                        <a:t>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請求已成功被伺服器接收、理解、並接受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200</a:t>
                      </a:r>
                      <a:r>
                        <a:rPr lang="en-US" altLang="zh-TW" dirty="0"/>
                        <a:t>–206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3xx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重新導 </a:t>
                      </a:r>
                      <a:r>
                        <a:rPr lang="en-US" altLang="zh-TW" dirty="0"/>
                        <a:t>Redirection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需要後續操作才能完成這一請求  </a:t>
                      </a:r>
                      <a:r>
                        <a:rPr lang="en-US" altLang="zh-TW" dirty="0"/>
                        <a:t>300–305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4xx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請求錯誤</a:t>
                      </a:r>
                      <a:r>
                        <a:rPr lang="en-US" altLang="zh-TW" dirty="0"/>
                        <a:t>Client error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請求含有詞法錯誤或者無法被執行 </a:t>
                      </a:r>
                      <a:r>
                        <a:rPr lang="en-US" altLang="zh-TW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400–415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5xx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伺服器錯誤</a:t>
                      </a:r>
                      <a:r>
                        <a:rPr lang="en-US" altLang="zh-TW" dirty="0"/>
                        <a:t>Server error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伺服器在處理某個正確請求時發生錯誤  </a:t>
                      </a:r>
                      <a:r>
                        <a:rPr lang="en-US" altLang="zh-TW" dirty="0"/>
                        <a:t>500–505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378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8323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sz="4000" dirty="0"/>
              <a:t>HTTP Response</a:t>
            </a:r>
            <a:r>
              <a:rPr lang="zh-TW" altLang="en-US" sz="4000" dirty="0"/>
              <a:t> </a:t>
            </a:r>
            <a:r>
              <a:rPr lang="en-US" altLang="zh-TW" sz="4000" dirty="0"/>
              <a:t>- 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標頭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(Headers)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42A805-38BC-4E06-AA13-319CC7D32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5D4F86A-CF54-4DD6-9268-55611EEBA12D}"/>
              </a:ext>
            </a:extLst>
          </p:cNvPr>
          <p:cNvSpPr txBox="1"/>
          <p:nvPr/>
        </p:nvSpPr>
        <p:spPr>
          <a:xfrm>
            <a:off x="843894" y="1840480"/>
            <a:ext cx="7767911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HTTP/1.1 200 OK</a:t>
            </a:r>
          </a:p>
          <a:p>
            <a:r>
              <a:rPr lang="fr-FR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Date: </a:t>
            </a:r>
            <a:r>
              <a:rPr lang="fr-FR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Tue, 25 Nov 2019 07:25:19 GMT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Content-Type: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text/html; charset=UTF-8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Server: 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gws</a:t>
            </a:r>
            <a:endParaRPr lang="en-US" altLang="zh-TW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Set-Cookie:</a:t>
            </a:r>
            <a:r>
              <a:rPr lang="zh-TW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UserID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=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JohnDoe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; Max-Age=3600; Version=1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Connection: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close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Content-Length: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196478</a:t>
            </a:r>
          </a:p>
          <a:p>
            <a:endParaRPr lang="en-US" altLang="zh-TW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&lt;html&gt;&lt;body&gt;Hello&lt;/body&gt;&lt;/html&gt;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956FD5-D5BA-466F-BC9D-014572B435DF}"/>
              </a:ext>
            </a:extLst>
          </p:cNvPr>
          <p:cNvSpPr txBox="1"/>
          <p:nvPr/>
        </p:nvSpPr>
        <p:spPr>
          <a:xfrm>
            <a:off x="3810107" y="5647998"/>
            <a:ext cx="161414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Key: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Value</a:t>
            </a:r>
            <a:endParaRPr lang="zh-TW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426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442872" y="-37952"/>
            <a:ext cx="8832300" cy="622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sz="4000" dirty="0"/>
              <a:t>HTTP Response</a:t>
            </a:r>
            <a:r>
              <a:rPr lang="zh-TW" altLang="en-US" sz="4000" dirty="0"/>
              <a:t> </a:t>
            </a:r>
            <a:r>
              <a:rPr lang="en-US" altLang="zh-TW" sz="4000" dirty="0"/>
              <a:t>- 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標頭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(Headers)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42A805-38BC-4E06-AA13-319CC7D32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51543"/>
              </p:ext>
            </p:extLst>
          </p:nvPr>
        </p:nvGraphicFramePr>
        <p:xfrm>
          <a:off x="442872" y="798700"/>
          <a:ext cx="8169480" cy="5446354"/>
        </p:xfrm>
        <a:graphic>
          <a:graphicData uri="http://schemas.openxmlformats.org/drawingml/2006/table">
            <a:tbl>
              <a:tblPr/>
              <a:tblGrid>
                <a:gridCol w="119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Field name</a:t>
                      </a:r>
                    </a:p>
                  </a:txBody>
                  <a:tcPr marL="6297" marR="13775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Access-Control-XXX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Specifying which web sites can participate in 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cross-origin resource sharing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Access-Control-Allow-Origin: *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63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Allow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Valid methods for a specified resource. To be used for a </a:t>
                      </a:r>
                      <a:r>
                        <a:rPr lang="en-US" sz="1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405 Method not allowed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Allow: GET, HEAD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448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Connection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Control options for the current connection and list of hop-by-hop response fields.</a:t>
                      </a:r>
                      <a:endParaRPr lang="en-US" sz="1400" b="1" i="0" u="none" strike="noStrike" baseline="30000" dirty="0">
                        <a:solidFill>
                          <a:srgbClr val="0B008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Must not be used with HTTP/2.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Connection: close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72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Content-Encoding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 type of encoding used on the data. 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Content-Encoding: gzip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8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Content-Location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 alternate location for the returned data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Content-Location: /index.htm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8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Content-Type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 </a:t>
                      </a:r>
                      <a:r>
                        <a:rPr lang="en-US" sz="1400" b="1" u="none" strike="noStrike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4" tooltip="MIME type"/>
                        </a:rPr>
                        <a:t>MIME type</a:t>
                      </a:r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of this content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Content-Type: text/html; charset=utf-8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646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Expires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Gives the date/time after which the response is considered stale (in "HTTP-date" format as defined by </a:t>
                      </a:r>
                      <a:r>
                        <a:rPr lang="en-US" sz="1400" b="1" u="none" strike="noStrike">
                          <a:solidFill>
                            <a:srgbClr val="6633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5"/>
                        </a:rPr>
                        <a:t>RFC 7231</a:t>
                      </a:r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Expires: Thu, 01 Dec 1994 16:00:00 GMT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863"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Last-Modified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 last modified date for the requested object (in "HTTP-date" format as defined by </a:t>
                      </a:r>
                      <a:r>
                        <a:rPr lang="en-US" sz="1400" b="1" u="none" strike="noStrike">
                          <a:solidFill>
                            <a:srgbClr val="6633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5"/>
                        </a:rPr>
                        <a:t>RFC 7231</a:t>
                      </a:r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Last-Modified: Tue, 15 Nov 1994 12:45:26 GMT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8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Proxy-Authenticate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Request authentication to access the proxy.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Proxy-Authenticate: Basic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8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Server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 name for the server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Server: Apache/2.4.1 (Unix)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972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Set-Cookie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 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 cookie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Set-Cookie: </a:t>
                      </a:r>
                      <a:r>
                        <a:rPr lang="en-US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UserID</a:t>
                      </a: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</a:t>
                      </a:r>
                      <a:r>
                        <a:rPr lang="en-US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JohnDoe</a:t>
                      </a: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 Max-Age=3600; Version=1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0755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WWW-Authenticate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Indicates the authentication scheme that should be used to access the requested entity.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WWW-Authenticate: Basic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62928" y="454004"/>
            <a:ext cx="8183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https://en.wikipedia.org/wiki/List_of_HTTP_header_fields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點選此網站看看內容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7783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442872" y="-37952"/>
            <a:ext cx="8832300" cy="622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sz="4000" dirty="0"/>
              <a:t>HTTP Response</a:t>
            </a:r>
            <a:r>
              <a:rPr lang="zh-TW" altLang="en-US" sz="4000" dirty="0"/>
              <a:t> </a:t>
            </a:r>
            <a:r>
              <a:rPr lang="en-US" altLang="zh-TW" sz="4000" dirty="0"/>
              <a:t>- 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標頭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(Headers)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42A805-38BC-4E06-AA13-319CC7D32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0905"/>
              </p:ext>
            </p:extLst>
          </p:nvPr>
        </p:nvGraphicFramePr>
        <p:xfrm>
          <a:off x="182879" y="3697348"/>
          <a:ext cx="8549529" cy="683156"/>
        </p:xfrm>
        <a:graphic>
          <a:graphicData uri="http://schemas.openxmlformats.org/drawingml/2006/table">
            <a:tbl>
              <a:tblPr/>
              <a:tblGrid>
                <a:gridCol w="148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1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Field name</a:t>
                      </a:r>
                    </a:p>
                  </a:txBody>
                  <a:tcPr marL="6297" marR="13775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Access-Control-XXX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Specifying which web sites can participate in 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cross-origin resource sharing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Access-Control-Allow-Origin: *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62928" y="638124"/>
            <a:ext cx="8183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https://en.wikipedia.org/wiki/List_of_HTTP_header_fields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點選此網站看看內容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40855" y="1572689"/>
            <a:ext cx="5992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重要的回應標頭</a:t>
            </a:r>
            <a:r>
              <a:rPr lang="en-US" altLang="zh-TW" sz="2400" dirty="0"/>
              <a:t>(Response Headers)</a:t>
            </a:r>
          </a:p>
        </p:txBody>
      </p:sp>
      <p:sp>
        <p:nvSpPr>
          <p:cNvPr id="9" name="矩形 8"/>
          <p:cNvSpPr/>
          <p:nvPr/>
        </p:nvSpPr>
        <p:spPr>
          <a:xfrm>
            <a:off x="2305328" y="2226697"/>
            <a:ext cx="616713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Access-Control-Allow-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Origin,Access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-Control-Allow-Credentials,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Access-Control-Expose-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Headers,Access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-Control-Max-Age,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Access-Control-Allow-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Methods,Access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-Control-Allow-Headers</a:t>
            </a: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389888" y="2789770"/>
            <a:ext cx="1050967" cy="12701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41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660100" y="2795100"/>
            <a:ext cx="3823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瀏覽器與伺服器</a:t>
            </a:r>
            <a:endParaRPr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6D4178B-FDC5-41F8-ADA7-E52FB38A2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93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8323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sz="4000" dirty="0"/>
              <a:t>HTTP Response</a:t>
            </a:r>
            <a:r>
              <a:rPr lang="zh-TW" altLang="en-US" sz="4000" dirty="0"/>
              <a:t> </a:t>
            </a:r>
            <a:r>
              <a:rPr lang="en-US" altLang="zh-TW" sz="4000" dirty="0"/>
              <a:t>-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主體、內容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42A805-38BC-4E06-AA13-319CC7D32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5D4F86A-CF54-4DD6-9268-55611EEBA12D}"/>
              </a:ext>
            </a:extLst>
          </p:cNvPr>
          <p:cNvSpPr txBox="1"/>
          <p:nvPr/>
        </p:nvSpPr>
        <p:spPr>
          <a:xfrm>
            <a:off x="1028617" y="1895235"/>
            <a:ext cx="699798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HTTP/1.1 200 OK</a:t>
            </a:r>
          </a:p>
          <a:p>
            <a:r>
              <a:rPr lang="fr-FR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Date: Tue, 25 Nov 2019 07:25:19 GMT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Content-Type: text/html; charset=UTF-8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Server: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gws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AaYuanQiman" panose="00020600040101010101" pitchFamily="18" charset="-122"/>
            </a:endParaRP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Set-Cookie:</a:t>
            </a:r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UserID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=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JohnDoe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; Max-Age=3600; Version=1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Connection: close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Content-Length: 196478</a:t>
            </a:r>
          </a:p>
          <a:p>
            <a:endParaRPr lang="en-US" altLang="zh-TW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  <a:p>
            <a:r>
              <a:rPr lang="en-US" altLang="zh-TW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&lt;html&gt;&lt;body&gt;Hello&lt;/body&gt;&lt;/html&gt;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34966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304800"/>
            <a:ext cx="88323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sz="4000" dirty="0"/>
              <a:t>HTTP </a:t>
            </a:r>
            <a:r>
              <a:rPr lang="zh-TW" altLang="zh-TW" sz="4000" dirty="0"/>
              <a:t>Response</a:t>
            </a:r>
            <a:r>
              <a:rPr lang="zh-TW" altLang="en-US" sz="4000" dirty="0"/>
              <a:t> </a:t>
            </a:r>
            <a:r>
              <a:rPr lang="en-US" altLang="zh-TW" sz="4000" dirty="0"/>
              <a:t>-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主體、內容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E6B5621-3925-42E1-975D-55EDC64E4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56" y="1447800"/>
            <a:ext cx="8265111" cy="42252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9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79898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dirty="0"/>
              <a:t>前端</a:t>
            </a:r>
            <a:r>
              <a:rPr lang="zh-TW" sz="4800" dirty="0"/>
              <a:t>(Frontend)</a:t>
            </a:r>
            <a:endParaRPr sz="4800" dirty="0"/>
          </a:p>
        </p:txBody>
      </p:sp>
      <p:sp>
        <p:nvSpPr>
          <p:cNvPr id="72" name="Google Shape;72;p16"/>
          <p:cNvSpPr txBox="1"/>
          <p:nvPr/>
        </p:nvSpPr>
        <p:spPr>
          <a:xfrm>
            <a:off x="-11347" y="2068467"/>
            <a:ext cx="9077918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瀏覽器</a:t>
            </a:r>
            <a:r>
              <a:rPr lang="en-US" altLang="zh-TW" sz="4000" dirty="0"/>
              <a:t>(</a:t>
            </a:r>
            <a:r>
              <a:rPr lang="zh-TW" sz="4000" dirty="0"/>
              <a:t>Browser</a:t>
            </a:r>
            <a:r>
              <a:rPr lang="en-US" altLang="zh-TW" sz="4000" dirty="0"/>
              <a:t>)</a:t>
            </a:r>
            <a:r>
              <a:rPr lang="zh-TW" altLang="en-US" sz="4000" dirty="0"/>
              <a:t>，又稱客戶端</a:t>
            </a:r>
            <a:r>
              <a:rPr lang="en-US" altLang="zh-TW" sz="4000" dirty="0"/>
              <a:t>(Client)</a:t>
            </a:r>
            <a:endParaRPr sz="4000" dirty="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73747"/>
            <a:ext cx="1721624" cy="17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900" y="3534934"/>
            <a:ext cx="1796751" cy="18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1725" y="3502711"/>
            <a:ext cx="1893260" cy="1919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6138" y="3429000"/>
            <a:ext cx="2002051" cy="2066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7FEA205-8285-4050-BD61-57F505A16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DCD468B-88C3-4D5D-B2CC-0DE9FBAB49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8620" y="404303"/>
            <a:ext cx="1150833" cy="115083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9F6608D-8EC3-4FEF-9134-D033DE31E5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0204" y="391040"/>
            <a:ext cx="1150833" cy="115083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68B562B-FEA1-4D4A-9C11-38B561842B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1910" y="696877"/>
            <a:ext cx="915504" cy="915504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4851400" y="110067"/>
            <a:ext cx="3980900" cy="181186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弧形箭號 (下彎) 4"/>
          <p:cNvSpPr/>
          <p:nvPr/>
        </p:nvSpPr>
        <p:spPr>
          <a:xfrm flipH="1">
            <a:off x="2783471" y="32032"/>
            <a:ext cx="2226733" cy="558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94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125250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dirty="0"/>
              <a:t>後端</a:t>
            </a:r>
            <a:r>
              <a:rPr lang="zh-TW" sz="4800" dirty="0"/>
              <a:t>(Backend)</a:t>
            </a:r>
            <a:endParaRPr sz="4800"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1855200" y="1569039"/>
            <a:ext cx="5433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dirty="0"/>
              <a:t>伺服器 Server</a:t>
            </a:r>
            <a:endParaRPr sz="4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35" y="3149628"/>
            <a:ext cx="1705587" cy="17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6878" y="3149628"/>
            <a:ext cx="1705588" cy="1705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6BABEE2-DDAA-4CC5-B122-C552D45C9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02BF0E9-ABBA-4A5C-9287-A80B32E5F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380" y="3190690"/>
            <a:ext cx="1705587" cy="170558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83B825A-92D7-44B7-B454-0AB94153A4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720" y="3149627"/>
            <a:ext cx="1705589" cy="1705589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152772" y="2674301"/>
            <a:ext cx="8838828" cy="252423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箭號 (下彎) 9"/>
          <p:cNvSpPr/>
          <p:nvPr/>
        </p:nvSpPr>
        <p:spPr>
          <a:xfrm rot="2259631">
            <a:off x="4123497" y="1031445"/>
            <a:ext cx="2871855" cy="558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0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2660100" y="2795100"/>
            <a:ext cx="3823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網站基本組成</a:t>
            </a:r>
            <a:endParaRPr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C092082-2811-4C17-9E3E-16494C389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6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274711" y="386240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網站伺服器</a:t>
            </a:r>
            <a:r>
              <a:rPr lang="zh-TW" sz="5000" dirty="0"/>
              <a:t>程式</a:t>
            </a:r>
            <a:endParaRPr sz="5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6FE605A-0D5E-4D1A-9990-DACB7BE46030}"/>
              </a:ext>
            </a:extLst>
          </p:cNvPr>
          <p:cNvSpPr txBox="1"/>
          <p:nvPr/>
        </p:nvSpPr>
        <p:spPr>
          <a:xfrm>
            <a:off x="3246881" y="1986307"/>
            <a:ext cx="3536546" cy="14196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8625" dirty="0"/>
              <a:t>Apache</a:t>
            </a:r>
            <a:endParaRPr lang="zh-TW" altLang="en-US" sz="8625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C0398E-05F5-4891-BA4C-402C3344FCEF}"/>
              </a:ext>
            </a:extLst>
          </p:cNvPr>
          <p:cNvSpPr/>
          <p:nvPr/>
        </p:nvSpPr>
        <p:spPr>
          <a:xfrm>
            <a:off x="4730320" y="3364048"/>
            <a:ext cx="2430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https://httpd.apache.org/</a:t>
            </a:r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2B34F2-9E2F-4103-987A-67B0578FD8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7497">
            <a:off x="1992966" y="2072150"/>
            <a:ext cx="1318373" cy="131837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65DAA85-EC49-4318-AFE0-B43DEFBEC497}"/>
              </a:ext>
            </a:extLst>
          </p:cNvPr>
          <p:cNvSpPr txBox="1"/>
          <p:nvPr/>
        </p:nvSpPr>
        <p:spPr>
          <a:xfrm>
            <a:off x="533400" y="4191000"/>
            <a:ext cx="8411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Apache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是目前世界上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使用人數最多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的網站伺服器軟體，它可在多系統中執行。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465223-E8F4-4318-894A-99E2B441B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274711" y="386240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網站伺服器</a:t>
            </a:r>
            <a:r>
              <a:rPr lang="zh-TW" sz="5000" dirty="0"/>
              <a:t>程式</a:t>
            </a:r>
            <a:endParaRPr sz="5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465223-E8F4-4318-894A-99E2B441B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4711" y="1198691"/>
            <a:ext cx="3618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有各式各樣的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網站伺服器</a:t>
            </a:r>
            <a:r>
              <a:rPr lang="zh-TW" altLang="en-US" dirty="0"/>
              <a:t>程式</a:t>
            </a:r>
            <a:r>
              <a:rPr lang="en-US" altLang="zh-TW" dirty="0"/>
              <a:t>,…….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51" y="2026505"/>
            <a:ext cx="7798799" cy="35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6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5023</TotalTime>
  <Words>2446</Words>
  <Application>Microsoft Office PowerPoint</Application>
  <PresentationFormat>如螢幕大小 (4:3)</PresentationFormat>
  <Paragraphs>429</Paragraphs>
  <Slides>41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1" baseType="lpstr">
      <vt:lpstr>AaYuanQiman</vt:lpstr>
      <vt:lpstr>清松手寫體1</vt:lpstr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網站基本運作與原理</vt:lpstr>
      <vt:lpstr>PowerPoint 簡報</vt:lpstr>
      <vt:lpstr>課程大綱</vt:lpstr>
      <vt:lpstr>PowerPoint 簡報</vt:lpstr>
      <vt:lpstr>前端(Frontend)</vt:lpstr>
      <vt:lpstr>後端(Backend)</vt:lpstr>
      <vt:lpstr>PowerPoint 簡報</vt:lpstr>
      <vt:lpstr>網站伺服器程式</vt:lpstr>
      <vt:lpstr>網站伺服器程式</vt:lpstr>
      <vt:lpstr>XAMPP</vt:lpstr>
      <vt:lpstr>伺服器端程式</vt:lpstr>
      <vt:lpstr>客戶端程式</vt:lpstr>
      <vt:lpstr>HTML基本格式</vt:lpstr>
      <vt:lpstr>客戶端程式</vt:lpstr>
      <vt:lpstr>PowerPoint 簡報</vt:lpstr>
      <vt:lpstr>PowerPoint 簡報</vt:lpstr>
      <vt:lpstr>HTTP Protocol(協定)</vt:lpstr>
      <vt:lpstr>HTTP Protocol(協定)</vt:lpstr>
      <vt:lpstr>HTTP Protocol(協定) - 原始請求</vt:lpstr>
      <vt:lpstr>HTTP Protocol(協定)</vt:lpstr>
      <vt:lpstr>HTTP Protocol(協定) - 原始請求</vt:lpstr>
      <vt:lpstr>HTTP Protocol(協定) - 原始請求</vt:lpstr>
      <vt:lpstr>HTTP Request - Method(方法)</vt:lpstr>
      <vt:lpstr>HTTP Request - Method(方法)</vt:lpstr>
      <vt:lpstr>HTTP Request - Path(路徑)</vt:lpstr>
      <vt:lpstr>HTTP Request - Version(版本)</vt:lpstr>
      <vt:lpstr>PowerPoint 簡報</vt:lpstr>
      <vt:lpstr>HTTP Request - Header(標頭)</vt:lpstr>
      <vt:lpstr>HTTP Request - Header(標頭)</vt:lpstr>
      <vt:lpstr>HTTP Protocol(協定)</vt:lpstr>
      <vt:lpstr>HTTP Protocol(協定)</vt:lpstr>
      <vt:lpstr>HTTP Response(回應)</vt:lpstr>
      <vt:lpstr>HTTP Response(回應)</vt:lpstr>
      <vt:lpstr>HTTP Response - Status Code(狀態碼)</vt:lpstr>
      <vt:lpstr>HTTP Response - Status Code(狀態碼)</vt:lpstr>
      <vt:lpstr>HTTP Response - Status Code(狀態碼)</vt:lpstr>
      <vt:lpstr>HTTP Response - 標頭(Headers)</vt:lpstr>
      <vt:lpstr>HTTP Response - 標頭(Headers)</vt:lpstr>
      <vt:lpstr>HTTP Response - 標頭(Headers)</vt:lpstr>
      <vt:lpstr>HTTP Response - Body(主體、內容)</vt:lpstr>
      <vt:lpstr>HTTP Response - Body(主體、內容)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user</cp:lastModifiedBy>
  <cp:revision>98</cp:revision>
  <dcterms:created xsi:type="dcterms:W3CDTF">2017-07-25T01:09:22Z</dcterms:created>
  <dcterms:modified xsi:type="dcterms:W3CDTF">2021-03-03T14:16:00Z</dcterms:modified>
</cp:coreProperties>
</file>