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2" r:id="rId6"/>
    <p:sldId id="311" r:id="rId7"/>
    <p:sldId id="274" r:id="rId8"/>
    <p:sldId id="320" r:id="rId9"/>
    <p:sldId id="269" r:id="rId10"/>
    <p:sldId id="321" r:id="rId11"/>
    <p:sldId id="322" r:id="rId12"/>
    <p:sldId id="330" r:id="rId13"/>
    <p:sldId id="331" r:id="rId14"/>
    <p:sldId id="328" r:id="rId15"/>
    <p:sldId id="329" r:id="rId16"/>
    <p:sldId id="323" r:id="rId17"/>
    <p:sldId id="324" r:id="rId18"/>
    <p:sldId id="325" r:id="rId19"/>
    <p:sldId id="326" r:id="rId20"/>
    <p:sldId id="32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7190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65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5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9498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6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6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4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1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8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86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9C3910-1039-47B6-92F1-3549533E320F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A64CE4-0341-4079-B82A-09B6B5D678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42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nic.tw/2021/06/29/19122/" TargetMode="External"/><Relationship Id="rId2" Type="http://schemas.openxmlformats.org/officeDocument/2006/relationships/hyperlink" Target="https://blog.dcplus.com.tw/marketing-knowledge/trend/2636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blog.twnic.tw/2021/05/27/18788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13F26-C864-4CB4-8042-514E35863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179" y="1226910"/>
            <a:ext cx="4678261" cy="17679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Kali </a:t>
            </a:r>
            <a:r>
              <a:rPr lang="en-US" altLang="zh-TW" dirty="0" err="1"/>
              <a:t>linux</a:t>
            </a:r>
            <a:r>
              <a:rPr lang="zh-TW" altLang="en-US" dirty="0"/>
              <a:t>實戰技術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D3E66B-776D-4CB8-B85F-3D6744C10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194817" y="4821661"/>
            <a:ext cx="3079985" cy="947738"/>
          </a:xfrm>
        </p:spPr>
        <p:txBody>
          <a:bodyPr>
            <a:normAutofit lnSpcReduction="10000"/>
          </a:bodyPr>
          <a:lstStyle/>
          <a:p>
            <a:r>
              <a:rPr lang="zh-TW" altLang="en-US" sz="1800" dirty="0"/>
              <a:t>學號：</a:t>
            </a:r>
            <a:r>
              <a:rPr lang="en-US" altLang="zh-TW" sz="1800" dirty="0"/>
              <a:t>4100E020</a:t>
            </a:r>
          </a:p>
          <a:p>
            <a:r>
              <a:rPr lang="zh-TW" altLang="en-US" sz="1800" dirty="0"/>
              <a:t>姓名：余哲璋</a:t>
            </a:r>
            <a:endParaRPr lang="en-US" altLang="zh-TW" sz="1800" dirty="0"/>
          </a:p>
          <a:p>
            <a:r>
              <a:rPr lang="zh-TW" altLang="en-US" sz="1800" dirty="0"/>
              <a:t>導師：曾龍</a:t>
            </a:r>
          </a:p>
        </p:txBody>
      </p:sp>
    </p:spTree>
    <p:extLst>
      <p:ext uri="{BB962C8B-B14F-4D97-AF65-F5344CB8AC3E}">
        <p14:creationId xmlns:p14="http://schemas.microsoft.com/office/powerpoint/2010/main" val="383267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863357" cy="73852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socat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403" y="274287"/>
            <a:ext cx="6229675" cy="63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06FBD81-11CA-6173-5D29-9CB77673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37" y="2346599"/>
            <a:ext cx="11209454" cy="3367707"/>
          </a:xfrm>
        </p:spPr>
      </p:pic>
    </p:spTree>
    <p:extLst>
      <p:ext uri="{BB962C8B-B14F-4D97-AF65-F5344CB8AC3E}">
        <p14:creationId xmlns:p14="http://schemas.microsoft.com/office/powerpoint/2010/main" val="115167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DAD1F-3C40-4883-BA17-59C36F2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Hping3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C124C-DA1D-487C-B3F6-CCF3CB04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972675" cy="41529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封包生成和發送：</a:t>
            </a:r>
            <a:r>
              <a:rPr lang="en-US" altLang="zh-TW" dirty="0"/>
              <a:t>Hping3</a:t>
            </a:r>
            <a:r>
              <a:rPr lang="zh-TW" altLang="en-US" dirty="0"/>
              <a:t>可以生成自定義的封包並向目標發送，這對於測試網絡連接、防火牆規則和入侵檢測系統（</a:t>
            </a:r>
            <a:r>
              <a:rPr lang="en-US" altLang="zh-TW" dirty="0"/>
              <a:t>IDS</a:t>
            </a:r>
            <a:r>
              <a:rPr lang="zh-TW" altLang="en-US" dirty="0"/>
              <a:t>）非常有用。</a:t>
            </a:r>
          </a:p>
          <a:p>
            <a:r>
              <a:rPr lang="zh-TW" altLang="en-US" dirty="0"/>
              <a:t>封包捕獲和分析：</a:t>
            </a:r>
            <a:r>
              <a:rPr lang="en-US" altLang="zh-TW" dirty="0"/>
              <a:t>Hping3</a:t>
            </a:r>
            <a:r>
              <a:rPr lang="zh-TW" altLang="en-US" dirty="0"/>
              <a:t>可以捕獲並分析網絡封包，以便進行深入的封包分析和監控。</a:t>
            </a:r>
          </a:p>
          <a:p>
            <a:r>
              <a:rPr lang="zh-TW" altLang="en-US" dirty="0"/>
              <a:t>掃描和測試端口：</a:t>
            </a:r>
            <a:r>
              <a:rPr lang="en-US" altLang="zh-TW" dirty="0"/>
              <a:t>Hping3</a:t>
            </a:r>
            <a:r>
              <a:rPr lang="zh-TW" altLang="en-US" dirty="0"/>
              <a:t>可以進行端口掃描，測試目標系統的開放和閉合端口，以及檢測防火牆和入侵檢測系統的反應。</a:t>
            </a:r>
          </a:p>
          <a:p>
            <a:r>
              <a:rPr lang="zh-TW" altLang="en-US" dirty="0"/>
              <a:t>模擬</a:t>
            </a:r>
            <a:r>
              <a:rPr lang="en-US" altLang="zh-TW" dirty="0"/>
              <a:t>DoS</a:t>
            </a:r>
            <a:r>
              <a:rPr lang="zh-TW" altLang="en-US" dirty="0"/>
              <a:t>和</a:t>
            </a:r>
            <a:r>
              <a:rPr lang="en-US" altLang="zh-TW" dirty="0"/>
              <a:t>DDoS</a:t>
            </a:r>
            <a:r>
              <a:rPr lang="zh-TW" altLang="en-US" dirty="0"/>
              <a:t>攻擊：</a:t>
            </a:r>
            <a:r>
              <a:rPr lang="en-US" altLang="zh-TW" dirty="0"/>
              <a:t>Hping3</a:t>
            </a:r>
            <a:r>
              <a:rPr lang="zh-TW" altLang="en-US" dirty="0"/>
              <a:t>可以生成高流量和高頻率的封包，模擬</a:t>
            </a:r>
            <a:r>
              <a:rPr lang="en-US" altLang="zh-TW" dirty="0"/>
              <a:t>DoS</a:t>
            </a:r>
            <a:r>
              <a:rPr lang="zh-TW" altLang="en-US" dirty="0"/>
              <a:t>（拒絕服務）和</a:t>
            </a:r>
            <a:r>
              <a:rPr lang="en-US" altLang="zh-TW" dirty="0"/>
              <a:t>DDoS</a:t>
            </a:r>
            <a:r>
              <a:rPr lang="zh-TW" altLang="en-US" dirty="0"/>
              <a:t>（分佈式拒絕服務）攻擊，幫助測試系統的強韌性和防禦能力。</a:t>
            </a:r>
          </a:p>
          <a:p>
            <a:r>
              <a:rPr lang="zh-TW" altLang="en-US" dirty="0"/>
              <a:t>路徑追蹤和路由測試：</a:t>
            </a:r>
            <a:r>
              <a:rPr lang="en-US" altLang="zh-TW" dirty="0"/>
              <a:t>Hping3</a:t>
            </a:r>
            <a:r>
              <a:rPr lang="zh-TW" altLang="en-US" dirty="0"/>
              <a:t>可以跟踪封包的路徑，測試路由器和網絡設備的連通性，並提供詳細的路由信息。</a:t>
            </a:r>
          </a:p>
          <a:p>
            <a:r>
              <a:rPr lang="en-US" altLang="zh-TW" dirty="0"/>
              <a:t>IP</a:t>
            </a:r>
            <a:r>
              <a:rPr lang="zh-TW" altLang="en-US" dirty="0"/>
              <a:t>欺騙和偽造：</a:t>
            </a:r>
            <a:r>
              <a:rPr lang="en-US" altLang="zh-TW" dirty="0"/>
              <a:t>Hping3</a:t>
            </a:r>
            <a:r>
              <a:rPr lang="zh-TW" altLang="en-US" dirty="0"/>
              <a:t>可以使用偽造的源</a:t>
            </a:r>
            <a:r>
              <a:rPr lang="en-US" altLang="zh-TW" dirty="0"/>
              <a:t>IP</a:t>
            </a:r>
            <a:r>
              <a:rPr lang="zh-TW" altLang="en-US" dirty="0"/>
              <a:t>地址和其他</a:t>
            </a:r>
            <a:r>
              <a:rPr lang="en-US" altLang="zh-TW" dirty="0"/>
              <a:t>IP</a:t>
            </a:r>
            <a:r>
              <a:rPr lang="zh-TW" altLang="en-US" dirty="0"/>
              <a:t>層參數來生成封包，以進行</a:t>
            </a:r>
            <a:r>
              <a:rPr lang="en-US" altLang="zh-TW" dirty="0"/>
              <a:t>IP</a:t>
            </a:r>
            <a:r>
              <a:rPr lang="zh-TW" altLang="en-US" dirty="0"/>
              <a:t>欺騙測試和防禦測試。</a:t>
            </a:r>
          </a:p>
          <a:p>
            <a:r>
              <a:rPr lang="zh-TW" altLang="en-US" dirty="0"/>
              <a:t>高級封包定製：</a:t>
            </a:r>
            <a:r>
              <a:rPr lang="en-US" altLang="zh-TW" dirty="0"/>
              <a:t>Hping3</a:t>
            </a:r>
            <a:r>
              <a:rPr lang="zh-TW" altLang="en-US" dirty="0"/>
              <a:t>提供了豐富的選項和參數，可以自定義封包的各個層級和字段，以滿足特定的測試需求。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93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DAD1F-3C40-4883-BA17-59C36F2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Hping3–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C124C-DA1D-487C-B3F6-CCF3CB04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428750"/>
            <a:ext cx="5400675" cy="54959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1000" dirty="0"/>
              <a:t>-c &lt;count&gt;</a:t>
            </a:r>
            <a:r>
              <a:rPr lang="zh-TW" altLang="en-US" sz="1000" dirty="0"/>
              <a:t>：指定要發送的封包數量。</a:t>
            </a:r>
          </a:p>
          <a:p>
            <a:r>
              <a:rPr lang="en-US" altLang="zh-TW" sz="1000" dirty="0"/>
              <a:t>-</a:t>
            </a:r>
            <a:r>
              <a:rPr lang="en-US" altLang="zh-TW" sz="1000" dirty="0" err="1"/>
              <a:t>i</a:t>
            </a:r>
            <a:r>
              <a:rPr lang="en-US" altLang="zh-TW" sz="1000" dirty="0"/>
              <a:t> &lt;interval&gt;</a:t>
            </a:r>
            <a:r>
              <a:rPr lang="zh-TW" altLang="en-US" sz="1000" dirty="0"/>
              <a:t>：指定封包之間的發送間隔（以毫秒為單位）。</a:t>
            </a:r>
          </a:p>
          <a:p>
            <a:r>
              <a:rPr lang="en-US" altLang="zh-TW" sz="1000" dirty="0"/>
              <a:t>-p &lt;port&gt;</a:t>
            </a:r>
            <a:r>
              <a:rPr lang="zh-TW" altLang="en-US" sz="1000" dirty="0"/>
              <a:t>：指定目標端口號。</a:t>
            </a:r>
          </a:p>
          <a:p>
            <a:r>
              <a:rPr lang="en-US" altLang="zh-TW" sz="1000" dirty="0"/>
              <a:t>-s &lt;data size&gt;</a:t>
            </a:r>
            <a:r>
              <a:rPr lang="zh-TW" altLang="en-US" sz="1000" dirty="0"/>
              <a:t>：指定要發送的封包的數據大小。</a:t>
            </a:r>
          </a:p>
          <a:p>
            <a:r>
              <a:rPr lang="en-US" altLang="zh-TW" sz="1000" dirty="0"/>
              <a:t>-a &lt;spoofed IP&gt;</a:t>
            </a:r>
            <a:r>
              <a:rPr lang="zh-TW" altLang="en-US" sz="1000" dirty="0"/>
              <a:t>：指定偽造的源</a:t>
            </a:r>
            <a:r>
              <a:rPr lang="en-US" altLang="zh-TW" sz="1000" dirty="0"/>
              <a:t>IP</a:t>
            </a:r>
            <a:r>
              <a:rPr lang="zh-TW" altLang="en-US" sz="1000" dirty="0"/>
              <a:t>地址。</a:t>
            </a:r>
          </a:p>
          <a:p>
            <a:r>
              <a:rPr lang="en-US" altLang="zh-TW" sz="1000" dirty="0"/>
              <a:t>-k</a:t>
            </a:r>
            <a:r>
              <a:rPr lang="zh-TW" altLang="en-US" sz="1000" dirty="0"/>
              <a:t>：開啟保持模式，保持發送封包直到手動停止。</a:t>
            </a:r>
          </a:p>
          <a:p>
            <a:r>
              <a:rPr lang="en-US" altLang="zh-TW" sz="1000" dirty="0"/>
              <a:t>-S</a:t>
            </a:r>
            <a:r>
              <a:rPr lang="zh-TW" altLang="en-US" sz="1000" dirty="0"/>
              <a:t>：使用</a:t>
            </a:r>
            <a:r>
              <a:rPr lang="en-US" altLang="zh-TW" sz="1000" dirty="0"/>
              <a:t>SYN</a:t>
            </a:r>
            <a:r>
              <a:rPr lang="zh-TW" altLang="en-US" sz="1000" dirty="0"/>
              <a:t>封包進行掃描。</a:t>
            </a:r>
          </a:p>
          <a:p>
            <a:r>
              <a:rPr lang="en-US" altLang="zh-TW" sz="1000" dirty="0"/>
              <a:t>-F</a:t>
            </a:r>
            <a:r>
              <a:rPr lang="zh-TW" altLang="en-US" sz="1000" dirty="0"/>
              <a:t>：使用</a:t>
            </a:r>
            <a:r>
              <a:rPr lang="en-US" altLang="zh-TW" sz="1000" dirty="0"/>
              <a:t>FIN</a:t>
            </a:r>
            <a:r>
              <a:rPr lang="zh-TW" altLang="en-US" sz="1000" dirty="0"/>
              <a:t>封包進行掃描。</a:t>
            </a:r>
          </a:p>
          <a:p>
            <a:r>
              <a:rPr lang="en-US" altLang="zh-TW" sz="1000" dirty="0"/>
              <a:t>-A</a:t>
            </a:r>
            <a:r>
              <a:rPr lang="zh-TW" altLang="en-US" sz="1000" dirty="0"/>
              <a:t>：使用</a:t>
            </a:r>
            <a:r>
              <a:rPr lang="en-US" altLang="zh-TW" sz="1000" dirty="0"/>
              <a:t>ACK</a:t>
            </a:r>
            <a:r>
              <a:rPr lang="zh-TW" altLang="en-US" sz="1000" dirty="0"/>
              <a:t>封包進行掃描。</a:t>
            </a:r>
          </a:p>
          <a:p>
            <a:r>
              <a:rPr lang="en-US" altLang="zh-TW" sz="1000" dirty="0"/>
              <a:t>-R</a:t>
            </a:r>
            <a:r>
              <a:rPr lang="zh-TW" altLang="en-US" sz="1000" dirty="0"/>
              <a:t>：使用</a:t>
            </a:r>
            <a:r>
              <a:rPr lang="en-US" altLang="zh-TW" sz="1000" dirty="0"/>
              <a:t>RST</a:t>
            </a:r>
            <a:r>
              <a:rPr lang="zh-TW" altLang="en-US" sz="1000" dirty="0"/>
              <a:t>封包進行掃描。</a:t>
            </a:r>
          </a:p>
          <a:p>
            <a:r>
              <a:rPr lang="en-US" altLang="zh-TW" sz="1000" dirty="0"/>
              <a:t>-U</a:t>
            </a:r>
            <a:r>
              <a:rPr lang="zh-TW" altLang="en-US" sz="1000" dirty="0"/>
              <a:t>：使用</a:t>
            </a:r>
            <a:r>
              <a:rPr lang="en-US" altLang="zh-TW" sz="1000" dirty="0"/>
              <a:t>UDP</a:t>
            </a:r>
            <a:r>
              <a:rPr lang="zh-TW" altLang="en-US" sz="1000" dirty="0"/>
              <a:t>封包進行掃描。</a:t>
            </a:r>
          </a:p>
          <a:p>
            <a:r>
              <a:rPr lang="en-US" altLang="zh-TW" sz="1000" dirty="0"/>
              <a:t>--</a:t>
            </a:r>
            <a:r>
              <a:rPr lang="en-US" altLang="zh-TW" sz="1000" dirty="0" err="1"/>
              <a:t>icmp</a:t>
            </a:r>
            <a:r>
              <a:rPr lang="zh-TW" altLang="en-US" sz="1000" dirty="0"/>
              <a:t>：使用</a:t>
            </a:r>
            <a:r>
              <a:rPr lang="en-US" altLang="zh-TW" sz="1000" dirty="0"/>
              <a:t>ICMP</a:t>
            </a:r>
            <a:r>
              <a:rPr lang="zh-TW" altLang="en-US" sz="1000" dirty="0"/>
              <a:t>封包進行掃描。</a:t>
            </a:r>
          </a:p>
          <a:p>
            <a:r>
              <a:rPr lang="en-US" altLang="zh-TW" sz="1000" dirty="0"/>
              <a:t>--spoof &lt;source IP&gt;</a:t>
            </a:r>
            <a:r>
              <a:rPr lang="zh-TW" altLang="en-US" sz="1000" dirty="0"/>
              <a:t>：指定要偽造的源</a:t>
            </a:r>
            <a:r>
              <a:rPr lang="en-US" altLang="zh-TW" sz="1000" dirty="0"/>
              <a:t>IP</a:t>
            </a:r>
            <a:r>
              <a:rPr lang="zh-TW" altLang="en-US" sz="1000" dirty="0"/>
              <a:t>地址。</a:t>
            </a:r>
          </a:p>
          <a:p>
            <a:r>
              <a:rPr lang="en-US" altLang="zh-TW" sz="1000" dirty="0"/>
              <a:t>--rand-source</a:t>
            </a:r>
            <a:r>
              <a:rPr lang="zh-TW" altLang="en-US" sz="1000" dirty="0"/>
              <a:t>：使用隨機源</a:t>
            </a:r>
            <a:r>
              <a:rPr lang="en-US" altLang="zh-TW" sz="1000" dirty="0"/>
              <a:t>IP</a:t>
            </a:r>
            <a:r>
              <a:rPr lang="zh-TW" altLang="en-US" sz="1000" dirty="0"/>
              <a:t>地址。</a:t>
            </a:r>
          </a:p>
          <a:p>
            <a:r>
              <a:rPr lang="en-US" altLang="zh-TW" sz="1000" dirty="0"/>
              <a:t>--</a:t>
            </a:r>
            <a:r>
              <a:rPr lang="en-US" altLang="zh-TW" sz="1000" dirty="0" err="1"/>
              <a:t>ttl</a:t>
            </a:r>
            <a:r>
              <a:rPr lang="en-US" altLang="zh-TW" sz="1000" dirty="0"/>
              <a:t> &lt;TTL&gt;</a:t>
            </a:r>
            <a:r>
              <a:rPr lang="zh-TW" altLang="en-US" sz="1000" dirty="0"/>
              <a:t>：指定封包的</a:t>
            </a:r>
            <a:r>
              <a:rPr lang="en-US" altLang="zh-TW" sz="1000" dirty="0"/>
              <a:t>TTL</a:t>
            </a:r>
            <a:r>
              <a:rPr lang="zh-TW" altLang="en-US" sz="1000" dirty="0"/>
              <a:t>（生存時間）。</a:t>
            </a:r>
          </a:p>
          <a:p>
            <a:r>
              <a:rPr lang="en-US" altLang="zh-TW" sz="1000" dirty="0"/>
              <a:t>--data &lt;data&gt;</a:t>
            </a:r>
            <a:r>
              <a:rPr lang="zh-TW" altLang="en-US" sz="1000" dirty="0"/>
              <a:t>：指定封包的數據內容。</a:t>
            </a:r>
          </a:p>
          <a:p>
            <a:r>
              <a:rPr lang="en-US" altLang="zh-TW" sz="1000" dirty="0"/>
              <a:t>--file &lt;filename&gt;</a:t>
            </a:r>
            <a:r>
              <a:rPr lang="zh-TW" altLang="en-US" sz="1000" dirty="0"/>
              <a:t>：指定封包數據來源文件。</a:t>
            </a:r>
          </a:p>
          <a:p>
            <a:r>
              <a:rPr lang="en-US" altLang="zh-TW" sz="1000" dirty="0"/>
              <a:t>--frag</a:t>
            </a:r>
            <a:r>
              <a:rPr lang="zh-TW" altLang="en-US" sz="1000" dirty="0"/>
              <a:t>：使用分段封包進行掃描。</a:t>
            </a:r>
          </a:p>
          <a:p>
            <a:r>
              <a:rPr lang="en-US" altLang="zh-TW" sz="1000" dirty="0"/>
              <a:t>--scan-delay &lt;delay&gt;</a:t>
            </a:r>
            <a:r>
              <a:rPr lang="zh-TW" altLang="en-US" sz="1000" dirty="0"/>
              <a:t>：指定掃描封包之間的延遲時間。</a:t>
            </a:r>
          </a:p>
          <a:p>
            <a:r>
              <a:rPr lang="en-US" altLang="zh-TW" sz="1000" dirty="0"/>
              <a:t>--fast</a:t>
            </a:r>
            <a:r>
              <a:rPr lang="zh-TW" altLang="en-US" sz="1000" dirty="0"/>
              <a:t>：使用快速模式，發送封包速度更快。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B218B9-9F62-44BC-86A5-7ACE171D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28750"/>
            <a:ext cx="570627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5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4D131-54C9-4745-98C2-8CB62330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Wireshark -</a:t>
            </a:r>
            <a:r>
              <a:rPr lang="zh-TW" altLang="en-US" dirty="0"/>
              <a:t>封包分析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58800FD-7937-4D6C-A479-3DFAF6FB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TLDs (Top-Level Domains)</a:t>
            </a:r>
            <a:endParaRPr lang="zh-TW" altLang="en-US" dirty="0"/>
          </a:p>
          <a:p>
            <a:pPr lvl="1"/>
            <a:r>
              <a:rPr lang="zh-TW" altLang="en-US" dirty="0"/>
              <a:t>由 </a:t>
            </a:r>
            <a:r>
              <a:rPr lang="en-US" altLang="zh-TW" dirty="0">
                <a:hlinkClick r:id="rId2"/>
              </a:rPr>
              <a:t>Root Domain (</a:t>
            </a:r>
            <a:r>
              <a:rPr lang="zh-TW" altLang="en-US" dirty="0">
                <a:hlinkClick r:id="rId2"/>
              </a:rPr>
              <a:t>根網域</a:t>
            </a:r>
            <a:r>
              <a:rPr lang="en-US" altLang="zh-TW" dirty="0">
                <a:hlinkClick r:id="rId2"/>
              </a:rPr>
              <a:t>)</a:t>
            </a:r>
            <a:r>
              <a:rPr lang="zh-TW" altLang="en-US" dirty="0"/>
              <a:t> 管理</a:t>
            </a:r>
          </a:p>
          <a:p>
            <a:r>
              <a:rPr lang="en-US" altLang="zh-TW" b="1" dirty="0">
                <a:hlinkClick r:id="rId3"/>
              </a:rPr>
              <a:t>gTLD (Generic TLDs, </a:t>
            </a:r>
            <a:r>
              <a:rPr lang="zh-TW" altLang="en-US" b="1" dirty="0">
                <a:hlinkClick r:id="rId3"/>
              </a:rPr>
              <a:t>一般最上層領域名稱</a:t>
            </a:r>
            <a:r>
              <a:rPr lang="en-US" altLang="zh-TW" b="1" dirty="0">
                <a:hlinkClick r:id="rId3"/>
              </a:rPr>
              <a:t>)</a:t>
            </a:r>
            <a:endParaRPr lang="zh-TW" altLang="en-US" b="1" dirty="0"/>
          </a:p>
          <a:p>
            <a:pPr lvl="1"/>
            <a:r>
              <a:rPr lang="zh-TW" altLang="en-US" dirty="0"/>
              <a:t>涵蓋 </a:t>
            </a:r>
            <a:r>
              <a:rPr lang="en-US" altLang="zh-TW" dirty="0"/>
              <a:t>.com</a:t>
            </a:r>
            <a:r>
              <a:rPr lang="zh-TW" altLang="en-US" dirty="0"/>
              <a:t>、</a:t>
            </a:r>
            <a:r>
              <a:rPr lang="en-US" altLang="zh-TW" dirty="0"/>
              <a:t>. net</a:t>
            </a:r>
            <a:r>
              <a:rPr lang="zh-TW" altLang="en-US" dirty="0"/>
              <a:t>、</a:t>
            </a:r>
            <a:r>
              <a:rPr lang="en-US" altLang="zh-TW" dirty="0"/>
              <a:t>. org</a:t>
            </a:r>
            <a:r>
              <a:rPr lang="zh-TW" altLang="en-US" dirty="0"/>
              <a:t>等。</a:t>
            </a:r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gTLD</a:t>
            </a:r>
            <a:r>
              <a:rPr lang="zh-TW" altLang="en-US" dirty="0"/>
              <a:t>都由專屬的註冊管理機構負責維護位址清單，再透過受理註冊機構銷售網域名稱。</a:t>
            </a:r>
          </a:p>
          <a:p>
            <a:r>
              <a:rPr lang="en-US" altLang="zh-TW" b="1" dirty="0">
                <a:hlinkClick r:id="rId4"/>
              </a:rPr>
              <a:t>ccTLD (Country code TLDs, </a:t>
            </a:r>
            <a:r>
              <a:rPr lang="zh-TW" altLang="en-US" b="1" dirty="0">
                <a:hlinkClick r:id="rId4"/>
              </a:rPr>
              <a:t>國碼最上層領域名稱</a:t>
            </a:r>
            <a:r>
              <a:rPr lang="en-US" altLang="zh-TW" b="1" dirty="0">
                <a:hlinkClick r:id="rId4"/>
              </a:rPr>
              <a:t>)</a:t>
            </a:r>
            <a:endParaRPr lang="zh-TW" altLang="en-US" dirty="0"/>
          </a:p>
          <a:p>
            <a:pPr lvl="1"/>
            <a:r>
              <a:rPr lang="zh-TW" altLang="en-US" dirty="0"/>
              <a:t>依照</a:t>
            </a:r>
            <a:r>
              <a:rPr lang="en-US" altLang="zh-TW" dirty="0"/>
              <a:t>ISO 3166</a:t>
            </a:r>
            <a:r>
              <a:rPr lang="zh-TW" altLang="en-US" dirty="0"/>
              <a:t>國際標準「國家名稱及其細分代表代碼」當中定義的多組</a:t>
            </a:r>
            <a:r>
              <a:rPr lang="en-US" altLang="zh-TW" dirty="0"/>
              <a:t>2</a:t>
            </a:r>
            <a:r>
              <a:rPr lang="zh-TW" altLang="en-US" dirty="0"/>
              <a:t>字元字母，來代表特定的國家或獨立的經濟體。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3ABADB0-08CB-4835-898A-9453B7856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507" y="990600"/>
            <a:ext cx="2400635" cy="2629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CD82DB7-23D6-46AA-A483-6C779735F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059" y="2171700"/>
            <a:ext cx="238158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9E7FE-9445-490A-B293-08257CE3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Format(</a:t>
            </a:r>
            <a:r>
              <a:rPr lang="zh-TW" altLang="en-US" dirty="0"/>
              <a:t>沒有固定欄位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026B18D-DE1F-48CE-AA15-2113A25E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59" y="2533434"/>
            <a:ext cx="505848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7BABA-6B28-483F-A905-54A8B025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022521" cy="731939"/>
          </a:xfrm>
        </p:spPr>
        <p:txBody>
          <a:bodyPr/>
          <a:lstStyle/>
          <a:p>
            <a:r>
              <a:rPr lang="en-US" altLang="zh-TW" dirty="0"/>
              <a:t>Wireshark  </a:t>
            </a:r>
            <a:r>
              <a:rPr lang="zh-TW" altLang="en-US" dirty="0"/>
              <a:t>實戰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C45E54C-D4D6-4CF7-A8FA-5526C999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908" y="2341069"/>
            <a:ext cx="4225394" cy="3581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41FFE7-CD47-47E4-AF2E-4BCA4EAD98DA}"/>
              </a:ext>
            </a:extLst>
          </p:cNvPr>
          <p:cNvSpPr/>
          <p:nvPr/>
        </p:nvSpPr>
        <p:spPr>
          <a:xfrm>
            <a:off x="2965148" y="1417739"/>
            <a:ext cx="43992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PicoCTF</a:t>
            </a:r>
            <a:r>
              <a:rPr lang="en-US" altLang="zh-TW" b="1" dirty="0"/>
              <a:t> 2021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dirty="0"/>
              <a:t>Wireshark doo </a:t>
            </a:r>
            <a:r>
              <a:rPr lang="en-US" altLang="zh-TW" dirty="0" err="1"/>
              <a:t>dooo</a:t>
            </a:r>
            <a:r>
              <a:rPr lang="en-US" altLang="zh-TW" dirty="0"/>
              <a:t> do doo</a:t>
            </a:r>
          </a:p>
          <a:p>
            <a:br>
              <a:rPr lang="en-US" altLang="zh-TW" dirty="0"/>
            </a:b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038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5D653-9D0A-4206-BB2E-8407E9DA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27E5DD-7831-4B8D-818B-5449FED7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856846"/>
            <a:ext cx="10413533" cy="53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2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EF54C-9404-46E3-B849-EB50E7DA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followed the TCP stream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7A3270-D0ED-4B68-BCE9-1BFF46D83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702" y="2470558"/>
            <a:ext cx="46604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6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244E-617B-4AC7-8835-CF5A9934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 5</a:t>
            </a:r>
            <a:r>
              <a:rPr lang="zh-TW" altLang="en-US" dirty="0"/>
              <a:t>發現東西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B6D692-9A1B-49C0-A406-31BD876B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77" y="2171700"/>
            <a:ext cx="5010345" cy="411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5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6A572-8EE4-4B6B-A15F-F9ED842F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23407" cy="1002281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Kali </a:t>
            </a:r>
            <a:r>
              <a:rPr lang="en-US" altLang="zh-TW" sz="6600" dirty="0" err="1"/>
              <a:t>linux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AD421-A65F-47A0-BFBA-7B831ED7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4025"/>
            <a:ext cx="9522204" cy="36350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Linux</a:t>
            </a:r>
            <a:r>
              <a:rPr lang="zh-TW" altLang="en-US" sz="2400" dirty="0"/>
              <a:t>發行版：</a:t>
            </a:r>
            <a:r>
              <a:rPr lang="en-US" altLang="zh-TW" sz="2400" dirty="0"/>
              <a:t>Kali Linux</a:t>
            </a:r>
            <a:r>
              <a:rPr lang="zh-TW" altLang="en-US" sz="2400" dirty="0"/>
              <a:t>是一個基於</a:t>
            </a:r>
            <a:r>
              <a:rPr lang="en-US" altLang="zh-TW" sz="2400" dirty="0"/>
              <a:t>Debian</a:t>
            </a:r>
            <a:r>
              <a:rPr lang="zh-TW" altLang="en-US" sz="2400" dirty="0"/>
              <a:t>的</a:t>
            </a:r>
            <a:r>
              <a:rPr lang="en-US" altLang="zh-TW" sz="2400" dirty="0"/>
              <a:t>Linux</a:t>
            </a:r>
            <a:r>
              <a:rPr lang="zh-TW" altLang="en-US" sz="2400" dirty="0"/>
              <a:t>發行版，主要用於測試和滲透測試。</a:t>
            </a:r>
          </a:p>
          <a:p>
            <a:r>
              <a:rPr lang="zh-TW" altLang="en-US" sz="2400" dirty="0"/>
              <a:t>專注於安全：</a:t>
            </a:r>
            <a:r>
              <a:rPr lang="en-US" altLang="zh-TW" sz="2400" dirty="0"/>
              <a:t>Kali Linux</a:t>
            </a:r>
            <a:r>
              <a:rPr lang="zh-TW" altLang="en-US" sz="2400" dirty="0"/>
              <a:t>的主要目標是提供一個專注於安全的操作系統，以支持測試人員和倫理駭客進行各種安全測試和滲透測試活動。</a:t>
            </a:r>
          </a:p>
          <a:p>
            <a:r>
              <a:rPr lang="zh-TW" altLang="en-US" sz="2400" dirty="0"/>
              <a:t>預安裝工具：</a:t>
            </a:r>
            <a:r>
              <a:rPr lang="en-US" altLang="zh-TW" sz="2400" dirty="0"/>
              <a:t>Kali Linux</a:t>
            </a:r>
            <a:r>
              <a:rPr lang="zh-TW" altLang="en-US" sz="2400" dirty="0"/>
              <a:t>預先安裝了大量的安全工具和應用程序，包括滲透測試工具、漏洞掃描器、無線網絡工具、密碼破解工具等。</a:t>
            </a:r>
          </a:p>
          <a:p>
            <a:r>
              <a:rPr lang="en-US" altLang="zh-TW" sz="2400" dirty="0"/>
              <a:t>Metasploit</a:t>
            </a:r>
            <a:r>
              <a:rPr lang="zh-TW" altLang="en-US" sz="2400" dirty="0"/>
              <a:t>框架：</a:t>
            </a:r>
            <a:r>
              <a:rPr lang="en-US" altLang="zh-TW" sz="2400" dirty="0"/>
              <a:t>Kali Linux</a:t>
            </a:r>
            <a:r>
              <a:rPr lang="zh-TW" altLang="en-US" sz="2400" dirty="0"/>
              <a:t>中內置了</a:t>
            </a:r>
            <a:r>
              <a:rPr lang="en-US" altLang="zh-TW" sz="2400" dirty="0"/>
              <a:t>Metasploit</a:t>
            </a:r>
            <a:r>
              <a:rPr lang="zh-TW" altLang="en-US" sz="2400" dirty="0"/>
              <a:t>框架，這是一個流行的測試框架，用於測試和利用系統中的漏洞。</a:t>
            </a:r>
          </a:p>
        </p:txBody>
      </p:sp>
    </p:spTree>
    <p:extLst>
      <p:ext uri="{BB962C8B-B14F-4D97-AF65-F5344CB8AC3E}">
        <p14:creationId xmlns:p14="http://schemas.microsoft.com/office/powerpoint/2010/main" val="351561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1297F-E1EA-44E0-90AA-21E15FF5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108121" cy="748717"/>
          </a:xfrm>
        </p:spPr>
        <p:txBody>
          <a:bodyPr>
            <a:normAutofit/>
          </a:bodyPr>
          <a:lstStyle/>
          <a:p>
            <a:r>
              <a:rPr lang="en-US" altLang="zh-TW" dirty="0"/>
              <a:t>Use ROT13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E874B0D-2FC8-4A9C-A23E-635B58889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71" y="586181"/>
            <a:ext cx="6358220" cy="60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3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3260C-88A3-4188-88D1-E7D4E212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608" y="2424419"/>
            <a:ext cx="5192784" cy="1216404"/>
          </a:xfrm>
        </p:spPr>
        <p:txBody>
          <a:bodyPr>
            <a:normAutofit fontScale="90000"/>
          </a:bodyPr>
          <a:lstStyle/>
          <a:p>
            <a:r>
              <a:rPr lang="en-US" altLang="zh-TW" sz="9600" dirty="0"/>
              <a:t>KALI TOOL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566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6A572-8EE4-4B6B-A15F-F9ED842F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23407" cy="1002281"/>
          </a:xfrm>
        </p:spPr>
        <p:txBody>
          <a:bodyPr>
            <a:normAutofit/>
          </a:bodyPr>
          <a:lstStyle/>
          <a:p>
            <a:r>
              <a:rPr lang="en-US" altLang="zh-TW" sz="6600"/>
              <a:t>Nmap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AD421-A65F-47A0-BFBA-7B831ED7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4025"/>
            <a:ext cx="9522204" cy="363509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網絡掃描：</a:t>
            </a:r>
            <a:r>
              <a:rPr lang="en-US" altLang="zh-TW" dirty="0"/>
              <a:t>Nmap</a:t>
            </a:r>
            <a:r>
              <a:rPr lang="zh-TW" altLang="en-US" dirty="0"/>
              <a:t>用於網絡掃描，它可以掃描目標網絡上的主機和服務，並提供詳細的信息，例如開放的端口、運行的服務、操作系統指紋等。</a:t>
            </a:r>
          </a:p>
          <a:p>
            <a:r>
              <a:rPr lang="zh-TW" altLang="en-US" dirty="0"/>
              <a:t>主機探測：</a:t>
            </a:r>
            <a:r>
              <a:rPr lang="en-US" altLang="zh-TW" dirty="0"/>
              <a:t>Nmap</a:t>
            </a:r>
            <a:r>
              <a:rPr lang="zh-TW" altLang="en-US" dirty="0"/>
              <a:t>可以用來發現目標網絡上的主機。它可以通過向目標</a:t>
            </a:r>
            <a:r>
              <a:rPr lang="en-US" altLang="zh-TW" dirty="0"/>
              <a:t>IP</a:t>
            </a:r>
            <a:r>
              <a:rPr lang="zh-TW" altLang="en-US" dirty="0"/>
              <a:t>地址發送</a:t>
            </a:r>
            <a:r>
              <a:rPr lang="en-US" altLang="zh-TW" dirty="0"/>
              <a:t>ICMP Echo</a:t>
            </a:r>
            <a:r>
              <a:rPr lang="zh-TW" altLang="en-US" dirty="0"/>
              <a:t>請求或</a:t>
            </a:r>
            <a:r>
              <a:rPr lang="en-US" altLang="zh-TW" dirty="0"/>
              <a:t>TCP/UDP</a:t>
            </a:r>
            <a:r>
              <a:rPr lang="zh-TW" altLang="en-US" dirty="0"/>
              <a:t>掃描來確定主機是否可達。</a:t>
            </a:r>
          </a:p>
          <a:p>
            <a:r>
              <a:rPr lang="zh-TW" altLang="en-US" dirty="0"/>
              <a:t>端口掃描：</a:t>
            </a:r>
            <a:r>
              <a:rPr lang="en-US" altLang="zh-TW" dirty="0"/>
              <a:t>Nmap</a:t>
            </a:r>
            <a:r>
              <a:rPr lang="zh-TW" altLang="en-US" dirty="0"/>
              <a:t>可以進行端口掃描，它可以識別目標主機上的開放和關閉的端口。這對於檢查目標主機上運行的服務以及可能存在的漏洞非常有用。</a:t>
            </a:r>
          </a:p>
          <a:p>
            <a:r>
              <a:rPr lang="zh-TW" altLang="en-US" dirty="0"/>
              <a:t>服務和版本檢測：</a:t>
            </a:r>
            <a:r>
              <a:rPr lang="en-US" altLang="zh-TW" dirty="0"/>
              <a:t>Nmap</a:t>
            </a:r>
            <a:r>
              <a:rPr lang="zh-TW" altLang="en-US" dirty="0"/>
              <a:t>可以識別目標主機上運行的服務及其版本信息。這對於評估目標系統的安全性和弱點非常重要。</a:t>
            </a:r>
          </a:p>
          <a:p>
            <a:r>
              <a:rPr lang="zh-TW" altLang="en-US" dirty="0"/>
              <a:t>操作系統識別：</a:t>
            </a:r>
            <a:r>
              <a:rPr lang="en-US" altLang="zh-TW" dirty="0"/>
              <a:t>Nmap</a:t>
            </a:r>
            <a:r>
              <a:rPr lang="zh-TW" altLang="en-US" dirty="0"/>
              <a:t>可以根據目標主機的響應特徵和行為，嘗試識別目標主機運行的操作系統。這對於瞭解目標環境和定位可能存在的弱點很有幫助。</a:t>
            </a:r>
          </a:p>
          <a:p>
            <a:r>
              <a:rPr lang="zh-TW" altLang="en-US" dirty="0"/>
              <a:t>腳本掃描：</a:t>
            </a:r>
            <a:r>
              <a:rPr lang="en-US" altLang="zh-TW" dirty="0"/>
              <a:t>Nmap</a:t>
            </a:r>
            <a:r>
              <a:rPr lang="zh-TW" altLang="en-US" dirty="0"/>
              <a:t>允許用戶使用</a:t>
            </a:r>
            <a:r>
              <a:rPr lang="en-US" altLang="zh-TW" dirty="0"/>
              <a:t>Nmap</a:t>
            </a:r>
            <a:r>
              <a:rPr lang="zh-TW" altLang="en-US" dirty="0"/>
              <a:t>腳本引擎，執行自定義的腳本來擴展其功能。這些腳本可以用於執行更高級的測試和掃描，並檢測特定的漏洞或進行安全審計。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32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6A572-8EE4-4B6B-A15F-F9ED842F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396531" cy="1002281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Nmap </a:t>
            </a:r>
            <a:r>
              <a:rPr lang="zh-TW" altLang="en-US" sz="6600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AD421-A65F-47A0-BFBA-7B831ED7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4025"/>
            <a:ext cx="9522204" cy="36350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-</a:t>
            </a:r>
            <a:r>
              <a:rPr lang="en-US" altLang="zh-TW" dirty="0" err="1"/>
              <a:t>sS</a:t>
            </a:r>
            <a:r>
              <a:rPr lang="zh-TW" altLang="en-US" dirty="0"/>
              <a:t>：</a:t>
            </a:r>
            <a:r>
              <a:rPr lang="en-US" altLang="zh-TW" dirty="0"/>
              <a:t>TCP SYN</a:t>
            </a:r>
            <a:r>
              <a:rPr lang="zh-TW" altLang="en-US" dirty="0"/>
              <a:t>掃描，用於探測目標主機上的開放端口。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sT</a:t>
            </a:r>
            <a:r>
              <a:rPr lang="zh-TW" altLang="en-US" dirty="0"/>
              <a:t>：</a:t>
            </a:r>
            <a:r>
              <a:rPr lang="en-US" altLang="zh-TW" dirty="0"/>
              <a:t>TCP</a:t>
            </a:r>
            <a:r>
              <a:rPr lang="zh-TW" altLang="en-US" dirty="0"/>
              <a:t>連接掃描，用於建立完整的</a:t>
            </a:r>
            <a:r>
              <a:rPr lang="en-US" altLang="zh-TW" dirty="0"/>
              <a:t>TCP</a:t>
            </a:r>
            <a:r>
              <a:rPr lang="zh-TW" altLang="en-US" dirty="0"/>
              <a:t>連接以檢測開放端口。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sU</a:t>
            </a:r>
            <a:r>
              <a:rPr lang="zh-TW" altLang="en-US" dirty="0"/>
              <a:t>：</a:t>
            </a:r>
            <a:r>
              <a:rPr lang="en-US" altLang="zh-TW" dirty="0"/>
              <a:t>UDP</a:t>
            </a:r>
            <a:r>
              <a:rPr lang="zh-TW" altLang="en-US" dirty="0"/>
              <a:t>掃描，用於探測目標主機上的開放</a:t>
            </a:r>
            <a:r>
              <a:rPr lang="en-US" altLang="zh-TW" dirty="0"/>
              <a:t>UDP</a:t>
            </a:r>
            <a:r>
              <a:rPr lang="zh-TW" altLang="en-US" dirty="0"/>
              <a:t>端口。</a:t>
            </a:r>
          </a:p>
          <a:p>
            <a:r>
              <a:rPr lang="en-US" altLang="zh-TW" dirty="0"/>
              <a:t>-p &lt;</a:t>
            </a:r>
            <a:r>
              <a:rPr lang="zh-TW" altLang="en-US" dirty="0"/>
              <a:t>端口範圍</a:t>
            </a:r>
            <a:r>
              <a:rPr lang="en-US" altLang="zh-TW" dirty="0"/>
              <a:t>&gt;</a:t>
            </a:r>
            <a:r>
              <a:rPr lang="zh-TW" altLang="en-US" dirty="0"/>
              <a:t>：指定要掃描的端口範圍，例如</a:t>
            </a:r>
            <a:r>
              <a:rPr lang="en-US" altLang="zh-TW" dirty="0"/>
              <a:t>-p 1-1000</a:t>
            </a:r>
            <a:r>
              <a:rPr lang="zh-TW" altLang="en-US" dirty="0"/>
              <a:t>表示掃描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1000</a:t>
            </a:r>
            <a:r>
              <a:rPr lang="zh-TW" altLang="en-US" dirty="0"/>
              <a:t>的端口。</a:t>
            </a:r>
          </a:p>
          <a:p>
            <a:r>
              <a:rPr lang="en-US" altLang="zh-TW" dirty="0"/>
              <a:t>-O</a:t>
            </a:r>
            <a:r>
              <a:rPr lang="zh-TW" altLang="en-US" dirty="0"/>
              <a:t>：執行操作系統識別，試圖識別目標主機運行的操作系統。</a:t>
            </a:r>
          </a:p>
          <a:p>
            <a:r>
              <a:rPr lang="en-US" altLang="zh-TW" dirty="0"/>
              <a:t>-A</a:t>
            </a:r>
            <a:r>
              <a:rPr lang="zh-TW" altLang="en-US" dirty="0"/>
              <a:t>：進行高級掃描，包括端口掃描、操作系統識別、版本檢測等。</a:t>
            </a:r>
          </a:p>
          <a:p>
            <a:r>
              <a:rPr lang="en-US" altLang="zh-TW" dirty="0"/>
              <a:t>-T&lt;</a:t>
            </a:r>
            <a:r>
              <a:rPr lang="zh-TW" altLang="en-US" dirty="0"/>
              <a:t>優先級</a:t>
            </a:r>
            <a:r>
              <a:rPr lang="en-US" altLang="zh-TW" dirty="0"/>
              <a:t>&gt;</a:t>
            </a:r>
            <a:r>
              <a:rPr lang="zh-TW" altLang="en-US" dirty="0"/>
              <a:t>：指定掃描的速度和優先級級別，可選的優先級包括</a:t>
            </a:r>
            <a:r>
              <a:rPr lang="en-US" altLang="zh-TW" dirty="0"/>
              <a:t>T0</a:t>
            </a:r>
            <a:r>
              <a:rPr lang="zh-TW" altLang="en-US" dirty="0"/>
              <a:t>（最慢）到</a:t>
            </a:r>
            <a:r>
              <a:rPr lang="en-US" altLang="zh-TW" dirty="0"/>
              <a:t>T5</a:t>
            </a:r>
            <a:r>
              <a:rPr lang="zh-TW" altLang="en-US" dirty="0"/>
              <a:t>（最快）。</a:t>
            </a:r>
          </a:p>
          <a:p>
            <a:r>
              <a:rPr lang="en-US" altLang="zh-TW" dirty="0"/>
              <a:t>-n</a:t>
            </a:r>
            <a:r>
              <a:rPr lang="zh-TW" altLang="en-US" dirty="0"/>
              <a:t>：不進行</a:t>
            </a:r>
            <a:r>
              <a:rPr lang="en-US" altLang="zh-TW" dirty="0"/>
              <a:t>DNS</a:t>
            </a:r>
            <a:r>
              <a:rPr lang="zh-TW" altLang="en-US" dirty="0"/>
              <a:t>解析，僅使用</a:t>
            </a:r>
            <a:r>
              <a:rPr lang="en-US" altLang="zh-TW" dirty="0"/>
              <a:t>IP</a:t>
            </a:r>
            <a:r>
              <a:rPr lang="zh-TW" altLang="en-US" dirty="0"/>
              <a:t>地址進行掃描。</a:t>
            </a:r>
          </a:p>
          <a:p>
            <a:r>
              <a:rPr lang="en-US" altLang="zh-TW" dirty="0"/>
              <a:t>-v</a:t>
            </a:r>
            <a:r>
              <a:rPr lang="zh-TW" altLang="en-US" dirty="0"/>
              <a:t>：輸出詳細的掃描信息，提供更多的詳情。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oN</a:t>
            </a:r>
            <a:r>
              <a:rPr lang="en-US" altLang="zh-TW" dirty="0"/>
              <a:t> &lt;</a:t>
            </a:r>
            <a:r>
              <a:rPr lang="zh-TW" altLang="en-US" dirty="0"/>
              <a:t>文件名</a:t>
            </a:r>
            <a:r>
              <a:rPr lang="en-US" altLang="zh-TW" dirty="0"/>
              <a:t>&gt;</a:t>
            </a:r>
            <a:r>
              <a:rPr lang="zh-TW" altLang="en-US" dirty="0"/>
              <a:t>：將掃描結果保存到指定的文件中。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16655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6" y="378763"/>
            <a:ext cx="2730407" cy="1195394"/>
          </a:xfrm>
        </p:spPr>
        <p:txBody>
          <a:bodyPr>
            <a:normAutofit/>
          </a:bodyPr>
          <a:lstStyle/>
          <a:p>
            <a:r>
              <a:rPr lang="en-US" altLang="zh-TW" dirty="0"/>
              <a:t>NC-</a:t>
            </a:r>
            <a:r>
              <a:rPr lang="zh-TW" altLang="en-US" dirty="0"/>
              <a:t>範例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381EEB1-D4E4-1540-11F6-0FC6BDDE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30" y="2121409"/>
            <a:ext cx="5817089" cy="349231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建立 </a:t>
            </a:r>
            <a:r>
              <a:rPr lang="en-US" altLang="zh-TW" dirty="0"/>
              <a:t>TCP </a:t>
            </a:r>
            <a:r>
              <a:rPr lang="zh-TW" altLang="en-US" dirty="0"/>
              <a:t>連線：</a:t>
            </a:r>
            <a:r>
              <a:rPr lang="en-US" altLang="zh-TW" dirty="0" err="1"/>
              <a:t>nc</a:t>
            </a:r>
            <a:r>
              <a:rPr lang="en-US" altLang="zh-TW" dirty="0"/>
              <a:t> &lt;IP address&gt; &lt;Port&gt;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 err="1"/>
              <a:t>nc</a:t>
            </a:r>
            <a:r>
              <a:rPr lang="en-US" altLang="zh-TW" dirty="0"/>
              <a:t> 127.0.0.1 8080</a:t>
            </a:r>
          </a:p>
          <a:p>
            <a:r>
              <a:rPr lang="zh-TW" altLang="en-US" dirty="0"/>
              <a:t>建立 </a:t>
            </a:r>
            <a:r>
              <a:rPr lang="en-US" altLang="zh-TW" dirty="0"/>
              <a:t>UDP </a:t>
            </a:r>
            <a:r>
              <a:rPr lang="zh-TW" altLang="en-US" dirty="0"/>
              <a:t>連線：</a:t>
            </a:r>
            <a:r>
              <a:rPr lang="en-US" altLang="zh-TW" dirty="0" err="1"/>
              <a:t>nc</a:t>
            </a:r>
            <a:r>
              <a:rPr lang="en-US" altLang="zh-TW" dirty="0"/>
              <a:t> -u &lt;IP address&gt; &lt;Port&gt;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 err="1"/>
              <a:t>nc</a:t>
            </a:r>
            <a:r>
              <a:rPr lang="en-US" altLang="zh-TW" dirty="0"/>
              <a:t> -u 127.0.0.1 514</a:t>
            </a:r>
          </a:p>
          <a:p>
            <a:r>
              <a:rPr lang="zh-TW" altLang="en-US" dirty="0"/>
              <a:t>建立反向連線：</a:t>
            </a:r>
            <a:r>
              <a:rPr lang="en-US" altLang="zh-TW" dirty="0" err="1"/>
              <a:t>nc</a:t>
            </a:r>
            <a:r>
              <a:rPr lang="en-US" altLang="zh-TW" dirty="0"/>
              <a:t> -l -p &lt;Port&gt;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 err="1"/>
              <a:t>nc</a:t>
            </a:r>
            <a:r>
              <a:rPr lang="en-US" altLang="zh-TW" dirty="0"/>
              <a:t> -l -p 8080</a:t>
            </a:r>
          </a:p>
          <a:p>
            <a:r>
              <a:rPr lang="zh-TW" altLang="en-US" dirty="0"/>
              <a:t>建立 </a:t>
            </a:r>
            <a:r>
              <a:rPr lang="en-US" altLang="zh-TW" dirty="0"/>
              <a:t>TCP </a:t>
            </a:r>
            <a:r>
              <a:rPr lang="zh-TW" altLang="en-US" dirty="0"/>
              <a:t>監聽：</a:t>
            </a:r>
            <a:r>
              <a:rPr lang="en-US" altLang="zh-TW" dirty="0" err="1"/>
              <a:t>nc</a:t>
            </a:r>
            <a:r>
              <a:rPr lang="en-US" altLang="zh-TW" dirty="0"/>
              <a:t> -v -l &lt;Port&gt;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 err="1"/>
              <a:t>nc</a:t>
            </a:r>
            <a:r>
              <a:rPr lang="en-US" altLang="zh-TW" dirty="0"/>
              <a:t> -v -l 8080</a:t>
            </a:r>
          </a:p>
          <a:p>
            <a:r>
              <a:rPr lang="zh-TW" altLang="en-US" dirty="0"/>
              <a:t>傳送檔案：</a:t>
            </a:r>
            <a:r>
              <a:rPr lang="en-US" altLang="zh-TW" dirty="0" err="1"/>
              <a:t>nc</a:t>
            </a:r>
            <a:r>
              <a:rPr lang="en-US" altLang="zh-TW" dirty="0"/>
              <a:t> -w 3 &lt;IP address&gt; &lt;Port&gt; &lt; file</a:t>
            </a:r>
          </a:p>
          <a:p>
            <a:pPr lvl="1"/>
            <a:r>
              <a:rPr lang="zh-TW" altLang="en-US" dirty="0"/>
              <a:t>範例：</a:t>
            </a:r>
            <a:r>
              <a:rPr lang="en-US" altLang="zh-TW" dirty="0" err="1"/>
              <a:t>nc</a:t>
            </a:r>
            <a:r>
              <a:rPr lang="en-US" altLang="zh-TW" dirty="0"/>
              <a:t> -w 3 127.0.0.1 8080 &lt; file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64D7C6-BD4C-C94E-E8E9-B7548C4935AB}"/>
              </a:ext>
            </a:extLst>
          </p:cNvPr>
          <p:cNvSpPr/>
          <p:nvPr/>
        </p:nvSpPr>
        <p:spPr>
          <a:xfrm>
            <a:off x="3974638" y="194097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nc</a:t>
            </a:r>
            <a:r>
              <a:rPr lang="en-US" altLang="zh-TW" dirty="0"/>
              <a:t> Command Syntax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DA37FB-BFCF-B1A8-F0B6-4BBF75B83C7B}"/>
              </a:ext>
            </a:extLst>
          </p:cNvPr>
          <p:cNvSpPr/>
          <p:nvPr/>
        </p:nvSpPr>
        <p:spPr>
          <a:xfrm>
            <a:off x="3974638" y="607128"/>
            <a:ext cx="33797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nc</a:t>
            </a:r>
            <a:r>
              <a:rPr lang="en-US" altLang="zh-TW" dirty="0"/>
              <a:t> [&lt;options&gt;] &lt;host&gt; &lt;port&gt;</a:t>
            </a:r>
            <a:endParaRPr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091B054B-4ABD-90E4-6C63-086E2BEF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603" y="1574157"/>
            <a:ext cx="5533472" cy="4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58471" y="1102173"/>
            <a:ext cx="2468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nc</a:t>
            </a:r>
            <a:r>
              <a:rPr lang="en-US" altLang="zh-TW" sz="3600" dirty="0"/>
              <a:t> -</a:t>
            </a:r>
            <a:r>
              <a:rPr lang="en-US" altLang="zh-TW" sz="3600" dirty="0">
                <a:solidFill>
                  <a:srgbClr val="FF0000"/>
                </a:solidFill>
              </a:rPr>
              <a:t>l</a:t>
            </a:r>
            <a:r>
              <a:rPr lang="en-US" altLang="zh-TW" sz="3600" dirty="0"/>
              <a:t>v </a:t>
            </a:r>
            <a:r>
              <a:rPr lang="en-US" altLang="zh-TW" sz="3600" dirty="0">
                <a:solidFill>
                  <a:srgbClr val="002060"/>
                </a:solidFill>
              </a:rPr>
              <a:t>1234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58471" y="640508"/>
            <a:ext cx="1098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server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5619C65-F2A9-33DD-D024-9CECED74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473" y="2519763"/>
            <a:ext cx="11056508" cy="3488193"/>
          </a:xfrm>
        </p:spPr>
      </p:pic>
    </p:spTree>
    <p:extLst>
      <p:ext uri="{BB962C8B-B14F-4D97-AF65-F5344CB8AC3E}">
        <p14:creationId xmlns:p14="http://schemas.microsoft.com/office/powerpoint/2010/main" val="11148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3387" y="552045"/>
            <a:ext cx="4238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/>
              <a:t>nc</a:t>
            </a:r>
            <a:r>
              <a:rPr lang="en-US" altLang="zh-TW" sz="3600" dirty="0"/>
              <a:t> -v 127.0.0.1</a:t>
            </a:r>
            <a:r>
              <a:rPr lang="en-US" altLang="zh-TW" sz="3600" dirty="0">
                <a:solidFill>
                  <a:srgbClr val="002060"/>
                </a:solidFill>
              </a:rPr>
              <a:t>1234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5619C65-F2A9-33DD-D024-9CECED74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98" y="2461040"/>
            <a:ext cx="11022770" cy="3488193"/>
          </a:xfrm>
        </p:spPr>
      </p:pic>
    </p:spTree>
    <p:extLst>
      <p:ext uri="{BB962C8B-B14F-4D97-AF65-F5344CB8AC3E}">
        <p14:creationId xmlns:p14="http://schemas.microsoft.com/office/powerpoint/2010/main" val="28947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863357" cy="73852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socat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A8401A6-C58C-8A14-A0D9-0090A63F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972400" cy="2392719"/>
          </a:xfrm>
        </p:spPr>
        <p:txBody>
          <a:bodyPr/>
          <a:lstStyle/>
          <a:p>
            <a:r>
              <a:rPr lang="zh-TW" altLang="en-US" dirty="0"/>
              <a:t>命令行實用工具，可以在兩個端點之間創建雙向數據流。</a:t>
            </a:r>
          </a:p>
          <a:p>
            <a:r>
              <a:rPr lang="zh-TW" altLang="en-US" dirty="0"/>
              <a:t>類似於 </a:t>
            </a:r>
            <a:r>
              <a:rPr lang="en-US" altLang="zh-TW" dirty="0" err="1"/>
              <a:t>netcat</a:t>
            </a:r>
            <a:r>
              <a:rPr lang="en-US" altLang="zh-TW" dirty="0"/>
              <a:t> </a:t>
            </a:r>
            <a:r>
              <a:rPr lang="zh-TW" altLang="en-US" dirty="0"/>
              <a:t>工具，但具有更高級的功能和能力。</a:t>
            </a:r>
          </a:p>
          <a:p>
            <a:r>
              <a:rPr lang="zh-TW" altLang="en-US" dirty="0"/>
              <a:t>以用於創建各種類型的連接，例如 </a:t>
            </a:r>
            <a:r>
              <a:rPr lang="en-US" altLang="zh-TW" dirty="0"/>
              <a:t>TCP</a:t>
            </a:r>
            <a:r>
              <a:rPr lang="zh-TW" altLang="en-US" dirty="0"/>
              <a:t>、</a:t>
            </a:r>
            <a:r>
              <a:rPr lang="en-US" altLang="zh-TW" dirty="0"/>
              <a:t>UDP</a:t>
            </a:r>
            <a:r>
              <a:rPr lang="zh-TW" altLang="en-US" dirty="0"/>
              <a:t>、</a:t>
            </a:r>
            <a:r>
              <a:rPr lang="en-US" altLang="zh-TW" dirty="0"/>
              <a:t>Unix </a:t>
            </a:r>
            <a:r>
              <a:rPr lang="zh-TW" altLang="en-US" dirty="0"/>
              <a:t>套接字、</a:t>
            </a:r>
            <a:r>
              <a:rPr lang="en-US" altLang="zh-TW" dirty="0"/>
              <a:t>SSL/TLS </a:t>
            </a:r>
            <a:r>
              <a:rPr lang="zh-TW" altLang="en-US" dirty="0"/>
              <a:t>加密等。</a:t>
            </a:r>
          </a:p>
          <a:p>
            <a:r>
              <a:rPr lang="zh-TW" altLang="en-US" dirty="0"/>
              <a:t>可用於，包括網絡測試、調試和隧道。</a:t>
            </a:r>
          </a:p>
          <a:p>
            <a:r>
              <a:rPr lang="zh-TW" altLang="en-US" dirty="0"/>
              <a:t>支持許多不同的選項和參數，可用於自定義其行為。</a:t>
            </a:r>
          </a:p>
        </p:txBody>
      </p:sp>
    </p:spTree>
    <p:extLst>
      <p:ext uri="{BB962C8B-B14F-4D97-AF65-F5344CB8AC3E}">
        <p14:creationId xmlns:p14="http://schemas.microsoft.com/office/powerpoint/2010/main" val="315182844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104</TotalTime>
  <Words>1433</Words>
  <Application>Microsoft Office PowerPoint</Application>
  <PresentationFormat>寬螢幕</PresentationFormat>
  <Paragraphs>96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微軟正黑體</vt:lpstr>
      <vt:lpstr>Arial</vt:lpstr>
      <vt:lpstr>Franklin Gothic Book</vt:lpstr>
      <vt:lpstr>裁剪</vt:lpstr>
      <vt:lpstr>Kali linux實戰技術</vt:lpstr>
      <vt:lpstr>Kali linux</vt:lpstr>
      <vt:lpstr>KALI TOOL</vt:lpstr>
      <vt:lpstr>Nmap</vt:lpstr>
      <vt:lpstr>Nmap 參數</vt:lpstr>
      <vt:lpstr>NC-範例</vt:lpstr>
      <vt:lpstr>PowerPoint 簡報</vt:lpstr>
      <vt:lpstr>PowerPoint 簡報</vt:lpstr>
      <vt:lpstr>socat</vt:lpstr>
      <vt:lpstr>socat</vt:lpstr>
      <vt:lpstr>PowerPoint 簡報</vt:lpstr>
      <vt:lpstr>Hping3 </vt:lpstr>
      <vt:lpstr>Hping3–參數</vt:lpstr>
      <vt:lpstr>Wireshark -封包分析</vt:lpstr>
      <vt:lpstr>Message Format(沒有固定欄位)</vt:lpstr>
      <vt:lpstr>Wireshark  實戰</vt:lpstr>
      <vt:lpstr>PowerPoint 簡報</vt:lpstr>
      <vt:lpstr>followed the TCP stream</vt:lpstr>
      <vt:lpstr>Stream 5發現東西</vt:lpstr>
      <vt:lpstr>Use ROT13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期中平時</dc:title>
  <dc:creator>owner</dc:creator>
  <cp:lastModifiedBy>owner</cp:lastModifiedBy>
  <cp:revision>10</cp:revision>
  <dcterms:created xsi:type="dcterms:W3CDTF">2023-06-06T12:05:13Z</dcterms:created>
  <dcterms:modified xsi:type="dcterms:W3CDTF">2023-06-06T13:50:10Z</dcterms:modified>
</cp:coreProperties>
</file>