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503030501040103" pitchFamily="34" charset="0"/>
      <p:regular r:id="rId15"/>
    </p:embeddedFont>
    <p:embeddedFont>
      <p:font typeface="Canva Sans Bold" panose="020B0803030501040103"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0" d="100"/>
          <a:sy n="30" d="100"/>
        </p:scale>
        <p:origin x="1716"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font" Target="fonts/font5.fnt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hyperlink" Target="https://edgeservices.bing.com/edgesvc/chat?udsframed=1&amp;form=SHORUN&amp;clientscopes=chat,noheader,udsedgeshop,channelstable,&amp;shellsig=b35172cb3f9409a5e0725d9a75750eaf44293ddb&amp;setlang=en-US&amp;darkschemeovr=1#sjevt%7CDiscover.Chat.SydneyClickPageCitation%7Cadpclick%7C0%7C35019f10-a8ea-424a-9046-cff7d085dac8%7C%7B%22sourceAttributions%22%3A%7B%22providerDisplayName%22%3A%22Creating%20a...%22%2C%22pageType%22%3A%22pdf%22%2C%22pageIndex%22%3A3%2C%22relatedPageUrl%22%3A%22file%253A%252F%252F%252FD%253A%252FDownloads%252Fsmart%252520public%252520restroom%2525202.pdf%22%2C%22lineIndex%22%3A2%2C%22highlightText%22%3A%22Creating%20a%20smart%20public%20restroom%20involves%20integrating%20various%20technologies%20for%20%5Cr%5Cnefficiency%2C%20cleanliness%2C%20and%20user%20experience.%22%2C%22snippets%22%3A%5B%5D%7D%7D" TargetMode="Externa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972050"/>
            <a:ext cx="15759855" cy="53149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anva Sans Bold"/>
              </a:rPr>
              <a:t>TEAM NAME</a:t>
            </a:r>
            <a:r>
              <a:rPr lang="en-US" sz="3000">
                <a:solidFill>
                  <a:srgbClr val="000000"/>
                </a:solidFill>
                <a:latin typeface="Canva Sans"/>
              </a:rPr>
              <a:t>: Proj_224780_Team_3</a:t>
            </a:r>
          </a:p>
          <a:p>
            <a:pPr algn="ctr">
              <a:lnSpc>
                <a:spcPts val="4200"/>
              </a:lnSpc>
              <a:spcBef>
                <a:spcPct val="0"/>
              </a:spcBef>
            </a:pPr>
            <a:r>
              <a:rPr lang="en-US" sz="3000">
                <a:solidFill>
                  <a:srgbClr val="000000"/>
                </a:solidFill>
                <a:latin typeface="Canva Sans Bold"/>
              </a:rPr>
              <a:t>PROJECT NAME</a:t>
            </a:r>
            <a:r>
              <a:rPr lang="en-US" sz="3000">
                <a:solidFill>
                  <a:srgbClr val="000000"/>
                </a:solidFill>
                <a:latin typeface="Canva Sans"/>
              </a:rPr>
              <a:t>: Smart Public Restroom</a:t>
            </a:r>
          </a:p>
          <a:p>
            <a:pPr algn="ctr">
              <a:lnSpc>
                <a:spcPts val="4200"/>
              </a:lnSpc>
              <a:spcBef>
                <a:spcPct val="0"/>
              </a:spcBef>
            </a:pPr>
            <a:r>
              <a:rPr lang="en-US" sz="3000">
                <a:solidFill>
                  <a:srgbClr val="000000"/>
                </a:solidFill>
                <a:latin typeface="Canva Sans Bold"/>
              </a:rPr>
              <a:t>Team Members</a:t>
            </a:r>
            <a:r>
              <a:rPr lang="en-US" sz="3000">
                <a:solidFill>
                  <a:srgbClr val="000000"/>
                </a:solidFill>
                <a:latin typeface="Canva Sans"/>
              </a:rPr>
              <a:t>: </a:t>
            </a:r>
          </a:p>
          <a:p>
            <a:pPr algn="ctr">
              <a:lnSpc>
                <a:spcPts val="4200"/>
              </a:lnSpc>
              <a:spcBef>
                <a:spcPct val="0"/>
              </a:spcBef>
            </a:pPr>
            <a:r>
              <a:rPr lang="en-US" sz="3000">
                <a:solidFill>
                  <a:srgbClr val="000000"/>
                </a:solidFill>
                <a:latin typeface="Canva Sans"/>
              </a:rPr>
              <a:t>SWARNADARSINI V  113321104101</a:t>
            </a:r>
          </a:p>
          <a:p>
            <a:pPr algn="ctr">
              <a:lnSpc>
                <a:spcPts val="4200"/>
              </a:lnSpc>
              <a:spcBef>
                <a:spcPct val="0"/>
              </a:spcBef>
            </a:pPr>
            <a:r>
              <a:rPr lang="en-US" sz="3000">
                <a:solidFill>
                  <a:srgbClr val="000000"/>
                </a:solidFill>
                <a:latin typeface="Canva Sans"/>
              </a:rPr>
              <a:t>UKKISALA LAKSMI    113321104104</a:t>
            </a:r>
          </a:p>
          <a:p>
            <a:pPr algn="ctr">
              <a:lnSpc>
                <a:spcPts val="4200"/>
              </a:lnSpc>
              <a:spcBef>
                <a:spcPct val="0"/>
              </a:spcBef>
            </a:pPr>
            <a:r>
              <a:rPr lang="en-US" sz="3000">
                <a:solidFill>
                  <a:srgbClr val="000000"/>
                </a:solidFill>
                <a:latin typeface="Canva Sans"/>
              </a:rPr>
              <a:t>VAISHNAVI G              113321104107</a:t>
            </a:r>
          </a:p>
          <a:p>
            <a:pPr algn="ctr">
              <a:lnSpc>
                <a:spcPts val="4200"/>
              </a:lnSpc>
              <a:spcBef>
                <a:spcPct val="0"/>
              </a:spcBef>
            </a:pPr>
            <a:r>
              <a:rPr lang="en-US" sz="3000">
                <a:solidFill>
                  <a:srgbClr val="000000"/>
                </a:solidFill>
                <a:latin typeface="Canva Sans"/>
              </a:rPr>
              <a:t>VAISHALI G                  113321104106</a:t>
            </a:r>
          </a:p>
          <a:p>
            <a:pPr algn="ctr">
              <a:lnSpc>
                <a:spcPts val="4200"/>
              </a:lnSpc>
              <a:spcBef>
                <a:spcPct val="0"/>
              </a:spcBef>
            </a:pPr>
            <a:r>
              <a:rPr lang="en-US" sz="3000">
                <a:solidFill>
                  <a:srgbClr val="000000"/>
                </a:solidFill>
                <a:latin typeface="Canva Sans"/>
              </a:rPr>
              <a:t>VAKATI PRANAVI       113321104108</a:t>
            </a:r>
          </a:p>
          <a:p>
            <a:pPr algn="ctr">
              <a:lnSpc>
                <a:spcPts val="4200"/>
              </a:lnSpc>
              <a:spcBef>
                <a:spcPct val="0"/>
              </a:spcBef>
            </a:pPr>
            <a:endParaRPr lang="en-US" sz="3000">
              <a:solidFill>
                <a:srgbClr val="000000"/>
              </a:solidFill>
              <a:latin typeface="Canva Sans"/>
            </a:endParaRPr>
          </a:p>
          <a:p>
            <a:pPr algn="ctr">
              <a:lnSpc>
                <a:spcPts val="4200"/>
              </a:lnSpc>
              <a:spcBef>
                <a:spcPct val="0"/>
              </a:spcBef>
            </a:pPr>
            <a:endParaRPr lang="en-US" sz="3000">
              <a:solidFill>
                <a:srgbClr val="000000"/>
              </a:solidFill>
              <a:latin typeface="Canva Sans"/>
            </a:endParaRPr>
          </a:p>
        </p:txBody>
      </p:sp>
      <p:sp>
        <p:nvSpPr>
          <p:cNvPr id="3" name="Freeform 3"/>
          <p:cNvSpPr/>
          <p:nvPr/>
        </p:nvSpPr>
        <p:spPr>
          <a:xfrm>
            <a:off x="2671483" y="684227"/>
            <a:ext cx="12466561" cy="1826566"/>
          </a:xfrm>
          <a:custGeom>
            <a:avLst/>
            <a:gdLst/>
            <a:ahLst/>
            <a:cxnLst/>
            <a:rect l="l" t="t" r="r" b="b"/>
            <a:pathLst>
              <a:path w="12466561" h="1826566">
                <a:moveTo>
                  <a:pt x="0" y="0"/>
                </a:moveTo>
                <a:lnTo>
                  <a:pt x="12466562" y="0"/>
                </a:lnTo>
                <a:lnTo>
                  <a:pt x="12466562" y="1826565"/>
                </a:lnTo>
                <a:lnTo>
                  <a:pt x="0" y="1826565"/>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2632146" y="2922589"/>
            <a:ext cx="12505899"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Canva Sans Bold"/>
              </a:rPr>
              <a:t>IoT project - Phase 2:</a:t>
            </a:r>
          </a:p>
        </p:txBody>
      </p:sp>
      <p:sp>
        <p:nvSpPr>
          <p:cNvPr id="5" name="TextBox 5"/>
          <p:cNvSpPr txBox="1"/>
          <p:nvPr/>
        </p:nvSpPr>
        <p:spPr>
          <a:xfrm>
            <a:off x="2947392" y="3776426"/>
            <a:ext cx="12393216"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Canva Sans Bold"/>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9694" y="534353"/>
            <a:ext cx="17368611" cy="9867900"/>
            <a:chOff x="-230147" y="-144147"/>
            <a:chExt cx="22775878" cy="13111502"/>
          </a:xfrm>
        </p:grpSpPr>
        <p:sp>
          <p:nvSpPr>
            <p:cNvPr id="4" name="Freeform 4"/>
            <p:cNvSpPr/>
            <p:nvPr/>
          </p:nvSpPr>
          <p:spPr>
            <a:xfrm>
              <a:off x="0" y="0"/>
              <a:ext cx="22545731" cy="12927306"/>
            </a:xfrm>
            <a:custGeom>
              <a:avLst/>
              <a:gdLst/>
              <a:ahLst/>
              <a:cxnLst/>
              <a:rect l="l" t="t" r="r" b="b"/>
              <a:pathLst>
                <a:path w="22545731" h="12927306">
                  <a:moveTo>
                    <a:pt x="0" y="12825706"/>
                  </a:moveTo>
                  <a:lnTo>
                    <a:pt x="22545731" y="12825706"/>
                  </a:lnTo>
                  <a:lnTo>
                    <a:pt x="22418731" y="12927306"/>
                  </a:lnTo>
                  <a:cubicBezTo>
                    <a:pt x="22418731" y="12927306"/>
                    <a:pt x="21428131" y="12851106"/>
                    <a:pt x="21326531" y="12851106"/>
                  </a:cubicBezTo>
                  <a:lnTo>
                    <a:pt x="1219200" y="12851106"/>
                  </a:lnTo>
                  <a:cubicBezTo>
                    <a:pt x="1117600" y="12851106"/>
                    <a:pt x="127000" y="12927306"/>
                    <a:pt x="127000" y="12927306"/>
                  </a:cubicBezTo>
                  <a:lnTo>
                    <a:pt x="0" y="12825706"/>
                  </a:lnTo>
                  <a:lnTo>
                    <a:pt x="0" y="0"/>
                  </a:lnTo>
                  <a:lnTo>
                    <a:pt x="22545731" y="0"/>
                  </a:lnTo>
                  <a:lnTo>
                    <a:pt x="22545731" y="12825706"/>
                  </a:lnTo>
                  <a:lnTo>
                    <a:pt x="12700" y="12825706"/>
                  </a:lnTo>
                  <a:lnTo>
                    <a:pt x="12700" y="12813006"/>
                  </a:lnTo>
                  <a:lnTo>
                    <a:pt x="22533031" y="12813006"/>
                  </a:lnTo>
                  <a:lnTo>
                    <a:pt x="22533031" y="12700"/>
                  </a:lnTo>
                  <a:lnTo>
                    <a:pt x="12700" y="12700"/>
                  </a:lnTo>
                  <a:lnTo>
                    <a:pt x="12700" y="12825706"/>
                  </a:lnTo>
                </a:path>
              </a:pathLst>
            </a:custGeom>
            <a:solidFill>
              <a:srgbClr val="394C60">
                <a:alpha val="9804"/>
              </a:srgbClr>
            </a:solidFill>
          </p:spPr>
          <p:txBody>
            <a:bodyPr/>
            <a:lstStyle/>
            <a:p>
              <a:endParaRPr lang="en-IN"/>
            </a:p>
          </p:txBody>
        </p:sp>
        <p:sp>
          <p:nvSpPr>
            <p:cNvPr id="5" name="TextBox 5"/>
            <p:cNvSpPr txBox="1"/>
            <p:nvPr/>
          </p:nvSpPr>
          <p:spPr>
            <a:xfrm>
              <a:off x="-230147" y="-144147"/>
              <a:ext cx="22545730" cy="13111502"/>
            </a:xfrm>
            <a:prstGeom prst="rect">
              <a:avLst/>
            </a:prstGeom>
          </p:spPr>
          <p:txBody>
            <a:bodyPr lIns="76200" tIns="76200" rIns="76200" bIns="76200" rtlCol="0" anchor="t"/>
            <a:lstStyle/>
            <a:p>
              <a:r>
                <a:rPr lang="en-US" sz="2400" dirty="0">
                  <a:solidFill>
                    <a:srgbClr val="000000"/>
                  </a:solidFill>
                  <a:latin typeface="Canva Sans Bold"/>
                </a:rPr>
                <a:t>INNOVATION:</a:t>
              </a:r>
            </a:p>
            <a:p>
              <a:endParaRPr lang="en-US" sz="2400" dirty="0">
                <a:solidFill>
                  <a:srgbClr val="000000"/>
                </a:solidFill>
                <a:latin typeface="Canva Sans Bold"/>
              </a:endParaRPr>
            </a:p>
            <a:p>
              <a:r>
                <a:rPr lang="en-US" sz="2400" dirty="0">
                  <a:solidFill>
                    <a:srgbClr val="000000"/>
                  </a:solidFill>
                  <a:latin typeface="Canva Sans"/>
                </a:rPr>
                <a:t>Smart Public Restroom is an IoT project that looks into fulfilling the public’s needs, providing a good experience for the people who use them and making sure their health is not in line every time they use these restrooms is the main goal.</a:t>
              </a:r>
            </a:p>
            <a:p>
              <a:r>
                <a:rPr lang="en-US" sz="2400" dirty="0">
                  <a:solidFill>
                    <a:srgbClr val="000000"/>
                  </a:solidFill>
                  <a:latin typeface="Canva Sans"/>
                </a:rPr>
                <a:t>Creating smart public restrooms can greatly improve the overall experience for users while also promoting hygiene and resource efficiency. Here are some innovative ideas for smart public restrooms:</a:t>
              </a:r>
            </a:p>
            <a:p>
              <a:endParaRPr lang="en-US" sz="2400" dirty="0">
                <a:solidFill>
                  <a:srgbClr val="000000"/>
                </a:solidFill>
                <a:latin typeface="Canva Sans"/>
              </a:endParaRPr>
            </a:p>
            <a:p>
              <a:r>
                <a:rPr lang="en-US" sz="2400" dirty="0">
                  <a:solidFill>
                    <a:srgbClr val="000000"/>
                  </a:solidFill>
                  <a:latin typeface="Canva Sans"/>
                </a:rPr>
                <a:t>1.Automatic Sanitization: Install UV-C or other disinfection systems that automatically clean and sanitize restroom fixtures and surfaces after each use. UV-C lights can kill bacteria and viruses, ensuring a cleaner environment</a:t>
              </a:r>
            </a:p>
            <a:p>
              <a:r>
                <a:rPr lang="en-US" sz="2400" dirty="0">
                  <a:solidFill>
                    <a:srgbClr val="000000"/>
                  </a:solidFill>
                  <a:latin typeface="Canva Sans"/>
                </a:rPr>
                <a:t>.</a:t>
              </a:r>
            </a:p>
            <a:p>
              <a:r>
                <a:rPr lang="en-US" sz="2400" dirty="0">
                  <a:solidFill>
                    <a:srgbClr val="000000"/>
                  </a:solidFill>
                  <a:latin typeface="Canva Sans"/>
                </a:rPr>
                <a:t>2.Occupancy Tracking: Implement occupancy sensors to monitor the number of people inside the restroom. Display real-time occupancy information outside the restroom, so users can see if it's crowded or available.</a:t>
              </a:r>
            </a:p>
            <a:p>
              <a:endParaRPr lang="en-US" sz="2400" dirty="0">
                <a:solidFill>
                  <a:srgbClr val="000000"/>
                </a:solidFill>
                <a:latin typeface="Canva Sans"/>
              </a:endParaRPr>
            </a:p>
            <a:p>
              <a:r>
                <a:rPr lang="en-US" sz="2400" dirty="0">
                  <a:solidFill>
                    <a:srgbClr val="000000"/>
                  </a:solidFill>
                  <a:latin typeface="Canva Sans"/>
                </a:rPr>
                <a:t>3.Touchless Fixtures: Use touchless faucets, soap dispensers, and hand dryers to minimize contact with surfaces, reducing the spread of germs.</a:t>
              </a:r>
            </a:p>
            <a:p>
              <a:endParaRPr lang="en-US" sz="2400" dirty="0">
                <a:solidFill>
                  <a:srgbClr val="000000"/>
                </a:solidFill>
                <a:latin typeface="Canva Sans"/>
              </a:endParaRPr>
            </a:p>
            <a:p>
              <a:r>
                <a:rPr lang="en-US" sz="2400" dirty="0">
                  <a:solidFill>
                    <a:srgbClr val="000000"/>
                  </a:solidFill>
                  <a:latin typeface="Canva Sans"/>
                </a:rPr>
                <a:t>4.Water Conservation: Use water-saving toilets and urinals with adjustable flush settings based on usage. Implement waterless urinals or grey water recycling systems to conserve water.</a:t>
              </a:r>
            </a:p>
            <a:p>
              <a:endParaRPr lang="en-US" sz="2400" dirty="0">
                <a:solidFill>
                  <a:srgbClr val="000000"/>
                </a:solidFill>
                <a:latin typeface="Canva Sans"/>
              </a:endParaRPr>
            </a:p>
            <a:p>
              <a:r>
                <a:rPr lang="en-US" sz="2400" dirty="0">
                  <a:solidFill>
                    <a:srgbClr val="000000"/>
                  </a:solidFill>
                  <a:latin typeface="Canva Sans"/>
                </a:rPr>
                <a:t>5.Toilet Health Sensors: Incorporate sensors to monitor toilet health and detect issues like clogs or leaks. This information can be sent to maintenance staff for proactive repairs.</a:t>
              </a:r>
            </a:p>
            <a:p>
              <a:endParaRPr lang="en-US" sz="2400" dirty="0">
                <a:solidFill>
                  <a:srgbClr val="000000"/>
                </a:solidFill>
                <a:latin typeface="Canva Sans"/>
              </a:endParaRPr>
            </a:p>
            <a:p>
              <a:r>
                <a:rPr lang="en-US" sz="2400" dirty="0">
                  <a:solidFill>
                    <a:srgbClr val="000000"/>
                  </a:solidFill>
                  <a:latin typeface="Canva Sans"/>
                </a:rPr>
                <a:t>6.Real-time Cleanliness Feedback: Install buttons or touchless sensors for users to provide real-time feedback on cleanliness. This data can help restroom staff prioritize cleaning tasks.</a:t>
              </a:r>
            </a:p>
          </p:txBody>
        </p:sp>
      </p:grpSp>
      <p:grpSp>
        <p:nvGrpSpPr>
          <p:cNvPr id="6" name="Group 6"/>
          <p:cNvGrpSpPr/>
          <p:nvPr/>
        </p:nvGrpSpPr>
        <p:grpSpPr>
          <a:xfrm>
            <a:off x="4239578" y="9925050"/>
            <a:ext cx="182880" cy="182880"/>
            <a:chOff x="0" y="0"/>
            <a:chExt cx="243840" cy="243840"/>
          </a:xfrm>
        </p:grpSpPr>
        <p:sp>
          <p:nvSpPr>
            <p:cNvPr id="7" name="Freeform 7"/>
            <p:cNvSpPr/>
            <p:nvPr/>
          </p:nvSpPr>
          <p:spPr>
            <a:xfrm>
              <a:off x="45720" y="46990"/>
              <a:ext cx="147320" cy="151130"/>
            </a:xfrm>
            <a:custGeom>
              <a:avLst/>
              <a:gdLst/>
              <a:ahLst/>
              <a:cxnLst/>
              <a:rect l="l" t="t" r="r" b="b"/>
              <a:pathLst>
                <a:path w="147320" h="151130">
                  <a:moveTo>
                    <a:pt x="147320" y="54610"/>
                  </a:moveTo>
                  <a:cubicBezTo>
                    <a:pt x="128270" y="135890"/>
                    <a:pt x="118110" y="142240"/>
                    <a:pt x="105410" y="146050"/>
                  </a:cubicBezTo>
                  <a:cubicBezTo>
                    <a:pt x="87630" y="151130"/>
                    <a:pt x="50800" y="149860"/>
                    <a:pt x="34290" y="142240"/>
                  </a:cubicBezTo>
                  <a:cubicBezTo>
                    <a:pt x="22860" y="137160"/>
                    <a:pt x="13970" y="128270"/>
                    <a:pt x="8890" y="116840"/>
                  </a:cubicBezTo>
                  <a:cubicBezTo>
                    <a:pt x="1270" y="100330"/>
                    <a:pt x="0" y="63500"/>
                    <a:pt x="5080" y="45720"/>
                  </a:cubicBezTo>
                  <a:cubicBezTo>
                    <a:pt x="8890" y="33020"/>
                    <a:pt x="16510" y="22860"/>
                    <a:pt x="27940" y="16510"/>
                  </a:cubicBezTo>
                  <a:cubicBezTo>
                    <a:pt x="43180" y="7620"/>
                    <a:pt x="78740" y="0"/>
                    <a:pt x="96520" y="3810"/>
                  </a:cubicBezTo>
                  <a:cubicBezTo>
                    <a:pt x="109220" y="6350"/>
                    <a:pt x="128270" y="22860"/>
                    <a:pt x="128270" y="22860"/>
                  </a:cubicBezTo>
                </a:path>
              </a:pathLst>
            </a:custGeom>
            <a:solidFill>
              <a:srgbClr val="FFFFFF"/>
            </a:solidFill>
            <a:ln cap="sq">
              <a:noFill/>
              <a:prstDash val="solid"/>
              <a:miter/>
            </a:ln>
          </p:spPr>
          <p:txBody>
            <a:bodyPr/>
            <a:lstStyle/>
            <a:p>
              <a:endParaRPr lang="en-IN"/>
            </a:p>
          </p:txBody>
        </p:sp>
      </p:grpSp>
      <p:grpSp>
        <p:nvGrpSpPr>
          <p:cNvPr id="8" name="Group 8"/>
          <p:cNvGrpSpPr/>
          <p:nvPr/>
        </p:nvGrpSpPr>
        <p:grpSpPr>
          <a:xfrm>
            <a:off x="561975" y="9801225"/>
            <a:ext cx="5197792" cy="630555"/>
            <a:chOff x="0" y="0"/>
            <a:chExt cx="6930390" cy="840740"/>
          </a:xfrm>
        </p:grpSpPr>
        <p:sp>
          <p:nvSpPr>
            <p:cNvPr id="9" name="Freeform 9"/>
            <p:cNvSpPr/>
            <p:nvPr/>
          </p:nvSpPr>
          <p:spPr>
            <a:xfrm>
              <a:off x="39370" y="43180"/>
              <a:ext cx="6842760" cy="758190"/>
            </a:xfrm>
            <a:custGeom>
              <a:avLst/>
              <a:gdLst/>
              <a:ahLst/>
              <a:cxnLst/>
              <a:rect l="l" t="t" r="r" b="b"/>
              <a:pathLst>
                <a:path w="6842760" h="758190">
                  <a:moveTo>
                    <a:pt x="238760" y="50800"/>
                  </a:moveTo>
                  <a:cubicBezTo>
                    <a:pt x="1320800" y="57150"/>
                    <a:pt x="1362710" y="63500"/>
                    <a:pt x="1404620" y="77470"/>
                  </a:cubicBezTo>
                  <a:cubicBezTo>
                    <a:pt x="1433830" y="87630"/>
                    <a:pt x="1446530" y="106680"/>
                    <a:pt x="1473200" y="115570"/>
                  </a:cubicBezTo>
                  <a:cubicBezTo>
                    <a:pt x="1507490" y="125730"/>
                    <a:pt x="1558290" y="118110"/>
                    <a:pt x="1596390" y="125730"/>
                  </a:cubicBezTo>
                  <a:cubicBezTo>
                    <a:pt x="1629410" y="132080"/>
                    <a:pt x="1644650" y="147320"/>
                    <a:pt x="1686560" y="154940"/>
                  </a:cubicBezTo>
                  <a:cubicBezTo>
                    <a:pt x="1779270" y="171450"/>
                    <a:pt x="2067560" y="137160"/>
                    <a:pt x="2143760" y="167640"/>
                  </a:cubicBezTo>
                  <a:cubicBezTo>
                    <a:pt x="2174240" y="180340"/>
                    <a:pt x="2190750" y="199390"/>
                    <a:pt x="2199640" y="217170"/>
                  </a:cubicBezTo>
                  <a:cubicBezTo>
                    <a:pt x="2205990" y="229870"/>
                    <a:pt x="2205990" y="242570"/>
                    <a:pt x="2204720" y="255270"/>
                  </a:cubicBezTo>
                  <a:cubicBezTo>
                    <a:pt x="2203450" y="267970"/>
                    <a:pt x="2199640" y="280670"/>
                    <a:pt x="2190750" y="292100"/>
                  </a:cubicBezTo>
                  <a:cubicBezTo>
                    <a:pt x="2180590" y="304800"/>
                    <a:pt x="2162810" y="318770"/>
                    <a:pt x="2142490" y="325120"/>
                  </a:cubicBezTo>
                  <a:cubicBezTo>
                    <a:pt x="2117090" y="332740"/>
                    <a:pt x="2085340" y="326390"/>
                    <a:pt x="2045970" y="326390"/>
                  </a:cubicBezTo>
                  <a:cubicBezTo>
                    <a:pt x="1985010" y="326390"/>
                    <a:pt x="1893570" y="326390"/>
                    <a:pt x="1813560" y="320040"/>
                  </a:cubicBezTo>
                  <a:cubicBezTo>
                    <a:pt x="1728470" y="312420"/>
                    <a:pt x="1612900" y="297180"/>
                    <a:pt x="1549400" y="281940"/>
                  </a:cubicBezTo>
                  <a:cubicBezTo>
                    <a:pt x="1511300" y="273050"/>
                    <a:pt x="1498600" y="260350"/>
                    <a:pt x="1461770" y="254000"/>
                  </a:cubicBezTo>
                  <a:cubicBezTo>
                    <a:pt x="1402080" y="243840"/>
                    <a:pt x="1281430" y="260350"/>
                    <a:pt x="1220470" y="242570"/>
                  </a:cubicBezTo>
                  <a:cubicBezTo>
                    <a:pt x="1178560" y="231140"/>
                    <a:pt x="1139190" y="207010"/>
                    <a:pt x="1121410" y="187960"/>
                  </a:cubicBezTo>
                  <a:cubicBezTo>
                    <a:pt x="1111250" y="176530"/>
                    <a:pt x="1108710" y="165100"/>
                    <a:pt x="1107440" y="152400"/>
                  </a:cubicBezTo>
                  <a:cubicBezTo>
                    <a:pt x="1106170" y="137160"/>
                    <a:pt x="1111250" y="113030"/>
                    <a:pt x="1121410" y="99060"/>
                  </a:cubicBezTo>
                  <a:cubicBezTo>
                    <a:pt x="1131570" y="85090"/>
                    <a:pt x="1144270" y="76200"/>
                    <a:pt x="1167130" y="67310"/>
                  </a:cubicBezTo>
                  <a:cubicBezTo>
                    <a:pt x="1215390" y="48260"/>
                    <a:pt x="1329690" y="39370"/>
                    <a:pt x="1410970" y="30480"/>
                  </a:cubicBezTo>
                  <a:cubicBezTo>
                    <a:pt x="1490980" y="22860"/>
                    <a:pt x="1554480" y="21590"/>
                    <a:pt x="1648460" y="17780"/>
                  </a:cubicBezTo>
                  <a:cubicBezTo>
                    <a:pt x="1786890" y="12700"/>
                    <a:pt x="2090420" y="0"/>
                    <a:pt x="2162810" y="7620"/>
                  </a:cubicBezTo>
                  <a:cubicBezTo>
                    <a:pt x="2181860" y="10160"/>
                    <a:pt x="2188210" y="10160"/>
                    <a:pt x="2199640" y="16510"/>
                  </a:cubicBezTo>
                  <a:cubicBezTo>
                    <a:pt x="2213610" y="25400"/>
                    <a:pt x="2230120" y="41910"/>
                    <a:pt x="2236470" y="58420"/>
                  </a:cubicBezTo>
                  <a:cubicBezTo>
                    <a:pt x="2242820" y="74930"/>
                    <a:pt x="2242820" y="97790"/>
                    <a:pt x="2236470" y="114300"/>
                  </a:cubicBezTo>
                  <a:cubicBezTo>
                    <a:pt x="2230120" y="130810"/>
                    <a:pt x="2218690" y="143510"/>
                    <a:pt x="2199640" y="156210"/>
                  </a:cubicBezTo>
                  <a:cubicBezTo>
                    <a:pt x="2162810" y="180340"/>
                    <a:pt x="2090420" y="203200"/>
                    <a:pt x="2014220" y="219710"/>
                  </a:cubicBezTo>
                  <a:cubicBezTo>
                    <a:pt x="1901190" y="243840"/>
                    <a:pt x="1761490" y="254000"/>
                    <a:pt x="1583690" y="264160"/>
                  </a:cubicBezTo>
                  <a:cubicBezTo>
                    <a:pt x="1292860" y="280670"/>
                    <a:pt x="683260" y="218440"/>
                    <a:pt x="434340" y="275590"/>
                  </a:cubicBezTo>
                  <a:cubicBezTo>
                    <a:pt x="304800" y="304800"/>
                    <a:pt x="149860" y="370840"/>
                    <a:pt x="153670" y="407670"/>
                  </a:cubicBezTo>
                  <a:cubicBezTo>
                    <a:pt x="157480" y="450850"/>
                    <a:pt x="454660" y="491490"/>
                    <a:pt x="560070" y="510540"/>
                  </a:cubicBezTo>
                  <a:cubicBezTo>
                    <a:pt x="624840" y="521970"/>
                    <a:pt x="642620" y="524510"/>
                    <a:pt x="720090" y="529590"/>
                  </a:cubicBezTo>
                  <a:cubicBezTo>
                    <a:pt x="916940" y="542290"/>
                    <a:pt x="1656080" y="502920"/>
                    <a:pt x="1769110" y="538480"/>
                  </a:cubicBezTo>
                  <a:cubicBezTo>
                    <a:pt x="1793240" y="546100"/>
                    <a:pt x="1800860" y="554990"/>
                    <a:pt x="1809750" y="566420"/>
                  </a:cubicBezTo>
                  <a:cubicBezTo>
                    <a:pt x="1817370" y="575310"/>
                    <a:pt x="1819910" y="585470"/>
                    <a:pt x="1821180" y="596900"/>
                  </a:cubicBezTo>
                  <a:cubicBezTo>
                    <a:pt x="1822450" y="610870"/>
                    <a:pt x="1818640" y="631190"/>
                    <a:pt x="1809750" y="643890"/>
                  </a:cubicBezTo>
                  <a:cubicBezTo>
                    <a:pt x="1800860" y="656590"/>
                    <a:pt x="1794510" y="664210"/>
                    <a:pt x="1769110" y="671830"/>
                  </a:cubicBezTo>
                  <a:cubicBezTo>
                    <a:pt x="1634490" y="713740"/>
                    <a:pt x="589280" y="697230"/>
                    <a:pt x="377190" y="666750"/>
                  </a:cubicBezTo>
                  <a:cubicBezTo>
                    <a:pt x="312420" y="657860"/>
                    <a:pt x="276860" y="650240"/>
                    <a:pt x="254000" y="631190"/>
                  </a:cubicBezTo>
                  <a:cubicBezTo>
                    <a:pt x="240030" y="619760"/>
                    <a:pt x="233680" y="604520"/>
                    <a:pt x="232410" y="589280"/>
                  </a:cubicBezTo>
                  <a:cubicBezTo>
                    <a:pt x="231140" y="572770"/>
                    <a:pt x="237490" y="551180"/>
                    <a:pt x="254000" y="533400"/>
                  </a:cubicBezTo>
                  <a:cubicBezTo>
                    <a:pt x="283210" y="501650"/>
                    <a:pt x="364490" y="466090"/>
                    <a:pt x="425450" y="449580"/>
                  </a:cubicBezTo>
                  <a:cubicBezTo>
                    <a:pt x="486410" y="433070"/>
                    <a:pt x="520700" y="438150"/>
                    <a:pt x="621030" y="433070"/>
                  </a:cubicBezTo>
                  <a:cubicBezTo>
                    <a:pt x="963930" y="417830"/>
                    <a:pt x="2707640" y="391160"/>
                    <a:pt x="2885440" y="422910"/>
                  </a:cubicBezTo>
                  <a:cubicBezTo>
                    <a:pt x="2909570" y="426720"/>
                    <a:pt x="2915920" y="429260"/>
                    <a:pt x="2926080" y="438150"/>
                  </a:cubicBezTo>
                  <a:cubicBezTo>
                    <a:pt x="2936240" y="447040"/>
                    <a:pt x="2945130" y="463550"/>
                    <a:pt x="2946400" y="477520"/>
                  </a:cubicBezTo>
                  <a:cubicBezTo>
                    <a:pt x="2947670" y="491490"/>
                    <a:pt x="2945130" y="509270"/>
                    <a:pt x="2936240" y="520700"/>
                  </a:cubicBezTo>
                  <a:cubicBezTo>
                    <a:pt x="2926080" y="533400"/>
                    <a:pt x="2915920" y="539750"/>
                    <a:pt x="2885440" y="547370"/>
                  </a:cubicBezTo>
                  <a:cubicBezTo>
                    <a:pt x="2717800" y="589280"/>
                    <a:pt x="1295400" y="591820"/>
                    <a:pt x="1149350" y="546100"/>
                  </a:cubicBezTo>
                  <a:cubicBezTo>
                    <a:pt x="1126490" y="538480"/>
                    <a:pt x="1120140" y="530860"/>
                    <a:pt x="1112520" y="520700"/>
                  </a:cubicBezTo>
                  <a:cubicBezTo>
                    <a:pt x="1106170" y="513080"/>
                    <a:pt x="1102360" y="502920"/>
                    <a:pt x="1102360" y="492760"/>
                  </a:cubicBezTo>
                  <a:cubicBezTo>
                    <a:pt x="1101090" y="480060"/>
                    <a:pt x="1104900" y="461010"/>
                    <a:pt x="1112520" y="449580"/>
                  </a:cubicBezTo>
                  <a:cubicBezTo>
                    <a:pt x="1120140" y="438150"/>
                    <a:pt x="1130300" y="430530"/>
                    <a:pt x="1149350" y="424180"/>
                  </a:cubicBezTo>
                  <a:cubicBezTo>
                    <a:pt x="1189990" y="408940"/>
                    <a:pt x="1271270" y="407670"/>
                    <a:pt x="1366520" y="402590"/>
                  </a:cubicBezTo>
                  <a:cubicBezTo>
                    <a:pt x="1549400" y="392430"/>
                    <a:pt x="1880870" y="381000"/>
                    <a:pt x="2166620" y="389890"/>
                  </a:cubicBezTo>
                  <a:cubicBezTo>
                    <a:pt x="2495550" y="400050"/>
                    <a:pt x="2947670" y="445770"/>
                    <a:pt x="3229610" y="476250"/>
                  </a:cubicBezTo>
                  <a:cubicBezTo>
                    <a:pt x="3416300" y="496570"/>
                    <a:pt x="3549650" y="525780"/>
                    <a:pt x="3694430" y="541020"/>
                  </a:cubicBezTo>
                  <a:cubicBezTo>
                    <a:pt x="3820160" y="554990"/>
                    <a:pt x="3878580" y="560070"/>
                    <a:pt x="4047490" y="567690"/>
                  </a:cubicBezTo>
                  <a:cubicBezTo>
                    <a:pt x="4476750" y="585470"/>
                    <a:pt x="5861050" y="566420"/>
                    <a:pt x="6333490" y="586740"/>
                  </a:cubicBezTo>
                  <a:cubicBezTo>
                    <a:pt x="6546850" y="595630"/>
                    <a:pt x="6729730" y="596900"/>
                    <a:pt x="6795770" y="622300"/>
                  </a:cubicBezTo>
                  <a:cubicBezTo>
                    <a:pt x="6816090" y="629920"/>
                    <a:pt x="6823710" y="638810"/>
                    <a:pt x="6831330" y="650240"/>
                  </a:cubicBezTo>
                  <a:cubicBezTo>
                    <a:pt x="6838950" y="662940"/>
                    <a:pt x="6841490" y="681990"/>
                    <a:pt x="6840220" y="694690"/>
                  </a:cubicBezTo>
                  <a:cubicBezTo>
                    <a:pt x="6838950" y="704850"/>
                    <a:pt x="6833870" y="713740"/>
                    <a:pt x="6827520" y="721360"/>
                  </a:cubicBezTo>
                  <a:cubicBezTo>
                    <a:pt x="6818630" y="731520"/>
                    <a:pt x="6808470" y="740410"/>
                    <a:pt x="6789420" y="745490"/>
                  </a:cubicBezTo>
                  <a:cubicBezTo>
                    <a:pt x="6743700" y="758190"/>
                    <a:pt x="6658610" y="750570"/>
                    <a:pt x="6543040" y="745490"/>
                  </a:cubicBezTo>
                  <a:cubicBezTo>
                    <a:pt x="6271260" y="732790"/>
                    <a:pt x="5588000" y="637540"/>
                    <a:pt x="5172710" y="612140"/>
                  </a:cubicBezTo>
                  <a:cubicBezTo>
                    <a:pt x="4828540" y="590550"/>
                    <a:pt x="4329430" y="605790"/>
                    <a:pt x="4226560" y="586740"/>
                  </a:cubicBezTo>
                  <a:cubicBezTo>
                    <a:pt x="4204970" y="582930"/>
                    <a:pt x="4199890" y="582930"/>
                    <a:pt x="4189730" y="574040"/>
                  </a:cubicBezTo>
                  <a:cubicBezTo>
                    <a:pt x="4178300" y="563880"/>
                    <a:pt x="4164330" y="538480"/>
                    <a:pt x="4165600" y="521970"/>
                  </a:cubicBezTo>
                  <a:cubicBezTo>
                    <a:pt x="4166870" y="505460"/>
                    <a:pt x="4183380" y="481330"/>
                    <a:pt x="4196080" y="472440"/>
                  </a:cubicBezTo>
                  <a:cubicBezTo>
                    <a:pt x="4206240" y="464820"/>
                    <a:pt x="4221480" y="462280"/>
                    <a:pt x="4234180" y="464820"/>
                  </a:cubicBezTo>
                  <a:cubicBezTo>
                    <a:pt x="4249420" y="467360"/>
                    <a:pt x="4273550" y="482600"/>
                    <a:pt x="4282440" y="496570"/>
                  </a:cubicBezTo>
                  <a:cubicBezTo>
                    <a:pt x="4288790" y="508000"/>
                    <a:pt x="4291330" y="523240"/>
                    <a:pt x="4287520" y="535940"/>
                  </a:cubicBezTo>
                  <a:cubicBezTo>
                    <a:pt x="4283710" y="551180"/>
                    <a:pt x="4267200" y="574040"/>
                    <a:pt x="4253230" y="581660"/>
                  </a:cubicBezTo>
                  <a:cubicBezTo>
                    <a:pt x="4241800" y="588010"/>
                    <a:pt x="4226560" y="588010"/>
                    <a:pt x="4213860" y="585470"/>
                  </a:cubicBezTo>
                  <a:cubicBezTo>
                    <a:pt x="4201160" y="582930"/>
                    <a:pt x="4187190" y="575310"/>
                    <a:pt x="4179570" y="565150"/>
                  </a:cubicBezTo>
                  <a:cubicBezTo>
                    <a:pt x="4171950" y="556260"/>
                    <a:pt x="4165600" y="541020"/>
                    <a:pt x="4165600" y="528320"/>
                  </a:cubicBezTo>
                  <a:cubicBezTo>
                    <a:pt x="4165600" y="515620"/>
                    <a:pt x="4168140" y="500380"/>
                    <a:pt x="4177030" y="490220"/>
                  </a:cubicBezTo>
                  <a:cubicBezTo>
                    <a:pt x="4187190" y="477520"/>
                    <a:pt x="4199890" y="469900"/>
                    <a:pt x="4227830" y="463550"/>
                  </a:cubicBezTo>
                  <a:cubicBezTo>
                    <a:pt x="4318000" y="441960"/>
                    <a:pt x="4664710" y="472440"/>
                    <a:pt x="4839970" y="478790"/>
                  </a:cubicBezTo>
                  <a:cubicBezTo>
                    <a:pt x="4970780" y="483870"/>
                    <a:pt x="5030470" y="485140"/>
                    <a:pt x="5182870" y="495300"/>
                  </a:cubicBezTo>
                  <a:cubicBezTo>
                    <a:pt x="5486400" y="516890"/>
                    <a:pt x="6275070" y="610870"/>
                    <a:pt x="6543040" y="622300"/>
                  </a:cubicBezTo>
                  <a:cubicBezTo>
                    <a:pt x="6654800" y="627380"/>
                    <a:pt x="6731000" y="607060"/>
                    <a:pt x="6780530" y="619760"/>
                  </a:cubicBezTo>
                  <a:cubicBezTo>
                    <a:pt x="6804660" y="626110"/>
                    <a:pt x="6821170" y="636270"/>
                    <a:pt x="6831330" y="650240"/>
                  </a:cubicBezTo>
                  <a:cubicBezTo>
                    <a:pt x="6840220" y="661670"/>
                    <a:pt x="6842760" y="680720"/>
                    <a:pt x="6840220" y="694690"/>
                  </a:cubicBezTo>
                  <a:cubicBezTo>
                    <a:pt x="6837680" y="708660"/>
                    <a:pt x="6827520" y="723900"/>
                    <a:pt x="6816090" y="732790"/>
                  </a:cubicBezTo>
                  <a:cubicBezTo>
                    <a:pt x="6804660" y="741680"/>
                    <a:pt x="6795770" y="744220"/>
                    <a:pt x="6774180" y="746760"/>
                  </a:cubicBezTo>
                  <a:cubicBezTo>
                    <a:pt x="6705600" y="754380"/>
                    <a:pt x="6537960" y="713740"/>
                    <a:pt x="6333490" y="702310"/>
                  </a:cubicBezTo>
                  <a:cubicBezTo>
                    <a:pt x="5867400" y="676910"/>
                    <a:pt x="4472940" y="699770"/>
                    <a:pt x="4038600" y="681990"/>
                  </a:cubicBezTo>
                  <a:cubicBezTo>
                    <a:pt x="3865880" y="674370"/>
                    <a:pt x="3804920" y="669290"/>
                    <a:pt x="3677920" y="655320"/>
                  </a:cubicBezTo>
                  <a:cubicBezTo>
                    <a:pt x="3534410" y="640080"/>
                    <a:pt x="3403600" y="612140"/>
                    <a:pt x="3219450" y="591820"/>
                  </a:cubicBezTo>
                  <a:cubicBezTo>
                    <a:pt x="2941320" y="561340"/>
                    <a:pt x="2491740" y="516890"/>
                    <a:pt x="2166620" y="506730"/>
                  </a:cubicBezTo>
                  <a:cubicBezTo>
                    <a:pt x="1885950" y="497840"/>
                    <a:pt x="1560830" y="509270"/>
                    <a:pt x="1380490" y="521970"/>
                  </a:cubicBezTo>
                  <a:cubicBezTo>
                    <a:pt x="1285240" y="528320"/>
                    <a:pt x="1207770" y="552450"/>
                    <a:pt x="1164590" y="547370"/>
                  </a:cubicBezTo>
                  <a:cubicBezTo>
                    <a:pt x="1144270" y="544830"/>
                    <a:pt x="1132840" y="541020"/>
                    <a:pt x="1122680" y="532130"/>
                  </a:cubicBezTo>
                  <a:cubicBezTo>
                    <a:pt x="1112520" y="523240"/>
                    <a:pt x="1103630" y="506730"/>
                    <a:pt x="1102360" y="492760"/>
                  </a:cubicBezTo>
                  <a:cubicBezTo>
                    <a:pt x="1101090" y="476250"/>
                    <a:pt x="1111250" y="449580"/>
                    <a:pt x="1122680" y="438150"/>
                  </a:cubicBezTo>
                  <a:cubicBezTo>
                    <a:pt x="1132840" y="427990"/>
                    <a:pt x="1139190" y="426720"/>
                    <a:pt x="1164590" y="422910"/>
                  </a:cubicBezTo>
                  <a:cubicBezTo>
                    <a:pt x="1318260" y="396240"/>
                    <a:pt x="2733040" y="394970"/>
                    <a:pt x="2885440" y="422910"/>
                  </a:cubicBezTo>
                  <a:cubicBezTo>
                    <a:pt x="2909570" y="426720"/>
                    <a:pt x="2915920" y="429260"/>
                    <a:pt x="2926080" y="438150"/>
                  </a:cubicBezTo>
                  <a:cubicBezTo>
                    <a:pt x="2936240" y="447040"/>
                    <a:pt x="2945130" y="463550"/>
                    <a:pt x="2946400" y="477520"/>
                  </a:cubicBezTo>
                  <a:cubicBezTo>
                    <a:pt x="2947670" y="491490"/>
                    <a:pt x="2945130" y="509270"/>
                    <a:pt x="2936240" y="520700"/>
                  </a:cubicBezTo>
                  <a:cubicBezTo>
                    <a:pt x="2926080" y="533400"/>
                    <a:pt x="2915920" y="539750"/>
                    <a:pt x="2885440" y="547370"/>
                  </a:cubicBezTo>
                  <a:cubicBezTo>
                    <a:pt x="2700020" y="593090"/>
                    <a:pt x="1219200" y="539750"/>
                    <a:pt x="819150" y="552450"/>
                  </a:cubicBezTo>
                  <a:cubicBezTo>
                    <a:pt x="655320" y="557530"/>
                    <a:pt x="566420" y="552450"/>
                    <a:pt x="472440" y="574040"/>
                  </a:cubicBezTo>
                  <a:cubicBezTo>
                    <a:pt x="402590" y="590550"/>
                    <a:pt x="336550" y="647700"/>
                    <a:pt x="297180" y="647700"/>
                  </a:cubicBezTo>
                  <a:cubicBezTo>
                    <a:pt x="278130" y="647700"/>
                    <a:pt x="264160" y="641350"/>
                    <a:pt x="254000" y="631190"/>
                  </a:cubicBezTo>
                  <a:cubicBezTo>
                    <a:pt x="242570" y="621030"/>
                    <a:pt x="233680" y="603250"/>
                    <a:pt x="232410" y="589280"/>
                  </a:cubicBezTo>
                  <a:cubicBezTo>
                    <a:pt x="231140" y="575310"/>
                    <a:pt x="233680" y="556260"/>
                    <a:pt x="242570" y="544830"/>
                  </a:cubicBezTo>
                  <a:cubicBezTo>
                    <a:pt x="252730" y="530860"/>
                    <a:pt x="276860" y="518160"/>
                    <a:pt x="297180" y="516890"/>
                  </a:cubicBezTo>
                  <a:cubicBezTo>
                    <a:pt x="321310" y="514350"/>
                    <a:pt x="350520" y="537210"/>
                    <a:pt x="377190" y="542290"/>
                  </a:cubicBezTo>
                  <a:cubicBezTo>
                    <a:pt x="403860" y="547370"/>
                    <a:pt x="414020" y="544830"/>
                    <a:pt x="455930" y="544830"/>
                  </a:cubicBezTo>
                  <a:cubicBezTo>
                    <a:pt x="627380" y="547370"/>
                    <a:pt x="1604010" y="500380"/>
                    <a:pt x="1752600" y="535940"/>
                  </a:cubicBezTo>
                  <a:cubicBezTo>
                    <a:pt x="1785620" y="543560"/>
                    <a:pt x="1799590" y="549910"/>
                    <a:pt x="1809750" y="565150"/>
                  </a:cubicBezTo>
                  <a:cubicBezTo>
                    <a:pt x="1819910" y="580390"/>
                    <a:pt x="1821180" y="612140"/>
                    <a:pt x="1817370" y="628650"/>
                  </a:cubicBezTo>
                  <a:cubicBezTo>
                    <a:pt x="1814830" y="640080"/>
                    <a:pt x="1807210" y="648970"/>
                    <a:pt x="1798320" y="656590"/>
                  </a:cubicBezTo>
                  <a:cubicBezTo>
                    <a:pt x="1786890" y="665480"/>
                    <a:pt x="1778000" y="669290"/>
                    <a:pt x="1752600" y="673100"/>
                  </a:cubicBezTo>
                  <a:cubicBezTo>
                    <a:pt x="1639570" y="692150"/>
                    <a:pt x="1023620" y="674370"/>
                    <a:pt x="802640" y="662940"/>
                  </a:cubicBezTo>
                  <a:cubicBezTo>
                    <a:pt x="684530" y="656590"/>
                    <a:pt x="626110" y="652780"/>
                    <a:pt x="530860" y="637540"/>
                  </a:cubicBezTo>
                  <a:cubicBezTo>
                    <a:pt x="422910" y="619760"/>
                    <a:pt x="283210" y="586740"/>
                    <a:pt x="191770" y="556260"/>
                  </a:cubicBezTo>
                  <a:cubicBezTo>
                    <a:pt x="127000" y="534670"/>
                    <a:pt x="59690" y="523240"/>
                    <a:pt x="30480" y="485140"/>
                  </a:cubicBezTo>
                  <a:cubicBezTo>
                    <a:pt x="5080" y="450850"/>
                    <a:pt x="0" y="383540"/>
                    <a:pt x="11430" y="347980"/>
                  </a:cubicBezTo>
                  <a:cubicBezTo>
                    <a:pt x="20320" y="318770"/>
                    <a:pt x="40640" y="303530"/>
                    <a:pt x="73660" y="280670"/>
                  </a:cubicBezTo>
                  <a:cubicBezTo>
                    <a:pt x="140970" y="233680"/>
                    <a:pt x="270510" y="166370"/>
                    <a:pt x="425450" y="135890"/>
                  </a:cubicBezTo>
                  <a:cubicBezTo>
                    <a:pt x="694690" y="82550"/>
                    <a:pt x="1287780" y="152400"/>
                    <a:pt x="1572260" y="130810"/>
                  </a:cubicBezTo>
                  <a:cubicBezTo>
                    <a:pt x="1742440" y="118110"/>
                    <a:pt x="1870710" y="99060"/>
                    <a:pt x="1978660" y="72390"/>
                  </a:cubicBezTo>
                  <a:cubicBezTo>
                    <a:pt x="2053590" y="54610"/>
                    <a:pt x="2120900" y="6350"/>
                    <a:pt x="2162810" y="7620"/>
                  </a:cubicBezTo>
                  <a:cubicBezTo>
                    <a:pt x="2185670" y="7620"/>
                    <a:pt x="2202180" y="16510"/>
                    <a:pt x="2214880" y="27940"/>
                  </a:cubicBezTo>
                  <a:cubicBezTo>
                    <a:pt x="2227580" y="39370"/>
                    <a:pt x="2237740" y="59690"/>
                    <a:pt x="2240280" y="77470"/>
                  </a:cubicBezTo>
                  <a:cubicBezTo>
                    <a:pt x="2242820" y="93980"/>
                    <a:pt x="2237740" y="116840"/>
                    <a:pt x="2227580" y="130810"/>
                  </a:cubicBezTo>
                  <a:cubicBezTo>
                    <a:pt x="2217420" y="144780"/>
                    <a:pt x="2207260" y="154940"/>
                    <a:pt x="2181860" y="162560"/>
                  </a:cubicBezTo>
                  <a:cubicBezTo>
                    <a:pt x="2096770" y="189230"/>
                    <a:pt x="1753870" y="151130"/>
                    <a:pt x="1574800" y="165100"/>
                  </a:cubicBezTo>
                  <a:cubicBezTo>
                    <a:pt x="1430020" y="176530"/>
                    <a:pt x="1254760" y="229870"/>
                    <a:pt x="1186180" y="222250"/>
                  </a:cubicBezTo>
                  <a:cubicBezTo>
                    <a:pt x="1160780" y="219710"/>
                    <a:pt x="1146810" y="212090"/>
                    <a:pt x="1134110" y="201930"/>
                  </a:cubicBezTo>
                  <a:cubicBezTo>
                    <a:pt x="1123950" y="193040"/>
                    <a:pt x="1116330" y="181610"/>
                    <a:pt x="1112520" y="170180"/>
                  </a:cubicBezTo>
                  <a:cubicBezTo>
                    <a:pt x="1108710" y="158750"/>
                    <a:pt x="1104900" y="146050"/>
                    <a:pt x="1107440" y="133350"/>
                  </a:cubicBezTo>
                  <a:cubicBezTo>
                    <a:pt x="1109980" y="118110"/>
                    <a:pt x="1121410" y="95250"/>
                    <a:pt x="1134110" y="83820"/>
                  </a:cubicBezTo>
                  <a:cubicBezTo>
                    <a:pt x="1146810" y="72390"/>
                    <a:pt x="1169670" y="63500"/>
                    <a:pt x="1186180" y="64770"/>
                  </a:cubicBezTo>
                  <a:cubicBezTo>
                    <a:pt x="1201420" y="66040"/>
                    <a:pt x="1210310" y="85090"/>
                    <a:pt x="1230630" y="90170"/>
                  </a:cubicBezTo>
                  <a:cubicBezTo>
                    <a:pt x="1267460" y="100330"/>
                    <a:pt x="1329690" y="86360"/>
                    <a:pt x="1397000" y="93980"/>
                  </a:cubicBezTo>
                  <a:cubicBezTo>
                    <a:pt x="1504950" y="105410"/>
                    <a:pt x="1682750" y="160020"/>
                    <a:pt x="1813560" y="171450"/>
                  </a:cubicBezTo>
                  <a:cubicBezTo>
                    <a:pt x="1929130" y="181610"/>
                    <a:pt x="2081530" y="144780"/>
                    <a:pt x="2143760" y="167640"/>
                  </a:cubicBezTo>
                  <a:cubicBezTo>
                    <a:pt x="2172970" y="179070"/>
                    <a:pt x="2190750" y="199390"/>
                    <a:pt x="2199640" y="217170"/>
                  </a:cubicBezTo>
                  <a:cubicBezTo>
                    <a:pt x="2205990" y="229870"/>
                    <a:pt x="2205990" y="242570"/>
                    <a:pt x="2204720" y="255270"/>
                  </a:cubicBezTo>
                  <a:cubicBezTo>
                    <a:pt x="2203450" y="267970"/>
                    <a:pt x="2199640" y="280670"/>
                    <a:pt x="2190750" y="292100"/>
                  </a:cubicBezTo>
                  <a:cubicBezTo>
                    <a:pt x="2180590" y="304800"/>
                    <a:pt x="2164080" y="318770"/>
                    <a:pt x="2142490" y="325120"/>
                  </a:cubicBezTo>
                  <a:cubicBezTo>
                    <a:pt x="2109470" y="335280"/>
                    <a:pt x="2057400" y="326390"/>
                    <a:pt x="2004060" y="326390"/>
                  </a:cubicBezTo>
                  <a:cubicBezTo>
                    <a:pt x="1932940" y="325120"/>
                    <a:pt x="1850390" y="331470"/>
                    <a:pt x="1752600" y="318770"/>
                  </a:cubicBezTo>
                  <a:cubicBezTo>
                    <a:pt x="1611630" y="300990"/>
                    <a:pt x="1443990" y="224790"/>
                    <a:pt x="1243330" y="201930"/>
                  </a:cubicBezTo>
                  <a:cubicBezTo>
                    <a:pt x="962660" y="170180"/>
                    <a:pt x="335280" y="236220"/>
                    <a:pt x="220980" y="199390"/>
                  </a:cubicBezTo>
                  <a:cubicBezTo>
                    <a:pt x="194310" y="190500"/>
                    <a:pt x="186690" y="182880"/>
                    <a:pt x="177800" y="168910"/>
                  </a:cubicBezTo>
                  <a:cubicBezTo>
                    <a:pt x="168910" y="154940"/>
                    <a:pt x="162560" y="133350"/>
                    <a:pt x="165100" y="116840"/>
                  </a:cubicBezTo>
                  <a:cubicBezTo>
                    <a:pt x="167640" y="100330"/>
                    <a:pt x="176530" y="81280"/>
                    <a:pt x="189230" y="69850"/>
                  </a:cubicBezTo>
                  <a:cubicBezTo>
                    <a:pt x="201930" y="58420"/>
                    <a:pt x="238760" y="50800"/>
                    <a:pt x="238760" y="50800"/>
                  </a:cubicBezTo>
                </a:path>
              </a:pathLst>
            </a:custGeom>
            <a:solidFill>
              <a:srgbClr val="FFFFFF"/>
            </a:solidFill>
            <a:ln cap="sq">
              <a:noFill/>
              <a:prstDash val="solid"/>
              <a:miter/>
            </a:ln>
          </p:spPr>
          <p:txBody>
            <a:bodyPr/>
            <a:lstStyle/>
            <a:p>
              <a:endParaRPr lang="en-I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7421" y="1025779"/>
            <a:ext cx="16673157" cy="8232521"/>
          </a:xfrm>
          <a:prstGeom prst="rect">
            <a:avLst/>
          </a:prstGeom>
        </p:spPr>
        <p:txBody>
          <a:bodyPr lIns="0" tIns="0" rIns="0" bIns="0" rtlCol="0" anchor="t">
            <a:spAutoFit/>
          </a:bodyPr>
          <a:lstStyle/>
          <a:p>
            <a:pPr>
              <a:lnSpc>
                <a:spcPts val="2737"/>
              </a:lnSpc>
            </a:pPr>
            <a:r>
              <a:rPr lang="en-US" sz="2300" spc="89">
                <a:solidFill>
                  <a:srgbClr val="000000"/>
                </a:solidFill>
                <a:latin typeface="Canva Sans"/>
              </a:rPr>
              <a:t>7. Occupancy-Linked Cleaning: Use occupancy data to schedule cleaning tasks more efficiently. For instance, if occupancy is low, cleaning staff can be alerted to perform deep cleaning.</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8. Scent Management: Implement scent management systems that release pleasant fragrances periodically to maintain a fresh atmosphere.</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9. Accessible Technology: Ensure that smart restroom features are accessible to all users, including those with disabilities. Incorporate braille signage and audio cues where necessary.</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10. Smart Toilet Paper Dispensers: Install toilet paper dispensers that monitor usage and automatically order refills when supplies are low.</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11. Energy-Efficient Lighting: Use motion-activated LED lighting to save energy when the restroom is unoccupied and provide adequate lighting when users enter.</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12. Hygiene Stations: Offer hygiene stations with hand sanitizer dispensers and disposable face masks for users who may need them.</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13. Art and Greenery: Enhance the aesthetics of the restroom with art installations, greenery, or living walls to create a more pleasant and calming environment.</a:t>
            </a:r>
          </a:p>
          <a:p>
            <a:pPr>
              <a:lnSpc>
                <a:spcPts val="2737"/>
              </a:lnSpc>
            </a:pPr>
            <a:endParaRPr lang="en-US" sz="2300" spc="89">
              <a:solidFill>
                <a:srgbClr val="000000"/>
              </a:solidFill>
              <a:latin typeface="Canva Sans"/>
            </a:endParaRPr>
          </a:p>
          <a:p>
            <a:pPr>
              <a:lnSpc>
                <a:spcPts val="2737"/>
              </a:lnSpc>
            </a:pPr>
            <a:r>
              <a:rPr lang="en-US" sz="2300" spc="89">
                <a:solidFill>
                  <a:srgbClr val="000000"/>
                </a:solidFill>
                <a:latin typeface="Canva Sans"/>
              </a:rPr>
              <a:t>14. Solar-Powered Amenities: If possible, power some of the restroom's features with solar panels to reduce energy costs and environmental impact.</a:t>
            </a:r>
          </a:p>
          <a:p>
            <a:pPr>
              <a:lnSpc>
                <a:spcPts val="2737"/>
              </a:lnSpc>
            </a:pPr>
            <a:endParaRPr lang="en-US" sz="2300" spc="89">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7778" y="590561"/>
            <a:ext cx="16992443" cy="9048728"/>
          </a:xfrm>
          <a:prstGeom prst="rect">
            <a:avLst/>
          </a:prstGeom>
        </p:spPr>
        <p:txBody>
          <a:bodyPr lIns="0" tIns="0" rIns="0" bIns="0" rtlCol="0" anchor="t">
            <a:spAutoFit/>
          </a:bodyPr>
          <a:lstStyle/>
          <a:p>
            <a:pPr>
              <a:lnSpc>
                <a:spcPts val="4201"/>
              </a:lnSpc>
            </a:pPr>
            <a:r>
              <a:rPr lang="en-US" sz="3000">
                <a:solidFill>
                  <a:srgbClr val="000000"/>
                </a:solidFill>
                <a:latin typeface="Canva Sans Bold"/>
              </a:rPr>
              <a:t>PROJECT OBJECTIVES:</a:t>
            </a:r>
          </a:p>
          <a:p>
            <a:pPr>
              <a:lnSpc>
                <a:spcPts val="4201"/>
              </a:lnSpc>
            </a:pPr>
            <a:r>
              <a:rPr lang="en-US" sz="3000">
                <a:solidFill>
                  <a:srgbClr val="000000"/>
                </a:solidFill>
                <a:latin typeface="Canva Sans"/>
              </a:rPr>
              <a:t>1. Improved Hygiene: Enhance public health by providing clean and well-maintained restroom facilities with touchless fixtures to reduce the spread of germs.</a:t>
            </a:r>
          </a:p>
          <a:p>
            <a:pPr>
              <a:lnSpc>
                <a:spcPts val="4201"/>
              </a:lnSpc>
            </a:pPr>
            <a:endParaRPr lang="en-US" sz="3000">
              <a:solidFill>
                <a:srgbClr val="000000"/>
              </a:solidFill>
              <a:latin typeface="Canva Sans"/>
            </a:endParaRPr>
          </a:p>
          <a:p>
            <a:pPr>
              <a:lnSpc>
                <a:spcPts val="4201"/>
              </a:lnSpc>
            </a:pPr>
            <a:r>
              <a:rPr lang="en-US" sz="3000">
                <a:solidFill>
                  <a:srgbClr val="000000"/>
                </a:solidFill>
                <a:latin typeface="Canva Sans"/>
              </a:rPr>
              <a:t>2. Water and Energy Efficiency: Implement water-saving technologies like low-flow toilets and energy-efficient lighting to reduce resource consumption and operational costs.</a:t>
            </a:r>
          </a:p>
          <a:p>
            <a:pPr>
              <a:lnSpc>
                <a:spcPts val="4201"/>
              </a:lnSpc>
            </a:pPr>
            <a:endParaRPr lang="en-US" sz="3000">
              <a:solidFill>
                <a:srgbClr val="000000"/>
              </a:solidFill>
              <a:latin typeface="Canva Sans"/>
            </a:endParaRPr>
          </a:p>
          <a:p>
            <a:pPr>
              <a:lnSpc>
                <a:spcPts val="4201"/>
              </a:lnSpc>
            </a:pPr>
            <a:r>
              <a:rPr lang="en-US" sz="3000">
                <a:solidFill>
                  <a:srgbClr val="000000"/>
                </a:solidFill>
                <a:latin typeface="Canva Sans"/>
              </a:rPr>
              <a:t>3. Accessibility: Ensure inclusivity by designing restrooms that meet ADA (Americans with Disabilities Act) standards and are accessible to individuals with diverse needs.</a:t>
            </a:r>
          </a:p>
          <a:p>
            <a:pPr>
              <a:lnSpc>
                <a:spcPts val="4201"/>
              </a:lnSpc>
            </a:pPr>
            <a:endParaRPr lang="en-US" sz="3000">
              <a:solidFill>
                <a:srgbClr val="000000"/>
              </a:solidFill>
              <a:latin typeface="Canva Sans"/>
            </a:endParaRPr>
          </a:p>
          <a:p>
            <a:pPr>
              <a:lnSpc>
                <a:spcPts val="4201"/>
              </a:lnSpc>
            </a:pPr>
            <a:r>
              <a:rPr lang="en-US" sz="3000">
                <a:solidFill>
                  <a:srgbClr val="000000"/>
                </a:solidFill>
                <a:latin typeface="Canva Sans"/>
              </a:rPr>
              <a:t>4. Real-time Monitoring: Enable remote monitoring of restroom conditions to address maintenance issues promptly and maintain cleanliness.</a:t>
            </a:r>
          </a:p>
          <a:p>
            <a:pPr>
              <a:lnSpc>
                <a:spcPts val="4201"/>
              </a:lnSpc>
            </a:pPr>
            <a:endParaRPr lang="en-US" sz="3000">
              <a:solidFill>
                <a:srgbClr val="000000"/>
              </a:solidFill>
              <a:latin typeface="Canva Sans"/>
            </a:endParaRPr>
          </a:p>
          <a:p>
            <a:pPr>
              <a:lnSpc>
                <a:spcPts val="4201"/>
              </a:lnSpc>
            </a:pPr>
            <a:r>
              <a:rPr lang="en-US" sz="3000">
                <a:solidFill>
                  <a:srgbClr val="000000"/>
                </a:solidFill>
                <a:latin typeface="Canva Sans"/>
              </a:rPr>
              <a:t>5. Sustainability: Incorporate eco-friendly materials and sustainable building practices to minimize the environmental impact of restroom construction and operation.</a:t>
            </a:r>
          </a:p>
          <a:p>
            <a:pPr>
              <a:lnSpc>
                <a:spcPts val="4201"/>
              </a:lnSpc>
            </a:pPr>
            <a:endParaRPr lang="en-US" sz="3000">
              <a:solidFill>
                <a:srgbClr val="000000"/>
              </a:solidFill>
              <a:latin typeface="Canva Sans"/>
            </a:endParaRPr>
          </a:p>
          <a:p>
            <a:pPr>
              <a:lnSpc>
                <a:spcPts val="4201"/>
              </a:lnSpc>
              <a:spcBef>
                <a:spcPct val="0"/>
              </a:spcBef>
            </a:pPr>
            <a:endParaRPr lang="en-US" sz="3000">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825" y="971550"/>
            <a:ext cx="16930351" cy="8405495"/>
          </a:xfrm>
          <a:prstGeom prst="rect">
            <a:avLst/>
          </a:prstGeom>
        </p:spPr>
        <p:txBody>
          <a:bodyPr lIns="0" tIns="0" rIns="0" bIns="0" rtlCol="0" anchor="t">
            <a:spAutoFit/>
          </a:bodyPr>
          <a:lstStyle/>
          <a:p>
            <a:pPr>
              <a:lnSpc>
                <a:spcPts val="4480"/>
              </a:lnSpc>
            </a:pPr>
            <a:r>
              <a:rPr lang="en-US" sz="3200">
                <a:solidFill>
                  <a:srgbClr val="000000"/>
                </a:solidFill>
                <a:latin typeface="Canva Sans"/>
              </a:rPr>
              <a:t>6. User Convenience: Enhance the user experience through features like occupancy indicators, automatic flush and soap dispensers, and touchless payment systems.</a:t>
            </a:r>
          </a:p>
          <a:p>
            <a:pPr>
              <a:lnSpc>
                <a:spcPts val="4480"/>
              </a:lnSpc>
            </a:pPr>
            <a:endParaRPr lang="en-US" sz="3200">
              <a:solidFill>
                <a:srgbClr val="000000"/>
              </a:solidFill>
              <a:latin typeface="Canva Sans"/>
            </a:endParaRPr>
          </a:p>
          <a:p>
            <a:pPr>
              <a:lnSpc>
                <a:spcPts val="4480"/>
              </a:lnSpc>
            </a:pPr>
            <a:r>
              <a:rPr lang="en-US" sz="3200">
                <a:solidFill>
                  <a:srgbClr val="000000"/>
                </a:solidFill>
                <a:latin typeface="Canva Sans"/>
              </a:rPr>
              <a:t>7. Safety and Security: Implement security measures such as emergency call buttons, well-lit spaces, and surveillance cameras to ensure user safety.</a:t>
            </a:r>
          </a:p>
          <a:p>
            <a:pPr>
              <a:lnSpc>
                <a:spcPts val="4480"/>
              </a:lnSpc>
            </a:pPr>
            <a:endParaRPr lang="en-US" sz="3200">
              <a:solidFill>
                <a:srgbClr val="000000"/>
              </a:solidFill>
              <a:latin typeface="Canva Sans"/>
            </a:endParaRPr>
          </a:p>
          <a:p>
            <a:pPr>
              <a:lnSpc>
                <a:spcPts val="4480"/>
              </a:lnSpc>
            </a:pPr>
            <a:r>
              <a:rPr lang="en-US" sz="3200">
                <a:solidFill>
                  <a:srgbClr val="000000"/>
                </a:solidFill>
                <a:latin typeface="Canva Sans"/>
              </a:rPr>
              <a:t>8. Data Analytics: Utilize data collected from restroom usage to optimize maintenance schedules, identify trends, and improve overall efficiency.</a:t>
            </a:r>
          </a:p>
          <a:p>
            <a:pPr>
              <a:lnSpc>
                <a:spcPts val="4480"/>
              </a:lnSpc>
            </a:pPr>
            <a:endParaRPr lang="en-US" sz="3200">
              <a:solidFill>
                <a:srgbClr val="000000"/>
              </a:solidFill>
              <a:latin typeface="Canva Sans"/>
            </a:endParaRPr>
          </a:p>
          <a:p>
            <a:pPr>
              <a:lnSpc>
                <a:spcPts val="4480"/>
              </a:lnSpc>
            </a:pPr>
            <a:r>
              <a:rPr lang="en-US" sz="3200">
                <a:solidFill>
                  <a:srgbClr val="000000"/>
                </a:solidFill>
                <a:latin typeface="Canva Sans"/>
              </a:rPr>
              <a:t>9. Public Awareness: Promote the availability of smart restrooms through signage and mobile apps to help people easily locate and access them.</a:t>
            </a:r>
          </a:p>
          <a:p>
            <a:pPr>
              <a:lnSpc>
                <a:spcPts val="4480"/>
              </a:lnSpc>
            </a:pPr>
            <a:endParaRPr lang="en-US" sz="3200">
              <a:solidFill>
                <a:srgbClr val="000000"/>
              </a:solidFill>
              <a:latin typeface="Canva Sans"/>
            </a:endParaRPr>
          </a:p>
          <a:p>
            <a:pPr>
              <a:lnSpc>
                <a:spcPts val="4480"/>
              </a:lnSpc>
            </a:pPr>
            <a:r>
              <a:rPr lang="en-US" sz="3200">
                <a:solidFill>
                  <a:srgbClr val="000000"/>
                </a:solidFill>
                <a:latin typeface="Canva Sans"/>
              </a:rPr>
              <a:t>10. Cost-Benefit Analysis: Assess the long-term cost savings and benefits of smart restrooms, including reduced maintenance costs and increased user satisfaction.</a:t>
            </a:r>
          </a:p>
          <a:p>
            <a:pPr>
              <a:lnSpc>
                <a:spcPts val="4480"/>
              </a:lnSpc>
              <a:spcBef>
                <a:spcPct val="0"/>
              </a:spcBef>
            </a:pPr>
            <a:endParaRPr lang="en-US" sz="3200">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13720"/>
            <a:ext cx="16421974" cy="9699591"/>
          </a:xfrm>
          <a:prstGeom prst="rect">
            <a:avLst/>
          </a:prstGeom>
        </p:spPr>
        <p:txBody>
          <a:bodyPr lIns="0" tIns="0" rIns="0" bIns="0" rtlCol="0" anchor="t">
            <a:spAutoFit/>
          </a:bodyPr>
          <a:lstStyle/>
          <a:p>
            <a:pPr algn="ctr">
              <a:lnSpc>
                <a:spcPts val="4551"/>
              </a:lnSpc>
            </a:pPr>
            <a:r>
              <a:rPr lang="en-US" sz="3251">
                <a:solidFill>
                  <a:srgbClr val="000000"/>
                </a:solidFill>
                <a:latin typeface="Canva Sans Bold"/>
              </a:rPr>
              <a:t>VIRTUALIZATION DIAGRAM ON IOT:</a:t>
            </a:r>
          </a:p>
          <a:p>
            <a:pPr algn="r">
              <a:lnSpc>
                <a:spcPts val="4551"/>
              </a:lnSpc>
            </a:pPr>
            <a:r>
              <a:rPr lang="en-US" sz="3251">
                <a:solidFill>
                  <a:srgbClr val="000000"/>
                </a:solidFill>
                <a:latin typeface="Canva Sans"/>
              </a:rPr>
              <a:t> </a:t>
            </a: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r">
              <a:lnSpc>
                <a:spcPts val="4551"/>
              </a:lnSpc>
            </a:pPr>
            <a:endParaRPr lang="en-US" sz="3251">
              <a:solidFill>
                <a:srgbClr val="000000"/>
              </a:solidFill>
              <a:latin typeface="Canva Sans"/>
            </a:endParaRPr>
          </a:p>
          <a:p>
            <a:pPr algn="ctr">
              <a:lnSpc>
                <a:spcPts val="4551"/>
              </a:lnSpc>
            </a:pPr>
            <a:r>
              <a:rPr lang="en-US" sz="3251">
                <a:solidFill>
                  <a:srgbClr val="000000"/>
                </a:solidFill>
                <a:latin typeface="Canva Sans"/>
              </a:rPr>
              <a:t>This is a representation of what would be achieved in project, </a:t>
            </a:r>
          </a:p>
          <a:p>
            <a:pPr algn="ctr">
              <a:lnSpc>
                <a:spcPts val="4551"/>
              </a:lnSpc>
            </a:pPr>
            <a:r>
              <a:rPr lang="en-US" sz="3251">
                <a:solidFill>
                  <a:srgbClr val="000000"/>
                </a:solidFill>
                <a:latin typeface="Canva Sans"/>
              </a:rPr>
              <a:t>In this diagram we can see the automated clog detection system, soap detector, cleaner’s attendance, frequency counter, automated lights and all.</a:t>
            </a:r>
          </a:p>
          <a:p>
            <a:pPr algn="ctr">
              <a:lnSpc>
                <a:spcPts val="4551"/>
              </a:lnSpc>
            </a:pPr>
            <a:endParaRPr lang="en-US" sz="3251">
              <a:solidFill>
                <a:srgbClr val="000000"/>
              </a:solidFill>
              <a:latin typeface="Canva Sans"/>
            </a:endParaRPr>
          </a:p>
          <a:p>
            <a:pPr algn="ctr">
              <a:lnSpc>
                <a:spcPts val="4551"/>
              </a:lnSpc>
              <a:spcBef>
                <a:spcPct val="0"/>
              </a:spcBef>
            </a:pPr>
            <a:endParaRPr lang="en-US" sz="3251">
              <a:solidFill>
                <a:srgbClr val="000000"/>
              </a:solidFill>
              <a:latin typeface="Canva Sans"/>
            </a:endParaRPr>
          </a:p>
        </p:txBody>
      </p:sp>
      <p:sp>
        <p:nvSpPr>
          <p:cNvPr id="3" name="Freeform 3"/>
          <p:cNvSpPr/>
          <p:nvPr/>
        </p:nvSpPr>
        <p:spPr>
          <a:xfrm>
            <a:off x="5987460" y="1532703"/>
            <a:ext cx="5226594" cy="5151499"/>
          </a:xfrm>
          <a:custGeom>
            <a:avLst/>
            <a:gdLst/>
            <a:ahLst/>
            <a:cxnLst/>
            <a:rect l="l" t="t" r="r" b="b"/>
            <a:pathLst>
              <a:path w="5226594" h="5151499">
                <a:moveTo>
                  <a:pt x="0" y="0"/>
                </a:moveTo>
                <a:lnTo>
                  <a:pt x="5226593" y="0"/>
                </a:lnTo>
                <a:lnTo>
                  <a:pt x="5226593" y="5151499"/>
                </a:lnTo>
                <a:lnTo>
                  <a:pt x="0" y="5151499"/>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38600" y="3203447"/>
            <a:ext cx="8923343" cy="6575048"/>
          </a:xfrm>
          <a:custGeom>
            <a:avLst/>
            <a:gdLst/>
            <a:ahLst/>
            <a:cxnLst/>
            <a:rect l="l" t="t" r="r" b="b"/>
            <a:pathLst>
              <a:path w="8923343" h="6575048">
                <a:moveTo>
                  <a:pt x="0" y="0"/>
                </a:moveTo>
                <a:lnTo>
                  <a:pt x="8923343" y="0"/>
                </a:lnTo>
                <a:lnTo>
                  <a:pt x="8923343" y="6575048"/>
                </a:lnTo>
                <a:lnTo>
                  <a:pt x="0" y="6575048"/>
                </a:lnTo>
                <a:lnTo>
                  <a:pt x="0" y="0"/>
                </a:lnTo>
                <a:close/>
              </a:path>
            </a:pathLst>
          </a:custGeom>
          <a:blipFill>
            <a:blip r:embed="rId2"/>
            <a:stretch>
              <a:fillRect b="-2728"/>
            </a:stretch>
          </a:blipFill>
        </p:spPr>
        <p:txBody>
          <a:bodyPr/>
          <a:lstStyle/>
          <a:p>
            <a:endParaRPr lang="en-IN" dirty="0"/>
          </a:p>
        </p:txBody>
      </p:sp>
      <p:sp>
        <p:nvSpPr>
          <p:cNvPr id="3" name="TextBox 3"/>
          <p:cNvSpPr txBox="1"/>
          <p:nvPr/>
        </p:nvSpPr>
        <p:spPr>
          <a:xfrm>
            <a:off x="594930" y="1333500"/>
            <a:ext cx="17098140" cy="2462530"/>
          </a:xfrm>
          <a:prstGeom prst="rect">
            <a:avLst/>
          </a:prstGeom>
        </p:spPr>
        <p:txBody>
          <a:bodyPr wrap="square" lIns="0" tIns="0" rIns="0" bIns="0" rtlCol="0" anchor="t">
            <a:spAutoFit/>
          </a:bodyPr>
          <a:lstStyle/>
          <a:p>
            <a:pPr>
              <a:lnSpc>
                <a:spcPts val="3920"/>
              </a:lnSpc>
            </a:pPr>
            <a:r>
              <a:rPr lang="en-US" sz="2800" dirty="0">
                <a:solidFill>
                  <a:srgbClr val="000000"/>
                </a:solidFill>
                <a:latin typeface="Canva Sans"/>
              </a:rPr>
              <a:t>Raspberry Pi integration refers to the process of incorporating Raspberry Pi single-board computers into various hardware and software systems to perform specific tasks or functions. Raspberry Pi boards are versatile and affordable computing devices that can be integrated into a wide range of applications across various domains.</a:t>
            </a:r>
          </a:p>
          <a:p>
            <a:pPr>
              <a:lnSpc>
                <a:spcPts val="3920"/>
              </a:lnSpc>
              <a:spcBef>
                <a:spcPct val="0"/>
              </a:spcBef>
            </a:pPr>
            <a:endParaRPr lang="en-US" sz="2800" dirty="0">
              <a:solidFill>
                <a:srgbClr val="000000"/>
              </a:solidFill>
              <a:latin typeface="Canva Sans"/>
            </a:endParaRPr>
          </a:p>
        </p:txBody>
      </p:sp>
      <p:sp>
        <p:nvSpPr>
          <p:cNvPr id="4" name="TextBox 4"/>
          <p:cNvSpPr txBox="1"/>
          <p:nvPr/>
        </p:nvSpPr>
        <p:spPr>
          <a:xfrm>
            <a:off x="3505200" y="753110"/>
            <a:ext cx="8923343" cy="580390"/>
          </a:xfrm>
          <a:prstGeom prst="rect">
            <a:avLst/>
          </a:prstGeom>
        </p:spPr>
        <p:txBody>
          <a:bodyPr wrap="square" lIns="0" tIns="0" rIns="0" bIns="0" rtlCol="0" anchor="t">
            <a:spAutoFit/>
          </a:bodyPr>
          <a:lstStyle/>
          <a:p>
            <a:pPr algn="ctr">
              <a:lnSpc>
                <a:spcPts val="4759"/>
              </a:lnSpc>
              <a:spcBef>
                <a:spcPct val="0"/>
              </a:spcBef>
            </a:pPr>
            <a:r>
              <a:rPr lang="en-US" sz="3399" dirty="0">
                <a:solidFill>
                  <a:srgbClr val="000000"/>
                </a:solidFill>
                <a:latin typeface="Canva Sans Bold"/>
              </a:rPr>
              <a:t>RASPBERRY PI INTEGRATION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5761" y="220346"/>
            <a:ext cx="16553539" cy="808354"/>
          </a:xfrm>
          <a:prstGeom prst="rect">
            <a:avLst/>
          </a:prstGeom>
        </p:spPr>
        <p:txBody>
          <a:bodyPr lIns="0" tIns="0" rIns="0" bIns="0" rtlCol="0" anchor="t">
            <a:spAutoFit/>
          </a:bodyPr>
          <a:lstStyle/>
          <a:p>
            <a:pPr algn="ctr">
              <a:lnSpc>
                <a:spcPts val="3780"/>
              </a:lnSpc>
            </a:pPr>
            <a:r>
              <a:rPr lang="en-US" sz="2700">
                <a:solidFill>
                  <a:srgbClr val="000000"/>
                </a:solidFill>
                <a:latin typeface="Canva Sans Bold"/>
              </a:rPr>
              <a:t>CODE IMPLEMENTATION:</a:t>
            </a:r>
          </a:p>
          <a:p>
            <a:pPr>
              <a:lnSpc>
                <a:spcPts val="2660"/>
              </a:lnSpc>
              <a:spcBef>
                <a:spcPct val="0"/>
              </a:spcBef>
            </a:pPr>
            <a:endParaRPr lang="en-US" sz="2700">
              <a:solidFill>
                <a:srgbClr val="000000"/>
              </a:solidFill>
              <a:latin typeface="Canva Sans Bold"/>
            </a:endParaRPr>
          </a:p>
        </p:txBody>
      </p:sp>
      <p:sp>
        <p:nvSpPr>
          <p:cNvPr id="3" name="TextBox 3"/>
          <p:cNvSpPr txBox="1"/>
          <p:nvPr/>
        </p:nvSpPr>
        <p:spPr>
          <a:xfrm>
            <a:off x="1028700" y="624523"/>
            <a:ext cx="15110354" cy="9098280"/>
          </a:xfrm>
          <a:prstGeom prst="rect">
            <a:avLst/>
          </a:prstGeom>
        </p:spPr>
        <p:txBody>
          <a:bodyPr lIns="0" tIns="0" rIns="0" bIns="0" rtlCol="0" anchor="t">
            <a:spAutoFit/>
          </a:bodyPr>
          <a:lstStyle/>
          <a:p>
            <a:pPr>
              <a:lnSpc>
                <a:spcPts val="2520"/>
              </a:lnSpc>
            </a:pPr>
            <a:r>
              <a:rPr lang="en-US" sz="1800">
                <a:solidFill>
                  <a:srgbClr val="000000"/>
                </a:solidFill>
                <a:latin typeface="Canva Sans Bold"/>
              </a:rPr>
              <a:t>Odour Sensor:</a:t>
            </a:r>
          </a:p>
          <a:p>
            <a:pPr>
              <a:lnSpc>
                <a:spcPts val="2520"/>
              </a:lnSpc>
            </a:pPr>
            <a:r>
              <a:rPr lang="en-US" sz="1800">
                <a:solidFill>
                  <a:srgbClr val="000000"/>
                </a:solidFill>
                <a:latin typeface="Canva Sans"/>
              </a:rPr>
              <a:t>import RPi.GPIO as GPIO</a:t>
            </a:r>
          </a:p>
          <a:p>
            <a:pPr>
              <a:lnSpc>
                <a:spcPts val="2520"/>
              </a:lnSpc>
            </a:pPr>
            <a:r>
              <a:rPr lang="en-US" sz="1800">
                <a:solidFill>
                  <a:srgbClr val="000000"/>
                </a:solidFill>
                <a:latin typeface="Canva Sans"/>
              </a:rPr>
              <a:t>import time</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a:rPr>
              <a:t># Set up GPIO mode and pin for the gas sensor</a:t>
            </a:r>
          </a:p>
          <a:p>
            <a:pPr>
              <a:lnSpc>
                <a:spcPts val="2520"/>
              </a:lnSpc>
            </a:pPr>
            <a:r>
              <a:rPr lang="en-US" sz="1800">
                <a:solidFill>
                  <a:srgbClr val="000000"/>
                </a:solidFill>
                <a:latin typeface="Canva Sans"/>
              </a:rPr>
              <a:t>GPIO.setmode(GPIO.BCM)</a:t>
            </a:r>
          </a:p>
          <a:p>
            <a:pPr>
              <a:lnSpc>
                <a:spcPts val="2520"/>
              </a:lnSpc>
            </a:pPr>
            <a:r>
              <a:rPr lang="en-US" sz="1800">
                <a:solidFill>
                  <a:srgbClr val="000000"/>
                </a:solidFill>
                <a:latin typeface="Canva Sans"/>
              </a:rPr>
              <a:t>gas_sensor_pin = 17 # Change this to the GPIO pin connected to your gas sensor</a:t>
            </a:r>
          </a:p>
          <a:p>
            <a:pPr>
              <a:lnSpc>
                <a:spcPts val="2520"/>
              </a:lnSpc>
            </a:pPr>
            <a:r>
              <a:rPr lang="en-US" sz="1800">
                <a:solidFill>
                  <a:srgbClr val="000000"/>
                </a:solidFill>
                <a:latin typeface="Canva Sans"/>
              </a:rPr>
              <a:t>GPIO.setup(gas_sensor_pin, GPIO.IN)</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a:rPr>
              <a:t>def detect_unpleasant_odor():</a:t>
            </a:r>
          </a:p>
          <a:p>
            <a:pPr>
              <a:lnSpc>
                <a:spcPts val="2520"/>
              </a:lnSpc>
            </a:pPr>
            <a:r>
              <a:rPr lang="en-US" sz="1800">
                <a:solidFill>
                  <a:srgbClr val="000000"/>
                </a:solidFill>
                <a:latin typeface="Canva Sans"/>
              </a:rPr>
              <a:t>  try:</a:t>
            </a:r>
          </a:p>
          <a:p>
            <a:pPr>
              <a:lnSpc>
                <a:spcPts val="2520"/>
              </a:lnSpc>
            </a:pPr>
            <a:r>
              <a:rPr lang="en-US" sz="1800">
                <a:solidFill>
                  <a:srgbClr val="000000"/>
                </a:solidFill>
                <a:latin typeface="Canva Sans"/>
              </a:rPr>
              <a:t>    while True:</a:t>
            </a:r>
          </a:p>
          <a:p>
            <a:pPr>
              <a:lnSpc>
                <a:spcPts val="2520"/>
              </a:lnSpc>
            </a:pPr>
            <a:r>
              <a:rPr lang="en-US" sz="1800">
                <a:solidFill>
                  <a:srgbClr val="000000"/>
                </a:solidFill>
                <a:latin typeface="Canva Sans"/>
              </a:rPr>
              <a:t>      # Read the gas sensor input (0 for no gas detected, 1 for gas detected)</a:t>
            </a:r>
          </a:p>
          <a:p>
            <a:pPr>
              <a:lnSpc>
                <a:spcPts val="2520"/>
              </a:lnSpc>
            </a:pPr>
            <a:r>
              <a:rPr lang="en-US" sz="1800">
                <a:solidFill>
                  <a:srgbClr val="000000"/>
                </a:solidFill>
                <a:latin typeface="Canva Sans"/>
              </a:rPr>
              <a:t>      gas_detected = GPIO.input(gas_sensor_pin)</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a:rPr>
              <a:t>      if gas_detected:</a:t>
            </a:r>
          </a:p>
          <a:p>
            <a:pPr>
              <a:lnSpc>
                <a:spcPts val="2520"/>
              </a:lnSpc>
            </a:pPr>
            <a:r>
              <a:rPr lang="en-US" sz="1800">
                <a:solidFill>
                  <a:srgbClr val="000000"/>
                </a:solidFill>
                <a:latin typeface="Canva Sans"/>
              </a:rPr>
              <a:t>print("Unpleasant odor detected!")</a:t>
            </a:r>
          </a:p>
          <a:p>
            <a:pPr>
              <a:lnSpc>
                <a:spcPts val="2520"/>
              </a:lnSpc>
            </a:pPr>
            <a:r>
              <a:rPr lang="en-US" sz="1800">
                <a:solidFill>
                  <a:srgbClr val="000000"/>
                </a:solidFill>
                <a:latin typeface="Canva Sans"/>
              </a:rPr>
              <a:t># You can add code here to trigger an alert, such as sending an email or SMS.</a:t>
            </a:r>
          </a:p>
          <a:p>
            <a:pPr>
              <a:lnSpc>
                <a:spcPts val="2520"/>
              </a:lnSpc>
            </a:pPr>
            <a:r>
              <a:rPr lang="en-US" sz="1800">
                <a:solidFill>
                  <a:srgbClr val="000000"/>
                </a:solidFill>
                <a:latin typeface="Canva Sans"/>
              </a:rPr>
              <a:t>      </a:t>
            </a:r>
          </a:p>
          <a:p>
            <a:pPr>
              <a:lnSpc>
                <a:spcPts val="2520"/>
              </a:lnSpc>
            </a:pPr>
            <a:r>
              <a:rPr lang="en-US" sz="1800">
                <a:solidFill>
                  <a:srgbClr val="000000"/>
                </a:solidFill>
                <a:latin typeface="Canva Sans"/>
              </a:rPr>
              <a:t>      # Wait for a short duration before reading the sensor again</a:t>
            </a:r>
          </a:p>
          <a:p>
            <a:pPr>
              <a:lnSpc>
                <a:spcPts val="2520"/>
              </a:lnSpc>
            </a:pPr>
            <a:r>
              <a:rPr lang="en-US" sz="1800">
                <a:solidFill>
                  <a:srgbClr val="000000"/>
                </a:solidFill>
                <a:latin typeface="Canva Sans"/>
              </a:rPr>
              <a:t>      time.sleep(2) # Adjust the sleep duration as needed</a:t>
            </a:r>
          </a:p>
          <a:p>
            <a:pPr>
              <a:lnSpc>
                <a:spcPts val="2520"/>
              </a:lnSpc>
            </a:pPr>
            <a:r>
              <a:rPr lang="en-US" sz="1800">
                <a:solidFill>
                  <a:srgbClr val="000000"/>
                </a:solidFill>
                <a:latin typeface="Canva Sans"/>
              </a:rPr>
              <a:t>      </a:t>
            </a:r>
          </a:p>
          <a:p>
            <a:pPr>
              <a:lnSpc>
                <a:spcPts val="2520"/>
              </a:lnSpc>
            </a:pPr>
            <a:r>
              <a:rPr lang="en-US" sz="1800">
                <a:solidFill>
                  <a:srgbClr val="000000"/>
                </a:solidFill>
                <a:latin typeface="Canva Sans"/>
              </a:rPr>
              <a:t>  except KeyboardInterrupt:</a:t>
            </a:r>
          </a:p>
          <a:p>
            <a:pPr>
              <a:lnSpc>
                <a:spcPts val="2520"/>
              </a:lnSpc>
            </a:pPr>
            <a:r>
              <a:rPr lang="en-US" sz="1800">
                <a:solidFill>
                  <a:srgbClr val="000000"/>
                </a:solidFill>
                <a:latin typeface="Canva Sans"/>
              </a:rPr>
              <a:t>    print("Exiting...")</a:t>
            </a:r>
          </a:p>
          <a:p>
            <a:pPr>
              <a:lnSpc>
                <a:spcPts val="2520"/>
              </a:lnSpc>
            </a:pPr>
            <a:r>
              <a:rPr lang="en-US" sz="1800">
                <a:solidFill>
                  <a:srgbClr val="000000"/>
                </a:solidFill>
                <a:latin typeface="Canva Sans"/>
              </a:rPr>
              <a:t>  finally:</a:t>
            </a:r>
          </a:p>
          <a:p>
            <a:pPr>
              <a:lnSpc>
                <a:spcPts val="2520"/>
              </a:lnSpc>
            </a:pPr>
            <a:r>
              <a:rPr lang="en-US" sz="1800">
                <a:solidFill>
                  <a:srgbClr val="000000"/>
                </a:solidFill>
                <a:latin typeface="Canva Sans"/>
              </a:rPr>
              <a:t>    GPIO.cleanup()</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a:rPr>
              <a:t>if __name__ == "__main__": detect_unpleasant_odor() </a:t>
            </a:r>
          </a:p>
          <a:p>
            <a:pPr>
              <a:lnSpc>
                <a:spcPts val="2520"/>
              </a:lnSpc>
              <a:spcBef>
                <a:spcPct val="0"/>
              </a:spcBef>
            </a:pPr>
            <a:endParaRPr lang="en-US" sz="180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3278" y="2397760"/>
            <a:ext cx="15776022" cy="5929630"/>
          </a:xfrm>
          <a:prstGeom prst="rect">
            <a:avLst/>
          </a:prstGeom>
        </p:spPr>
        <p:txBody>
          <a:bodyPr lIns="0" tIns="0" rIns="0" bIns="0" rtlCol="0" anchor="t">
            <a:spAutoFit/>
          </a:bodyPr>
          <a:lstStyle/>
          <a:p>
            <a:pPr algn="ctr">
              <a:lnSpc>
                <a:spcPts val="3920"/>
              </a:lnSpc>
            </a:pPr>
            <a:r>
              <a:rPr lang="en-US" sz="2800" dirty="0">
                <a:solidFill>
                  <a:srgbClr val="000000"/>
                </a:solidFill>
                <a:latin typeface="Canva Sans Bold"/>
              </a:rPr>
              <a:t>CONCLUSION:</a:t>
            </a:r>
          </a:p>
          <a:p>
            <a:pPr algn="ctr">
              <a:lnSpc>
                <a:spcPts val="3920"/>
              </a:lnSpc>
            </a:pPr>
            <a:endParaRPr lang="en-US" sz="2800" dirty="0">
              <a:solidFill>
                <a:srgbClr val="000000"/>
              </a:solidFill>
              <a:latin typeface="Canva Sans Bold"/>
            </a:endParaRPr>
          </a:p>
          <a:p>
            <a:pPr>
              <a:lnSpc>
                <a:spcPts val="3920"/>
              </a:lnSpc>
            </a:pPr>
            <a:r>
              <a:rPr lang="en-US" sz="2800" dirty="0">
                <a:solidFill>
                  <a:srgbClr val="000000"/>
                </a:solidFill>
                <a:latin typeface="Canva Sans"/>
              </a:rPr>
              <a:t>A possible conclusion for the smart public restroom project is:</a:t>
            </a:r>
          </a:p>
          <a:p>
            <a:pPr>
              <a:lnSpc>
                <a:spcPts val="3920"/>
              </a:lnSpc>
            </a:pPr>
            <a:r>
              <a:rPr lang="en-US" sz="2800" dirty="0">
                <a:solidFill>
                  <a:srgbClr val="000000"/>
                </a:solidFill>
                <a:latin typeface="Canva Sans"/>
                <a:hlinkClick r:id="rId2" tooltip="https://edgeservices.bing.com/edgesvc/chat?udsframed=1&amp;form=SHORUN&amp;clientscopes=chat,noheader,udsedgeshop,channelstable,&amp;shellsig=b35172cb3f9409a5e0725d9a75750eaf44293ddb&amp;setlang=en-US&amp;darkschemeovr=1#sjevt%7CDiscover.Chat.SydneyClickPageCitation%7Cadpclick%7C0%7C35019f10-a8ea-424a-9046-cff7d085dac8%7C%7B%22sourceAttributions%22%3A%7B%22providerDisplayName%22%3A%22Creating%20a...%22%2C%22pageType%22%3A%22pdf%22%2C%22pageIndex%22%3A3%2C%22relatedPageUrl%22%3A%22file%253A%252F%252F%252FD%253A%252FDownloads%252Fsmart%252520public%252520restroom%2525202.pdf%22%2C%22lineIndex%22%3A2%2C%22highlightText%22%3A%22Creating%20a%20smart%20public%20restroom%20involves%20integrating%20various%20technologies%20for%20%5Cr%5Cnefficiency%2C%20cleanliness%2C%20and%20user%20experience.%22%2C%22snippets%22%3A%5B%5D%7D%7D">
                  <a:extLst>
                    <a:ext uri="{A12FA001-AC4F-418D-AE19-62706E023703}">
                      <ahyp:hlinkClr xmlns:ahyp="http://schemas.microsoft.com/office/drawing/2018/hyperlinkcolor" val="tx"/>
                    </a:ext>
                  </a:extLst>
                </a:hlinkClick>
              </a:rPr>
              <a:t>The smart public restroom is a comprehensive solution that aims to improve the efficiency, cleanliness, and user experience of public restrooms</a:t>
            </a:r>
            <a:r>
              <a:rPr lang="en-US" sz="2800" dirty="0">
                <a:solidFill>
                  <a:srgbClr val="000000"/>
                </a:solidFill>
                <a:latin typeface="Canva Sans"/>
              </a:rPr>
              <a:t> It integrates various technologies, such as IoT sensors, robotics, touchless fixtures, and data analytics, to create a smart environment that can monitor and optimize restroom functions. The smart public restroom also ensures accessibility, security, and sustainability for all users. The project demonstrates the potential of applying innovation and creativity to solve everyday problems and enhance public health and hygiene.</a:t>
            </a:r>
          </a:p>
          <a:p>
            <a:pPr>
              <a:lnSpc>
                <a:spcPts val="3920"/>
              </a:lnSpc>
            </a:pPr>
            <a:r>
              <a:rPr lang="en-US" sz="2800" dirty="0">
                <a:solidFill>
                  <a:srgbClr val="000000"/>
                </a:solidFill>
                <a:latin typeface="Canva Sans"/>
              </a:rPr>
              <a:t> </a:t>
            </a:r>
          </a:p>
          <a:p>
            <a:pPr>
              <a:lnSpc>
                <a:spcPts val="3920"/>
              </a:lnSpc>
              <a:spcBef>
                <a:spcPct val="0"/>
              </a:spcBef>
            </a:pPr>
            <a:endParaRPr lang="en-US" sz="2800" dirty="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1178</Words>
  <Application>Microsoft Office PowerPoint</Application>
  <PresentationFormat>Custom</PresentationFormat>
  <Paragraphs>110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 IoT project - Phase 2:</dc:title>
  <cp:lastModifiedBy>darsiniswarna110704@outlook.com</cp:lastModifiedBy>
  <cp:revision>2</cp:revision>
  <dcterms:created xsi:type="dcterms:W3CDTF">2006-08-16T00:00:00Z</dcterms:created>
  <dcterms:modified xsi:type="dcterms:W3CDTF">2023-10-11T00:10:05Z</dcterms:modified>
  <dc:identifier>DAFw4Yv79sE</dc:identifier>
</cp:coreProperties>
</file>