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3" r:id="rId3"/>
    <p:sldId id="261" r:id="rId4"/>
    <p:sldId id="262"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70" d="100"/>
          <a:sy n="70" d="100"/>
        </p:scale>
        <p:origin x="6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na Darsini V" userId="3c15e239e916200f" providerId="LiveId" clId="{3ECFB5E4-1BF0-4DCD-86BE-B065E168F4FA}"/>
    <pc:docChg chg="custSel modSld">
      <pc:chgData name="Swarna Darsini V" userId="3c15e239e916200f" providerId="LiveId" clId="{3ECFB5E4-1BF0-4DCD-86BE-B065E168F4FA}" dt="2023-09-29T15:37:15.198" v="326" actId="1037"/>
      <pc:docMkLst>
        <pc:docMk/>
      </pc:docMkLst>
      <pc:sldChg chg="modSp mod">
        <pc:chgData name="Swarna Darsini V" userId="3c15e239e916200f" providerId="LiveId" clId="{3ECFB5E4-1BF0-4DCD-86BE-B065E168F4FA}" dt="2023-09-29T15:35:46.967" v="269" actId="1038"/>
        <pc:sldMkLst>
          <pc:docMk/>
          <pc:sldMk cId="1455476203" sldId="258"/>
        </pc:sldMkLst>
        <pc:spChg chg="mod">
          <ac:chgData name="Swarna Darsini V" userId="3c15e239e916200f" providerId="LiveId" clId="{3ECFB5E4-1BF0-4DCD-86BE-B065E168F4FA}" dt="2023-09-29T15:35:41.151" v="265" actId="1038"/>
          <ac:spMkLst>
            <pc:docMk/>
            <pc:sldMk cId="1455476203" sldId="258"/>
            <ac:spMk id="2" creationId="{8241E3D6-FF09-3556-02D9-FB1DBCC8902C}"/>
          </ac:spMkLst>
        </pc:spChg>
        <pc:spChg chg="mod">
          <ac:chgData name="Swarna Darsini V" userId="3c15e239e916200f" providerId="LiveId" clId="{3ECFB5E4-1BF0-4DCD-86BE-B065E168F4FA}" dt="2023-09-29T15:35:46.967" v="269" actId="1038"/>
          <ac:spMkLst>
            <pc:docMk/>
            <pc:sldMk cId="1455476203" sldId="258"/>
            <ac:spMk id="3" creationId="{65A5EF0A-1559-8C35-F616-5996380B3F1A}"/>
          </ac:spMkLst>
        </pc:spChg>
      </pc:sldChg>
      <pc:sldChg chg="modSp mod">
        <pc:chgData name="Swarna Darsini V" userId="3c15e239e916200f" providerId="LiveId" clId="{3ECFB5E4-1BF0-4DCD-86BE-B065E168F4FA}" dt="2023-09-29T15:33:08.614" v="108" actId="14100"/>
        <pc:sldMkLst>
          <pc:docMk/>
          <pc:sldMk cId="3775090710" sldId="261"/>
        </pc:sldMkLst>
        <pc:spChg chg="mod">
          <ac:chgData name="Swarna Darsini V" userId="3c15e239e916200f" providerId="LiveId" clId="{3ECFB5E4-1BF0-4DCD-86BE-B065E168F4FA}" dt="2023-09-29T15:32:47.605" v="100" actId="1076"/>
          <ac:spMkLst>
            <pc:docMk/>
            <pc:sldMk cId="3775090710" sldId="261"/>
            <ac:spMk id="2" creationId="{B1E2A13E-0E8F-4F38-973F-FC6F09434AA3}"/>
          </ac:spMkLst>
        </pc:spChg>
        <pc:spChg chg="mod">
          <ac:chgData name="Swarna Darsini V" userId="3c15e239e916200f" providerId="LiveId" clId="{3ECFB5E4-1BF0-4DCD-86BE-B065E168F4FA}" dt="2023-09-29T15:33:08.614" v="108" actId="14100"/>
          <ac:spMkLst>
            <pc:docMk/>
            <pc:sldMk cId="3775090710" sldId="261"/>
            <ac:spMk id="3" creationId="{5F42138B-3A29-7E33-9CF9-CC2F8812BE84}"/>
          </ac:spMkLst>
        </pc:spChg>
      </pc:sldChg>
      <pc:sldChg chg="modSp mod">
        <pc:chgData name="Swarna Darsini V" userId="3c15e239e916200f" providerId="LiveId" clId="{3ECFB5E4-1BF0-4DCD-86BE-B065E168F4FA}" dt="2023-09-29T15:37:15.198" v="326" actId="1037"/>
        <pc:sldMkLst>
          <pc:docMk/>
          <pc:sldMk cId="182240969" sldId="262"/>
        </pc:sldMkLst>
        <pc:spChg chg="mod">
          <ac:chgData name="Swarna Darsini V" userId="3c15e239e916200f" providerId="LiveId" clId="{3ECFB5E4-1BF0-4DCD-86BE-B065E168F4FA}" dt="2023-09-29T15:37:15.198" v="326" actId="1037"/>
          <ac:spMkLst>
            <pc:docMk/>
            <pc:sldMk cId="182240969" sldId="262"/>
            <ac:spMk id="2" creationId="{14F237F7-03CF-8F95-602B-3650CAC7C929}"/>
          </ac:spMkLst>
        </pc:spChg>
        <pc:spChg chg="mod">
          <ac:chgData name="Swarna Darsini V" userId="3c15e239e916200f" providerId="LiveId" clId="{3ECFB5E4-1BF0-4DCD-86BE-B065E168F4FA}" dt="2023-09-29T15:37:11.320" v="322" actId="1037"/>
          <ac:spMkLst>
            <pc:docMk/>
            <pc:sldMk cId="182240969" sldId="262"/>
            <ac:spMk id="3" creationId="{0B79EE64-AB8B-4270-1196-00BAD700CF47}"/>
          </ac:spMkLst>
        </pc:spChg>
      </pc:sldChg>
      <pc:sldChg chg="modSp mod">
        <pc:chgData name="Swarna Darsini V" userId="3c15e239e916200f" providerId="LiveId" clId="{3ECFB5E4-1BF0-4DCD-86BE-B065E168F4FA}" dt="2023-09-29T15:36:15.370" v="273" actId="1076"/>
        <pc:sldMkLst>
          <pc:docMk/>
          <pc:sldMk cId="1659076928" sldId="263"/>
        </pc:sldMkLst>
        <pc:spChg chg="mod">
          <ac:chgData name="Swarna Darsini V" userId="3c15e239e916200f" providerId="LiveId" clId="{3ECFB5E4-1BF0-4DCD-86BE-B065E168F4FA}" dt="2023-09-29T15:36:15.370" v="273" actId="1076"/>
          <ac:spMkLst>
            <pc:docMk/>
            <pc:sldMk cId="1659076928" sldId="263"/>
            <ac:spMk id="3" creationId="{CC474879-C23C-FC4D-D5FB-D0B2FBCDC421}"/>
          </ac:spMkLst>
        </pc:spChg>
      </pc:sldChg>
      <pc:sldChg chg="modSp mod">
        <pc:chgData name="Swarna Darsini V" userId="3c15e239e916200f" providerId="LiveId" clId="{3ECFB5E4-1BF0-4DCD-86BE-B065E168F4FA}" dt="2023-09-29T15:30:44.747" v="29" actId="27636"/>
        <pc:sldMkLst>
          <pc:docMk/>
          <pc:sldMk cId="1299278785" sldId="264"/>
        </pc:sldMkLst>
        <pc:spChg chg="mod">
          <ac:chgData name="Swarna Darsini V" userId="3c15e239e916200f" providerId="LiveId" clId="{3ECFB5E4-1BF0-4DCD-86BE-B065E168F4FA}" dt="2023-09-29T15:30:44.747" v="29" actId="27636"/>
          <ac:spMkLst>
            <pc:docMk/>
            <pc:sldMk cId="1299278785" sldId="264"/>
            <ac:spMk id="3" creationId="{E3697CA1-F078-3C69-56E0-88D102E2842A}"/>
          </ac:spMkLst>
        </pc:spChg>
      </pc:sldChg>
      <pc:sldChg chg="modSp mod">
        <pc:chgData name="Swarna Darsini V" userId="3c15e239e916200f" providerId="LiveId" clId="{3ECFB5E4-1BF0-4DCD-86BE-B065E168F4FA}" dt="2023-09-29T15:34:38.977" v="188" actId="20577"/>
        <pc:sldMkLst>
          <pc:docMk/>
          <pc:sldMk cId="1030944023" sldId="265"/>
        </pc:sldMkLst>
        <pc:spChg chg="mod">
          <ac:chgData name="Swarna Darsini V" userId="3c15e239e916200f" providerId="LiveId" clId="{3ECFB5E4-1BF0-4DCD-86BE-B065E168F4FA}" dt="2023-09-29T15:33:55.283" v="159" actId="1035"/>
          <ac:spMkLst>
            <pc:docMk/>
            <pc:sldMk cId="1030944023" sldId="265"/>
            <ac:spMk id="2" creationId="{E680CA44-7666-047D-612D-C86318BFF023}"/>
          </ac:spMkLst>
        </pc:spChg>
        <pc:spChg chg="mod">
          <ac:chgData name="Swarna Darsini V" userId="3c15e239e916200f" providerId="LiveId" clId="{3ECFB5E4-1BF0-4DCD-86BE-B065E168F4FA}" dt="2023-09-29T15:34:38.977" v="188" actId="20577"/>
          <ac:spMkLst>
            <pc:docMk/>
            <pc:sldMk cId="1030944023" sldId="265"/>
            <ac:spMk id="3" creationId="{B08B2108-DF03-F0DE-298F-37A3FC91AD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29-09-2023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955507" y="2329851"/>
            <a:ext cx="10804072" cy="40011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COMPUTER SCIENCE AND ENGINEERING</a:t>
            </a:r>
          </a:p>
        </p:txBody>
      </p:sp>
      <p:sp>
        <p:nvSpPr>
          <p:cNvPr id="3" name="TextBox 2">
            <a:extLst>
              <a:ext uri="{FF2B5EF4-FFF2-40B4-BE49-F238E27FC236}">
                <a16:creationId xmlns:a16="http://schemas.microsoft.com/office/drawing/2014/main" id="{65A5EF0A-1559-8C35-F616-5996380B3F1A}"/>
              </a:ext>
            </a:extLst>
          </p:cNvPr>
          <p:cNvSpPr txBox="1"/>
          <p:nvPr/>
        </p:nvSpPr>
        <p:spPr>
          <a:xfrm>
            <a:off x="2997493" y="3060637"/>
            <a:ext cx="5600598" cy="2400657"/>
          </a:xfrm>
          <a:prstGeom prst="rect">
            <a:avLst/>
          </a:prstGeom>
          <a:noFill/>
        </p:spPr>
        <p:txBody>
          <a:bodyPr wrap="square" rtlCol="0">
            <a:spAutoFit/>
          </a:bodyPr>
          <a:lstStyle/>
          <a:p>
            <a:r>
              <a:rPr lang="en-IN" sz="2000" b="1" dirty="0">
                <a:latin typeface="Bell MT" panose="02020503060305020303" pitchFamily="18" charset="0"/>
              </a:rPr>
              <a:t>Project name</a:t>
            </a:r>
            <a:r>
              <a:rPr lang="en-IN" sz="2000" b="1" dirty="0">
                <a:latin typeface="Bell MT" panose="02020503060305020303" pitchFamily="18" charset="0"/>
                <a:ea typeface="Yu Gothic UI Semilight" panose="020B0400000000000000" pitchFamily="34" charset="-128"/>
              </a:rPr>
              <a:t>:</a:t>
            </a:r>
            <a:r>
              <a:rPr lang="en-IN" sz="2000" dirty="0">
                <a:latin typeface="Bell MT" panose="02020503060305020303" pitchFamily="18" charset="0"/>
                <a:ea typeface="Yu Gothic UI Semilight" panose="020B0400000000000000" pitchFamily="34" charset="-128"/>
              </a:rPr>
              <a:t> Smart India Restroom</a:t>
            </a:r>
          </a:p>
          <a:p>
            <a:r>
              <a:rPr lang="en-IN" sz="2000" b="1" dirty="0">
                <a:latin typeface="Bell MT" panose="02020503060305020303" pitchFamily="18" charset="0"/>
                <a:ea typeface="Yu Gothic UI Semilight" panose="020B0400000000000000" pitchFamily="34" charset="-128"/>
              </a:rPr>
              <a:t>Team name: </a:t>
            </a:r>
            <a:r>
              <a:rPr lang="en-IN" sz="2000" dirty="0">
                <a:latin typeface="Bell MT" panose="02020503060305020303" pitchFamily="18" charset="0"/>
                <a:ea typeface="Yu Gothic UI Semilight" panose="020B0400000000000000" pitchFamily="34" charset="-128"/>
              </a:rPr>
              <a:t>Proj_224780_Team_3 </a:t>
            </a:r>
          </a:p>
          <a:p>
            <a:r>
              <a:rPr lang="en-IN" sz="2000" b="1" dirty="0">
                <a:latin typeface="Bell MT" panose="02020503060305020303" pitchFamily="18" charset="0"/>
                <a:ea typeface="Yu Gothic UI Semilight" panose="020B0400000000000000" pitchFamily="34" charset="-128"/>
              </a:rPr>
              <a:t>Team members :</a:t>
            </a:r>
          </a:p>
          <a:p>
            <a:r>
              <a:rPr lang="en-IN" dirty="0">
                <a:latin typeface="Bell MT" panose="02020503060305020303" pitchFamily="18" charset="0"/>
                <a:ea typeface="Yu Gothic UI Semilight" panose="020B0400000000000000" pitchFamily="34" charset="-128"/>
              </a:rPr>
              <a:t>	SWARNA DARS</a:t>
            </a:r>
            <a:r>
              <a:rPr lang="en-US" dirty="0">
                <a:latin typeface="Bell MT" panose="02020503060305020303" pitchFamily="18" charset="0"/>
                <a:ea typeface="Yu Gothic UI Semilight" panose="020B0400000000000000" pitchFamily="34" charset="-128"/>
              </a:rPr>
              <a:t>I</a:t>
            </a:r>
            <a:r>
              <a:rPr lang="en-IN" dirty="0">
                <a:latin typeface="Bell MT" panose="02020503060305020303" pitchFamily="18" charset="0"/>
                <a:ea typeface="Yu Gothic UI Semilight" panose="020B0400000000000000" pitchFamily="34" charset="-128"/>
              </a:rPr>
              <a:t>NI</a:t>
            </a:r>
            <a:r>
              <a:rPr lang="en-US" dirty="0">
                <a:latin typeface="Bell MT" panose="02020503060305020303" pitchFamily="18" charset="0"/>
                <a:ea typeface="Yu Gothic UI Semilight" panose="020B0400000000000000" pitchFamily="34" charset="-128"/>
              </a:rPr>
              <a:t> V</a:t>
            </a:r>
            <a:r>
              <a:rPr lang="en-IN" dirty="0">
                <a:latin typeface="Bell MT" panose="02020503060305020303" pitchFamily="18" charset="0"/>
                <a:ea typeface="Yu Gothic UI Semilight" panose="020B0400000000000000" pitchFamily="34" charset="-128"/>
              </a:rPr>
              <a:t>(11332110410</a:t>
            </a:r>
            <a:r>
              <a:rPr lang="en-US" dirty="0">
                <a:latin typeface="Bell MT" panose="02020503060305020303" pitchFamily="18" charset="0"/>
                <a:ea typeface="Yu Gothic UI Semilight" panose="020B0400000000000000" pitchFamily="34" charset="-128"/>
              </a:rPr>
              <a:t>1</a:t>
            </a:r>
            <a:r>
              <a:rPr lang="en-IN" dirty="0">
                <a:latin typeface="Bell MT" panose="02020503060305020303" pitchFamily="18" charset="0"/>
                <a:ea typeface="Yu Gothic UI Semilight" panose="020B0400000000000000" pitchFamily="34" charset="-128"/>
              </a:rPr>
              <a:t>)</a:t>
            </a:r>
          </a:p>
          <a:p>
            <a:r>
              <a:rPr lang="en-IN" dirty="0">
                <a:latin typeface="Bell MT" panose="02020503060305020303" pitchFamily="18" charset="0"/>
                <a:ea typeface="Yu Gothic UI Semilight" panose="020B0400000000000000" pitchFamily="34" charset="-128"/>
              </a:rPr>
              <a:t>	UKKISALA LAKSHMI(113321104104)</a:t>
            </a:r>
          </a:p>
          <a:p>
            <a:r>
              <a:rPr lang="en-IN" dirty="0">
                <a:latin typeface="Bell MT" panose="02020503060305020303" pitchFamily="18" charset="0"/>
                <a:ea typeface="Yu Gothic UI Semilight" panose="020B0400000000000000" pitchFamily="34" charset="-128"/>
              </a:rPr>
              <a:t>	VAISHALI G(113321104106)</a:t>
            </a:r>
          </a:p>
          <a:p>
            <a:r>
              <a:rPr lang="en-IN" dirty="0">
                <a:latin typeface="Bell MT" panose="02020503060305020303" pitchFamily="18" charset="0"/>
                <a:ea typeface="Yu Gothic UI Semilight" panose="020B0400000000000000" pitchFamily="34" charset="-128"/>
              </a:rPr>
              <a:t>	VAISHNAVI G(113321104107)</a:t>
            </a:r>
          </a:p>
          <a:p>
            <a:r>
              <a:rPr lang="en-IN" dirty="0">
                <a:latin typeface="Bell MT" panose="02020503060305020303" pitchFamily="18" charset="0"/>
                <a:ea typeface="Yu Gothic UI Semilight" panose="020B0400000000000000" pitchFamily="34" charset="-128"/>
              </a:rPr>
              <a:t>                VAKATI PRANAVI(113321104108)</a:t>
            </a:r>
          </a:p>
        </p:txBody>
      </p:sp>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1588354" y="1121055"/>
            <a:ext cx="9818914" cy="567191"/>
          </a:xfrm>
        </p:spPr>
        <p:txBody>
          <a:bodyPr>
            <a:normAutofit/>
          </a:bodyPr>
          <a:lstStyle/>
          <a:p>
            <a:pPr algn="l"/>
            <a:r>
              <a:rPr lang="en-IN" sz="2400" b="1" i="0" dirty="0">
                <a:solidFill>
                  <a:srgbClr val="313131"/>
                </a:solidFill>
                <a:effectLst/>
                <a:latin typeface="Bell MT" panose="02020503060305020303" pitchFamily="18" charset="0"/>
              </a:rPr>
              <a:t>Project Definition:</a:t>
            </a:r>
            <a:endParaRPr lang="en-IN" sz="24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588354" y="2002170"/>
            <a:ext cx="9245479" cy="2853660"/>
          </a:xfrm>
        </p:spPr>
        <p:txBody>
          <a:bodyPr>
            <a:noAutofit/>
          </a:bodyPr>
          <a:lstStyle/>
          <a:p>
            <a:pPr algn="l">
              <a:lnSpc>
                <a:spcPct val="150000"/>
              </a:lnSpc>
            </a:pPr>
            <a:r>
              <a:rPr lang="en-US" dirty="0">
                <a:latin typeface="Bell MT" panose="02020503060305020303" pitchFamily="18" charset="0"/>
              </a:rPr>
              <a:t>The "Smart India Restroom using IoT" project aims to transform traditional public restrooms into technologically advanced and efficient facilities by leveraging Internet of Things (IoT) technology. This project is designed to improve sanitation, user experience, and resource management in public restrooms across India.</a:t>
            </a:r>
            <a:endParaRPr lang="en-IN" dirty="0">
              <a:latin typeface="Bell MT" panose="02020503060305020303"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1502228" y="425677"/>
            <a:ext cx="8371114" cy="755423"/>
          </a:xfrm>
        </p:spPr>
        <p:txBody>
          <a:bodyPr>
            <a:normAutofit/>
          </a:bodyPr>
          <a:lstStyle/>
          <a:p>
            <a:pPr algn="l"/>
            <a:r>
              <a:rPr lang="en-IN" sz="2400" b="1" dirty="0">
                <a:latin typeface="Bell MT" panose="02020503060305020303" pitchFamily="18" charset="0"/>
              </a:rPr>
              <a:t>Objectives:</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502228" y="1412218"/>
            <a:ext cx="8964385" cy="5020105"/>
          </a:xfrm>
        </p:spPr>
        <p:txBody>
          <a:bodyPr>
            <a:normAutofit/>
          </a:bodyPr>
          <a:lstStyle/>
          <a:p>
            <a:pPr algn="l">
              <a:lnSpc>
                <a:spcPct val="100000"/>
              </a:lnSpc>
            </a:pPr>
            <a:r>
              <a:rPr lang="en-IN" i="0" dirty="0">
                <a:effectLst/>
                <a:latin typeface="Bell MT" panose="02020503060305020303" pitchFamily="18" charset="0"/>
              </a:rPr>
              <a:t>1. Improved Hygiene and Sanitation.</a:t>
            </a:r>
          </a:p>
          <a:p>
            <a:pPr algn="l">
              <a:lnSpc>
                <a:spcPct val="100000"/>
              </a:lnSpc>
            </a:pPr>
            <a:r>
              <a:rPr lang="en-IN" i="0" dirty="0">
                <a:effectLst/>
                <a:latin typeface="Bell MT" panose="02020503060305020303" pitchFamily="18" charset="0"/>
              </a:rPr>
              <a:t>2. Resource Management</a:t>
            </a:r>
            <a:endParaRPr lang="en-IN" dirty="0">
              <a:latin typeface="Bell MT" panose="02020503060305020303" pitchFamily="18" charset="0"/>
            </a:endParaRPr>
          </a:p>
          <a:p>
            <a:pPr algn="l">
              <a:lnSpc>
                <a:spcPct val="100000"/>
              </a:lnSpc>
            </a:pPr>
            <a:r>
              <a:rPr lang="en-IN" dirty="0">
                <a:latin typeface="Bell MT" panose="02020503060305020303" pitchFamily="18" charset="0"/>
              </a:rPr>
              <a:t>3. Accessibility and Inclusivity</a:t>
            </a:r>
            <a:endParaRPr lang="en-IN" i="0" dirty="0">
              <a:effectLst/>
              <a:latin typeface="Bell MT" panose="02020503060305020303" pitchFamily="18" charset="0"/>
            </a:endParaRPr>
          </a:p>
          <a:p>
            <a:pPr algn="l">
              <a:lnSpc>
                <a:spcPct val="100000"/>
              </a:lnSpc>
            </a:pPr>
            <a:r>
              <a:rPr lang="en-IN" i="0" dirty="0">
                <a:effectLst/>
                <a:latin typeface="Bell MT" panose="02020503060305020303" pitchFamily="18" charset="0"/>
              </a:rPr>
              <a:t>4. User Convenience and Experience</a:t>
            </a:r>
          </a:p>
          <a:p>
            <a:pPr algn="l">
              <a:lnSpc>
                <a:spcPct val="100000"/>
              </a:lnSpc>
            </a:pPr>
            <a:r>
              <a:rPr lang="en-IN" i="0" dirty="0">
                <a:effectLst/>
                <a:latin typeface="Bell MT" panose="02020503060305020303" pitchFamily="18" charset="0"/>
              </a:rPr>
              <a:t>5. Maintenance </a:t>
            </a:r>
            <a:r>
              <a:rPr lang="en-IN" dirty="0">
                <a:latin typeface="Bell MT" panose="02020503060305020303" pitchFamily="18" charset="0"/>
              </a:rPr>
              <a:t>and Remote Monitoring</a:t>
            </a:r>
            <a:endParaRPr lang="en-IN" i="0" dirty="0">
              <a:effectLst/>
              <a:latin typeface="Bell MT" panose="02020503060305020303" pitchFamily="18" charset="0"/>
            </a:endParaRPr>
          </a:p>
          <a:p>
            <a:pPr algn="l">
              <a:lnSpc>
                <a:spcPct val="100000"/>
              </a:lnSpc>
            </a:pPr>
            <a:r>
              <a:rPr lang="en-IN" i="0" dirty="0">
                <a:effectLst/>
                <a:latin typeface="Bell MT" panose="02020503060305020303" pitchFamily="18" charset="0"/>
              </a:rPr>
              <a:t>6. </a:t>
            </a:r>
            <a:r>
              <a:rPr lang="en-IN" dirty="0">
                <a:latin typeface="Bell MT" panose="02020503060305020303" pitchFamily="18" charset="0"/>
              </a:rPr>
              <a:t>Data Analytics and Reporting</a:t>
            </a:r>
            <a:endParaRPr lang="en-IN" i="0" dirty="0">
              <a:effectLst/>
              <a:latin typeface="Bell MT" panose="02020503060305020303" pitchFamily="18" charset="0"/>
            </a:endParaRPr>
          </a:p>
          <a:p>
            <a:pPr algn="l">
              <a:lnSpc>
                <a:spcPct val="100000"/>
              </a:lnSpc>
            </a:pPr>
            <a:r>
              <a:rPr lang="en-IN" i="0" dirty="0">
                <a:effectLst/>
                <a:latin typeface="Bell MT" panose="02020503060305020303" pitchFamily="18" charset="0"/>
              </a:rPr>
              <a:t>7. </a:t>
            </a:r>
            <a:r>
              <a:rPr lang="en-IN" dirty="0">
                <a:latin typeface="Bell MT" panose="02020503060305020303" pitchFamily="18" charset="0"/>
              </a:rPr>
              <a:t>Environmental Sustainability</a:t>
            </a:r>
            <a:endParaRPr lang="en-IN" i="0" dirty="0">
              <a:effectLst/>
              <a:latin typeface="Bell MT" panose="02020503060305020303" pitchFamily="18" charset="0"/>
            </a:endParaRPr>
          </a:p>
          <a:p>
            <a:pPr algn="l">
              <a:lnSpc>
                <a:spcPct val="100000"/>
              </a:lnSpc>
            </a:pPr>
            <a:r>
              <a:rPr lang="en-IN" i="0" dirty="0">
                <a:effectLst/>
                <a:latin typeface="Bell MT" panose="02020503060305020303" pitchFamily="18" charset="0"/>
              </a:rPr>
              <a:t>8. </a:t>
            </a:r>
            <a:r>
              <a:rPr lang="en-IN" dirty="0">
                <a:latin typeface="Bell MT" panose="02020503060305020303" pitchFamily="18" charset="0"/>
              </a:rPr>
              <a:t>Public Awareness and Engagement</a:t>
            </a:r>
            <a:endParaRPr lang="en-IN" i="0" dirty="0">
              <a:effectLst/>
              <a:latin typeface="Bell MT" panose="02020503060305020303" pitchFamily="18" charset="0"/>
            </a:endParaRPr>
          </a:p>
          <a:p>
            <a:pPr algn="l">
              <a:lnSpc>
                <a:spcPct val="100000"/>
              </a:lnSpc>
            </a:pPr>
            <a:r>
              <a:rPr lang="en-IN" dirty="0">
                <a:latin typeface="Bell MT" panose="02020503060305020303" pitchFamily="18" charset="0"/>
              </a:rPr>
              <a:t>9. Water and Energy Efficiency</a:t>
            </a:r>
          </a:p>
          <a:p>
            <a:pPr algn="l">
              <a:lnSpc>
                <a:spcPct val="100000"/>
              </a:lnSpc>
            </a:pPr>
            <a:r>
              <a:rPr lang="en-IN" dirty="0">
                <a:latin typeface="Bell MT" panose="02020503060305020303" pitchFamily="18" charset="0"/>
              </a:rPr>
              <a:t>10. Cost Efficiency</a:t>
            </a: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1323335" y="359787"/>
            <a:ext cx="9144000" cy="641123"/>
          </a:xfrm>
        </p:spPr>
        <p:txBody>
          <a:bodyPr>
            <a:normAutofit/>
          </a:bodyPr>
          <a:lstStyle/>
          <a:p>
            <a:pPr algn="l"/>
            <a:r>
              <a:rPr lang="en-IN" sz="2400" b="1" i="0" dirty="0">
                <a:solidFill>
                  <a:srgbClr val="313131"/>
                </a:solidFill>
                <a:effectLst/>
                <a:latin typeface="Bell MT" panose="02020503060305020303" pitchFamily="18" charset="0"/>
              </a:rPr>
              <a:t>IoT Sensor Design: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1307596" y="1170345"/>
            <a:ext cx="10382490" cy="5134920"/>
          </a:xfrm>
        </p:spPr>
        <p:txBody>
          <a:bodyPr>
            <a:noAutofit/>
          </a:bodyPr>
          <a:lstStyle/>
          <a:p>
            <a:pPr algn="l">
              <a:lnSpc>
                <a:spcPct val="100000"/>
              </a:lnSpc>
            </a:pPr>
            <a:r>
              <a:rPr lang="en-IN" dirty="0">
                <a:latin typeface="Bell MT" panose="02020503060305020303" pitchFamily="18" charset="0"/>
              </a:rPr>
              <a:t>Several IoT sensors and components are used in the smart public restroom system using IoT. Some of them are as follows.</a:t>
            </a:r>
          </a:p>
          <a:p>
            <a:pPr algn="l">
              <a:lnSpc>
                <a:spcPct val="100000"/>
              </a:lnSpc>
            </a:pPr>
            <a:r>
              <a:rPr lang="en-IN" sz="2000" i="0" dirty="0">
                <a:solidFill>
                  <a:srgbClr val="333333"/>
                </a:solidFill>
                <a:effectLst/>
                <a:latin typeface="Bell MT" panose="02020503060305020303" pitchFamily="18" charset="0"/>
              </a:rPr>
              <a:t>1. </a:t>
            </a:r>
            <a:r>
              <a:rPr lang="en-IN" sz="2000" dirty="0">
                <a:solidFill>
                  <a:srgbClr val="333333"/>
                </a:solidFill>
                <a:latin typeface="Bell MT" panose="02020503060305020303" pitchFamily="18" charset="0"/>
              </a:rPr>
              <a:t>Occupancy Sensor</a:t>
            </a:r>
            <a:endParaRPr lang="en-IN" sz="2000" i="0" dirty="0">
              <a:solidFill>
                <a:srgbClr val="333333"/>
              </a:solidFill>
              <a:effectLst/>
              <a:latin typeface="Bell MT" panose="02020503060305020303" pitchFamily="18" charset="0"/>
            </a:endParaRPr>
          </a:p>
          <a:p>
            <a:pPr algn="l">
              <a:lnSpc>
                <a:spcPct val="100000"/>
              </a:lnSpc>
            </a:pPr>
            <a:r>
              <a:rPr lang="en-IN" sz="2000" i="0" dirty="0">
                <a:solidFill>
                  <a:srgbClr val="333333"/>
                </a:solidFill>
                <a:effectLst/>
                <a:latin typeface="Bell MT" panose="02020503060305020303" pitchFamily="18" charset="0"/>
              </a:rPr>
              <a:t>2. </a:t>
            </a:r>
            <a:r>
              <a:rPr lang="en-IN" sz="2000" dirty="0">
                <a:solidFill>
                  <a:srgbClr val="333333"/>
                </a:solidFill>
                <a:latin typeface="Bell MT" panose="02020503060305020303" pitchFamily="18" charset="0"/>
              </a:rPr>
              <a:t>Water Flow Sensor</a:t>
            </a:r>
            <a:endParaRPr lang="en-IN" sz="2000" i="0" dirty="0">
              <a:solidFill>
                <a:srgbClr val="333333"/>
              </a:solidFill>
              <a:effectLst/>
              <a:latin typeface="Bell MT" panose="02020503060305020303" pitchFamily="18" charset="0"/>
            </a:endParaRPr>
          </a:p>
          <a:p>
            <a:pPr algn="l">
              <a:lnSpc>
                <a:spcPct val="100000"/>
              </a:lnSpc>
            </a:pPr>
            <a:r>
              <a:rPr lang="en-IN" sz="2000" i="0" dirty="0">
                <a:solidFill>
                  <a:srgbClr val="333333"/>
                </a:solidFill>
                <a:effectLst/>
                <a:latin typeface="Bell MT" panose="02020503060305020303" pitchFamily="18" charset="0"/>
              </a:rPr>
              <a:t>3. Water </a:t>
            </a:r>
            <a:r>
              <a:rPr lang="en-IN" sz="2000" dirty="0">
                <a:solidFill>
                  <a:srgbClr val="333333"/>
                </a:solidFill>
                <a:latin typeface="Bell MT" panose="02020503060305020303" pitchFamily="18" charset="0"/>
              </a:rPr>
              <a:t>Quality</a:t>
            </a:r>
            <a:r>
              <a:rPr lang="en-IN" sz="2000" i="0" dirty="0">
                <a:solidFill>
                  <a:srgbClr val="333333"/>
                </a:solidFill>
                <a:effectLst/>
                <a:latin typeface="Bell MT" panose="02020503060305020303" pitchFamily="18" charset="0"/>
              </a:rPr>
              <a:t> Sensor</a:t>
            </a:r>
          </a:p>
          <a:p>
            <a:pPr algn="l">
              <a:lnSpc>
                <a:spcPct val="100000"/>
              </a:lnSpc>
            </a:pPr>
            <a:r>
              <a:rPr lang="en-IN" sz="2000" i="0" dirty="0">
                <a:solidFill>
                  <a:srgbClr val="212121"/>
                </a:solidFill>
                <a:effectLst/>
                <a:latin typeface="Bell MT" panose="02020503060305020303" pitchFamily="18" charset="0"/>
              </a:rPr>
              <a:t>4. </a:t>
            </a:r>
            <a:r>
              <a:rPr lang="en-IN" sz="2000" dirty="0">
                <a:solidFill>
                  <a:srgbClr val="212121"/>
                </a:solidFill>
                <a:latin typeface="Bell MT" panose="02020503060305020303" pitchFamily="18" charset="0"/>
              </a:rPr>
              <a:t>Soap and Sanitizer Dispenser Sensor</a:t>
            </a:r>
            <a:endParaRPr lang="en-IN" sz="2000" i="0" dirty="0">
              <a:solidFill>
                <a:srgbClr val="333333"/>
              </a:solidFill>
              <a:effectLst/>
              <a:latin typeface="Bell MT" panose="02020503060305020303" pitchFamily="18" charset="0"/>
            </a:endParaRPr>
          </a:p>
          <a:p>
            <a:pPr algn="l">
              <a:lnSpc>
                <a:spcPct val="100000"/>
              </a:lnSpc>
            </a:pPr>
            <a:r>
              <a:rPr lang="en-IN" sz="2000" i="0" dirty="0">
                <a:solidFill>
                  <a:srgbClr val="212121"/>
                </a:solidFill>
                <a:effectLst/>
                <a:latin typeface="Bell MT" panose="02020503060305020303" pitchFamily="18" charset="0"/>
              </a:rPr>
              <a:t>5. Smart Hand Dryers</a:t>
            </a:r>
          </a:p>
          <a:p>
            <a:pPr algn="l">
              <a:lnSpc>
                <a:spcPct val="100000"/>
              </a:lnSpc>
            </a:pPr>
            <a:r>
              <a:rPr lang="en-IN" sz="2000" dirty="0">
                <a:solidFill>
                  <a:srgbClr val="212121"/>
                </a:solidFill>
                <a:latin typeface="Bell MT" panose="02020503060305020303" pitchFamily="18" charset="0"/>
              </a:rPr>
              <a:t>6. Toilet Flush Sensor</a:t>
            </a:r>
          </a:p>
          <a:p>
            <a:pPr algn="l">
              <a:lnSpc>
                <a:spcPct val="100000"/>
              </a:lnSpc>
            </a:pPr>
            <a:r>
              <a:rPr lang="en-IN" sz="2000" i="0" dirty="0">
                <a:solidFill>
                  <a:srgbClr val="212121"/>
                </a:solidFill>
                <a:effectLst/>
                <a:latin typeface="Bell MT" panose="02020503060305020303" pitchFamily="18" charset="0"/>
              </a:rPr>
              <a:t>7. Waste Bin Fill Level Sensors</a:t>
            </a:r>
          </a:p>
          <a:p>
            <a:pPr algn="l">
              <a:lnSpc>
                <a:spcPct val="100000"/>
              </a:lnSpc>
            </a:pPr>
            <a:r>
              <a:rPr lang="en-IN" sz="2000" dirty="0">
                <a:solidFill>
                  <a:srgbClr val="212121"/>
                </a:solidFill>
                <a:latin typeface="Bell MT" panose="02020503060305020303" pitchFamily="18" charset="0"/>
              </a:rPr>
              <a:t>8. Waste Compactor Sensor</a:t>
            </a:r>
          </a:p>
          <a:p>
            <a:pPr algn="l">
              <a:lnSpc>
                <a:spcPct val="100000"/>
              </a:lnSpc>
            </a:pPr>
            <a:r>
              <a:rPr lang="en-IN" sz="2000" i="0" dirty="0">
                <a:solidFill>
                  <a:srgbClr val="212121"/>
                </a:solidFill>
                <a:effectLst/>
                <a:latin typeface="Bell MT" panose="02020503060305020303" pitchFamily="18" charset="0"/>
              </a:rPr>
              <a:t>9. Emergency Call Buttons</a:t>
            </a:r>
          </a:p>
          <a:p>
            <a:pPr algn="l">
              <a:lnSpc>
                <a:spcPct val="100000"/>
              </a:lnSpc>
            </a:pPr>
            <a:r>
              <a:rPr lang="en-IN" sz="2000" dirty="0">
                <a:solidFill>
                  <a:srgbClr val="212121"/>
                </a:solidFill>
                <a:latin typeface="Bell MT" panose="02020503060305020303" pitchFamily="18" charset="0"/>
              </a:rPr>
              <a:t>10. Temperature and Humidity Sensor</a:t>
            </a:r>
            <a:endParaRPr lang="en-IN" sz="2000" i="0" dirty="0">
              <a:solidFill>
                <a:srgbClr val="333333"/>
              </a:solidFill>
              <a:effectLst/>
              <a:latin typeface="Bell MT" panose="02020503060305020303" pitchFamily="18" charset="0"/>
            </a:endParaRPr>
          </a:p>
          <a:p>
            <a:pPr algn="l">
              <a:lnSpc>
                <a:spcPct val="100000"/>
              </a:lnSpc>
            </a:pPr>
            <a:endParaRPr lang="en-IN" b="1" dirty="0"/>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1451322" y="753034"/>
            <a:ext cx="9144000" cy="585093"/>
          </a:xfrm>
        </p:spPr>
        <p:txBody>
          <a:bodyPr>
            <a:normAutofit/>
          </a:bodyPr>
          <a:lstStyle/>
          <a:p>
            <a:pPr algn="l"/>
            <a:r>
              <a:rPr lang="en-IN" sz="2400" b="1" i="0" dirty="0">
                <a:solidFill>
                  <a:srgbClr val="313131"/>
                </a:solidFill>
                <a:effectLst/>
                <a:latin typeface="Bell MT" panose="02020503060305020303" pitchFamily="18" charset="0"/>
              </a:rPr>
              <a:t>Real-Time Transit Information Platform:</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1451322" y="1621972"/>
            <a:ext cx="9682843" cy="3940629"/>
          </a:xfrm>
        </p:spPr>
        <p:txBody>
          <a:bodyPr>
            <a:normAutofit fontScale="92500" lnSpcReduction="10000"/>
          </a:bodyPr>
          <a:lstStyle/>
          <a:p>
            <a:pPr algn="l">
              <a:lnSpc>
                <a:spcPct val="150000"/>
              </a:lnSpc>
            </a:pPr>
            <a:r>
              <a:rPr lang="en-US" dirty="0">
                <a:latin typeface="Bell MT" panose="02020503060305020303" pitchFamily="18" charset="0"/>
              </a:rPr>
              <a:t>Creating a real-time transit information platform for smart restrooms using IoT involves developing a system that offers timely and relevant information to restroom users. Here are the key components and features of such a platform:</a:t>
            </a:r>
          </a:p>
          <a:p>
            <a:pPr algn="l">
              <a:lnSpc>
                <a:spcPct val="110000"/>
              </a:lnSpc>
            </a:pPr>
            <a:r>
              <a:rPr lang="en-US" dirty="0">
                <a:latin typeface="Bell MT" panose="02020503060305020303" pitchFamily="18" charset="0"/>
              </a:rPr>
              <a:t>1.Occupancy Sensors</a:t>
            </a:r>
          </a:p>
          <a:p>
            <a:pPr algn="l">
              <a:lnSpc>
                <a:spcPct val="110000"/>
              </a:lnSpc>
            </a:pPr>
            <a:r>
              <a:rPr lang="en-US" dirty="0">
                <a:latin typeface="Bell MT" panose="02020503060305020303" pitchFamily="18" charset="0"/>
              </a:rPr>
              <a:t>2.Queue Management</a:t>
            </a:r>
          </a:p>
          <a:p>
            <a:pPr algn="l">
              <a:lnSpc>
                <a:spcPct val="110000"/>
              </a:lnSpc>
            </a:pPr>
            <a:r>
              <a:rPr lang="en-US" dirty="0">
                <a:latin typeface="Bell MT" panose="02020503060305020303" pitchFamily="18" charset="0"/>
              </a:rPr>
              <a:t>3.Cleanliness and Maintenance Status</a:t>
            </a:r>
          </a:p>
          <a:p>
            <a:pPr algn="l">
              <a:lnSpc>
                <a:spcPct val="110000"/>
              </a:lnSpc>
            </a:pPr>
            <a:r>
              <a:rPr lang="en-US" dirty="0">
                <a:latin typeface="Bell MT" panose="02020503060305020303" pitchFamily="18" charset="0"/>
              </a:rPr>
              <a:t>4.Hygiene Monitoring</a:t>
            </a:r>
          </a:p>
          <a:p>
            <a:pPr algn="l">
              <a:lnSpc>
                <a:spcPct val="110000"/>
              </a:lnSpc>
            </a:pPr>
            <a:r>
              <a:rPr lang="en-US" dirty="0">
                <a:latin typeface="Bell MT" panose="02020503060305020303" pitchFamily="18" charset="0"/>
              </a:rPr>
              <a:t>5.Wait Time Prediction</a:t>
            </a:r>
            <a:endParaRPr lang="en-IN" dirty="0">
              <a:latin typeface="Bell MT" panose="02020503060305020303" pitchFamily="18" charset="0"/>
            </a:endParaRPr>
          </a:p>
        </p:txBody>
      </p:sp>
    </p:spTree>
    <p:extLst>
      <p:ext uri="{BB962C8B-B14F-4D97-AF65-F5344CB8AC3E}">
        <p14:creationId xmlns:p14="http://schemas.microsoft.com/office/powerpoint/2010/main"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1478235" y="558949"/>
            <a:ext cx="8572500" cy="391205"/>
          </a:xfrm>
        </p:spPr>
        <p:txBody>
          <a:bodyPr>
            <a:normAutofit fontScale="90000"/>
          </a:bodyPr>
          <a:lstStyle/>
          <a:p>
            <a:pPr algn="l"/>
            <a:r>
              <a:rPr lang="en-IN" sz="2400" b="1" i="0" dirty="0">
                <a:solidFill>
                  <a:srgbClr val="313131"/>
                </a:solidFill>
                <a:effectLst/>
                <a:latin typeface="Bell MT" panose="02020503060305020303" pitchFamily="18" charset="0"/>
              </a:rPr>
              <a:t>Integration Approach: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1382485" y="1113930"/>
            <a:ext cx="9427029" cy="5382404"/>
          </a:xfrm>
        </p:spPr>
        <p:txBody>
          <a:bodyPr>
            <a:noAutofit/>
          </a:bodyPr>
          <a:lstStyle/>
          <a:p>
            <a:pPr algn="just"/>
            <a:r>
              <a:rPr lang="en-US" dirty="0">
                <a:latin typeface="Bell MT" panose="02020503060305020303" pitchFamily="18" charset="0"/>
              </a:rPr>
              <a:t>Integrating IoT technologies into a smart restroom involves connecting various sensors and devices to create an interconnected and efficient ecosystem. Here's an integration approach for a smart restroom using IoT:</a:t>
            </a:r>
          </a:p>
          <a:p>
            <a:pPr algn="l"/>
            <a:r>
              <a:rPr lang="en-US" sz="1900" dirty="0">
                <a:latin typeface="Bell MT" panose="02020503060305020303" pitchFamily="18" charset="0"/>
              </a:rPr>
              <a:t>1. Define Objectives and Requirements</a:t>
            </a:r>
          </a:p>
          <a:p>
            <a:pPr algn="l"/>
            <a:r>
              <a:rPr lang="en-US" sz="1900" dirty="0">
                <a:latin typeface="Bell MT" panose="02020503060305020303" pitchFamily="18" charset="0"/>
              </a:rPr>
              <a:t>2. Sensor Selection and Placement</a:t>
            </a:r>
          </a:p>
          <a:p>
            <a:pPr algn="l"/>
            <a:r>
              <a:rPr lang="en-US" sz="1900" dirty="0">
                <a:latin typeface="Bell MT" panose="02020503060305020303" pitchFamily="18" charset="0"/>
              </a:rPr>
              <a:t>3. IoT Communication Protocol</a:t>
            </a:r>
          </a:p>
          <a:p>
            <a:pPr algn="l"/>
            <a:r>
              <a:rPr lang="en-US" sz="1900" dirty="0">
                <a:latin typeface="Bell MT" panose="02020503060305020303" pitchFamily="18" charset="0"/>
              </a:rPr>
              <a:t>4. Central Control System</a:t>
            </a:r>
          </a:p>
          <a:p>
            <a:pPr algn="l"/>
            <a:r>
              <a:rPr lang="en-US" sz="1900" dirty="0">
                <a:latin typeface="Bell MT" panose="02020503060305020303" pitchFamily="18" charset="0"/>
              </a:rPr>
              <a:t>5. Data Aggregation and Processing</a:t>
            </a:r>
          </a:p>
          <a:p>
            <a:pPr algn="l"/>
            <a:r>
              <a:rPr lang="en-US" sz="1900" dirty="0">
                <a:latin typeface="Bell MT" panose="02020503060305020303" pitchFamily="18" charset="0"/>
              </a:rPr>
              <a:t>6. User Interface Development</a:t>
            </a:r>
          </a:p>
          <a:p>
            <a:pPr algn="l"/>
            <a:r>
              <a:rPr lang="en-US" sz="1900" dirty="0">
                <a:latin typeface="Bell MT" panose="02020503060305020303" pitchFamily="18" charset="0"/>
              </a:rPr>
              <a:t>7. Restroom Access Control</a:t>
            </a:r>
          </a:p>
          <a:p>
            <a:pPr algn="l"/>
            <a:r>
              <a:rPr lang="en-US" sz="1900" dirty="0">
                <a:latin typeface="Bell MT" panose="02020503060305020303" pitchFamily="18" charset="0"/>
              </a:rPr>
              <a:t>8. Resource Management Systems</a:t>
            </a:r>
          </a:p>
          <a:p>
            <a:pPr algn="l"/>
            <a:r>
              <a:rPr lang="en-US" sz="1900" dirty="0">
                <a:latin typeface="Bell MT" panose="02020503060305020303" pitchFamily="18" charset="0"/>
              </a:rPr>
              <a:t>9. Environmental Control Integration</a:t>
            </a:r>
          </a:p>
          <a:p>
            <a:pPr algn="l"/>
            <a:r>
              <a:rPr lang="en-US" sz="1900" dirty="0">
                <a:latin typeface="Bell MT" panose="02020503060305020303" pitchFamily="18" charset="0"/>
              </a:rPr>
              <a:t>10. Cleaning and Maintenance Alerts</a:t>
            </a:r>
            <a:endParaRPr lang="en-IN" sz="1900" dirty="0">
              <a:latin typeface="Bell MT" panose="02020503060305020303" pitchFamily="18" charset="0"/>
            </a:endParaRPr>
          </a:p>
        </p:txBody>
      </p:sp>
    </p:spTree>
    <p:extLst>
      <p:ext uri="{BB962C8B-B14F-4D97-AF65-F5344CB8AC3E}">
        <p14:creationId xmlns:p14="http://schemas.microsoft.com/office/powerpoint/2010/main" val="1030944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405</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Bell MT</vt:lpstr>
      <vt:lpstr>Calibri</vt:lpstr>
      <vt:lpstr>Calibri Light</vt:lpstr>
      <vt:lpstr>Office Theme</vt:lpstr>
      <vt:lpstr>PowerPoint Presentation</vt:lpstr>
      <vt:lpstr>Project Definition:</vt:lpstr>
      <vt:lpstr>Objectives:</vt:lpstr>
      <vt:lpstr>IoT Sensor Design: </vt:lpstr>
      <vt:lpstr>Real-Time Transit Information Platform:</vt:lpstr>
      <vt:lpstr>Integration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Swarna Darsini V</cp:lastModifiedBy>
  <cp:revision>3</cp:revision>
  <dcterms:created xsi:type="dcterms:W3CDTF">2023-09-29T07:14:55Z</dcterms:created>
  <dcterms:modified xsi:type="dcterms:W3CDTF">2023-09-29T15:37:24Z</dcterms:modified>
</cp:coreProperties>
</file>