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dvent Pro" panose="020B0604020202020204" charset="0"/>
      <p:regular r:id="rId19"/>
      <p:bold r:id="rId20"/>
      <p:italic r:id="rId21"/>
      <p:boldItalic r:id="rId22"/>
    </p:embeddedFont>
    <p:embeddedFont>
      <p:font typeface="Advent Pro Medium" panose="020B0604020202020204" charset="0"/>
      <p:regular r:id="rId23"/>
      <p:bold r:id="rId24"/>
      <p:italic r:id="rId25"/>
      <p:boldItalic r:id="rId26"/>
    </p:embeddedFont>
    <p:embeddedFont>
      <p:font typeface="Albert Sans" panose="020B0604020202020204"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eb8a69e184417fb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eb8a69e184417fb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554360b5e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9554360b5e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554360b5e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554360b5e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554360b5e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554360b5e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9554360b5e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9554360b5e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554360b5e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554360b5e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4c8badaad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4c8badaa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554360b5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554360b5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341964a9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341964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341964a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341964a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5a4237a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5a4237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a4237a1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5a4237a1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5a4237a1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5a4237a1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341964a9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341964a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554360b5e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554360b5e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945350" y="1807650"/>
            <a:ext cx="5253300" cy="11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Medium"/>
                <a:ea typeface="Advent Pro Medium"/>
                <a:cs typeface="Advent Pro Medium"/>
                <a:sym typeface="Advent Pr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1945350" y="2914350"/>
            <a:ext cx="52533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lbert Sans"/>
                <a:ea typeface="Albert Sans"/>
                <a:cs typeface="Albert Sans"/>
                <a:sym typeface="Albert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1"/>
          <p:cNvSpPr/>
          <p:nvPr/>
        </p:nvSpPr>
        <p:spPr>
          <a:xfrm flipH="1">
            <a:off x="7733707" y="1402400"/>
            <a:ext cx="1626250" cy="3854550"/>
          </a:xfrm>
          <a:custGeom>
            <a:avLst/>
            <a:gdLst/>
            <a:ahLst/>
            <a:cxnLst/>
            <a:rect l="l" t="t" r="r" b="b"/>
            <a:pathLst>
              <a:path w="65050" h="154182" extrusionOk="0">
                <a:moveTo>
                  <a:pt x="3457" y="0"/>
                </a:moveTo>
                <a:lnTo>
                  <a:pt x="0" y="154182"/>
                </a:lnTo>
                <a:lnTo>
                  <a:pt x="65050" y="154182"/>
                </a:lnTo>
                <a:close/>
              </a:path>
            </a:pathLst>
          </a:custGeom>
          <a:solidFill>
            <a:schemeClr val="accent2"/>
          </a:solidFill>
          <a:ln>
            <a:noFill/>
          </a:ln>
          <a:effectLst>
            <a:outerShdw blurRad="214313" dist="76200" dir="10800000" algn="bl" rotWithShape="0">
              <a:srgbClr val="000000">
                <a:alpha val="35000"/>
              </a:srgbClr>
            </a:outerShdw>
          </a:effectLst>
        </p:spPr>
      </p:sp>
      <p:sp>
        <p:nvSpPr>
          <p:cNvPr id="63" name="Google Shape;63;p11"/>
          <p:cNvSpPr/>
          <p:nvPr/>
        </p:nvSpPr>
        <p:spPr>
          <a:xfrm flipH="1">
            <a:off x="7249636" y="3294816"/>
            <a:ext cx="2110321" cy="1954557"/>
          </a:xfrm>
          <a:custGeom>
            <a:avLst/>
            <a:gdLst/>
            <a:ahLst/>
            <a:cxnLst/>
            <a:rect l="l" t="t" r="r" b="b"/>
            <a:pathLst>
              <a:path w="81994" h="75942" extrusionOk="0">
                <a:moveTo>
                  <a:pt x="1816" y="0"/>
                </a:moveTo>
                <a:lnTo>
                  <a:pt x="0" y="75942"/>
                </a:lnTo>
                <a:lnTo>
                  <a:pt x="81994" y="75337"/>
                </a:lnTo>
                <a:close/>
              </a:path>
            </a:pathLst>
          </a:custGeom>
          <a:solidFill>
            <a:schemeClr val="accent4"/>
          </a:solidFill>
          <a:ln>
            <a:noFill/>
          </a:ln>
          <a:effectLst>
            <a:outerShdw blurRad="214313" dist="76200" dir="10800000" algn="bl" rotWithShape="0">
              <a:srgbClr val="000000">
                <a:alpha val="35000"/>
              </a:srgbClr>
            </a:outerShdw>
          </a:effectLst>
        </p:spPr>
      </p:sp>
      <p:sp>
        <p:nvSpPr>
          <p:cNvPr id="64" name="Google Shape;64;p11"/>
          <p:cNvSpPr/>
          <p:nvPr/>
        </p:nvSpPr>
        <p:spPr>
          <a:xfrm flipH="1">
            <a:off x="-49724" y="-90775"/>
            <a:ext cx="3139480" cy="1951566"/>
          </a:xfrm>
          <a:custGeom>
            <a:avLst/>
            <a:gdLst/>
            <a:ahLst/>
            <a:cxnLst/>
            <a:rect l="l" t="t" r="r" b="b"/>
            <a:pathLst>
              <a:path w="123141" h="76547" extrusionOk="0">
                <a:moveTo>
                  <a:pt x="0" y="303"/>
                </a:moveTo>
                <a:lnTo>
                  <a:pt x="121628" y="0"/>
                </a:lnTo>
                <a:lnTo>
                  <a:pt x="123141" y="76547"/>
                </a:lnTo>
                <a:close/>
              </a:path>
            </a:pathLst>
          </a:custGeom>
          <a:solidFill>
            <a:schemeClr val="accent1"/>
          </a:solidFill>
          <a:ln>
            <a:noFill/>
          </a:ln>
          <a:effectLst>
            <a:outerShdw blurRad="214313" dist="76200" dir="3660000" algn="bl" rotWithShape="0">
              <a:srgbClr val="000000">
                <a:alpha val="35000"/>
              </a:srgbClr>
            </a:outerShdw>
          </a:effectLst>
        </p:spPr>
      </p:sp>
      <p:sp>
        <p:nvSpPr>
          <p:cNvPr id="65" name="Google Shape;65;p11"/>
          <p:cNvSpPr/>
          <p:nvPr/>
        </p:nvSpPr>
        <p:spPr>
          <a:xfrm flipH="1">
            <a:off x="-215963" y="-90775"/>
            <a:ext cx="1762344" cy="3687139"/>
          </a:xfrm>
          <a:custGeom>
            <a:avLst/>
            <a:gdLst/>
            <a:ahLst/>
            <a:cxnLst/>
            <a:rect l="l" t="t" r="r" b="b"/>
            <a:pathLst>
              <a:path w="65655" h="137362" extrusionOk="0">
                <a:moveTo>
                  <a:pt x="0" y="605"/>
                </a:moveTo>
                <a:lnTo>
                  <a:pt x="65655" y="0"/>
                </a:lnTo>
                <a:lnTo>
                  <a:pt x="62327" y="137362"/>
                </a:lnTo>
                <a:close/>
              </a:path>
            </a:pathLst>
          </a:custGeom>
          <a:solidFill>
            <a:schemeClr val="accent5"/>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40400" y="1331250"/>
            <a:ext cx="1290125" cy="3971100"/>
          </a:xfrm>
          <a:custGeom>
            <a:avLst/>
            <a:gdLst/>
            <a:ahLst/>
            <a:cxnLst/>
            <a:rect l="l" t="t" r="r" b="b"/>
            <a:pathLst>
              <a:path w="51605" h="158844" extrusionOk="0">
                <a:moveTo>
                  <a:pt x="1683" y="0"/>
                </a:moveTo>
                <a:lnTo>
                  <a:pt x="0" y="158844"/>
                </a:lnTo>
                <a:lnTo>
                  <a:pt x="51605" y="158239"/>
                </a:lnTo>
                <a:close/>
              </a:path>
            </a:pathLst>
          </a:custGeom>
          <a:solidFill>
            <a:schemeClr val="accent5"/>
          </a:solidFill>
          <a:ln>
            <a:noFill/>
          </a:ln>
          <a:effectLst>
            <a:outerShdw blurRad="214313" dist="76200" dir="1200000" algn="bl" rotWithShape="0">
              <a:schemeClr val="dk1">
                <a:alpha val="35000"/>
              </a:schemeClr>
            </a:outerShdw>
          </a:effectLst>
        </p:spPr>
      </p:sp>
      <p:sp>
        <p:nvSpPr>
          <p:cNvPr id="69" name="Google Shape;69;p13"/>
          <p:cNvSpPr/>
          <p:nvPr/>
        </p:nvSpPr>
        <p:spPr>
          <a:xfrm>
            <a:off x="-75650" y="3842500"/>
            <a:ext cx="2299450" cy="1406900"/>
          </a:xfrm>
          <a:custGeom>
            <a:avLst/>
            <a:gdLst/>
            <a:ahLst/>
            <a:cxnLst/>
            <a:rect l="l" t="t" r="r" b="b"/>
            <a:pathLst>
              <a:path w="91978" h="56276" extrusionOk="0">
                <a:moveTo>
                  <a:pt x="91978" y="55368"/>
                </a:moveTo>
                <a:lnTo>
                  <a:pt x="0" y="0"/>
                </a:lnTo>
                <a:lnTo>
                  <a:pt x="0" y="56276"/>
                </a:lnTo>
                <a:close/>
              </a:path>
            </a:pathLst>
          </a:custGeom>
          <a:solidFill>
            <a:schemeClr val="accent2"/>
          </a:solidFill>
          <a:ln>
            <a:noFill/>
          </a:ln>
          <a:effectLst>
            <a:outerShdw blurRad="214313" dist="76200" dir="1200000" algn="bl" rotWithShape="0">
              <a:schemeClr val="dk1">
                <a:alpha val="35000"/>
              </a:schemeClr>
            </a:outerShdw>
          </a:effectLst>
        </p:spPr>
      </p:sp>
      <p:sp>
        <p:nvSpPr>
          <p:cNvPr id="70" name="Google Shape;70;p13"/>
          <p:cNvSpPr/>
          <p:nvPr/>
        </p:nvSpPr>
        <p:spPr>
          <a:xfrm>
            <a:off x="8216700" y="-71650"/>
            <a:ext cx="1238275" cy="3044575"/>
          </a:xfrm>
          <a:custGeom>
            <a:avLst/>
            <a:gdLst/>
            <a:ahLst/>
            <a:cxnLst/>
            <a:rect l="l" t="t" r="r" b="b"/>
            <a:pathLst>
              <a:path w="49531" h="121783" extrusionOk="0">
                <a:moveTo>
                  <a:pt x="0" y="574"/>
                </a:moveTo>
                <a:lnTo>
                  <a:pt x="41263" y="121783"/>
                </a:lnTo>
                <a:lnTo>
                  <a:pt x="49531" y="0"/>
                </a:lnTo>
                <a:close/>
              </a:path>
            </a:pathLst>
          </a:custGeom>
          <a:solidFill>
            <a:schemeClr val="dk2"/>
          </a:solidFill>
          <a:ln>
            <a:noFill/>
          </a:ln>
          <a:effectLst>
            <a:outerShdw blurRad="214313" dist="76200" dir="10860000" algn="bl" rotWithShape="0">
              <a:schemeClr val="dk1">
                <a:alpha val="35000"/>
              </a:schemeClr>
            </a:outerShdw>
          </a:effectLst>
        </p:spPr>
      </p:sp>
      <p:sp>
        <p:nvSpPr>
          <p:cNvPr id="71" name="Google Shape;71;p13"/>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2" name="Google Shape;72;p13"/>
          <p:cNvSpPr txBox="1">
            <a:spLocks noGrp="1"/>
          </p:cNvSpPr>
          <p:nvPr>
            <p:ph type="title" idx="2" hasCustomPrompt="1"/>
          </p:nvPr>
        </p:nvSpPr>
        <p:spPr>
          <a:xfrm>
            <a:off x="16825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subTitle" idx="1"/>
          </p:nvPr>
        </p:nvSpPr>
        <p:spPr>
          <a:xfrm>
            <a:off x="11255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407055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4"/>
          </p:nvPr>
        </p:nvSpPr>
        <p:spPr>
          <a:xfrm>
            <a:off x="351360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64586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7" name="Google Shape;77;p13"/>
          <p:cNvSpPr txBox="1">
            <a:spLocks noGrp="1"/>
          </p:cNvSpPr>
          <p:nvPr>
            <p:ph type="subTitle" idx="6"/>
          </p:nvPr>
        </p:nvSpPr>
        <p:spPr>
          <a:xfrm>
            <a:off x="59016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7" hasCustomPrompt="1"/>
          </p:nvPr>
        </p:nvSpPr>
        <p:spPr>
          <a:xfrm>
            <a:off x="16825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subTitle" idx="8"/>
          </p:nvPr>
        </p:nvSpPr>
        <p:spPr>
          <a:xfrm>
            <a:off x="11255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407055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3"/>
          </p:nvPr>
        </p:nvSpPr>
        <p:spPr>
          <a:xfrm>
            <a:off x="351360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4" hasCustomPrompt="1"/>
          </p:nvPr>
        </p:nvSpPr>
        <p:spPr>
          <a:xfrm>
            <a:off x="64586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3" name="Google Shape;83;p13"/>
          <p:cNvSpPr txBox="1">
            <a:spLocks noGrp="1"/>
          </p:cNvSpPr>
          <p:nvPr>
            <p:ph type="subTitle" idx="15"/>
          </p:nvPr>
        </p:nvSpPr>
        <p:spPr>
          <a:xfrm>
            <a:off x="59016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08"/>
        <p:cNvGrpSpPr/>
        <p:nvPr/>
      </p:nvGrpSpPr>
      <p:grpSpPr>
        <a:xfrm>
          <a:off x="0" y="0"/>
          <a:ext cx="0" cy="0"/>
          <a:chOff x="0" y="0"/>
          <a:chExt cx="0" cy="0"/>
        </a:xfrm>
      </p:grpSpPr>
      <p:sp>
        <p:nvSpPr>
          <p:cNvPr id="109" name="Google Shape;109;p16"/>
          <p:cNvSpPr/>
          <p:nvPr/>
        </p:nvSpPr>
        <p:spPr>
          <a:xfrm>
            <a:off x="5831825" y="4220700"/>
            <a:ext cx="3494550" cy="1036250"/>
          </a:xfrm>
          <a:custGeom>
            <a:avLst/>
            <a:gdLst/>
            <a:ahLst/>
            <a:cxnLst/>
            <a:rect l="l" t="t" r="r" b="b"/>
            <a:pathLst>
              <a:path w="139782" h="41450" extrusionOk="0">
                <a:moveTo>
                  <a:pt x="139177" y="0"/>
                </a:moveTo>
                <a:lnTo>
                  <a:pt x="139782" y="41450"/>
                </a:lnTo>
                <a:lnTo>
                  <a:pt x="0" y="39938"/>
                </a:lnTo>
                <a:close/>
              </a:path>
            </a:pathLst>
          </a:custGeom>
          <a:solidFill>
            <a:schemeClr val="accent2"/>
          </a:solidFill>
          <a:ln>
            <a:noFill/>
          </a:ln>
          <a:effectLst>
            <a:outerShdw blurRad="214313" dist="76200" dir="10800000" algn="bl" rotWithShape="0">
              <a:srgbClr val="000000">
                <a:alpha val="35000"/>
              </a:srgbClr>
            </a:outerShdw>
          </a:effectLst>
        </p:spPr>
      </p:sp>
      <p:sp>
        <p:nvSpPr>
          <p:cNvPr id="110" name="Google Shape;110;p16"/>
          <p:cNvSpPr/>
          <p:nvPr/>
        </p:nvSpPr>
        <p:spPr>
          <a:xfrm>
            <a:off x="-75650" y="-45375"/>
            <a:ext cx="1081650" cy="2821350"/>
          </a:xfrm>
          <a:custGeom>
            <a:avLst/>
            <a:gdLst/>
            <a:ahLst/>
            <a:cxnLst/>
            <a:rect l="l" t="t" r="r" b="b"/>
            <a:pathLst>
              <a:path w="43266" h="112854" extrusionOk="0">
                <a:moveTo>
                  <a:pt x="43266" y="0"/>
                </a:moveTo>
                <a:lnTo>
                  <a:pt x="0" y="0"/>
                </a:lnTo>
                <a:lnTo>
                  <a:pt x="0" y="112854"/>
                </a:lnTo>
                <a:close/>
              </a:path>
            </a:pathLst>
          </a:custGeom>
          <a:solidFill>
            <a:schemeClr val="accent5"/>
          </a:solidFill>
          <a:ln>
            <a:noFill/>
          </a:ln>
          <a:effectLst>
            <a:outerShdw blurRad="214313" dist="76200" dir="3660000" algn="bl" rotWithShape="0">
              <a:srgbClr val="000000">
                <a:alpha val="34000"/>
              </a:srgbClr>
            </a:outerShdw>
          </a:effectLst>
        </p:spPr>
      </p:sp>
      <p:sp>
        <p:nvSpPr>
          <p:cNvPr id="111" name="Google Shape;111;p1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12" name="Google Shape;112;p16"/>
          <p:cNvSpPr txBox="1">
            <a:spLocks noGrp="1"/>
          </p:cNvSpPr>
          <p:nvPr>
            <p:ph type="subTitle" idx="1"/>
          </p:nvPr>
        </p:nvSpPr>
        <p:spPr>
          <a:xfrm>
            <a:off x="868773"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subTitle" idx="2"/>
          </p:nvPr>
        </p:nvSpPr>
        <p:spPr>
          <a:xfrm>
            <a:off x="868774"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3392549"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3392550"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subTitle" idx="5"/>
          </p:nvPr>
        </p:nvSpPr>
        <p:spPr>
          <a:xfrm>
            <a:off x="5916326"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6"/>
          <p:cNvSpPr txBox="1">
            <a:spLocks noGrp="1"/>
          </p:cNvSpPr>
          <p:nvPr>
            <p:ph type="subTitle" idx="6"/>
          </p:nvPr>
        </p:nvSpPr>
        <p:spPr>
          <a:xfrm>
            <a:off x="5916327"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6"/>
          <p:cNvSpPr txBox="1">
            <a:spLocks noGrp="1"/>
          </p:cNvSpPr>
          <p:nvPr>
            <p:ph type="subTitle" idx="7"/>
          </p:nvPr>
        </p:nvSpPr>
        <p:spPr>
          <a:xfrm>
            <a:off x="868773"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subTitle" idx="8"/>
          </p:nvPr>
        </p:nvSpPr>
        <p:spPr>
          <a:xfrm>
            <a:off x="868774"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6"/>
          <p:cNvSpPr txBox="1">
            <a:spLocks noGrp="1"/>
          </p:cNvSpPr>
          <p:nvPr>
            <p:ph type="subTitle" idx="9"/>
          </p:nvPr>
        </p:nvSpPr>
        <p:spPr>
          <a:xfrm>
            <a:off x="3392549"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6"/>
          <p:cNvSpPr txBox="1">
            <a:spLocks noGrp="1"/>
          </p:cNvSpPr>
          <p:nvPr>
            <p:ph type="subTitle" idx="13"/>
          </p:nvPr>
        </p:nvSpPr>
        <p:spPr>
          <a:xfrm>
            <a:off x="3392550"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subTitle" idx="14"/>
          </p:nvPr>
        </p:nvSpPr>
        <p:spPr>
          <a:xfrm>
            <a:off x="5916326"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6"/>
          <p:cNvSpPr txBox="1">
            <a:spLocks noGrp="1"/>
          </p:cNvSpPr>
          <p:nvPr>
            <p:ph type="subTitle" idx="15"/>
          </p:nvPr>
        </p:nvSpPr>
        <p:spPr>
          <a:xfrm>
            <a:off x="5916327"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52"/>
        <p:cNvGrpSpPr/>
        <p:nvPr/>
      </p:nvGrpSpPr>
      <p:grpSpPr>
        <a:xfrm>
          <a:off x="0" y="0"/>
          <a:ext cx="0" cy="0"/>
          <a:chOff x="0" y="0"/>
          <a:chExt cx="0" cy="0"/>
        </a:xfrm>
      </p:grpSpPr>
      <p:sp>
        <p:nvSpPr>
          <p:cNvPr id="153" name="Google Shape;153;p22"/>
          <p:cNvSpPr/>
          <p:nvPr/>
        </p:nvSpPr>
        <p:spPr>
          <a:xfrm>
            <a:off x="-151275" y="-157775"/>
            <a:ext cx="3736547" cy="1216717"/>
          </a:xfrm>
          <a:custGeom>
            <a:avLst/>
            <a:gdLst/>
            <a:ahLst/>
            <a:cxnLst/>
            <a:rect l="l" t="t" r="r" b="b"/>
            <a:pathLst>
              <a:path w="144018" h="46896" extrusionOk="0">
                <a:moveTo>
                  <a:pt x="144018" y="2118"/>
                </a:moveTo>
                <a:lnTo>
                  <a:pt x="0" y="46896"/>
                </a:lnTo>
                <a:lnTo>
                  <a:pt x="908" y="0"/>
                </a:lnTo>
                <a:close/>
              </a:path>
            </a:pathLst>
          </a:custGeom>
          <a:solidFill>
            <a:schemeClr val="accent2"/>
          </a:solidFill>
          <a:ln>
            <a:noFill/>
          </a:ln>
          <a:effectLst>
            <a:outerShdw blurRad="214313" dist="76200" dir="3660000" algn="bl" rotWithShape="0">
              <a:srgbClr val="000000">
                <a:alpha val="35000"/>
              </a:srgbClr>
            </a:outerShdw>
          </a:effectLst>
        </p:spPr>
      </p:sp>
      <p:sp>
        <p:nvSpPr>
          <p:cNvPr id="154" name="Google Shape;154;p22"/>
          <p:cNvSpPr/>
          <p:nvPr/>
        </p:nvSpPr>
        <p:spPr>
          <a:xfrm>
            <a:off x="-98325" y="-68075"/>
            <a:ext cx="1535475" cy="3108800"/>
          </a:xfrm>
          <a:custGeom>
            <a:avLst/>
            <a:gdLst/>
            <a:ahLst/>
            <a:cxnLst/>
            <a:rect l="l" t="t" r="r" b="b"/>
            <a:pathLst>
              <a:path w="61419" h="124352" extrusionOk="0">
                <a:moveTo>
                  <a:pt x="61419" y="605"/>
                </a:moveTo>
                <a:lnTo>
                  <a:pt x="0" y="124352"/>
                </a:lnTo>
                <a:lnTo>
                  <a:pt x="1210" y="0"/>
                </a:lnTo>
                <a:close/>
              </a:path>
            </a:pathLst>
          </a:custGeom>
          <a:solidFill>
            <a:schemeClr val="accent4"/>
          </a:solidFill>
          <a:ln>
            <a:noFill/>
          </a:ln>
          <a:effectLst>
            <a:outerShdw blurRad="214313" dist="76200" dir="3660000" algn="bl" rotWithShape="0">
              <a:srgbClr val="000000">
                <a:alpha val="35000"/>
              </a:srgbClr>
            </a:outerShdw>
          </a:effectLst>
        </p:spPr>
      </p:sp>
      <p:sp>
        <p:nvSpPr>
          <p:cNvPr id="155" name="Google Shape;155;p22"/>
          <p:cNvSpPr/>
          <p:nvPr/>
        </p:nvSpPr>
        <p:spPr>
          <a:xfrm>
            <a:off x="7284100" y="2004450"/>
            <a:ext cx="2045469" cy="3260218"/>
          </a:xfrm>
          <a:custGeom>
            <a:avLst/>
            <a:gdLst/>
            <a:ahLst/>
            <a:cxnLst/>
            <a:rect l="l" t="t" r="r" b="b"/>
            <a:pathLst>
              <a:path w="78968" h="125865" extrusionOk="0">
                <a:moveTo>
                  <a:pt x="77758" y="0"/>
                </a:moveTo>
                <a:lnTo>
                  <a:pt x="78968" y="125865"/>
                </a:lnTo>
                <a:lnTo>
                  <a:pt x="0" y="124352"/>
                </a:lnTo>
                <a:close/>
              </a:path>
            </a:pathLst>
          </a:custGeom>
          <a:solidFill>
            <a:schemeClr val="accent5"/>
          </a:solidFill>
          <a:ln>
            <a:noFill/>
          </a:ln>
          <a:effectLst>
            <a:outerShdw blurRad="214313" dist="76200" dir="10680000" algn="bl" rotWithShape="0">
              <a:srgbClr val="000000">
                <a:alpha val="35000"/>
              </a:srgbClr>
            </a:outerShdw>
          </a:effectLst>
        </p:spPr>
      </p:sp>
      <p:sp>
        <p:nvSpPr>
          <p:cNvPr id="156" name="Google Shape;156;p22"/>
          <p:cNvSpPr txBox="1">
            <a:spLocks noGrp="1"/>
          </p:cNvSpPr>
          <p:nvPr>
            <p:ph type="ctrTitle"/>
          </p:nvPr>
        </p:nvSpPr>
        <p:spPr>
          <a:xfrm>
            <a:off x="2186250" y="639234"/>
            <a:ext cx="4771500" cy="108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a:ea typeface="Advent Pro"/>
                <a:cs typeface="Advent Pro"/>
                <a:sym typeface="Advent Pr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57" name="Google Shape;157;p22"/>
          <p:cNvSpPr txBox="1">
            <a:spLocks noGrp="1"/>
          </p:cNvSpPr>
          <p:nvPr>
            <p:ph type="subTitle" idx="1"/>
          </p:nvPr>
        </p:nvSpPr>
        <p:spPr>
          <a:xfrm>
            <a:off x="2186250" y="1644541"/>
            <a:ext cx="4771500" cy="8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atin typeface="Albert Sans"/>
                <a:ea typeface="Albert Sans"/>
                <a:cs typeface="Albert Sans"/>
                <a:sym typeface="Albert Sans"/>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8" name="Google Shape;158;p22"/>
          <p:cNvSpPr txBox="1"/>
          <p:nvPr/>
        </p:nvSpPr>
        <p:spPr>
          <a:xfrm>
            <a:off x="2056800" y="3990666"/>
            <a:ext cx="5030400" cy="51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including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4" name="Google Shape;24;p4"/>
          <p:cNvSpPr txBox="1">
            <a:spLocks noGrp="1"/>
          </p:cNvSpPr>
          <p:nvPr>
            <p:ph type="body" idx="1"/>
          </p:nvPr>
        </p:nvSpPr>
        <p:spPr>
          <a:xfrm>
            <a:off x="716375" y="1152475"/>
            <a:ext cx="7711200" cy="1131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906300" y="321950"/>
            <a:ext cx="6778649" cy="994042"/>
          </a:xfrm>
          <a:prstGeom prst="rect">
            <a:avLst/>
          </a:prstGeom>
          <a:noFill/>
          <a:ln>
            <a:noFill/>
          </a:ln>
        </p:spPr>
      </p:pic>
      <p:sp>
        <p:nvSpPr>
          <p:cNvPr id="171" name="Google Shape;171;p25"/>
          <p:cNvSpPr txBox="1">
            <a:spLocks noGrp="1"/>
          </p:cNvSpPr>
          <p:nvPr>
            <p:ph type="ctrTitle"/>
          </p:nvPr>
        </p:nvSpPr>
        <p:spPr>
          <a:xfrm>
            <a:off x="1637225" y="1510974"/>
            <a:ext cx="6882300" cy="3310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dirty="0">
                <a:latin typeface="Times New Roman"/>
                <a:ea typeface="Times New Roman"/>
                <a:cs typeface="Times New Roman"/>
                <a:sym typeface="Times New Roman"/>
              </a:rPr>
              <a:t>DEPARTMENT OF COMPUTER SCIENCE AND ENGINEERING </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PROJECT NAME: SMART PUBLIC RESTROOM </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NAME: proj_224780_Team_3</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MEMBERS: </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SWARNADARSINI        113321104101</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UKKISALA LAKSHMI  113321104104</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VAISHALI G                   113321104106</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VAISHNAVI G                113321104107</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VAKATI PRANAVI        113321104108</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ctrTitle"/>
          </p:nvPr>
        </p:nvSpPr>
        <p:spPr>
          <a:xfrm>
            <a:off x="2124525" y="251000"/>
            <a:ext cx="3905700" cy="58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PLATFORM REQUIRED</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25" name="Google Shape;225;p34"/>
          <p:cNvSpPr txBox="1">
            <a:spLocks noGrp="1"/>
          </p:cNvSpPr>
          <p:nvPr>
            <p:ph type="subTitle" idx="1"/>
          </p:nvPr>
        </p:nvSpPr>
        <p:spPr>
          <a:xfrm>
            <a:off x="2216775" y="1012250"/>
            <a:ext cx="6323400" cy="3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242424"/>
                </a:solidFill>
                <a:latin typeface="Times New Roman"/>
                <a:ea typeface="Times New Roman"/>
                <a:cs typeface="Times New Roman"/>
                <a:sym typeface="Times New Roman"/>
              </a:rPr>
              <a:t>Data analysis platform:</a:t>
            </a:r>
            <a:endParaRPr sz="22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data collected by smart gateways and smart controllers, a data analysis platform is established to analyze and process public toilet usage data, sanitation data, and energy consumption data, providing city managers with more scientific decision-making basis.</a:t>
            </a:r>
            <a:endParaRPr sz="2000">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300" b="1">
                <a:solidFill>
                  <a:srgbClr val="242424"/>
                </a:solidFill>
                <a:latin typeface="Times New Roman"/>
                <a:ea typeface="Times New Roman"/>
                <a:cs typeface="Times New Roman"/>
                <a:sym typeface="Times New Roman"/>
              </a:rPr>
              <a:t>Intelligent management:</a:t>
            </a:r>
            <a:endParaRPr sz="23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endParaRPr sz="2000" b="1">
              <a:solidFill>
                <a:srgbClr val="24242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1699325" y="159375"/>
            <a:ext cx="6933900" cy="66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WEB DEVELOPMENT TECHNOLOGIES:</a:t>
            </a:r>
            <a:endParaRPr sz="2400" b="1">
              <a:latin typeface="Times New Roman"/>
              <a:ea typeface="Times New Roman"/>
              <a:cs typeface="Times New Roman"/>
              <a:sym typeface="Times New Roman"/>
            </a:endParaRPr>
          </a:p>
        </p:txBody>
      </p:sp>
      <p:sp>
        <p:nvSpPr>
          <p:cNvPr id="231" name="Google Shape;231;p35"/>
          <p:cNvSpPr txBox="1">
            <a:spLocks noGrp="1"/>
          </p:cNvSpPr>
          <p:nvPr>
            <p:ph type="subTitle" idx="1"/>
          </p:nvPr>
        </p:nvSpPr>
        <p:spPr>
          <a:xfrm>
            <a:off x="1699325" y="1132200"/>
            <a:ext cx="6447000" cy="39015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 sz="2400">
                <a:latin typeface="Arial"/>
                <a:ea typeface="Arial"/>
                <a:cs typeface="Arial"/>
                <a:sym typeface="Arial"/>
              </a:rPr>
              <a:t>•</a:t>
            </a:r>
            <a:r>
              <a:rPr lang="en" sz="1900" b="1">
                <a:latin typeface="Times New Roman"/>
                <a:ea typeface="Times New Roman"/>
                <a:cs typeface="Times New Roman"/>
                <a:sym typeface="Times New Roman"/>
              </a:rPr>
              <a:t>Front-End</a:t>
            </a:r>
            <a:r>
              <a:rPr lang="en" sz="1900">
                <a:latin typeface="Times New Roman"/>
                <a:ea typeface="Times New Roman"/>
                <a:cs typeface="Times New Roman"/>
                <a:sym typeface="Times New Roman"/>
              </a:rPr>
              <a:t>: You can use HTML, CSS, and JavaScript for creating a web based  dashboard or  user interface. Frameworks like React, Angular, or Vue.js can  simplify the  development process</a:t>
            </a:r>
            <a:endParaRPr sz="1900">
              <a:latin typeface="Times New Roman"/>
              <a:ea typeface="Times New Roman"/>
              <a:cs typeface="Times New Roman"/>
              <a:sym typeface="Times New Roman"/>
            </a:endParaRPr>
          </a:p>
          <a:p>
            <a:pPr marL="12700" lvl="0" indent="0" algn="l" rtl="0">
              <a:lnSpc>
                <a:spcPct val="115000"/>
              </a:lnSpc>
              <a:spcBef>
                <a:spcPts val="1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Back-End</a:t>
            </a:r>
            <a:r>
              <a:rPr lang="en" sz="1900">
                <a:latin typeface="Times New Roman"/>
                <a:ea typeface="Times New Roman"/>
                <a:cs typeface="Times New Roman"/>
                <a:sym typeface="Times New Roman"/>
              </a:rPr>
              <a:t>: You might need a server to handle data processing, user  authentication,  and other backend functionalities. You can use Node.js, Python,  Ruby, or any other server side technology.</a:t>
            </a:r>
            <a:endParaRPr sz="1900">
              <a:latin typeface="Times New Roman"/>
              <a:ea typeface="Times New Roman"/>
              <a:cs typeface="Times New Roman"/>
              <a:sym typeface="Times New Roman"/>
            </a:endParaRPr>
          </a:p>
          <a:p>
            <a:pPr marL="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Databases</a:t>
            </a:r>
            <a:r>
              <a:rPr lang="en" sz="1900">
                <a:latin typeface="Times New Roman"/>
                <a:ea typeface="Times New Roman"/>
                <a:cs typeface="Times New Roman"/>
                <a:sym typeface="Times New Roman"/>
              </a:rPr>
              <a:t>: Use databases (e.g., MySQL, PostgreSQL, MongoDB) to store and  retrieve data.</a:t>
            </a:r>
            <a:endParaRPr sz="1900">
              <a:latin typeface="Times New Roman"/>
              <a:ea typeface="Times New Roman"/>
              <a:cs typeface="Times New Roman"/>
              <a:sym typeface="Times New Roman"/>
            </a:endParaRPr>
          </a:p>
          <a:p>
            <a:pPr marL="12700" marR="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APIs</a:t>
            </a:r>
            <a:r>
              <a:rPr lang="en" sz="1900">
                <a:latin typeface="Times New Roman"/>
                <a:ea typeface="Times New Roman"/>
                <a:cs typeface="Times New Roman"/>
                <a:sym typeface="Times New Roman"/>
              </a:rPr>
              <a:t>: Create APIs to connect the front-end and back-end. RESTful or  GraphQL  APIs are common choices.</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p:nvPr>
        </p:nvSpPr>
        <p:spPr>
          <a:xfrm>
            <a:off x="1782125" y="271150"/>
            <a:ext cx="5961300" cy="1461300"/>
          </a:xfrm>
          <a:prstGeom prst="rect">
            <a:avLst/>
          </a:prstGeom>
        </p:spPr>
        <p:txBody>
          <a:bodyPr spcFirstLastPara="1" wrap="square" lIns="91425" tIns="91425" rIns="91425" bIns="91425" anchor="b" anchorCtr="0">
            <a:noAutofit/>
          </a:bodyPr>
          <a:lstStyle/>
          <a:p>
            <a:pPr marL="0" lvl="0" indent="0" algn="l" rtl="0">
              <a:lnSpc>
                <a:spcPct val="122222"/>
              </a:lnSpc>
              <a:spcBef>
                <a:spcPts val="1900"/>
              </a:spcBef>
              <a:spcAft>
                <a:spcPts val="0"/>
              </a:spcAft>
              <a:buClr>
                <a:schemeClr val="dk1"/>
              </a:buClr>
              <a:buSzPts val="1100"/>
              <a:buFont typeface="Arial"/>
              <a:buNone/>
            </a:pPr>
            <a:r>
              <a:rPr lang="en" sz="2700" b="1">
                <a:solidFill>
                  <a:srgbClr val="212121"/>
                </a:solidFill>
                <a:latin typeface="Times New Roman"/>
                <a:ea typeface="Times New Roman"/>
                <a:cs typeface="Times New Roman"/>
                <a:sym typeface="Times New Roman"/>
              </a:rPr>
              <a:t>Smart Public Toilets Making Public toilet smart and hygienic:</a:t>
            </a:r>
            <a:endParaRPr sz="2700" b="1">
              <a:solidFill>
                <a:srgbClr val="212121"/>
              </a:solidFill>
              <a:latin typeface="Times New Roman"/>
              <a:ea typeface="Times New Roman"/>
              <a:cs typeface="Times New Roman"/>
              <a:sym typeface="Times New Roman"/>
            </a:endParaRPr>
          </a:p>
          <a:p>
            <a:pPr marL="0" lvl="0" indent="0" algn="ctr" rtl="0">
              <a:spcBef>
                <a:spcPts val="600"/>
              </a:spcBef>
              <a:spcAft>
                <a:spcPts val="0"/>
              </a:spcAft>
              <a:buNone/>
            </a:pPr>
            <a:endParaRPr sz="2400">
              <a:latin typeface="Times New Roman"/>
              <a:ea typeface="Times New Roman"/>
              <a:cs typeface="Times New Roman"/>
              <a:sym typeface="Times New Roman"/>
            </a:endParaRPr>
          </a:p>
        </p:txBody>
      </p:sp>
      <p:sp>
        <p:nvSpPr>
          <p:cNvPr id="237" name="Google Shape;237;p36"/>
          <p:cNvSpPr txBox="1">
            <a:spLocks noGrp="1"/>
          </p:cNvSpPr>
          <p:nvPr>
            <p:ph type="subTitle" idx="1"/>
          </p:nvPr>
        </p:nvSpPr>
        <p:spPr>
          <a:xfrm>
            <a:off x="1689125" y="1318475"/>
            <a:ext cx="6054300" cy="3825000"/>
          </a:xfrm>
          <a:prstGeom prst="rect">
            <a:avLst/>
          </a:prstGeom>
        </p:spPr>
        <p:txBody>
          <a:bodyPr spcFirstLastPara="1" wrap="square" lIns="91425" tIns="91425" rIns="91425" bIns="91425" anchor="t" anchorCtr="0">
            <a:noAutofit/>
          </a:bodyPr>
          <a:lstStyle/>
          <a:p>
            <a:pPr marL="0" lvl="0" indent="0" algn="l" rtl="0">
              <a:lnSpc>
                <a:spcPct val="104347"/>
              </a:lnSpc>
              <a:spcBef>
                <a:spcPts val="1900"/>
              </a:spcBef>
              <a:spcAft>
                <a:spcPts val="0"/>
              </a:spcAft>
              <a:buNone/>
            </a:pPr>
            <a:r>
              <a:rPr lang="en" sz="2150" b="1">
                <a:solidFill>
                  <a:srgbClr val="333333"/>
                </a:solidFill>
                <a:latin typeface="Times New Roman"/>
                <a:ea typeface="Times New Roman"/>
                <a:cs typeface="Times New Roman"/>
                <a:sym typeface="Times New Roman"/>
              </a:rPr>
              <a:t>USER COUNTER:</a:t>
            </a:r>
            <a:r>
              <a:rPr lang="en" sz="2150">
                <a:solidFill>
                  <a:srgbClr val="333333"/>
                </a:solidFill>
                <a:latin typeface="Times New Roman"/>
                <a:ea typeface="Times New Roman"/>
                <a:cs typeface="Times New Roman"/>
                <a:sym typeface="Times New Roman"/>
              </a:rP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 </a:t>
            </a:r>
            <a:endParaRPr sz="21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None/>
            </a:pPr>
            <a:endParaRPr sz="20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Clr>
                <a:schemeClr val="dk1"/>
              </a:buClr>
              <a:buSzPts val="1100"/>
              <a:buFont typeface="Arial"/>
              <a:buNone/>
            </a:pPr>
            <a:endParaRPr sz="1950" b="1">
              <a:solidFill>
                <a:srgbClr val="333333"/>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marL="0" lvl="0" indent="0" algn="l" rtl="0">
              <a:lnSpc>
                <a:spcPct val="115000"/>
              </a:lnSpc>
              <a:spcBef>
                <a:spcPts val="80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809300" y="562975"/>
            <a:ext cx="7927500" cy="12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333333"/>
                </a:solidFill>
                <a:latin typeface="Times New Roman"/>
                <a:ea typeface="Times New Roman"/>
                <a:cs typeface="Times New Roman"/>
                <a:sym typeface="Times New Roman"/>
              </a:rPr>
              <a:t>So, when motion is detected output goes HIGH for 2.7 – 2.9 seconds (approx.) and becomes LOW. Now, its output will not have LOW for the guaranteed period and will become ready to detect motion. </a:t>
            </a:r>
            <a:endParaRPr sz="1900">
              <a:latin typeface="Times New Roman"/>
              <a:ea typeface="Times New Roman"/>
              <a:cs typeface="Times New Roman"/>
              <a:sym typeface="Times New Roman"/>
            </a:endParaRPr>
          </a:p>
        </p:txBody>
      </p:sp>
      <p:pic>
        <p:nvPicPr>
          <p:cNvPr id="243" name="Google Shape;243;p37"/>
          <p:cNvPicPr preferRelativeResize="0"/>
          <p:nvPr/>
        </p:nvPicPr>
        <p:blipFill>
          <a:blip r:embed="rId3">
            <a:alphaModFix/>
          </a:blip>
          <a:stretch>
            <a:fillRect/>
          </a:stretch>
        </p:blipFill>
        <p:spPr>
          <a:xfrm>
            <a:off x="2491275" y="1760750"/>
            <a:ext cx="4024823" cy="30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2051200" y="314600"/>
            <a:ext cx="5629900" cy="395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ctrTitle"/>
          </p:nvPr>
        </p:nvSpPr>
        <p:spPr>
          <a:xfrm>
            <a:off x="1823500" y="521600"/>
            <a:ext cx="4481100" cy="5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CONCLUSION:</a:t>
            </a:r>
            <a:endParaRPr sz="2300" b="1">
              <a:latin typeface="Times New Roman"/>
              <a:ea typeface="Times New Roman"/>
              <a:cs typeface="Times New Roman"/>
              <a:sym typeface="Times New Roman"/>
            </a:endParaRPr>
          </a:p>
        </p:txBody>
      </p:sp>
      <p:sp>
        <p:nvSpPr>
          <p:cNvPr id="254" name="Google Shape;254;p39"/>
          <p:cNvSpPr txBox="1">
            <a:spLocks noGrp="1"/>
          </p:cNvSpPr>
          <p:nvPr>
            <p:ph type="subTitle" idx="1"/>
          </p:nvPr>
        </p:nvSpPr>
        <p:spPr>
          <a:xfrm>
            <a:off x="1740725" y="1173575"/>
            <a:ext cx="6054300" cy="34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Smart restroom technology is transforming the way we experience public and private restrooms. With features like occupancy sensors, odor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subTitle" idx="1"/>
          </p:nvPr>
        </p:nvSpPr>
        <p:spPr>
          <a:xfrm>
            <a:off x="2485850" y="1711750"/>
            <a:ext cx="4315500" cy="9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ctrTitle"/>
          </p:nvPr>
        </p:nvSpPr>
        <p:spPr>
          <a:xfrm>
            <a:off x="2186250" y="293925"/>
            <a:ext cx="2555700" cy="4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PROJECT:</a:t>
            </a:r>
            <a:endParaRPr sz="2400" b="1">
              <a:latin typeface="Times New Roman"/>
              <a:ea typeface="Times New Roman"/>
              <a:cs typeface="Times New Roman"/>
              <a:sym typeface="Times New Roman"/>
            </a:endParaRPr>
          </a:p>
        </p:txBody>
      </p:sp>
      <p:sp>
        <p:nvSpPr>
          <p:cNvPr id="177" name="Google Shape;177;p26"/>
          <p:cNvSpPr txBox="1">
            <a:spLocks noGrp="1"/>
          </p:cNvSpPr>
          <p:nvPr>
            <p:ph type="subTitle" idx="1"/>
          </p:nvPr>
        </p:nvSpPr>
        <p:spPr>
          <a:xfrm>
            <a:off x="2247825" y="775650"/>
            <a:ext cx="5371200" cy="43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02124"/>
                </a:solidFill>
                <a:latin typeface="Times New Roman"/>
                <a:ea typeface="Times New Roman"/>
                <a:cs typeface="Times New Roman"/>
                <a:sym typeface="Times New Roman"/>
              </a:rPr>
              <a:t>Our smart toilet is the only system in the markets offering concealed arms over the bowl to clean and dry the bowl and surrounding walls up to 80cm. High-pressure ejecting water is mixed with disinfectant; a floor-integrated high-pressure nozzle system ejects water and disinfectant on the floor </a:t>
            </a:r>
            <a:r>
              <a:rPr lang="en" sz="2000">
                <a:solidFill>
                  <a:srgbClr val="333333"/>
                </a:solidFill>
                <a:latin typeface="Times New Roman"/>
                <a:ea typeface="Times New Roman"/>
                <a:cs typeface="Times New Roman"/>
                <a:sym typeface="Times New Roman"/>
              </a:rPr>
              <a:t>The Goal of the system is to monitor and evaluates Toilet Condition In Real-Time, enabling city governments to improve the toilet cleaning &amp; upkeep through:</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Monitoring capabilities</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Actionable intelligence</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Engagement &amp; behavior change</a:t>
            </a:r>
            <a:endParaRPr sz="2000">
              <a:solidFill>
                <a:srgbClr val="333333"/>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2000">
              <a:solidFill>
                <a:srgbClr val="333333"/>
              </a:solidFill>
              <a:latin typeface="Times New Roman"/>
              <a:ea typeface="Times New Roman"/>
              <a:cs typeface="Times New Roman"/>
              <a:sym typeface="Times New Roman"/>
            </a:endParaRPr>
          </a:p>
          <a:p>
            <a:pPr marL="0" lvl="0" indent="0" algn="l" rtl="0">
              <a:spcBef>
                <a:spcPts val="800"/>
              </a:spcBef>
              <a:spcAft>
                <a:spcPts val="0"/>
              </a:spcAft>
              <a:buNone/>
            </a:pPr>
            <a:endParaRPr sz="20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ctrTitle"/>
          </p:nvPr>
        </p:nvSpPr>
        <p:spPr>
          <a:xfrm>
            <a:off x="2186250" y="55875"/>
            <a:ext cx="6177900" cy="14490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500" b="1">
                <a:latin typeface="Times New Roman"/>
                <a:ea typeface="Times New Roman"/>
                <a:cs typeface="Times New Roman"/>
                <a:sym typeface="Times New Roman"/>
              </a:rPr>
              <a:t>Innovation</a:t>
            </a:r>
            <a:r>
              <a:rPr lang="en" sz="2200">
                <a:latin typeface="Albert Sans"/>
                <a:ea typeface="Albert Sans"/>
                <a:cs typeface="Albert Sans"/>
                <a:sym typeface="Albert Sans"/>
              </a:rPr>
              <a:t>: </a:t>
            </a:r>
            <a:endParaRPr sz="2200">
              <a:latin typeface="Albert Sans"/>
              <a:ea typeface="Albert Sans"/>
              <a:cs typeface="Albert Sans"/>
              <a:sym typeface="Albert Sans"/>
            </a:endParaRPr>
          </a:p>
          <a:p>
            <a:pPr marL="0" lvl="0" indent="0" algn="l" rtl="0">
              <a:lnSpc>
                <a:spcPct val="100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Smart public restrooms can greatly enhance user experience and hygiene. Here are some innovative ideas </a:t>
            </a:r>
            <a:endParaRPr sz="2200">
              <a:latin typeface="Times New Roman"/>
              <a:ea typeface="Times New Roman"/>
              <a:cs typeface="Times New Roman"/>
              <a:sym typeface="Times New Roman"/>
            </a:endParaRPr>
          </a:p>
        </p:txBody>
      </p:sp>
      <p:sp>
        <p:nvSpPr>
          <p:cNvPr id="183" name="Google Shape;183;p27"/>
          <p:cNvSpPr txBox="1">
            <a:spLocks noGrp="1"/>
          </p:cNvSpPr>
          <p:nvPr>
            <p:ph type="subTitle" idx="1"/>
          </p:nvPr>
        </p:nvSpPr>
        <p:spPr>
          <a:xfrm>
            <a:off x="1657925" y="1577200"/>
            <a:ext cx="6177900" cy="3566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b="1"/>
              <a:t> </a:t>
            </a:r>
            <a:r>
              <a:rPr lang="en" sz="2100" b="1">
                <a:latin typeface="Times New Roman"/>
                <a:ea typeface="Times New Roman"/>
                <a:cs typeface="Times New Roman"/>
                <a:sym typeface="Times New Roman"/>
              </a:rPr>
              <a:t>Automated Cleaning:</a:t>
            </a:r>
            <a:r>
              <a:rPr lang="en" sz="2100">
                <a:latin typeface="Times New Roman"/>
                <a:ea typeface="Times New Roman"/>
                <a:cs typeface="Times New Roman"/>
                <a:sym typeface="Times New Roman"/>
              </a:rPr>
              <a:t> Incorporate sensors and robotics to automatically clean and disinfect restroom fixtures and floors, reducing the need for human intervention.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Touchless Fixtures: </a:t>
            </a:r>
            <a:r>
              <a:rPr lang="en" sz="2100">
                <a:latin typeface="Times New Roman"/>
                <a:ea typeface="Times New Roman"/>
                <a:cs typeface="Times New Roman"/>
                <a:sym typeface="Times New Roman"/>
              </a:rPr>
              <a:t>Use touchless faucets, soap dispensers, and flush mechanisms to minimize germ transmission.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Energy Efficiency:</a:t>
            </a:r>
            <a:r>
              <a:rPr lang="en" sz="2100">
                <a:latin typeface="Times New Roman"/>
                <a:ea typeface="Times New Roman"/>
                <a:cs typeface="Times New Roman"/>
                <a:sym typeface="Times New Roman"/>
              </a:rPr>
              <a:t> Utilize smart lighting and HVAC systems that adjust based on occupancy to save energy</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ctrTitle"/>
          </p:nvPr>
        </p:nvSpPr>
        <p:spPr>
          <a:xfrm>
            <a:off x="2051725" y="397399"/>
            <a:ext cx="4771500" cy="4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 Project Requirements:</a:t>
            </a:r>
            <a:endParaRPr sz="2400" b="1">
              <a:latin typeface="Times New Roman"/>
              <a:ea typeface="Times New Roman"/>
              <a:cs typeface="Times New Roman"/>
              <a:sym typeface="Times New Roman"/>
            </a:endParaRPr>
          </a:p>
        </p:txBody>
      </p:sp>
      <p:sp>
        <p:nvSpPr>
          <p:cNvPr id="189" name="Google Shape;189;p28"/>
          <p:cNvSpPr txBox="1">
            <a:spLocks noGrp="1"/>
          </p:cNvSpPr>
          <p:nvPr>
            <p:ph type="subTitle" idx="1"/>
          </p:nvPr>
        </p:nvSpPr>
        <p:spPr>
          <a:xfrm>
            <a:off x="2413400" y="987300"/>
            <a:ext cx="4957200" cy="4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The Components that are required are:</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1.Raspberry Pi (or any other IoT device)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2.Sensors (e.g., occupancy sensor, door sensor, ultrasonic sensor)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3.IoT Platform (e.g., ThingSpeak for data visualization)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4.Actuators (e.g., LED lights, fans)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5.Relay module for controlling actuators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6.Internet connectivity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2186250" y="418108"/>
            <a:ext cx="4771500" cy="703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PROJECT OBJECTIVES:</a:t>
            </a:r>
            <a:endParaRPr sz="2000" b="1">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p:txBody>
      </p:sp>
      <p:sp>
        <p:nvSpPr>
          <p:cNvPr id="195" name="Google Shape;195;p29"/>
          <p:cNvSpPr txBox="1">
            <a:spLocks noGrp="1"/>
          </p:cNvSpPr>
          <p:nvPr>
            <p:ph type="subTitle" idx="1"/>
          </p:nvPr>
        </p:nvSpPr>
        <p:spPr>
          <a:xfrm>
            <a:off x="1761425" y="1225325"/>
            <a:ext cx="5878200" cy="38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Building a smart public restroom using IoT</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involves various components and technologies.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Below, I'll provide you with a high level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Python code example for a simplified smart</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Public restroom system.</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Keep in mind that this is a basic example, and a</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real-world implementation would require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more robust hardware, sensors, and a backend</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system for managing data.</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Now a days the smart Restroom is essential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More in Hitech city and more are comfortable with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this.</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16375" y="149025"/>
            <a:ext cx="77112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SAMPLE CODE:</a:t>
            </a:r>
            <a:endParaRPr sz="2200" b="1">
              <a:latin typeface="Times New Roman"/>
              <a:ea typeface="Times New Roman"/>
              <a:cs typeface="Times New Roman"/>
              <a:sym typeface="Times New Roman"/>
            </a:endParaRPr>
          </a:p>
        </p:txBody>
      </p:sp>
      <p:pic>
        <p:nvPicPr>
          <p:cNvPr id="201" name="Google Shape;201;p30"/>
          <p:cNvPicPr preferRelativeResize="0"/>
          <p:nvPr/>
        </p:nvPicPr>
        <p:blipFill rotWithShape="1">
          <a:blip r:embed="rId3">
            <a:alphaModFix/>
          </a:blip>
          <a:srcRect l="8285" t="3818" r="16863"/>
          <a:stretch/>
        </p:blipFill>
        <p:spPr>
          <a:xfrm>
            <a:off x="716375" y="728575"/>
            <a:ext cx="7399376" cy="42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152400" y="152400"/>
            <a:ext cx="8839200" cy="4655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152400" y="677400"/>
            <a:ext cx="3740925" cy="4466100"/>
          </a:xfrm>
          <a:prstGeom prst="rect">
            <a:avLst/>
          </a:prstGeom>
          <a:noFill/>
          <a:ln>
            <a:noFill/>
          </a:ln>
        </p:spPr>
      </p:pic>
      <p:sp>
        <p:nvSpPr>
          <p:cNvPr id="212" name="Google Shape;212;p32"/>
          <p:cNvSpPr txBox="1">
            <a:spLocks noGrp="1"/>
          </p:cNvSpPr>
          <p:nvPr>
            <p:ph type="subTitle" idx="4294967295"/>
          </p:nvPr>
        </p:nvSpPr>
        <p:spPr>
          <a:xfrm>
            <a:off x="3843900" y="842425"/>
            <a:ext cx="4508100" cy="430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a:latin typeface="Times New Roman"/>
                <a:ea typeface="Times New Roman"/>
                <a:cs typeface="Times New Roman"/>
                <a:sym typeface="Times New Roman"/>
              </a:rPr>
              <a:t>Our proposed system is a smart 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sz="2000">
              <a:latin typeface="Times New Roman"/>
              <a:ea typeface="Times New Roman"/>
              <a:cs typeface="Times New Roman"/>
              <a:sym typeface="Times New Roman"/>
            </a:endParaRPr>
          </a:p>
        </p:txBody>
      </p:sp>
      <p:sp>
        <p:nvSpPr>
          <p:cNvPr id="213" name="Google Shape;213;p32"/>
          <p:cNvSpPr txBox="1">
            <a:spLocks noGrp="1"/>
          </p:cNvSpPr>
          <p:nvPr>
            <p:ph type="title"/>
          </p:nvPr>
        </p:nvSpPr>
        <p:spPr>
          <a:xfrm>
            <a:off x="152400" y="97275"/>
            <a:ext cx="82752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RASPBERRY PI INTEGRATION:</a:t>
            </a:r>
            <a:endParaRPr sz="23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idx="4294967295"/>
          </p:nvPr>
        </p:nvSpPr>
        <p:spPr>
          <a:xfrm>
            <a:off x="1119775" y="138675"/>
            <a:ext cx="5702400" cy="6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ARDUINO INTEGRATION:</a:t>
            </a:r>
            <a:endParaRPr sz="2400" b="1">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1005925" y="1067325"/>
            <a:ext cx="7883826" cy="3831925"/>
          </a:xfrm>
          <a:prstGeom prst="rect">
            <a:avLst/>
          </a:prstGeom>
          <a:noFill/>
          <a:ln>
            <a:noFill/>
          </a:ln>
        </p:spPr>
      </p:pic>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On-screen Show (16:9)</PresentationFormat>
  <Paragraphs>61</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Albert Sans</vt:lpstr>
      <vt:lpstr>Times New Roman</vt:lpstr>
      <vt:lpstr>Advent Pro Medium</vt:lpstr>
      <vt:lpstr>Advent Pro</vt:lpstr>
      <vt:lpstr>Poppins</vt:lpstr>
      <vt:lpstr>Arial</vt:lpstr>
      <vt:lpstr>Roboto</vt:lpstr>
      <vt:lpstr>Geometric Papercut Style Marketing Plan by Slidesgo</vt:lpstr>
      <vt:lpstr>DEPARTMENT OF COMPUTER SCIENCE AND ENGINEERING   PROJECT NAME: SMART PUBLIC RESTROOM  TEAM NAME: proj_224780_Team_3 TEAM MEMBERS:    SWARNADARSINI        113321104101   UKKISALA LAKSHMI  113321104104   VAISHALI G                   113321104106      VAISHNAVI G                113321104107   VAKATI PRANAVI        113321104108                 </vt:lpstr>
      <vt:lpstr>PROJECT:</vt:lpstr>
      <vt:lpstr>Innovation:        Smart public restrooms can greatly enhance user experience and hygiene. Here are some innovative ideas </vt:lpstr>
      <vt:lpstr> Project Requirements:</vt:lpstr>
      <vt:lpstr>PROJECT OBJECTIVES: </vt:lpstr>
      <vt:lpstr>SAMPLE CODE:</vt:lpstr>
      <vt:lpstr>PowerPoint Presentation</vt:lpstr>
      <vt:lpstr>RASPBERRY PI INTEGRATION:</vt:lpstr>
      <vt:lpstr>ARDUINO INTEGRATION:</vt:lpstr>
      <vt:lpstr>PLATFORM REQUIRED:</vt:lpstr>
      <vt:lpstr>WEB DEVELOPMENT TECHNOLOGIES:</vt:lpstr>
      <vt:lpstr>Smart Public Toilets Making Public toilet smart and hygienic: </vt:lpstr>
      <vt:lpstr>So, when motion is detected output goes HIGH for 2.7 – 2.9 seconds (approx.) and becomes LOW. Now, its output will not have LOW for the guaranteed period and will become ready to detect motion.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NAME: SMART PUBLIC RESTROOM  TEAM NAME: proj_224780_Team_3 TEAM MEMBERS:    SWARNADARSINI        113321104101   UKKISALA LAKSHMI  113321104104   VAISHALI G                   113321104106      VAISHNAVI G                113321104107   VAKATI PRANAVI        113321104108</dc:title>
  <dc:creator>Vakati Harshitha</dc:creator>
  <cp:lastModifiedBy>Vakati Harshitha</cp:lastModifiedBy>
  <cp:revision>1</cp:revision>
  <dcterms:modified xsi:type="dcterms:W3CDTF">2023-11-01T06:56:06Z</dcterms:modified>
</cp:coreProperties>
</file>