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4CAA8E-52F1-43DA-BF24-5280D4F44FA2}" v="349" dt="2023-09-26T06:14:05.653"/>
    <p1510:client id="{751A826C-D2F8-44C6-A6B4-D8415853807F}" v="194" dt="2023-09-18T10:44:59.460"/>
    <p1510:client id="{BEED1A8A-1648-4AA3-B898-C35F3E460039}" v="81" dt="2023-09-18T11:16:39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/>
              <a:t>按一下以編輯母片副標題樣式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直線接點​​(S)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直線接點​​(S)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直線接點​​(S)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直線接點​​(S)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直線接點​​(S)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直線接點​​(S)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直線接點​​(S)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直線接點​​(S)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直線接點​​(S)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矩形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矩形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/>
              <a:t>按一下圖示以新增圖片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8A87A34-81AB-432B-8DAE-1953F412C126}" type="datetimeFigureOut">
              <a:rPr lang="en-US" dirty="0"/>
              <a:pPr rtl="0"/>
              <a:t>10/3/2023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直線接點​​(S)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A87A34-81AB-432B-8DAE-1953F412C126}" type="datetimeFigureOut">
              <a:rPr lang="en-US" dirty="0"/>
              <a:pPr rtl="0"/>
              <a:t>10/3/2023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ilibili.com/video/BV1kx411H7vJ/?spm_id_from=333.337.search-card.all.clic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echnews.tw/2018/02/23/atoun-model-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rse.org.tw/filecenter/D/8D71445D5268862053/sch/2/15.%E5%B1%85%E5%AE%B6%E7%84%A1%E9%9A%9C%E7%A4%99%E7%92%B0%E5%A2%83%E8%A9%95%E4%BC%B0%E5%8F%8A%E8%BD%89%E4%BB%8B%E8%BC%94%E5%85%B7%E6%87%89%E7%94%A8-%E8%AC%9B%E7%BE%A90925-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/>
              <a:t>專題方案試想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A</a:t>
            </a:r>
            <a:r>
              <a:rPr lang="zh-TW" altLang="en-US">
                <a:ea typeface="新細明體"/>
              </a:rPr>
              <a:t>組:洪偉陞 夏進源 張韋翔 林峻源 黃立宇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</a:rPr>
              <a:t>其一:彈力護膝(彈簧拆卸</a:t>
            </a:r>
            <a:r>
              <a:rPr lang="zh-TW" altLang="en-US" dirty="0" smtClean="0">
                <a:ea typeface="新細明體"/>
              </a:rPr>
              <a:t>)</a:t>
            </a:r>
            <a:r>
              <a:rPr lang="en-US" altLang="zh-TW" dirty="0" smtClean="0">
                <a:ea typeface="新細明體"/>
              </a:rPr>
              <a:t/>
            </a:r>
            <a:br>
              <a:rPr lang="en-US" altLang="zh-TW" dirty="0" smtClean="0">
                <a:ea typeface="新細明體"/>
              </a:rPr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860468"/>
            <a:ext cx="9044564" cy="3091445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1451578" y="1915981"/>
            <a:ext cx="8839578" cy="11631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在產品的介紹</a:t>
            </a:r>
            <a:r>
              <a:rPr lang="zh-TW" altLang="en-US" sz="2400" dirty="0" smtClean="0"/>
              <a:t>中有表示彈簧可做調整，可以調小也可完全關閉，且因產品已較為完善可改良空間較小，故放棄本方案。</a:t>
            </a:r>
            <a:endParaRPr lang="en-US" altLang="zh-TW" sz="2400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6118168" y="5519651"/>
            <a:ext cx="3075708" cy="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986743" y="5785658"/>
            <a:ext cx="822959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91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</a:rPr>
              <a:t>其二:腳踝輔</a:t>
            </a:r>
            <a:r>
              <a:rPr lang="zh-TW" altLang="en-US" dirty="0" smtClean="0">
                <a:ea typeface="新細明體"/>
              </a:rPr>
              <a:t>具</a:t>
            </a:r>
            <a:r>
              <a:rPr lang="en-US" altLang="zh-TW" dirty="0" smtClean="0">
                <a:ea typeface="新細明體"/>
              </a:rPr>
              <a:t/>
            </a:r>
            <a:br>
              <a:rPr lang="en-US" altLang="zh-TW" dirty="0" smtClean="0">
                <a:ea typeface="新細明體"/>
              </a:rPr>
            </a:b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研究動機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為</a:t>
            </a:r>
            <a:r>
              <a:rPr lang="zh-TW" altLang="en-US" dirty="0" smtClean="0"/>
              <a:t>幫助腳部中風固定關節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改進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設計更為省力之機構及添加摺疊功能方便</a:t>
            </a:r>
            <a:r>
              <a:rPr lang="zh-TW" altLang="en-US" dirty="0" smtClean="0"/>
              <a:t>收納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09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</a:rPr>
              <a:t>其三:搬運用外骨骼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因搬運外骨骼運用範圍較廣</a:t>
            </a:r>
            <a:r>
              <a:rPr lang="zh-TW" altLang="en-US" dirty="0"/>
              <a:t>，</a:t>
            </a:r>
            <a:r>
              <a:rPr lang="zh-TW" altLang="en-US" dirty="0" smtClean="0"/>
              <a:t>我們並未找到較為適合的應用範圍</a:t>
            </a:r>
            <a:endParaRPr lang="en-US" altLang="zh-TW" dirty="0" smtClean="0"/>
          </a:p>
          <a:p>
            <a:r>
              <a:rPr lang="zh-TW" altLang="en-US" dirty="0" smtClean="0"/>
              <a:t>大部分的外骨骼都需要有動力源，要用到較多電的知識</a:t>
            </a:r>
            <a:endParaRPr lang="en-US" altLang="zh-TW" dirty="0" smtClean="0"/>
          </a:p>
          <a:p>
            <a:r>
              <a:rPr lang="zh-TW" altLang="en-US" dirty="0" smtClean="0"/>
              <a:t>純機械結構的外骨骼，大部分都有成熟的產品</a:t>
            </a:r>
            <a:endParaRPr lang="en-US" altLang="zh-TW" dirty="0" smtClean="0"/>
          </a:p>
          <a:p>
            <a:r>
              <a:rPr lang="zh-TW" altLang="en-US" dirty="0"/>
              <a:t>純機械</a:t>
            </a:r>
            <a:r>
              <a:rPr lang="zh-TW" altLang="en-US" dirty="0" smtClean="0"/>
              <a:t>要</a:t>
            </a:r>
            <a:r>
              <a:rPr lang="zh-TW" altLang="en-US" dirty="0"/>
              <a:t>助力</a:t>
            </a:r>
            <a:r>
              <a:rPr lang="zh-TW" altLang="en-US" dirty="0" smtClean="0"/>
              <a:t>較為困難，大部分情況可能還會影響到正常行動</a:t>
            </a:r>
            <a:endParaRPr lang="en-US" altLang="zh-TW" dirty="0" smtClean="0"/>
          </a:p>
          <a:p>
            <a:r>
              <a:rPr lang="zh-TW" altLang="en-US" dirty="0"/>
              <a:t>對於外</a:t>
            </a:r>
            <a:r>
              <a:rPr lang="zh-TW" altLang="en-US" dirty="0" smtClean="0"/>
              <a:t>骨骼我們沒有想到什麼方案可以實現</a:t>
            </a:r>
            <a:endParaRPr lang="en-US" altLang="zh-TW" dirty="0" smtClean="0"/>
          </a:p>
          <a:p>
            <a:r>
              <a:rPr lang="zh-TW" altLang="en-US" dirty="0" smtClean="0"/>
              <a:t>搬運用外骨骼耗材較大竊材料要求較高，材料費較高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126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其四</a:t>
            </a:r>
            <a:r>
              <a:rPr lang="en-US" altLang="zh-TW" dirty="0"/>
              <a:t>:</a:t>
            </a:r>
            <a:r>
              <a:rPr lang="zh-TW" altLang="en-US" dirty="0"/>
              <a:t>取物夾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865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11835E-4F96-E97F-DB7C-F5A3113B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</a:rPr>
              <a:t>其一:彈力護膝(彈簧拆卸)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C48112-1272-72CF-6520-69DB80830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761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sz="2400" dirty="0">
                <a:latin typeface="PMingLiU"/>
                <a:ea typeface="PMingLiU"/>
                <a:cs typeface="+mn-lt"/>
              </a:rPr>
              <a:t>此護膝主要用於輔助膝蓋運動，在膝蓋彎曲後伸直的過程中，利用彈簧的彈力減少伸直時所需的負擔。彎曲時需轉動的部分由齒輪作動，並壓縮彈簧，伸直時彈簧將輔助關節伸直，以達到減輕關節負擔的作用。</a:t>
            </a:r>
            <a:endParaRPr lang="zh-TW" altLang="en-US" sz="2400" dirty="0">
              <a:latin typeface="PMingLiU"/>
              <a:ea typeface="PMingLiU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TW" sz="2400" dirty="0">
                <a:latin typeface="PMingLiU"/>
                <a:ea typeface="PMingLiU"/>
                <a:cs typeface="+mn-lt"/>
              </a:rPr>
              <a:t>研究動機是因時常看到老者上下樓梯極為不便，運動員頻繁的運動也很傷膝蓋，所以才有此次的主題。研究的方法可以以市面上已有的産品作為參考，逐個將零件分解，以達到減負及找出更好材料的可能。</a:t>
            </a:r>
            <a:endParaRPr lang="zh-TW" altLang="en-US" sz="2400" dirty="0">
              <a:latin typeface="PMingLiU"/>
              <a:ea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17573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3DD97-E375-0FEF-BE71-A7B10336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590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圖片展示</a:t>
            </a:r>
            <a:br>
              <a:rPr lang="zh-TW" altLang="en-US"/>
            </a:br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47ACEF0-547F-AB34-B9F2-12A871D9BA84}"/>
              </a:ext>
            </a:extLst>
          </p:cNvPr>
          <p:cNvSpPr txBox="1"/>
          <p:nvPr/>
        </p:nvSpPr>
        <p:spPr>
          <a:xfrm>
            <a:off x="1451579" y="2015734"/>
            <a:ext cx="4588695" cy="33626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TW" altLang="en-US" sz="2000" dirty="0">
                <a:ea typeface="新細明體"/>
              </a:rPr>
              <a:t>圖片來源</a:t>
            </a:r>
            <a:r>
              <a:rPr lang="zh-TW" sz="2000" dirty="0">
                <a:ea typeface="新細明體"/>
              </a:rPr>
              <a:t>: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altLang="zh-TW" sz="2000" dirty="0">
                <a:latin typeface="PMingLiU"/>
                <a:ea typeface="+mn-lt"/>
                <a:cs typeface="+mn-lt"/>
                <a:hlinkClick r:id="rId2"/>
              </a:rPr>
              <a:t>https://www.bilibili.com/video/BV1kx411H7vJ/?spm_id_from=333.337.search-card.all.click</a:t>
            </a:r>
            <a:r>
              <a:rPr lang="zh-TW" sz="2000" dirty="0">
                <a:latin typeface="PMingLiU"/>
                <a:ea typeface="PMingLiU"/>
              </a:rPr>
              <a:t> </a:t>
            </a:r>
            <a:r>
              <a:rPr lang="zh-TW" sz="2000" dirty="0">
                <a:latin typeface="PMingLiU"/>
                <a:ea typeface="PMingLiU"/>
                <a:cs typeface="+mn-lt"/>
              </a:rPr>
              <a:t> </a:t>
            </a:r>
            <a:r>
              <a:rPr lang="zh-TW" altLang="en-US" dirty="0">
                <a:ea typeface="+mn-lt"/>
                <a:cs typeface="+mn-lt"/>
              </a:rPr>
              <a:t>              </a:t>
            </a:r>
            <a:endParaRPr lang="zh-TW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994030-DDB3-4615-85A8-6BD9E3D2A8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BA2FA4-F71A-47C6-837C-197DF1BD41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1F2F95-DC9A-44C3-B3E6-0C60F65CD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內容版面配置區 3" descr="一張含有 螢幕擷取畫面, 藝術 的圖片&#10;&#10;自動產生的描述">
            <a:extLst>
              <a:ext uri="{FF2B5EF4-FFF2-40B4-BE49-F238E27FC236}">
                <a16:creationId xmlns:a16="http://schemas.microsoft.com/office/drawing/2014/main" id="{7428429C-5731-4D24-F8DE-BB4E0D554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5" b="1873"/>
          <a:stretch/>
        </p:blipFill>
        <p:spPr>
          <a:xfrm>
            <a:off x="6257719" y="2190710"/>
            <a:ext cx="2244611" cy="3098114"/>
          </a:xfrm>
          <a:prstGeom prst="rect">
            <a:avLst/>
          </a:prstGeom>
        </p:spPr>
      </p:pic>
      <p:pic>
        <p:nvPicPr>
          <p:cNvPr id="7" name="圖片 6" descr="一張含有 人員, 大腿, 內衣, 臀部 的圖片&#10;&#10;自動產生的描述">
            <a:extLst>
              <a:ext uri="{FF2B5EF4-FFF2-40B4-BE49-F238E27FC236}">
                <a16:creationId xmlns:a16="http://schemas.microsoft.com/office/drawing/2014/main" id="{0B77CA48-3C67-AAE5-CF33-37F44D3E4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" r="19434" b="-2"/>
          <a:stretch/>
        </p:blipFill>
        <p:spPr>
          <a:xfrm>
            <a:off x="8666055" y="2190710"/>
            <a:ext cx="2221443" cy="1471645"/>
          </a:xfrm>
          <a:prstGeom prst="rect">
            <a:avLst/>
          </a:prstGeom>
        </p:spPr>
      </p:pic>
      <p:pic>
        <p:nvPicPr>
          <p:cNvPr id="5" name="圖片 4" descr="一張含有 螢幕擷取畫面, 檯燈, 光線 的圖片&#10;&#10;自動產生的描述">
            <a:extLst>
              <a:ext uri="{FF2B5EF4-FFF2-40B4-BE49-F238E27FC236}">
                <a16:creationId xmlns:a16="http://schemas.microsoft.com/office/drawing/2014/main" id="{12285D51-D759-38D9-6E72-8C38A238BA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" b="4482"/>
          <a:stretch/>
        </p:blipFill>
        <p:spPr>
          <a:xfrm>
            <a:off x="8669762" y="3824977"/>
            <a:ext cx="2221443" cy="14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11835E-4F96-E97F-DB7C-F5A3113B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</a:rPr>
              <a:t>其二:腳踝輔具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C48112-1272-72CF-6520-69DB80830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>
                <a:latin typeface="PMingLiU"/>
                <a:ea typeface="PMingLiU"/>
                <a:cs typeface="+mn-lt"/>
              </a:rPr>
              <a:t>此</a:t>
            </a:r>
            <a:r>
              <a:rPr lang="zh-TW" altLang="en-US">
                <a:latin typeface="PMingLiU"/>
                <a:ea typeface="PMingLiU"/>
                <a:cs typeface="+mn-lt"/>
              </a:rPr>
              <a:t>輔具用於減少腳踝負擔</a:t>
            </a:r>
            <a:r>
              <a:rPr lang="zh-TW">
                <a:latin typeface="PMingLiU"/>
                <a:ea typeface="PMingLiU"/>
                <a:cs typeface="+mn-lt"/>
              </a:rPr>
              <a:t>，</a:t>
            </a:r>
            <a:r>
              <a:rPr lang="zh-TW" altLang="en-US">
                <a:latin typeface="PMingLiU"/>
                <a:ea typeface="PMingLiU"/>
                <a:cs typeface="+mn-lt"/>
              </a:rPr>
              <a:t>以改善因痛風導致腳踝運動不便的患者</a:t>
            </a:r>
            <a:r>
              <a:rPr lang="zh-TW">
                <a:latin typeface="PMingLiU"/>
                <a:ea typeface="PMingLiU"/>
                <a:cs typeface="+mn-lt"/>
              </a:rPr>
              <a:t>，利用彈簧減少</a:t>
            </a:r>
            <a:r>
              <a:rPr lang="zh-TW" altLang="en-US">
                <a:latin typeface="PMingLiU"/>
                <a:ea typeface="PMingLiU"/>
                <a:cs typeface="+mn-lt"/>
              </a:rPr>
              <a:t>及軟墊減少步行時腳踝</a:t>
            </a:r>
            <a:r>
              <a:rPr lang="zh-TW">
                <a:latin typeface="PMingLiU"/>
                <a:ea typeface="PMingLiU"/>
                <a:cs typeface="+mn-lt"/>
              </a:rPr>
              <a:t>所</a:t>
            </a:r>
            <a:r>
              <a:rPr lang="zh-TW" altLang="en-US">
                <a:latin typeface="PMingLiU"/>
                <a:ea typeface="PMingLiU"/>
                <a:cs typeface="+mn-lt"/>
              </a:rPr>
              <a:t>受</a:t>
            </a:r>
            <a:r>
              <a:rPr lang="zh-TW">
                <a:latin typeface="PMingLiU"/>
                <a:ea typeface="PMingLiU"/>
                <a:cs typeface="+mn-lt"/>
              </a:rPr>
              <a:t>的負擔，盡可能地減少</a:t>
            </a:r>
            <a:r>
              <a:rPr lang="zh-TW" altLang="en-US">
                <a:latin typeface="PMingLiU"/>
                <a:ea typeface="PMingLiU"/>
                <a:cs typeface="+mn-lt"/>
              </a:rPr>
              <a:t>腳踝的受力</a:t>
            </a:r>
            <a:r>
              <a:rPr lang="zh-TW">
                <a:latin typeface="PMingLiU"/>
                <a:ea typeface="PMingLiU"/>
                <a:cs typeface="+mn-lt"/>
              </a:rPr>
              <a:t>，</a:t>
            </a:r>
            <a:r>
              <a:rPr lang="zh-TW" altLang="en-US">
                <a:latin typeface="PMingLiU"/>
                <a:ea typeface="PMingLiU"/>
                <a:cs typeface="+mn-lt"/>
              </a:rPr>
              <a:t>並以拖鞋的方式減輕重量</a:t>
            </a:r>
            <a:r>
              <a:rPr lang="zh-TW">
                <a:latin typeface="PMingLiU"/>
                <a:ea typeface="PMingLiU"/>
                <a:cs typeface="+mn-lt"/>
              </a:rPr>
              <a:t>，</a:t>
            </a:r>
            <a:r>
              <a:rPr lang="zh-TW" altLang="en-US">
                <a:latin typeface="PMingLiU"/>
                <a:ea typeface="PMingLiU"/>
                <a:cs typeface="+mn-lt"/>
              </a:rPr>
              <a:t>好幫助痛風時行動不便的患者</a:t>
            </a:r>
            <a:r>
              <a:rPr lang="zh-TW">
                <a:latin typeface="PMingLiU"/>
                <a:ea typeface="PMingLiU"/>
                <a:cs typeface="+mn-lt"/>
              </a:rPr>
              <a:t>。</a:t>
            </a:r>
            <a:endParaRPr lang="zh-TW" altLang="en-US">
              <a:latin typeface="PMingLiU"/>
              <a:ea typeface="PMingLiU"/>
              <a:cs typeface="+mn-lt"/>
            </a:endParaRPr>
          </a:p>
          <a:p>
            <a:r>
              <a:rPr lang="zh-TW">
                <a:latin typeface="PMingLiU"/>
                <a:ea typeface="PMingLiU"/>
                <a:cs typeface="+mn-lt"/>
              </a:rPr>
              <a:t>研究動機是因有</a:t>
            </a:r>
            <a:r>
              <a:rPr lang="zh-TW" altLang="en-US">
                <a:latin typeface="PMingLiU"/>
                <a:ea typeface="PMingLiU"/>
                <a:cs typeface="+mn-lt"/>
              </a:rPr>
              <a:t>朋友因痛風行動</a:t>
            </a:r>
            <a:r>
              <a:rPr lang="zh-TW">
                <a:latin typeface="PMingLiU"/>
                <a:ea typeface="PMingLiU"/>
                <a:cs typeface="+mn-lt"/>
              </a:rPr>
              <a:t>不便，</a:t>
            </a:r>
            <a:r>
              <a:rPr lang="zh-TW" altLang="en-US">
                <a:latin typeface="PMingLiU"/>
                <a:ea typeface="PMingLiU"/>
                <a:cs typeface="+mn-lt"/>
              </a:rPr>
              <a:t>走起路來痛的不得了</a:t>
            </a:r>
            <a:r>
              <a:rPr lang="zh-TW">
                <a:latin typeface="PMingLiU"/>
                <a:ea typeface="PMingLiU"/>
                <a:cs typeface="+mn-lt"/>
              </a:rPr>
              <a:t>，</a:t>
            </a:r>
            <a:r>
              <a:rPr lang="zh-TW" altLang="en-US">
                <a:latin typeface="PMingLiU"/>
                <a:ea typeface="PMingLiU"/>
                <a:cs typeface="+mn-lt"/>
              </a:rPr>
              <a:t>老是抱怨，因此才</a:t>
            </a:r>
            <a:r>
              <a:rPr lang="zh-TW">
                <a:latin typeface="PMingLiU"/>
                <a:ea typeface="PMingLiU"/>
                <a:cs typeface="+mn-lt"/>
              </a:rPr>
              <a:t>有此次的主題。</a:t>
            </a:r>
            <a:r>
              <a:rPr lang="zh-TW" altLang="en-US">
                <a:latin typeface="PMingLiU"/>
                <a:ea typeface="PMingLiU"/>
                <a:cs typeface="+mn-lt"/>
              </a:rPr>
              <a:t>但</a:t>
            </a:r>
            <a:r>
              <a:rPr lang="zh-TW">
                <a:latin typeface="PMingLiU"/>
                <a:ea typeface="PMingLiU"/>
                <a:cs typeface="+mn-lt"/>
              </a:rPr>
              <a:t>因</a:t>
            </a:r>
            <a:r>
              <a:rPr lang="zh-TW" altLang="en-US">
                <a:latin typeface="PMingLiU"/>
                <a:ea typeface="PMingLiU"/>
                <a:cs typeface="+mn-lt"/>
              </a:rPr>
              <a:t>輔具市場上暫無類似的結構</a:t>
            </a:r>
            <a:r>
              <a:rPr lang="zh-TW">
                <a:latin typeface="PMingLiU"/>
                <a:ea typeface="PMingLiU"/>
                <a:cs typeface="+mn-lt"/>
              </a:rPr>
              <a:t>，</a:t>
            </a:r>
            <a:r>
              <a:rPr lang="zh-TW" altLang="en-US">
                <a:latin typeface="PMingLiU"/>
                <a:ea typeface="PMingLiU"/>
                <a:cs typeface="+mn-lt"/>
              </a:rPr>
              <a:t>所以須</a:t>
            </a:r>
            <a:r>
              <a:rPr lang="zh-TW">
                <a:latin typeface="PMingLiU"/>
                <a:ea typeface="PMingLiU"/>
                <a:cs typeface="+mn-lt"/>
              </a:rPr>
              <a:t>逐個將零件分解，以</a:t>
            </a:r>
            <a:r>
              <a:rPr lang="zh-TW" altLang="en-US">
                <a:latin typeface="PMingLiU"/>
                <a:ea typeface="PMingLiU"/>
                <a:cs typeface="+mn-lt"/>
              </a:rPr>
              <a:t>受力分析</a:t>
            </a:r>
            <a:r>
              <a:rPr lang="zh-TW">
                <a:latin typeface="PMingLiU"/>
                <a:ea typeface="PMingLiU"/>
                <a:cs typeface="+mn-lt"/>
              </a:rPr>
              <a:t>找出</a:t>
            </a:r>
            <a:r>
              <a:rPr lang="zh-TW" altLang="en-US">
                <a:latin typeface="PMingLiU"/>
                <a:ea typeface="PMingLiU"/>
                <a:cs typeface="+mn-lt"/>
              </a:rPr>
              <a:t>合適的</a:t>
            </a:r>
            <a:r>
              <a:rPr lang="zh-TW">
                <a:latin typeface="PMingLiU"/>
                <a:ea typeface="PMingLiU"/>
                <a:cs typeface="+mn-lt"/>
              </a:rPr>
              <a:t>材料。</a:t>
            </a:r>
            <a:endParaRPr lang="zh-TW" altLang="en-US">
              <a:latin typeface="PMingLiU"/>
              <a:ea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20410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2DA677-C58A-4FCE-A9A0-E66A42EBD9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85B319-9C30-4D92-B664-CA444ECD79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573C1E-3785-43C9-A262-1DA9DF97F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8C4394-BE4E-4302-AF74-4781C6C66E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D31DF5F-EDD4-42F0-B539-A7919D3197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BCEC9-2CA3-44A0-8830-DA25C0442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EB88701-FF28-24BE-5E07-7567B6CC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3600"/>
              <a:t>圖片展示</a:t>
            </a:r>
            <a:endParaRPr lang="en-US" altLang="zh-TW" sz="36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A887C3-690B-4858-A6B1-19C93D6C79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139A8F-A07A-40ED-843E-77B6C19606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B76A8FD-6218-4D71-BF00-94BB53A620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F3A470-0440-4799-BF8F-1B29934D8F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圖片 4" descr="一張含有 圓柱, 設計, 塔 的圖片&#10;&#10;自動產生的描述">
            <a:extLst>
              <a:ext uri="{FF2B5EF4-FFF2-40B4-BE49-F238E27FC236}">
                <a16:creationId xmlns:a16="http://schemas.microsoft.com/office/drawing/2014/main" id="{1C8DD328-511B-900F-196C-B68C00A6D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35" r="4" b="4"/>
          <a:stretch/>
        </p:blipFill>
        <p:spPr>
          <a:xfrm>
            <a:off x="4631115" y="1116345"/>
            <a:ext cx="3059596" cy="3866172"/>
          </a:xfrm>
          <a:prstGeom prst="rect">
            <a:avLst/>
          </a:prstGeom>
        </p:spPr>
      </p:pic>
      <p:pic>
        <p:nvPicPr>
          <p:cNvPr id="4" name="內容版面配置區 3" descr="一張含有 圓柱, 設計 的圖片&#10;&#10;自動產生的描述">
            <a:extLst>
              <a:ext uri="{FF2B5EF4-FFF2-40B4-BE49-F238E27FC236}">
                <a16:creationId xmlns:a16="http://schemas.microsoft.com/office/drawing/2014/main" id="{E5DACF62-0F90-E160-1A81-B0B7F4139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4912" r="2" b="2"/>
          <a:stretch/>
        </p:blipFill>
        <p:spPr>
          <a:xfrm>
            <a:off x="7849810" y="1116345"/>
            <a:ext cx="3059596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079AB70-86CA-4BFC-9505-60CD7D172F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0DB027-013B-48E2-B164-DD510158E5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9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491D4-C188-A884-A2E5-2289773B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</a:rPr>
              <a:t>其三:搬運用外骨骼</a:t>
            </a:r>
            <a:br>
              <a:rPr lang="zh-TW" altLang="en-US" dirty="0">
                <a:ea typeface="新細明體"/>
              </a:rPr>
            </a:br>
            <a:endParaRPr lang="zh-TW" altLang="en-US" dirty="0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A80673-BE27-5FC8-E280-32A92EA0B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>
                <a:latin typeface="PMingLiU"/>
                <a:ea typeface="PMingLiU"/>
              </a:rPr>
              <a:t>此</a:t>
            </a:r>
            <a:r>
              <a:rPr lang="zh-TW" altLang="en-US">
                <a:latin typeface="PMingLiU"/>
                <a:ea typeface="PMingLiU"/>
              </a:rPr>
              <a:t>結構</a:t>
            </a:r>
            <a:r>
              <a:rPr lang="zh-TW">
                <a:latin typeface="PMingLiU"/>
                <a:ea typeface="PMingLiU"/>
              </a:rPr>
              <a:t>用於減少</a:t>
            </a:r>
            <a:r>
              <a:rPr lang="zh-TW" altLang="en-US">
                <a:latin typeface="PMingLiU"/>
                <a:ea typeface="PMingLiU"/>
              </a:rPr>
              <a:t>搬運時手部及腰部的</a:t>
            </a:r>
            <a:r>
              <a:rPr lang="zh-TW">
                <a:latin typeface="PMingLiU"/>
                <a:ea typeface="PMingLiU"/>
              </a:rPr>
              <a:t>負擔，</a:t>
            </a:r>
            <a:r>
              <a:rPr lang="zh-TW" altLang="en-US">
                <a:latin typeface="PMingLiU"/>
                <a:ea typeface="PMingLiU"/>
              </a:rPr>
              <a:t>平時裝卸貨物的搬運工、搬家工人、需頻繁彎腰的農民等</a:t>
            </a:r>
            <a:r>
              <a:rPr lang="zh-TW">
                <a:latin typeface="PMingLiU"/>
                <a:ea typeface="PMingLiU"/>
              </a:rPr>
              <a:t>，利用</a:t>
            </a:r>
            <a:r>
              <a:rPr lang="zh-TW" altLang="en-US">
                <a:latin typeface="PMingLiU"/>
                <a:ea typeface="PMingLiU"/>
              </a:rPr>
              <a:t>搬運用外骨骼上的機構</a:t>
            </a:r>
            <a:r>
              <a:rPr lang="zh-TW">
                <a:latin typeface="PMingLiU"/>
                <a:ea typeface="PMingLiU"/>
              </a:rPr>
              <a:t>減少</a:t>
            </a:r>
            <a:r>
              <a:rPr lang="zh-TW" altLang="en-US">
                <a:latin typeface="PMingLiU"/>
                <a:ea typeface="PMingLiU"/>
              </a:rPr>
              <a:t>搬運時所需的力道</a:t>
            </a:r>
            <a:r>
              <a:rPr lang="zh-TW">
                <a:latin typeface="PMingLiU"/>
                <a:ea typeface="PMingLiU"/>
              </a:rPr>
              <a:t>，盡可能地減少</a:t>
            </a:r>
            <a:r>
              <a:rPr lang="zh-TW" altLang="en-US">
                <a:latin typeface="PMingLiU"/>
                <a:ea typeface="PMingLiU"/>
              </a:rPr>
              <a:t>搬運所需</a:t>
            </a:r>
            <a:r>
              <a:rPr lang="zh-TW">
                <a:latin typeface="PMingLiU"/>
                <a:ea typeface="PMingLiU"/>
              </a:rPr>
              <a:t>受力，</a:t>
            </a:r>
            <a:r>
              <a:rPr lang="zh-TW" altLang="en-US">
                <a:latin typeface="PMingLiU"/>
                <a:ea typeface="PMingLiU"/>
              </a:rPr>
              <a:t>就算在不受力的情況下，也能起到矯正姿勢的作用</a:t>
            </a:r>
            <a:r>
              <a:rPr lang="zh-TW">
                <a:latin typeface="PMingLiU"/>
                <a:ea typeface="PMingLiU"/>
              </a:rPr>
              <a:t>。</a:t>
            </a:r>
          </a:p>
          <a:p>
            <a:r>
              <a:rPr lang="zh-TW" altLang="en-US">
                <a:latin typeface="PMingLiU"/>
                <a:ea typeface="PMingLiU"/>
              </a:rPr>
              <a:t>研究動機是因時常見到路上有人裝卸貨物，模樣十分辛苦，因此才想或許能有機構能幫助他們不要那麼費力，可參考市場上已有的結構，並加以改良。</a:t>
            </a:r>
            <a:endParaRPr lang="zh-TW">
              <a:latin typeface="PMingLiU"/>
              <a:ea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7356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1E8EC89-86BC-4558-B010-53DF36A5AB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CCDDFF-B9CC-494C-8BEE-2451CD79A0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14BB7972-96C1-C07B-0E6F-3659546E5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圖片展示</a:t>
            </a:r>
            <a:br>
              <a:rPr lang="zh-TW" altLang="en-US"/>
            </a:br>
            <a:endParaRPr lang="en-US" altLang="zh-TW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977EF3-E0BF-4719-9C15-8564B7D68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A84FADB-6DD9-5124-44B6-6903596A4428}"/>
              </a:ext>
            </a:extLst>
          </p:cNvPr>
          <p:cNvSpPr txBox="1"/>
          <p:nvPr/>
        </p:nvSpPr>
        <p:spPr>
          <a:xfrm>
            <a:off x="1451580" y="2015732"/>
            <a:ext cx="3525184" cy="3450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TW" altLang="en-US" dirty="0">
                <a:ea typeface="新細明體"/>
              </a:rPr>
              <a:t>圖片來源</a:t>
            </a:r>
            <a:r>
              <a:rPr lang="en-US" altLang="zh-TW" dirty="0">
                <a:ea typeface="新細明體"/>
              </a:rPr>
              <a:t>: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altLang="zh-TW" dirty="0">
                <a:ea typeface="新細明體"/>
                <a:hlinkClick r:id="rId2"/>
              </a:rPr>
              <a:t>https://technews.tw/2018/02/23/atoun-model-y/</a:t>
            </a:r>
            <a:endParaRPr lang="en-US" altLang="zh-TW" dirty="0">
              <a:ea typeface="新細明體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pic>
        <p:nvPicPr>
          <p:cNvPr id="5" name="圖片 4" descr="一張含有 人員, 服裝, 足部穿著, 防護服 的圖片&#10;&#10;自動產生的描述">
            <a:extLst>
              <a:ext uri="{FF2B5EF4-FFF2-40B4-BE49-F238E27FC236}">
                <a16:creationId xmlns:a16="http://schemas.microsoft.com/office/drawing/2014/main" id="{FB29E725-0924-B591-BBC2-E93E01B78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179" y="998561"/>
            <a:ext cx="3208262" cy="4114380"/>
          </a:xfrm>
          <a:prstGeom prst="rect">
            <a:avLst/>
          </a:prstGeom>
        </p:spPr>
      </p:pic>
      <p:pic>
        <p:nvPicPr>
          <p:cNvPr id="4" name="內容版面配置區 3" descr="一張含有 人員, 服裝, 褲子, 行李與袋子 的圖片&#10;&#10;自動產生的描述">
            <a:extLst>
              <a:ext uri="{FF2B5EF4-FFF2-40B4-BE49-F238E27FC236}">
                <a16:creationId xmlns:a16="http://schemas.microsoft.com/office/drawing/2014/main" id="{28496223-0EA7-F3A2-A363-C38F959A0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584396" y="982507"/>
            <a:ext cx="2964033" cy="41454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DC397C-2B77-4200-B02F-47CA26CA2A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AFA304-05B8-441F-BA73-B92E08BD6E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16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其四</a:t>
            </a:r>
            <a:r>
              <a:rPr lang="en-US" altLang="zh-TW" dirty="0" smtClean="0"/>
              <a:t>:</a:t>
            </a:r>
            <a:r>
              <a:rPr lang="zh-TW" altLang="en-US" dirty="0" smtClean="0"/>
              <a:t>取物夾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研究動機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為幫助不便彎腰取物及墊腳取得高處物品的人，便於拿取物品所設計</a:t>
            </a:r>
            <a:endParaRPr lang="en-US" altLang="zh-TW" dirty="0"/>
          </a:p>
          <a:p>
            <a:r>
              <a:rPr lang="zh-TW" altLang="en-US" dirty="0"/>
              <a:t>改進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設計更為省力之</a:t>
            </a:r>
            <a:r>
              <a:rPr lang="zh-TW" altLang="en-US" dirty="0" smtClean="0"/>
              <a:t>機構及添加摺疊</a:t>
            </a:r>
            <a:r>
              <a:rPr lang="zh-TW" altLang="en-US" dirty="0"/>
              <a:t>功能方便</a:t>
            </a:r>
            <a:r>
              <a:rPr lang="zh-TW" altLang="en-US" dirty="0" smtClean="0"/>
              <a:t>收納</a:t>
            </a:r>
            <a:endParaRPr lang="en-US" altLang="zh-TW" dirty="0" smtClean="0"/>
          </a:p>
          <a:p>
            <a:r>
              <a:rPr lang="zh-TW" altLang="en-US" dirty="0" smtClean="0"/>
              <a:t>執行方法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先利用機構學所學到的知識設計出夾具機構，再利用</a:t>
            </a:r>
            <a:r>
              <a:rPr lang="en-US" altLang="zh-TW" dirty="0" smtClean="0"/>
              <a:t>SolidWorks</a:t>
            </a:r>
            <a:r>
              <a:rPr lang="zh-TW" altLang="en-US" dirty="0" smtClean="0"/>
              <a:t>繪製出各零件，最後再用</a:t>
            </a:r>
            <a:r>
              <a:rPr lang="en-US" altLang="zh-TW" dirty="0" smtClean="0"/>
              <a:t>ANSYS</a:t>
            </a:r>
            <a:r>
              <a:rPr lang="zh-TW" altLang="en-US" dirty="0" smtClean="0"/>
              <a:t>模擬受力分佈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101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80" y="804519"/>
            <a:ext cx="3589978" cy="1049235"/>
          </a:xfrm>
        </p:spPr>
        <p:txBody>
          <a:bodyPr/>
          <a:lstStyle/>
          <a:p>
            <a:r>
              <a:rPr lang="zh-TW" altLang="en-US" dirty="0" smtClean="0"/>
              <a:t>圖片展示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261" y="609383"/>
            <a:ext cx="3807635" cy="304821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261" y="3657600"/>
            <a:ext cx="3807635" cy="213512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A84FADB-6DD9-5124-44B6-6903596A4428}"/>
              </a:ext>
            </a:extLst>
          </p:cNvPr>
          <p:cNvSpPr txBox="1"/>
          <p:nvPr/>
        </p:nvSpPr>
        <p:spPr>
          <a:xfrm>
            <a:off x="1451579" y="2015732"/>
            <a:ext cx="5892681" cy="3450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TW" altLang="en-US" dirty="0">
                <a:ea typeface="新細明體"/>
              </a:rPr>
              <a:t>圖片來源</a:t>
            </a:r>
            <a:r>
              <a:rPr lang="en-US" altLang="zh-TW" dirty="0">
                <a:ea typeface="新細明體"/>
              </a:rPr>
              <a:t>: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altLang="zh-TW" dirty="0">
                <a:hlinkClick r:id="rId4"/>
              </a:rPr>
              <a:t>https://www.nurse.org.tw/filecenter/D/8D71445D5268862053/sch/2/15.%E5%B1%85%E5%AE%B6%E7%84%A1%E9%9A%9C%E7%A4%99%E7%92%B0%E5%A2%83%E8%A9%95%E4%BC%B0%E5%8F%8A%E8%BD%89%E4%BB%8B%E8%BC%94%E5%85%B7%E6%87%89%E7%94%A8-%</a:t>
            </a:r>
            <a:r>
              <a:rPr lang="en-US" altLang="zh-TW" dirty="0" smtClean="0">
                <a:hlinkClick r:id="rId4"/>
              </a:rPr>
              <a:t>E8%AC%9B%E7%BE%A90925-2.pdf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048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529</TotalTime>
  <Words>671</Words>
  <Application>Microsoft Office PowerPoint</Application>
  <PresentationFormat>寬螢幕</PresentationFormat>
  <Paragraphs>45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新細明體</vt:lpstr>
      <vt:lpstr>Arial</vt:lpstr>
      <vt:lpstr>Gill Sans MT</vt:lpstr>
      <vt:lpstr>圖庫</vt:lpstr>
      <vt:lpstr>專題方案試想</vt:lpstr>
      <vt:lpstr>其一:彈力護膝(彈簧拆卸)</vt:lpstr>
      <vt:lpstr>圖片展示 </vt:lpstr>
      <vt:lpstr>其二:腳踝輔具</vt:lpstr>
      <vt:lpstr>圖片展示</vt:lpstr>
      <vt:lpstr>其三:搬運用外骨骼 </vt:lpstr>
      <vt:lpstr>圖片展示 </vt:lpstr>
      <vt:lpstr>其四:取物夾</vt:lpstr>
      <vt:lpstr>圖片展示</vt:lpstr>
      <vt:lpstr>其一:彈力護膝(彈簧拆卸) </vt:lpstr>
      <vt:lpstr>其二:腳踝輔具 </vt:lpstr>
      <vt:lpstr>其三:搬運用外骨骼</vt:lpstr>
      <vt:lpstr>其四:取物夾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user1</dc:creator>
  <cp:lastModifiedBy>user1</cp:lastModifiedBy>
  <cp:revision>378</cp:revision>
  <dcterms:created xsi:type="dcterms:W3CDTF">2023-09-18T10:11:26Z</dcterms:created>
  <dcterms:modified xsi:type="dcterms:W3CDTF">2023-10-03T10:39:50Z</dcterms:modified>
</cp:coreProperties>
</file>