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2" r:id="rId19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A"/>
    <a:srgbClr val="F2F5F7"/>
    <a:srgbClr val="0B7A3D"/>
    <a:srgbClr val="F0F3F7"/>
    <a:srgbClr val="EDF3FC"/>
    <a:srgbClr val="F5F7FA"/>
    <a:srgbClr val="ED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CAA8E-52F1-43DA-BF24-5280D4F44FA2}" v="349" dt="2023-09-26T06:14:05.653"/>
    <p1510:client id="{5EA270EF-BDB6-4331-8FAD-BFF8E706D369}" v="469" dt="2023-10-17T06:35:16.029"/>
    <p1510:client id="{751A826C-D2F8-44C6-A6B4-D8415853807F}" v="194" dt="2023-09-18T10:44:59.460"/>
    <p1510:client id="{BEED1A8A-1648-4AA3-B898-C35F3E460039}" v="81" dt="2023-09-18T11:16:39.920"/>
    <p1510:client id="{EDE10A8D-1794-401C-A356-77AFE8D1E777}" v="1112" dt="2023-10-16T12:08:03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直線接點​​(S)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直線接點​​(S)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直線接點​​(S)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直線接點​​(S)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直線接點​​(S)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直線接點​​(S)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直線接點​​(S)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直線接點​​(S)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直線接點​​(S)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矩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10/17/2023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直線接點​​(S)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10/17/2023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dur.tw/blog/comparison-of-afo-for-stroke-patient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dur.tw/blog/comparison-of-afo-for-stroke-patient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o-po.com/docs/2021100100290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dur.tw/blog/comparison-of-afo-for-stroke-patients/" TargetMode="External"/><Relationship Id="rId2" Type="http://schemas.openxmlformats.org/officeDocument/2006/relationships/hyperlink" Target="https://relive.tw/stroke-drop-foot-ankle-foot-ortho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t.org.tw/pt_news_detail.php?Bid=3&amp;Id=111" TargetMode="External"/><Relationship Id="rId5" Type="http://schemas.openxmlformats.org/officeDocument/2006/relationships/hyperlink" Target="http://www.chimei.org.tw/seminar/&#21103;&#26408;&#35611;&#32681;.pdf" TargetMode="External"/><Relationship Id="rId4" Type="http://schemas.openxmlformats.org/officeDocument/2006/relationships/hyperlink" Target="https://colabo-po.com/docs/202110010029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dur.tw/blog/comparison-of-afo-for-stroke-patient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dur.tw/blog/comparison-of-afo-for-stroke-patient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dur.tw/blog/comparison-of-afo-for-stroke-patient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dur.tw/blog/comparison-of-afo-for-stroke-patient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>
                <a:ea typeface="新細明體"/>
              </a:rPr>
              <a:t>專題方案</a:t>
            </a:r>
            <a:endParaRPr lang="en-US" dirty="0"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A</a:t>
            </a:r>
            <a:r>
              <a:rPr lang="zh-TW" altLang="en-US">
                <a:ea typeface="新細明體"/>
              </a:rPr>
              <a:t>組:洪偉陞 夏進源 張韋翔 林峻源 黃立宇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C68D6-DA45-284D-6B37-2FD82512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綁繩式垂足板</a:t>
            </a:r>
            <a:endParaRPr lang="zh-TW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2CAECA-CF2C-443B-1811-BE45FB6C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材料：複合材料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耐用度：約</a:t>
            </a:r>
            <a:r>
              <a:rPr lang="en-US" sz="2400" dirty="0">
                <a:latin typeface="PMingLiU"/>
                <a:ea typeface="+mn-lt"/>
                <a:cs typeface="+mn-lt"/>
              </a:rPr>
              <a:t>2~3</a:t>
            </a:r>
            <a:r>
              <a:rPr lang="zh-TW" altLang="en-US" sz="2400" dirty="0">
                <a:latin typeface="PMingLiU"/>
                <a:ea typeface="PMingLiU"/>
                <a:cs typeface="+mn-lt"/>
              </a:rPr>
              <a:t>年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體積：最小，直接掛在鞋子外面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舒適度：高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固定性：較低，對於張力型足內翻效果有限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可動關節：無</a:t>
            </a:r>
            <a:endParaRPr lang="en-US" sz="2400" dirty="0">
              <a:latin typeface="PMingLiU"/>
              <a:ea typeface="PMingLiU"/>
            </a:endParaRPr>
          </a:p>
          <a:p>
            <a:endParaRPr lang="en-US" dirty="0"/>
          </a:p>
        </p:txBody>
      </p:sp>
      <p:pic>
        <p:nvPicPr>
          <p:cNvPr id="4" name="內容版面配置區 3" descr="一張含有 文字, 足部穿著, 鞋, 服裝 的圖片&#10;&#10;自動產生的描述">
            <a:extLst>
              <a:ext uri="{FF2B5EF4-FFF2-40B4-BE49-F238E27FC236}">
                <a16:creationId xmlns:a16="http://schemas.microsoft.com/office/drawing/2014/main" id="{B5D59850-65C4-2655-8EAA-B0DD52CA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671" y="1857884"/>
            <a:ext cx="4181787" cy="3455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6999316" y="5474936"/>
            <a:ext cx="496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https://www.baldur.tw/blog/comparison-of-afo-for-stroke-patients</a:t>
            </a:r>
            <a:r>
              <a:rPr lang="en-US" altLang="zh-TW" sz="1400" dirty="0" smtClean="0">
                <a:hlinkClick r:id="rId3"/>
              </a:rPr>
              <a:t>/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704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8A6F5-3B5A-447B-BD62-5ECE2AAE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新細明體"/>
              </a:rPr>
              <a:t>高溫熱塑後置式垂足板</a:t>
            </a:r>
            <a:endParaRPr lang="zh-TW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038DAA-045F-8FF8-0FFB-C8D11BED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材料：高溫熱塑塑膠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耐用度：約</a:t>
            </a:r>
            <a:r>
              <a:rPr lang="en-US" sz="2400" dirty="0">
                <a:latin typeface="PMingLiU"/>
                <a:ea typeface="+mn-lt"/>
                <a:cs typeface="+mn-lt"/>
              </a:rPr>
              <a:t>2~3</a:t>
            </a:r>
            <a:r>
              <a:rPr lang="zh-TW" altLang="en-US" sz="2400" dirty="0">
                <a:latin typeface="PMingLiU"/>
                <a:ea typeface="PMingLiU"/>
                <a:cs typeface="+mn-lt"/>
              </a:rPr>
              <a:t>年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體積：較大，需要為患腳買大一號的鞋子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舒適度：包覆性高，較悶熱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固定性：高，適用於張力型垂足，甚至腳踝變形之患者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可動關節：可加裝無彈力的動態關節</a:t>
            </a:r>
            <a:endParaRPr lang="en-US" sz="2400" dirty="0">
              <a:latin typeface="PMingLiU"/>
              <a:ea typeface="PMingLiU"/>
            </a:endParaRPr>
          </a:p>
          <a:p>
            <a:endParaRPr lang="en-US" dirty="0"/>
          </a:p>
        </p:txBody>
      </p:sp>
      <p:pic>
        <p:nvPicPr>
          <p:cNvPr id="4" name="內容版面配置區 3" descr="一張含有 文字, 螢幕擷取畫面, 品牌, 設計 的圖片&#10;&#10;自動產生的描述">
            <a:extLst>
              <a:ext uri="{FF2B5EF4-FFF2-40B4-BE49-F238E27FC236}">
                <a16:creationId xmlns:a16="http://schemas.microsoft.com/office/drawing/2014/main" id="{50DD158E-BF7E-F7F8-5A00-F4DAEBB1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02" y="1895447"/>
            <a:ext cx="4514491" cy="3691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133982" y="5628325"/>
            <a:ext cx="496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https://www.baldur.tw/blog/comparison-of-afo-for-stroke-patients</a:t>
            </a:r>
            <a:r>
              <a:rPr lang="en-US" altLang="zh-TW" sz="1400" dirty="0" smtClean="0">
                <a:hlinkClick r:id="rId3"/>
              </a:rPr>
              <a:t>/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167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141A0-6600-5A6D-291E-0341AC28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金屬支撐足踝輔具</a:t>
            </a:r>
            <a:endParaRPr lang="zh-TW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B95B0B-838D-3C77-F6B7-EA35CCB4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PMingLiU"/>
                <a:ea typeface="PMingLiU"/>
              </a:rPr>
              <a:t>材料：金屬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</a:rPr>
              <a:t>耐用度：約</a:t>
            </a:r>
            <a:r>
              <a:rPr lang="en-US" altLang="zh-TW" sz="2400" dirty="0">
                <a:latin typeface="PMingLiU"/>
                <a:ea typeface="PMingLiU"/>
              </a:rPr>
              <a:t>2~3</a:t>
            </a:r>
            <a:r>
              <a:rPr lang="zh-TW" altLang="en-US" sz="2400" dirty="0">
                <a:latin typeface="PMingLiU"/>
                <a:ea typeface="PMingLiU"/>
              </a:rPr>
              <a:t>年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</a:rPr>
              <a:t>體積：較大，直接取代患者的鞋子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</a:rPr>
              <a:t>舒適度：涼鞋透氣性好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</a:rPr>
              <a:t>固定性：低，支撐效果有限</a:t>
            </a:r>
            <a:endParaRPr lang="en-US" sz="2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E4E0D62-B585-358B-FEB6-FE9323C4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445" y="366770"/>
            <a:ext cx="3182452" cy="42233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文字方塊 2"/>
          <p:cNvSpPr txBox="1"/>
          <p:nvPr/>
        </p:nvSpPr>
        <p:spPr>
          <a:xfrm>
            <a:off x="7065819" y="5466347"/>
            <a:ext cx="347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https://colabo-po.com/docs/2021100100290</a:t>
            </a:r>
            <a:r>
              <a:rPr lang="en-US" altLang="zh-TW" sz="1400" dirty="0" smtClean="0">
                <a:hlinkClick r:id="rId3"/>
              </a:rPr>
              <a:t>/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044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足</a:t>
            </a:r>
            <a:r>
              <a:rPr lang="zh-TW" altLang="en-US" dirty="0">
                <a:latin typeface="+mj-ea"/>
              </a:rPr>
              <a:t>踝輔</a:t>
            </a:r>
            <a:r>
              <a:rPr lang="zh-TW" altLang="en-US" dirty="0" smtClean="0">
                <a:latin typeface="+mj-ea"/>
              </a:rPr>
              <a:t>具</a:t>
            </a:r>
            <a:r>
              <a:rPr lang="en-US" altLang="zh-TW" dirty="0" smtClean="0">
                <a:latin typeface="+mj-ea"/>
              </a:rPr>
              <a:t> (201742602)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174057" y="1981633"/>
            <a:ext cx="5880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選擇性限制或容許踝關節轉動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調整</a:t>
            </a:r>
            <a:r>
              <a:rPr lang="zh-TW" altLang="en-US" sz="2400" dirty="0"/>
              <a:t>小腿與垂直軸</a:t>
            </a:r>
            <a:r>
              <a:rPr lang="zh-TW" altLang="en-US" sz="2400" dirty="0" smtClean="0"/>
              <a:t>夾角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維護</a:t>
            </a:r>
            <a:r>
              <a:rPr lang="zh-TW" altLang="en-US" sz="2400" dirty="0"/>
              <a:t>踝關節活動</a:t>
            </a:r>
            <a:r>
              <a:rPr lang="zh-TW" altLang="en-US" sz="2400" dirty="0" smtClean="0"/>
              <a:t>度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穩定站立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避免</a:t>
            </a:r>
            <a:r>
              <a:rPr lang="zh-TW" altLang="en-US" sz="2400" dirty="0"/>
              <a:t>垂足和膝蓋</a:t>
            </a:r>
            <a:r>
              <a:rPr lang="zh-TW" altLang="en-US" sz="2400" dirty="0" smtClean="0"/>
              <a:t>彎曲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動態</a:t>
            </a:r>
            <a:r>
              <a:rPr lang="zh-TW" altLang="en-US" sz="2400" dirty="0"/>
              <a:t>儲存</a:t>
            </a:r>
            <a:r>
              <a:rPr lang="zh-TW" altLang="en-US" sz="2400" dirty="0" smtClean="0"/>
              <a:t>特性</a:t>
            </a:r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215" y="1590740"/>
            <a:ext cx="2966658" cy="3807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18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踝足矯型</a:t>
            </a:r>
            <a:r>
              <a:rPr lang="zh-TW" altLang="en-US" dirty="0" smtClean="0">
                <a:latin typeface="+mj-ea"/>
              </a:rPr>
              <a:t>器</a:t>
            </a:r>
            <a:r>
              <a:rPr lang="en-US" altLang="zh-TW" dirty="0" smtClean="0">
                <a:latin typeface="+mj-ea"/>
              </a:rPr>
              <a:t> (</a:t>
            </a:r>
            <a:r>
              <a:rPr lang="en-US" altLang="zh-TW" dirty="0">
                <a:latin typeface="+mj-ea"/>
              </a:rPr>
              <a:t>I699197</a:t>
            </a:r>
            <a:r>
              <a:rPr lang="en-US" altLang="zh-TW" dirty="0" smtClean="0">
                <a:latin typeface="+mj-ea"/>
              </a:rPr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542048"/>
            <a:ext cx="3170298" cy="4375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5170515" y="1853754"/>
            <a:ext cx="5727469" cy="390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dirty="0" smtClean="0"/>
              <a:t>3D</a:t>
            </a:r>
            <a:r>
              <a:rPr lang="zh-TW" altLang="en-US" sz="2400" dirty="0" smtClean="0"/>
              <a:t>列印技術為踝足矯形器的設計提供了更多靈活性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複合材料使用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蜂巢</a:t>
            </a:r>
            <a:r>
              <a:rPr lang="zh-TW" altLang="en-US" sz="2400" dirty="0"/>
              <a:t>結構和鏤空</a:t>
            </a:r>
            <a:r>
              <a:rPr lang="zh-TW" altLang="en-US" sz="2400" dirty="0" smtClean="0"/>
              <a:t>設計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踝足矯形器可以適應多種病理步態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增強</a:t>
            </a:r>
            <a:r>
              <a:rPr lang="zh-TW" altLang="en-US" sz="2400" dirty="0"/>
              <a:t>站立期的足踝穩定性，並改善復健期步態和足踝附近肌肉群的肌力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08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足踝矯正裝置及足踝矯正裝置的</a:t>
            </a:r>
            <a:r>
              <a:rPr lang="zh-TW" altLang="en-US" dirty="0" smtClean="0">
                <a:latin typeface="+mj-ea"/>
              </a:rPr>
              <a:t>支架</a:t>
            </a:r>
            <a:r>
              <a:rPr lang="en-US" altLang="zh-TW" dirty="0" smtClean="0">
                <a:latin typeface="+mj-ea"/>
              </a:rPr>
              <a:t>(M451953)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765" y="1645936"/>
            <a:ext cx="3075395" cy="4100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5300057" y="1853754"/>
            <a:ext cx="5597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踝</a:t>
            </a:r>
            <a:r>
              <a:rPr lang="zh-TW" altLang="en-US" sz="2400" dirty="0"/>
              <a:t>部綁帶可以綑綁定位在使用者的踝部，同時實現撓曲功能。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頸縮段外型</a:t>
            </a:r>
            <a:r>
              <a:rPr lang="zh-TW" altLang="en-US" sz="2400" dirty="0" smtClean="0"/>
              <a:t>：適用左腳</a:t>
            </a:r>
            <a:r>
              <a:rPr lang="zh-TW" altLang="en-US" sz="2400" dirty="0"/>
              <a:t>和右腳，提供個人化的支撐。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具有</a:t>
            </a:r>
            <a:r>
              <a:rPr lang="zh-TW" altLang="en-US" sz="2400" dirty="0"/>
              <a:t>儲備彈性並具有彈性復位的</a:t>
            </a:r>
            <a:r>
              <a:rPr lang="zh-TW" altLang="en-US" sz="2400" dirty="0" smtClean="0"/>
              <a:t>效果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碳纖維</a:t>
            </a:r>
            <a:r>
              <a:rPr lang="zh-TW" altLang="en-US" sz="2400" dirty="0"/>
              <a:t>材質的支架具有較高的耐用</a:t>
            </a:r>
            <a:r>
              <a:rPr lang="zh-TW" altLang="en-US" sz="2400" dirty="0" smtClean="0"/>
              <a:t>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341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足踝矯正輔</a:t>
            </a:r>
            <a:r>
              <a:rPr lang="zh-TW" altLang="en-US" dirty="0" smtClean="0">
                <a:latin typeface="+mj-ea"/>
              </a:rPr>
              <a:t>具</a:t>
            </a:r>
            <a:r>
              <a:rPr lang="en-US" altLang="zh-TW" dirty="0" smtClean="0">
                <a:latin typeface="+mj-ea"/>
              </a:rPr>
              <a:t> (M554778)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326" y="1542280"/>
            <a:ext cx="2987721" cy="4098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4921134" y="1795549"/>
            <a:ext cx="6666807" cy="391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足</a:t>
            </a:r>
            <a:r>
              <a:rPr lang="zh-TW" altLang="en-US" sz="2400" dirty="0"/>
              <a:t>踝支撐器具有銜接元件，該</a:t>
            </a:r>
            <a:r>
              <a:rPr lang="zh-TW" altLang="en-US" sz="2400" dirty="0" smtClean="0"/>
              <a:t>元件前</a:t>
            </a:r>
            <a:r>
              <a:rPr lang="zh-TW" altLang="en-US" sz="2400" dirty="0"/>
              <a:t>側面設有多個橫向剖縫。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提供適當的蹠屈彎折應力和回復力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/>
              <a:t>提供適當的背屈彎折應力和回復</a:t>
            </a:r>
            <a:r>
              <a:rPr lang="zh-TW" altLang="en-US" sz="2400" dirty="0" smtClean="0"/>
              <a:t>力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彎</a:t>
            </a:r>
            <a:r>
              <a:rPr lang="zh-TW" altLang="en-US" sz="2400" dirty="0"/>
              <a:t>折應力的</a:t>
            </a:r>
            <a:r>
              <a:rPr lang="zh-TW" altLang="en-US" sz="2400" dirty="0" smtClean="0"/>
              <a:t>差異，使</a:t>
            </a:r>
            <a:r>
              <a:rPr lang="zh-TW" altLang="en-US" sz="2400" dirty="0"/>
              <a:t>垂足患者的行走更接近正常步態。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有助於</a:t>
            </a:r>
            <a:r>
              <a:rPr lang="zh-TW" altLang="en-US" sz="2400" dirty="0"/>
              <a:t>改善足部下垂問題，同時減少背屈</a:t>
            </a:r>
            <a:r>
              <a:rPr lang="zh-TW" altLang="en-US" sz="2400" dirty="0" smtClean="0"/>
              <a:t>阻力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235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足踝輔具及其製作</a:t>
            </a:r>
            <a:r>
              <a:rPr lang="zh-TW" altLang="en-US" dirty="0" smtClean="0">
                <a:latin typeface="+mj-ea"/>
              </a:rPr>
              <a:t>方法</a:t>
            </a:r>
            <a:r>
              <a:rPr lang="en-US" altLang="zh-TW" dirty="0" smtClean="0">
                <a:latin typeface="+mj-ea"/>
              </a:rPr>
              <a:t>(I666012)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637" y="1596059"/>
            <a:ext cx="3269800" cy="384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5061377" y="1853754"/>
            <a:ext cx="59934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足踝輔具包括以可轉動方式連接的小腿固定單元和足底板側支架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支撐單元提供阻尼效果和彈性支撐效果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精確標記足踝特徵點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/>
              <a:t>總之，這種足踝輔具設計結合了小腿固定單元、足底板側支架和支撐單元，提供阻尼和彈性支撐，以增強輔助效果。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2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5A8F9-EE8C-3309-0D6A-D6A871ED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參考專利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100C0-7D35-A425-049E-73D53F4B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hlinkClick r:id="rId2"/>
              </a:rPr>
              <a:t>https://relive.tw/stroke-drop-foot-ankle-foot-orthosis</a:t>
            </a:r>
            <a:r>
              <a:rPr lang="en-US" altLang="zh-TW" dirty="0" smtClean="0">
                <a:ea typeface="新細明體"/>
                <a:hlinkClick r:id="rId2"/>
              </a:rPr>
              <a:t>/</a:t>
            </a:r>
            <a:r>
              <a:rPr lang="en-US" altLang="zh-TW" dirty="0" smtClean="0">
                <a:ea typeface="新細明體"/>
              </a:rPr>
              <a:t> </a:t>
            </a:r>
          </a:p>
          <a:p>
            <a:r>
              <a:rPr lang="en-US" altLang="zh-TW" dirty="0">
                <a:ea typeface="+mn-lt"/>
                <a:cs typeface="+mn-lt"/>
                <a:hlinkClick r:id="rId3"/>
              </a:rPr>
              <a:t>https://www.baldur.tw/blog/comparison-of-afo-for-stroke-patients</a:t>
            </a:r>
            <a:r>
              <a:rPr lang="en-US" altLang="zh-TW" dirty="0" smtClean="0">
                <a:ea typeface="+mn-lt"/>
                <a:cs typeface="+mn-lt"/>
                <a:hlinkClick r:id="rId3"/>
              </a:rPr>
              <a:t>/</a:t>
            </a:r>
            <a:r>
              <a:rPr lang="en-US" altLang="zh-TW" dirty="0" smtClean="0">
                <a:ea typeface="+mn-lt"/>
                <a:cs typeface="+mn-lt"/>
              </a:rPr>
              <a:t> </a:t>
            </a:r>
          </a:p>
          <a:p>
            <a:r>
              <a:rPr lang="en-US" altLang="zh-TW" dirty="0">
                <a:ea typeface="+mn-lt"/>
                <a:cs typeface="+mn-lt"/>
                <a:hlinkClick r:id="rId4"/>
              </a:rPr>
              <a:t>https://colabo-po.com/docs/2021100100290</a:t>
            </a:r>
            <a:r>
              <a:rPr lang="en-US" altLang="zh-TW" dirty="0" smtClean="0">
                <a:ea typeface="+mn-lt"/>
                <a:cs typeface="+mn-lt"/>
                <a:hlinkClick r:id="rId4"/>
              </a:rPr>
              <a:t>/</a:t>
            </a:r>
            <a:r>
              <a:rPr lang="en-US" altLang="zh-TW" dirty="0" smtClean="0">
                <a:ea typeface="+mn-lt"/>
                <a:cs typeface="+mn-lt"/>
              </a:rPr>
              <a:t> </a:t>
            </a:r>
          </a:p>
          <a:p>
            <a:r>
              <a:rPr lang="en-US" altLang="zh-TW" dirty="0">
                <a:ea typeface="+mn-lt"/>
                <a:cs typeface="+mn-lt"/>
                <a:hlinkClick r:id="rId5"/>
              </a:rPr>
              <a:t>http://www.chimei.org.tw/seminar/</a:t>
            </a:r>
            <a:r>
              <a:rPr lang="zh-TW" altLang="en-US" dirty="0">
                <a:ea typeface="+mn-lt"/>
                <a:cs typeface="+mn-lt"/>
                <a:hlinkClick r:id="rId5"/>
              </a:rPr>
              <a:t>副木講義</a:t>
            </a:r>
            <a:r>
              <a:rPr lang="en-US" altLang="zh-TW" dirty="0">
                <a:ea typeface="+mn-lt"/>
                <a:cs typeface="+mn-lt"/>
                <a:hlinkClick r:id="rId5"/>
              </a:rPr>
              <a:t>.</a:t>
            </a:r>
            <a:r>
              <a:rPr lang="en-US" altLang="zh-TW" dirty="0" smtClean="0">
                <a:ea typeface="+mn-lt"/>
                <a:cs typeface="+mn-lt"/>
                <a:hlinkClick r:id="rId5"/>
              </a:rPr>
              <a:t>pdf</a:t>
            </a:r>
            <a:r>
              <a:rPr lang="en-US" altLang="zh-TW" dirty="0" smtClean="0">
                <a:ea typeface="+mn-lt"/>
                <a:cs typeface="+mn-lt"/>
              </a:rPr>
              <a:t> </a:t>
            </a:r>
          </a:p>
          <a:p>
            <a:r>
              <a:rPr lang="en-US" altLang="zh-TW" dirty="0">
                <a:ea typeface="+mn-lt"/>
                <a:cs typeface="+mn-lt"/>
                <a:hlinkClick r:id="rId6"/>
              </a:rPr>
              <a:t>http://</a:t>
            </a:r>
            <a:r>
              <a:rPr lang="en-US" altLang="zh-TW" dirty="0" smtClean="0">
                <a:ea typeface="+mn-lt"/>
                <a:cs typeface="+mn-lt"/>
                <a:hlinkClick r:id="rId6"/>
              </a:rPr>
              <a:t>www.pt.org.tw/pt_news_detail.php?Bid=3&amp;Id=111</a:t>
            </a:r>
            <a:r>
              <a:rPr lang="en-US" altLang="zh-TW" dirty="0" smtClean="0">
                <a:ea typeface="+mn-lt"/>
                <a:cs typeface="+mn-lt"/>
              </a:rPr>
              <a:t> </a:t>
            </a:r>
            <a:endParaRPr lang="zh-TW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896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11835E-4F96-E97F-DB7C-F5A3113B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ea typeface="新細明體"/>
              </a:rPr>
              <a:t>前次會議重點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48112-1272-72CF-6520-69DB8083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342900" indent="-342900"/>
            <a:r>
              <a:rPr lang="zh-TW" altLang="en-US" sz="2400" dirty="0">
                <a:latin typeface="+mj-ea"/>
                <a:ea typeface="+mj-ea"/>
                <a:cs typeface="+mn-lt"/>
              </a:rPr>
              <a:t>腳踝輔具目的是什麼，以確認需求</a:t>
            </a:r>
            <a:endParaRPr lang="zh-TW" sz="2400" dirty="0">
              <a:latin typeface="+mj-ea"/>
              <a:ea typeface="+mj-ea"/>
            </a:endParaRPr>
          </a:p>
          <a:p>
            <a:pPr marL="342900" indent="-342900"/>
            <a:r>
              <a:rPr lang="zh-TW" altLang="en-US" sz="2400" dirty="0">
                <a:latin typeface="+mj-ea"/>
                <a:ea typeface="+mj-ea"/>
                <a:cs typeface="+mn-lt"/>
              </a:rPr>
              <a:t>確認網上產品規格定義及材質</a:t>
            </a:r>
            <a:endParaRPr lang="zh-TW" altLang="en-US" sz="2400" dirty="0">
              <a:latin typeface="+mj-ea"/>
              <a:ea typeface="+mj-ea"/>
            </a:endParaRPr>
          </a:p>
          <a:p>
            <a:pPr marL="342900" indent="-342900"/>
            <a:r>
              <a:rPr lang="zh-TW" altLang="en-US" sz="2400" dirty="0">
                <a:latin typeface="+mj-ea"/>
                <a:ea typeface="+mj-ea"/>
                <a:cs typeface="+mn-lt"/>
              </a:rPr>
              <a:t>案例功能列出來（一人要查詢兩樣)</a:t>
            </a:r>
            <a:endParaRPr lang="zh-TW" altLang="en-US" sz="2400" dirty="0">
              <a:latin typeface="+mj-ea"/>
              <a:ea typeface="+mj-ea"/>
            </a:endParaRPr>
          </a:p>
          <a:p>
            <a:pPr marL="342900" indent="-342900"/>
            <a:r>
              <a:rPr lang="zh-TW" altLang="en-US" sz="2400" dirty="0">
                <a:latin typeface="+mj-ea"/>
                <a:ea typeface="+mj-ea"/>
                <a:cs typeface="+mn-lt"/>
              </a:rPr>
              <a:t>專利一個 (可看到較多技術跟內容)</a:t>
            </a:r>
          </a:p>
          <a:p>
            <a:pPr marL="342900" indent="-342900"/>
            <a:r>
              <a:rPr lang="zh-TW" sz="2400" dirty="0">
                <a:latin typeface="+mj-ea"/>
                <a:ea typeface="+mj-ea"/>
              </a:rPr>
              <a:t>確認輔具市面上是否有販售</a:t>
            </a:r>
          </a:p>
          <a:p>
            <a:pPr marL="342900" indent="-342900"/>
            <a:r>
              <a:rPr lang="zh-TW" sz="2400" dirty="0">
                <a:latin typeface="+mj-ea"/>
                <a:ea typeface="+mj-ea"/>
              </a:rPr>
              <a:t>確定專利是否有出現，避免重複</a:t>
            </a:r>
          </a:p>
        </p:txBody>
      </p:sp>
    </p:spTree>
    <p:extLst>
      <p:ext uri="{BB962C8B-B14F-4D97-AF65-F5344CB8AC3E}">
        <p14:creationId xmlns:p14="http://schemas.microsoft.com/office/powerpoint/2010/main" val="204109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9DB94-9670-663D-0B12-DC744E1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輔具目的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B29DA-FE61-2D72-4798-C5281091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sz="2400" dirty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許多中風後病人即使恢復到能夠放手走路的程度，腳踝</a:t>
            </a:r>
            <a:r>
              <a:rPr lang="zh-TW" sz="2400" dirty="0" smtClean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依舊</a:t>
            </a:r>
            <a:r>
              <a:rPr lang="zh-TW" altLang="en-US" sz="2400" dirty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會</a:t>
            </a:r>
            <a:r>
              <a:rPr lang="zh-TW" sz="2400" dirty="0" smtClean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因為</a:t>
            </a:r>
            <a:r>
              <a:rPr lang="zh-TW" sz="2400" b="1" dirty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無力或是張力太高導致腳踝關節有垂足(drop foot)</a:t>
            </a:r>
            <a:r>
              <a:rPr lang="zh-TW" sz="2400" dirty="0" smtClean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狀態</a:t>
            </a:r>
            <a:r>
              <a:rPr lang="zh-TW" altLang="en-US" sz="2400" dirty="0" smtClean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，</a:t>
            </a:r>
            <a:r>
              <a:rPr lang="zh-TW" altLang="en-US" sz="2400" dirty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因此目的可增快行走速度</a:t>
            </a:r>
            <a:r>
              <a:rPr lang="zh-TW" altLang="en-US" sz="2400" dirty="0" smtClean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、減少疲勞，重在防止患者跌倒的情況發生</a:t>
            </a:r>
            <a:endParaRPr lang="en-US" altLang="zh-TW" sz="2400" dirty="0" smtClean="0">
              <a:solidFill>
                <a:srgbClr val="444444"/>
              </a:solidFill>
              <a:latin typeface="+mj-ea"/>
              <a:ea typeface="+mj-ea"/>
              <a:cs typeface="+mn-lt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rgbClr val="444444"/>
              </a:solidFill>
              <a:latin typeface="+mj-ea"/>
              <a:ea typeface="+mj-ea"/>
              <a:cs typeface="+mn-lt"/>
            </a:endParaRPr>
          </a:p>
          <a:p>
            <a:pPr marL="0" indent="0">
              <a:buNone/>
            </a:pPr>
            <a:r>
              <a:rPr lang="zh-TW" altLang="en-US" sz="2400" dirty="0" smtClean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對</a:t>
            </a:r>
            <a:r>
              <a:rPr lang="zh-TW" altLang="en-US" sz="2400" dirty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輔具的</a:t>
            </a:r>
            <a:r>
              <a:rPr lang="zh-TW" altLang="en-US" sz="2400" dirty="0" smtClean="0">
                <a:solidFill>
                  <a:srgbClr val="444444"/>
                </a:solidFill>
                <a:latin typeface="+mj-ea"/>
                <a:ea typeface="+mj-ea"/>
                <a:cs typeface="+mn-lt"/>
              </a:rPr>
              <a:t>需求：前腳掌支撐、對腳踝的矯正、輔助行走的協調性、給予彎曲的回復力</a:t>
            </a:r>
            <a:endParaRPr lang="zh-TW" altLang="en-US" sz="2400" dirty="0">
              <a:solidFill>
                <a:srgbClr val="44444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268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8856F-0EA9-A873-9CD5-2F208F61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</a:rPr>
              <a:t>產品規格</a:t>
            </a:r>
            <a:r>
              <a:rPr lang="zh-TW" altLang="en-US">
                <a:ea typeface="新細明體"/>
              </a:rPr>
              <a:t>定義及材質</a:t>
            </a:r>
            <a:endParaRPr 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AB354-6859-8B15-16A8-A434CE86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sz="1000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FDA0B5C-9DD0-23D5-43ED-D0E24957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06365"/>
              </p:ext>
            </p:extLst>
          </p:nvPr>
        </p:nvGraphicFramePr>
        <p:xfrm>
          <a:off x="1322612" y="1551591"/>
          <a:ext cx="9548841" cy="396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423">
                  <a:extLst>
                    <a:ext uri="{9D8B030D-6E8A-4147-A177-3AD203B41FA5}">
                      <a16:colId xmlns:a16="http://schemas.microsoft.com/office/drawing/2014/main" val="599125670"/>
                    </a:ext>
                  </a:extLst>
                </a:gridCol>
                <a:gridCol w="3174709">
                  <a:extLst>
                    <a:ext uri="{9D8B030D-6E8A-4147-A177-3AD203B41FA5}">
                      <a16:colId xmlns:a16="http://schemas.microsoft.com/office/drawing/2014/main" val="3254304491"/>
                    </a:ext>
                  </a:extLst>
                </a:gridCol>
                <a:gridCol w="3174709">
                  <a:extLst>
                    <a:ext uri="{9D8B030D-6E8A-4147-A177-3AD203B41FA5}">
                      <a16:colId xmlns:a16="http://schemas.microsoft.com/office/drawing/2014/main" val="2499359428"/>
                    </a:ext>
                  </a:extLst>
                </a:gridCol>
              </a:tblGrid>
              <a:tr h="757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材質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缺點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38894"/>
                  </a:ext>
                </a:extLst>
              </a:tr>
              <a:tr h="64721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 b="0" i="0" u="none" strike="noStrike" noProof="0" dirty="0">
                          <a:solidFill>
                            <a:schemeClr val="tx1"/>
                          </a:solidFill>
                          <a:latin typeface="Gill Sans MT"/>
                        </a:rPr>
                        <a:t>低溫熱塑塑膠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sz="1800" b="0" i="0" u="none" strike="noStrike" noProof="0">
                          <a:solidFill>
                            <a:schemeClr val="tx1"/>
                          </a:solidFill>
                        </a:rPr>
                        <a:t>較便宜、透氣性佳、防</a:t>
                      </a:r>
                      <a:r>
                        <a:rPr lang="zh-TW" altLang="en-US" sz="1800" b="0" i="0" u="none" strike="noStrike" noProof="0">
                          <a:solidFill>
                            <a:schemeClr val="tx1"/>
                          </a:solidFill>
                        </a:rPr>
                        <a:t>水、輕</a:t>
                      </a:r>
                      <a:endParaRPr lang="zh-TW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sz="1800" b="0" i="0" u="none" strike="noStrike" noProof="0">
                          <a:solidFill>
                            <a:schemeClr val="tx1"/>
                          </a:solidFill>
                          <a:latin typeface="新細明體"/>
                          <a:ea typeface="新細明體"/>
                        </a:rPr>
                        <a:t>材質較硬、</a:t>
                      </a:r>
                      <a:r>
                        <a:rPr lang="zh-TW" altLang="en-US" sz="1800" b="0" i="0" u="none" strike="noStrike" noProof="0">
                          <a:solidFill>
                            <a:schemeClr val="tx1"/>
                          </a:solidFill>
                        </a:rPr>
                        <a:t>體積大、耐用度差</a:t>
                      </a:r>
                      <a:endParaRPr lang="zh-TW" altLang="en-US" sz="1800" b="0" i="0" u="none" strike="noStrike" noProof="0">
                        <a:solidFill>
                          <a:schemeClr val="tx1"/>
                        </a:solidFill>
                        <a:latin typeface="新細明體"/>
                        <a:ea typeface="新細明體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7958"/>
                  </a:ext>
                </a:extLst>
              </a:tr>
              <a:tr h="610576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sz="24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高溫熱塑塑膠</a:t>
                      </a:r>
                      <a:endParaRPr lang="zh-TW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強度較高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透氣性差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93169"/>
                  </a:ext>
                </a:extLst>
              </a:tr>
              <a:tr h="622788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sz="24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複合材料</a:t>
                      </a:r>
                      <a:endParaRPr lang="zh-TW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集各家所長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價格貴、需考慮材料連結性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95742"/>
                  </a:ext>
                </a:extLst>
              </a:tr>
              <a:tr h="618046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sz="24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碳纖維</a:t>
                      </a:r>
                      <a:endParaRPr lang="zh-TW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輕巧、透氣、耐用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800"/>
                        <a:t>價格貴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96687"/>
                  </a:ext>
                </a:extLst>
              </a:tr>
              <a:tr h="618045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2400" b="0" i="0" u="none" strike="noStrike" noProof="0">
                          <a:solidFill>
                            <a:schemeClr val="tx1"/>
                          </a:solidFill>
                          <a:latin typeface="Gill Sans MT"/>
                        </a:rPr>
                        <a:t>金屬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1800"/>
                        <a:t>強度高、便宜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1800" dirty="0"/>
                        <a:t>重量較重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71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25A7-4092-7A00-0BB3-61F8743C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輔具類型</a:t>
            </a:r>
            <a:endParaRPr lang="zh-TW" altLang="en-US"/>
          </a:p>
        </p:txBody>
      </p:sp>
      <p:pic>
        <p:nvPicPr>
          <p:cNvPr id="9" name="內容版面配置區 8" descr="一張含有 文字, 足部穿著, 服裝, 螢幕擷取畫面 的圖片&#10;&#10;自動產生的描述">
            <a:extLst>
              <a:ext uri="{FF2B5EF4-FFF2-40B4-BE49-F238E27FC236}">
                <a16:creationId xmlns:a16="http://schemas.microsoft.com/office/drawing/2014/main" id="{BD0175FC-9847-116A-044E-FF0A76861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8" r="91" b="-245"/>
          <a:stretch/>
        </p:blipFill>
        <p:spPr>
          <a:xfrm>
            <a:off x="1390047" y="1996225"/>
            <a:ext cx="6101164" cy="3214285"/>
          </a:xfr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A00F08B-F3DC-0E86-73F0-1AF9DBFB2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35691"/>
              </p:ext>
            </p:extLst>
          </p:nvPr>
        </p:nvGraphicFramePr>
        <p:xfrm>
          <a:off x="7491211" y="1996225"/>
          <a:ext cx="4158006" cy="32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827">
                  <a:extLst>
                    <a:ext uri="{9D8B030D-6E8A-4147-A177-3AD203B41FA5}">
                      <a16:colId xmlns:a16="http://schemas.microsoft.com/office/drawing/2014/main" val="1523549057"/>
                    </a:ext>
                  </a:extLst>
                </a:gridCol>
                <a:gridCol w="2222179">
                  <a:extLst>
                    <a:ext uri="{9D8B030D-6E8A-4147-A177-3AD203B41FA5}">
                      <a16:colId xmlns:a16="http://schemas.microsoft.com/office/drawing/2014/main" val="1089630600"/>
                    </a:ext>
                  </a:extLst>
                </a:gridCol>
              </a:tblGrid>
              <a:tr h="3206302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Angsana New"/>
                        </a:rPr>
                        <a:t>腳踝</a:t>
                      </a:r>
                      <a:endParaRPr lang="zh-TW" sz="2000" dirty="0">
                        <a:latin typeface="Angsana New"/>
                      </a:endParaRPr>
                    </a:p>
                    <a:p>
                      <a:pPr lvl="0" algn="ctr">
                        <a:buNone/>
                      </a:pPr>
                      <a:endParaRPr lang="zh-TW" altLang="en-US" sz="2000" dirty="0">
                        <a:solidFill>
                          <a:schemeClr val="tx1"/>
                        </a:solidFill>
                        <a:latin typeface="Angsana New"/>
                      </a:endParaRPr>
                    </a:p>
                    <a:p>
                      <a:pPr lvl="0" algn="ctr">
                        <a:buNone/>
                      </a:pPr>
                      <a:r>
                        <a:rPr lang="zh-TW" altLang="en-US" sz="2000" b="1" dirty="0">
                          <a:solidFill>
                            <a:srgbClr val="0B7A3D"/>
                          </a:solidFill>
                          <a:latin typeface="Angsana New"/>
                        </a:rPr>
                        <a:t>已僵硬變形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5F6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5F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01605"/>
                  </a:ext>
                </a:extLst>
              </a:tr>
            </a:tbl>
          </a:graphicData>
        </a:graphic>
      </p:graphicFrame>
      <p:pic>
        <p:nvPicPr>
          <p:cNvPr id="3" name="圖片 2" descr="一張含有 文字, 白色 的圖片&#10;&#10;自動產生的描述">
            <a:extLst>
              <a:ext uri="{FF2B5EF4-FFF2-40B4-BE49-F238E27FC236}">
                <a16:creationId xmlns:a16="http://schemas.microsoft.com/office/drawing/2014/main" id="{C576C778-C792-A64A-72F3-984D3311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691" y="2548218"/>
            <a:ext cx="1714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F8BCE-0D4D-0B2C-592D-1E88124C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dirty="0">
                <a:ea typeface="新細明體"/>
              </a:rPr>
              <a:t>易步垂足板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404772-35E1-013A-9A90-6442AE8E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238"/>
            <a:ext cx="5622284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zh-TW" altLang="en-US" sz="2400" dirty="0">
                <a:latin typeface="PMingLiU"/>
                <a:ea typeface="PMingLiU"/>
                <a:cs typeface="+mn-lt"/>
              </a:rPr>
              <a:t>材料：複合材料</a:t>
            </a:r>
            <a:endParaRPr lang="en-US" altLang="zh-TW" sz="2400" dirty="0">
              <a:latin typeface="PMingLiU"/>
              <a:ea typeface="PMingLiU"/>
            </a:endParaRPr>
          </a:p>
          <a:p>
            <a:pPr>
              <a:lnSpc>
                <a:spcPct val="110000"/>
              </a:lnSpc>
            </a:pPr>
            <a:r>
              <a:rPr lang="zh-TW" altLang="en-US" sz="2400" dirty="0">
                <a:latin typeface="PMingLiU"/>
                <a:ea typeface="PMingLiU"/>
                <a:cs typeface="+mn-lt"/>
              </a:rPr>
              <a:t>耐用度：約</a:t>
            </a:r>
            <a:r>
              <a:rPr lang="en-US" sz="2400" dirty="0">
                <a:latin typeface="PMingLiU"/>
                <a:ea typeface="+mn-lt"/>
                <a:cs typeface="+mn-lt"/>
              </a:rPr>
              <a:t>3~4</a:t>
            </a:r>
            <a:r>
              <a:rPr lang="zh-TW" altLang="en-US" sz="2400" dirty="0">
                <a:latin typeface="PMingLiU"/>
                <a:ea typeface="PMingLiU"/>
                <a:cs typeface="+mn-lt"/>
              </a:rPr>
              <a:t>年</a:t>
            </a:r>
            <a:endParaRPr lang="en-US" altLang="zh-TW" sz="2400" dirty="0">
              <a:latin typeface="PMingLiU"/>
              <a:ea typeface="PMingLiU"/>
            </a:endParaRPr>
          </a:p>
          <a:p>
            <a:pPr>
              <a:lnSpc>
                <a:spcPct val="110000"/>
              </a:lnSpc>
            </a:pPr>
            <a:r>
              <a:rPr lang="zh-TW" altLang="en-US" sz="2400" dirty="0">
                <a:latin typeface="PMingLiU"/>
                <a:ea typeface="PMingLiU"/>
                <a:cs typeface="+mn-lt"/>
              </a:rPr>
              <a:t>體積：小，可直接穿原尺寸的鞋子</a:t>
            </a:r>
            <a:endParaRPr lang="en-US" altLang="zh-TW" sz="2400" dirty="0">
              <a:latin typeface="PMingLiU"/>
              <a:ea typeface="PMingLiU"/>
            </a:endParaRPr>
          </a:p>
          <a:p>
            <a:pPr>
              <a:lnSpc>
                <a:spcPct val="110000"/>
              </a:lnSpc>
            </a:pPr>
            <a:r>
              <a:rPr lang="zh-TW" altLang="en-US" sz="2400" dirty="0">
                <a:latin typeface="PMingLiU"/>
                <a:ea typeface="PMingLiU"/>
                <a:cs typeface="+mn-lt"/>
              </a:rPr>
              <a:t>舒適度：包覆少，透氣</a:t>
            </a:r>
            <a:endParaRPr lang="en-US" altLang="zh-TW" sz="2400" dirty="0">
              <a:latin typeface="PMingLiU"/>
              <a:ea typeface="PMingLiU"/>
            </a:endParaRPr>
          </a:p>
          <a:p>
            <a:pPr>
              <a:lnSpc>
                <a:spcPct val="110000"/>
              </a:lnSpc>
            </a:pPr>
            <a:r>
              <a:rPr lang="zh-TW" altLang="en-US" sz="2400" dirty="0">
                <a:latin typeface="PMingLiU"/>
                <a:ea typeface="PMingLiU"/>
                <a:cs typeface="+mn-lt"/>
              </a:rPr>
              <a:t>固定性：高，可避免張力型垂足足內翻</a:t>
            </a:r>
            <a:endParaRPr lang="en-US" altLang="zh-TW" sz="2400" dirty="0">
              <a:latin typeface="PMingLiU"/>
              <a:ea typeface="PMingLiU"/>
            </a:endParaRPr>
          </a:p>
          <a:p>
            <a:pPr>
              <a:lnSpc>
                <a:spcPct val="110000"/>
              </a:lnSpc>
            </a:pPr>
            <a:r>
              <a:rPr lang="zh-TW" altLang="en-US" sz="2400" dirty="0">
                <a:latin typeface="PMingLiU"/>
                <a:ea typeface="PMingLiU"/>
                <a:cs typeface="+mn-lt"/>
              </a:rPr>
              <a:t>可動關節：獨家專利的腳踝可動的彈性關節，可根據使用者張力大小調整</a:t>
            </a:r>
            <a:endParaRPr lang="en-US" sz="2400" dirty="0">
              <a:latin typeface="PMingLiU"/>
              <a:ea typeface="PMingLiU"/>
            </a:endParaRP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4" name="內容版面配置區 3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A187D3C4-7F3E-FD02-440C-B8E215BF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863" y="1944238"/>
            <a:ext cx="4541757" cy="3742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6882938" y="5686957"/>
            <a:ext cx="496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https://www.baldur.tw/blog/comparison-of-afo-for-stroke-patients</a:t>
            </a:r>
            <a:r>
              <a:rPr lang="en-US" altLang="zh-TW" sz="1400" dirty="0" smtClean="0">
                <a:hlinkClick r:id="rId3"/>
              </a:rPr>
              <a:t>/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923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41209-1968-7AC6-9154-1004EB80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碳纖維垂足板</a:t>
            </a:r>
            <a:endParaRPr lang="zh-TW" alt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C978C0A2-88C2-DDF8-2A9D-3304858D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410"/>
            <a:ext cx="5622284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>
                <a:latin typeface="PMingLiU"/>
                <a:ea typeface="PMingLiU"/>
                <a:cs typeface="+mn-lt"/>
              </a:rPr>
              <a:t>材料：碳纖維</a:t>
            </a:r>
            <a:endParaRPr lang="en-US" altLang="zh-TW" sz="2400">
              <a:latin typeface="PMingLiU"/>
              <a:ea typeface="PMingLiU"/>
            </a:endParaRPr>
          </a:p>
          <a:p>
            <a:r>
              <a:rPr lang="zh-TW" altLang="en-US" sz="2400">
                <a:latin typeface="PMingLiU"/>
                <a:ea typeface="PMingLiU"/>
                <a:cs typeface="+mn-lt"/>
              </a:rPr>
              <a:t>耐用度：約</a:t>
            </a:r>
            <a:r>
              <a:rPr lang="en-US" sz="2400" dirty="0">
                <a:latin typeface="PMingLiU"/>
                <a:ea typeface="+mn-lt"/>
                <a:cs typeface="+mn-lt"/>
              </a:rPr>
              <a:t>2~3</a:t>
            </a:r>
            <a:r>
              <a:rPr lang="zh-TW" altLang="en-US" sz="2400">
                <a:latin typeface="PMingLiU"/>
                <a:ea typeface="PMingLiU"/>
                <a:cs typeface="+mn-lt"/>
              </a:rPr>
              <a:t>年</a:t>
            </a:r>
            <a:endParaRPr lang="en-US" altLang="zh-TW" sz="2400">
              <a:latin typeface="PMingLiU"/>
              <a:ea typeface="PMingLiU"/>
            </a:endParaRPr>
          </a:p>
          <a:p>
            <a:r>
              <a:rPr lang="zh-TW" altLang="en-US" sz="2400">
                <a:latin typeface="PMingLiU"/>
                <a:ea typeface="PMingLiU"/>
                <a:cs typeface="+mn-lt"/>
              </a:rPr>
              <a:t>體積：小，可直接穿原尺寸的鞋子</a:t>
            </a:r>
            <a:endParaRPr lang="en-US" altLang="zh-TW" sz="2400">
              <a:latin typeface="PMingLiU"/>
              <a:ea typeface="PMingLiU"/>
            </a:endParaRPr>
          </a:p>
          <a:p>
            <a:r>
              <a:rPr lang="zh-TW" altLang="en-US" sz="2400">
                <a:latin typeface="PMingLiU"/>
                <a:ea typeface="PMingLiU"/>
                <a:cs typeface="+mn-lt"/>
              </a:rPr>
              <a:t>舒適度：包覆少，透氣</a:t>
            </a:r>
            <a:endParaRPr lang="en-US" altLang="zh-TW" sz="2400">
              <a:latin typeface="PMingLiU"/>
              <a:ea typeface="PMingLiU"/>
            </a:endParaRPr>
          </a:p>
          <a:p>
            <a:r>
              <a:rPr lang="zh-TW" altLang="en-US" sz="2400">
                <a:latin typeface="PMingLiU"/>
                <a:ea typeface="PMingLiU"/>
                <a:cs typeface="+mn-lt"/>
              </a:rPr>
              <a:t>固定性：腳掌無綁帶加強，對張力型足內翻效果有限</a:t>
            </a:r>
            <a:endParaRPr lang="en-US" altLang="zh-TW" sz="2400">
              <a:latin typeface="PMingLiU"/>
              <a:ea typeface="PMingLiU"/>
            </a:endParaRPr>
          </a:p>
          <a:p>
            <a:r>
              <a:rPr lang="zh-TW" altLang="en-US" sz="2400">
                <a:ea typeface="+mn-lt"/>
                <a:cs typeface="+mn-lt"/>
              </a:rPr>
              <a:t>可動關節：無</a:t>
            </a:r>
            <a:endParaRPr lang="en-US" sz="2400"/>
          </a:p>
          <a:p>
            <a:endParaRPr lang="en-US" dirty="0"/>
          </a:p>
        </p:txBody>
      </p:sp>
      <p:pic>
        <p:nvPicPr>
          <p:cNvPr id="4" name="內容版面配置區 3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D1EC0660-139D-4458-BF8F-1EB672B7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181" y="1852591"/>
            <a:ext cx="4488094" cy="3723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6882938" y="5686957"/>
            <a:ext cx="496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https://www.baldur.tw/blog/comparison-of-afo-for-stroke-patients</a:t>
            </a:r>
            <a:r>
              <a:rPr lang="en-US" altLang="zh-TW" sz="1400" dirty="0" smtClean="0">
                <a:hlinkClick r:id="rId3"/>
              </a:rPr>
              <a:t>/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548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35424-1D9F-0B32-10D1-4430A1C7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掛鞋式垂足板</a:t>
            </a:r>
            <a:endParaRPr lang="zh-TW" alt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AC15FB32-2268-9A81-9E6A-F8852956C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637" y="1853754"/>
            <a:ext cx="5863080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材料：複合材料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耐用度：約</a:t>
            </a:r>
            <a:r>
              <a:rPr lang="en-US" sz="2400" dirty="0">
                <a:latin typeface="PMingLiU"/>
                <a:ea typeface="+mn-lt"/>
                <a:cs typeface="+mn-lt"/>
              </a:rPr>
              <a:t>2~3</a:t>
            </a:r>
            <a:r>
              <a:rPr lang="zh-TW" altLang="en-US" sz="2400" dirty="0">
                <a:latin typeface="PMingLiU"/>
                <a:ea typeface="PMingLiU"/>
                <a:cs typeface="+mn-lt"/>
              </a:rPr>
              <a:t>年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體積：小，掛在鞋子外面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舒適度：高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固定性：低，對於張力型足內翻效果有限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可動關節：無，但提供結構彈力協助腳踝運動</a:t>
            </a:r>
            <a:endParaRPr lang="en-US" sz="2400" dirty="0">
              <a:latin typeface="PMingLiU"/>
              <a:ea typeface="PMingLiU"/>
            </a:endParaRPr>
          </a:p>
          <a:p>
            <a:endParaRPr lang="en-US" dirty="0"/>
          </a:p>
        </p:txBody>
      </p:sp>
      <p:pic>
        <p:nvPicPr>
          <p:cNvPr id="4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D9F9E3A3-915D-0FC3-AB21-BA142F0D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700" y="1857884"/>
            <a:ext cx="4428632" cy="3658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6882938" y="5686957"/>
            <a:ext cx="496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https://www.baldur.tw/blog/comparison-of-afo-for-stroke-patients</a:t>
            </a:r>
            <a:r>
              <a:rPr lang="en-US" altLang="zh-TW" sz="1400" dirty="0" smtClean="0">
                <a:hlinkClick r:id="rId3"/>
              </a:rPr>
              <a:t>/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849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A53DD-6E34-AED0-9A08-A74504AF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>
                <a:ea typeface="新細明體"/>
              </a:rPr>
              <a:t>低溫熱塑前置式垂足板</a:t>
            </a:r>
            <a:endParaRPr lang="zh-TW" alt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875B7BF-ADE2-F15E-29B0-BDDFBB40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86" y="1778940"/>
            <a:ext cx="6195784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材料：低溫熱塑塑膠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耐用度：約三個月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體積：較大，需要為患腳買大一號的鞋子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舒適度：材質較硬，但內部有泡綿提供緩衝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價格：健保全額補助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固定性：高，可適用於張力型垂足</a:t>
            </a:r>
            <a:endParaRPr lang="en-US" altLang="zh-TW" sz="2400" dirty="0">
              <a:latin typeface="PMingLiU"/>
              <a:ea typeface="PMingLiU"/>
            </a:endParaRPr>
          </a:p>
          <a:p>
            <a:r>
              <a:rPr lang="zh-TW" altLang="en-US" sz="2400" dirty="0">
                <a:latin typeface="PMingLiU"/>
                <a:ea typeface="PMingLiU"/>
                <a:cs typeface="+mn-lt"/>
              </a:rPr>
              <a:t>可動關節：無</a:t>
            </a:r>
            <a:endParaRPr lang="en-US" sz="2400" dirty="0">
              <a:latin typeface="PMingLiU"/>
              <a:ea typeface="PMingLiU"/>
            </a:endParaRPr>
          </a:p>
          <a:p>
            <a:endParaRPr lang="en-US" dirty="0"/>
          </a:p>
        </p:txBody>
      </p:sp>
      <p:pic>
        <p:nvPicPr>
          <p:cNvPr id="4" name="內容版面配置區 3" descr="一張含有 文字, 支撐 的圖片&#10;&#10;自動產生的描述">
            <a:extLst>
              <a:ext uri="{FF2B5EF4-FFF2-40B4-BE49-F238E27FC236}">
                <a16:creationId xmlns:a16="http://schemas.microsoft.com/office/drawing/2014/main" id="{B938E5D8-19FB-8FD3-F3CF-D2B70869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10" y="1857644"/>
            <a:ext cx="4235450" cy="3562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049193" y="5570579"/>
            <a:ext cx="496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https://www.baldur.tw/blog/comparison-of-afo-for-stroke-patients</a:t>
            </a:r>
            <a:r>
              <a:rPr lang="en-US" altLang="zh-TW" sz="1400" dirty="0" smtClean="0">
                <a:hlinkClick r:id="rId3"/>
              </a:rPr>
              <a:t>/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61723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169</TotalTime>
  <Words>1004</Words>
  <Application>Microsoft Office PowerPoint</Application>
  <PresentationFormat>寬螢幕</PresentationFormat>
  <Paragraphs>132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Angsana New</vt:lpstr>
      <vt:lpstr>新細明體</vt:lpstr>
      <vt:lpstr>新細明體</vt:lpstr>
      <vt:lpstr>Arial</vt:lpstr>
      <vt:lpstr>Gill Sans MT</vt:lpstr>
      <vt:lpstr>圖庫</vt:lpstr>
      <vt:lpstr>專題方案</vt:lpstr>
      <vt:lpstr>前次會議重點</vt:lpstr>
      <vt:lpstr>輔具目的</vt:lpstr>
      <vt:lpstr>產品規格定義及材質</vt:lpstr>
      <vt:lpstr>輔具類型</vt:lpstr>
      <vt:lpstr>易步垂足板</vt:lpstr>
      <vt:lpstr>碳纖維垂足板</vt:lpstr>
      <vt:lpstr>掛鞋式垂足板</vt:lpstr>
      <vt:lpstr>低溫熱塑前置式垂足板</vt:lpstr>
      <vt:lpstr>綁繩式垂足板</vt:lpstr>
      <vt:lpstr>高溫熱塑後置式垂足板</vt:lpstr>
      <vt:lpstr>金屬支撐足踝輔具</vt:lpstr>
      <vt:lpstr>足踝輔具 (201742602)</vt:lpstr>
      <vt:lpstr>踝足矯型器 (I699197)</vt:lpstr>
      <vt:lpstr>足踝矯正裝置及足踝矯正裝置的支架(M451953)</vt:lpstr>
      <vt:lpstr>足踝矯正輔具 (M554778)</vt:lpstr>
      <vt:lpstr>足踝輔具及其製作方法(I666012)</vt:lpstr>
      <vt:lpstr>參考專利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user1</cp:lastModifiedBy>
  <cp:revision>942</cp:revision>
  <dcterms:created xsi:type="dcterms:W3CDTF">2023-09-18T10:11:26Z</dcterms:created>
  <dcterms:modified xsi:type="dcterms:W3CDTF">2023-10-17T10:28:51Z</dcterms:modified>
</cp:coreProperties>
</file>