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9" r:id="rId4"/>
    <p:sldId id="258" r:id="rId5"/>
    <p:sldId id="257" r:id="rId6"/>
    <p:sldId id="271" r:id="rId7"/>
    <p:sldId id="260" r:id="rId8"/>
    <p:sldId id="264" r:id="rId9"/>
    <p:sldId id="268" r:id="rId10"/>
    <p:sldId id="267" r:id="rId11"/>
    <p:sldId id="269" r:id="rId12"/>
    <p:sldId id="273" r:id="rId13"/>
    <p:sldId id="261" r:id="rId14"/>
    <p:sldId id="270" r:id="rId15"/>
    <p:sldId id="262" r:id="rId16"/>
    <p:sldId id="272" r:id="rId17"/>
    <p:sldId id="274" r:id="rId18"/>
    <p:sldId id="263"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81588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398405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293814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965DB17-9DF0-460E-B06F-1BE982F9771E}" type="datetimeFigureOut">
              <a:rPr lang="zh-TW" altLang="en-US" smtClean="0"/>
              <a:t>2023/6/7</a:t>
            </a:fld>
            <a:endParaRPr lang="zh-TW" alt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zh-TW" alt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69128318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2015673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965DB17-9DF0-460E-B06F-1BE982F9771E}" type="datetimeFigureOut">
              <a:rPr lang="zh-TW" altLang="en-US" smtClean="0"/>
              <a:t>2023/6/7</a:t>
            </a:fld>
            <a:endParaRPr lang="zh-TW" alt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zh-TW" altLang="en-US"/>
          </a:p>
        </p:txBody>
      </p:sp>
      <p:sp>
        <p:nvSpPr>
          <p:cNvPr id="6" name="Slide Number Placeholder 5"/>
          <p:cNvSpPr>
            <a:spLocks noGrp="1"/>
          </p:cNvSpPr>
          <p:nvPr>
            <p:ph type="sldNum" sz="quarter" idx="12"/>
          </p:nvPr>
        </p:nvSpPr>
        <p:spPr>
          <a:xfrm>
            <a:off x="8604504" y="5211060"/>
            <a:ext cx="2112264" cy="228600"/>
          </a:xfrm>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1597177499"/>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1524386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2218368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270341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1871621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zh-TW" altLang="en-US"/>
              <a:t>按一下以編輯母片標題樣式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8" name="Date Placeholder 7"/>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9" name="Footer Placeholder 8"/>
          <p:cNvSpPr>
            <a:spLocks noGrp="1"/>
          </p:cNvSpPr>
          <p:nvPr>
            <p:ph type="ftr" sz="quarter" idx="11"/>
          </p:nvPr>
        </p:nvSpPr>
        <p:spPr/>
        <p:txBody>
          <a:bodyPr/>
          <a:lstStyle>
            <a:lvl1pPr algn="r">
              <a:defRPr/>
            </a:lvl1pPr>
          </a:lstStyle>
          <a:p>
            <a:endParaRPr lang="zh-TW" alt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0D9C4DD-5C1B-4161-AFE1-70EDFDD72169}" type="slidenum">
              <a:rPr lang="zh-TW" altLang="en-US" smtClean="0"/>
              <a:t>‹#›</a:t>
            </a:fld>
            <a:endParaRPr lang="zh-TW" alt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105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1546207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965DB17-9DF0-460E-B06F-1BE982F9771E}" type="datetimeFigureOut">
              <a:rPr lang="zh-TW" altLang="en-US" smtClean="0"/>
              <a:t>2023/6/7</a:t>
            </a:fld>
            <a:endParaRPr lang="zh-TW"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zh-TW" alt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0D9C4DD-5C1B-4161-AFE1-70EDFDD72169}" type="slidenum">
              <a:rPr lang="zh-TW" altLang="en-US" smtClean="0"/>
              <a:t>‹#›</a:t>
            </a:fld>
            <a:endParaRPr lang="zh-TW" alt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2998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4133105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71307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131548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132006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238561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141454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339164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132414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965DB17-9DF0-460E-B06F-1BE982F9771E}" type="datetimeFigureOut">
              <a:rPr lang="zh-TW" altLang="en-US" smtClean="0"/>
              <a:t>2023/6/7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17044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5DB17-9DF0-460E-B06F-1BE982F9771E}" type="datetimeFigureOut">
              <a:rPr lang="zh-TW" altLang="en-US" smtClean="0"/>
              <a:t>2023/6/7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3190049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965DB17-9DF0-460E-B06F-1BE982F9771E}" type="datetimeFigureOut">
              <a:rPr lang="zh-TW" altLang="en-US" smtClean="0"/>
              <a:t>2023/6/7</a:t>
            </a:fld>
            <a:endParaRPr lang="zh-TW" alt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zh-TW" alt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0D9C4DD-5C1B-4161-AFE1-70EDFDD72169}" type="slidenum">
              <a:rPr lang="zh-TW" altLang="en-US" smtClean="0"/>
              <a:t>‹#›</a:t>
            </a:fld>
            <a:endParaRPr lang="zh-TW" altLang="en-US"/>
          </a:p>
        </p:txBody>
      </p:sp>
    </p:spTree>
    <p:extLst>
      <p:ext uri="{BB962C8B-B14F-4D97-AF65-F5344CB8AC3E}">
        <p14:creationId xmlns:p14="http://schemas.microsoft.com/office/powerpoint/2010/main" val="1277133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hyperlink" Target="https://reurl.cc/01zr2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reurl.cc/N0aeVk" TargetMode="Externa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sfMJxHngHTI"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youtu.be/CZVrO5fPbLc" TargetMode="External"/><Relationship Id="rId4" Type="http://schemas.openxmlformats.org/officeDocument/2006/relationships/hyperlink" Target="https://youtu.be/EepDPyOwzQw"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reurl.cc/LA1EMa" TargetMode="External"/><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hyperlink" Target="https://reurl.cc/K06GQe" TargetMode="External"/><Relationship Id="rId5" Type="http://schemas.openxmlformats.org/officeDocument/2006/relationships/hyperlink" Target="https://reurl.cc/2L4nmm"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hyperlink" Target="https://cad.onshape.com/documents/4f821302ed0bb2bdd5770f51/w/d6ec8767dc85798522c3788f/e/4513ebb2faaa290580d3a7d2?renderMode=0&amp;uiState=646b9c6c175eb345adf29a15"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reurl.cc/VLaLGA" TargetMode="External"/><Relationship Id="rId7" Type="http://schemas.openxmlformats.org/officeDocument/2006/relationships/hyperlink" Target="https://reurl.cc/Yel07D" TargetMode="External"/><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hyperlink" Target="https://reurl.cc/WG4Gee" TargetMode="External"/><Relationship Id="rId4" Type="http://schemas.openxmlformats.org/officeDocument/2006/relationships/image" Target="../media/image13.png"/><Relationship Id="rId9" Type="http://schemas.openxmlformats.org/officeDocument/2006/relationships/hyperlink" Target="https://reurl.cc/N0aeV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t="21829" b="21829"/>
          <a:stretch>
            <a:fillRect/>
          </a:stretch>
        </p:blipFill>
        <p:spPr>
          <a:xfrm>
            <a:off x="0" y="0"/>
            <a:ext cx="12192000" cy="6869151"/>
          </a:xfrm>
          <a:prstGeom prst="rect">
            <a:avLst/>
          </a:prstGeom>
        </p:spPr>
      </p:pic>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023451" y="1001248"/>
            <a:ext cx="4418645" cy="4568147"/>
          </a:xfrm>
          <a:prstGeom prst="rect">
            <a:avLst/>
          </a:prstGeom>
        </p:spPr>
      </p:pic>
      <p:pic>
        <p:nvPicPr>
          <p:cNvPr id="6" name="Picture 7"/>
          <p:cNvPicPr>
            <a:picLocks noChangeAspect="1"/>
          </p:cNvPicPr>
          <p:nvPr/>
        </p:nvPicPr>
        <p:blipFill>
          <a:blip r:embed="rId4">
            <a:alphaModFix amt="60000"/>
            <a:extLst>
              <a:ext uri="{28A0092B-C50C-407E-A947-70E740481C1C}">
                <a14:useLocalDpi xmlns:a14="http://schemas.microsoft.com/office/drawing/2010/main" val="0"/>
              </a:ext>
            </a:extLst>
          </a:blip>
          <a:srcRect/>
          <a:stretch>
            <a:fillRect/>
          </a:stretch>
        </p:blipFill>
        <p:spPr>
          <a:xfrm>
            <a:off x="512552" y="1406938"/>
            <a:ext cx="1704033" cy="1704033"/>
          </a:xfrm>
          <a:prstGeom prst="rect">
            <a:avLst/>
          </a:prstGeom>
        </p:spPr>
      </p:pic>
      <p:pic>
        <p:nvPicPr>
          <p:cNvPr id="7" name="Picture 8"/>
          <p:cNvPicPr>
            <a:picLocks noChangeAspect="1"/>
          </p:cNvPicPr>
          <p:nvPr/>
        </p:nvPicPr>
        <p:blipFill>
          <a:blip r:embed="rId4" cstate="print">
            <a:alphaModFix amt="60000"/>
            <a:extLst>
              <a:ext uri="{28A0092B-C50C-407E-A947-70E740481C1C}">
                <a14:useLocalDpi xmlns:a14="http://schemas.microsoft.com/office/drawing/2010/main" val="0"/>
              </a:ext>
            </a:extLst>
          </a:blip>
          <a:srcRect/>
          <a:stretch>
            <a:fillRect/>
          </a:stretch>
        </p:blipFill>
        <p:spPr>
          <a:xfrm>
            <a:off x="10668000" y="2104612"/>
            <a:ext cx="1180710" cy="1180710"/>
          </a:xfrm>
          <a:prstGeom prst="rect">
            <a:avLst/>
          </a:prstGeom>
        </p:spPr>
      </p:pic>
      <p:pic>
        <p:nvPicPr>
          <p:cNvPr id="8" name="Picture 10"/>
          <p:cNvPicPr>
            <a:picLocks noChangeAspect="1"/>
          </p:cNvPicPr>
          <p:nvPr/>
        </p:nvPicPr>
        <p:blipFill>
          <a:blip r:embed="rId5" cstate="print">
            <a:alphaModFix amt="47000"/>
            <a:extLst>
              <a:ext uri="{28A0092B-C50C-407E-A947-70E740481C1C}">
                <a14:useLocalDpi xmlns:a14="http://schemas.microsoft.com/office/drawing/2010/main" val="0"/>
              </a:ext>
            </a:extLst>
          </a:blip>
          <a:srcRect/>
          <a:stretch>
            <a:fillRect/>
          </a:stretch>
        </p:blipFill>
        <p:spPr>
          <a:xfrm>
            <a:off x="853557" y="5286234"/>
            <a:ext cx="1363028" cy="1047026"/>
          </a:xfrm>
          <a:prstGeom prst="rect">
            <a:avLst/>
          </a:prstGeom>
        </p:spPr>
      </p:pic>
      <p:sp>
        <p:nvSpPr>
          <p:cNvPr id="2" name="標題 1"/>
          <p:cNvSpPr>
            <a:spLocks noGrp="1"/>
          </p:cNvSpPr>
          <p:nvPr>
            <p:ph type="ctrTitle"/>
          </p:nvPr>
        </p:nvSpPr>
        <p:spPr>
          <a:xfrm>
            <a:off x="1524000" y="184109"/>
            <a:ext cx="9144000" cy="2387600"/>
          </a:xfrm>
        </p:spPr>
        <p:txBody>
          <a:bodyPr/>
          <a:lstStyle/>
          <a:p>
            <a:r>
              <a:rPr lang="zh-TW" altLang="en-US" dirty="0">
                <a:ln>
                  <a:solidFill>
                    <a:schemeClr val="bg1"/>
                  </a:solidFill>
                </a:ln>
                <a:solidFill>
                  <a:schemeClr val="bg1"/>
                </a:solidFill>
              </a:rPr>
              <a:t>協同設計 </a:t>
            </a:r>
            <a:r>
              <a:rPr lang="en-US" altLang="zh-TW" dirty="0">
                <a:ln>
                  <a:solidFill>
                    <a:schemeClr val="bg1"/>
                  </a:solidFill>
                </a:ln>
                <a:solidFill>
                  <a:schemeClr val="bg1"/>
                </a:solidFill>
              </a:rPr>
              <a:t>- </a:t>
            </a:r>
            <a:r>
              <a:rPr lang="zh-TW" altLang="en-US" dirty="0">
                <a:ln>
                  <a:solidFill>
                    <a:schemeClr val="bg1"/>
                  </a:solidFill>
                </a:ln>
                <a:solidFill>
                  <a:schemeClr val="bg1"/>
                </a:solidFill>
              </a:rPr>
              <a:t>機器人踢足球</a:t>
            </a:r>
          </a:p>
        </p:txBody>
      </p:sp>
      <p:sp>
        <p:nvSpPr>
          <p:cNvPr id="3" name="副標題 2"/>
          <p:cNvSpPr>
            <a:spLocks noGrp="1"/>
          </p:cNvSpPr>
          <p:nvPr>
            <p:ph type="subTitle" idx="1"/>
          </p:nvPr>
        </p:nvSpPr>
        <p:spPr>
          <a:xfrm>
            <a:off x="1524000" y="3602037"/>
            <a:ext cx="9144000" cy="2973691"/>
          </a:xfrm>
        </p:spPr>
        <p:txBody>
          <a:bodyPr>
            <a:normAutofit/>
          </a:bodyPr>
          <a:lstStyle/>
          <a:p>
            <a:pPr algn="l"/>
            <a:r>
              <a:rPr lang="en-US" altLang="zh-TW" dirty="0">
                <a:ln>
                  <a:solidFill>
                    <a:schemeClr val="bg1"/>
                  </a:solidFill>
                </a:ln>
                <a:solidFill>
                  <a:schemeClr val="bg1"/>
                </a:solidFill>
              </a:rPr>
              <a:t>pj3bg3</a:t>
            </a:r>
          </a:p>
          <a:p>
            <a:pPr algn="l"/>
            <a:r>
              <a:rPr lang="zh-TW" altLang="en-US" dirty="0">
                <a:ln>
                  <a:solidFill>
                    <a:schemeClr val="bg1"/>
                  </a:solidFill>
                </a:ln>
                <a:solidFill>
                  <a:schemeClr val="bg1"/>
                </a:solidFill>
              </a:rPr>
              <a:t>組長</a:t>
            </a:r>
            <a:r>
              <a:rPr lang="en-US" altLang="zh-TW" dirty="0">
                <a:ln>
                  <a:solidFill>
                    <a:schemeClr val="bg1"/>
                  </a:solidFill>
                </a:ln>
                <a:solidFill>
                  <a:schemeClr val="bg1"/>
                </a:solidFill>
              </a:rPr>
              <a:t>:41023226</a:t>
            </a:r>
            <a:r>
              <a:rPr lang="zh-TW" altLang="en-US" dirty="0">
                <a:ln>
                  <a:solidFill>
                    <a:schemeClr val="bg1"/>
                  </a:solidFill>
                </a:ln>
                <a:solidFill>
                  <a:schemeClr val="bg1"/>
                </a:solidFill>
              </a:rPr>
              <a:t> 陳建霖</a:t>
            </a:r>
            <a:endParaRPr lang="en-US" altLang="zh-TW" dirty="0">
              <a:ln>
                <a:solidFill>
                  <a:schemeClr val="bg1"/>
                </a:solidFill>
              </a:ln>
              <a:solidFill>
                <a:schemeClr val="bg1"/>
              </a:solidFill>
            </a:endParaRPr>
          </a:p>
          <a:p>
            <a:pPr algn="l"/>
            <a:r>
              <a:rPr lang="zh-TW" altLang="en-US" dirty="0">
                <a:ln>
                  <a:solidFill>
                    <a:schemeClr val="bg1"/>
                  </a:solidFill>
                </a:ln>
                <a:solidFill>
                  <a:schemeClr val="bg1"/>
                </a:solidFill>
              </a:rPr>
              <a:t>組員</a:t>
            </a:r>
            <a:r>
              <a:rPr lang="en-US" altLang="zh-TW" dirty="0">
                <a:ln>
                  <a:solidFill>
                    <a:schemeClr val="bg1"/>
                  </a:solidFill>
                </a:ln>
                <a:solidFill>
                  <a:schemeClr val="bg1"/>
                </a:solidFill>
              </a:rPr>
              <a:t>:41023220</a:t>
            </a:r>
            <a:r>
              <a:rPr lang="zh-TW" altLang="en-US" dirty="0">
                <a:ln>
                  <a:solidFill>
                    <a:schemeClr val="bg1"/>
                  </a:solidFill>
                </a:ln>
                <a:solidFill>
                  <a:schemeClr val="bg1"/>
                </a:solidFill>
              </a:rPr>
              <a:t> 陳冠珉、</a:t>
            </a:r>
            <a:r>
              <a:rPr lang="en-US" altLang="zh-TW" dirty="0">
                <a:ln>
                  <a:solidFill>
                    <a:schemeClr val="bg1"/>
                  </a:solidFill>
                </a:ln>
                <a:solidFill>
                  <a:schemeClr val="bg1"/>
                </a:solidFill>
              </a:rPr>
              <a:t>41023230</a:t>
            </a:r>
            <a:r>
              <a:rPr lang="zh-TW" altLang="en-US" dirty="0">
                <a:ln>
                  <a:solidFill>
                    <a:schemeClr val="bg1"/>
                  </a:solidFill>
                </a:ln>
                <a:solidFill>
                  <a:schemeClr val="bg1"/>
                </a:solidFill>
              </a:rPr>
              <a:t> 彭聖宗、</a:t>
            </a:r>
            <a:r>
              <a:rPr lang="en-US" altLang="zh-TW" dirty="0">
                <a:ln>
                  <a:solidFill>
                    <a:schemeClr val="bg1"/>
                  </a:solidFill>
                </a:ln>
                <a:solidFill>
                  <a:schemeClr val="bg1"/>
                </a:solidFill>
              </a:rPr>
              <a:t>41023231</a:t>
            </a:r>
            <a:r>
              <a:rPr lang="zh-TW" altLang="en-US" dirty="0">
                <a:ln>
                  <a:solidFill>
                    <a:schemeClr val="bg1"/>
                  </a:solidFill>
                </a:ln>
                <a:solidFill>
                  <a:schemeClr val="bg1"/>
                </a:solidFill>
              </a:rPr>
              <a:t> 湛有杰、</a:t>
            </a:r>
            <a:r>
              <a:rPr lang="en-US" altLang="zh-TW" dirty="0">
                <a:ln>
                  <a:solidFill>
                    <a:schemeClr val="bg1"/>
                  </a:solidFill>
                </a:ln>
                <a:solidFill>
                  <a:schemeClr val="bg1"/>
                </a:solidFill>
              </a:rPr>
              <a:t>41023232</a:t>
            </a:r>
            <a:r>
              <a:rPr lang="zh-TW" altLang="en-US" dirty="0">
                <a:ln>
                  <a:solidFill>
                    <a:schemeClr val="bg1"/>
                  </a:solidFill>
                </a:ln>
                <a:solidFill>
                  <a:schemeClr val="bg1"/>
                </a:solidFill>
              </a:rPr>
              <a:t> 雲敬家、</a:t>
            </a:r>
            <a:r>
              <a:rPr lang="en-US" altLang="zh-TW" dirty="0">
                <a:ln>
                  <a:solidFill>
                    <a:schemeClr val="bg1"/>
                  </a:solidFill>
                </a:ln>
                <a:solidFill>
                  <a:schemeClr val="bg1"/>
                </a:solidFill>
              </a:rPr>
              <a:t>41023233</a:t>
            </a:r>
            <a:r>
              <a:rPr lang="zh-TW" altLang="en-US" dirty="0">
                <a:ln>
                  <a:solidFill>
                    <a:schemeClr val="bg1"/>
                  </a:solidFill>
                </a:ln>
                <a:solidFill>
                  <a:schemeClr val="bg1"/>
                </a:solidFill>
              </a:rPr>
              <a:t> 黃文彥、</a:t>
            </a:r>
            <a:r>
              <a:rPr lang="en-US" altLang="zh-TW" dirty="0">
                <a:ln>
                  <a:solidFill>
                    <a:schemeClr val="bg1"/>
                  </a:solidFill>
                </a:ln>
                <a:solidFill>
                  <a:schemeClr val="bg1"/>
                </a:solidFill>
              </a:rPr>
              <a:t>41023250</a:t>
            </a:r>
            <a:r>
              <a:rPr lang="zh-TW" altLang="en-US" dirty="0">
                <a:ln>
                  <a:solidFill>
                    <a:schemeClr val="bg1"/>
                  </a:solidFill>
                </a:ln>
                <a:solidFill>
                  <a:schemeClr val="bg1"/>
                </a:solidFill>
              </a:rPr>
              <a:t> 蔡叡得、</a:t>
            </a:r>
            <a:r>
              <a:rPr lang="en-US" altLang="zh-TW" dirty="0">
                <a:ln>
                  <a:solidFill>
                    <a:schemeClr val="bg1"/>
                  </a:solidFill>
                </a:ln>
                <a:solidFill>
                  <a:schemeClr val="bg1"/>
                </a:solidFill>
              </a:rPr>
              <a:t>41023253</a:t>
            </a:r>
            <a:r>
              <a:rPr lang="zh-TW" altLang="en-US" dirty="0">
                <a:ln>
                  <a:solidFill>
                    <a:schemeClr val="bg1"/>
                  </a:solidFill>
                </a:ln>
                <a:solidFill>
                  <a:schemeClr val="bg1"/>
                </a:solidFill>
              </a:rPr>
              <a:t> 謝宗銘</a:t>
            </a:r>
            <a:endParaRPr lang="en-US" altLang="zh-TW" dirty="0">
              <a:ln>
                <a:solidFill>
                  <a:schemeClr val="bg1"/>
                </a:solidFill>
              </a:ln>
              <a:solidFill>
                <a:schemeClr val="bg1"/>
              </a:solidFill>
            </a:endParaRPr>
          </a:p>
        </p:txBody>
      </p:sp>
    </p:spTree>
    <p:extLst>
      <p:ext uri="{BB962C8B-B14F-4D97-AF65-F5344CB8AC3E}">
        <p14:creationId xmlns:p14="http://schemas.microsoft.com/office/powerpoint/2010/main" val="234944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indefinite" fill="hold" nodeType="clickEffect">
                                  <p:stCondLst>
                                    <p:cond delay="0"/>
                                  </p:stCondLst>
                                  <p:endCondLst>
                                    <p:cond evt="onNext" delay="0">
                                      <p:tgtEl>
                                        <p:sldTgt/>
                                      </p:tgtEl>
                                    </p:cond>
                                  </p:endCondLst>
                                  <p:childTnLst>
                                    <p:animRot by="120000">
                                      <p:cBhvr>
                                        <p:cTn id="6" dur="200" fill="hold">
                                          <p:stCondLst>
                                            <p:cond delay="0"/>
                                          </p:stCondLst>
                                        </p:cTn>
                                        <p:tgtEl>
                                          <p:spTgt spid="6"/>
                                        </p:tgtEl>
                                        <p:attrNameLst>
                                          <p:attrName>r</p:attrName>
                                        </p:attrNameLst>
                                      </p:cBhvr>
                                    </p:animRot>
                                    <p:animRot by="-240000">
                                      <p:cBhvr>
                                        <p:cTn id="7" dur="400" fill="hold">
                                          <p:stCondLst>
                                            <p:cond delay="400"/>
                                          </p:stCondLst>
                                        </p:cTn>
                                        <p:tgtEl>
                                          <p:spTgt spid="6"/>
                                        </p:tgtEl>
                                        <p:attrNameLst>
                                          <p:attrName>r</p:attrName>
                                        </p:attrNameLst>
                                      </p:cBhvr>
                                    </p:animRot>
                                    <p:animRot by="240000">
                                      <p:cBhvr>
                                        <p:cTn id="8" dur="400" fill="hold">
                                          <p:stCondLst>
                                            <p:cond delay="800"/>
                                          </p:stCondLst>
                                        </p:cTn>
                                        <p:tgtEl>
                                          <p:spTgt spid="6"/>
                                        </p:tgtEl>
                                        <p:attrNameLst>
                                          <p:attrName>r</p:attrName>
                                        </p:attrNameLst>
                                      </p:cBhvr>
                                    </p:animRot>
                                    <p:animRot by="-240000">
                                      <p:cBhvr>
                                        <p:cTn id="9" dur="400" fill="hold">
                                          <p:stCondLst>
                                            <p:cond delay="1200"/>
                                          </p:stCondLst>
                                        </p:cTn>
                                        <p:tgtEl>
                                          <p:spTgt spid="6"/>
                                        </p:tgtEl>
                                        <p:attrNameLst>
                                          <p:attrName>r</p:attrName>
                                        </p:attrNameLst>
                                      </p:cBhvr>
                                    </p:animRot>
                                    <p:animRot by="120000">
                                      <p:cBhvr>
                                        <p:cTn id="10" dur="400" fill="hold">
                                          <p:stCondLst>
                                            <p:cond delay="1600"/>
                                          </p:stCondLst>
                                        </p:cTn>
                                        <p:tgtEl>
                                          <p:spTgt spid="6"/>
                                        </p:tgtEl>
                                        <p:attrNameLst>
                                          <p:attrName>r</p:attrName>
                                        </p:attrNameLst>
                                      </p:cBhvr>
                                    </p:animRot>
                                  </p:childTnLst>
                                </p:cTn>
                              </p:par>
                              <p:par>
                                <p:cTn id="11" presetID="32" presetClass="emph" presetSubtype="0" repeatCount="indefinite" fill="hold" nodeType="withEffect">
                                  <p:stCondLst>
                                    <p:cond delay="0"/>
                                  </p:stCondLst>
                                  <p:endCondLst>
                                    <p:cond evt="onNext" delay="0">
                                      <p:tgtEl>
                                        <p:sldTgt/>
                                      </p:tgtEl>
                                    </p:cond>
                                  </p:endCondLst>
                                  <p:childTnLst>
                                    <p:animRot by="120000">
                                      <p:cBhvr>
                                        <p:cTn id="12" dur="200" fill="hold">
                                          <p:stCondLst>
                                            <p:cond delay="0"/>
                                          </p:stCondLst>
                                        </p:cTn>
                                        <p:tgtEl>
                                          <p:spTgt spid="8"/>
                                        </p:tgtEl>
                                        <p:attrNameLst>
                                          <p:attrName>r</p:attrName>
                                        </p:attrNameLst>
                                      </p:cBhvr>
                                    </p:animRot>
                                    <p:animRot by="-240000">
                                      <p:cBhvr>
                                        <p:cTn id="13" dur="400" fill="hold">
                                          <p:stCondLst>
                                            <p:cond delay="400"/>
                                          </p:stCondLst>
                                        </p:cTn>
                                        <p:tgtEl>
                                          <p:spTgt spid="8"/>
                                        </p:tgtEl>
                                        <p:attrNameLst>
                                          <p:attrName>r</p:attrName>
                                        </p:attrNameLst>
                                      </p:cBhvr>
                                    </p:animRot>
                                    <p:animRot by="240000">
                                      <p:cBhvr>
                                        <p:cTn id="14" dur="400" fill="hold">
                                          <p:stCondLst>
                                            <p:cond delay="800"/>
                                          </p:stCondLst>
                                        </p:cTn>
                                        <p:tgtEl>
                                          <p:spTgt spid="8"/>
                                        </p:tgtEl>
                                        <p:attrNameLst>
                                          <p:attrName>r</p:attrName>
                                        </p:attrNameLst>
                                      </p:cBhvr>
                                    </p:animRot>
                                    <p:animRot by="-240000">
                                      <p:cBhvr>
                                        <p:cTn id="15" dur="400" fill="hold">
                                          <p:stCondLst>
                                            <p:cond delay="1200"/>
                                          </p:stCondLst>
                                        </p:cTn>
                                        <p:tgtEl>
                                          <p:spTgt spid="8"/>
                                        </p:tgtEl>
                                        <p:attrNameLst>
                                          <p:attrName>r</p:attrName>
                                        </p:attrNameLst>
                                      </p:cBhvr>
                                    </p:animRot>
                                    <p:animRot by="120000">
                                      <p:cBhvr>
                                        <p:cTn id="16" dur="400" fill="hold">
                                          <p:stCondLst>
                                            <p:cond delay="1600"/>
                                          </p:stCondLst>
                                        </p:cTn>
                                        <p:tgtEl>
                                          <p:spTgt spid="8"/>
                                        </p:tgtEl>
                                        <p:attrNameLst>
                                          <p:attrName>r</p:attrName>
                                        </p:attrNameLst>
                                      </p:cBhvr>
                                    </p:animRot>
                                  </p:childTnLst>
                                </p:cTn>
                              </p:par>
                              <p:par>
                                <p:cTn id="17" presetID="32" presetClass="emph" presetSubtype="0" repeatCount="indefinite" fill="hold" nodeType="withEffect">
                                  <p:stCondLst>
                                    <p:cond delay="0"/>
                                  </p:stCondLst>
                                  <p:endCondLst>
                                    <p:cond evt="onNext" delay="0">
                                      <p:tgtEl>
                                        <p:sldTgt/>
                                      </p:tgtEl>
                                    </p:cond>
                                  </p:endCondLst>
                                  <p:childTnLst>
                                    <p:animRot by="120000">
                                      <p:cBhvr>
                                        <p:cTn id="18" dur="200" fill="hold">
                                          <p:stCondLst>
                                            <p:cond delay="0"/>
                                          </p:stCondLst>
                                        </p:cTn>
                                        <p:tgtEl>
                                          <p:spTgt spid="7"/>
                                        </p:tgtEl>
                                        <p:attrNameLst>
                                          <p:attrName>r</p:attrName>
                                        </p:attrNameLst>
                                      </p:cBhvr>
                                    </p:animRot>
                                    <p:animRot by="-240000">
                                      <p:cBhvr>
                                        <p:cTn id="19" dur="400" fill="hold">
                                          <p:stCondLst>
                                            <p:cond delay="400"/>
                                          </p:stCondLst>
                                        </p:cTn>
                                        <p:tgtEl>
                                          <p:spTgt spid="7"/>
                                        </p:tgtEl>
                                        <p:attrNameLst>
                                          <p:attrName>r</p:attrName>
                                        </p:attrNameLst>
                                      </p:cBhvr>
                                    </p:animRot>
                                    <p:animRot by="240000">
                                      <p:cBhvr>
                                        <p:cTn id="20" dur="400" fill="hold">
                                          <p:stCondLst>
                                            <p:cond delay="800"/>
                                          </p:stCondLst>
                                        </p:cTn>
                                        <p:tgtEl>
                                          <p:spTgt spid="7"/>
                                        </p:tgtEl>
                                        <p:attrNameLst>
                                          <p:attrName>r</p:attrName>
                                        </p:attrNameLst>
                                      </p:cBhvr>
                                    </p:animRot>
                                    <p:animRot by="-240000">
                                      <p:cBhvr>
                                        <p:cTn id="21" dur="400" fill="hold">
                                          <p:stCondLst>
                                            <p:cond delay="1200"/>
                                          </p:stCondLst>
                                        </p:cTn>
                                        <p:tgtEl>
                                          <p:spTgt spid="7"/>
                                        </p:tgtEl>
                                        <p:attrNameLst>
                                          <p:attrName>r</p:attrName>
                                        </p:attrNameLst>
                                      </p:cBhvr>
                                    </p:animRot>
                                    <p:animRot by="120000">
                                      <p:cBhvr>
                                        <p:cTn id="22" dur="400" fill="hold">
                                          <p:stCondLst>
                                            <p:cond delay="16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第二版四輪車</a:t>
            </a:r>
          </a:p>
        </p:txBody>
      </p:sp>
      <p:sp>
        <p:nvSpPr>
          <p:cNvPr id="3" name="內容版面配置區 2"/>
          <p:cNvSpPr>
            <a:spLocks noGrp="1"/>
          </p:cNvSpPr>
          <p:nvPr>
            <p:ph idx="1"/>
          </p:nvPr>
        </p:nvSpPr>
        <p:spPr>
          <a:xfrm>
            <a:off x="1066800" y="2095169"/>
            <a:ext cx="3195099" cy="3931920"/>
          </a:xfrm>
        </p:spPr>
        <p:txBody>
          <a:bodyPr/>
          <a:lstStyle/>
          <a:p>
            <a:pPr marL="0" indent="0">
              <a:buNone/>
            </a:pPr>
            <a:r>
              <a:rPr lang="zh-TW" altLang="en-US" dirty="0"/>
              <a:t>在第二版中我們希望將前輪用成下圖的形狀，在第一版程式中我們使用兩邊速度差的方式來控制方向，而在第二版中我們希望能做到更貼近現實的方式。</a:t>
            </a:r>
          </a:p>
        </p:txBody>
      </p:sp>
      <p:pic>
        <p:nvPicPr>
          <p:cNvPr id="4" name="圖片 3"/>
          <p:cNvPicPr>
            <a:picLocks noChangeAspect="1"/>
          </p:cNvPicPr>
          <p:nvPr/>
        </p:nvPicPr>
        <p:blipFill>
          <a:blip r:embed="rId2"/>
          <a:stretch>
            <a:fillRect/>
          </a:stretch>
        </p:blipFill>
        <p:spPr>
          <a:xfrm>
            <a:off x="1234071" y="3975653"/>
            <a:ext cx="2772985" cy="2316880"/>
          </a:xfrm>
          <a:prstGeom prst="rect">
            <a:avLst/>
          </a:prstGeom>
        </p:spPr>
      </p:pic>
      <p:pic>
        <p:nvPicPr>
          <p:cNvPr id="5" name="圖片 4"/>
          <p:cNvPicPr>
            <a:picLocks noChangeAspect="1"/>
          </p:cNvPicPr>
          <p:nvPr/>
        </p:nvPicPr>
        <p:blipFill>
          <a:blip r:embed="rId3"/>
          <a:stretch>
            <a:fillRect/>
          </a:stretch>
        </p:blipFill>
        <p:spPr>
          <a:xfrm>
            <a:off x="6427115" y="3916927"/>
            <a:ext cx="3729102" cy="2375606"/>
          </a:xfrm>
          <a:prstGeom prst="rect">
            <a:avLst/>
          </a:prstGeom>
        </p:spPr>
      </p:pic>
      <p:sp>
        <p:nvSpPr>
          <p:cNvPr id="6" name="文字方塊 5"/>
          <p:cNvSpPr txBox="1"/>
          <p:nvPr/>
        </p:nvSpPr>
        <p:spPr>
          <a:xfrm>
            <a:off x="7968500" y="3569144"/>
            <a:ext cx="646331" cy="369332"/>
          </a:xfrm>
          <a:prstGeom prst="rect">
            <a:avLst/>
          </a:prstGeom>
          <a:noFill/>
        </p:spPr>
        <p:txBody>
          <a:bodyPr wrap="none" rtlCol="0">
            <a:spAutoFit/>
          </a:bodyPr>
          <a:lstStyle/>
          <a:p>
            <a:r>
              <a:rPr lang="zh-TW" altLang="en-US" dirty="0"/>
              <a:t>叡得</a:t>
            </a:r>
          </a:p>
        </p:txBody>
      </p:sp>
      <p:sp>
        <p:nvSpPr>
          <p:cNvPr id="7" name="矩形 6"/>
          <p:cNvSpPr/>
          <p:nvPr/>
        </p:nvSpPr>
        <p:spPr>
          <a:xfrm>
            <a:off x="7056380" y="6233807"/>
            <a:ext cx="2595582" cy="369332"/>
          </a:xfrm>
          <a:prstGeom prst="rect">
            <a:avLst/>
          </a:prstGeom>
        </p:spPr>
        <p:txBody>
          <a:bodyPr wrap="none">
            <a:spAutoFit/>
          </a:bodyPr>
          <a:lstStyle/>
          <a:p>
            <a:pPr algn="ctr"/>
            <a:r>
              <a:rPr lang="en-US" altLang="zh-TW" b="1" dirty="0">
                <a:solidFill>
                  <a:srgbClr val="595959"/>
                </a:solidFill>
                <a:latin typeface="helvetica neue"/>
                <a:hlinkClick r:id="rId4"/>
              </a:rPr>
              <a:t>https://reurl.cc/01zr2M</a:t>
            </a:r>
            <a:endParaRPr lang="en-US" altLang="zh-TW" b="1" i="0" dirty="0">
              <a:solidFill>
                <a:srgbClr val="595959"/>
              </a:solidFill>
              <a:effectLst/>
              <a:latin typeface="helvetica neue"/>
            </a:endParaRPr>
          </a:p>
        </p:txBody>
      </p:sp>
      <p:sp>
        <p:nvSpPr>
          <p:cNvPr id="8" name="矩形 7"/>
          <p:cNvSpPr/>
          <p:nvPr/>
        </p:nvSpPr>
        <p:spPr>
          <a:xfrm>
            <a:off x="6135397" y="2176438"/>
            <a:ext cx="4437548" cy="1200329"/>
          </a:xfrm>
          <a:prstGeom prst="rect">
            <a:avLst/>
          </a:prstGeom>
        </p:spPr>
        <p:txBody>
          <a:bodyPr wrap="square">
            <a:spAutoFit/>
          </a:bodyPr>
          <a:lstStyle/>
          <a:p>
            <a:r>
              <a:rPr lang="zh-TW" altLang="en-US" dirty="0"/>
              <a:t>且在第二版四輪車中也以簡單的形狀和將輪子與本體距離拉遠等方法成功解決了第一版主體不能開碰撞的問題，也就是說不需要再另外加</a:t>
            </a:r>
            <a:r>
              <a:rPr lang="en-US" altLang="zh-TW" dirty="0"/>
              <a:t>hitbox</a:t>
            </a:r>
            <a:r>
              <a:rPr lang="zh-TW" altLang="en-US" dirty="0"/>
              <a:t>了</a:t>
            </a:r>
          </a:p>
        </p:txBody>
      </p:sp>
      <p:cxnSp>
        <p:nvCxnSpPr>
          <p:cNvPr id="10" name="弧形接點 9"/>
          <p:cNvCxnSpPr/>
          <p:nvPr/>
        </p:nvCxnSpPr>
        <p:spPr>
          <a:xfrm rot="10800000">
            <a:off x="9032685" y="5383034"/>
            <a:ext cx="1540261" cy="44527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10572945" y="5383034"/>
            <a:ext cx="1248354" cy="923330"/>
          </a:xfrm>
          <a:prstGeom prst="rect">
            <a:avLst/>
          </a:prstGeom>
          <a:noFill/>
        </p:spPr>
        <p:txBody>
          <a:bodyPr wrap="square" rtlCol="0">
            <a:spAutoFit/>
          </a:bodyPr>
          <a:lstStyle/>
          <a:p>
            <a:r>
              <a:rPr lang="zh-TW" altLang="en-US" dirty="0"/>
              <a:t>第三版預計增加夾取功能</a:t>
            </a:r>
          </a:p>
        </p:txBody>
      </p:sp>
    </p:spTree>
    <p:extLst>
      <p:ext uri="{BB962C8B-B14F-4D97-AF65-F5344CB8AC3E}">
        <p14:creationId xmlns:p14="http://schemas.microsoft.com/office/powerpoint/2010/main" val="227151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第二版四輪車</a:t>
            </a:r>
          </a:p>
        </p:txBody>
      </p:sp>
      <p:sp>
        <p:nvSpPr>
          <p:cNvPr id="6" name="文字方塊 5"/>
          <p:cNvSpPr txBox="1"/>
          <p:nvPr/>
        </p:nvSpPr>
        <p:spPr>
          <a:xfrm>
            <a:off x="2594937" y="3700715"/>
            <a:ext cx="646331" cy="369332"/>
          </a:xfrm>
          <a:prstGeom prst="rect">
            <a:avLst/>
          </a:prstGeom>
          <a:noFill/>
        </p:spPr>
        <p:txBody>
          <a:bodyPr wrap="none" rtlCol="0">
            <a:spAutoFit/>
          </a:bodyPr>
          <a:lstStyle/>
          <a:p>
            <a:r>
              <a:rPr lang="zh-TW" altLang="en-US" dirty="0"/>
              <a:t>文彥</a:t>
            </a:r>
          </a:p>
        </p:txBody>
      </p:sp>
      <p:sp>
        <p:nvSpPr>
          <p:cNvPr id="7" name="矩形 6"/>
          <p:cNvSpPr/>
          <p:nvPr/>
        </p:nvSpPr>
        <p:spPr>
          <a:xfrm>
            <a:off x="1613704" y="6239737"/>
            <a:ext cx="2685351" cy="369332"/>
          </a:xfrm>
          <a:prstGeom prst="rect">
            <a:avLst/>
          </a:prstGeom>
        </p:spPr>
        <p:txBody>
          <a:bodyPr wrap="none">
            <a:spAutoFit/>
          </a:bodyPr>
          <a:lstStyle/>
          <a:p>
            <a:pPr algn="ctr"/>
            <a:r>
              <a:rPr lang="en-US" altLang="zh-TW" b="1" dirty="0">
                <a:solidFill>
                  <a:srgbClr val="595959"/>
                </a:solidFill>
                <a:latin typeface="helvetica neue"/>
                <a:hlinkClick r:id="rId2"/>
              </a:rPr>
              <a:t>https://reurl.cc/N0aeVk</a:t>
            </a:r>
            <a:endParaRPr lang="en-US" altLang="zh-TW" b="1" dirty="0">
              <a:solidFill>
                <a:srgbClr val="595959"/>
              </a:solidFill>
              <a:latin typeface="helvetica neue"/>
            </a:endParaRPr>
          </a:p>
        </p:txBody>
      </p:sp>
      <p:sp>
        <p:nvSpPr>
          <p:cNvPr id="8" name="矩形 7"/>
          <p:cNvSpPr/>
          <p:nvPr/>
        </p:nvSpPr>
        <p:spPr>
          <a:xfrm>
            <a:off x="1400134" y="2667689"/>
            <a:ext cx="7223749" cy="923330"/>
          </a:xfrm>
          <a:prstGeom prst="rect">
            <a:avLst/>
          </a:prstGeom>
        </p:spPr>
        <p:txBody>
          <a:bodyPr wrap="square">
            <a:spAutoFit/>
          </a:bodyPr>
          <a:lstStyle/>
          <a:p>
            <a:r>
              <a:rPr lang="zh-TW" altLang="en-US" dirty="0"/>
              <a:t>有白吃前輪碰地板，後輪不碰地板，導致模擬時，屁股插進土裡，轉彎是向右前斜或左前斜，而不是右轉或左轉，幹哩害我以為是程式問題用到三點，然後明天還早八。</a:t>
            </a:r>
          </a:p>
        </p:txBody>
      </p:sp>
      <p:pic>
        <p:nvPicPr>
          <p:cNvPr id="9" name="圖片 8">
            <a:extLst>
              <a:ext uri="{FF2B5EF4-FFF2-40B4-BE49-F238E27FC236}">
                <a16:creationId xmlns:a16="http://schemas.microsoft.com/office/drawing/2014/main" id="{DEB25464-F0EC-4834-841F-2EB87C3E3D84}"/>
              </a:ext>
            </a:extLst>
          </p:cNvPr>
          <p:cNvPicPr>
            <a:picLocks noChangeAspect="1"/>
          </p:cNvPicPr>
          <p:nvPr/>
        </p:nvPicPr>
        <p:blipFill>
          <a:blip r:embed="rId3"/>
          <a:stretch>
            <a:fillRect/>
          </a:stretch>
        </p:blipFill>
        <p:spPr>
          <a:xfrm>
            <a:off x="1537152" y="4052684"/>
            <a:ext cx="2761903" cy="2221889"/>
          </a:xfrm>
          <a:prstGeom prst="rect">
            <a:avLst/>
          </a:prstGeom>
        </p:spPr>
      </p:pic>
      <p:sp>
        <p:nvSpPr>
          <p:cNvPr id="14" name="文字方塊 13">
            <a:extLst>
              <a:ext uri="{FF2B5EF4-FFF2-40B4-BE49-F238E27FC236}">
                <a16:creationId xmlns:a16="http://schemas.microsoft.com/office/drawing/2014/main" id="{3E87264F-3873-4DF2-A5BA-32A2310E47B4}"/>
              </a:ext>
            </a:extLst>
          </p:cNvPr>
          <p:cNvSpPr txBox="1"/>
          <p:nvPr/>
        </p:nvSpPr>
        <p:spPr>
          <a:xfrm>
            <a:off x="1417739" y="1976872"/>
            <a:ext cx="7466202" cy="646331"/>
          </a:xfrm>
          <a:prstGeom prst="rect">
            <a:avLst/>
          </a:prstGeom>
          <a:noFill/>
        </p:spPr>
        <p:txBody>
          <a:bodyPr wrap="square" rtlCol="0">
            <a:spAutoFit/>
          </a:bodyPr>
          <a:lstStyle/>
          <a:p>
            <a:r>
              <a:rPr lang="zh-TW" altLang="en-US" dirty="0"/>
              <a:t>由於叡得的車將機關先刪除，所以他的重量分配不均，導致前進或後退時，會歪向一邊，所以我們決定採用文彥的車</a:t>
            </a:r>
          </a:p>
        </p:txBody>
      </p:sp>
      <p:sp>
        <p:nvSpPr>
          <p:cNvPr id="16" name="箭號: 向右 15">
            <a:extLst>
              <a:ext uri="{FF2B5EF4-FFF2-40B4-BE49-F238E27FC236}">
                <a16:creationId xmlns:a16="http://schemas.microsoft.com/office/drawing/2014/main" id="{14871616-8C0B-4D29-9CF3-07D6636A049B}"/>
              </a:ext>
            </a:extLst>
          </p:cNvPr>
          <p:cNvSpPr/>
          <p:nvPr/>
        </p:nvSpPr>
        <p:spPr>
          <a:xfrm>
            <a:off x="4706224" y="4714613"/>
            <a:ext cx="2088859" cy="721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被我罵過後</a:t>
            </a:r>
          </a:p>
        </p:txBody>
      </p:sp>
      <p:pic>
        <p:nvPicPr>
          <p:cNvPr id="17" name="圖片 16">
            <a:extLst>
              <a:ext uri="{FF2B5EF4-FFF2-40B4-BE49-F238E27FC236}">
                <a16:creationId xmlns:a16="http://schemas.microsoft.com/office/drawing/2014/main" id="{3D1A2314-A716-4E77-BCD6-C5EF10C01F83}"/>
              </a:ext>
            </a:extLst>
          </p:cNvPr>
          <p:cNvPicPr>
            <a:picLocks noChangeAspect="1"/>
          </p:cNvPicPr>
          <p:nvPr/>
        </p:nvPicPr>
        <p:blipFill>
          <a:blip r:embed="rId4"/>
          <a:stretch>
            <a:fillRect/>
          </a:stretch>
        </p:blipFill>
        <p:spPr>
          <a:xfrm>
            <a:off x="7202252" y="3836592"/>
            <a:ext cx="3047476" cy="2437981"/>
          </a:xfrm>
          <a:prstGeom prst="rect">
            <a:avLst/>
          </a:prstGeom>
        </p:spPr>
      </p:pic>
    </p:spTree>
    <p:extLst>
      <p:ext uri="{BB962C8B-B14F-4D97-AF65-F5344CB8AC3E}">
        <p14:creationId xmlns:p14="http://schemas.microsoft.com/office/powerpoint/2010/main" val="402660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t="21829" b="21829"/>
          <a:stretch>
            <a:fillRect/>
          </a:stretch>
        </p:blipFill>
        <p:spPr>
          <a:xfrm>
            <a:off x="0" y="0"/>
            <a:ext cx="12192000" cy="6869151"/>
          </a:xfrm>
          <a:prstGeom prst="rect">
            <a:avLst/>
          </a:prstGeom>
        </p:spPr>
      </p:pic>
      <p:sp>
        <p:nvSpPr>
          <p:cNvPr id="2" name="標題 1"/>
          <p:cNvSpPr>
            <a:spLocks noGrp="1"/>
          </p:cNvSpPr>
          <p:nvPr>
            <p:ph type="title"/>
          </p:nvPr>
        </p:nvSpPr>
        <p:spPr/>
        <p:txBody>
          <a:bodyPr/>
          <a:lstStyle/>
          <a:p>
            <a:r>
              <a:rPr lang="zh-TW" altLang="en-US" dirty="0">
                <a:ln>
                  <a:solidFill>
                    <a:schemeClr val="bg1"/>
                  </a:solidFill>
                </a:ln>
                <a:solidFill>
                  <a:schemeClr val="bg1"/>
                </a:solidFill>
              </a:rPr>
              <a:t>控制系統</a:t>
            </a:r>
          </a:p>
        </p:txBody>
      </p:sp>
      <p:sp>
        <p:nvSpPr>
          <p:cNvPr id="3" name="內容版面配置區 2"/>
          <p:cNvSpPr>
            <a:spLocks noGrp="1"/>
          </p:cNvSpPr>
          <p:nvPr>
            <p:ph idx="1"/>
          </p:nvPr>
        </p:nvSpPr>
        <p:spPr>
          <a:xfrm>
            <a:off x="838200" y="1825625"/>
            <a:ext cx="6607113" cy="4351338"/>
          </a:xfrm>
        </p:spPr>
        <p:txBody>
          <a:bodyPr/>
          <a:lstStyle/>
          <a:p>
            <a:r>
              <a:rPr lang="zh-TW" altLang="en-US" dirty="0">
                <a:ln>
                  <a:solidFill>
                    <a:schemeClr val="bg1"/>
                  </a:solidFill>
                </a:ln>
                <a:solidFill>
                  <a:schemeClr val="bg1"/>
                </a:solidFill>
              </a:rPr>
              <a:t>右圖是第一版程式，此程式將前後與方向分開，所以操作會變得更加絲滑。</a:t>
            </a:r>
          </a:p>
        </p:txBody>
      </p:sp>
      <p:pic>
        <p:nvPicPr>
          <p:cNvPr id="5" name="圖片 4"/>
          <p:cNvPicPr>
            <a:picLocks noChangeAspect="1"/>
          </p:cNvPicPr>
          <p:nvPr/>
        </p:nvPicPr>
        <p:blipFill>
          <a:blip r:embed="rId3"/>
          <a:stretch>
            <a:fillRect/>
          </a:stretch>
        </p:blipFill>
        <p:spPr>
          <a:xfrm>
            <a:off x="8005670" y="256179"/>
            <a:ext cx="3070287" cy="6356791"/>
          </a:xfrm>
          <a:prstGeom prst="rect">
            <a:avLst/>
          </a:prstGeom>
        </p:spPr>
      </p:pic>
    </p:spTree>
    <p:extLst>
      <p:ext uri="{BB962C8B-B14F-4D97-AF65-F5344CB8AC3E}">
        <p14:creationId xmlns:p14="http://schemas.microsoft.com/office/powerpoint/2010/main" val="3388762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t="21829" b="21829"/>
          <a:stretch>
            <a:fillRect/>
          </a:stretch>
        </p:blipFill>
        <p:spPr>
          <a:xfrm>
            <a:off x="0" y="0"/>
            <a:ext cx="12192000" cy="6869151"/>
          </a:xfrm>
          <a:prstGeom prst="rect">
            <a:avLst/>
          </a:prstGeom>
        </p:spPr>
      </p:pic>
      <p:sp>
        <p:nvSpPr>
          <p:cNvPr id="2" name="標題 1"/>
          <p:cNvSpPr>
            <a:spLocks noGrp="1"/>
          </p:cNvSpPr>
          <p:nvPr>
            <p:ph type="title"/>
          </p:nvPr>
        </p:nvSpPr>
        <p:spPr/>
        <p:txBody>
          <a:bodyPr/>
          <a:lstStyle/>
          <a:p>
            <a:r>
              <a:rPr lang="zh-TW" altLang="en-US" dirty="0">
                <a:ln>
                  <a:solidFill>
                    <a:schemeClr val="bg1"/>
                  </a:solidFill>
                </a:ln>
                <a:solidFill>
                  <a:schemeClr val="bg1"/>
                </a:solidFill>
              </a:rPr>
              <a:t>控制系統</a:t>
            </a:r>
          </a:p>
        </p:txBody>
      </p:sp>
      <p:sp>
        <p:nvSpPr>
          <p:cNvPr id="3" name="內容版面配置區 2"/>
          <p:cNvSpPr>
            <a:spLocks noGrp="1"/>
          </p:cNvSpPr>
          <p:nvPr>
            <p:ph idx="1"/>
          </p:nvPr>
        </p:nvSpPr>
        <p:spPr>
          <a:xfrm>
            <a:off x="838200" y="1825625"/>
            <a:ext cx="6607113" cy="4351338"/>
          </a:xfrm>
        </p:spPr>
        <p:txBody>
          <a:bodyPr/>
          <a:lstStyle/>
          <a:p>
            <a:r>
              <a:rPr lang="zh-TW" altLang="en-US" dirty="0">
                <a:ln>
                  <a:solidFill>
                    <a:schemeClr val="bg1"/>
                  </a:solidFill>
                </a:ln>
                <a:solidFill>
                  <a:schemeClr val="bg1"/>
                </a:solidFill>
              </a:rPr>
              <a:t>右圖是第二版程式，此程式除了與第一版相同的將前後與方向分開之外，將前輪控制方向操作加入，使其動起來更合理。</a:t>
            </a:r>
          </a:p>
        </p:txBody>
      </p:sp>
      <p:pic>
        <p:nvPicPr>
          <p:cNvPr id="6" name="圖片 5"/>
          <p:cNvPicPr>
            <a:picLocks noChangeAspect="1"/>
          </p:cNvPicPr>
          <p:nvPr/>
        </p:nvPicPr>
        <p:blipFill>
          <a:blip r:embed="rId3"/>
          <a:stretch>
            <a:fillRect/>
          </a:stretch>
        </p:blipFill>
        <p:spPr>
          <a:xfrm>
            <a:off x="8343036" y="0"/>
            <a:ext cx="2464085" cy="6869151"/>
          </a:xfrm>
          <a:prstGeom prst="rect">
            <a:avLst/>
          </a:prstGeom>
        </p:spPr>
      </p:pic>
    </p:spTree>
    <p:extLst>
      <p:ext uri="{BB962C8B-B14F-4D97-AF65-F5344CB8AC3E}">
        <p14:creationId xmlns:p14="http://schemas.microsoft.com/office/powerpoint/2010/main" val="18658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t="21829" b="21829"/>
          <a:stretch>
            <a:fillRect/>
          </a:stretch>
        </p:blipFill>
        <p:spPr>
          <a:xfrm>
            <a:off x="0" y="-11151"/>
            <a:ext cx="12192000" cy="6869151"/>
          </a:xfrm>
          <a:prstGeom prst="rect">
            <a:avLst/>
          </a:prstGeom>
        </p:spPr>
      </p:pic>
      <p:sp>
        <p:nvSpPr>
          <p:cNvPr id="2" name="標題 1"/>
          <p:cNvSpPr>
            <a:spLocks noGrp="1"/>
          </p:cNvSpPr>
          <p:nvPr>
            <p:ph type="title"/>
          </p:nvPr>
        </p:nvSpPr>
        <p:spPr/>
        <p:txBody>
          <a:bodyPr/>
          <a:lstStyle/>
          <a:p>
            <a:r>
              <a:rPr lang="zh-TW" altLang="en-US" dirty="0">
                <a:ln>
                  <a:solidFill>
                    <a:schemeClr val="bg1"/>
                  </a:solidFill>
                </a:ln>
                <a:solidFill>
                  <a:schemeClr val="bg1"/>
                </a:solidFill>
              </a:rPr>
              <a:t>球賽計分系統</a:t>
            </a:r>
          </a:p>
        </p:txBody>
      </p:sp>
      <p:sp>
        <p:nvSpPr>
          <p:cNvPr id="3" name="內容版面配置區 2"/>
          <p:cNvSpPr>
            <a:spLocks noGrp="1"/>
          </p:cNvSpPr>
          <p:nvPr>
            <p:ph idx="1"/>
          </p:nvPr>
        </p:nvSpPr>
        <p:spPr/>
        <p:txBody>
          <a:bodyPr/>
          <a:lstStyle/>
          <a:p>
            <a:r>
              <a:rPr lang="zh-TW" altLang="en-US" dirty="0">
                <a:ln>
                  <a:solidFill>
                    <a:schemeClr val="bg1"/>
                  </a:solidFill>
                </a:ln>
                <a:solidFill>
                  <a:schemeClr val="bg1"/>
                </a:solidFill>
              </a:rPr>
              <a:t>除了採用 </a:t>
            </a:r>
            <a:r>
              <a:rPr lang="en-US" altLang="zh-TW" dirty="0">
                <a:ln>
                  <a:solidFill>
                    <a:schemeClr val="bg1"/>
                  </a:solidFill>
                </a:ln>
                <a:solidFill>
                  <a:schemeClr val="bg1"/>
                </a:solidFill>
              </a:rPr>
              <a:t>LED </a:t>
            </a:r>
            <a:r>
              <a:rPr lang="zh-TW" altLang="en-US" dirty="0">
                <a:ln>
                  <a:solidFill>
                    <a:schemeClr val="bg1"/>
                  </a:solidFill>
                </a:ln>
                <a:solidFill>
                  <a:schemeClr val="bg1"/>
                </a:solidFill>
              </a:rPr>
              <a:t>顯示計分外</a:t>
            </a:r>
            <a:r>
              <a:rPr lang="en-US" altLang="zh-TW" dirty="0">
                <a:ln>
                  <a:solidFill>
                    <a:schemeClr val="bg1"/>
                  </a:solidFill>
                </a:ln>
                <a:solidFill>
                  <a:schemeClr val="bg1"/>
                </a:solidFill>
              </a:rPr>
              <a:t>, </a:t>
            </a:r>
            <a:r>
              <a:rPr lang="zh-TW" altLang="en-US" dirty="0">
                <a:ln>
                  <a:solidFill>
                    <a:schemeClr val="bg1"/>
                  </a:solidFill>
                </a:ln>
                <a:solidFill>
                  <a:schemeClr val="bg1"/>
                </a:solidFill>
              </a:rPr>
              <a:t>請另外以建立以機械轉盤傳動計分系統 </a:t>
            </a:r>
            <a:r>
              <a:rPr lang="en-US" altLang="zh-TW" dirty="0">
                <a:ln>
                  <a:solidFill>
                    <a:schemeClr val="bg1"/>
                  </a:solidFill>
                </a:ln>
                <a:solidFill>
                  <a:schemeClr val="bg1"/>
                </a:solidFill>
              </a:rPr>
              <a:t>(mechanical counter), </a:t>
            </a:r>
            <a:r>
              <a:rPr lang="zh-TW" altLang="en-US" dirty="0">
                <a:ln>
                  <a:solidFill>
                    <a:schemeClr val="bg1"/>
                  </a:solidFill>
                </a:ln>
                <a:solidFill>
                  <a:schemeClr val="bg1"/>
                </a:solidFill>
              </a:rPr>
              <a:t>且採 </a:t>
            </a:r>
            <a:r>
              <a:rPr lang="en-US" altLang="zh-TW" dirty="0">
                <a:ln>
                  <a:solidFill>
                    <a:schemeClr val="bg1"/>
                  </a:solidFill>
                </a:ln>
                <a:solidFill>
                  <a:schemeClr val="bg1"/>
                </a:solidFill>
              </a:rPr>
              <a:t>.</a:t>
            </a:r>
            <a:r>
              <a:rPr lang="en-US" altLang="zh-TW" dirty="0" err="1">
                <a:ln>
                  <a:solidFill>
                    <a:schemeClr val="bg1"/>
                  </a:solidFill>
                </a:ln>
                <a:solidFill>
                  <a:schemeClr val="bg1"/>
                </a:solidFill>
              </a:rPr>
              <a:t>ttm</a:t>
            </a:r>
            <a:r>
              <a:rPr lang="en-US" altLang="zh-TW" dirty="0">
                <a:ln>
                  <a:solidFill>
                    <a:schemeClr val="bg1"/>
                  </a:solidFill>
                </a:ln>
                <a:solidFill>
                  <a:schemeClr val="bg1"/>
                </a:solidFill>
              </a:rPr>
              <a:t> </a:t>
            </a:r>
            <a:r>
              <a:rPr lang="zh-TW" altLang="en-US" dirty="0">
                <a:ln>
                  <a:solidFill>
                    <a:schemeClr val="bg1"/>
                  </a:solidFill>
                </a:ln>
                <a:solidFill>
                  <a:schemeClr val="bg1"/>
                </a:solidFill>
              </a:rPr>
              <a:t>格式建立</a:t>
            </a:r>
            <a:r>
              <a:rPr lang="en-US" altLang="zh-TW" dirty="0">
                <a:ln>
                  <a:solidFill>
                    <a:schemeClr val="bg1"/>
                  </a:solidFill>
                </a:ln>
                <a:solidFill>
                  <a:schemeClr val="bg1"/>
                </a:solidFill>
              </a:rPr>
              <a:t>.</a:t>
            </a:r>
          </a:p>
        </p:txBody>
      </p:sp>
      <p:pic>
        <p:nvPicPr>
          <p:cNvPr id="5" name="圖片 4"/>
          <p:cNvPicPr>
            <a:picLocks noChangeAspect="1"/>
          </p:cNvPicPr>
          <p:nvPr/>
        </p:nvPicPr>
        <p:blipFill>
          <a:blip r:embed="rId3"/>
          <a:stretch>
            <a:fillRect/>
          </a:stretch>
        </p:blipFill>
        <p:spPr>
          <a:xfrm>
            <a:off x="962108" y="2798509"/>
            <a:ext cx="5836138" cy="3282828"/>
          </a:xfrm>
          <a:prstGeom prst="rect">
            <a:avLst/>
          </a:prstGeom>
        </p:spPr>
      </p:pic>
      <p:sp>
        <p:nvSpPr>
          <p:cNvPr id="6" name="文字方塊 5"/>
          <p:cNvSpPr txBox="1"/>
          <p:nvPr/>
        </p:nvSpPr>
        <p:spPr>
          <a:xfrm>
            <a:off x="7636446" y="3562760"/>
            <a:ext cx="3601278" cy="1754326"/>
          </a:xfrm>
          <a:prstGeom prst="rect">
            <a:avLst/>
          </a:prstGeom>
          <a:noFill/>
        </p:spPr>
        <p:txBody>
          <a:bodyPr wrap="square" rtlCol="0">
            <a:spAutoFit/>
          </a:bodyPr>
          <a:lstStyle/>
          <a:p>
            <a:r>
              <a:rPr lang="zh-TW" altLang="en-US" dirty="0">
                <a:ln>
                  <a:solidFill>
                    <a:schemeClr val="bg1"/>
                  </a:solidFill>
                </a:ln>
                <a:solidFill>
                  <a:schemeClr val="bg1"/>
                </a:solidFill>
              </a:rPr>
              <a:t>當前進度，在</a:t>
            </a:r>
            <a:r>
              <a:rPr lang="en-US" altLang="zh-TW" dirty="0" err="1">
                <a:ln>
                  <a:solidFill>
                    <a:schemeClr val="bg1"/>
                  </a:solidFill>
                </a:ln>
                <a:solidFill>
                  <a:schemeClr val="bg1"/>
                </a:solidFill>
              </a:rPr>
              <a:t>SoildWorks</a:t>
            </a:r>
            <a:r>
              <a:rPr lang="zh-TW" altLang="en-US" dirty="0">
                <a:ln>
                  <a:solidFill>
                    <a:schemeClr val="bg1"/>
                  </a:solidFill>
                </a:ln>
                <a:solidFill>
                  <a:schemeClr val="bg1"/>
                </a:solidFill>
              </a:rPr>
              <a:t>畫完後，匯入</a:t>
            </a:r>
            <a:r>
              <a:rPr lang="en-US" altLang="zh-TW" dirty="0" err="1">
                <a:ln>
                  <a:solidFill>
                    <a:schemeClr val="bg1"/>
                  </a:solidFill>
                </a:ln>
                <a:solidFill>
                  <a:schemeClr val="bg1"/>
                </a:solidFill>
              </a:rPr>
              <a:t>coppeliasim</a:t>
            </a:r>
            <a:r>
              <a:rPr lang="zh-TW" altLang="en-US" dirty="0">
                <a:ln>
                  <a:solidFill>
                    <a:schemeClr val="bg1"/>
                  </a:solidFill>
                </a:ln>
                <a:solidFill>
                  <a:schemeClr val="bg1"/>
                </a:solidFill>
              </a:rPr>
              <a:t>，旋轉不如預期，需要再研究如何使齒輪部分成功咬合，使我們能做到只轉動個位數，就能成功影響十位以及百位數的齒輪。</a:t>
            </a:r>
          </a:p>
        </p:txBody>
      </p:sp>
    </p:spTree>
    <p:extLst>
      <p:ext uri="{BB962C8B-B14F-4D97-AF65-F5344CB8AC3E}">
        <p14:creationId xmlns:p14="http://schemas.microsoft.com/office/powerpoint/2010/main" val="1423497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t="21829" b="21829"/>
          <a:stretch>
            <a:fillRect/>
          </a:stretch>
        </p:blipFill>
        <p:spPr>
          <a:xfrm>
            <a:off x="0" y="-11151"/>
            <a:ext cx="12192000" cy="6869151"/>
          </a:xfrm>
          <a:prstGeom prst="rect">
            <a:avLst/>
          </a:prstGeom>
        </p:spPr>
      </p:pic>
      <p:sp>
        <p:nvSpPr>
          <p:cNvPr id="2" name="標題 1"/>
          <p:cNvSpPr>
            <a:spLocks noGrp="1"/>
          </p:cNvSpPr>
          <p:nvPr>
            <p:ph type="title"/>
          </p:nvPr>
        </p:nvSpPr>
        <p:spPr/>
        <p:txBody>
          <a:bodyPr/>
          <a:lstStyle/>
          <a:p>
            <a:r>
              <a:rPr lang="zh-TW" altLang="en-US" dirty="0">
                <a:ln>
                  <a:solidFill>
                    <a:schemeClr val="bg1"/>
                  </a:solidFill>
                </a:ln>
                <a:solidFill>
                  <a:schemeClr val="bg1"/>
                </a:solidFill>
              </a:rPr>
              <a:t>球賽計分系統</a:t>
            </a:r>
          </a:p>
        </p:txBody>
      </p:sp>
      <p:sp>
        <p:nvSpPr>
          <p:cNvPr id="3" name="內容版面配置區 2"/>
          <p:cNvSpPr>
            <a:spLocks noGrp="1"/>
          </p:cNvSpPr>
          <p:nvPr>
            <p:ph idx="1"/>
          </p:nvPr>
        </p:nvSpPr>
        <p:spPr/>
        <p:txBody>
          <a:bodyPr/>
          <a:lstStyle/>
          <a:p>
            <a:r>
              <a:rPr lang="zh-TW" altLang="en-US" dirty="0">
                <a:ln>
                  <a:solidFill>
                    <a:schemeClr val="bg1"/>
                  </a:solidFill>
                </a:ln>
                <a:solidFill>
                  <a:schemeClr val="bg1"/>
                </a:solidFill>
              </a:rPr>
              <a:t>遇到的問題</a:t>
            </a:r>
            <a:r>
              <a:rPr lang="en-US" altLang="zh-TW" dirty="0">
                <a:ln>
                  <a:solidFill>
                    <a:schemeClr val="bg1"/>
                  </a:solidFill>
                </a:ln>
                <a:solidFill>
                  <a:schemeClr val="bg1"/>
                </a:solidFill>
              </a:rPr>
              <a:t>:</a:t>
            </a:r>
          </a:p>
          <a:p>
            <a:pPr marL="914400" lvl="1" indent="-457200">
              <a:buAutoNum type="arabicPeriod"/>
            </a:pPr>
            <a:r>
              <a:rPr lang="zh-TW" altLang="en-US" dirty="0">
                <a:ln>
                  <a:solidFill>
                    <a:schemeClr val="bg1"/>
                  </a:solidFill>
                </a:ln>
                <a:solidFill>
                  <a:schemeClr val="bg1"/>
                </a:solidFill>
              </a:rPr>
              <a:t>三角形數太多，導致齒輪間相互碰撞</a:t>
            </a:r>
            <a:endParaRPr lang="en-US" altLang="zh-TW" dirty="0">
              <a:ln>
                <a:solidFill>
                  <a:schemeClr val="bg1"/>
                </a:solidFill>
              </a:ln>
              <a:solidFill>
                <a:schemeClr val="bg1"/>
              </a:solidFill>
            </a:endParaRPr>
          </a:p>
          <a:p>
            <a:pPr marL="914400" lvl="1" indent="-457200">
              <a:buAutoNum type="arabicPeriod"/>
            </a:pPr>
            <a:r>
              <a:rPr lang="zh-TW" altLang="en-US" dirty="0">
                <a:ln>
                  <a:solidFill>
                    <a:schemeClr val="bg1"/>
                  </a:solidFill>
                </a:ln>
                <a:solidFill>
                  <a:schemeClr val="bg1"/>
                </a:solidFill>
              </a:rPr>
              <a:t>數字顏色無法單獨調整</a:t>
            </a:r>
            <a:endParaRPr lang="en-US" altLang="zh-TW" dirty="0">
              <a:ln>
                <a:solidFill>
                  <a:schemeClr val="bg1"/>
                </a:solidFill>
              </a:ln>
              <a:solidFill>
                <a:schemeClr val="bg1"/>
              </a:solidFill>
            </a:endParaRPr>
          </a:p>
          <a:p>
            <a:r>
              <a:rPr lang="zh-TW" altLang="en-US" dirty="0">
                <a:ln>
                  <a:solidFill>
                    <a:schemeClr val="bg1"/>
                  </a:solidFill>
                </a:ln>
                <a:solidFill>
                  <a:schemeClr val="bg1"/>
                </a:solidFill>
              </a:rPr>
              <a:t>可能的解決方案</a:t>
            </a:r>
            <a:r>
              <a:rPr lang="en-US" altLang="zh-TW" dirty="0">
                <a:ln>
                  <a:solidFill>
                    <a:schemeClr val="bg1"/>
                  </a:solidFill>
                </a:ln>
                <a:solidFill>
                  <a:schemeClr val="bg1"/>
                </a:solidFill>
              </a:rPr>
              <a:t>:</a:t>
            </a:r>
          </a:p>
          <a:p>
            <a:pPr marL="914400" lvl="1" indent="-457200">
              <a:buAutoNum type="arabicPeriod"/>
            </a:pPr>
            <a:r>
              <a:rPr lang="zh-TW" altLang="en-US" dirty="0">
                <a:ln>
                  <a:solidFill>
                    <a:schemeClr val="bg1"/>
                  </a:solidFill>
                </a:ln>
                <a:solidFill>
                  <a:schemeClr val="bg1"/>
                </a:solidFill>
              </a:rPr>
              <a:t>將數字分別畫出來</a:t>
            </a:r>
            <a:endParaRPr lang="en-US" altLang="zh-TW" dirty="0">
              <a:ln>
                <a:solidFill>
                  <a:schemeClr val="bg1"/>
                </a:solidFill>
              </a:ln>
              <a:solidFill>
                <a:schemeClr val="bg1"/>
              </a:solidFill>
            </a:endParaRPr>
          </a:p>
          <a:p>
            <a:pPr marL="914400" lvl="1" indent="-457200">
              <a:buAutoNum type="arabicPeriod"/>
            </a:pPr>
            <a:r>
              <a:rPr lang="zh-TW" altLang="en-US" dirty="0">
                <a:ln>
                  <a:solidFill>
                    <a:schemeClr val="bg1"/>
                  </a:solidFill>
                </a:ln>
                <a:solidFill>
                  <a:schemeClr val="bg1"/>
                </a:solidFill>
              </a:rPr>
              <a:t>使用</a:t>
            </a:r>
            <a:r>
              <a:rPr lang="en-US" altLang="zh-TW" dirty="0">
                <a:ln>
                  <a:solidFill>
                    <a:schemeClr val="bg1"/>
                  </a:solidFill>
                </a:ln>
                <a:solidFill>
                  <a:schemeClr val="bg1"/>
                </a:solidFill>
              </a:rPr>
              <a:t>Mesh Decimation </a:t>
            </a:r>
            <a:r>
              <a:rPr lang="zh-TW" altLang="en-US" dirty="0">
                <a:ln>
                  <a:solidFill>
                    <a:schemeClr val="bg1"/>
                  </a:solidFill>
                </a:ln>
                <a:solidFill>
                  <a:schemeClr val="bg1"/>
                </a:solidFill>
              </a:rPr>
              <a:t>來降低三角形</a:t>
            </a:r>
            <a:r>
              <a:rPr lang="zh-TW" altLang="en-US" dirty="0" smtClean="0">
                <a:ln>
                  <a:solidFill>
                    <a:schemeClr val="bg1"/>
                  </a:solidFill>
                </a:ln>
                <a:solidFill>
                  <a:schemeClr val="bg1"/>
                </a:solidFill>
              </a:rPr>
              <a:t>數</a:t>
            </a:r>
            <a:endParaRPr lang="en-US" altLang="zh-TW" dirty="0" smtClean="0">
              <a:ln>
                <a:solidFill>
                  <a:schemeClr val="bg1"/>
                </a:solidFill>
              </a:ln>
              <a:solidFill>
                <a:schemeClr val="bg1"/>
              </a:solidFill>
            </a:endParaRPr>
          </a:p>
          <a:p>
            <a:pPr marL="914400" lvl="1" indent="-457200">
              <a:buAutoNum type="arabicPeriod"/>
            </a:pPr>
            <a:r>
              <a:rPr lang="zh-TW" altLang="en-US" dirty="0">
                <a:ln>
                  <a:solidFill>
                    <a:schemeClr val="bg1"/>
                  </a:solidFill>
                </a:ln>
                <a:solidFill>
                  <a:schemeClr val="bg1"/>
                </a:solidFill>
              </a:rPr>
              <a:t>先用成十</a:t>
            </a:r>
            <a:r>
              <a:rPr lang="zh-TW" altLang="en-US" dirty="0" smtClean="0">
                <a:ln>
                  <a:solidFill>
                    <a:schemeClr val="bg1"/>
                  </a:solidFill>
                </a:ln>
                <a:solidFill>
                  <a:schemeClr val="bg1"/>
                </a:solidFill>
              </a:rPr>
              <a:t>位數</a:t>
            </a:r>
            <a:endParaRPr lang="en-US" altLang="zh-TW" dirty="0">
              <a:ln>
                <a:solidFill>
                  <a:schemeClr val="bg1"/>
                </a:solidFill>
              </a:ln>
              <a:solidFill>
                <a:schemeClr val="bg1"/>
              </a:solidFill>
            </a:endParaRPr>
          </a:p>
        </p:txBody>
      </p:sp>
      <p:sp>
        <p:nvSpPr>
          <p:cNvPr id="5" name="向下箭號 4"/>
          <p:cNvSpPr/>
          <p:nvPr/>
        </p:nvSpPr>
        <p:spPr>
          <a:xfrm>
            <a:off x="8953169" y="2911329"/>
            <a:ext cx="667910" cy="1041621"/>
          </a:xfrm>
          <a:prstGeom prst="downArrow">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bg1"/>
                </a:solidFill>
              </a:ln>
              <a:solidFill>
                <a:schemeClr val="bg1"/>
              </a:solidFill>
            </a:endParaRPr>
          </a:p>
        </p:txBody>
      </p:sp>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92963" y="4293469"/>
            <a:ext cx="3588322" cy="2018431"/>
          </a:xfrm>
          <a:prstGeom prst="rect">
            <a:avLst/>
          </a:prstGeom>
        </p:spPr>
      </p:pic>
      <p:pic>
        <p:nvPicPr>
          <p:cNvPr id="8" name="圖片 7"/>
          <p:cNvPicPr>
            <a:picLocks noChangeAspect="1"/>
          </p:cNvPicPr>
          <p:nvPr/>
        </p:nvPicPr>
        <p:blipFill>
          <a:blip r:embed="rId4"/>
          <a:stretch>
            <a:fillRect/>
          </a:stretch>
        </p:blipFill>
        <p:spPr>
          <a:xfrm>
            <a:off x="7458324" y="680341"/>
            <a:ext cx="3360835" cy="1890470"/>
          </a:xfrm>
          <a:prstGeom prst="rect">
            <a:avLst/>
          </a:prstGeom>
        </p:spPr>
      </p:pic>
    </p:spTree>
    <p:extLst>
      <p:ext uri="{BB962C8B-B14F-4D97-AF65-F5344CB8AC3E}">
        <p14:creationId xmlns:p14="http://schemas.microsoft.com/office/powerpoint/2010/main" val="2818942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t="21829" b="21829"/>
          <a:stretch>
            <a:fillRect/>
          </a:stretch>
        </p:blipFill>
        <p:spPr>
          <a:xfrm>
            <a:off x="0" y="-11151"/>
            <a:ext cx="12192000" cy="6869151"/>
          </a:xfrm>
          <a:prstGeom prst="rect">
            <a:avLst/>
          </a:prstGeom>
        </p:spPr>
      </p:pic>
      <p:sp>
        <p:nvSpPr>
          <p:cNvPr id="2" name="標題 1"/>
          <p:cNvSpPr>
            <a:spLocks noGrp="1"/>
          </p:cNvSpPr>
          <p:nvPr>
            <p:ph type="title"/>
          </p:nvPr>
        </p:nvSpPr>
        <p:spPr/>
        <p:txBody>
          <a:bodyPr/>
          <a:lstStyle/>
          <a:p>
            <a:r>
              <a:rPr lang="zh-TW" altLang="en-US" dirty="0" smtClean="0">
                <a:ln>
                  <a:solidFill>
                    <a:schemeClr val="bg1"/>
                  </a:solidFill>
                </a:ln>
                <a:solidFill>
                  <a:schemeClr val="bg1"/>
                </a:solidFill>
              </a:rPr>
              <a:t>最終成品</a:t>
            </a:r>
            <a:endParaRPr lang="zh-TW" altLang="en-US" dirty="0">
              <a:ln>
                <a:solidFill>
                  <a:schemeClr val="bg1"/>
                </a:solidFill>
              </a:ln>
              <a:solidFill>
                <a:schemeClr val="bg1"/>
              </a:solidFill>
            </a:endParaRPr>
          </a:p>
        </p:txBody>
      </p:sp>
      <p:pic>
        <p:nvPicPr>
          <p:cNvPr id="9" name="內容版面配置區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8095" y="1690688"/>
            <a:ext cx="5800963" cy="4833193"/>
          </a:xfrm>
        </p:spPr>
      </p:pic>
    </p:spTree>
    <p:extLst>
      <p:ext uri="{BB962C8B-B14F-4D97-AF65-F5344CB8AC3E}">
        <p14:creationId xmlns:p14="http://schemas.microsoft.com/office/powerpoint/2010/main" val="105831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t="21829" b="21829"/>
          <a:stretch>
            <a:fillRect/>
          </a:stretch>
        </p:blipFill>
        <p:spPr>
          <a:xfrm>
            <a:off x="0" y="0"/>
            <a:ext cx="12192000" cy="6869151"/>
          </a:xfrm>
          <a:prstGeom prst="rect">
            <a:avLst/>
          </a:prstGeom>
        </p:spPr>
      </p:pic>
      <p:sp>
        <p:nvSpPr>
          <p:cNvPr id="2" name="標題 1"/>
          <p:cNvSpPr>
            <a:spLocks noGrp="1"/>
          </p:cNvSpPr>
          <p:nvPr>
            <p:ph type="title"/>
          </p:nvPr>
        </p:nvSpPr>
        <p:spPr/>
        <p:txBody>
          <a:bodyPr/>
          <a:lstStyle/>
          <a:p>
            <a:r>
              <a:rPr lang="zh-TW" altLang="en-US" dirty="0">
                <a:ln>
                  <a:solidFill>
                    <a:schemeClr val="bg1"/>
                  </a:solidFill>
                </a:ln>
                <a:solidFill>
                  <a:schemeClr val="bg1"/>
                </a:solidFill>
              </a:rPr>
              <a:t>團隊合作與溝通</a:t>
            </a:r>
          </a:p>
        </p:txBody>
      </p:sp>
      <p:sp>
        <p:nvSpPr>
          <p:cNvPr id="3" name="內容版面配置區 2"/>
          <p:cNvSpPr>
            <a:spLocks noGrp="1"/>
          </p:cNvSpPr>
          <p:nvPr>
            <p:ph idx="1"/>
          </p:nvPr>
        </p:nvSpPr>
        <p:spPr/>
        <p:txBody>
          <a:bodyPr/>
          <a:lstStyle/>
          <a:p>
            <a:pPr marL="0" indent="0">
              <a:buNone/>
            </a:pPr>
            <a:r>
              <a:rPr lang="zh-TW" altLang="en-US" dirty="0">
                <a:ln>
                  <a:solidFill>
                    <a:schemeClr val="bg1"/>
                  </a:solidFill>
                </a:ln>
                <a:solidFill>
                  <a:schemeClr val="bg1"/>
                </a:solidFill>
              </a:rPr>
              <a:t>第一次討論</a:t>
            </a:r>
            <a:r>
              <a:rPr lang="en-US" altLang="zh-TW" dirty="0">
                <a:ln>
                  <a:solidFill>
                    <a:schemeClr val="bg1"/>
                  </a:solidFill>
                </a:ln>
                <a:solidFill>
                  <a:schemeClr val="bg1"/>
                </a:solidFill>
              </a:rPr>
              <a:t>:</a:t>
            </a:r>
            <a:r>
              <a:rPr lang="en-US" altLang="zh-TW" dirty="0">
                <a:solidFill>
                  <a:srgbClr val="FF0000"/>
                </a:solidFill>
                <a:hlinkClick r:id="rId3"/>
              </a:rPr>
              <a:t>https://youtu.be/</a:t>
            </a:r>
            <a:r>
              <a:rPr lang="en-US" altLang="zh-TW" dirty="0" err="1">
                <a:solidFill>
                  <a:srgbClr val="FF0000"/>
                </a:solidFill>
                <a:hlinkClick r:id="rId3"/>
              </a:rPr>
              <a:t>sfMJxHngHTI</a:t>
            </a:r>
            <a:endParaRPr lang="zh-TW" altLang="en-US" dirty="0">
              <a:solidFill>
                <a:srgbClr val="FF0000"/>
              </a:solidFill>
            </a:endParaRPr>
          </a:p>
        </p:txBody>
      </p:sp>
      <p:sp>
        <p:nvSpPr>
          <p:cNvPr id="5" name="文字方塊 4"/>
          <p:cNvSpPr txBox="1"/>
          <p:nvPr/>
        </p:nvSpPr>
        <p:spPr>
          <a:xfrm>
            <a:off x="838200" y="2362874"/>
            <a:ext cx="6881179" cy="523220"/>
          </a:xfrm>
          <a:prstGeom prst="rect">
            <a:avLst/>
          </a:prstGeom>
          <a:noFill/>
        </p:spPr>
        <p:txBody>
          <a:bodyPr wrap="none" rtlCol="0">
            <a:spAutoFit/>
          </a:bodyPr>
          <a:lstStyle/>
          <a:p>
            <a:r>
              <a:rPr lang="zh-TW" altLang="en-US" sz="2800" dirty="0">
                <a:ln>
                  <a:solidFill>
                    <a:schemeClr val="bg1"/>
                  </a:solidFill>
                </a:ln>
                <a:solidFill>
                  <a:schemeClr val="bg1"/>
                </a:solidFill>
              </a:rPr>
              <a:t>第二次討論</a:t>
            </a:r>
            <a:r>
              <a:rPr lang="en-US" altLang="zh-TW" sz="2800" dirty="0">
                <a:ln>
                  <a:solidFill>
                    <a:schemeClr val="bg1"/>
                  </a:solidFill>
                </a:ln>
                <a:solidFill>
                  <a:schemeClr val="bg1"/>
                </a:solidFill>
              </a:rPr>
              <a:t>:</a:t>
            </a:r>
            <a:r>
              <a:rPr lang="en-US" altLang="zh-TW" sz="2800" dirty="0">
                <a:ln>
                  <a:solidFill>
                    <a:schemeClr val="bg1"/>
                  </a:solidFill>
                </a:ln>
                <a:solidFill>
                  <a:schemeClr val="bg1"/>
                </a:solidFill>
                <a:hlinkClick r:id="rId4"/>
              </a:rPr>
              <a:t>https://youtu.be/</a:t>
            </a:r>
            <a:r>
              <a:rPr lang="en-US" altLang="zh-TW" sz="2800" dirty="0" err="1">
                <a:ln>
                  <a:solidFill>
                    <a:schemeClr val="bg1"/>
                  </a:solidFill>
                </a:ln>
                <a:solidFill>
                  <a:schemeClr val="bg1"/>
                </a:solidFill>
                <a:hlinkClick r:id="rId4"/>
              </a:rPr>
              <a:t>EepDPyOwzQw</a:t>
            </a:r>
            <a:endParaRPr lang="zh-TW" altLang="en-US" sz="2800" dirty="0">
              <a:ln>
                <a:solidFill>
                  <a:schemeClr val="bg1"/>
                </a:solidFill>
              </a:ln>
              <a:solidFill>
                <a:schemeClr val="bg1"/>
              </a:solidFill>
            </a:endParaRPr>
          </a:p>
        </p:txBody>
      </p:sp>
      <p:sp>
        <p:nvSpPr>
          <p:cNvPr id="7" name="矩形 6"/>
          <p:cNvSpPr/>
          <p:nvPr/>
        </p:nvSpPr>
        <p:spPr>
          <a:xfrm>
            <a:off x="838199" y="2911355"/>
            <a:ext cx="6530249" cy="523220"/>
          </a:xfrm>
          <a:prstGeom prst="rect">
            <a:avLst/>
          </a:prstGeom>
        </p:spPr>
        <p:txBody>
          <a:bodyPr wrap="none">
            <a:spAutoFit/>
          </a:bodyPr>
          <a:lstStyle/>
          <a:p>
            <a:pPr lvl="0"/>
            <a:r>
              <a:rPr lang="zh-TW" altLang="en-US" sz="2800" dirty="0">
                <a:ln>
                  <a:solidFill>
                    <a:prstClr val="white"/>
                  </a:solidFill>
                </a:ln>
                <a:solidFill>
                  <a:prstClr val="white"/>
                </a:solidFill>
              </a:rPr>
              <a:t>第三次討論</a:t>
            </a:r>
            <a:r>
              <a:rPr lang="en-US" altLang="zh-TW" sz="2800" dirty="0">
                <a:ln>
                  <a:solidFill>
                    <a:prstClr val="white"/>
                  </a:solidFill>
                </a:ln>
                <a:solidFill>
                  <a:prstClr val="white"/>
                </a:solidFill>
              </a:rPr>
              <a:t>:</a:t>
            </a:r>
            <a:r>
              <a:rPr lang="en-US" altLang="zh-TW" sz="2800" dirty="0">
                <a:ln>
                  <a:solidFill>
                    <a:prstClr val="white"/>
                  </a:solidFill>
                </a:ln>
                <a:solidFill>
                  <a:prstClr val="white"/>
                </a:solidFill>
                <a:hlinkClick r:id="rId5"/>
              </a:rPr>
              <a:t>https://youtu.be/CZVrO5fPbLc</a:t>
            </a:r>
            <a:endParaRPr lang="zh-TW" altLang="en-US" sz="2800" dirty="0">
              <a:ln>
                <a:solidFill>
                  <a:prstClr val="white"/>
                </a:solidFill>
              </a:ln>
              <a:solidFill>
                <a:prstClr val="white"/>
              </a:solidFill>
            </a:endParaRPr>
          </a:p>
        </p:txBody>
      </p:sp>
    </p:spTree>
    <p:extLst>
      <p:ext uri="{BB962C8B-B14F-4D97-AF65-F5344CB8AC3E}">
        <p14:creationId xmlns:p14="http://schemas.microsoft.com/office/powerpoint/2010/main" val="97280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t="21829" b="21829"/>
          <a:stretch>
            <a:fillRect/>
          </a:stretch>
        </p:blipFill>
        <p:spPr>
          <a:xfrm>
            <a:off x="0" y="0"/>
            <a:ext cx="12192000" cy="6869151"/>
          </a:xfrm>
          <a:prstGeom prst="rect">
            <a:avLst/>
          </a:prstGeom>
        </p:spPr>
      </p:pic>
      <p:sp>
        <p:nvSpPr>
          <p:cNvPr id="2" name="標題 1"/>
          <p:cNvSpPr>
            <a:spLocks noGrp="1"/>
          </p:cNvSpPr>
          <p:nvPr>
            <p:ph type="title"/>
          </p:nvPr>
        </p:nvSpPr>
        <p:spPr/>
        <p:txBody>
          <a:bodyPr/>
          <a:lstStyle/>
          <a:p>
            <a:r>
              <a:rPr lang="zh-TW" altLang="en-US" dirty="0">
                <a:ln>
                  <a:solidFill>
                    <a:schemeClr val="bg1"/>
                  </a:solidFill>
                </a:ln>
                <a:solidFill>
                  <a:schemeClr val="bg1"/>
                </a:solidFill>
              </a:rPr>
              <a:t>目錄</a:t>
            </a:r>
          </a:p>
        </p:txBody>
      </p:sp>
      <p:sp>
        <p:nvSpPr>
          <p:cNvPr id="3" name="內容版面配置區 2"/>
          <p:cNvSpPr>
            <a:spLocks noGrp="1"/>
          </p:cNvSpPr>
          <p:nvPr>
            <p:ph idx="1"/>
          </p:nvPr>
        </p:nvSpPr>
        <p:spPr/>
        <p:txBody>
          <a:bodyPr>
            <a:normAutofit/>
          </a:bodyPr>
          <a:lstStyle/>
          <a:p>
            <a:r>
              <a:rPr lang="zh-TW" altLang="en-US" dirty="0">
                <a:ln>
                  <a:solidFill>
                    <a:schemeClr val="bg1"/>
                  </a:solidFill>
                </a:ln>
                <a:solidFill>
                  <a:schemeClr val="bg1"/>
                </a:solidFill>
              </a:rPr>
              <a:t>專案三目標</a:t>
            </a:r>
          </a:p>
          <a:p>
            <a:r>
              <a:rPr lang="zh-TW" altLang="en-US" dirty="0">
                <a:ln>
                  <a:solidFill>
                    <a:schemeClr val="bg1"/>
                  </a:solidFill>
                </a:ln>
                <a:solidFill>
                  <a:schemeClr val="bg1"/>
                </a:solidFill>
              </a:rPr>
              <a:t>足球場景介紹</a:t>
            </a:r>
          </a:p>
          <a:p>
            <a:r>
              <a:rPr lang="zh-TW" altLang="en-US" dirty="0">
                <a:ln>
                  <a:solidFill>
                    <a:schemeClr val="bg1"/>
                  </a:solidFill>
                </a:ln>
                <a:solidFill>
                  <a:schemeClr val="bg1"/>
                </a:solidFill>
              </a:rPr>
              <a:t>雙輪車設計改良</a:t>
            </a:r>
          </a:p>
          <a:p>
            <a:r>
              <a:rPr lang="zh-TW" altLang="en-US" dirty="0">
                <a:ln>
                  <a:solidFill>
                    <a:schemeClr val="bg1"/>
                  </a:solidFill>
                </a:ln>
                <a:solidFill>
                  <a:schemeClr val="bg1"/>
                </a:solidFill>
              </a:rPr>
              <a:t>控制系統</a:t>
            </a:r>
          </a:p>
          <a:p>
            <a:r>
              <a:rPr lang="zh-TW" altLang="en-US" dirty="0">
                <a:ln>
                  <a:solidFill>
                    <a:schemeClr val="bg1"/>
                  </a:solidFill>
                </a:ln>
                <a:solidFill>
                  <a:schemeClr val="bg1"/>
                </a:solidFill>
              </a:rPr>
              <a:t>球賽計分系統</a:t>
            </a:r>
          </a:p>
          <a:p>
            <a:r>
              <a:rPr lang="zh-TW" altLang="en-US" dirty="0">
                <a:ln>
                  <a:solidFill>
                    <a:schemeClr val="bg1"/>
                  </a:solidFill>
                </a:ln>
                <a:solidFill>
                  <a:schemeClr val="bg1"/>
                </a:solidFill>
              </a:rPr>
              <a:t>團隊合作與溝通</a:t>
            </a:r>
          </a:p>
        </p:txBody>
      </p:sp>
    </p:spTree>
    <p:extLst>
      <p:ext uri="{BB962C8B-B14F-4D97-AF65-F5344CB8AC3E}">
        <p14:creationId xmlns:p14="http://schemas.microsoft.com/office/powerpoint/2010/main" val="252822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t="21829" b="21829"/>
          <a:stretch>
            <a:fillRect/>
          </a:stretch>
        </p:blipFill>
        <p:spPr>
          <a:xfrm>
            <a:off x="0" y="0"/>
            <a:ext cx="12192000" cy="6869151"/>
          </a:xfrm>
          <a:prstGeom prst="rect">
            <a:avLst/>
          </a:prstGeom>
        </p:spPr>
      </p:pic>
      <p:sp>
        <p:nvSpPr>
          <p:cNvPr id="2" name="標題 1"/>
          <p:cNvSpPr>
            <a:spLocks noGrp="1"/>
          </p:cNvSpPr>
          <p:nvPr>
            <p:ph type="title"/>
          </p:nvPr>
        </p:nvSpPr>
        <p:spPr/>
        <p:txBody>
          <a:bodyPr/>
          <a:lstStyle/>
          <a:p>
            <a:r>
              <a:rPr lang="zh-TW" altLang="en-US" dirty="0">
                <a:ln>
                  <a:solidFill>
                    <a:schemeClr val="bg1"/>
                  </a:solidFill>
                </a:ln>
                <a:solidFill>
                  <a:schemeClr val="bg1"/>
                </a:solidFill>
              </a:rPr>
              <a:t>專案三目標</a:t>
            </a:r>
          </a:p>
        </p:txBody>
      </p:sp>
      <p:sp>
        <p:nvSpPr>
          <p:cNvPr id="3" name="內容版面配置區 2"/>
          <p:cNvSpPr>
            <a:spLocks noGrp="1"/>
          </p:cNvSpPr>
          <p:nvPr>
            <p:ph idx="1"/>
          </p:nvPr>
        </p:nvSpPr>
        <p:spPr/>
        <p:txBody>
          <a:bodyPr>
            <a:normAutofit/>
          </a:bodyPr>
          <a:lstStyle/>
          <a:p>
            <a:r>
              <a:rPr lang="zh-TW" altLang="en-US" dirty="0">
                <a:ln>
                  <a:solidFill>
                    <a:schemeClr val="bg1"/>
                  </a:solidFill>
                </a:ln>
                <a:solidFill>
                  <a:schemeClr val="bg1"/>
                </a:solidFill>
              </a:rPr>
              <a:t>專案三</a:t>
            </a:r>
            <a:r>
              <a:rPr lang="en-US" altLang="zh-TW" dirty="0">
                <a:ln>
                  <a:solidFill>
                    <a:schemeClr val="bg1"/>
                  </a:solidFill>
                </a:ln>
                <a:solidFill>
                  <a:schemeClr val="bg1"/>
                </a:solidFill>
              </a:rPr>
              <a:t>: </a:t>
            </a:r>
            <a:r>
              <a:rPr lang="zh-TW" altLang="en-US" dirty="0">
                <a:ln>
                  <a:solidFill>
                    <a:schemeClr val="bg1"/>
                  </a:solidFill>
                </a:ln>
                <a:solidFill>
                  <a:schemeClr val="bg1"/>
                </a:solidFill>
              </a:rPr>
              <a:t>接續專案二</a:t>
            </a:r>
            <a:r>
              <a:rPr lang="en-US" altLang="zh-TW" dirty="0">
                <a:ln>
                  <a:solidFill>
                    <a:schemeClr val="bg1"/>
                  </a:solidFill>
                </a:ln>
                <a:solidFill>
                  <a:schemeClr val="bg1"/>
                </a:solidFill>
              </a:rPr>
              <a:t>, </a:t>
            </a:r>
            <a:r>
              <a:rPr lang="zh-TW" altLang="en-US" dirty="0">
                <a:ln>
                  <a:solidFill>
                    <a:schemeClr val="bg1"/>
                  </a:solidFill>
                </a:ln>
                <a:solidFill>
                  <a:schemeClr val="bg1"/>
                </a:solidFill>
              </a:rPr>
              <a:t>對雙輪車進行設計改良</a:t>
            </a:r>
            <a:r>
              <a:rPr lang="en-US" altLang="zh-TW" dirty="0">
                <a:ln>
                  <a:solidFill>
                    <a:schemeClr val="bg1"/>
                  </a:solidFill>
                </a:ln>
                <a:solidFill>
                  <a:schemeClr val="bg1"/>
                </a:solidFill>
              </a:rPr>
              <a:t>,  </a:t>
            </a:r>
            <a:r>
              <a:rPr lang="zh-TW" altLang="en-US" dirty="0">
                <a:ln>
                  <a:solidFill>
                    <a:schemeClr val="bg1"/>
                  </a:solidFill>
                </a:ln>
                <a:solidFill>
                  <a:schemeClr val="bg1"/>
                </a:solidFill>
              </a:rPr>
              <a:t>以提升行進與對戰效能</a:t>
            </a:r>
            <a:r>
              <a:rPr lang="en-US" altLang="zh-TW" dirty="0">
                <a:ln>
                  <a:solidFill>
                    <a:schemeClr val="bg1"/>
                  </a:solidFill>
                </a:ln>
                <a:solidFill>
                  <a:schemeClr val="bg1"/>
                </a:solidFill>
              </a:rPr>
              <a:t>, </a:t>
            </a:r>
            <a:r>
              <a:rPr lang="zh-TW" altLang="en-US" dirty="0">
                <a:ln>
                  <a:solidFill>
                    <a:schemeClr val="bg1"/>
                  </a:solidFill>
                </a:ln>
                <a:solidFill>
                  <a:schemeClr val="bg1"/>
                </a:solidFill>
              </a:rPr>
              <a:t>各組需採 </a:t>
            </a:r>
            <a:r>
              <a:rPr lang="en-US" altLang="zh-TW" dirty="0">
                <a:ln>
                  <a:solidFill>
                    <a:schemeClr val="bg1"/>
                  </a:solidFill>
                </a:ln>
                <a:solidFill>
                  <a:schemeClr val="bg1"/>
                </a:solidFill>
              </a:rPr>
              <a:t>CAD </a:t>
            </a:r>
            <a:r>
              <a:rPr lang="zh-TW" altLang="en-US" dirty="0">
                <a:ln>
                  <a:solidFill>
                    <a:schemeClr val="bg1"/>
                  </a:solidFill>
                </a:ln>
                <a:solidFill>
                  <a:schemeClr val="bg1"/>
                </a:solidFill>
              </a:rPr>
              <a:t>進行場景與多輪車零組件設計後</a:t>
            </a:r>
            <a:r>
              <a:rPr lang="en-US" altLang="zh-TW" dirty="0">
                <a:ln>
                  <a:solidFill>
                    <a:schemeClr val="bg1"/>
                  </a:solidFill>
                </a:ln>
                <a:solidFill>
                  <a:schemeClr val="bg1"/>
                </a:solidFill>
              </a:rPr>
              <a:t>, </a:t>
            </a:r>
            <a:r>
              <a:rPr lang="zh-TW" altLang="en-US" dirty="0">
                <a:ln>
                  <a:solidFill>
                    <a:schemeClr val="bg1"/>
                  </a:solidFill>
                </a:ln>
                <a:solidFill>
                  <a:schemeClr val="bg1"/>
                </a:solidFill>
              </a:rPr>
              <a:t>轉入足球場景中以鍵盤 </a:t>
            </a:r>
            <a:r>
              <a:rPr lang="en-US" altLang="zh-TW" dirty="0">
                <a:ln>
                  <a:solidFill>
                    <a:schemeClr val="bg1"/>
                  </a:solidFill>
                </a:ln>
                <a:solidFill>
                  <a:schemeClr val="bg1"/>
                </a:solidFill>
              </a:rPr>
              <a:t>arrow keys </a:t>
            </a:r>
            <a:r>
              <a:rPr lang="zh-TW" altLang="en-US" dirty="0">
                <a:ln>
                  <a:solidFill>
                    <a:schemeClr val="bg1"/>
                  </a:solidFill>
                </a:ln>
                <a:solidFill>
                  <a:schemeClr val="bg1"/>
                </a:solidFill>
              </a:rPr>
              <a:t>與 </a:t>
            </a:r>
            <a:r>
              <a:rPr lang="en-US" altLang="zh-TW" dirty="0" err="1">
                <a:ln>
                  <a:solidFill>
                    <a:schemeClr val="bg1"/>
                  </a:solidFill>
                </a:ln>
                <a:solidFill>
                  <a:schemeClr val="bg1"/>
                </a:solidFill>
              </a:rPr>
              <a:t>wzas</a:t>
            </a:r>
            <a:r>
              <a:rPr lang="en-US" altLang="zh-TW" dirty="0">
                <a:ln>
                  <a:solidFill>
                    <a:schemeClr val="bg1"/>
                  </a:solidFill>
                </a:ln>
                <a:solidFill>
                  <a:schemeClr val="bg1"/>
                </a:solidFill>
              </a:rPr>
              <a:t> </a:t>
            </a:r>
            <a:r>
              <a:rPr lang="zh-TW" altLang="en-US" dirty="0">
                <a:ln>
                  <a:solidFill>
                    <a:schemeClr val="bg1"/>
                  </a:solidFill>
                </a:ln>
                <a:solidFill>
                  <a:schemeClr val="bg1"/>
                </a:solidFill>
              </a:rPr>
              <a:t>等按鍵進行控制</a:t>
            </a:r>
            <a:r>
              <a:rPr lang="en-US" altLang="zh-TW" dirty="0">
                <a:ln>
                  <a:solidFill>
                    <a:schemeClr val="bg1"/>
                  </a:solidFill>
                </a:ln>
                <a:solidFill>
                  <a:schemeClr val="bg1"/>
                </a:solidFill>
              </a:rPr>
              <a:t>, </a:t>
            </a:r>
            <a:r>
              <a:rPr lang="zh-TW" altLang="en-US" dirty="0">
                <a:ln>
                  <a:solidFill>
                    <a:schemeClr val="bg1"/>
                  </a:solidFill>
                </a:ln>
                <a:solidFill>
                  <a:schemeClr val="bg1"/>
                </a:solidFill>
              </a:rPr>
              <a:t>對陣雙方每組將有四名輪車球員</a:t>
            </a:r>
            <a:r>
              <a:rPr lang="en-US" altLang="zh-TW" dirty="0">
                <a:ln>
                  <a:solidFill>
                    <a:schemeClr val="bg1"/>
                  </a:solidFill>
                </a:ln>
                <a:solidFill>
                  <a:schemeClr val="bg1"/>
                </a:solidFill>
              </a:rPr>
              <a:t>, </a:t>
            </a:r>
            <a:r>
              <a:rPr lang="zh-TW" altLang="en-US" dirty="0">
                <a:ln>
                  <a:solidFill>
                    <a:schemeClr val="bg1"/>
                  </a:solidFill>
                </a:ln>
                <a:solidFill>
                  <a:schemeClr val="bg1"/>
                </a:solidFill>
              </a:rPr>
              <a:t>且每兩人在同一台電腦上操作</a:t>
            </a:r>
            <a:r>
              <a:rPr lang="en-US" altLang="zh-TW" dirty="0">
                <a:ln>
                  <a:solidFill>
                    <a:schemeClr val="bg1"/>
                  </a:solidFill>
                </a:ln>
                <a:solidFill>
                  <a:schemeClr val="bg1"/>
                </a:solidFill>
              </a:rPr>
              <a:t>, </a:t>
            </a:r>
            <a:r>
              <a:rPr lang="zh-TW" altLang="en-US" dirty="0">
                <a:ln>
                  <a:solidFill>
                    <a:schemeClr val="bg1"/>
                  </a:solidFill>
                </a:ln>
                <a:solidFill>
                  <a:schemeClr val="bg1"/>
                </a:solidFill>
              </a:rPr>
              <a:t>完成後各組需在分組網站中提供所有相關檔案下載連結</a:t>
            </a:r>
            <a:r>
              <a:rPr lang="en-US" altLang="zh-TW" dirty="0">
                <a:ln>
                  <a:solidFill>
                    <a:schemeClr val="bg1"/>
                  </a:solidFill>
                </a:ln>
                <a:solidFill>
                  <a:schemeClr val="bg1"/>
                </a:solidFill>
              </a:rPr>
              <a:t>, </a:t>
            </a:r>
            <a:r>
              <a:rPr lang="zh-TW" altLang="en-US" dirty="0">
                <a:ln>
                  <a:solidFill>
                    <a:schemeClr val="bg1"/>
                  </a:solidFill>
                </a:ln>
                <a:solidFill>
                  <a:schemeClr val="bg1"/>
                </a:solidFill>
              </a:rPr>
              <a:t>且提供線上分組簡報與分組 </a:t>
            </a:r>
            <a:r>
              <a:rPr lang="en-US" altLang="zh-TW" dirty="0">
                <a:ln>
                  <a:solidFill>
                    <a:schemeClr val="bg1"/>
                  </a:solidFill>
                </a:ln>
                <a:solidFill>
                  <a:schemeClr val="bg1"/>
                </a:solidFill>
              </a:rPr>
              <a:t>pdf </a:t>
            </a:r>
            <a:r>
              <a:rPr lang="zh-TW" altLang="en-US" dirty="0">
                <a:ln>
                  <a:solidFill>
                    <a:schemeClr val="bg1"/>
                  </a:solidFill>
                </a:ln>
                <a:solidFill>
                  <a:schemeClr val="bg1"/>
                </a:solidFill>
              </a:rPr>
              <a:t>報告連結</a:t>
            </a:r>
            <a:r>
              <a:rPr lang="en-US" altLang="zh-TW" dirty="0">
                <a:ln>
                  <a:solidFill>
                    <a:schemeClr val="bg1"/>
                  </a:solidFill>
                </a:ln>
                <a:solidFill>
                  <a:schemeClr val="bg1"/>
                </a:solidFill>
              </a:rPr>
              <a:t>.</a:t>
            </a:r>
          </a:p>
          <a:p>
            <a:r>
              <a:rPr lang="zh-TW" altLang="en-US" dirty="0">
                <a:ln>
                  <a:solidFill>
                    <a:schemeClr val="bg1"/>
                  </a:solidFill>
                </a:ln>
                <a:solidFill>
                  <a:schemeClr val="bg1"/>
                </a:solidFill>
              </a:rPr>
              <a:t>球賽計分系統必須採 </a:t>
            </a:r>
            <a:r>
              <a:rPr lang="en-US" altLang="zh-TW" dirty="0">
                <a:ln>
                  <a:solidFill>
                    <a:schemeClr val="bg1"/>
                  </a:solidFill>
                </a:ln>
                <a:solidFill>
                  <a:schemeClr val="bg1"/>
                </a:solidFill>
              </a:rPr>
              <a:t>.</a:t>
            </a:r>
            <a:r>
              <a:rPr lang="en-US" altLang="zh-TW" dirty="0" err="1">
                <a:ln>
                  <a:solidFill>
                    <a:schemeClr val="bg1"/>
                  </a:solidFill>
                </a:ln>
                <a:solidFill>
                  <a:schemeClr val="bg1"/>
                </a:solidFill>
              </a:rPr>
              <a:t>ttm</a:t>
            </a:r>
            <a:r>
              <a:rPr lang="en-US" altLang="zh-TW" dirty="0">
                <a:ln>
                  <a:solidFill>
                    <a:schemeClr val="bg1"/>
                  </a:solidFill>
                </a:ln>
                <a:solidFill>
                  <a:schemeClr val="bg1"/>
                </a:solidFill>
              </a:rPr>
              <a:t> </a:t>
            </a:r>
            <a:r>
              <a:rPr lang="zh-TW" altLang="en-US" dirty="0">
                <a:ln>
                  <a:solidFill>
                    <a:schemeClr val="bg1"/>
                  </a:solidFill>
                </a:ln>
                <a:solidFill>
                  <a:schemeClr val="bg1"/>
                </a:solidFill>
              </a:rPr>
              <a:t>格式建立 </a:t>
            </a:r>
            <a:r>
              <a:rPr lang="en-US" altLang="zh-TW" dirty="0">
                <a:ln>
                  <a:solidFill>
                    <a:schemeClr val="bg1"/>
                  </a:solidFill>
                </a:ln>
                <a:solidFill>
                  <a:schemeClr val="bg1"/>
                </a:solidFill>
              </a:rPr>
              <a:t>(0~99), </a:t>
            </a:r>
            <a:r>
              <a:rPr lang="zh-TW" altLang="en-US" dirty="0">
                <a:ln>
                  <a:solidFill>
                    <a:schemeClr val="bg1"/>
                  </a:solidFill>
                </a:ln>
                <a:solidFill>
                  <a:schemeClr val="bg1"/>
                </a:solidFill>
              </a:rPr>
              <a:t>使能通用於各類場景計數之用</a:t>
            </a:r>
            <a:r>
              <a:rPr lang="en-US" altLang="zh-TW" dirty="0">
                <a:ln>
                  <a:solidFill>
                    <a:schemeClr val="bg1"/>
                  </a:solidFill>
                </a:ln>
                <a:solidFill>
                  <a:schemeClr val="bg1"/>
                </a:solidFill>
              </a:rPr>
              <a:t>, </a:t>
            </a:r>
            <a:r>
              <a:rPr lang="zh-TW" altLang="en-US" dirty="0">
                <a:ln>
                  <a:solidFill>
                    <a:schemeClr val="bg1"/>
                  </a:solidFill>
                </a:ln>
                <a:solidFill>
                  <a:schemeClr val="bg1"/>
                </a:solidFill>
              </a:rPr>
              <a:t>並可擴增至三位數計分</a:t>
            </a:r>
            <a:r>
              <a:rPr lang="en-US" altLang="zh-TW" dirty="0">
                <a:ln>
                  <a:solidFill>
                    <a:schemeClr val="bg1"/>
                  </a:solidFill>
                </a:ln>
                <a:solidFill>
                  <a:schemeClr val="bg1"/>
                </a:solidFill>
              </a:rPr>
              <a:t>.</a:t>
            </a:r>
          </a:p>
          <a:p>
            <a:r>
              <a:rPr lang="zh-TW" altLang="en-US" dirty="0">
                <a:ln>
                  <a:solidFill>
                    <a:schemeClr val="bg1"/>
                  </a:solidFill>
                </a:ln>
                <a:solidFill>
                  <a:schemeClr val="bg1"/>
                </a:solidFill>
              </a:rPr>
              <a:t>除了採用 </a:t>
            </a:r>
            <a:r>
              <a:rPr lang="en-US" altLang="zh-TW" dirty="0">
                <a:ln>
                  <a:solidFill>
                    <a:schemeClr val="bg1"/>
                  </a:solidFill>
                </a:ln>
                <a:solidFill>
                  <a:schemeClr val="bg1"/>
                </a:solidFill>
              </a:rPr>
              <a:t>LED </a:t>
            </a:r>
            <a:r>
              <a:rPr lang="zh-TW" altLang="en-US" dirty="0">
                <a:ln>
                  <a:solidFill>
                    <a:schemeClr val="bg1"/>
                  </a:solidFill>
                </a:ln>
                <a:solidFill>
                  <a:schemeClr val="bg1"/>
                </a:solidFill>
              </a:rPr>
              <a:t>顯示計分外</a:t>
            </a:r>
            <a:r>
              <a:rPr lang="en-US" altLang="zh-TW" dirty="0">
                <a:ln>
                  <a:solidFill>
                    <a:schemeClr val="bg1"/>
                  </a:solidFill>
                </a:ln>
                <a:solidFill>
                  <a:schemeClr val="bg1"/>
                </a:solidFill>
              </a:rPr>
              <a:t>, </a:t>
            </a:r>
            <a:r>
              <a:rPr lang="zh-TW" altLang="en-US" dirty="0">
                <a:ln>
                  <a:solidFill>
                    <a:schemeClr val="bg1"/>
                  </a:solidFill>
                </a:ln>
                <a:solidFill>
                  <a:schemeClr val="bg1"/>
                </a:solidFill>
              </a:rPr>
              <a:t>請另外以建立以機械轉盤傳動計分系統 </a:t>
            </a:r>
            <a:r>
              <a:rPr lang="en-US" altLang="zh-TW" dirty="0">
                <a:ln>
                  <a:solidFill>
                    <a:schemeClr val="bg1"/>
                  </a:solidFill>
                </a:ln>
                <a:solidFill>
                  <a:schemeClr val="bg1"/>
                </a:solidFill>
              </a:rPr>
              <a:t>(mechanical counter), </a:t>
            </a:r>
            <a:r>
              <a:rPr lang="zh-TW" altLang="en-US" dirty="0">
                <a:ln>
                  <a:solidFill>
                    <a:schemeClr val="bg1"/>
                  </a:solidFill>
                </a:ln>
                <a:solidFill>
                  <a:schemeClr val="bg1"/>
                </a:solidFill>
              </a:rPr>
              <a:t>且採 </a:t>
            </a:r>
            <a:r>
              <a:rPr lang="en-US" altLang="zh-TW" dirty="0">
                <a:ln>
                  <a:solidFill>
                    <a:schemeClr val="bg1"/>
                  </a:solidFill>
                </a:ln>
                <a:solidFill>
                  <a:schemeClr val="bg1"/>
                </a:solidFill>
              </a:rPr>
              <a:t>.</a:t>
            </a:r>
            <a:r>
              <a:rPr lang="en-US" altLang="zh-TW" dirty="0" err="1">
                <a:ln>
                  <a:solidFill>
                    <a:schemeClr val="bg1"/>
                  </a:solidFill>
                </a:ln>
                <a:solidFill>
                  <a:schemeClr val="bg1"/>
                </a:solidFill>
              </a:rPr>
              <a:t>ttm</a:t>
            </a:r>
            <a:r>
              <a:rPr lang="en-US" altLang="zh-TW" dirty="0">
                <a:ln>
                  <a:solidFill>
                    <a:schemeClr val="bg1"/>
                  </a:solidFill>
                </a:ln>
                <a:solidFill>
                  <a:schemeClr val="bg1"/>
                </a:solidFill>
              </a:rPr>
              <a:t> </a:t>
            </a:r>
            <a:r>
              <a:rPr lang="zh-TW" altLang="en-US" dirty="0">
                <a:ln>
                  <a:solidFill>
                    <a:schemeClr val="bg1"/>
                  </a:solidFill>
                </a:ln>
                <a:solidFill>
                  <a:schemeClr val="bg1"/>
                </a:solidFill>
              </a:rPr>
              <a:t>格式建立</a:t>
            </a:r>
            <a:r>
              <a:rPr lang="en-US" altLang="zh-TW" dirty="0">
                <a:ln>
                  <a:solidFill>
                    <a:schemeClr val="bg1"/>
                  </a:solidFill>
                </a:ln>
                <a:solidFill>
                  <a:schemeClr val="bg1"/>
                </a:solidFill>
              </a:rPr>
              <a:t>.</a:t>
            </a:r>
          </a:p>
          <a:p>
            <a:endParaRPr lang="zh-TW" altLang="en-US" dirty="0"/>
          </a:p>
        </p:txBody>
      </p:sp>
    </p:spTree>
    <p:extLst>
      <p:ext uri="{BB962C8B-B14F-4D97-AF65-F5344CB8AC3E}">
        <p14:creationId xmlns:p14="http://schemas.microsoft.com/office/powerpoint/2010/main" val="226990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t="21829" b="21829"/>
          <a:stretch>
            <a:fillRect/>
          </a:stretch>
        </p:blipFill>
        <p:spPr>
          <a:xfrm>
            <a:off x="0" y="0"/>
            <a:ext cx="12192000" cy="6869151"/>
          </a:xfrm>
          <a:prstGeom prst="rect">
            <a:avLst/>
          </a:prstGeom>
        </p:spPr>
      </p:pic>
      <p:sp>
        <p:nvSpPr>
          <p:cNvPr id="2" name="標題 1"/>
          <p:cNvSpPr>
            <a:spLocks noGrp="1"/>
          </p:cNvSpPr>
          <p:nvPr>
            <p:ph type="title"/>
          </p:nvPr>
        </p:nvSpPr>
        <p:spPr/>
        <p:txBody>
          <a:bodyPr/>
          <a:lstStyle/>
          <a:p>
            <a:r>
              <a:rPr lang="zh-TW" altLang="en-US" dirty="0">
                <a:ln>
                  <a:solidFill>
                    <a:schemeClr val="bg1"/>
                  </a:solidFill>
                </a:ln>
                <a:solidFill>
                  <a:schemeClr val="bg1"/>
                </a:solidFill>
              </a:rPr>
              <a:t>足球場景介紹</a:t>
            </a:r>
          </a:p>
        </p:txBody>
      </p:sp>
      <p:sp>
        <p:nvSpPr>
          <p:cNvPr id="3" name="內容版面配置區 2"/>
          <p:cNvSpPr>
            <a:spLocks noGrp="1"/>
          </p:cNvSpPr>
          <p:nvPr>
            <p:ph idx="1"/>
          </p:nvPr>
        </p:nvSpPr>
        <p:spPr/>
        <p:txBody>
          <a:bodyPr>
            <a:normAutofit/>
          </a:bodyPr>
          <a:lstStyle/>
          <a:p>
            <a:r>
              <a:rPr lang="zh-TW" altLang="en-US" dirty="0">
                <a:ln>
                  <a:solidFill>
                    <a:schemeClr val="bg1"/>
                  </a:solidFill>
                </a:ln>
                <a:solidFill>
                  <a:schemeClr val="bg1"/>
                </a:solidFill>
              </a:rPr>
              <a:t>協同產品設計規格</a:t>
            </a:r>
            <a:r>
              <a:rPr lang="en-US" altLang="zh-TW" dirty="0">
                <a:ln>
                  <a:solidFill>
                    <a:schemeClr val="bg1"/>
                  </a:solidFill>
                </a:ln>
                <a:solidFill>
                  <a:schemeClr val="bg1"/>
                </a:solidFill>
              </a:rPr>
              <a:t>:</a:t>
            </a:r>
          </a:p>
          <a:p>
            <a:r>
              <a:rPr lang="zh-TW" altLang="en-US" dirty="0">
                <a:ln>
                  <a:solidFill>
                    <a:schemeClr val="bg1"/>
                  </a:solidFill>
                </a:ln>
                <a:solidFill>
                  <a:schemeClr val="bg1"/>
                </a:solidFill>
              </a:rPr>
              <a:t>足球規格 </a:t>
            </a:r>
            <a:r>
              <a:rPr lang="en-US" altLang="zh-TW" dirty="0">
                <a:ln>
                  <a:solidFill>
                    <a:schemeClr val="bg1"/>
                  </a:solidFill>
                </a:ln>
                <a:solidFill>
                  <a:schemeClr val="bg1"/>
                </a:solidFill>
              </a:rPr>
              <a:t>(ball): </a:t>
            </a:r>
            <a:r>
              <a:rPr lang="zh-TW" altLang="en-US" dirty="0">
                <a:ln>
                  <a:solidFill>
                    <a:schemeClr val="bg1"/>
                  </a:solidFill>
                </a:ln>
                <a:solidFill>
                  <a:schemeClr val="bg1"/>
                </a:solidFill>
              </a:rPr>
              <a:t>白色</a:t>
            </a:r>
            <a:r>
              <a:rPr lang="en-US" altLang="zh-TW" dirty="0">
                <a:ln>
                  <a:solidFill>
                    <a:schemeClr val="bg1"/>
                  </a:solidFill>
                </a:ln>
                <a:solidFill>
                  <a:schemeClr val="bg1"/>
                </a:solidFill>
              </a:rPr>
              <a:t>, </a:t>
            </a:r>
            <a:r>
              <a:rPr lang="zh-TW" altLang="en-US" dirty="0">
                <a:ln>
                  <a:solidFill>
                    <a:schemeClr val="bg1"/>
                  </a:solidFill>
                </a:ln>
                <a:solidFill>
                  <a:schemeClr val="bg1"/>
                </a:solidFill>
              </a:rPr>
              <a:t>直徑 </a:t>
            </a:r>
            <a:r>
              <a:rPr lang="en-US" altLang="zh-TW" dirty="0">
                <a:ln>
                  <a:solidFill>
                    <a:schemeClr val="bg1"/>
                  </a:solidFill>
                </a:ln>
                <a:solidFill>
                  <a:schemeClr val="bg1"/>
                </a:solidFill>
              </a:rPr>
              <a:t>0.1m, </a:t>
            </a:r>
            <a:r>
              <a:rPr lang="zh-TW" altLang="en-US" dirty="0">
                <a:ln>
                  <a:solidFill>
                    <a:schemeClr val="bg1"/>
                  </a:solidFill>
                </a:ln>
                <a:solidFill>
                  <a:schemeClr val="bg1"/>
                </a:solidFill>
              </a:rPr>
              <a:t>重量 </a:t>
            </a:r>
            <a:r>
              <a:rPr lang="en-US" altLang="zh-TW" dirty="0">
                <a:ln>
                  <a:solidFill>
                    <a:schemeClr val="bg1"/>
                  </a:solidFill>
                </a:ln>
                <a:solidFill>
                  <a:schemeClr val="bg1"/>
                </a:solidFill>
              </a:rPr>
              <a:t>0.5kg</a:t>
            </a:r>
          </a:p>
          <a:p>
            <a:r>
              <a:rPr lang="zh-TW" altLang="en-US" dirty="0">
                <a:ln>
                  <a:solidFill>
                    <a:schemeClr val="bg1"/>
                  </a:solidFill>
                </a:ln>
                <a:solidFill>
                  <a:schemeClr val="bg1"/>
                </a:solidFill>
              </a:rPr>
              <a:t>足球場地 </a:t>
            </a:r>
            <a:r>
              <a:rPr lang="en-US" altLang="zh-TW" dirty="0">
                <a:ln>
                  <a:solidFill>
                    <a:schemeClr val="bg1"/>
                  </a:solidFill>
                </a:ln>
                <a:solidFill>
                  <a:schemeClr val="bg1"/>
                </a:solidFill>
              </a:rPr>
              <a:t>(field): </a:t>
            </a:r>
            <a:r>
              <a:rPr lang="zh-TW" altLang="en-US" dirty="0">
                <a:ln>
                  <a:solidFill>
                    <a:schemeClr val="bg1"/>
                  </a:solidFill>
                </a:ln>
                <a:solidFill>
                  <a:schemeClr val="bg1"/>
                </a:solidFill>
              </a:rPr>
              <a:t>長 </a:t>
            </a:r>
            <a:r>
              <a:rPr lang="en-US" altLang="zh-TW" dirty="0">
                <a:ln>
                  <a:solidFill>
                    <a:schemeClr val="bg1"/>
                  </a:solidFill>
                </a:ln>
                <a:solidFill>
                  <a:schemeClr val="bg1"/>
                </a:solidFill>
              </a:rPr>
              <a:t>4m x </a:t>
            </a:r>
            <a:r>
              <a:rPr lang="zh-TW" altLang="en-US" dirty="0">
                <a:ln>
                  <a:solidFill>
                    <a:schemeClr val="bg1"/>
                  </a:solidFill>
                </a:ln>
                <a:solidFill>
                  <a:schemeClr val="bg1"/>
                </a:solidFill>
              </a:rPr>
              <a:t>寬 </a:t>
            </a:r>
            <a:r>
              <a:rPr lang="en-US" altLang="zh-TW" dirty="0">
                <a:ln>
                  <a:solidFill>
                    <a:schemeClr val="bg1"/>
                  </a:solidFill>
                </a:ln>
                <a:solidFill>
                  <a:schemeClr val="bg1"/>
                </a:solidFill>
              </a:rPr>
              <a:t>2.5m</a:t>
            </a:r>
          </a:p>
          <a:p>
            <a:r>
              <a:rPr lang="zh-TW" altLang="en-US" dirty="0">
                <a:ln>
                  <a:solidFill>
                    <a:schemeClr val="bg1"/>
                  </a:solidFill>
                </a:ln>
                <a:solidFill>
                  <a:schemeClr val="bg1"/>
                </a:solidFill>
              </a:rPr>
              <a:t>球門規格 </a:t>
            </a:r>
            <a:r>
              <a:rPr lang="en-US" altLang="zh-TW" dirty="0">
                <a:ln>
                  <a:solidFill>
                    <a:schemeClr val="bg1"/>
                  </a:solidFill>
                </a:ln>
                <a:solidFill>
                  <a:schemeClr val="bg1"/>
                </a:solidFill>
              </a:rPr>
              <a:t>(goal[0] and goal[1]: </a:t>
            </a:r>
            <a:r>
              <a:rPr lang="zh-TW" altLang="en-US" dirty="0">
                <a:ln>
                  <a:solidFill>
                    <a:schemeClr val="bg1"/>
                  </a:solidFill>
                </a:ln>
                <a:solidFill>
                  <a:schemeClr val="bg1"/>
                </a:solidFill>
              </a:rPr>
              <a:t>長 </a:t>
            </a:r>
            <a:r>
              <a:rPr lang="en-US" altLang="zh-TW" dirty="0">
                <a:ln>
                  <a:solidFill>
                    <a:schemeClr val="bg1"/>
                  </a:solidFill>
                </a:ln>
                <a:solidFill>
                  <a:schemeClr val="bg1"/>
                </a:solidFill>
              </a:rPr>
              <a:t>0.6m, </a:t>
            </a:r>
            <a:r>
              <a:rPr lang="zh-TW" altLang="en-US" dirty="0">
                <a:ln>
                  <a:solidFill>
                    <a:schemeClr val="bg1"/>
                  </a:solidFill>
                </a:ln>
                <a:solidFill>
                  <a:schemeClr val="bg1"/>
                </a:solidFill>
              </a:rPr>
              <a:t>高 </a:t>
            </a:r>
            <a:r>
              <a:rPr lang="en-US" altLang="zh-TW" dirty="0">
                <a:ln>
                  <a:solidFill>
                    <a:schemeClr val="bg1"/>
                  </a:solidFill>
                </a:ln>
                <a:solidFill>
                  <a:schemeClr val="bg1"/>
                </a:solidFill>
              </a:rPr>
              <a:t>0.3m, </a:t>
            </a:r>
            <a:r>
              <a:rPr lang="zh-TW" altLang="en-US" dirty="0">
                <a:ln>
                  <a:solidFill>
                    <a:schemeClr val="bg1"/>
                  </a:solidFill>
                </a:ln>
                <a:solidFill>
                  <a:schemeClr val="bg1"/>
                </a:solidFill>
              </a:rPr>
              <a:t>寬 </a:t>
            </a:r>
            <a:r>
              <a:rPr lang="en-US" altLang="zh-TW" dirty="0">
                <a:ln>
                  <a:solidFill>
                    <a:schemeClr val="bg1"/>
                  </a:solidFill>
                </a:ln>
                <a:solidFill>
                  <a:schemeClr val="bg1"/>
                </a:solidFill>
              </a:rPr>
              <a:t>0.1m</a:t>
            </a:r>
          </a:p>
          <a:p>
            <a:r>
              <a:rPr lang="zh-TW" altLang="en-US" dirty="0">
                <a:ln>
                  <a:solidFill>
                    <a:schemeClr val="bg1"/>
                  </a:solidFill>
                </a:ln>
                <a:solidFill>
                  <a:schemeClr val="bg1"/>
                </a:solidFill>
              </a:rPr>
              <a:t>球員尺寸範圍</a:t>
            </a:r>
            <a:r>
              <a:rPr lang="en-US" altLang="zh-TW" dirty="0">
                <a:ln>
                  <a:solidFill>
                    <a:schemeClr val="bg1"/>
                  </a:solidFill>
                </a:ln>
                <a:solidFill>
                  <a:schemeClr val="bg1"/>
                </a:solidFill>
              </a:rPr>
              <a:t>(player[0]-player[7]: </a:t>
            </a:r>
            <a:r>
              <a:rPr lang="zh-TW" altLang="en-US" dirty="0">
                <a:ln>
                  <a:solidFill>
                    <a:schemeClr val="bg1"/>
                  </a:solidFill>
                </a:ln>
                <a:solidFill>
                  <a:schemeClr val="bg1"/>
                </a:solidFill>
              </a:rPr>
              <a:t>長寬高各 </a:t>
            </a:r>
            <a:r>
              <a:rPr lang="en-US" altLang="zh-TW" dirty="0">
                <a:ln>
                  <a:solidFill>
                    <a:schemeClr val="bg1"/>
                  </a:solidFill>
                </a:ln>
                <a:solidFill>
                  <a:schemeClr val="bg1"/>
                </a:solidFill>
              </a:rPr>
              <a:t>0.2m, </a:t>
            </a:r>
            <a:r>
              <a:rPr lang="zh-TW" altLang="en-US" dirty="0">
                <a:ln>
                  <a:solidFill>
                    <a:schemeClr val="bg1"/>
                  </a:solidFill>
                </a:ln>
                <a:solidFill>
                  <a:schemeClr val="bg1"/>
                </a:solidFill>
              </a:rPr>
              <a:t>重量 </a:t>
            </a:r>
            <a:r>
              <a:rPr lang="en-US" altLang="zh-TW" dirty="0">
                <a:ln>
                  <a:solidFill>
                    <a:schemeClr val="bg1"/>
                  </a:solidFill>
                </a:ln>
                <a:solidFill>
                  <a:schemeClr val="bg1"/>
                </a:solidFill>
              </a:rPr>
              <a:t>5kg</a:t>
            </a:r>
          </a:p>
          <a:p>
            <a:endParaRPr lang="zh-TW" altLang="en-US" dirty="0"/>
          </a:p>
        </p:txBody>
      </p:sp>
    </p:spTree>
    <p:extLst>
      <p:ext uri="{BB962C8B-B14F-4D97-AF65-F5344CB8AC3E}">
        <p14:creationId xmlns:p14="http://schemas.microsoft.com/office/powerpoint/2010/main" val="175282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足球場景</a:t>
            </a:r>
          </a:p>
        </p:txBody>
      </p:sp>
      <p:pic>
        <p:nvPicPr>
          <p:cNvPr id="1026" name="Picture 2" descr="https://mdecd2023.github.io/2b3-pj3bg3/images/2023-05-25%20(3).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943" t="18087" r="13576" b="8399"/>
          <a:stretch/>
        </p:blipFill>
        <p:spPr bwMode="auto">
          <a:xfrm>
            <a:off x="467802" y="2447260"/>
            <a:ext cx="2687541" cy="2142381"/>
          </a:xfrm>
          <a:prstGeom prst="rect">
            <a:avLst/>
          </a:prstGeom>
          <a:noFill/>
          <a:extLst>
            <a:ext uri="{909E8E84-426E-40DD-AFC4-6F175D3DCCD1}">
              <a14:hiddenFill xmlns:a14="http://schemas.microsoft.com/office/drawing/2010/main">
                <a:solidFill>
                  <a:srgbClr val="FFFFFF"/>
                </a:solidFill>
              </a14:hiddenFill>
            </a:ext>
          </a:extLst>
        </p:spPr>
      </p:pic>
      <p:sp>
        <p:nvSpPr>
          <p:cNvPr id="9" name="加號 8"/>
          <p:cNvSpPr/>
          <p:nvPr/>
        </p:nvSpPr>
        <p:spPr>
          <a:xfrm>
            <a:off x="3363402" y="2793142"/>
            <a:ext cx="970060" cy="1065475"/>
          </a:xfrm>
          <a:prstGeom prst="mathPlus">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bg1"/>
                </a:solidFill>
              </a:ln>
              <a:solidFill>
                <a:schemeClr val="bg1"/>
              </a:solidFill>
            </a:endParaRPr>
          </a:p>
        </p:txBody>
      </p:sp>
      <p:pic>
        <p:nvPicPr>
          <p:cNvPr id="1028" name="Picture 4" descr="https://mdecd2023.github.io/2b3-pj3bg3/images/2023-05-25%2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435" t="17971" r="8043" b="9963"/>
          <a:stretch/>
        </p:blipFill>
        <p:spPr bwMode="auto">
          <a:xfrm>
            <a:off x="4444158" y="2639830"/>
            <a:ext cx="2615979" cy="1757239"/>
          </a:xfrm>
          <a:prstGeom prst="rect">
            <a:avLst/>
          </a:prstGeom>
          <a:noFill/>
          <a:extLst>
            <a:ext uri="{909E8E84-426E-40DD-AFC4-6F175D3DCCD1}">
              <a14:hiddenFill xmlns:a14="http://schemas.microsoft.com/office/drawing/2010/main">
                <a:solidFill>
                  <a:srgbClr val="FFFFFF"/>
                </a:solidFill>
              </a14:hiddenFill>
            </a:ext>
          </a:extLst>
        </p:spPr>
      </p:pic>
      <p:sp>
        <p:nvSpPr>
          <p:cNvPr id="10" name="等於 9"/>
          <p:cNvSpPr/>
          <p:nvPr/>
        </p:nvSpPr>
        <p:spPr>
          <a:xfrm>
            <a:off x="7673009" y="3140765"/>
            <a:ext cx="898497" cy="717852"/>
          </a:xfrm>
          <a:prstGeom prst="mathEqual">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1" name="圖片 10"/>
          <p:cNvPicPr>
            <a:picLocks noChangeAspect="1"/>
          </p:cNvPicPr>
          <p:nvPr/>
        </p:nvPicPr>
        <p:blipFill>
          <a:blip r:embed="rId4"/>
          <a:stretch>
            <a:fillRect/>
          </a:stretch>
        </p:blipFill>
        <p:spPr>
          <a:xfrm>
            <a:off x="8571506" y="2502217"/>
            <a:ext cx="3403601" cy="2032468"/>
          </a:xfrm>
          <a:prstGeom prst="rect">
            <a:avLst/>
          </a:prstGeom>
        </p:spPr>
      </p:pic>
      <p:sp>
        <p:nvSpPr>
          <p:cNvPr id="12" name="矩形 11"/>
          <p:cNvSpPr/>
          <p:nvPr/>
        </p:nvSpPr>
        <p:spPr>
          <a:xfrm>
            <a:off x="675861" y="4864671"/>
            <a:ext cx="2747868" cy="369332"/>
          </a:xfrm>
          <a:prstGeom prst="rect">
            <a:avLst/>
          </a:prstGeom>
        </p:spPr>
        <p:txBody>
          <a:bodyPr wrap="none">
            <a:spAutoFit/>
          </a:bodyPr>
          <a:lstStyle/>
          <a:p>
            <a:pPr algn="ctr"/>
            <a:r>
              <a:rPr lang="en-US" altLang="zh-TW" b="1" dirty="0">
                <a:solidFill>
                  <a:srgbClr val="595959"/>
                </a:solidFill>
                <a:latin typeface="helvetica neue"/>
                <a:hlinkClick r:id="rId5"/>
              </a:rPr>
              <a:t>https://reurl.cc/2L4nmm</a:t>
            </a:r>
            <a:endParaRPr lang="en-US" altLang="zh-TW" b="1" i="0" dirty="0">
              <a:solidFill>
                <a:srgbClr val="595959"/>
              </a:solidFill>
              <a:effectLst/>
              <a:latin typeface="helvetica neue"/>
            </a:endParaRPr>
          </a:p>
        </p:txBody>
      </p:sp>
      <p:sp>
        <p:nvSpPr>
          <p:cNvPr id="13" name="矩形 12"/>
          <p:cNvSpPr/>
          <p:nvPr/>
        </p:nvSpPr>
        <p:spPr>
          <a:xfrm>
            <a:off x="4333462" y="4864671"/>
            <a:ext cx="2664512" cy="369332"/>
          </a:xfrm>
          <a:prstGeom prst="rect">
            <a:avLst/>
          </a:prstGeom>
        </p:spPr>
        <p:txBody>
          <a:bodyPr wrap="none">
            <a:spAutoFit/>
          </a:bodyPr>
          <a:lstStyle/>
          <a:p>
            <a:pPr algn="ctr"/>
            <a:r>
              <a:rPr lang="en-US" altLang="zh-TW" b="1" dirty="0">
                <a:solidFill>
                  <a:srgbClr val="595959"/>
                </a:solidFill>
                <a:latin typeface="helvetica neue"/>
                <a:hlinkClick r:id="rId6"/>
              </a:rPr>
              <a:t>https://reurl.cc/K06GQe</a:t>
            </a:r>
            <a:endParaRPr lang="en-US" altLang="zh-TW" b="1" i="0" dirty="0">
              <a:solidFill>
                <a:srgbClr val="595959"/>
              </a:solidFill>
              <a:effectLst/>
              <a:latin typeface="helvetica neue"/>
            </a:endParaRPr>
          </a:p>
        </p:txBody>
      </p:sp>
      <p:sp>
        <p:nvSpPr>
          <p:cNvPr id="14" name="矩形 13"/>
          <p:cNvSpPr/>
          <p:nvPr/>
        </p:nvSpPr>
        <p:spPr>
          <a:xfrm>
            <a:off x="8942653" y="4874531"/>
            <a:ext cx="2661305" cy="369332"/>
          </a:xfrm>
          <a:prstGeom prst="rect">
            <a:avLst/>
          </a:prstGeom>
        </p:spPr>
        <p:txBody>
          <a:bodyPr wrap="none">
            <a:spAutoFit/>
          </a:bodyPr>
          <a:lstStyle/>
          <a:p>
            <a:pPr algn="ctr"/>
            <a:r>
              <a:rPr lang="en-US" altLang="zh-TW" b="1" dirty="0">
                <a:solidFill>
                  <a:srgbClr val="595959"/>
                </a:solidFill>
                <a:latin typeface="helvetica neue"/>
                <a:hlinkClick r:id="rId7"/>
              </a:rPr>
              <a:t>https://reurl.cc/LA1EMa</a:t>
            </a:r>
            <a:endParaRPr lang="en-US" altLang="zh-TW" b="1" i="0" dirty="0">
              <a:solidFill>
                <a:srgbClr val="595959"/>
              </a:solidFill>
              <a:effectLst/>
              <a:latin typeface="helvetica neue"/>
            </a:endParaRPr>
          </a:p>
        </p:txBody>
      </p:sp>
      <p:sp>
        <p:nvSpPr>
          <p:cNvPr id="15" name="文字方塊 14"/>
          <p:cNvSpPr txBox="1"/>
          <p:nvPr/>
        </p:nvSpPr>
        <p:spPr>
          <a:xfrm>
            <a:off x="1488406" y="2070413"/>
            <a:ext cx="646331" cy="369332"/>
          </a:xfrm>
          <a:prstGeom prst="rect">
            <a:avLst/>
          </a:prstGeom>
          <a:noFill/>
        </p:spPr>
        <p:txBody>
          <a:bodyPr wrap="none" rtlCol="0">
            <a:spAutoFit/>
          </a:bodyPr>
          <a:lstStyle/>
          <a:p>
            <a:r>
              <a:rPr lang="zh-TW" altLang="en-US" dirty="0"/>
              <a:t>球門</a:t>
            </a:r>
          </a:p>
        </p:txBody>
      </p:sp>
      <p:sp>
        <p:nvSpPr>
          <p:cNvPr id="16" name="文字方塊 15"/>
          <p:cNvSpPr txBox="1"/>
          <p:nvPr/>
        </p:nvSpPr>
        <p:spPr>
          <a:xfrm>
            <a:off x="5540259" y="2142346"/>
            <a:ext cx="646331" cy="369332"/>
          </a:xfrm>
          <a:prstGeom prst="rect">
            <a:avLst/>
          </a:prstGeom>
          <a:noFill/>
        </p:spPr>
        <p:txBody>
          <a:bodyPr wrap="none" rtlCol="0">
            <a:spAutoFit/>
          </a:bodyPr>
          <a:lstStyle/>
          <a:p>
            <a:r>
              <a:rPr lang="zh-TW" altLang="en-US" dirty="0"/>
              <a:t>球場</a:t>
            </a:r>
          </a:p>
        </p:txBody>
      </p:sp>
      <p:sp>
        <p:nvSpPr>
          <p:cNvPr id="17" name="文字方塊 16"/>
          <p:cNvSpPr txBox="1"/>
          <p:nvPr/>
        </p:nvSpPr>
        <p:spPr>
          <a:xfrm>
            <a:off x="9694258" y="2172228"/>
            <a:ext cx="1569660" cy="369332"/>
          </a:xfrm>
          <a:prstGeom prst="rect">
            <a:avLst/>
          </a:prstGeom>
          <a:noFill/>
        </p:spPr>
        <p:txBody>
          <a:bodyPr wrap="none" rtlCol="0">
            <a:spAutoFit/>
          </a:bodyPr>
          <a:lstStyle/>
          <a:p>
            <a:r>
              <a:rPr lang="zh-TW" altLang="en-US" dirty="0"/>
              <a:t>球門球場組合</a:t>
            </a:r>
          </a:p>
        </p:txBody>
      </p:sp>
    </p:spTree>
    <p:extLst>
      <p:ext uri="{BB962C8B-B14F-4D97-AF65-F5344CB8AC3E}">
        <p14:creationId xmlns:p14="http://schemas.microsoft.com/office/powerpoint/2010/main" val="284489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28"/>
                                        </p:tgtEl>
                                        <p:attrNameLst>
                                          <p:attrName>style.visibility</p:attrName>
                                        </p:attrNameLst>
                                      </p:cBhvr>
                                      <p:to>
                                        <p:strVal val="visible"/>
                                      </p:to>
                                    </p:set>
                                    <p:animEffect transition="in" filter="fade">
                                      <p:cBhvr>
                                        <p:cTn id="34" dur="1000"/>
                                        <p:tgtEl>
                                          <p:spTgt spid="1028"/>
                                        </p:tgtEl>
                                      </p:cBhvr>
                                    </p:animEffect>
                                    <p:anim calcmode="lin" valueType="num">
                                      <p:cBhvr>
                                        <p:cTn id="35" dur="1000" fill="hold"/>
                                        <p:tgtEl>
                                          <p:spTgt spid="1028"/>
                                        </p:tgtEl>
                                        <p:attrNameLst>
                                          <p:attrName>ppt_x</p:attrName>
                                        </p:attrNameLst>
                                      </p:cBhvr>
                                      <p:tavLst>
                                        <p:tav tm="0">
                                          <p:val>
                                            <p:strVal val="#ppt_x"/>
                                          </p:val>
                                        </p:tav>
                                        <p:tav tm="100000">
                                          <p:val>
                                            <p:strVal val="#ppt_x"/>
                                          </p:val>
                                        </p:tav>
                                      </p:tavLst>
                                    </p:anim>
                                    <p:anim calcmode="lin" valueType="num">
                                      <p:cBhvr>
                                        <p:cTn id="36" dur="1000" fill="hold"/>
                                        <p:tgtEl>
                                          <p:spTgt spid="102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42"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P spid="13" grpId="0"/>
      <p:bldP spid="1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srcRect t="21829" b="21829"/>
          <a:stretch>
            <a:fillRect/>
          </a:stretch>
        </p:blipFill>
        <p:spPr>
          <a:xfrm>
            <a:off x="0" y="0"/>
            <a:ext cx="12192000" cy="6869151"/>
          </a:xfrm>
          <a:prstGeom prst="rect">
            <a:avLst/>
          </a:prstGeom>
        </p:spPr>
      </p:pic>
      <p:sp>
        <p:nvSpPr>
          <p:cNvPr id="2" name="標題 1"/>
          <p:cNvSpPr>
            <a:spLocks noGrp="1"/>
          </p:cNvSpPr>
          <p:nvPr>
            <p:ph type="title"/>
          </p:nvPr>
        </p:nvSpPr>
        <p:spPr/>
        <p:txBody>
          <a:bodyPr/>
          <a:lstStyle/>
          <a:p>
            <a:r>
              <a:rPr lang="zh-TW" altLang="en-US" dirty="0">
                <a:ln>
                  <a:solidFill>
                    <a:schemeClr val="bg1"/>
                  </a:solidFill>
                </a:ln>
                <a:solidFill>
                  <a:schemeClr val="bg1"/>
                </a:solidFill>
              </a:rPr>
              <a:t>雙輪車設計改良</a:t>
            </a:r>
          </a:p>
        </p:txBody>
      </p:sp>
      <p:sp>
        <p:nvSpPr>
          <p:cNvPr id="3" name="內容版面配置區 2"/>
          <p:cNvSpPr>
            <a:spLocks noGrp="1"/>
          </p:cNvSpPr>
          <p:nvPr>
            <p:ph idx="1"/>
          </p:nvPr>
        </p:nvSpPr>
        <p:spPr/>
        <p:txBody>
          <a:bodyPr/>
          <a:lstStyle/>
          <a:p>
            <a:r>
              <a:rPr lang="zh-TW" altLang="en-US" dirty="0">
                <a:ln>
                  <a:solidFill>
                    <a:schemeClr val="bg1"/>
                  </a:solidFill>
                </a:ln>
                <a:solidFill>
                  <a:schemeClr val="bg1"/>
                </a:solidFill>
              </a:rPr>
              <a:t>在關於雙輪車的設計改良中我們打算</a:t>
            </a:r>
            <a:r>
              <a:rPr lang="en-US" altLang="zh-TW" dirty="0">
                <a:ln>
                  <a:solidFill>
                    <a:schemeClr val="bg1"/>
                  </a:solidFill>
                </a:ln>
                <a:solidFill>
                  <a:schemeClr val="bg1"/>
                </a:solidFill>
              </a:rPr>
              <a:t>:</a:t>
            </a:r>
          </a:p>
          <a:p>
            <a:pPr lvl="1"/>
            <a:r>
              <a:rPr lang="zh-TW" altLang="en-US" dirty="0">
                <a:ln>
                  <a:solidFill>
                    <a:schemeClr val="bg1"/>
                  </a:solidFill>
                </a:ln>
                <a:solidFill>
                  <a:schemeClr val="bg1"/>
                </a:solidFill>
              </a:rPr>
              <a:t>控制算法改進：</a:t>
            </a:r>
            <a:endParaRPr lang="en-US" altLang="zh-TW" dirty="0">
              <a:ln>
                <a:solidFill>
                  <a:schemeClr val="bg1"/>
                </a:solidFill>
              </a:ln>
              <a:solidFill>
                <a:schemeClr val="bg1"/>
              </a:solidFill>
            </a:endParaRPr>
          </a:p>
          <a:p>
            <a:pPr marL="1143000" lvl="3">
              <a:spcBef>
                <a:spcPts val="1000"/>
              </a:spcBef>
            </a:pPr>
            <a:r>
              <a:rPr lang="zh-TW" altLang="en-US" dirty="0">
                <a:ln>
                  <a:solidFill>
                    <a:schemeClr val="bg1"/>
                  </a:solidFill>
                </a:ln>
                <a:solidFill>
                  <a:schemeClr val="bg1"/>
                </a:solidFill>
              </a:rPr>
              <a:t>重新設計控制算法，以提高車的操控性和對戰效能</a:t>
            </a:r>
            <a:endParaRPr lang="en-US" altLang="zh-TW" dirty="0">
              <a:ln>
                <a:solidFill>
                  <a:schemeClr val="bg1"/>
                </a:solidFill>
              </a:ln>
              <a:solidFill>
                <a:schemeClr val="bg1"/>
              </a:solidFill>
            </a:endParaRPr>
          </a:p>
          <a:p>
            <a:pPr lvl="1"/>
            <a:r>
              <a:rPr lang="zh-TW" altLang="en-US" dirty="0">
                <a:ln>
                  <a:solidFill>
                    <a:schemeClr val="bg1"/>
                  </a:solidFill>
                </a:ln>
                <a:solidFill>
                  <a:schemeClr val="bg1"/>
                </a:solidFill>
              </a:rPr>
              <a:t>運動控制最佳化：</a:t>
            </a:r>
          </a:p>
          <a:p>
            <a:pPr lvl="2"/>
            <a:r>
              <a:rPr lang="zh-TW" altLang="en-US" dirty="0">
                <a:ln>
                  <a:solidFill>
                    <a:schemeClr val="bg1"/>
                  </a:solidFill>
                </a:ln>
                <a:solidFill>
                  <a:schemeClr val="bg1"/>
                </a:solidFill>
              </a:rPr>
              <a:t>優化速度和轉向控制，以實現更靈活和精確的操控。</a:t>
            </a:r>
          </a:p>
          <a:p>
            <a:pPr lvl="2"/>
            <a:r>
              <a:rPr lang="zh-TW" altLang="en-US" dirty="0">
                <a:ln>
                  <a:solidFill>
                    <a:schemeClr val="bg1"/>
                  </a:solidFill>
                </a:ln>
                <a:solidFill>
                  <a:schemeClr val="bg1"/>
                </a:solidFill>
              </a:rPr>
              <a:t>考慮採用適應性控制策略，根據不同場景和對手的變化，自動調整雙輪車的運動行為。</a:t>
            </a:r>
            <a:r>
              <a:rPr lang="en-US" altLang="zh-TW" dirty="0">
                <a:ln>
                  <a:solidFill>
                    <a:schemeClr val="bg1"/>
                  </a:solidFill>
                </a:ln>
                <a:solidFill>
                  <a:schemeClr val="bg1"/>
                </a:solidFill>
              </a:rPr>
              <a:t>(</a:t>
            </a:r>
            <a:r>
              <a:rPr lang="zh-TW" altLang="en-US" dirty="0">
                <a:ln>
                  <a:solidFill>
                    <a:schemeClr val="bg1"/>
                  </a:solidFill>
                </a:ln>
                <a:solidFill>
                  <a:schemeClr val="bg1"/>
                </a:solidFill>
              </a:rPr>
              <a:t>類似打檔功能</a:t>
            </a:r>
            <a:r>
              <a:rPr lang="en-US" altLang="zh-TW" dirty="0">
                <a:ln>
                  <a:solidFill>
                    <a:schemeClr val="bg1"/>
                  </a:solidFill>
                </a:ln>
                <a:solidFill>
                  <a:schemeClr val="bg1"/>
                </a:solidFill>
              </a:rPr>
              <a:t>)</a:t>
            </a:r>
          </a:p>
          <a:p>
            <a:pPr lvl="1"/>
            <a:r>
              <a:rPr lang="zh-TW" altLang="en-US" dirty="0">
                <a:ln>
                  <a:solidFill>
                    <a:schemeClr val="bg1"/>
                  </a:solidFill>
                </a:ln>
                <a:solidFill>
                  <a:schemeClr val="bg1"/>
                </a:solidFill>
              </a:rPr>
              <a:t>雙輪車改為多輪車</a:t>
            </a:r>
            <a:r>
              <a:rPr lang="en-US" altLang="zh-TW" dirty="0">
                <a:ln>
                  <a:solidFill>
                    <a:schemeClr val="bg1"/>
                  </a:solidFill>
                </a:ln>
                <a:solidFill>
                  <a:schemeClr val="bg1"/>
                </a:solidFill>
              </a:rPr>
              <a:t>:</a:t>
            </a:r>
          </a:p>
          <a:p>
            <a:pPr lvl="2"/>
            <a:r>
              <a:rPr lang="zh-TW" altLang="en-US" dirty="0">
                <a:ln>
                  <a:solidFill>
                    <a:schemeClr val="bg1"/>
                  </a:solidFill>
                </a:ln>
                <a:solidFill>
                  <a:schemeClr val="bg1"/>
                </a:solidFill>
              </a:rPr>
              <a:t>多輪車由於具有更多的輪子，可以實現更靈活的運動和較小的轉彎半徑，但也可能因為輪子數量增加而導致機械結構複雜。</a:t>
            </a:r>
            <a:endParaRPr lang="en-US" altLang="zh-TW" dirty="0">
              <a:ln>
                <a:solidFill>
                  <a:schemeClr val="bg1"/>
                </a:solidFill>
              </a:ln>
              <a:solidFill>
                <a:schemeClr val="bg1"/>
              </a:solidFill>
            </a:endParaRPr>
          </a:p>
          <a:p>
            <a:pPr lvl="2"/>
            <a:r>
              <a:rPr lang="zh-TW" altLang="en-US" dirty="0">
                <a:ln>
                  <a:solidFill>
                    <a:schemeClr val="bg1"/>
                  </a:solidFill>
                </a:ln>
                <a:solidFill>
                  <a:schemeClr val="bg1"/>
                </a:solidFill>
              </a:rPr>
              <a:t>多輪車的控制相對複雜，需要更多的控制系統來同時控制多個輪子的運動，並實現協同運動和導航。</a:t>
            </a:r>
          </a:p>
          <a:p>
            <a:pPr marL="685800" lvl="2">
              <a:spcBef>
                <a:spcPts val="1000"/>
              </a:spcBef>
            </a:pPr>
            <a:endParaRPr lang="en-US" altLang="zh-TW" dirty="0"/>
          </a:p>
          <a:p>
            <a:pPr marL="0" lvl="1" indent="0">
              <a:spcBef>
                <a:spcPts val="1000"/>
              </a:spcBef>
              <a:buNone/>
            </a:pPr>
            <a:endParaRPr lang="zh-TW" altLang="en-US" dirty="0"/>
          </a:p>
          <a:p>
            <a:endParaRPr lang="zh-TW" altLang="en-US" dirty="0"/>
          </a:p>
        </p:txBody>
      </p:sp>
    </p:spTree>
    <p:extLst>
      <p:ext uri="{BB962C8B-B14F-4D97-AF65-F5344CB8AC3E}">
        <p14:creationId xmlns:p14="http://schemas.microsoft.com/office/powerpoint/2010/main" val="415074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第一版雙輪車</a:t>
            </a:r>
          </a:p>
        </p:txBody>
      </p:sp>
      <p:pic>
        <p:nvPicPr>
          <p:cNvPr id="5" name="內容版面配置區 4"/>
          <p:cNvPicPr>
            <a:picLocks noGrp="1" noChangeAspect="1"/>
          </p:cNvPicPr>
          <p:nvPr>
            <p:ph idx="1"/>
          </p:nvPr>
        </p:nvPicPr>
        <p:blipFill>
          <a:blip r:embed="rId2"/>
          <a:stretch>
            <a:fillRect/>
          </a:stretch>
        </p:blipFill>
        <p:spPr>
          <a:xfrm>
            <a:off x="3443151" y="2343492"/>
            <a:ext cx="2652849" cy="2988490"/>
          </a:xfrm>
          <a:prstGeom prst="rect">
            <a:avLst/>
          </a:prstGeom>
        </p:spPr>
      </p:pic>
      <p:pic>
        <p:nvPicPr>
          <p:cNvPr id="4" name="圖片 3"/>
          <p:cNvPicPr>
            <a:picLocks noChangeAspect="1"/>
          </p:cNvPicPr>
          <p:nvPr/>
        </p:nvPicPr>
        <p:blipFill>
          <a:blip r:embed="rId3"/>
          <a:stretch>
            <a:fillRect/>
          </a:stretch>
        </p:blipFill>
        <p:spPr>
          <a:xfrm rot="21399179">
            <a:off x="930323" y="2221558"/>
            <a:ext cx="2620442" cy="3232358"/>
          </a:xfrm>
          <a:prstGeom prst="rect">
            <a:avLst/>
          </a:prstGeom>
        </p:spPr>
      </p:pic>
      <p:sp>
        <p:nvSpPr>
          <p:cNvPr id="6" name="矩形 5"/>
          <p:cNvSpPr/>
          <p:nvPr/>
        </p:nvSpPr>
        <p:spPr>
          <a:xfrm>
            <a:off x="591047" y="5857293"/>
            <a:ext cx="11073095" cy="646331"/>
          </a:xfrm>
          <a:prstGeom prst="rect">
            <a:avLst/>
          </a:prstGeom>
        </p:spPr>
        <p:txBody>
          <a:bodyPr wrap="square">
            <a:spAutoFit/>
          </a:bodyPr>
          <a:lstStyle/>
          <a:p>
            <a:r>
              <a:rPr lang="en-US" altLang="zh-TW" dirty="0">
                <a:hlinkClick r:id="rId4"/>
              </a:rPr>
              <a:t>https://cad.onshape.com/documents/4f821302ed0bb2bdd5770f51/w/d6ec8767dc85798522c3788f/e/4513ebb2faaa290580d3a7d2?renderMode=0&amp;uiState=646b9c6c175eb345adf29a15</a:t>
            </a:r>
            <a:endParaRPr lang="zh-TW" altLang="en-US" dirty="0"/>
          </a:p>
        </p:txBody>
      </p:sp>
      <p:sp>
        <p:nvSpPr>
          <p:cNvPr id="7" name="文字方塊 6"/>
          <p:cNvSpPr txBox="1"/>
          <p:nvPr/>
        </p:nvSpPr>
        <p:spPr>
          <a:xfrm>
            <a:off x="6846073" y="2520563"/>
            <a:ext cx="4285331" cy="1200329"/>
          </a:xfrm>
          <a:prstGeom prst="rect">
            <a:avLst/>
          </a:prstGeom>
          <a:noFill/>
        </p:spPr>
        <p:txBody>
          <a:bodyPr wrap="square" rtlCol="0">
            <a:spAutoFit/>
          </a:bodyPr>
          <a:lstStyle/>
          <a:p>
            <a:r>
              <a:rPr lang="zh-TW" altLang="en-US" dirty="0"/>
              <a:t>這是我們第一版雙輪車，可是在實際匯入</a:t>
            </a:r>
            <a:r>
              <a:rPr lang="en-US" altLang="zh-TW" dirty="0" err="1"/>
              <a:t>coppeliasim</a:t>
            </a:r>
            <a:r>
              <a:rPr lang="zh-TW" altLang="en-US" dirty="0"/>
              <a:t>後，由於重量分配不均等問題，容易導致翻車而被我們棄用，投入四輪車的懷抱。</a:t>
            </a:r>
          </a:p>
        </p:txBody>
      </p:sp>
      <p:sp>
        <p:nvSpPr>
          <p:cNvPr id="3" name="文字方塊 2"/>
          <p:cNvSpPr txBox="1"/>
          <p:nvPr/>
        </p:nvSpPr>
        <p:spPr>
          <a:xfrm>
            <a:off x="4546278" y="1974160"/>
            <a:ext cx="646331" cy="369332"/>
          </a:xfrm>
          <a:prstGeom prst="rect">
            <a:avLst/>
          </a:prstGeom>
          <a:noFill/>
        </p:spPr>
        <p:txBody>
          <a:bodyPr wrap="none" rtlCol="0">
            <a:spAutoFit/>
          </a:bodyPr>
          <a:lstStyle/>
          <a:p>
            <a:r>
              <a:rPr lang="zh-TW" altLang="en-US" dirty="0"/>
              <a:t>敬家</a:t>
            </a:r>
          </a:p>
        </p:txBody>
      </p:sp>
    </p:spTree>
    <p:extLst>
      <p:ext uri="{BB962C8B-B14F-4D97-AF65-F5344CB8AC3E}">
        <p14:creationId xmlns:p14="http://schemas.microsoft.com/office/powerpoint/2010/main" val="168788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第一版四輪車</a:t>
            </a:r>
          </a:p>
        </p:txBody>
      </p:sp>
      <p:sp>
        <p:nvSpPr>
          <p:cNvPr id="8" name="矩形 7"/>
          <p:cNvSpPr/>
          <p:nvPr/>
        </p:nvSpPr>
        <p:spPr>
          <a:xfrm>
            <a:off x="797696" y="1824198"/>
            <a:ext cx="7749956" cy="923330"/>
          </a:xfrm>
          <a:prstGeom prst="rect">
            <a:avLst/>
          </a:prstGeom>
        </p:spPr>
        <p:txBody>
          <a:bodyPr wrap="square">
            <a:spAutoFit/>
          </a:bodyPr>
          <a:lstStyle/>
          <a:p>
            <a:r>
              <a:rPr lang="zh-TW" altLang="en-US" dirty="0"/>
              <a:t>經過第一版雙輪車的教訓，我們明白雙輪是有極限的，於是，我們決定使用四輪車來定版，而談到四輪的控制程式，我們決定第一版先以之前的方式，以控制轉速來控制方向。</a:t>
            </a:r>
          </a:p>
        </p:txBody>
      </p:sp>
      <p:pic>
        <p:nvPicPr>
          <p:cNvPr id="10" name="內容版面配置區 3"/>
          <p:cNvPicPr>
            <a:picLocks noChangeAspect="1"/>
          </p:cNvPicPr>
          <p:nvPr/>
        </p:nvPicPr>
        <p:blipFill>
          <a:blip r:embed="rId2"/>
          <a:stretch>
            <a:fillRect/>
          </a:stretch>
        </p:blipFill>
        <p:spPr>
          <a:xfrm>
            <a:off x="340690" y="3723349"/>
            <a:ext cx="2606516" cy="1567715"/>
          </a:xfrm>
          <a:prstGeom prst="rect">
            <a:avLst/>
          </a:prstGeom>
        </p:spPr>
      </p:pic>
      <p:sp>
        <p:nvSpPr>
          <p:cNvPr id="11" name="文字方塊 10"/>
          <p:cNvSpPr txBox="1"/>
          <p:nvPr/>
        </p:nvSpPr>
        <p:spPr>
          <a:xfrm>
            <a:off x="108336" y="3343086"/>
            <a:ext cx="3270215" cy="369332"/>
          </a:xfrm>
          <a:prstGeom prst="rect">
            <a:avLst/>
          </a:prstGeom>
          <a:noFill/>
        </p:spPr>
        <p:txBody>
          <a:bodyPr wrap="square" rtlCol="0">
            <a:spAutoFit/>
          </a:bodyPr>
          <a:lstStyle/>
          <a:p>
            <a:pPr algn="ctr"/>
            <a:r>
              <a:rPr lang="zh-TW" altLang="en-US" dirty="0"/>
              <a:t>聖宗</a:t>
            </a:r>
          </a:p>
        </p:txBody>
      </p:sp>
      <p:sp>
        <p:nvSpPr>
          <p:cNvPr id="12" name="矩形 11"/>
          <p:cNvSpPr/>
          <p:nvPr/>
        </p:nvSpPr>
        <p:spPr>
          <a:xfrm>
            <a:off x="-649890" y="5320815"/>
            <a:ext cx="4651970" cy="369332"/>
          </a:xfrm>
          <a:prstGeom prst="rect">
            <a:avLst/>
          </a:prstGeom>
        </p:spPr>
        <p:txBody>
          <a:bodyPr wrap="square">
            <a:spAutoFit/>
          </a:bodyPr>
          <a:lstStyle/>
          <a:p>
            <a:pPr algn="ctr"/>
            <a:r>
              <a:rPr lang="en-US" altLang="zh-TW" b="1" dirty="0">
                <a:solidFill>
                  <a:srgbClr val="595959"/>
                </a:solidFill>
                <a:latin typeface="helvetica neue"/>
                <a:hlinkClick r:id="rId3"/>
              </a:rPr>
              <a:t>https://reurl.cc/VLaLGA</a:t>
            </a:r>
            <a:endParaRPr lang="en-US" altLang="zh-TW" b="1" i="0" dirty="0">
              <a:solidFill>
                <a:srgbClr val="595959"/>
              </a:solidFill>
              <a:effectLst/>
              <a:latin typeface="helvetica neue"/>
            </a:endParaRPr>
          </a:p>
        </p:txBody>
      </p:sp>
      <p:pic>
        <p:nvPicPr>
          <p:cNvPr id="14" name="圖片 13"/>
          <p:cNvPicPr>
            <a:picLocks noChangeAspect="1"/>
          </p:cNvPicPr>
          <p:nvPr/>
        </p:nvPicPr>
        <p:blipFill>
          <a:blip r:embed="rId4"/>
          <a:stretch>
            <a:fillRect/>
          </a:stretch>
        </p:blipFill>
        <p:spPr>
          <a:xfrm>
            <a:off x="3471657" y="3661470"/>
            <a:ext cx="2255205" cy="1727035"/>
          </a:xfrm>
          <a:prstGeom prst="rect">
            <a:avLst/>
          </a:prstGeom>
        </p:spPr>
      </p:pic>
      <p:sp>
        <p:nvSpPr>
          <p:cNvPr id="15" name="文字方塊 14"/>
          <p:cNvSpPr txBox="1"/>
          <p:nvPr/>
        </p:nvSpPr>
        <p:spPr>
          <a:xfrm>
            <a:off x="2316648" y="3344955"/>
            <a:ext cx="4285331" cy="369332"/>
          </a:xfrm>
          <a:prstGeom prst="rect">
            <a:avLst/>
          </a:prstGeom>
          <a:noFill/>
        </p:spPr>
        <p:txBody>
          <a:bodyPr wrap="square" rtlCol="0">
            <a:spAutoFit/>
          </a:bodyPr>
          <a:lstStyle/>
          <a:p>
            <a:pPr algn="ctr"/>
            <a:r>
              <a:rPr lang="zh-TW" altLang="en-US" dirty="0"/>
              <a:t>有杰</a:t>
            </a:r>
          </a:p>
        </p:txBody>
      </p:sp>
      <p:sp>
        <p:nvSpPr>
          <p:cNvPr id="16" name="矩形 15"/>
          <p:cNvSpPr/>
          <p:nvPr/>
        </p:nvSpPr>
        <p:spPr>
          <a:xfrm>
            <a:off x="1565116" y="5300126"/>
            <a:ext cx="6096000" cy="369332"/>
          </a:xfrm>
          <a:prstGeom prst="rect">
            <a:avLst/>
          </a:prstGeom>
        </p:spPr>
        <p:txBody>
          <a:bodyPr>
            <a:spAutoFit/>
          </a:bodyPr>
          <a:lstStyle/>
          <a:p>
            <a:pPr algn="ctr"/>
            <a:r>
              <a:rPr lang="en-US" altLang="zh-TW" b="1" dirty="0">
                <a:solidFill>
                  <a:srgbClr val="595959"/>
                </a:solidFill>
                <a:latin typeface="helvetica neue"/>
                <a:hlinkClick r:id="rId5"/>
              </a:rPr>
              <a:t>https://reurl.cc/WG4Gee</a:t>
            </a:r>
            <a:endParaRPr lang="en-US" altLang="zh-TW" b="1" i="0" dirty="0">
              <a:solidFill>
                <a:srgbClr val="595959"/>
              </a:solidFill>
              <a:effectLst/>
              <a:latin typeface="helvetica neue"/>
            </a:endParaRPr>
          </a:p>
        </p:txBody>
      </p:sp>
      <p:pic>
        <p:nvPicPr>
          <p:cNvPr id="17" name="圖片 16"/>
          <p:cNvPicPr>
            <a:picLocks noChangeAspect="1"/>
          </p:cNvPicPr>
          <p:nvPr/>
        </p:nvPicPr>
        <p:blipFill>
          <a:blip r:embed="rId6"/>
          <a:stretch>
            <a:fillRect/>
          </a:stretch>
        </p:blipFill>
        <p:spPr>
          <a:xfrm>
            <a:off x="6456202" y="3687784"/>
            <a:ext cx="2747829" cy="1591653"/>
          </a:xfrm>
          <a:prstGeom prst="rect">
            <a:avLst/>
          </a:prstGeom>
        </p:spPr>
      </p:pic>
      <p:sp>
        <p:nvSpPr>
          <p:cNvPr id="18" name="文字方塊 17"/>
          <p:cNvSpPr txBox="1"/>
          <p:nvPr/>
        </p:nvSpPr>
        <p:spPr>
          <a:xfrm>
            <a:off x="7506952" y="3282770"/>
            <a:ext cx="646331" cy="369332"/>
          </a:xfrm>
          <a:prstGeom prst="rect">
            <a:avLst/>
          </a:prstGeom>
          <a:noFill/>
        </p:spPr>
        <p:txBody>
          <a:bodyPr wrap="none" rtlCol="0">
            <a:spAutoFit/>
          </a:bodyPr>
          <a:lstStyle/>
          <a:p>
            <a:r>
              <a:rPr lang="zh-TW" altLang="en-US" dirty="0"/>
              <a:t>宗銘</a:t>
            </a:r>
          </a:p>
        </p:txBody>
      </p:sp>
      <p:sp>
        <p:nvSpPr>
          <p:cNvPr id="19" name="矩形 18"/>
          <p:cNvSpPr/>
          <p:nvPr/>
        </p:nvSpPr>
        <p:spPr>
          <a:xfrm>
            <a:off x="6490978" y="5303264"/>
            <a:ext cx="2558713" cy="369332"/>
          </a:xfrm>
          <a:prstGeom prst="rect">
            <a:avLst/>
          </a:prstGeom>
        </p:spPr>
        <p:txBody>
          <a:bodyPr wrap="none">
            <a:spAutoFit/>
          </a:bodyPr>
          <a:lstStyle/>
          <a:p>
            <a:pPr algn="ctr"/>
            <a:r>
              <a:rPr lang="en-US" altLang="zh-TW" b="1" dirty="0">
                <a:solidFill>
                  <a:srgbClr val="595959"/>
                </a:solidFill>
                <a:latin typeface="helvetica neue"/>
                <a:hlinkClick r:id="rId7"/>
              </a:rPr>
              <a:t>https://reurl.cc/Yel07D</a:t>
            </a:r>
            <a:endParaRPr lang="en-US" altLang="zh-TW" b="1" i="0" dirty="0">
              <a:solidFill>
                <a:srgbClr val="595959"/>
              </a:solidFill>
              <a:effectLst/>
              <a:latin typeface="helvetica neue"/>
            </a:endParaRPr>
          </a:p>
        </p:txBody>
      </p:sp>
      <p:pic>
        <p:nvPicPr>
          <p:cNvPr id="3" name="圖片 2"/>
          <p:cNvPicPr>
            <a:picLocks noChangeAspect="1"/>
          </p:cNvPicPr>
          <p:nvPr/>
        </p:nvPicPr>
        <p:blipFill>
          <a:blip r:embed="rId8"/>
          <a:stretch>
            <a:fillRect/>
          </a:stretch>
        </p:blipFill>
        <p:spPr>
          <a:xfrm>
            <a:off x="9704587" y="3585724"/>
            <a:ext cx="2234543" cy="1735091"/>
          </a:xfrm>
          <a:prstGeom prst="rect">
            <a:avLst/>
          </a:prstGeom>
        </p:spPr>
      </p:pic>
      <p:sp>
        <p:nvSpPr>
          <p:cNvPr id="4" name="文字方塊 3"/>
          <p:cNvSpPr txBox="1"/>
          <p:nvPr/>
        </p:nvSpPr>
        <p:spPr>
          <a:xfrm>
            <a:off x="10498692" y="3292138"/>
            <a:ext cx="646331" cy="369332"/>
          </a:xfrm>
          <a:prstGeom prst="rect">
            <a:avLst/>
          </a:prstGeom>
          <a:noFill/>
        </p:spPr>
        <p:txBody>
          <a:bodyPr wrap="none" rtlCol="0">
            <a:spAutoFit/>
          </a:bodyPr>
          <a:lstStyle/>
          <a:p>
            <a:r>
              <a:rPr lang="zh-TW" altLang="en-US" dirty="0"/>
              <a:t>文彥</a:t>
            </a:r>
          </a:p>
        </p:txBody>
      </p:sp>
      <p:sp>
        <p:nvSpPr>
          <p:cNvPr id="6" name="矩形 5"/>
          <p:cNvSpPr/>
          <p:nvPr/>
        </p:nvSpPr>
        <p:spPr>
          <a:xfrm>
            <a:off x="9423834" y="5320815"/>
            <a:ext cx="2618024" cy="369332"/>
          </a:xfrm>
          <a:prstGeom prst="rect">
            <a:avLst/>
          </a:prstGeom>
        </p:spPr>
        <p:txBody>
          <a:bodyPr wrap="none">
            <a:spAutoFit/>
          </a:bodyPr>
          <a:lstStyle/>
          <a:p>
            <a:pPr algn="ctr"/>
            <a:r>
              <a:rPr lang="en-US" altLang="zh-TW" b="1" dirty="0">
                <a:solidFill>
                  <a:srgbClr val="595959"/>
                </a:solidFill>
                <a:latin typeface="helvetica neue"/>
                <a:hlinkClick r:id="rId9"/>
              </a:rPr>
              <a:t>https://reurl.cc/N0aeVk</a:t>
            </a:r>
            <a:endParaRPr lang="en-US" altLang="zh-TW" b="1" i="0" dirty="0">
              <a:solidFill>
                <a:srgbClr val="595959"/>
              </a:solidFill>
              <a:effectLst/>
              <a:latin typeface="helvetica neue"/>
            </a:endParaRPr>
          </a:p>
        </p:txBody>
      </p:sp>
    </p:spTree>
    <p:extLst>
      <p:ext uri="{BB962C8B-B14F-4D97-AF65-F5344CB8AC3E}">
        <p14:creationId xmlns:p14="http://schemas.microsoft.com/office/powerpoint/2010/main" val="29986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第一版四輪車</a:t>
            </a:r>
          </a:p>
        </p:txBody>
      </p:sp>
      <p:pic>
        <p:nvPicPr>
          <p:cNvPr id="9" name="內容版面配置區 3"/>
          <p:cNvPicPr>
            <a:picLocks noChangeAspect="1"/>
          </p:cNvPicPr>
          <p:nvPr/>
        </p:nvPicPr>
        <p:blipFill>
          <a:blip r:embed="rId2"/>
          <a:stretch>
            <a:fillRect/>
          </a:stretch>
        </p:blipFill>
        <p:spPr>
          <a:xfrm>
            <a:off x="287573" y="2128919"/>
            <a:ext cx="2906525" cy="1748158"/>
          </a:xfrm>
          <a:prstGeom prst="rect">
            <a:avLst/>
          </a:prstGeom>
        </p:spPr>
      </p:pic>
      <p:sp>
        <p:nvSpPr>
          <p:cNvPr id="6" name="文字方塊 5"/>
          <p:cNvSpPr txBox="1"/>
          <p:nvPr/>
        </p:nvSpPr>
        <p:spPr>
          <a:xfrm>
            <a:off x="5883966" y="2607036"/>
            <a:ext cx="5828305" cy="1107996"/>
          </a:xfrm>
          <a:prstGeom prst="rect">
            <a:avLst/>
          </a:prstGeom>
          <a:noFill/>
        </p:spPr>
        <p:txBody>
          <a:bodyPr wrap="square" rtlCol="0">
            <a:spAutoFit/>
          </a:bodyPr>
          <a:lstStyle/>
          <a:p>
            <a:r>
              <a:rPr lang="en-US" altLang="zh-TW" sz="2200" dirty="0"/>
              <a:t>1.</a:t>
            </a:r>
            <a:r>
              <a:rPr lang="zh-TW" altLang="en-US" sz="2200" dirty="0"/>
              <a:t>匯入時無法選取正確座標，每個零件會變成共用座標，若是一個一個拉會導致，馬達對不准輪胎。</a:t>
            </a:r>
          </a:p>
        </p:txBody>
      </p:sp>
      <p:sp>
        <p:nvSpPr>
          <p:cNvPr id="12" name="文字方塊 11"/>
          <p:cNvSpPr txBox="1"/>
          <p:nvPr/>
        </p:nvSpPr>
        <p:spPr>
          <a:xfrm>
            <a:off x="5883966" y="3703921"/>
            <a:ext cx="4953662" cy="769441"/>
          </a:xfrm>
          <a:prstGeom prst="rect">
            <a:avLst/>
          </a:prstGeom>
          <a:noFill/>
        </p:spPr>
        <p:txBody>
          <a:bodyPr wrap="square" rtlCol="0">
            <a:spAutoFit/>
          </a:bodyPr>
          <a:lstStyle/>
          <a:p>
            <a:r>
              <a:rPr lang="en-US" altLang="zh-TW" sz="2200" dirty="0"/>
              <a:t>2.</a:t>
            </a:r>
            <a:r>
              <a:rPr lang="zh-TW" altLang="en-US" sz="2200" dirty="0"/>
              <a:t>模擬時會因為形狀複雜且須碰撞而使模擬速度緩慢。</a:t>
            </a:r>
          </a:p>
        </p:txBody>
      </p:sp>
      <p:pic>
        <p:nvPicPr>
          <p:cNvPr id="13" name="圖片 12"/>
          <p:cNvPicPr>
            <a:picLocks noChangeAspect="1"/>
          </p:cNvPicPr>
          <p:nvPr/>
        </p:nvPicPr>
        <p:blipFill>
          <a:blip r:embed="rId3"/>
          <a:stretch>
            <a:fillRect/>
          </a:stretch>
        </p:blipFill>
        <p:spPr>
          <a:xfrm>
            <a:off x="287573" y="3877077"/>
            <a:ext cx="2912101" cy="1686806"/>
          </a:xfrm>
          <a:prstGeom prst="rect">
            <a:avLst/>
          </a:prstGeom>
        </p:spPr>
      </p:pic>
      <p:pic>
        <p:nvPicPr>
          <p:cNvPr id="8" name="圖片 7"/>
          <p:cNvPicPr>
            <a:picLocks noChangeAspect="1"/>
          </p:cNvPicPr>
          <p:nvPr/>
        </p:nvPicPr>
        <p:blipFill>
          <a:blip r:embed="rId4"/>
          <a:stretch>
            <a:fillRect/>
          </a:stretch>
        </p:blipFill>
        <p:spPr>
          <a:xfrm>
            <a:off x="3194098" y="2140383"/>
            <a:ext cx="2255205" cy="1727035"/>
          </a:xfrm>
          <a:prstGeom prst="rect">
            <a:avLst/>
          </a:prstGeom>
        </p:spPr>
      </p:pic>
      <p:sp>
        <p:nvSpPr>
          <p:cNvPr id="3" name="文字方塊 2"/>
          <p:cNvSpPr txBox="1"/>
          <p:nvPr/>
        </p:nvSpPr>
        <p:spPr>
          <a:xfrm>
            <a:off x="5883966" y="2083906"/>
            <a:ext cx="2079415" cy="523220"/>
          </a:xfrm>
          <a:prstGeom prst="rect">
            <a:avLst/>
          </a:prstGeom>
          <a:noFill/>
        </p:spPr>
        <p:txBody>
          <a:bodyPr wrap="none" rtlCol="0">
            <a:spAutoFit/>
          </a:bodyPr>
          <a:lstStyle/>
          <a:p>
            <a:r>
              <a:rPr lang="zh-TW" altLang="en-US" sz="2800" dirty="0"/>
              <a:t>遇到的問題</a:t>
            </a:r>
            <a:r>
              <a:rPr lang="en-US" altLang="zh-TW" sz="2800" dirty="0"/>
              <a:t>:</a:t>
            </a:r>
            <a:endParaRPr lang="zh-TW" altLang="en-US" sz="2800" dirty="0"/>
          </a:p>
        </p:txBody>
      </p:sp>
      <p:sp>
        <p:nvSpPr>
          <p:cNvPr id="4" name="文字方塊 3"/>
          <p:cNvSpPr txBox="1"/>
          <p:nvPr/>
        </p:nvSpPr>
        <p:spPr>
          <a:xfrm>
            <a:off x="5834345" y="4627161"/>
            <a:ext cx="1500732" cy="461665"/>
          </a:xfrm>
          <a:prstGeom prst="rect">
            <a:avLst/>
          </a:prstGeom>
          <a:noFill/>
        </p:spPr>
        <p:txBody>
          <a:bodyPr wrap="none" rtlCol="0">
            <a:spAutoFit/>
          </a:bodyPr>
          <a:lstStyle/>
          <a:p>
            <a:r>
              <a:rPr lang="zh-TW" altLang="en-US" sz="2400" dirty="0"/>
              <a:t>解決方法</a:t>
            </a:r>
            <a:r>
              <a:rPr lang="en-US" altLang="zh-TW" sz="2400" dirty="0"/>
              <a:t>:</a:t>
            </a:r>
            <a:endParaRPr lang="zh-TW" altLang="en-US" sz="2400" dirty="0"/>
          </a:p>
        </p:txBody>
      </p:sp>
      <p:sp>
        <p:nvSpPr>
          <p:cNvPr id="5" name="文字方塊 4"/>
          <p:cNvSpPr txBox="1"/>
          <p:nvPr/>
        </p:nvSpPr>
        <p:spPr>
          <a:xfrm>
            <a:off x="6003235" y="5144494"/>
            <a:ext cx="2898550" cy="369332"/>
          </a:xfrm>
          <a:prstGeom prst="rect">
            <a:avLst/>
          </a:prstGeom>
          <a:noFill/>
        </p:spPr>
        <p:txBody>
          <a:bodyPr wrap="none" rtlCol="0">
            <a:spAutoFit/>
          </a:bodyPr>
          <a:lstStyle/>
          <a:p>
            <a:r>
              <a:rPr lang="en-US" altLang="zh-TW" dirty="0"/>
              <a:t>1.</a:t>
            </a:r>
            <a:r>
              <a:rPr lang="zh-TW" altLang="en-US" dirty="0"/>
              <a:t>用舊的</a:t>
            </a:r>
            <a:r>
              <a:rPr lang="en-US" altLang="zh-TW" dirty="0" err="1"/>
              <a:t>coppeliasim</a:t>
            </a:r>
            <a:r>
              <a:rPr lang="zh-TW" altLang="en-US" dirty="0"/>
              <a:t>匯入</a:t>
            </a:r>
          </a:p>
        </p:txBody>
      </p:sp>
      <p:sp>
        <p:nvSpPr>
          <p:cNvPr id="7" name="文字方塊 6"/>
          <p:cNvSpPr txBox="1"/>
          <p:nvPr/>
        </p:nvSpPr>
        <p:spPr>
          <a:xfrm>
            <a:off x="6011186" y="5570247"/>
            <a:ext cx="5114014" cy="646331"/>
          </a:xfrm>
          <a:prstGeom prst="rect">
            <a:avLst/>
          </a:prstGeom>
          <a:noFill/>
        </p:spPr>
        <p:txBody>
          <a:bodyPr wrap="square" rtlCol="0">
            <a:spAutoFit/>
          </a:bodyPr>
          <a:lstStyle/>
          <a:p>
            <a:r>
              <a:rPr lang="en-US" altLang="zh-TW" dirty="0"/>
              <a:t>2.</a:t>
            </a:r>
            <a:r>
              <a:rPr lang="zh-TW" altLang="en-US" dirty="0"/>
              <a:t>用凸包替代複雜形狀，以及用</a:t>
            </a:r>
            <a:r>
              <a:rPr lang="en-US" altLang="zh-TW" dirty="0"/>
              <a:t>hitbox</a:t>
            </a:r>
            <a:r>
              <a:rPr lang="zh-TW" altLang="en-US" dirty="0"/>
              <a:t>模式替代本體碰撞的問題</a:t>
            </a:r>
          </a:p>
        </p:txBody>
      </p:sp>
      <p:pic>
        <p:nvPicPr>
          <p:cNvPr id="15" name="圖片 14"/>
          <p:cNvPicPr>
            <a:picLocks noChangeAspect="1"/>
          </p:cNvPicPr>
          <p:nvPr/>
        </p:nvPicPr>
        <p:blipFill>
          <a:blip r:embed="rId5"/>
          <a:stretch>
            <a:fillRect/>
          </a:stretch>
        </p:blipFill>
        <p:spPr>
          <a:xfrm>
            <a:off x="3194098" y="3827662"/>
            <a:ext cx="2234543" cy="1735091"/>
          </a:xfrm>
          <a:prstGeom prst="rect">
            <a:avLst/>
          </a:prstGeom>
        </p:spPr>
      </p:pic>
      <p:pic>
        <p:nvPicPr>
          <p:cNvPr id="10" name="圖片 9"/>
          <p:cNvPicPr>
            <a:picLocks noChangeAspect="1"/>
          </p:cNvPicPr>
          <p:nvPr/>
        </p:nvPicPr>
        <p:blipFill rotWithShape="1">
          <a:blip r:embed="rId6"/>
          <a:srcRect l="34755" t="23083" r="21311" b="20373"/>
          <a:stretch/>
        </p:blipFill>
        <p:spPr>
          <a:xfrm>
            <a:off x="10462576" y="237644"/>
            <a:ext cx="1506677" cy="1090750"/>
          </a:xfrm>
          <a:prstGeom prst="rect">
            <a:avLst/>
          </a:prstGeom>
        </p:spPr>
      </p:pic>
    </p:spTree>
    <p:extLst>
      <p:ext uri="{BB962C8B-B14F-4D97-AF65-F5344CB8AC3E}">
        <p14:creationId xmlns:p14="http://schemas.microsoft.com/office/powerpoint/2010/main" val="271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佈景主題">
  <a:themeElements>
    <a:clrScheme name="自訂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00"/>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肥皂">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
  <TotalTime>4429</TotalTime>
  <Words>938</Words>
  <Application>Microsoft Office PowerPoint</Application>
  <PresentationFormat>寬螢幕</PresentationFormat>
  <Paragraphs>92</Paragraphs>
  <Slides>17</Slides>
  <Notes>0</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17</vt:i4>
      </vt:variant>
    </vt:vector>
  </HeadingPairs>
  <TitlesOfParts>
    <vt:vector size="26" baseType="lpstr">
      <vt:lpstr>helvetica neue</vt:lpstr>
      <vt:lpstr>新細明體</vt:lpstr>
      <vt:lpstr>Arial</vt:lpstr>
      <vt:lpstr>Calibri</vt:lpstr>
      <vt:lpstr>Calibri Light</vt:lpstr>
      <vt:lpstr>Century Gothic</vt:lpstr>
      <vt:lpstr>Garamond</vt:lpstr>
      <vt:lpstr>Office 佈景主題</vt:lpstr>
      <vt:lpstr>肥皂</vt:lpstr>
      <vt:lpstr>協同設計 - 機器人踢足球</vt:lpstr>
      <vt:lpstr>目錄</vt:lpstr>
      <vt:lpstr>專案三目標</vt:lpstr>
      <vt:lpstr>足球場景介紹</vt:lpstr>
      <vt:lpstr>足球場景</vt:lpstr>
      <vt:lpstr>雙輪車設計改良</vt:lpstr>
      <vt:lpstr>第一版雙輪車</vt:lpstr>
      <vt:lpstr>第一版四輪車</vt:lpstr>
      <vt:lpstr>第一版四輪車</vt:lpstr>
      <vt:lpstr>第二版四輪車</vt:lpstr>
      <vt:lpstr>第二版四輪車</vt:lpstr>
      <vt:lpstr>控制系統</vt:lpstr>
      <vt:lpstr>控制系統</vt:lpstr>
      <vt:lpstr>球賽計分系統</vt:lpstr>
      <vt:lpstr>球賽計分系統</vt:lpstr>
      <vt:lpstr>最終成品</vt:lpstr>
      <vt:lpstr>團隊合作與溝通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協同設計 - 機器人踢足球</dc:title>
  <dc:creator>luffy3752663@gmail.com</dc:creator>
  <cp:lastModifiedBy>luffy3752663@gmail.com</cp:lastModifiedBy>
  <cp:revision>42</cp:revision>
  <dcterms:created xsi:type="dcterms:W3CDTF">2023-05-20T06:29:20Z</dcterms:created>
  <dcterms:modified xsi:type="dcterms:W3CDTF">2023-06-07T10:48:03Z</dcterms:modified>
</cp:coreProperties>
</file>