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Lst>
  <p:sldSz cx="30275213" cy="42803763"/>
  <p:notesSz cx="6858000" cy="9144000"/>
  <p:defaultTextStyle>
    <a:defPPr>
      <a:defRPr lang="zh-TW"/>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8" y="-4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17962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123374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85201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180307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23861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375451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4" name="Content Placeholder 3"/>
          <p:cNvSpPr>
            <a:spLocks noGrp="1"/>
          </p:cNvSpPr>
          <p:nvPr>
            <p:ph sz="half" idx="2"/>
          </p:nvPr>
        </p:nvSpPr>
        <p:spPr>
          <a:xfrm>
            <a:off x="2085368" y="15635264"/>
            <a:ext cx="12807832" cy="2299711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smtClean="0"/>
              <a:t>編輯母片文字樣式</a:t>
            </a:r>
          </a:p>
        </p:txBody>
      </p:sp>
      <p:sp>
        <p:nvSpPr>
          <p:cNvPr id="6" name="Content Placeholder 5"/>
          <p:cNvSpPr>
            <a:spLocks noGrp="1"/>
          </p:cNvSpPr>
          <p:nvPr>
            <p:ph sz="quarter" idx="4"/>
          </p:nvPr>
        </p:nvSpPr>
        <p:spPr>
          <a:xfrm>
            <a:off x="15326828" y="15635264"/>
            <a:ext cx="12870909" cy="2299711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142027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64414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249812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377642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C4E6F65-2505-4670-9BB5-D173426C7D55}" type="datetimeFigureOut">
              <a:rPr lang="zh-TW" altLang="en-US" smtClean="0"/>
              <a:t>2024/5/27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364026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C4E6F65-2505-4670-9BB5-D173426C7D55}" type="datetimeFigureOut">
              <a:rPr lang="zh-TW" altLang="en-US" smtClean="0"/>
              <a:t>2024/5/27</a:t>
            </a:fld>
            <a:endParaRPr lang="zh-TW"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5D01263-F983-4A5C-950C-D5132254EE30}" type="slidenum">
              <a:rPr lang="zh-TW" altLang="en-US" smtClean="0"/>
              <a:t>‹#›</a:t>
            </a:fld>
            <a:endParaRPr lang="zh-TW" altLang="en-US"/>
          </a:p>
        </p:txBody>
      </p:sp>
    </p:spTree>
    <p:extLst>
      <p:ext uri="{BB962C8B-B14F-4D97-AF65-F5344CB8AC3E}">
        <p14:creationId xmlns:p14="http://schemas.microsoft.com/office/powerpoint/2010/main" val="34992475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alpha val="0"/>
                <a:lumMod val="0"/>
              </a:schemeClr>
            </a:gs>
            <a:gs pos="98119">
              <a:srgbClr val="C5C3B8"/>
            </a:gs>
            <a:gs pos="0">
              <a:schemeClr val="bg2">
                <a:tint val="98000"/>
                <a:satMod val="130000"/>
                <a:shade val="90000"/>
                <a:lumMod val="103000"/>
              </a:schemeClr>
            </a:gs>
            <a:gs pos="100000">
              <a:schemeClr val="bg2">
                <a:shade val="63000"/>
                <a:satMod val="120000"/>
              </a:schemeClr>
            </a:gs>
          </a:gsLst>
          <a:lin ang="16200000" scaled="0"/>
        </a:gradFill>
        <a:effectLst/>
      </p:bgPr>
    </p:bg>
    <p:spTree>
      <p:nvGrpSpPr>
        <p:cNvPr id="1" name=""/>
        <p:cNvGrpSpPr/>
        <p:nvPr/>
      </p:nvGrpSpPr>
      <p:grpSpPr>
        <a:xfrm>
          <a:off x="0" y="0"/>
          <a:ext cx="0" cy="0"/>
          <a:chOff x="0" y="0"/>
          <a:chExt cx="0" cy="0"/>
        </a:xfrm>
      </p:grpSpPr>
      <p:sp>
        <p:nvSpPr>
          <p:cNvPr id="4" name="文字方塊 3"/>
          <p:cNvSpPr txBox="1"/>
          <p:nvPr/>
        </p:nvSpPr>
        <p:spPr>
          <a:xfrm>
            <a:off x="1178993" y="564507"/>
            <a:ext cx="28149436" cy="47705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sz="8000" b="1" dirty="0">
                <a:latin typeface="標楷體" panose="03000509000000000000" pitchFamily="65" charset="-120"/>
                <a:ea typeface="標楷體" panose="03000509000000000000" pitchFamily="65" charset="-120"/>
              </a:rPr>
              <a:t>國立虎尾科技</a:t>
            </a:r>
            <a:r>
              <a:rPr lang="zh-TW" altLang="en-US" sz="8000" b="1" dirty="0" smtClean="0">
                <a:latin typeface="標楷體" panose="03000509000000000000" pitchFamily="65" charset="-120"/>
                <a:ea typeface="標楷體" panose="03000509000000000000" pitchFamily="65" charset="-120"/>
              </a:rPr>
              <a:t>大學   機械</a:t>
            </a:r>
            <a:r>
              <a:rPr lang="zh-TW" altLang="en-US" sz="8000" b="1" dirty="0">
                <a:latin typeface="標楷體" panose="03000509000000000000" pitchFamily="65" charset="-120"/>
                <a:ea typeface="標楷體" panose="03000509000000000000" pitchFamily="65" charset="-120"/>
              </a:rPr>
              <a:t>設計工程系暨精密機械工程</a:t>
            </a:r>
            <a:r>
              <a:rPr lang="zh-TW" altLang="en-US" sz="8000" b="1" dirty="0" smtClean="0">
                <a:latin typeface="標楷體" panose="03000509000000000000" pitchFamily="65" charset="-120"/>
                <a:ea typeface="標楷體" panose="03000509000000000000" pitchFamily="65" charset="-120"/>
              </a:rPr>
              <a:t>科</a:t>
            </a:r>
            <a:endParaRPr lang="en-US" altLang="zh-TW" sz="8000" b="1" dirty="0" smtClean="0">
              <a:latin typeface="標楷體" panose="03000509000000000000" pitchFamily="65" charset="-120"/>
              <a:ea typeface="標楷體" panose="03000509000000000000" pitchFamily="65" charset="-120"/>
            </a:endParaRPr>
          </a:p>
          <a:p>
            <a:r>
              <a:rPr lang="en-US" altLang="zh-TW" sz="7200" b="1" dirty="0" smtClean="0">
                <a:latin typeface="標楷體" panose="03000509000000000000" pitchFamily="65" charset="-120"/>
                <a:ea typeface="標楷體" panose="03000509000000000000" pitchFamily="65" charset="-120"/>
              </a:rPr>
              <a:t>   </a:t>
            </a:r>
            <a:r>
              <a:rPr lang="zh-TW" altLang="en-US" sz="7200" b="1" dirty="0" smtClean="0">
                <a:latin typeface="標楷體" panose="03000509000000000000" pitchFamily="65" charset="-120"/>
                <a:ea typeface="標楷體" panose="03000509000000000000" pitchFamily="65" charset="-120"/>
              </a:rPr>
              <a:t>  </a:t>
            </a:r>
            <a:r>
              <a:rPr lang="en-US" altLang="zh-TW" sz="7200" b="1" dirty="0" smtClean="0">
                <a:latin typeface="標楷體" panose="03000509000000000000" pitchFamily="65" charset="-120"/>
                <a:ea typeface="標楷體" panose="03000509000000000000" pitchFamily="65" charset="-120"/>
              </a:rPr>
              <a:t>ODOO PLM </a:t>
            </a:r>
            <a:r>
              <a:rPr lang="zh-TW" altLang="en-US" sz="7200" b="1" dirty="0" smtClean="0">
                <a:latin typeface="標楷體" panose="03000509000000000000" pitchFamily="65" charset="-120"/>
                <a:ea typeface="標楷體" panose="03000509000000000000" pitchFamily="65" charset="-120"/>
              </a:rPr>
              <a:t>在協同設計上的應用 </a:t>
            </a:r>
            <a:r>
              <a:rPr lang="en-US" altLang="zh-TW" sz="7200" b="1" dirty="0" smtClean="0">
                <a:latin typeface="標楷體" panose="03000509000000000000" pitchFamily="65" charset="-120"/>
                <a:ea typeface="標楷體" panose="03000509000000000000" pitchFamily="65" charset="-120"/>
              </a:rPr>
              <a:t>- </a:t>
            </a:r>
            <a:r>
              <a:rPr lang="zh-TW" altLang="en-US" sz="7200" b="1" dirty="0" smtClean="0">
                <a:latin typeface="標楷體" panose="03000509000000000000" pitchFamily="65" charset="-120"/>
                <a:ea typeface="標楷體" panose="03000509000000000000" pitchFamily="65" charset="-120"/>
              </a:rPr>
              <a:t>以鋼球平衡台設計為例</a:t>
            </a:r>
          </a:p>
          <a:p>
            <a:pPr algn="ctr"/>
            <a:r>
              <a:rPr lang="en-US" altLang="zh-TW" sz="4400" dirty="0" smtClean="0">
                <a:solidFill>
                  <a:schemeClr val="accent5">
                    <a:lumMod val="75000"/>
                  </a:schemeClr>
                </a:solidFill>
                <a:latin typeface="Times New Roman" panose="02020603050405020304" pitchFamily="18" charset="0"/>
                <a:cs typeface="Times New Roman" panose="02020603050405020304" pitchFamily="18" charset="0"/>
              </a:rPr>
              <a:t>Application of ODOO PLM in collaborative design - taking the Design of Steel Ball Balancing Platform as an example</a:t>
            </a:r>
          </a:p>
          <a:p>
            <a:r>
              <a:rPr lang="zh-TW" altLang="en-US" sz="4800" b="1" dirty="0" smtClean="0">
                <a:latin typeface="標楷體" panose="03000509000000000000" pitchFamily="65" charset="-120"/>
                <a:ea typeface="標楷體" panose="03000509000000000000" pitchFamily="65" charset="-120"/>
              </a:rPr>
              <a:t>  </a:t>
            </a:r>
            <a:r>
              <a:rPr lang="zh-TW" altLang="en-US" sz="5400" b="1" dirty="0" smtClean="0">
                <a:latin typeface="標楷體" panose="03000509000000000000" pitchFamily="65" charset="-120"/>
                <a:ea typeface="標楷體" panose="03000509000000000000" pitchFamily="65" charset="-120"/>
              </a:rPr>
              <a:t>指導教授</a:t>
            </a:r>
            <a:r>
              <a:rPr lang="en-US" altLang="zh-TW" sz="5400" b="1" dirty="0" smtClean="0">
                <a:latin typeface="標楷體" panose="03000509000000000000" pitchFamily="65" charset="-120"/>
                <a:ea typeface="標楷體" panose="03000509000000000000" pitchFamily="65" charset="-120"/>
              </a:rPr>
              <a:t>:</a:t>
            </a:r>
            <a:r>
              <a:rPr lang="zh-TW" altLang="en-US" sz="5400" b="1" dirty="0" smtClean="0">
                <a:latin typeface="標楷體" panose="03000509000000000000" pitchFamily="65" charset="-120"/>
                <a:ea typeface="標楷體" panose="03000509000000000000" pitchFamily="65" charset="-120"/>
              </a:rPr>
              <a:t> 嚴家銘 教授            參</a:t>
            </a:r>
            <a:r>
              <a:rPr lang="zh-TW" altLang="en-US" sz="5400" b="1" dirty="0" smtClean="0">
                <a:latin typeface="標楷體" panose="03000509000000000000" pitchFamily="65" charset="-120"/>
                <a:ea typeface="標楷體" panose="03000509000000000000" pitchFamily="65" charset="-120"/>
              </a:rPr>
              <a:t>與學生</a:t>
            </a:r>
            <a:r>
              <a:rPr lang="en-US" altLang="zh-TW" sz="5400" b="1" dirty="0" smtClean="0">
                <a:latin typeface="標楷體" panose="03000509000000000000" pitchFamily="65" charset="-120"/>
                <a:ea typeface="標楷體" panose="03000509000000000000" pitchFamily="65" charset="-120"/>
              </a:rPr>
              <a:t>:</a:t>
            </a:r>
            <a:r>
              <a:rPr lang="zh-TW" altLang="en-US" sz="5400" b="1" dirty="0" smtClean="0">
                <a:latin typeface="標楷體" panose="03000509000000000000" pitchFamily="65" charset="-120"/>
                <a:ea typeface="標楷體" panose="03000509000000000000" pitchFamily="65" charset="-120"/>
              </a:rPr>
              <a:t>陳岳檉</a:t>
            </a:r>
            <a:r>
              <a:rPr lang="zh-TW" altLang="en-US" sz="5400" b="1" dirty="0">
                <a:latin typeface="標楷體" panose="03000509000000000000" pitchFamily="65" charset="-120"/>
                <a:ea typeface="標楷體" panose="03000509000000000000" pitchFamily="65" charset="-120"/>
              </a:rPr>
              <a:t>、</a:t>
            </a:r>
            <a:r>
              <a:rPr lang="zh-TW" altLang="en-US" sz="5400" b="1" dirty="0" smtClean="0">
                <a:latin typeface="標楷體" panose="03000509000000000000" pitchFamily="65" charset="-120"/>
                <a:ea typeface="標楷體" panose="03000509000000000000" pitchFamily="65" charset="-120"/>
              </a:rPr>
              <a:t>蔡弦霖、鄭立揚、謝鴻元</a:t>
            </a:r>
            <a:endParaRPr lang="en-US" altLang="zh-TW" sz="5400" b="1" dirty="0" smtClean="0">
              <a:latin typeface="標楷體" panose="03000509000000000000" pitchFamily="65" charset="-120"/>
              <a:ea typeface="標楷體" panose="03000509000000000000" pitchFamily="65" charset="-120"/>
            </a:endParaRPr>
          </a:p>
          <a:p>
            <a:endParaRPr lang="en-US" altLang="zh-TW" sz="5400" b="1" dirty="0" smtClean="0">
              <a:latin typeface="標楷體" panose="03000509000000000000" pitchFamily="65" charset="-120"/>
              <a:ea typeface="標楷體" panose="03000509000000000000" pitchFamily="65" charset="-12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57490" y="846969"/>
            <a:ext cx="1569352" cy="1015175"/>
          </a:xfrm>
          <a:prstGeom prst="rect">
            <a:avLst/>
          </a:prstGeom>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3942" y="3669070"/>
            <a:ext cx="1644487" cy="1644487"/>
          </a:xfrm>
          <a:prstGeom prst="rect">
            <a:avLst/>
          </a:prstGeom>
        </p:spPr>
        <p:style>
          <a:lnRef idx="2">
            <a:schemeClr val="dk1"/>
          </a:lnRef>
          <a:fillRef idx="1">
            <a:schemeClr val="lt1"/>
          </a:fillRef>
          <a:effectRef idx="0">
            <a:schemeClr val="dk1"/>
          </a:effectRef>
          <a:fontRef idx="minor">
            <a:schemeClr val="dk1"/>
          </a:fontRef>
        </p:style>
      </p:pic>
      <p:sp>
        <p:nvSpPr>
          <p:cNvPr id="15" name="文字方塊 14"/>
          <p:cNvSpPr txBox="1"/>
          <p:nvPr/>
        </p:nvSpPr>
        <p:spPr>
          <a:xfrm>
            <a:off x="1178993" y="5909892"/>
            <a:ext cx="28149436" cy="11549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b="1" dirty="0">
                <a:latin typeface="標楷體" panose="03000509000000000000" pitchFamily="65" charset="-120"/>
                <a:ea typeface="標楷體" panose="03000509000000000000" pitchFamily="65" charset="-120"/>
              </a:rPr>
              <a:t>摘要</a:t>
            </a:r>
          </a:p>
        </p:txBody>
      </p:sp>
      <p:sp>
        <p:nvSpPr>
          <p:cNvPr id="21" name="文字方塊 20"/>
          <p:cNvSpPr txBox="1"/>
          <p:nvPr/>
        </p:nvSpPr>
        <p:spPr>
          <a:xfrm>
            <a:off x="1407592" y="7560193"/>
            <a:ext cx="27657264" cy="4154984"/>
          </a:xfrm>
          <a:prstGeom prst="rect">
            <a:avLst/>
          </a:prstGeom>
          <a:noFill/>
        </p:spPr>
        <p:txBody>
          <a:bodyPr wrap="square" rtlCol="0">
            <a:spAutoFit/>
          </a:bodyPr>
          <a:lstStyle/>
          <a:p>
            <a:r>
              <a:rPr lang="zh-TW" altLang="en-US" sz="4400" dirty="0" smtClean="0">
                <a:latin typeface="標楷體" panose="03000509000000000000" pitchFamily="65" charset="-120"/>
                <a:ea typeface="標楷體" panose="03000509000000000000" pitchFamily="65" charset="-120"/>
              </a:rPr>
              <a:t>本研究旨在探討如何利用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sz="4400" dirty="0" smtClean="0">
                <a:latin typeface="標楷體" panose="03000509000000000000" pitchFamily="65" charset="-120"/>
                <a:ea typeface="標楷體" panose="03000509000000000000" pitchFamily="65" charset="-120"/>
              </a:rPr>
              <a:t>進行協同設計，以提高團隊合作效率和品質。通過分析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sz="4400" dirty="0" smtClean="0">
                <a:latin typeface="標楷體" panose="03000509000000000000" pitchFamily="65" charset="-120"/>
                <a:ea typeface="標楷體" panose="03000509000000000000" pitchFamily="65" charset="-120"/>
              </a:rPr>
              <a:t>在協同設計過程中的應用效果，並提出相關的優化建議，以改善設計流程並推動協同設計的應用。</a:t>
            </a:r>
          </a:p>
          <a:p>
            <a:r>
              <a:rPr lang="zh-TW" altLang="en-US" sz="4400" dirty="0" smtClean="0">
                <a:latin typeface="標楷體" panose="03000509000000000000" pitchFamily="65" charset="-120"/>
                <a:ea typeface="標楷體" panose="03000509000000000000" pitchFamily="65" charset="-120"/>
              </a:rPr>
              <a:t>以鋼球平衡台設計為例，我們將透過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sz="4400" dirty="0" smtClean="0">
                <a:latin typeface="標楷體" panose="03000509000000000000" pitchFamily="65" charset="-120"/>
                <a:ea typeface="標楷體" panose="03000509000000000000" pitchFamily="65" charset="-120"/>
              </a:rPr>
              <a:t>和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GitHub</a:t>
            </a:r>
            <a:r>
              <a:rPr lang="en-US" altLang="zh-TW" sz="4400" dirty="0" smtClean="0">
                <a:latin typeface="標楷體" panose="03000509000000000000" pitchFamily="65" charset="-120"/>
                <a:ea typeface="標楷體" panose="03000509000000000000" pitchFamily="65" charset="-120"/>
              </a:rPr>
              <a:t> </a:t>
            </a:r>
            <a:r>
              <a:rPr lang="zh-TW" altLang="en-US" sz="4400" dirty="0" smtClean="0">
                <a:latin typeface="標楷體" panose="03000509000000000000" pitchFamily="65" charset="-120"/>
                <a:ea typeface="標楷體" panose="03000509000000000000" pitchFamily="65" charset="-120"/>
              </a:rPr>
              <a:t>進行協同設計、管理、製造執行及整合功能。設計過程中，我們將使用</a:t>
            </a:r>
            <a:r>
              <a:rPr lang="en-US" altLang="zh-TW" sz="4400" dirty="0" err="1" smtClean="0">
                <a:latin typeface="Times New Roman" panose="02020603050405020304" pitchFamily="18" charset="0"/>
                <a:ea typeface="標楷體" panose="03000509000000000000" pitchFamily="65" charset="-120"/>
                <a:cs typeface="Times New Roman" panose="02020603050405020304" pitchFamily="18" charset="0"/>
              </a:rPr>
              <a:t>Geogebra</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4400" dirty="0" err="1" smtClean="0">
                <a:latin typeface="Times New Roman" panose="02020603050405020304" pitchFamily="18" charset="0"/>
                <a:ea typeface="標楷體" panose="03000509000000000000" pitchFamily="65" charset="-120"/>
                <a:cs typeface="Times New Roman" panose="02020603050405020304" pitchFamily="18" charset="0"/>
              </a:rPr>
              <a:t>Onshape</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4400" dirty="0" err="1" smtClean="0">
                <a:latin typeface="Times New Roman" panose="02020603050405020304" pitchFamily="18" charset="0"/>
                <a:ea typeface="標楷體" panose="03000509000000000000" pitchFamily="65" charset="-120"/>
                <a:cs typeface="Times New Roman" panose="02020603050405020304" pitchFamily="18" charset="0"/>
              </a:rPr>
              <a:t>Solidworks</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4400" dirty="0" smtClean="0">
                <a:latin typeface="標楷體" panose="03000509000000000000" pitchFamily="65" charset="-120"/>
                <a:ea typeface="標楷體" panose="03000509000000000000" pitchFamily="65" charset="-120"/>
              </a:rPr>
              <a:t>等工具設計機構，並透過 </a:t>
            </a:r>
            <a:r>
              <a:rPr lang="en-US" altLang="zh-TW" sz="4400" dirty="0" err="1" smtClean="0">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Python </a:t>
            </a:r>
            <a:r>
              <a:rPr lang="zh-TW" altLang="en-US" sz="4400" dirty="0" smtClean="0">
                <a:latin typeface="標楷體" panose="03000509000000000000" pitchFamily="65" charset="-120"/>
                <a:ea typeface="標楷體" panose="03000509000000000000" pitchFamily="65" charset="-120"/>
              </a:rPr>
              <a:t>進行</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PID</a:t>
            </a:r>
            <a:r>
              <a:rPr lang="en-US" altLang="zh-TW" sz="4400" dirty="0" smtClean="0">
                <a:latin typeface="標楷體" panose="03000509000000000000" pitchFamily="65" charset="-120"/>
                <a:ea typeface="標楷體" panose="03000509000000000000" pitchFamily="65" charset="-120"/>
              </a:rPr>
              <a:t> </a:t>
            </a:r>
            <a:r>
              <a:rPr lang="zh-TW" altLang="en-US" sz="4400" dirty="0" smtClean="0">
                <a:latin typeface="標楷體" panose="03000509000000000000" pitchFamily="65" charset="-120"/>
                <a:ea typeface="標楷體" panose="03000509000000000000" pitchFamily="65" charset="-120"/>
              </a:rPr>
              <a:t>控制模擬。同時，使用自行維護的 </a:t>
            </a:r>
            <a:r>
              <a:rPr lang="en-US" altLang="zh-TW" sz="4400" dirty="0" smtClean="0">
                <a:latin typeface="標楷體" panose="03000509000000000000" pitchFamily="65" charset="-120"/>
                <a:ea typeface="標楷體" panose="03000509000000000000" pitchFamily="65" charset="-120"/>
              </a:rPr>
              <a:t>3D </a:t>
            </a:r>
            <a:r>
              <a:rPr lang="zh-TW" altLang="en-US" sz="4400" dirty="0" smtClean="0">
                <a:latin typeface="標楷體" panose="03000509000000000000" pitchFamily="65" charset="-120"/>
                <a:ea typeface="標楷體" panose="03000509000000000000" pitchFamily="65" charset="-120"/>
              </a:rPr>
              <a:t>列印機製作所需零件，實現虛實整合之目標。最後根據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sz="4400" dirty="0">
                <a:latin typeface="標楷體" panose="03000509000000000000" pitchFamily="65" charset="-120"/>
                <a:ea typeface="標楷體" panose="03000509000000000000" pitchFamily="65" charset="-120"/>
              </a:rPr>
              <a:t>還有</a:t>
            </a:r>
            <a:r>
              <a:rPr lang="zh-TW" altLang="en-US" sz="4400" dirty="0" smtClean="0">
                <a:latin typeface="標楷體" panose="03000509000000000000" pitchFamily="65" charset="-120"/>
                <a:ea typeface="標楷體" panose="03000509000000000000" pitchFamily="65" charset="-120"/>
              </a:rPr>
              <a:t>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GitHub </a:t>
            </a:r>
            <a:r>
              <a:rPr lang="zh-TW" altLang="en-US" sz="4400" dirty="0" smtClean="0">
                <a:latin typeface="標楷體" panose="03000509000000000000" pitchFamily="65" charset="-120"/>
                <a:ea typeface="標楷體" panose="03000509000000000000" pitchFamily="65" charset="-120"/>
              </a:rPr>
              <a:t>的記錄歷程，評估協同作業的工作模式。</a:t>
            </a:r>
            <a:endParaRPr lang="zh-TW" altLang="en-US" sz="4400" dirty="0">
              <a:latin typeface="標楷體" panose="03000509000000000000" pitchFamily="65" charset="-120"/>
              <a:ea typeface="標楷體" panose="03000509000000000000" pitchFamily="65" charset="-120"/>
            </a:endParaRPr>
          </a:p>
        </p:txBody>
      </p:sp>
      <p:sp>
        <p:nvSpPr>
          <p:cNvPr id="22" name="文字方塊 21"/>
          <p:cNvSpPr txBox="1"/>
          <p:nvPr/>
        </p:nvSpPr>
        <p:spPr>
          <a:xfrm>
            <a:off x="1177322" y="12344175"/>
            <a:ext cx="13209125" cy="11549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b="1" dirty="0" smtClean="0">
                <a:latin typeface="標楷體" panose="03000509000000000000" pitchFamily="65" charset="-120"/>
                <a:ea typeface="標楷體" panose="03000509000000000000" pitchFamily="65" charset="-120"/>
              </a:rPr>
              <a:t>設計動機</a:t>
            </a:r>
            <a:endParaRPr lang="zh-TW" altLang="en-US" b="1" dirty="0">
              <a:latin typeface="標楷體" panose="03000509000000000000" pitchFamily="65" charset="-120"/>
              <a:ea typeface="標楷體" panose="03000509000000000000" pitchFamily="65" charset="-120"/>
            </a:endParaRPr>
          </a:p>
        </p:txBody>
      </p:sp>
      <p:sp>
        <p:nvSpPr>
          <p:cNvPr id="24" name="圓角矩形 23"/>
          <p:cNvSpPr/>
          <p:nvPr/>
        </p:nvSpPr>
        <p:spPr>
          <a:xfrm>
            <a:off x="1167584" y="36598084"/>
            <a:ext cx="27856541" cy="1240971"/>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5" name="文字方塊 24"/>
          <p:cNvSpPr txBox="1"/>
          <p:nvPr/>
        </p:nvSpPr>
        <p:spPr>
          <a:xfrm>
            <a:off x="15663627" y="12344175"/>
            <a:ext cx="13242427" cy="11549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b="1" dirty="0">
                <a:latin typeface="標楷體" panose="03000509000000000000" pitchFamily="65" charset="-120"/>
                <a:ea typeface="標楷體" panose="03000509000000000000" pitchFamily="65" charset="-120"/>
              </a:rPr>
              <a:t>作</a:t>
            </a:r>
            <a:r>
              <a:rPr lang="zh-TW" altLang="en-US" b="1" dirty="0" smtClean="0">
                <a:latin typeface="標楷體" panose="03000509000000000000" pitchFamily="65" charset="-120"/>
                <a:ea typeface="標楷體" panose="03000509000000000000" pitchFamily="65" charset="-120"/>
              </a:rPr>
              <a:t>動原理</a:t>
            </a:r>
            <a:endParaRPr lang="zh-TW" altLang="en-US" b="1" dirty="0">
              <a:latin typeface="標楷體" panose="03000509000000000000" pitchFamily="65" charset="-120"/>
              <a:ea typeface="標楷體" panose="03000509000000000000" pitchFamily="65" charset="-120"/>
            </a:endParaRPr>
          </a:p>
        </p:txBody>
      </p:sp>
      <p:sp>
        <p:nvSpPr>
          <p:cNvPr id="28" name="文字方塊 27"/>
          <p:cNvSpPr txBox="1"/>
          <p:nvPr/>
        </p:nvSpPr>
        <p:spPr>
          <a:xfrm>
            <a:off x="1177323" y="14277611"/>
            <a:ext cx="13209125" cy="5509200"/>
          </a:xfrm>
          <a:prstGeom prst="rect">
            <a:avLst/>
          </a:prstGeom>
          <a:noFill/>
        </p:spPr>
        <p:txBody>
          <a:bodyPr wrap="square" rtlCol="0">
            <a:spAutoFit/>
          </a:bodyPr>
          <a:lstStyle/>
          <a:p>
            <a:r>
              <a:rPr lang="zh-TW" altLang="en-US" sz="4400" dirty="0" smtClean="0">
                <a:latin typeface="標楷體" panose="03000509000000000000" pitchFamily="65" charset="-120"/>
                <a:ea typeface="標楷體" panose="03000509000000000000" pitchFamily="65" charset="-120"/>
              </a:rPr>
              <a:t>專案製作過程中團隊的資訊共享至關重要，而版本控制則是協同設計的核心。我們借助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ODDO</a:t>
            </a:r>
            <a:r>
              <a:rPr lang="en-US" altLang="zh-TW" sz="4400" dirty="0" smtClean="0">
                <a:latin typeface="標楷體" panose="03000509000000000000" pitchFamily="65" charset="-120"/>
                <a:ea typeface="標楷體" panose="03000509000000000000" pitchFamily="65" charset="-120"/>
              </a:rPr>
              <a:t> </a:t>
            </a:r>
            <a:r>
              <a:rPr lang="zh-TW" altLang="en-US" sz="4400" dirty="0" smtClean="0">
                <a:latin typeface="標楷體" panose="03000509000000000000" pitchFamily="65" charset="-120"/>
                <a:ea typeface="標楷體" panose="03000509000000000000" pitchFamily="65" charset="-120"/>
              </a:rPr>
              <a:t>中的產品生命週期管理功能，</a:t>
            </a:r>
            <a:r>
              <a:rPr lang="zh-TW" altLang="en-US" sz="4400" dirty="0" smtClean="0">
                <a:latin typeface="標楷體" panose="03000509000000000000" pitchFamily="65" charset="-120"/>
                <a:ea typeface="標楷體" panose="03000509000000000000" pitchFamily="65" charset="-120"/>
              </a:rPr>
              <a:t>指派組員們進行分工並</a:t>
            </a:r>
            <a:r>
              <a:rPr lang="zh-TW" altLang="en-US" sz="4400" dirty="0" smtClean="0">
                <a:latin typeface="標楷體" panose="03000509000000000000" pitchFamily="65" charset="-120"/>
                <a:ea typeface="標楷體" panose="03000509000000000000" pitchFamily="65" charset="-120"/>
              </a:rPr>
              <a:t>記錄產品製造過程中的每個步驟，如果在專案製作中出現錯誤</a:t>
            </a:r>
            <a:endParaRPr lang="en-US" altLang="zh-TW" sz="4400" dirty="0" smtClean="0">
              <a:latin typeface="標楷體" panose="03000509000000000000" pitchFamily="65" charset="-120"/>
              <a:ea typeface="標楷體" panose="03000509000000000000" pitchFamily="65" charset="-120"/>
            </a:endParaRPr>
          </a:p>
          <a:p>
            <a:r>
              <a:rPr lang="zh-TW" altLang="en-US" sz="4400" dirty="0" smtClean="0">
                <a:latin typeface="標楷體" panose="03000509000000000000" pitchFamily="65" charset="-120"/>
                <a:ea typeface="標楷體" panose="03000509000000000000" pitchFamily="65" charset="-120"/>
              </a:rPr>
              <a:t>，我們能夠快速定位問題並解決。我們希望透過實際製作一項產品，展現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ODDO PLM </a:t>
            </a:r>
            <a:r>
              <a:rPr lang="zh-TW" altLang="en-US" sz="4400" dirty="0" smtClean="0">
                <a:latin typeface="標楷體" panose="03000509000000000000" pitchFamily="65" charset="-120"/>
                <a:ea typeface="標楷體" panose="03000509000000000000" pitchFamily="65" charset="-120"/>
              </a:rPr>
              <a:t>在團隊協同上的應用。</a:t>
            </a:r>
            <a:endParaRPr lang="en-US" altLang="zh-TW" sz="4400" dirty="0" smtClean="0">
              <a:latin typeface="標楷體" panose="03000509000000000000" pitchFamily="65" charset="-120"/>
              <a:ea typeface="標楷體" panose="03000509000000000000" pitchFamily="65" charset="-120"/>
            </a:endParaRPr>
          </a:p>
          <a:p>
            <a:endParaRPr lang="zh-TW" altLang="en-US" sz="4400" dirty="0">
              <a:latin typeface="標楷體" panose="03000509000000000000" pitchFamily="65" charset="-120"/>
              <a:ea typeface="標楷體" panose="03000509000000000000" pitchFamily="65" charset="-120"/>
            </a:endParaRPr>
          </a:p>
        </p:txBody>
      </p:sp>
      <p:pic>
        <p:nvPicPr>
          <p:cNvPr id="29" name="圖片 28"/>
          <p:cNvPicPr>
            <a:picLocks noChangeAspect="1"/>
          </p:cNvPicPr>
          <p:nvPr/>
        </p:nvPicPr>
        <p:blipFill>
          <a:blip r:embed="rId4"/>
          <a:stretch>
            <a:fillRect/>
          </a:stretch>
        </p:blipFill>
        <p:spPr>
          <a:xfrm>
            <a:off x="1144019" y="19193330"/>
            <a:ext cx="13242428" cy="5685969"/>
          </a:xfrm>
          <a:prstGeom prst="rect">
            <a:avLst/>
          </a:prstGeom>
          <a:ln w="63500">
            <a:solidFill>
              <a:schemeClr val="accent5">
                <a:lumMod val="60000"/>
                <a:lumOff val="40000"/>
              </a:schemeClr>
            </a:solidFill>
          </a:ln>
        </p:spPr>
        <p:style>
          <a:lnRef idx="2">
            <a:schemeClr val="accent5"/>
          </a:lnRef>
          <a:fillRef idx="1">
            <a:schemeClr val="lt1"/>
          </a:fillRef>
          <a:effectRef idx="0">
            <a:schemeClr val="accent5"/>
          </a:effectRef>
          <a:fontRef idx="minor">
            <a:schemeClr val="dk1"/>
          </a:fontRef>
        </p:style>
      </p:pic>
      <p:sp>
        <p:nvSpPr>
          <p:cNvPr id="30" name="矩形 29"/>
          <p:cNvSpPr/>
          <p:nvPr/>
        </p:nvSpPr>
        <p:spPr>
          <a:xfrm>
            <a:off x="1144019" y="7569152"/>
            <a:ext cx="27920837" cy="4178688"/>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1144020" y="14076976"/>
            <a:ext cx="13242428" cy="5080184"/>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1084406" y="25274604"/>
            <a:ext cx="13302041" cy="11549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b="1" dirty="0" smtClean="0">
                <a:latin typeface="標楷體" panose="03000509000000000000" pitchFamily="65" charset="-120"/>
                <a:ea typeface="標楷體" panose="03000509000000000000" pitchFamily="65" charset="-120"/>
              </a:rPr>
              <a:t>各零件列印成品</a:t>
            </a:r>
            <a:endParaRPr lang="zh-TW" altLang="en-US" b="1" dirty="0">
              <a:latin typeface="標楷體" panose="03000509000000000000" pitchFamily="65" charset="-120"/>
              <a:ea typeface="標楷體" panose="03000509000000000000" pitchFamily="65" charset="-120"/>
            </a:endParaRPr>
          </a:p>
        </p:txBody>
      </p:sp>
      <p:pic>
        <p:nvPicPr>
          <p:cNvPr id="35" name="圖片 34"/>
          <p:cNvPicPr>
            <a:picLocks noChangeAspect="1"/>
          </p:cNvPicPr>
          <p:nvPr/>
        </p:nvPicPr>
        <p:blipFill>
          <a:blip r:embed="rId5"/>
          <a:stretch>
            <a:fillRect/>
          </a:stretch>
        </p:blipFill>
        <p:spPr>
          <a:xfrm rot="16200000">
            <a:off x="1803168" y="26342080"/>
            <a:ext cx="3230353" cy="4597933"/>
          </a:xfrm>
          <a:prstGeom prst="rect">
            <a:avLst/>
          </a:prstGeom>
        </p:spPr>
      </p:pic>
      <p:pic>
        <p:nvPicPr>
          <p:cNvPr id="36" name="圖片 35"/>
          <p:cNvPicPr>
            <a:picLocks noChangeAspect="1"/>
          </p:cNvPicPr>
          <p:nvPr/>
        </p:nvPicPr>
        <p:blipFill>
          <a:blip r:embed="rId6"/>
          <a:stretch>
            <a:fillRect/>
          </a:stretch>
        </p:blipFill>
        <p:spPr>
          <a:xfrm>
            <a:off x="5529880" y="27065348"/>
            <a:ext cx="4226936" cy="3230414"/>
          </a:xfrm>
          <a:prstGeom prst="rect">
            <a:avLst/>
          </a:prstGeom>
        </p:spPr>
      </p:pic>
      <p:pic>
        <p:nvPicPr>
          <p:cNvPr id="37" name="圖片 36"/>
          <p:cNvPicPr>
            <a:picLocks noChangeAspect="1"/>
          </p:cNvPicPr>
          <p:nvPr/>
        </p:nvPicPr>
        <p:blipFill>
          <a:blip r:embed="rId7"/>
          <a:stretch>
            <a:fillRect/>
          </a:stretch>
        </p:blipFill>
        <p:spPr>
          <a:xfrm>
            <a:off x="9768705" y="27025873"/>
            <a:ext cx="4617742" cy="3242183"/>
          </a:xfrm>
          <a:prstGeom prst="rect">
            <a:avLst/>
          </a:prstGeom>
        </p:spPr>
      </p:pic>
      <p:pic>
        <p:nvPicPr>
          <p:cNvPr id="38" name="圖片 37"/>
          <p:cNvPicPr>
            <a:picLocks noChangeAspect="1"/>
          </p:cNvPicPr>
          <p:nvPr/>
        </p:nvPicPr>
        <p:blipFill>
          <a:blip r:embed="rId8"/>
          <a:stretch>
            <a:fillRect/>
          </a:stretch>
        </p:blipFill>
        <p:spPr>
          <a:xfrm rot="16200000">
            <a:off x="1758243" y="30835265"/>
            <a:ext cx="3023533" cy="4371207"/>
          </a:xfrm>
          <a:prstGeom prst="rect">
            <a:avLst/>
          </a:prstGeom>
        </p:spPr>
      </p:pic>
      <p:sp>
        <p:nvSpPr>
          <p:cNvPr id="39" name="矩形 38"/>
          <p:cNvSpPr/>
          <p:nvPr/>
        </p:nvSpPr>
        <p:spPr>
          <a:xfrm>
            <a:off x="1119379" y="27025871"/>
            <a:ext cx="13267068" cy="8875111"/>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15663628" y="25274604"/>
            <a:ext cx="13401228" cy="11549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b="1" dirty="0">
                <a:latin typeface="標楷體" panose="03000509000000000000" pitchFamily="65" charset="-120"/>
                <a:ea typeface="標楷體" panose="03000509000000000000" pitchFamily="65" charset="-120"/>
              </a:rPr>
              <a:t>成品</a:t>
            </a:r>
          </a:p>
        </p:txBody>
      </p:sp>
      <p:sp>
        <p:nvSpPr>
          <p:cNvPr id="41" name="矩形 40"/>
          <p:cNvSpPr/>
          <p:nvPr/>
        </p:nvSpPr>
        <p:spPr>
          <a:xfrm>
            <a:off x="15663627" y="27025871"/>
            <a:ext cx="13401229" cy="8875111"/>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1195344" y="30164450"/>
            <a:ext cx="4260269" cy="1154932"/>
          </a:xfrm>
          <a:prstGeom prst="rect">
            <a:avLst/>
          </a:prstGeom>
          <a:noFill/>
        </p:spPr>
        <p:txBody>
          <a:bodyPr wrap="square" rtlCol="0">
            <a:spAutoFit/>
          </a:bodyPr>
          <a:lstStyle/>
          <a:p>
            <a:pPr algn="ctr"/>
            <a:r>
              <a:rPr lang="en-US" altLang="zh-TW" dirty="0" smtClean="0">
                <a:latin typeface="Times New Roman" panose="02020603050405020304" pitchFamily="18" charset="0"/>
                <a:cs typeface="Times New Roman" panose="02020603050405020304" pitchFamily="18" charset="0"/>
              </a:rPr>
              <a:t>base</a:t>
            </a:r>
            <a:endParaRPr lang="zh-TW" altLang="en-US" dirty="0">
              <a:latin typeface="Times New Roman" panose="02020603050405020304" pitchFamily="18" charset="0"/>
              <a:cs typeface="Times New Roman" panose="02020603050405020304" pitchFamily="18" charset="0"/>
            </a:endParaRPr>
          </a:p>
        </p:txBody>
      </p:sp>
      <p:sp>
        <p:nvSpPr>
          <p:cNvPr id="43" name="文字方塊 42"/>
          <p:cNvSpPr txBox="1"/>
          <p:nvPr/>
        </p:nvSpPr>
        <p:spPr>
          <a:xfrm>
            <a:off x="5539391" y="30194769"/>
            <a:ext cx="4451684" cy="1154932"/>
          </a:xfrm>
          <a:prstGeom prst="rect">
            <a:avLst/>
          </a:prstGeom>
          <a:noFill/>
        </p:spPr>
        <p:txBody>
          <a:bodyPr wrap="square" rtlCol="0">
            <a:spAutoFit/>
          </a:bodyPr>
          <a:lstStyle/>
          <a:p>
            <a:pPr algn="ctr"/>
            <a:r>
              <a:rPr lang="en-US" altLang="zh-TW" dirty="0" smtClean="0">
                <a:latin typeface="Times New Roman" panose="02020603050405020304" pitchFamily="18" charset="0"/>
                <a:cs typeface="Times New Roman" panose="02020603050405020304" pitchFamily="18" charset="0"/>
              </a:rPr>
              <a:t>platform</a:t>
            </a:r>
            <a:endParaRPr lang="zh-TW" altLang="en-US" dirty="0">
              <a:latin typeface="Times New Roman" panose="02020603050405020304" pitchFamily="18" charset="0"/>
              <a:cs typeface="Times New Roman" panose="02020603050405020304" pitchFamily="18" charset="0"/>
            </a:endParaRPr>
          </a:p>
        </p:txBody>
      </p:sp>
      <p:sp>
        <p:nvSpPr>
          <p:cNvPr id="45" name="文字方塊 44"/>
          <p:cNvSpPr txBox="1"/>
          <p:nvPr/>
        </p:nvSpPr>
        <p:spPr>
          <a:xfrm>
            <a:off x="9826279" y="30194769"/>
            <a:ext cx="4451684" cy="1154932"/>
          </a:xfrm>
          <a:prstGeom prst="rect">
            <a:avLst/>
          </a:prstGeom>
          <a:noFill/>
        </p:spPr>
        <p:txBody>
          <a:bodyPr wrap="square" rtlCol="0">
            <a:spAutoFit/>
          </a:bodyPr>
          <a:lstStyle/>
          <a:p>
            <a:pPr algn="ctr"/>
            <a:r>
              <a:rPr lang="en-US" altLang="zh-TW" dirty="0" smtClean="0">
                <a:latin typeface="Times New Roman" panose="02020603050405020304" pitchFamily="18" charset="0"/>
                <a:cs typeface="Times New Roman" panose="02020603050405020304" pitchFamily="18" charset="0"/>
              </a:rPr>
              <a:t>support</a:t>
            </a:r>
            <a:endParaRPr lang="zh-TW" altLang="en-US" dirty="0">
              <a:latin typeface="Times New Roman" panose="02020603050405020304" pitchFamily="18" charset="0"/>
              <a:cs typeface="Times New Roman" panose="02020603050405020304" pitchFamily="18" charset="0"/>
            </a:endParaRPr>
          </a:p>
        </p:txBody>
      </p:sp>
      <p:sp>
        <p:nvSpPr>
          <p:cNvPr id="46" name="文字方塊 45"/>
          <p:cNvSpPr txBox="1"/>
          <p:nvPr/>
        </p:nvSpPr>
        <p:spPr>
          <a:xfrm>
            <a:off x="1078648" y="34664950"/>
            <a:ext cx="4451684" cy="1154932"/>
          </a:xfrm>
          <a:prstGeom prst="rect">
            <a:avLst/>
          </a:prstGeom>
          <a:noFill/>
        </p:spPr>
        <p:txBody>
          <a:bodyPr wrap="square" rtlCol="0">
            <a:spAutoFit/>
          </a:bodyPr>
          <a:lstStyle/>
          <a:p>
            <a:pPr algn="ctr"/>
            <a:r>
              <a:rPr lang="en-US" altLang="zh-TW" dirty="0" smtClean="0">
                <a:latin typeface="Times New Roman" panose="02020603050405020304" pitchFamily="18" charset="0"/>
                <a:cs typeface="Times New Roman" panose="02020603050405020304" pitchFamily="18" charset="0"/>
              </a:rPr>
              <a:t>link</a:t>
            </a:r>
            <a:endParaRPr lang="zh-TW" altLang="en-US" dirty="0">
              <a:latin typeface="Times New Roman" panose="02020603050405020304" pitchFamily="18" charset="0"/>
              <a:cs typeface="Times New Roman" panose="02020603050405020304" pitchFamily="18" charset="0"/>
            </a:endParaRPr>
          </a:p>
        </p:txBody>
      </p:sp>
      <p:sp>
        <p:nvSpPr>
          <p:cNvPr id="47" name="文字方塊 46"/>
          <p:cNvSpPr txBox="1"/>
          <p:nvPr/>
        </p:nvSpPr>
        <p:spPr>
          <a:xfrm>
            <a:off x="1084406" y="36632407"/>
            <a:ext cx="27821649" cy="1154932"/>
          </a:xfrm>
          <a:prstGeom prst="rect">
            <a:avLst/>
          </a:prstGeom>
          <a:noFill/>
        </p:spPr>
        <p:txBody>
          <a:bodyPr wrap="square" rtlCol="0">
            <a:spAutoFit/>
          </a:bodyPr>
          <a:lstStyle/>
          <a:p>
            <a:pPr algn="ctr"/>
            <a:r>
              <a:rPr lang="zh-TW" altLang="en-US" b="1" dirty="0">
                <a:latin typeface="標楷體" panose="03000509000000000000" pitchFamily="65" charset="-120"/>
                <a:ea typeface="標楷體" panose="03000509000000000000" pitchFamily="65" charset="-120"/>
                <a:cs typeface="Times New Roman" panose="02020603050405020304" pitchFamily="18" charset="0"/>
              </a:rPr>
              <a:t>結論</a:t>
            </a:r>
          </a:p>
        </p:txBody>
      </p:sp>
      <p:sp>
        <p:nvSpPr>
          <p:cNvPr id="49" name="文字方塊 48"/>
          <p:cNvSpPr txBox="1"/>
          <p:nvPr/>
        </p:nvSpPr>
        <p:spPr>
          <a:xfrm>
            <a:off x="1178993" y="38309173"/>
            <a:ext cx="27885863" cy="3818541"/>
          </a:xfrm>
          <a:prstGeom prst="rect">
            <a:avLst/>
          </a:prstGeom>
          <a:noFill/>
        </p:spPr>
        <p:txBody>
          <a:bodyPr wrap="square" rtlCol="0">
            <a:spAutoFit/>
          </a:bodyPr>
          <a:lstStyle/>
          <a:p>
            <a:endParaRPr lang="zh-TW" altLang="en-US" dirty="0"/>
          </a:p>
        </p:txBody>
      </p:sp>
      <p:sp>
        <p:nvSpPr>
          <p:cNvPr id="51" name="文字方塊 50"/>
          <p:cNvSpPr txBox="1"/>
          <p:nvPr/>
        </p:nvSpPr>
        <p:spPr>
          <a:xfrm>
            <a:off x="16550117" y="14888874"/>
            <a:ext cx="12474008" cy="5509200"/>
          </a:xfrm>
          <a:prstGeom prst="rect">
            <a:avLst/>
          </a:prstGeom>
          <a:noFill/>
        </p:spPr>
        <p:txBody>
          <a:bodyPr wrap="square" rtlCol="0">
            <a:spAutoFit/>
          </a:bodyPr>
          <a:lstStyle/>
          <a:p>
            <a:endParaRPr lang="zh-TW" altLang="en-US" dirty="0"/>
          </a:p>
        </p:txBody>
      </p:sp>
      <p:sp>
        <p:nvSpPr>
          <p:cNvPr id="54" name="文字方塊 53"/>
          <p:cNvSpPr txBox="1"/>
          <p:nvPr/>
        </p:nvSpPr>
        <p:spPr>
          <a:xfrm>
            <a:off x="1275806" y="38510283"/>
            <a:ext cx="27920836" cy="3416320"/>
          </a:xfrm>
          <a:prstGeom prst="rect">
            <a:avLst/>
          </a:prstGeom>
          <a:noFill/>
        </p:spPr>
        <p:txBody>
          <a:bodyPr wrap="square" rtlCol="0">
            <a:spAutoFit/>
          </a:bodyPr>
          <a:lstStyle/>
          <a:p>
            <a:r>
              <a:rPr lang="zh-TW" altLang="en-US" sz="4400" dirty="0" smtClean="0">
                <a:latin typeface="標楷體" panose="03000509000000000000" pitchFamily="65" charset="-120"/>
                <a:ea typeface="標楷體" panose="03000509000000000000" pitchFamily="65" charset="-120"/>
              </a:rPr>
              <a:t>在本次的專題中，我們使用 </a:t>
            </a:r>
            <a:r>
              <a:rPr lang="en-US" altLang="zh-TW" sz="4400" dirty="0" err="1" smtClean="0">
                <a:latin typeface="標楷體" panose="03000509000000000000" pitchFamily="65" charset="-120"/>
                <a:ea typeface="標楷體" panose="03000509000000000000" pitchFamily="65" charset="-120"/>
              </a:rPr>
              <a:t>Odoo</a:t>
            </a:r>
            <a:r>
              <a:rPr lang="en-US" altLang="zh-TW" sz="4400" dirty="0" smtClean="0">
                <a:latin typeface="標楷體" panose="03000509000000000000" pitchFamily="65" charset="-120"/>
                <a:ea typeface="標楷體" panose="03000509000000000000" pitchFamily="65" charset="-120"/>
              </a:rPr>
              <a:t> </a:t>
            </a:r>
            <a:r>
              <a:rPr lang="zh-TW" altLang="en-US" sz="4400" dirty="0" smtClean="0">
                <a:latin typeface="標楷體" panose="03000509000000000000" pitchFamily="65" charset="-120"/>
                <a:ea typeface="標楷體" panose="03000509000000000000" pitchFamily="65" charset="-120"/>
              </a:rPr>
              <a:t>作為產品設計的基底，並且結合</a:t>
            </a:r>
            <a:r>
              <a:rPr lang="en-US" altLang="zh-TW" sz="4400" dirty="0" smtClean="0">
                <a:latin typeface="標楷體" panose="03000509000000000000" pitchFamily="65" charset="-120"/>
                <a:ea typeface="標楷體" panose="03000509000000000000" pitchFamily="65" charset="-120"/>
              </a:rPr>
              <a:t>SolidWorks </a:t>
            </a:r>
            <a:r>
              <a:rPr lang="zh-TW" altLang="en-US" sz="4400" dirty="0" smtClean="0">
                <a:latin typeface="標楷體" panose="03000509000000000000" pitchFamily="65" charset="-120"/>
                <a:ea typeface="標楷體" panose="03000509000000000000" pitchFamily="65" charset="-120"/>
              </a:rPr>
              <a:t>和 </a:t>
            </a:r>
            <a:r>
              <a:rPr lang="en-US" altLang="zh-TW" sz="4400" dirty="0" err="1" smtClean="0">
                <a:latin typeface="標楷體" panose="03000509000000000000" pitchFamily="65" charset="-120"/>
                <a:ea typeface="標楷體" panose="03000509000000000000" pitchFamily="65" charset="-120"/>
              </a:rPr>
              <a:t>Coppeliasim</a:t>
            </a:r>
            <a:r>
              <a:rPr lang="en-US" altLang="zh-TW" sz="4400" dirty="0" smtClean="0">
                <a:latin typeface="標楷體" panose="03000509000000000000" pitchFamily="65" charset="-120"/>
                <a:ea typeface="標楷體" panose="03000509000000000000" pitchFamily="65" charset="-120"/>
              </a:rPr>
              <a:t> </a:t>
            </a:r>
            <a:r>
              <a:rPr lang="zh-TW" altLang="en-US" sz="4400" dirty="0" smtClean="0">
                <a:latin typeface="標楷體" panose="03000509000000000000" pitchFamily="65" charset="-120"/>
                <a:ea typeface="標楷體" panose="03000509000000000000" pitchFamily="65" charset="-120"/>
              </a:rPr>
              <a:t>設計零件及模擬再加入 </a:t>
            </a:r>
            <a:r>
              <a:rPr lang="en-US" altLang="zh-TW" sz="4400" dirty="0" err="1" smtClean="0">
                <a:latin typeface="標楷體" panose="03000509000000000000" pitchFamily="65" charset="-120"/>
                <a:ea typeface="標楷體" panose="03000509000000000000" pitchFamily="65" charset="-120"/>
              </a:rPr>
              <a:t>github</a:t>
            </a:r>
            <a:r>
              <a:rPr lang="en-US" altLang="zh-TW" sz="4400" dirty="0" smtClean="0">
                <a:latin typeface="標楷體" panose="03000509000000000000" pitchFamily="65" charset="-120"/>
                <a:ea typeface="標楷體" panose="03000509000000000000" pitchFamily="65" charset="-120"/>
              </a:rPr>
              <a:t> </a:t>
            </a:r>
            <a:r>
              <a:rPr lang="zh-TW" altLang="en-US" sz="4400" dirty="0" smtClean="0">
                <a:latin typeface="標楷體" panose="03000509000000000000" pitchFamily="65" charset="-120"/>
                <a:ea typeface="標楷體" panose="03000509000000000000" pitchFamily="65" charset="-120"/>
              </a:rPr>
              <a:t>進行協同，最後使用 </a:t>
            </a:r>
            <a:r>
              <a:rPr lang="en-US" altLang="zh-TW" sz="4400" dirty="0" smtClean="0">
                <a:latin typeface="標楷體" panose="03000509000000000000" pitchFamily="65" charset="-120"/>
                <a:ea typeface="標楷體" panose="03000509000000000000" pitchFamily="65" charset="-120"/>
              </a:rPr>
              <a:t>3D </a:t>
            </a:r>
            <a:r>
              <a:rPr lang="zh-TW" altLang="en-US" sz="4400" dirty="0" smtClean="0">
                <a:latin typeface="標楷體" panose="03000509000000000000" pitchFamily="65" charset="-120"/>
                <a:ea typeface="標楷體" panose="03000509000000000000" pitchFamily="65" charset="-120"/>
              </a:rPr>
              <a:t>列印列印零件加以組裝然後配合機電控制實現從零開始生產並且製造出一個產品。在這個專裡我們學到了每種程式不同功用，並使用各個程式的優缺點加以揉合後產生一加一大於二的功效。</a:t>
            </a:r>
            <a:endParaRPr lang="en-US" altLang="zh-TW" sz="4400" dirty="0" smtClean="0">
              <a:latin typeface="標楷體" panose="03000509000000000000" pitchFamily="65" charset="-120"/>
              <a:ea typeface="標楷體" panose="03000509000000000000" pitchFamily="65" charset="-120"/>
            </a:endParaRPr>
          </a:p>
          <a:p>
            <a:endParaRPr lang="en-US" altLang="zh-TW" sz="4000" dirty="0" smtClean="0">
              <a:latin typeface="標楷體" panose="03000509000000000000" pitchFamily="65" charset="-120"/>
              <a:ea typeface="標楷體" panose="03000509000000000000" pitchFamily="65" charset="-120"/>
            </a:endParaRPr>
          </a:p>
        </p:txBody>
      </p:sp>
      <p:sp>
        <p:nvSpPr>
          <p:cNvPr id="55" name="文字方塊 54"/>
          <p:cNvSpPr txBox="1"/>
          <p:nvPr/>
        </p:nvSpPr>
        <p:spPr>
          <a:xfrm>
            <a:off x="15704230" y="14281771"/>
            <a:ext cx="13120743" cy="2185214"/>
          </a:xfrm>
          <a:prstGeom prst="rect">
            <a:avLst/>
          </a:prstGeom>
          <a:noFill/>
        </p:spPr>
        <p:txBody>
          <a:bodyPr wrap="square" rtlCol="0">
            <a:spAutoFit/>
          </a:bodyPr>
          <a:lstStyle/>
          <a:p>
            <a:r>
              <a:rPr lang="zh-TW" altLang="en-US" sz="4400" dirty="0" smtClean="0">
                <a:latin typeface="標楷體" panose="03000509000000000000" pitchFamily="65" charset="-120"/>
                <a:ea typeface="標楷體" panose="03000509000000000000" pitchFamily="65" charset="-120"/>
              </a:rPr>
              <a:t>我們以鋼球平衡台作為專題的主體，然後寫程式驅動雷射測距感測器當鋼球遠離時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4400" dirty="0" smtClean="0">
                <a:latin typeface="標楷體" panose="03000509000000000000" pitchFamily="65" charset="-120"/>
                <a:ea typeface="標楷體" panose="03000509000000000000" pitchFamily="65" charset="-120"/>
              </a:rPr>
              <a:t>，當鋼球靠近時</a:t>
            </a:r>
            <a:r>
              <a:rPr lang="en-US" altLang="zh-TW" sz="4800" dirty="0" smtClean="0">
                <a:latin typeface="Times New Roman" panose="02020603050405020304" pitchFamily="18" charset="0"/>
                <a:ea typeface="標楷體" panose="03000509000000000000" pitchFamily="65" charset="-120"/>
                <a:cs typeface="Times New Roman" panose="02020603050405020304" pitchFamily="18" charset="0"/>
              </a:rPr>
              <a:t>platform </a:t>
            </a:r>
            <a:r>
              <a:rPr lang="zh-TW" altLang="en-US" sz="4400" dirty="0" smtClean="0">
                <a:latin typeface="標楷體" panose="03000509000000000000" pitchFamily="65" charset="-120"/>
                <a:ea typeface="標楷體" panose="03000509000000000000" pitchFamily="65" charset="-120"/>
              </a:rPr>
              <a:t>放下，重複此動作直至鋼球平衡台平衡。</a:t>
            </a:r>
            <a:endParaRPr lang="zh-TW" altLang="en-US" sz="4400" dirty="0">
              <a:latin typeface="標楷體" panose="03000509000000000000" pitchFamily="65" charset="-120"/>
              <a:ea typeface="標楷體" panose="03000509000000000000" pitchFamily="65" charset="-120"/>
            </a:endParaRPr>
          </a:p>
        </p:txBody>
      </p:sp>
      <p:sp>
        <p:nvSpPr>
          <p:cNvPr id="60" name="矩形 59"/>
          <p:cNvSpPr/>
          <p:nvPr/>
        </p:nvSpPr>
        <p:spPr>
          <a:xfrm>
            <a:off x="1119379" y="38204406"/>
            <a:ext cx="27904746" cy="3778029"/>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5663627" y="14114411"/>
            <a:ext cx="13242427" cy="2591899"/>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2" name="圖片 61"/>
          <p:cNvPicPr>
            <a:picLocks noChangeAspect="1"/>
          </p:cNvPicPr>
          <p:nvPr/>
        </p:nvPicPr>
        <p:blipFill>
          <a:blip r:embed="rId9"/>
          <a:stretch>
            <a:fillRect/>
          </a:stretch>
        </p:blipFill>
        <p:spPr>
          <a:xfrm>
            <a:off x="15663626" y="16740633"/>
            <a:ext cx="13242427" cy="8168620"/>
          </a:xfrm>
          <a:prstGeom prst="rect">
            <a:avLst/>
          </a:prstGeom>
        </p:spPr>
      </p:pic>
      <p:sp>
        <p:nvSpPr>
          <p:cNvPr id="63" name="矩形 62"/>
          <p:cNvSpPr/>
          <p:nvPr/>
        </p:nvSpPr>
        <p:spPr>
          <a:xfrm>
            <a:off x="15663625" y="16740633"/>
            <a:ext cx="13242427" cy="8168620"/>
          </a:xfrm>
          <a:prstGeom prst="rect">
            <a:avLst/>
          </a:prstGeom>
          <a:noFill/>
          <a:ln w="635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4" name="圖片 63"/>
          <p:cNvPicPr>
            <a:picLocks noChangeAspect="1"/>
          </p:cNvPicPr>
          <p:nvPr/>
        </p:nvPicPr>
        <p:blipFill>
          <a:blip r:embed="rId10"/>
          <a:stretch>
            <a:fillRect/>
          </a:stretch>
        </p:blipFill>
        <p:spPr>
          <a:xfrm>
            <a:off x="15704230" y="27065348"/>
            <a:ext cx="13360626" cy="8801554"/>
          </a:xfrm>
          <a:prstGeom prst="rect">
            <a:avLst/>
          </a:prstGeom>
        </p:spPr>
      </p:pic>
    </p:spTree>
    <p:extLst>
      <p:ext uri="{BB962C8B-B14F-4D97-AF65-F5344CB8AC3E}">
        <p14:creationId xmlns:p14="http://schemas.microsoft.com/office/powerpoint/2010/main" val="411081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紅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442</Words>
  <Application>Microsoft Office PowerPoint</Application>
  <PresentationFormat>自訂</PresentationFormat>
  <Paragraphs>20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新細明體</vt:lpstr>
      <vt:lpstr>標楷體</vt:lpstr>
      <vt:lpstr>Arial</vt:lpstr>
      <vt:lpstr>Calibri</vt:lpstr>
      <vt:lpstr>Calibri Light</vt:lpstr>
      <vt:lpstr>Times New Roman</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21</cp:revision>
  <dcterms:created xsi:type="dcterms:W3CDTF">2024-05-27T12:25:19Z</dcterms:created>
  <dcterms:modified xsi:type="dcterms:W3CDTF">2024-05-27T15:39:15Z</dcterms:modified>
</cp:coreProperties>
</file>