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14274800" cy="20104100"/>
  <p:notesSz cx="14274800" cy="201041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158" y="-4290"/>
      </p:cViewPr>
      <p:guideLst>
        <p:guide orient="horz" pos="2880"/>
        <p:guide pos="2160"/>
      </p:guideLst>
    </p:cSldViewPr>
  </p:slideViewPr>
  <p:notesTextViewPr>
    <p:cViewPr>
      <p:scale>
        <a:sx n="100" d="100"/>
        <a:sy n="100" d="100"/>
      </p:scale>
      <p:origin x="0" y="0"/>
    </p:cViewPr>
  </p:notesTextViewPr>
  <p:notesViewPr>
    <p:cSldViewPr>
      <p:cViewPr varScale="1">
        <p:scale>
          <a:sx n="40" d="100"/>
          <a:sy n="40" d="100"/>
        </p:scale>
        <p:origin x="393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EF0BBBAB-3A3B-4A14-8ADC-8F74FEFE8161}"/>
              </a:ext>
            </a:extLst>
          </p:cNvPr>
          <p:cNvSpPr>
            <a:spLocks noGrp="1"/>
          </p:cNvSpPr>
          <p:nvPr>
            <p:ph type="hdr" sz="quarter"/>
          </p:nvPr>
        </p:nvSpPr>
        <p:spPr>
          <a:xfrm>
            <a:off x="0" y="0"/>
            <a:ext cx="6186488" cy="10080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2846A284-48A9-49D2-BFF4-7AC57E9D2287}"/>
              </a:ext>
            </a:extLst>
          </p:cNvPr>
          <p:cNvSpPr>
            <a:spLocks noGrp="1"/>
          </p:cNvSpPr>
          <p:nvPr>
            <p:ph type="dt" sz="quarter" idx="1"/>
          </p:nvPr>
        </p:nvSpPr>
        <p:spPr>
          <a:xfrm>
            <a:off x="8085138" y="0"/>
            <a:ext cx="6186487" cy="1008063"/>
          </a:xfrm>
          <a:prstGeom prst="rect">
            <a:avLst/>
          </a:prstGeom>
        </p:spPr>
        <p:txBody>
          <a:bodyPr vert="horz" lIns="91440" tIns="45720" rIns="91440" bIns="45720" rtlCol="0"/>
          <a:lstStyle>
            <a:lvl1pPr algn="r">
              <a:defRPr sz="1200"/>
            </a:lvl1pPr>
          </a:lstStyle>
          <a:p>
            <a:fld id="{994B94D8-0399-4236-B969-1AC79AB47FE0}" type="datetimeFigureOut">
              <a:rPr lang="zh-TW" altLang="en-US" smtClean="0"/>
              <a:t>2024/5/28</a:t>
            </a:fld>
            <a:endParaRPr lang="zh-TW" altLang="en-US"/>
          </a:p>
        </p:txBody>
      </p:sp>
      <p:sp>
        <p:nvSpPr>
          <p:cNvPr id="4" name="頁尾版面配置區 3">
            <a:extLst>
              <a:ext uri="{FF2B5EF4-FFF2-40B4-BE49-F238E27FC236}">
                <a16:creationId xmlns:a16="http://schemas.microsoft.com/office/drawing/2014/main" id="{CA5E6C25-80C3-4A62-BF5F-660BC327B2C6}"/>
              </a:ext>
            </a:extLst>
          </p:cNvPr>
          <p:cNvSpPr>
            <a:spLocks noGrp="1"/>
          </p:cNvSpPr>
          <p:nvPr>
            <p:ph type="ftr" sz="quarter" idx="2"/>
          </p:nvPr>
        </p:nvSpPr>
        <p:spPr>
          <a:xfrm>
            <a:off x="0" y="19096038"/>
            <a:ext cx="6186488" cy="100806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67E51A53-942D-4570-BC8A-EAC981057626}"/>
              </a:ext>
            </a:extLst>
          </p:cNvPr>
          <p:cNvSpPr>
            <a:spLocks noGrp="1"/>
          </p:cNvSpPr>
          <p:nvPr>
            <p:ph type="sldNum" sz="quarter" idx="3"/>
          </p:nvPr>
        </p:nvSpPr>
        <p:spPr>
          <a:xfrm>
            <a:off x="8085138" y="19096038"/>
            <a:ext cx="6186487" cy="1008062"/>
          </a:xfrm>
          <a:prstGeom prst="rect">
            <a:avLst/>
          </a:prstGeom>
        </p:spPr>
        <p:txBody>
          <a:bodyPr vert="horz" lIns="91440" tIns="45720" rIns="91440" bIns="45720" rtlCol="0" anchor="b"/>
          <a:lstStyle>
            <a:lvl1pPr algn="r">
              <a:defRPr sz="1200"/>
            </a:lvl1pPr>
          </a:lstStyle>
          <a:p>
            <a:fld id="{3D24297A-9C96-4403-9D21-E95CF01EA07B}" type="slidenum">
              <a:rPr lang="zh-TW" altLang="en-US" smtClean="0"/>
              <a:t>‹#›</a:t>
            </a:fld>
            <a:endParaRPr lang="zh-TW" altLang="en-US"/>
          </a:p>
        </p:txBody>
      </p:sp>
    </p:spTree>
    <p:extLst>
      <p:ext uri="{BB962C8B-B14F-4D97-AF65-F5344CB8AC3E}">
        <p14:creationId xmlns:p14="http://schemas.microsoft.com/office/powerpoint/2010/main" val="1574818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6186488" cy="10080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8085138" y="0"/>
            <a:ext cx="6186487" cy="1008063"/>
          </a:xfrm>
          <a:prstGeom prst="rect">
            <a:avLst/>
          </a:prstGeom>
        </p:spPr>
        <p:txBody>
          <a:bodyPr vert="horz" lIns="91440" tIns="45720" rIns="91440" bIns="45720" rtlCol="0"/>
          <a:lstStyle>
            <a:lvl1pPr algn="r">
              <a:defRPr sz="1200"/>
            </a:lvl1pPr>
          </a:lstStyle>
          <a:p>
            <a:fld id="{920899A6-23B0-434F-93C0-5568D34441D8}" type="datetimeFigureOut">
              <a:rPr lang="zh-TW" altLang="en-US" smtClean="0"/>
              <a:t>2024/5/28</a:t>
            </a:fld>
            <a:endParaRPr lang="zh-TW" altLang="en-US"/>
          </a:p>
        </p:txBody>
      </p:sp>
      <p:sp>
        <p:nvSpPr>
          <p:cNvPr id="4" name="投影片影像版面配置區 3"/>
          <p:cNvSpPr>
            <a:spLocks noGrp="1" noRot="1" noChangeAspect="1"/>
          </p:cNvSpPr>
          <p:nvPr>
            <p:ph type="sldImg" idx="2"/>
          </p:nvPr>
        </p:nvSpPr>
        <p:spPr>
          <a:xfrm>
            <a:off x="4729163" y="2513013"/>
            <a:ext cx="4816475" cy="67849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1427163" y="9675813"/>
            <a:ext cx="11420475" cy="791527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9096038"/>
            <a:ext cx="6186488" cy="100806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8085138" y="19096038"/>
            <a:ext cx="6186487" cy="1008062"/>
          </a:xfrm>
          <a:prstGeom prst="rect">
            <a:avLst/>
          </a:prstGeom>
        </p:spPr>
        <p:txBody>
          <a:bodyPr vert="horz" lIns="91440" tIns="45720" rIns="91440" bIns="45720" rtlCol="0" anchor="b"/>
          <a:lstStyle>
            <a:lvl1pPr algn="r">
              <a:defRPr sz="1200"/>
            </a:lvl1pPr>
          </a:lstStyle>
          <a:p>
            <a:fld id="{D2CC484C-5C4E-44EB-96FD-E6AEA4A95E79}" type="slidenum">
              <a:rPr lang="zh-TW" altLang="en-US" smtClean="0"/>
              <a:t>‹#›</a:t>
            </a:fld>
            <a:endParaRPr lang="zh-TW" altLang="en-US"/>
          </a:p>
        </p:txBody>
      </p:sp>
    </p:spTree>
    <p:extLst>
      <p:ext uri="{BB962C8B-B14F-4D97-AF65-F5344CB8AC3E}">
        <p14:creationId xmlns:p14="http://schemas.microsoft.com/office/powerpoint/2010/main" val="4030001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D5D93B-6855-450B-8B7E-D940CA86E4AF}"/>
              </a:ext>
            </a:extLst>
          </p:cNvPr>
          <p:cNvSpPr>
            <a:spLocks noGrp="1"/>
          </p:cNvSpPr>
          <p:nvPr>
            <p:ph type="title"/>
          </p:nvPr>
        </p:nvSpPr>
        <p:spPr>
          <a:xfrm>
            <a:off x="981075" y="1069975"/>
            <a:ext cx="12312650" cy="3886200"/>
          </a:xfrm>
          <a:prstGeom prst="rect">
            <a:avLst/>
          </a:prstGeom>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CB3A132A-A6DA-47E5-A802-522D58AF13F6}"/>
              </a:ext>
            </a:extLst>
          </p:cNvPr>
          <p:cNvSpPr>
            <a:spLocks noGrp="1"/>
          </p:cNvSpPr>
          <p:nvPr>
            <p:ph type="ftr" sz="quarter" idx="10"/>
          </p:nvPr>
        </p:nvSpPr>
        <p:spPr/>
        <p:txBody>
          <a:bodyPr/>
          <a:lstStyle/>
          <a:p>
            <a:endParaRPr lang="zh-TW" altLang="en-US"/>
          </a:p>
        </p:txBody>
      </p:sp>
      <p:sp>
        <p:nvSpPr>
          <p:cNvPr id="4" name="日期版面配置區 3">
            <a:extLst>
              <a:ext uri="{FF2B5EF4-FFF2-40B4-BE49-F238E27FC236}">
                <a16:creationId xmlns:a16="http://schemas.microsoft.com/office/drawing/2014/main" id="{2FC90250-C378-4100-9089-0A8C7FF96076}"/>
              </a:ext>
            </a:extLst>
          </p:cNvPr>
          <p:cNvSpPr>
            <a:spLocks noGrp="1"/>
          </p:cNvSpPr>
          <p:nvPr>
            <p:ph type="dt" sz="half" idx="11"/>
          </p:nvPr>
        </p:nvSpPr>
        <p:spPr/>
        <p:txBody>
          <a:bodyPr/>
          <a:lstStyle/>
          <a:p>
            <a:fld id="{1D8BD707-D9CF-40AE-B4C6-C98DA3205C09}" type="datetimeFigureOut">
              <a:rPr lang="en-US" smtClean="0"/>
              <a:t>5/28/2024</a:t>
            </a:fld>
            <a:endParaRPr lang="en-US"/>
          </a:p>
        </p:txBody>
      </p:sp>
      <p:sp>
        <p:nvSpPr>
          <p:cNvPr id="5" name="投影片編號版面配置區 4">
            <a:extLst>
              <a:ext uri="{FF2B5EF4-FFF2-40B4-BE49-F238E27FC236}">
                <a16:creationId xmlns:a16="http://schemas.microsoft.com/office/drawing/2014/main" id="{30C67A85-DB22-4FB4-B571-3E52601D7DCD}"/>
              </a:ext>
            </a:extLst>
          </p:cNvPr>
          <p:cNvSpPr>
            <a:spLocks noGrp="1"/>
          </p:cNvSpPr>
          <p:nvPr>
            <p:ph type="sldNum" sz="quarter" idx="12"/>
          </p:nvPr>
        </p:nvSpPr>
        <p:spPr/>
        <p:txBody>
          <a:bodyPr/>
          <a:lstStyle/>
          <a:p>
            <a:fld id="{B6F15528-21DE-4FAA-801E-634DDDAF4B2B}" type="slidenum">
              <a:rPr lang="en-US" altLang="zh-TW" smtClean="0"/>
              <a:t>‹#›</a:t>
            </a:fld>
            <a:endParaRPr lang="zh-TW" altLang="en-US"/>
          </a:p>
        </p:txBody>
      </p:sp>
    </p:spTree>
    <p:extLst>
      <p:ext uri="{BB962C8B-B14F-4D97-AF65-F5344CB8AC3E}">
        <p14:creationId xmlns:p14="http://schemas.microsoft.com/office/powerpoint/2010/main" val="3712587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981075" y="1069975"/>
            <a:ext cx="12312650" cy="3886200"/>
          </a:xfrm>
          <a:prstGeom prst="rect">
            <a:avLst/>
          </a:prstGeom>
        </p:spPr>
        <p:txBody>
          <a:bodyPr/>
          <a:lstStyle/>
          <a:p>
            <a:r>
              <a:rPr lang="zh-TW" altLang="en-US" smtClean="0"/>
              <a:t>按一下以編輯母片標題樣式</a:t>
            </a:r>
            <a:endParaRPr lang="zh-TW" altLang="en-US"/>
          </a:p>
        </p:txBody>
      </p:sp>
      <p:sp>
        <p:nvSpPr>
          <p:cNvPr id="3" name="頁尾版面配置區 2"/>
          <p:cNvSpPr>
            <a:spLocks noGrp="1"/>
          </p:cNvSpPr>
          <p:nvPr>
            <p:ph type="ftr" sz="quarter" idx="10"/>
          </p:nvPr>
        </p:nvSpPr>
        <p:spPr/>
        <p:txBody>
          <a:bodyPr/>
          <a:lstStyle/>
          <a:p>
            <a:endParaRPr lang="zh-TW" altLang="en-US"/>
          </a:p>
        </p:txBody>
      </p:sp>
      <p:sp>
        <p:nvSpPr>
          <p:cNvPr id="4" name="日期版面配置區 3"/>
          <p:cNvSpPr>
            <a:spLocks noGrp="1"/>
          </p:cNvSpPr>
          <p:nvPr>
            <p:ph type="dt" sz="half" idx="11"/>
          </p:nvPr>
        </p:nvSpPr>
        <p:spPr/>
        <p:txBody>
          <a:bodyPr/>
          <a:lstStyle/>
          <a:p>
            <a:fld id="{1D8BD707-D9CF-40AE-B4C6-C98DA3205C09}" type="datetimeFigureOut">
              <a:rPr lang="en-US" smtClean="0"/>
              <a:t>5/28/2024</a:t>
            </a:fld>
            <a:endParaRPr lang="en-US"/>
          </a:p>
        </p:txBody>
      </p:sp>
      <p:sp>
        <p:nvSpPr>
          <p:cNvPr id="5" name="投影片編號版面配置區 4"/>
          <p:cNvSpPr>
            <a:spLocks noGrp="1"/>
          </p:cNvSpPr>
          <p:nvPr>
            <p:ph type="sldNum" sz="quarter" idx="12"/>
          </p:nvPr>
        </p:nvSpPr>
        <p:spPr/>
        <p:txBody>
          <a:bodyPr/>
          <a:lstStyle/>
          <a:p>
            <a:fld id="{B6F15528-21DE-4FAA-801E-634DDDAF4B2B}" type="slidenum">
              <a:rPr lang="en-US" altLang="zh-TW" smtClean="0"/>
              <a:t>‹#›</a:t>
            </a:fld>
            <a:endParaRPr lang="zh-TW" altLang="en-US"/>
          </a:p>
        </p:txBody>
      </p:sp>
    </p:spTree>
    <p:extLst>
      <p:ext uri="{BB962C8B-B14F-4D97-AF65-F5344CB8AC3E}">
        <p14:creationId xmlns:p14="http://schemas.microsoft.com/office/powerpoint/2010/main" val="29299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4275435" cy="20104100"/>
          </a:xfrm>
          <a:custGeom>
            <a:avLst/>
            <a:gdLst/>
            <a:ahLst/>
            <a:cxnLst/>
            <a:rect l="l" t="t" r="r" b="b"/>
            <a:pathLst>
              <a:path w="14275435" h="20104100">
                <a:moveTo>
                  <a:pt x="0" y="20104101"/>
                </a:moveTo>
                <a:lnTo>
                  <a:pt x="14275321" y="20104101"/>
                </a:lnTo>
                <a:lnTo>
                  <a:pt x="14275321" y="0"/>
                </a:lnTo>
                <a:lnTo>
                  <a:pt x="0" y="0"/>
                </a:lnTo>
                <a:lnTo>
                  <a:pt x="0" y="20104101"/>
                </a:lnTo>
                <a:close/>
              </a:path>
            </a:pathLst>
          </a:custGeom>
          <a:solidFill>
            <a:srgbClr val="D9D9D9"/>
          </a:solidFill>
        </p:spPr>
        <p:txBody>
          <a:bodyPr wrap="square" lIns="0" tIns="0" rIns="0" bIns="0" rtlCol="0"/>
          <a:lstStyle/>
          <a:p>
            <a:endParaRPr/>
          </a:p>
        </p:txBody>
      </p:sp>
      <p:sp>
        <p:nvSpPr>
          <p:cNvPr id="17" name="bk object 17"/>
          <p:cNvSpPr/>
          <p:nvPr/>
        </p:nvSpPr>
        <p:spPr>
          <a:xfrm>
            <a:off x="507638" y="17352376"/>
            <a:ext cx="13273405" cy="547370"/>
          </a:xfrm>
          <a:custGeom>
            <a:avLst/>
            <a:gdLst/>
            <a:ahLst/>
            <a:cxnLst/>
            <a:rect l="l" t="t" r="r" b="b"/>
            <a:pathLst>
              <a:path w="13273405" h="547369">
                <a:moveTo>
                  <a:pt x="13116515" y="0"/>
                </a:moveTo>
                <a:lnTo>
                  <a:pt x="156622" y="0"/>
                </a:lnTo>
                <a:lnTo>
                  <a:pt x="125056" y="3180"/>
                </a:lnTo>
                <a:lnTo>
                  <a:pt x="69052" y="26739"/>
                </a:lnTo>
                <a:lnTo>
                  <a:pt x="26747" y="69037"/>
                </a:lnTo>
                <a:lnTo>
                  <a:pt x="3181" y="125047"/>
                </a:lnTo>
                <a:lnTo>
                  <a:pt x="0" y="156622"/>
                </a:lnTo>
                <a:lnTo>
                  <a:pt x="0" y="390297"/>
                </a:lnTo>
                <a:lnTo>
                  <a:pt x="12307" y="451277"/>
                </a:lnTo>
                <a:lnTo>
                  <a:pt x="45872" y="501060"/>
                </a:lnTo>
                <a:lnTo>
                  <a:pt x="95656" y="534617"/>
                </a:lnTo>
                <a:lnTo>
                  <a:pt x="156622" y="546920"/>
                </a:lnTo>
                <a:lnTo>
                  <a:pt x="13116515" y="546920"/>
                </a:lnTo>
                <a:lnTo>
                  <a:pt x="13177495" y="534617"/>
                </a:lnTo>
                <a:lnTo>
                  <a:pt x="13227278" y="501060"/>
                </a:lnTo>
                <a:lnTo>
                  <a:pt x="13260835" y="451277"/>
                </a:lnTo>
                <a:lnTo>
                  <a:pt x="13273138" y="390297"/>
                </a:lnTo>
                <a:lnTo>
                  <a:pt x="13273138" y="156622"/>
                </a:lnTo>
                <a:lnTo>
                  <a:pt x="13260835" y="95642"/>
                </a:lnTo>
                <a:lnTo>
                  <a:pt x="13227278" y="45859"/>
                </a:lnTo>
                <a:lnTo>
                  <a:pt x="13177495" y="12303"/>
                </a:lnTo>
                <a:lnTo>
                  <a:pt x="13116515" y="0"/>
                </a:lnTo>
                <a:close/>
              </a:path>
            </a:pathLst>
          </a:custGeom>
          <a:solidFill>
            <a:srgbClr val="7E7E7E"/>
          </a:solidFill>
        </p:spPr>
        <p:txBody>
          <a:bodyPr wrap="square" lIns="0" tIns="0" rIns="0" bIns="0" rtlCol="0"/>
          <a:lstStyle/>
          <a:p>
            <a:endParaRPr/>
          </a:p>
        </p:txBody>
      </p:sp>
      <p:sp>
        <p:nvSpPr>
          <p:cNvPr id="18" name="bk object 18"/>
          <p:cNvSpPr/>
          <p:nvPr/>
        </p:nvSpPr>
        <p:spPr>
          <a:xfrm>
            <a:off x="7485039" y="12377260"/>
            <a:ext cx="6309360" cy="547370"/>
          </a:xfrm>
          <a:custGeom>
            <a:avLst/>
            <a:gdLst/>
            <a:ahLst/>
            <a:cxnLst/>
            <a:rect l="l" t="t" r="r" b="b"/>
            <a:pathLst>
              <a:path w="6309359" h="547370">
                <a:moveTo>
                  <a:pt x="6152600" y="0"/>
                </a:moveTo>
                <a:lnTo>
                  <a:pt x="156622" y="0"/>
                </a:lnTo>
                <a:lnTo>
                  <a:pt x="125047" y="3180"/>
                </a:lnTo>
                <a:lnTo>
                  <a:pt x="69037" y="26739"/>
                </a:lnTo>
                <a:lnTo>
                  <a:pt x="26739" y="69037"/>
                </a:lnTo>
                <a:lnTo>
                  <a:pt x="3180" y="125047"/>
                </a:lnTo>
                <a:lnTo>
                  <a:pt x="0" y="156622"/>
                </a:lnTo>
                <a:lnTo>
                  <a:pt x="0" y="390297"/>
                </a:lnTo>
                <a:lnTo>
                  <a:pt x="12303" y="451277"/>
                </a:lnTo>
                <a:lnTo>
                  <a:pt x="45859" y="501060"/>
                </a:lnTo>
                <a:lnTo>
                  <a:pt x="95642" y="534617"/>
                </a:lnTo>
                <a:lnTo>
                  <a:pt x="156622" y="546920"/>
                </a:lnTo>
                <a:lnTo>
                  <a:pt x="6152600" y="546920"/>
                </a:lnTo>
                <a:lnTo>
                  <a:pt x="6213580" y="534617"/>
                </a:lnTo>
                <a:lnTo>
                  <a:pt x="6263362" y="501060"/>
                </a:lnTo>
                <a:lnTo>
                  <a:pt x="6296919" y="451277"/>
                </a:lnTo>
                <a:lnTo>
                  <a:pt x="6309222" y="390297"/>
                </a:lnTo>
                <a:lnTo>
                  <a:pt x="6309222" y="156622"/>
                </a:lnTo>
                <a:lnTo>
                  <a:pt x="6296919" y="95642"/>
                </a:lnTo>
                <a:lnTo>
                  <a:pt x="6263362" y="45859"/>
                </a:lnTo>
                <a:lnTo>
                  <a:pt x="6213580" y="12303"/>
                </a:lnTo>
                <a:lnTo>
                  <a:pt x="6152600" y="0"/>
                </a:lnTo>
                <a:close/>
              </a:path>
            </a:pathLst>
          </a:custGeom>
          <a:solidFill>
            <a:srgbClr val="7E7E7E"/>
          </a:solidFill>
        </p:spPr>
        <p:txBody>
          <a:bodyPr wrap="square" lIns="0" tIns="0" rIns="0" bIns="0" rtlCol="0"/>
          <a:lstStyle/>
          <a:p>
            <a:endParaRPr/>
          </a:p>
        </p:txBody>
      </p:sp>
      <p:sp>
        <p:nvSpPr>
          <p:cNvPr id="21" name="bk object 21"/>
          <p:cNvSpPr/>
          <p:nvPr/>
        </p:nvSpPr>
        <p:spPr>
          <a:xfrm>
            <a:off x="507638" y="6330373"/>
            <a:ext cx="6554470" cy="547370"/>
          </a:xfrm>
          <a:custGeom>
            <a:avLst/>
            <a:gdLst/>
            <a:ahLst/>
            <a:cxnLst/>
            <a:rect l="l" t="t" r="r" b="b"/>
            <a:pathLst>
              <a:path w="6554470" h="547370">
                <a:moveTo>
                  <a:pt x="6397354" y="0"/>
                </a:moveTo>
                <a:lnTo>
                  <a:pt x="156614" y="0"/>
                </a:lnTo>
                <a:lnTo>
                  <a:pt x="125051" y="3180"/>
                </a:lnTo>
                <a:lnTo>
                  <a:pt x="69050" y="26739"/>
                </a:lnTo>
                <a:lnTo>
                  <a:pt x="26747" y="69037"/>
                </a:lnTo>
                <a:lnTo>
                  <a:pt x="3181" y="125047"/>
                </a:lnTo>
                <a:lnTo>
                  <a:pt x="0" y="156622"/>
                </a:lnTo>
                <a:lnTo>
                  <a:pt x="0" y="390297"/>
                </a:lnTo>
                <a:lnTo>
                  <a:pt x="12307" y="451277"/>
                </a:lnTo>
                <a:lnTo>
                  <a:pt x="45871" y="501060"/>
                </a:lnTo>
                <a:lnTo>
                  <a:pt x="95653" y="534617"/>
                </a:lnTo>
                <a:lnTo>
                  <a:pt x="156614" y="546920"/>
                </a:lnTo>
                <a:lnTo>
                  <a:pt x="6397354" y="546920"/>
                </a:lnTo>
                <a:lnTo>
                  <a:pt x="6458334" y="534617"/>
                </a:lnTo>
                <a:lnTo>
                  <a:pt x="6508117" y="501060"/>
                </a:lnTo>
                <a:lnTo>
                  <a:pt x="6541674" y="451277"/>
                </a:lnTo>
                <a:lnTo>
                  <a:pt x="6553977" y="390297"/>
                </a:lnTo>
                <a:lnTo>
                  <a:pt x="6553977" y="156622"/>
                </a:lnTo>
                <a:lnTo>
                  <a:pt x="6541674" y="95642"/>
                </a:lnTo>
                <a:lnTo>
                  <a:pt x="6508117" y="45859"/>
                </a:lnTo>
                <a:lnTo>
                  <a:pt x="6458334" y="12303"/>
                </a:lnTo>
                <a:lnTo>
                  <a:pt x="6397354" y="0"/>
                </a:lnTo>
                <a:close/>
              </a:path>
            </a:pathLst>
          </a:custGeom>
          <a:solidFill>
            <a:srgbClr val="7E7E7E"/>
          </a:solidFill>
        </p:spPr>
        <p:txBody>
          <a:bodyPr wrap="square" lIns="0" tIns="0" rIns="0" bIns="0" rtlCol="0"/>
          <a:lstStyle/>
          <a:p>
            <a:endParaRPr/>
          </a:p>
        </p:txBody>
      </p:sp>
      <p:sp>
        <p:nvSpPr>
          <p:cNvPr id="22" name="bk object 22"/>
          <p:cNvSpPr/>
          <p:nvPr/>
        </p:nvSpPr>
        <p:spPr>
          <a:xfrm>
            <a:off x="538862" y="3146552"/>
            <a:ext cx="13192125" cy="547370"/>
          </a:xfrm>
          <a:custGeom>
            <a:avLst/>
            <a:gdLst/>
            <a:ahLst/>
            <a:cxnLst/>
            <a:rect l="l" t="t" r="r" b="b"/>
            <a:pathLst>
              <a:path w="13192125" h="547370">
                <a:moveTo>
                  <a:pt x="13034931" y="0"/>
                </a:moveTo>
                <a:lnTo>
                  <a:pt x="156614" y="0"/>
                </a:lnTo>
                <a:lnTo>
                  <a:pt x="125051" y="3180"/>
                </a:lnTo>
                <a:lnTo>
                  <a:pt x="69050" y="26739"/>
                </a:lnTo>
                <a:lnTo>
                  <a:pt x="26747" y="69037"/>
                </a:lnTo>
                <a:lnTo>
                  <a:pt x="3181" y="125047"/>
                </a:lnTo>
                <a:lnTo>
                  <a:pt x="0" y="156622"/>
                </a:lnTo>
                <a:lnTo>
                  <a:pt x="0" y="390297"/>
                </a:lnTo>
                <a:lnTo>
                  <a:pt x="12307" y="451277"/>
                </a:lnTo>
                <a:lnTo>
                  <a:pt x="45871" y="501060"/>
                </a:lnTo>
                <a:lnTo>
                  <a:pt x="95653" y="534617"/>
                </a:lnTo>
                <a:lnTo>
                  <a:pt x="156614" y="546920"/>
                </a:lnTo>
                <a:lnTo>
                  <a:pt x="13034931" y="546920"/>
                </a:lnTo>
                <a:lnTo>
                  <a:pt x="13095911" y="534617"/>
                </a:lnTo>
                <a:lnTo>
                  <a:pt x="13145693" y="501060"/>
                </a:lnTo>
                <a:lnTo>
                  <a:pt x="13179250" y="451277"/>
                </a:lnTo>
                <a:lnTo>
                  <a:pt x="13191553" y="390297"/>
                </a:lnTo>
                <a:lnTo>
                  <a:pt x="13191553" y="156622"/>
                </a:lnTo>
                <a:lnTo>
                  <a:pt x="13179250" y="95642"/>
                </a:lnTo>
                <a:lnTo>
                  <a:pt x="13145693" y="45859"/>
                </a:lnTo>
                <a:lnTo>
                  <a:pt x="13095911" y="12303"/>
                </a:lnTo>
                <a:lnTo>
                  <a:pt x="13034931" y="0"/>
                </a:lnTo>
                <a:close/>
              </a:path>
            </a:pathLst>
          </a:custGeom>
          <a:solidFill>
            <a:srgbClr val="7E7E7E"/>
          </a:solidFill>
        </p:spPr>
        <p:txBody>
          <a:bodyPr wrap="square" lIns="0" tIns="0" rIns="0" bIns="0" rtlCol="0"/>
          <a:lstStyle/>
          <a:p>
            <a:endParaRPr/>
          </a:p>
        </p:txBody>
      </p:sp>
      <p:sp>
        <p:nvSpPr>
          <p:cNvPr id="23" name="bk object 23"/>
          <p:cNvSpPr/>
          <p:nvPr/>
        </p:nvSpPr>
        <p:spPr>
          <a:xfrm>
            <a:off x="70505" y="0"/>
            <a:ext cx="14132799" cy="3131948"/>
          </a:xfrm>
          <a:prstGeom prst="rect">
            <a:avLst/>
          </a:prstGeom>
          <a:blipFill>
            <a:blip r:embed="rId4" cstate="print"/>
            <a:stretch>
              <a:fillRect/>
            </a:stretch>
          </a:blipFill>
        </p:spPr>
        <p:txBody>
          <a:bodyPr wrap="square" lIns="0" tIns="0" rIns="0" bIns="0" rtlCol="0"/>
          <a:lstStyle/>
          <a:p>
            <a:endParaRPr/>
          </a:p>
        </p:txBody>
      </p:sp>
      <p:sp>
        <p:nvSpPr>
          <p:cNvPr id="24" name="bk object 24"/>
          <p:cNvSpPr/>
          <p:nvPr/>
        </p:nvSpPr>
        <p:spPr>
          <a:xfrm>
            <a:off x="309216" y="285041"/>
            <a:ext cx="13656944" cy="19534505"/>
          </a:xfrm>
          <a:custGeom>
            <a:avLst/>
            <a:gdLst/>
            <a:ahLst/>
            <a:cxnLst/>
            <a:rect l="l" t="t" r="r" b="b"/>
            <a:pathLst>
              <a:path w="13656944" h="19534505">
                <a:moveTo>
                  <a:pt x="0" y="97280"/>
                </a:moveTo>
                <a:lnTo>
                  <a:pt x="18762" y="39831"/>
                </a:lnTo>
                <a:lnTo>
                  <a:pt x="66508" y="4960"/>
                </a:lnTo>
                <a:lnTo>
                  <a:pt x="97247" y="0"/>
                </a:lnTo>
                <a:lnTo>
                  <a:pt x="13559608" y="0"/>
                </a:lnTo>
                <a:lnTo>
                  <a:pt x="13617057" y="18771"/>
                </a:lnTo>
                <a:lnTo>
                  <a:pt x="13651928" y="66535"/>
                </a:lnTo>
                <a:lnTo>
                  <a:pt x="13656889" y="97280"/>
                </a:lnTo>
                <a:lnTo>
                  <a:pt x="13656889" y="19436767"/>
                </a:lnTo>
                <a:lnTo>
                  <a:pt x="13638117" y="19494201"/>
                </a:lnTo>
                <a:lnTo>
                  <a:pt x="13590353" y="19529057"/>
                </a:lnTo>
                <a:lnTo>
                  <a:pt x="13559608" y="19534014"/>
                </a:lnTo>
                <a:lnTo>
                  <a:pt x="97247" y="19534014"/>
                </a:lnTo>
                <a:lnTo>
                  <a:pt x="39813" y="19515252"/>
                </a:lnTo>
                <a:lnTo>
                  <a:pt x="4957" y="19467506"/>
                </a:lnTo>
                <a:lnTo>
                  <a:pt x="0" y="19436767"/>
                </a:lnTo>
                <a:lnTo>
                  <a:pt x="0" y="97280"/>
                </a:lnTo>
                <a:close/>
              </a:path>
            </a:pathLst>
          </a:custGeom>
          <a:ln w="50360">
            <a:solidFill>
              <a:srgbClr val="FFFFFF"/>
            </a:solidFill>
          </a:ln>
        </p:spPr>
        <p:txBody>
          <a:bodyPr wrap="square" lIns="0" tIns="0" rIns="0" bIns="0" rtlCol="0"/>
          <a:lstStyle/>
          <a:p>
            <a:endParaRPr/>
          </a:p>
        </p:txBody>
      </p:sp>
      <p:sp>
        <p:nvSpPr>
          <p:cNvPr id="27" name="bk object 27"/>
          <p:cNvSpPr/>
          <p:nvPr/>
        </p:nvSpPr>
        <p:spPr>
          <a:xfrm>
            <a:off x="7253994" y="1933861"/>
            <a:ext cx="395325" cy="528286"/>
          </a:xfrm>
          <a:prstGeom prst="rect">
            <a:avLst/>
          </a:prstGeom>
          <a:blipFill>
            <a:blip r:embed="rId5" cstate="print"/>
            <a:stretch>
              <a:fillRect/>
            </a:stretch>
          </a:blipFill>
        </p:spPr>
        <p:txBody>
          <a:bodyPr wrap="square" lIns="0" tIns="0" rIns="0" bIns="0" rtlCol="0"/>
          <a:lstStyle/>
          <a:p>
            <a:endParaRPr/>
          </a:p>
        </p:txBody>
      </p:sp>
      <p:sp>
        <p:nvSpPr>
          <p:cNvPr id="4" name="Holder 4"/>
          <p:cNvSpPr>
            <a:spLocks noGrp="1"/>
          </p:cNvSpPr>
          <p:nvPr>
            <p:ph type="ftr" sz="quarter" idx="5"/>
          </p:nvPr>
        </p:nvSpPr>
        <p:spPr>
          <a:xfrm>
            <a:off x="4855591" y="18696814"/>
            <a:ext cx="4569968"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4057" y="18696814"/>
            <a:ext cx="3284664"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6" name="Holder 6"/>
          <p:cNvSpPr>
            <a:spLocks noGrp="1"/>
          </p:cNvSpPr>
          <p:nvPr>
            <p:ph type="sldNum" sz="quarter" idx="7"/>
          </p:nvPr>
        </p:nvSpPr>
        <p:spPr>
          <a:xfrm>
            <a:off x="10282428" y="18696814"/>
            <a:ext cx="3284664"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標題版面配置區 6"/>
          <p:cNvSpPr>
            <a:spLocks noGrp="1"/>
          </p:cNvSpPr>
          <p:nvPr>
            <p:ph type="title"/>
          </p:nvPr>
        </p:nvSpPr>
        <p:spPr>
          <a:xfrm>
            <a:off x="981075" y="1069975"/>
            <a:ext cx="12312650" cy="38862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19" name="bk object 21"/>
          <p:cNvSpPr/>
          <p:nvPr userDrawn="1"/>
        </p:nvSpPr>
        <p:spPr>
          <a:xfrm>
            <a:off x="538862" y="12388744"/>
            <a:ext cx="6554470" cy="547370"/>
          </a:xfrm>
          <a:custGeom>
            <a:avLst/>
            <a:gdLst/>
            <a:ahLst/>
            <a:cxnLst/>
            <a:rect l="l" t="t" r="r" b="b"/>
            <a:pathLst>
              <a:path w="6554470" h="547370">
                <a:moveTo>
                  <a:pt x="6397354" y="0"/>
                </a:moveTo>
                <a:lnTo>
                  <a:pt x="156614" y="0"/>
                </a:lnTo>
                <a:lnTo>
                  <a:pt x="125051" y="3180"/>
                </a:lnTo>
                <a:lnTo>
                  <a:pt x="69050" y="26739"/>
                </a:lnTo>
                <a:lnTo>
                  <a:pt x="26747" y="69037"/>
                </a:lnTo>
                <a:lnTo>
                  <a:pt x="3181" y="125047"/>
                </a:lnTo>
                <a:lnTo>
                  <a:pt x="0" y="156622"/>
                </a:lnTo>
                <a:lnTo>
                  <a:pt x="0" y="390297"/>
                </a:lnTo>
                <a:lnTo>
                  <a:pt x="12307" y="451277"/>
                </a:lnTo>
                <a:lnTo>
                  <a:pt x="45871" y="501060"/>
                </a:lnTo>
                <a:lnTo>
                  <a:pt x="95653" y="534617"/>
                </a:lnTo>
                <a:lnTo>
                  <a:pt x="156614" y="546920"/>
                </a:lnTo>
                <a:lnTo>
                  <a:pt x="6397354" y="546920"/>
                </a:lnTo>
                <a:lnTo>
                  <a:pt x="6458334" y="534617"/>
                </a:lnTo>
                <a:lnTo>
                  <a:pt x="6508117" y="501060"/>
                </a:lnTo>
                <a:lnTo>
                  <a:pt x="6541674" y="451277"/>
                </a:lnTo>
                <a:lnTo>
                  <a:pt x="6553977" y="390297"/>
                </a:lnTo>
                <a:lnTo>
                  <a:pt x="6553977" y="156622"/>
                </a:lnTo>
                <a:lnTo>
                  <a:pt x="6541674" y="95642"/>
                </a:lnTo>
                <a:lnTo>
                  <a:pt x="6508117" y="45859"/>
                </a:lnTo>
                <a:lnTo>
                  <a:pt x="6458334" y="12303"/>
                </a:lnTo>
                <a:lnTo>
                  <a:pt x="6397354" y="0"/>
                </a:lnTo>
                <a:close/>
              </a:path>
            </a:pathLst>
          </a:custGeom>
          <a:solidFill>
            <a:srgbClr val="7E7E7E"/>
          </a:solidFill>
        </p:spPr>
        <p:txBody>
          <a:bodyPr wrap="square" lIns="0" tIns="0" rIns="0" bIns="0" rtlCol="0"/>
          <a:lstStyle/>
          <a:p>
            <a:endParaRPr/>
          </a:p>
        </p:txBody>
      </p:sp>
      <p:sp>
        <p:nvSpPr>
          <p:cNvPr id="25" name="bk object 18"/>
          <p:cNvSpPr/>
          <p:nvPr userDrawn="1"/>
        </p:nvSpPr>
        <p:spPr>
          <a:xfrm>
            <a:off x="7485039" y="6330372"/>
            <a:ext cx="6309360" cy="547370"/>
          </a:xfrm>
          <a:custGeom>
            <a:avLst/>
            <a:gdLst/>
            <a:ahLst/>
            <a:cxnLst/>
            <a:rect l="l" t="t" r="r" b="b"/>
            <a:pathLst>
              <a:path w="6309359" h="547370">
                <a:moveTo>
                  <a:pt x="6152600" y="0"/>
                </a:moveTo>
                <a:lnTo>
                  <a:pt x="156622" y="0"/>
                </a:lnTo>
                <a:lnTo>
                  <a:pt x="125047" y="3180"/>
                </a:lnTo>
                <a:lnTo>
                  <a:pt x="69037" y="26739"/>
                </a:lnTo>
                <a:lnTo>
                  <a:pt x="26739" y="69037"/>
                </a:lnTo>
                <a:lnTo>
                  <a:pt x="3180" y="125047"/>
                </a:lnTo>
                <a:lnTo>
                  <a:pt x="0" y="156622"/>
                </a:lnTo>
                <a:lnTo>
                  <a:pt x="0" y="390297"/>
                </a:lnTo>
                <a:lnTo>
                  <a:pt x="12303" y="451277"/>
                </a:lnTo>
                <a:lnTo>
                  <a:pt x="45859" y="501060"/>
                </a:lnTo>
                <a:lnTo>
                  <a:pt x="95642" y="534617"/>
                </a:lnTo>
                <a:lnTo>
                  <a:pt x="156622" y="546920"/>
                </a:lnTo>
                <a:lnTo>
                  <a:pt x="6152600" y="546920"/>
                </a:lnTo>
                <a:lnTo>
                  <a:pt x="6213580" y="534617"/>
                </a:lnTo>
                <a:lnTo>
                  <a:pt x="6263362" y="501060"/>
                </a:lnTo>
                <a:lnTo>
                  <a:pt x="6296919" y="451277"/>
                </a:lnTo>
                <a:lnTo>
                  <a:pt x="6309222" y="390297"/>
                </a:lnTo>
                <a:lnTo>
                  <a:pt x="6309222" y="156622"/>
                </a:lnTo>
                <a:lnTo>
                  <a:pt x="6296919" y="95642"/>
                </a:lnTo>
                <a:lnTo>
                  <a:pt x="6263362" y="45859"/>
                </a:lnTo>
                <a:lnTo>
                  <a:pt x="6213580" y="12303"/>
                </a:lnTo>
                <a:lnTo>
                  <a:pt x="6152600" y="0"/>
                </a:lnTo>
                <a:close/>
              </a:path>
            </a:pathLst>
          </a:custGeom>
          <a:solidFill>
            <a:srgbClr val="7E7E7E"/>
          </a:solidFill>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29F7D30-5D08-4BF1-A676-F5B373672523}"/>
              </a:ext>
            </a:extLst>
          </p:cNvPr>
          <p:cNvSpPr/>
          <p:nvPr/>
        </p:nvSpPr>
        <p:spPr>
          <a:xfrm>
            <a:off x="12119758" y="374650"/>
            <a:ext cx="1715893" cy="1659731"/>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046C9F85-CEDF-4B6D-9206-5FE2A0EF7FEA}"/>
              </a:ext>
            </a:extLst>
          </p:cNvPr>
          <p:cNvSpPr txBox="1"/>
          <p:nvPr/>
        </p:nvSpPr>
        <p:spPr>
          <a:xfrm>
            <a:off x="660180" y="3173285"/>
            <a:ext cx="12999572" cy="484748"/>
          </a:xfrm>
          <a:prstGeom prst="rect">
            <a:avLst/>
          </a:prstGeom>
        </p:spPr>
        <p:txBody>
          <a:bodyPr vert="horz" wrap="square" lIns="0" tIns="0" rIns="0" bIns="0" rtlCol="0">
            <a:spAutoFit/>
          </a:bodyPr>
          <a:lstStyle/>
          <a:p>
            <a:pPr marL="252095" algn="ctr">
              <a:lnSpc>
                <a:spcPct val="100000"/>
              </a:lnSpc>
              <a:spcBef>
                <a:spcPts val="1485"/>
              </a:spcBef>
            </a:pPr>
            <a:r>
              <a:rPr lang="zh-TW" altLang="en-US" sz="3150" dirty="0" smtClean="0">
                <a:solidFill>
                  <a:schemeClr val="bg1"/>
                </a:solidFill>
                <a:latin typeface="標楷體" panose="03000509000000000000" pitchFamily="65" charset="-120"/>
                <a:ea typeface="標楷體" panose="03000509000000000000" pitchFamily="65" charset="-120"/>
              </a:rPr>
              <a:t>摘要</a:t>
            </a:r>
            <a:endParaRPr lang="en-US" altLang="zh-TW" sz="3150" dirty="0" smtClean="0">
              <a:solidFill>
                <a:schemeClr val="bg1"/>
              </a:solidFill>
              <a:latin typeface="標楷體" panose="03000509000000000000" pitchFamily="65" charset="-120"/>
              <a:ea typeface="標楷體" panose="03000509000000000000" pitchFamily="65" charset="-120"/>
            </a:endParaRPr>
          </a:p>
        </p:txBody>
      </p:sp>
      <p:sp>
        <p:nvSpPr>
          <p:cNvPr id="6" name="object 6">
            <a:extLst>
              <a:ext uri="{FF2B5EF4-FFF2-40B4-BE49-F238E27FC236}">
                <a16:creationId xmlns:a16="http://schemas.microsoft.com/office/drawing/2014/main" id="{AB6EEEE9-83C7-4416-9A0A-F961030D6A6E}"/>
              </a:ext>
            </a:extLst>
          </p:cNvPr>
          <p:cNvSpPr txBox="1"/>
          <p:nvPr/>
        </p:nvSpPr>
        <p:spPr>
          <a:xfrm>
            <a:off x="555371" y="6342276"/>
            <a:ext cx="6240561" cy="2700739"/>
          </a:xfrm>
          <a:prstGeom prst="rect">
            <a:avLst/>
          </a:prstGeom>
        </p:spPr>
        <p:txBody>
          <a:bodyPr vert="horz" wrap="square" lIns="0" tIns="0" rIns="0" bIns="0" rtlCol="0">
            <a:spAutoFit/>
          </a:bodyPr>
          <a:lstStyle/>
          <a:p>
            <a:pPr marL="191770" algn="ctr">
              <a:lnSpc>
                <a:spcPct val="100000"/>
              </a:lnSpc>
            </a:pPr>
            <a:r>
              <a:rPr sz="3150" spc="20" dirty="0">
                <a:solidFill>
                  <a:srgbClr val="FFFFFF"/>
                </a:solidFill>
                <a:latin typeface="標楷體"/>
                <a:cs typeface="標楷體"/>
              </a:rPr>
              <a:t>機構設計</a:t>
            </a:r>
            <a:endParaRPr sz="3150" dirty="0">
              <a:latin typeface="標楷體"/>
              <a:cs typeface="標楷體"/>
            </a:endParaRPr>
          </a:p>
          <a:p>
            <a:pPr marL="268605" algn="just"/>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專案</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製作過程中團隊的資訊共享至關重要，而版本控制則是協同設計的核心。我們借助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ODDO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中的產品生命週期管理功能，指派組員們進行分工並記錄產品製造過程中的每個步驟，如果在專案製作中出現</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錯誤，</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我們能夠快速定位問題並</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解決。</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object 12">
            <a:extLst>
              <a:ext uri="{FF2B5EF4-FFF2-40B4-BE49-F238E27FC236}">
                <a16:creationId xmlns:a16="http://schemas.microsoft.com/office/drawing/2014/main" id="{F2806080-7144-4570-BA31-2E3C8863B507}"/>
              </a:ext>
            </a:extLst>
          </p:cNvPr>
          <p:cNvSpPr txBox="1"/>
          <p:nvPr/>
        </p:nvSpPr>
        <p:spPr>
          <a:xfrm>
            <a:off x="7076640" y="6342277"/>
            <a:ext cx="6759011" cy="2604558"/>
          </a:xfrm>
          <a:prstGeom prst="rect">
            <a:avLst/>
          </a:prstGeom>
        </p:spPr>
        <p:txBody>
          <a:bodyPr vert="horz" wrap="square" lIns="0" tIns="0" rIns="0" bIns="0" rtlCol="0">
            <a:spAutoFit/>
          </a:bodyPr>
          <a:lstStyle/>
          <a:p>
            <a:pPr marL="355600" algn="ctr"/>
            <a:r>
              <a:rPr sz="3150" spc="20" dirty="0" err="1" smtClean="0">
                <a:solidFill>
                  <a:srgbClr val="FFFFFF"/>
                </a:solidFill>
                <a:latin typeface="標楷體"/>
                <a:cs typeface="標楷體"/>
              </a:rPr>
              <a:t>控制原理</a:t>
            </a:r>
            <a:endParaRPr lang="en-US" sz="3150" spc="20" dirty="0" smtClean="0">
              <a:solidFill>
                <a:srgbClr val="FFFFFF"/>
              </a:solidFill>
              <a:latin typeface="標楷體"/>
              <a:cs typeface="標楷體"/>
            </a:endParaRPr>
          </a:p>
          <a:p>
            <a:pPr marL="355600"/>
            <a:r>
              <a:rPr lang="zh-TW" altLang="en-US" sz="2400" dirty="0" smtClean="0">
                <a:latin typeface="標楷體" panose="03000509000000000000" pitchFamily="65" charset="-120"/>
                <a:ea typeface="標楷體" panose="03000509000000000000" pitchFamily="65" charset="-120"/>
              </a:rPr>
              <a:t>    我們</a:t>
            </a:r>
            <a:r>
              <a:rPr lang="zh-TW" altLang="en-US" sz="2400" dirty="0">
                <a:latin typeface="標楷體" panose="03000509000000000000" pitchFamily="65" charset="-120"/>
                <a:ea typeface="標楷體" panose="03000509000000000000" pitchFamily="65" charset="-120"/>
              </a:rPr>
              <a:t>以鋼球平衡台作為專題的主體，然後寫程式驅動雷射測距感測器當鋼球遠離</a:t>
            </a:r>
            <a:r>
              <a:rPr lang="zh-TW" altLang="en-US" sz="2400" dirty="0" smtClean="0">
                <a:latin typeface="標楷體" panose="03000509000000000000" pitchFamily="65" charset="-120"/>
                <a:ea typeface="標楷體" panose="03000509000000000000" pitchFamily="65" charset="-120"/>
              </a:rPr>
              <a:t>時</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400" dirty="0">
                <a:latin typeface="標楷體" panose="03000509000000000000" pitchFamily="65" charset="-120"/>
                <a:ea typeface="標楷體" panose="03000509000000000000" pitchFamily="65" charset="-120"/>
              </a:rPr>
              <a:t>，當鋼球靠近</a:t>
            </a:r>
            <a:r>
              <a:rPr lang="zh-TW" altLang="en-US" sz="2400" dirty="0" smtClean="0">
                <a:latin typeface="標楷體" panose="03000509000000000000" pitchFamily="65" charset="-120"/>
                <a:ea typeface="標楷體" panose="03000509000000000000" pitchFamily="65" charset="-120"/>
              </a:rPr>
              <a:t>時 </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platform </a:t>
            </a:r>
            <a:r>
              <a:rPr lang="zh-TW" altLang="en-US" sz="2400" dirty="0">
                <a:latin typeface="標楷體" panose="03000509000000000000" pitchFamily="65" charset="-120"/>
                <a:ea typeface="標楷體" panose="03000509000000000000" pitchFamily="65" charset="-120"/>
              </a:rPr>
              <a:t>放下，重複此動作直至鋼球平衡台平衡。</a:t>
            </a:r>
          </a:p>
          <a:p>
            <a:pPr marL="355600" algn="ctr">
              <a:lnSpc>
                <a:spcPct val="100000"/>
              </a:lnSpc>
            </a:pPr>
            <a:endParaRPr sz="3150" spc="20" dirty="0" err="1" smtClean="0">
              <a:solidFill>
                <a:srgbClr val="FFFFFF"/>
              </a:solidFill>
              <a:latin typeface="標楷體"/>
              <a:cs typeface="標楷體"/>
            </a:endParaRPr>
          </a:p>
        </p:txBody>
      </p:sp>
      <p:sp>
        <p:nvSpPr>
          <p:cNvPr id="9" name="object 24">
            <a:extLst>
              <a:ext uri="{FF2B5EF4-FFF2-40B4-BE49-F238E27FC236}">
                <a16:creationId xmlns:a16="http://schemas.microsoft.com/office/drawing/2014/main" id="{589C2402-E7AF-426E-BD4D-3A8B288B7301}"/>
              </a:ext>
            </a:extLst>
          </p:cNvPr>
          <p:cNvSpPr txBox="1"/>
          <p:nvPr/>
        </p:nvSpPr>
        <p:spPr>
          <a:xfrm>
            <a:off x="555371" y="17379147"/>
            <a:ext cx="13209191" cy="2469907"/>
          </a:xfrm>
          <a:prstGeom prst="rect">
            <a:avLst/>
          </a:prstGeom>
        </p:spPr>
        <p:txBody>
          <a:bodyPr vert="horz" wrap="square" lIns="0" tIns="0" rIns="0" bIns="0" rtlCol="0">
            <a:spAutoFit/>
          </a:bodyPr>
          <a:lstStyle/>
          <a:p>
            <a:pPr marR="674370" algn="ctr">
              <a:lnSpc>
                <a:spcPct val="100000"/>
              </a:lnSpc>
            </a:pPr>
            <a:r>
              <a:rPr sz="3150" spc="20" dirty="0" err="1">
                <a:solidFill>
                  <a:srgbClr val="FFFFFF"/>
                </a:solidFill>
                <a:latin typeface="標楷體"/>
                <a:cs typeface="標楷體"/>
              </a:rPr>
              <a:t>結論</a:t>
            </a:r>
            <a:endParaRPr lang="en-US" altLang="zh-TW" sz="3150" spc="20" dirty="0">
              <a:solidFill>
                <a:srgbClr val="FFFFFF"/>
              </a:solidFill>
              <a:latin typeface="標楷體"/>
              <a:cs typeface="標楷體"/>
            </a:endParaRPr>
          </a:p>
          <a:p>
            <a:pPr marL="268605" algn="just">
              <a:spcBef>
                <a:spcPts val="310"/>
              </a:spcBef>
            </a:pPr>
            <a:r>
              <a:rPr lang="zh-TW" altLang="en-US" sz="2400" dirty="0" smtClean="0">
                <a:latin typeface="標楷體" panose="03000509000000000000" pitchFamily="65" charset="-120"/>
                <a:ea typeface="標楷體" panose="03000509000000000000" pitchFamily="65" charset="-120"/>
              </a:rPr>
              <a:t>    在</a:t>
            </a:r>
            <a:r>
              <a:rPr lang="zh-TW" altLang="en-US" sz="2400" dirty="0">
                <a:latin typeface="標楷體" panose="03000509000000000000" pitchFamily="65" charset="-120"/>
                <a:ea typeface="標楷體" panose="03000509000000000000" pitchFamily="65" charset="-120"/>
              </a:rPr>
              <a:t>本次的專題中，我們使用 </a:t>
            </a:r>
            <a:r>
              <a:rPr lang="en-US" altLang="zh-TW" sz="2400" dirty="0" err="1">
                <a:latin typeface="標楷體" panose="03000509000000000000" pitchFamily="65" charset="-120"/>
                <a:ea typeface="標楷體" panose="03000509000000000000" pitchFamily="65" charset="-120"/>
              </a:rPr>
              <a:t>Odoo</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作為產品設計的基底，並且結合</a:t>
            </a:r>
            <a:r>
              <a:rPr lang="en-US" altLang="zh-TW" sz="2400" dirty="0">
                <a:latin typeface="標楷體" panose="03000509000000000000" pitchFamily="65" charset="-120"/>
                <a:ea typeface="標楷體" panose="03000509000000000000" pitchFamily="65" charset="-120"/>
              </a:rPr>
              <a:t>SolidWorks </a:t>
            </a:r>
            <a:r>
              <a:rPr lang="zh-TW" altLang="en-US" sz="2400" dirty="0">
                <a:latin typeface="標楷體" panose="03000509000000000000" pitchFamily="65" charset="-120"/>
                <a:ea typeface="標楷體" panose="03000509000000000000" pitchFamily="65" charset="-120"/>
              </a:rPr>
              <a:t>和 </a:t>
            </a:r>
            <a:r>
              <a:rPr lang="en-US" altLang="zh-TW" sz="2400" dirty="0" err="1">
                <a:latin typeface="標楷體" panose="03000509000000000000" pitchFamily="65" charset="-120"/>
                <a:ea typeface="標楷體" panose="03000509000000000000" pitchFamily="65" charset="-120"/>
              </a:rPr>
              <a:t>Coppeliasim</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設計零件及模擬再加入 </a:t>
            </a:r>
            <a:r>
              <a:rPr lang="en-US" altLang="zh-TW" sz="2400" dirty="0" err="1">
                <a:latin typeface="標楷體" panose="03000509000000000000" pitchFamily="65" charset="-120"/>
                <a:ea typeface="標楷體" panose="03000509000000000000" pitchFamily="65" charset="-120"/>
              </a:rPr>
              <a:t>github</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進行協同，最後使用 </a:t>
            </a:r>
            <a:r>
              <a:rPr lang="en-US" altLang="zh-TW" sz="2400" dirty="0">
                <a:latin typeface="標楷體" panose="03000509000000000000" pitchFamily="65" charset="-120"/>
                <a:ea typeface="標楷體" panose="03000509000000000000" pitchFamily="65" charset="-120"/>
              </a:rPr>
              <a:t>3D </a:t>
            </a:r>
            <a:r>
              <a:rPr lang="zh-TW" altLang="en-US" sz="2400" dirty="0">
                <a:latin typeface="標楷體" panose="03000509000000000000" pitchFamily="65" charset="-120"/>
                <a:ea typeface="標楷體" panose="03000509000000000000" pitchFamily="65" charset="-120"/>
              </a:rPr>
              <a:t>列印列印零件加以組裝然後配合機電控制實現從零開始生產並且製造出一個產品。在這個專裡我們學到了每種程式不同功用，並使用各個程式的優缺點加以揉合後產生一加一大於二的功效。</a:t>
            </a:r>
            <a:endParaRPr lang="en-US" altLang="zh-TW" sz="2400" dirty="0">
              <a:latin typeface="標楷體" panose="03000509000000000000" pitchFamily="65" charset="-120"/>
              <a:ea typeface="標楷體" panose="03000509000000000000" pitchFamily="65" charset="-120"/>
            </a:endParaRPr>
          </a:p>
          <a:p>
            <a:pPr marL="268605" algn="just">
              <a:spcBef>
                <a:spcPts val="310"/>
              </a:spcBef>
            </a:pPr>
            <a:endParaRPr lang="en-US" altLang="zh-TW" sz="2800" spc="4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文字方塊 9"/>
          <p:cNvSpPr txBox="1"/>
          <p:nvPr/>
        </p:nvSpPr>
        <p:spPr>
          <a:xfrm>
            <a:off x="295799" y="318961"/>
            <a:ext cx="13323054" cy="2616101"/>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國立虎尾科技大學   </a:t>
            </a:r>
            <a:endParaRPr lang="en-US" altLang="zh-TW" sz="4000" dirty="0" smtClean="0">
              <a:solidFill>
                <a:schemeClr val="bg1"/>
              </a:solidFill>
              <a:latin typeface="標楷體" panose="03000509000000000000" pitchFamily="65" charset="-120"/>
              <a:ea typeface="標楷體" panose="03000509000000000000" pitchFamily="65" charset="-120"/>
            </a:endParaRPr>
          </a:p>
          <a:p>
            <a:r>
              <a:rPr lang="zh-TW" altLang="en-US" sz="4000" dirty="0" smtClean="0">
                <a:solidFill>
                  <a:schemeClr val="bg1"/>
                </a:solidFill>
                <a:latin typeface="標楷體" panose="03000509000000000000" pitchFamily="65" charset="-120"/>
                <a:ea typeface="標楷體" panose="03000509000000000000" pitchFamily="65" charset="-120"/>
              </a:rPr>
              <a:t>機械</a:t>
            </a:r>
            <a:r>
              <a:rPr lang="zh-TW" altLang="en-US" sz="4000" dirty="0">
                <a:solidFill>
                  <a:schemeClr val="bg1"/>
                </a:solidFill>
                <a:latin typeface="標楷體" panose="03000509000000000000" pitchFamily="65" charset="-120"/>
                <a:ea typeface="標楷體" panose="03000509000000000000" pitchFamily="65" charset="-120"/>
              </a:rPr>
              <a:t>設計工程系暨精密機械工程</a:t>
            </a:r>
            <a:r>
              <a:rPr lang="zh-TW" altLang="en-US" sz="4000" dirty="0" smtClean="0">
                <a:solidFill>
                  <a:schemeClr val="bg1"/>
                </a:solidFill>
                <a:latin typeface="標楷體" panose="03000509000000000000" pitchFamily="65" charset="-120"/>
                <a:ea typeface="標楷體" panose="03000509000000000000" pitchFamily="65" charset="-120"/>
              </a:rPr>
              <a:t>科</a:t>
            </a:r>
            <a:endParaRPr lang="en-US" altLang="zh-TW" sz="4000" dirty="0" smtClean="0">
              <a:solidFill>
                <a:schemeClr val="bg1"/>
              </a:solidFill>
              <a:latin typeface="標楷體" panose="03000509000000000000" pitchFamily="65" charset="-120"/>
              <a:ea typeface="標楷體" panose="03000509000000000000" pitchFamily="65" charset="-120"/>
            </a:endParaRPr>
          </a:p>
          <a:p>
            <a:r>
              <a:rPr lang="en-US" altLang="zh-TW" sz="36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sz="3600" dirty="0">
                <a:solidFill>
                  <a:schemeClr val="bg1"/>
                </a:solidFill>
                <a:latin typeface="標楷體" panose="03000509000000000000" pitchFamily="65" charset="-120"/>
                <a:ea typeface="標楷體" panose="03000509000000000000" pitchFamily="65" charset="-120"/>
              </a:rPr>
              <a:t>在協同設計上的應用 </a:t>
            </a:r>
            <a:r>
              <a:rPr lang="en-US" altLang="zh-TW" sz="3600" dirty="0">
                <a:solidFill>
                  <a:schemeClr val="bg1"/>
                </a:solidFill>
                <a:latin typeface="標楷體" panose="03000509000000000000" pitchFamily="65" charset="-120"/>
                <a:ea typeface="標楷體" panose="03000509000000000000" pitchFamily="65" charset="-120"/>
              </a:rPr>
              <a:t>- </a:t>
            </a:r>
            <a:r>
              <a:rPr lang="zh-TW" altLang="en-US" sz="3600" dirty="0">
                <a:solidFill>
                  <a:schemeClr val="bg1"/>
                </a:solidFill>
                <a:latin typeface="標楷體" panose="03000509000000000000" pitchFamily="65" charset="-120"/>
                <a:ea typeface="標楷體" panose="03000509000000000000" pitchFamily="65" charset="-120"/>
              </a:rPr>
              <a:t>以鋼球平衡台設計為例</a:t>
            </a:r>
          </a:p>
          <a:p>
            <a:r>
              <a:rPr lang="en-US" altLang="zh-TW" sz="2000" b="1" dirty="0" smtClean="0">
                <a:solidFill>
                  <a:schemeClr val="accent6">
                    <a:lumMod val="60000"/>
                    <a:lumOff val="40000"/>
                  </a:schemeClr>
                </a:solidFill>
                <a:latin typeface="Times New Roman" panose="02020603050405020304" pitchFamily="18" charset="0"/>
                <a:cs typeface="Times New Roman" panose="02020603050405020304" pitchFamily="18" charset="0"/>
              </a:rPr>
              <a:t>Application </a:t>
            </a:r>
            <a:r>
              <a:rPr lang="en-US" altLang="zh-TW" sz="2000" b="1" dirty="0">
                <a:solidFill>
                  <a:schemeClr val="accent6">
                    <a:lumMod val="60000"/>
                    <a:lumOff val="40000"/>
                  </a:schemeClr>
                </a:solidFill>
                <a:latin typeface="Times New Roman" panose="02020603050405020304" pitchFamily="18" charset="0"/>
                <a:cs typeface="Times New Roman" panose="02020603050405020304" pitchFamily="18" charset="0"/>
              </a:rPr>
              <a:t>of ODOO PLM in collaborative design - taking the Design of Steel Ball Balancing Platform as an example</a:t>
            </a:r>
          </a:p>
          <a:p>
            <a:r>
              <a:rPr lang="zh-TW" altLang="en-US" sz="2800" b="1" dirty="0" smtClean="0">
                <a:latin typeface="標楷體" panose="03000509000000000000" pitchFamily="65" charset="-120"/>
                <a:ea typeface="標楷體" panose="03000509000000000000" pitchFamily="65" charset="-120"/>
              </a:rPr>
              <a:t>指導</a:t>
            </a:r>
            <a:r>
              <a:rPr lang="zh-TW" altLang="en-US" sz="2800" b="1" dirty="0">
                <a:latin typeface="標楷體" panose="03000509000000000000" pitchFamily="65" charset="-120"/>
                <a:ea typeface="標楷體" panose="03000509000000000000" pitchFamily="65" charset="-120"/>
              </a:rPr>
              <a:t>教授</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嚴家銘 教授            參與學生</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陳岳檉、蔡弦霖、鄭立揚、謝鴻元</a:t>
            </a:r>
            <a:endParaRPr lang="zh-TW" altLang="en-US" sz="2800" b="1" dirty="0">
              <a:solidFill>
                <a:schemeClr val="bg1"/>
              </a:solidFill>
              <a:latin typeface="標楷體" panose="03000509000000000000" pitchFamily="65" charset="-120"/>
              <a:ea typeface="標楷體" panose="03000509000000000000" pitchFamily="65" charset="-120"/>
            </a:endParaRPr>
          </a:p>
        </p:txBody>
      </p:sp>
      <p:pic>
        <p:nvPicPr>
          <p:cNvPr id="11" name="圖片 10"/>
          <p:cNvPicPr>
            <a:picLocks noChangeAspect="1"/>
          </p:cNvPicPr>
          <p:nvPr/>
        </p:nvPicPr>
        <p:blipFill>
          <a:blip r:embed="rId3"/>
          <a:stretch>
            <a:fillRect/>
          </a:stretch>
        </p:blipFill>
        <p:spPr>
          <a:xfrm>
            <a:off x="836079" y="9147809"/>
            <a:ext cx="5959853" cy="3020083"/>
          </a:xfrm>
          <a:prstGeom prst="rect">
            <a:avLst/>
          </a:prstGeom>
          <a:ln w="63500">
            <a:noFill/>
          </a:ln>
        </p:spPr>
        <p:style>
          <a:lnRef idx="2">
            <a:schemeClr val="accent5"/>
          </a:lnRef>
          <a:fillRef idx="1">
            <a:schemeClr val="lt1"/>
          </a:fillRef>
          <a:effectRef idx="0">
            <a:schemeClr val="accent5"/>
          </a:effectRef>
          <a:fontRef idx="minor">
            <a:schemeClr val="dk1"/>
          </a:fontRef>
        </p:style>
      </p:pic>
      <p:pic>
        <p:nvPicPr>
          <p:cNvPr id="18" name="圖片 17"/>
          <p:cNvPicPr>
            <a:picLocks noChangeAspect="1"/>
          </p:cNvPicPr>
          <p:nvPr/>
        </p:nvPicPr>
        <p:blipFill>
          <a:blip r:embed="rId4"/>
          <a:stretch>
            <a:fillRect/>
          </a:stretch>
        </p:blipFill>
        <p:spPr>
          <a:xfrm>
            <a:off x="7518399" y="8603787"/>
            <a:ext cx="6280769" cy="3564105"/>
          </a:xfrm>
          <a:prstGeom prst="rect">
            <a:avLst/>
          </a:prstGeom>
        </p:spPr>
      </p:pic>
      <p:sp>
        <p:nvSpPr>
          <p:cNvPr id="19" name="文字方塊 18"/>
          <p:cNvSpPr txBox="1"/>
          <p:nvPr/>
        </p:nvSpPr>
        <p:spPr>
          <a:xfrm>
            <a:off x="836079" y="3658033"/>
            <a:ext cx="12999572" cy="295465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    本</a:t>
            </a:r>
            <a:r>
              <a:rPr lang="zh-TW" altLang="en-US" sz="2400" dirty="0">
                <a:latin typeface="標楷體" panose="03000509000000000000" pitchFamily="65" charset="-120"/>
                <a:ea typeface="標楷體" panose="03000509000000000000" pitchFamily="65" charset="-120"/>
              </a:rPr>
              <a:t>研究旨在探討如何</a:t>
            </a:r>
            <a:r>
              <a:rPr lang="zh-TW" altLang="en-US" sz="2400" dirty="0" smtClean="0">
                <a:latin typeface="標楷體" panose="03000509000000000000" pitchFamily="65" charset="-120"/>
                <a:ea typeface="標楷體" panose="03000509000000000000" pitchFamily="65" charset="-120"/>
              </a:rPr>
              <a:t>利用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ODOO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PLM </a:t>
            </a:r>
            <a:r>
              <a:rPr lang="zh-TW" altLang="en-US" sz="2400" dirty="0">
                <a:latin typeface="標楷體" panose="03000509000000000000" pitchFamily="65" charset="-120"/>
                <a:ea typeface="標楷體" panose="03000509000000000000" pitchFamily="65" charset="-120"/>
              </a:rPr>
              <a:t>進行協同設計，</a:t>
            </a:r>
            <a:r>
              <a:rPr lang="zh-TW" altLang="en-US" sz="2400" dirty="0" smtClean="0">
                <a:latin typeface="標楷體" panose="03000509000000000000" pitchFamily="65" charset="-120"/>
                <a:ea typeface="標楷體" panose="03000509000000000000" pitchFamily="65" charset="-120"/>
              </a:rPr>
              <a:t>以此提高</a:t>
            </a:r>
            <a:r>
              <a:rPr lang="zh-TW" altLang="en-US" sz="2400" dirty="0">
                <a:latin typeface="標楷體" panose="03000509000000000000" pitchFamily="65" charset="-120"/>
                <a:ea typeface="標楷體" panose="03000509000000000000" pitchFamily="65" charset="-120"/>
              </a:rPr>
              <a:t>團隊合作效率和品質。通過</a:t>
            </a:r>
            <a:r>
              <a:rPr lang="zh-TW" altLang="en-US" sz="2400" dirty="0" smtClean="0">
                <a:latin typeface="標楷體" panose="03000509000000000000" pitchFamily="65" charset="-120"/>
                <a:ea typeface="標楷體" panose="03000509000000000000" pitchFamily="65" charset="-120"/>
              </a:rPr>
              <a:t>分析</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sz="2400" dirty="0" smtClean="0">
                <a:latin typeface="標楷體" panose="03000509000000000000" pitchFamily="65" charset="-120"/>
                <a:ea typeface="標楷體" panose="03000509000000000000" pitchFamily="65" charset="-120"/>
              </a:rPr>
              <a:t>在</a:t>
            </a:r>
            <a:r>
              <a:rPr lang="zh-TW" altLang="en-US" sz="2400" dirty="0">
                <a:latin typeface="標楷體" panose="03000509000000000000" pitchFamily="65" charset="-120"/>
                <a:ea typeface="標楷體" panose="03000509000000000000" pitchFamily="65" charset="-120"/>
              </a:rPr>
              <a:t>協同設計過程</a:t>
            </a:r>
            <a:r>
              <a:rPr lang="zh-TW" altLang="en-US" sz="2400" dirty="0" smtClean="0">
                <a:latin typeface="標楷體" panose="03000509000000000000" pitchFamily="65" charset="-120"/>
                <a:ea typeface="標楷體" panose="03000509000000000000" pitchFamily="65" charset="-120"/>
              </a:rPr>
              <a:t>中應用</a:t>
            </a:r>
            <a:r>
              <a:rPr lang="zh-TW" altLang="en-US" sz="2400" dirty="0">
                <a:latin typeface="標楷體" panose="03000509000000000000" pitchFamily="65" charset="-120"/>
                <a:ea typeface="標楷體" panose="03000509000000000000" pitchFamily="65" charset="-120"/>
              </a:rPr>
              <a:t>效果</a:t>
            </a:r>
            <a:r>
              <a:rPr lang="zh-TW" altLang="en-US" sz="2400" dirty="0" smtClean="0">
                <a:latin typeface="標楷體" panose="03000509000000000000" pitchFamily="65" charset="-120"/>
                <a:ea typeface="標楷體" panose="03000509000000000000" pitchFamily="65" charset="-120"/>
              </a:rPr>
              <a:t>， 並</a:t>
            </a:r>
            <a:r>
              <a:rPr lang="zh-TW" altLang="en-US" sz="2400" dirty="0">
                <a:latin typeface="標楷體" panose="03000509000000000000" pitchFamily="65" charset="-120"/>
                <a:ea typeface="標楷體" panose="03000509000000000000" pitchFamily="65" charset="-120"/>
              </a:rPr>
              <a:t>提出相關的優化建議，以改善設計流程並推動協同設計的應用。</a:t>
            </a:r>
          </a:p>
          <a:p>
            <a:r>
              <a:rPr lang="zh-TW" altLang="en-US" sz="2400" dirty="0" smtClean="0">
                <a:latin typeface="標楷體" panose="03000509000000000000" pitchFamily="65" charset="-120"/>
                <a:ea typeface="標楷體" panose="03000509000000000000" pitchFamily="65" charset="-120"/>
              </a:rPr>
              <a:t>    以</a:t>
            </a:r>
            <a:r>
              <a:rPr lang="zh-TW" altLang="en-US" sz="2400" dirty="0">
                <a:latin typeface="標楷體" panose="03000509000000000000" pitchFamily="65" charset="-120"/>
                <a:ea typeface="標楷體" panose="03000509000000000000" pitchFamily="65" charset="-120"/>
              </a:rPr>
              <a:t>鋼球平衡台設計為例，我們將透過 </a:t>
            </a:r>
            <a:r>
              <a:rPr lang="en-US" altLang="zh-TW" sz="2400" dirty="0">
                <a:latin typeface="標楷體" panose="03000509000000000000" pitchFamily="65" charset="-120"/>
                <a:ea typeface="標楷體" panose="03000509000000000000" pitchFamily="65" charset="-120"/>
              </a:rPr>
              <a:t>ODOO PLM </a:t>
            </a:r>
            <a:r>
              <a:rPr lang="zh-TW" altLang="en-US" sz="2400" dirty="0">
                <a:latin typeface="標楷體" panose="03000509000000000000" pitchFamily="65" charset="-120"/>
                <a:ea typeface="標楷體" panose="03000509000000000000" pitchFamily="65" charset="-120"/>
              </a:rPr>
              <a:t>和 </a:t>
            </a:r>
            <a:r>
              <a:rPr lang="en-US" altLang="zh-TW" sz="2400" dirty="0">
                <a:latin typeface="標楷體" panose="03000509000000000000" pitchFamily="65" charset="-120"/>
                <a:ea typeface="標楷體" panose="03000509000000000000" pitchFamily="65" charset="-120"/>
              </a:rPr>
              <a:t>GitHub </a:t>
            </a:r>
            <a:r>
              <a:rPr lang="zh-TW" altLang="en-US" sz="2400" dirty="0">
                <a:latin typeface="標楷體" panose="03000509000000000000" pitchFamily="65" charset="-120"/>
                <a:ea typeface="標楷體" panose="03000509000000000000" pitchFamily="65" charset="-120"/>
              </a:rPr>
              <a:t>進行協同設計、管理、製造執行及整合功能</a:t>
            </a:r>
            <a:r>
              <a:rPr lang="zh-TW" altLang="en-US" sz="2400" dirty="0" smtClean="0">
                <a:latin typeface="標楷體" panose="03000509000000000000" pitchFamily="65" charset="-120"/>
                <a:ea typeface="標楷體" panose="03000509000000000000" pitchFamily="65" charset="-120"/>
              </a:rPr>
              <a:t>。設計過程</a:t>
            </a:r>
            <a:r>
              <a:rPr lang="zh-TW" altLang="en-US" sz="2400" dirty="0">
                <a:latin typeface="標楷體" panose="03000509000000000000" pitchFamily="65" charset="-120"/>
                <a:ea typeface="標楷體" panose="03000509000000000000" pitchFamily="65" charset="-120"/>
              </a:rPr>
              <a:t>中，我們將</a:t>
            </a:r>
            <a:r>
              <a:rPr lang="zh-TW" altLang="en-US" sz="2400" dirty="0" smtClean="0">
                <a:latin typeface="標楷體" panose="03000509000000000000" pitchFamily="65" charset="-120"/>
                <a:ea typeface="標楷體" panose="03000509000000000000" pitchFamily="65" charset="-120"/>
              </a:rPr>
              <a:t>使用</a:t>
            </a:r>
            <a:r>
              <a:rPr lang="en-US" altLang="zh-TW" sz="2400" dirty="0" err="1" smtClean="0">
                <a:latin typeface="Times New Roman" panose="02020603050405020304" pitchFamily="18" charset="0"/>
                <a:ea typeface="標楷體" panose="03000509000000000000" pitchFamily="65" charset="-120"/>
                <a:cs typeface="Times New Roman" panose="02020603050405020304" pitchFamily="18" charset="0"/>
              </a:rPr>
              <a:t>Geogebra</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err="1" smtClean="0">
                <a:latin typeface="Times New Roman" panose="02020603050405020304" pitchFamily="18" charset="0"/>
                <a:ea typeface="標楷體" panose="03000509000000000000" pitchFamily="65" charset="-120"/>
                <a:cs typeface="Times New Roman" panose="02020603050405020304" pitchFamily="18" charset="0"/>
              </a:rPr>
              <a:t>Onshape</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標楷體" panose="03000509000000000000" pitchFamily="65" charset="-120"/>
                <a:ea typeface="標楷體" panose="03000509000000000000" pitchFamily="65" charset="-120"/>
              </a:rPr>
              <a:t>和 </a:t>
            </a:r>
            <a:r>
              <a:rPr lang="en-US" altLang="zh-TW" sz="2400" dirty="0" err="1">
                <a:latin typeface="標楷體" panose="03000509000000000000" pitchFamily="65" charset="-120"/>
                <a:ea typeface="標楷體" panose="03000509000000000000" pitchFamily="65" charset="-120"/>
              </a:rPr>
              <a:t>Solidworks</a:t>
            </a:r>
            <a:r>
              <a:rPr lang="en-US" altLang="zh-TW"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等</a:t>
            </a:r>
            <a:r>
              <a:rPr lang="zh-TW" altLang="en-US" sz="2400" dirty="0">
                <a:latin typeface="標楷體" panose="03000509000000000000" pitchFamily="65" charset="-120"/>
                <a:ea typeface="標楷體" panose="03000509000000000000" pitchFamily="65" charset="-120"/>
              </a:rPr>
              <a:t>工具設計機構，並透過 </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Python </a:t>
            </a:r>
            <a:r>
              <a:rPr lang="zh-TW" altLang="en-US" sz="2400" dirty="0">
                <a:latin typeface="標楷體" panose="03000509000000000000" pitchFamily="65" charset="-120"/>
                <a:ea typeface="標楷體" panose="03000509000000000000" pitchFamily="65" charset="-120"/>
              </a:rPr>
              <a:t>進行</a:t>
            </a:r>
            <a:r>
              <a:rPr lang="en-US" altLang="zh-TW" sz="2400" dirty="0">
                <a:latin typeface="標楷體" panose="03000509000000000000" pitchFamily="65" charset="-120"/>
                <a:ea typeface="標楷體" panose="03000509000000000000" pitchFamily="65" charset="-120"/>
              </a:rPr>
              <a:t>PID </a:t>
            </a:r>
            <a:r>
              <a:rPr lang="zh-TW" altLang="en-US" sz="2400" dirty="0">
                <a:latin typeface="標楷體" panose="03000509000000000000" pitchFamily="65" charset="-120"/>
                <a:ea typeface="標楷體" panose="03000509000000000000" pitchFamily="65" charset="-120"/>
              </a:rPr>
              <a:t>控制模擬。</a:t>
            </a:r>
            <a:r>
              <a:rPr lang="zh-TW" altLang="en-US" sz="2400" dirty="0" smtClean="0">
                <a:latin typeface="標楷體" panose="03000509000000000000" pitchFamily="65" charset="-120"/>
                <a:ea typeface="標楷體" panose="03000509000000000000" pitchFamily="65" charset="-120"/>
              </a:rPr>
              <a:t>同時使用</a:t>
            </a:r>
            <a:r>
              <a:rPr lang="zh-TW" altLang="en-US" sz="2400" dirty="0">
                <a:latin typeface="標楷體" panose="03000509000000000000" pitchFamily="65" charset="-120"/>
                <a:ea typeface="標楷體" panose="03000509000000000000" pitchFamily="65" charset="-120"/>
              </a:rPr>
              <a:t>自行維護</a:t>
            </a:r>
            <a:r>
              <a:rPr lang="zh-TW" altLang="en-US" sz="2400" dirty="0" smtClean="0">
                <a:latin typeface="標楷體" panose="03000509000000000000" pitchFamily="65" charset="-120"/>
                <a:ea typeface="標楷體" panose="03000509000000000000" pitchFamily="65" charset="-120"/>
              </a:rPr>
              <a:t>的</a:t>
            </a:r>
            <a:r>
              <a:rPr lang="en-US" altLang="zh-TW" sz="2400" dirty="0" smtClean="0">
                <a:latin typeface="標楷體" panose="03000509000000000000" pitchFamily="65" charset="-120"/>
                <a:ea typeface="標楷體" panose="03000509000000000000" pitchFamily="65" charset="-120"/>
              </a:rPr>
              <a:t>3D</a:t>
            </a:r>
            <a:r>
              <a:rPr lang="zh-TW" altLang="en-US" sz="2400" dirty="0" smtClean="0">
                <a:latin typeface="標楷體" panose="03000509000000000000" pitchFamily="65" charset="-120"/>
                <a:ea typeface="標楷體" panose="03000509000000000000" pitchFamily="65" charset="-120"/>
              </a:rPr>
              <a:t>列印</a:t>
            </a:r>
            <a:r>
              <a:rPr lang="zh-TW" altLang="en-US" sz="2400" dirty="0">
                <a:latin typeface="標楷體" panose="03000509000000000000" pitchFamily="65" charset="-120"/>
                <a:ea typeface="標楷體" panose="03000509000000000000" pitchFamily="65" charset="-120"/>
              </a:rPr>
              <a:t>機製作所需零件，實現虛實整合之目標。最後</a:t>
            </a:r>
            <a:r>
              <a:rPr lang="zh-TW" altLang="en-US" sz="2400" dirty="0" smtClean="0">
                <a:latin typeface="標楷體" panose="03000509000000000000" pitchFamily="65" charset="-120"/>
                <a:ea typeface="標楷體" panose="03000509000000000000" pitchFamily="65" charset="-120"/>
              </a:rPr>
              <a:t>根據</a:t>
            </a:r>
            <a:r>
              <a:rPr lang="en-US" altLang="zh-TW" sz="2400" dirty="0" smtClean="0">
                <a:latin typeface="標楷體" panose="03000509000000000000" pitchFamily="65" charset="-120"/>
                <a:ea typeface="標楷體" panose="03000509000000000000" pitchFamily="65" charset="-120"/>
              </a:rPr>
              <a:t>ODOO </a:t>
            </a:r>
            <a:r>
              <a:rPr lang="en-US" altLang="zh-TW" sz="2400" dirty="0">
                <a:latin typeface="標楷體" panose="03000509000000000000" pitchFamily="65" charset="-120"/>
                <a:ea typeface="標楷體" panose="03000509000000000000" pitchFamily="65" charset="-120"/>
              </a:rPr>
              <a:t>PLM </a:t>
            </a:r>
            <a:r>
              <a:rPr lang="zh-TW" altLang="en-US" sz="2400" dirty="0" smtClean="0">
                <a:latin typeface="標楷體" panose="03000509000000000000" pitchFamily="65" charset="-120"/>
                <a:ea typeface="標楷體" panose="03000509000000000000" pitchFamily="65" charset="-120"/>
              </a:rPr>
              <a:t>和</a:t>
            </a:r>
            <a:r>
              <a:rPr lang="en-US" altLang="zh-TW" sz="2400" dirty="0" smtClean="0">
                <a:latin typeface="標楷體" panose="03000509000000000000" pitchFamily="65" charset="-120"/>
                <a:ea typeface="標楷體" panose="03000509000000000000" pitchFamily="65" charset="-120"/>
              </a:rPr>
              <a:t>GitHub</a:t>
            </a:r>
            <a:r>
              <a:rPr lang="zh-TW" altLang="en-US" sz="2400" dirty="0" smtClean="0">
                <a:latin typeface="標楷體" panose="03000509000000000000" pitchFamily="65" charset="-120"/>
                <a:ea typeface="標楷體" panose="03000509000000000000" pitchFamily="65" charset="-120"/>
              </a:rPr>
              <a:t>的</a:t>
            </a:r>
            <a:r>
              <a:rPr lang="zh-TW" altLang="en-US" sz="2400" dirty="0">
                <a:latin typeface="標楷體" panose="03000509000000000000" pitchFamily="65" charset="-120"/>
                <a:ea typeface="標楷體" panose="03000509000000000000" pitchFamily="65" charset="-120"/>
              </a:rPr>
              <a:t>記錄歷程，評估協同作業的工作模式。</a:t>
            </a:r>
          </a:p>
          <a:p>
            <a:endParaRPr lang="zh-TW" altLang="en-US" dirty="0"/>
          </a:p>
        </p:txBody>
      </p:sp>
      <p:sp>
        <p:nvSpPr>
          <p:cNvPr id="21" name="文字方塊 20"/>
          <p:cNvSpPr txBox="1"/>
          <p:nvPr/>
        </p:nvSpPr>
        <p:spPr>
          <a:xfrm>
            <a:off x="555371" y="12338050"/>
            <a:ext cx="6488781" cy="854080"/>
          </a:xfrm>
          <a:prstGeom prst="rect">
            <a:avLst/>
          </a:prstGeom>
          <a:noFill/>
        </p:spPr>
        <p:txBody>
          <a:bodyPr wrap="square" rtlCol="0">
            <a:spAutoFit/>
          </a:bodyPr>
          <a:lstStyle/>
          <a:p>
            <a:pPr algn="ctr"/>
            <a:r>
              <a:rPr lang="zh-TW" altLang="en-US" sz="3150" dirty="0">
                <a:solidFill>
                  <a:schemeClr val="bg1"/>
                </a:solidFill>
                <a:latin typeface="標楷體" panose="03000509000000000000" pitchFamily="65" charset="-120"/>
                <a:ea typeface="標楷體" panose="03000509000000000000" pitchFamily="65" charset="-120"/>
              </a:rPr>
              <a:t>各零件列印成品</a:t>
            </a:r>
          </a:p>
          <a:p>
            <a:endParaRPr lang="zh-TW" altLang="en-US" dirty="0"/>
          </a:p>
        </p:txBody>
      </p:sp>
      <p:pic>
        <p:nvPicPr>
          <p:cNvPr id="22" name="圖片 21"/>
          <p:cNvPicPr>
            <a:picLocks noChangeAspect="1"/>
          </p:cNvPicPr>
          <p:nvPr/>
        </p:nvPicPr>
        <p:blipFill>
          <a:blip r:embed="rId5"/>
          <a:stretch>
            <a:fillRect/>
          </a:stretch>
        </p:blipFill>
        <p:spPr>
          <a:xfrm rot="16200000">
            <a:off x="1337286" y="12530455"/>
            <a:ext cx="1793712" cy="2796123"/>
          </a:xfrm>
          <a:prstGeom prst="rect">
            <a:avLst/>
          </a:prstGeom>
        </p:spPr>
      </p:pic>
      <p:pic>
        <p:nvPicPr>
          <p:cNvPr id="23" name="圖片 22"/>
          <p:cNvPicPr>
            <a:picLocks noChangeAspect="1"/>
          </p:cNvPicPr>
          <p:nvPr/>
        </p:nvPicPr>
        <p:blipFill>
          <a:blip r:embed="rId6"/>
          <a:stretch>
            <a:fillRect/>
          </a:stretch>
        </p:blipFill>
        <p:spPr>
          <a:xfrm rot="16200000">
            <a:off x="1351165" y="14666908"/>
            <a:ext cx="1765951" cy="2796121"/>
          </a:xfrm>
          <a:prstGeom prst="rect">
            <a:avLst/>
          </a:prstGeom>
        </p:spPr>
      </p:pic>
      <p:pic>
        <p:nvPicPr>
          <p:cNvPr id="24" name="圖片 23"/>
          <p:cNvPicPr>
            <a:picLocks noChangeAspect="1"/>
          </p:cNvPicPr>
          <p:nvPr/>
        </p:nvPicPr>
        <p:blipFill>
          <a:blip r:embed="rId7"/>
          <a:stretch>
            <a:fillRect/>
          </a:stretch>
        </p:blipFill>
        <p:spPr>
          <a:xfrm>
            <a:off x="4032984" y="13031662"/>
            <a:ext cx="2748965" cy="1793712"/>
          </a:xfrm>
          <a:prstGeom prst="rect">
            <a:avLst/>
          </a:prstGeom>
        </p:spPr>
      </p:pic>
      <p:pic>
        <p:nvPicPr>
          <p:cNvPr id="25" name="圖片 24"/>
          <p:cNvPicPr>
            <a:picLocks noChangeAspect="1"/>
          </p:cNvPicPr>
          <p:nvPr/>
        </p:nvPicPr>
        <p:blipFill>
          <a:blip r:embed="rId8"/>
          <a:stretch>
            <a:fillRect/>
          </a:stretch>
        </p:blipFill>
        <p:spPr>
          <a:xfrm>
            <a:off x="4032984" y="15181994"/>
            <a:ext cx="2748966" cy="1765952"/>
          </a:xfrm>
          <a:prstGeom prst="rect">
            <a:avLst/>
          </a:prstGeom>
        </p:spPr>
      </p:pic>
      <p:sp>
        <p:nvSpPr>
          <p:cNvPr id="28" name="文字方塊 27"/>
          <p:cNvSpPr txBox="1"/>
          <p:nvPr/>
        </p:nvSpPr>
        <p:spPr>
          <a:xfrm>
            <a:off x="7425765" y="12338050"/>
            <a:ext cx="6373404" cy="577081"/>
          </a:xfrm>
          <a:prstGeom prst="rect">
            <a:avLst/>
          </a:prstGeom>
          <a:noFill/>
        </p:spPr>
        <p:txBody>
          <a:bodyPr wrap="square" rtlCol="0">
            <a:spAutoFit/>
          </a:bodyPr>
          <a:lstStyle/>
          <a:p>
            <a:pPr algn="ctr"/>
            <a:r>
              <a:rPr lang="zh-TW" altLang="en-US" sz="3150" dirty="0">
                <a:solidFill>
                  <a:schemeClr val="bg1"/>
                </a:solidFill>
                <a:latin typeface="標楷體" panose="03000509000000000000" pitchFamily="65" charset="-120"/>
                <a:ea typeface="標楷體" panose="03000509000000000000" pitchFamily="65" charset="-120"/>
              </a:rPr>
              <a:t>成品</a:t>
            </a:r>
          </a:p>
        </p:txBody>
      </p:sp>
      <p:sp>
        <p:nvSpPr>
          <p:cNvPr id="29" name="文字方塊 28"/>
          <p:cNvSpPr txBox="1"/>
          <p:nvPr/>
        </p:nvSpPr>
        <p:spPr>
          <a:xfrm>
            <a:off x="834743" y="14732708"/>
            <a:ext cx="2796122" cy="461665"/>
          </a:xfrm>
          <a:prstGeom prst="rect">
            <a:avLst/>
          </a:prstGeom>
          <a:noFill/>
        </p:spPr>
        <p:txBody>
          <a:bodyPr wrap="square" rtlCol="0">
            <a:spAutoFit/>
          </a:bodyPr>
          <a:lstStyle/>
          <a:p>
            <a:pPr algn="ctr"/>
            <a:r>
              <a:rPr lang="en-US" altLang="zh-TW" sz="2400" dirty="0">
                <a:latin typeface="Times New Roman" panose="02020603050405020304" pitchFamily="18" charset="0"/>
                <a:cs typeface="Times New Roman" panose="02020603050405020304" pitchFamily="18" charset="0"/>
              </a:rPr>
              <a:t>base</a:t>
            </a:r>
            <a:endParaRPr lang="zh-TW" altLang="en-US" sz="2400" dirty="0">
              <a:latin typeface="Times New Roman" panose="02020603050405020304" pitchFamily="18" charset="0"/>
              <a:cs typeface="Times New Roman" panose="02020603050405020304" pitchFamily="18" charset="0"/>
            </a:endParaRPr>
          </a:p>
        </p:txBody>
      </p:sp>
      <p:sp>
        <p:nvSpPr>
          <p:cNvPr id="30" name="文字方塊 29"/>
          <p:cNvSpPr txBox="1"/>
          <p:nvPr/>
        </p:nvSpPr>
        <p:spPr>
          <a:xfrm>
            <a:off x="4034319" y="14780859"/>
            <a:ext cx="2796122" cy="461665"/>
          </a:xfrm>
          <a:prstGeom prst="rect">
            <a:avLst/>
          </a:prstGeom>
          <a:noFill/>
        </p:spPr>
        <p:txBody>
          <a:bodyPr wrap="square" rtlCol="0">
            <a:spAutoFit/>
          </a:bodyPr>
          <a:lstStyle/>
          <a:p>
            <a:pPr algn="ctr"/>
            <a:r>
              <a:rPr lang="en-US" altLang="zh-TW" sz="2400" dirty="0" smtClean="0">
                <a:latin typeface="Times New Roman" panose="02020603050405020304" pitchFamily="18" charset="0"/>
                <a:cs typeface="Times New Roman" panose="02020603050405020304" pitchFamily="18" charset="0"/>
              </a:rPr>
              <a:t>platform</a:t>
            </a:r>
            <a:endParaRPr lang="zh-TW" altLang="en-US" sz="2400" dirty="0">
              <a:latin typeface="Times New Roman" panose="02020603050405020304" pitchFamily="18" charset="0"/>
              <a:cs typeface="Times New Roman" panose="02020603050405020304" pitchFamily="18" charset="0"/>
            </a:endParaRPr>
          </a:p>
        </p:txBody>
      </p:sp>
      <p:sp>
        <p:nvSpPr>
          <p:cNvPr id="31" name="文字方塊 30"/>
          <p:cNvSpPr txBox="1"/>
          <p:nvPr/>
        </p:nvSpPr>
        <p:spPr>
          <a:xfrm>
            <a:off x="834743" y="16897151"/>
            <a:ext cx="2821704" cy="461665"/>
          </a:xfrm>
          <a:prstGeom prst="rect">
            <a:avLst/>
          </a:prstGeom>
          <a:noFill/>
        </p:spPr>
        <p:txBody>
          <a:bodyPr wrap="square" rtlCol="0">
            <a:spAutoFit/>
          </a:bodyPr>
          <a:lstStyle/>
          <a:p>
            <a:pPr algn="ctr"/>
            <a:r>
              <a:rPr lang="en-US" altLang="zh-TW" sz="2400" dirty="0" smtClean="0">
                <a:latin typeface="Times New Roman" panose="02020603050405020304" pitchFamily="18" charset="0"/>
                <a:cs typeface="Times New Roman" panose="02020603050405020304" pitchFamily="18" charset="0"/>
              </a:rPr>
              <a:t>link</a:t>
            </a:r>
            <a:endParaRPr lang="zh-TW" altLang="en-US" sz="2400" dirty="0">
              <a:latin typeface="Times New Roman" panose="02020603050405020304" pitchFamily="18" charset="0"/>
              <a:cs typeface="Times New Roman" panose="02020603050405020304" pitchFamily="18" charset="0"/>
            </a:endParaRPr>
          </a:p>
        </p:txBody>
      </p:sp>
      <p:sp>
        <p:nvSpPr>
          <p:cNvPr id="32" name="文字方塊 31"/>
          <p:cNvSpPr txBox="1"/>
          <p:nvPr/>
        </p:nvSpPr>
        <p:spPr>
          <a:xfrm>
            <a:off x="4009405" y="16882780"/>
            <a:ext cx="2796122" cy="461665"/>
          </a:xfrm>
          <a:prstGeom prst="rect">
            <a:avLst/>
          </a:prstGeom>
          <a:noFill/>
        </p:spPr>
        <p:txBody>
          <a:bodyPr wrap="square" rtlCol="0">
            <a:spAutoFit/>
          </a:bodyPr>
          <a:lstStyle/>
          <a:p>
            <a:pPr algn="ctr"/>
            <a:r>
              <a:rPr lang="en-US" altLang="zh-TW" sz="2400" dirty="0" smtClean="0">
                <a:latin typeface="Times New Roman" panose="02020603050405020304" pitchFamily="18" charset="0"/>
                <a:cs typeface="Times New Roman" panose="02020603050405020304" pitchFamily="18" charset="0"/>
              </a:rPr>
              <a:t>support</a:t>
            </a:r>
            <a:endParaRPr lang="zh-TW" altLang="en-US" sz="2400" dirty="0">
              <a:latin typeface="Times New Roman" panose="02020603050405020304" pitchFamily="18" charset="0"/>
              <a:cs typeface="Times New Roman" panose="02020603050405020304" pitchFamily="18" charset="0"/>
            </a:endParaRPr>
          </a:p>
        </p:txBody>
      </p:sp>
      <p:pic>
        <p:nvPicPr>
          <p:cNvPr id="33" name="圖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8683338" y="11866719"/>
            <a:ext cx="3916285" cy="6246163"/>
          </a:xfrm>
          <a:prstGeom prst="rect">
            <a:avLst/>
          </a:prstGeom>
        </p:spPr>
      </p:pic>
      <p:sp>
        <p:nvSpPr>
          <p:cNvPr id="34" name="文字方塊 33"/>
          <p:cNvSpPr txBox="1"/>
          <p:nvPr/>
        </p:nvSpPr>
        <p:spPr>
          <a:xfrm>
            <a:off x="9243420" y="16901751"/>
            <a:ext cx="2796122" cy="461665"/>
          </a:xfrm>
          <a:prstGeom prst="rect">
            <a:avLst/>
          </a:prstGeom>
          <a:noFill/>
        </p:spPr>
        <p:txBody>
          <a:bodyPr wrap="square" rtlCol="0">
            <a:spAutoFit/>
          </a:bodyPr>
          <a:lstStyle/>
          <a:p>
            <a:pPr algn="ctr"/>
            <a:r>
              <a:rPr lang="en-US" altLang="zh-TW" sz="2400" dirty="0" smtClean="0">
                <a:latin typeface="Times New Roman" panose="02020603050405020304" pitchFamily="18" charset="0"/>
                <a:cs typeface="Times New Roman" panose="02020603050405020304" pitchFamily="18" charset="0"/>
              </a:rPr>
              <a:t>assemble</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481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423</Words>
  <Application>Microsoft Office PowerPoint</Application>
  <PresentationFormat>自訂</PresentationFormat>
  <Paragraphs>21</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新細明體</vt:lpstr>
      <vt:lpstr>標楷體</vt:lpstr>
      <vt:lpstr>Calibri</vt:lpstr>
      <vt:lpstr>Times New Roman</vt:lpstr>
      <vt:lpstr>Office Theme</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郭政賢1007961</dc:creator>
  <cp:lastModifiedBy>Windows 使用者</cp:lastModifiedBy>
  <cp:revision>14</cp:revision>
  <dcterms:created xsi:type="dcterms:W3CDTF">2023-01-09T08:00:09Z</dcterms:created>
  <dcterms:modified xsi:type="dcterms:W3CDTF">2024-05-28T12:44:49Z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2023-01-08T00:00:00Z</vt:filetime>
  </property>
  <property fmtid="{D5CDD505-2E9C-101B-9397-08002B2CF9AE}" pid="3" name="Creator">
    <vt:lpwstr>Microsoft® PowerPoint® 2019</vt:lpwstr>
  </property>
  <property fmtid="{D5CDD505-2E9C-101B-9397-08002B2CF9AE}" pid="4" name="LastSaved">
    <vt:filetime>2023-01-08T00:00:00Z</vt:filetime>
  </property>
</Properties>
</file>