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Montserrat SemiBold" panose="000007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因為學校課務組沒有留存資料,所以決定使用爬蟲程式到校務網站進行資料抓取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先設定好校務網站的網址,打開瀏覽器前往</a:t>
            </a:r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到了查詢首頁後進行對按鈕檢查</a:t>
            </a:r>
            <a:endParaRPr/>
          </a:p>
        </p:txBody>
      </p:sp>
      <p:sp>
        <p:nvSpPr>
          <p:cNvPr id="295" name="Google Shape;29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可以看到年度與學期的按鈕叫做DropDownList1</a:t>
            </a:r>
            <a:endParaRPr/>
          </a:p>
        </p:txBody>
      </p:sp>
      <p:sp>
        <p:nvSpPr>
          <p:cNvPr id="304" name="Google Shape;30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點開細節可以看到每個選項的value是學年度與學期序的組合,因此可以設定爬蟲程式的select函式對想要的學年學期進行選擇</a:t>
            </a:r>
            <a:endParaRPr/>
          </a:p>
        </p:txBody>
      </p:sp>
      <p:sp>
        <p:nvSpPr>
          <p:cNvPr id="312" name="Google Shape;31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接著是課程的選擇,可以查找到其叫做DropDownList2</a:t>
            </a:r>
            <a:endParaRPr/>
          </a:p>
        </p:txBody>
      </p:sp>
      <p:sp>
        <p:nvSpPr>
          <p:cNvPr id="320" name="Google Shape;32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因為所需資料為當學年度當學期序的所有課程資料,因此找到全部的選項為value=1,將其設定在爬蟲程式上</a:t>
            </a:r>
            <a:endParaRPr/>
          </a:p>
        </p:txBody>
      </p:sp>
      <p:sp>
        <p:nvSpPr>
          <p:cNvPr id="327" name="Google Shape;32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接著是學院,找到其為DropDownList3</a:t>
            </a:r>
            <a:endParaRPr/>
          </a:p>
        </p:txBody>
      </p:sp>
      <p:sp>
        <p:nvSpPr>
          <p:cNvPr id="336" name="Google Shape;33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再找到所有學院的選項為value=%,也將其設定在爬蟲程式上</a:t>
            </a:r>
            <a:endParaRPr/>
          </a:p>
        </p:txBody>
      </p:sp>
      <p:sp>
        <p:nvSpPr>
          <p:cNvPr id="343" name="Google Shape;34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然後是所系名稱,找到其為DropDownList4</a:t>
            </a:r>
            <a:endParaRPr/>
          </a:p>
        </p:txBody>
      </p:sp>
      <p:sp>
        <p:nvSpPr>
          <p:cNvPr id="352" name="Google Shape;35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一樣找到全部的選項,在這邊是value=*,將其設定於爬蟲程式上</a:t>
            </a:r>
            <a:endParaRPr/>
          </a:p>
        </p:txBody>
      </p:sp>
      <p:sp>
        <p:nvSpPr>
          <p:cNvPr id="359" name="Google Shape;35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最後再查找年級,找到其為DropDownList5</a:t>
            </a:r>
            <a:endParaRPr/>
          </a:p>
        </p:txBody>
      </p:sp>
      <p:sp>
        <p:nvSpPr>
          <p:cNvPr id="368" name="Google Shape;36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找到全部的選項為value=*,設定於爬蟲程式上</a:t>
            </a:r>
            <a:endParaRPr/>
          </a:p>
        </p:txBody>
      </p:sp>
      <p:sp>
        <p:nvSpPr>
          <p:cNvPr id="375" name="Google Shape;37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在設定完以上五個選單後就可以開始查詢了,找到開始查詢的按鈕為button1,讓爬蟲程式按下</a:t>
            </a:r>
            <a:endParaRPr/>
          </a:p>
        </p:txBody>
      </p:sp>
      <p:sp>
        <p:nvSpPr>
          <p:cNvPr id="384" name="Google Shape;38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現在到達需求資料的位置</a:t>
            </a:r>
            <a:endParaRPr/>
          </a:p>
        </p:txBody>
      </p:sp>
      <p:sp>
        <p:nvSpPr>
          <p:cNvPr id="392" name="Google Shape;39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找到資料都在tbody中</a:t>
            </a:r>
            <a:endParaRPr/>
          </a:p>
        </p:txBody>
      </p:sp>
      <p:sp>
        <p:nvSpPr>
          <p:cNvPr id="399" name="Google Shape;39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且分割成tr,</a:t>
            </a:r>
            <a:endParaRPr/>
          </a:p>
        </p:txBody>
      </p:sp>
      <p:sp>
        <p:nvSpPr>
          <p:cNvPr id="406" name="Google Shape;40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其中不需要系別的資料,所以查看內容有沒有差異,發現其中包含的td有數量上的差異,所以將篩選條件放入爬蟲程式,並整理想要的元素蒐集起來</a:t>
            </a:r>
            <a:endParaRPr/>
          </a:p>
        </p:txBody>
      </p:sp>
      <p:sp>
        <p:nvSpPr>
          <p:cNvPr id="426" name="Google Shape;4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爬完一整個頁面後還有資料,因此找到下一頁的按鈕叫做button4</a:t>
            </a:r>
            <a:endParaRPr/>
          </a:p>
        </p:txBody>
      </p:sp>
      <p:sp>
        <p:nvSpPr>
          <p:cNvPr id="434" name="Google Shape;43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下一頁的按鈕到了最後一頁時會多出一個disabled的標籤,這時就可以將蒐集好的資料打包存檔</a:t>
            </a:r>
            <a:endParaRPr/>
          </a:p>
        </p:txBody>
      </p:sp>
      <p:sp>
        <p:nvSpPr>
          <p:cNvPr id="441" name="Google Shape;44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匯出的檔案以及開啟後的樣子</a:t>
            </a:r>
            <a:endParaRPr dirty="0"/>
          </a:p>
        </p:txBody>
      </p:sp>
      <p:sp>
        <p:nvSpPr>
          <p:cNvPr id="449" name="Google Shape;44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0295b0b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0295b0b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270295b0b6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45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0295b0b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70295b0b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70295b0b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70295b0b6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70295b0b6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g270295b0b6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48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 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垂直排列标题与 文本">
  <p:cSld name="2_垂直排列标题与 文本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垂直排列标题与 文本">
  <p:cSld name="3_垂直排列标题与 文本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垂直排列标题与 文本">
  <p:cSld name="4_垂直排列标题与 文本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垂直排列标题与 文本">
  <p:cSld name="5_垂直排列标题与 文本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垂直排列标题与 文本">
  <p:cSld name="6_垂直排列标题与 文本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垂直排列标题与 文本">
  <p:cSld name="7_垂直排列标题与 文本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垂直排列标题与 文本">
  <p:cSld name="8_垂直排列标题与 文本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垂直排列标题与 文本">
  <p:cSld name="9_垂直排列标题与 文本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垂直排列标题与 文本">
  <p:cSld name="10_垂直排列标题与 文本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垂直排列标题与 文本">
  <p:cSld name="11_垂直排列标题与 文本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垂直排列标题与 文本">
  <p:cSld name="12_垂直排列标题与 文本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和内容">
  <p:cSld name="4_标题和内容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和内容">
  <p:cSld name="6_标题和内容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标题和内容">
  <p:cSld name="8_标题和内容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标题和内容">
  <p:cSld name="9_标题和内容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标题和内容">
  <p:cSld name="10_标题和内容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标题和内容">
  <p:cSld name="11_标题和内容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标题和内容">
  <p:cSld name="12_标题和内容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标题和内容">
  <p:cSld name="14_标题和内容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标题和内容">
  <p:cSld name="16_标题和内容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标题和内容">
  <p:cSld name="18_标题和内容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标题和内容">
  <p:cSld name="19_标题和内容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标题和内容">
  <p:cSld name="20_标题和内容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标题和内容">
  <p:cSld name="22_标题和内容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标题和内容">
  <p:cSld name="23_标题和内容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标题和内容">
  <p:cSld name="24_标题和内容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标题和内容">
  <p:cSld name="26_标题和内容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标题和内容">
  <p:cSld name="27_标题和内容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标题和内容">
  <p:cSld name="28_标题和内容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节标题">
  <p:cSld name="1_节标题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节标题">
  <p:cSld name="2_节标题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节标题">
  <p:cSld name="3_节标题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节标题">
  <p:cSld name="4_节标题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0"/>
          <p:cNvGrpSpPr/>
          <p:nvPr/>
        </p:nvGrpSpPr>
        <p:grpSpPr>
          <a:xfrm flipH="1">
            <a:off x="-40490" y="-48710"/>
            <a:ext cx="7279492" cy="5192209"/>
            <a:chOff x="2972704" y="-29661"/>
            <a:chExt cx="6247938" cy="4456438"/>
          </a:xfrm>
        </p:grpSpPr>
        <p:pic>
          <p:nvPicPr>
            <p:cNvPr id="122" name="Google Shape;122;p50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50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4" name="Google Shape;124;p50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5" name="Google Shape;125;p50"/>
            <p:cNvSpPr/>
            <p:nvPr/>
          </p:nvSpPr>
          <p:spPr>
            <a:xfrm flipH="1">
              <a:off x="2972704" y="868639"/>
              <a:ext cx="4578137" cy="270164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6" name="Google Shape;126;p50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7" name="Google Shape;127;p50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28" name="Google Shape;128;p50"/>
          <p:cNvSpPr/>
          <p:nvPr/>
        </p:nvSpPr>
        <p:spPr>
          <a:xfrm flipH="1">
            <a:off x="8487216" y="-235618"/>
            <a:ext cx="968347" cy="968347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50"/>
          <p:cNvSpPr/>
          <p:nvPr/>
        </p:nvSpPr>
        <p:spPr>
          <a:xfrm flipH="1">
            <a:off x="8027260" y="2114795"/>
            <a:ext cx="992081" cy="99208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50"/>
          <p:cNvSpPr/>
          <p:nvPr/>
        </p:nvSpPr>
        <p:spPr>
          <a:xfrm flipH="1">
            <a:off x="6324600" y="3881959"/>
            <a:ext cx="479761" cy="47976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50"/>
          <p:cNvSpPr/>
          <p:nvPr/>
        </p:nvSpPr>
        <p:spPr>
          <a:xfrm flipH="1">
            <a:off x="6523660" y="549119"/>
            <a:ext cx="582649" cy="582649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32" name="Google Shape;132;p50"/>
          <p:cNvGrpSpPr/>
          <p:nvPr/>
        </p:nvGrpSpPr>
        <p:grpSpPr>
          <a:xfrm>
            <a:off x="2037689" y="2178379"/>
            <a:ext cx="5068620" cy="2887631"/>
            <a:chOff x="2037689" y="2066509"/>
            <a:chExt cx="5068620" cy="2811514"/>
          </a:xfrm>
        </p:grpSpPr>
        <p:sp>
          <p:nvSpPr>
            <p:cNvPr id="133" name="Google Shape;133;p50"/>
            <p:cNvSpPr txBox="1"/>
            <p:nvPr/>
          </p:nvSpPr>
          <p:spPr>
            <a:xfrm>
              <a:off x="2037689" y="2066509"/>
              <a:ext cx="506862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教師專業課程推薦系統</a:t>
              </a:r>
              <a:endParaRPr sz="3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34" name="Google Shape;134;p50"/>
            <p:cNvSpPr/>
            <p:nvPr/>
          </p:nvSpPr>
          <p:spPr>
            <a:xfrm>
              <a:off x="2661396" y="4081286"/>
              <a:ext cx="3821207" cy="796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組員: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呂峻逸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簡亦芃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張智凱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9"/>
          <p:cNvSpPr/>
          <p:nvPr/>
        </p:nvSpPr>
        <p:spPr>
          <a:xfrm>
            <a:off x="768803" y="730243"/>
            <a:ext cx="7746547" cy="1118294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" name="Google Shape;267;p59"/>
          <p:cNvSpPr/>
          <p:nvPr/>
        </p:nvSpPr>
        <p:spPr>
          <a:xfrm>
            <a:off x="731805" y="694644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 extrusionOk="0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59"/>
          <p:cNvSpPr/>
          <p:nvPr/>
        </p:nvSpPr>
        <p:spPr>
          <a:xfrm rot="10800000">
            <a:off x="8256153" y="1580387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 extrusionOk="0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" name="Google Shape;269;p59"/>
          <p:cNvSpPr/>
          <p:nvPr/>
        </p:nvSpPr>
        <p:spPr>
          <a:xfrm>
            <a:off x="1311220" y="226227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3797949" y="226306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1" name="Google Shape;271;p59"/>
          <p:cNvSpPr/>
          <p:nvPr/>
        </p:nvSpPr>
        <p:spPr>
          <a:xfrm>
            <a:off x="6284678" y="226227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2" name="Google Shape;272;p59"/>
          <p:cNvSpPr txBox="1"/>
          <p:nvPr/>
        </p:nvSpPr>
        <p:spPr>
          <a:xfrm>
            <a:off x="957439" y="1037930"/>
            <a:ext cx="7374731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所使用的技術可以拆分為三個部分</a:t>
            </a:r>
            <a:endParaRPr sz="15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9"/>
          <p:cNvSpPr txBox="1"/>
          <p:nvPr/>
        </p:nvSpPr>
        <p:spPr>
          <a:xfrm>
            <a:off x="1542107" y="2800149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資料抓取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9"/>
          <p:cNvSpPr txBox="1"/>
          <p:nvPr/>
        </p:nvSpPr>
        <p:spPr>
          <a:xfrm>
            <a:off x="4028835" y="2800149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9"/>
          <p:cNvSpPr txBox="1"/>
          <p:nvPr/>
        </p:nvSpPr>
        <p:spPr>
          <a:xfrm>
            <a:off x="6515564" y="2783826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推薦輸出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2FF47F-6620-1E82-CB3A-2F7FADE2A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76048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3" name="Google Shape;283;p60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資料抓取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ABE848-FF1A-7510-C878-579838EAB7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024" y="2071617"/>
            <a:ext cx="3419952" cy="10002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454DB2-9DB1-5FCE-0775-BB0E279599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514350"/>
            <a:ext cx="1272229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2"/>
          <p:cNvSpPr/>
          <p:nvPr/>
        </p:nvSpPr>
        <p:spPr>
          <a:xfrm>
            <a:off x="5246214" y="2450804"/>
            <a:ext cx="1295400" cy="7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1546CA-3B6A-6F6E-400E-D5E879DDB0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5093"/>
            <a:ext cx="9144000" cy="43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3"/>
          <p:cNvSpPr/>
          <p:nvPr/>
        </p:nvSpPr>
        <p:spPr>
          <a:xfrm>
            <a:off x="6477000" y="2495550"/>
            <a:ext cx="2590800" cy="2746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E290DC-D230-18FA-95DE-618B7ADF6A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1099"/>
            <a:ext cx="9144000" cy="43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486150"/>
            <a:ext cx="4048690" cy="3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8BA843-B9FC-3008-3717-5AC7977427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715"/>
            <a:ext cx="9144000" cy="4386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FD1446-7EC6-D227-EF28-9EBA599C54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3684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619"/>
            <a:ext cx="9144000" cy="43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6"/>
          <p:cNvSpPr/>
          <p:nvPr/>
        </p:nvSpPr>
        <p:spPr>
          <a:xfrm>
            <a:off x="6934200" y="29527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57550"/>
            <a:ext cx="4048690" cy="3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F17A38-B6C2-302E-BEF9-38693B820E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495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858"/>
            <a:ext cx="9144000" cy="43837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69AD26-1773-04AB-3117-E9227B503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8"/>
          <p:cNvSpPr/>
          <p:nvPr/>
        </p:nvSpPr>
        <p:spPr>
          <a:xfrm>
            <a:off x="6934200" y="30289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57550"/>
            <a:ext cx="4029637" cy="390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07883F-8937-3BFB-6406-C10EB6AB0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1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141" name="Google Shape;141;p51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51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 flipH="1">
              <a:off x="5890933" y="1016112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47" name="Google Shape;147;p51"/>
          <p:cNvSpPr txBox="1"/>
          <p:nvPr/>
        </p:nvSpPr>
        <p:spPr>
          <a:xfrm>
            <a:off x="1648371" y="2146992"/>
            <a:ext cx="1638525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51"/>
          <p:cNvGrpSpPr/>
          <p:nvPr/>
        </p:nvGrpSpPr>
        <p:grpSpPr>
          <a:xfrm>
            <a:off x="4617216" y="713982"/>
            <a:ext cx="2419027" cy="2866020"/>
            <a:chOff x="4117193" y="1946516"/>
            <a:chExt cx="2419027" cy="2988840"/>
          </a:xfrm>
        </p:grpSpPr>
        <p:sp>
          <p:nvSpPr>
            <p:cNvPr id="149" name="Google Shape;149;p51"/>
            <p:cNvSpPr/>
            <p:nvPr/>
          </p:nvSpPr>
          <p:spPr>
            <a:xfrm>
              <a:off x="4697228" y="1946516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4738115" y="2006111"/>
              <a:ext cx="1788047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動機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1"/>
            <p:cNvSpPr/>
            <p:nvPr/>
          </p:nvSpPr>
          <p:spPr>
            <a:xfrm>
              <a:off x="4175103" y="1946516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2" name="Google Shape;152;p51"/>
            <p:cNvSpPr txBox="1"/>
            <p:nvPr/>
          </p:nvSpPr>
          <p:spPr>
            <a:xfrm>
              <a:off x="4117193" y="1989254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3" name="Google Shape;153;p51"/>
            <p:cNvSpPr/>
            <p:nvPr/>
          </p:nvSpPr>
          <p:spPr>
            <a:xfrm>
              <a:off x="4697228" y="2811666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4" name="Google Shape;154;p51"/>
            <p:cNvSpPr/>
            <p:nvPr/>
          </p:nvSpPr>
          <p:spPr>
            <a:xfrm>
              <a:off x="4748172" y="2860862"/>
              <a:ext cx="1788048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目標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1"/>
            <p:cNvSpPr/>
            <p:nvPr/>
          </p:nvSpPr>
          <p:spPr>
            <a:xfrm>
              <a:off x="4175103" y="2811666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6" name="Google Shape;156;p51"/>
            <p:cNvSpPr txBox="1"/>
            <p:nvPr/>
          </p:nvSpPr>
          <p:spPr>
            <a:xfrm>
              <a:off x="4117194" y="2848761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51"/>
            <p:cNvSpPr/>
            <p:nvPr/>
          </p:nvSpPr>
          <p:spPr>
            <a:xfrm>
              <a:off x="4748172" y="3744482"/>
              <a:ext cx="1777990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預期成果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1"/>
            <p:cNvSpPr/>
            <p:nvPr/>
          </p:nvSpPr>
          <p:spPr>
            <a:xfrm>
              <a:off x="4738115" y="4614432"/>
              <a:ext cx="1438412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使用技術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1"/>
            <p:cNvSpPr/>
            <p:nvPr/>
          </p:nvSpPr>
          <p:spPr>
            <a:xfrm>
              <a:off x="4697228" y="3684887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0" name="Google Shape;160;p51"/>
            <p:cNvSpPr/>
            <p:nvPr/>
          </p:nvSpPr>
          <p:spPr>
            <a:xfrm>
              <a:off x="4175103" y="3684887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1" name="Google Shape;161;p51"/>
            <p:cNvSpPr txBox="1"/>
            <p:nvPr/>
          </p:nvSpPr>
          <p:spPr>
            <a:xfrm>
              <a:off x="4117194" y="3727625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2" name="Google Shape;162;p51"/>
            <p:cNvSpPr/>
            <p:nvPr/>
          </p:nvSpPr>
          <p:spPr>
            <a:xfrm>
              <a:off x="4697228" y="4550037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3" name="Google Shape;163;p51"/>
            <p:cNvSpPr/>
            <p:nvPr/>
          </p:nvSpPr>
          <p:spPr>
            <a:xfrm>
              <a:off x="4175103" y="4550037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4" name="Google Shape;164;p51"/>
            <p:cNvSpPr txBox="1"/>
            <p:nvPr/>
          </p:nvSpPr>
          <p:spPr>
            <a:xfrm>
              <a:off x="4117194" y="4595434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65" name="Google Shape;165;p51"/>
          <p:cNvSpPr/>
          <p:nvPr/>
        </p:nvSpPr>
        <p:spPr>
          <a:xfrm>
            <a:off x="5186077" y="4086441"/>
            <a:ext cx="1542534" cy="3694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400" b="1" i="0" u="none" strike="noStrike" cap="non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51"/>
          <p:cNvSpPr/>
          <p:nvPr/>
        </p:nvSpPr>
        <p:spPr>
          <a:xfrm>
            <a:off x="4675126" y="4084958"/>
            <a:ext cx="385318" cy="36948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400" b="1" i="0" u="none" strike="noStrike" cap="non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p51"/>
          <p:cNvSpPr txBox="1"/>
          <p:nvPr/>
        </p:nvSpPr>
        <p:spPr>
          <a:xfrm>
            <a:off x="4621425" y="4129801"/>
            <a:ext cx="501137" cy="32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51"/>
          <p:cNvSpPr/>
          <p:nvPr/>
        </p:nvSpPr>
        <p:spPr>
          <a:xfrm>
            <a:off x="5248195" y="4145965"/>
            <a:ext cx="1438412" cy="29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成果畫面</a:t>
            </a:r>
            <a:endParaRPr sz="12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217AB7-536C-038A-A7D2-3C3EFFE8CA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4924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0"/>
          <p:cNvSpPr/>
          <p:nvPr/>
        </p:nvSpPr>
        <p:spPr>
          <a:xfrm>
            <a:off x="6934200" y="34099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74070"/>
            <a:ext cx="4039164" cy="4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366C42-4803-7CF4-B8C3-CDD389DAA0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715"/>
            <a:ext cx="9144000" cy="4386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0B4AED-3777-4B0B-F9DF-9A9C339D58B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73111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619"/>
            <a:ext cx="9144000" cy="43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2"/>
          <p:cNvSpPr/>
          <p:nvPr/>
        </p:nvSpPr>
        <p:spPr>
          <a:xfrm>
            <a:off x="6934200" y="32575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308657"/>
            <a:ext cx="4039164" cy="4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52CD7F-5169-EE7F-E21F-1C6FBCE2C3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3486150"/>
            <a:ext cx="3143689" cy="457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45464F-C2AB-E1C9-D516-F7C3F90C13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7006"/>
            <a:ext cx="9144000" cy="43694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5EE925-B2EE-16B1-EEB3-C58EE5D846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8144"/>
            <a:ext cx="9144000" cy="436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7CE6A6-BD55-AE43-A0D9-3CF205C7D1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BFC9A-1618-0F55-9C49-E9D1BD84C02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5762"/>
            <a:ext cx="91440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FB260E-887A-3FD4-C4BB-3BA7B5D99F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1000"/>
            <a:ext cx="9144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974EB1-90D9-0BED-FA60-537E55CACE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2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175" name="Google Shape;175;p52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52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81" name="Google Shape;181;p52"/>
          <p:cNvSpPr/>
          <p:nvPr/>
        </p:nvSpPr>
        <p:spPr>
          <a:xfrm>
            <a:off x="2205988" y="2038350"/>
            <a:ext cx="689612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2" name="Google Shape;182;p52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183" name="Google Shape;183;p52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動機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E63C9A-191A-430A-EC47-A08B0488B5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2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47" y="4404"/>
            <a:ext cx="6839905" cy="5134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22EDBC-FB4D-C230-4B5C-4E5DA5E143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599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7F8EF5-C31B-5A7D-4C97-49384A2A19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5762"/>
            <a:ext cx="914400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101" y="1804880"/>
            <a:ext cx="535379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0675B4-8676-838B-0D35-C431B3DB15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1" y="733168"/>
            <a:ext cx="9116697" cy="367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791" y="166164"/>
            <a:ext cx="8531258" cy="47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BC632A-3F70-89FC-879B-17D89A10B5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0" name="Google Shape;460;p83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2271B3-357F-54FD-B270-282DB45C9A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929" y="0"/>
            <a:ext cx="6171071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84"/>
          <p:cNvSpPr txBox="1"/>
          <p:nvPr/>
        </p:nvSpPr>
        <p:spPr>
          <a:xfrm>
            <a:off x="304800" y="2038350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首先將爬取下來的各學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期資料彙整成一個表格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8A0D97-354A-4951-DB11-14DEC6D75C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337" y="1809750"/>
            <a:ext cx="4610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5"/>
          <p:cNvSpPr txBox="1"/>
          <p:nvPr/>
        </p:nvSpPr>
        <p:spPr>
          <a:xfrm>
            <a:off x="76200" y="1809750"/>
            <a:ext cx="42883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再來將不需要的資料刪除，包含每學期會抓到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的表格欄位名稱以及實習和助教資料，最後將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因分兩時段而多一行的課程資料統一為一行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8C44C7-7EAF-9B81-62A8-EBD3B94B76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37" y="666750"/>
            <a:ext cx="74009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B17A4F-F4C4-E7A4-D54E-F26609EEA2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5725" y="1885950"/>
            <a:ext cx="52482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7"/>
          <p:cNvSpPr txBox="1"/>
          <p:nvPr/>
        </p:nvSpPr>
        <p:spPr>
          <a:xfrm>
            <a:off x="381000" y="1885950"/>
            <a:ext cx="358405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從python使用sql查詢紀錄，並將其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儲存在pandas的DataFrame中。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在來使用Tfidvectorizer將教授歷史紀錄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的課程名稱轉換成TF-IDF矩陣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1EA575-DA11-BB75-03B7-0161A21E95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25" y="1562100"/>
            <a:ext cx="49053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8"/>
          <p:cNvSpPr txBox="1"/>
          <p:nvPr/>
        </p:nvSpPr>
        <p:spPr>
          <a:xfrm>
            <a:off x="378548" y="1577788"/>
            <a:ext cx="389369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創建一個紀錄課程出現次數的字典，作為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下一段使用。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使用enumerate遍歷特徵(即課程名稱)，並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針對TF進行權重的平衡調整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DEA85A-E0AB-D93A-8AAD-F8BA4F260B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3"/>
          <p:cNvSpPr/>
          <p:nvPr/>
        </p:nvSpPr>
        <p:spPr>
          <a:xfrm>
            <a:off x="685800" y="590550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p53"/>
          <p:cNvSpPr/>
          <p:nvPr/>
        </p:nvSpPr>
        <p:spPr>
          <a:xfrm>
            <a:off x="899636" y="725328"/>
            <a:ext cx="296704" cy="433388"/>
          </a:xfrm>
          <a:custGeom>
            <a:avLst/>
            <a:gdLst/>
            <a:ahLst/>
            <a:cxnLst/>
            <a:rect l="l" t="t" r="r" b="b"/>
            <a:pathLst>
              <a:path w="70" h="102" extrusionOk="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53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聽聞目前學校的選課系統使用上並不方便，決定設計出一個系統使選課的過程相對簡便。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3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338B32-980A-88A9-9704-3E1DDE0720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25" y="2713831"/>
            <a:ext cx="76771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89"/>
          <p:cNvSpPr txBox="1"/>
          <p:nvPr/>
        </p:nvSpPr>
        <p:spPr>
          <a:xfrm>
            <a:off x="1752600" y="1123950"/>
            <a:ext cx="59298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這裡讓使用者輸入中文姓名，並排除中文以外的輸入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之後使用正則表達式搜尋教授名稱中有輸入該片段的名稱紀錄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7C97D9-DA83-3A78-9820-A5AF985FFD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0"/>
          <p:cNvSpPr txBox="1"/>
          <p:nvPr/>
        </p:nvSpPr>
        <p:spPr>
          <a:xfrm>
            <a:off x="6674" y="1352550"/>
            <a:ext cx="305724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首先確認目標在紀錄中的索引，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再來使用餘弦相似度計算與目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標的相似度矩陣，之後根據相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似度分數進行排序。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遍歷整個排序，獲取相似教授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的名字和紀錄並將其放入列表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中，這裡將相似教授限制為5位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9656" y="16547"/>
            <a:ext cx="61976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F28B0C-8E9F-19E6-3344-9880BA034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0344" y="0"/>
            <a:ext cx="63936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91"/>
          <p:cNvSpPr txBox="1"/>
          <p:nvPr/>
        </p:nvSpPr>
        <p:spPr>
          <a:xfrm>
            <a:off x="152400" y="1417588"/>
            <a:ext cx="24416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這裡將獲取的相似教授的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課程紀錄再與目標的課程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紀錄做相似度計算排序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之後避免出現重複推薦同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一人以及出現重複課程，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並將結果課程列表分為中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英文，這裡推薦課程限制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為10個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46F652-F8B8-12F5-8FB3-732C28C086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2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3" name="Google Shape;523;p92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推薦輸出</a:t>
            </a:r>
            <a:endParaRPr sz="20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2"/>
          <p:cNvSpPr txBox="1"/>
          <p:nvPr/>
        </p:nvSpPr>
        <p:spPr>
          <a:xfrm>
            <a:off x="283525" y="1680950"/>
            <a:ext cx="24000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52DD86-4464-49BE-68DC-5C337ECE8C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00" y="0"/>
            <a:ext cx="6172200" cy="4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93"/>
          <p:cNvSpPr txBox="1"/>
          <p:nvPr/>
        </p:nvSpPr>
        <p:spPr>
          <a:xfrm flipH="1">
            <a:off x="6" y="209752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這裡將推薦結果以表格方式輸出在程式介面上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D4A0E-1184-B879-E680-8B39594F4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94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540" name="Google Shape;540;p94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94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2" name="Google Shape;542;p94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3" name="Google Shape;543;p94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4" name="Google Shape;544;p94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5" name="Google Shape;545;p94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546" name="Google Shape;546;p94"/>
          <p:cNvSpPr/>
          <p:nvPr/>
        </p:nvSpPr>
        <p:spPr>
          <a:xfrm>
            <a:off x="2145876" y="2038350"/>
            <a:ext cx="809837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36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47" name="Google Shape;547;p94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548" name="Google Shape;548;p94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成果畫面</a:t>
              </a:r>
              <a:endParaRPr sz="36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4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792A953C-714B-AEE9-29D3-8A2F9DAEE00B}"/>
              </a:ext>
            </a:extLst>
          </p:cNvPr>
          <p:cNvSpPr txBox="1">
            <a:spLocks/>
          </p:cNvSpPr>
          <p:nvPr/>
        </p:nvSpPr>
        <p:spPr>
          <a:xfrm>
            <a:off x="7086600" y="486466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43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00" y="152400"/>
            <a:ext cx="52133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95"/>
          <p:cNvSpPr txBox="1"/>
          <p:nvPr/>
        </p:nvSpPr>
        <p:spPr>
          <a:xfrm>
            <a:off x="415175" y="1558800"/>
            <a:ext cx="3321300" cy="3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初始介面如右圖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4B790CD8-BFBC-4ED7-27E5-8463E7FFAAC8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44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00" y="152400"/>
            <a:ext cx="52133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6"/>
          <p:cNvSpPr txBox="1"/>
          <p:nvPr/>
        </p:nvSpPr>
        <p:spPr>
          <a:xfrm>
            <a:off x="313925" y="1367050"/>
            <a:ext cx="3220200" cy="3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輸入教授名稱後點下查詢，就會在底下的表格中生成推薦結果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8C15DF-82D6-6F18-9AAC-1A773465DE61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45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97"/>
          <p:cNvGrpSpPr/>
          <p:nvPr/>
        </p:nvGrpSpPr>
        <p:grpSpPr>
          <a:xfrm flipH="1">
            <a:off x="-40490" y="-48710"/>
            <a:ext cx="7279492" cy="5192209"/>
            <a:chOff x="2972704" y="-29661"/>
            <a:chExt cx="6247938" cy="4456438"/>
          </a:xfrm>
        </p:grpSpPr>
        <p:pic>
          <p:nvPicPr>
            <p:cNvPr id="570" name="Google Shape;570;p97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97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7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7"/>
            <p:cNvSpPr/>
            <p:nvPr/>
          </p:nvSpPr>
          <p:spPr>
            <a:xfrm flipH="1">
              <a:off x="2972704" y="868639"/>
              <a:ext cx="4578137" cy="270164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7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7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97"/>
          <p:cNvSpPr/>
          <p:nvPr/>
        </p:nvSpPr>
        <p:spPr>
          <a:xfrm flipH="1">
            <a:off x="8487216" y="-235618"/>
            <a:ext cx="968347" cy="968347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7"/>
          <p:cNvSpPr/>
          <p:nvPr/>
        </p:nvSpPr>
        <p:spPr>
          <a:xfrm flipH="1">
            <a:off x="8027260" y="2114795"/>
            <a:ext cx="992081" cy="99208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7"/>
          <p:cNvSpPr/>
          <p:nvPr/>
        </p:nvSpPr>
        <p:spPr>
          <a:xfrm flipH="1">
            <a:off x="6324600" y="3881959"/>
            <a:ext cx="479761" cy="47976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97"/>
          <p:cNvSpPr/>
          <p:nvPr/>
        </p:nvSpPr>
        <p:spPr>
          <a:xfrm flipH="1">
            <a:off x="6523660" y="549119"/>
            <a:ext cx="582649" cy="582649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97"/>
          <p:cNvGrpSpPr/>
          <p:nvPr/>
        </p:nvGrpSpPr>
        <p:grpSpPr>
          <a:xfrm>
            <a:off x="2037690" y="1808741"/>
            <a:ext cx="5068620" cy="1529887"/>
            <a:chOff x="2037690" y="2034398"/>
            <a:chExt cx="5068620" cy="1529887"/>
          </a:xfrm>
        </p:grpSpPr>
        <p:sp>
          <p:nvSpPr>
            <p:cNvPr id="581" name="Google Shape;581;p97"/>
            <p:cNvSpPr txBox="1"/>
            <p:nvPr/>
          </p:nvSpPr>
          <p:spPr>
            <a:xfrm>
              <a:off x="2037690" y="2034398"/>
              <a:ext cx="506862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謝謝</a:t>
              </a:r>
              <a:endParaRPr sz="6600" b="1" i="0" u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2" name="Google Shape;582;p97"/>
            <p:cNvSpPr/>
            <p:nvPr/>
          </p:nvSpPr>
          <p:spPr>
            <a:xfrm>
              <a:off x="2661397" y="3259485"/>
              <a:ext cx="382120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54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01" name="Google Shape;201;p54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54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07" name="Google Shape;207;p54"/>
          <p:cNvSpPr/>
          <p:nvPr/>
        </p:nvSpPr>
        <p:spPr>
          <a:xfrm>
            <a:off x="2168318" y="2038350"/>
            <a:ext cx="764953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8" name="Google Shape;208;p54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09" name="Google Shape;209;p54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目標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4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CBB7A1-E5B9-B873-8FC9-3AB37D7BA969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5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設計出基於歷史授課紀錄的推薦系統，利用此系統能給予一些適配的課程選項，使選課過程變得更為簡便。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5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5"/>
          <p:cNvSpPr/>
          <p:nvPr/>
        </p:nvSpPr>
        <p:spPr>
          <a:xfrm>
            <a:off x="685800" y="590073"/>
            <a:ext cx="723900" cy="703421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55"/>
          <p:cNvSpPr/>
          <p:nvPr/>
        </p:nvSpPr>
        <p:spPr>
          <a:xfrm>
            <a:off x="882015" y="775811"/>
            <a:ext cx="331946" cy="331946"/>
          </a:xfrm>
          <a:custGeom>
            <a:avLst/>
            <a:gdLst/>
            <a:ahLst/>
            <a:cxnLst/>
            <a:rect l="l" t="t" r="r" b="b"/>
            <a:pathLst>
              <a:path w="68" h="68" extrusionOk="0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BE57BC-558E-D734-D059-2CC101E1B9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56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26" name="Google Shape;226;p56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56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32" name="Google Shape;232;p56"/>
          <p:cNvSpPr/>
          <p:nvPr/>
        </p:nvSpPr>
        <p:spPr>
          <a:xfrm>
            <a:off x="2168318" y="2038350"/>
            <a:ext cx="764953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33" name="Google Shape;233;p56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34" name="Google Shape;234;p56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預期成果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如果需要，請在此輸入字幕</a:t>
              </a:r>
              <a:endParaRPr/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7179CBB4-59AE-FF3C-2047-AD314241004A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5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7"/>
          <p:cNvSpPr/>
          <p:nvPr/>
        </p:nvSpPr>
        <p:spPr>
          <a:xfrm>
            <a:off x="685800" y="590550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57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推薦系統會根據每個教授曾經的授課課表，分析出每個教授可能的開課選擇，將可能性高的課程優先推薦給教授。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7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7"/>
          <p:cNvSpPr/>
          <p:nvPr/>
        </p:nvSpPr>
        <p:spPr>
          <a:xfrm>
            <a:off x="914400" y="787651"/>
            <a:ext cx="321469" cy="250031"/>
          </a:xfrm>
          <a:custGeom>
            <a:avLst/>
            <a:gdLst/>
            <a:ahLst/>
            <a:cxnLst/>
            <a:rect l="l" t="t" r="r" b="b"/>
            <a:pathLst>
              <a:path w="183" h="159" extrusionOk="0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200" tIns="30100" rIns="60200" bIns="30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2F2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0A7AB4-52FC-C7DC-A5DC-10B69A3DA0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58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51" name="Google Shape;251;p58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58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3" name="Google Shape;253;p58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4" name="Google Shape;254;p58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5" name="Google Shape;255;p58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6" name="Google Shape;256;p58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57" name="Google Shape;257;p58"/>
          <p:cNvSpPr/>
          <p:nvPr/>
        </p:nvSpPr>
        <p:spPr>
          <a:xfrm>
            <a:off x="2145876" y="2038350"/>
            <a:ext cx="809837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58" name="Google Shape;258;p58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59" name="Google Shape;259;p58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使用技術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8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如果需要，請在此輸入字幕</a:t>
              </a:r>
              <a:endParaRPr/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9F4EE396-CA4F-0CD0-6C2E-EFA7F44A7BEB}"/>
              </a:ext>
            </a:extLst>
          </p:cNvPr>
          <p:cNvSpPr txBox="1">
            <a:spLocks/>
          </p:cNvSpPr>
          <p:nvPr/>
        </p:nvSpPr>
        <p:spPr>
          <a:xfrm>
            <a:off x="7086600" y="4868862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7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5067"/>
      </a:accent1>
      <a:accent2>
        <a:srgbClr val="8AABD0"/>
      </a:accent2>
      <a:accent3>
        <a:srgbClr val="455067"/>
      </a:accent3>
      <a:accent4>
        <a:srgbClr val="8AABD0"/>
      </a:accent4>
      <a:accent5>
        <a:srgbClr val="455067"/>
      </a:accent5>
      <a:accent6>
        <a:srgbClr val="8AABD0"/>
      </a:accent6>
      <a:hlink>
        <a:srgbClr val="455067"/>
      </a:hlink>
      <a:folHlink>
        <a:srgbClr val="8AA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如螢幕大小 (16:9)</PresentationFormat>
  <Paragraphs>192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Montserrat SemiBold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暴風 黑</cp:lastModifiedBy>
  <cp:revision>1</cp:revision>
  <dcterms:modified xsi:type="dcterms:W3CDTF">2024-05-03T14:53:52Z</dcterms:modified>
</cp:coreProperties>
</file>