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8" r:id="rId3"/>
    <p:sldId id="257" r:id="rId4"/>
    <p:sldId id="270" r:id="rId5"/>
    <p:sldId id="272" r:id="rId6"/>
    <p:sldId id="258" r:id="rId7"/>
    <p:sldId id="271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1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4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8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4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1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7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2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9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77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5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3BE48F2-9D37-4534-9582-FEE70B5A0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133601"/>
            <a:ext cx="4800600" cy="3766268"/>
          </a:xfrm>
        </p:spPr>
        <p:txBody>
          <a:bodyPr anchor="t">
            <a:normAutofit/>
          </a:bodyPr>
          <a:lstStyle/>
          <a:p>
            <a:pPr algn="l"/>
            <a:r>
              <a:rPr lang="zh-TW" altLang="en-US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物聯網之停車場應用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BDD3F69-5781-4FAC-B981-E6875C054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673600"/>
            <a:ext cx="4800600" cy="1066800"/>
          </a:xfrm>
        </p:spPr>
        <p:txBody>
          <a:bodyPr>
            <a:normAutofit/>
          </a:bodyPr>
          <a:lstStyle/>
          <a:p>
            <a:pPr algn="l"/>
            <a:r>
              <a:rPr lang="zh-TW" altLang="en-US" sz="2200" dirty="0">
                <a:solidFill>
                  <a:schemeClr val="tx2">
                    <a:alpha val="60000"/>
                  </a:schemeClr>
                </a:solidFill>
              </a:rPr>
              <a:t>組員</a:t>
            </a:r>
            <a:r>
              <a:rPr lang="en-US" altLang="zh-TW" sz="2200" dirty="0">
                <a:solidFill>
                  <a:schemeClr val="tx2">
                    <a:alpha val="60000"/>
                  </a:schemeClr>
                </a:solidFill>
              </a:rPr>
              <a:t>:</a:t>
            </a:r>
            <a:r>
              <a:rPr lang="zh-TW" altLang="en-US" sz="2200" dirty="0">
                <a:solidFill>
                  <a:schemeClr val="tx2">
                    <a:alpha val="60000"/>
                  </a:schemeClr>
                </a:solidFill>
              </a:rPr>
              <a:t>資工四</a:t>
            </a:r>
            <a:r>
              <a:rPr lang="en-US" altLang="zh-TW" sz="2200" dirty="0">
                <a:solidFill>
                  <a:schemeClr val="tx2">
                    <a:alpha val="60000"/>
                  </a:schemeClr>
                </a:solidFill>
              </a:rPr>
              <a:t>B</a:t>
            </a:r>
            <a:r>
              <a:rPr lang="zh-TW" altLang="en-US" sz="2200" dirty="0">
                <a:solidFill>
                  <a:schemeClr val="tx2">
                    <a:alpha val="60000"/>
                  </a:schemeClr>
                </a:solidFill>
              </a:rPr>
              <a:t> </a:t>
            </a:r>
            <a:r>
              <a:rPr lang="en-US" altLang="zh-TW" sz="2200" dirty="0">
                <a:solidFill>
                  <a:schemeClr val="tx2">
                    <a:alpha val="60000"/>
                  </a:schemeClr>
                </a:solidFill>
              </a:rPr>
              <a:t>410603692</a:t>
            </a:r>
            <a:r>
              <a:rPr lang="zh-TW" altLang="en-US" sz="2200" dirty="0">
                <a:solidFill>
                  <a:schemeClr val="tx2">
                    <a:alpha val="60000"/>
                  </a:schemeClr>
                </a:solidFill>
              </a:rPr>
              <a:t> 吳宏崴</a:t>
            </a:r>
            <a:endParaRPr lang="en-US" altLang="zh-TW" sz="2200" dirty="0">
              <a:solidFill>
                <a:schemeClr val="tx2">
                  <a:alpha val="60000"/>
                </a:schemeClr>
              </a:solidFill>
            </a:endParaRPr>
          </a:p>
          <a:p>
            <a:pPr algn="l"/>
            <a:r>
              <a:rPr lang="zh-TW" altLang="en-US" sz="2200" dirty="0">
                <a:solidFill>
                  <a:schemeClr val="tx2">
                    <a:alpha val="60000"/>
                  </a:schemeClr>
                </a:solidFill>
              </a:rPr>
              <a:t>         資工四</a:t>
            </a:r>
            <a:r>
              <a:rPr lang="en-US" altLang="zh-TW" sz="2200" dirty="0">
                <a:solidFill>
                  <a:schemeClr val="tx2">
                    <a:alpha val="60000"/>
                  </a:schemeClr>
                </a:solidFill>
              </a:rPr>
              <a:t>B</a:t>
            </a:r>
            <a:r>
              <a:rPr lang="zh-TW" altLang="en-US" sz="2200" dirty="0">
                <a:solidFill>
                  <a:schemeClr val="tx2">
                    <a:alpha val="60000"/>
                  </a:schemeClr>
                </a:solidFill>
              </a:rPr>
              <a:t> </a:t>
            </a:r>
            <a:r>
              <a:rPr lang="en-US" altLang="zh-TW" sz="2200" dirty="0">
                <a:solidFill>
                  <a:schemeClr val="tx2">
                    <a:alpha val="60000"/>
                  </a:schemeClr>
                </a:solidFill>
              </a:rPr>
              <a:t>410637146</a:t>
            </a:r>
            <a:r>
              <a:rPr lang="zh-TW" altLang="en-US" sz="2200" dirty="0">
                <a:solidFill>
                  <a:schemeClr val="tx2">
                    <a:alpha val="60000"/>
                  </a:schemeClr>
                </a:solidFill>
              </a:rPr>
              <a:t> 陳俊名</a:t>
            </a:r>
            <a:endParaRPr lang="en-US" altLang="zh-TW" sz="2200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F155B6-ACA8-4C58-AAB6-CAFC981FF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796" y="0"/>
            <a:ext cx="6098204" cy="688272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1428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8B5AD0-F368-43D2-90CF-2F8125B37A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7023" r="33761" b="-1"/>
          <a:stretch/>
        </p:blipFill>
        <p:spPr>
          <a:xfrm>
            <a:off x="6096000" y="10"/>
            <a:ext cx="6083807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33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B3AEC-E25A-4D3A-8549-F1A401BB9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停車場模擬</a:t>
            </a:r>
          </a:p>
        </p:txBody>
      </p:sp>
      <p:pic>
        <p:nvPicPr>
          <p:cNvPr id="4" name="停車">
            <a:hlinkClick r:id="" action="ppaction://media"/>
            <a:extLst>
              <a:ext uri="{FF2B5EF4-FFF2-40B4-BE49-F238E27FC236}">
                <a16:creationId xmlns:a16="http://schemas.microsoft.com/office/drawing/2014/main" id="{644B4AF8-8386-486B-896F-2C28C5B88EB6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485078" y="532254"/>
            <a:ext cx="7970322" cy="5644709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4BDD3DF8-A085-4A1C-B072-BF5F4890462D}"/>
              </a:ext>
            </a:extLst>
          </p:cNvPr>
          <p:cNvSpPr txBox="1"/>
          <p:nvPr/>
        </p:nvSpPr>
        <p:spPr>
          <a:xfrm>
            <a:off x="736600" y="200660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/>
              <a:t>顯示停車格的使用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82D9F94-9FEF-4E87-A89F-B7887E45C4D2}"/>
              </a:ext>
            </a:extLst>
          </p:cNvPr>
          <p:cNvSpPr txBox="1"/>
          <p:nvPr/>
        </p:nvSpPr>
        <p:spPr>
          <a:xfrm>
            <a:off x="4064000" y="97448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各樓層示意圖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226857-4909-4754-A37A-D88042B933FF}"/>
              </a:ext>
            </a:extLst>
          </p:cNvPr>
          <p:cNvSpPr txBox="1"/>
          <p:nvPr/>
        </p:nvSpPr>
        <p:spPr>
          <a:xfrm>
            <a:off x="8623300" y="448206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監控停車格使用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DAB81AA-83D9-4BCE-9D72-BBF454E3E0DD}"/>
              </a:ext>
            </a:extLst>
          </p:cNvPr>
          <p:cNvSpPr txBox="1"/>
          <p:nvPr/>
        </p:nvSpPr>
        <p:spPr>
          <a:xfrm>
            <a:off x="4064000" y="316994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停車場剖面圖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AC674C6-1BAF-4CE7-871B-0F6EB0095644}"/>
              </a:ext>
            </a:extLst>
          </p:cNvPr>
          <p:cNvSpPr/>
          <p:nvPr/>
        </p:nvSpPr>
        <p:spPr>
          <a:xfrm>
            <a:off x="4386642" y="3599321"/>
            <a:ext cx="1308100" cy="3810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1574800"/>
              <a:gd name="connsiteY0" fmla="*/ 38100 h 952500"/>
              <a:gd name="connsiteX1" fmla="*/ 1574800 w 1574800"/>
              <a:gd name="connsiteY1" fmla="*/ 0 h 952500"/>
              <a:gd name="connsiteX2" fmla="*/ 914400 w 1574800"/>
              <a:gd name="connsiteY2" fmla="*/ 952500 h 952500"/>
              <a:gd name="connsiteX3" fmla="*/ 0 w 1574800"/>
              <a:gd name="connsiteY3" fmla="*/ 952500 h 952500"/>
              <a:gd name="connsiteX4" fmla="*/ 0 w 1574800"/>
              <a:gd name="connsiteY4" fmla="*/ 38100 h 952500"/>
              <a:gd name="connsiteX0" fmla="*/ 812800 w 2387600"/>
              <a:gd name="connsiteY0" fmla="*/ 38100 h 990600"/>
              <a:gd name="connsiteX1" fmla="*/ 2387600 w 2387600"/>
              <a:gd name="connsiteY1" fmla="*/ 0 h 990600"/>
              <a:gd name="connsiteX2" fmla="*/ 1727200 w 2387600"/>
              <a:gd name="connsiteY2" fmla="*/ 952500 h 990600"/>
              <a:gd name="connsiteX3" fmla="*/ 0 w 2387600"/>
              <a:gd name="connsiteY3" fmla="*/ 990600 h 990600"/>
              <a:gd name="connsiteX4" fmla="*/ 812800 w 2387600"/>
              <a:gd name="connsiteY4" fmla="*/ 38100 h 990600"/>
              <a:gd name="connsiteX0" fmla="*/ 812800 w 2425700"/>
              <a:gd name="connsiteY0" fmla="*/ 0 h 952500"/>
              <a:gd name="connsiteX1" fmla="*/ 2425700 w 2425700"/>
              <a:gd name="connsiteY1" fmla="*/ 0 h 952500"/>
              <a:gd name="connsiteX2" fmla="*/ 1727200 w 2425700"/>
              <a:gd name="connsiteY2" fmla="*/ 914400 h 952500"/>
              <a:gd name="connsiteX3" fmla="*/ 0 w 2425700"/>
              <a:gd name="connsiteY3" fmla="*/ 952500 h 952500"/>
              <a:gd name="connsiteX4" fmla="*/ 812800 w 2425700"/>
              <a:gd name="connsiteY4" fmla="*/ 0 h 952500"/>
              <a:gd name="connsiteX0" fmla="*/ 609600 w 2222500"/>
              <a:gd name="connsiteY0" fmla="*/ 0 h 914400"/>
              <a:gd name="connsiteX1" fmla="*/ 2222500 w 2222500"/>
              <a:gd name="connsiteY1" fmla="*/ 0 h 914400"/>
              <a:gd name="connsiteX2" fmla="*/ 1524000 w 2222500"/>
              <a:gd name="connsiteY2" fmla="*/ 914400 h 914400"/>
              <a:gd name="connsiteX3" fmla="*/ 0 w 2222500"/>
              <a:gd name="connsiteY3" fmla="*/ 914400 h 914400"/>
              <a:gd name="connsiteX4" fmla="*/ 609600 w 2222500"/>
              <a:gd name="connsiteY4" fmla="*/ 0 h 914400"/>
              <a:gd name="connsiteX0" fmla="*/ 609600 w 2222500"/>
              <a:gd name="connsiteY0" fmla="*/ 0 h 939800"/>
              <a:gd name="connsiteX1" fmla="*/ 2222500 w 2222500"/>
              <a:gd name="connsiteY1" fmla="*/ 0 h 939800"/>
              <a:gd name="connsiteX2" fmla="*/ 1130300 w 2222500"/>
              <a:gd name="connsiteY2" fmla="*/ 939800 h 939800"/>
              <a:gd name="connsiteX3" fmla="*/ 0 w 2222500"/>
              <a:gd name="connsiteY3" fmla="*/ 914400 h 939800"/>
              <a:gd name="connsiteX4" fmla="*/ 609600 w 2222500"/>
              <a:gd name="connsiteY4" fmla="*/ 0 h 939800"/>
              <a:gd name="connsiteX0" fmla="*/ 609600 w 2222500"/>
              <a:gd name="connsiteY0" fmla="*/ 0 h 914400"/>
              <a:gd name="connsiteX1" fmla="*/ 2222500 w 2222500"/>
              <a:gd name="connsiteY1" fmla="*/ 0 h 914400"/>
              <a:gd name="connsiteX2" fmla="*/ 1130300 w 2222500"/>
              <a:gd name="connsiteY2" fmla="*/ 914400 h 914400"/>
              <a:gd name="connsiteX3" fmla="*/ 0 w 2222500"/>
              <a:gd name="connsiteY3" fmla="*/ 914400 h 914400"/>
              <a:gd name="connsiteX4" fmla="*/ 609600 w 2222500"/>
              <a:gd name="connsiteY4" fmla="*/ 0 h 914400"/>
              <a:gd name="connsiteX0" fmla="*/ 241300 w 2222500"/>
              <a:gd name="connsiteY0" fmla="*/ 546100 h 914400"/>
              <a:gd name="connsiteX1" fmla="*/ 2222500 w 2222500"/>
              <a:gd name="connsiteY1" fmla="*/ 0 h 914400"/>
              <a:gd name="connsiteX2" fmla="*/ 1130300 w 2222500"/>
              <a:gd name="connsiteY2" fmla="*/ 914400 h 914400"/>
              <a:gd name="connsiteX3" fmla="*/ 0 w 2222500"/>
              <a:gd name="connsiteY3" fmla="*/ 914400 h 914400"/>
              <a:gd name="connsiteX4" fmla="*/ 241300 w 2222500"/>
              <a:gd name="connsiteY4" fmla="*/ 546100 h 914400"/>
              <a:gd name="connsiteX0" fmla="*/ 241300 w 1308100"/>
              <a:gd name="connsiteY0" fmla="*/ 12700 h 381000"/>
              <a:gd name="connsiteX1" fmla="*/ 1308100 w 1308100"/>
              <a:gd name="connsiteY1" fmla="*/ 0 h 381000"/>
              <a:gd name="connsiteX2" fmla="*/ 1130300 w 1308100"/>
              <a:gd name="connsiteY2" fmla="*/ 381000 h 381000"/>
              <a:gd name="connsiteX3" fmla="*/ 0 w 1308100"/>
              <a:gd name="connsiteY3" fmla="*/ 381000 h 381000"/>
              <a:gd name="connsiteX4" fmla="*/ 241300 w 1308100"/>
              <a:gd name="connsiteY4" fmla="*/ 12700 h 381000"/>
              <a:gd name="connsiteX0" fmla="*/ 241300 w 1308100"/>
              <a:gd name="connsiteY0" fmla="*/ 0 h 368300"/>
              <a:gd name="connsiteX1" fmla="*/ 1308100 w 1308100"/>
              <a:gd name="connsiteY1" fmla="*/ 38100 h 368300"/>
              <a:gd name="connsiteX2" fmla="*/ 1130300 w 1308100"/>
              <a:gd name="connsiteY2" fmla="*/ 368300 h 368300"/>
              <a:gd name="connsiteX3" fmla="*/ 0 w 1308100"/>
              <a:gd name="connsiteY3" fmla="*/ 368300 h 368300"/>
              <a:gd name="connsiteX4" fmla="*/ 241300 w 1308100"/>
              <a:gd name="connsiteY4" fmla="*/ 0 h 368300"/>
              <a:gd name="connsiteX0" fmla="*/ 241300 w 1295400"/>
              <a:gd name="connsiteY0" fmla="*/ 25400 h 393700"/>
              <a:gd name="connsiteX1" fmla="*/ 1295400 w 1295400"/>
              <a:gd name="connsiteY1" fmla="*/ 0 h 393700"/>
              <a:gd name="connsiteX2" fmla="*/ 1130300 w 1295400"/>
              <a:gd name="connsiteY2" fmla="*/ 393700 h 393700"/>
              <a:gd name="connsiteX3" fmla="*/ 0 w 1295400"/>
              <a:gd name="connsiteY3" fmla="*/ 393700 h 393700"/>
              <a:gd name="connsiteX4" fmla="*/ 241300 w 1295400"/>
              <a:gd name="connsiteY4" fmla="*/ 25400 h 393700"/>
              <a:gd name="connsiteX0" fmla="*/ 241300 w 1295400"/>
              <a:gd name="connsiteY0" fmla="*/ 0 h 368300"/>
              <a:gd name="connsiteX1" fmla="*/ 1295400 w 1295400"/>
              <a:gd name="connsiteY1" fmla="*/ 12700 h 368300"/>
              <a:gd name="connsiteX2" fmla="*/ 1130300 w 1295400"/>
              <a:gd name="connsiteY2" fmla="*/ 368300 h 368300"/>
              <a:gd name="connsiteX3" fmla="*/ 0 w 1295400"/>
              <a:gd name="connsiteY3" fmla="*/ 368300 h 368300"/>
              <a:gd name="connsiteX4" fmla="*/ 241300 w 1295400"/>
              <a:gd name="connsiteY4" fmla="*/ 0 h 368300"/>
              <a:gd name="connsiteX0" fmla="*/ 241300 w 1295400"/>
              <a:gd name="connsiteY0" fmla="*/ 0 h 368300"/>
              <a:gd name="connsiteX1" fmla="*/ 1295400 w 1295400"/>
              <a:gd name="connsiteY1" fmla="*/ 12700 h 368300"/>
              <a:gd name="connsiteX2" fmla="*/ 1130300 w 1295400"/>
              <a:gd name="connsiteY2" fmla="*/ 368300 h 368300"/>
              <a:gd name="connsiteX3" fmla="*/ 0 w 1295400"/>
              <a:gd name="connsiteY3" fmla="*/ 368300 h 368300"/>
              <a:gd name="connsiteX4" fmla="*/ 241300 w 1295400"/>
              <a:gd name="connsiteY4" fmla="*/ 0 h 368300"/>
              <a:gd name="connsiteX0" fmla="*/ 241300 w 1282700"/>
              <a:gd name="connsiteY0" fmla="*/ 12700 h 381000"/>
              <a:gd name="connsiteX1" fmla="*/ 1282700 w 1282700"/>
              <a:gd name="connsiteY1" fmla="*/ 0 h 381000"/>
              <a:gd name="connsiteX2" fmla="*/ 1130300 w 1282700"/>
              <a:gd name="connsiteY2" fmla="*/ 381000 h 381000"/>
              <a:gd name="connsiteX3" fmla="*/ 0 w 1282700"/>
              <a:gd name="connsiteY3" fmla="*/ 381000 h 381000"/>
              <a:gd name="connsiteX4" fmla="*/ 241300 w 1282700"/>
              <a:gd name="connsiteY4" fmla="*/ 12700 h 381000"/>
              <a:gd name="connsiteX0" fmla="*/ 241300 w 1282700"/>
              <a:gd name="connsiteY0" fmla="*/ 0 h 368300"/>
              <a:gd name="connsiteX1" fmla="*/ 1282700 w 1282700"/>
              <a:gd name="connsiteY1" fmla="*/ 25400 h 368300"/>
              <a:gd name="connsiteX2" fmla="*/ 1130300 w 1282700"/>
              <a:gd name="connsiteY2" fmla="*/ 368300 h 368300"/>
              <a:gd name="connsiteX3" fmla="*/ 0 w 1282700"/>
              <a:gd name="connsiteY3" fmla="*/ 368300 h 368300"/>
              <a:gd name="connsiteX4" fmla="*/ 241300 w 1282700"/>
              <a:gd name="connsiteY4" fmla="*/ 0 h 368300"/>
              <a:gd name="connsiteX0" fmla="*/ 241300 w 1282700"/>
              <a:gd name="connsiteY0" fmla="*/ 0 h 368300"/>
              <a:gd name="connsiteX1" fmla="*/ 1282700 w 1282700"/>
              <a:gd name="connsiteY1" fmla="*/ 25400 h 368300"/>
              <a:gd name="connsiteX2" fmla="*/ 1130300 w 1282700"/>
              <a:gd name="connsiteY2" fmla="*/ 368300 h 368300"/>
              <a:gd name="connsiteX3" fmla="*/ 0 w 1282700"/>
              <a:gd name="connsiteY3" fmla="*/ 368300 h 368300"/>
              <a:gd name="connsiteX4" fmla="*/ 241300 w 1282700"/>
              <a:gd name="connsiteY4" fmla="*/ 0 h 368300"/>
              <a:gd name="connsiteX0" fmla="*/ 241300 w 1282700"/>
              <a:gd name="connsiteY0" fmla="*/ 0 h 368300"/>
              <a:gd name="connsiteX1" fmla="*/ 1282700 w 1282700"/>
              <a:gd name="connsiteY1" fmla="*/ 12700 h 368300"/>
              <a:gd name="connsiteX2" fmla="*/ 1130300 w 1282700"/>
              <a:gd name="connsiteY2" fmla="*/ 368300 h 368300"/>
              <a:gd name="connsiteX3" fmla="*/ 0 w 1282700"/>
              <a:gd name="connsiteY3" fmla="*/ 368300 h 368300"/>
              <a:gd name="connsiteX4" fmla="*/ 241300 w 1282700"/>
              <a:gd name="connsiteY4" fmla="*/ 0 h 368300"/>
              <a:gd name="connsiteX0" fmla="*/ 203200 w 1244600"/>
              <a:gd name="connsiteY0" fmla="*/ 0 h 368300"/>
              <a:gd name="connsiteX1" fmla="*/ 1244600 w 1244600"/>
              <a:gd name="connsiteY1" fmla="*/ 12700 h 368300"/>
              <a:gd name="connsiteX2" fmla="*/ 1092200 w 1244600"/>
              <a:gd name="connsiteY2" fmla="*/ 368300 h 368300"/>
              <a:gd name="connsiteX3" fmla="*/ 0 w 1244600"/>
              <a:gd name="connsiteY3" fmla="*/ 368300 h 368300"/>
              <a:gd name="connsiteX4" fmla="*/ 203200 w 1244600"/>
              <a:gd name="connsiteY4" fmla="*/ 0 h 368300"/>
              <a:gd name="connsiteX0" fmla="*/ 279400 w 1244600"/>
              <a:gd name="connsiteY0" fmla="*/ 12700 h 355600"/>
              <a:gd name="connsiteX1" fmla="*/ 1244600 w 1244600"/>
              <a:gd name="connsiteY1" fmla="*/ 0 h 355600"/>
              <a:gd name="connsiteX2" fmla="*/ 1092200 w 1244600"/>
              <a:gd name="connsiteY2" fmla="*/ 355600 h 355600"/>
              <a:gd name="connsiteX3" fmla="*/ 0 w 1244600"/>
              <a:gd name="connsiteY3" fmla="*/ 355600 h 355600"/>
              <a:gd name="connsiteX4" fmla="*/ 279400 w 1244600"/>
              <a:gd name="connsiteY4" fmla="*/ 12700 h 355600"/>
              <a:gd name="connsiteX0" fmla="*/ 241300 w 1244600"/>
              <a:gd name="connsiteY0" fmla="*/ 0 h 368300"/>
              <a:gd name="connsiteX1" fmla="*/ 1244600 w 1244600"/>
              <a:gd name="connsiteY1" fmla="*/ 12700 h 368300"/>
              <a:gd name="connsiteX2" fmla="*/ 1092200 w 1244600"/>
              <a:gd name="connsiteY2" fmla="*/ 368300 h 368300"/>
              <a:gd name="connsiteX3" fmla="*/ 0 w 1244600"/>
              <a:gd name="connsiteY3" fmla="*/ 368300 h 368300"/>
              <a:gd name="connsiteX4" fmla="*/ 241300 w 1244600"/>
              <a:gd name="connsiteY4" fmla="*/ 0 h 368300"/>
              <a:gd name="connsiteX0" fmla="*/ 241300 w 1193800"/>
              <a:gd name="connsiteY0" fmla="*/ 0 h 368300"/>
              <a:gd name="connsiteX1" fmla="*/ 1193800 w 1193800"/>
              <a:gd name="connsiteY1" fmla="*/ 12700 h 368300"/>
              <a:gd name="connsiteX2" fmla="*/ 1092200 w 1193800"/>
              <a:gd name="connsiteY2" fmla="*/ 368300 h 368300"/>
              <a:gd name="connsiteX3" fmla="*/ 0 w 1193800"/>
              <a:gd name="connsiteY3" fmla="*/ 368300 h 368300"/>
              <a:gd name="connsiteX4" fmla="*/ 241300 w 1193800"/>
              <a:gd name="connsiteY4" fmla="*/ 0 h 368300"/>
              <a:gd name="connsiteX0" fmla="*/ 190500 w 1193800"/>
              <a:gd name="connsiteY0" fmla="*/ 0 h 355600"/>
              <a:gd name="connsiteX1" fmla="*/ 1193800 w 1193800"/>
              <a:gd name="connsiteY1" fmla="*/ 0 h 355600"/>
              <a:gd name="connsiteX2" fmla="*/ 1092200 w 1193800"/>
              <a:gd name="connsiteY2" fmla="*/ 355600 h 355600"/>
              <a:gd name="connsiteX3" fmla="*/ 0 w 1193800"/>
              <a:gd name="connsiteY3" fmla="*/ 355600 h 355600"/>
              <a:gd name="connsiteX4" fmla="*/ 190500 w 1193800"/>
              <a:gd name="connsiteY4" fmla="*/ 0 h 355600"/>
              <a:gd name="connsiteX0" fmla="*/ 190500 w 1308100"/>
              <a:gd name="connsiteY0" fmla="*/ 25400 h 381000"/>
              <a:gd name="connsiteX1" fmla="*/ 1308100 w 1308100"/>
              <a:gd name="connsiteY1" fmla="*/ 0 h 381000"/>
              <a:gd name="connsiteX2" fmla="*/ 1092200 w 1308100"/>
              <a:gd name="connsiteY2" fmla="*/ 381000 h 381000"/>
              <a:gd name="connsiteX3" fmla="*/ 0 w 1308100"/>
              <a:gd name="connsiteY3" fmla="*/ 381000 h 381000"/>
              <a:gd name="connsiteX4" fmla="*/ 190500 w 1308100"/>
              <a:gd name="connsiteY4" fmla="*/ 25400 h 381000"/>
              <a:gd name="connsiteX0" fmla="*/ 266700 w 1308100"/>
              <a:gd name="connsiteY0" fmla="*/ 0 h 381000"/>
              <a:gd name="connsiteX1" fmla="*/ 1308100 w 1308100"/>
              <a:gd name="connsiteY1" fmla="*/ 0 h 381000"/>
              <a:gd name="connsiteX2" fmla="*/ 1092200 w 1308100"/>
              <a:gd name="connsiteY2" fmla="*/ 381000 h 381000"/>
              <a:gd name="connsiteX3" fmla="*/ 0 w 1308100"/>
              <a:gd name="connsiteY3" fmla="*/ 381000 h 381000"/>
              <a:gd name="connsiteX4" fmla="*/ 266700 w 1308100"/>
              <a:gd name="connsiteY4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8100" h="381000">
                <a:moveTo>
                  <a:pt x="266700" y="0"/>
                </a:moveTo>
                <a:lnTo>
                  <a:pt x="1308100" y="0"/>
                </a:lnTo>
                <a:lnTo>
                  <a:pt x="1092200" y="381000"/>
                </a:lnTo>
                <a:lnTo>
                  <a:pt x="0" y="381000"/>
                </a:lnTo>
                <a:lnTo>
                  <a:pt x="266700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5C77E24-5064-4544-8CB9-0C3992138706}"/>
              </a:ext>
            </a:extLst>
          </p:cNvPr>
          <p:cNvSpPr/>
          <p:nvPr/>
        </p:nvSpPr>
        <p:spPr>
          <a:xfrm rot="5400000">
            <a:off x="4742461" y="4329888"/>
            <a:ext cx="1676400" cy="253562"/>
          </a:xfrm>
          <a:custGeom>
            <a:avLst/>
            <a:gdLst>
              <a:gd name="connsiteX0" fmla="*/ 0 w 1422400"/>
              <a:gd name="connsiteY0" fmla="*/ 0 h 774262"/>
              <a:gd name="connsiteX1" fmla="*/ 1422400 w 1422400"/>
              <a:gd name="connsiteY1" fmla="*/ 0 h 774262"/>
              <a:gd name="connsiteX2" fmla="*/ 1422400 w 1422400"/>
              <a:gd name="connsiteY2" fmla="*/ 774262 h 774262"/>
              <a:gd name="connsiteX3" fmla="*/ 0 w 1422400"/>
              <a:gd name="connsiteY3" fmla="*/ 774262 h 774262"/>
              <a:gd name="connsiteX4" fmla="*/ 0 w 1422400"/>
              <a:gd name="connsiteY4" fmla="*/ 0 h 774262"/>
              <a:gd name="connsiteX0" fmla="*/ 0 w 1854200"/>
              <a:gd name="connsiteY0" fmla="*/ 584200 h 774262"/>
              <a:gd name="connsiteX1" fmla="*/ 1854200 w 1854200"/>
              <a:gd name="connsiteY1" fmla="*/ 0 h 774262"/>
              <a:gd name="connsiteX2" fmla="*/ 1854200 w 1854200"/>
              <a:gd name="connsiteY2" fmla="*/ 774262 h 774262"/>
              <a:gd name="connsiteX3" fmla="*/ 431800 w 1854200"/>
              <a:gd name="connsiteY3" fmla="*/ 774262 h 774262"/>
              <a:gd name="connsiteX4" fmla="*/ 0 w 1854200"/>
              <a:gd name="connsiteY4" fmla="*/ 584200 h 774262"/>
              <a:gd name="connsiteX0" fmla="*/ 0 w 1854200"/>
              <a:gd name="connsiteY0" fmla="*/ 63500 h 253562"/>
              <a:gd name="connsiteX1" fmla="*/ 1358900 w 1854200"/>
              <a:gd name="connsiteY1" fmla="*/ 0 h 253562"/>
              <a:gd name="connsiteX2" fmla="*/ 1854200 w 1854200"/>
              <a:gd name="connsiteY2" fmla="*/ 253562 h 253562"/>
              <a:gd name="connsiteX3" fmla="*/ 431800 w 1854200"/>
              <a:gd name="connsiteY3" fmla="*/ 253562 h 253562"/>
              <a:gd name="connsiteX4" fmla="*/ 0 w 1854200"/>
              <a:gd name="connsiteY4" fmla="*/ 63500 h 253562"/>
              <a:gd name="connsiteX0" fmla="*/ 0 w 1854200"/>
              <a:gd name="connsiteY0" fmla="*/ 25400 h 215462"/>
              <a:gd name="connsiteX1" fmla="*/ 1371600 w 1854200"/>
              <a:gd name="connsiteY1" fmla="*/ 0 h 215462"/>
              <a:gd name="connsiteX2" fmla="*/ 1854200 w 1854200"/>
              <a:gd name="connsiteY2" fmla="*/ 215462 h 215462"/>
              <a:gd name="connsiteX3" fmla="*/ 431800 w 1854200"/>
              <a:gd name="connsiteY3" fmla="*/ 215462 h 215462"/>
              <a:gd name="connsiteX4" fmla="*/ 0 w 1854200"/>
              <a:gd name="connsiteY4" fmla="*/ 25400 h 215462"/>
              <a:gd name="connsiteX0" fmla="*/ 0 w 1854200"/>
              <a:gd name="connsiteY0" fmla="*/ 0 h 190062"/>
              <a:gd name="connsiteX1" fmla="*/ 1371600 w 1854200"/>
              <a:gd name="connsiteY1" fmla="*/ 12700 h 190062"/>
              <a:gd name="connsiteX2" fmla="*/ 1854200 w 1854200"/>
              <a:gd name="connsiteY2" fmla="*/ 190062 h 190062"/>
              <a:gd name="connsiteX3" fmla="*/ 431800 w 1854200"/>
              <a:gd name="connsiteY3" fmla="*/ 190062 h 190062"/>
              <a:gd name="connsiteX4" fmla="*/ 0 w 1854200"/>
              <a:gd name="connsiteY4" fmla="*/ 0 h 190062"/>
              <a:gd name="connsiteX0" fmla="*/ 0 w 1689100"/>
              <a:gd name="connsiteY0" fmla="*/ 0 h 190062"/>
              <a:gd name="connsiteX1" fmla="*/ 1371600 w 1689100"/>
              <a:gd name="connsiteY1" fmla="*/ 12700 h 190062"/>
              <a:gd name="connsiteX2" fmla="*/ 1689100 w 1689100"/>
              <a:gd name="connsiteY2" fmla="*/ 190062 h 190062"/>
              <a:gd name="connsiteX3" fmla="*/ 431800 w 1689100"/>
              <a:gd name="connsiteY3" fmla="*/ 190062 h 190062"/>
              <a:gd name="connsiteX4" fmla="*/ 0 w 1689100"/>
              <a:gd name="connsiteY4" fmla="*/ 0 h 190062"/>
              <a:gd name="connsiteX0" fmla="*/ 0 w 1625600"/>
              <a:gd name="connsiteY0" fmla="*/ 0 h 190062"/>
              <a:gd name="connsiteX1" fmla="*/ 1308100 w 1625600"/>
              <a:gd name="connsiteY1" fmla="*/ 12700 h 190062"/>
              <a:gd name="connsiteX2" fmla="*/ 1625600 w 1625600"/>
              <a:gd name="connsiteY2" fmla="*/ 190062 h 190062"/>
              <a:gd name="connsiteX3" fmla="*/ 368300 w 1625600"/>
              <a:gd name="connsiteY3" fmla="*/ 190062 h 190062"/>
              <a:gd name="connsiteX4" fmla="*/ 0 w 1625600"/>
              <a:gd name="connsiteY4" fmla="*/ 0 h 190062"/>
              <a:gd name="connsiteX0" fmla="*/ 0 w 1651000"/>
              <a:gd name="connsiteY0" fmla="*/ 0 h 177362"/>
              <a:gd name="connsiteX1" fmla="*/ 1333500 w 1651000"/>
              <a:gd name="connsiteY1" fmla="*/ 0 h 177362"/>
              <a:gd name="connsiteX2" fmla="*/ 1651000 w 1651000"/>
              <a:gd name="connsiteY2" fmla="*/ 177362 h 177362"/>
              <a:gd name="connsiteX3" fmla="*/ 393700 w 1651000"/>
              <a:gd name="connsiteY3" fmla="*/ 177362 h 177362"/>
              <a:gd name="connsiteX4" fmla="*/ 0 w 1651000"/>
              <a:gd name="connsiteY4" fmla="*/ 0 h 177362"/>
              <a:gd name="connsiteX0" fmla="*/ 0 w 1638300"/>
              <a:gd name="connsiteY0" fmla="*/ 0 h 177362"/>
              <a:gd name="connsiteX1" fmla="*/ 1320800 w 1638300"/>
              <a:gd name="connsiteY1" fmla="*/ 0 h 177362"/>
              <a:gd name="connsiteX2" fmla="*/ 1638300 w 1638300"/>
              <a:gd name="connsiteY2" fmla="*/ 177362 h 177362"/>
              <a:gd name="connsiteX3" fmla="*/ 381000 w 1638300"/>
              <a:gd name="connsiteY3" fmla="*/ 177362 h 177362"/>
              <a:gd name="connsiteX4" fmla="*/ 0 w 1638300"/>
              <a:gd name="connsiteY4" fmla="*/ 0 h 177362"/>
              <a:gd name="connsiteX0" fmla="*/ 0 w 1600200"/>
              <a:gd name="connsiteY0" fmla="*/ 12700 h 177362"/>
              <a:gd name="connsiteX1" fmla="*/ 1282700 w 1600200"/>
              <a:gd name="connsiteY1" fmla="*/ 0 h 177362"/>
              <a:gd name="connsiteX2" fmla="*/ 1600200 w 1600200"/>
              <a:gd name="connsiteY2" fmla="*/ 177362 h 177362"/>
              <a:gd name="connsiteX3" fmla="*/ 342900 w 1600200"/>
              <a:gd name="connsiteY3" fmla="*/ 177362 h 177362"/>
              <a:gd name="connsiteX4" fmla="*/ 0 w 1600200"/>
              <a:gd name="connsiteY4" fmla="*/ 12700 h 177362"/>
              <a:gd name="connsiteX0" fmla="*/ 0 w 1651000"/>
              <a:gd name="connsiteY0" fmla="*/ 50800 h 177362"/>
              <a:gd name="connsiteX1" fmla="*/ 1333500 w 1651000"/>
              <a:gd name="connsiteY1" fmla="*/ 0 h 177362"/>
              <a:gd name="connsiteX2" fmla="*/ 1651000 w 1651000"/>
              <a:gd name="connsiteY2" fmla="*/ 177362 h 177362"/>
              <a:gd name="connsiteX3" fmla="*/ 393700 w 1651000"/>
              <a:gd name="connsiteY3" fmla="*/ 177362 h 177362"/>
              <a:gd name="connsiteX4" fmla="*/ 0 w 1651000"/>
              <a:gd name="connsiteY4" fmla="*/ 50800 h 177362"/>
              <a:gd name="connsiteX0" fmla="*/ 0 w 1651000"/>
              <a:gd name="connsiteY0" fmla="*/ 0 h 126562"/>
              <a:gd name="connsiteX1" fmla="*/ 1358900 w 1651000"/>
              <a:gd name="connsiteY1" fmla="*/ 12700 h 126562"/>
              <a:gd name="connsiteX2" fmla="*/ 1651000 w 1651000"/>
              <a:gd name="connsiteY2" fmla="*/ 126562 h 126562"/>
              <a:gd name="connsiteX3" fmla="*/ 393700 w 1651000"/>
              <a:gd name="connsiteY3" fmla="*/ 126562 h 126562"/>
              <a:gd name="connsiteX4" fmla="*/ 0 w 1651000"/>
              <a:gd name="connsiteY4" fmla="*/ 0 h 126562"/>
              <a:gd name="connsiteX0" fmla="*/ 0 w 1663700"/>
              <a:gd name="connsiteY0" fmla="*/ 0 h 215462"/>
              <a:gd name="connsiteX1" fmla="*/ 1371600 w 1663700"/>
              <a:gd name="connsiteY1" fmla="*/ 101600 h 215462"/>
              <a:gd name="connsiteX2" fmla="*/ 1663700 w 1663700"/>
              <a:gd name="connsiteY2" fmla="*/ 215462 h 215462"/>
              <a:gd name="connsiteX3" fmla="*/ 406400 w 1663700"/>
              <a:gd name="connsiteY3" fmla="*/ 215462 h 215462"/>
              <a:gd name="connsiteX4" fmla="*/ 0 w 1663700"/>
              <a:gd name="connsiteY4" fmla="*/ 0 h 215462"/>
              <a:gd name="connsiteX0" fmla="*/ 0 w 1663700"/>
              <a:gd name="connsiteY0" fmla="*/ 0 h 215462"/>
              <a:gd name="connsiteX1" fmla="*/ 1473200 w 1663700"/>
              <a:gd name="connsiteY1" fmla="*/ 12700 h 215462"/>
              <a:gd name="connsiteX2" fmla="*/ 1663700 w 1663700"/>
              <a:gd name="connsiteY2" fmla="*/ 215462 h 215462"/>
              <a:gd name="connsiteX3" fmla="*/ 406400 w 1663700"/>
              <a:gd name="connsiteY3" fmla="*/ 215462 h 215462"/>
              <a:gd name="connsiteX4" fmla="*/ 0 w 1663700"/>
              <a:gd name="connsiteY4" fmla="*/ 0 h 215462"/>
              <a:gd name="connsiteX0" fmla="*/ 0 w 1676400"/>
              <a:gd name="connsiteY0" fmla="*/ 0 h 253562"/>
              <a:gd name="connsiteX1" fmla="*/ 1485900 w 1676400"/>
              <a:gd name="connsiteY1" fmla="*/ 50800 h 253562"/>
              <a:gd name="connsiteX2" fmla="*/ 1676400 w 1676400"/>
              <a:gd name="connsiteY2" fmla="*/ 253562 h 253562"/>
              <a:gd name="connsiteX3" fmla="*/ 419100 w 1676400"/>
              <a:gd name="connsiteY3" fmla="*/ 253562 h 253562"/>
              <a:gd name="connsiteX4" fmla="*/ 0 w 1676400"/>
              <a:gd name="connsiteY4" fmla="*/ 0 h 253562"/>
              <a:gd name="connsiteX0" fmla="*/ 0 w 1676400"/>
              <a:gd name="connsiteY0" fmla="*/ 0 h 253562"/>
              <a:gd name="connsiteX1" fmla="*/ 1473200 w 1676400"/>
              <a:gd name="connsiteY1" fmla="*/ 0 h 253562"/>
              <a:gd name="connsiteX2" fmla="*/ 1676400 w 1676400"/>
              <a:gd name="connsiteY2" fmla="*/ 253562 h 253562"/>
              <a:gd name="connsiteX3" fmla="*/ 419100 w 1676400"/>
              <a:gd name="connsiteY3" fmla="*/ 253562 h 253562"/>
              <a:gd name="connsiteX4" fmla="*/ 0 w 1676400"/>
              <a:gd name="connsiteY4" fmla="*/ 0 h 25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6400" h="253562">
                <a:moveTo>
                  <a:pt x="0" y="0"/>
                </a:moveTo>
                <a:lnTo>
                  <a:pt x="1473200" y="0"/>
                </a:lnTo>
                <a:lnTo>
                  <a:pt x="1676400" y="253562"/>
                </a:lnTo>
                <a:lnTo>
                  <a:pt x="419100" y="2535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90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B3D5F-08A8-4A97-A196-A33688EC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取車</a:t>
            </a:r>
          </a:p>
        </p:txBody>
      </p:sp>
      <p:pic>
        <p:nvPicPr>
          <p:cNvPr id="4" name="刪除ID">
            <a:hlinkClick r:id="" action="ppaction://media"/>
            <a:extLst>
              <a:ext uri="{FF2B5EF4-FFF2-40B4-BE49-F238E27FC236}">
                <a16:creationId xmlns:a16="http://schemas.microsoft.com/office/drawing/2014/main" id="{2EA5A6DC-963B-4E77-BCD4-23D65EADBFEF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81651" y="655638"/>
            <a:ext cx="7772149" cy="5617804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C1CB04B5-9367-4CCE-9919-BA9797B1DAE3}"/>
              </a:ext>
            </a:extLst>
          </p:cNvPr>
          <p:cNvSpPr txBox="1"/>
          <p:nvPr/>
        </p:nvSpPr>
        <p:spPr>
          <a:xfrm>
            <a:off x="838200" y="2159000"/>
            <a:ext cx="19463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/>
              <a:t>判斷式判斷</a:t>
            </a:r>
            <a:endParaRPr lang="en-US" altLang="zh-TW" sz="2400" b="1" dirty="0"/>
          </a:p>
          <a:p>
            <a:r>
              <a:rPr lang="zh-TW" altLang="en-US" sz="2400" b="1" dirty="0"/>
              <a:t>使用者取車</a:t>
            </a:r>
            <a:endParaRPr lang="en-US" altLang="zh-TW" sz="2400" b="1" dirty="0"/>
          </a:p>
          <a:p>
            <a:r>
              <a:rPr lang="zh-TW" altLang="en-US" sz="2400" b="1" dirty="0"/>
              <a:t>刪除車子</a:t>
            </a:r>
            <a:r>
              <a:rPr lang="en-US" altLang="zh-TW" sz="2400" b="1" dirty="0"/>
              <a:t>UID</a:t>
            </a:r>
          </a:p>
          <a:p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821B04B-E809-40F9-858F-B33521673DC3}"/>
              </a:ext>
            </a:extLst>
          </p:cNvPr>
          <p:cNvSpPr/>
          <p:nvPr/>
        </p:nvSpPr>
        <p:spPr>
          <a:xfrm>
            <a:off x="9385300" y="5652510"/>
            <a:ext cx="21753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car_ids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 : </a:t>
            </a:r>
            <a:r>
              <a:rPr lang="zh-TW" altLang="en-US" dirty="0"/>
              <a:t>停車格</a:t>
            </a:r>
            <a:endParaRPr lang="en-US" altLang="zh-TW" dirty="0"/>
          </a:p>
          <a:p>
            <a:r>
              <a:rPr lang="en-US" altLang="zh-TW" dirty="0" err="1"/>
              <a:t>car_id</a:t>
            </a:r>
            <a:r>
              <a:rPr lang="en-US" altLang="zh-TW" dirty="0"/>
              <a:t> : </a:t>
            </a:r>
            <a:r>
              <a:rPr lang="zh-TW" altLang="en-US" dirty="0"/>
              <a:t>車子</a:t>
            </a:r>
            <a:r>
              <a:rPr lang="en-US" altLang="zh-TW" dirty="0"/>
              <a:t>ID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DDA4903-2CCD-44E2-9FCB-CE2CDEFC838D}"/>
              </a:ext>
            </a:extLst>
          </p:cNvPr>
          <p:cNvSpPr txBox="1"/>
          <p:nvPr/>
        </p:nvSpPr>
        <p:spPr>
          <a:xfrm>
            <a:off x="4749800" y="15288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編號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3C6A5F1-98A7-4FB9-BBD5-AEEF6D9CE7E8}"/>
              </a:ext>
            </a:extLst>
          </p:cNvPr>
          <p:cNvSpPr txBox="1"/>
          <p:nvPr/>
        </p:nvSpPr>
        <p:spPr>
          <a:xfrm>
            <a:off x="7620000" y="15288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編號</a:t>
            </a:r>
          </a:p>
        </p:txBody>
      </p:sp>
    </p:spTree>
    <p:extLst>
      <p:ext uri="{BB962C8B-B14F-4D97-AF65-F5344CB8AC3E}">
        <p14:creationId xmlns:p14="http://schemas.microsoft.com/office/powerpoint/2010/main" val="373959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9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583B97-8B58-4ED9-B02A-CF7406AF0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23" y="236537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停車場模擬</a:t>
            </a:r>
          </a:p>
        </p:txBody>
      </p:sp>
      <p:pic>
        <p:nvPicPr>
          <p:cNvPr id="4" name="取車">
            <a:hlinkClick r:id="" action="ppaction://media"/>
            <a:extLst>
              <a:ext uri="{FF2B5EF4-FFF2-40B4-BE49-F238E27FC236}">
                <a16:creationId xmlns:a16="http://schemas.microsoft.com/office/drawing/2014/main" id="{F2D801A9-1A93-4A8C-9D46-7ECBE21F1C5F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974923" y="558800"/>
            <a:ext cx="8581256" cy="5806281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16678794-85D0-4C91-BCE7-43088CCD9C89}"/>
              </a:ext>
            </a:extLst>
          </p:cNvPr>
          <p:cNvSpPr txBox="1"/>
          <p:nvPr/>
        </p:nvSpPr>
        <p:spPr>
          <a:xfrm>
            <a:off x="635821" y="1604963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/>
              <a:t>使用者取車</a:t>
            </a:r>
            <a:endParaRPr lang="en-US" altLang="zh-TW" sz="2400" b="1" dirty="0"/>
          </a:p>
          <a:p>
            <a:r>
              <a:rPr lang="zh-TW" altLang="en-US" sz="2400" b="1" dirty="0"/>
              <a:t>停車場操作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0C4AC5B-E4E8-4CE8-8E57-157C86D3C256}"/>
              </a:ext>
            </a:extLst>
          </p:cNvPr>
          <p:cNvSpPr/>
          <p:nvPr/>
        </p:nvSpPr>
        <p:spPr>
          <a:xfrm>
            <a:off x="3609370" y="102953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各樓層示意圖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E4A49DB-4009-4597-9DD6-1EB68C023D83}"/>
              </a:ext>
            </a:extLst>
          </p:cNvPr>
          <p:cNvSpPr/>
          <p:nvPr/>
        </p:nvSpPr>
        <p:spPr>
          <a:xfrm>
            <a:off x="8091353" y="455243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監控停車格使用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0C7345C-03FB-41FA-807E-5FF899F48677}"/>
              </a:ext>
            </a:extLst>
          </p:cNvPr>
          <p:cNvSpPr/>
          <p:nvPr/>
        </p:nvSpPr>
        <p:spPr>
          <a:xfrm>
            <a:off x="3749070" y="324433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停車場剖面圖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C4420C-9BB1-43C1-94EB-84EF0400CF10}"/>
              </a:ext>
            </a:extLst>
          </p:cNvPr>
          <p:cNvSpPr/>
          <p:nvPr/>
        </p:nvSpPr>
        <p:spPr>
          <a:xfrm>
            <a:off x="3921730" y="3764479"/>
            <a:ext cx="1422400" cy="3683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1574800"/>
              <a:gd name="connsiteY0" fmla="*/ 38100 h 952500"/>
              <a:gd name="connsiteX1" fmla="*/ 1574800 w 1574800"/>
              <a:gd name="connsiteY1" fmla="*/ 0 h 952500"/>
              <a:gd name="connsiteX2" fmla="*/ 914400 w 1574800"/>
              <a:gd name="connsiteY2" fmla="*/ 952500 h 952500"/>
              <a:gd name="connsiteX3" fmla="*/ 0 w 1574800"/>
              <a:gd name="connsiteY3" fmla="*/ 952500 h 952500"/>
              <a:gd name="connsiteX4" fmla="*/ 0 w 1574800"/>
              <a:gd name="connsiteY4" fmla="*/ 38100 h 952500"/>
              <a:gd name="connsiteX0" fmla="*/ 812800 w 2387600"/>
              <a:gd name="connsiteY0" fmla="*/ 38100 h 990600"/>
              <a:gd name="connsiteX1" fmla="*/ 2387600 w 2387600"/>
              <a:gd name="connsiteY1" fmla="*/ 0 h 990600"/>
              <a:gd name="connsiteX2" fmla="*/ 1727200 w 2387600"/>
              <a:gd name="connsiteY2" fmla="*/ 952500 h 990600"/>
              <a:gd name="connsiteX3" fmla="*/ 0 w 2387600"/>
              <a:gd name="connsiteY3" fmla="*/ 990600 h 990600"/>
              <a:gd name="connsiteX4" fmla="*/ 812800 w 2387600"/>
              <a:gd name="connsiteY4" fmla="*/ 38100 h 990600"/>
              <a:gd name="connsiteX0" fmla="*/ 812800 w 2425700"/>
              <a:gd name="connsiteY0" fmla="*/ 0 h 952500"/>
              <a:gd name="connsiteX1" fmla="*/ 2425700 w 2425700"/>
              <a:gd name="connsiteY1" fmla="*/ 0 h 952500"/>
              <a:gd name="connsiteX2" fmla="*/ 1727200 w 2425700"/>
              <a:gd name="connsiteY2" fmla="*/ 914400 h 952500"/>
              <a:gd name="connsiteX3" fmla="*/ 0 w 2425700"/>
              <a:gd name="connsiteY3" fmla="*/ 952500 h 952500"/>
              <a:gd name="connsiteX4" fmla="*/ 812800 w 2425700"/>
              <a:gd name="connsiteY4" fmla="*/ 0 h 952500"/>
              <a:gd name="connsiteX0" fmla="*/ 609600 w 2222500"/>
              <a:gd name="connsiteY0" fmla="*/ 0 h 914400"/>
              <a:gd name="connsiteX1" fmla="*/ 2222500 w 2222500"/>
              <a:gd name="connsiteY1" fmla="*/ 0 h 914400"/>
              <a:gd name="connsiteX2" fmla="*/ 1524000 w 2222500"/>
              <a:gd name="connsiteY2" fmla="*/ 914400 h 914400"/>
              <a:gd name="connsiteX3" fmla="*/ 0 w 2222500"/>
              <a:gd name="connsiteY3" fmla="*/ 914400 h 914400"/>
              <a:gd name="connsiteX4" fmla="*/ 609600 w 2222500"/>
              <a:gd name="connsiteY4" fmla="*/ 0 h 914400"/>
              <a:gd name="connsiteX0" fmla="*/ 609600 w 2222500"/>
              <a:gd name="connsiteY0" fmla="*/ 0 h 939800"/>
              <a:gd name="connsiteX1" fmla="*/ 2222500 w 2222500"/>
              <a:gd name="connsiteY1" fmla="*/ 0 h 939800"/>
              <a:gd name="connsiteX2" fmla="*/ 1130300 w 2222500"/>
              <a:gd name="connsiteY2" fmla="*/ 939800 h 939800"/>
              <a:gd name="connsiteX3" fmla="*/ 0 w 2222500"/>
              <a:gd name="connsiteY3" fmla="*/ 914400 h 939800"/>
              <a:gd name="connsiteX4" fmla="*/ 609600 w 2222500"/>
              <a:gd name="connsiteY4" fmla="*/ 0 h 939800"/>
              <a:gd name="connsiteX0" fmla="*/ 609600 w 2222500"/>
              <a:gd name="connsiteY0" fmla="*/ 0 h 914400"/>
              <a:gd name="connsiteX1" fmla="*/ 2222500 w 2222500"/>
              <a:gd name="connsiteY1" fmla="*/ 0 h 914400"/>
              <a:gd name="connsiteX2" fmla="*/ 1130300 w 2222500"/>
              <a:gd name="connsiteY2" fmla="*/ 914400 h 914400"/>
              <a:gd name="connsiteX3" fmla="*/ 0 w 2222500"/>
              <a:gd name="connsiteY3" fmla="*/ 914400 h 914400"/>
              <a:gd name="connsiteX4" fmla="*/ 609600 w 2222500"/>
              <a:gd name="connsiteY4" fmla="*/ 0 h 914400"/>
              <a:gd name="connsiteX0" fmla="*/ 241300 w 2222500"/>
              <a:gd name="connsiteY0" fmla="*/ 546100 h 914400"/>
              <a:gd name="connsiteX1" fmla="*/ 2222500 w 2222500"/>
              <a:gd name="connsiteY1" fmla="*/ 0 h 914400"/>
              <a:gd name="connsiteX2" fmla="*/ 1130300 w 2222500"/>
              <a:gd name="connsiteY2" fmla="*/ 914400 h 914400"/>
              <a:gd name="connsiteX3" fmla="*/ 0 w 2222500"/>
              <a:gd name="connsiteY3" fmla="*/ 914400 h 914400"/>
              <a:gd name="connsiteX4" fmla="*/ 241300 w 2222500"/>
              <a:gd name="connsiteY4" fmla="*/ 546100 h 914400"/>
              <a:gd name="connsiteX0" fmla="*/ 241300 w 1308100"/>
              <a:gd name="connsiteY0" fmla="*/ 12700 h 381000"/>
              <a:gd name="connsiteX1" fmla="*/ 1308100 w 1308100"/>
              <a:gd name="connsiteY1" fmla="*/ 0 h 381000"/>
              <a:gd name="connsiteX2" fmla="*/ 1130300 w 1308100"/>
              <a:gd name="connsiteY2" fmla="*/ 381000 h 381000"/>
              <a:gd name="connsiteX3" fmla="*/ 0 w 1308100"/>
              <a:gd name="connsiteY3" fmla="*/ 381000 h 381000"/>
              <a:gd name="connsiteX4" fmla="*/ 241300 w 1308100"/>
              <a:gd name="connsiteY4" fmla="*/ 12700 h 381000"/>
              <a:gd name="connsiteX0" fmla="*/ 241300 w 1308100"/>
              <a:gd name="connsiteY0" fmla="*/ 0 h 368300"/>
              <a:gd name="connsiteX1" fmla="*/ 1308100 w 1308100"/>
              <a:gd name="connsiteY1" fmla="*/ 38100 h 368300"/>
              <a:gd name="connsiteX2" fmla="*/ 1130300 w 1308100"/>
              <a:gd name="connsiteY2" fmla="*/ 368300 h 368300"/>
              <a:gd name="connsiteX3" fmla="*/ 0 w 1308100"/>
              <a:gd name="connsiteY3" fmla="*/ 368300 h 368300"/>
              <a:gd name="connsiteX4" fmla="*/ 241300 w 1308100"/>
              <a:gd name="connsiteY4" fmla="*/ 0 h 368300"/>
              <a:gd name="connsiteX0" fmla="*/ 241300 w 1295400"/>
              <a:gd name="connsiteY0" fmla="*/ 25400 h 393700"/>
              <a:gd name="connsiteX1" fmla="*/ 1295400 w 1295400"/>
              <a:gd name="connsiteY1" fmla="*/ 0 h 393700"/>
              <a:gd name="connsiteX2" fmla="*/ 1130300 w 1295400"/>
              <a:gd name="connsiteY2" fmla="*/ 393700 h 393700"/>
              <a:gd name="connsiteX3" fmla="*/ 0 w 1295400"/>
              <a:gd name="connsiteY3" fmla="*/ 393700 h 393700"/>
              <a:gd name="connsiteX4" fmla="*/ 241300 w 1295400"/>
              <a:gd name="connsiteY4" fmla="*/ 25400 h 393700"/>
              <a:gd name="connsiteX0" fmla="*/ 241300 w 1295400"/>
              <a:gd name="connsiteY0" fmla="*/ 0 h 368300"/>
              <a:gd name="connsiteX1" fmla="*/ 1295400 w 1295400"/>
              <a:gd name="connsiteY1" fmla="*/ 12700 h 368300"/>
              <a:gd name="connsiteX2" fmla="*/ 1130300 w 1295400"/>
              <a:gd name="connsiteY2" fmla="*/ 368300 h 368300"/>
              <a:gd name="connsiteX3" fmla="*/ 0 w 1295400"/>
              <a:gd name="connsiteY3" fmla="*/ 368300 h 368300"/>
              <a:gd name="connsiteX4" fmla="*/ 241300 w 1295400"/>
              <a:gd name="connsiteY4" fmla="*/ 0 h 368300"/>
              <a:gd name="connsiteX0" fmla="*/ 241300 w 1295400"/>
              <a:gd name="connsiteY0" fmla="*/ 0 h 368300"/>
              <a:gd name="connsiteX1" fmla="*/ 1295400 w 1295400"/>
              <a:gd name="connsiteY1" fmla="*/ 12700 h 368300"/>
              <a:gd name="connsiteX2" fmla="*/ 1130300 w 1295400"/>
              <a:gd name="connsiteY2" fmla="*/ 368300 h 368300"/>
              <a:gd name="connsiteX3" fmla="*/ 0 w 1295400"/>
              <a:gd name="connsiteY3" fmla="*/ 368300 h 368300"/>
              <a:gd name="connsiteX4" fmla="*/ 241300 w 1295400"/>
              <a:gd name="connsiteY4" fmla="*/ 0 h 368300"/>
              <a:gd name="connsiteX0" fmla="*/ 241300 w 1282700"/>
              <a:gd name="connsiteY0" fmla="*/ 12700 h 381000"/>
              <a:gd name="connsiteX1" fmla="*/ 1282700 w 1282700"/>
              <a:gd name="connsiteY1" fmla="*/ 0 h 381000"/>
              <a:gd name="connsiteX2" fmla="*/ 1130300 w 1282700"/>
              <a:gd name="connsiteY2" fmla="*/ 381000 h 381000"/>
              <a:gd name="connsiteX3" fmla="*/ 0 w 1282700"/>
              <a:gd name="connsiteY3" fmla="*/ 381000 h 381000"/>
              <a:gd name="connsiteX4" fmla="*/ 241300 w 1282700"/>
              <a:gd name="connsiteY4" fmla="*/ 12700 h 381000"/>
              <a:gd name="connsiteX0" fmla="*/ 241300 w 1282700"/>
              <a:gd name="connsiteY0" fmla="*/ 0 h 368300"/>
              <a:gd name="connsiteX1" fmla="*/ 1282700 w 1282700"/>
              <a:gd name="connsiteY1" fmla="*/ 25400 h 368300"/>
              <a:gd name="connsiteX2" fmla="*/ 1130300 w 1282700"/>
              <a:gd name="connsiteY2" fmla="*/ 368300 h 368300"/>
              <a:gd name="connsiteX3" fmla="*/ 0 w 1282700"/>
              <a:gd name="connsiteY3" fmla="*/ 368300 h 368300"/>
              <a:gd name="connsiteX4" fmla="*/ 241300 w 1282700"/>
              <a:gd name="connsiteY4" fmla="*/ 0 h 368300"/>
              <a:gd name="connsiteX0" fmla="*/ 241300 w 1282700"/>
              <a:gd name="connsiteY0" fmla="*/ 0 h 368300"/>
              <a:gd name="connsiteX1" fmla="*/ 1282700 w 1282700"/>
              <a:gd name="connsiteY1" fmla="*/ 25400 h 368300"/>
              <a:gd name="connsiteX2" fmla="*/ 1130300 w 1282700"/>
              <a:gd name="connsiteY2" fmla="*/ 368300 h 368300"/>
              <a:gd name="connsiteX3" fmla="*/ 0 w 1282700"/>
              <a:gd name="connsiteY3" fmla="*/ 368300 h 368300"/>
              <a:gd name="connsiteX4" fmla="*/ 241300 w 1282700"/>
              <a:gd name="connsiteY4" fmla="*/ 0 h 368300"/>
              <a:gd name="connsiteX0" fmla="*/ 241300 w 1282700"/>
              <a:gd name="connsiteY0" fmla="*/ 0 h 368300"/>
              <a:gd name="connsiteX1" fmla="*/ 1282700 w 1282700"/>
              <a:gd name="connsiteY1" fmla="*/ 12700 h 368300"/>
              <a:gd name="connsiteX2" fmla="*/ 1130300 w 1282700"/>
              <a:gd name="connsiteY2" fmla="*/ 368300 h 368300"/>
              <a:gd name="connsiteX3" fmla="*/ 0 w 1282700"/>
              <a:gd name="connsiteY3" fmla="*/ 368300 h 368300"/>
              <a:gd name="connsiteX4" fmla="*/ 241300 w 1282700"/>
              <a:gd name="connsiteY4" fmla="*/ 0 h 368300"/>
              <a:gd name="connsiteX0" fmla="*/ 203200 w 1244600"/>
              <a:gd name="connsiteY0" fmla="*/ 0 h 368300"/>
              <a:gd name="connsiteX1" fmla="*/ 1244600 w 1244600"/>
              <a:gd name="connsiteY1" fmla="*/ 12700 h 368300"/>
              <a:gd name="connsiteX2" fmla="*/ 1092200 w 1244600"/>
              <a:gd name="connsiteY2" fmla="*/ 368300 h 368300"/>
              <a:gd name="connsiteX3" fmla="*/ 0 w 1244600"/>
              <a:gd name="connsiteY3" fmla="*/ 368300 h 368300"/>
              <a:gd name="connsiteX4" fmla="*/ 203200 w 1244600"/>
              <a:gd name="connsiteY4" fmla="*/ 0 h 368300"/>
              <a:gd name="connsiteX0" fmla="*/ 203200 w 1244600"/>
              <a:gd name="connsiteY0" fmla="*/ 0 h 381000"/>
              <a:gd name="connsiteX1" fmla="*/ 1244600 w 1244600"/>
              <a:gd name="connsiteY1" fmla="*/ 12700 h 381000"/>
              <a:gd name="connsiteX2" fmla="*/ 1092200 w 1244600"/>
              <a:gd name="connsiteY2" fmla="*/ 368300 h 381000"/>
              <a:gd name="connsiteX3" fmla="*/ 0 w 1244600"/>
              <a:gd name="connsiteY3" fmla="*/ 381000 h 381000"/>
              <a:gd name="connsiteX4" fmla="*/ 203200 w 1244600"/>
              <a:gd name="connsiteY4" fmla="*/ 0 h 381000"/>
              <a:gd name="connsiteX0" fmla="*/ 203200 w 1244600"/>
              <a:gd name="connsiteY0" fmla="*/ 0 h 381000"/>
              <a:gd name="connsiteX1" fmla="*/ 1244600 w 1244600"/>
              <a:gd name="connsiteY1" fmla="*/ 12700 h 381000"/>
              <a:gd name="connsiteX2" fmla="*/ 1168400 w 1244600"/>
              <a:gd name="connsiteY2" fmla="*/ 368300 h 381000"/>
              <a:gd name="connsiteX3" fmla="*/ 0 w 1244600"/>
              <a:gd name="connsiteY3" fmla="*/ 381000 h 381000"/>
              <a:gd name="connsiteX4" fmla="*/ 203200 w 1244600"/>
              <a:gd name="connsiteY4" fmla="*/ 0 h 381000"/>
              <a:gd name="connsiteX0" fmla="*/ 203200 w 1397000"/>
              <a:gd name="connsiteY0" fmla="*/ 12700 h 393700"/>
              <a:gd name="connsiteX1" fmla="*/ 1397000 w 1397000"/>
              <a:gd name="connsiteY1" fmla="*/ 0 h 393700"/>
              <a:gd name="connsiteX2" fmla="*/ 1168400 w 1397000"/>
              <a:gd name="connsiteY2" fmla="*/ 381000 h 393700"/>
              <a:gd name="connsiteX3" fmla="*/ 0 w 1397000"/>
              <a:gd name="connsiteY3" fmla="*/ 393700 h 393700"/>
              <a:gd name="connsiteX4" fmla="*/ 203200 w 1397000"/>
              <a:gd name="connsiteY4" fmla="*/ 12700 h 393700"/>
              <a:gd name="connsiteX0" fmla="*/ 203200 w 1422400"/>
              <a:gd name="connsiteY0" fmla="*/ 0 h 381000"/>
              <a:gd name="connsiteX1" fmla="*/ 1422400 w 1422400"/>
              <a:gd name="connsiteY1" fmla="*/ 12700 h 381000"/>
              <a:gd name="connsiteX2" fmla="*/ 1168400 w 1422400"/>
              <a:gd name="connsiteY2" fmla="*/ 368300 h 381000"/>
              <a:gd name="connsiteX3" fmla="*/ 0 w 1422400"/>
              <a:gd name="connsiteY3" fmla="*/ 381000 h 381000"/>
              <a:gd name="connsiteX4" fmla="*/ 203200 w 1422400"/>
              <a:gd name="connsiteY4" fmla="*/ 0 h 381000"/>
              <a:gd name="connsiteX0" fmla="*/ 254000 w 1422400"/>
              <a:gd name="connsiteY0" fmla="*/ 12700 h 368300"/>
              <a:gd name="connsiteX1" fmla="*/ 1422400 w 1422400"/>
              <a:gd name="connsiteY1" fmla="*/ 0 h 368300"/>
              <a:gd name="connsiteX2" fmla="*/ 1168400 w 1422400"/>
              <a:gd name="connsiteY2" fmla="*/ 355600 h 368300"/>
              <a:gd name="connsiteX3" fmla="*/ 0 w 1422400"/>
              <a:gd name="connsiteY3" fmla="*/ 368300 h 368300"/>
              <a:gd name="connsiteX4" fmla="*/ 254000 w 1422400"/>
              <a:gd name="connsiteY4" fmla="*/ 1270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2400" h="368300">
                <a:moveTo>
                  <a:pt x="254000" y="12700"/>
                </a:moveTo>
                <a:lnTo>
                  <a:pt x="1422400" y="0"/>
                </a:lnTo>
                <a:lnTo>
                  <a:pt x="1168400" y="355600"/>
                </a:lnTo>
                <a:lnTo>
                  <a:pt x="0" y="368300"/>
                </a:lnTo>
                <a:lnTo>
                  <a:pt x="254000" y="127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52BBE7-36DF-422A-A98A-F61C8432F192}"/>
              </a:ext>
            </a:extLst>
          </p:cNvPr>
          <p:cNvSpPr/>
          <p:nvPr/>
        </p:nvSpPr>
        <p:spPr>
          <a:xfrm rot="5400000">
            <a:off x="4359880" y="4495503"/>
            <a:ext cx="1727200" cy="266262"/>
          </a:xfrm>
          <a:custGeom>
            <a:avLst/>
            <a:gdLst>
              <a:gd name="connsiteX0" fmla="*/ 0 w 1422400"/>
              <a:gd name="connsiteY0" fmla="*/ 0 h 774262"/>
              <a:gd name="connsiteX1" fmla="*/ 1422400 w 1422400"/>
              <a:gd name="connsiteY1" fmla="*/ 0 h 774262"/>
              <a:gd name="connsiteX2" fmla="*/ 1422400 w 1422400"/>
              <a:gd name="connsiteY2" fmla="*/ 774262 h 774262"/>
              <a:gd name="connsiteX3" fmla="*/ 0 w 1422400"/>
              <a:gd name="connsiteY3" fmla="*/ 774262 h 774262"/>
              <a:gd name="connsiteX4" fmla="*/ 0 w 1422400"/>
              <a:gd name="connsiteY4" fmla="*/ 0 h 774262"/>
              <a:gd name="connsiteX0" fmla="*/ 0 w 1854200"/>
              <a:gd name="connsiteY0" fmla="*/ 584200 h 774262"/>
              <a:gd name="connsiteX1" fmla="*/ 1854200 w 1854200"/>
              <a:gd name="connsiteY1" fmla="*/ 0 h 774262"/>
              <a:gd name="connsiteX2" fmla="*/ 1854200 w 1854200"/>
              <a:gd name="connsiteY2" fmla="*/ 774262 h 774262"/>
              <a:gd name="connsiteX3" fmla="*/ 431800 w 1854200"/>
              <a:gd name="connsiteY3" fmla="*/ 774262 h 774262"/>
              <a:gd name="connsiteX4" fmla="*/ 0 w 1854200"/>
              <a:gd name="connsiteY4" fmla="*/ 584200 h 774262"/>
              <a:gd name="connsiteX0" fmla="*/ 0 w 1854200"/>
              <a:gd name="connsiteY0" fmla="*/ 63500 h 253562"/>
              <a:gd name="connsiteX1" fmla="*/ 1358900 w 1854200"/>
              <a:gd name="connsiteY1" fmla="*/ 0 h 253562"/>
              <a:gd name="connsiteX2" fmla="*/ 1854200 w 1854200"/>
              <a:gd name="connsiteY2" fmla="*/ 253562 h 253562"/>
              <a:gd name="connsiteX3" fmla="*/ 431800 w 1854200"/>
              <a:gd name="connsiteY3" fmla="*/ 253562 h 253562"/>
              <a:gd name="connsiteX4" fmla="*/ 0 w 1854200"/>
              <a:gd name="connsiteY4" fmla="*/ 63500 h 253562"/>
              <a:gd name="connsiteX0" fmla="*/ 0 w 1854200"/>
              <a:gd name="connsiteY0" fmla="*/ 25400 h 215462"/>
              <a:gd name="connsiteX1" fmla="*/ 1371600 w 1854200"/>
              <a:gd name="connsiteY1" fmla="*/ 0 h 215462"/>
              <a:gd name="connsiteX2" fmla="*/ 1854200 w 1854200"/>
              <a:gd name="connsiteY2" fmla="*/ 215462 h 215462"/>
              <a:gd name="connsiteX3" fmla="*/ 431800 w 1854200"/>
              <a:gd name="connsiteY3" fmla="*/ 215462 h 215462"/>
              <a:gd name="connsiteX4" fmla="*/ 0 w 1854200"/>
              <a:gd name="connsiteY4" fmla="*/ 25400 h 215462"/>
              <a:gd name="connsiteX0" fmla="*/ 0 w 1854200"/>
              <a:gd name="connsiteY0" fmla="*/ 0 h 190062"/>
              <a:gd name="connsiteX1" fmla="*/ 1371600 w 1854200"/>
              <a:gd name="connsiteY1" fmla="*/ 12700 h 190062"/>
              <a:gd name="connsiteX2" fmla="*/ 1854200 w 1854200"/>
              <a:gd name="connsiteY2" fmla="*/ 190062 h 190062"/>
              <a:gd name="connsiteX3" fmla="*/ 431800 w 1854200"/>
              <a:gd name="connsiteY3" fmla="*/ 190062 h 190062"/>
              <a:gd name="connsiteX4" fmla="*/ 0 w 1854200"/>
              <a:gd name="connsiteY4" fmla="*/ 0 h 190062"/>
              <a:gd name="connsiteX0" fmla="*/ 0 w 1689100"/>
              <a:gd name="connsiteY0" fmla="*/ 0 h 190062"/>
              <a:gd name="connsiteX1" fmla="*/ 1371600 w 1689100"/>
              <a:gd name="connsiteY1" fmla="*/ 12700 h 190062"/>
              <a:gd name="connsiteX2" fmla="*/ 1689100 w 1689100"/>
              <a:gd name="connsiteY2" fmla="*/ 190062 h 190062"/>
              <a:gd name="connsiteX3" fmla="*/ 431800 w 1689100"/>
              <a:gd name="connsiteY3" fmla="*/ 190062 h 190062"/>
              <a:gd name="connsiteX4" fmla="*/ 0 w 1689100"/>
              <a:gd name="connsiteY4" fmla="*/ 0 h 190062"/>
              <a:gd name="connsiteX0" fmla="*/ 0 w 1625600"/>
              <a:gd name="connsiteY0" fmla="*/ 0 h 190062"/>
              <a:gd name="connsiteX1" fmla="*/ 1308100 w 1625600"/>
              <a:gd name="connsiteY1" fmla="*/ 12700 h 190062"/>
              <a:gd name="connsiteX2" fmla="*/ 1625600 w 1625600"/>
              <a:gd name="connsiteY2" fmla="*/ 190062 h 190062"/>
              <a:gd name="connsiteX3" fmla="*/ 368300 w 1625600"/>
              <a:gd name="connsiteY3" fmla="*/ 190062 h 190062"/>
              <a:gd name="connsiteX4" fmla="*/ 0 w 1625600"/>
              <a:gd name="connsiteY4" fmla="*/ 0 h 190062"/>
              <a:gd name="connsiteX0" fmla="*/ 0 w 1651000"/>
              <a:gd name="connsiteY0" fmla="*/ 0 h 177362"/>
              <a:gd name="connsiteX1" fmla="*/ 1333500 w 1651000"/>
              <a:gd name="connsiteY1" fmla="*/ 0 h 177362"/>
              <a:gd name="connsiteX2" fmla="*/ 1651000 w 1651000"/>
              <a:gd name="connsiteY2" fmla="*/ 177362 h 177362"/>
              <a:gd name="connsiteX3" fmla="*/ 393700 w 1651000"/>
              <a:gd name="connsiteY3" fmla="*/ 177362 h 177362"/>
              <a:gd name="connsiteX4" fmla="*/ 0 w 1651000"/>
              <a:gd name="connsiteY4" fmla="*/ 0 h 177362"/>
              <a:gd name="connsiteX0" fmla="*/ 0 w 1638300"/>
              <a:gd name="connsiteY0" fmla="*/ 0 h 177362"/>
              <a:gd name="connsiteX1" fmla="*/ 1320800 w 1638300"/>
              <a:gd name="connsiteY1" fmla="*/ 0 h 177362"/>
              <a:gd name="connsiteX2" fmla="*/ 1638300 w 1638300"/>
              <a:gd name="connsiteY2" fmla="*/ 177362 h 177362"/>
              <a:gd name="connsiteX3" fmla="*/ 381000 w 1638300"/>
              <a:gd name="connsiteY3" fmla="*/ 177362 h 177362"/>
              <a:gd name="connsiteX4" fmla="*/ 0 w 1638300"/>
              <a:gd name="connsiteY4" fmla="*/ 0 h 177362"/>
              <a:gd name="connsiteX0" fmla="*/ 0 w 1600200"/>
              <a:gd name="connsiteY0" fmla="*/ 12700 h 177362"/>
              <a:gd name="connsiteX1" fmla="*/ 1282700 w 1600200"/>
              <a:gd name="connsiteY1" fmla="*/ 0 h 177362"/>
              <a:gd name="connsiteX2" fmla="*/ 1600200 w 1600200"/>
              <a:gd name="connsiteY2" fmla="*/ 177362 h 177362"/>
              <a:gd name="connsiteX3" fmla="*/ 342900 w 1600200"/>
              <a:gd name="connsiteY3" fmla="*/ 177362 h 177362"/>
              <a:gd name="connsiteX4" fmla="*/ 0 w 1600200"/>
              <a:gd name="connsiteY4" fmla="*/ 12700 h 177362"/>
              <a:gd name="connsiteX0" fmla="*/ 0 w 1612900"/>
              <a:gd name="connsiteY0" fmla="*/ 0 h 228162"/>
              <a:gd name="connsiteX1" fmla="*/ 1295400 w 1612900"/>
              <a:gd name="connsiteY1" fmla="*/ 50800 h 228162"/>
              <a:gd name="connsiteX2" fmla="*/ 1612900 w 1612900"/>
              <a:gd name="connsiteY2" fmla="*/ 228162 h 228162"/>
              <a:gd name="connsiteX3" fmla="*/ 355600 w 1612900"/>
              <a:gd name="connsiteY3" fmla="*/ 228162 h 228162"/>
              <a:gd name="connsiteX4" fmla="*/ 0 w 1612900"/>
              <a:gd name="connsiteY4" fmla="*/ 0 h 228162"/>
              <a:gd name="connsiteX0" fmla="*/ 0 w 1612900"/>
              <a:gd name="connsiteY0" fmla="*/ 0 h 253562"/>
              <a:gd name="connsiteX1" fmla="*/ 1295400 w 1612900"/>
              <a:gd name="connsiteY1" fmla="*/ 76200 h 253562"/>
              <a:gd name="connsiteX2" fmla="*/ 1612900 w 1612900"/>
              <a:gd name="connsiteY2" fmla="*/ 253562 h 253562"/>
              <a:gd name="connsiteX3" fmla="*/ 355600 w 1612900"/>
              <a:gd name="connsiteY3" fmla="*/ 253562 h 253562"/>
              <a:gd name="connsiteX4" fmla="*/ 0 w 1612900"/>
              <a:gd name="connsiteY4" fmla="*/ 0 h 253562"/>
              <a:gd name="connsiteX0" fmla="*/ 0 w 1587500"/>
              <a:gd name="connsiteY0" fmla="*/ 0 h 253562"/>
              <a:gd name="connsiteX1" fmla="*/ 1270000 w 1587500"/>
              <a:gd name="connsiteY1" fmla="*/ 76200 h 253562"/>
              <a:gd name="connsiteX2" fmla="*/ 1587500 w 1587500"/>
              <a:gd name="connsiteY2" fmla="*/ 253562 h 253562"/>
              <a:gd name="connsiteX3" fmla="*/ 330200 w 1587500"/>
              <a:gd name="connsiteY3" fmla="*/ 253562 h 253562"/>
              <a:gd name="connsiteX4" fmla="*/ 0 w 1587500"/>
              <a:gd name="connsiteY4" fmla="*/ 0 h 253562"/>
              <a:gd name="connsiteX0" fmla="*/ 0 w 1587500"/>
              <a:gd name="connsiteY0" fmla="*/ 50800 h 304362"/>
              <a:gd name="connsiteX1" fmla="*/ 1422400 w 1587500"/>
              <a:gd name="connsiteY1" fmla="*/ 0 h 304362"/>
              <a:gd name="connsiteX2" fmla="*/ 1587500 w 1587500"/>
              <a:gd name="connsiteY2" fmla="*/ 304362 h 304362"/>
              <a:gd name="connsiteX3" fmla="*/ 330200 w 1587500"/>
              <a:gd name="connsiteY3" fmla="*/ 304362 h 304362"/>
              <a:gd name="connsiteX4" fmla="*/ 0 w 1587500"/>
              <a:gd name="connsiteY4" fmla="*/ 50800 h 304362"/>
              <a:gd name="connsiteX0" fmla="*/ 0 w 1739900"/>
              <a:gd name="connsiteY0" fmla="*/ 50800 h 304362"/>
              <a:gd name="connsiteX1" fmla="*/ 1422400 w 1739900"/>
              <a:gd name="connsiteY1" fmla="*/ 0 h 304362"/>
              <a:gd name="connsiteX2" fmla="*/ 1739900 w 1739900"/>
              <a:gd name="connsiteY2" fmla="*/ 291662 h 304362"/>
              <a:gd name="connsiteX3" fmla="*/ 330200 w 1739900"/>
              <a:gd name="connsiteY3" fmla="*/ 304362 h 304362"/>
              <a:gd name="connsiteX4" fmla="*/ 0 w 1739900"/>
              <a:gd name="connsiteY4" fmla="*/ 50800 h 304362"/>
              <a:gd name="connsiteX0" fmla="*/ 0 w 1676400"/>
              <a:gd name="connsiteY0" fmla="*/ 50800 h 304362"/>
              <a:gd name="connsiteX1" fmla="*/ 1422400 w 1676400"/>
              <a:gd name="connsiteY1" fmla="*/ 0 h 304362"/>
              <a:gd name="connsiteX2" fmla="*/ 1676400 w 1676400"/>
              <a:gd name="connsiteY2" fmla="*/ 291662 h 304362"/>
              <a:gd name="connsiteX3" fmla="*/ 330200 w 1676400"/>
              <a:gd name="connsiteY3" fmla="*/ 304362 h 304362"/>
              <a:gd name="connsiteX4" fmla="*/ 0 w 1676400"/>
              <a:gd name="connsiteY4" fmla="*/ 50800 h 304362"/>
              <a:gd name="connsiteX0" fmla="*/ 0 w 1676400"/>
              <a:gd name="connsiteY0" fmla="*/ 12700 h 266262"/>
              <a:gd name="connsiteX1" fmla="*/ 1435100 w 1676400"/>
              <a:gd name="connsiteY1" fmla="*/ 0 h 266262"/>
              <a:gd name="connsiteX2" fmla="*/ 1676400 w 1676400"/>
              <a:gd name="connsiteY2" fmla="*/ 253562 h 266262"/>
              <a:gd name="connsiteX3" fmla="*/ 330200 w 1676400"/>
              <a:gd name="connsiteY3" fmla="*/ 266262 h 266262"/>
              <a:gd name="connsiteX4" fmla="*/ 0 w 1676400"/>
              <a:gd name="connsiteY4" fmla="*/ 12700 h 266262"/>
              <a:gd name="connsiteX0" fmla="*/ 0 w 1727200"/>
              <a:gd name="connsiteY0" fmla="*/ 12700 h 266262"/>
              <a:gd name="connsiteX1" fmla="*/ 1435100 w 1727200"/>
              <a:gd name="connsiteY1" fmla="*/ 0 h 266262"/>
              <a:gd name="connsiteX2" fmla="*/ 1727200 w 1727200"/>
              <a:gd name="connsiteY2" fmla="*/ 266262 h 266262"/>
              <a:gd name="connsiteX3" fmla="*/ 330200 w 1727200"/>
              <a:gd name="connsiteY3" fmla="*/ 266262 h 266262"/>
              <a:gd name="connsiteX4" fmla="*/ 0 w 1727200"/>
              <a:gd name="connsiteY4" fmla="*/ 12700 h 26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7200" h="266262">
                <a:moveTo>
                  <a:pt x="0" y="12700"/>
                </a:moveTo>
                <a:lnTo>
                  <a:pt x="1435100" y="0"/>
                </a:lnTo>
                <a:lnTo>
                  <a:pt x="1727200" y="266262"/>
                </a:lnTo>
                <a:lnTo>
                  <a:pt x="330200" y="266262"/>
                </a:lnTo>
                <a:lnTo>
                  <a:pt x="0" y="127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10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3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C7E616-22ED-4B27-BD15-F0F610059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87E0D96-F14D-4335-9392-2BBE0CF25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99" y="2093496"/>
            <a:ext cx="10822301" cy="3761872"/>
          </a:xfrm>
        </p:spPr>
      </p:pic>
    </p:spTree>
    <p:extLst>
      <p:ext uri="{BB962C8B-B14F-4D97-AF65-F5344CB8AC3E}">
        <p14:creationId xmlns:p14="http://schemas.microsoft.com/office/powerpoint/2010/main" val="2815878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C302CF-554A-4641-8811-74B55989E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成本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00BD2A6-F375-45D5-88F3-4D27E22120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2065328"/>
              </p:ext>
            </p:extLst>
          </p:nvPr>
        </p:nvGraphicFramePr>
        <p:xfrm>
          <a:off x="2063416" y="2006600"/>
          <a:ext cx="8065168" cy="3805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84">
                  <a:extLst>
                    <a:ext uri="{9D8B030D-6E8A-4147-A177-3AD203B41FA5}">
                      <a16:colId xmlns:a16="http://schemas.microsoft.com/office/drawing/2014/main" val="218882046"/>
                    </a:ext>
                  </a:extLst>
                </a:gridCol>
                <a:gridCol w="4032584">
                  <a:extLst>
                    <a:ext uri="{9D8B030D-6E8A-4147-A177-3AD203B41FA5}">
                      <a16:colId xmlns:a16="http://schemas.microsoft.com/office/drawing/2014/main" val="649823404"/>
                    </a:ext>
                  </a:extLst>
                </a:gridCol>
              </a:tblGrid>
              <a:tr h="1268552">
                <a:tc>
                  <a:txBody>
                    <a:bodyPr/>
                    <a:lstStyle/>
                    <a:p>
                      <a:r>
                        <a:rPr lang="zh-TW" altLang="en-US" sz="3600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3600" dirty="0"/>
                        <a:t>價格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567967"/>
                  </a:ext>
                </a:extLst>
              </a:tr>
              <a:tr h="1268552"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測試用</a:t>
                      </a:r>
                      <a:r>
                        <a:rPr lang="en-US" altLang="zh-TW" sz="2800" dirty="0"/>
                        <a:t>Android</a:t>
                      </a:r>
                      <a:r>
                        <a:rPr lang="zh-TW" altLang="en-US" sz="2800" dirty="0"/>
                        <a:t>手機 </a:t>
                      </a:r>
                      <a:r>
                        <a:rPr lang="en-US" altLang="zh-TW" sz="2800" dirty="0"/>
                        <a:t>1</a:t>
                      </a:r>
                      <a:r>
                        <a:rPr lang="zh-TW" altLang="en-US" sz="2800" dirty="0"/>
                        <a:t>隻</a:t>
                      </a:r>
                      <a:endParaRPr lang="en-US" altLang="zh-TW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230644"/>
                  </a:ext>
                </a:extLst>
              </a:tr>
              <a:tr h="12685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感應用</a:t>
                      </a:r>
                      <a:r>
                        <a:rPr kumimoji="0" lang="en-US" altLang="zh-TW" sz="2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USBeacon</a:t>
                      </a:r>
                      <a:r>
                        <a:rPr kumimoji="0" lang="zh-TW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TW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TW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個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1300</a:t>
                      </a:r>
                      <a:endParaRPr kumimoji="0" lang="zh-TW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333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152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B494E4-3FCC-48D9-BE53-82623709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33D397-71E7-4132-8D4F-148BA6E1F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做專題的時候，結合以前所學的知識，同時也在學習新的知識，可以很好的訓練自己的邏輯思考。</a:t>
            </a:r>
            <a:endParaRPr lang="en-US" altLang="zh-TW" dirty="0"/>
          </a:p>
          <a:p>
            <a:r>
              <a:rPr lang="en-US" altLang="zh-TW" dirty="0"/>
              <a:t>App</a:t>
            </a:r>
            <a:r>
              <a:rPr lang="zh-TW" altLang="en-US" dirty="0"/>
              <a:t>上傳的車牌號碼上傳到</a:t>
            </a:r>
            <a:r>
              <a:rPr lang="en-US" altLang="zh-TW" dirty="0"/>
              <a:t>Firebase</a:t>
            </a:r>
            <a:r>
              <a:rPr lang="zh-TW" altLang="en-US" dirty="0"/>
              <a:t>後端資料庫，但是單純的</a:t>
            </a:r>
            <a:r>
              <a:rPr lang="en-US" altLang="zh-TW" dirty="0"/>
              <a:t>JAVA</a:t>
            </a:r>
            <a:r>
              <a:rPr lang="zh-TW" altLang="en-US" dirty="0"/>
              <a:t>程式無法利用程式接收</a:t>
            </a:r>
            <a:r>
              <a:rPr lang="en-US" altLang="zh-TW" dirty="0"/>
              <a:t>Firebase</a:t>
            </a:r>
            <a:r>
              <a:rPr lang="zh-TW" altLang="en-US" dirty="0"/>
              <a:t>的資料，停車場模擬是用</a:t>
            </a:r>
            <a:r>
              <a:rPr lang="en-US" altLang="zh-TW" dirty="0"/>
              <a:t>MySQL</a:t>
            </a:r>
            <a:r>
              <a:rPr lang="zh-TW" altLang="en-US" dirty="0"/>
              <a:t>資料庫，同時還要架設資料庫，時間緊湊，無法如期完成。</a:t>
            </a:r>
            <a:endParaRPr lang="en-US" altLang="zh-TW" dirty="0"/>
          </a:p>
          <a:p>
            <a:r>
              <a:rPr lang="zh-TW" altLang="en-US" dirty="0"/>
              <a:t>專題成果雖然不盡完美，過程當中也偶有挫折，但是無可否認，從專題當中獲得的東西是值得的。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6811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6">
            <a:extLst>
              <a:ext uri="{FF2B5EF4-FFF2-40B4-BE49-F238E27FC236}">
                <a16:creationId xmlns:a16="http://schemas.microsoft.com/office/drawing/2014/main" id="{55356AF8-D5FA-47F5-B4DB-84274FE97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054" y="641674"/>
            <a:ext cx="7693891" cy="557465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9162958-9DE3-4A6F-B655-7C5B165EE960}"/>
              </a:ext>
            </a:extLst>
          </p:cNvPr>
          <p:cNvSpPr/>
          <p:nvPr/>
        </p:nvSpPr>
        <p:spPr>
          <a:xfrm>
            <a:off x="4008583" y="2890390"/>
            <a:ext cx="27892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800" b="1" dirty="0"/>
              <a:t>感謝您的</a:t>
            </a:r>
            <a:endParaRPr lang="en-US" altLang="zh-TW" sz="4800" b="1" dirty="0"/>
          </a:p>
          <a:p>
            <a:r>
              <a:rPr lang="zh-TW" altLang="en-US" sz="4800" b="1" dirty="0"/>
              <a:t>聆聽</a:t>
            </a:r>
            <a:r>
              <a:rPr lang="en-US" altLang="zh-TW" sz="4800" b="1" dirty="0"/>
              <a:t>!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591351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>
            <a:extLst>
              <a:ext uri="{FF2B5EF4-FFF2-40B4-BE49-F238E27FC236}">
                <a16:creationId xmlns:a16="http://schemas.microsoft.com/office/drawing/2014/main" id="{E8F75974-40C6-4603-9F64-A35D3896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CE2E596C-455A-4CF2-B974-2065BF071B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使用者</a:t>
            </a:r>
            <a:endParaRPr lang="en-US" altLang="zh-TW" dirty="0"/>
          </a:p>
          <a:p>
            <a:pPr lvl="1"/>
            <a:r>
              <a:rPr lang="zh-TW" altLang="en-US" dirty="0"/>
              <a:t>說明及用途</a:t>
            </a:r>
            <a:endParaRPr lang="en-US" altLang="zh-TW" dirty="0"/>
          </a:p>
          <a:p>
            <a:r>
              <a:rPr lang="zh-TW" altLang="en-US" dirty="0"/>
              <a:t>成果</a:t>
            </a:r>
            <a:endParaRPr lang="en-US" altLang="zh-TW" dirty="0"/>
          </a:p>
          <a:p>
            <a:pPr marL="22860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判斷使用者停車</a:t>
            </a:r>
            <a:endParaRPr lang="en-US" altLang="zh-TW" dirty="0"/>
          </a:p>
          <a:p>
            <a:pPr marL="22860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資料庫</a:t>
            </a:r>
            <a:endParaRPr lang="en-US" altLang="zh-TW" dirty="0"/>
          </a:p>
          <a:p>
            <a:pPr marL="22860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停車場流程模擬</a:t>
            </a:r>
            <a:endParaRPr lang="en-US" altLang="zh-TW" dirty="0"/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1027C8E3-1322-45FF-B95B-AB52AA0926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進度</a:t>
            </a:r>
            <a:endParaRPr lang="en-US" altLang="zh-TW" dirty="0"/>
          </a:p>
          <a:p>
            <a:r>
              <a:rPr lang="zh-TW" altLang="en-US" dirty="0"/>
              <a:t>成本</a:t>
            </a:r>
            <a:endParaRPr lang="en-US" altLang="zh-TW" dirty="0"/>
          </a:p>
          <a:p>
            <a:r>
              <a:rPr lang="zh-TW" altLang="en-US" dirty="0"/>
              <a:t>結論</a:t>
            </a:r>
          </a:p>
        </p:txBody>
      </p:sp>
    </p:spTree>
    <p:extLst>
      <p:ext uri="{BB962C8B-B14F-4D97-AF65-F5344CB8AC3E}">
        <p14:creationId xmlns:p14="http://schemas.microsoft.com/office/powerpoint/2010/main" val="240719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B3C272-79AB-42CD-A2C9-C3DAB8445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使用者對象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B45D03-CF7C-4905-BA71-E85470490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公司 </a:t>
            </a:r>
            <a:r>
              <a:rPr lang="en-US" altLang="zh-TW" dirty="0"/>
              <a:t>:</a:t>
            </a:r>
            <a:r>
              <a:rPr lang="zh-TW" altLang="en-US" dirty="0"/>
              <a:t>保證使用者車子安全、查制人數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公寓 </a:t>
            </a:r>
            <a:r>
              <a:rPr lang="en-US" altLang="zh-TW" dirty="0"/>
              <a:t>:</a:t>
            </a:r>
            <a:r>
              <a:rPr lang="zh-TW" altLang="en-US" dirty="0"/>
              <a:t> 保證使用者車子安全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百貨大樓 </a:t>
            </a:r>
            <a:r>
              <a:rPr lang="en-US" altLang="zh-TW" dirty="0"/>
              <a:t>:</a:t>
            </a:r>
            <a:r>
              <a:rPr lang="zh-TW" altLang="en-US" dirty="0"/>
              <a:t> 節省找尋車位時間、保證車子安全</a:t>
            </a:r>
          </a:p>
        </p:txBody>
      </p:sp>
    </p:spTree>
    <p:extLst>
      <p:ext uri="{BB962C8B-B14F-4D97-AF65-F5344CB8AC3E}">
        <p14:creationId xmlns:p14="http://schemas.microsoft.com/office/powerpoint/2010/main" val="846606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001F77-2032-4695-8285-863EAF6D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說明及用途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928E95-8F98-43C4-9FC1-647F5031A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為方便繁忙都市人群及大量的停車需求，為節省他們的時間而設計的快速停車取車的停車塔系統。</a:t>
            </a:r>
            <a:r>
              <a:rPr lang="en-US" altLang="zh-TW" dirty="0"/>
              <a:t>(</a:t>
            </a:r>
            <a:r>
              <a:rPr lang="zh-TW" altLang="en-US" dirty="0"/>
              <a:t>現階段採用電腦模擬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車輛或用戶靠近停車塔，</a:t>
            </a:r>
            <a:r>
              <a:rPr lang="en-US" altLang="zh-TW" dirty="0"/>
              <a:t>APP</a:t>
            </a:r>
            <a:r>
              <a:rPr lang="zh-TW" altLang="en-US" dirty="0"/>
              <a:t>便自動偵測並協助停車取車，過程僅需用戶的手機藍芽和</a:t>
            </a:r>
            <a:r>
              <a:rPr lang="en-US" altLang="zh-TW" dirty="0"/>
              <a:t>APP</a:t>
            </a:r>
            <a:r>
              <a:rPr lang="zh-TW" altLang="en-US" dirty="0"/>
              <a:t>搭配即可。</a:t>
            </a:r>
            <a:endParaRPr lang="en-US" altLang="zh-TW" dirty="0"/>
          </a:p>
          <a:p>
            <a:r>
              <a:rPr lang="en-US" altLang="zh-TW" dirty="0"/>
              <a:t>APP</a:t>
            </a:r>
            <a:r>
              <a:rPr lang="zh-TW" altLang="en-US" dirty="0"/>
              <a:t>感應系統可用鎖死固定的感應器</a:t>
            </a:r>
            <a:r>
              <a:rPr lang="en-US" altLang="zh-TW" dirty="0"/>
              <a:t>MAC_ID</a:t>
            </a:r>
            <a:r>
              <a:rPr lang="zh-TW" altLang="en-US" dirty="0"/>
              <a:t>，若非固定停車塔用戶，則無法使用該服務，提高安全性。</a:t>
            </a:r>
          </a:p>
        </p:txBody>
      </p:sp>
    </p:spTree>
    <p:extLst>
      <p:ext uri="{BB962C8B-B14F-4D97-AF65-F5344CB8AC3E}">
        <p14:creationId xmlns:p14="http://schemas.microsoft.com/office/powerpoint/2010/main" val="892255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434D71-EAA6-4A77-B5E9-A28784956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硬體及開發工具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86E22A-E0DB-4DD3-AAD0-0167F8FC5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3382"/>
            <a:ext cx="10515600" cy="4403581"/>
          </a:xfrm>
        </p:spPr>
        <p:txBody>
          <a:bodyPr>
            <a:normAutofit/>
          </a:bodyPr>
          <a:lstStyle/>
          <a:p>
            <a:r>
              <a:rPr lang="en-US" altLang="zh-TW" dirty="0"/>
              <a:t>Android Studio</a:t>
            </a:r>
          </a:p>
          <a:p>
            <a:pPr lvl="1"/>
            <a:r>
              <a:rPr lang="zh-TW" altLang="en-US" sz="2000" dirty="0"/>
              <a:t>用以開發藍芽</a:t>
            </a:r>
            <a:r>
              <a:rPr lang="en-US" altLang="zh-TW" sz="2000" dirty="0"/>
              <a:t>APP</a:t>
            </a:r>
            <a:r>
              <a:rPr lang="zh-TW" altLang="en-US" sz="2000" dirty="0"/>
              <a:t>以接收藍芽距離</a:t>
            </a:r>
            <a:r>
              <a:rPr lang="en-US" altLang="zh-TW" sz="2000" dirty="0"/>
              <a:t>RSSI</a:t>
            </a:r>
            <a:r>
              <a:rPr lang="zh-TW" altLang="en-US" sz="2000" dirty="0"/>
              <a:t>值及用戶車輛資料上傳資料庫</a:t>
            </a:r>
            <a:endParaRPr lang="en-US" altLang="zh-TW" sz="2000" dirty="0"/>
          </a:p>
          <a:p>
            <a:r>
              <a:rPr lang="en-US" altLang="zh-TW" dirty="0"/>
              <a:t>Eclipse</a:t>
            </a:r>
          </a:p>
          <a:p>
            <a:pPr lvl="1"/>
            <a:r>
              <a:rPr lang="zh-TW" altLang="en-US" sz="2000" dirty="0"/>
              <a:t>停車塔停取車模擬系統開發</a:t>
            </a:r>
            <a:endParaRPr lang="en-US" altLang="zh-TW" sz="2000" dirty="0"/>
          </a:p>
          <a:p>
            <a:r>
              <a:rPr lang="en-US" altLang="zh-TW" dirty="0" err="1"/>
              <a:t>USBeacon</a:t>
            </a:r>
            <a:endParaRPr lang="en-US" altLang="zh-TW" dirty="0"/>
          </a:p>
          <a:p>
            <a:pPr lvl="1"/>
            <a:r>
              <a:rPr lang="zh-TW" altLang="en-US" sz="2000" dirty="0"/>
              <a:t>藍芽推播工具，利用其訊號強度換算</a:t>
            </a:r>
            <a:r>
              <a:rPr lang="en-US" altLang="zh-TW" sz="2000" dirty="0"/>
              <a:t>RSSI</a:t>
            </a:r>
            <a:r>
              <a:rPr lang="zh-TW" altLang="en-US" sz="2000" dirty="0"/>
              <a:t>值取得藍芽與接收裝置的距離</a:t>
            </a:r>
            <a:endParaRPr lang="en-US" altLang="zh-TW" sz="2000" dirty="0"/>
          </a:p>
          <a:p>
            <a:r>
              <a:rPr lang="zh-TW" altLang="en-US" dirty="0"/>
              <a:t>資料庫</a:t>
            </a:r>
            <a:endParaRPr lang="en-US" altLang="zh-TW" dirty="0"/>
          </a:p>
          <a:p>
            <a:pPr lvl="1"/>
            <a:r>
              <a:rPr lang="en-US" altLang="zh-TW" sz="2000" dirty="0" err="1"/>
              <a:t>FireBase</a:t>
            </a:r>
            <a:r>
              <a:rPr lang="en-US" altLang="zh-TW" sz="2000" dirty="0"/>
              <a:t> </a:t>
            </a:r>
            <a:r>
              <a:rPr lang="zh-TW" altLang="en-US" sz="2000" dirty="0"/>
              <a:t>  </a:t>
            </a:r>
            <a:r>
              <a:rPr lang="en-US" altLang="zh-TW" sz="2000" dirty="0"/>
              <a:t>/  MySQL</a:t>
            </a:r>
          </a:p>
          <a:p>
            <a:pPr lvl="1"/>
            <a:r>
              <a:rPr lang="zh-TW" altLang="en-US" sz="2000" dirty="0"/>
              <a:t>利用資料庫存取用戶車輛資料以實現停車塔模擬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713400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7ADADC-2DAC-4CC6-A327-22BCBFAB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使用者停車流程圖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52AEA1D-252A-45F2-A86F-81165EF4FFF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091" y="2178050"/>
            <a:ext cx="5889817" cy="39989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028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C6C7FF-A95D-4E31-A62E-7BB0D6E09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71" y="263702"/>
            <a:ext cx="10515600" cy="1325563"/>
          </a:xfrm>
        </p:spPr>
        <p:txBody>
          <a:bodyPr/>
          <a:lstStyle/>
          <a:p>
            <a:r>
              <a:rPr lang="zh-TW" altLang="en-US" dirty="0"/>
              <a:t>停車塔大門感應器判定</a:t>
            </a:r>
            <a:endParaRPr lang="zh-TW" altLang="en-US" b="1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0BFF57C0-72F5-407F-B078-A3594CC80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1" y="1196908"/>
            <a:ext cx="11463659" cy="5209907"/>
          </a:xfr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7FD2BE79-DBCF-4612-B68C-170BEF187957}"/>
              </a:ext>
            </a:extLst>
          </p:cNvPr>
          <p:cNvCxnSpPr>
            <a:cxnSpLocks/>
          </p:cNvCxnSpPr>
          <p:nvPr/>
        </p:nvCxnSpPr>
        <p:spPr>
          <a:xfrm>
            <a:off x="4086225" y="4325815"/>
            <a:ext cx="4442313" cy="6368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98317B22-D86D-48C5-9E89-B70C98B809CC}"/>
              </a:ext>
            </a:extLst>
          </p:cNvPr>
          <p:cNvCxnSpPr>
            <a:cxnSpLocks/>
          </p:cNvCxnSpPr>
          <p:nvPr/>
        </p:nvCxnSpPr>
        <p:spPr>
          <a:xfrm>
            <a:off x="5581650" y="4325815"/>
            <a:ext cx="2946888" cy="6368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1D80E310-A231-41E1-B103-2A5E8960A107}"/>
              </a:ext>
            </a:extLst>
          </p:cNvPr>
          <p:cNvCxnSpPr>
            <a:cxnSpLocks/>
          </p:cNvCxnSpPr>
          <p:nvPr/>
        </p:nvCxnSpPr>
        <p:spPr>
          <a:xfrm flipH="1">
            <a:off x="5196795" y="4333934"/>
            <a:ext cx="384856" cy="6286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A8BFE268-529D-4A11-A5D6-AFE469CAD093}"/>
              </a:ext>
            </a:extLst>
          </p:cNvPr>
          <p:cNvCxnSpPr>
            <a:cxnSpLocks/>
          </p:cNvCxnSpPr>
          <p:nvPr/>
        </p:nvCxnSpPr>
        <p:spPr>
          <a:xfrm>
            <a:off x="4086224" y="4333934"/>
            <a:ext cx="1092444" cy="6286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76EF0642-23C5-4542-BD6A-422AFAABF928}"/>
              </a:ext>
            </a:extLst>
          </p:cNvPr>
          <p:cNvCxnSpPr>
            <a:cxnSpLocks/>
          </p:cNvCxnSpPr>
          <p:nvPr/>
        </p:nvCxnSpPr>
        <p:spPr>
          <a:xfrm flipH="1">
            <a:off x="1134206" y="4333934"/>
            <a:ext cx="4447444" cy="6286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6177DD1B-7968-44DE-A79A-464D1A0F4B7C}"/>
              </a:ext>
            </a:extLst>
          </p:cNvPr>
          <p:cNvCxnSpPr>
            <a:cxnSpLocks/>
          </p:cNvCxnSpPr>
          <p:nvPr/>
        </p:nvCxnSpPr>
        <p:spPr>
          <a:xfrm flipH="1">
            <a:off x="1151791" y="4333934"/>
            <a:ext cx="2934434" cy="6286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標題 1">
            <a:extLst>
              <a:ext uri="{FF2B5EF4-FFF2-40B4-BE49-F238E27FC236}">
                <a16:creationId xmlns:a16="http://schemas.microsoft.com/office/drawing/2014/main" id="{57E60A7A-B6C9-49D6-B5A0-2B695FA2EECA}"/>
              </a:ext>
            </a:extLst>
          </p:cNvPr>
          <p:cNvSpPr txBox="1">
            <a:spLocks/>
          </p:cNvSpPr>
          <p:nvPr/>
        </p:nvSpPr>
        <p:spPr>
          <a:xfrm>
            <a:off x="925945" y="1333500"/>
            <a:ext cx="1949393" cy="371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b="1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6AB9DF5-D29E-43D8-B58E-F311D3D53BF8}"/>
              </a:ext>
            </a:extLst>
          </p:cNvPr>
          <p:cNvSpPr/>
          <p:nvPr/>
        </p:nvSpPr>
        <p:spPr>
          <a:xfrm>
            <a:off x="4496084" y="396054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大門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C5B1FF8-E734-417A-833D-4F8265996A62}"/>
              </a:ext>
            </a:extLst>
          </p:cNvPr>
          <p:cNvSpPr txBox="1"/>
          <p:nvPr/>
        </p:nvSpPr>
        <p:spPr>
          <a:xfrm>
            <a:off x="3171975" y="4070869"/>
            <a:ext cx="723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</a:rPr>
              <a:t>感應器</a:t>
            </a:r>
            <a:r>
              <a:rPr lang="en-US" altLang="zh-TW" sz="1200" dirty="0">
                <a:solidFill>
                  <a:srgbClr val="FF0000"/>
                </a:solidFill>
              </a:rPr>
              <a:t>1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75C8C0A-83C4-49B7-AC10-CB1F021FDC75}"/>
              </a:ext>
            </a:extLst>
          </p:cNvPr>
          <p:cNvSpPr txBox="1"/>
          <p:nvPr/>
        </p:nvSpPr>
        <p:spPr>
          <a:xfrm>
            <a:off x="5867155" y="4040649"/>
            <a:ext cx="723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</a:rPr>
              <a:t>感應器</a:t>
            </a:r>
            <a:r>
              <a:rPr lang="en-US" altLang="zh-TW" sz="1200" dirty="0">
                <a:solidFill>
                  <a:srgbClr val="FF0000"/>
                </a:solidFill>
              </a:rPr>
              <a:t>2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1D05C2A-0DBE-4077-B0F9-93E3E3BE7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946" y="1250247"/>
            <a:ext cx="2881445" cy="3059197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F6422678-ADB5-4790-9CE4-B38B5776EEB0}"/>
              </a:ext>
            </a:extLst>
          </p:cNvPr>
          <p:cNvSpPr txBox="1"/>
          <p:nvPr/>
        </p:nvSpPr>
        <p:spPr>
          <a:xfrm>
            <a:off x="3737946" y="5779363"/>
            <a:ext cx="14044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/>
              <a:t>車子四</a:t>
            </a:r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743B2A4A-9116-498B-A46B-6F939EA2D0B0}"/>
              </a:ext>
            </a:extLst>
          </p:cNvPr>
          <p:cNvCxnSpPr>
            <a:cxnSpLocks/>
          </p:cNvCxnSpPr>
          <p:nvPr/>
        </p:nvCxnSpPr>
        <p:spPr>
          <a:xfrm flipH="1">
            <a:off x="3737946" y="4333934"/>
            <a:ext cx="348278" cy="1445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75887CE1-BC2F-4F96-8B85-37E1FF2B26AF}"/>
              </a:ext>
            </a:extLst>
          </p:cNvPr>
          <p:cNvCxnSpPr>
            <a:cxnSpLocks/>
          </p:cNvCxnSpPr>
          <p:nvPr/>
        </p:nvCxnSpPr>
        <p:spPr>
          <a:xfrm flipH="1">
            <a:off x="3737946" y="4309444"/>
            <a:ext cx="1843704" cy="14699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D2CE3AEA-F7D8-460E-99C2-11F32DB5DE9B}"/>
              </a:ext>
            </a:extLst>
          </p:cNvPr>
          <p:cNvSpPr txBox="1"/>
          <p:nvPr/>
        </p:nvSpPr>
        <p:spPr>
          <a:xfrm>
            <a:off x="448284" y="1196908"/>
            <a:ext cx="3289662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車子四 用以代表 車子在離大門很遠的地方</a:t>
            </a:r>
            <a:endParaRPr lang="en-US" altLang="zh-TW" sz="1200" dirty="0"/>
          </a:p>
          <a:p>
            <a:endParaRPr lang="en-US" altLang="zh-TW" sz="1200" dirty="0"/>
          </a:p>
          <a:p>
            <a:r>
              <a:rPr lang="zh-TW" altLang="en-US" sz="1200" dirty="0"/>
              <a:t>車子三 用以代表車子從大門右側方向過來</a:t>
            </a:r>
            <a:endParaRPr lang="en-US" altLang="zh-TW" sz="1200" dirty="0"/>
          </a:p>
          <a:p>
            <a:endParaRPr lang="en-US" altLang="zh-TW" sz="1200" dirty="0"/>
          </a:p>
          <a:p>
            <a:r>
              <a:rPr lang="zh-TW" altLang="en-US" sz="1200" dirty="0"/>
              <a:t>車子二 用以代表車子已位於大門前 準備停車</a:t>
            </a:r>
            <a:endParaRPr lang="en-US" altLang="zh-TW" sz="1200" dirty="0"/>
          </a:p>
          <a:p>
            <a:endParaRPr lang="en-US" altLang="zh-TW" sz="1200" dirty="0"/>
          </a:p>
          <a:p>
            <a:r>
              <a:rPr lang="zh-TW" altLang="en-US" sz="1200" dirty="0"/>
              <a:t>車子一 用以代表車子從大門左側方向過來</a:t>
            </a:r>
            <a:endParaRPr lang="en-US" altLang="zh-TW" sz="1200" dirty="0"/>
          </a:p>
          <a:p>
            <a:endParaRPr lang="en-US" altLang="zh-TW" sz="12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B3DE994-02AB-49C6-8239-7AC70CA71990}"/>
              </a:ext>
            </a:extLst>
          </p:cNvPr>
          <p:cNvSpPr/>
          <p:nvPr/>
        </p:nvSpPr>
        <p:spPr>
          <a:xfrm>
            <a:off x="6704842" y="2556864"/>
            <a:ext cx="5235488" cy="11378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同樣 若當前車子在車子四的位置 代表其離大門非常遠</a:t>
            </a:r>
            <a:endParaRPr lang="en-US" altLang="zh-TW" sz="1200" dirty="0">
              <a:solidFill>
                <a:schemeClr val="tx1"/>
              </a:solidFill>
            </a:endParaRP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zh-TW" altLang="en-US" sz="1200" dirty="0">
                <a:solidFill>
                  <a:schemeClr val="tx1"/>
                </a:solidFill>
              </a:rPr>
              <a:t>感應器也依然同樣去判斷其移動位置會給出</a:t>
            </a:r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zh-TW" altLang="en-US" sz="1200" dirty="0">
                <a:solidFill>
                  <a:schemeClr val="tx1"/>
                </a:solidFill>
              </a:rPr>
              <a:t>「</a:t>
            </a:r>
            <a:r>
              <a:rPr lang="en-US" altLang="zh-TW" sz="1200" dirty="0">
                <a:solidFill>
                  <a:schemeClr val="tx1"/>
                </a:solidFill>
              </a:rPr>
              <a:t>Car from far way to right</a:t>
            </a:r>
            <a:r>
              <a:rPr lang="zh-TW" altLang="en-US" sz="1200" dirty="0">
                <a:solidFill>
                  <a:schemeClr val="tx1"/>
                </a:solidFill>
              </a:rPr>
              <a:t>」</a:t>
            </a:r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zh-TW" altLang="en-US" sz="1200" dirty="0">
                <a:solidFill>
                  <a:schemeClr val="tx1"/>
                </a:solidFill>
              </a:rPr>
              <a:t>「</a:t>
            </a:r>
            <a:r>
              <a:rPr lang="en-US" altLang="zh-TW" sz="1200" dirty="0">
                <a:solidFill>
                  <a:schemeClr val="tx1"/>
                </a:solidFill>
              </a:rPr>
              <a:t>Car from far way to left</a:t>
            </a:r>
            <a:r>
              <a:rPr lang="zh-TW" altLang="en-US" sz="1200" dirty="0">
                <a:solidFill>
                  <a:schemeClr val="tx1"/>
                </a:solidFill>
              </a:rPr>
              <a:t>」</a:t>
            </a:r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zh-TW" altLang="en-US" sz="1200" dirty="0">
                <a:solidFill>
                  <a:schemeClr val="tx1"/>
                </a:solidFill>
              </a:rPr>
              <a:t>「</a:t>
            </a:r>
            <a:r>
              <a:rPr lang="en-US" altLang="zh-TW" sz="1200" dirty="0">
                <a:solidFill>
                  <a:schemeClr val="tx1"/>
                </a:solidFill>
              </a:rPr>
              <a:t>Car from far way come close</a:t>
            </a:r>
            <a:r>
              <a:rPr lang="zh-TW" altLang="en-US" sz="1200" dirty="0">
                <a:solidFill>
                  <a:schemeClr val="tx1"/>
                </a:solidFill>
              </a:rPr>
              <a:t>」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780F40-6277-4950-983E-9D69C5AEF779}"/>
              </a:ext>
            </a:extLst>
          </p:cNvPr>
          <p:cNvSpPr/>
          <p:nvPr/>
        </p:nvSpPr>
        <p:spPr>
          <a:xfrm>
            <a:off x="546216" y="2902803"/>
            <a:ext cx="3137350" cy="11378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但若車子已位於車子二的位置</a:t>
            </a:r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zh-TW" altLang="en-US" sz="1200" dirty="0">
                <a:solidFill>
                  <a:schemeClr val="tx1"/>
                </a:solidFill>
              </a:rPr>
              <a:t>則等待感應器再次判斷 是否依然在同樣位置</a:t>
            </a:r>
            <a:endParaRPr lang="en-US" altLang="zh-TW" sz="1200" dirty="0">
              <a:solidFill>
                <a:schemeClr val="tx1"/>
              </a:solidFill>
            </a:endParaRPr>
          </a:p>
          <a:p>
            <a:r>
              <a:rPr lang="zh-TW" altLang="en-US" sz="1200" dirty="0">
                <a:solidFill>
                  <a:schemeClr val="tx1"/>
                </a:solidFill>
              </a:rPr>
              <a:t>若為是 則開啟停車 </a:t>
            </a:r>
            <a:r>
              <a:rPr lang="en-US" altLang="zh-TW" sz="1200" dirty="0">
                <a:solidFill>
                  <a:schemeClr val="tx1"/>
                </a:solidFill>
              </a:rPr>
              <a:t>/</a:t>
            </a:r>
            <a:r>
              <a:rPr lang="zh-TW" altLang="en-US" sz="1200" dirty="0">
                <a:solidFill>
                  <a:schemeClr val="tx1"/>
                </a:solidFill>
              </a:rPr>
              <a:t> 取車模式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2C6CFB0C-7DEA-440E-A8BA-89E21748ECAA}"/>
              </a:ext>
            </a:extLst>
          </p:cNvPr>
          <p:cNvSpPr txBox="1"/>
          <p:nvPr/>
        </p:nvSpPr>
        <p:spPr>
          <a:xfrm>
            <a:off x="6871316" y="1196908"/>
            <a:ext cx="468692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透過感應器的</a:t>
            </a:r>
            <a:r>
              <a:rPr lang="en-US" altLang="zh-TW" sz="1200" dirty="0"/>
              <a:t>RSSI</a:t>
            </a:r>
            <a:r>
              <a:rPr lang="zh-TW" altLang="en-US" sz="1200" dirty="0"/>
              <a:t>值 先判斷當前車子位於四個位置的任一點</a:t>
            </a:r>
            <a:endParaRPr lang="en-US" altLang="zh-TW" sz="1200" dirty="0"/>
          </a:p>
          <a:p>
            <a:r>
              <a:rPr lang="zh-TW" altLang="en-US" sz="1200" dirty="0"/>
              <a:t>「</a:t>
            </a:r>
            <a:r>
              <a:rPr lang="en-US" altLang="zh-TW" sz="1200" dirty="0"/>
              <a:t>Car at right</a:t>
            </a:r>
            <a:r>
              <a:rPr lang="zh-TW" altLang="en-US" sz="1200" dirty="0"/>
              <a:t>」 </a:t>
            </a:r>
            <a:r>
              <a:rPr lang="en-US" altLang="zh-TW" sz="1200" dirty="0"/>
              <a:t>or </a:t>
            </a:r>
            <a:r>
              <a:rPr lang="zh-TW" altLang="en-US" sz="1200" dirty="0"/>
              <a:t>「</a:t>
            </a:r>
            <a:r>
              <a:rPr lang="en-US" altLang="zh-TW" sz="1200" dirty="0"/>
              <a:t>Car at left</a:t>
            </a:r>
            <a:r>
              <a:rPr lang="zh-TW" altLang="en-US" sz="1200" dirty="0"/>
              <a:t>」</a:t>
            </a:r>
            <a:r>
              <a:rPr lang="en-US" altLang="zh-TW" sz="1200" dirty="0"/>
              <a:t>or </a:t>
            </a:r>
            <a:r>
              <a:rPr lang="zh-TW" altLang="en-US" sz="1200" dirty="0"/>
              <a:t>「</a:t>
            </a:r>
            <a:r>
              <a:rPr lang="en-US" altLang="zh-TW" sz="1200" dirty="0"/>
              <a:t>Car wait to park</a:t>
            </a:r>
            <a:r>
              <a:rPr lang="zh-TW" altLang="en-US" sz="1200" dirty="0"/>
              <a:t>」</a:t>
            </a:r>
            <a:endParaRPr lang="en-US" altLang="zh-TW" sz="1200" dirty="0"/>
          </a:p>
          <a:p>
            <a:r>
              <a:rPr lang="zh-TW" altLang="en-US" sz="1200" dirty="0"/>
              <a:t>再接下去判斷車子的移動方向 位置 </a:t>
            </a:r>
            <a:endParaRPr lang="en-US" altLang="zh-TW" sz="1200" dirty="0"/>
          </a:p>
          <a:p>
            <a:endParaRPr lang="en-US" altLang="zh-TW" sz="1200" dirty="0"/>
          </a:p>
          <a:p>
            <a:r>
              <a:rPr lang="zh-TW" altLang="en-US" sz="1200" dirty="0"/>
              <a:t>如 當前車子位於車子三的位置 並往車子一移動</a:t>
            </a:r>
            <a:endParaRPr lang="en-US" altLang="zh-TW" sz="1200" dirty="0"/>
          </a:p>
          <a:p>
            <a:r>
              <a:rPr lang="zh-TW" altLang="en-US" sz="1200" dirty="0"/>
              <a:t>使用者手機會跳出 「</a:t>
            </a:r>
            <a:r>
              <a:rPr lang="en-US" altLang="zh-TW" sz="1200" dirty="0"/>
              <a:t>Car from right to left</a:t>
            </a:r>
            <a:r>
              <a:rPr lang="zh-TW" altLang="en-US" sz="1200" dirty="0"/>
              <a:t>」的訊息</a:t>
            </a:r>
            <a:r>
              <a:rPr lang="en-US" altLang="zh-TW" sz="1200" dirty="0"/>
              <a:t> </a:t>
            </a:r>
            <a:r>
              <a:rPr lang="zh-TW" altLang="en-US" sz="1200"/>
              <a:t> 其他位置同理</a:t>
            </a:r>
            <a:endParaRPr lang="en-US" altLang="zh-TW" sz="1200"/>
          </a:p>
        </p:txBody>
      </p:sp>
    </p:spTree>
    <p:extLst>
      <p:ext uri="{BB962C8B-B14F-4D97-AF65-F5344CB8AC3E}">
        <p14:creationId xmlns:p14="http://schemas.microsoft.com/office/powerpoint/2010/main" val="80294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872A87-24A5-4019-8721-D36810212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741D4B7-764B-4515-B516-FC19B28CB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269" y="681037"/>
            <a:ext cx="2429029" cy="1250950"/>
          </a:xfrm>
        </p:spPr>
      </p:pic>
      <p:pic>
        <p:nvPicPr>
          <p:cNvPr id="1026" name="Picture 2" descr="Firebase 小小心得| Intertidal">
            <a:extLst>
              <a:ext uri="{FF2B5EF4-FFF2-40B4-BE49-F238E27FC236}">
                <a16:creationId xmlns:a16="http://schemas.microsoft.com/office/drawing/2014/main" id="{B35C2108-C6C5-495D-893F-8679E272F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888" y="335667"/>
            <a:ext cx="3788661" cy="194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39F96DF5-5217-47B4-B4CC-66ACE08BF9B5}"/>
              </a:ext>
            </a:extLst>
          </p:cNvPr>
          <p:cNvSpPr txBox="1">
            <a:spLocks/>
          </p:cNvSpPr>
          <p:nvPr/>
        </p:nvSpPr>
        <p:spPr>
          <a:xfrm>
            <a:off x="838200" y="2277356"/>
            <a:ext cx="3440836" cy="3899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/>
              <a:t>本次透過</a:t>
            </a:r>
            <a:r>
              <a:rPr lang="en-US" altLang="zh-TW" sz="2400" dirty="0"/>
              <a:t>Firebase</a:t>
            </a:r>
            <a:r>
              <a:rPr lang="zh-TW" altLang="en-US" sz="2400" dirty="0"/>
              <a:t>來演示用戶資料透過</a:t>
            </a:r>
            <a:r>
              <a:rPr lang="en-US" altLang="zh-TW" sz="2400" dirty="0"/>
              <a:t>APP</a:t>
            </a:r>
            <a:r>
              <a:rPr lang="zh-TW" altLang="en-US" sz="2400" dirty="0"/>
              <a:t>上傳至資料庫的情況</a:t>
            </a:r>
            <a:endParaRPr lang="en-US" altLang="zh-TW" sz="2400" dirty="0"/>
          </a:p>
          <a:p>
            <a:r>
              <a:rPr lang="zh-TW" altLang="en-US" sz="2400" dirty="0"/>
              <a:t>從</a:t>
            </a:r>
            <a:r>
              <a:rPr lang="en-US" altLang="zh-TW" sz="2400" dirty="0"/>
              <a:t>APP</a:t>
            </a:r>
            <a:r>
              <a:rPr lang="zh-TW" altLang="en-US" sz="2400" dirty="0"/>
              <a:t>上傳用戶資料至資料庫後便由模擬程式抓取資料庫內容，登入用戶車輛資料並進行停車取車的動作</a:t>
            </a:r>
            <a:endParaRPr lang="en-US" altLang="zh-TW" sz="24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12870C8-DDB1-4198-8FB8-1D2AB7DAB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9036" y="2351970"/>
            <a:ext cx="7332428" cy="332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66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104516-8D09-485D-B0D9-804F9D36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判斷停車場空位</a:t>
            </a:r>
          </a:p>
        </p:txBody>
      </p:sp>
      <p:pic>
        <p:nvPicPr>
          <p:cNvPr id="4" name="車位判斷">
            <a:hlinkClick r:id="" action="ppaction://media"/>
            <a:extLst>
              <a:ext uri="{FF2B5EF4-FFF2-40B4-BE49-F238E27FC236}">
                <a16:creationId xmlns:a16="http://schemas.microsoft.com/office/drawing/2014/main" id="{7E05B208-0E29-467B-BA09-6A11B767A6E6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00632" y="560632"/>
            <a:ext cx="7425352" cy="5736736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619A27D1-47FE-460F-A56D-633B490F0B5E}"/>
              </a:ext>
            </a:extLst>
          </p:cNvPr>
          <p:cNvSpPr txBox="1"/>
          <p:nvPr/>
        </p:nvSpPr>
        <p:spPr>
          <a:xfrm>
            <a:off x="558800" y="1775767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/>
              <a:t>判斷使用哪一個停車格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B3912CD-20DF-42AD-93A1-60846F4546CF}"/>
              </a:ext>
            </a:extLst>
          </p:cNvPr>
          <p:cNvSpPr txBox="1"/>
          <p:nvPr/>
        </p:nvSpPr>
        <p:spPr>
          <a:xfrm>
            <a:off x="9321534" y="5469077"/>
            <a:ext cx="22044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/>
              <a:t>car_ids</a:t>
            </a:r>
            <a:r>
              <a:rPr lang="en-US" altLang="zh-TW" sz="2000" dirty="0"/>
              <a:t>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 : </a:t>
            </a:r>
            <a:r>
              <a:rPr lang="zh-TW" altLang="en-US" sz="2000" dirty="0"/>
              <a:t>停車格</a:t>
            </a:r>
            <a:endParaRPr lang="en-US" altLang="zh-TW" sz="2000" dirty="0"/>
          </a:p>
          <a:p>
            <a:r>
              <a:rPr lang="en-US" altLang="zh-TW" sz="2000" dirty="0" err="1"/>
              <a:t>car_id</a:t>
            </a:r>
            <a:r>
              <a:rPr lang="en-US" altLang="zh-TW" sz="2000" dirty="0"/>
              <a:t> : </a:t>
            </a:r>
            <a:r>
              <a:rPr lang="zh-TW" altLang="en-US" sz="2000" dirty="0"/>
              <a:t>車子</a:t>
            </a:r>
            <a:r>
              <a:rPr lang="en-US" altLang="zh-TW" sz="2000" dirty="0"/>
              <a:t>ID</a:t>
            </a:r>
            <a:endParaRPr lang="zh-TW" altLang="en-US" sz="2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9913A93-EE94-42BE-B543-AD3EC133F9F6}"/>
              </a:ext>
            </a:extLst>
          </p:cNvPr>
          <p:cNvSpPr txBox="1"/>
          <p:nvPr/>
        </p:nvSpPr>
        <p:spPr>
          <a:xfrm>
            <a:off x="4762500" y="13438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編號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9E02A72-C02F-498E-9901-4D1DEAF9AB65}"/>
              </a:ext>
            </a:extLst>
          </p:cNvPr>
          <p:cNvSpPr txBox="1"/>
          <p:nvPr/>
        </p:nvSpPr>
        <p:spPr>
          <a:xfrm>
            <a:off x="7813308" y="13438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編號</a:t>
            </a:r>
          </a:p>
        </p:txBody>
      </p:sp>
    </p:spTree>
    <p:extLst>
      <p:ext uri="{BB962C8B-B14F-4D97-AF65-F5344CB8AC3E}">
        <p14:creationId xmlns:p14="http://schemas.microsoft.com/office/powerpoint/2010/main" val="427079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6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uminousVTI">
  <a:themeElements>
    <a:clrScheme name="AnalogousFromDarkSeedLeftStep">
      <a:dk1>
        <a:srgbClr val="000000"/>
      </a:dk1>
      <a:lt1>
        <a:srgbClr val="FFFFFF"/>
      </a:lt1>
      <a:dk2>
        <a:srgbClr val="203038"/>
      </a:dk2>
      <a:lt2>
        <a:srgbClr val="E2E8E2"/>
      </a:lt2>
      <a:accent1>
        <a:srgbClr val="C34DC3"/>
      </a:accent1>
      <a:accent2>
        <a:srgbClr val="7F3BB1"/>
      </a:accent2>
      <a:accent3>
        <a:srgbClr val="604DC3"/>
      </a:accent3>
      <a:accent4>
        <a:srgbClr val="3B59B1"/>
      </a:accent4>
      <a:accent5>
        <a:srgbClr val="4D9CC3"/>
      </a:accent5>
      <a:accent6>
        <a:srgbClr val="3BB1A7"/>
      </a:accent6>
      <a:hlink>
        <a:srgbClr val="3F80BF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693</Words>
  <Application>Microsoft Office PowerPoint</Application>
  <PresentationFormat>寬螢幕</PresentationFormat>
  <Paragraphs>103</Paragraphs>
  <Slides>16</Slides>
  <Notes>0</Notes>
  <HiddenSlides>0</HiddenSlides>
  <MMClips>4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Arial</vt:lpstr>
      <vt:lpstr>Avenir Next LT Pro</vt:lpstr>
      <vt:lpstr>Sabon Next LT</vt:lpstr>
      <vt:lpstr>Wingdings</vt:lpstr>
      <vt:lpstr>LuminousVTI</vt:lpstr>
      <vt:lpstr>物聯網之停車場應用</vt:lpstr>
      <vt:lpstr>目錄</vt:lpstr>
      <vt:lpstr>使用者對象</vt:lpstr>
      <vt:lpstr>說明及用途</vt:lpstr>
      <vt:lpstr>硬體及開發工具</vt:lpstr>
      <vt:lpstr>使用者停車流程圖</vt:lpstr>
      <vt:lpstr>停車塔大門感應器判定</vt:lpstr>
      <vt:lpstr>資料庫</vt:lpstr>
      <vt:lpstr>判斷停車場空位</vt:lpstr>
      <vt:lpstr>停車場模擬</vt:lpstr>
      <vt:lpstr>取車</vt:lpstr>
      <vt:lpstr>停車場模擬</vt:lpstr>
      <vt:lpstr>進度</vt:lpstr>
      <vt:lpstr>成本</vt:lpstr>
      <vt:lpstr>結論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物聯網之停車場應用</dc:title>
  <dc:creator>j a</dc:creator>
  <cp:lastModifiedBy>遊 夜</cp:lastModifiedBy>
  <cp:revision>24</cp:revision>
  <dcterms:created xsi:type="dcterms:W3CDTF">2020-10-20T13:29:25Z</dcterms:created>
  <dcterms:modified xsi:type="dcterms:W3CDTF">2020-11-17T04:55:13Z</dcterms:modified>
</cp:coreProperties>
</file>