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42" r:id="rId2"/>
  </p:sldMasterIdLst>
  <p:handoutMasterIdLst>
    <p:handoutMasterId r:id="rId13"/>
  </p:handoutMasterIdLst>
  <p:sldIdLst>
    <p:sldId id="256" r:id="rId3"/>
    <p:sldId id="257" r:id="rId4"/>
    <p:sldId id="269" r:id="rId5"/>
    <p:sldId id="275" r:id="rId6"/>
    <p:sldId id="276" r:id="rId7"/>
    <p:sldId id="277" r:id="rId8"/>
    <p:sldId id="278" r:id="rId9"/>
    <p:sldId id="260" r:id="rId10"/>
    <p:sldId id="271" r:id="rId11"/>
    <p:sldId id="274"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62" autoAdjust="0"/>
    <p:restoredTop sz="94660"/>
  </p:normalViewPr>
  <p:slideViewPr>
    <p:cSldViewPr snapToGrid="0">
      <p:cViewPr varScale="1">
        <p:scale>
          <a:sx n="110" d="100"/>
          <a:sy n="110" d="100"/>
        </p:scale>
        <p:origin x="1170" y="108"/>
      </p:cViewPr>
      <p:guideLst>
        <p:guide orient="horz" pos="2160"/>
        <p:guide pos="2880"/>
      </p:guideLst>
    </p:cSldViewPr>
  </p:slideViewPr>
  <p:notesTextViewPr>
    <p:cViewPr>
      <p:scale>
        <a:sx n="1" d="1"/>
        <a:sy n="1" d="1"/>
      </p:scale>
      <p:origin x="0" y="0"/>
    </p:cViewPr>
  </p:notesTextViewPr>
  <p:notesViewPr>
    <p:cSldViewPr snapToGrid="0">
      <p:cViewPr varScale="1">
        <p:scale>
          <a:sx n="50" d="100"/>
          <a:sy n="50" d="100"/>
        </p:scale>
        <p:origin x="2787"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625849-9381-47B2-B187-73D46A57D696}" type="datetimeFigureOut">
              <a:rPr lang="zh-TW" altLang="en-US" smtClean="0"/>
              <a:t>2020/11/5</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F0E9BA-8118-4860-BCE1-C4D76D4F2DEC}" type="slidenum">
              <a:rPr lang="zh-TW" altLang="en-US" smtClean="0"/>
              <a:t>‹#›</a:t>
            </a:fld>
            <a:endParaRPr lang="zh-TW" altLang="en-US"/>
          </a:p>
        </p:txBody>
      </p:sp>
    </p:spTree>
    <p:extLst>
      <p:ext uri="{BB962C8B-B14F-4D97-AF65-F5344CB8AC3E}">
        <p14:creationId xmlns:p14="http://schemas.microsoft.com/office/powerpoint/2010/main" val="13747707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1122363"/>
            <a:ext cx="6858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161674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20488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7626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48301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5" name="Footer Placeholder 4"/>
          <p:cNvSpPr>
            <a:spLocks noGrp="1"/>
          </p:cNvSpPr>
          <p:nvPr>
            <p:ph type="ftr" sz="quarter" idx="11"/>
          </p:nvPr>
        </p:nvSpPr>
        <p:spPr>
          <a:xfrm>
            <a:off x="812805" y="6272785"/>
            <a:ext cx="4745736" cy="365125"/>
          </a:xfrm>
        </p:spPr>
        <p:txBody>
          <a:bodyPr/>
          <a:lstStyle/>
          <a:p>
            <a:endParaRPr lang="zh-TW" alt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2979287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3917149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9C2D01A-D5BD-4DA9-889A-DB55F3359C7B}" type="datetimeFigureOut">
              <a:rPr lang="zh-TW" altLang="en-US" smtClean="0"/>
              <a:t>2020/11/5</a:t>
            </a:fld>
            <a:endParaRPr lang="zh-TW"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zh-TW" alt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1039921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3010229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2073971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B9C2D01A-D5BD-4DA9-889A-DB55F3359C7B}" type="datetimeFigureOut">
              <a:rPr lang="zh-TW" altLang="en-US" smtClean="0"/>
              <a:t>2020/11/5</a:t>
            </a:fld>
            <a:endParaRPr lang="zh-TW"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zh-TW" altLang="en-US"/>
          </a:p>
        </p:txBody>
      </p:sp>
      <p:sp>
        <p:nvSpPr>
          <p:cNvPr id="5" name="Slide Number Placeholder 4"/>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88648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426749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TW" altLang="en-US"/>
              <a:t>按一下以編輯母片標題樣式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10" name="Footer Placeholder 9"/>
          <p:cNvSpPr>
            <a:spLocks noGrp="1"/>
          </p:cNvSpPr>
          <p:nvPr>
            <p:ph type="ftr" sz="quarter" idx="11"/>
          </p:nvPr>
        </p:nvSpPr>
        <p:spPr/>
        <p:txBody>
          <a:bodyPr/>
          <a:lstStyle/>
          <a:p>
            <a:endParaRPr lang="zh-TW" altLang="en-US"/>
          </a:p>
        </p:txBody>
      </p:sp>
      <p:sp>
        <p:nvSpPr>
          <p:cNvPr id="11" name="Slide Number Placeholder 10"/>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27119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2156729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10" name="Slide Number Placeholder 9"/>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3463899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348693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850922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Tree>
    <p:extLst>
      <p:ext uri="{BB962C8B-B14F-4D97-AF65-F5344CB8AC3E}">
        <p14:creationId xmlns:p14="http://schemas.microsoft.com/office/powerpoint/2010/main" val="4034713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章節標題">
    <p:spTree>
      <p:nvGrpSpPr>
        <p:cNvPr id="1" name=""/>
        <p:cNvGrpSpPr/>
        <p:nvPr/>
      </p:nvGrpSpPr>
      <p:grpSpPr>
        <a:xfrm>
          <a:off x="0" y="0"/>
          <a:ext cx="0" cy="0"/>
          <a:chOff x="0" y="0"/>
          <a:chExt cx="0" cy="0"/>
        </a:xfrm>
      </p:grpSpPr>
      <p:sp>
        <p:nvSpPr>
          <p:cNvPr id="7" name="標題 1"/>
          <p:cNvSpPr>
            <a:spLocks noGrp="1"/>
          </p:cNvSpPr>
          <p:nvPr>
            <p:ph type="title"/>
          </p:nvPr>
        </p:nvSpPr>
        <p:spPr>
          <a:xfrm>
            <a:off x="383117" y="149681"/>
            <a:ext cx="7886700" cy="662781"/>
          </a:xfrm>
        </p:spPr>
        <p:txBody>
          <a:bodyPr>
            <a:normAutofit/>
          </a:bodyPr>
          <a:lstStyle/>
          <a:p>
            <a:endParaRPr lang="zh-TW" altLang="en-US" sz="3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9063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328658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6715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5625"/>
            <a:ext cx="386715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162893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219791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3129532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247664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343338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B9C2D01A-D5BD-4DA9-889A-DB55F3359C7B}" type="datetimeFigureOut">
              <a:rPr lang="zh-TW" altLang="en-US" smtClean="0"/>
              <a:t>2020/11/5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382579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microsoft.com/office/2007/relationships/hdphoto" Target="../media/hdphoto1.wdp"/><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2D01A-D5BD-4DA9-889A-DB55F3359C7B}" type="datetimeFigureOut">
              <a:rPr lang="zh-TW" altLang="en-US" smtClean="0"/>
              <a:t>2020/11/5</a:t>
            </a:fld>
            <a:endParaRPr lang="zh-TW" altLang="en-US"/>
          </a:p>
        </p:txBody>
      </p:sp>
      <p:sp>
        <p:nvSpPr>
          <p:cNvPr id="5" name="頁尾版面配置區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15481328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B9C2D01A-D5BD-4DA9-889A-DB55F3359C7B}" type="datetimeFigureOut">
              <a:rPr lang="zh-TW" altLang="en-US" smtClean="0"/>
              <a:t>2020/11/5</a:t>
            </a:fld>
            <a:endParaRPr lang="zh-TW"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zh-TW" alt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BD6995E-E798-4C60-B12A-FD86F3C0CE13}" type="slidenum">
              <a:rPr lang="zh-TW" altLang="en-US" smtClean="0"/>
              <a:t>‹#›</a:t>
            </a:fld>
            <a:endParaRPr lang="zh-TW" altLang="en-US"/>
          </a:p>
        </p:txBody>
      </p:sp>
    </p:spTree>
    <p:extLst>
      <p:ext uri="{BB962C8B-B14F-4D97-AF65-F5344CB8AC3E}">
        <p14:creationId xmlns:p14="http://schemas.microsoft.com/office/powerpoint/2010/main" val="386313229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Lst>
  <p:txStyles>
    <p:titleStyle>
      <a:lvl1pPr algn="l" defTabSz="914400" rtl="0" eaLnBrk="1" latinLnBrk="0" hangingPunct="1">
        <a:lnSpc>
          <a:spcPct val="90000"/>
        </a:lnSpc>
        <a:spcBef>
          <a:spcPct val="0"/>
        </a:spcBef>
        <a:buNone/>
        <a:defRPr sz="4200" b="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4.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4.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1086051" y="667352"/>
            <a:ext cx="7307178" cy="3294428"/>
          </a:xfrm>
          <a:prstGeom prst="rect">
            <a:avLst/>
          </a:prstGeom>
          <a:noFill/>
        </p:spPr>
        <p:txBody>
          <a:bodyPr wrap="square" rtlCol="0">
            <a:spAutoFit/>
          </a:bodyPr>
          <a:lstStyle/>
          <a:p>
            <a:pPr>
              <a:lnSpc>
                <a:spcPct val="150000"/>
              </a:lnSpc>
            </a:pPr>
            <a:endParaRPr lang="en-US" altLang="zh-TW" sz="3600" b="1" dirty="0">
              <a:latin typeface="標楷體" pitchFamily="65" charset="-120"/>
              <a:ea typeface="標楷體" pitchFamily="65" charset="-120"/>
            </a:endParaRPr>
          </a:p>
          <a:p>
            <a:pPr>
              <a:lnSpc>
                <a:spcPct val="150000"/>
              </a:lnSpc>
            </a:pPr>
            <a:r>
              <a:rPr lang="zh-TW" altLang="en-US" sz="3200" b="1" dirty="0">
                <a:latin typeface="標楷體" pitchFamily="65" charset="-120"/>
                <a:ea typeface="標楷體" pitchFamily="65" charset="-120"/>
              </a:rPr>
              <a:t>智慧金融 智慧選股</a:t>
            </a:r>
            <a:r>
              <a:rPr lang="en-US" altLang="zh-TW" sz="3200" b="1" dirty="0">
                <a:latin typeface="標楷體" pitchFamily="65" charset="-120"/>
                <a:ea typeface="標楷體" pitchFamily="65" charset="-120"/>
              </a:rPr>
              <a:t>App</a:t>
            </a:r>
            <a:r>
              <a:rPr lang="zh-TW" altLang="en-US" dirty="0">
                <a:latin typeface="標楷體" pitchFamily="65" charset="-120"/>
                <a:ea typeface="標楷體" pitchFamily="65" charset="-120"/>
              </a:rPr>
              <a:t> </a:t>
            </a:r>
            <a:endParaRPr lang="en-US" altLang="zh-TW" dirty="0">
              <a:latin typeface="標楷體" pitchFamily="65" charset="-120"/>
              <a:ea typeface="標楷體" pitchFamily="65" charset="-120"/>
            </a:endParaRPr>
          </a:p>
          <a:p>
            <a:pPr>
              <a:lnSpc>
                <a:spcPct val="150000"/>
              </a:lnSpc>
            </a:pPr>
            <a:endParaRPr lang="en-US" altLang="zh-TW" dirty="0">
              <a:latin typeface="標楷體" pitchFamily="65" charset="-120"/>
              <a:ea typeface="標楷體" pitchFamily="65" charset="-120"/>
            </a:endParaRPr>
          </a:p>
          <a:p>
            <a:pPr>
              <a:lnSpc>
                <a:spcPct val="150000"/>
              </a:lnSpc>
            </a:pPr>
            <a:r>
              <a:rPr lang="zh-TW" altLang="en-US" sz="2800" dirty="0">
                <a:latin typeface="標楷體" pitchFamily="65" charset="-120"/>
                <a:ea typeface="標楷體" pitchFamily="65" charset="-120"/>
              </a:rPr>
              <a:t>指導教師：劉志俊</a:t>
            </a:r>
          </a:p>
          <a:p>
            <a:pPr>
              <a:lnSpc>
                <a:spcPct val="150000"/>
              </a:lnSpc>
            </a:pPr>
            <a:r>
              <a:rPr lang="zh-TW" altLang="en-US" sz="2800" dirty="0">
                <a:latin typeface="標楷體" pitchFamily="65" charset="-120"/>
                <a:ea typeface="標楷體" pitchFamily="65" charset="-120"/>
              </a:rPr>
              <a:t>專題學生：資工四</a:t>
            </a:r>
            <a:r>
              <a:rPr lang="en-US" altLang="zh-TW" sz="2800" dirty="0">
                <a:latin typeface="標楷體" pitchFamily="65" charset="-120"/>
                <a:ea typeface="標楷體" pitchFamily="65" charset="-120"/>
              </a:rPr>
              <a:t>B 410637007 </a:t>
            </a:r>
            <a:r>
              <a:rPr lang="zh-TW" altLang="en-US" sz="2800" dirty="0">
                <a:latin typeface="標楷體" pitchFamily="65" charset="-120"/>
                <a:ea typeface="標楷體" pitchFamily="65" charset="-120"/>
              </a:rPr>
              <a:t>邱郁嵐</a:t>
            </a:r>
          </a:p>
        </p:txBody>
      </p:sp>
    </p:spTree>
    <p:extLst>
      <p:ext uri="{BB962C8B-B14F-4D97-AF65-F5344CB8AC3E}">
        <p14:creationId xmlns:p14="http://schemas.microsoft.com/office/powerpoint/2010/main" val="257405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83117" y="149681"/>
            <a:ext cx="7886700" cy="662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2800" dirty="0">
                <a:latin typeface="標楷體" panose="03000509000000000000" pitchFamily="65" charset="-120"/>
                <a:ea typeface="標楷體" panose="03000509000000000000" pitchFamily="65" charset="-120"/>
              </a:rPr>
              <a:t>伍、參考資料</a:t>
            </a:r>
          </a:p>
        </p:txBody>
      </p:sp>
      <p:sp>
        <p:nvSpPr>
          <p:cNvPr id="2" name="矩形 1">
            <a:extLst>
              <a:ext uri="{FF2B5EF4-FFF2-40B4-BE49-F238E27FC236}">
                <a16:creationId xmlns:a16="http://schemas.microsoft.com/office/drawing/2014/main" id="{364F5553-043C-4020-812C-D54297E1B474}"/>
              </a:ext>
            </a:extLst>
          </p:cNvPr>
          <p:cNvSpPr/>
          <p:nvPr/>
        </p:nvSpPr>
        <p:spPr>
          <a:xfrm>
            <a:off x="1017180" y="1016350"/>
            <a:ext cx="7109639" cy="1884875"/>
          </a:xfrm>
          <a:prstGeom prst="rect">
            <a:avLst/>
          </a:prstGeom>
          <a:noFill/>
        </p:spPr>
        <p:txBody>
          <a:bodyPr wrap="none" lIns="91440" tIns="45720" rIns="91440" bIns="45720">
            <a:spAutoFit/>
          </a:bodyPr>
          <a:lstStyle/>
          <a:p>
            <a:pPr>
              <a:lnSpc>
                <a:spcPct val="150000"/>
              </a:lnSpc>
            </a:pPr>
            <a:r>
              <a:rPr lang="en-US" altLang="zh-TW" sz="2000" b="1" cap="none" spc="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https://github.com/huseinzol05/Stock-Prediction-Models</a:t>
            </a:r>
          </a:p>
          <a:p>
            <a:pPr>
              <a:lnSpc>
                <a:spcPct val="150000"/>
              </a:lnSpc>
            </a:pPr>
            <a:r>
              <a:rPr lang="en-US" altLang="zh-TW" sz="2000" b="1" cap="none" spc="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https://www.twse.com.tw/zh/</a:t>
            </a:r>
          </a:p>
          <a:p>
            <a:pPr>
              <a:lnSpc>
                <a:spcPct val="150000"/>
              </a:lnSpc>
            </a:pPr>
            <a:r>
              <a:rPr lang="en-US" altLang="zh-TW" sz="2000" b="1" cap="none" spc="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https://ithelp.ithome.com.tw/articles/10195400</a:t>
            </a:r>
          </a:p>
          <a:p>
            <a:pPr>
              <a:lnSpc>
                <a:spcPct val="150000"/>
              </a:lnSpc>
            </a:pPr>
            <a:r>
              <a:rPr lang="en-US" altLang="zh-TW" sz="2000" b="1" cap="none" spc="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https://www.ycc.idv.tw/tensorflow-tutorial_6.html</a:t>
            </a:r>
            <a:endParaRPr lang="zh-TW" altLang="en-US" sz="2000" b="1" cap="none" spc="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53601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114300"/>
            <a:ext cx="7886700" cy="737937"/>
          </a:xfrm>
        </p:spPr>
        <p:txBody>
          <a:bodyPr>
            <a:normAutofit/>
          </a:bodyPr>
          <a:lstStyle/>
          <a:p>
            <a:pPr algn="ctr"/>
            <a:r>
              <a:rPr lang="zh-TW" altLang="en-US" sz="2800" b="1" dirty="0">
                <a:latin typeface="標楷體" pitchFamily="65" charset="-120"/>
                <a:ea typeface="標楷體" pitchFamily="65" charset="-120"/>
              </a:rPr>
              <a:t>壹、前言</a:t>
            </a:r>
          </a:p>
        </p:txBody>
      </p:sp>
      <p:sp>
        <p:nvSpPr>
          <p:cNvPr id="8" name="內容版面配置區 7"/>
          <p:cNvSpPr>
            <a:spLocks noGrp="1"/>
          </p:cNvSpPr>
          <p:nvPr>
            <p:ph idx="1"/>
          </p:nvPr>
        </p:nvSpPr>
        <p:spPr>
          <a:xfrm>
            <a:off x="528918" y="937260"/>
            <a:ext cx="7986432" cy="5806440"/>
          </a:xfrm>
        </p:spPr>
        <p:txBody>
          <a:bodyPr>
            <a:noAutofit/>
          </a:bodyPr>
          <a:lstStyle/>
          <a:p>
            <a:pPr marL="0" indent="0">
              <a:buNone/>
            </a:pPr>
            <a:r>
              <a:rPr lang="zh-TW" altLang="en-US" sz="2000" b="1" dirty="0">
                <a:latin typeface="標楷體" pitchFamily="65" charset="-120"/>
                <a:ea typeface="標楷體" pitchFamily="65" charset="-120"/>
              </a:rPr>
              <a:t>投資人在茫然股海中操作，總是獲利不了！其中問題出在操作者心態不健全與一程不變的指標運用。以往傳統技術指標無法經歷每個市場的考驗，市場會因應環境、時間、趨勢有相對應的專屬市場參數，透過訓練</a:t>
            </a:r>
            <a:r>
              <a:rPr lang="en-US" altLang="zh-TW" sz="2000" b="1" dirty="0">
                <a:latin typeface="標楷體" pitchFamily="65" charset="-120"/>
                <a:ea typeface="標楷體" pitchFamily="65" charset="-120"/>
              </a:rPr>
              <a:t>AI</a:t>
            </a:r>
            <a:r>
              <a:rPr lang="zh-TW" altLang="en-US" sz="2000" b="1" dirty="0">
                <a:latin typeface="標楷體" pitchFamily="65" charset="-120"/>
                <a:ea typeface="標楷體" pitchFamily="65" charset="-120"/>
              </a:rPr>
              <a:t>模型與倒流測試，篩選出最適合當時市場趨勢的專屬指標。</a:t>
            </a:r>
            <a:endParaRPr lang="en-US" altLang="zh-TW" sz="2000" b="1" dirty="0">
              <a:latin typeface="標楷體" pitchFamily="65" charset="-120"/>
              <a:ea typeface="標楷體" pitchFamily="65" charset="-120"/>
            </a:endParaRPr>
          </a:p>
          <a:p>
            <a:pPr marL="0" indent="0">
              <a:buNone/>
            </a:pPr>
            <a:r>
              <a:rPr lang="zh-TW" altLang="en-US" sz="2000" dirty="0">
                <a:latin typeface="標楷體" pitchFamily="65" charset="-120"/>
                <a:ea typeface="標楷體" pitchFamily="65" charset="-120"/>
              </a:rPr>
              <a:t>本專題將開發</a:t>
            </a:r>
            <a:r>
              <a:rPr lang="en-US" altLang="zh-TW" sz="2000" dirty="0">
                <a:latin typeface="Times New Roman" pitchFamily="18" charset="0"/>
                <a:ea typeface="標楷體" pitchFamily="65" charset="-120"/>
                <a:cs typeface="Times New Roman" pitchFamily="18" charset="0"/>
              </a:rPr>
              <a:t>Android </a:t>
            </a:r>
            <a:r>
              <a:rPr lang="zh-TW" altLang="en-US" sz="2000" dirty="0">
                <a:latin typeface="標楷體" pitchFamily="65" charset="-120"/>
                <a:ea typeface="標楷體" pitchFamily="65" charset="-120"/>
              </a:rPr>
              <a:t>平台之</a:t>
            </a:r>
            <a:r>
              <a:rPr lang="zh-TW" altLang="en-US" sz="2000" b="1" dirty="0">
                <a:solidFill>
                  <a:schemeClr val="accent1"/>
                </a:solidFill>
                <a:latin typeface="標楷體" pitchFamily="65" charset="-120"/>
                <a:ea typeface="標楷體" pitchFamily="65" charset="-120"/>
              </a:rPr>
              <a:t>智慧選股</a:t>
            </a:r>
            <a:r>
              <a:rPr lang="en-US" altLang="zh-TW" sz="2000" b="1" dirty="0">
                <a:solidFill>
                  <a:schemeClr val="accent1"/>
                </a:solidFill>
                <a:latin typeface="Times New Roman" pitchFamily="18" charset="0"/>
                <a:ea typeface="標楷體" pitchFamily="65" charset="-120"/>
                <a:cs typeface="Times New Roman" pitchFamily="18" charset="0"/>
              </a:rPr>
              <a:t>APP</a:t>
            </a:r>
            <a:r>
              <a:rPr lang="zh-TW" altLang="en-US" sz="2000" dirty="0">
                <a:latin typeface="標楷體" pitchFamily="65" charset="-120"/>
                <a:ea typeface="標楷體" pitchFamily="65" charset="-120"/>
              </a:rPr>
              <a:t>，內容除了基本的股票資訊外，額外增加了股票的排行，會根據某些特徵做排行，例如：</a:t>
            </a:r>
            <a:r>
              <a:rPr lang="en-US" altLang="zh-TW" sz="2000" dirty="0">
                <a:latin typeface="Times New Roman" pitchFamily="18" charset="0"/>
                <a:ea typeface="標楷體" pitchFamily="65" charset="-120"/>
                <a:cs typeface="Times New Roman" pitchFamily="18" charset="0"/>
              </a:rPr>
              <a:t>K</a:t>
            </a:r>
            <a:r>
              <a:rPr lang="zh-TW" altLang="en-US" sz="2000" dirty="0">
                <a:latin typeface="Times New Roman" pitchFamily="18" charset="0"/>
                <a:ea typeface="標楷體" pitchFamily="65" charset="-120"/>
                <a:cs typeface="Times New Roman" pitchFamily="18" charset="0"/>
              </a:rPr>
              <a:t>、</a:t>
            </a:r>
            <a:r>
              <a:rPr lang="en-US" altLang="zh-TW" sz="2000" dirty="0">
                <a:latin typeface="Times New Roman" pitchFamily="18" charset="0"/>
                <a:ea typeface="標楷體" pitchFamily="65" charset="-120"/>
                <a:cs typeface="Times New Roman" pitchFamily="18" charset="0"/>
              </a:rPr>
              <a:t>D</a:t>
            </a:r>
            <a:r>
              <a:rPr lang="zh-TW" altLang="en-US" sz="2000" dirty="0">
                <a:latin typeface="Times New Roman" pitchFamily="18" charset="0"/>
                <a:ea typeface="標楷體" pitchFamily="65" charset="-120"/>
                <a:cs typeface="Times New Roman" pitchFamily="18" charset="0"/>
              </a:rPr>
              <a:t>、</a:t>
            </a:r>
            <a:r>
              <a:rPr lang="en-US" altLang="zh-TW" sz="2000" dirty="0">
                <a:latin typeface="Times New Roman" pitchFamily="18" charset="0"/>
                <a:ea typeface="標楷體" pitchFamily="65" charset="-120"/>
                <a:cs typeface="Times New Roman" pitchFamily="18" charset="0"/>
              </a:rPr>
              <a:t>RSI…</a:t>
            </a:r>
            <a:r>
              <a:rPr lang="zh-TW" altLang="en-US" sz="2000" dirty="0">
                <a:latin typeface="標楷體" pitchFamily="65" charset="-120"/>
                <a:ea typeface="標楷體" pitchFamily="65" charset="-120"/>
              </a:rPr>
              <a:t>等指標、股價、漲跌幅、量</a:t>
            </a:r>
            <a:r>
              <a:rPr lang="en-US" altLang="zh-TW" sz="2000" dirty="0">
                <a:latin typeface="標楷體" pitchFamily="65" charset="-120"/>
                <a:ea typeface="標楷體" pitchFamily="65" charset="-120"/>
              </a:rPr>
              <a:t>…</a:t>
            </a:r>
            <a:r>
              <a:rPr lang="zh-TW" altLang="en-US" sz="2000" dirty="0">
                <a:latin typeface="標楷體" pitchFamily="65" charset="-120"/>
                <a:ea typeface="標楷體" pitchFamily="65" charset="-120"/>
              </a:rPr>
              <a:t>等。</a:t>
            </a:r>
          </a:p>
          <a:p>
            <a:pPr marL="0" indent="0">
              <a:lnSpc>
                <a:spcPct val="150000"/>
              </a:lnSpc>
              <a:buNone/>
            </a:pPr>
            <a:r>
              <a:rPr lang="zh-TW" altLang="en-US" sz="2400" b="1" dirty="0">
                <a:latin typeface="標楷體" pitchFamily="65" charset="-120"/>
                <a:ea typeface="標楷體" pitchFamily="65" charset="-120"/>
              </a:rPr>
              <a:t>開發市場</a:t>
            </a:r>
            <a:r>
              <a:rPr lang="zh-TW" altLang="en-US" sz="2400" b="1" dirty="0">
                <a:solidFill>
                  <a:schemeClr val="accent1"/>
                </a:solidFill>
                <a:latin typeface="標楷體" pitchFamily="65" charset="-120"/>
                <a:ea typeface="標楷體" pitchFamily="65" charset="-120"/>
              </a:rPr>
              <a:t>唯一的智慧選股</a:t>
            </a:r>
          </a:p>
          <a:p>
            <a:pPr marL="457200" indent="-457200">
              <a:buFont typeface="+mj-lt"/>
              <a:buAutoNum type="arabicPeriod"/>
            </a:pPr>
            <a:r>
              <a:rPr lang="zh-TW" altLang="en-US" sz="2000" b="1" dirty="0">
                <a:latin typeface="標楷體" pitchFamily="65" charset="-120"/>
                <a:ea typeface="標楷體" pitchFamily="65" charset="-120"/>
              </a:rPr>
              <a:t>使用者可以選擇透過時間序列的深度學習模型的參數來預測股價並挑選出符合條件的股票。</a:t>
            </a:r>
          </a:p>
          <a:p>
            <a:pPr marL="457200" indent="-457200">
              <a:buFont typeface="+mj-lt"/>
              <a:buAutoNum type="arabicPeriod"/>
            </a:pPr>
            <a:r>
              <a:rPr lang="zh-TW" altLang="en-US" sz="2000" b="1" dirty="0">
                <a:latin typeface="標楷體" pitchFamily="65" charset="-120"/>
                <a:ea typeface="標楷體" pitchFamily="65" charset="-120"/>
              </a:rPr>
              <a:t>透過社群功能與其他使用者交流討論出適合自己的預測模型</a:t>
            </a:r>
          </a:p>
          <a:p>
            <a:pPr marL="457200" indent="-457200">
              <a:buFont typeface="+mj-lt"/>
              <a:buAutoNum type="arabicPeriod"/>
            </a:pPr>
            <a:r>
              <a:rPr lang="zh-TW" altLang="en-US" sz="2000" b="1" dirty="0">
                <a:latin typeface="標楷體" pitchFamily="65" charset="-120"/>
                <a:ea typeface="標楷體" pitchFamily="65" charset="-120"/>
              </a:rPr>
              <a:t>收藏其他人成功獲利的模型。</a:t>
            </a:r>
            <a:endParaRPr lang="en-US" altLang="zh-TW" sz="2000" b="1" dirty="0">
              <a:latin typeface="標楷體" pitchFamily="65" charset="-120"/>
              <a:ea typeface="標楷體" pitchFamily="65" charset="-120"/>
            </a:endParaRPr>
          </a:p>
          <a:p>
            <a:pPr marL="457200" indent="-457200">
              <a:buFont typeface="+mj-lt"/>
              <a:buAutoNum type="arabicPeriod"/>
            </a:pPr>
            <a:endParaRPr lang="zh-TW" altLang="en-US" sz="2000" b="1" dirty="0">
              <a:latin typeface="標楷體" pitchFamily="65" charset="-120"/>
              <a:ea typeface="標楷體" pitchFamily="65" charset="-120"/>
            </a:endParaRPr>
          </a:p>
          <a:p>
            <a:pPr marL="0" indent="0">
              <a:buNone/>
            </a:pPr>
            <a:r>
              <a:rPr lang="zh-TW" altLang="en-US" sz="2000" b="1" dirty="0">
                <a:latin typeface="標楷體" pitchFamily="65" charset="-120"/>
                <a:ea typeface="標楷體" pitchFamily="65" charset="-120"/>
              </a:rPr>
              <a:t>此外在</a:t>
            </a:r>
            <a:r>
              <a:rPr lang="en-US" altLang="zh-TW" sz="2000" b="1" dirty="0">
                <a:latin typeface="Times New Roman" pitchFamily="18" charset="0"/>
                <a:ea typeface="標楷體" pitchFamily="65" charset="-120"/>
                <a:cs typeface="Times New Roman" pitchFamily="18" charset="0"/>
              </a:rPr>
              <a:t>APP</a:t>
            </a:r>
            <a:r>
              <a:rPr lang="zh-TW" altLang="en-US" sz="2000" b="1" dirty="0">
                <a:latin typeface="標楷體" pitchFamily="65" charset="-120"/>
                <a:ea typeface="標楷體" pitchFamily="65" charset="-120"/>
              </a:rPr>
              <a:t>中所有操作皆可以使用</a:t>
            </a:r>
            <a:r>
              <a:rPr lang="zh-TW" altLang="en-US" sz="2000" b="1" dirty="0">
                <a:solidFill>
                  <a:schemeClr val="accent1"/>
                </a:solidFill>
                <a:latin typeface="標楷體" pitchFamily="65" charset="-120"/>
                <a:ea typeface="標楷體" pitchFamily="65" charset="-120"/>
              </a:rPr>
              <a:t>語音控制</a:t>
            </a:r>
            <a:r>
              <a:rPr lang="zh-TW" altLang="en-US" sz="2000" b="1" dirty="0">
                <a:latin typeface="標楷體" pitchFamily="65" charset="-120"/>
                <a:ea typeface="標楷體" pitchFamily="65" charset="-120"/>
              </a:rPr>
              <a:t>，讓投資人再忙都可以下單！</a:t>
            </a:r>
            <a:endParaRPr lang="en-US" altLang="zh-TW" sz="2000" b="1" dirty="0">
              <a:latin typeface="標楷體" pitchFamily="65" charset="-120"/>
              <a:ea typeface="標楷體" pitchFamily="65" charset="-120"/>
            </a:endParaRPr>
          </a:p>
          <a:p>
            <a:pPr marL="0" indent="0">
              <a:buNone/>
            </a:pPr>
            <a:endParaRPr lang="zh-TW" altLang="en-US" sz="2000" dirty="0"/>
          </a:p>
        </p:txBody>
      </p:sp>
      <p:sp>
        <p:nvSpPr>
          <p:cNvPr id="4" name="文字方塊 3">
            <a:extLst>
              <a:ext uri="{FF2B5EF4-FFF2-40B4-BE49-F238E27FC236}">
                <a16:creationId xmlns:a16="http://schemas.microsoft.com/office/drawing/2014/main" id="{9FAF4791-680A-C84C-9320-D12A06670929}"/>
              </a:ext>
            </a:extLst>
          </p:cNvPr>
          <p:cNvSpPr txBox="1"/>
          <p:nvPr/>
        </p:nvSpPr>
        <p:spPr>
          <a:xfrm>
            <a:off x="3299791" y="6530009"/>
            <a:ext cx="184731"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111666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858253" y="149681"/>
            <a:ext cx="7411564" cy="662781"/>
          </a:xfrm>
        </p:spPr>
        <p:txBody>
          <a:bodyPr>
            <a:normAutofit/>
          </a:bodyPr>
          <a:lstStyle/>
          <a:p>
            <a:r>
              <a:rPr lang="zh-TW" altLang="en-US" sz="2800" b="1" dirty="0">
                <a:latin typeface="標楷體" pitchFamily="65" charset="-120"/>
                <a:ea typeface="標楷體" pitchFamily="65" charset="-120"/>
              </a:rPr>
              <a:t>貳、系統與畫面設計</a:t>
            </a:r>
          </a:p>
        </p:txBody>
      </p:sp>
      <p:sp>
        <p:nvSpPr>
          <p:cNvPr id="2" name="矩形 1">
            <a:extLst>
              <a:ext uri="{FF2B5EF4-FFF2-40B4-BE49-F238E27FC236}">
                <a16:creationId xmlns:a16="http://schemas.microsoft.com/office/drawing/2014/main" id="{F0CB17FD-9EFD-4651-949E-AAF632F98E0B}"/>
              </a:ext>
            </a:extLst>
          </p:cNvPr>
          <p:cNvSpPr/>
          <p:nvPr/>
        </p:nvSpPr>
        <p:spPr>
          <a:xfrm>
            <a:off x="442384" y="1315427"/>
            <a:ext cx="1467068" cy="400110"/>
          </a:xfrm>
          <a:prstGeom prst="rect">
            <a:avLst/>
          </a:prstGeom>
          <a:noFill/>
        </p:spPr>
        <p:txBody>
          <a:bodyPr wrap="none" lIns="91440" tIns="45720" rIns="91440" bIns="45720">
            <a:spAutoFit/>
          </a:bodyPr>
          <a:lstStyle/>
          <a:p>
            <a:pPr algn="ctr"/>
            <a:r>
              <a:rPr lang="zh-TW" altLang="en-US" sz="2000" b="0" cap="none" spc="0" dirty="0">
                <a:ln w="0"/>
                <a:solidFill>
                  <a:schemeClr val="tx1"/>
                </a:solidFill>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系統架構：</a:t>
            </a:r>
          </a:p>
        </p:txBody>
      </p:sp>
      <p:pic>
        <p:nvPicPr>
          <p:cNvPr id="5" name="圖片 4">
            <a:extLst>
              <a:ext uri="{FF2B5EF4-FFF2-40B4-BE49-F238E27FC236}">
                <a16:creationId xmlns:a16="http://schemas.microsoft.com/office/drawing/2014/main" id="{9AC45416-22CE-4BE6-A2A3-6551336C79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2384" y="2481862"/>
            <a:ext cx="8220353" cy="2410326"/>
          </a:xfrm>
          <a:prstGeom prst="rect">
            <a:avLst/>
          </a:prstGeom>
          <a:noFill/>
          <a:ln>
            <a:noFill/>
          </a:ln>
        </p:spPr>
      </p:pic>
    </p:spTree>
    <p:extLst>
      <p:ext uri="{BB962C8B-B14F-4D97-AF65-F5344CB8AC3E}">
        <p14:creationId xmlns:p14="http://schemas.microsoft.com/office/powerpoint/2010/main" val="135435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43123B-AE8E-4589-AD92-65A2EFE4026E}"/>
              </a:ext>
            </a:extLst>
          </p:cNvPr>
          <p:cNvSpPr>
            <a:spLocks noGrp="1"/>
          </p:cNvSpPr>
          <p:nvPr>
            <p:ph type="title"/>
          </p:nvPr>
        </p:nvSpPr>
        <p:spPr>
          <a:xfrm>
            <a:off x="543026" y="557264"/>
            <a:ext cx="2978016" cy="569494"/>
          </a:xfrm>
        </p:spPr>
        <p:txBody>
          <a:bodyPr>
            <a:noAutofit/>
          </a:bodyPr>
          <a:lstStyle/>
          <a:p>
            <a:r>
              <a:rPr lang="zh-TW" altLang="en-US" sz="2800" b="1" dirty="0">
                <a:solidFill>
                  <a:schemeClr val="tx1"/>
                </a:solidFill>
                <a:latin typeface="標楷體" pitchFamily="65" charset="-120"/>
                <a:ea typeface="標楷體" pitchFamily="65" charset="-120"/>
              </a:rPr>
              <a:t>運用技術：</a:t>
            </a:r>
          </a:p>
        </p:txBody>
      </p:sp>
      <p:sp>
        <p:nvSpPr>
          <p:cNvPr id="3" name="矩形 2">
            <a:extLst>
              <a:ext uri="{FF2B5EF4-FFF2-40B4-BE49-F238E27FC236}">
                <a16:creationId xmlns:a16="http://schemas.microsoft.com/office/drawing/2014/main" id="{36D2B799-6483-4334-B9E6-FB17ED8466FE}"/>
              </a:ext>
            </a:extLst>
          </p:cNvPr>
          <p:cNvSpPr/>
          <p:nvPr/>
        </p:nvSpPr>
        <p:spPr>
          <a:xfrm>
            <a:off x="927399" y="1548289"/>
            <a:ext cx="7790329" cy="4654864"/>
          </a:xfrm>
          <a:prstGeom prst="rect">
            <a:avLst/>
          </a:prstGeom>
          <a:noFill/>
        </p:spPr>
        <p:txBody>
          <a:bodyPr wrap="square" lIns="91440" tIns="45720" rIns="91440" bIns="45720">
            <a:spAutoFit/>
          </a:bodyPr>
          <a:lstStyle/>
          <a:p>
            <a:pPr marL="342900" lvl="0" indent="-342900">
              <a:lnSpc>
                <a:spcPct val="150000"/>
              </a:lnSpc>
              <a:buAutoNum type="arabicPeriod"/>
            </a:pPr>
            <a:r>
              <a:rPr lang="zh-TW" altLang="zh-TW" sz="2000" b="1" kern="100" dirty="0">
                <a:effectLst/>
                <a:latin typeface="標楷體" panose="03000509000000000000" pitchFamily="65" charset="-120"/>
                <a:ea typeface="標楷體" panose="03000509000000000000" pitchFamily="65" charset="-120"/>
                <a:cs typeface="Times New Roman" panose="02020603050405020304" pitchFamily="18" charset="0"/>
              </a:rPr>
              <a:t>股價資訊 </a:t>
            </a:r>
            <a:r>
              <a:rPr lang="en-US" altLang="zh-TW" sz="2000" b="1" kern="100" dirty="0">
                <a:effectLst/>
                <a:latin typeface="標楷體" panose="03000509000000000000" pitchFamily="65" charset="-120"/>
                <a:ea typeface="標楷體" panose="03000509000000000000" pitchFamily="65" charset="-120"/>
                <a:cs typeface="Times New Roman" pitchFamily="18" charset="0"/>
              </a:rPr>
              <a:t>API Server</a:t>
            </a:r>
            <a:r>
              <a:rPr lang="en-US" altLang="zh-TW" sz="2000" b="1" kern="100" dirty="0">
                <a:latin typeface="標楷體" panose="03000509000000000000" pitchFamily="65" charset="-120"/>
                <a:ea typeface="標楷體" panose="03000509000000000000" pitchFamily="65" charset="-120"/>
                <a:cs typeface="Times New Roman" pitchFamily="18" charset="0"/>
              </a:rPr>
              <a:t>:</a:t>
            </a:r>
          </a:p>
          <a:p>
            <a:pPr lvl="1">
              <a:lnSpc>
                <a:spcPct val="150000"/>
              </a:lnSpc>
            </a:pPr>
            <a:r>
              <a:rPr lang="zh-TW" altLang="zh-TW" sz="2000" kern="100" dirty="0">
                <a:effectLst/>
                <a:latin typeface="標楷體" panose="03000509000000000000" pitchFamily="65" charset="-120"/>
                <a:ea typeface="標楷體" panose="03000509000000000000" pitchFamily="65" charset="-120"/>
                <a:cs typeface="Times New Roman" panose="02020603050405020304" pitchFamily="18" charset="0"/>
              </a:rPr>
              <a:t>以 </a:t>
            </a:r>
            <a:r>
              <a:rPr lang="en-US" altLang="zh-TW" sz="2000" kern="100" dirty="0">
                <a:effectLst/>
                <a:latin typeface="標楷體" panose="03000509000000000000" pitchFamily="65" charset="-120"/>
                <a:ea typeface="標楷體" panose="03000509000000000000" pitchFamily="65" charset="-120"/>
                <a:cs typeface="Times New Roman" pitchFamily="18" charset="0"/>
              </a:rPr>
              <a:t>Python Flask </a:t>
            </a:r>
            <a:r>
              <a:rPr lang="zh-TW" altLang="zh-TW" sz="2000" kern="100" dirty="0">
                <a:effectLst/>
                <a:latin typeface="標楷體" panose="03000509000000000000" pitchFamily="65" charset="-120"/>
                <a:ea typeface="標楷體" panose="03000509000000000000" pitchFamily="65" charset="-120"/>
                <a:cs typeface="Times New Roman" panose="02020603050405020304" pitchFamily="18" charset="0"/>
              </a:rPr>
              <a:t>實作股票資訊之</a:t>
            </a:r>
            <a:r>
              <a:rPr lang="en-US" altLang="zh-TW" sz="2000" kern="100" dirty="0">
                <a:effectLst/>
                <a:latin typeface="標楷體" panose="03000509000000000000" pitchFamily="65" charset="-120"/>
                <a:ea typeface="標楷體" panose="03000509000000000000" pitchFamily="65" charset="-120"/>
                <a:cs typeface="Times New Roman" pitchFamily="18" charset="0"/>
              </a:rPr>
              <a:t>web API</a:t>
            </a:r>
            <a:r>
              <a:rPr lang="zh-TW" altLang="zh-TW" sz="2000" kern="100" dirty="0">
                <a:effectLst/>
                <a:latin typeface="標楷體" panose="03000509000000000000" pitchFamily="65" charset="-120"/>
                <a:ea typeface="標楷體" panose="03000509000000000000" pitchFamily="65" charset="-120"/>
                <a:cs typeface="Times New Roman" panose="02020603050405020304" pitchFamily="18" charset="0"/>
              </a:rPr>
              <a:t>。</a:t>
            </a:r>
          </a:p>
          <a:p>
            <a:pPr marL="342900" indent="-342900">
              <a:lnSpc>
                <a:spcPct val="150000"/>
              </a:lnSpc>
              <a:buAutoNum type="arabicPeriod"/>
            </a:pPr>
            <a:r>
              <a:rPr lang="zh-TW" altLang="zh-TW" sz="2000" b="1" kern="100" dirty="0">
                <a:latin typeface="標楷體" panose="03000509000000000000" pitchFamily="65" charset="-120"/>
                <a:ea typeface="標楷體" panose="03000509000000000000" pitchFamily="65" charset="-120"/>
                <a:cs typeface="Times New Roman" panose="02020603050405020304" pitchFamily="18" charset="0"/>
              </a:rPr>
              <a:t>即時股價爬蟲程式</a:t>
            </a:r>
            <a:endParaRPr lang="en-US" altLang="zh-TW" sz="2000" b="1" kern="100" dirty="0">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pPr>
            <a:r>
              <a:rPr lang="zh-TW" altLang="zh-TW" sz="2000" kern="100" dirty="0">
                <a:latin typeface="標楷體" panose="03000509000000000000" pitchFamily="65" charset="-120"/>
                <a:ea typeface="標楷體" panose="03000509000000000000" pitchFamily="65" charset="-120"/>
                <a:cs typeface="Times New Roman" panose="02020603050405020304" pitchFamily="18" charset="0"/>
              </a:rPr>
              <a:t>實作一個</a:t>
            </a:r>
            <a:r>
              <a:rPr lang="en-US" altLang="zh-TW" sz="2000" kern="100" dirty="0">
                <a:latin typeface="標楷體" panose="03000509000000000000" pitchFamily="65" charset="-120"/>
                <a:ea typeface="標楷體" panose="03000509000000000000" pitchFamily="65" charset="-120"/>
                <a:cs typeface="Times New Roman" panose="02020603050405020304" pitchFamily="18" charset="0"/>
              </a:rPr>
              <a:t> Selenium </a:t>
            </a:r>
            <a:r>
              <a:rPr lang="zh-TW" altLang="zh-TW" sz="2000" kern="100" dirty="0">
                <a:latin typeface="標楷體" panose="03000509000000000000" pitchFamily="65" charset="-120"/>
                <a:ea typeface="標楷體" panose="03000509000000000000" pitchFamily="65" charset="-120"/>
                <a:cs typeface="Times New Roman" panose="02020603050405020304" pitchFamily="18" charset="0"/>
              </a:rPr>
              <a:t>程式即時抓取股票資訊。</a:t>
            </a:r>
          </a:p>
          <a:p>
            <a:pPr marL="342900" lvl="0" indent="-342900">
              <a:lnSpc>
                <a:spcPct val="150000"/>
              </a:lnSpc>
              <a:buAutoNum type="arabicPeriod"/>
            </a:pPr>
            <a:r>
              <a:rPr lang="zh-TW" altLang="zh-TW" sz="2000" b="1" kern="100" dirty="0">
                <a:latin typeface="標楷體" panose="03000509000000000000" pitchFamily="65" charset="-120"/>
                <a:ea typeface="標楷體" panose="03000509000000000000" pitchFamily="65" charset="-120"/>
                <a:cs typeface="Times New Roman" panose="02020603050405020304" pitchFamily="18" charset="0"/>
              </a:rPr>
              <a:t>時間序列的深度學習模型</a:t>
            </a:r>
            <a:endParaRPr lang="en-US" altLang="zh-TW" sz="2000" b="1" kern="100" dirty="0">
              <a:latin typeface="標楷體" panose="03000509000000000000" pitchFamily="65" charset="-120"/>
              <a:ea typeface="標楷體" panose="03000509000000000000" pitchFamily="65" charset="-120"/>
              <a:cs typeface="Times New Roman" panose="02020603050405020304" pitchFamily="18" charset="0"/>
            </a:endParaRPr>
          </a:p>
          <a:p>
            <a:pPr lvl="1">
              <a:lnSpc>
                <a:spcPct val="150000"/>
              </a:lnSpc>
            </a:pPr>
            <a:r>
              <a:rPr lang="zh-TW" altLang="zh-TW" sz="2000" kern="100" dirty="0">
                <a:latin typeface="標楷體" panose="03000509000000000000" pitchFamily="65" charset="-120"/>
                <a:ea typeface="標楷體" panose="03000509000000000000" pitchFamily="65" charset="-120"/>
                <a:cs typeface="Times New Roman" panose="02020603050405020304" pitchFamily="18" charset="0"/>
              </a:rPr>
              <a:t>蒐集大量的股價時間序列資料，訓練一個</a:t>
            </a:r>
            <a:r>
              <a:rPr lang="en-US" altLang="zh-TW" sz="2000" kern="100" dirty="0">
                <a:latin typeface="標楷體" panose="03000509000000000000" pitchFamily="65" charset="-120"/>
                <a:ea typeface="標楷體" panose="03000509000000000000" pitchFamily="65" charset="-120"/>
                <a:cs typeface="Times New Roman" panose="02020603050405020304" pitchFamily="18" charset="0"/>
              </a:rPr>
              <a:t>AI</a:t>
            </a:r>
            <a:r>
              <a:rPr lang="zh-TW" altLang="zh-TW" sz="2000" kern="100" dirty="0">
                <a:latin typeface="標楷體" panose="03000509000000000000" pitchFamily="65" charset="-120"/>
                <a:ea typeface="標楷體" panose="03000509000000000000" pitchFamily="65" charset="-120"/>
                <a:cs typeface="Times New Roman" panose="02020603050405020304" pitchFamily="18" charset="0"/>
              </a:rPr>
              <a:t>模型，基於此模型來進行本來股價的預測。</a:t>
            </a:r>
          </a:p>
          <a:p>
            <a:pPr marL="342900" indent="-342900">
              <a:lnSpc>
                <a:spcPct val="150000"/>
              </a:lnSpc>
              <a:buAutoNum type="arabicPeriod"/>
            </a:pPr>
            <a:r>
              <a:rPr lang="en-US" altLang="zh-TW" sz="2000" b="1" kern="100" dirty="0">
                <a:latin typeface="標楷體" panose="03000509000000000000" pitchFamily="65" charset="-120"/>
                <a:ea typeface="標楷體" panose="03000509000000000000" pitchFamily="65" charset="-120"/>
                <a:cs typeface="Times New Roman" panose="02020603050405020304" pitchFamily="18" charset="0"/>
              </a:rPr>
              <a:t>Android App</a:t>
            </a:r>
          </a:p>
          <a:p>
            <a:pPr lvl="1">
              <a:lnSpc>
                <a:spcPct val="150000"/>
              </a:lnSpc>
            </a:pPr>
            <a:r>
              <a:rPr lang="zh-TW" altLang="zh-TW" sz="2000" kern="100" dirty="0">
                <a:latin typeface="標楷體" panose="03000509000000000000" pitchFamily="65" charset="-120"/>
                <a:ea typeface="標楷體" panose="03000509000000000000" pitchFamily="65" charset="-120"/>
                <a:cs typeface="Times New Roman" panose="02020603050405020304" pitchFamily="18" charset="0"/>
              </a:rPr>
              <a:t>開發一完整之智能股票選股</a:t>
            </a:r>
            <a:r>
              <a:rPr lang="en-US" altLang="zh-TW" sz="2000" kern="100" dirty="0">
                <a:latin typeface="標楷體" panose="03000509000000000000" pitchFamily="65" charset="-120"/>
                <a:ea typeface="標楷體" panose="03000509000000000000" pitchFamily="65" charset="-120"/>
                <a:cs typeface="Times New Roman" panose="02020603050405020304" pitchFamily="18" charset="0"/>
              </a:rPr>
              <a:t>Android App</a:t>
            </a:r>
            <a:r>
              <a:rPr lang="zh-TW" altLang="zh-TW" sz="2000" kern="100" dirty="0">
                <a:latin typeface="標楷體" panose="03000509000000000000" pitchFamily="65" charset="-120"/>
                <a:ea typeface="標楷體" panose="03000509000000000000" pitchFamily="65" charset="-120"/>
                <a:cs typeface="Times New Roman" panose="02020603050405020304" pitchFamily="18" charset="0"/>
              </a:rPr>
              <a:t>，功能包括基本股票資訊查詢及顯示、選股條件設定、</a:t>
            </a:r>
            <a:r>
              <a:rPr lang="en-US" altLang="zh-TW" sz="2000" kern="100" dirty="0">
                <a:latin typeface="標楷體" panose="03000509000000000000" pitchFamily="65" charset="-120"/>
                <a:ea typeface="標楷體" panose="03000509000000000000" pitchFamily="65" charset="-120"/>
                <a:cs typeface="Times New Roman" panose="02020603050405020304" pitchFamily="18" charset="0"/>
              </a:rPr>
              <a:t>AI</a:t>
            </a:r>
            <a:r>
              <a:rPr lang="zh-TW" altLang="zh-TW" sz="2000" kern="100" dirty="0">
                <a:latin typeface="標楷體" panose="03000509000000000000" pitchFamily="65" charset="-120"/>
                <a:ea typeface="標楷體" panose="03000509000000000000" pitchFamily="65" charset="-120"/>
                <a:cs typeface="Times New Roman" panose="02020603050405020304" pitchFamily="18" charset="0"/>
              </a:rPr>
              <a:t>預測股價、自訂模型等</a:t>
            </a:r>
            <a:r>
              <a:rPr lang="en-US" altLang="zh-TW" sz="2000" kern="100" dirty="0">
                <a:latin typeface="標楷體" panose="03000509000000000000" pitchFamily="65" charset="-120"/>
                <a:ea typeface="標楷體" panose="03000509000000000000" pitchFamily="65" charset="-120"/>
                <a:cs typeface="Times New Roman" panose="02020603050405020304" pitchFamily="18" charset="0"/>
              </a:rPr>
              <a:t>…</a:t>
            </a:r>
            <a:r>
              <a:rPr lang="zh-TW" altLang="zh-TW" sz="2000" kern="100" dirty="0">
                <a:latin typeface="標楷體" panose="03000509000000000000" pitchFamily="65" charset="-120"/>
                <a:ea typeface="標楷體" panose="03000509000000000000" pitchFamily="65" charset="-120"/>
                <a:cs typeface="Times New Roman" panose="02020603050405020304" pitchFamily="18" charset="0"/>
              </a:rPr>
              <a:t>。</a:t>
            </a:r>
            <a:endParaRPr lang="zh-TW" altLang="en-US" sz="2000" kern="100"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81092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78BDB1-F114-44A1-A5D5-CDA6FC49D53E}"/>
              </a:ext>
            </a:extLst>
          </p:cNvPr>
          <p:cNvSpPr>
            <a:spLocks noGrp="1"/>
          </p:cNvSpPr>
          <p:nvPr>
            <p:ph type="title"/>
          </p:nvPr>
        </p:nvSpPr>
        <p:spPr>
          <a:xfrm>
            <a:off x="409242" y="402228"/>
            <a:ext cx="8099032" cy="662781"/>
          </a:xfrm>
        </p:spPr>
        <p:txBody>
          <a:bodyPr>
            <a:noAutofit/>
          </a:bodyPr>
          <a:lstStyle/>
          <a:p>
            <a:r>
              <a:rPr lang="zh-TW" altLang="en-US" sz="2800" b="1" dirty="0">
                <a:solidFill>
                  <a:schemeClr val="tx1"/>
                </a:solidFill>
                <a:latin typeface="標楷體" panose="03000509000000000000" pitchFamily="65" charset="-120"/>
                <a:ea typeface="標楷體" panose="03000509000000000000" pitchFamily="65" charset="-120"/>
              </a:rPr>
              <a:t>畫面設計：股票詳細資訊、線圖、分點資訊</a:t>
            </a:r>
          </a:p>
        </p:txBody>
      </p:sp>
      <p:pic>
        <p:nvPicPr>
          <p:cNvPr id="4" name="圖片 3">
            <a:extLst>
              <a:ext uri="{FF2B5EF4-FFF2-40B4-BE49-F238E27FC236}">
                <a16:creationId xmlns:a16="http://schemas.microsoft.com/office/drawing/2014/main" id="{EBF7E253-0104-418C-9641-DC9B5A43F3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899" y="1508892"/>
            <a:ext cx="2571631" cy="5349108"/>
          </a:xfrm>
          <a:prstGeom prst="rect">
            <a:avLst/>
          </a:prstGeom>
        </p:spPr>
      </p:pic>
      <p:pic>
        <p:nvPicPr>
          <p:cNvPr id="6" name="圖片 5">
            <a:extLst>
              <a:ext uri="{FF2B5EF4-FFF2-40B4-BE49-F238E27FC236}">
                <a16:creationId xmlns:a16="http://schemas.microsoft.com/office/drawing/2014/main" id="{73C795AD-C381-4CFF-9FAC-71347535A8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7469" y="1508889"/>
            <a:ext cx="2571632" cy="5349109"/>
          </a:xfrm>
          <a:prstGeom prst="rect">
            <a:avLst/>
          </a:prstGeom>
        </p:spPr>
      </p:pic>
      <p:pic>
        <p:nvPicPr>
          <p:cNvPr id="8" name="圖片 7">
            <a:extLst>
              <a:ext uri="{FF2B5EF4-FFF2-40B4-BE49-F238E27FC236}">
                <a16:creationId xmlns:a16="http://schemas.microsoft.com/office/drawing/2014/main" id="{6F6A03FD-6531-443E-8E92-7DDD9C08B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84" y="1508889"/>
            <a:ext cx="2571632" cy="5349111"/>
          </a:xfrm>
          <a:prstGeom prst="rect">
            <a:avLst/>
          </a:prstGeom>
        </p:spPr>
      </p:pic>
    </p:spTree>
    <p:extLst>
      <p:ext uri="{BB962C8B-B14F-4D97-AF65-F5344CB8AC3E}">
        <p14:creationId xmlns:p14="http://schemas.microsoft.com/office/powerpoint/2010/main" val="127669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11294F-2FBA-400D-9353-7F392A11E043}"/>
              </a:ext>
            </a:extLst>
          </p:cNvPr>
          <p:cNvSpPr>
            <a:spLocks noGrp="1"/>
          </p:cNvSpPr>
          <p:nvPr>
            <p:ph type="title"/>
          </p:nvPr>
        </p:nvSpPr>
        <p:spPr>
          <a:xfrm>
            <a:off x="363157" y="323852"/>
            <a:ext cx="7886700" cy="662781"/>
          </a:xfrm>
        </p:spPr>
        <p:txBody>
          <a:bodyPr>
            <a:normAutofit/>
          </a:bodyPr>
          <a:lstStyle/>
          <a:p>
            <a:r>
              <a:rPr lang="zh-TW" altLang="en-US" sz="2800" b="1" dirty="0">
                <a:solidFill>
                  <a:schemeClr val="tx1"/>
                </a:solidFill>
                <a:latin typeface="標楷體" panose="03000509000000000000" pitchFamily="65" charset="-120"/>
                <a:ea typeface="標楷體" panose="03000509000000000000" pitchFamily="65" charset="-120"/>
              </a:rPr>
              <a:t>畫面設計：自訂指標與搜尋結果</a:t>
            </a:r>
          </a:p>
        </p:txBody>
      </p:sp>
      <p:pic>
        <p:nvPicPr>
          <p:cNvPr id="6" name="圖片 5">
            <a:extLst>
              <a:ext uri="{FF2B5EF4-FFF2-40B4-BE49-F238E27FC236}">
                <a16:creationId xmlns:a16="http://schemas.microsoft.com/office/drawing/2014/main" id="{138EABF5-DD74-4DD9-8556-25E222E7D9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7632" y="1265307"/>
            <a:ext cx="2688736" cy="5592693"/>
          </a:xfrm>
          <a:prstGeom prst="rect">
            <a:avLst/>
          </a:prstGeom>
        </p:spPr>
      </p:pic>
      <p:pic>
        <p:nvPicPr>
          <p:cNvPr id="8" name="圖片 7">
            <a:extLst>
              <a:ext uri="{FF2B5EF4-FFF2-40B4-BE49-F238E27FC236}">
                <a16:creationId xmlns:a16="http://schemas.microsoft.com/office/drawing/2014/main" id="{5487BEB1-7031-4F44-B99F-E5412CA7FD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986" y="1265307"/>
            <a:ext cx="2688737" cy="5592694"/>
          </a:xfrm>
          <a:prstGeom prst="rect">
            <a:avLst/>
          </a:prstGeom>
        </p:spPr>
      </p:pic>
      <p:pic>
        <p:nvPicPr>
          <p:cNvPr id="10" name="圖片 9">
            <a:extLst>
              <a:ext uri="{FF2B5EF4-FFF2-40B4-BE49-F238E27FC236}">
                <a16:creationId xmlns:a16="http://schemas.microsoft.com/office/drawing/2014/main" id="{E01FD8F1-AF84-45EE-B1CD-9CEBE9E74C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6277" y="1265307"/>
            <a:ext cx="2688737" cy="5592695"/>
          </a:xfrm>
          <a:prstGeom prst="rect">
            <a:avLst/>
          </a:prstGeom>
        </p:spPr>
      </p:pic>
    </p:spTree>
    <p:extLst>
      <p:ext uri="{BB962C8B-B14F-4D97-AF65-F5344CB8AC3E}">
        <p14:creationId xmlns:p14="http://schemas.microsoft.com/office/powerpoint/2010/main" val="3866839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A484CD-2CEA-4747-A29E-EC78B6828CD8}"/>
              </a:ext>
            </a:extLst>
          </p:cNvPr>
          <p:cNvSpPr>
            <a:spLocks noGrp="1"/>
          </p:cNvSpPr>
          <p:nvPr>
            <p:ph type="title"/>
          </p:nvPr>
        </p:nvSpPr>
        <p:spPr>
          <a:xfrm>
            <a:off x="330866" y="319653"/>
            <a:ext cx="7886700" cy="662781"/>
          </a:xfrm>
        </p:spPr>
        <p:txBody>
          <a:bodyPr>
            <a:normAutofit/>
          </a:bodyPr>
          <a:lstStyle/>
          <a:p>
            <a:r>
              <a:rPr lang="zh-TW" altLang="en-US" sz="2800" b="1" dirty="0">
                <a:solidFill>
                  <a:schemeClr val="tx1"/>
                </a:solidFill>
                <a:latin typeface="標楷體" panose="03000509000000000000" pitchFamily="65" charset="-120"/>
                <a:ea typeface="標楷體" panose="03000509000000000000" pitchFamily="65" charset="-120"/>
              </a:rPr>
              <a:t>畫面設計：</a:t>
            </a:r>
            <a:r>
              <a:rPr lang="en-US" altLang="zh-TW" sz="2800" b="1" dirty="0">
                <a:solidFill>
                  <a:schemeClr val="tx1"/>
                </a:solidFill>
                <a:latin typeface="標楷體" panose="03000509000000000000" pitchFamily="65" charset="-120"/>
                <a:ea typeface="標楷體" panose="03000509000000000000" pitchFamily="65" charset="-120"/>
              </a:rPr>
              <a:t>AI</a:t>
            </a:r>
            <a:r>
              <a:rPr lang="zh-TW" altLang="en-US" sz="2800" b="1" dirty="0">
                <a:solidFill>
                  <a:schemeClr val="tx1"/>
                </a:solidFill>
                <a:latin typeface="標楷體" panose="03000509000000000000" pitchFamily="65" charset="-120"/>
                <a:ea typeface="標楷體" panose="03000509000000000000" pitchFamily="65" charset="-120"/>
              </a:rPr>
              <a:t>模型建立與使用</a:t>
            </a:r>
          </a:p>
        </p:txBody>
      </p:sp>
      <p:pic>
        <p:nvPicPr>
          <p:cNvPr id="4" name="圖片 3">
            <a:extLst>
              <a:ext uri="{FF2B5EF4-FFF2-40B4-BE49-F238E27FC236}">
                <a16:creationId xmlns:a16="http://schemas.microsoft.com/office/drawing/2014/main" id="{D6DB4A3F-98EE-4030-A051-B8EED28952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427" y="1110380"/>
            <a:ext cx="2763219" cy="5747620"/>
          </a:xfrm>
          <a:prstGeom prst="rect">
            <a:avLst/>
          </a:prstGeom>
        </p:spPr>
      </p:pic>
      <p:pic>
        <p:nvPicPr>
          <p:cNvPr id="6" name="圖片 5">
            <a:extLst>
              <a:ext uri="{FF2B5EF4-FFF2-40B4-BE49-F238E27FC236}">
                <a16:creationId xmlns:a16="http://schemas.microsoft.com/office/drawing/2014/main" id="{85C547DB-AE02-4BCE-A7D1-58A4E6BF71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9662" y="1101671"/>
            <a:ext cx="2763220" cy="5747621"/>
          </a:xfrm>
          <a:prstGeom prst="rect">
            <a:avLst/>
          </a:prstGeom>
        </p:spPr>
      </p:pic>
    </p:spTree>
    <p:extLst>
      <p:ext uri="{BB962C8B-B14F-4D97-AF65-F5344CB8AC3E}">
        <p14:creationId xmlns:p14="http://schemas.microsoft.com/office/powerpoint/2010/main" val="184553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83117" y="149681"/>
            <a:ext cx="7886700" cy="662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2800" b="1" dirty="0">
                <a:latin typeface="標楷體" pitchFamily="65" charset="-120"/>
                <a:ea typeface="標楷體" pitchFamily="65" charset="-120"/>
              </a:rPr>
              <a:t>參、作品特色價值與競爭分析</a:t>
            </a:r>
          </a:p>
        </p:txBody>
      </p:sp>
      <p:sp>
        <p:nvSpPr>
          <p:cNvPr id="2" name="矩形 1">
            <a:extLst>
              <a:ext uri="{FF2B5EF4-FFF2-40B4-BE49-F238E27FC236}">
                <a16:creationId xmlns:a16="http://schemas.microsoft.com/office/drawing/2014/main" id="{B0A90D60-30E8-4AB6-A49B-8F8ABDF127D1}"/>
              </a:ext>
            </a:extLst>
          </p:cNvPr>
          <p:cNvSpPr/>
          <p:nvPr/>
        </p:nvSpPr>
        <p:spPr>
          <a:xfrm>
            <a:off x="128338" y="812462"/>
            <a:ext cx="2310062" cy="523220"/>
          </a:xfrm>
          <a:prstGeom prst="rect">
            <a:avLst/>
          </a:prstGeom>
          <a:noFill/>
        </p:spPr>
        <p:txBody>
          <a:bodyPr wrap="square" lIns="91440" tIns="45720" rIns="91440" bIns="45720">
            <a:spAutoFit/>
          </a:bodyPr>
          <a:lstStyle/>
          <a:p>
            <a:pPr algn="ctr"/>
            <a:r>
              <a:rPr lang="zh-TW" altLang="en-US" sz="2800" b="0"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rPr>
              <a:t>作品特色：</a:t>
            </a:r>
          </a:p>
        </p:txBody>
      </p:sp>
      <p:sp>
        <p:nvSpPr>
          <p:cNvPr id="6" name="矩形 5">
            <a:extLst>
              <a:ext uri="{FF2B5EF4-FFF2-40B4-BE49-F238E27FC236}">
                <a16:creationId xmlns:a16="http://schemas.microsoft.com/office/drawing/2014/main" id="{F25D7434-4D45-42E4-8B14-A87C8687855B}"/>
              </a:ext>
            </a:extLst>
          </p:cNvPr>
          <p:cNvSpPr/>
          <p:nvPr/>
        </p:nvSpPr>
        <p:spPr>
          <a:xfrm>
            <a:off x="288758" y="1335683"/>
            <a:ext cx="8606590" cy="4938275"/>
          </a:xfrm>
          <a:prstGeom prst="rect">
            <a:avLst/>
          </a:prstGeom>
          <a:noFill/>
        </p:spPr>
        <p:txBody>
          <a:bodyPr wrap="square" lIns="91440" tIns="45720" rIns="91440" bIns="45720">
            <a:spAutoFit/>
          </a:bodyPr>
          <a:lstStyle/>
          <a:p>
            <a:pPr marL="457200" lvl="0" indent="-457200">
              <a:lnSpc>
                <a:spcPct val="150000"/>
              </a:lnSpc>
              <a:buFont typeface="+mj-lt"/>
              <a:buAutoNum type="arabicPeriod"/>
            </a:pPr>
            <a:r>
              <a:rPr lang="zh-TW" altLang="zh-TW" sz="2400" b="1" kern="100" dirty="0">
                <a:solidFill>
                  <a:srgbClr val="FF0000"/>
                </a:solidFill>
                <a:effectLst/>
                <a:latin typeface="標楷體" pitchFamily="65" charset="-120"/>
                <a:ea typeface="標楷體" pitchFamily="65" charset="-120"/>
                <a:cs typeface="Times New Roman" panose="02020603050405020304" pitchFamily="18" charset="0"/>
              </a:rPr>
              <a:t>時間序列的深度學習模型</a:t>
            </a:r>
            <a:endParaRPr lang="en-US" altLang="zh-TW" sz="2400" b="1" kern="100" dirty="0">
              <a:solidFill>
                <a:srgbClr val="FF0000"/>
              </a:solidFill>
              <a:effectLst/>
              <a:latin typeface="標楷體" pitchFamily="65" charset="-120"/>
              <a:ea typeface="標楷體" pitchFamily="65" charset="-120"/>
              <a:cs typeface="Times New Roman" panose="02020603050405020304" pitchFamily="18" charset="0"/>
            </a:endParaRPr>
          </a:p>
          <a:p>
            <a:pPr lvl="1">
              <a:lnSpc>
                <a:spcPct val="150000"/>
              </a:lnSpc>
            </a:pPr>
            <a:r>
              <a:rPr lang="zh-TW" altLang="en-US" sz="2000" b="1" kern="100" dirty="0">
                <a:effectLst/>
                <a:latin typeface="標楷體" pitchFamily="65" charset="-120"/>
                <a:ea typeface="標楷體" pitchFamily="65" charset="-120"/>
                <a:cs typeface="Times New Roman" panose="02020603050405020304" pitchFamily="18" charset="0"/>
              </a:rPr>
              <a:t>基於</a:t>
            </a:r>
            <a:r>
              <a:rPr lang="en-US" altLang="zh-TW" sz="2000" b="1" kern="100" dirty="0">
                <a:effectLst/>
                <a:latin typeface="標楷體" pitchFamily="65" charset="-120"/>
                <a:ea typeface="標楷體" pitchFamily="65" charset="-120"/>
                <a:cs typeface="Times New Roman" panose="02020603050405020304" pitchFamily="18" charset="0"/>
              </a:rPr>
              <a:t>AI</a:t>
            </a:r>
            <a:r>
              <a:rPr lang="zh-TW" altLang="en-US" sz="2000" b="1" kern="100" dirty="0">
                <a:effectLst/>
                <a:latin typeface="標楷體" pitchFamily="65" charset="-120"/>
                <a:ea typeface="標楷體" pitchFamily="65" charset="-120"/>
                <a:cs typeface="Times New Roman" panose="02020603050405020304" pitchFamily="18" charset="0"/>
              </a:rPr>
              <a:t>模型達到股票預測的結果，提供使用者選股時的參考</a:t>
            </a:r>
            <a:endParaRPr lang="en-US" altLang="zh-TW" sz="2000" b="1" kern="100" dirty="0">
              <a:effectLst/>
              <a:latin typeface="標楷體" pitchFamily="65" charset="-120"/>
              <a:ea typeface="標楷體" pitchFamily="65" charset="-120"/>
              <a:cs typeface="Times New Roman" panose="02020603050405020304" pitchFamily="18" charset="0"/>
            </a:endParaRPr>
          </a:p>
          <a:p>
            <a:pPr marL="457200" indent="-457200">
              <a:lnSpc>
                <a:spcPct val="150000"/>
              </a:lnSpc>
              <a:buFont typeface="+mj-lt"/>
              <a:buAutoNum type="arabicPeriod"/>
            </a:pPr>
            <a:r>
              <a:rPr lang="zh-TW" altLang="en-US" sz="2400" b="1" kern="100" dirty="0">
                <a:solidFill>
                  <a:srgbClr val="00B050"/>
                </a:solidFill>
                <a:latin typeface="標楷體" pitchFamily="65" charset="-120"/>
                <a:ea typeface="標楷體" pitchFamily="65" charset="-120"/>
                <a:cs typeface="Times New Roman" panose="02020603050405020304" pitchFamily="18" charset="0"/>
              </a:rPr>
              <a:t>深度學習模型客製化</a:t>
            </a:r>
            <a:endParaRPr lang="en-US" altLang="zh-TW" sz="2400" b="1" kern="100" dirty="0">
              <a:solidFill>
                <a:srgbClr val="00B050"/>
              </a:solidFill>
              <a:latin typeface="標楷體" pitchFamily="65" charset="-120"/>
              <a:ea typeface="標楷體" pitchFamily="65" charset="-120"/>
              <a:cs typeface="Times New Roman" panose="02020603050405020304" pitchFamily="18" charset="0"/>
            </a:endParaRPr>
          </a:p>
          <a:p>
            <a:pPr lvl="1">
              <a:lnSpc>
                <a:spcPct val="150000"/>
              </a:lnSpc>
            </a:pPr>
            <a:r>
              <a:rPr lang="zh-TW" altLang="en-US" sz="2000" b="1" kern="100" dirty="0">
                <a:latin typeface="標楷體" pitchFamily="65" charset="-120"/>
                <a:ea typeface="標楷體" pitchFamily="65" charset="-120"/>
                <a:cs typeface="Times New Roman" panose="02020603050405020304" pitchFamily="18" charset="0"/>
              </a:rPr>
              <a:t>使用者可自訂個人模型參數，也可進行分享與收藏他人模型加以使用</a:t>
            </a:r>
            <a:endParaRPr lang="en-US" altLang="zh-TW" sz="2000" b="1" kern="100" dirty="0">
              <a:latin typeface="標楷體" pitchFamily="65" charset="-120"/>
              <a:ea typeface="標楷體" pitchFamily="65" charset="-120"/>
              <a:cs typeface="Times New Roman" panose="02020603050405020304" pitchFamily="18" charset="0"/>
            </a:endParaRPr>
          </a:p>
          <a:p>
            <a:pPr marL="457200" indent="-457200">
              <a:lnSpc>
                <a:spcPct val="150000"/>
              </a:lnSpc>
              <a:buFont typeface="+mj-lt"/>
              <a:buAutoNum type="arabicPeriod"/>
            </a:pPr>
            <a:r>
              <a:rPr lang="zh-TW" altLang="en-US" sz="2400" b="1" kern="100" dirty="0">
                <a:solidFill>
                  <a:srgbClr val="00B0F0"/>
                </a:solidFill>
                <a:latin typeface="標楷體" pitchFamily="65" charset="-120"/>
                <a:ea typeface="標楷體" pitchFamily="65" charset="-120"/>
                <a:cs typeface="Times New Roman" panose="02020603050405020304" pitchFamily="18" charset="0"/>
              </a:rPr>
              <a:t>以模型預測當日收盤價位</a:t>
            </a:r>
            <a:endParaRPr lang="en-US" altLang="zh-TW" sz="2400" b="1" kern="100" dirty="0">
              <a:solidFill>
                <a:srgbClr val="00B0F0"/>
              </a:solidFill>
              <a:latin typeface="標楷體" pitchFamily="65" charset="-120"/>
              <a:ea typeface="標楷體" pitchFamily="65" charset="-120"/>
              <a:cs typeface="Times New Roman" panose="02020603050405020304" pitchFamily="18" charset="0"/>
            </a:endParaRPr>
          </a:p>
          <a:p>
            <a:pPr lvl="1">
              <a:lnSpc>
                <a:spcPct val="150000"/>
              </a:lnSpc>
            </a:pPr>
            <a:r>
              <a:rPr lang="zh-TW" altLang="en-US" sz="2000" b="1" kern="100" dirty="0">
                <a:latin typeface="標楷體" pitchFamily="65" charset="-120"/>
                <a:ea typeface="標楷體" pitchFamily="65" charset="-120"/>
                <a:cs typeface="Times New Roman" panose="02020603050405020304" pitchFamily="18" charset="0"/>
              </a:rPr>
              <a:t>使用深度學習模型繪製預測當日收盤價位，並以百分比呈現，讓使用者瞭解當前價格是否適合進場</a:t>
            </a:r>
            <a:endParaRPr lang="en-US" altLang="zh-TW" sz="2000" b="1" kern="100" dirty="0">
              <a:latin typeface="標楷體" pitchFamily="65" charset="-120"/>
              <a:ea typeface="標楷體" pitchFamily="65" charset="-120"/>
              <a:cs typeface="Times New Roman" panose="02020603050405020304" pitchFamily="18" charset="0"/>
            </a:endParaRPr>
          </a:p>
          <a:p>
            <a:pPr>
              <a:lnSpc>
                <a:spcPct val="150000"/>
              </a:lnSpc>
            </a:pPr>
            <a:endParaRPr lang="en-US" altLang="zh-TW" sz="2000" kern="100" dirty="0">
              <a:latin typeface="Calibri" panose="020F0502020204030204" pitchFamily="34" charset="0"/>
              <a:ea typeface="標楷體" panose="03000509000000000000" pitchFamily="65" charset="-120"/>
              <a:cs typeface="Times New Roman" panose="02020603050405020304" pitchFamily="18" charset="0"/>
            </a:endParaRPr>
          </a:p>
          <a:p>
            <a:pPr marL="457200" lvl="0" indent="-457200">
              <a:lnSpc>
                <a:spcPct val="150000"/>
              </a:lnSpc>
              <a:buAutoNum type="arabicPeriod"/>
            </a:pPr>
            <a:endParaRPr lang="en-US" altLang="zh-TW" sz="2000" kern="100" dirty="0">
              <a:latin typeface="Calibri" panose="020F0502020204030204" pitchFamily="34" charset="0"/>
              <a:ea typeface="標楷體" panose="03000509000000000000" pitchFamily="65" charset="-120"/>
              <a:cs typeface="Times New Roman" panose="02020603050405020304" pitchFamily="18" charset="0"/>
            </a:endParaRPr>
          </a:p>
          <a:p>
            <a:pPr marL="457200" lvl="0" indent="-457200">
              <a:lnSpc>
                <a:spcPct val="150000"/>
              </a:lnSpc>
              <a:buAutoNum type="arabicPeriod"/>
            </a:pPr>
            <a:endParaRPr lang="zh-TW" alt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08571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83117" y="149681"/>
            <a:ext cx="7886700" cy="662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2800" b="1" dirty="0">
                <a:latin typeface="標楷體" pitchFamily="65" charset="-120"/>
                <a:ea typeface="標楷體" pitchFamily="65" charset="-120"/>
              </a:rPr>
              <a:t>肆、未來效益與結論</a:t>
            </a:r>
          </a:p>
        </p:txBody>
      </p:sp>
      <p:sp>
        <p:nvSpPr>
          <p:cNvPr id="2" name="矩形 1">
            <a:extLst>
              <a:ext uri="{FF2B5EF4-FFF2-40B4-BE49-F238E27FC236}">
                <a16:creationId xmlns:a16="http://schemas.microsoft.com/office/drawing/2014/main" id="{B111CFAF-2BFE-4479-A6F5-1B9451A9860D}"/>
              </a:ext>
            </a:extLst>
          </p:cNvPr>
          <p:cNvSpPr/>
          <p:nvPr/>
        </p:nvSpPr>
        <p:spPr>
          <a:xfrm>
            <a:off x="585088" y="1491394"/>
            <a:ext cx="8037544" cy="4832092"/>
          </a:xfrm>
          <a:prstGeom prst="rect">
            <a:avLst/>
          </a:prstGeom>
          <a:noFill/>
        </p:spPr>
        <p:txBody>
          <a:bodyPr wrap="square" lIns="91440" tIns="45720" rIns="91440" bIns="45720">
            <a:spAutoFit/>
          </a:bodyPr>
          <a:lstStyle/>
          <a:p>
            <a:pPr marL="342900" indent="-342900">
              <a:lnSpc>
                <a:spcPct val="150000"/>
              </a:lnSpc>
              <a:buAutoNum type="arabicPeriod"/>
            </a:pPr>
            <a:r>
              <a:rPr lang="en-US" altLang="zh-TW" sz="2000" b="1" dirty="0">
                <a:ln w="0"/>
                <a:effectLst>
                  <a:outerShdw blurRad="38100" dist="19050" dir="2700000" algn="tl" rotWithShape="0">
                    <a:schemeClr val="dk1">
                      <a:alpha val="40000"/>
                    </a:schemeClr>
                  </a:outerShdw>
                </a:effectLst>
                <a:latin typeface="標楷體" pitchFamily="65" charset="-120"/>
                <a:ea typeface="標楷體" pitchFamily="65" charset="-120"/>
              </a:rPr>
              <a:t>AI</a:t>
            </a:r>
            <a:r>
              <a:rPr lang="zh-TW" altLang="en-US" sz="2000" b="1"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rPr>
              <a:t>預測股價可提供投資人更多買賣參考。</a:t>
            </a:r>
            <a:endParaRPr lang="en-US" altLang="zh-TW" sz="2000" b="1"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endParaRPr>
          </a:p>
          <a:p>
            <a:pPr marL="342900" indent="-342900">
              <a:lnSpc>
                <a:spcPct val="150000"/>
              </a:lnSpc>
              <a:buAutoNum type="arabicPeriod"/>
            </a:pPr>
            <a:r>
              <a:rPr lang="zh-TW" altLang="en-US" sz="2000" b="1"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rPr>
              <a:t>開放式選股條件與策略吸引投資人使用。</a:t>
            </a:r>
            <a:endParaRPr lang="en-US" altLang="zh-TW" sz="2000" b="1"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endParaRPr>
          </a:p>
          <a:p>
            <a:pPr marL="342900" indent="-342900">
              <a:lnSpc>
                <a:spcPct val="150000"/>
              </a:lnSpc>
              <a:buAutoNum type="arabicPeriod"/>
            </a:pPr>
            <a:r>
              <a:rPr lang="zh-TW" altLang="en-US" sz="2000" b="1"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rPr>
              <a:t>及時性預測收盤價判斷是否相對低點。</a:t>
            </a:r>
            <a:endParaRPr lang="en-US" altLang="zh-TW" sz="2000" b="1"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endParaRPr>
          </a:p>
          <a:p>
            <a:pPr>
              <a:lnSpc>
                <a:spcPct val="150000"/>
              </a:lnSpc>
            </a:pPr>
            <a:endParaRPr lang="en-US" altLang="zh-TW" sz="2000" b="1"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endParaRPr>
          </a:p>
          <a:p>
            <a:pPr>
              <a:lnSpc>
                <a:spcPct val="150000"/>
              </a:lnSpc>
            </a:pPr>
            <a:r>
              <a:rPr lang="zh-TW" altLang="en-US" sz="2400" b="1" dirty="0">
                <a:ln w="0"/>
                <a:effectLst>
                  <a:outerShdw blurRad="38100" dist="19050" dir="2700000" algn="tl" rotWithShape="0">
                    <a:schemeClr val="dk1">
                      <a:alpha val="40000"/>
                    </a:schemeClr>
                  </a:outerShdw>
                </a:effectLst>
                <a:latin typeface="標楷體" pitchFamily="65" charset="-120"/>
                <a:ea typeface="標楷體" pitchFamily="65" charset="-120"/>
              </a:rPr>
              <a:t>結論</a:t>
            </a:r>
            <a:r>
              <a:rPr lang="en-US" altLang="zh-TW" sz="2400" b="1" dirty="0">
                <a:ln w="0"/>
                <a:effectLst>
                  <a:outerShdw blurRad="38100" dist="19050" dir="2700000" algn="tl" rotWithShape="0">
                    <a:schemeClr val="dk1">
                      <a:alpha val="40000"/>
                    </a:schemeClr>
                  </a:outerShdw>
                </a:effectLst>
                <a:latin typeface="標楷體" pitchFamily="65" charset="-120"/>
                <a:ea typeface="標楷體" pitchFamily="65" charset="-120"/>
              </a:rPr>
              <a:t>:</a:t>
            </a:r>
          </a:p>
          <a:p>
            <a:pPr>
              <a:lnSpc>
                <a:spcPct val="150000"/>
              </a:lnSpc>
            </a:pPr>
            <a:r>
              <a:rPr lang="zh-TW" altLang="en-US" sz="2000" b="1"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rPr>
              <a:t>現代人股市操作績效差主要來自操作者心態不健全，使用以往傳統預設技術指標無法經歷每個市場的考驗，每個市場皆有市場專屬參數，透過開放式選股條件與 </a:t>
            </a:r>
            <a:r>
              <a:rPr lang="en-US" altLang="zh-TW" sz="2000" b="1"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rPr>
              <a:t>AI </a:t>
            </a:r>
            <a:r>
              <a:rPr lang="zh-TW" altLang="en-US" sz="2000" b="1"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rPr>
              <a:t>預測輔助投資人建立市場專屬參數並進行股價預測。</a:t>
            </a:r>
            <a:endParaRPr lang="en-US" altLang="zh-TW" sz="2000" b="1" cap="none" spc="0" dirty="0">
              <a:ln w="0"/>
              <a:solidFill>
                <a:schemeClr val="tx1"/>
              </a:solidFill>
              <a:effectLst>
                <a:outerShdw blurRad="38100" dist="19050" dir="2700000" algn="tl" rotWithShape="0">
                  <a:schemeClr val="dk1">
                    <a:alpha val="40000"/>
                  </a:schemeClr>
                </a:outerShdw>
              </a:effectLst>
              <a:latin typeface="標楷體" pitchFamily="65" charset="-120"/>
              <a:ea typeface="標楷體" pitchFamily="65" charset="-120"/>
            </a:endParaRPr>
          </a:p>
          <a:p>
            <a:pPr marL="342900" indent="-342900">
              <a:buAutoNum type="arabicPeriod"/>
            </a:pPr>
            <a:endParaRPr lang="en-US" altLang="zh-TW" sz="1600" b="0" cap="none" spc="0" dirty="0">
              <a:ln w="0"/>
              <a:solidFill>
                <a:schemeClr val="tx1"/>
              </a:solidFill>
              <a:effectLst>
                <a:outerShdw blurRad="38100" dist="19050" dir="2700000" algn="tl" rotWithShape="0">
                  <a:schemeClr val="dk1">
                    <a:alpha val="40000"/>
                  </a:schemeClr>
                </a:outerShdw>
              </a:effectLst>
            </a:endParaRPr>
          </a:p>
          <a:p>
            <a:pPr marL="342900" indent="-342900">
              <a:buAutoNum type="arabicPeriod"/>
            </a:pPr>
            <a:endParaRPr lang="zh-TW" alt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5088981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572</TotalTime>
  <Words>595</Words>
  <Application>Microsoft Office PowerPoint</Application>
  <PresentationFormat>如螢幕大小 (4:3)</PresentationFormat>
  <Paragraphs>49</Paragraphs>
  <Slides>10</Slides>
  <Notes>0</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10</vt:i4>
      </vt:variant>
    </vt:vector>
  </HeadingPairs>
  <TitlesOfParts>
    <vt:vector size="21" baseType="lpstr">
      <vt:lpstr>微軟正黑體</vt:lpstr>
      <vt:lpstr>標楷體</vt:lpstr>
      <vt:lpstr>Arial</vt:lpstr>
      <vt:lpstr>Calibri</vt:lpstr>
      <vt:lpstr>Calibri Light</vt:lpstr>
      <vt:lpstr>Rockwell</vt:lpstr>
      <vt:lpstr>Rockwell Condensed</vt:lpstr>
      <vt:lpstr>Times New Roman</vt:lpstr>
      <vt:lpstr>Wingdings</vt:lpstr>
      <vt:lpstr>自訂設計</vt:lpstr>
      <vt:lpstr>木刻字型</vt:lpstr>
      <vt:lpstr>PowerPoint 簡報</vt:lpstr>
      <vt:lpstr>壹、前言</vt:lpstr>
      <vt:lpstr>貳、系統與畫面設計</vt:lpstr>
      <vt:lpstr>運用技術：</vt:lpstr>
      <vt:lpstr>畫面設計：股票詳細資訊、線圖、分點資訊</vt:lpstr>
      <vt:lpstr>畫面設計：自訂指標與搜尋結果</vt:lpstr>
      <vt:lpstr>畫面設計：AI模型建立與使用</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Liam Chang</dc:creator>
  <cp:lastModifiedBy>郁嵐 邱</cp:lastModifiedBy>
  <cp:revision>45</cp:revision>
  <dcterms:created xsi:type="dcterms:W3CDTF">2017-08-01T03:48:39Z</dcterms:created>
  <dcterms:modified xsi:type="dcterms:W3CDTF">2020-11-05T01:10:20Z</dcterms:modified>
</cp:coreProperties>
</file>