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2" r:id="rId3"/>
    <p:sldId id="263" r:id="rId4"/>
    <p:sldId id="271" r:id="rId5"/>
    <p:sldId id="272" r:id="rId6"/>
    <p:sldId id="279" r:id="rId7"/>
    <p:sldId id="266" r:id="rId8"/>
    <p:sldId id="280" r:id="rId9"/>
    <p:sldId id="286" r:id="rId10"/>
    <p:sldId id="282" r:id="rId11"/>
    <p:sldId id="287" r:id="rId12"/>
    <p:sldId id="283" r:id="rId13"/>
    <p:sldId id="284" r:id="rId14"/>
    <p:sldId id="285" r:id="rId15"/>
    <p:sldId id="269" r:id="rId16"/>
    <p:sldId id="270" r:id="rId17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7F1"/>
    <a:srgbClr val="344529"/>
    <a:srgbClr val="2B3922"/>
    <a:srgbClr val="2E3722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237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9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A7418C-1A37-4630-8C30-B2836F55C532}" type="datetime1">
              <a:rPr lang="zh-TW" altLang="en-US" smtClean="0"/>
              <a:t>2020/10/22</a:t>
            </a:fld>
            <a:endParaRPr 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6-03T01:38:08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7020 10707 0,'0'17'250,"0"1"-234,0 0-16,0-1 15,0 36 1,0-35 15,0 17-15,0-17-1,0-1 1,0 19 0,0-19-1,0 36 1,0-35 46,0 17-30</inkml:trace>
  <inkml:trace contextRef="#ctx0" brushRef="#br0" timeOffset="3217.75">10178 11994 0,'0'-17'172,"17"17"-157,1 0 1,17 0 15,0 0-15,1 0 15,-19 0 16,1 0-32,0 0 1,-1 0 0,1 0 31,0 0-47,-18 35 15,17-17 1,1-1 15,-18 1-15,0 0 15,0-1-15,0 1-1,0 0 1,0-1-1,0 1 1,-18 17 15,1-35 1,-1 0 14,0 0-30,-17 0 31,17 0 0,1 18-32,-19-18 79,1 17-78,70 1 203,-17-18-188,0 0-16,-1 0 1,19 0 31,-19 0-47,1 0 47,0 0-32,-1 0-15,1 0 16,-1 0 0,1 0-1,0 0 1,-1 0 0,19 0-1,-19 0 1,36 18 15,-35-18 0</inkml:trace>
  <inkml:trace contextRef="#ctx0" brushRef="#br0" timeOffset="5920">11836 12718 0,'0'-18'94,"35"18"-63,-17 0-16,-1 18 1,19-1 0,-19-17-1,1 18 1,-1 0 0,19 17-1,-36-18 1,17-17-1,-17 18 1,36 17 0,-36-17-1,0 17 1,0-17 15,-18 17-15,-17-17-1,17-18 1,0 0 0,-17 0-1,18 0-15,-1 0 16,0 0 0,1 0-1,-1 0 16,-17 0-15,70 0 125,-17 0-110,-1 0-15,1 0-1,0 0 1,-1 0-1,18 0 17,-17 17-32,-18 1 31,18 0-15,-1-1 15,19 19 0,-36-19 0,0 1-15,0 0 0,0-1-1,0 1 1,0 35 15,-18-53-15,-17 0 15,17 0-15,-17 17-1,0-17 1,17 0-1,-35 0 17,53 18-17</inkml:trace>
  <inkml:trace contextRef="#ctx0" brushRef="#br0" timeOffset="7609.02">12682 16140 0,'-17'0'93,"-1"35"-77,0-35 0,1 35-1,-36 0-15,18-17 16,-1 17-16,19-17 15,-54 17 1,53-17 0,18 0 171,36-18-187,17 17 16,35-17-1,-18 0 1,54 35 0,-54-17-1,36-18 1,-70 0 0,-19 0-1,1 0 32</inkml:trace>
  <inkml:trace contextRef="#ctx0" brushRef="#br0" timeOffset="8321.1">12823 16228 0,'-52'-36'78,"52"72"-47,0-19-15,0 36 0,0-17-1,0 34 1,0-17 0,0-35-1,0 17 141</inkml:trace>
  <inkml:trace contextRef="#ctx0" brushRef="#br0" timeOffset="10145.24">9948 14570 0,'0'35'109,"18"-35"-93,-18 18 0,0 35-1,0-18 1,0-18 0,0 1-16,0 0 15,18-18 110,-1 0-78,1 0-47,0 0 16,17 0-1,-18 17 1,1-17 0,0 0-16,17 36 15,-17-36 110,-18 17-78,0 19-31,0-19-1,-18-17 1,0 18 0,1-1-1,-19-17 1,19 0-1,-1 18 17,1-18-17,-1 0 17</inkml:trace>
  <inkml:trace contextRef="#ctx0" brushRef="#br0" timeOffset="11313.55">9984 14570 0,'17'0'125,"19"0"-110,-1 0-15,-18 0 16,72 0-1,-36 0 1,-36 0 15,18 0-15</inkml:trace>
  <inkml:trace contextRef="#ctx0" brushRef="#br0" timeOffset="13349.13">7691 14940 0,'0'18'125,"0"-1"-109,0 19-16,0-1 31,0 0-15,0 1 0,0-19-1,0 18 1,0-17-1,0 17 1,0-17 0,0 35-1,0-35 1,0 17 0,17-18-1,-17 1 1,0 0-1,18-1 1,-1 1 15,1 0 1,0-1-1,-1 1-16,1-18 17,0 0-17,17 0 1,0 0 0,-17-18 15,-18-17 16,0 17-32,-18 1 1,1 17 0,17-18-1,0 0 1,-18 18-1,0 0 1,1-17 0,17-1 31,-18 18 140,0 0-171,1 0-16,-19 0 31,19 0 63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916EA9-9B8C-4B06-BBDB-07A75F4AF607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/>
              <a:t>按一下以編輯母片文字樣式</a:t>
            </a:r>
            <a:endParaRPr lang="en-US"/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91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靜宜師資</a:t>
            </a:r>
            <a:endParaRPr lang="en-US" altLang="zh-TW" dirty="0"/>
          </a:p>
          <a:p>
            <a:r>
              <a:rPr lang="zh-TW" altLang="en-US" dirty="0"/>
              <a:t>住宿問題不能沒提到宿舍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B916EA9-9B8C-4B06-BBDB-07A75F4AF607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7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矩形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矩形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矩形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​​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日期版面配置區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D9EAB54-90A7-4427-8D5D-1517AC1256FE}" type="datetime1">
              <a:rPr lang="zh-TW" altLang="en-US" smtClean="0"/>
              <a:t>2020/10/22</a:t>
            </a:fld>
            <a:endParaRPr lang="en-US" dirty="0"/>
          </a:p>
        </p:txBody>
      </p:sp>
      <p:sp>
        <p:nvSpPr>
          <p:cNvPr id="21" name="頁尾預留位置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22" name="投影片編號預留位置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E064CC-B997-463F-949D-526814740EEF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128EAF-448F-42C4-BB03-9B0CC8E0C77B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矩形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矩形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矩形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​​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fld id="{294347CA-4B58-4AEE-8DA6-4E2B096FC96F}" type="datetime1">
              <a:rPr lang="zh-TW" altLang="en-US" smtClean="0"/>
              <a:t>2020/10/22</a:t>
            </a:fld>
            <a:endParaRPr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CCF91B-17D2-4072-B2E9-D16F58DFD8EB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651C41F-D9A3-457D-A3FA-0A5DBEF4266B}" type="datetime1">
              <a:rPr lang="zh-TW" altLang="en-US" smtClean="0"/>
              <a:t>2020/10/22</a:t>
            </a:fld>
            <a:endParaRPr lang="en-US" dirty="0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3183BB-2861-4A80-80A6-2C9B82653C78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6085DB-A18D-4659-BA29-412FA9C45839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453BEA6C-00E9-40EA-A338-3A3492325C3F}" type="datetime1">
              <a:rPr lang="zh-TW" altLang="en-US" smtClean="0"/>
              <a:t>2020/10/22</a:t>
            </a:fld>
            <a:endParaRPr lang="en-US" dirty="0"/>
          </a:p>
        </p:txBody>
      </p:sp>
      <p:sp>
        <p:nvSpPr>
          <p:cNvPr id="9" name="頁尾版面配置區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 dirty="0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圖片版面配置區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827CC67-2DD7-42FE-B417-D6036783A853}" type="datetime1">
              <a:rPr lang="zh-TW" altLang="en-US" smtClean="0"/>
              <a:t>2020/10/22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</a:lstStyle>
          <a:p>
            <a:pPr algn="l"/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矩形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矩形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/>
              <a:t>按一下以編輯母片文字樣式</a:t>
            </a:r>
          </a:p>
          <a:p>
            <a:pPr lvl="1" rtl="0"/>
            <a:r>
              <a:rPr lang="zh-tw"/>
              <a:t>第二層</a:t>
            </a:r>
          </a:p>
          <a:p>
            <a:pPr lvl="2" rtl="0"/>
            <a:r>
              <a:rPr lang="zh-tw"/>
              <a:t>第三層</a:t>
            </a:r>
          </a:p>
          <a:p>
            <a:pPr lvl="3" rtl="0"/>
            <a:r>
              <a:rPr lang="zh-tw"/>
              <a:t>第四層</a:t>
            </a:r>
          </a:p>
          <a:p>
            <a:pPr lvl="4" rtl="0"/>
            <a:r>
              <a:rPr lang="zh-tw"/>
              <a:t>第五層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6C11105-4E24-4682-A6F5-E2BADE4D0872}" type="datetime1">
              <a:rPr lang="zh-TW" altLang="en-US" smtClean="0"/>
              <a:t>2020/10/22</a:t>
            </a:fld>
            <a:endParaRPr 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標誌特寫&#10;&#10;自動產生的描述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矩形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靜宜資工聊天機器人</a:t>
            </a:r>
            <a:endParaRPr lang="zh-tw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 fontScale="77500" lnSpcReduction="20000"/>
          </a:bodyPr>
          <a:lstStyle/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指導老師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翁添雄</a:t>
            </a:r>
            <a:endParaRPr lang="en-US" altLang="zh-TW" dirty="0">
              <a:solidFill>
                <a:schemeClr val="tx1"/>
              </a:solidFill>
            </a:endParaRPr>
          </a:p>
          <a:p>
            <a:pPr rtl="0">
              <a:spcAft>
                <a:spcPts val="600"/>
              </a:spcAft>
            </a:pPr>
            <a:r>
              <a:rPr lang="zh-TW" altLang="en-US" dirty="0">
                <a:solidFill>
                  <a:schemeClr val="tx1"/>
                </a:solidFill>
              </a:rPr>
              <a:t>組員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  <a:r>
              <a:rPr lang="zh-TW" altLang="en-US" dirty="0">
                <a:solidFill>
                  <a:schemeClr val="tx1"/>
                </a:solidFill>
              </a:rPr>
              <a:t>李柏緯、吳孟澤</a:t>
            </a:r>
            <a:endParaRPr lang="en-US" altLang="zh-TW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276FB-25EB-4384-A141-4AF005E4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Stories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CF3B0-4915-4B75-8C01-98F74E403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故事可以說是</a:t>
            </a:r>
            <a:r>
              <a:rPr lang="en-US" altLang="zh-TW" sz="2400" dirty="0"/>
              <a:t>RASA</a:t>
            </a:r>
            <a:r>
              <a:rPr lang="zh-TW" altLang="en-US" sz="2400" dirty="0"/>
              <a:t>裡，最為重要的，這裡包含了</a:t>
            </a:r>
            <a:r>
              <a:rPr lang="en-US" altLang="zh-TW" sz="2400" dirty="0"/>
              <a:t>RASA</a:t>
            </a:r>
            <a:r>
              <a:rPr lang="zh-TW" altLang="en-US" sz="2400" dirty="0"/>
              <a:t> </a:t>
            </a:r>
            <a:r>
              <a:rPr lang="en-US" altLang="zh-TW" sz="2400" dirty="0"/>
              <a:t>CORE</a:t>
            </a:r>
            <a:r>
              <a:rPr lang="zh-TW" altLang="en-US" sz="2400" dirty="0"/>
              <a:t>，所需的訓練資料由</a:t>
            </a:r>
            <a:r>
              <a:rPr lang="en-US" altLang="zh-TW" sz="2400" dirty="0"/>
              <a:t>story</a:t>
            </a:r>
            <a:r>
              <a:rPr lang="zh-TW" altLang="en-US" sz="2400" dirty="0"/>
              <a:t>提供，一個</a:t>
            </a:r>
            <a:r>
              <a:rPr lang="en-US" altLang="zh-TW" sz="2400" dirty="0"/>
              <a:t>story</a:t>
            </a:r>
            <a:r>
              <a:rPr lang="zh-TW" altLang="en-US" sz="2400" dirty="0"/>
              <a:t>便是和一個虛擬的助手聊天的情境，所以越多個</a:t>
            </a:r>
            <a:r>
              <a:rPr lang="en-US" altLang="zh-TW" sz="2400" dirty="0"/>
              <a:t>story</a:t>
            </a:r>
            <a:r>
              <a:rPr lang="zh-TW" altLang="en-US" sz="2400" dirty="0"/>
              <a:t>便能提高回覆的準確率。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1D0171-06B6-44F8-8039-C36AD39B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847876-3A2B-49FA-B396-40048599C954}" type="datetime1">
              <a:rPr kumimoji="0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35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651BFA-2849-433F-A007-BF2504D5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E8BE20-4888-4D94-9C11-761C83CCE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8E26CB52-6C3E-4E31-9638-737531616F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547" y="952327"/>
            <a:ext cx="10435264" cy="4953345"/>
          </a:xfrm>
        </p:spPr>
      </p:pic>
    </p:spTree>
    <p:extLst>
      <p:ext uri="{BB962C8B-B14F-4D97-AF65-F5344CB8AC3E}">
        <p14:creationId xmlns:p14="http://schemas.microsoft.com/office/powerpoint/2010/main" val="66173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06EE26-76E6-4294-B746-EBBEE9AE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BBDF29-80E2-433A-AAD1-B3C966E9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5CAA01A3-F4C8-453E-A1D3-542EEAE29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203633"/>
            <a:ext cx="10058400" cy="483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6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584F1-A21E-4EA6-AB80-BBF55CA0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 a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AA1F7-B917-46CC-B890-9CF5CBD14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b="1" dirty="0"/>
              <a:t>如果修改了</a:t>
            </a:r>
            <a:r>
              <a:rPr lang="en-US" altLang="zh-TW" sz="2400" b="1" dirty="0"/>
              <a:t>Rasa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NLU</a:t>
            </a:r>
            <a:r>
              <a:rPr lang="zh-TW" altLang="en-US" sz="2400" b="1" dirty="0"/>
              <a:t>或是</a:t>
            </a:r>
            <a:r>
              <a:rPr lang="en-US" altLang="zh-TW" sz="2400" b="1" dirty="0"/>
              <a:t>Rasa Core</a:t>
            </a:r>
            <a:r>
              <a:rPr lang="zh-TW" altLang="en-US" sz="2400" b="1" dirty="0"/>
              <a:t>或</a:t>
            </a:r>
            <a:r>
              <a:rPr lang="en-US" altLang="zh-TW" sz="2400" b="1" dirty="0"/>
              <a:t>domain</a:t>
            </a:r>
            <a:r>
              <a:rPr lang="zh-TW" altLang="en-US" sz="2400" b="1" dirty="0"/>
              <a:t>或</a:t>
            </a:r>
            <a:r>
              <a:rPr lang="en-US" altLang="zh-TW" sz="2400" b="1" dirty="0"/>
              <a:t>story…</a:t>
            </a:r>
            <a:r>
              <a:rPr lang="zh-TW" altLang="en-US" sz="2400" b="1" dirty="0"/>
              <a:t>等等，皆須重新訓練模型 </a:t>
            </a:r>
            <a:endParaRPr lang="en-US" altLang="zh-TW" sz="2400" b="1" dirty="0"/>
          </a:p>
          <a:p>
            <a:endParaRPr lang="en-US" altLang="zh-TW" sz="2400" b="1" dirty="0"/>
          </a:p>
          <a:p>
            <a:r>
              <a:rPr lang="zh-TW" altLang="en-US" sz="2400" b="1" dirty="0"/>
              <a:t>許多語言已經有預先訓練好通用且大量的詞向量，但由於中文部份尚未有這麼大量的預先訓練好的詞向量，所以如果採用此種方式建立模型，判斷效果可能沒那麼好。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0459A8-BE34-4D8B-A7A2-1E0DD8EF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847876-3A2B-49FA-B396-40048599C954}" type="datetime1">
              <a:rPr kumimoji="0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9518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9517D-4871-40C2-8C14-4133D732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2268D98-93F3-4D92-B546-77B61932FE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617" y="1076567"/>
            <a:ext cx="8972766" cy="4704866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89AACE-530D-47BA-A4AD-52B6D232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487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2571E0-9CFD-45D4-AFC8-61098CCAB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27969"/>
            <a:ext cx="10058400" cy="5224775"/>
          </a:xfrm>
        </p:spPr>
        <p:txBody>
          <a:bodyPr/>
          <a:lstStyle/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聊天機器人未來的難題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人類交談中沒有固定語言規則，使得聊天機器人語言識別、語意理解、人機互動等方面還存在技術不足。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endParaRPr lang="en-US" altLang="zh-TW" sz="1800" dirty="0">
              <a:solidFill>
                <a:prstClr val="black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聊天機器人存在著隱私秘密風險，因為聊天機器人的技術尚未成熟，故個人資料有可能存在被盜用的風險。</a:t>
            </a:r>
          </a:p>
          <a:p>
            <a:pPr marL="274320" lvl="1" indent="0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buNone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BE344C-B6F6-417F-A3C7-CAAFEF06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7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690629-B3BA-4A95-B711-5DFB53F6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19091"/>
            <a:ext cx="10058400" cy="523365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實作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48529-93A9-4D68-B64D-19E9857C6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2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F3008F-55B1-4235-BCB1-5655DF23F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639192"/>
            <a:ext cx="10058400" cy="5313552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聊天機器人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現今蓬勃的網路架構，使得聊天機器人有更好的應用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50000"/>
              </a:lnSpc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人與機器人的互動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透過鍵入命令、語音輸入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等方式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None/>
              <a:tabLst/>
              <a:defRPr/>
            </a:pPr>
            <a:r>
              <a:rPr kumimoji="0" lang="zh-TW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聊天機器人應用領域</a:t>
            </a: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聊天機器人的生成使得人力成本下降，此外每逢假日也不用擔心辦公人員有無上班，機器人可以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24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小時在線。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此外提升了詢問效率，避免詢問相關資訊時找錯窗口，或是在詢問過程中浪費的等待時間，都有可能影響使用者的體驗。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再者可能有些眼力可能比較不好的使用者，可以透過語音的方式，與機器人溝通，也透過語音的方式輸出結果，擴展更廣的使用者。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資料擷取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靜宜資訊、股市行情、天氣預報、航班資訊</a:t>
            </a:r>
            <a:r>
              <a:rPr lang="en-US" altLang="zh-TW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r>
              <a:rPr lang="zh-TW" altLang="en-US" sz="1800" dirty="0">
                <a:latin typeface="標楷體" panose="03000509000000000000" pitchFamily="65" charset="-120"/>
                <a:ea typeface="標楷體" panose="03000509000000000000" pitchFamily="65" charset="-120"/>
              </a:rPr>
              <a:t>等生活資訊，皆可套用在聊天機器人上</a:t>
            </a:r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>
              <a:lnSpc>
                <a:spcPct val="110000"/>
              </a:lnSpc>
              <a:spcBef>
                <a:spcPts val="900"/>
              </a:spcBef>
              <a:buClr>
                <a:prstClr val="black">
                  <a:lumMod val="85000"/>
                  <a:lumOff val="15000"/>
                </a:prstClr>
              </a:buClr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en-US" altLang="zh-TW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D1E3A-4310-476E-BE6E-41D7AFBC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28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C906B9-EBE6-4688-9A9E-83D1A9736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719091"/>
            <a:ext cx="10058400" cy="523365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靜宜資工聊天機器人提供之服務</a:t>
            </a: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3B1909-EC3D-4E83-9F09-5D069B56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C614B6C7-5CDD-4CD9-8392-F9454108D5E0}"/>
              </a:ext>
            </a:extLst>
          </p:cNvPr>
          <p:cNvSpPr/>
          <p:nvPr/>
        </p:nvSpPr>
        <p:spPr>
          <a:xfrm>
            <a:off x="1363913" y="1862075"/>
            <a:ext cx="2451782" cy="1615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住宿問題</a:t>
            </a: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DD28008A-CEE1-47AD-965E-F8BEA893D8DA}"/>
              </a:ext>
            </a:extLst>
          </p:cNvPr>
          <p:cNvSpPr/>
          <p:nvPr/>
        </p:nvSpPr>
        <p:spPr>
          <a:xfrm>
            <a:off x="7078909" y="3669437"/>
            <a:ext cx="2451782" cy="1615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一般閒聊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CB3D3A2-BDF0-46BC-A501-59E9EBF39B80}"/>
              </a:ext>
            </a:extLst>
          </p:cNvPr>
          <p:cNvSpPr/>
          <p:nvPr/>
        </p:nvSpPr>
        <p:spPr>
          <a:xfrm>
            <a:off x="4276077" y="3669436"/>
            <a:ext cx="2451782" cy="1615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自我介紹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9B4B193-589C-49F3-91AF-880906D1D73E}"/>
              </a:ext>
            </a:extLst>
          </p:cNvPr>
          <p:cNvSpPr/>
          <p:nvPr/>
        </p:nvSpPr>
        <p:spPr>
          <a:xfrm>
            <a:off x="1363913" y="3674129"/>
            <a:ext cx="2451782" cy="161573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導師資料</a:t>
            </a: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CF7218FB-2019-4F33-B76C-7D0020C59AA4}"/>
              </a:ext>
            </a:extLst>
          </p:cNvPr>
          <p:cNvSpPr/>
          <p:nvPr/>
        </p:nvSpPr>
        <p:spPr>
          <a:xfrm>
            <a:off x="7078910" y="1862076"/>
            <a:ext cx="2451782" cy="1615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資工系畢業資訊</a:t>
            </a: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8FFA7707-A0EE-4A21-B817-B4D04A13B147}"/>
              </a:ext>
            </a:extLst>
          </p:cNvPr>
          <p:cNvSpPr/>
          <p:nvPr/>
        </p:nvSpPr>
        <p:spPr>
          <a:xfrm>
            <a:off x="4276077" y="1813264"/>
            <a:ext cx="2451782" cy="161573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rgbClr val="FF0000"/>
                </a:solidFill>
              </a:rPr>
              <a:t>交通問題</a:t>
            </a:r>
          </a:p>
        </p:txBody>
      </p:sp>
    </p:spTree>
    <p:extLst>
      <p:ext uri="{BB962C8B-B14F-4D97-AF65-F5344CB8AC3E}">
        <p14:creationId xmlns:p14="http://schemas.microsoft.com/office/powerpoint/2010/main" val="286817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7C261A-3CDA-4532-9CD8-D3105084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257074-836A-4B01-9E37-4D243461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n-US" altLang="zh-TW" sz="2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Rasa</a:t>
            </a:r>
            <a:r>
              <a:rPr kumimoji="0" lang="en-US" altLang="zh-TW" sz="22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是一套開源機器學習框架，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Rasa NLU 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用於對使用者訊息內容的語義理解；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Rasa Core 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用於對話管理。</a:t>
            </a:r>
            <a:endParaRPr kumimoji="0" lang="en-US" altLang="zh-TW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en-US" altLang="zh-TW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n-US" altLang="zh-TW" sz="2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Rasa NLU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結合了處理自然語言的套件和機器學習的函式庫，這模組是對於輸入的訊息內容進行瞭解。使用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NLU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時，需要先提供一份訊料給它，此時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NLU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會對這模型進行模型訓練，通過訓練使得系統能去理解語義</a:t>
            </a:r>
            <a:endParaRPr kumimoji="0" lang="en-US" altLang="zh-TW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endParaRPr kumimoji="0" lang="en-US" altLang="zh-TW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Char char="◦"/>
              <a:tabLst/>
              <a:defRPr/>
            </a:pPr>
            <a:r>
              <a:rPr kumimoji="0" lang="en-US" altLang="zh-TW" sz="22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Rasa Core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: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主要是透過神經網路去學習原先定義好的邏輯順序，邏輯順序主要是使用者以一則故事當成要訓練的資料，當使用者輸入關鍵字時，機器人該如何去回復。流程主要是透過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tracker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去知道先前的回答、對話的邏輯、關鍵字，再傳到</a:t>
            </a:r>
            <a:r>
              <a:rPr kumimoji="0" lang="en-US" altLang="zh-TW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policy</a:t>
            </a:r>
            <a:r>
              <a:rPr kumimoji="0" lang="zh-TW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，選取最佳的反饋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1DE7C9-905C-46F3-9424-395440AA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59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95F2-006B-4203-BF8C-A34AA79BE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架構圖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3C5037-AB76-47DA-81F8-EFDF0C2D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  <p:pic>
        <p:nvPicPr>
          <p:cNvPr id="5" name="內容版面配置區 5">
            <a:extLst>
              <a:ext uri="{FF2B5EF4-FFF2-40B4-BE49-F238E27FC236}">
                <a16:creationId xmlns:a16="http://schemas.microsoft.com/office/drawing/2014/main" id="{8419A0C7-0DEC-4429-8948-A4814CEAD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547" y="2119306"/>
            <a:ext cx="6530906" cy="3817951"/>
          </a:xfrm>
        </p:spPr>
      </p:pic>
    </p:spTree>
    <p:extLst>
      <p:ext uri="{BB962C8B-B14F-4D97-AF65-F5344CB8AC3E}">
        <p14:creationId xmlns:p14="http://schemas.microsoft.com/office/powerpoint/2010/main" val="102260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B49EF-B6DC-4BBD-9FD2-1C0CC00CA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整體架構圖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CF84D-86B4-4826-B625-EB8021D79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47040"/>
            <a:ext cx="10058400" cy="4263903"/>
          </a:xfrm>
        </p:spPr>
        <p:txBody>
          <a:bodyPr>
            <a:normAutofit/>
          </a:bodyPr>
          <a:lstStyle/>
          <a:p>
            <a:r>
              <a:rPr lang="en-US" altLang="zh-TW" sz="1600" b="1" u="sng" dirty="0">
                <a:solidFill>
                  <a:srgbClr val="FF0000"/>
                </a:solidFill>
              </a:rPr>
              <a:t>Interpreter(</a:t>
            </a:r>
            <a:r>
              <a:rPr lang="zh-TW" altLang="en-US" sz="1600" b="1" u="sng" dirty="0">
                <a:solidFill>
                  <a:srgbClr val="FF0000"/>
                </a:solidFill>
              </a:rPr>
              <a:t>解析器</a:t>
            </a:r>
            <a:r>
              <a:rPr lang="en-US" altLang="zh-TW" sz="1600" b="1" u="sng" dirty="0">
                <a:solidFill>
                  <a:srgbClr val="FF0000"/>
                </a:solidFill>
              </a:rPr>
              <a:t>):</a:t>
            </a:r>
            <a:r>
              <a:rPr lang="zh-TW" altLang="en-US" sz="1600" b="1" dirty="0"/>
              <a:t>就是</a:t>
            </a:r>
            <a:r>
              <a:rPr lang="en-US" altLang="zh-TW" sz="1600" b="1" dirty="0"/>
              <a:t>Rasa NLU</a:t>
            </a:r>
            <a:r>
              <a:rPr lang="zh-TW" altLang="en-US" sz="1600" b="1" dirty="0"/>
              <a:t>，去解析使用者輸入的句子。</a:t>
            </a:r>
            <a:endParaRPr lang="en-US" altLang="zh-TW" sz="1600" b="1" dirty="0"/>
          </a:p>
          <a:p>
            <a:r>
              <a:rPr lang="en-US" altLang="zh-TW" sz="1600" b="1" u="sng" dirty="0">
                <a:solidFill>
                  <a:srgbClr val="FF0000"/>
                </a:solidFill>
              </a:rPr>
              <a:t>Tracker(</a:t>
            </a:r>
            <a:r>
              <a:rPr lang="zh-TW" altLang="en-US" sz="1600" b="1" u="sng" dirty="0">
                <a:solidFill>
                  <a:srgbClr val="FF0000"/>
                </a:solidFill>
              </a:rPr>
              <a:t>追蹤器</a:t>
            </a:r>
            <a:r>
              <a:rPr lang="en-US" altLang="zh-TW" sz="1600" b="1" u="sng" dirty="0">
                <a:solidFill>
                  <a:srgbClr val="FF0000"/>
                </a:solidFill>
              </a:rPr>
              <a:t>):</a:t>
            </a:r>
            <a:r>
              <a:rPr lang="zh-TW" altLang="en-US" sz="1600" b="1" dirty="0"/>
              <a:t>是</a:t>
            </a:r>
            <a:r>
              <a:rPr lang="en-US" altLang="zh-TW" sz="1600" b="1" dirty="0"/>
              <a:t>Rasa Core</a:t>
            </a:r>
            <a:r>
              <a:rPr lang="zh-TW" altLang="en-US" sz="1600" b="1" dirty="0"/>
              <a:t>的一部份，會去紀錄輸入近來的句子，以及使用者呼叫機器人從頭到尾的對話流程。</a:t>
            </a:r>
            <a:endParaRPr lang="en-US" altLang="zh-TW" sz="1600" b="1" dirty="0"/>
          </a:p>
          <a:p>
            <a:r>
              <a:rPr lang="en-US" altLang="zh-TW" sz="1600" b="1" u="sng" dirty="0">
                <a:solidFill>
                  <a:srgbClr val="FF0000"/>
                </a:solidFill>
              </a:rPr>
              <a:t>Policy(</a:t>
            </a:r>
            <a:r>
              <a:rPr lang="zh-TW" altLang="en-US" sz="1600" b="1" u="sng" dirty="0">
                <a:solidFill>
                  <a:srgbClr val="FF0000"/>
                </a:solidFill>
              </a:rPr>
              <a:t>政策</a:t>
            </a:r>
            <a:r>
              <a:rPr lang="en-US" altLang="zh-TW" sz="1600" b="1" u="sng" dirty="0">
                <a:solidFill>
                  <a:srgbClr val="FF0000"/>
                </a:solidFill>
              </a:rPr>
              <a:t>):</a:t>
            </a:r>
            <a:r>
              <a:rPr lang="zh-TW" altLang="en-US" sz="1600" b="1" dirty="0"/>
              <a:t>會將對話的流程，轉換成一個向量去訓練一個機率模型，獲得各個機率值，進行預測。</a:t>
            </a:r>
            <a:endParaRPr lang="en-US" altLang="zh-TW" sz="1600" b="1" dirty="0"/>
          </a:p>
          <a:p>
            <a:r>
              <a:rPr lang="en-US" altLang="zh-TW" sz="1600" b="1" u="sng" dirty="0">
                <a:solidFill>
                  <a:srgbClr val="FF0000"/>
                </a:solidFill>
              </a:rPr>
              <a:t>Action(</a:t>
            </a:r>
            <a:r>
              <a:rPr lang="zh-TW" altLang="en-US" sz="1600" b="1" u="sng" dirty="0">
                <a:solidFill>
                  <a:srgbClr val="FF0000"/>
                </a:solidFill>
              </a:rPr>
              <a:t>動作</a:t>
            </a:r>
            <a:r>
              <a:rPr lang="en-US" altLang="zh-TW" sz="1600" b="1" u="sng" dirty="0">
                <a:solidFill>
                  <a:srgbClr val="FF0000"/>
                </a:solidFill>
              </a:rPr>
              <a:t>):</a:t>
            </a:r>
            <a:r>
              <a:rPr lang="zh-TW" altLang="en-US" sz="1600" b="1" dirty="0"/>
              <a:t>選取最佳的預測結果，一方面回傳給使用者，另一方面給</a:t>
            </a:r>
            <a:r>
              <a:rPr lang="en-US" altLang="zh-TW" sz="1600" b="1" dirty="0"/>
              <a:t>tracker</a:t>
            </a:r>
            <a:r>
              <a:rPr lang="zh-TW" altLang="en-US" sz="1600" b="1" dirty="0"/>
              <a:t>，使得</a:t>
            </a:r>
            <a:r>
              <a:rPr lang="en-US" altLang="zh-TW" sz="1600" b="1" dirty="0"/>
              <a:t>tracker</a:t>
            </a:r>
            <a:r>
              <a:rPr lang="zh-TW" altLang="en-US" sz="1600" b="1" dirty="0"/>
              <a:t>可以更快找到應答方法</a:t>
            </a:r>
            <a:r>
              <a:rPr lang="zh-TW" altLang="en-US" sz="1600" dirty="0"/>
              <a:t>。</a:t>
            </a:r>
            <a:endParaRPr lang="en-US" altLang="zh-TW" sz="16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6ECF6D-A8A3-46CB-A698-B7E289B2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913" y="3512687"/>
            <a:ext cx="4618806" cy="263991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/>
              <p14:cNvContentPartPr/>
              <p14:nvPr/>
            </p14:nvContentPartPr>
            <p14:xfrm>
              <a:off x="7733682" y="3697406"/>
              <a:ext cx="2153160" cy="2089440"/>
            </p14:xfrm>
          </p:contentPart>
        </mc:Choice>
        <mc:Fallback xmlns="">
          <p:pic>
            <p:nvPicPr>
              <p:cNvPr id="7" name="筆跡 6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4322" y="3688046"/>
                <a:ext cx="2171880" cy="21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5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58430A-DFE5-4016-8EE9-74219D61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Natural Language Understanding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8E232A-D407-41B5-A3DF-D5E716D7C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prstClr val="black">
                  <a:lumMod val="85000"/>
                  <a:lumOff val="15000"/>
                </a:prstClr>
              </a:buClr>
              <a:buSzTx/>
              <a:buFont typeface="Garamond" pitchFamily="18" charset="0"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能夠更準確解析使用者輸入的訊息，訓練資料時要特別標註意圖與實體，否則容易在後續對話時，產生混淆、或答非所問。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22843A-7648-41D0-90DB-CEC271426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94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70C916-7B45-415C-AD53-4AA2652E2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Domain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D8CCE4-1438-4AF3-B11E-6CC0F9D92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189994" cy="3849624"/>
          </a:xfrm>
        </p:spPr>
        <p:txBody>
          <a:bodyPr/>
          <a:lstStyle/>
          <a:p>
            <a:r>
              <a:rPr lang="en-US" altLang="zh-TW" sz="2400" b="1" dirty="0"/>
              <a:t>Domain(</a:t>
            </a:r>
            <a:r>
              <a:rPr lang="zh-TW" altLang="en-US" sz="2400" b="1" dirty="0"/>
              <a:t>定義領域</a:t>
            </a:r>
            <a:r>
              <a:rPr lang="en-US" altLang="zh-TW" sz="2400" b="1" dirty="0"/>
              <a:t>)</a:t>
            </a:r>
            <a:r>
              <a:rPr lang="zh-TW" altLang="en-US" sz="2400" b="1" dirty="0"/>
              <a:t>用來描述定義</a:t>
            </a:r>
            <a:r>
              <a:rPr lang="en-US" altLang="zh-TW" sz="2400" b="1" dirty="0"/>
              <a:t>story</a:t>
            </a:r>
            <a:r>
              <a:rPr lang="zh-TW" altLang="en-US" sz="2400" b="1" dirty="0"/>
              <a:t>的每個細節，以下分為五個部分</a:t>
            </a:r>
            <a:r>
              <a:rPr lang="en-US" altLang="zh-TW" sz="2400" b="1" dirty="0"/>
              <a:t>:</a:t>
            </a:r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endParaRPr lang="en-US" altLang="zh-TW" b="1" dirty="0"/>
          </a:p>
          <a:p>
            <a:pPr lvl="1"/>
            <a:r>
              <a:rPr lang="zh-TW" altLang="en-US" sz="2000" b="1" dirty="0">
                <a:solidFill>
                  <a:srgbClr val="FF0000"/>
                </a:solidFill>
              </a:rPr>
              <a:t>意圖</a:t>
            </a:r>
            <a:r>
              <a:rPr lang="en-US" altLang="zh-TW" sz="2000" b="1" dirty="0">
                <a:solidFill>
                  <a:srgbClr val="FF0000"/>
                </a:solidFill>
              </a:rPr>
              <a:t>(intent):</a:t>
            </a:r>
            <a:r>
              <a:rPr lang="zh-TW" altLang="en-US" sz="2000" b="1" dirty="0"/>
              <a:t>使用者想表達的意思。</a:t>
            </a:r>
            <a:endParaRPr lang="en-US" altLang="zh-TW" sz="2000" b="1" dirty="0"/>
          </a:p>
          <a:p>
            <a:pPr lvl="1"/>
            <a:r>
              <a:rPr lang="zh-TW" altLang="en-US" sz="2000" b="1" dirty="0">
                <a:solidFill>
                  <a:srgbClr val="FF0000"/>
                </a:solidFill>
              </a:rPr>
              <a:t>實體</a:t>
            </a:r>
            <a:r>
              <a:rPr lang="en-US" altLang="zh-TW" sz="2000" b="1" dirty="0">
                <a:solidFill>
                  <a:srgbClr val="FF0000"/>
                </a:solidFill>
              </a:rPr>
              <a:t>(entitles):</a:t>
            </a:r>
            <a:r>
              <a:rPr lang="zh-TW" altLang="en-US" sz="2000" b="1" dirty="0"/>
              <a:t>使用者輸入的關鍵字。</a:t>
            </a:r>
            <a:endParaRPr lang="en-US" altLang="zh-TW" sz="2000" b="1" dirty="0"/>
          </a:p>
          <a:p>
            <a:pPr lvl="1"/>
            <a:r>
              <a:rPr lang="zh-TW" altLang="en-US" sz="2000" b="1" dirty="0">
                <a:solidFill>
                  <a:srgbClr val="FF0000"/>
                </a:solidFill>
              </a:rPr>
              <a:t>動作</a:t>
            </a:r>
            <a:r>
              <a:rPr lang="en-US" altLang="zh-TW" sz="2000" b="1" dirty="0">
                <a:solidFill>
                  <a:srgbClr val="FF0000"/>
                </a:solidFill>
              </a:rPr>
              <a:t>(actions):</a:t>
            </a:r>
            <a:r>
              <a:rPr lang="zh-TW" altLang="en-US" sz="2000" b="1" dirty="0"/>
              <a:t>機器人可以採取何種方法應對。</a:t>
            </a:r>
            <a:endParaRPr lang="en-US" altLang="zh-TW" sz="2000" b="1" dirty="0"/>
          </a:p>
          <a:p>
            <a:pPr lvl="1"/>
            <a:r>
              <a:rPr lang="zh-TW" altLang="en-US" sz="2000" b="1" dirty="0">
                <a:solidFill>
                  <a:srgbClr val="FF0000"/>
                </a:solidFill>
              </a:rPr>
              <a:t>回應</a:t>
            </a:r>
            <a:r>
              <a:rPr lang="en-US" altLang="zh-TW" sz="2000" b="1" dirty="0">
                <a:solidFill>
                  <a:srgbClr val="FF0000"/>
                </a:solidFill>
              </a:rPr>
              <a:t>(response):</a:t>
            </a:r>
            <a:r>
              <a:rPr lang="zh-TW" altLang="en-US" sz="2000" b="1" dirty="0"/>
              <a:t>定義機器人該回覆的對話。</a:t>
            </a:r>
            <a:endParaRPr lang="en-US" altLang="zh-TW" sz="2000" b="1" dirty="0"/>
          </a:p>
          <a:p>
            <a:pPr lvl="1"/>
            <a:r>
              <a:rPr lang="zh-TW" altLang="en-US" sz="2000" b="1" dirty="0">
                <a:solidFill>
                  <a:srgbClr val="FF0000"/>
                </a:solidFill>
              </a:rPr>
              <a:t>暫存</a:t>
            </a:r>
            <a:r>
              <a:rPr lang="en-US" altLang="zh-TW" sz="2000" b="1" dirty="0">
                <a:solidFill>
                  <a:srgbClr val="FF0000"/>
                </a:solidFill>
              </a:rPr>
              <a:t>(slot):</a:t>
            </a:r>
            <a:r>
              <a:rPr lang="zh-TW" altLang="en-US" sz="2000" b="1" dirty="0"/>
              <a:t>使用者使用的過程中，會暫存再一個暫存檔。</a:t>
            </a:r>
            <a:endParaRPr lang="en-US" altLang="zh-TW" sz="2000" b="1" dirty="0"/>
          </a:p>
          <a:p>
            <a:pPr lvl="1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98D636-9D23-446D-83F2-3D94D3611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E847876-3A2B-49FA-B396-40048599C954}" type="datetime1">
              <a:rPr kumimoji="0" lang="zh-TW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2020/10/22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10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7A4FE-737B-40D0-BD57-1D96D391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FBAE5A1D-63DF-41C9-BB08-213F30EC8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66608" y="1576222"/>
            <a:ext cx="4458784" cy="4201051"/>
          </a:xfr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8AFF90-5A10-4BC8-AA50-0BD49B7C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E847876-3A2B-49FA-B396-40048599C954}" type="datetime1">
              <a:rPr lang="zh-TW" altLang="en-US" smtClean="0"/>
              <a:t>2020/10/22</a:t>
            </a:fld>
            <a:endParaRPr 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C5AD15F-1A1F-46E1-B328-C546B52F1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803" y="457200"/>
            <a:ext cx="5479026" cy="58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9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9_TF78438558" id="{B22198C3-BD72-44A2-997F-14D793BFA363}" vid="{07B9720E-645E-4AB5-B14C-E751A8DA5D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{031887A6-2066-4FC7-8FDB-D9F0AFD09BCC}tf78438558</Template>
  <TotalTime>3120</TotalTime>
  <Words>785</Words>
  <Application>Microsoft Office PowerPoint</Application>
  <PresentationFormat>寬螢幕</PresentationFormat>
  <Paragraphs>77</Paragraphs>
  <Slides>16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Microsoft JhengHei UI</vt:lpstr>
      <vt:lpstr>標楷體</vt:lpstr>
      <vt:lpstr>Calibri</vt:lpstr>
      <vt:lpstr>Century Gothic</vt:lpstr>
      <vt:lpstr>Garamond</vt:lpstr>
      <vt:lpstr>SavonVTI</vt:lpstr>
      <vt:lpstr>靜宜資工聊天機器人</vt:lpstr>
      <vt:lpstr>PowerPoint 簡報</vt:lpstr>
      <vt:lpstr>PowerPoint 簡報</vt:lpstr>
      <vt:lpstr>整體架構</vt:lpstr>
      <vt:lpstr>架構圖</vt:lpstr>
      <vt:lpstr>整體架構圖</vt:lpstr>
      <vt:lpstr>Natural Language Understanding</vt:lpstr>
      <vt:lpstr>Domain</vt:lpstr>
      <vt:lpstr>PowerPoint 簡報</vt:lpstr>
      <vt:lpstr>Stories</vt:lpstr>
      <vt:lpstr>PowerPoint 簡報</vt:lpstr>
      <vt:lpstr>PowerPoint 簡報</vt:lpstr>
      <vt:lpstr>Train a Model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靜宜聊天機器人</dc:title>
  <dc:creator>user</dc:creator>
  <cp:lastModifiedBy>柏緯 李</cp:lastModifiedBy>
  <cp:revision>31</cp:revision>
  <dcterms:created xsi:type="dcterms:W3CDTF">2020-10-19T08:06:41Z</dcterms:created>
  <dcterms:modified xsi:type="dcterms:W3CDTF">2020-10-22T08:28:39Z</dcterms:modified>
</cp:coreProperties>
</file>