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1" r:id="rId2"/>
    <p:sldId id="256" r:id="rId3"/>
    <p:sldId id="266" r:id="rId4"/>
    <p:sldId id="283" r:id="rId5"/>
    <p:sldId id="282" r:id="rId6"/>
    <p:sldId id="281" r:id="rId7"/>
    <p:sldId id="288" r:id="rId8"/>
    <p:sldId id="287" r:id="rId9"/>
    <p:sldId id="290" r:id="rId10"/>
    <p:sldId id="279" r:id="rId11"/>
    <p:sldId id="289" r:id="rId12"/>
    <p:sldId id="262" r:id="rId13"/>
  </p:sldIdLst>
  <p:sldSz cx="12192000" cy="6858000"/>
  <p:notesSz cx="7104063" cy="10234613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靜心 黃" initials="靜心" lastIdx="1" clrIdx="0">
    <p:extLst>
      <p:ext uri="{19B8F6BF-5375-455C-9EA6-DF929625EA0E}">
        <p15:presenceInfo xmlns:p15="http://schemas.microsoft.com/office/powerpoint/2012/main" userId="a365afee344d6a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5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1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8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叶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5" y="-9525"/>
            <a:ext cx="2252980" cy="1677670"/>
          </a:xfrm>
          <a:prstGeom prst="rect">
            <a:avLst/>
          </a:prstGeom>
        </p:spPr>
      </p:pic>
      <p:pic>
        <p:nvPicPr>
          <p:cNvPr id="3" name="图片 4" descr="花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5"/>
            <a:ext cx="1343660" cy="17589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58" y="0"/>
            <a:ext cx="4843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495" y="-9525"/>
            <a:ext cx="2252980" cy="1677670"/>
          </a:xfrm>
          <a:prstGeom prst="rect">
            <a:avLst/>
          </a:prstGeom>
        </p:spPr>
      </p:pic>
      <p:pic>
        <p:nvPicPr>
          <p:cNvPr id="5" name="图片 4" descr="花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5189855"/>
            <a:ext cx="1343660" cy="175895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6350" y="307975"/>
            <a:ext cx="3248660" cy="499110"/>
            <a:chOff x="-35" y="638"/>
            <a:chExt cx="5116" cy="786"/>
          </a:xfrm>
          <a:solidFill>
            <a:srgbClr val="6D986A"/>
          </a:solidFill>
        </p:grpSpPr>
        <p:sp>
          <p:nvSpPr>
            <p:cNvPr id="8" name="矩形 7"/>
            <p:cNvSpPr/>
            <p:nvPr/>
          </p:nvSpPr>
          <p:spPr>
            <a:xfrm>
              <a:off x="-35" y="638"/>
              <a:ext cx="4613" cy="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4436" y="779"/>
              <a:ext cx="787" cy="5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220345" y="363220"/>
            <a:ext cx="2475865" cy="38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結論</a:t>
            </a:r>
            <a:endParaRPr lang="zh-CN" altLang="en-US" sz="2800" b="1" dirty="0">
              <a:solidFill>
                <a:schemeClr val="bg1"/>
              </a:solidFill>
              <a:latin typeface="方正清刻本悦宋简体"/>
              <a:ea typeface="微软雅黑" panose="020B050302020402020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1E6CADEF-2948-45F3-9B9F-5DDBE6C40FED}"/>
              </a:ext>
            </a:extLst>
          </p:cNvPr>
          <p:cNvSpPr txBox="1"/>
          <p:nvPr/>
        </p:nvSpPr>
        <p:spPr>
          <a:xfrm>
            <a:off x="2114550" y="2644170"/>
            <a:ext cx="7962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方正清刻本悦宋简体"/>
              </a:rPr>
              <a:t>雖然作品不如預期的理想與美觀，完成了基本的雛型，我們了解到平台的整合之間的關係，對於這次的專題讓我們了解到團隊之間溝通的重要性 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pic>
        <p:nvPicPr>
          <p:cNvPr id="5" name="图片 4" descr="花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020" y="4057650"/>
            <a:ext cx="2219325" cy="29044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367" y="2339975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007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pic>
        <p:nvPicPr>
          <p:cNvPr id="5" name="图片 4" descr="花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020" y="4057650"/>
            <a:ext cx="2219325" cy="29044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367" y="2339975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pic>
        <p:nvPicPr>
          <p:cNvPr id="5" name="图片 4" descr="花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020" y="4057650"/>
            <a:ext cx="2219325" cy="290449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81BF961-B628-44E7-8566-95C98A21A848}"/>
              </a:ext>
            </a:extLst>
          </p:cNvPr>
          <p:cNvSpPr txBox="1"/>
          <p:nvPr/>
        </p:nvSpPr>
        <p:spPr>
          <a:xfrm>
            <a:off x="2115880" y="2339975"/>
            <a:ext cx="72723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組員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algn="ctr"/>
            <a:r>
              <a:rPr lang="en-US" altLang="zh-TW" sz="3200" dirty="0"/>
              <a:t>	</a:t>
            </a:r>
            <a:r>
              <a:rPr lang="zh-TW" altLang="en-US" sz="3200" dirty="0"/>
              <a:t>資管四</a:t>
            </a:r>
            <a:r>
              <a:rPr lang="en-US" altLang="zh-TW" sz="3200" dirty="0"/>
              <a:t>B	410636695	</a:t>
            </a:r>
            <a:r>
              <a:rPr lang="zh-TW" altLang="en-US" sz="3200" dirty="0"/>
              <a:t>吳怡靜</a:t>
            </a:r>
            <a:endParaRPr lang="en-US" altLang="zh-TW" sz="3200" dirty="0"/>
          </a:p>
          <a:p>
            <a:pPr algn="ctr"/>
            <a:r>
              <a:rPr lang="en-US" altLang="zh-TW" sz="3200" dirty="0"/>
              <a:t>	</a:t>
            </a:r>
            <a:r>
              <a:rPr lang="zh-TW" altLang="en-US" sz="3200" dirty="0"/>
              <a:t>資工四</a:t>
            </a:r>
            <a:r>
              <a:rPr lang="en-US" altLang="zh-TW" sz="3200" dirty="0"/>
              <a:t>B	410603731	</a:t>
            </a:r>
            <a:r>
              <a:rPr lang="zh-TW" altLang="en-US" sz="3200" dirty="0"/>
              <a:t>黃靜心</a:t>
            </a:r>
            <a:endParaRPr lang="en-US" altLang="zh-TW" sz="3200" dirty="0"/>
          </a:p>
          <a:p>
            <a:pPr algn="ctr"/>
            <a:r>
              <a:rPr lang="en-US" altLang="zh-TW" sz="3200" dirty="0"/>
              <a:t>	</a:t>
            </a:r>
            <a:r>
              <a:rPr lang="zh-TW" altLang="en-US" sz="3200" dirty="0"/>
              <a:t>資工四</a:t>
            </a:r>
            <a:r>
              <a:rPr lang="en-US" altLang="zh-TW" sz="3200" dirty="0"/>
              <a:t>B	410615924	</a:t>
            </a:r>
            <a:r>
              <a:rPr lang="zh-TW" altLang="en-US" sz="3200" dirty="0"/>
              <a:t>莊晴棻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495" y="-9525"/>
            <a:ext cx="2252980" cy="1677670"/>
          </a:xfrm>
          <a:prstGeom prst="rect">
            <a:avLst/>
          </a:prstGeom>
        </p:spPr>
      </p:pic>
      <p:pic>
        <p:nvPicPr>
          <p:cNvPr id="5" name="图片 4" descr="花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5189855"/>
            <a:ext cx="1343660" cy="175895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6350" y="307975"/>
            <a:ext cx="3248660" cy="499110"/>
            <a:chOff x="-35" y="638"/>
            <a:chExt cx="5116" cy="786"/>
          </a:xfrm>
          <a:solidFill>
            <a:srgbClr val="6D986A"/>
          </a:solidFill>
        </p:grpSpPr>
        <p:sp>
          <p:nvSpPr>
            <p:cNvPr id="8" name="矩形 7"/>
            <p:cNvSpPr/>
            <p:nvPr/>
          </p:nvSpPr>
          <p:spPr>
            <a:xfrm>
              <a:off x="-35" y="638"/>
              <a:ext cx="4613" cy="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4436" y="779"/>
              <a:ext cx="787" cy="5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220345" y="363220"/>
            <a:ext cx="2475865" cy="38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作品</a:t>
            </a:r>
            <a:endParaRPr lang="zh-CN" altLang="en-US" sz="2800" b="1" dirty="0">
              <a:solidFill>
                <a:schemeClr val="bg1"/>
              </a:solidFill>
              <a:latin typeface="方正清刻本悦宋简体"/>
              <a:ea typeface="微软雅黑" panose="020B0503020204020204" charset="-122"/>
            </a:endParaRPr>
          </a:p>
        </p:txBody>
      </p:sp>
      <p:sp>
        <p:nvSpPr>
          <p:cNvPr id="69" name="TextBox 39"/>
          <p:cNvSpPr txBox="1"/>
          <p:nvPr/>
        </p:nvSpPr>
        <p:spPr>
          <a:xfrm>
            <a:off x="2456567" y="2276556"/>
            <a:ext cx="6964526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kumimoji="0" lang="zh-TW" altLang="en-US" sz="1500" kern="1200" cap="none" spc="0" normalizeH="0" baseline="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網頁與</a:t>
            </a:r>
            <a:r>
              <a:rPr lang="en-US" altLang="zh-TW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Arduino</a:t>
            </a:r>
            <a:r>
              <a:rPr kumimoji="0" lang="zh-TW" altLang="en-US" sz="1500" kern="1200" cap="none" spc="0" normalizeH="0" baseline="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結合的密碼取餐櫃，使用者可以在訂餐成功後會收到一組密碼，等到取餐的時間到就可以到取餐櫃所在地輸入密碼並取餐。</a:t>
            </a:r>
            <a:endParaRPr kumimoji="0" lang="en-US" altLang="zh-CN" sz="1500" kern="1200" cap="none" spc="0" normalizeH="0" baseline="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TextBox 40"/>
          <p:cNvSpPr txBox="1"/>
          <p:nvPr/>
        </p:nvSpPr>
        <p:spPr>
          <a:xfrm>
            <a:off x="2456567" y="3701493"/>
            <a:ext cx="5870457" cy="74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TW" altLang="en-US" sz="15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對於一些繁忙的人來說，能把餐點放在餐櫃裡來說相對方便的取餐或送餐的方法，</a:t>
            </a:r>
            <a:r>
              <a:rPr lang="zh-TW" altLang="en-US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可以從容地取餐而不必擔心對方等待的壓力</a:t>
            </a:r>
            <a:r>
              <a:rPr lang="zh-TW" altLang="en-US" sz="15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kumimoji="0" lang="en-US" altLang="zh-CN" sz="1500" kern="1200" cap="none" spc="0" normalizeH="0" baseline="0" noProof="0" dirty="0">
              <a:latin typeface="方正兰亭纤黑简体" pitchFamily="65" charset="-122"/>
              <a:ea typeface="方正兰亭纤黑简体" pitchFamily="65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446090" y="1931116"/>
            <a:ext cx="7042785" cy="328930"/>
            <a:chOff x="1425" y="2407"/>
            <a:chExt cx="11091" cy="518"/>
          </a:xfrm>
        </p:grpSpPr>
        <p:cxnSp>
          <p:nvCxnSpPr>
            <p:cNvPr id="73" name="直接连接符​​ 6"/>
            <p:cNvCxnSpPr/>
            <p:nvPr/>
          </p:nvCxnSpPr>
          <p:spPr bwMode="auto">
            <a:xfrm flipV="1">
              <a:off x="4946" y="2863"/>
              <a:ext cx="7571" cy="3"/>
            </a:xfrm>
            <a:prstGeom prst="line">
              <a:avLst/>
            </a:prstGeom>
            <a:solidFill>
              <a:srgbClr val="6D986A"/>
            </a:solidFill>
            <a:ln w="57150">
              <a:solidFill>
                <a:srgbClr val="6D98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​​ 9"/>
            <p:cNvSpPr/>
            <p:nvPr/>
          </p:nvSpPr>
          <p:spPr bwMode="auto">
            <a:xfrm>
              <a:off x="1425" y="2407"/>
              <a:ext cx="3531" cy="518"/>
            </a:xfrm>
            <a:prstGeom prst="rect">
              <a:avLst/>
            </a:prstGeom>
            <a:solidFill>
              <a:srgbClr val="6D986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000" b="1" kern="0" dirty="0">
                  <a:solidFill>
                    <a:schemeClr val="bg1"/>
                  </a:solidFill>
                  <a:latin typeface="方正清刻本悦宋简体"/>
                  <a:ea typeface="微软雅黑" panose="020B0503020204020204" charset="-122"/>
                  <a:sym typeface="+mn-ea"/>
                </a:rPr>
                <a:t>說明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清刻本悦宋简体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456567" y="3427058"/>
            <a:ext cx="6487795" cy="328930"/>
            <a:chOff x="3593" y="4667"/>
            <a:chExt cx="10217" cy="518"/>
          </a:xfrm>
        </p:grpSpPr>
        <p:cxnSp>
          <p:nvCxnSpPr>
            <p:cNvPr id="40" name="直接连接符​​ 10"/>
            <p:cNvCxnSpPr/>
            <p:nvPr/>
          </p:nvCxnSpPr>
          <p:spPr bwMode="auto">
            <a:xfrm>
              <a:off x="7124" y="5135"/>
              <a:ext cx="6686" cy="31"/>
            </a:xfrm>
            <a:prstGeom prst="line">
              <a:avLst/>
            </a:prstGeom>
            <a:ln w="57150">
              <a:solidFill>
                <a:srgbClr val="6D98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​​ 9"/>
            <p:cNvSpPr/>
            <p:nvPr/>
          </p:nvSpPr>
          <p:spPr bwMode="auto">
            <a:xfrm>
              <a:off x="3593" y="4667"/>
              <a:ext cx="3531" cy="518"/>
            </a:xfrm>
            <a:prstGeom prst="rect">
              <a:avLst/>
            </a:prstGeom>
            <a:solidFill>
              <a:srgbClr val="6D986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000" b="1" kern="0" noProof="0" dirty="0">
                  <a:solidFill>
                    <a:schemeClr val="bg1"/>
                  </a:solidFill>
                  <a:latin typeface="方正清刻本悦宋简体"/>
                  <a:ea typeface="微软雅黑" panose="020B0503020204020204" charset="-122"/>
                  <a:sym typeface="+mn-ea"/>
                </a:rPr>
                <a:t>特色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清刻本悦宋简体"/>
                <a:ea typeface="方正兰亭中粗黑_GBK" panose="02000000000000000000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叶子">
            <a:extLst>
              <a:ext uri="{FF2B5EF4-FFF2-40B4-BE49-F238E27FC236}">
                <a16:creationId xmlns:a16="http://schemas.microsoft.com/office/drawing/2014/main" xmlns="" id="{0AF7E94E-FCD6-4AA4-8A8B-AF373C77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5" y="-9525"/>
            <a:ext cx="2252980" cy="1677670"/>
          </a:xfrm>
          <a:prstGeom prst="rect">
            <a:avLst/>
          </a:prstGeom>
        </p:spPr>
      </p:pic>
      <p:pic>
        <p:nvPicPr>
          <p:cNvPr id="3" name="图片 4" descr="花">
            <a:extLst>
              <a:ext uri="{FF2B5EF4-FFF2-40B4-BE49-F238E27FC236}">
                <a16:creationId xmlns:a16="http://schemas.microsoft.com/office/drawing/2014/main" xmlns="" id="{BEA38099-3BA8-4902-A663-423B0AA5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5"/>
            <a:ext cx="1343660" cy="1758950"/>
          </a:xfrm>
          <a:prstGeom prst="rect">
            <a:avLst/>
          </a:prstGeom>
        </p:spPr>
      </p:pic>
      <p:grpSp>
        <p:nvGrpSpPr>
          <p:cNvPr id="4" name="组合 1">
            <a:extLst>
              <a:ext uri="{FF2B5EF4-FFF2-40B4-BE49-F238E27FC236}">
                <a16:creationId xmlns:a16="http://schemas.microsoft.com/office/drawing/2014/main" xmlns="" id="{14409A81-BFC7-4680-9E62-99C1E1C73A3C}"/>
              </a:ext>
            </a:extLst>
          </p:cNvPr>
          <p:cNvGrpSpPr/>
          <p:nvPr/>
        </p:nvGrpSpPr>
        <p:grpSpPr>
          <a:xfrm>
            <a:off x="-6350" y="307975"/>
            <a:ext cx="3248660" cy="499110"/>
            <a:chOff x="-35" y="638"/>
            <a:chExt cx="5116" cy="786"/>
          </a:xfrm>
          <a:solidFill>
            <a:srgbClr val="6D986A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7E613A4-DBF0-4CCB-ABEB-A59952E21975}"/>
                </a:ext>
              </a:extLst>
            </p:cNvPr>
            <p:cNvSpPr/>
            <p:nvPr/>
          </p:nvSpPr>
          <p:spPr>
            <a:xfrm>
              <a:off x="-35" y="638"/>
              <a:ext cx="4613" cy="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B4C5DE58-BC1D-4060-80DA-824B218128D1}"/>
                </a:ext>
              </a:extLst>
            </p:cNvPr>
            <p:cNvSpPr/>
            <p:nvPr/>
          </p:nvSpPr>
          <p:spPr>
            <a:xfrm rot="5400000">
              <a:off x="4436" y="779"/>
              <a:ext cx="787" cy="5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1015CFC-C8FE-449F-A684-36B291BB1FA1}"/>
              </a:ext>
            </a:extLst>
          </p:cNvPr>
          <p:cNvSpPr/>
          <p:nvPr/>
        </p:nvSpPr>
        <p:spPr>
          <a:xfrm>
            <a:off x="106998" y="354472"/>
            <a:ext cx="2702242" cy="38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架構圖</a:t>
            </a:r>
            <a:endParaRPr lang="zh-CN" altLang="en-US" sz="2800" b="1" dirty="0">
              <a:solidFill>
                <a:schemeClr val="bg1"/>
              </a:solidFill>
              <a:latin typeface="方正清刻本悦宋简体"/>
              <a:ea typeface="微软雅黑" panose="020B050302020402020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B5628BFC-E4DC-493A-B1A2-89F14F01C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40" y="994976"/>
            <a:ext cx="6505575" cy="55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1" y="1227675"/>
            <a:ext cx="9488235" cy="4269706"/>
          </a:xfrm>
          <a:prstGeom prst="rect">
            <a:avLst/>
          </a:prstGeom>
        </p:spPr>
      </p:pic>
      <p:pic>
        <p:nvPicPr>
          <p:cNvPr id="2" name="图片 3" descr="叶子">
            <a:extLst>
              <a:ext uri="{FF2B5EF4-FFF2-40B4-BE49-F238E27FC236}">
                <a16:creationId xmlns:a16="http://schemas.microsoft.com/office/drawing/2014/main" xmlns="" id="{79ECEA68-1BE0-4509-A5ED-D72FE761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495" y="-9525"/>
            <a:ext cx="2252980" cy="1677670"/>
          </a:xfrm>
          <a:prstGeom prst="rect">
            <a:avLst/>
          </a:prstGeom>
        </p:spPr>
      </p:pic>
      <p:pic>
        <p:nvPicPr>
          <p:cNvPr id="3" name="图片 4" descr="花">
            <a:extLst>
              <a:ext uri="{FF2B5EF4-FFF2-40B4-BE49-F238E27FC236}">
                <a16:creationId xmlns:a16="http://schemas.microsoft.com/office/drawing/2014/main" xmlns="" id="{94679CDF-E6D1-495B-A376-1F467C6D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5189855"/>
            <a:ext cx="1343660" cy="1758950"/>
          </a:xfrm>
          <a:prstGeom prst="rect">
            <a:avLst/>
          </a:prstGeom>
        </p:spPr>
      </p:pic>
      <p:grpSp>
        <p:nvGrpSpPr>
          <p:cNvPr id="4" name="组合 1">
            <a:extLst>
              <a:ext uri="{FF2B5EF4-FFF2-40B4-BE49-F238E27FC236}">
                <a16:creationId xmlns:a16="http://schemas.microsoft.com/office/drawing/2014/main" xmlns="" id="{8D5FDBB0-8EFC-4EFC-9A2E-02C2E7B59A2A}"/>
              </a:ext>
            </a:extLst>
          </p:cNvPr>
          <p:cNvGrpSpPr/>
          <p:nvPr/>
        </p:nvGrpSpPr>
        <p:grpSpPr>
          <a:xfrm>
            <a:off x="-6350" y="307975"/>
            <a:ext cx="3248660" cy="499110"/>
            <a:chOff x="-35" y="638"/>
            <a:chExt cx="5116" cy="786"/>
          </a:xfrm>
          <a:solidFill>
            <a:srgbClr val="6D986A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6172C98F-BA04-4EBF-AF3B-6C534035AD95}"/>
                </a:ext>
              </a:extLst>
            </p:cNvPr>
            <p:cNvSpPr/>
            <p:nvPr/>
          </p:nvSpPr>
          <p:spPr>
            <a:xfrm>
              <a:off x="-35" y="638"/>
              <a:ext cx="4613" cy="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FBD53692-C9B4-477C-9C7E-7C0A618FCF1F}"/>
                </a:ext>
              </a:extLst>
            </p:cNvPr>
            <p:cNvSpPr/>
            <p:nvPr/>
          </p:nvSpPr>
          <p:spPr>
            <a:xfrm rot="5400000">
              <a:off x="4436" y="779"/>
              <a:ext cx="787" cy="5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55F4A23-12B9-4B98-8EA8-66726DA9FAF3}"/>
              </a:ext>
            </a:extLst>
          </p:cNvPr>
          <p:cNvSpPr/>
          <p:nvPr/>
        </p:nvSpPr>
        <p:spPr>
          <a:xfrm>
            <a:off x="106998" y="354472"/>
            <a:ext cx="2702242" cy="38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流程圖</a:t>
            </a:r>
            <a:endParaRPr lang="zh-CN" altLang="en-US" sz="2800" b="1" dirty="0">
              <a:solidFill>
                <a:schemeClr val="bg1"/>
              </a:solidFill>
              <a:latin typeface="方正清刻本悦宋简体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03477" y="1286129"/>
            <a:ext cx="432476" cy="27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454718" y="1286129"/>
            <a:ext cx="348759" cy="27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cxnSpLocks/>
            <a:stCxn id="11" idx="2"/>
          </p:cNvCxnSpPr>
          <p:nvPr/>
        </p:nvCxnSpPr>
        <p:spPr>
          <a:xfrm flipH="1">
            <a:off x="9295365" y="1559678"/>
            <a:ext cx="724350" cy="604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8780483" y="1567403"/>
            <a:ext cx="888770" cy="31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A382B808-D1A2-4A1B-81DB-C35FA7F255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40" t="27260" r="29962" b="35000"/>
          <a:stretch/>
        </p:blipFill>
        <p:spPr>
          <a:xfrm>
            <a:off x="3041790" y="1668145"/>
            <a:ext cx="5716417" cy="29672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7BBBE8A2-BEEE-422A-A8F4-CF04786AF7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536" t="27101" r="20321" b="13575"/>
          <a:stretch/>
        </p:blipFill>
        <p:spPr>
          <a:xfrm>
            <a:off x="1841517" y="1878897"/>
            <a:ext cx="7454553" cy="40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animBg="1"/>
      <p:bldP spid="11" grpId="2" animBg="1"/>
      <p:bldP spid="14" grpId="0" animBg="1"/>
      <p:bldP spid="1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叶子">
            <a:extLst>
              <a:ext uri="{FF2B5EF4-FFF2-40B4-BE49-F238E27FC236}">
                <a16:creationId xmlns:a16="http://schemas.microsoft.com/office/drawing/2014/main" xmlns="" id="{C10C5798-D18C-47E7-B58E-43DCA1E0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5" y="-9525"/>
            <a:ext cx="2252980" cy="1677670"/>
          </a:xfrm>
          <a:prstGeom prst="rect">
            <a:avLst/>
          </a:prstGeom>
        </p:spPr>
      </p:pic>
      <p:pic>
        <p:nvPicPr>
          <p:cNvPr id="3" name="图片 4" descr="花">
            <a:extLst>
              <a:ext uri="{FF2B5EF4-FFF2-40B4-BE49-F238E27FC236}">
                <a16:creationId xmlns:a16="http://schemas.microsoft.com/office/drawing/2014/main" xmlns="" id="{97319360-F366-4EBF-8100-9BB07E89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5"/>
            <a:ext cx="1343660" cy="1758950"/>
          </a:xfrm>
          <a:prstGeom prst="rect">
            <a:avLst/>
          </a:prstGeom>
        </p:spPr>
      </p:pic>
      <p:grpSp>
        <p:nvGrpSpPr>
          <p:cNvPr id="4" name="组合 1">
            <a:extLst>
              <a:ext uri="{FF2B5EF4-FFF2-40B4-BE49-F238E27FC236}">
                <a16:creationId xmlns:a16="http://schemas.microsoft.com/office/drawing/2014/main" xmlns="" id="{BE47E415-4889-44C5-B407-081659AFFB92}"/>
              </a:ext>
            </a:extLst>
          </p:cNvPr>
          <p:cNvGrpSpPr/>
          <p:nvPr/>
        </p:nvGrpSpPr>
        <p:grpSpPr>
          <a:xfrm>
            <a:off x="-6350" y="307975"/>
            <a:ext cx="3248660" cy="499110"/>
            <a:chOff x="-35" y="638"/>
            <a:chExt cx="5116" cy="786"/>
          </a:xfrm>
          <a:solidFill>
            <a:srgbClr val="6D986A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DF758F09-952D-46FD-9390-5D6D78D44BE7}"/>
                </a:ext>
              </a:extLst>
            </p:cNvPr>
            <p:cNvSpPr/>
            <p:nvPr/>
          </p:nvSpPr>
          <p:spPr>
            <a:xfrm>
              <a:off x="-35" y="638"/>
              <a:ext cx="4613" cy="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F29E3E43-5B05-4907-9B54-639394041DF2}"/>
                </a:ext>
              </a:extLst>
            </p:cNvPr>
            <p:cNvSpPr/>
            <p:nvPr/>
          </p:nvSpPr>
          <p:spPr>
            <a:xfrm rot="5400000">
              <a:off x="4436" y="779"/>
              <a:ext cx="787" cy="5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77F8122-FACB-41C1-B2E6-804991B9FD14}"/>
              </a:ext>
            </a:extLst>
          </p:cNvPr>
          <p:cNvSpPr/>
          <p:nvPr/>
        </p:nvSpPr>
        <p:spPr>
          <a:xfrm>
            <a:off x="106998" y="354472"/>
            <a:ext cx="2702242" cy="38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流程圖</a:t>
            </a:r>
            <a:endParaRPr lang="zh-CN" altLang="en-US" sz="2800" b="1" dirty="0">
              <a:solidFill>
                <a:schemeClr val="bg1"/>
              </a:solidFill>
              <a:latin typeface="方正清刻本悦宋简体"/>
              <a:ea typeface="微软雅黑" panose="020B050302020402020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B4B44EE-508C-4284-BA9C-0158FCC926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66" r="72266" b="65278"/>
          <a:stretch/>
        </p:blipFill>
        <p:spPr>
          <a:xfrm>
            <a:off x="755015" y="1485900"/>
            <a:ext cx="6351502" cy="26479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BB5B3B0-B800-4F69-9C9F-B4399F9D63C5}"/>
              </a:ext>
            </a:extLst>
          </p:cNvPr>
          <p:cNvSpPr/>
          <p:nvPr/>
        </p:nvSpPr>
        <p:spPr>
          <a:xfrm>
            <a:off x="1072803" y="271968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登入後的畫面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7A9476AA-89E6-4FD0-A5F3-70E066FD60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06" r="74922" b="65787"/>
          <a:stretch/>
        </p:blipFill>
        <p:spPr>
          <a:xfrm>
            <a:off x="2181225" y="1816734"/>
            <a:ext cx="6112204" cy="27292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EE18E1D-9B18-4658-B678-54245ECFE60F}"/>
              </a:ext>
            </a:extLst>
          </p:cNvPr>
          <p:cNvSpPr/>
          <p:nvPr/>
        </p:nvSpPr>
        <p:spPr>
          <a:xfrm>
            <a:off x="5342054" y="3181350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選擇商品及數量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6DACDA2F-4726-4A3E-B0B9-E3FF3351D4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06" r="73404" b="67500"/>
          <a:stretch/>
        </p:blipFill>
        <p:spPr>
          <a:xfrm>
            <a:off x="1337310" y="1863408"/>
            <a:ext cx="7368976" cy="283561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623B18D-DD7D-4D87-A99C-71779BF4EA3D}"/>
              </a:ext>
            </a:extLst>
          </p:cNvPr>
          <p:cNvSpPr/>
          <p:nvPr/>
        </p:nvSpPr>
        <p:spPr>
          <a:xfrm>
            <a:off x="6330033" y="2278400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看到自己訂單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8345F0B7-FF88-4530-9B9E-131476464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66" r="72266" b="65278"/>
          <a:stretch/>
        </p:blipFill>
        <p:spPr>
          <a:xfrm>
            <a:off x="1522316" y="2164079"/>
            <a:ext cx="6985937" cy="291244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AA73C90-5333-4426-8F9D-3469CCB510FD}"/>
              </a:ext>
            </a:extLst>
          </p:cNvPr>
          <p:cNvSpPr/>
          <p:nvPr/>
        </p:nvSpPr>
        <p:spPr>
          <a:xfrm>
            <a:off x="4469760" y="2957810"/>
            <a:ext cx="1712943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7085AEB1-FD71-4AC9-A395-3902EFA829C6}"/>
              </a:ext>
            </a:extLst>
          </p:cNvPr>
          <p:cNvCxnSpPr>
            <a:stCxn id="30" idx="2"/>
          </p:cNvCxnSpPr>
          <p:nvPr/>
        </p:nvCxnSpPr>
        <p:spPr>
          <a:xfrm>
            <a:off x="5326232" y="3443585"/>
            <a:ext cx="1003801" cy="624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98BEF19-22F2-4010-A6FA-EDB0F21901E2}"/>
              </a:ext>
            </a:extLst>
          </p:cNvPr>
          <p:cNvSpPr/>
          <p:nvPr/>
        </p:nvSpPr>
        <p:spPr>
          <a:xfrm>
            <a:off x="1481023" y="4216913"/>
            <a:ext cx="49544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可以看到自己的領取碼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4B185A11-5F5F-4D43-9F13-9307349B75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307" r="84295" b="66801"/>
          <a:stretch/>
        </p:blipFill>
        <p:spPr>
          <a:xfrm>
            <a:off x="6362412" y="3345100"/>
            <a:ext cx="5057760" cy="34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/>
      <p:bldP spid="11" grpId="1"/>
      <p:bldP spid="16" grpId="0"/>
      <p:bldP spid="16" grpId="1"/>
      <p:bldP spid="24" grpId="0"/>
      <p:bldP spid="24" grpId="1"/>
      <p:bldP spid="30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叶子">
            <a:extLst>
              <a:ext uri="{FF2B5EF4-FFF2-40B4-BE49-F238E27FC236}">
                <a16:creationId xmlns:a16="http://schemas.microsoft.com/office/drawing/2014/main" xmlns="" id="{0AF7E94E-FCD6-4AA4-8A8B-AF373C77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5" y="-9525"/>
            <a:ext cx="2252980" cy="1677670"/>
          </a:xfrm>
          <a:prstGeom prst="rect">
            <a:avLst/>
          </a:prstGeom>
        </p:spPr>
      </p:pic>
      <p:pic>
        <p:nvPicPr>
          <p:cNvPr id="3" name="图片 4" descr="花">
            <a:extLst>
              <a:ext uri="{FF2B5EF4-FFF2-40B4-BE49-F238E27FC236}">
                <a16:creationId xmlns:a16="http://schemas.microsoft.com/office/drawing/2014/main" xmlns="" id="{BEA38099-3BA8-4902-A663-423B0AA5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5"/>
            <a:ext cx="1343660" cy="1758950"/>
          </a:xfrm>
          <a:prstGeom prst="rect">
            <a:avLst/>
          </a:prstGeom>
        </p:spPr>
      </p:pic>
      <p:grpSp>
        <p:nvGrpSpPr>
          <p:cNvPr id="4" name="组合 1">
            <a:extLst>
              <a:ext uri="{FF2B5EF4-FFF2-40B4-BE49-F238E27FC236}">
                <a16:creationId xmlns:a16="http://schemas.microsoft.com/office/drawing/2014/main" xmlns="" id="{14409A81-BFC7-4680-9E62-99C1E1C73A3C}"/>
              </a:ext>
            </a:extLst>
          </p:cNvPr>
          <p:cNvGrpSpPr/>
          <p:nvPr/>
        </p:nvGrpSpPr>
        <p:grpSpPr>
          <a:xfrm>
            <a:off x="-6350" y="307975"/>
            <a:ext cx="3248660" cy="499110"/>
            <a:chOff x="-35" y="638"/>
            <a:chExt cx="5116" cy="786"/>
          </a:xfrm>
          <a:solidFill>
            <a:srgbClr val="6D986A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7E613A4-DBF0-4CCB-ABEB-A59952E21975}"/>
                </a:ext>
              </a:extLst>
            </p:cNvPr>
            <p:cNvSpPr/>
            <p:nvPr/>
          </p:nvSpPr>
          <p:spPr>
            <a:xfrm>
              <a:off x="-35" y="638"/>
              <a:ext cx="4613" cy="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B4C5DE58-BC1D-4060-80DA-824B218128D1}"/>
                </a:ext>
              </a:extLst>
            </p:cNvPr>
            <p:cNvSpPr/>
            <p:nvPr/>
          </p:nvSpPr>
          <p:spPr>
            <a:xfrm rot="5400000">
              <a:off x="4436" y="779"/>
              <a:ext cx="787" cy="5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1015CFC-C8FE-449F-A684-36B291BB1FA1}"/>
              </a:ext>
            </a:extLst>
          </p:cNvPr>
          <p:cNvSpPr/>
          <p:nvPr/>
        </p:nvSpPr>
        <p:spPr>
          <a:xfrm>
            <a:off x="106998" y="354472"/>
            <a:ext cx="2702242" cy="38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成品構想</a:t>
            </a:r>
            <a:endParaRPr lang="zh-CN" altLang="en-US" sz="2800" b="1" dirty="0">
              <a:solidFill>
                <a:schemeClr val="bg1"/>
              </a:solidFill>
              <a:latin typeface="方正清刻本悦宋简体"/>
              <a:ea typeface="微软雅黑" panose="020B0503020204020204" charset="-122"/>
            </a:endParaRPr>
          </a:p>
        </p:txBody>
      </p:sp>
      <p:pic>
        <p:nvPicPr>
          <p:cNvPr id="9" name="圖片 8" descr="一張含有 廣場 的圖片&#10;&#10;自動產生的描述">
            <a:extLst>
              <a:ext uri="{FF2B5EF4-FFF2-40B4-BE49-F238E27FC236}">
                <a16:creationId xmlns:a16="http://schemas.microsoft.com/office/drawing/2014/main" xmlns="" id="{3E4A6B5C-E2BB-4930-BD38-F8302BBAC8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6" t="5972" r="7500" b="6323"/>
          <a:stretch/>
        </p:blipFill>
        <p:spPr>
          <a:xfrm>
            <a:off x="1543878" y="1066801"/>
            <a:ext cx="9104243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叶子">
            <a:extLst>
              <a:ext uri="{FF2B5EF4-FFF2-40B4-BE49-F238E27FC236}">
                <a16:creationId xmlns:a16="http://schemas.microsoft.com/office/drawing/2014/main" xmlns="" id="{0AF7E94E-FCD6-4AA4-8A8B-AF373C77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5" y="-9525"/>
            <a:ext cx="2252980" cy="1677670"/>
          </a:xfrm>
          <a:prstGeom prst="rect">
            <a:avLst/>
          </a:prstGeom>
        </p:spPr>
      </p:pic>
      <p:pic>
        <p:nvPicPr>
          <p:cNvPr id="3" name="图片 4" descr="花">
            <a:extLst>
              <a:ext uri="{FF2B5EF4-FFF2-40B4-BE49-F238E27FC236}">
                <a16:creationId xmlns:a16="http://schemas.microsoft.com/office/drawing/2014/main" xmlns="" id="{BEA38099-3BA8-4902-A663-423B0AA5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5"/>
            <a:ext cx="1343660" cy="1758950"/>
          </a:xfrm>
          <a:prstGeom prst="rect">
            <a:avLst/>
          </a:prstGeom>
        </p:spPr>
      </p:pic>
      <p:grpSp>
        <p:nvGrpSpPr>
          <p:cNvPr id="4" name="组合 1">
            <a:extLst>
              <a:ext uri="{FF2B5EF4-FFF2-40B4-BE49-F238E27FC236}">
                <a16:creationId xmlns:a16="http://schemas.microsoft.com/office/drawing/2014/main" xmlns="" id="{14409A81-BFC7-4680-9E62-99C1E1C73A3C}"/>
              </a:ext>
            </a:extLst>
          </p:cNvPr>
          <p:cNvGrpSpPr/>
          <p:nvPr/>
        </p:nvGrpSpPr>
        <p:grpSpPr>
          <a:xfrm>
            <a:off x="-6350" y="307975"/>
            <a:ext cx="3248660" cy="499110"/>
            <a:chOff x="-35" y="638"/>
            <a:chExt cx="5116" cy="786"/>
          </a:xfrm>
          <a:solidFill>
            <a:srgbClr val="6D986A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7E613A4-DBF0-4CCB-ABEB-A59952E21975}"/>
                </a:ext>
              </a:extLst>
            </p:cNvPr>
            <p:cNvSpPr/>
            <p:nvPr/>
          </p:nvSpPr>
          <p:spPr>
            <a:xfrm>
              <a:off x="-35" y="638"/>
              <a:ext cx="4613" cy="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B4C5DE58-BC1D-4060-80DA-824B218128D1}"/>
                </a:ext>
              </a:extLst>
            </p:cNvPr>
            <p:cNvSpPr/>
            <p:nvPr/>
          </p:nvSpPr>
          <p:spPr>
            <a:xfrm rot="5400000">
              <a:off x="4436" y="779"/>
              <a:ext cx="787" cy="5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1015CFC-C8FE-449F-A684-36B291BB1FA1}"/>
              </a:ext>
            </a:extLst>
          </p:cNvPr>
          <p:cNvSpPr/>
          <p:nvPr/>
        </p:nvSpPr>
        <p:spPr>
          <a:xfrm>
            <a:off x="106998" y="354472"/>
            <a:ext cx="2702242" cy="38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 smtClean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Arduino</a:t>
            </a:r>
            <a:r>
              <a:rPr lang="zh-TW" altLang="en-US" sz="2400" b="1" dirty="0" smtClean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電路接</a:t>
            </a:r>
            <a:r>
              <a:rPr lang="zh-TW" altLang="en-US" sz="2400" b="1" dirty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線</a:t>
            </a:r>
            <a:endParaRPr lang="zh-CN" altLang="en-US" sz="2400" b="1" dirty="0">
              <a:solidFill>
                <a:schemeClr val="bg1"/>
              </a:solidFill>
              <a:latin typeface="方正清刻本悦宋简体"/>
              <a:ea typeface="微软雅黑" panose="020B050302020402020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3BE76374-1341-4122-B993-61B66B7DC2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5494" r="23043" b="2733"/>
          <a:stretch/>
        </p:blipFill>
        <p:spPr>
          <a:xfrm>
            <a:off x="2809240" y="994704"/>
            <a:ext cx="7333060" cy="54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6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叶子">
            <a:extLst>
              <a:ext uri="{FF2B5EF4-FFF2-40B4-BE49-F238E27FC236}">
                <a16:creationId xmlns:a16="http://schemas.microsoft.com/office/drawing/2014/main" xmlns="" id="{0AF7E94E-FCD6-4AA4-8A8B-AF373C77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5" y="-9525"/>
            <a:ext cx="2252980" cy="1677670"/>
          </a:xfrm>
          <a:prstGeom prst="rect">
            <a:avLst/>
          </a:prstGeom>
        </p:spPr>
      </p:pic>
      <p:pic>
        <p:nvPicPr>
          <p:cNvPr id="3" name="图片 4" descr="花">
            <a:extLst>
              <a:ext uri="{FF2B5EF4-FFF2-40B4-BE49-F238E27FC236}">
                <a16:creationId xmlns:a16="http://schemas.microsoft.com/office/drawing/2014/main" xmlns="" id="{BEA38099-3BA8-4902-A663-423B0AA5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5"/>
            <a:ext cx="1343660" cy="1758950"/>
          </a:xfrm>
          <a:prstGeom prst="rect">
            <a:avLst/>
          </a:prstGeom>
        </p:spPr>
      </p:pic>
      <p:grpSp>
        <p:nvGrpSpPr>
          <p:cNvPr id="4" name="组合 1">
            <a:extLst>
              <a:ext uri="{FF2B5EF4-FFF2-40B4-BE49-F238E27FC236}">
                <a16:creationId xmlns:a16="http://schemas.microsoft.com/office/drawing/2014/main" xmlns="" id="{14409A81-BFC7-4680-9E62-99C1E1C73A3C}"/>
              </a:ext>
            </a:extLst>
          </p:cNvPr>
          <p:cNvGrpSpPr/>
          <p:nvPr/>
        </p:nvGrpSpPr>
        <p:grpSpPr>
          <a:xfrm>
            <a:off x="-6350" y="307975"/>
            <a:ext cx="3248660" cy="499110"/>
            <a:chOff x="-35" y="638"/>
            <a:chExt cx="5116" cy="786"/>
          </a:xfrm>
          <a:solidFill>
            <a:srgbClr val="6D986A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7E613A4-DBF0-4CCB-ABEB-A59952E21975}"/>
                </a:ext>
              </a:extLst>
            </p:cNvPr>
            <p:cNvSpPr/>
            <p:nvPr/>
          </p:nvSpPr>
          <p:spPr>
            <a:xfrm>
              <a:off x="-35" y="638"/>
              <a:ext cx="4613" cy="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B4C5DE58-BC1D-4060-80DA-824B218128D1}"/>
                </a:ext>
              </a:extLst>
            </p:cNvPr>
            <p:cNvSpPr/>
            <p:nvPr/>
          </p:nvSpPr>
          <p:spPr>
            <a:xfrm rot="5400000">
              <a:off x="4436" y="779"/>
              <a:ext cx="787" cy="5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1015CFC-C8FE-449F-A684-36B291BB1FA1}"/>
              </a:ext>
            </a:extLst>
          </p:cNvPr>
          <p:cNvSpPr/>
          <p:nvPr/>
        </p:nvSpPr>
        <p:spPr>
          <a:xfrm>
            <a:off x="106998" y="354472"/>
            <a:ext cx="2702242" cy="38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方正清刻本悦宋简体"/>
                <a:ea typeface="微软雅黑" panose="020B0503020204020204" charset="-122"/>
              </a:rPr>
              <a:t>成品實照</a:t>
            </a:r>
            <a:endParaRPr lang="zh-CN" altLang="en-US" sz="2800" b="1" dirty="0">
              <a:solidFill>
                <a:schemeClr val="bg1"/>
              </a:solidFill>
              <a:latin typeface="方正清刻本悦宋简体"/>
              <a:ea typeface="微软雅黑" panose="020B050302020402020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33" y="1788763"/>
            <a:ext cx="5628188" cy="395119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4208" r="1896" b="2067"/>
          <a:stretch/>
        </p:blipFill>
        <p:spPr>
          <a:xfrm>
            <a:off x="466406" y="1788763"/>
            <a:ext cx="5812258" cy="36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165</Words>
  <Application>Microsoft Office PowerPoint</Application>
  <PresentationFormat>寬螢幕</PresentationFormat>
  <Paragraphs>28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微软雅黑</vt:lpstr>
      <vt:lpstr>Microsoft YaHei UI</vt:lpstr>
      <vt:lpstr>宋体</vt:lpstr>
      <vt:lpstr>方正兰亭中粗黑_GBK</vt:lpstr>
      <vt:lpstr>方正兰亭纤黑简体</vt:lpstr>
      <vt:lpstr>方正清刻本悦宋简体</vt:lpstr>
      <vt:lpstr>等线</vt:lpstr>
      <vt:lpstr>新細明體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莊晴棻</cp:lastModifiedBy>
  <cp:revision>167</cp:revision>
  <dcterms:created xsi:type="dcterms:W3CDTF">2017-10-30T12:45:31Z</dcterms:created>
  <dcterms:modified xsi:type="dcterms:W3CDTF">2020-12-21T10:17:08Z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