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266" r:id="rId4"/>
    <p:sldId id="297" r:id="rId5"/>
    <p:sldId id="268" r:id="rId6"/>
    <p:sldId id="286" r:id="rId7"/>
    <p:sldId id="288" r:id="rId8"/>
    <p:sldId id="287" r:id="rId9"/>
    <p:sldId id="267" r:id="rId10"/>
    <p:sldId id="2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54A"/>
    <a:srgbClr val="2E2E3F"/>
    <a:srgbClr val="C20316"/>
    <a:srgbClr val="C7020C"/>
    <a:srgbClr val="FAEED8"/>
    <a:srgbClr val="FFF9D2"/>
    <a:srgbClr val="E90000"/>
    <a:srgbClr val="9E211B"/>
    <a:srgbClr val="FF9409"/>
    <a:srgbClr val="E3D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55F86-CAFB-483B-8D0D-A7F97928297D}" type="datetimeFigureOut">
              <a:rPr lang="zh-CN" altLang="en-US" smtClean="0"/>
              <a:t>2020/12/25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2DF39-431D-4994-B3BB-94012333A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6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98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022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8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001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39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29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09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1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DF39-431D-4994-B3BB-94012333A8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3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65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490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28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13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2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30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050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1513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134110" y="6545425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77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hf hdr="0"/>
  <p:txStyles>
    <p:titleStyle>
      <a:lvl1pPr algn="l" defTabSz="914380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0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56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4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4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2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15" indent="-228595" algn="l" defTabSz="91438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9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0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8" algn="l" defTabSz="9143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三角形 3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sp>
        <p:nvSpPr>
          <p:cNvPr id="6" name="任意形状 5"/>
          <p:cNvSpPr/>
          <p:nvPr/>
        </p:nvSpPr>
        <p:spPr>
          <a:xfrm rot="10800000">
            <a:off x="-30786" y="0"/>
            <a:ext cx="9574308" cy="6897089"/>
          </a:xfrm>
          <a:custGeom>
            <a:avLst/>
            <a:gdLst>
              <a:gd name="connsiteX0" fmla="*/ 4177553 w 4177553"/>
              <a:gd name="connsiteY0" fmla="*/ 3013636 h 3013636"/>
              <a:gd name="connsiteX1" fmla="*/ 2743200 w 4177553"/>
              <a:gd name="connsiteY1" fmla="*/ 3013636 h 3013636"/>
              <a:gd name="connsiteX2" fmla="*/ 0 w 4177553"/>
              <a:gd name="connsiteY2" fmla="*/ 648808 h 3013636"/>
              <a:gd name="connsiteX3" fmla="*/ 0 w 4177553"/>
              <a:gd name="connsiteY3" fmla="*/ 0 h 3013636"/>
              <a:gd name="connsiteX4" fmla="*/ 4177553 w 4177553"/>
              <a:gd name="connsiteY4" fmla="*/ 0 h 3013636"/>
              <a:gd name="connsiteX5" fmla="*/ 4177553 w 4177553"/>
              <a:gd name="connsiteY5" fmla="*/ 3013636 h 3013636"/>
              <a:gd name="connsiteX0" fmla="*/ 4183429 w 4183429"/>
              <a:gd name="connsiteY0" fmla="*/ 3013636 h 3013636"/>
              <a:gd name="connsiteX1" fmla="*/ 2749076 w 4183429"/>
              <a:gd name="connsiteY1" fmla="*/ 3013636 h 3013636"/>
              <a:gd name="connsiteX2" fmla="*/ 0 w 4183429"/>
              <a:gd name="connsiteY2" fmla="*/ 319774 h 3013636"/>
              <a:gd name="connsiteX3" fmla="*/ 5876 w 4183429"/>
              <a:gd name="connsiteY3" fmla="*/ 0 h 3013636"/>
              <a:gd name="connsiteX4" fmla="*/ 4183429 w 4183429"/>
              <a:gd name="connsiteY4" fmla="*/ 0 h 3013636"/>
              <a:gd name="connsiteX5" fmla="*/ 4183429 w 4183429"/>
              <a:gd name="connsiteY5" fmla="*/ 3013636 h 301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3429" h="3013636">
                <a:moveTo>
                  <a:pt x="4183429" y="3013636"/>
                </a:moveTo>
                <a:lnTo>
                  <a:pt x="2749076" y="3013636"/>
                </a:lnTo>
                <a:lnTo>
                  <a:pt x="0" y="319774"/>
                </a:lnTo>
                <a:lnTo>
                  <a:pt x="5876" y="0"/>
                </a:lnTo>
                <a:lnTo>
                  <a:pt x="4183429" y="0"/>
                </a:lnTo>
                <a:lnTo>
                  <a:pt x="4183429" y="3013636"/>
                </a:lnTo>
                <a:close/>
              </a:path>
            </a:pathLst>
          </a:custGeom>
          <a:solidFill>
            <a:srgbClr val="2E2E3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三角形 2"/>
          <p:cNvSpPr/>
          <p:nvPr/>
        </p:nvSpPr>
        <p:spPr>
          <a:xfrm>
            <a:off x="-30787" y="4532262"/>
            <a:ext cx="2743200" cy="236482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F78B57-7465-44A8-9891-07E030845F5A}"/>
              </a:ext>
            </a:extLst>
          </p:cNvPr>
          <p:cNvSpPr txBox="1"/>
          <p:nvPr/>
        </p:nvSpPr>
        <p:spPr>
          <a:xfrm>
            <a:off x="430306" y="2617449"/>
            <a:ext cx="6125036" cy="11060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6000" b="1" noProof="0" dirty="0">
                <a:solidFill>
                  <a:schemeClr val="bg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智慧紅綠燈</a:t>
            </a:r>
            <a:endParaRPr kumimoji="0" lang="zh-CN" altLang="en-US" sz="60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93491B-C64C-4CA9-8013-1678987DE561}"/>
              </a:ext>
            </a:extLst>
          </p:cNvPr>
          <p:cNvSpPr txBox="1"/>
          <p:nvPr/>
        </p:nvSpPr>
        <p:spPr>
          <a:xfrm>
            <a:off x="1957748" y="5277770"/>
            <a:ext cx="6125036" cy="14828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aiti TC" panose="02010600040101010101" pitchFamily="2" charset="-120"/>
                <a:ea typeface="Kaiti TC" panose="02010600040101010101" pitchFamily="2" charset="-120"/>
              </a:rPr>
              <a:t>指導老師：林浩仁</a:t>
            </a:r>
            <a:r>
              <a:rPr kumimoji="0" lang="zh-TW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aiti TC" panose="02010600040101010101" pitchFamily="2" charset="-120"/>
                <a:ea typeface="Kaiti TC" panose="02010600040101010101" pitchFamily="2" charset="-120"/>
              </a:rPr>
              <a:t> 老師</a:t>
            </a:r>
            <a:endParaRPr kumimoji="0" lang="en-US" altLang="zh-TW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dirty="0">
                <a:solidFill>
                  <a:schemeClr val="bg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專題組員：資工四</a:t>
            </a:r>
            <a:r>
              <a:rPr lang="en-US" altLang="zh-TW" sz="2000" dirty="0">
                <a:solidFill>
                  <a:schemeClr val="bg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A</a:t>
            </a:r>
            <a:r>
              <a:rPr lang="zh-TW" altLang="en-US" sz="2000" dirty="0">
                <a:solidFill>
                  <a:schemeClr val="bg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 呂紹瑜</a:t>
            </a:r>
            <a:endParaRPr lang="en-US" altLang="zh-TW" sz="2000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aiti TC" panose="02010600040101010101" pitchFamily="2" charset="-120"/>
                <a:ea typeface="Kaiti TC" panose="02010600040101010101" pitchFamily="2" charset="-120"/>
              </a:rPr>
              <a:t>	</a:t>
            </a:r>
            <a:r>
              <a:rPr kumimoji="0" lang="zh-TW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aiti TC" panose="02010600040101010101" pitchFamily="2" charset="-120"/>
                <a:ea typeface="Kaiti TC" panose="02010600040101010101" pitchFamily="2" charset="-120"/>
              </a:rPr>
              <a:t>      </a:t>
            </a:r>
            <a:r>
              <a: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aiti TC" panose="02010600040101010101" pitchFamily="2" charset="-120"/>
                <a:ea typeface="Kaiti TC" panose="02010600040101010101" pitchFamily="2" charset="-120"/>
              </a:rPr>
              <a:t>資工四</a:t>
            </a:r>
            <a:r>
              <a:rPr kumimoji="0" lang="en-US" altLang="zh-CN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aiti TC" panose="02010600040101010101" pitchFamily="2" charset="-120"/>
                <a:ea typeface="Kaiti TC" panose="02010600040101010101" pitchFamily="2" charset="-120"/>
              </a:rPr>
              <a:t>A</a:t>
            </a:r>
            <a:r>
              <a:rPr kumimoji="0" lang="zh-TW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aiti TC" panose="02010600040101010101" pitchFamily="2" charset="-120"/>
                <a:ea typeface="Kaiti TC" panose="02010600040101010101" pitchFamily="2" charset="-120"/>
              </a:rPr>
              <a:t> 陳彥瑜</a:t>
            </a:r>
            <a:endParaRPr kumimoji="0" lang="en-US" altLang="zh-TW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bg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	</a:t>
            </a:r>
            <a:r>
              <a:rPr lang="zh-TW" altLang="en-US" sz="2000" dirty="0">
                <a:solidFill>
                  <a:schemeClr val="bg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      </a:t>
            </a:r>
            <a:r>
              <a:rPr lang="zh-CN" altLang="en-US" sz="2000" dirty="0">
                <a:solidFill>
                  <a:schemeClr val="bg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資工四</a:t>
            </a:r>
            <a:r>
              <a:rPr lang="en-US" altLang="zh-CN" sz="2000" dirty="0">
                <a:solidFill>
                  <a:schemeClr val="bg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B </a:t>
            </a:r>
            <a:r>
              <a:rPr lang="zh-CN" altLang="en-US" sz="2000" dirty="0">
                <a:solidFill>
                  <a:schemeClr val="bg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郭威廷</a:t>
            </a: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41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三角形 2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sp>
        <p:nvSpPr>
          <p:cNvPr id="4" name="任意形状 3"/>
          <p:cNvSpPr/>
          <p:nvPr/>
        </p:nvSpPr>
        <p:spPr>
          <a:xfrm rot="10800000">
            <a:off x="-1" y="-39089"/>
            <a:ext cx="9574308" cy="6897089"/>
          </a:xfrm>
          <a:custGeom>
            <a:avLst/>
            <a:gdLst>
              <a:gd name="connsiteX0" fmla="*/ 4177553 w 4177553"/>
              <a:gd name="connsiteY0" fmla="*/ 3013636 h 3013636"/>
              <a:gd name="connsiteX1" fmla="*/ 2743200 w 4177553"/>
              <a:gd name="connsiteY1" fmla="*/ 3013636 h 3013636"/>
              <a:gd name="connsiteX2" fmla="*/ 0 w 4177553"/>
              <a:gd name="connsiteY2" fmla="*/ 648808 h 3013636"/>
              <a:gd name="connsiteX3" fmla="*/ 0 w 4177553"/>
              <a:gd name="connsiteY3" fmla="*/ 0 h 3013636"/>
              <a:gd name="connsiteX4" fmla="*/ 4177553 w 4177553"/>
              <a:gd name="connsiteY4" fmla="*/ 0 h 3013636"/>
              <a:gd name="connsiteX5" fmla="*/ 4177553 w 4177553"/>
              <a:gd name="connsiteY5" fmla="*/ 3013636 h 3013636"/>
              <a:gd name="connsiteX0" fmla="*/ 4183429 w 4183429"/>
              <a:gd name="connsiteY0" fmla="*/ 3013636 h 3013636"/>
              <a:gd name="connsiteX1" fmla="*/ 2749076 w 4183429"/>
              <a:gd name="connsiteY1" fmla="*/ 3013636 h 3013636"/>
              <a:gd name="connsiteX2" fmla="*/ 0 w 4183429"/>
              <a:gd name="connsiteY2" fmla="*/ 319774 h 3013636"/>
              <a:gd name="connsiteX3" fmla="*/ 5876 w 4183429"/>
              <a:gd name="connsiteY3" fmla="*/ 0 h 3013636"/>
              <a:gd name="connsiteX4" fmla="*/ 4183429 w 4183429"/>
              <a:gd name="connsiteY4" fmla="*/ 0 h 3013636"/>
              <a:gd name="connsiteX5" fmla="*/ 4183429 w 4183429"/>
              <a:gd name="connsiteY5" fmla="*/ 3013636 h 301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3429" h="3013636">
                <a:moveTo>
                  <a:pt x="4183429" y="3013636"/>
                </a:moveTo>
                <a:lnTo>
                  <a:pt x="2749076" y="3013636"/>
                </a:lnTo>
                <a:lnTo>
                  <a:pt x="0" y="319774"/>
                </a:lnTo>
                <a:lnTo>
                  <a:pt x="5876" y="0"/>
                </a:lnTo>
                <a:lnTo>
                  <a:pt x="4183429" y="0"/>
                </a:lnTo>
                <a:lnTo>
                  <a:pt x="4183429" y="3013636"/>
                </a:lnTo>
                <a:close/>
              </a:path>
            </a:pathLst>
          </a:custGeom>
          <a:solidFill>
            <a:srgbClr val="2E2E3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三角形 4"/>
          <p:cNvSpPr/>
          <p:nvPr/>
        </p:nvSpPr>
        <p:spPr>
          <a:xfrm>
            <a:off x="0" y="4493172"/>
            <a:ext cx="2743200" cy="236482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F78B57-7465-44A8-9891-07E030845F5A}"/>
              </a:ext>
            </a:extLst>
          </p:cNvPr>
          <p:cNvSpPr txBox="1"/>
          <p:nvPr/>
        </p:nvSpPr>
        <p:spPr>
          <a:xfrm>
            <a:off x="1724635" y="2907738"/>
            <a:ext cx="6125036" cy="10569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dirty="0">
                <a:solidFill>
                  <a:schemeClr val="bg1"/>
                </a:solidFill>
                <a:latin typeface="Arial"/>
                <a:ea typeface="微软雅黑"/>
              </a:rPr>
              <a:t>謝謝聆聽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54404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1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sp>
        <p:nvSpPr>
          <p:cNvPr id="3" name="三角形 2"/>
          <p:cNvSpPr/>
          <p:nvPr/>
        </p:nvSpPr>
        <p:spPr>
          <a:xfrm>
            <a:off x="0" y="4493172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F78B57-7465-44A8-9891-07E030845F5A}"/>
              </a:ext>
            </a:extLst>
          </p:cNvPr>
          <p:cNvSpPr txBox="1"/>
          <p:nvPr/>
        </p:nvSpPr>
        <p:spPr>
          <a:xfrm>
            <a:off x="446575" y="362128"/>
            <a:ext cx="6125036" cy="109831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u="none" strike="noStrike" kern="1200" cap="none" spc="0" normalizeH="0" baseline="0" noProof="0" dirty="0">
                <a:ln>
                  <a:noFill/>
                </a:ln>
                <a:solidFill>
                  <a:srgbClr val="2E2E3F"/>
                </a:solidFill>
                <a:effectLst/>
                <a:uLnTx/>
                <a:uFillTx/>
                <a:latin typeface="Kaiti TC" panose="02010600040101010101" pitchFamily="2" charset="-120"/>
                <a:ea typeface="Kaiti TC" panose="02010600040101010101" pitchFamily="2" charset="-120"/>
                <a:cs typeface="Avenir Book Oblique" charset="0"/>
              </a:rPr>
              <a:t>目錄</a:t>
            </a:r>
          </a:p>
        </p:txBody>
      </p:sp>
      <p:grpSp>
        <p:nvGrpSpPr>
          <p:cNvPr id="12" name="组 11"/>
          <p:cNvGrpSpPr/>
          <p:nvPr/>
        </p:nvGrpSpPr>
        <p:grpSpPr>
          <a:xfrm>
            <a:off x="5529464" y="1591063"/>
            <a:ext cx="2084294" cy="468000"/>
            <a:chOff x="5567083" y="1079666"/>
            <a:chExt cx="2084294" cy="975015"/>
          </a:xfrm>
        </p:grpSpPr>
        <p:sp>
          <p:nvSpPr>
            <p:cNvPr id="8" name="矩形 7"/>
            <p:cNvSpPr/>
            <p:nvPr/>
          </p:nvSpPr>
          <p:spPr>
            <a:xfrm>
              <a:off x="5567083" y="1156447"/>
              <a:ext cx="94130" cy="898234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24917" y="1079666"/>
              <a:ext cx="1826460" cy="73189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專題動機</a:t>
              </a:r>
              <a:endParaRPr lang="id-ID" altLang="zh-CN" sz="24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5529464" y="2636067"/>
            <a:ext cx="2084294" cy="468000"/>
            <a:chOff x="5567083" y="1079668"/>
            <a:chExt cx="2084294" cy="975013"/>
          </a:xfrm>
        </p:grpSpPr>
        <p:sp>
          <p:nvSpPr>
            <p:cNvPr id="14" name="矩形 13"/>
            <p:cNvSpPr/>
            <p:nvPr/>
          </p:nvSpPr>
          <p:spPr>
            <a:xfrm>
              <a:off x="5567083" y="1156446"/>
              <a:ext cx="94130" cy="898235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24917" y="1079668"/>
              <a:ext cx="1826460" cy="8229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整體架構</a:t>
              </a:r>
              <a:endParaRPr lang="id-ID" altLang="zh-CN" sz="24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5529464" y="3717080"/>
            <a:ext cx="2084294" cy="468000"/>
            <a:chOff x="5567083" y="1079668"/>
            <a:chExt cx="2084294" cy="975013"/>
          </a:xfrm>
        </p:grpSpPr>
        <p:sp>
          <p:nvSpPr>
            <p:cNvPr id="19" name="矩形 18"/>
            <p:cNvSpPr/>
            <p:nvPr/>
          </p:nvSpPr>
          <p:spPr>
            <a:xfrm>
              <a:off x="5567083" y="1156447"/>
              <a:ext cx="94130" cy="898234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2F78B57-7465-44A8-9891-07E030845F5A}"/>
                </a:ext>
              </a:extLst>
            </p:cNvPr>
            <p:cNvSpPr txBox="1"/>
            <p:nvPr/>
          </p:nvSpPr>
          <p:spPr>
            <a:xfrm>
              <a:off x="5824917" y="1079668"/>
              <a:ext cx="1826460" cy="8226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系統流程</a:t>
              </a:r>
              <a:endParaRPr lang="id-ID" altLang="zh-CN" sz="24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4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D609F4D-219F-4274-9105-29322D460A1A}"/>
              </a:ext>
            </a:extLst>
          </p:cNvPr>
          <p:cNvSpPr/>
          <p:nvPr/>
        </p:nvSpPr>
        <p:spPr>
          <a:xfrm>
            <a:off x="6598296" y="2539478"/>
            <a:ext cx="4222104" cy="101566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在車流量</a:t>
            </a:r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</a:t>
            </a:r>
            <a:r>
              <a:rPr lang="zh-TW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→紅燈的秒數 </a:t>
            </a:r>
            <a:r>
              <a:rPr lang="en-US" altLang="zh-TW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r>
              <a:rPr lang="zh-TW" altLang="en-US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九十秒</a:t>
            </a:r>
            <a:endParaRPr lang="en-US" altLang="zh-TW" sz="2000" b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TW" sz="2000" b="1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在車流量大→紅燈的秒數 </a:t>
            </a:r>
            <a:r>
              <a:rPr lang="en-US" altLang="zh-TW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r>
              <a:rPr lang="zh-TW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九十秒</a:t>
            </a:r>
            <a:endParaRPr lang="en-US" altLang="zh-TW" sz="16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609F4D-219F-4274-9105-29322D460A1A}"/>
              </a:ext>
            </a:extLst>
          </p:cNvPr>
          <p:cNvSpPr/>
          <p:nvPr/>
        </p:nvSpPr>
        <p:spPr>
          <a:xfrm>
            <a:off x="4015962" y="5292628"/>
            <a:ext cx="5655734" cy="76591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TW" altLang="en-US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紅綠燈的秒數無法彈性的調整</a:t>
            </a:r>
            <a:r>
              <a:rPr lang="en-US" altLang="zh-TW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TW" altLang="en-US" sz="2000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造成路口壅塞</a:t>
            </a: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4BCB46C3-6E13-C94C-986D-91CFFB93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82" y="1182413"/>
            <a:ext cx="4973059" cy="3729794"/>
          </a:xfrm>
          <a:prstGeom prst="rect">
            <a:avLst/>
          </a:prstGeom>
        </p:spPr>
      </p:pic>
      <p:sp>
        <p:nvSpPr>
          <p:cNvPr id="29" name="三角形 28">
            <a:extLst>
              <a:ext uri="{FF2B5EF4-FFF2-40B4-BE49-F238E27FC236}">
                <a16:creationId xmlns:a16="http://schemas.microsoft.com/office/drawing/2014/main" id="{4B207198-2142-2849-95FE-F49A29BDDC36}"/>
              </a:ext>
            </a:extLst>
          </p:cNvPr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sp>
        <p:nvSpPr>
          <p:cNvPr id="30" name="三角形 29">
            <a:extLst>
              <a:ext uri="{FF2B5EF4-FFF2-40B4-BE49-F238E27FC236}">
                <a16:creationId xmlns:a16="http://schemas.microsoft.com/office/drawing/2014/main" id="{62C6B130-253C-B04C-B15B-24BF7DE83744}"/>
              </a:ext>
            </a:extLst>
          </p:cNvPr>
          <p:cNvSpPr/>
          <p:nvPr/>
        </p:nvSpPr>
        <p:spPr>
          <a:xfrm>
            <a:off x="0" y="4493172"/>
            <a:ext cx="2743200" cy="2364828"/>
          </a:xfrm>
          <a:prstGeom prst="triangle">
            <a:avLst>
              <a:gd name="adj" fmla="val 0"/>
            </a:avLst>
          </a:prstGeom>
          <a:solidFill>
            <a:srgbClr val="2E2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22">
            <a:extLst>
              <a:ext uri="{FF2B5EF4-FFF2-40B4-BE49-F238E27FC236}">
                <a16:creationId xmlns:a16="http://schemas.microsoft.com/office/drawing/2014/main" id="{A5EC7C86-0648-B144-A45F-59BB81C140D4}"/>
              </a:ext>
            </a:extLst>
          </p:cNvPr>
          <p:cNvGrpSpPr/>
          <p:nvPr/>
        </p:nvGrpSpPr>
        <p:grpSpPr>
          <a:xfrm>
            <a:off x="493128" y="301713"/>
            <a:ext cx="2391584" cy="523220"/>
            <a:chOff x="5567083" y="1079668"/>
            <a:chExt cx="2084294" cy="143467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BA2C9C-7FEF-1C45-9234-5D72F35B2763}"/>
                </a:ext>
              </a:extLst>
            </p:cNvPr>
            <p:cNvSpPr/>
            <p:nvPr/>
          </p:nvSpPr>
          <p:spPr>
            <a:xfrm>
              <a:off x="5567083" y="1156447"/>
              <a:ext cx="78436" cy="1184551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25">
              <a:extLst>
                <a:ext uri="{FF2B5EF4-FFF2-40B4-BE49-F238E27FC236}">
                  <a16:creationId xmlns:a16="http://schemas.microsoft.com/office/drawing/2014/main" id="{A4B6042F-4F97-A64F-A63A-1D946296B6D1}"/>
                </a:ext>
              </a:extLst>
            </p:cNvPr>
            <p:cNvSpPr txBox="1"/>
            <p:nvPr/>
          </p:nvSpPr>
          <p:spPr>
            <a:xfrm>
              <a:off x="5824917" y="1079668"/>
              <a:ext cx="1826460" cy="14346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專題動機</a:t>
              </a:r>
              <a:endParaRPr lang="id-ID" altLang="zh-CN" sz="28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28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任意形状 2"/>
          <p:cNvSpPr/>
          <p:nvPr/>
        </p:nvSpPr>
        <p:spPr>
          <a:xfrm rot="10800000" flipH="1" flipV="1">
            <a:off x="1815588" y="-22136"/>
            <a:ext cx="10376412" cy="6919225"/>
          </a:xfrm>
          <a:custGeom>
            <a:avLst/>
            <a:gdLst>
              <a:gd name="connsiteX0" fmla="*/ 4177553 w 4177553"/>
              <a:gd name="connsiteY0" fmla="*/ 3013636 h 3013636"/>
              <a:gd name="connsiteX1" fmla="*/ 2743200 w 4177553"/>
              <a:gd name="connsiteY1" fmla="*/ 3013636 h 3013636"/>
              <a:gd name="connsiteX2" fmla="*/ 0 w 4177553"/>
              <a:gd name="connsiteY2" fmla="*/ 648808 h 3013636"/>
              <a:gd name="connsiteX3" fmla="*/ 0 w 4177553"/>
              <a:gd name="connsiteY3" fmla="*/ 0 h 3013636"/>
              <a:gd name="connsiteX4" fmla="*/ 4177553 w 4177553"/>
              <a:gd name="connsiteY4" fmla="*/ 0 h 3013636"/>
              <a:gd name="connsiteX5" fmla="*/ 4177553 w 4177553"/>
              <a:gd name="connsiteY5" fmla="*/ 3013636 h 3013636"/>
              <a:gd name="connsiteX0" fmla="*/ 4183429 w 4183429"/>
              <a:gd name="connsiteY0" fmla="*/ 3013636 h 3013636"/>
              <a:gd name="connsiteX1" fmla="*/ 2749076 w 4183429"/>
              <a:gd name="connsiteY1" fmla="*/ 3013636 h 3013636"/>
              <a:gd name="connsiteX2" fmla="*/ 0 w 4183429"/>
              <a:gd name="connsiteY2" fmla="*/ 319774 h 3013636"/>
              <a:gd name="connsiteX3" fmla="*/ 5876 w 4183429"/>
              <a:gd name="connsiteY3" fmla="*/ 0 h 3013636"/>
              <a:gd name="connsiteX4" fmla="*/ 4183429 w 4183429"/>
              <a:gd name="connsiteY4" fmla="*/ 0 h 3013636"/>
              <a:gd name="connsiteX5" fmla="*/ 4183429 w 4183429"/>
              <a:gd name="connsiteY5" fmla="*/ 3013636 h 3013636"/>
              <a:gd name="connsiteX0" fmla="*/ 4533903 w 4533903"/>
              <a:gd name="connsiteY0" fmla="*/ 3023308 h 3023308"/>
              <a:gd name="connsiteX1" fmla="*/ 3099550 w 4533903"/>
              <a:gd name="connsiteY1" fmla="*/ 3023308 h 3023308"/>
              <a:gd name="connsiteX2" fmla="*/ 0 w 4533903"/>
              <a:gd name="connsiteY2" fmla="*/ 0 h 3023308"/>
              <a:gd name="connsiteX3" fmla="*/ 356350 w 4533903"/>
              <a:gd name="connsiteY3" fmla="*/ 9672 h 3023308"/>
              <a:gd name="connsiteX4" fmla="*/ 4533903 w 4533903"/>
              <a:gd name="connsiteY4" fmla="*/ 9672 h 3023308"/>
              <a:gd name="connsiteX5" fmla="*/ 4533903 w 4533903"/>
              <a:gd name="connsiteY5" fmla="*/ 3023308 h 30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3903" h="3023308">
                <a:moveTo>
                  <a:pt x="4533903" y="3023308"/>
                </a:moveTo>
                <a:lnTo>
                  <a:pt x="3099550" y="3023308"/>
                </a:lnTo>
                <a:lnTo>
                  <a:pt x="0" y="0"/>
                </a:lnTo>
                <a:lnTo>
                  <a:pt x="356350" y="9672"/>
                </a:lnTo>
                <a:lnTo>
                  <a:pt x="4533903" y="9672"/>
                </a:lnTo>
                <a:lnTo>
                  <a:pt x="4533903" y="3023308"/>
                </a:lnTo>
                <a:close/>
              </a:path>
            </a:pathLst>
          </a:custGeom>
          <a:solidFill>
            <a:srgbClr val="2E2E3F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三角形 3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sp>
        <p:nvSpPr>
          <p:cNvPr id="5" name="三角形 4"/>
          <p:cNvSpPr/>
          <p:nvPr/>
        </p:nvSpPr>
        <p:spPr>
          <a:xfrm>
            <a:off x="0" y="4493172"/>
            <a:ext cx="2743200" cy="2364828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89EC6766-8C5F-2440-85AF-B42C7A62ADBD}"/>
              </a:ext>
            </a:extLst>
          </p:cNvPr>
          <p:cNvSpPr txBox="1"/>
          <p:nvPr/>
        </p:nvSpPr>
        <p:spPr>
          <a:xfrm>
            <a:off x="7003794" y="2543248"/>
            <a:ext cx="3772479" cy="100463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b="1" noProof="0" dirty="0">
                <a:solidFill>
                  <a:schemeClr val="bg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整體架構</a:t>
            </a:r>
            <a:endParaRPr kumimoji="0" lang="zh-CN" altLang="en-US" sz="5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054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圖片 88">
            <a:extLst>
              <a:ext uri="{FF2B5EF4-FFF2-40B4-BE49-F238E27FC236}">
                <a16:creationId xmlns:a16="http://schemas.microsoft.com/office/drawing/2014/main" id="{3D0FD127-E552-7647-A4F6-09E24CB374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76" y="683366"/>
            <a:ext cx="10669247" cy="5491267"/>
          </a:xfrm>
          <a:prstGeom prst="rect">
            <a:avLst/>
          </a:prstGeom>
        </p:spPr>
      </p:pic>
      <p:sp>
        <p:nvSpPr>
          <p:cNvPr id="87" name="三角形 86"/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sp>
        <p:nvSpPr>
          <p:cNvPr id="88" name="三角形 87"/>
          <p:cNvSpPr/>
          <p:nvPr/>
        </p:nvSpPr>
        <p:spPr>
          <a:xfrm>
            <a:off x="0" y="4493172"/>
            <a:ext cx="2743200" cy="2364828"/>
          </a:xfrm>
          <a:prstGeom prst="triangle">
            <a:avLst>
              <a:gd name="adj" fmla="val 0"/>
            </a:avLst>
          </a:prstGeom>
          <a:solidFill>
            <a:srgbClr val="2E2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三角形 26">
            <a:extLst>
              <a:ext uri="{FF2B5EF4-FFF2-40B4-BE49-F238E27FC236}">
                <a16:creationId xmlns:a16="http://schemas.microsoft.com/office/drawing/2014/main" id="{76812A91-7059-D143-89D4-71ADE476C35E}"/>
              </a:ext>
            </a:extLst>
          </p:cNvPr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sp>
        <p:nvSpPr>
          <p:cNvPr id="28" name="三角形 27">
            <a:extLst>
              <a:ext uri="{FF2B5EF4-FFF2-40B4-BE49-F238E27FC236}">
                <a16:creationId xmlns:a16="http://schemas.microsoft.com/office/drawing/2014/main" id="{1FD0D0CD-5444-504C-9157-1A83145CD4D5}"/>
              </a:ext>
            </a:extLst>
          </p:cNvPr>
          <p:cNvSpPr/>
          <p:nvPr/>
        </p:nvSpPr>
        <p:spPr>
          <a:xfrm>
            <a:off x="0" y="4493172"/>
            <a:ext cx="2743200" cy="2364828"/>
          </a:xfrm>
          <a:prstGeom prst="triangle">
            <a:avLst>
              <a:gd name="adj" fmla="val 0"/>
            </a:avLst>
          </a:prstGeom>
          <a:solidFill>
            <a:srgbClr val="2E2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22">
            <a:extLst>
              <a:ext uri="{FF2B5EF4-FFF2-40B4-BE49-F238E27FC236}">
                <a16:creationId xmlns:a16="http://schemas.microsoft.com/office/drawing/2014/main" id="{29DB4DD4-E58D-EE41-B541-E055E2E584B4}"/>
              </a:ext>
            </a:extLst>
          </p:cNvPr>
          <p:cNvGrpSpPr/>
          <p:nvPr/>
        </p:nvGrpSpPr>
        <p:grpSpPr>
          <a:xfrm>
            <a:off x="493129" y="316421"/>
            <a:ext cx="2738591" cy="542632"/>
            <a:chOff x="5567083" y="1156445"/>
            <a:chExt cx="1904451" cy="283258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F2E9D5E-C048-B74D-BC25-D660F4B47E29}"/>
                </a:ext>
              </a:extLst>
            </p:cNvPr>
            <p:cNvSpPr/>
            <p:nvPr/>
          </p:nvSpPr>
          <p:spPr>
            <a:xfrm>
              <a:off x="5567083" y="1156445"/>
              <a:ext cx="78436" cy="2818847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25">
              <a:extLst>
                <a:ext uri="{FF2B5EF4-FFF2-40B4-BE49-F238E27FC236}">
                  <a16:creationId xmlns:a16="http://schemas.microsoft.com/office/drawing/2014/main" id="{7152263C-8F48-A949-81DE-E6E8A65EDE3D}"/>
                </a:ext>
              </a:extLst>
            </p:cNvPr>
            <p:cNvSpPr txBox="1"/>
            <p:nvPr/>
          </p:nvSpPr>
          <p:spPr>
            <a:xfrm>
              <a:off x="5645074" y="1257777"/>
              <a:ext cx="1826460" cy="27312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進行方法</a:t>
              </a:r>
              <a:endParaRPr lang="id-ID" altLang="zh-CN" sz="28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2EF1B4C9-F129-B046-BA8B-05E6326ED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1DB9702-E1CF-D54A-B897-230114855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5" y="1249795"/>
            <a:ext cx="6561014" cy="376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062EFBC-3341-384B-9877-2AD852119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F830C30-B692-D446-B358-FB1779A024DD}"/>
              </a:ext>
            </a:extLst>
          </p:cNvPr>
          <p:cNvSpPr txBox="1"/>
          <p:nvPr/>
        </p:nvSpPr>
        <p:spPr>
          <a:xfrm>
            <a:off x="7508488" y="2538036"/>
            <a:ext cx="4125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初始設定：綠燈為</a:t>
            </a:r>
            <a:r>
              <a:rPr kumimoji="1"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  <a:r>
              <a:rPr kumimoji="1"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秒</a:t>
            </a:r>
            <a:r>
              <a:rPr kumimoji="1"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kumimoji="1"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紅燈為</a:t>
            </a:r>
            <a:r>
              <a:rPr kumimoji="1"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50</a:t>
            </a:r>
            <a:r>
              <a:rPr kumimoji="1"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秒</a:t>
            </a:r>
            <a:endParaRPr kumimoji="1"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kumimoji="1" lang="en-US" altLang="zh-TW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kumimoji="1"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流程：拍攝</a:t>
            </a:r>
            <a:r>
              <a:rPr kumimoji="1"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kumimoji="1"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辨識</a:t>
            </a:r>
            <a:r>
              <a:rPr kumimoji="1"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	</a:t>
            </a:r>
            <a:r>
              <a:rPr kumimoji="1"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回傳</a:t>
            </a:r>
          </a:p>
        </p:txBody>
      </p: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49E981E4-F188-0748-BB83-68B399FA23AE}"/>
              </a:ext>
            </a:extLst>
          </p:cNvPr>
          <p:cNvCxnSpPr/>
          <p:nvPr/>
        </p:nvCxnSpPr>
        <p:spPr>
          <a:xfrm>
            <a:off x="8809463" y="3289610"/>
            <a:ext cx="524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9261A1F3-F8EC-DB44-8B88-6899EAE7FD81}"/>
              </a:ext>
            </a:extLst>
          </p:cNvPr>
          <p:cNvCxnSpPr/>
          <p:nvPr/>
        </p:nvCxnSpPr>
        <p:spPr>
          <a:xfrm>
            <a:off x="10121590" y="3289610"/>
            <a:ext cx="524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7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>
            <a:extLst>
              <a:ext uri="{FF2B5EF4-FFF2-40B4-BE49-F238E27FC236}">
                <a16:creationId xmlns:a16="http://schemas.microsoft.com/office/drawing/2014/main" id="{633E156C-22E8-174E-9EB4-2BF5947D2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2" y="1182413"/>
            <a:ext cx="5602871" cy="321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三角形 26">
            <a:extLst>
              <a:ext uri="{FF2B5EF4-FFF2-40B4-BE49-F238E27FC236}">
                <a16:creationId xmlns:a16="http://schemas.microsoft.com/office/drawing/2014/main" id="{76812A91-7059-D143-89D4-71ADE476C35E}"/>
              </a:ext>
            </a:extLst>
          </p:cNvPr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sp>
        <p:nvSpPr>
          <p:cNvPr id="28" name="三角形 27">
            <a:extLst>
              <a:ext uri="{FF2B5EF4-FFF2-40B4-BE49-F238E27FC236}">
                <a16:creationId xmlns:a16="http://schemas.microsoft.com/office/drawing/2014/main" id="{1FD0D0CD-5444-504C-9157-1A83145CD4D5}"/>
              </a:ext>
            </a:extLst>
          </p:cNvPr>
          <p:cNvSpPr/>
          <p:nvPr/>
        </p:nvSpPr>
        <p:spPr>
          <a:xfrm>
            <a:off x="0" y="4493172"/>
            <a:ext cx="2743200" cy="2364828"/>
          </a:xfrm>
          <a:prstGeom prst="triangle">
            <a:avLst>
              <a:gd name="adj" fmla="val 0"/>
            </a:avLst>
          </a:prstGeom>
          <a:solidFill>
            <a:srgbClr val="2E2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22">
            <a:extLst>
              <a:ext uri="{FF2B5EF4-FFF2-40B4-BE49-F238E27FC236}">
                <a16:creationId xmlns:a16="http://schemas.microsoft.com/office/drawing/2014/main" id="{BF70E50C-F339-7F40-80D8-8BEB6A7B1D4E}"/>
              </a:ext>
            </a:extLst>
          </p:cNvPr>
          <p:cNvGrpSpPr/>
          <p:nvPr/>
        </p:nvGrpSpPr>
        <p:grpSpPr>
          <a:xfrm>
            <a:off x="493129" y="316421"/>
            <a:ext cx="2738591" cy="542632"/>
            <a:chOff x="5567083" y="1156445"/>
            <a:chExt cx="1904451" cy="283258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855A23-CA03-AA41-8F5F-CB3497D731EE}"/>
                </a:ext>
              </a:extLst>
            </p:cNvPr>
            <p:cNvSpPr/>
            <p:nvPr/>
          </p:nvSpPr>
          <p:spPr>
            <a:xfrm>
              <a:off x="5567083" y="1156445"/>
              <a:ext cx="78436" cy="2818847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25">
              <a:extLst>
                <a:ext uri="{FF2B5EF4-FFF2-40B4-BE49-F238E27FC236}">
                  <a16:creationId xmlns:a16="http://schemas.microsoft.com/office/drawing/2014/main" id="{8D6D9A16-ED7B-C34A-819A-EBDF45EBFBD9}"/>
                </a:ext>
              </a:extLst>
            </p:cNvPr>
            <p:cNvSpPr txBox="1"/>
            <p:nvPr/>
          </p:nvSpPr>
          <p:spPr>
            <a:xfrm>
              <a:off x="5645074" y="1257777"/>
              <a:ext cx="1826460" cy="27312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車流比較</a:t>
              </a:r>
              <a:endParaRPr lang="id-ID" altLang="zh-CN" sz="28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FF5B663-1352-0443-9CF2-BD2BEDCD4331}"/>
              </a:ext>
            </a:extLst>
          </p:cNvPr>
          <p:cNvSpPr/>
          <p:nvPr/>
        </p:nvSpPr>
        <p:spPr>
          <a:xfrm>
            <a:off x="5856523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假設：</a:t>
            </a:r>
            <a:endParaRPr lang="en-US" altLang="zh-TW" dirty="0">
              <a:latin typeface="Kaiti TC" panose="02010600040101010101" pitchFamily="2" charset="-12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Kaiti TC" panose="02010600040101010101" pitchFamily="2" charset="-12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綠燈倒數時間為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t&amp;24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t&amp;31 (30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SimSun" panose="02010600030101010101" pitchFamily="2" charset="-122"/>
              </a:rPr>
              <a:t>≤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t&amp;24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t&amp;31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SimSun" panose="02010600030101010101" pitchFamily="2" charset="-122"/>
              </a:rPr>
              <a:t>≤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90),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四向車流量為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Cn1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Cn2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Cn3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Cn4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且都不大於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12(12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為變量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),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平行車道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Cn&amp;24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Cn&amp;13(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所有變量皆大於</a:t>
            </a:r>
            <a:r>
              <a:rPr lang="en-US" altLang="zh-TW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0)</a:t>
            </a:r>
            <a:r>
              <a:rPr lang="zh-TW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endParaRPr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0AEAEC-5171-F543-BD90-F096F2430FC0}"/>
              </a:ext>
            </a:extLst>
          </p:cNvPr>
          <p:cNvSpPr/>
          <p:nvPr/>
        </p:nvSpPr>
        <p:spPr>
          <a:xfrm>
            <a:off x="5950221" y="3763536"/>
            <a:ext cx="5011428" cy="80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/>
              <a:t>If(Cn2&gt;Cn4)			Else</a:t>
            </a:r>
          </a:p>
          <a:p>
            <a:r>
              <a:rPr lang="en-US" altLang="zh-TW" dirty="0"/>
              <a:t>	    Cn&amp;24=Cn2			Cn&amp;24=Cn4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EA982E-CE96-3C4B-BE81-CDD155D43145}"/>
              </a:ext>
            </a:extLst>
          </p:cNvPr>
          <p:cNvSpPr/>
          <p:nvPr/>
        </p:nvSpPr>
        <p:spPr>
          <a:xfrm>
            <a:off x="5950221" y="4827708"/>
            <a:ext cx="5011428" cy="801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/>
              <a:t>If(Cn1&gt;Cn3)			Else</a:t>
            </a:r>
          </a:p>
          <a:p>
            <a:r>
              <a:rPr lang="en-US" altLang="zh-TW" dirty="0"/>
              <a:t>	    Cn&amp;13=Cn1			Cn&amp;13=Cn3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36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1">
            <a:extLst>
              <a:ext uri="{FF2B5EF4-FFF2-40B4-BE49-F238E27FC236}">
                <a16:creationId xmlns:a16="http://schemas.microsoft.com/office/drawing/2014/main" id="{3293FE60-71A2-AF44-86F1-91549E77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36" y="1676719"/>
            <a:ext cx="4796160" cy="27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三角形 27">
            <a:extLst>
              <a:ext uri="{FF2B5EF4-FFF2-40B4-BE49-F238E27FC236}">
                <a16:creationId xmlns:a16="http://schemas.microsoft.com/office/drawing/2014/main" id="{1FD0D0CD-5444-504C-9157-1A83145CD4D5}"/>
              </a:ext>
            </a:extLst>
          </p:cNvPr>
          <p:cNvSpPr/>
          <p:nvPr/>
        </p:nvSpPr>
        <p:spPr>
          <a:xfrm>
            <a:off x="0" y="4493172"/>
            <a:ext cx="2743200" cy="2364828"/>
          </a:xfrm>
          <a:prstGeom prst="triangle">
            <a:avLst>
              <a:gd name="adj" fmla="val 0"/>
            </a:avLst>
          </a:prstGeom>
          <a:solidFill>
            <a:srgbClr val="2E2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22">
            <a:extLst>
              <a:ext uri="{FF2B5EF4-FFF2-40B4-BE49-F238E27FC236}">
                <a16:creationId xmlns:a16="http://schemas.microsoft.com/office/drawing/2014/main" id="{658E4491-53CC-9344-B17F-C788064D34F0}"/>
              </a:ext>
            </a:extLst>
          </p:cNvPr>
          <p:cNvGrpSpPr/>
          <p:nvPr/>
        </p:nvGrpSpPr>
        <p:grpSpPr>
          <a:xfrm>
            <a:off x="493129" y="316421"/>
            <a:ext cx="2738591" cy="542632"/>
            <a:chOff x="5567083" y="1156445"/>
            <a:chExt cx="1904451" cy="283258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99675C5-5116-3842-8E74-480FA604E460}"/>
                </a:ext>
              </a:extLst>
            </p:cNvPr>
            <p:cNvSpPr/>
            <p:nvPr/>
          </p:nvSpPr>
          <p:spPr>
            <a:xfrm>
              <a:off x="5567083" y="1156445"/>
              <a:ext cx="78436" cy="2818847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25">
              <a:extLst>
                <a:ext uri="{FF2B5EF4-FFF2-40B4-BE49-F238E27FC236}">
                  <a16:creationId xmlns:a16="http://schemas.microsoft.com/office/drawing/2014/main" id="{DD3BB480-E830-744D-8E92-7865A52B3C73}"/>
                </a:ext>
              </a:extLst>
            </p:cNvPr>
            <p:cNvSpPr txBox="1"/>
            <p:nvPr/>
          </p:nvSpPr>
          <p:spPr>
            <a:xfrm>
              <a:off x="5645074" y="1257777"/>
              <a:ext cx="1826460" cy="273125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時間調整方法</a:t>
              </a:r>
              <a:endParaRPr lang="id-ID" altLang="zh-CN" sz="28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D15EF258-2F2C-4C41-8B9A-26562CE8FB88}"/>
              </a:ext>
            </a:extLst>
          </p:cNvPr>
          <p:cNvSpPr/>
          <p:nvPr/>
        </p:nvSpPr>
        <p:spPr>
          <a:xfrm>
            <a:off x="4946954" y="941147"/>
            <a:ext cx="6578957" cy="4003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5F2BC34-6A68-C349-A8E3-4C0568CEF212}"/>
              </a:ext>
            </a:extLst>
          </p:cNvPr>
          <p:cNvSpPr txBox="1"/>
          <p:nvPr/>
        </p:nvSpPr>
        <p:spPr>
          <a:xfrm>
            <a:off x="5069283" y="948252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if(Cn&amp;13,Cn&amp;24&gt;0):</a:t>
            </a:r>
            <a:endParaRPr kumimoji="1"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B9B31FA-2D12-0440-9DCC-855A4F79BE56}"/>
              </a:ext>
            </a:extLst>
          </p:cNvPr>
          <p:cNvSpPr/>
          <p:nvPr/>
        </p:nvSpPr>
        <p:spPr>
          <a:xfrm>
            <a:off x="5131600" y="1299395"/>
            <a:ext cx="6334299" cy="1133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/>
              <a:t>if(Cn&amp;13&gt;=12, Cn&amp;24&gt;=12):			if(Cn&amp;13&lt;3, Cn&amp;24&lt;3):</a:t>
            </a:r>
          </a:p>
          <a:p>
            <a:r>
              <a:rPr lang="en-US" altLang="zh-TW" dirty="0"/>
              <a:t>	    t&amp;24=t&amp;24+10					t&amp;24=t&amp;24-10	</a:t>
            </a:r>
          </a:p>
          <a:p>
            <a:r>
              <a:rPr lang="en-US" altLang="zh-TW" dirty="0"/>
              <a:t>	    t&amp;13=t&amp;13+10					t&amp;13=t&amp;13-10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AA3EE2-31F1-1546-BD95-B2D917225960}"/>
              </a:ext>
            </a:extLst>
          </p:cNvPr>
          <p:cNvSpPr/>
          <p:nvPr/>
        </p:nvSpPr>
        <p:spPr>
          <a:xfrm>
            <a:off x="5131600" y="2486865"/>
            <a:ext cx="6334299" cy="1133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/>
              <a:t>if(Cn&amp;13&lt;12,Cn&amp;24&gt;=12):			if(Cn&amp;13&gt;=12,Cn&amp;24&lt;12):</a:t>
            </a:r>
          </a:p>
          <a:p>
            <a:r>
              <a:rPr lang="en-US" altLang="zh-TW" dirty="0"/>
              <a:t>	    t&amp;24=t&amp;24+10					t&amp;24=t&amp;24-10	</a:t>
            </a:r>
          </a:p>
          <a:p>
            <a:r>
              <a:rPr lang="en-US" altLang="zh-TW" dirty="0"/>
              <a:t>	    t&amp;13=t&amp;13-10					t&amp;13=t&amp;13+10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3A2148A-EE1D-B640-8C4F-3C6757DD5CBB}"/>
              </a:ext>
            </a:extLst>
          </p:cNvPr>
          <p:cNvSpPr/>
          <p:nvPr/>
        </p:nvSpPr>
        <p:spPr>
          <a:xfrm>
            <a:off x="5108094" y="3683253"/>
            <a:ext cx="6334299" cy="1133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/>
              <a:t>if(Cn&amp;13 &lt; Cn&amp;24 &lt; 12):				if(Cn&amp;24 &lt; Cn&amp;13 &lt; 12):</a:t>
            </a:r>
          </a:p>
          <a:p>
            <a:r>
              <a:rPr lang="en-US" altLang="zh-TW" dirty="0"/>
              <a:t>	    t&amp;24=t&amp;24+5					t&amp;24=t&amp;24-5	</a:t>
            </a:r>
          </a:p>
          <a:p>
            <a:r>
              <a:rPr lang="en-US" altLang="zh-TW" dirty="0"/>
              <a:t>	    t&amp;13=t&amp;13-5					t&amp;13=t&amp;13+5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4562674-D92D-FA43-A4E2-957915FF8F89}"/>
              </a:ext>
            </a:extLst>
          </p:cNvPr>
          <p:cNvSpPr/>
          <p:nvPr/>
        </p:nvSpPr>
        <p:spPr>
          <a:xfrm>
            <a:off x="4946954" y="5108731"/>
            <a:ext cx="6578957" cy="1133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/>
              <a:t>else if(Cn&amp;13=Cn24=0):</a:t>
            </a:r>
          </a:p>
          <a:p>
            <a:r>
              <a:rPr lang="en-US" altLang="zh-TW" dirty="0"/>
              <a:t>	t&amp;24=50</a:t>
            </a:r>
          </a:p>
          <a:p>
            <a:r>
              <a:rPr lang="en-US" altLang="zh-TW" dirty="0"/>
              <a:t>	t&amp;13=50</a:t>
            </a:r>
            <a:endParaRPr lang="zh-TW" altLang="en-US" dirty="0"/>
          </a:p>
        </p:txBody>
      </p:sp>
      <p:sp>
        <p:nvSpPr>
          <p:cNvPr id="27" name="三角形 26">
            <a:extLst>
              <a:ext uri="{FF2B5EF4-FFF2-40B4-BE49-F238E27FC236}">
                <a16:creationId xmlns:a16="http://schemas.microsoft.com/office/drawing/2014/main" id="{76812A91-7059-D143-89D4-71ADE476C35E}"/>
              </a:ext>
            </a:extLst>
          </p:cNvPr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三角形 26">
            <a:extLst>
              <a:ext uri="{FF2B5EF4-FFF2-40B4-BE49-F238E27FC236}">
                <a16:creationId xmlns:a16="http://schemas.microsoft.com/office/drawing/2014/main" id="{76812A91-7059-D143-89D4-71ADE476C35E}"/>
              </a:ext>
            </a:extLst>
          </p:cNvPr>
          <p:cNvSpPr/>
          <p:nvPr/>
        </p:nvSpPr>
        <p:spPr>
          <a:xfrm rot="10800000">
            <a:off x="9448800" y="0"/>
            <a:ext cx="2743200" cy="2364828"/>
          </a:xfrm>
          <a:prstGeom prst="triangle">
            <a:avLst>
              <a:gd name="adj" fmla="val 0"/>
            </a:avLst>
          </a:prstGeom>
          <a:solidFill>
            <a:srgbClr val="E95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9554A"/>
              </a:solidFill>
            </a:endParaRPr>
          </a:p>
        </p:txBody>
      </p:sp>
      <p:sp>
        <p:nvSpPr>
          <p:cNvPr id="28" name="三角形 27">
            <a:extLst>
              <a:ext uri="{FF2B5EF4-FFF2-40B4-BE49-F238E27FC236}">
                <a16:creationId xmlns:a16="http://schemas.microsoft.com/office/drawing/2014/main" id="{1FD0D0CD-5444-504C-9157-1A83145CD4D5}"/>
              </a:ext>
            </a:extLst>
          </p:cNvPr>
          <p:cNvSpPr/>
          <p:nvPr/>
        </p:nvSpPr>
        <p:spPr>
          <a:xfrm>
            <a:off x="0" y="4493172"/>
            <a:ext cx="2743200" cy="2364828"/>
          </a:xfrm>
          <a:prstGeom prst="triangle">
            <a:avLst>
              <a:gd name="adj" fmla="val 0"/>
            </a:avLst>
          </a:prstGeom>
          <a:solidFill>
            <a:srgbClr val="2E2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 22">
            <a:extLst>
              <a:ext uri="{FF2B5EF4-FFF2-40B4-BE49-F238E27FC236}">
                <a16:creationId xmlns:a16="http://schemas.microsoft.com/office/drawing/2014/main" id="{896157FE-ED40-0D44-A920-3B257F55B7BB}"/>
              </a:ext>
            </a:extLst>
          </p:cNvPr>
          <p:cNvGrpSpPr/>
          <p:nvPr/>
        </p:nvGrpSpPr>
        <p:grpSpPr>
          <a:xfrm>
            <a:off x="417116" y="325494"/>
            <a:ext cx="2355129" cy="584775"/>
            <a:chOff x="5567083" y="946990"/>
            <a:chExt cx="2052523" cy="160346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9FC8A7B-9F1B-A743-B911-6BF37FB295A3}"/>
                </a:ext>
              </a:extLst>
            </p:cNvPr>
            <p:cNvSpPr/>
            <p:nvPr/>
          </p:nvSpPr>
          <p:spPr>
            <a:xfrm>
              <a:off x="5567083" y="1156447"/>
              <a:ext cx="78436" cy="1184551"/>
            </a:xfrm>
            <a:prstGeom prst="rect">
              <a:avLst/>
            </a:prstGeom>
            <a:solidFill>
              <a:srgbClr val="E95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25">
              <a:extLst>
                <a:ext uri="{FF2B5EF4-FFF2-40B4-BE49-F238E27FC236}">
                  <a16:creationId xmlns:a16="http://schemas.microsoft.com/office/drawing/2014/main" id="{FBF66A52-B0B8-FB4C-ABBB-96B89A837C74}"/>
                </a:ext>
              </a:extLst>
            </p:cNvPr>
            <p:cNvSpPr txBox="1"/>
            <p:nvPr/>
          </p:nvSpPr>
          <p:spPr>
            <a:xfrm>
              <a:off x="5793146" y="946990"/>
              <a:ext cx="1826460" cy="16034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spc="300" dirty="0">
                  <a:solidFill>
                    <a:srgbClr val="2E2E3F"/>
                  </a:solidFill>
                  <a:latin typeface="Century Gothic" panose="020B0502020202020204" pitchFamily="34" charset="0"/>
                  <a:ea typeface="微软雅黑"/>
                  <a:cs typeface="Segoe UI Light" panose="020B0502040204020203" pitchFamily="34" charset="0"/>
                </a:rPr>
                <a:t>系統流程</a:t>
              </a:r>
              <a:endParaRPr lang="id-ID" altLang="zh-CN" sz="3200" b="1" spc="300" dirty="0">
                <a:solidFill>
                  <a:srgbClr val="2E2E3F"/>
                </a:solidFill>
                <a:latin typeface="Century Gothic" panose="020B0502020202020204" pitchFamily="34" charset="0"/>
                <a:ea typeface="微软雅黑"/>
                <a:cs typeface="Segoe UI Light" panose="020B0502040204020203" pitchFamily="34" charset="0"/>
              </a:endParaRPr>
            </a:p>
          </p:txBody>
        </p:sp>
      </p:grpSp>
      <p:sp>
        <p:nvSpPr>
          <p:cNvPr id="4" name="圓角矩形 3">
            <a:extLst>
              <a:ext uri="{FF2B5EF4-FFF2-40B4-BE49-F238E27FC236}">
                <a16:creationId xmlns:a16="http://schemas.microsoft.com/office/drawing/2014/main" id="{D7EE01D1-1613-1B41-9EF6-4D6609349280}"/>
              </a:ext>
            </a:extLst>
          </p:cNvPr>
          <p:cNvSpPr/>
          <p:nvPr/>
        </p:nvSpPr>
        <p:spPr>
          <a:xfrm>
            <a:off x="3769110" y="630749"/>
            <a:ext cx="1177621" cy="479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rgbClr val="FF0000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後端電腦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354980FC-FBD1-9E45-907A-C9D3149DA3EF}"/>
              </a:ext>
            </a:extLst>
          </p:cNvPr>
          <p:cNvSpPr/>
          <p:nvPr/>
        </p:nvSpPr>
        <p:spPr>
          <a:xfrm>
            <a:off x="3210945" y="1573743"/>
            <a:ext cx="2095736" cy="479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確認辨識系統啟動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9F58237C-AEB3-F94A-AAD8-C61AB856DC37}"/>
              </a:ext>
            </a:extLst>
          </p:cNvPr>
          <p:cNvSpPr/>
          <p:nvPr/>
        </p:nvSpPr>
        <p:spPr>
          <a:xfrm>
            <a:off x="8262510" y="617881"/>
            <a:ext cx="1177621" cy="47950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rgbClr val="FF0000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樹莓派</a:t>
            </a: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F1F30261-EAEC-A442-A739-F5FE62831B53}"/>
              </a:ext>
            </a:extLst>
          </p:cNvPr>
          <p:cNvSpPr/>
          <p:nvPr/>
        </p:nvSpPr>
        <p:spPr>
          <a:xfrm>
            <a:off x="1861779" y="4463717"/>
            <a:ext cx="1762841" cy="479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回傳不需調整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DA8B5EE0-621C-7740-89E1-868D71722712}"/>
              </a:ext>
            </a:extLst>
          </p:cNvPr>
          <p:cNvSpPr/>
          <p:nvPr/>
        </p:nvSpPr>
        <p:spPr>
          <a:xfrm>
            <a:off x="4604979" y="4463717"/>
            <a:ext cx="2612409" cy="479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回傳調整單次循環秒數</a:t>
            </a: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F2F0436C-6AC1-1E4F-99E8-067F64F6A32C}"/>
              </a:ext>
            </a:extLst>
          </p:cNvPr>
          <p:cNvSpPr/>
          <p:nvPr/>
        </p:nvSpPr>
        <p:spPr>
          <a:xfrm>
            <a:off x="3498520" y="5747748"/>
            <a:ext cx="1718800" cy="479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計算調整時間</a:t>
            </a: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D2E7D822-6D86-8547-85AD-E272C24961F8}"/>
              </a:ext>
            </a:extLst>
          </p:cNvPr>
          <p:cNvSpPr/>
          <p:nvPr/>
        </p:nvSpPr>
        <p:spPr>
          <a:xfrm>
            <a:off x="3019514" y="3479978"/>
            <a:ext cx="2612410" cy="479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辨識綠燈入口是否有車</a:t>
            </a: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028AF958-1BB2-C746-B62C-A5B498A68CF9}"/>
              </a:ext>
            </a:extLst>
          </p:cNvPr>
          <p:cNvSpPr/>
          <p:nvPr/>
        </p:nvSpPr>
        <p:spPr>
          <a:xfrm>
            <a:off x="3736909" y="2496239"/>
            <a:ext cx="1177621" cy="4795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opencv</a:t>
            </a:r>
            <a:endParaRPr kumimoji="1" lang="zh-TW" altLang="en-US" dirty="0"/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E6AC0127-55FD-A441-9EF8-D5A57B05ABAE}"/>
              </a:ext>
            </a:extLst>
          </p:cNvPr>
          <p:cNvSpPr/>
          <p:nvPr/>
        </p:nvSpPr>
        <p:spPr>
          <a:xfrm>
            <a:off x="8267270" y="1634540"/>
            <a:ext cx="1177621" cy="47950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啟動相機</a:t>
            </a: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B0A1F841-B16B-B64A-B5C8-94DAA48EBEB2}"/>
              </a:ext>
            </a:extLst>
          </p:cNvPr>
          <p:cNvSpPr/>
          <p:nvPr/>
        </p:nvSpPr>
        <p:spPr>
          <a:xfrm>
            <a:off x="7885537" y="3526442"/>
            <a:ext cx="1805243" cy="47950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紅綠燈</a:t>
            </a:r>
            <a:r>
              <a:rPr kumimoji="1" lang="en-US" altLang="zh-TW" dirty="0" err="1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TimeClock</a:t>
            </a:r>
            <a:endParaRPr kumimoji="1" lang="zh-TW" altLang="en-US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2747D578-78B8-5D4F-8611-259790DACD3E}"/>
              </a:ext>
            </a:extLst>
          </p:cNvPr>
          <p:cNvSpPr/>
          <p:nvPr/>
        </p:nvSpPr>
        <p:spPr>
          <a:xfrm>
            <a:off x="8271179" y="2542472"/>
            <a:ext cx="1177621" cy="47950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拍照</a:t>
            </a: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6F7FE5ED-5BDB-C94D-A795-76E149F4F83F}"/>
              </a:ext>
            </a:extLst>
          </p:cNvPr>
          <p:cNvCxnSpPr>
            <a:cxnSpLocks/>
          </p:cNvCxnSpPr>
          <p:nvPr/>
        </p:nvCxnSpPr>
        <p:spPr>
          <a:xfrm flipH="1">
            <a:off x="4914530" y="5036577"/>
            <a:ext cx="392151" cy="55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EE7D7A03-C837-784C-A280-A0CFCA3C59CA}"/>
              </a:ext>
            </a:extLst>
          </p:cNvPr>
          <p:cNvCxnSpPr>
            <a:cxnSpLocks/>
          </p:cNvCxnSpPr>
          <p:nvPr/>
        </p:nvCxnSpPr>
        <p:spPr>
          <a:xfrm>
            <a:off x="4363447" y="210797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02404714-512E-1F49-AB8F-26C5C07D2961}"/>
              </a:ext>
            </a:extLst>
          </p:cNvPr>
          <p:cNvCxnSpPr>
            <a:cxnSpLocks/>
          </p:cNvCxnSpPr>
          <p:nvPr/>
        </p:nvCxnSpPr>
        <p:spPr>
          <a:xfrm>
            <a:off x="4357920" y="306900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E373CAF3-8358-DA43-B96C-B8A6EA688DEE}"/>
              </a:ext>
            </a:extLst>
          </p:cNvPr>
          <p:cNvCxnSpPr>
            <a:cxnSpLocks/>
          </p:cNvCxnSpPr>
          <p:nvPr/>
        </p:nvCxnSpPr>
        <p:spPr>
          <a:xfrm flipH="1">
            <a:off x="2772245" y="4059044"/>
            <a:ext cx="247269" cy="32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49F2B5D6-6270-D645-BB49-BE1E0D21B4E6}"/>
              </a:ext>
            </a:extLst>
          </p:cNvPr>
          <p:cNvCxnSpPr>
            <a:cxnSpLocks/>
          </p:cNvCxnSpPr>
          <p:nvPr/>
        </p:nvCxnSpPr>
        <p:spPr>
          <a:xfrm>
            <a:off x="8813886" y="3073971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313FE914-3FD0-A148-9A04-27ECA340B60E}"/>
              </a:ext>
            </a:extLst>
          </p:cNvPr>
          <p:cNvCxnSpPr>
            <a:cxnSpLocks/>
          </p:cNvCxnSpPr>
          <p:nvPr/>
        </p:nvCxnSpPr>
        <p:spPr>
          <a:xfrm>
            <a:off x="3195124" y="5142972"/>
            <a:ext cx="541785" cy="46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767E251E-6A36-434B-843E-371F42E2E1D3}"/>
              </a:ext>
            </a:extLst>
          </p:cNvPr>
          <p:cNvCxnSpPr>
            <a:cxnSpLocks/>
          </p:cNvCxnSpPr>
          <p:nvPr/>
        </p:nvCxnSpPr>
        <p:spPr>
          <a:xfrm>
            <a:off x="5631924" y="4000125"/>
            <a:ext cx="279259" cy="37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434DE121-6057-5C43-B6AE-F1529373B4B1}"/>
              </a:ext>
            </a:extLst>
          </p:cNvPr>
          <p:cNvCxnSpPr>
            <a:cxnSpLocks/>
          </p:cNvCxnSpPr>
          <p:nvPr/>
        </p:nvCxnSpPr>
        <p:spPr>
          <a:xfrm>
            <a:off x="8828066" y="117640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7AA09D28-CB3E-FD42-ADB2-C8E90E344EFE}"/>
              </a:ext>
            </a:extLst>
          </p:cNvPr>
          <p:cNvCxnSpPr>
            <a:cxnSpLocks/>
          </p:cNvCxnSpPr>
          <p:nvPr/>
        </p:nvCxnSpPr>
        <p:spPr>
          <a:xfrm>
            <a:off x="8815400" y="213623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E468755E-8AF9-B743-8ED1-D1B3F425E20D}"/>
              </a:ext>
            </a:extLst>
          </p:cNvPr>
          <p:cNvCxnSpPr>
            <a:cxnSpLocks/>
          </p:cNvCxnSpPr>
          <p:nvPr/>
        </p:nvCxnSpPr>
        <p:spPr>
          <a:xfrm flipV="1">
            <a:off x="5497551" y="982406"/>
            <a:ext cx="2687875" cy="83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DB146099-1707-9B4F-B040-31CADF8C608D}"/>
              </a:ext>
            </a:extLst>
          </p:cNvPr>
          <p:cNvCxnSpPr>
            <a:cxnSpLocks/>
          </p:cNvCxnSpPr>
          <p:nvPr/>
        </p:nvCxnSpPr>
        <p:spPr>
          <a:xfrm>
            <a:off x="4325720" y="117640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0795E01E-2B9C-0641-A8F0-1B50ED73E9B6}"/>
              </a:ext>
            </a:extLst>
          </p:cNvPr>
          <p:cNvCxnSpPr>
            <a:cxnSpLocks/>
          </p:cNvCxnSpPr>
          <p:nvPr/>
        </p:nvCxnSpPr>
        <p:spPr>
          <a:xfrm flipH="1">
            <a:off x="5110606" y="2770673"/>
            <a:ext cx="3074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54A06444-5672-664C-A969-117694D7148C}"/>
              </a:ext>
            </a:extLst>
          </p:cNvPr>
          <p:cNvCxnSpPr>
            <a:cxnSpLocks/>
          </p:cNvCxnSpPr>
          <p:nvPr/>
        </p:nvCxnSpPr>
        <p:spPr>
          <a:xfrm flipV="1">
            <a:off x="5774102" y="3025839"/>
            <a:ext cx="2411324" cy="61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D62DFDA-6A18-A242-A85D-F942B68F2E43}"/>
              </a:ext>
            </a:extLst>
          </p:cNvPr>
          <p:cNvSpPr txBox="1"/>
          <p:nvPr/>
        </p:nvSpPr>
        <p:spPr>
          <a:xfrm rot="20593284">
            <a:off x="6055096" y="10373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啟動樹莓派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F3563FD-3CF3-F24D-AEA1-A6545A073775}"/>
              </a:ext>
            </a:extLst>
          </p:cNvPr>
          <p:cNvSpPr txBox="1"/>
          <p:nvPr/>
        </p:nvSpPr>
        <p:spPr>
          <a:xfrm>
            <a:off x="6490010" y="23648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回傳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A576B6A-7BDD-DC4D-AB7C-EB3F9B2A1EB5}"/>
              </a:ext>
            </a:extLst>
          </p:cNvPr>
          <p:cNvSpPr txBox="1"/>
          <p:nvPr/>
        </p:nvSpPr>
        <p:spPr>
          <a:xfrm rot="20769690">
            <a:off x="5951505" y="30278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回傳辨識結束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545D3B83-8210-374B-A02B-353A34C7B145}"/>
              </a:ext>
            </a:extLst>
          </p:cNvPr>
          <p:cNvSpPr txBox="1"/>
          <p:nvPr/>
        </p:nvSpPr>
        <p:spPr>
          <a:xfrm>
            <a:off x="2230244" y="40590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是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5E094E0-6E36-6B4E-9E8E-BCFAA40A8798}"/>
              </a:ext>
            </a:extLst>
          </p:cNvPr>
          <p:cNvSpPr txBox="1"/>
          <p:nvPr/>
        </p:nvSpPr>
        <p:spPr>
          <a:xfrm>
            <a:off x="5930116" y="40477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否</a:t>
            </a: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C8DB980F-EFB5-6249-8306-8F6F8937618A}"/>
              </a:ext>
            </a:extLst>
          </p:cNvPr>
          <p:cNvCxnSpPr/>
          <p:nvPr/>
        </p:nvCxnSpPr>
        <p:spPr>
          <a:xfrm>
            <a:off x="5335535" y="6020247"/>
            <a:ext cx="38168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箭頭接點 76">
            <a:extLst>
              <a:ext uri="{FF2B5EF4-FFF2-40B4-BE49-F238E27FC236}">
                <a16:creationId xmlns:a16="http://schemas.microsoft.com/office/drawing/2014/main" id="{8413C715-FFB1-D748-9EBA-02088C2F1B53}"/>
              </a:ext>
            </a:extLst>
          </p:cNvPr>
          <p:cNvCxnSpPr/>
          <p:nvPr/>
        </p:nvCxnSpPr>
        <p:spPr>
          <a:xfrm flipV="1">
            <a:off x="9133826" y="4276458"/>
            <a:ext cx="0" cy="174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BBEE2FAC-564D-4D4C-AB67-4481959F3F3C}"/>
              </a:ext>
            </a:extLst>
          </p:cNvPr>
          <p:cNvCxnSpPr>
            <a:cxnSpLocks/>
          </p:cNvCxnSpPr>
          <p:nvPr/>
        </p:nvCxnSpPr>
        <p:spPr>
          <a:xfrm>
            <a:off x="9806262" y="833881"/>
            <a:ext cx="486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C3CD204F-FFB0-2C46-874B-CE046DB336E4}"/>
              </a:ext>
            </a:extLst>
          </p:cNvPr>
          <p:cNvCxnSpPr>
            <a:cxnSpLocks/>
          </p:cNvCxnSpPr>
          <p:nvPr/>
        </p:nvCxnSpPr>
        <p:spPr>
          <a:xfrm>
            <a:off x="10292576" y="833881"/>
            <a:ext cx="0" cy="2925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箭頭接點 86">
            <a:extLst>
              <a:ext uri="{FF2B5EF4-FFF2-40B4-BE49-F238E27FC236}">
                <a16:creationId xmlns:a16="http://schemas.microsoft.com/office/drawing/2014/main" id="{DA5F2830-21DF-6C4C-A13B-A2E9C3A1BB6C}"/>
              </a:ext>
            </a:extLst>
          </p:cNvPr>
          <p:cNvCxnSpPr>
            <a:cxnSpLocks/>
          </p:cNvCxnSpPr>
          <p:nvPr/>
        </p:nvCxnSpPr>
        <p:spPr>
          <a:xfrm flipH="1">
            <a:off x="9806262" y="3759532"/>
            <a:ext cx="486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98DD9E9-FC1E-A942-B8D8-0918BE1ABBBD}"/>
              </a:ext>
            </a:extLst>
          </p:cNvPr>
          <p:cNvSpPr txBox="1"/>
          <p:nvPr/>
        </p:nvSpPr>
        <p:spPr>
          <a:xfrm>
            <a:off x="10292767" y="1379598"/>
            <a:ext cx="415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啟</a:t>
            </a: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動</a:t>
            </a: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紅</a:t>
            </a: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綠</a:t>
            </a: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燈</a:t>
            </a: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計</a:t>
            </a: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時</a:t>
            </a: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器</a:t>
            </a: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26B2CF28-5E22-8047-B66B-5F539E320E27}"/>
              </a:ext>
            </a:extLst>
          </p:cNvPr>
          <p:cNvSpPr txBox="1"/>
          <p:nvPr/>
        </p:nvSpPr>
        <p:spPr>
          <a:xfrm>
            <a:off x="9965767" y="2032009"/>
            <a:ext cx="415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啟</a:t>
            </a: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動</a:t>
            </a: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紅</a:t>
            </a: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綠</a:t>
            </a: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燈</a:t>
            </a:r>
            <a:endParaRPr kumimoji="1" lang="en-US" altLang="zh-TW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23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</TotalTime>
  <Words>528</Words>
  <Application>Microsoft Macintosh PowerPoint</Application>
  <PresentationFormat>寬螢幕</PresentationFormat>
  <Paragraphs>82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Kaiti TC</vt:lpstr>
      <vt:lpstr>Microsoft YaHei</vt:lpstr>
      <vt:lpstr>Microsoft YaHei UI</vt:lpstr>
      <vt:lpstr>Arial</vt:lpstr>
      <vt:lpstr>Calibri</vt:lpstr>
      <vt:lpstr>Calibri Light</vt:lpstr>
      <vt:lpstr>Century Gothic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红蓝商务</dc:title>
  <dc:creator>第一PPT</dc:creator>
  <cp:keywords>www.1ppt.com</cp:keywords>
  <dc:description>www.1ppt.com</dc:description>
  <cp:lastModifiedBy>B10323209</cp:lastModifiedBy>
  <cp:revision>213</cp:revision>
  <dcterms:created xsi:type="dcterms:W3CDTF">2017-08-18T03:02:00Z</dcterms:created>
  <dcterms:modified xsi:type="dcterms:W3CDTF">2020-12-25T00:59:14Z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