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8" r:id="rId2"/>
    <p:sldId id="262" r:id="rId3"/>
    <p:sldId id="272" r:id="rId4"/>
    <p:sldId id="290" r:id="rId5"/>
    <p:sldId id="292" r:id="rId6"/>
    <p:sldId id="291" r:id="rId7"/>
    <p:sldId id="293" r:id="rId8"/>
    <p:sldId id="296" r:id="rId9"/>
    <p:sldId id="320" r:id="rId10"/>
    <p:sldId id="321" r:id="rId11"/>
    <p:sldId id="301" r:id="rId12"/>
    <p:sldId id="311" r:id="rId13"/>
    <p:sldId id="312" r:id="rId14"/>
    <p:sldId id="310" r:id="rId15"/>
    <p:sldId id="286" r:id="rId16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A" initials="E" lastIdx="2" clrIdx="0">
    <p:extLst>
      <p:ext uri="{19B8F6BF-5375-455C-9EA6-DF929625EA0E}">
        <p15:presenceInfo xmlns:p15="http://schemas.microsoft.com/office/powerpoint/2012/main" userId="E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0559" autoAdjust="0"/>
  </p:normalViewPr>
  <p:slideViewPr>
    <p:cSldViewPr snapToGrid="0" snapToObjects="1">
      <p:cViewPr varScale="1">
        <p:scale>
          <a:sx n="77" d="100"/>
          <a:sy n="77" d="100"/>
        </p:scale>
        <p:origin x="92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F4961-F671-D840-803D-4B02C199AB47}" type="datetimeFigureOut">
              <a:rPr kumimoji="1" lang="zh-CN" altLang="en-US" smtClean="0"/>
              <a:pPr/>
              <a:t>2020/11/25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78546-C430-4549-B45A-EA3B29F81B3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413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3970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6765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>
                <a:latin typeface="Microsoft YaHei" pitchFamily="34" charset="-122"/>
                <a:ea typeface="Microsoft YaHei" pitchFamily="34" charset="-122"/>
              </a:rPr>
              <a:t>KNN</a:t>
            </a:r>
            <a:r>
              <a:rPr lang="zh-TW" altLang="en-US" sz="1200" dirty="0">
                <a:latin typeface="Microsoft YaHei" pitchFamily="34" charset="-122"/>
                <a:ea typeface="Microsoft YaHei" pitchFamily="34" charset="-122"/>
              </a:rPr>
              <a:t>演算法是採用測量不同特徵值之間的距離來進行分類的。</a:t>
            </a:r>
            <a:endParaRPr lang="en-US" altLang="zh-TW" sz="1200" dirty="0">
              <a:latin typeface="Microsoft YaHei" pitchFamily="34" charset="-122"/>
              <a:ea typeface="Microsoft YaHei" pitchFamily="34" charset="-122"/>
            </a:endParaRPr>
          </a:p>
          <a:p>
            <a:endParaRPr lang="en-US" altLang="zh-TW" sz="1200" dirty="0">
              <a:latin typeface="Microsoft YaHei" pitchFamily="34" charset="-122"/>
              <a:ea typeface="Microsoft YaHei" pitchFamily="34" charset="-122"/>
            </a:endParaRPr>
          </a:p>
          <a:p>
            <a:r>
              <a:rPr lang="zh-TW" altLang="en-US" sz="1200" dirty="0">
                <a:latin typeface="Microsoft YaHei" pitchFamily="34" charset="-122"/>
                <a:ea typeface="Microsoft YaHei" pitchFamily="34" charset="-122"/>
              </a:rPr>
              <a:t>主要應用領域 </a:t>
            </a:r>
            <a:r>
              <a:rPr lang="en-US" altLang="zh-TW" sz="1200" dirty="0">
                <a:latin typeface="Microsoft YaHei" pitchFamily="34" charset="-122"/>
                <a:ea typeface="Microsoft YaHei" pitchFamily="34" charset="-122"/>
              </a:rPr>
              <a:t>:</a:t>
            </a:r>
            <a:r>
              <a:rPr lang="zh-TW" altLang="en-US" sz="1200" dirty="0">
                <a:latin typeface="Microsoft YaHei" pitchFamily="34" charset="-122"/>
                <a:ea typeface="Microsoft YaHei" pitchFamily="34" charset="-122"/>
              </a:rPr>
              <a:t> 對未知事物進行分類，即判斷未知事物屬於哪一類。</a:t>
            </a:r>
            <a:endParaRPr lang="en-US" altLang="zh-TW" sz="1200" kern="1200" dirty="0">
              <a:solidFill>
                <a:schemeClr val="tx1"/>
              </a:solidFill>
              <a:effectLst/>
              <a:latin typeface="Microsoft YaHei" pitchFamily="34" charset="-122"/>
              <a:ea typeface="Microsoft YaHei" pitchFamily="34" charset="-122"/>
              <a:cs typeface="+mn-cs"/>
            </a:endParaRPr>
          </a:p>
          <a:p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購物車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TW" altLang="zh-TW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顧客對喜愛的商品放入購物車中，在介面上方便看到自己的訂單，確認後填寫訂單資訊，而管理員在後端可以處理收到的訂單資訊，方便管理客戶訂單。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會員線上訂購產品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TW" altLang="zh-TW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會員點擊訂購，將產品加入購物車後，可返回繼續購物，也可以隨時察看購物車，刪除已加入購物車的商品，並計算價格。在會員確認購買時，要求會員輸入訂單資訊，並結合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Paypal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做付款功能。</a:t>
            </a:r>
            <a:endParaRPr lang="en-US" altLang="zh-TW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推薦系統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TW" altLang="zh-TW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推薦商品使用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KNN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演算法，它是根據不同特徵值之間的距離來進行分類的一種簡單的機器學習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</a:t>
            </a:r>
            <a:endParaRPr lang="zh-TW" altLang="zh-TW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0142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5848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因為</a:t>
            </a:r>
            <a:r>
              <a:rPr lang="en-US" altLang="zh-TW" dirty="0"/>
              <a:t>Json</a:t>
            </a:r>
            <a:r>
              <a:rPr lang="zh-TW" altLang="en-US" dirty="0"/>
              <a:t>是較容易修改的，所以我們把訂單放在</a:t>
            </a:r>
            <a:r>
              <a:rPr lang="en-US" altLang="zh-TW" dirty="0"/>
              <a:t>json</a:t>
            </a:r>
            <a:r>
              <a:rPr lang="zh-TW" altLang="en-US" dirty="0"/>
              <a:t>。買家可能會修改收件地址。</a:t>
            </a:r>
          </a:p>
          <a:p>
            <a:r>
              <a:rPr lang="zh-TW" altLang="en-US" dirty="0"/>
              <a:t>商品較不常更改所以我們選擇把商品放在</a:t>
            </a:r>
            <a:r>
              <a:rPr lang="en-US" altLang="zh-TW" dirty="0"/>
              <a:t>database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會員資料平常不會更改，所以我們選擇把會員資料放在</a:t>
            </a:r>
            <a:r>
              <a:rPr lang="en-US" altLang="zh-TW" dirty="0"/>
              <a:t>database</a:t>
            </a:r>
            <a:r>
              <a:rPr lang="zh-TW" altLang="en-US" dirty="0"/>
              <a:t>裡。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2111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步驟</a:t>
            </a:r>
            <a:r>
              <a:rPr lang="en-US" altLang="zh-TW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 : </a:t>
            </a:r>
            <a:r>
              <a:rPr lang="zh-TW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事先寫好的特徵 </a:t>
            </a:r>
            <a:r>
              <a:rPr lang="zh-TW" altLang="zh-TW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TW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zh-TW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步驟</a:t>
            </a:r>
            <a:r>
              <a:rPr lang="en-US" altLang="zh-TW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 : </a:t>
            </a:r>
            <a:r>
              <a:rPr lang="zh-TW" altLang="zh-TW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把要用得套件</a:t>
            </a:r>
            <a:r>
              <a:rPr lang="en-US" altLang="zh-TW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import</a:t>
            </a:r>
            <a:r>
              <a:rPr lang="zh-TW" altLang="zh-TW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進去，再把檔案讀入。</a:t>
            </a:r>
          </a:p>
          <a:p>
            <a:r>
              <a:rPr lang="zh-TW" altLang="zh-TW" sz="1200" b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步驟</a:t>
            </a:r>
            <a:r>
              <a:rPr lang="en-US" altLang="zh-TW" sz="1200" b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 : </a:t>
            </a:r>
            <a:r>
              <a:rPr lang="zh-TW" altLang="zh-TW" sz="1200" b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將</a:t>
            </a:r>
            <a:r>
              <a:rPr lang="en-US" altLang="zh-TW" sz="1200" b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target</a:t>
            </a:r>
            <a:r>
              <a:rPr lang="zh-TW" altLang="zh-TW" sz="1200" b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中特徵中移除</a:t>
            </a:r>
            <a:r>
              <a:rPr lang="zh-TW" altLang="zh-TW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，為作要</a:t>
            </a:r>
            <a:r>
              <a:rPr lang="zh-TW" altLang="zh-TW" sz="1200" b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預測的對象</a:t>
            </a:r>
            <a:r>
              <a:rPr lang="zh-TW" altLang="zh-TW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  <a:p>
            <a:r>
              <a:rPr lang="zh-TW" altLang="zh-TW" sz="1200" b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步驟</a:t>
            </a:r>
            <a:r>
              <a:rPr lang="en-US" altLang="zh-TW" sz="1200" b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 : </a:t>
            </a:r>
            <a:r>
              <a:rPr lang="zh-TW" altLang="zh-TW" sz="1200" b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測試集與訓練集劃分為</a:t>
            </a:r>
            <a:r>
              <a:rPr lang="en-US" altLang="zh-TW" sz="1200" b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3:7</a:t>
            </a:r>
            <a:r>
              <a:rPr lang="zh-TW" altLang="zh-TW" sz="1200" b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TW" sz="12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1200" b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步驟</a:t>
            </a:r>
            <a:r>
              <a:rPr lang="en-US" altLang="zh-TW" sz="1200" b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 : k</a:t>
            </a:r>
            <a:r>
              <a:rPr lang="zh-TW" altLang="en-US" sz="1200" b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值等於</a:t>
            </a:r>
            <a:r>
              <a:rPr lang="en-US" altLang="zh-TW" sz="1200" b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TW" altLang="en-US" sz="1200" b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開始測試，預設我們剛剛切分出來</a:t>
            </a:r>
            <a:r>
              <a:rPr lang="en-US" altLang="zh-TW" sz="1200" b="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X_test</a:t>
            </a:r>
            <a:r>
              <a:rPr lang="zh-TW" altLang="en-US" sz="1200" b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資料。</a:t>
            </a:r>
            <a:endParaRPr lang="en-US" altLang="zh-TW" sz="12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1200" b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步驟</a:t>
            </a:r>
            <a:r>
              <a:rPr lang="en-US" altLang="zh-TW" sz="1200" b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 : </a:t>
            </a:r>
            <a:r>
              <a:rPr lang="zh-TW" altLang="en-US" sz="1200" b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印出正確答案是否跟預測一樣。</a:t>
            </a:r>
          </a:p>
          <a:p>
            <a:r>
              <a:rPr lang="zh-TW" altLang="en-US" sz="1200" b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步驟</a:t>
            </a:r>
            <a:r>
              <a:rPr lang="en-US" altLang="zh-TW" sz="1200" b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 : </a:t>
            </a:r>
            <a:r>
              <a:rPr lang="zh-TW" altLang="en-US" sz="1200" b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給予一筆數值，進行預測。</a:t>
            </a:r>
          </a:p>
          <a:p>
            <a:r>
              <a:rPr lang="zh-TW" altLang="en-US" sz="1200" b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步驟</a:t>
            </a:r>
            <a:r>
              <a:rPr lang="en-US" altLang="zh-TW" sz="1200" b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 : </a:t>
            </a:r>
            <a:r>
              <a:rPr lang="zh-TW" altLang="en-US" sz="1200" b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評估準確率。</a:t>
            </a:r>
            <a:endParaRPr lang="en-US" altLang="zh-TW" sz="12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200" b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KNN</a:t>
            </a:r>
            <a:r>
              <a:rPr lang="zh-CN" altLang="en-US" sz="1200" b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的原理就是当预测一个新的值</a:t>
            </a:r>
            <a:r>
              <a:rPr lang="en-US" altLang="zh-CN" sz="1200" b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zh-CN" altLang="en-US" sz="1200" b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的时候，根据它距离最近的</a:t>
            </a:r>
            <a:r>
              <a:rPr lang="en-US" altLang="zh-CN" sz="1200" b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sz="1200" b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个点是什么类别来判断</a:t>
            </a:r>
            <a:r>
              <a:rPr lang="en-US" altLang="zh-CN" sz="1200" b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zh-CN" altLang="en-US" sz="1200" b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属于哪个类别。</a:t>
            </a:r>
            <a:endParaRPr lang="zh-TW" altLang="en-US" sz="12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2521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206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目前我們遭遇到的問題，是商品的分類演算法與規則的建立、以及資料庫的建立、還有消費者與使用者的使用流程的詳細模擬。 </a:t>
            </a:r>
          </a:p>
          <a:p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首先，對於商品的分類演算法，我們未來的做法已商品的特徵作為判斷，加以分類。再者，建立資料庫的細目時，我們打算以消費者與使用者的流程，模擬推斷可能需要的資料，從中發現需求在建立資料庫。 </a:t>
            </a:r>
          </a:p>
          <a:p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完成以上的問題後，我們打算再多加線上報名課程的功能，增加網站內容的豐富度，不單單只是一般的電子購物網站，希望能做出多元的功能網站。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7488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758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panose="020B0503020204020204" charset="-122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panose="020B0503020204020204" charset="-122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panose="020B0503020204020204" charset="-122"/>
              <a:cs typeface="Segoe UI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背景图片出处</a:t>
            </a: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1.3</a:t>
            </a: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 panose="020B0503020204020204" charset="-122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 panose="020B0503020204020204" charset="-122"/>
              <a:cs typeface="Segoe UI Light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panose="020B0503020204020204" charset="-122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panose="020B0503020204020204" charset="-122"/>
              <a:cs typeface="Segoe UI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zh-CN" altLang="en-US" sz="1335" dirty="0">
                <a:solidFill>
                  <a:srgbClr val="000000"/>
                </a:solidFill>
                <a:latin typeface="Century Gothic"/>
                <a:ea typeface="微软雅黑" panose="020B0503020204020204" charset="-122"/>
              </a:rPr>
              <a:t>点击</a:t>
            </a:r>
            <a:r>
              <a:rPr kumimoji="1" lang="en-US" altLang="zh-CN" sz="1335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5" dirty="0">
                <a:solidFill>
                  <a:srgbClr val="000000"/>
                </a:solidFill>
                <a:latin typeface="Century Gothic"/>
                <a:ea typeface="微软雅黑" panose="020B0503020204020204" charset="-122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9822520">
            <a:off x="3099071" y="410986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8585722">
            <a:off x="2900872" y="169105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4450317">
            <a:off x="2505540" y="316495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892948">
            <a:off x="1669486" y="283793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4240722">
            <a:off x="2955271" y="340891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3863176">
            <a:off x="2173226" y="242362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187853">
            <a:off x="1161290" y="175907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905749">
            <a:off x="2244535" y="132182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9322284">
            <a:off x="2044076" y="170116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42066">
            <a:off x="1017200" y="378935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20117985">
            <a:off x="3894745" y="181582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 rot="905749">
            <a:off x="2447007" y="463647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 rot="19322284">
            <a:off x="4995333" y="525920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9736611">
            <a:off x="3735113" y="439545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19896190">
            <a:off x="-846980" y="4391937"/>
            <a:ext cx="3716222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1038840" y="3145644"/>
            <a:ext cx="11723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18900000">
            <a:off x="2964992" y="4498454"/>
            <a:ext cx="562742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9462407">
            <a:off x="858415" y="3412397"/>
            <a:ext cx="305434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220555">
            <a:off x="9068972" y="-665078"/>
            <a:ext cx="26020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263186">
            <a:off x="10805818" y="58017"/>
            <a:ext cx="2082844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229117">
            <a:off x="7312023" y="556810"/>
            <a:ext cx="562742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229117">
            <a:off x="10862351" y="2812891"/>
            <a:ext cx="472953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3026992" y="5398176"/>
            <a:ext cx="219002" cy="21900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9238099">
            <a:off x="11440980" y="5083135"/>
            <a:ext cx="442243" cy="4422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10718032" y="5587230"/>
            <a:ext cx="1790831" cy="1790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9831264" y="6039855"/>
            <a:ext cx="1029918" cy="10299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567216">
            <a:off x="9227888" y="6150357"/>
            <a:ext cx="265265" cy="2652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567216">
            <a:off x="11022574" y="4821816"/>
            <a:ext cx="308836" cy="308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96210" y="33589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-424797" y="-289495"/>
            <a:ext cx="1261894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1181569" y="925974"/>
            <a:ext cx="284699" cy="28469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1311074" y="134869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713834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 rot="9822520">
            <a:off x="8665853" y="469659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8585722">
            <a:off x="8467654" y="227778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 rot="4450317">
            <a:off x="8072322" y="375168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 rot="892948">
            <a:off x="7236268" y="342466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 rot="4240722">
            <a:off x="8522053" y="399564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 userDrawn="1"/>
        </p:nvSpPr>
        <p:spPr>
          <a:xfrm rot="3863176">
            <a:off x="7740008" y="301035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 rot="187853">
            <a:off x="6728072" y="234580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 rot="905749">
            <a:off x="7811317" y="190855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 rot="19322284">
            <a:off x="7610858" y="228789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 rot="42066">
            <a:off x="6583982" y="437608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 userDrawn="1"/>
        </p:nvSpPr>
        <p:spPr>
          <a:xfrm rot="20117985">
            <a:off x="9461527" y="240255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 userDrawn="1"/>
        </p:nvSpPr>
        <p:spPr>
          <a:xfrm rot="905749">
            <a:off x="8013789" y="522320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 userDrawn="1"/>
        </p:nvSpPr>
        <p:spPr>
          <a:xfrm rot="19322284">
            <a:off x="10562115" y="584593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 userDrawn="1"/>
        </p:nvSpPr>
        <p:spPr>
          <a:xfrm rot="19736611">
            <a:off x="9301895" y="498218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6238231" flipH="1">
            <a:off x="9407392" y="4234793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19041346" flipH="1">
            <a:off x="10088253" y="6106343"/>
            <a:ext cx="188104" cy="1881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998715" flipH="1">
            <a:off x="10506343" y="5622066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19250941" flipH="1">
            <a:off x="10179321" y="5688691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628487" flipH="1">
            <a:off x="11165499" y="65923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703810" flipH="1">
            <a:off x="11537857" y="2659624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985914" flipH="1">
            <a:off x="11073314" y="54149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3014278" flipH="1">
            <a:off x="10200525" y="3586333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4169379" flipH="1">
            <a:off x="8954405" y="546220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849597" flipH="1">
            <a:off x="10415339" y="6386801"/>
            <a:ext cx="669019" cy="6690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703810" flipH="1">
            <a:off x="10051625" y="3232154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1.pu.edu.tw/~s1060365/project/mainview/index_main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ow.jimmychoo.com/en/home" TargetMode="External"/><Relationship Id="rId2" Type="http://schemas.openxmlformats.org/officeDocument/2006/relationships/hyperlink" Target="http://www.malevos-tango.com/boutique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18838" y="1667435"/>
            <a:ext cx="8754320" cy="2123658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6600" b="1" dirty="0" err="1">
                <a:solidFill>
                  <a:schemeClr val="bg1"/>
                </a:solidFill>
              </a:rPr>
              <a:t>Malevos</a:t>
            </a:r>
            <a:r>
              <a:rPr lang="en-US" altLang="zh-TW" sz="6600" b="1" dirty="0">
                <a:solidFill>
                  <a:schemeClr val="bg1"/>
                </a:solidFill>
              </a:rPr>
              <a:t> Tango Class</a:t>
            </a:r>
            <a:br>
              <a:rPr lang="en-US" altLang="zh-TW" sz="6600" b="1" dirty="0">
                <a:solidFill>
                  <a:schemeClr val="bg1"/>
                </a:solidFill>
              </a:rPr>
            </a:br>
            <a:r>
              <a:rPr lang="zh-TW" altLang="en-US" sz="6600" b="1" dirty="0">
                <a:solidFill>
                  <a:schemeClr val="bg1"/>
                </a:solidFill>
              </a:rPr>
              <a:t>探戈教室購物網站</a:t>
            </a:r>
            <a:endParaRPr kumimoji="1" lang="zh-CN" altLang="en-US" sz="6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4448899" y="4052047"/>
            <a:ext cx="329420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sz="1600" b="1" dirty="0">
                <a:solidFill>
                  <a:schemeClr val="accent6">
                    <a:lumMod val="75000"/>
                  </a:schemeClr>
                </a:solidFill>
              </a:rPr>
              <a:t>組員姓名：</a:t>
            </a:r>
            <a:endParaRPr lang="en-US" altLang="zh-TW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TW" altLang="zh-TW" sz="1600" b="1" dirty="0">
                <a:solidFill>
                  <a:schemeClr val="accent6">
                    <a:lumMod val="75000"/>
                  </a:schemeClr>
                </a:solidFill>
              </a:rPr>
              <a:t>資工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</a:rPr>
              <a:t>四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</a:rPr>
              <a:t>B  410603650  </a:t>
            </a:r>
            <a:r>
              <a:rPr lang="zh-TW" altLang="zh-TW" sz="1600" b="1" dirty="0">
                <a:solidFill>
                  <a:schemeClr val="accent6">
                    <a:lumMod val="75000"/>
                  </a:schemeClr>
                </a:solidFill>
              </a:rPr>
              <a:t>鄭景鴻</a:t>
            </a:r>
          </a:p>
          <a:p>
            <a:r>
              <a:rPr lang="zh-TW" altLang="zh-TW" sz="1600" b="1" dirty="0">
                <a:solidFill>
                  <a:schemeClr val="accent6">
                    <a:lumMod val="75000"/>
                  </a:schemeClr>
                </a:solidFill>
              </a:rPr>
              <a:t>資工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</a:rPr>
              <a:t>四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</a:rPr>
              <a:t>B  410603676  </a:t>
            </a:r>
            <a:r>
              <a:rPr lang="zh-TW" altLang="zh-TW" sz="1600" b="1" dirty="0">
                <a:solidFill>
                  <a:schemeClr val="accent6">
                    <a:lumMod val="75000"/>
                  </a:schemeClr>
                </a:solidFill>
              </a:rPr>
              <a:t>詹郁君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zh-TW" altLang="zh-TW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TW" altLang="zh-TW" sz="1600" b="1" dirty="0">
                <a:solidFill>
                  <a:schemeClr val="accent6">
                    <a:lumMod val="75000"/>
                  </a:schemeClr>
                </a:solidFill>
              </a:rPr>
              <a:t>資工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</a:rPr>
              <a:t>四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</a:rPr>
              <a:t>B  410615770  </a:t>
            </a:r>
            <a:r>
              <a:rPr lang="zh-TW" altLang="zh-TW" sz="1600" b="1" dirty="0">
                <a:solidFill>
                  <a:schemeClr val="accent6">
                    <a:lumMod val="75000"/>
                  </a:schemeClr>
                </a:solidFill>
              </a:rPr>
              <a:t>張子敏</a:t>
            </a:r>
          </a:p>
          <a:p>
            <a:r>
              <a:rPr lang="zh-TW" altLang="zh-TW" sz="1600" b="1" dirty="0">
                <a:solidFill>
                  <a:schemeClr val="accent6">
                    <a:lumMod val="75000"/>
                  </a:schemeClr>
                </a:solidFill>
              </a:rPr>
              <a:t>資工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</a:rPr>
              <a:t>四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</a:rPr>
              <a:t>B  410616297  </a:t>
            </a:r>
            <a:r>
              <a:rPr lang="zh-TW" altLang="zh-TW" sz="1600" b="1" dirty="0">
                <a:solidFill>
                  <a:schemeClr val="accent6">
                    <a:lumMod val="75000"/>
                  </a:schemeClr>
                </a:solidFill>
              </a:rPr>
              <a:t>李宜瑾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1">
            <a:extLst>
              <a:ext uri="{FF2B5EF4-FFF2-40B4-BE49-F238E27FC236}">
                <a16:creationId xmlns:a16="http://schemas.microsoft.com/office/drawing/2014/main" id="{D41ED009-D684-4A22-9EBE-B4896BE91BE8}"/>
              </a:ext>
            </a:extLst>
          </p:cNvPr>
          <p:cNvSpPr txBox="1">
            <a:spLocks/>
          </p:cNvSpPr>
          <p:nvPr/>
        </p:nvSpPr>
        <p:spPr>
          <a:xfrm>
            <a:off x="555594" y="1385017"/>
            <a:ext cx="8100726" cy="2710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b="0" dirty="0">
                <a:solidFill>
                  <a:schemeClr val="tx1"/>
                </a:solidFill>
              </a:rPr>
              <a:t>點進其中一種鞋型，會跑出一樣的分類</a:t>
            </a:r>
            <a:r>
              <a:rPr lang="zh-TW" altLang="zh-TW" sz="2000" b="0" dirty="0">
                <a:solidFill>
                  <a:schemeClr val="tx1"/>
                </a:solidFill>
              </a:rPr>
              <a:t>。</a:t>
            </a:r>
          </a:p>
          <a:p>
            <a:endParaRPr lang="zh-TW" altLang="en-US" b="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778B726-F6EE-4320-B0A3-696D2836A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756" y="1520548"/>
            <a:ext cx="6127788" cy="518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en-US" sz="3200" dirty="0"/>
              <a:t>網頁介面</a:t>
            </a:r>
            <a:endParaRPr kumimoji="1" lang="zh-CN" altLang="en-US" sz="3200" dirty="0"/>
          </a:p>
        </p:txBody>
      </p:sp>
      <p:sp>
        <p:nvSpPr>
          <p:cNvPr id="3" name="文本框 8"/>
          <p:cNvSpPr txBox="1"/>
          <p:nvPr/>
        </p:nvSpPr>
        <p:spPr>
          <a:xfrm>
            <a:off x="762785" y="2314479"/>
            <a:ext cx="10666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Microsoft YaHei" pitchFamily="34" charset="-122"/>
                <a:ea typeface="Microsoft YaHei" pitchFamily="34" charset="-122"/>
              </a:rPr>
              <a:t>網頁連結</a:t>
            </a:r>
            <a:r>
              <a:rPr lang="en-US" altLang="zh-TW" sz="2400" dirty="0">
                <a:latin typeface="Microsoft YaHei" pitchFamily="34" charset="-122"/>
                <a:ea typeface="Microsoft YaHei" pitchFamily="34" charset="-122"/>
              </a:rPr>
              <a:t>:</a:t>
            </a:r>
          </a:p>
          <a:p>
            <a:r>
              <a:rPr lang="en-US" altLang="zh-TW" sz="2400" dirty="0">
                <a:latin typeface="Microsoft YaHei" pitchFamily="34" charset="-122"/>
                <a:ea typeface="Microsoft YaHei" pitchFamily="34" charset="-122"/>
                <a:hlinkClick r:id="rId2"/>
              </a:rPr>
              <a:t>https://120.110.113.104:7070/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A1C3A092-DD42-4902-83FF-9EDFCB3E7A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3200" dirty="0"/>
              <a:t>甘特圖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24DD7B3-DC43-4906-BCDD-FE61F2C10EB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79248"/>
            <a:ext cx="11582400" cy="3808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484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4D4D244-5999-48B1-A4A8-E279525DA7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3200" dirty="0"/>
              <a:t>工作分配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2027BF9-4AC2-4136-9234-2139B3A2F7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60" t="31739" r="32826" b="19420"/>
          <a:stretch/>
        </p:blipFill>
        <p:spPr>
          <a:xfrm>
            <a:off x="2444225" y="983974"/>
            <a:ext cx="7303550" cy="555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30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en-US" sz="3200" dirty="0"/>
              <a:t>參考資料</a:t>
            </a:r>
            <a:endParaRPr kumimoji="1" lang="zh-CN" altLang="en-US" sz="3200" dirty="0"/>
          </a:p>
        </p:txBody>
      </p:sp>
      <p:sp>
        <p:nvSpPr>
          <p:cNvPr id="3" name="文本框 8"/>
          <p:cNvSpPr txBox="1"/>
          <p:nvPr/>
        </p:nvSpPr>
        <p:spPr>
          <a:xfrm>
            <a:off x="1320913" y="2459504"/>
            <a:ext cx="6387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err="1">
                <a:latin typeface="Microsoft YaHei" pitchFamily="34" charset="-122"/>
                <a:ea typeface="Microsoft YaHei" pitchFamily="34" charset="-122"/>
              </a:rPr>
              <a:t>Malevos</a:t>
            </a:r>
            <a:r>
              <a:rPr lang="en-US" altLang="zh-TW" sz="2400" dirty="0">
                <a:latin typeface="Microsoft YaHei" pitchFamily="34" charset="-122"/>
                <a:ea typeface="Microsoft YaHei" pitchFamily="34" charset="-122"/>
              </a:rPr>
              <a:t> Tango</a:t>
            </a:r>
            <a:r>
              <a:rPr lang="zh-TW" altLang="zh-TW" sz="2400" dirty="0">
                <a:latin typeface="Microsoft YaHei" pitchFamily="34" charset="-122"/>
                <a:ea typeface="Microsoft YaHei" pitchFamily="34" charset="-122"/>
              </a:rPr>
              <a:t>網站</a:t>
            </a:r>
            <a:endParaRPr lang="en-US" altLang="zh-TW" sz="2400" dirty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sz="2400" u="sng" dirty="0">
                <a:latin typeface="Microsoft YaHei" pitchFamily="34" charset="-122"/>
                <a:ea typeface="Microsoft YaHei" pitchFamily="34" charset="-122"/>
                <a:hlinkClick r:id="rId2"/>
              </a:rPr>
              <a:t>http://www.malevos-tango.com/boutique</a:t>
            </a:r>
            <a:endParaRPr lang="en-US" altLang="zh-TW" sz="2400" u="sng" dirty="0">
              <a:latin typeface="Microsoft YaHei" pitchFamily="34" charset="-122"/>
              <a:ea typeface="Microsoft YaHei" pitchFamily="34" charset="-122"/>
            </a:endParaRPr>
          </a:p>
          <a:p>
            <a:endParaRPr lang="zh-TW" altLang="zh-TW" sz="2400" dirty="0">
              <a:latin typeface="Microsoft YaHei" pitchFamily="34" charset="-122"/>
              <a:ea typeface="Microsoft YaHei" pitchFamily="34" charset="-122"/>
            </a:endParaRPr>
          </a:p>
          <a:p>
            <a:r>
              <a:rPr lang="zh-TW" altLang="zh-TW" sz="2400" dirty="0">
                <a:latin typeface="Microsoft YaHei" pitchFamily="34" charset="-122"/>
                <a:ea typeface="Microsoft YaHei" pitchFamily="34" charset="-122"/>
              </a:rPr>
              <a:t>購物網站</a:t>
            </a:r>
            <a:r>
              <a:rPr lang="en-US" altLang="zh-TW" sz="2400" u="sng" dirty="0">
                <a:latin typeface="Microsoft YaHei" pitchFamily="34" charset="-122"/>
                <a:ea typeface="Microsoft YaHei" pitchFamily="34" charset="-122"/>
                <a:hlinkClick r:id="rId3"/>
              </a:rPr>
              <a:t>https://row.jimmychoo.com/en/home</a:t>
            </a:r>
            <a:endParaRPr lang="zh-TW" altLang="zh-TW" sz="2400" dirty="0"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40306" y="2227489"/>
            <a:ext cx="39113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</a:t>
            </a:r>
            <a:r>
              <a:rPr kumimoji="1" lang="zh-CN" altLang="en-US" sz="4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4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YOU!</a:t>
            </a:r>
            <a:endParaRPr kumimoji="1" lang="zh-CN" altLang="en-US" sz="44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10896" y="3160086"/>
            <a:ext cx="3570209" cy="1107996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TW" altLang="en-US" sz="6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感謝聆聽</a:t>
            </a:r>
            <a:endParaRPr kumimoji="1" lang="zh-CN" altLang="en-US" sz="6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2694" y="3642936"/>
            <a:ext cx="2773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</a:rPr>
              <a:t>CONTENTS</a:t>
            </a:r>
            <a:endParaRPr kumimoji="1"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99073" y="2613763"/>
            <a:ext cx="1378904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8965">
              <a:lnSpc>
                <a:spcPct val="130000"/>
              </a:lnSpc>
              <a:defRPr/>
            </a:pPr>
            <a:r>
              <a:rPr lang="zh-TW" altLang="en-US" sz="2000" b="1" dirty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網頁功能</a:t>
            </a:r>
            <a:endParaRPr lang="en-US" altLang="zh-TW" sz="2000" b="1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317259" y="1741421"/>
            <a:ext cx="639372" cy="663565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1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34115" y="196566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zh-TW" altLang="en-US" sz="2000" b="1" dirty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概述</a:t>
            </a:r>
            <a:endParaRPr lang="en-US" altLang="zh-TW" sz="2000" b="1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317259" y="2508711"/>
            <a:ext cx="639372" cy="663565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2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317259" y="3296961"/>
            <a:ext cx="639372" cy="663565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3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99073" y="3453268"/>
            <a:ext cx="1378904" cy="37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TW" altLang="en-US" sz="1865" b="1" kern="0" dirty="0">
                <a:solidFill>
                  <a:srgbClr val="FFFFFF"/>
                </a:solidFill>
                <a:ea typeface="微软雅黑" panose="020B0503020204020204" charset="-122"/>
              </a:rPr>
              <a:t>資料架構</a:t>
            </a:r>
            <a:endParaRPr kumimoji="1" lang="zh-CN" altLang="en-US" sz="186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317259" y="4064251"/>
            <a:ext cx="639372" cy="663565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4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380191" y="1817548"/>
            <a:ext cx="1140056" cy="379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608965">
              <a:defRPr/>
            </a:pPr>
            <a:r>
              <a:rPr kumimoji="1" lang="zh-TW" altLang="en-US" sz="1865" b="1" kern="0" dirty="0">
                <a:solidFill>
                  <a:srgbClr val="FFFFFF"/>
                </a:solidFill>
                <a:ea typeface="微软雅黑" panose="020B0503020204020204" charset="-122"/>
              </a:rPr>
              <a:t>網頁介面</a:t>
            </a:r>
            <a:endParaRPr kumimoji="1" lang="zh-CN" altLang="en-US" sz="1865" b="1" kern="0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561611" y="1675434"/>
            <a:ext cx="639372" cy="663565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5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90235" y="1973590"/>
            <a:ext cx="313419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1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</a:t>
            </a:r>
            <a:r>
              <a:rPr kumimoji="1" lang="zh-TW" altLang="en-US" sz="11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錄</a:t>
            </a:r>
            <a:endParaRPr kumimoji="1" lang="zh-CN" altLang="en-US" sz="115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椭圆 13"/>
          <p:cNvSpPr/>
          <p:nvPr/>
        </p:nvSpPr>
        <p:spPr>
          <a:xfrm>
            <a:off x="8561611" y="2486043"/>
            <a:ext cx="639372" cy="663565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TW" sz="3200" b="1" kern="0" dirty="0">
                <a:solidFill>
                  <a:srgbClr val="FFFFFF"/>
                </a:solidFill>
                <a:latin typeface="Century Gothic"/>
                <a:ea typeface="微软雅黑" panose="020B0503020204020204" charset="-122"/>
              </a:rPr>
              <a:t>6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21" name="文本框 14"/>
          <p:cNvSpPr txBox="1"/>
          <p:nvPr/>
        </p:nvSpPr>
        <p:spPr>
          <a:xfrm>
            <a:off x="9444350" y="2650825"/>
            <a:ext cx="901209" cy="379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TW" altLang="en-US" sz="186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甘特圖</a:t>
            </a:r>
            <a:endParaRPr kumimoji="1" lang="zh-CN" altLang="en-US" sz="186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微软雅黑" panose="020B0503020204020204" charset="-122"/>
            </a:endParaRPr>
          </a:p>
        </p:txBody>
      </p:sp>
      <p:sp>
        <p:nvSpPr>
          <p:cNvPr id="16" name="椭圆 16">
            <a:extLst>
              <a:ext uri="{FF2B5EF4-FFF2-40B4-BE49-F238E27FC236}">
                <a16:creationId xmlns:a16="http://schemas.microsoft.com/office/drawing/2014/main" id="{A9F50ABF-D1C6-4D1A-9EEA-F012B4C6C35A}"/>
              </a:ext>
            </a:extLst>
          </p:cNvPr>
          <p:cNvSpPr/>
          <p:nvPr/>
        </p:nvSpPr>
        <p:spPr>
          <a:xfrm>
            <a:off x="8573228" y="3270642"/>
            <a:ext cx="639372" cy="663565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TW" sz="3200" b="1" kern="0" dirty="0">
                <a:solidFill>
                  <a:srgbClr val="FFFFFF"/>
                </a:solidFill>
                <a:latin typeface="Century Gothic"/>
                <a:ea typeface="微软雅黑" panose="020B0503020204020204" charset="-122"/>
              </a:rPr>
              <a:t>7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22" name="文本框 11">
            <a:extLst>
              <a:ext uri="{FF2B5EF4-FFF2-40B4-BE49-F238E27FC236}">
                <a16:creationId xmlns:a16="http://schemas.microsoft.com/office/drawing/2014/main" id="{1C5BB92B-F100-445E-AAD7-9A19C35C259D}"/>
              </a:ext>
            </a:extLst>
          </p:cNvPr>
          <p:cNvSpPr txBox="1"/>
          <p:nvPr/>
        </p:nvSpPr>
        <p:spPr>
          <a:xfrm>
            <a:off x="9380191" y="3443350"/>
            <a:ext cx="1140056" cy="379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TW" altLang="en-US" sz="186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工作分配</a:t>
            </a:r>
            <a:endParaRPr kumimoji="1" lang="zh-CN" altLang="en-US" sz="186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微软雅黑" panose="020B0503020204020204" charset="-122"/>
            </a:endParaRPr>
          </a:p>
        </p:txBody>
      </p:sp>
      <p:sp>
        <p:nvSpPr>
          <p:cNvPr id="24" name="文本框 14">
            <a:extLst>
              <a:ext uri="{FF2B5EF4-FFF2-40B4-BE49-F238E27FC236}">
                <a16:creationId xmlns:a16="http://schemas.microsoft.com/office/drawing/2014/main" id="{BD428863-1074-44EF-ACDF-5FB3CCA5D00F}"/>
              </a:ext>
            </a:extLst>
          </p:cNvPr>
          <p:cNvSpPr txBox="1"/>
          <p:nvPr/>
        </p:nvSpPr>
        <p:spPr>
          <a:xfrm>
            <a:off x="9461281" y="4161154"/>
            <a:ext cx="1140056" cy="379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TW" altLang="en-US" sz="1865" b="1" kern="0" dirty="0">
                <a:solidFill>
                  <a:srgbClr val="FFFFFF"/>
                </a:solidFill>
                <a:ea typeface="微软雅黑" panose="020B0503020204020204" charset="-122"/>
              </a:rPr>
              <a:t>參考資料</a:t>
            </a:r>
            <a:endParaRPr kumimoji="1" lang="zh-CN" altLang="en-US" sz="1865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微软雅黑" panose="020B0503020204020204" charset="-122"/>
            </a:endParaRPr>
          </a:p>
        </p:txBody>
      </p:sp>
      <p:sp>
        <p:nvSpPr>
          <p:cNvPr id="19" name="椭圆 16">
            <a:extLst>
              <a:ext uri="{FF2B5EF4-FFF2-40B4-BE49-F238E27FC236}">
                <a16:creationId xmlns:a16="http://schemas.microsoft.com/office/drawing/2014/main" id="{2C3EF2EE-B50A-40B0-BBA6-9725DE5734AD}"/>
              </a:ext>
            </a:extLst>
          </p:cNvPr>
          <p:cNvSpPr/>
          <p:nvPr/>
        </p:nvSpPr>
        <p:spPr>
          <a:xfrm>
            <a:off x="8573228" y="4064250"/>
            <a:ext cx="639372" cy="663565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8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23" name="文本框 5">
            <a:extLst>
              <a:ext uri="{FF2B5EF4-FFF2-40B4-BE49-F238E27FC236}">
                <a16:creationId xmlns:a16="http://schemas.microsoft.com/office/drawing/2014/main" id="{4EE5B0E7-98A9-4392-9FB8-8C7E8280462F}"/>
              </a:ext>
            </a:extLst>
          </p:cNvPr>
          <p:cNvSpPr txBox="1"/>
          <p:nvPr/>
        </p:nvSpPr>
        <p:spPr>
          <a:xfrm>
            <a:off x="6096000" y="4195977"/>
            <a:ext cx="1568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altLang="zh-TW" sz="2000" b="1" dirty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KNN</a:t>
            </a:r>
            <a:r>
              <a:rPr lang="zh-TW" altLang="en-US" sz="2000" b="1" dirty="0">
                <a:solidFill>
                  <a:schemeClr val="bg1"/>
                </a:solidFill>
                <a:latin typeface="Microsoft YaHei" pitchFamily="34" charset="-122"/>
                <a:ea typeface="Microsoft YaHei" pitchFamily="34" charset="-122"/>
              </a:rPr>
              <a:t>演算法</a:t>
            </a:r>
            <a:endParaRPr lang="en-US" altLang="zh-TW" sz="2000" b="1" dirty="0">
              <a:solidFill>
                <a:schemeClr val="bg1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en-US" sz="3200" dirty="0"/>
              <a:t>概述</a:t>
            </a:r>
            <a:endParaRPr kumimoji="1" lang="zh-CN" altLang="en-US" sz="3200" dirty="0"/>
          </a:p>
        </p:txBody>
      </p:sp>
      <p:sp>
        <p:nvSpPr>
          <p:cNvPr id="3" name="文本框 8"/>
          <p:cNvSpPr txBox="1"/>
          <p:nvPr/>
        </p:nvSpPr>
        <p:spPr>
          <a:xfrm>
            <a:off x="1579572" y="1166842"/>
            <a:ext cx="903285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dirty="0">
                <a:latin typeface="Microsoft YaHei" pitchFamily="34" charset="-122"/>
                <a:ea typeface="Microsoft YaHei" pitchFamily="34" charset="-122"/>
              </a:rPr>
              <a:t>目前發展：</a:t>
            </a:r>
            <a:endParaRPr lang="en-US" altLang="zh-TW" sz="3200" dirty="0">
              <a:latin typeface="Microsoft YaHei" pitchFamily="34" charset="-122"/>
              <a:ea typeface="Microsoft YaHei" pitchFamily="34" charset="-122"/>
            </a:endParaRPr>
          </a:p>
          <a:p>
            <a:r>
              <a:rPr lang="zh-TW" altLang="en-US" sz="3200" spc="150" dirty="0">
                <a:latin typeface="Microsoft YaHei" pitchFamily="34" charset="-122"/>
                <a:ea typeface="Microsoft YaHei" pitchFamily="34" charset="-122"/>
              </a:rPr>
              <a:t>發展出一個支援探戈教室的</a:t>
            </a:r>
            <a:r>
              <a:rPr lang="zh-TW" altLang="zh-TW" sz="3200" spc="150" dirty="0">
                <a:latin typeface="Microsoft YaHei" pitchFamily="34" charset="-122"/>
                <a:ea typeface="Microsoft YaHei" pitchFamily="34" charset="-122"/>
              </a:rPr>
              <a:t>購物</a:t>
            </a:r>
            <a:r>
              <a:rPr lang="zh-TW" altLang="en-US" sz="3200" spc="150" dirty="0">
                <a:latin typeface="Microsoft YaHei" pitchFamily="34" charset="-122"/>
                <a:ea typeface="Microsoft YaHei" pitchFamily="34" charset="-122"/>
              </a:rPr>
              <a:t>網站</a:t>
            </a:r>
            <a:r>
              <a:rPr lang="zh-TW" altLang="zh-TW" sz="3200" spc="150" dirty="0">
                <a:latin typeface="Microsoft YaHei" pitchFamily="34" charset="-122"/>
                <a:ea typeface="Microsoft YaHei" pitchFamily="34" charset="-122"/>
              </a:rPr>
              <a:t>，並使用</a:t>
            </a:r>
            <a:r>
              <a:rPr lang="en-US" altLang="zh-TW" sz="3200" spc="150" dirty="0">
                <a:latin typeface="Microsoft YaHei" pitchFamily="34" charset="-122"/>
                <a:ea typeface="Microsoft YaHei" pitchFamily="34" charset="-122"/>
              </a:rPr>
              <a:t>KNN</a:t>
            </a:r>
            <a:r>
              <a:rPr lang="zh-TW" altLang="zh-TW" sz="3200" spc="150" dirty="0">
                <a:latin typeface="Microsoft YaHei" pitchFamily="34" charset="-122"/>
                <a:ea typeface="Microsoft YaHei" pitchFamily="34" charset="-122"/>
              </a:rPr>
              <a:t>分類演算法篩選出使用者可能會喜歡的商品，推薦給使用者，讓使用者能有更好的購物體驗。</a:t>
            </a:r>
            <a:endParaRPr lang="en-US" altLang="zh-TW" sz="3200" spc="150" dirty="0">
              <a:latin typeface="Microsoft YaHei" pitchFamily="34" charset="-122"/>
              <a:ea typeface="Microsoft YaHei" pitchFamily="34" charset="-122"/>
            </a:endParaRPr>
          </a:p>
          <a:p>
            <a:endParaRPr lang="en-US" altLang="zh-TW" sz="3200" spc="150" dirty="0">
              <a:latin typeface="Microsoft YaHei" pitchFamily="34" charset="-122"/>
              <a:ea typeface="Microsoft YaHei" pitchFamily="34" charset="-122"/>
            </a:endParaRPr>
          </a:p>
          <a:p>
            <a:r>
              <a:rPr lang="zh-TW" altLang="en-US" sz="3200" dirty="0">
                <a:latin typeface="Microsoft YaHei" pitchFamily="34" charset="-122"/>
                <a:ea typeface="Microsoft YaHei" pitchFamily="34" charset="-122"/>
              </a:rPr>
              <a:t>未來目標：</a:t>
            </a:r>
            <a:endParaRPr lang="en-US" altLang="zh-TW" sz="3200" dirty="0">
              <a:latin typeface="Microsoft YaHei" pitchFamily="34" charset="-122"/>
              <a:ea typeface="Microsoft YaHei" pitchFamily="34" charset="-122"/>
            </a:endParaRPr>
          </a:p>
          <a:p>
            <a:r>
              <a:rPr lang="zh-TW" altLang="en-US" sz="3200" dirty="0">
                <a:latin typeface="Microsoft YaHei" pitchFamily="34" charset="-122"/>
                <a:ea typeface="Microsoft YaHei" pitchFamily="34" charset="-122"/>
              </a:rPr>
              <a:t>未來我們的分類演算法能更好的應用於網站上，</a:t>
            </a:r>
            <a:r>
              <a:rPr lang="zh-TW" altLang="zh-TW" sz="3200" dirty="0">
                <a:latin typeface="Microsoft YaHei" pitchFamily="34" charset="-122"/>
                <a:ea typeface="Microsoft YaHei" pitchFamily="34" charset="-122"/>
              </a:rPr>
              <a:t>讓買家使用原網站的購物系統更加便利</a:t>
            </a:r>
            <a:r>
              <a:rPr lang="zh-TW" altLang="en-US" sz="3200" dirty="0">
                <a:latin typeface="Microsoft YaHei" pitchFamily="34" charset="-122"/>
                <a:ea typeface="Microsoft YaHei" pitchFamily="34" charset="-122"/>
              </a:rPr>
              <a:t>，並且</a:t>
            </a:r>
            <a:r>
              <a:rPr lang="zh-TW" altLang="zh-TW" sz="3200" dirty="0">
                <a:latin typeface="Microsoft YaHei" pitchFamily="34" charset="-122"/>
                <a:ea typeface="Microsoft YaHei" pitchFamily="34" charset="-122"/>
              </a:rPr>
              <a:t>幫助買家與賣家有更好的交易介面。</a:t>
            </a:r>
            <a:endParaRPr lang="en-US" altLang="zh-TW" sz="3200" dirty="0"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4987" y="171801"/>
            <a:ext cx="5841426" cy="529569"/>
          </a:xfrm>
        </p:spPr>
        <p:txBody>
          <a:bodyPr/>
          <a:lstStyle/>
          <a:p>
            <a:r>
              <a:rPr lang="zh-TW" altLang="en-US" sz="3200" dirty="0"/>
              <a:t>網頁功能</a:t>
            </a:r>
            <a:r>
              <a:rPr lang="en-US" altLang="zh-TW" sz="3200" dirty="0"/>
              <a:t>-</a:t>
            </a:r>
            <a:r>
              <a:rPr kumimoji="1" lang="zh-TW" altLang="en-US" sz="3200" dirty="0"/>
              <a:t>使用者案例圖</a:t>
            </a:r>
            <a:r>
              <a:rPr lang="en-US" altLang="zh-TW" sz="3200" dirty="0"/>
              <a:t>(</a:t>
            </a:r>
            <a:r>
              <a:rPr lang="zh-TW" altLang="en-US" sz="3200" dirty="0"/>
              <a:t>客戶端</a:t>
            </a:r>
            <a:r>
              <a:rPr lang="en-US" altLang="zh-TW" sz="3200" dirty="0"/>
              <a:t>)</a:t>
            </a:r>
            <a:endParaRPr kumimoji="1" lang="zh-CN" altLang="en-US" sz="32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E0BEB00-39DE-4D46-A6DF-09E21DBCB41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70" y="800974"/>
            <a:ext cx="4003040" cy="5557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4178" y="236936"/>
            <a:ext cx="5601366" cy="529569"/>
          </a:xfrm>
        </p:spPr>
        <p:txBody>
          <a:bodyPr/>
          <a:lstStyle/>
          <a:p>
            <a:r>
              <a:rPr kumimoji="1" lang="zh-TW" altLang="en-US" sz="3200" dirty="0"/>
              <a:t>網頁功能</a:t>
            </a:r>
            <a:r>
              <a:rPr lang="en-US" altLang="zh-TW" sz="3200" dirty="0"/>
              <a:t>-</a:t>
            </a:r>
            <a:r>
              <a:rPr lang="zh-TW" altLang="en-US" sz="3200" dirty="0"/>
              <a:t>活動圖</a:t>
            </a:r>
            <a:r>
              <a:rPr lang="en-US" altLang="zh-TW" sz="3200" dirty="0"/>
              <a:t>(</a:t>
            </a:r>
            <a:r>
              <a:rPr lang="zh-TW" altLang="en-US" sz="3200" dirty="0"/>
              <a:t>客戶端</a:t>
            </a:r>
            <a:r>
              <a:rPr lang="en-US" altLang="zh-TW" sz="3200" dirty="0"/>
              <a:t>)</a:t>
            </a:r>
            <a:endParaRPr kumimoji="1" lang="zh-CN" altLang="en-US" sz="3200" dirty="0"/>
          </a:p>
        </p:txBody>
      </p:sp>
      <p:sp>
        <p:nvSpPr>
          <p:cNvPr id="5" name="文本框 8"/>
          <p:cNvSpPr txBox="1"/>
          <p:nvPr/>
        </p:nvSpPr>
        <p:spPr>
          <a:xfrm>
            <a:off x="692547" y="1367246"/>
            <a:ext cx="52446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dirty="0">
                <a:latin typeface="Microsoft YaHei" pitchFamily="34" charset="-122"/>
                <a:ea typeface="Microsoft YaHei" pitchFamily="34" charset="-122"/>
              </a:rPr>
              <a:t>主要流程介紹</a:t>
            </a:r>
            <a:r>
              <a:rPr lang="en-US" altLang="zh-TW" sz="2800" dirty="0">
                <a:latin typeface="Microsoft YaHei" pitchFamily="34" charset="-122"/>
                <a:ea typeface="Microsoft YaHei" pitchFamily="34" charset="-122"/>
              </a:rPr>
              <a:t>(</a:t>
            </a:r>
            <a:r>
              <a:rPr lang="zh-TW" altLang="en-US" sz="2800" dirty="0">
                <a:latin typeface="Microsoft YaHei" pitchFamily="34" charset="-122"/>
                <a:ea typeface="Microsoft YaHei" pitchFamily="34" charset="-122"/>
              </a:rPr>
              <a:t>客戶端</a:t>
            </a:r>
            <a:r>
              <a:rPr lang="en-US" altLang="zh-TW" sz="2800" dirty="0">
                <a:latin typeface="Microsoft YaHei" pitchFamily="34" charset="-122"/>
                <a:ea typeface="Microsoft YaHei" pitchFamily="34" charset="-122"/>
              </a:rPr>
              <a:t>)</a:t>
            </a:r>
            <a:r>
              <a:rPr lang="zh-TW" altLang="en-US" sz="2800" dirty="0">
                <a:latin typeface="Microsoft YaHei" pitchFamily="34" charset="-122"/>
                <a:ea typeface="Microsoft YaHei" pitchFamily="34" charset="-122"/>
              </a:rPr>
              <a:t>：</a:t>
            </a:r>
            <a:endParaRPr lang="en-US" altLang="zh-TW" sz="2800" dirty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sz="2800" dirty="0">
                <a:latin typeface="Microsoft YaHei" pitchFamily="34" charset="-122"/>
                <a:ea typeface="Microsoft YaHei" pitchFamily="34" charset="-122"/>
              </a:rPr>
              <a:t>                     </a:t>
            </a:r>
            <a:endParaRPr lang="zh-TW" altLang="zh-TW" sz="2800" dirty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sz="2800" dirty="0">
                <a:latin typeface="Microsoft YaHei" pitchFamily="34" charset="-122"/>
                <a:ea typeface="Microsoft YaHei" pitchFamily="34" charset="-122"/>
              </a:rPr>
              <a:t>(1)</a:t>
            </a:r>
            <a:r>
              <a:rPr lang="zh-TW" altLang="zh-TW" sz="2800" dirty="0">
                <a:latin typeface="Microsoft YaHei" pitchFamily="34" charset="-122"/>
                <a:ea typeface="Microsoft YaHei" pitchFamily="34" charset="-122"/>
              </a:rPr>
              <a:t>顧客選擇男鞋</a:t>
            </a:r>
            <a:r>
              <a:rPr lang="en-US" altLang="zh-TW" sz="2800" dirty="0">
                <a:latin typeface="Microsoft YaHei" pitchFamily="34" charset="-122"/>
                <a:ea typeface="Microsoft YaHei" pitchFamily="34" charset="-122"/>
              </a:rPr>
              <a:t>/</a:t>
            </a:r>
            <a:r>
              <a:rPr lang="zh-TW" altLang="zh-TW" sz="2800" dirty="0">
                <a:latin typeface="Microsoft YaHei" pitchFamily="34" charset="-122"/>
                <a:ea typeface="Microsoft YaHei" pitchFamily="34" charset="-122"/>
              </a:rPr>
              <a:t>女鞋 </a:t>
            </a:r>
            <a:r>
              <a:rPr lang="en-US" altLang="zh-TW" sz="2800" dirty="0">
                <a:latin typeface="Microsoft YaHei" pitchFamily="34" charset="-122"/>
                <a:ea typeface="Microsoft YaHei" pitchFamily="34" charset="-122"/>
              </a:rPr>
              <a:t>                 </a:t>
            </a:r>
            <a:endParaRPr lang="zh-TW" altLang="zh-TW" sz="2800" dirty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sz="2800" dirty="0">
                <a:latin typeface="Microsoft YaHei" pitchFamily="34" charset="-122"/>
                <a:ea typeface="Microsoft YaHei" pitchFamily="34" charset="-122"/>
              </a:rPr>
              <a:t>(2)</a:t>
            </a:r>
            <a:r>
              <a:rPr lang="zh-TW" altLang="zh-TW" sz="2800" dirty="0">
                <a:latin typeface="Microsoft YaHei" pitchFamily="34" charset="-122"/>
                <a:ea typeface="Microsoft YaHei" pitchFamily="34" charset="-122"/>
              </a:rPr>
              <a:t>顧客看見商品展示</a:t>
            </a:r>
            <a:r>
              <a:rPr lang="en-US" altLang="zh-TW" sz="2800" dirty="0">
                <a:latin typeface="Microsoft YaHei" pitchFamily="34" charset="-122"/>
                <a:ea typeface="Microsoft YaHei" pitchFamily="34" charset="-122"/>
              </a:rPr>
              <a:t>                  </a:t>
            </a:r>
            <a:endParaRPr lang="zh-TW" altLang="zh-TW" sz="2800" dirty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sz="2800" dirty="0">
                <a:latin typeface="Microsoft YaHei" pitchFamily="34" charset="-122"/>
                <a:ea typeface="Microsoft YaHei" pitchFamily="34" charset="-122"/>
              </a:rPr>
              <a:t>(3)</a:t>
            </a:r>
            <a:r>
              <a:rPr lang="zh-TW" altLang="zh-TW" sz="2800" dirty="0">
                <a:latin typeface="Microsoft YaHei" pitchFamily="34" charset="-122"/>
                <a:ea typeface="Microsoft YaHei" pitchFamily="34" charset="-122"/>
              </a:rPr>
              <a:t>顧客瀏覽商品</a:t>
            </a:r>
            <a:r>
              <a:rPr lang="en-US" altLang="zh-TW" sz="2800" dirty="0">
                <a:latin typeface="Microsoft YaHei" pitchFamily="34" charset="-122"/>
                <a:ea typeface="Microsoft YaHei" pitchFamily="34" charset="-122"/>
              </a:rPr>
              <a:t>(</a:t>
            </a:r>
            <a:r>
              <a:rPr lang="zh-TW" altLang="zh-TW" sz="2800" dirty="0">
                <a:latin typeface="Microsoft YaHei" pitchFamily="34" charset="-122"/>
                <a:ea typeface="Microsoft YaHei" pitchFamily="34" charset="-122"/>
              </a:rPr>
              <a:t>照片</a:t>
            </a:r>
            <a:r>
              <a:rPr lang="en-US" altLang="zh-TW" sz="2800" dirty="0">
                <a:latin typeface="Microsoft YaHei" pitchFamily="34" charset="-122"/>
                <a:ea typeface="Microsoft YaHei" pitchFamily="34" charset="-122"/>
              </a:rPr>
              <a:t>&lt;=5)             </a:t>
            </a:r>
            <a:endParaRPr lang="zh-TW" altLang="zh-TW" sz="2800" dirty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sz="2800" dirty="0">
                <a:latin typeface="Microsoft YaHei" pitchFamily="34" charset="-122"/>
                <a:ea typeface="Microsoft YaHei" pitchFamily="34" charset="-122"/>
              </a:rPr>
              <a:t>(4)</a:t>
            </a:r>
            <a:r>
              <a:rPr lang="zh-TW" altLang="zh-TW" sz="2800" dirty="0">
                <a:latin typeface="Microsoft YaHei" pitchFamily="34" charset="-122"/>
                <a:ea typeface="Microsoft YaHei" pitchFamily="34" charset="-122"/>
              </a:rPr>
              <a:t>顧客選擇商品並放入購物車</a:t>
            </a:r>
            <a:r>
              <a:rPr lang="en-US" altLang="zh-TW" sz="2800" dirty="0">
                <a:latin typeface="Microsoft YaHei" pitchFamily="34" charset="-122"/>
                <a:ea typeface="Microsoft YaHei" pitchFamily="34" charset="-122"/>
              </a:rPr>
              <a:t>         </a:t>
            </a:r>
            <a:endParaRPr lang="zh-TW" altLang="zh-TW" sz="2800" dirty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sz="2800" dirty="0">
                <a:latin typeface="Microsoft YaHei" pitchFamily="34" charset="-122"/>
                <a:ea typeface="Microsoft YaHei" pitchFamily="34" charset="-122"/>
              </a:rPr>
              <a:t>  (1) </a:t>
            </a:r>
            <a:r>
              <a:rPr lang="zh-TW" altLang="zh-TW" sz="2800" dirty="0">
                <a:latin typeface="Microsoft YaHei" pitchFamily="34" charset="-122"/>
                <a:ea typeface="Microsoft YaHei" pitchFamily="34" charset="-122"/>
              </a:rPr>
              <a:t>→</a:t>
            </a:r>
            <a:r>
              <a:rPr lang="en-US" altLang="zh-TW" sz="2800" dirty="0">
                <a:latin typeface="Microsoft YaHei" pitchFamily="34" charset="-122"/>
                <a:ea typeface="Microsoft YaHei" pitchFamily="34" charset="-122"/>
              </a:rPr>
              <a:t> (4)  </a:t>
            </a:r>
            <a:r>
              <a:rPr lang="en-US" altLang="zh-TW" sz="2800" dirty="0">
                <a:latin typeface="Microsoft YaHei" pitchFamily="34" charset="-122"/>
                <a:ea typeface="Microsoft YaHei" pitchFamily="34" charset="-122"/>
                <a:sym typeface="Wingdings"/>
              </a:rPr>
              <a:t></a:t>
            </a:r>
            <a:r>
              <a:rPr lang="en-US" altLang="zh-TW" sz="2800" dirty="0">
                <a:latin typeface="Microsoft YaHei" pitchFamily="34" charset="-122"/>
                <a:ea typeface="Microsoft YaHei" pitchFamily="34" charset="-122"/>
              </a:rPr>
              <a:t>  Loop                </a:t>
            </a:r>
            <a:endParaRPr lang="zh-TW" altLang="zh-TW" sz="2800" dirty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sz="2800" dirty="0">
                <a:latin typeface="Microsoft YaHei" pitchFamily="34" charset="-122"/>
                <a:ea typeface="Microsoft YaHei" pitchFamily="34" charset="-122"/>
              </a:rPr>
              <a:t>(5)</a:t>
            </a:r>
            <a:r>
              <a:rPr lang="zh-TW" altLang="zh-TW" sz="2800" dirty="0">
                <a:latin typeface="Microsoft YaHei" pitchFamily="34" charset="-122"/>
                <a:ea typeface="Microsoft YaHei" pitchFamily="34" charset="-122"/>
              </a:rPr>
              <a:t>顧客登入</a:t>
            </a:r>
            <a:r>
              <a:rPr lang="en-US" altLang="zh-TW" sz="2800" dirty="0">
                <a:latin typeface="Microsoft YaHei" pitchFamily="34" charset="-122"/>
                <a:ea typeface="Microsoft YaHei" pitchFamily="34" charset="-122"/>
              </a:rPr>
              <a:t> </a:t>
            </a:r>
          </a:p>
          <a:p>
            <a:r>
              <a:rPr lang="en-US" altLang="zh-TW" sz="2800" dirty="0">
                <a:latin typeface="Microsoft YaHei" pitchFamily="34" charset="-122"/>
                <a:ea typeface="Microsoft YaHei" pitchFamily="34" charset="-122"/>
              </a:rPr>
              <a:t>(6)</a:t>
            </a:r>
            <a:r>
              <a:rPr lang="zh-TW" altLang="zh-TW" sz="2800" dirty="0">
                <a:latin typeface="Microsoft YaHei" pitchFamily="34" charset="-122"/>
                <a:ea typeface="Microsoft YaHei" pitchFamily="34" charset="-122"/>
              </a:rPr>
              <a:t>結帳 → 產生訂單 → 付款</a:t>
            </a:r>
            <a:r>
              <a:rPr lang="en-US" altLang="zh-TW" sz="2800" dirty="0">
                <a:latin typeface="Microsoft YaHei" pitchFamily="34" charset="-122"/>
                <a:ea typeface="Microsoft YaHei" pitchFamily="34" charset="-122"/>
              </a:rPr>
              <a:t>(</a:t>
            </a:r>
            <a:r>
              <a:rPr lang="en-US" altLang="zh-TW" sz="2800" dirty="0" err="1">
                <a:latin typeface="Microsoft YaHei" pitchFamily="34" charset="-122"/>
                <a:ea typeface="Microsoft YaHei" pitchFamily="34" charset="-122"/>
              </a:rPr>
              <a:t>paypal</a:t>
            </a:r>
            <a:r>
              <a:rPr lang="en-US" altLang="zh-TW" sz="2800" dirty="0">
                <a:latin typeface="Microsoft YaHei" pitchFamily="34" charset="-122"/>
                <a:ea typeface="Microsoft YaHei" pitchFamily="34" charset="-122"/>
              </a:rPr>
              <a:t>)</a:t>
            </a:r>
            <a:endParaRPr lang="zh-TW" altLang="en-US" sz="2800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9B0C262-E2E4-4B0C-8366-56FC50493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018" y="185360"/>
            <a:ext cx="6396017" cy="648728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B20FFF5-66B5-426F-BF35-2690CA1E4840}"/>
              </a:ext>
            </a:extLst>
          </p:cNvPr>
          <p:cNvSpPr txBox="1"/>
          <p:nvPr/>
        </p:nvSpPr>
        <p:spPr>
          <a:xfrm>
            <a:off x="7918077" y="2332503"/>
            <a:ext cx="927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highlight>
                  <a:srgbClr val="C0C0C0"/>
                </a:highlight>
              </a:rPr>
              <a:t>商品瀏覽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11754" y="134096"/>
            <a:ext cx="6376722" cy="789224"/>
          </a:xfrm>
        </p:spPr>
        <p:txBody>
          <a:bodyPr/>
          <a:lstStyle/>
          <a:p>
            <a:r>
              <a:rPr kumimoji="1" lang="zh-TW" altLang="en-US" sz="3200" dirty="0"/>
              <a:t>網頁功能</a:t>
            </a:r>
            <a:r>
              <a:rPr kumimoji="1" lang="en-US" altLang="zh-TW" sz="3200" dirty="0"/>
              <a:t>-</a:t>
            </a:r>
            <a:r>
              <a:rPr kumimoji="1" lang="zh-TW" altLang="en-US" sz="3200" dirty="0"/>
              <a:t>使用者案例圖</a:t>
            </a:r>
            <a:r>
              <a:rPr kumimoji="1" lang="en-US" altLang="zh-TW" sz="3200" dirty="0"/>
              <a:t>(</a:t>
            </a:r>
            <a:r>
              <a:rPr kumimoji="1" lang="zh-TW" altLang="en-US" sz="3200" dirty="0"/>
              <a:t>管理端</a:t>
            </a:r>
            <a:r>
              <a:rPr kumimoji="1" lang="en-US" altLang="zh-TW" sz="3200" dirty="0"/>
              <a:t>)</a:t>
            </a:r>
            <a:endParaRPr kumimoji="1" lang="zh-CN" altLang="en-US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04325DF-50B8-4DDB-9F82-76A7C2536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360" y="750600"/>
            <a:ext cx="4643120" cy="60587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32074" y="236936"/>
            <a:ext cx="5601366" cy="529569"/>
          </a:xfrm>
        </p:spPr>
        <p:txBody>
          <a:bodyPr/>
          <a:lstStyle/>
          <a:p>
            <a:r>
              <a:rPr kumimoji="1" lang="zh-TW" altLang="en-US" sz="3200" dirty="0"/>
              <a:t>網頁功能</a:t>
            </a:r>
            <a:r>
              <a:rPr lang="en-US" altLang="zh-TW" sz="3200" dirty="0"/>
              <a:t>-</a:t>
            </a:r>
            <a:r>
              <a:rPr lang="zh-TW" altLang="en-US" sz="3200" dirty="0"/>
              <a:t>活動圖</a:t>
            </a:r>
            <a:r>
              <a:rPr lang="en-US" altLang="zh-TW" sz="3200" dirty="0"/>
              <a:t>(</a:t>
            </a:r>
            <a:r>
              <a:rPr lang="zh-TW" altLang="en-US" sz="3200" dirty="0"/>
              <a:t>管理端</a:t>
            </a:r>
            <a:r>
              <a:rPr lang="en-US" altLang="zh-TW" sz="3200" dirty="0"/>
              <a:t>)</a:t>
            </a:r>
            <a:endParaRPr kumimoji="1" lang="zh-CN" altLang="en-US" sz="3200" dirty="0"/>
          </a:p>
        </p:txBody>
      </p:sp>
      <p:sp>
        <p:nvSpPr>
          <p:cNvPr id="5" name="文本框 8"/>
          <p:cNvSpPr txBox="1"/>
          <p:nvPr/>
        </p:nvSpPr>
        <p:spPr>
          <a:xfrm>
            <a:off x="616240" y="1933303"/>
            <a:ext cx="39557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dirty="0">
                <a:latin typeface="Microsoft YaHei" pitchFamily="34" charset="-122"/>
                <a:ea typeface="Microsoft YaHei" pitchFamily="34" charset="-122"/>
              </a:rPr>
              <a:t>主要流程介紹</a:t>
            </a:r>
            <a:r>
              <a:rPr lang="en-US" altLang="zh-TW" sz="2800" dirty="0">
                <a:latin typeface="Microsoft YaHei" pitchFamily="34" charset="-122"/>
                <a:ea typeface="Microsoft YaHei" pitchFamily="34" charset="-122"/>
              </a:rPr>
              <a:t>(</a:t>
            </a:r>
            <a:r>
              <a:rPr lang="zh-TW" altLang="en-US" sz="2800" dirty="0">
                <a:latin typeface="Microsoft YaHei" pitchFamily="34" charset="-122"/>
                <a:ea typeface="Microsoft YaHei" pitchFamily="34" charset="-122"/>
              </a:rPr>
              <a:t>管理端</a:t>
            </a:r>
            <a:r>
              <a:rPr lang="en-US" altLang="zh-TW" sz="2800" dirty="0">
                <a:latin typeface="Microsoft YaHei" pitchFamily="34" charset="-122"/>
                <a:ea typeface="Microsoft YaHei" pitchFamily="34" charset="-122"/>
              </a:rPr>
              <a:t>)</a:t>
            </a:r>
            <a:r>
              <a:rPr lang="zh-TW" altLang="en-US" sz="2800" dirty="0">
                <a:latin typeface="Microsoft YaHei" pitchFamily="34" charset="-122"/>
                <a:ea typeface="Microsoft YaHei" pitchFamily="34" charset="-122"/>
              </a:rPr>
              <a:t>：</a:t>
            </a:r>
            <a:endParaRPr lang="en-US" altLang="zh-TW" sz="2800" dirty="0">
              <a:latin typeface="Microsoft YaHei" pitchFamily="34" charset="-122"/>
              <a:ea typeface="Microsoft YaHei" pitchFamily="34" charset="-122"/>
            </a:endParaRPr>
          </a:p>
          <a:p>
            <a:r>
              <a:rPr lang="en-US" altLang="zh-TW" sz="2800" dirty="0">
                <a:latin typeface="Microsoft YaHei" pitchFamily="34" charset="-122"/>
                <a:ea typeface="Microsoft YaHei" pitchFamily="34" charset="-122"/>
              </a:rPr>
              <a:t>                     </a:t>
            </a:r>
          </a:p>
          <a:p>
            <a:r>
              <a:rPr lang="en-US" altLang="zh-TW" sz="2800" dirty="0">
                <a:latin typeface="Microsoft YaHei" pitchFamily="34" charset="-122"/>
                <a:ea typeface="Microsoft YaHei" pitchFamily="34" charset="-122"/>
              </a:rPr>
              <a:t>(1)</a:t>
            </a:r>
            <a:r>
              <a:rPr lang="zh-TW" altLang="zh-TW" sz="2800" dirty="0">
                <a:latin typeface="Microsoft YaHei" pitchFamily="34" charset="-122"/>
                <a:ea typeface="Microsoft YaHei" pitchFamily="34" charset="-122"/>
              </a:rPr>
              <a:t>管理者登入</a:t>
            </a:r>
          </a:p>
          <a:p>
            <a:r>
              <a:rPr lang="en-US" altLang="zh-TW" sz="2800" dirty="0">
                <a:latin typeface="Microsoft YaHei" pitchFamily="34" charset="-122"/>
                <a:ea typeface="Microsoft YaHei" pitchFamily="34" charset="-122"/>
              </a:rPr>
              <a:t>(2)</a:t>
            </a:r>
            <a:r>
              <a:rPr lang="zh-TW" altLang="zh-TW" sz="2800" dirty="0">
                <a:latin typeface="Microsoft YaHei" pitchFamily="34" charset="-122"/>
                <a:ea typeface="Microsoft YaHei" pitchFamily="34" charset="-122"/>
              </a:rPr>
              <a:t>管理者上傳商品</a:t>
            </a:r>
          </a:p>
          <a:p>
            <a:r>
              <a:rPr lang="en-US" altLang="zh-TW" sz="2800" dirty="0">
                <a:latin typeface="Microsoft YaHei" pitchFamily="34" charset="-122"/>
                <a:ea typeface="Microsoft YaHei" pitchFamily="34" charset="-122"/>
              </a:rPr>
              <a:t>(3)</a:t>
            </a:r>
            <a:r>
              <a:rPr lang="zh-TW" altLang="zh-TW" sz="2800" dirty="0">
                <a:latin typeface="Microsoft YaHei" pitchFamily="34" charset="-122"/>
                <a:ea typeface="Microsoft YaHei" pitchFamily="34" charset="-122"/>
              </a:rPr>
              <a:t>管理者下架商品</a:t>
            </a:r>
          </a:p>
          <a:p>
            <a:r>
              <a:rPr lang="en-US" altLang="zh-TW" sz="2800" dirty="0">
                <a:latin typeface="Microsoft YaHei" pitchFamily="34" charset="-122"/>
                <a:ea typeface="Microsoft YaHei" pitchFamily="34" charset="-122"/>
              </a:rPr>
              <a:t>(4)</a:t>
            </a:r>
            <a:r>
              <a:rPr lang="zh-TW" altLang="zh-TW" sz="2800" dirty="0">
                <a:latin typeface="Microsoft YaHei" pitchFamily="34" charset="-122"/>
                <a:ea typeface="Microsoft YaHei" pitchFamily="34" charset="-122"/>
              </a:rPr>
              <a:t>管理者收到訂單</a:t>
            </a:r>
          </a:p>
          <a:p>
            <a:r>
              <a:rPr lang="en-US" altLang="zh-TW" sz="2800" dirty="0">
                <a:latin typeface="Microsoft YaHei" pitchFamily="34" charset="-122"/>
                <a:ea typeface="Microsoft YaHei" pitchFamily="34" charset="-122"/>
              </a:rPr>
              <a:t>(5)</a:t>
            </a:r>
            <a:r>
              <a:rPr lang="zh-TW" altLang="zh-TW" sz="2800" dirty="0">
                <a:latin typeface="Microsoft YaHei" pitchFamily="34" charset="-122"/>
                <a:ea typeface="Microsoft YaHei" pitchFamily="34" charset="-122"/>
              </a:rPr>
              <a:t>管理者寄出商品</a:t>
            </a:r>
          </a:p>
          <a:p>
            <a:r>
              <a:rPr lang="en-US" altLang="zh-TW" sz="2800" dirty="0">
                <a:latin typeface="Microsoft YaHei" pitchFamily="34" charset="-122"/>
                <a:ea typeface="Microsoft YaHei" pitchFamily="34" charset="-122"/>
              </a:rPr>
              <a:t>(6)</a:t>
            </a:r>
            <a:r>
              <a:rPr lang="zh-TW" altLang="zh-TW" sz="2800" dirty="0">
                <a:latin typeface="Microsoft YaHei" pitchFamily="34" charset="-122"/>
                <a:ea typeface="Microsoft YaHei" pitchFamily="34" charset="-122"/>
              </a:rPr>
              <a:t>訂單收款</a:t>
            </a:r>
            <a:r>
              <a:rPr lang="en-US" altLang="zh-TW" sz="2800" dirty="0">
                <a:latin typeface="Microsoft YaHei" pitchFamily="34" charset="-122"/>
                <a:ea typeface="Microsoft YaHei" pitchFamily="34" charset="-122"/>
              </a:rPr>
              <a:t>(</a:t>
            </a:r>
            <a:r>
              <a:rPr lang="en-US" altLang="zh-TW" sz="2800" dirty="0" err="1">
                <a:latin typeface="Microsoft YaHei" pitchFamily="34" charset="-122"/>
                <a:ea typeface="Microsoft YaHei" pitchFamily="34" charset="-122"/>
              </a:rPr>
              <a:t>paypal</a:t>
            </a:r>
            <a:r>
              <a:rPr lang="en-US" altLang="zh-TW" sz="2800" dirty="0">
                <a:latin typeface="Microsoft YaHei" pitchFamily="34" charset="-122"/>
                <a:ea typeface="Microsoft YaHei" pitchFamily="34" charset="-122"/>
              </a:rPr>
              <a:t>)</a:t>
            </a:r>
            <a:endParaRPr lang="zh-TW" altLang="zh-TW" sz="2800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9D2534D-B9AF-4055-907C-AE35237F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703" y="1381804"/>
            <a:ext cx="5128470" cy="432083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D4BACBD-C854-48AA-B75D-4384CE3E0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175" y="236936"/>
            <a:ext cx="5343525" cy="6505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69514" y="260512"/>
            <a:ext cx="5601366" cy="529569"/>
          </a:xfrm>
        </p:spPr>
        <p:txBody>
          <a:bodyPr/>
          <a:lstStyle/>
          <a:p>
            <a:r>
              <a:rPr lang="zh-TW" altLang="en-US" sz="3200" dirty="0"/>
              <a:t>資料架構設計</a:t>
            </a:r>
            <a:endParaRPr kumimoji="1" lang="zh-CN" altLang="en-US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79B1F59-13AC-40D5-8E4B-300AF6962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294" y="0"/>
            <a:ext cx="514941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1">
            <a:extLst>
              <a:ext uri="{FF2B5EF4-FFF2-40B4-BE49-F238E27FC236}">
                <a16:creationId xmlns:a16="http://schemas.microsoft.com/office/drawing/2014/main" id="{D1F5B4B9-A2AF-4C7E-85ED-54971808DD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0820" y="354965"/>
            <a:ext cx="5763260" cy="5302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NN</a:t>
            </a:r>
            <a:r>
              <a:rPr kumimoji="1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演算法 </a:t>
            </a:r>
            <a:r>
              <a:rPr kumimoji="1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– </a:t>
            </a:r>
            <a:r>
              <a:rPr kumimoji="1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實際</a:t>
            </a:r>
            <a:r>
              <a:rPr kumimoji="1" lang="zh-TW" altLang="en-US" sz="32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應用於網頁</a:t>
            </a:r>
            <a:endParaRPr kumimoji="1" lang="en-US" altLang="zh-TW" sz="32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TW" altLang="en-US" dirty="0"/>
          </a:p>
        </p:txBody>
      </p:sp>
      <p:sp>
        <p:nvSpPr>
          <p:cNvPr id="4" name="文字版面配置區 1">
            <a:extLst>
              <a:ext uri="{FF2B5EF4-FFF2-40B4-BE49-F238E27FC236}">
                <a16:creationId xmlns:a16="http://schemas.microsoft.com/office/drawing/2014/main" id="{E4A90703-5BA8-4CCA-ABC5-7CE8BE8A8A79}"/>
              </a:ext>
            </a:extLst>
          </p:cNvPr>
          <p:cNvSpPr txBox="1">
            <a:spLocks/>
          </p:cNvSpPr>
          <p:nvPr/>
        </p:nvSpPr>
        <p:spPr>
          <a:xfrm>
            <a:off x="555594" y="1385017"/>
            <a:ext cx="8100726" cy="2710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b="0" dirty="0">
                <a:solidFill>
                  <a:schemeClr val="tx1"/>
                </a:solidFill>
              </a:rPr>
              <a:t>大致上分成這六種類型</a:t>
            </a:r>
            <a:r>
              <a:rPr lang="zh-TW" altLang="zh-TW" sz="2000" b="0" dirty="0">
                <a:solidFill>
                  <a:schemeClr val="tx1"/>
                </a:solidFill>
              </a:rPr>
              <a:t>。</a:t>
            </a:r>
          </a:p>
          <a:p>
            <a:endParaRPr lang="zh-TW" altLang="en-US" b="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CAB9C9A-5392-4C6D-9658-F03FBE98C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55" y="2074862"/>
            <a:ext cx="107632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29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8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729</TotalTime>
  <Words>876</Words>
  <Application>Microsoft Office PowerPoint</Application>
  <PresentationFormat>寬螢幕</PresentationFormat>
  <Paragraphs>100</Paragraphs>
  <Slides>15</Slides>
  <Notes>9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微软雅黑</vt:lpstr>
      <vt:lpstr>微软雅黑</vt:lpstr>
      <vt:lpstr>Arial</vt:lpstr>
      <vt:lpstr>Calibri</vt:lpstr>
      <vt:lpstr>Century Gothic</vt:lpstr>
      <vt:lpstr>Segoe UI Light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</dc:creator>
  <cp:keywords>http:/www.ypppt.com</cp:keywords>
  <dc:description>http://www.ypppt.com/</dc:description>
  <cp:lastModifiedBy>詹郁君</cp:lastModifiedBy>
  <cp:revision>216</cp:revision>
  <dcterms:created xsi:type="dcterms:W3CDTF">2015-08-18T02:51:00Z</dcterms:created>
  <dcterms:modified xsi:type="dcterms:W3CDTF">2020-11-25T02:43:23Z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