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8" r:id="rId3"/>
    <p:sldId id="259" r:id="rId4"/>
    <p:sldId id="261" r:id="rId5"/>
    <p:sldId id="262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>
        <p:scale>
          <a:sx n="146" d="100"/>
          <a:sy n="146" d="100"/>
        </p:scale>
        <p:origin x="392" y="-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1714-B06B-F34B-866F-F72F4B7CC775}" type="datetimeFigureOut">
              <a:rPr kumimoji="1" lang="zh-TW" altLang="en-US" smtClean="0"/>
              <a:t>2022/10/4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719B-5965-C947-9FA5-60A9D4C2FA4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88353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1714-B06B-F34B-866F-F72F4B7CC775}" type="datetimeFigureOut">
              <a:rPr kumimoji="1" lang="zh-TW" altLang="en-US" smtClean="0"/>
              <a:t>2022/10/4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719B-5965-C947-9FA5-60A9D4C2FA4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90108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1714-B06B-F34B-866F-F72F4B7CC775}" type="datetimeFigureOut">
              <a:rPr kumimoji="1" lang="zh-TW" altLang="en-US" smtClean="0"/>
              <a:t>2022/10/4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719B-5965-C947-9FA5-60A9D4C2FA4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48799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1714-B06B-F34B-866F-F72F4B7CC775}" type="datetimeFigureOut">
              <a:rPr kumimoji="1" lang="zh-TW" altLang="en-US" smtClean="0"/>
              <a:t>2022/10/4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719B-5965-C947-9FA5-60A9D4C2FA4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64032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1714-B06B-F34B-866F-F72F4B7CC775}" type="datetimeFigureOut">
              <a:rPr kumimoji="1" lang="zh-TW" altLang="en-US" smtClean="0"/>
              <a:t>2022/10/4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719B-5965-C947-9FA5-60A9D4C2FA4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6162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1714-B06B-F34B-866F-F72F4B7CC775}" type="datetimeFigureOut">
              <a:rPr kumimoji="1" lang="zh-TW" altLang="en-US" smtClean="0"/>
              <a:t>2022/10/4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719B-5965-C947-9FA5-60A9D4C2FA4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82131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1714-B06B-F34B-866F-F72F4B7CC775}" type="datetimeFigureOut">
              <a:rPr kumimoji="1" lang="zh-TW" altLang="en-US" smtClean="0"/>
              <a:t>2022/10/4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719B-5965-C947-9FA5-60A9D4C2FA4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15977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1714-B06B-F34B-866F-F72F4B7CC775}" type="datetimeFigureOut">
              <a:rPr kumimoji="1" lang="zh-TW" altLang="en-US" smtClean="0"/>
              <a:t>2022/10/4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719B-5965-C947-9FA5-60A9D4C2FA4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15270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1714-B06B-F34B-866F-F72F4B7CC775}" type="datetimeFigureOut">
              <a:rPr kumimoji="1" lang="zh-TW" altLang="en-US" smtClean="0"/>
              <a:t>2022/10/4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719B-5965-C947-9FA5-60A9D4C2FA4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20933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1714-B06B-F34B-866F-F72F4B7CC775}" type="datetimeFigureOut">
              <a:rPr kumimoji="1" lang="zh-TW" altLang="en-US" smtClean="0"/>
              <a:t>2022/10/4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719B-5965-C947-9FA5-60A9D4C2FA4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77042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1714-B06B-F34B-866F-F72F4B7CC775}" type="datetimeFigureOut">
              <a:rPr kumimoji="1" lang="zh-TW" altLang="en-US" smtClean="0"/>
              <a:t>2022/10/4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719B-5965-C947-9FA5-60A9D4C2FA4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2805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D1714-B06B-F34B-866F-F72F4B7CC775}" type="datetimeFigureOut">
              <a:rPr kumimoji="1" lang="zh-TW" altLang="en-US" smtClean="0"/>
              <a:t>2022/10/4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9719B-5965-C947-9FA5-60A9D4C2FA4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90574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F4FE80DD-48AD-2184-CA34-B1F6F3B8C1CC}"/>
              </a:ext>
            </a:extLst>
          </p:cNvPr>
          <p:cNvCxnSpPr>
            <a:cxnSpLocks/>
          </p:cNvCxnSpPr>
          <p:nvPr/>
        </p:nvCxnSpPr>
        <p:spPr>
          <a:xfrm flipH="1">
            <a:off x="3017254" y="1234982"/>
            <a:ext cx="1880" cy="656995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羽毛球場地尺寸規則、單雙打場地規則、場地設施，初學者要多了解">
            <a:extLst>
              <a:ext uri="{FF2B5EF4-FFF2-40B4-BE49-F238E27FC236}">
                <a16:creationId xmlns:a16="http://schemas.microsoft.com/office/drawing/2014/main" id="{5590E8CD-77AD-3822-B8D1-76F88D2B9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13407" y="1677016"/>
            <a:ext cx="3048793" cy="197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0A790062-5AEB-98E4-2A9C-0B67220BF022}"/>
              </a:ext>
            </a:extLst>
          </p:cNvPr>
          <p:cNvCxnSpPr>
            <a:cxnSpLocks/>
          </p:cNvCxnSpPr>
          <p:nvPr/>
        </p:nvCxnSpPr>
        <p:spPr>
          <a:xfrm>
            <a:off x="1737804" y="1265276"/>
            <a:ext cx="0" cy="654675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65209F9C-A9EA-F411-23F2-ED7A0210B580}"/>
              </a:ext>
            </a:extLst>
          </p:cNvPr>
          <p:cNvCxnSpPr>
            <a:cxnSpLocks/>
          </p:cNvCxnSpPr>
          <p:nvPr/>
        </p:nvCxnSpPr>
        <p:spPr>
          <a:xfrm flipH="1">
            <a:off x="1737803" y="1265276"/>
            <a:ext cx="877811" cy="655029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1600AD4F-552E-0049-5B30-BDE4567295A0}"/>
              </a:ext>
            </a:extLst>
          </p:cNvPr>
          <p:cNvCxnSpPr>
            <a:cxnSpLocks/>
          </p:cNvCxnSpPr>
          <p:nvPr/>
        </p:nvCxnSpPr>
        <p:spPr>
          <a:xfrm>
            <a:off x="871874" y="1265276"/>
            <a:ext cx="865930" cy="654675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6AAC3BE8-4A57-DE21-50C5-7A13FC686DD9}"/>
              </a:ext>
            </a:extLst>
          </p:cNvPr>
          <p:cNvCxnSpPr>
            <a:cxnSpLocks/>
          </p:cNvCxnSpPr>
          <p:nvPr/>
        </p:nvCxnSpPr>
        <p:spPr>
          <a:xfrm>
            <a:off x="871874" y="4051006"/>
            <a:ext cx="865930" cy="376102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2CDDDA6C-B325-02A1-BBB1-20F706462037}"/>
              </a:ext>
            </a:extLst>
          </p:cNvPr>
          <p:cNvCxnSpPr>
            <a:cxnSpLocks/>
          </p:cNvCxnSpPr>
          <p:nvPr/>
        </p:nvCxnSpPr>
        <p:spPr>
          <a:xfrm flipH="1">
            <a:off x="1737804" y="4051006"/>
            <a:ext cx="877810" cy="376102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1EA06347-4E24-0EB0-38A7-164C9A662365}"/>
              </a:ext>
            </a:extLst>
          </p:cNvPr>
          <p:cNvCxnSpPr>
            <a:stCxn id="1026" idx="0"/>
            <a:endCxn id="1026" idx="2"/>
          </p:cNvCxnSpPr>
          <p:nvPr/>
        </p:nvCxnSpPr>
        <p:spPr>
          <a:xfrm>
            <a:off x="751533" y="2663286"/>
            <a:ext cx="197254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B923619F-4565-39F6-3347-043CCAFB49F3}"/>
              </a:ext>
            </a:extLst>
          </p:cNvPr>
          <p:cNvCxnSpPr>
            <a:cxnSpLocks/>
          </p:cNvCxnSpPr>
          <p:nvPr/>
        </p:nvCxnSpPr>
        <p:spPr>
          <a:xfrm flipH="1">
            <a:off x="1730711" y="2663286"/>
            <a:ext cx="884903" cy="512038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2B8BE74E-51EF-B476-913C-8A96C75C7EB0}"/>
              </a:ext>
            </a:extLst>
          </p:cNvPr>
          <p:cNvCxnSpPr>
            <a:cxnSpLocks/>
          </p:cNvCxnSpPr>
          <p:nvPr/>
        </p:nvCxnSpPr>
        <p:spPr>
          <a:xfrm>
            <a:off x="871874" y="2663286"/>
            <a:ext cx="858840" cy="510975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58C2A877-A50D-0E2B-EA5A-63443DC2E5DB}"/>
              </a:ext>
            </a:extLst>
          </p:cNvPr>
          <p:cNvCxnSpPr/>
          <p:nvPr/>
        </p:nvCxnSpPr>
        <p:spPr>
          <a:xfrm>
            <a:off x="723176" y="4782715"/>
            <a:ext cx="197254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94D926CE-DB5A-09E2-8BB3-2291B91EEE4C}"/>
              </a:ext>
            </a:extLst>
          </p:cNvPr>
          <p:cNvSpPr txBox="1"/>
          <p:nvPr/>
        </p:nvSpPr>
        <p:spPr>
          <a:xfrm>
            <a:off x="2765699" y="1827018"/>
            <a:ext cx="50687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dirty="0"/>
              <a:t>Y</a:t>
            </a:r>
          </a:p>
          <a:p>
            <a:pPr algn="ctr"/>
            <a:endParaRPr kumimoji="1" lang="en-US" altLang="zh-TW" dirty="0"/>
          </a:p>
          <a:p>
            <a:pPr algn="ctr"/>
            <a:endParaRPr kumimoji="1" lang="en-US" altLang="zh-TW" dirty="0"/>
          </a:p>
          <a:p>
            <a:pPr algn="ctr"/>
            <a:endParaRPr kumimoji="1" lang="en-US" altLang="zh-TW" dirty="0"/>
          </a:p>
          <a:p>
            <a:pPr algn="ctr"/>
            <a:endParaRPr kumimoji="1" lang="en-US" altLang="zh-TW" dirty="0"/>
          </a:p>
          <a:p>
            <a:pPr algn="ctr"/>
            <a:r>
              <a:rPr kumimoji="1" lang="en-US" altLang="zh-TW" dirty="0"/>
              <a:t>Y</a:t>
            </a:r>
          </a:p>
          <a:p>
            <a:pPr algn="ctr"/>
            <a:endParaRPr kumimoji="1" lang="en-US" altLang="zh-TW" dirty="0"/>
          </a:p>
          <a:p>
            <a:pPr algn="ctr"/>
            <a:endParaRPr kumimoji="1" lang="en-US" altLang="zh-TW" dirty="0"/>
          </a:p>
          <a:p>
            <a:pPr algn="ctr"/>
            <a:endParaRPr kumimoji="1" lang="en-US" altLang="zh-TW" dirty="0"/>
          </a:p>
          <a:p>
            <a:pPr algn="ctr"/>
            <a:r>
              <a:rPr kumimoji="1" lang="en-US" altLang="zh-TW" dirty="0"/>
              <a:t>W</a:t>
            </a:r>
          </a:p>
          <a:p>
            <a:pPr algn="ctr"/>
            <a:endParaRPr kumimoji="1" lang="en-US" altLang="zh-TW" dirty="0"/>
          </a:p>
          <a:p>
            <a:pPr algn="ctr"/>
            <a:endParaRPr kumimoji="1" lang="en-US" altLang="zh-TW" dirty="0"/>
          </a:p>
          <a:p>
            <a:pPr algn="ctr"/>
            <a:endParaRPr kumimoji="1" lang="en-US" altLang="zh-TW" dirty="0"/>
          </a:p>
          <a:p>
            <a:pPr algn="ctr"/>
            <a:endParaRPr kumimoji="1" lang="en-US" altLang="zh-TW" dirty="0"/>
          </a:p>
          <a:p>
            <a:pPr algn="ctr"/>
            <a:endParaRPr kumimoji="1" lang="en-US" altLang="zh-TW" dirty="0"/>
          </a:p>
          <a:p>
            <a:pPr algn="ctr"/>
            <a:r>
              <a:rPr kumimoji="1" lang="en-US" altLang="zh-TW" dirty="0" err="1"/>
              <a:t>aW</a:t>
            </a:r>
            <a:endParaRPr kumimoji="1" lang="zh-TW" altLang="en-US" dirty="0"/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A7D29A52-AD7C-A82D-8C91-6E6BBDAF3A63}"/>
              </a:ext>
            </a:extLst>
          </p:cNvPr>
          <p:cNvCxnSpPr/>
          <p:nvPr/>
        </p:nvCxnSpPr>
        <p:spPr>
          <a:xfrm>
            <a:off x="2785737" y="4782715"/>
            <a:ext cx="340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544E8B43-D54B-ADF5-BC48-8DCF613A08AE}"/>
              </a:ext>
            </a:extLst>
          </p:cNvPr>
          <p:cNvCxnSpPr>
            <a:cxnSpLocks/>
          </p:cNvCxnSpPr>
          <p:nvPr/>
        </p:nvCxnSpPr>
        <p:spPr>
          <a:xfrm>
            <a:off x="1382237" y="7805913"/>
            <a:ext cx="1768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7866D703-C3E5-F379-FB55-D2D86AD9D6BF}"/>
              </a:ext>
            </a:extLst>
          </p:cNvPr>
          <p:cNvCxnSpPr/>
          <p:nvPr/>
        </p:nvCxnSpPr>
        <p:spPr>
          <a:xfrm>
            <a:off x="2792813" y="4077420"/>
            <a:ext cx="340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3E912B74-E064-33B6-F5FC-CDF158D6B7BC}"/>
              </a:ext>
            </a:extLst>
          </p:cNvPr>
          <p:cNvCxnSpPr/>
          <p:nvPr/>
        </p:nvCxnSpPr>
        <p:spPr>
          <a:xfrm>
            <a:off x="2796351" y="2656204"/>
            <a:ext cx="340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5CF31EFF-BE95-4DEF-C512-95DA73287137}"/>
              </a:ext>
            </a:extLst>
          </p:cNvPr>
          <p:cNvCxnSpPr/>
          <p:nvPr/>
        </p:nvCxnSpPr>
        <p:spPr>
          <a:xfrm>
            <a:off x="2789258" y="1234982"/>
            <a:ext cx="340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B0B14341-9ED8-2F1C-60F7-FEC0BEFCDB3A}"/>
              </a:ext>
            </a:extLst>
          </p:cNvPr>
          <p:cNvCxnSpPr>
            <a:cxnSpLocks/>
          </p:cNvCxnSpPr>
          <p:nvPr/>
        </p:nvCxnSpPr>
        <p:spPr>
          <a:xfrm>
            <a:off x="847119" y="940814"/>
            <a:ext cx="176849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CBE99D43-E57D-2067-2F03-6D4A8FF2F004}"/>
              </a:ext>
            </a:extLst>
          </p:cNvPr>
          <p:cNvCxnSpPr>
            <a:cxnSpLocks/>
          </p:cNvCxnSpPr>
          <p:nvPr/>
        </p:nvCxnSpPr>
        <p:spPr>
          <a:xfrm>
            <a:off x="2628352" y="749428"/>
            <a:ext cx="0" cy="366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31E33A05-EF89-2125-B5D1-1B641F4E6F0D}"/>
              </a:ext>
            </a:extLst>
          </p:cNvPr>
          <p:cNvCxnSpPr>
            <a:cxnSpLocks/>
          </p:cNvCxnSpPr>
          <p:nvPr/>
        </p:nvCxnSpPr>
        <p:spPr>
          <a:xfrm>
            <a:off x="845630" y="742337"/>
            <a:ext cx="0" cy="366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BCDEE1FD-3161-7F1B-B695-79B83939C19F}"/>
              </a:ext>
            </a:extLst>
          </p:cNvPr>
          <p:cNvSpPr txBox="1"/>
          <p:nvPr/>
        </p:nvSpPr>
        <p:spPr>
          <a:xfrm>
            <a:off x="1223807" y="717511"/>
            <a:ext cx="1013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TW" dirty="0"/>
              <a:t>A</a:t>
            </a:r>
          </a:p>
        </p:txBody>
      </p: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7EF73085-180C-A677-8BEC-3C38ED5A0A85}"/>
              </a:ext>
            </a:extLst>
          </p:cNvPr>
          <p:cNvCxnSpPr>
            <a:cxnSpLocks/>
          </p:cNvCxnSpPr>
          <p:nvPr/>
        </p:nvCxnSpPr>
        <p:spPr>
          <a:xfrm>
            <a:off x="1017370" y="5250561"/>
            <a:ext cx="1433761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605D823D-36E8-E65A-6DF7-E167A4467D50}"/>
              </a:ext>
            </a:extLst>
          </p:cNvPr>
          <p:cNvCxnSpPr>
            <a:cxnSpLocks/>
          </p:cNvCxnSpPr>
          <p:nvPr/>
        </p:nvCxnSpPr>
        <p:spPr>
          <a:xfrm>
            <a:off x="2451131" y="4782715"/>
            <a:ext cx="0" cy="595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A1FC54B1-75DD-EE87-2065-7D2B97D178A4}"/>
              </a:ext>
            </a:extLst>
          </p:cNvPr>
          <p:cNvCxnSpPr>
            <a:cxnSpLocks/>
          </p:cNvCxnSpPr>
          <p:nvPr/>
        </p:nvCxnSpPr>
        <p:spPr>
          <a:xfrm flipH="1">
            <a:off x="1017370" y="4782715"/>
            <a:ext cx="13999" cy="595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FF92E74C-1C9B-4759-6F16-8AE0FE309AE9}"/>
              </a:ext>
            </a:extLst>
          </p:cNvPr>
          <p:cNvSpPr txBox="1"/>
          <p:nvPr/>
        </p:nvSpPr>
        <p:spPr>
          <a:xfrm>
            <a:off x="1514404" y="5057186"/>
            <a:ext cx="440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TW" dirty="0"/>
              <a:t>A2</a:t>
            </a:r>
          </a:p>
        </p:txBody>
      </p:sp>
      <p:sp>
        <p:nvSpPr>
          <p:cNvPr id="1024" name="文字方塊 1023">
            <a:extLst>
              <a:ext uri="{FF2B5EF4-FFF2-40B4-BE49-F238E27FC236}">
                <a16:creationId xmlns:a16="http://schemas.microsoft.com/office/drawing/2014/main" id="{18A6B5E7-9DB1-350B-231A-0DB11EE5B0C2}"/>
              </a:ext>
            </a:extLst>
          </p:cNvPr>
          <p:cNvSpPr txBox="1"/>
          <p:nvPr/>
        </p:nvSpPr>
        <p:spPr>
          <a:xfrm>
            <a:off x="63449" y="3938920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(90, 468)</a:t>
            </a:r>
            <a:endParaRPr kumimoji="1" lang="zh-TW" altLang="en-US" sz="1200" dirty="0"/>
          </a:p>
        </p:txBody>
      </p:sp>
      <p:sp>
        <p:nvSpPr>
          <p:cNvPr id="1025" name="文字方塊 1024">
            <a:extLst>
              <a:ext uri="{FF2B5EF4-FFF2-40B4-BE49-F238E27FC236}">
                <a16:creationId xmlns:a16="http://schemas.microsoft.com/office/drawing/2014/main" id="{77F8E566-7A33-495A-0015-BCB7B7AC48B2}"/>
              </a:ext>
            </a:extLst>
          </p:cNvPr>
          <p:cNvSpPr txBox="1"/>
          <p:nvPr/>
        </p:nvSpPr>
        <p:spPr>
          <a:xfrm>
            <a:off x="3056943" y="3950675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(644, 468)</a:t>
            </a:r>
            <a:endParaRPr kumimoji="1" lang="zh-TW" altLang="en-US" sz="1200" dirty="0"/>
          </a:p>
        </p:txBody>
      </p:sp>
      <p:sp>
        <p:nvSpPr>
          <p:cNvPr id="1027" name="文字方塊 1026">
            <a:extLst>
              <a:ext uri="{FF2B5EF4-FFF2-40B4-BE49-F238E27FC236}">
                <a16:creationId xmlns:a16="http://schemas.microsoft.com/office/drawing/2014/main" id="{C95FB63F-91F6-5B43-BAA8-FBC99E1E17A8}"/>
              </a:ext>
            </a:extLst>
          </p:cNvPr>
          <p:cNvSpPr txBox="1"/>
          <p:nvPr/>
        </p:nvSpPr>
        <p:spPr>
          <a:xfrm>
            <a:off x="13823" y="1082289"/>
            <a:ext cx="822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/>
              <a:t>(180, 256)</a:t>
            </a:r>
            <a:endParaRPr kumimoji="1" lang="zh-TW" altLang="en-US" sz="1200" dirty="0"/>
          </a:p>
        </p:txBody>
      </p:sp>
      <p:sp>
        <p:nvSpPr>
          <p:cNvPr id="1028" name="文字方塊 1027">
            <a:extLst>
              <a:ext uri="{FF2B5EF4-FFF2-40B4-BE49-F238E27FC236}">
                <a16:creationId xmlns:a16="http://schemas.microsoft.com/office/drawing/2014/main" id="{0F98BE67-AC33-19BA-2F87-99A63EE61CCF}"/>
              </a:ext>
            </a:extLst>
          </p:cNvPr>
          <p:cNvSpPr txBox="1"/>
          <p:nvPr/>
        </p:nvSpPr>
        <p:spPr>
          <a:xfrm>
            <a:off x="3060482" y="1094044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(532, 256)</a:t>
            </a:r>
            <a:endParaRPr kumimoji="1" lang="zh-TW" altLang="en-US" sz="1200" dirty="0"/>
          </a:p>
        </p:txBody>
      </p:sp>
      <p:sp>
        <p:nvSpPr>
          <p:cNvPr id="1029" name="文字方塊 1028">
            <a:extLst>
              <a:ext uri="{FF2B5EF4-FFF2-40B4-BE49-F238E27FC236}">
                <a16:creationId xmlns:a16="http://schemas.microsoft.com/office/drawing/2014/main" id="{A14608BA-1566-C76B-4977-C6E9DE8DD1C7}"/>
              </a:ext>
            </a:extLst>
          </p:cNvPr>
          <p:cNvSpPr txBox="1"/>
          <p:nvPr/>
        </p:nvSpPr>
        <p:spPr>
          <a:xfrm>
            <a:off x="4040372" y="1827018"/>
            <a:ext cx="2630848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A2 = (640-90) = 554</a:t>
            </a:r>
          </a:p>
          <a:p>
            <a:r>
              <a:rPr kumimoji="1" lang="en-US" altLang="zh-TW" sz="1400" dirty="0"/>
              <a:t>A / (644-90) = (1+a)W / </a:t>
            </a:r>
            <a:r>
              <a:rPr kumimoji="1" lang="en-US" altLang="zh-TW" sz="1400" dirty="0" err="1"/>
              <a:t>aW</a:t>
            </a:r>
            <a:endParaRPr kumimoji="1" lang="en-US" altLang="zh-TW" sz="1400" dirty="0"/>
          </a:p>
          <a:p>
            <a:r>
              <a:rPr kumimoji="1" lang="en-US" altLang="zh-TW" sz="1400" dirty="0"/>
              <a:t>A = 554 * (1+a) /a</a:t>
            </a:r>
          </a:p>
          <a:p>
            <a:endParaRPr kumimoji="1" lang="en-US" altLang="zh-TW" sz="1400" dirty="0"/>
          </a:p>
          <a:p>
            <a:r>
              <a:rPr kumimoji="1" lang="en-US" altLang="zh-TW" sz="1400" dirty="0"/>
              <a:t>A1 = (532-180) = 352</a:t>
            </a:r>
          </a:p>
          <a:p>
            <a:r>
              <a:rPr kumimoji="1" lang="en-US" altLang="zh-TW" sz="1400" dirty="0"/>
              <a:t>A / (532-180) = ((1+a)W+2Y) / </a:t>
            </a:r>
            <a:r>
              <a:rPr kumimoji="1" lang="en-US" altLang="zh-TW" sz="1400" dirty="0" err="1"/>
              <a:t>aW</a:t>
            </a:r>
            <a:endParaRPr kumimoji="1" lang="en-US" altLang="zh-TW" sz="1400" dirty="0"/>
          </a:p>
          <a:p>
            <a:r>
              <a:rPr kumimoji="1" lang="en-US" altLang="zh-TW" sz="1400" dirty="0"/>
              <a:t>Y = (A /352 * a –(1+a))/2 * W</a:t>
            </a:r>
          </a:p>
          <a:p>
            <a:r>
              <a:rPr kumimoji="1" lang="en-US" altLang="zh-TW" sz="1400" dirty="0"/>
              <a:t>Y = b * (1+a)W</a:t>
            </a:r>
          </a:p>
          <a:p>
            <a:r>
              <a:rPr kumimoji="1" lang="en-US" altLang="zh-TW" sz="1400" dirty="0"/>
              <a:t>   = </a:t>
            </a:r>
            <a:r>
              <a:rPr lang="en-US" altLang="zh-TW" sz="1400" u="none" strike="noStrike" dirty="0">
                <a:effectLst/>
              </a:rPr>
              <a:t>0.28693182</a:t>
            </a:r>
            <a:r>
              <a:rPr kumimoji="1" lang="en-US" altLang="zh-TW" sz="1400" dirty="0"/>
              <a:t> * (1+a)W</a:t>
            </a:r>
          </a:p>
          <a:p>
            <a:endParaRPr kumimoji="1" lang="en-US" altLang="zh-TW" sz="1400" dirty="0"/>
          </a:p>
          <a:p>
            <a:r>
              <a:rPr kumimoji="1" lang="en-US" altLang="zh-TW" sz="1400" dirty="0"/>
              <a:t>b =</a:t>
            </a:r>
            <a:r>
              <a:rPr kumimoji="1" lang="zh-TW" altLang="en-US" sz="1400" dirty="0"/>
              <a:t> </a:t>
            </a:r>
            <a:r>
              <a:rPr kumimoji="1" lang="en-US" altLang="zh-TW" sz="1400" dirty="0"/>
              <a:t>(554/352</a:t>
            </a:r>
            <a:r>
              <a:rPr kumimoji="1" lang="zh-TW" altLang="en-US" sz="1400" dirty="0"/>
              <a:t> </a:t>
            </a:r>
            <a:r>
              <a:rPr kumimoji="1" lang="en-US" altLang="zh-TW" sz="1400" dirty="0"/>
              <a:t>-1)/2</a:t>
            </a:r>
          </a:p>
          <a:p>
            <a:r>
              <a:rPr kumimoji="1" lang="en-US" altLang="zh-TW" sz="1400" dirty="0"/>
              <a:t>   = </a:t>
            </a:r>
            <a:r>
              <a:rPr lang="en-US" altLang="zh-TW" sz="1400" u="none" strike="noStrike" dirty="0">
                <a:effectLst/>
              </a:rPr>
              <a:t>0.28693182</a:t>
            </a:r>
            <a:endParaRPr kumimoji="1" lang="en-US" altLang="zh-TW" sz="1400" dirty="0"/>
          </a:p>
          <a:p>
            <a:endParaRPr kumimoji="1" lang="en-US" altLang="zh-TW" sz="1400" dirty="0"/>
          </a:p>
          <a:p>
            <a:r>
              <a:rPr kumimoji="1" lang="en-US" altLang="zh-TW" sz="1400" dirty="0"/>
              <a:t>A</a:t>
            </a:r>
            <a:r>
              <a:rPr kumimoji="1" lang="zh-TW" altLang="en-US" sz="1400" dirty="0"/>
              <a:t> </a:t>
            </a:r>
            <a:r>
              <a:rPr kumimoji="1" lang="en-US" altLang="zh-TW" sz="1400" dirty="0"/>
              <a:t>/</a:t>
            </a:r>
            <a:r>
              <a:rPr kumimoji="1" lang="zh-TW" altLang="en-US" sz="1400" dirty="0"/>
              <a:t> </a:t>
            </a:r>
            <a:r>
              <a:rPr kumimoji="1" lang="en-US" altLang="zh-TW" sz="1400" dirty="0"/>
              <a:t>L</a:t>
            </a:r>
            <a:r>
              <a:rPr kumimoji="1" lang="zh-TW" altLang="en-US" sz="1400" dirty="0"/>
              <a:t> </a:t>
            </a:r>
            <a:r>
              <a:rPr kumimoji="1" lang="en-US" altLang="zh-TW" sz="1400" dirty="0"/>
              <a:t>= ((1+a)</a:t>
            </a:r>
            <a:r>
              <a:rPr kumimoji="1" lang="en-US" altLang="zh-TW" sz="1400" dirty="0" err="1"/>
              <a:t>W+cY</a:t>
            </a:r>
            <a:r>
              <a:rPr kumimoji="1" lang="en-US" altLang="zh-TW" sz="1400" dirty="0"/>
              <a:t>) / </a:t>
            </a:r>
            <a:r>
              <a:rPr kumimoji="1" lang="en-US" altLang="zh-TW" sz="1400" dirty="0" err="1"/>
              <a:t>aW</a:t>
            </a:r>
            <a:endParaRPr kumimoji="1" lang="en-US" altLang="zh-TW" sz="1400" dirty="0"/>
          </a:p>
          <a:p>
            <a:r>
              <a:rPr kumimoji="1" lang="en-US" altLang="zh-TW" sz="1400" dirty="0"/>
              <a:t>L</a:t>
            </a:r>
            <a:r>
              <a:rPr kumimoji="1" lang="zh-TW" altLang="en-US" sz="1400" dirty="0"/>
              <a:t> </a:t>
            </a:r>
            <a:r>
              <a:rPr kumimoji="1" lang="en-US" altLang="zh-TW" sz="1400" dirty="0"/>
              <a:t>=</a:t>
            </a:r>
            <a:r>
              <a:rPr kumimoji="1" lang="zh-TW" altLang="en-US" sz="1400" dirty="0"/>
              <a:t> </a:t>
            </a:r>
            <a:r>
              <a:rPr kumimoji="1" lang="en-US" altLang="zh-TW" sz="1400" dirty="0"/>
              <a:t>554</a:t>
            </a:r>
            <a:r>
              <a:rPr kumimoji="1" lang="zh-TW" altLang="en-US" sz="1400" dirty="0"/>
              <a:t> </a:t>
            </a:r>
            <a:r>
              <a:rPr kumimoji="1" lang="en-US" altLang="zh-TW" sz="1400" dirty="0"/>
              <a:t>/</a:t>
            </a:r>
            <a:r>
              <a:rPr kumimoji="1" lang="zh-TW" altLang="en-US" sz="1400" dirty="0"/>
              <a:t> </a:t>
            </a:r>
            <a:r>
              <a:rPr kumimoji="1" lang="en-US" altLang="zh-TW" sz="1400" dirty="0"/>
              <a:t>(1+b*c), 0 ≤ c ≤ 2 </a:t>
            </a:r>
          </a:p>
          <a:p>
            <a:endParaRPr kumimoji="1" lang="en-US" altLang="zh-TW" sz="1400" dirty="0"/>
          </a:p>
          <a:p>
            <a:r>
              <a:rPr kumimoji="1" lang="en-US" altLang="zh-TW" sz="1400" dirty="0"/>
              <a:t>L(c = 1)</a:t>
            </a:r>
            <a:r>
              <a:rPr kumimoji="1" lang="zh-TW" altLang="en-US" sz="1400" dirty="0"/>
              <a:t> </a:t>
            </a:r>
            <a:r>
              <a:rPr kumimoji="1" lang="en-US" altLang="zh-TW" sz="1400" dirty="0"/>
              <a:t>=</a:t>
            </a:r>
            <a:r>
              <a:rPr kumimoji="1" lang="zh-TW" altLang="en-US" sz="1400" dirty="0"/>
              <a:t> </a:t>
            </a:r>
            <a:r>
              <a:rPr kumimoji="1" lang="en-US" altLang="zh-TW" sz="1400" dirty="0"/>
              <a:t>554/(1+0.28693*1)</a:t>
            </a:r>
          </a:p>
          <a:p>
            <a:r>
              <a:rPr kumimoji="1" lang="zh-TW" altLang="en-US" sz="1400" dirty="0"/>
              <a:t>          </a:t>
            </a:r>
            <a:r>
              <a:rPr kumimoji="1" lang="en-US" altLang="zh-TW" sz="1400" dirty="0"/>
              <a:t>=</a:t>
            </a:r>
            <a:r>
              <a:rPr kumimoji="1" lang="zh-TW" altLang="en-US" sz="1400" dirty="0"/>
              <a:t> </a:t>
            </a:r>
            <a:r>
              <a:rPr kumimoji="1" lang="en-US" altLang="zh-TW" sz="1400" dirty="0"/>
              <a:t>430</a:t>
            </a:r>
          </a:p>
          <a:p>
            <a:r>
              <a:rPr kumimoji="1" lang="en-US" altLang="zh-TW" sz="1400" dirty="0"/>
              <a:t>	</a:t>
            </a:r>
          </a:p>
          <a:p>
            <a:endParaRPr kumimoji="1" lang="en-US" altLang="zh-TW" sz="1400" dirty="0"/>
          </a:p>
          <a:p>
            <a:endParaRPr kumimoji="1" lang="zh-TW" altLang="en-US" sz="1400" dirty="0"/>
          </a:p>
        </p:txBody>
      </p:sp>
      <p:cxnSp>
        <p:nvCxnSpPr>
          <p:cNvPr id="1030" name="直線接點 1029">
            <a:extLst>
              <a:ext uri="{FF2B5EF4-FFF2-40B4-BE49-F238E27FC236}">
                <a16:creationId xmlns:a16="http://schemas.microsoft.com/office/drawing/2014/main" id="{F289C13C-43EB-DF2D-80D9-FBD28E8C8EF1}"/>
              </a:ext>
            </a:extLst>
          </p:cNvPr>
          <p:cNvCxnSpPr>
            <a:cxnSpLocks/>
            <a:stCxn id="1033" idx="1"/>
            <a:endCxn id="1033" idx="3"/>
          </p:cNvCxnSpPr>
          <p:nvPr/>
        </p:nvCxnSpPr>
        <p:spPr>
          <a:xfrm>
            <a:off x="1230889" y="4481821"/>
            <a:ext cx="1013807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直線接點 1030">
            <a:extLst>
              <a:ext uri="{FF2B5EF4-FFF2-40B4-BE49-F238E27FC236}">
                <a16:creationId xmlns:a16="http://schemas.microsoft.com/office/drawing/2014/main" id="{AA1124FB-0F9C-E4B3-A701-A1D6FE539B8B}"/>
              </a:ext>
            </a:extLst>
          </p:cNvPr>
          <p:cNvCxnSpPr>
            <a:cxnSpLocks/>
          </p:cNvCxnSpPr>
          <p:nvPr/>
        </p:nvCxnSpPr>
        <p:spPr>
          <a:xfrm>
            <a:off x="2242018" y="4424761"/>
            <a:ext cx="0" cy="595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直線接點 1031">
            <a:extLst>
              <a:ext uri="{FF2B5EF4-FFF2-40B4-BE49-F238E27FC236}">
                <a16:creationId xmlns:a16="http://schemas.microsoft.com/office/drawing/2014/main" id="{3F14E88F-7FA3-DBF9-483E-081639B4E128}"/>
              </a:ext>
            </a:extLst>
          </p:cNvPr>
          <p:cNvCxnSpPr>
            <a:cxnSpLocks/>
          </p:cNvCxnSpPr>
          <p:nvPr/>
        </p:nvCxnSpPr>
        <p:spPr>
          <a:xfrm flipH="1">
            <a:off x="1222939" y="4392868"/>
            <a:ext cx="13999" cy="595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文字方塊 1032">
            <a:extLst>
              <a:ext uri="{FF2B5EF4-FFF2-40B4-BE49-F238E27FC236}">
                <a16:creationId xmlns:a16="http://schemas.microsoft.com/office/drawing/2014/main" id="{0EDD8A6E-AFDD-EA6F-0542-1D8126E527FE}"/>
              </a:ext>
            </a:extLst>
          </p:cNvPr>
          <p:cNvSpPr txBox="1"/>
          <p:nvPr/>
        </p:nvSpPr>
        <p:spPr>
          <a:xfrm>
            <a:off x="1230889" y="4297155"/>
            <a:ext cx="1013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TW" dirty="0"/>
              <a:t>L1</a:t>
            </a:r>
          </a:p>
        </p:txBody>
      </p:sp>
      <p:sp>
        <p:nvSpPr>
          <p:cNvPr id="1036" name="文字方塊 1035">
            <a:extLst>
              <a:ext uri="{FF2B5EF4-FFF2-40B4-BE49-F238E27FC236}">
                <a16:creationId xmlns:a16="http://schemas.microsoft.com/office/drawing/2014/main" id="{500E1AA5-A15A-64CD-3920-7ADA60C181DE}"/>
              </a:ext>
            </a:extLst>
          </p:cNvPr>
          <p:cNvSpPr txBox="1"/>
          <p:nvPr/>
        </p:nvSpPr>
        <p:spPr>
          <a:xfrm>
            <a:off x="229623" y="250705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FF0000"/>
                </a:solidFill>
              </a:rPr>
              <a:t>(?, ?)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037" name="文字方塊 1036">
            <a:extLst>
              <a:ext uri="{FF2B5EF4-FFF2-40B4-BE49-F238E27FC236}">
                <a16:creationId xmlns:a16="http://schemas.microsoft.com/office/drawing/2014/main" id="{2EF7AF72-F0A7-0E2E-C2B5-55BE8E4774AA}"/>
              </a:ext>
            </a:extLst>
          </p:cNvPr>
          <p:cNvSpPr txBox="1"/>
          <p:nvPr/>
        </p:nvSpPr>
        <p:spPr>
          <a:xfrm>
            <a:off x="3081747" y="251881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FF0000"/>
                </a:solidFill>
              </a:rPr>
              <a:t>(?, ?)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43588572-4BEF-5BD6-0336-B91E549C7732}"/>
              </a:ext>
            </a:extLst>
          </p:cNvPr>
          <p:cNvSpPr/>
          <p:nvPr/>
        </p:nvSpPr>
        <p:spPr>
          <a:xfrm>
            <a:off x="829260" y="2614875"/>
            <a:ext cx="66564" cy="892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53157379-50ED-060F-03DF-28D740F28405}"/>
              </a:ext>
            </a:extLst>
          </p:cNvPr>
          <p:cNvSpPr/>
          <p:nvPr/>
        </p:nvSpPr>
        <p:spPr>
          <a:xfrm>
            <a:off x="2579995" y="2618595"/>
            <a:ext cx="66564" cy="892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33A83A14-4823-F5AC-3163-D5C09F368332}"/>
              </a:ext>
            </a:extLst>
          </p:cNvPr>
          <p:cNvCxnSpPr>
            <a:cxnSpLocks/>
          </p:cNvCxnSpPr>
          <p:nvPr/>
        </p:nvCxnSpPr>
        <p:spPr>
          <a:xfrm>
            <a:off x="2141978" y="4589180"/>
            <a:ext cx="0" cy="507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B110170B-F155-560A-E866-AB1A2B6E2853}"/>
              </a:ext>
            </a:extLst>
          </p:cNvPr>
          <p:cNvCxnSpPr>
            <a:cxnSpLocks/>
          </p:cNvCxnSpPr>
          <p:nvPr/>
        </p:nvCxnSpPr>
        <p:spPr>
          <a:xfrm>
            <a:off x="1340524" y="4656440"/>
            <a:ext cx="0" cy="44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AE70B97E-8073-FC35-4B74-6BC88BB8CEBD}"/>
              </a:ext>
            </a:extLst>
          </p:cNvPr>
          <p:cNvCxnSpPr>
            <a:cxnSpLocks/>
          </p:cNvCxnSpPr>
          <p:nvPr/>
        </p:nvCxnSpPr>
        <p:spPr>
          <a:xfrm>
            <a:off x="1343946" y="5028490"/>
            <a:ext cx="79803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5EBFBB1-E3B0-E1E3-F790-308F5E398656}"/>
              </a:ext>
            </a:extLst>
          </p:cNvPr>
          <p:cNvSpPr txBox="1"/>
          <p:nvPr/>
        </p:nvSpPr>
        <p:spPr>
          <a:xfrm>
            <a:off x="1518753" y="4835115"/>
            <a:ext cx="440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TW" dirty="0"/>
              <a:t>A1</a:t>
            </a:r>
          </a:p>
        </p:txBody>
      </p:sp>
    </p:spTree>
    <p:extLst>
      <p:ext uri="{BB962C8B-B14F-4D97-AF65-F5344CB8AC3E}">
        <p14:creationId xmlns:p14="http://schemas.microsoft.com/office/powerpoint/2010/main" val="2196401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F4FE80DD-48AD-2184-CA34-B1F6F3B8C1CC}"/>
              </a:ext>
            </a:extLst>
          </p:cNvPr>
          <p:cNvCxnSpPr>
            <a:cxnSpLocks/>
          </p:cNvCxnSpPr>
          <p:nvPr/>
        </p:nvCxnSpPr>
        <p:spPr>
          <a:xfrm flipH="1">
            <a:off x="3017254" y="1234982"/>
            <a:ext cx="1880" cy="656995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羽毛球場地尺寸規則、單雙打場地規則、場地設施，初學者要多了解">
            <a:extLst>
              <a:ext uri="{FF2B5EF4-FFF2-40B4-BE49-F238E27FC236}">
                <a16:creationId xmlns:a16="http://schemas.microsoft.com/office/drawing/2014/main" id="{5590E8CD-77AD-3822-B8D1-76F88D2B9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13407" y="1677016"/>
            <a:ext cx="3048793" cy="197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0A790062-5AEB-98E4-2A9C-0B67220BF022}"/>
              </a:ext>
            </a:extLst>
          </p:cNvPr>
          <p:cNvCxnSpPr>
            <a:cxnSpLocks/>
          </p:cNvCxnSpPr>
          <p:nvPr/>
        </p:nvCxnSpPr>
        <p:spPr>
          <a:xfrm>
            <a:off x="1737804" y="1265276"/>
            <a:ext cx="0" cy="654675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65209F9C-A9EA-F411-23F2-ED7A0210B580}"/>
              </a:ext>
            </a:extLst>
          </p:cNvPr>
          <p:cNvCxnSpPr>
            <a:cxnSpLocks/>
          </p:cNvCxnSpPr>
          <p:nvPr/>
        </p:nvCxnSpPr>
        <p:spPr>
          <a:xfrm flipH="1">
            <a:off x="1737803" y="1265276"/>
            <a:ext cx="877811" cy="655029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1600AD4F-552E-0049-5B30-BDE4567295A0}"/>
              </a:ext>
            </a:extLst>
          </p:cNvPr>
          <p:cNvCxnSpPr>
            <a:cxnSpLocks/>
          </p:cNvCxnSpPr>
          <p:nvPr/>
        </p:nvCxnSpPr>
        <p:spPr>
          <a:xfrm>
            <a:off x="871874" y="1265276"/>
            <a:ext cx="865930" cy="654675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6AAC3BE8-4A57-DE21-50C5-7A13FC686DD9}"/>
              </a:ext>
            </a:extLst>
          </p:cNvPr>
          <p:cNvCxnSpPr>
            <a:cxnSpLocks/>
          </p:cNvCxnSpPr>
          <p:nvPr/>
        </p:nvCxnSpPr>
        <p:spPr>
          <a:xfrm>
            <a:off x="871874" y="4051006"/>
            <a:ext cx="865930" cy="376102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2CDDDA6C-B325-02A1-BBB1-20F706462037}"/>
              </a:ext>
            </a:extLst>
          </p:cNvPr>
          <p:cNvCxnSpPr>
            <a:cxnSpLocks/>
          </p:cNvCxnSpPr>
          <p:nvPr/>
        </p:nvCxnSpPr>
        <p:spPr>
          <a:xfrm flipH="1">
            <a:off x="1737804" y="4051006"/>
            <a:ext cx="877810" cy="376102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1EA06347-4E24-0EB0-38A7-164C9A662365}"/>
              </a:ext>
            </a:extLst>
          </p:cNvPr>
          <p:cNvCxnSpPr>
            <a:stCxn id="1026" idx="0"/>
            <a:endCxn id="1026" idx="2"/>
          </p:cNvCxnSpPr>
          <p:nvPr/>
        </p:nvCxnSpPr>
        <p:spPr>
          <a:xfrm>
            <a:off x="751533" y="2663286"/>
            <a:ext cx="197254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B923619F-4565-39F6-3347-043CCAFB49F3}"/>
              </a:ext>
            </a:extLst>
          </p:cNvPr>
          <p:cNvCxnSpPr>
            <a:cxnSpLocks/>
          </p:cNvCxnSpPr>
          <p:nvPr/>
        </p:nvCxnSpPr>
        <p:spPr>
          <a:xfrm flipH="1">
            <a:off x="1730711" y="2663286"/>
            <a:ext cx="884903" cy="512038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2B8BE74E-51EF-B476-913C-8A96C75C7EB0}"/>
              </a:ext>
            </a:extLst>
          </p:cNvPr>
          <p:cNvCxnSpPr>
            <a:cxnSpLocks/>
          </p:cNvCxnSpPr>
          <p:nvPr/>
        </p:nvCxnSpPr>
        <p:spPr>
          <a:xfrm>
            <a:off x="871874" y="2663286"/>
            <a:ext cx="858840" cy="510975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58C2A877-A50D-0E2B-EA5A-63443DC2E5DB}"/>
              </a:ext>
            </a:extLst>
          </p:cNvPr>
          <p:cNvCxnSpPr/>
          <p:nvPr/>
        </p:nvCxnSpPr>
        <p:spPr>
          <a:xfrm>
            <a:off x="723176" y="4782715"/>
            <a:ext cx="197254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94D926CE-DB5A-09E2-8BB3-2291B91EEE4C}"/>
              </a:ext>
            </a:extLst>
          </p:cNvPr>
          <p:cNvSpPr txBox="1"/>
          <p:nvPr/>
        </p:nvSpPr>
        <p:spPr>
          <a:xfrm>
            <a:off x="2765699" y="1827018"/>
            <a:ext cx="50687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dirty="0"/>
              <a:t>Y</a:t>
            </a:r>
          </a:p>
          <a:p>
            <a:pPr algn="ctr"/>
            <a:endParaRPr kumimoji="1" lang="en-US" altLang="zh-TW" dirty="0"/>
          </a:p>
          <a:p>
            <a:pPr algn="ctr"/>
            <a:endParaRPr kumimoji="1" lang="en-US" altLang="zh-TW" dirty="0"/>
          </a:p>
          <a:p>
            <a:pPr algn="ctr"/>
            <a:endParaRPr kumimoji="1" lang="en-US" altLang="zh-TW" dirty="0"/>
          </a:p>
          <a:p>
            <a:pPr algn="ctr"/>
            <a:endParaRPr kumimoji="1" lang="en-US" altLang="zh-TW" dirty="0"/>
          </a:p>
          <a:p>
            <a:pPr algn="ctr"/>
            <a:r>
              <a:rPr kumimoji="1" lang="en-US" altLang="zh-TW" dirty="0"/>
              <a:t>Y</a:t>
            </a:r>
          </a:p>
          <a:p>
            <a:pPr algn="ctr"/>
            <a:endParaRPr kumimoji="1" lang="en-US" altLang="zh-TW" dirty="0"/>
          </a:p>
          <a:p>
            <a:pPr algn="ctr"/>
            <a:endParaRPr kumimoji="1" lang="en-US" altLang="zh-TW" dirty="0"/>
          </a:p>
          <a:p>
            <a:pPr algn="ctr"/>
            <a:endParaRPr kumimoji="1" lang="en-US" altLang="zh-TW" dirty="0"/>
          </a:p>
          <a:p>
            <a:pPr algn="ctr"/>
            <a:r>
              <a:rPr kumimoji="1" lang="en-US" altLang="zh-TW" dirty="0"/>
              <a:t>W</a:t>
            </a:r>
          </a:p>
          <a:p>
            <a:pPr algn="ctr"/>
            <a:endParaRPr kumimoji="1" lang="en-US" altLang="zh-TW" dirty="0"/>
          </a:p>
          <a:p>
            <a:pPr algn="ctr"/>
            <a:endParaRPr kumimoji="1" lang="en-US" altLang="zh-TW" dirty="0"/>
          </a:p>
          <a:p>
            <a:pPr algn="ctr"/>
            <a:endParaRPr kumimoji="1" lang="en-US" altLang="zh-TW" dirty="0"/>
          </a:p>
          <a:p>
            <a:pPr algn="ctr"/>
            <a:endParaRPr kumimoji="1" lang="en-US" altLang="zh-TW" dirty="0"/>
          </a:p>
          <a:p>
            <a:pPr algn="ctr"/>
            <a:endParaRPr kumimoji="1" lang="en-US" altLang="zh-TW" dirty="0"/>
          </a:p>
          <a:p>
            <a:pPr algn="ctr"/>
            <a:r>
              <a:rPr kumimoji="1" lang="en-US" altLang="zh-TW" dirty="0" err="1"/>
              <a:t>aW</a:t>
            </a:r>
            <a:endParaRPr kumimoji="1" lang="zh-TW" altLang="en-US" dirty="0"/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A7D29A52-AD7C-A82D-8C91-6E6BBDAF3A63}"/>
              </a:ext>
            </a:extLst>
          </p:cNvPr>
          <p:cNvCxnSpPr/>
          <p:nvPr/>
        </p:nvCxnSpPr>
        <p:spPr>
          <a:xfrm>
            <a:off x="2785737" y="4782715"/>
            <a:ext cx="340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544E8B43-D54B-ADF5-BC48-8DCF613A08AE}"/>
              </a:ext>
            </a:extLst>
          </p:cNvPr>
          <p:cNvCxnSpPr>
            <a:cxnSpLocks/>
          </p:cNvCxnSpPr>
          <p:nvPr/>
        </p:nvCxnSpPr>
        <p:spPr>
          <a:xfrm>
            <a:off x="1382237" y="7805913"/>
            <a:ext cx="1768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7866D703-C3E5-F379-FB55-D2D86AD9D6BF}"/>
              </a:ext>
            </a:extLst>
          </p:cNvPr>
          <p:cNvCxnSpPr/>
          <p:nvPr/>
        </p:nvCxnSpPr>
        <p:spPr>
          <a:xfrm>
            <a:off x="2792813" y="4077420"/>
            <a:ext cx="340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3E912B74-E064-33B6-F5FC-CDF158D6B7BC}"/>
              </a:ext>
            </a:extLst>
          </p:cNvPr>
          <p:cNvCxnSpPr/>
          <p:nvPr/>
        </p:nvCxnSpPr>
        <p:spPr>
          <a:xfrm>
            <a:off x="2796351" y="2656204"/>
            <a:ext cx="340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5CF31EFF-BE95-4DEF-C512-95DA73287137}"/>
              </a:ext>
            </a:extLst>
          </p:cNvPr>
          <p:cNvCxnSpPr/>
          <p:nvPr/>
        </p:nvCxnSpPr>
        <p:spPr>
          <a:xfrm>
            <a:off x="2789258" y="1234982"/>
            <a:ext cx="340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B0B14341-9ED8-2F1C-60F7-FEC0BEFCDB3A}"/>
              </a:ext>
            </a:extLst>
          </p:cNvPr>
          <p:cNvCxnSpPr>
            <a:cxnSpLocks/>
          </p:cNvCxnSpPr>
          <p:nvPr/>
        </p:nvCxnSpPr>
        <p:spPr>
          <a:xfrm>
            <a:off x="847119" y="940814"/>
            <a:ext cx="176849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CBE99D43-E57D-2067-2F03-6D4A8FF2F004}"/>
              </a:ext>
            </a:extLst>
          </p:cNvPr>
          <p:cNvCxnSpPr>
            <a:cxnSpLocks/>
          </p:cNvCxnSpPr>
          <p:nvPr/>
        </p:nvCxnSpPr>
        <p:spPr>
          <a:xfrm>
            <a:off x="2628352" y="749428"/>
            <a:ext cx="0" cy="366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31E33A05-EF89-2125-B5D1-1B641F4E6F0D}"/>
              </a:ext>
            </a:extLst>
          </p:cNvPr>
          <p:cNvCxnSpPr>
            <a:cxnSpLocks/>
          </p:cNvCxnSpPr>
          <p:nvPr/>
        </p:nvCxnSpPr>
        <p:spPr>
          <a:xfrm>
            <a:off x="845630" y="742337"/>
            <a:ext cx="0" cy="366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BCDEE1FD-3161-7F1B-B695-79B83939C19F}"/>
              </a:ext>
            </a:extLst>
          </p:cNvPr>
          <p:cNvSpPr txBox="1"/>
          <p:nvPr/>
        </p:nvSpPr>
        <p:spPr>
          <a:xfrm>
            <a:off x="1223807" y="717511"/>
            <a:ext cx="1013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TW" dirty="0"/>
              <a:t>A</a:t>
            </a:r>
          </a:p>
        </p:txBody>
      </p: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7EF73085-180C-A677-8BEC-3C38ED5A0A85}"/>
              </a:ext>
            </a:extLst>
          </p:cNvPr>
          <p:cNvCxnSpPr>
            <a:cxnSpLocks/>
          </p:cNvCxnSpPr>
          <p:nvPr/>
        </p:nvCxnSpPr>
        <p:spPr>
          <a:xfrm>
            <a:off x="1017370" y="5250561"/>
            <a:ext cx="1433761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605D823D-36E8-E65A-6DF7-E167A4467D50}"/>
              </a:ext>
            </a:extLst>
          </p:cNvPr>
          <p:cNvCxnSpPr>
            <a:cxnSpLocks/>
          </p:cNvCxnSpPr>
          <p:nvPr/>
        </p:nvCxnSpPr>
        <p:spPr>
          <a:xfrm>
            <a:off x="2451131" y="4782715"/>
            <a:ext cx="0" cy="595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A1FC54B1-75DD-EE87-2065-7D2B97D178A4}"/>
              </a:ext>
            </a:extLst>
          </p:cNvPr>
          <p:cNvCxnSpPr>
            <a:cxnSpLocks/>
          </p:cNvCxnSpPr>
          <p:nvPr/>
        </p:nvCxnSpPr>
        <p:spPr>
          <a:xfrm flipH="1">
            <a:off x="1017370" y="4782715"/>
            <a:ext cx="13999" cy="595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FF92E74C-1C9B-4759-6F16-8AE0FE309AE9}"/>
              </a:ext>
            </a:extLst>
          </p:cNvPr>
          <p:cNvSpPr txBox="1"/>
          <p:nvPr/>
        </p:nvSpPr>
        <p:spPr>
          <a:xfrm>
            <a:off x="1227347" y="5053385"/>
            <a:ext cx="1013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TW" dirty="0"/>
              <a:t>A2</a:t>
            </a:r>
          </a:p>
        </p:txBody>
      </p:sp>
      <p:sp>
        <p:nvSpPr>
          <p:cNvPr id="1024" name="文字方塊 1023">
            <a:extLst>
              <a:ext uri="{FF2B5EF4-FFF2-40B4-BE49-F238E27FC236}">
                <a16:creationId xmlns:a16="http://schemas.microsoft.com/office/drawing/2014/main" id="{18A6B5E7-9DB1-350B-231A-0DB11EE5B0C2}"/>
              </a:ext>
            </a:extLst>
          </p:cNvPr>
          <p:cNvSpPr txBox="1"/>
          <p:nvPr/>
        </p:nvSpPr>
        <p:spPr>
          <a:xfrm>
            <a:off x="63449" y="3938920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(90, 468)</a:t>
            </a:r>
            <a:endParaRPr kumimoji="1" lang="zh-TW" altLang="en-US" sz="1200" dirty="0"/>
          </a:p>
        </p:txBody>
      </p:sp>
      <p:sp>
        <p:nvSpPr>
          <p:cNvPr id="1025" name="文字方塊 1024">
            <a:extLst>
              <a:ext uri="{FF2B5EF4-FFF2-40B4-BE49-F238E27FC236}">
                <a16:creationId xmlns:a16="http://schemas.microsoft.com/office/drawing/2014/main" id="{77F8E566-7A33-495A-0015-BCB7B7AC48B2}"/>
              </a:ext>
            </a:extLst>
          </p:cNvPr>
          <p:cNvSpPr txBox="1"/>
          <p:nvPr/>
        </p:nvSpPr>
        <p:spPr>
          <a:xfrm>
            <a:off x="3056943" y="3950675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(644, 468)</a:t>
            </a:r>
            <a:endParaRPr kumimoji="1" lang="zh-TW" altLang="en-US" sz="1200" dirty="0"/>
          </a:p>
        </p:txBody>
      </p:sp>
      <p:sp>
        <p:nvSpPr>
          <p:cNvPr id="1027" name="文字方塊 1026">
            <a:extLst>
              <a:ext uri="{FF2B5EF4-FFF2-40B4-BE49-F238E27FC236}">
                <a16:creationId xmlns:a16="http://schemas.microsoft.com/office/drawing/2014/main" id="{C95FB63F-91F6-5B43-BAA8-FBC99E1E17A8}"/>
              </a:ext>
            </a:extLst>
          </p:cNvPr>
          <p:cNvSpPr txBox="1"/>
          <p:nvPr/>
        </p:nvSpPr>
        <p:spPr>
          <a:xfrm>
            <a:off x="13823" y="1082289"/>
            <a:ext cx="822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/>
              <a:t>(180, 256)</a:t>
            </a:r>
            <a:endParaRPr kumimoji="1" lang="zh-TW" altLang="en-US" sz="1200" dirty="0"/>
          </a:p>
        </p:txBody>
      </p:sp>
      <p:sp>
        <p:nvSpPr>
          <p:cNvPr id="1028" name="文字方塊 1027">
            <a:extLst>
              <a:ext uri="{FF2B5EF4-FFF2-40B4-BE49-F238E27FC236}">
                <a16:creationId xmlns:a16="http://schemas.microsoft.com/office/drawing/2014/main" id="{0F98BE67-AC33-19BA-2F87-99A63EE61CCF}"/>
              </a:ext>
            </a:extLst>
          </p:cNvPr>
          <p:cNvSpPr txBox="1"/>
          <p:nvPr/>
        </p:nvSpPr>
        <p:spPr>
          <a:xfrm>
            <a:off x="3060482" y="1094044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(532, 256)</a:t>
            </a:r>
            <a:endParaRPr kumimoji="1" lang="zh-TW" altLang="en-US" sz="1200" dirty="0"/>
          </a:p>
        </p:txBody>
      </p:sp>
      <p:cxnSp>
        <p:nvCxnSpPr>
          <p:cNvPr id="1030" name="直線接點 1029">
            <a:extLst>
              <a:ext uri="{FF2B5EF4-FFF2-40B4-BE49-F238E27FC236}">
                <a16:creationId xmlns:a16="http://schemas.microsoft.com/office/drawing/2014/main" id="{F289C13C-43EB-DF2D-80D9-FBD28E8C8EF1}"/>
              </a:ext>
            </a:extLst>
          </p:cNvPr>
          <p:cNvCxnSpPr>
            <a:cxnSpLocks/>
            <a:stCxn id="1033" idx="1"/>
            <a:endCxn id="1033" idx="3"/>
          </p:cNvCxnSpPr>
          <p:nvPr/>
        </p:nvCxnSpPr>
        <p:spPr>
          <a:xfrm>
            <a:off x="1230889" y="4481821"/>
            <a:ext cx="1013807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直線接點 1030">
            <a:extLst>
              <a:ext uri="{FF2B5EF4-FFF2-40B4-BE49-F238E27FC236}">
                <a16:creationId xmlns:a16="http://schemas.microsoft.com/office/drawing/2014/main" id="{AA1124FB-0F9C-E4B3-A701-A1D6FE539B8B}"/>
              </a:ext>
            </a:extLst>
          </p:cNvPr>
          <p:cNvCxnSpPr>
            <a:cxnSpLocks/>
          </p:cNvCxnSpPr>
          <p:nvPr/>
        </p:nvCxnSpPr>
        <p:spPr>
          <a:xfrm>
            <a:off x="2242018" y="4424761"/>
            <a:ext cx="0" cy="595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直線接點 1031">
            <a:extLst>
              <a:ext uri="{FF2B5EF4-FFF2-40B4-BE49-F238E27FC236}">
                <a16:creationId xmlns:a16="http://schemas.microsoft.com/office/drawing/2014/main" id="{3F14E88F-7FA3-DBF9-483E-081639B4E128}"/>
              </a:ext>
            </a:extLst>
          </p:cNvPr>
          <p:cNvCxnSpPr>
            <a:cxnSpLocks/>
          </p:cNvCxnSpPr>
          <p:nvPr/>
        </p:nvCxnSpPr>
        <p:spPr>
          <a:xfrm flipH="1">
            <a:off x="1222939" y="4392868"/>
            <a:ext cx="13999" cy="595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文字方塊 1032">
            <a:extLst>
              <a:ext uri="{FF2B5EF4-FFF2-40B4-BE49-F238E27FC236}">
                <a16:creationId xmlns:a16="http://schemas.microsoft.com/office/drawing/2014/main" id="{0EDD8A6E-AFDD-EA6F-0542-1D8126E527FE}"/>
              </a:ext>
            </a:extLst>
          </p:cNvPr>
          <p:cNvSpPr txBox="1"/>
          <p:nvPr/>
        </p:nvSpPr>
        <p:spPr>
          <a:xfrm>
            <a:off x="1230889" y="4297155"/>
            <a:ext cx="1013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TW" dirty="0"/>
              <a:t>L1</a:t>
            </a:r>
          </a:p>
        </p:txBody>
      </p:sp>
      <p:sp>
        <p:nvSpPr>
          <p:cNvPr id="1036" name="文字方塊 1035">
            <a:extLst>
              <a:ext uri="{FF2B5EF4-FFF2-40B4-BE49-F238E27FC236}">
                <a16:creationId xmlns:a16="http://schemas.microsoft.com/office/drawing/2014/main" id="{500E1AA5-A15A-64CD-3920-7ADA60C181DE}"/>
              </a:ext>
            </a:extLst>
          </p:cNvPr>
          <p:cNvSpPr txBox="1"/>
          <p:nvPr/>
        </p:nvSpPr>
        <p:spPr>
          <a:xfrm>
            <a:off x="3189" y="2507059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FF0000"/>
                </a:solidFill>
              </a:rPr>
              <a:t>(145, 338)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037" name="文字方塊 1036">
            <a:extLst>
              <a:ext uri="{FF2B5EF4-FFF2-40B4-BE49-F238E27FC236}">
                <a16:creationId xmlns:a16="http://schemas.microsoft.com/office/drawing/2014/main" id="{2EF7AF72-F0A7-0E2E-C2B5-55BE8E4774AA}"/>
              </a:ext>
            </a:extLst>
          </p:cNvPr>
          <p:cNvSpPr txBox="1"/>
          <p:nvPr/>
        </p:nvSpPr>
        <p:spPr>
          <a:xfrm>
            <a:off x="3081747" y="2518814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FF0000"/>
                </a:solidFill>
              </a:rPr>
              <a:t>(575, 338)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pic>
        <p:nvPicPr>
          <p:cNvPr id="2" name="Picture 2" descr="羽毛球場地尺寸規則、單雙打場地規則、場地設施，初學者要多了解">
            <a:extLst>
              <a:ext uri="{FF2B5EF4-FFF2-40B4-BE49-F238E27FC236}">
                <a16:creationId xmlns:a16="http://schemas.microsoft.com/office/drawing/2014/main" id="{FBB5389A-D841-9ED2-6A25-DF330723A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011" y="925665"/>
            <a:ext cx="2523090" cy="381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3B272331-37E0-E8F9-5879-72A8CCEC95B4}"/>
              </a:ext>
            </a:extLst>
          </p:cNvPr>
          <p:cNvSpPr txBox="1"/>
          <p:nvPr/>
        </p:nvSpPr>
        <p:spPr>
          <a:xfrm>
            <a:off x="3989604" y="5132405"/>
            <a:ext cx="2862756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sz="1600" dirty="0"/>
              <a:t>y = 256, L = 352</a:t>
            </a:r>
          </a:p>
          <a:p>
            <a:r>
              <a:rPr kumimoji="1" lang="en-US" altLang="zh-TW" sz="1600" dirty="0"/>
              <a:t>y = 468, L = 554</a:t>
            </a:r>
          </a:p>
          <a:p>
            <a:r>
              <a:rPr kumimoji="1" lang="en-US" altLang="zh-TW" sz="1600" dirty="0"/>
              <a:t>y = ?       L = 430</a:t>
            </a:r>
          </a:p>
          <a:p>
            <a:endParaRPr kumimoji="1" lang="en-US" altLang="zh-TW" sz="1600" dirty="0"/>
          </a:p>
          <a:p>
            <a:r>
              <a:rPr kumimoji="1" lang="en-US" altLang="zh-TW" sz="1200" dirty="0"/>
              <a:t>(y-256)/(468-256)=(430-352)/(554-352)</a:t>
            </a:r>
          </a:p>
          <a:p>
            <a:r>
              <a:rPr kumimoji="1" lang="en-US" altLang="zh-TW" sz="1200" dirty="0"/>
              <a:t>y(</a:t>
            </a:r>
            <a:r>
              <a:rPr kumimoji="1" lang="en-US" altLang="zh-TW" sz="1200" dirty="0">
                <a:sym typeface="Wingdings" pitchFamily="2" charset="2"/>
              </a:rPr>
              <a:t>L)</a:t>
            </a:r>
            <a:r>
              <a:rPr kumimoji="1" lang="en-US" altLang="zh-TW" sz="1200" dirty="0"/>
              <a:t> = 256 + (L-352)/(554-352)*(468-256)</a:t>
            </a:r>
          </a:p>
          <a:p>
            <a:r>
              <a:rPr kumimoji="1" lang="en-US" altLang="zh-TW" sz="1200" dirty="0"/>
              <a:t>        = 338</a:t>
            </a:r>
          </a:p>
          <a:p>
            <a:endParaRPr kumimoji="1" lang="en-US" altLang="zh-TW" sz="1200" dirty="0"/>
          </a:p>
          <a:p>
            <a:r>
              <a:rPr kumimoji="1" lang="en-US" altLang="zh-TW" sz="1200" dirty="0"/>
              <a:t>x = 90, y = 468</a:t>
            </a:r>
          </a:p>
          <a:p>
            <a:r>
              <a:rPr kumimoji="1" lang="en-US" altLang="zh-TW" sz="1200" dirty="0"/>
              <a:t>x = 180, y = 256</a:t>
            </a:r>
          </a:p>
          <a:p>
            <a:r>
              <a:rPr kumimoji="1" lang="en-US" altLang="zh-TW" sz="1200" dirty="0"/>
              <a:t>x1 = ?       y = 338</a:t>
            </a:r>
          </a:p>
          <a:p>
            <a:r>
              <a:rPr kumimoji="1" lang="en-US" altLang="zh-TW" sz="1200" dirty="0"/>
              <a:t>x1 = (y-468)/(256-468)*(180-90)+90</a:t>
            </a:r>
          </a:p>
          <a:p>
            <a:r>
              <a:rPr kumimoji="1" lang="en-US" altLang="zh-TW" sz="1200" dirty="0"/>
              <a:t>     = 145</a:t>
            </a:r>
          </a:p>
          <a:p>
            <a:endParaRPr kumimoji="1" lang="en-US" altLang="zh-TW" sz="1200" dirty="0"/>
          </a:p>
          <a:p>
            <a:r>
              <a:rPr kumimoji="1" lang="en-US" altLang="zh-TW" sz="1200" dirty="0"/>
              <a:t>x = 644,   y = 468</a:t>
            </a:r>
          </a:p>
          <a:p>
            <a:r>
              <a:rPr kumimoji="1" lang="en-US" altLang="zh-TW" sz="1200" dirty="0"/>
              <a:t>x = 532,   y = 256</a:t>
            </a:r>
          </a:p>
          <a:p>
            <a:r>
              <a:rPr kumimoji="1" lang="en-US" altLang="zh-TW" sz="1200" dirty="0"/>
              <a:t>x2 = ?       y = 338</a:t>
            </a:r>
          </a:p>
          <a:p>
            <a:r>
              <a:rPr kumimoji="1" lang="en-US" altLang="zh-TW" sz="1200" dirty="0"/>
              <a:t>x2 = (y-468)/(256-468)*(532-644)+644</a:t>
            </a:r>
          </a:p>
          <a:p>
            <a:r>
              <a:rPr kumimoji="1" lang="en-US" altLang="zh-TW" sz="1200" dirty="0"/>
              <a:t>     = 575</a:t>
            </a:r>
          </a:p>
          <a:p>
            <a:endParaRPr kumimoji="1" lang="en-US" altLang="zh-TW" sz="1200" dirty="0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E909725D-DC7C-4148-0401-9EAE734CBCA6}"/>
              </a:ext>
            </a:extLst>
          </p:cNvPr>
          <p:cNvSpPr/>
          <p:nvPr/>
        </p:nvSpPr>
        <p:spPr>
          <a:xfrm>
            <a:off x="829260" y="2614875"/>
            <a:ext cx="66564" cy="892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61B243EE-E3D2-4246-9B05-FFDB21747F65}"/>
              </a:ext>
            </a:extLst>
          </p:cNvPr>
          <p:cNvSpPr/>
          <p:nvPr/>
        </p:nvSpPr>
        <p:spPr>
          <a:xfrm>
            <a:off x="2579995" y="2618595"/>
            <a:ext cx="66564" cy="892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51333688-12CC-6BAD-3E7C-07A9FD890C05}"/>
              </a:ext>
            </a:extLst>
          </p:cNvPr>
          <p:cNvCxnSpPr>
            <a:cxnSpLocks/>
          </p:cNvCxnSpPr>
          <p:nvPr/>
        </p:nvCxnSpPr>
        <p:spPr>
          <a:xfrm>
            <a:off x="2871125" y="2663286"/>
            <a:ext cx="0" cy="141413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8B9DFA8-4207-BCBC-FED0-76C76906FD3E}"/>
              </a:ext>
            </a:extLst>
          </p:cNvPr>
          <p:cNvSpPr txBox="1"/>
          <p:nvPr/>
        </p:nvSpPr>
        <p:spPr>
          <a:xfrm>
            <a:off x="2688172" y="3186456"/>
            <a:ext cx="347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TW" dirty="0">
                <a:solidFill>
                  <a:srgbClr val="FF0000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230817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F4FE80DD-48AD-2184-CA34-B1F6F3B8C1CC}"/>
              </a:ext>
            </a:extLst>
          </p:cNvPr>
          <p:cNvCxnSpPr>
            <a:cxnSpLocks/>
          </p:cNvCxnSpPr>
          <p:nvPr/>
        </p:nvCxnSpPr>
        <p:spPr>
          <a:xfrm flipH="1">
            <a:off x="3017254" y="1234982"/>
            <a:ext cx="1880" cy="656995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羽毛球場地尺寸規則、單雙打場地規則、場地設施，初學者要多了解">
            <a:extLst>
              <a:ext uri="{FF2B5EF4-FFF2-40B4-BE49-F238E27FC236}">
                <a16:creationId xmlns:a16="http://schemas.microsoft.com/office/drawing/2014/main" id="{5590E8CD-77AD-3822-B8D1-76F88D2B9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13407" y="1677016"/>
            <a:ext cx="3048793" cy="197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0A790062-5AEB-98E4-2A9C-0B67220BF022}"/>
              </a:ext>
            </a:extLst>
          </p:cNvPr>
          <p:cNvCxnSpPr>
            <a:cxnSpLocks/>
          </p:cNvCxnSpPr>
          <p:nvPr/>
        </p:nvCxnSpPr>
        <p:spPr>
          <a:xfrm>
            <a:off x="1737804" y="1265276"/>
            <a:ext cx="0" cy="654675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65209F9C-A9EA-F411-23F2-ED7A0210B580}"/>
              </a:ext>
            </a:extLst>
          </p:cNvPr>
          <p:cNvCxnSpPr>
            <a:cxnSpLocks/>
          </p:cNvCxnSpPr>
          <p:nvPr/>
        </p:nvCxnSpPr>
        <p:spPr>
          <a:xfrm flipH="1">
            <a:off x="1737803" y="1265276"/>
            <a:ext cx="877811" cy="655029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1600AD4F-552E-0049-5B30-BDE4567295A0}"/>
              </a:ext>
            </a:extLst>
          </p:cNvPr>
          <p:cNvCxnSpPr>
            <a:cxnSpLocks/>
          </p:cNvCxnSpPr>
          <p:nvPr/>
        </p:nvCxnSpPr>
        <p:spPr>
          <a:xfrm>
            <a:off x="871874" y="1265276"/>
            <a:ext cx="865930" cy="654675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6AAC3BE8-4A57-DE21-50C5-7A13FC686DD9}"/>
              </a:ext>
            </a:extLst>
          </p:cNvPr>
          <p:cNvCxnSpPr>
            <a:cxnSpLocks/>
          </p:cNvCxnSpPr>
          <p:nvPr/>
        </p:nvCxnSpPr>
        <p:spPr>
          <a:xfrm>
            <a:off x="871874" y="4051006"/>
            <a:ext cx="865930" cy="376102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2CDDDA6C-B325-02A1-BBB1-20F706462037}"/>
              </a:ext>
            </a:extLst>
          </p:cNvPr>
          <p:cNvCxnSpPr>
            <a:cxnSpLocks/>
          </p:cNvCxnSpPr>
          <p:nvPr/>
        </p:nvCxnSpPr>
        <p:spPr>
          <a:xfrm flipH="1">
            <a:off x="1737804" y="4051006"/>
            <a:ext cx="877810" cy="376102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1EA06347-4E24-0EB0-38A7-164C9A662365}"/>
              </a:ext>
            </a:extLst>
          </p:cNvPr>
          <p:cNvCxnSpPr>
            <a:cxnSpLocks/>
          </p:cNvCxnSpPr>
          <p:nvPr/>
        </p:nvCxnSpPr>
        <p:spPr>
          <a:xfrm>
            <a:off x="751533" y="3001618"/>
            <a:ext cx="197254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B923619F-4565-39F6-3347-043CCAFB49F3}"/>
              </a:ext>
            </a:extLst>
          </p:cNvPr>
          <p:cNvCxnSpPr>
            <a:cxnSpLocks/>
          </p:cNvCxnSpPr>
          <p:nvPr/>
        </p:nvCxnSpPr>
        <p:spPr>
          <a:xfrm flipH="1">
            <a:off x="1730711" y="2992909"/>
            <a:ext cx="897641" cy="479076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2B8BE74E-51EF-B476-913C-8A96C75C7EB0}"/>
              </a:ext>
            </a:extLst>
          </p:cNvPr>
          <p:cNvCxnSpPr>
            <a:cxnSpLocks/>
          </p:cNvCxnSpPr>
          <p:nvPr/>
        </p:nvCxnSpPr>
        <p:spPr>
          <a:xfrm>
            <a:off x="871874" y="2992909"/>
            <a:ext cx="858840" cy="478013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58C2A877-A50D-0E2B-EA5A-63443DC2E5DB}"/>
              </a:ext>
            </a:extLst>
          </p:cNvPr>
          <p:cNvCxnSpPr/>
          <p:nvPr/>
        </p:nvCxnSpPr>
        <p:spPr>
          <a:xfrm>
            <a:off x="723176" y="4782715"/>
            <a:ext cx="197254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94D926CE-DB5A-09E2-8BB3-2291B91EEE4C}"/>
              </a:ext>
            </a:extLst>
          </p:cNvPr>
          <p:cNvSpPr txBox="1"/>
          <p:nvPr/>
        </p:nvSpPr>
        <p:spPr>
          <a:xfrm>
            <a:off x="2765699" y="1827018"/>
            <a:ext cx="50687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dirty="0"/>
              <a:t>Y</a:t>
            </a:r>
          </a:p>
          <a:p>
            <a:pPr algn="ctr"/>
            <a:endParaRPr kumimoji="1" lang="en-US" altLang="zh-TW" dirty="0"/>
          </a:p>
          <a:p>
            <a:pPr algn="ctr"/>
            <a:endParaRPr kumimoji="1" lang="en-US" altLang="zh-TW" dirty="0"/>
          </a:p>
          <a:p>
            <a:pPr algn="ctr"/>
            <a:endParaRPr kumimoji="1" lang="en-US" altLang="zh-TW" dirty="0"/>
          </a:p>
          <a:p>
            <a:pPr algn="ctr"/>
            <a:endParaRPr kumimoji="1" lang="en-US" altLang="zh-TW" dirty="0"/>
          </a:p>
          <a:p>
            <a:pPr algn="ctr"/>
            <a:r>
              <a:rPr kumimoji="1" lang="en-US" altLang="zh-TW" dirty="0"/>
              <a:t>Y</a:t>
            </a:r>
          </a:p>
          <a:p>
            <a:pPr algn="ctr"/>
            <a:endParaRPr kumimoji="1" lang="en-US" altLang="zh-TW" dirty="0"/>
          </a:p>
          <a:p>
            <a:pPr algn="ctr"/>
            <a:endParaRPr kumimoji="1" lang="en-US" altLang="zh-TW" dirty="0"/>
          </a:p>
          <a:p>
            <a:pPr algn="ctr"/>
            <a:endParaRPr kumimoji="1" lang="en-US" altLang="zh-TW" dirty="0"/>
          </a:p>
          <a:p>
            <a:pPr algn="ctr"/>
            <a:r>
              <a:rPr kumimoji="1" lang="en-US" altLang="zh-TW" dirty="0"/>
              <a:t>W</a:t>
            </a:r>
          </a:p>
          <a:p>
            <a:pPr algn="ctr"/>
            <a:endParaRPr kumimoji="1" lang="en-US" altLang="zh-TW" dirty="0"/>
          </a:p>
          <a:p>
            <a:pPr algn="ctr"/>
            <a:endParaRPr kumimoji="1" lang="en-US" altLang="zh-TW" dirty="0"/>
          </a:p>
          <a:p>
            <a:pPr algn="ctr"/>
            <a:endParaRPr kumimoji="1" lang="en-US" altLang="zh-TW" dirty="0"/>
          </a:p>
          <a:p>
            <a:pPr algn="ctr"/>
            <a:endParaRPr kumimoji="1" lang="en-US" altLang="zh-TW" dirty="0"/>
          </a:p>
          <a:p>
            <a:pPr algn="ctr"/>
            <a:endParaRPr kumimoji="1" lang="en-US" altLang="zh-TW" dirty="0"/>
          </a:p>
          <a:p>
            <a:pPr algn="ctr"/>
            <a:r>
              <a:rPr kumimoji="1" lang="en-US" altLang="zh-TW" dirty="0" err="1"/>
              <a:t>aW</a:t>
            </a:r>
            <a:endParaRPr kumimoji="1" lang="zh-TW" altLang="en-US" dirty="0"/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A7D29A52-AD7C-A82D-8C91-6E6BBDAF3A63}"/>
              </a:ext>
            </a:extLst>
          </p:cNvPr>
          <p:cNvCxnSpPr/>
          <p:nvPr/>
        </p:nvCxnSpPr>
        <p:spPr>
          <a:xfrm>
            <a:off x="2785737" y="4782715"/>
            <a:ext cx="340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544E8B43-D54B-ADF5-BC48-8DCF613A08AE}"/>
              </a:ext>
            </a:extLst>
          </p:cNvPr>
          <p:cNvCxnSpPr>
            <a:cxnSpLocks/>
          </p:cNvCxnSpPr>
          <p:nvPr/>
        </p:nvCxnSpPr>
        <p:spPr>
          <a:xfrm>
            <a:off x="1382237" y="7805913"/>
            <a:ext cx="1768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7866D703-C3E5-F379-FB55-D2D86AD9D6BF}"/>
              </a:ext>
            </a:extLst>
          </p:cNvPr>
          <p:cNvCxnSpPr/>
          <p:nvPr/>
        </p:nvCxnSpPr>
        <p:spPr>
          <a:xfrm>
            <a:off x="2792813" y="4077420"/>
            <a:ext cx="340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3E912B74-E064-33B6-F5FC-CDF158D6B7BC}"/>
              </a:ext>
            </a:extLst>
          </p:cNvPr>
          <p:cNvCxnSpPr>
            <a:cxnSpLocks/>
            <a:stCxn id="1036" idx="3"/>
          </p:cNvCxnSpPr>
          <p:nvPr/>
        </p:nvCxnSpPr>
        <p:spPr>
          <a:xfrm>
            <a:off x="825850" y="2645559"/>
            <a:ext cx="2310741" cy="10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5CF31EFF-BE95-4DEF-C512-95DA73287137}"/>
              </a:ext>
            </a:extLst>
          </p:cNvPr>
          <p:cNvCxnSpPr/>
          <p:nvPr/>
        </p:nvCxnSpPr>
        <p:spPr>
          <a:xfrm>
            <a:off x="2789258" y="1234982"/>
            <a:ext cx="340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B0B14341-9ED8-2F1C-60F7-FEC0BEFCDB3A}"/>
              </a:ext>
            </a:extLst>
          </p:cNvPr>
          <p:cNvCxnSpPr>
            <a:cxnSpLocks/>
          </p:cNvCxnSpPr>
          <p:nvPr/>
        </p:nvCxnSpPr>
        <p:spPr>
          <a:xfrm>
            <a:off x="847119" y="940814"/>
            <a:ext cx="176849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CBE99D43-E57D-2067-2F03-6D4A8FF2F004}"/>
              </a:ext>
            </a:extLst>
          </p:cNvPr>
          <p:cNvCxnSpPr>
            <a:cxnSpLocks/>
          </p:cNvCxnSpPr>
          <p:nvPr/>
        </p:nvCxnSpPr>
        <p:spPr>
          <a:xfrm>
            <a:off x="2628352" y="749428"/>
            <a:ext cx="0" cy="366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31E33A05-EF89-2125-B5D1-1B641F4E6F0D}"/>
              </a:ext>
            </a:extLst>
          </p:cNvPr>
          <p:cNvCxnSpPr>
            <a:cxnSpLocks/>
          </p:cNvCxnSpPr>
          <p:nvPr/>
        </p:nvCxnSpPr>
        <p:spPr>
          <a:xfrm>
            <a:off x="845630" y="742337"/>
            <a:ext cx="0" cy="366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BCDEE1FD-3161-7F1B-B695-79B83939C19F}"/>
              </a:ext>
            </a:extLst>
          </p:cNvPr>
          <p:cNvSpPr txBox="1"/>
          <p:nvPr/>
        </p:nvSpPr>
        <p:spPr>
          <a:xfrm>
            <a:off x="1223807" y="717511"/>
            <a:ext cx="1013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TW" dirty="0"/>
              <a:t>A</a:t>
            </a:r>
          </a:p>
        </p:txBody>
      </p: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7EF73085-180C-A677-8BEC-3C38ED5A0A85}"/>
              </a:ext>
            </a:extLst>
          </p:cNvPr>
          <p:cNvCxnSpPr>
            <a:cxnSpLocks/>
          </p:cNvCxnSpPr>
          <p:nvPr/>
        </p:nvCxnSpPr>
        <p:spPr>
          <a:xfrm>
            <a:off x="1017370" y="5250561"/>
            <a:ext cx="1433761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605D823D-36E8-E65A-6DF7-E167A4467D50}"/>
              </a:ext>
            </a:extLst>
          </p:cNvPr>
          <p:cNvCxnSpPr>
            <a:cxnSpLocks/>
          </p:cNvCxnSpPr>
          <p:nvPr/>
        </p:nvCxnSpPr>
        <p:spPr>
          <a:xfrm>
            <a:off x="2451131" y="4782715"/>
            <a:ext cx="0" cy="595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A1FC54B1-75DD-EE87-2065-7D2B97D178A4}"/>
              </a:ext>
            </a:extLst>
          </p:cNvPr>
          <p:cNvCxnSpPr>
            <a:cxnSpLocks/>
          </p:cNvCxnSpPr>
          <p:nvPr/>
        </p:nvCxnSpPr>
        <p:spPr>
          <a:xfrm flipH="1">
            <a:off x="1017370" y="4782715"/>
            <a:ext cx="13999" cy="595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FF92E74C-1C9B-4759-6F16-8AE0FE309AE9}"/>
              </a:ext>
            </a:extLst>
          </p:cNvPr>
          <p:cNvSpPr txBox="1"/>
          <p:nvPr/>
        </p:nvSpPr>
        <p:spPr>
          <a:xfrm>
            <a:off x="1227347" y="5053385"/>
            <a:ext cx="1013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TW" dirty="0"/>
              <a:t>A2</a:t>
            </a:r>
          </a:p>
        </p:txBody>
      </p:sp>
      <p:sp>
        <p:nvSpPr>
          <p:cNvPr id="1024" name="文字方塊 1023">
            <a:extLst>
              <a:ext uri="{FF2B5EF4-FFF2-40B4-BE49-F238E27FC236}">
                <a16:creationId xmlns:a16="http://schemas.microsoft.com/office/drawing/2014/main" id="{18A6B5E7-9DB1-350B-231A-0DB11EE5B0C2}"/>
              </a:ext>
            </a:extLst>
          </p:cNvPr>
          <p:cNvSpPr txBox="1"/>
          <p:nvPr/>
        </p:nvSpPr>
        <p:spPr>
          <a:xfrm>
            <a:off x="63449" y="3938920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(90, 468)</a:t>
            </a:r>
            <a:endParaRPr kumimoji="1" lang="zh-TW" altLang="en-US" sz="1200" dirty="0"/>
          </a:p>
        </p:txBody>
      </p:sp>
      <p:sp>
        <p:nvSpPr>
          <p:cNvPr id="1025" name="文字方塊 1024">
            <a:extLst>
              <a:ext uri="{FF2B5EF4-FFF2-40B4-BE49-F238E27FC236}">
                <a16:creationId xmlns:a16="http://schemas.microsoft.com/office/drawing/2014/main" id="{77F8E566-7A33-495A-0015-BCB7B7AC48B2}"/>
              </a:ext>
            </a:extLst>
          </p:cNvPr>
          <p:cNvSpPr txBox="1"/>
          <p:nvPr/>
        </p:nvSpPr>
        <p:spPr>
          <a:xfrm>
            <a:off x="3056943" y="3950675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(644, 468)</a:t>
            </a:r>
            <a:endParaRPr kumimoji="1" lang="zh-TW" altLang="en-US" sz="1200" dirty="0"/>
          </a:p>
        </p:txBody>
      </p:sp>
      <p:sp>
        <p:nvSpPr>
          <p:cNvPr id="1027" name="文字方塊 1026">
            <a:extLst>
              <a:ext uri="{FF2B5EF4-FFF2-40B4-BE49-F238E27FC236}">
                <a16:creationId xmlns:a16="http://schemas.microsoft.com/office/drawing/2014/main" id="{C95FB63F-91F6-5B43-BAA8-FBC99E1E17A8}"/>
              </a:ext>
            </a:extLst>
          </p:cNvPr>
          <p:cNvSpPr txBox="1"/>
          <p:nvPr/>
        </p:nvSpPr>
        <p:spPr>
          <a:xfrm>
            <a:off x="13823" y="1082289"/>
            <a:ext cx="822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/>
              <a:t>(180, 256)</a:t>
            </a:r>
            <a:endParaRPr kumimoji="1" lang="zh-TW" altLang="en-US" sz="1200" dirty="0"/>
          </a:p>
        </p:txBody>
      </p:sp>
      <p:sp>
        <p:nvSpPr>
          <p:cNvPr id="1028" name="文字方塊 1027">
            <a:extLst>
              <a:ext uri="{FF2B5EF4-FFF2-40B4-BE49-F238E27FC236}">
                <a16:creationId xmlns:a16="http://schemas.microsoft.com/office/drawing/2014/main" id="{0F98BE67-AC33-19BA-2F87-99A63EE61CCF}"/>
              </a:ext>
            </a:extLst>
          </p:cNvPr>
          <p:cNvSpPr txBox="1"/>
          <p:nvPr/>
        </p:nvSpPr>
        <p:spPr>
          <a:xfrm>
            <a:off x="3060482" y="1094044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(532, 256)</a:t>
            </a:r>
            <a:endParaRPr kumimoji="1" lang="zh-TW" altLang="en-US" sz="1200" dirty="0"/>
          </a:p>
        </p:txBody>
      </p:sp>
      <p:cxnSp>
        <p:nvCxnSpPr>
          <p:cNvPr id="1030" name="直線接點 1029">
            <a:extLst>
              <a:ext uri="{FF2B5EF4-FFF2-40B4-BE49-F238E27FC236}">
                <a16:creationId xmlns:a16="http://schemas.microsoft.com/office/drawing/2014/main" id="{F289C13C-43EB-DF2D-80D9-FBD28E8C8EF1}"/>
              </a:ext>
            </a:extLst>
          </p:cNvPr>
          <p:cNvCxnSpPr>
            <a:cxnSpLocks/>
            <a:stCxn id="1033" idx="1"/>
            <a:endCxn id="1033" idx="3"/>
          </p:cNvCxnSpPr>
          <p:nvPr/>
        </p:nvCxnSpPr>
        <p:spPr>
          <a:xfrm>
            <a:off x="1230889" y="4481821"/>
            <a:ext cx="1013807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直線接點 1030">
            <a:extLst>
              <a:ext uri="{FF2B5EF4-FFF2-40B4-BE49-F238E27FC236}">
                <a16:creationId xmlns:a16="http://schemas.microsoft.com/office/drawing/2014/main" id="{AA1124FB-0F9C-E4B3-A701-A1D6FE539B8B}"/>
              </a:ext>
            </a:extLst>
          </p:cNvPr>
          <p:cNvCxnSpPr>
            <a:cxnSpLocks/>
          </p:cNvCxnSpPr>
          <p:nvPr/>
        </p:nvCxnSpPr>
        <p:spPr>
          <a:xfrm>
            <a:off x="2284550" y="4424761"/>
            <a:ext cx="0" cy="595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直線接點 1031">
            <a:extLst>
              <a:ext uri="{FF2B5EF4-FFF2-40B4-BE49-F238E27FC236}">
                <a16:creationId xmlns:a16="http://schemas.microsoft.com/office/drawing/2014/main" id="{3F14E88F-7FA3-DBF9-483E-081639B4E128}"/>
              </a:ext>
            </a:extLst>
          </p:cNvPr>
          <p:cNvCxnSpPr>
            <a:cxnSpLocks/>
          </p:cNvCxnSpPr>
          <p:nvPr/>
        </p:nvCxnSpPr>
        <p:spPr>
          <a:xfrm flipH="1">
            <a:off x="1191040" y="4392868"/>
            <a:ext cx="13999" cy="595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文字方塊 1032">
            <a:extLst>
              <a:ext uri="{FF2B5EF4-FFF2-40B4-BE49-F238E27FC236}">
                <a16:creationId xmlns:a16="http://schemas.microsoft.com/office/drawing/2014/main" id="{0EDD8A6E-AFDD-EA6F-0542-1D8126E527FE}"/>
              </a:ext>
            </a:extLst>
          </p:cNvPr>
          <p:cNvSpPr txBox="1"/>
          <p:nvPr/>
        </p:nvSpPr>
        <p:spPr>
          <a:xfrm>
            <a:off x="1230889" y="4297155"/>
            <a:ext cx="1013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TW" dirty="0"/>
              <a:t>L2</a:t>
            </a:r>
          </a:p>
        </p:txBody>
      </p:sp>
      <p:sp>
        <p:nvSpPr>
          <p:cNvPr id="1036" name="文字方塊 1035">
            <a:extLst>
              <a:ext uri="{FF2B5EF4-FFF2-40B4-BE49-F238E27FC236}">
                <a16:creationId xmlns:a16="http://schemas.microsoft.com/office/drawing/2014/main" id="{500E1AA5-A15A-64CD-3920-7ADA60C181DE}"/>
              </a:ext>
            </a:extLst>
          </p:cNvPr>
          <p:cNvSpPr txBox="1"/>
          <p:nvPr/>
        </p:nvSpPr>
        <p:spPr>
          <a:xfrm>
            <a:off x="3189" y="2507059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FFC000"/>
                </a:solidFill>
              </a:rPr>
              <a:t>(145, 338)</a:t>
            </a:r>
            <a:endParaRPr kumimoji="1" lang="zh-TW" altLang="en-US" sz="1200" dirty="0">
              <a:solidFill>
                <a:srgbClr val="FFC000"/>
              </a:solidFill>
            </a:endParaRPr>
          </a:p>
        </p:txBody>
      </p:sp>
      <p:sp>
        <p:nvSpPr>
          <p:cNvPr id="1037" name="文字方塊 1036">
            <a:extLst>
              <a:ext uri="{FF2B5EF4-FFF2-40B4-BE49-F238E27FC236}">
                <a16:creationId xmlns:a16="http://schemas.microsoft.com/office/drawing/2014/main" id="{2EF7AF72-F0A7-0E2E-C2B5-55BE8E4774AA}"/>
              </a:ext>
            </a:extLst>
          </p:cNvPr>
          <p:cNvSpPr txBox="1"/>
          <p:nvPr/>
        </p:nvSpPr>
        <p:spPr>
          <a:xfrm>
            <a:off x="3081747" y="2518814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FFC000"/>
                </a:solidFill>
              </a:rPr>
              <a:t>(575, 338)</a:t>
            </a:r>
            <a:endParaRPr kumimoji="1" lang="zh-TW" altLang="en-US" sz="1200" dirty="0">
              <a:solidFill>
                <a:srgbClr val="FFC000"/>
              </a:solidFill>
            </a:endParaRPr>
          </a:p>
        </p:txBody>
      </p:sp>
      <p:pic>
        <p:nvPicPr>
          <p:cNvPr id="2" name="Picture 2" descr="羽毛球場地尺寸規則、單雙打場地規則、場地設施，初學者要多了解">
            <a:extLst>
              <a:ext uri="{FF2B5EF4-FFF2-40B4-BE49-F238E27FC236}">
                <a16:creationId xmlns:a16="http://schemas.microsoft.com/office/drawing/2014/main" id="{FBB5389A-D841-9ED2-6A25-DF330723A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011" y="925665"/>
            <a:ext cx="2523090" cy="381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3B272331-37E0-E8F9-5879-72A8CCEC95B4}"/>
              </a:ext>
            </a:extLst>
          </p:cNvPr>
          <p:cNvSpPr txBox="1"/>
          <p:nvPr/>
        </p:nvSpPr>
        <p:spPr>
          <a:xfrm>
            <a:off x="3989604" y="5132405"/>
            <a:ext cx="269969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sz="1600" dirty="0"/>
              <a:t>L(c = (6.7-1.98)/6.7)</a:t>
            </a:r>
            <a:r>
              <a:rPr kumimoji="1" lang="zh-TW" altLang="en-US" sz="1600" dirty="0"/>
              <a:t> </a:t>
            </a:r>
            <a:r>
              <a:rPr kumimoji="1" lang="en-US" altLang="zh-TW" sz="1600" dirty="0"/>
              <a:t>=</a:t>
            </a:r>
            <a:r>
              <a:rPr kumimoji="1" lang="zh-TW" altLang="en-US" sz="1600" dirty="0"/>
              <a:t> </a:t>
            </a:r>
            <a:r>
              <a:rPr kumimoji="1" lang="en-US" altLang="zh-TW" sz="1600" dirty="0"/>
              <a:t>L(0.7)</a:t>
            </a:r>
            <a:r>
              <a:rPr kumimoji="1" lang="zh-TW" altLang="en-US" sz="1600" dirty="0"/>
              <a:t> </a:t>
            </a:r>
            <a:endParaRPr kumimoji="1" lang="en-US" altLang="zh-TW" sz="1600" dirty="0"/>
          </a:p>
          <a:p>
            <a:r>
              <a:rPr kumimoji="1" lang="zh-TW" altLang="en-US" sz="1600" dirty="0"/>
              <a:t>   </a:t>
            </a:r>
            <a:r>
              <a:rPr kumimoji="1" lang="en-US" altLang="zh-TW" sz="1400" dirty="0"/>
              <a:t>=</a:t>
            </a:r>
            <a:r>
              <a:rPr kumimoji="1" lang="zh-TW" altLang="en-US" sz="1400" dirty="0"/>
              <a:t> </a:t>
            </a:r>
            <a:r>
              <a:rPr kumimoji="1" lang="en-US" altLang="zh-TW" sz="1400" dirty="0"/>
              <a:t>554</a:t>
            </a:r>
            <a:r>
              <a:rPr kumimoji="1" lang="zh-TW" altLang="en-US" sz="1400" dirty="0"/>
              <a:t> </a:t>
            </a:r>
            <a:r>
              <a:rPr kumimoji="1" lang="en-US" altLang="zh-TW" sz="1400" dirty="0"/>
              <a:t>/</a:t>
            </a:r>
            <a:r>
              <a:rPr kumimoji="1" lang="zh-TW" altLang="en-US" sz="1400" dirty="0"/>
              <a:t> </a:t>
            </a:r>
            <a:r>
              <a:rPr kumimoji="1" lang="en-US" altLang="zh-TW" sz="1400" dirty="0"/>
              <a:t>(1+0.7*0.28693)</a:t>
            </a:r>
            <a:r>
              <a:rPr kumimoji="1" lang="zh-TW" altLang="en-US" sz="1400" dirty="0"/>
              <a:t> </a:t>
            </a:r>
            <a:r>
              <a:rPr kumimoji="1" lang="en-US" altLang="zh-TW" sz="1400" dirty="0"/>
              <a:t>= 461</a:t>
            </a:r>
            <a:endParaRPr kumimoji="1" lang="en-US" altLang="zh-TW" sz="1600" dirty="0"/>
          </a:p>
          <a:p>
            <a:endParaRPr kumimoji="1" lang="en-US" altLang="zh-TW" sz="1600" dirty="0"/>
          </a:p>
          <a:p>
            <a:r>
              <a:rPr kumimoji="1" lang="en-US" altLang="zh-TW" sz="1600" dirty="0"/>
              <a:t>y = 256, L = 352</a:t>
            </a:r>
          </a:p>
          <a:p>
            <a:r>
              <a:rPr kumimoji="1" lang="en-US" altLang="zh-TW" sz="1600" dirty="0"/>
              <a:t>y = 468, L = 554</a:t>
            </a:r>
          </a:p>
          <a:p>
            <a:r>
              <a:rPr kumimoji="1" lang="en-US" altLang="zh-TW" sz="1600" dirty="0"/>
              <a:t>y(c=0.7) = ? L = 461</a:t>
            </a:r>
          </a:p>
          <a:p>
            <a:endParaRPr kumimoji="1" lang="en-US" altLang="zh-TW" sz="1600" dirty="0"/>
          </a:p>
          <a:p>
            <a:r>
              <a:rPr kumimoji="1" lang="en-US" altLang="zh-TW" sz="1200" dirty="0"/>
              <a:t>(y-256)/(468-256)=(461-352)/(554-352)</a:t>
            </a:r>
          </a:p>
          <a:p>
            <a:r>
              <a:rPr kumimoji="1" lang="en-US" altLang="zh-TW" sz="1200" dirty="0"/>
              <a:t>y(L) = 256 + (L-352)/(554-352)*(468-256)</a:t>
            </a:r>
          </a:p>
          <a:p>
            <a:r>
              <a:rPr kumimoji="1" lang="en-US" altLang="zh-TW" sz="1200" dirty="0"/>
              <a:t>        = 370</a:t>
            </a:r>
          </a:p>
          <a:p>
            <a:endParaRPr kumimoji="1" lang="en-US" altLang="zh-TW" sz="1200" dirty="0"/>
          </a:p>
          <a:p>
            <a:r>
              <a:rPr kumimoji="1" lang="en-US" altLang="zh-TW" sz="1200" dirty="0"/>
              <a:t>x = 90,     y = 468</a:t>
            </a:r>
          </a:p>
          <a:p>
            <a:r>
              <a:rPr kumimoji="1" lang="en-US" altLang="zh-TW" sz="1200" dirty="0"/>
              <a:t>x = 180,   y = 256</a:t>
            </a:r>
          </a:p>
          <a:p>
            <a:r>
              <a:rPr kumimoji="1" lang="en-US" altLang="zh-TW" sz="1200" dirty="0"/>
              <a:t>x1 = ?       y = 370</a:t>
            </a:r>
          </a:p>
          <a:p>
            <a:r>
              <a:rPr kumimoji="1" lang="en-US" altLang="zh-TW" sz="1200" dirty="0"/>
              <a:t>x1 = (y -468)/(256-468)*(180-90)+90</a:t>
            </a:r>
          </a:p>
          <a:p>
            <a:r>
              <a:rPr kumimoji="1" lang="en-US" altLang="zh-TW" sz="1200" dirty="0"/>
              <a:t>     = 132</a:t>
            </a:r>
          </a:p>
          <a:p>
            <a:endParaRPr kumimoji="1" lang="en-US" altLang="zh-TW" sz="1200" dirty="0"/>
          </a:p>
          <a:p>
            <a:r>
              <a:rPr kumimoji="1" lang="en-US" altLang="zh-TW" sz="1200" dirty="0"/>
              <a:t>x = 644,    y = 468</a:t>
            </a:r>
          </a:p>
          <a:p>
            <a:r>
              <a:rPr kumimoji="1" lang="en-US" altLang="zh-TW" sz="1200" dirty="0"/>
              <a:t>x = 532,    y = 256</a:t>
            </a:r>
          </a:p>
          <a:p>
            <a:r>
              <a:rPr kumimoji="1" lang="en-US" altLang="zh-TW" sz="1200" dirty="0"/>
              <a:t>x2 = ?       y = 370</a:t>
            </a:r>
          </a:p>
          <a:p>
            <a:r>
              <a:rPr kumimoji="1" lang="en-US" altLang="zh-TW" sz="1200" dirty="0"/>
              <a:t>x2 = (y-468)/(256-468)*(532-644)+644</a:t>
            </a:r>
          </a:p>
          <a:p>
            <a:r>
              <a:rPr kumimoji="1" lang="en-US" altLang="zh-TW" sz="1200" dirty="0"/>
              <a:t>     = 592</a:t>
            </a:r>
          </a:p>
          <a:p>
            <a:endParaRPr kumimoji="1" lang="en-US" altLang="zh-TW" sz="1200" dirty="0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89B4211F-1FC7-99F6-0FA8-E3A5584B821C}"/>
              </a:ext>
            </a:extLst>
          </p:cNvPr>
          <p:cNvSpPr/>
          <p:nvPr/>
        </p:nvSpPr>
        <p:spPr>
          <a:xfrm>
            <a:off x="829260" y="2949408"/>
            <a:ext cx="66564" cy="892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3B92FEE3-BC3A-10B0-AD60-61D624934110}"/>
              </a:ext>
            </a:extLst>
          </p:cNvPr>
          <p:cNvSpPr/>
          <p:nvPr/>
        </p:nvSpPr>
        <p:spPr>
          <a:xfrm>
            <a:off x="2579995" y="2953128"/>
            <a:ext cx="66564" cy="892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D0EFE7FC-2F7E-D0E3-2CBD-9340CC243061}"/>
              </a:ext>
            </a:extLst>
          </p:cNvPr>
          <p:cNvCxnSpPr/>
          <p:nvPr/>
        </p:nvCxnSpPr>
        <p:spPr>
          <a:xfrm>
            <a:off x="2632982" y="2991284"/>
            <a:ext cx="340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48DE8EDC-8638-5F1D-AF64-3464B413B75C}"/>
              </a:ext>
            </a:extLst>
          </p:cNvPr>
          <p:cNvCxnSpPr>
            <a:cxnSpLocks/>
          </p:cNvCxnSpPr>
          <p:nvPr/>
        </p:nvCxnSpPr>
        <p:spPr>
          <a:xfrm>
            <a:off x="2871125" y="2991284"/>
            <a:ext cx="0" cy="108613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AB79BD0-5CF9-D718-4ECF-3B4469B05428}"/>
              </a:ext>
            </a:extLst>
          </p:cNvPr>
          <p:cNvSpPr txBox="1"/>
          <p:nvPr/>
        </p:nvSpPr>
        <p:spPr>
          <a:xfrm>
            <a:off x="2688172" y="3343218"/>
            <a:ext cx="347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TW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14C1FB0-FAD7-BD88-5A46-0E64551A7CDC}"/>
              </a:ext>
            </a:extLst>
          </p:cNvPr>
          <p:cNvSpPr txBox="1"/>
          <p:nvPr/>
        </p:nvSpPr>
        <p:spPr>
          <a:xfrm>
            <a:off x="-1169" y="2833631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FF0000"/>
                </a:solidFill>
              </a:rPr>
              <a:t>(132, 461)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F58B2CA-004C-DCE4-932D-38100BA61E9B}"/>
              </a:ext>
            </a:extLst>
          </p:cNvPr>
          <p:cNvSpPr txBox="1"/>
          <p:nvPr/>
        </p:nvSpPr>
        <p:spPr>
          <a:xfrm>
            <a:off x="3077389" y="2880222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FF0000"/>
                </a:solidFill>
              </a:rPr>
              <a:t>(592, 461)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43473F55-1885-5434-319A-E9A5B5AAF76D}"/>
              </a:ext>
            </a:extLst>
          </p:cNvPr>
          <p:cNvSpPr/>
          <p:nvPr/>
        </p:nvSpPr>
        <p:spPr>
          <a:xfrm>
            <a:off x="829260" y="2614875"/>
            <a:ext cx="66564" cy="8921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F4EF204C-4BE8-9513-D79D-DCA5F1355301}"/>
              </a:ext>
            </a:extLst>
          </p:cNvPr>
          <p:cNvSpPr/>
          <p:nvPr/>
        </p:nvSpPr>
        <p:spPr>
          <a:xfrm>
            <a:off x="2579995" y="2618595"/>
            <a:ext cx="66564" cy="8921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4890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F4FE80DD-48AD-2184-CA34-B1F6F3B8C1CC}"/>
              </a:ext>
            </a:extLst>
          </p:cNvPr>
          <p:cNvCxnSpPr>
            <a:cxnSpLocks/>
          </p:cNvCxnSpPr>
          <p:nvPr/>
        </p:nvCxnSpPr>
        <p:spPr>
          <a:xfrm flipH="1">
            <a:off x="3017254" y="1234982"/>
            <a:ext cx="1880" cy="656995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羽毛球場地尺寸規則、單雙打場地規則、場地設施，初學者要多了解">
            <a:extLst>
              <a:ext uri="{FF2B5EF4-FFF2-40B4-BE49-F238E27FC236}">
                <a16:creationId xmlns:a16="http://schemas.microsoft.com/office/drawing/2014/main" id="{5590E8CD-77AD-3822-B8D1-76F88D2B9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13407" y="1677016"/>
            <a:ext cx="3048793" cy="197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0A790062-5AEB-98E4-2A9C-0B67220BF022}"/>
              </a:ext>
            </a:extLst>
          </p:cNvPr>
          <p:cNvCxnSpPr>
            <a:cxnSpLocks/>
          </p:cNvCxnSpPr>
          <p:nvPr/>
        </p:nvCxnSpPr>
        <p:spPr>
          <a:xfrm>
            <a:off x="1737804" y="1265276"/>
            <a:ext cx="0" cy="654675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65209F9C-A9EA-F411-23F2-ED7A0210B580}"/>
              </a:ext>
            </a:extLst>
          </p:cNvPr>
          <p:cNvCxnSpPr>
            <a:cxnSpLocks/>
          </p:cNvCxnSpPr>
          <p:nvPr/>
        </p:nvCxnSpPr>
        <p:spPr>
          <a:xfrm flipH="1">
            <a:off x="1737803" y="1265276"/>
            <a:ext cx="877811" cy="655029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1600AD4F-552E-0049-5B30-BDE4567295A0}"/>
              </a:ext>
            </a:extLst>
          </p:cNvPr>
          <p:cNvCxnSpPr>
            <a:cxnSpLocks/>
          </p:cNvCxnSpPr>
          <p:nvPr/>
        </p:nvCxnSpPr>
        <p:spPr>
          <a:xfrm>
            <a:off x="871874" y="1265276"/>
            <a:ext cx="865930" cy="654675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6AAC3BE8-4A57-DE21-50C5-7A13FC686DD9}"/>
              </a:ext>
            </a:extLst>
          </p:cNvPr>
          <p:cNvCxnSpPr>
            <a:cxnSpLocks/>
          </p:cNvCxnSpPr>
          <p:nvPr/>
        </p:nvCxnSpPr>
        <p:spPr>
          <a:xfrm>
            <a:off x="871874" y="4051006"/>
            <a:ext cx="865930" cy="376102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2CDDDA6C-B325-02A1-BBB1-20F706462037}"/>
              </a:ext>
            </a:extLst>
          </p:cNvPr>
          <p:cNvCxnSpPr>
            <a:cxnSpLocks/>
          </p:cNvCxnSpPr>
          <p:nvPr/>
        </p:nvCxnSpPr>
        <p:spPr>
          <a:xfrm flipH="1">
            <a:off x="1737804" y="4051006"/>
            <a:ext cx="877810" cy="376102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2B8BE74E-51EF-B476-913C-8A96C75C7EB0}"/>
              </a:ext>
            </a:extLst>
          </p:cNvPr>
          <p:cNvCxnSpPr>
            <a:cxnSpLocks/>
            <a:stCxn id="59" idx="6"/>
          </p:cNvCxnSpPr>
          <p:nvPr/>
        </p:nvCxnSpPr>
        <p:spPr>
          <a:xfrm>
            <a:off x="1362041" y="3173064"/>
            <a:ext cx="368673" cy="4599981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58C2A877-A50D-0E2B-EA5A-63443DC2E5DB}"/>
              </a:ext>
            </a:extLst>
          </p:cNvPr>
          <p:cNvCxnSpPr/>
          <p:nvPr/>
        </p:nvCxnSpPr>
        <p:spPr>
          <a:xfrm>
            <a:off x="723176" y="4782715"/>
            <a:ext cx="197254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94D926CE-DB5A-09E2-8BB3-2291B91EEE4C}"/>
              </a:ext>
            </a:extLst>
          </p:cNvPr>
          <p:cNvSpPr txBox="1"/>
          <p:nvPr/>
        </p:nvSpPr>
        <p:spPr>
          <a:xfrm>
            <a:off x="2765699" y="1827018"/>
            <a:ext cx="50687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dirty="0"/>
              <a:t>Y</a:t>
            </a:r>
          </a:p>
          <a:p>
            <a:pPr algn="ctr"/>
            <a:endParaRPr kumimoji="1" lang="en-US" altLang="zh-TW" dirty="0"/>
          </a:p>
          <a:p>
            <a:pPr algn="ctr"/>
            <a:endParaRPr kumimoji="1" lang="en-US" altLang="zh-TW" dirty="0"/>
          </a:p>
          <a:p>
            <a:pPr algn="ctr"/>
            <a:endParaRPr kumimoji="1" lang="en-US" altLang="zh-TW" dirty="0"/>
          </a:p>
          <a:p>
            <a:pPr algn="ctr"/>
            <a:endParaRPr kumimoji="1" lang="en-US" altLang="zh-TW" dirty="0"/>
          </a:p>
          <a:p>
            <a:pPr algn="ctr"/>
            <a:r>
              <a:rPr kumimoji="1" lang="en-US" altLang="zh-TW" dirty="0"/>
              <a:t>Y</a:t>
            </a:r>
          </a:p>
          <a:p>
            <a:pPr algn="ctr"/>
            <a:endParaRPr kumimoji="1" lang="en-US" altLang="zh-TW" dirty="0"/>
          </a:p>
          <a:p>
            <a:pPr algn="ctr"/>
            <a:endParaRPr kumimoji="1" lang="en-US" altLang="zh-TW" dirty="0"/>
          </a:p>
          <a:p>
            <a:pPr algn="ctr"/>
            <a:endParaRPr kumimoji="1" lang="en-US" altLang="zh-TW" dirty="0"/>
          </a:p>
          <a:p>
            <a:pPr algn="ctr"/>
            <a:r>
              <a:rPr kumimoji="1" lang="en-US" altLang="zh-TW" dirty="0"/>
              <a:t>W</a:t>
            </a:r>
          </a:p>
          <a:p>
            <a:pPr algn="ctr"/>
            <a:endParaRPr kumimoji="1" lang="en-US" altLang="zh-TW" dirty="0"/>
          </a:p>
          <a:p>
            <a:pPr algn="ctr"/>
            <a:endParaRPr kumimoji="1" lang="en-US" altLang="zh-TW" dirty="0"/>
          </a:p>
          <a:p>
            <a:pPr algn="ctr"/>
            <a:endParaRPr kumimoji="1" lang="en-US" altLang="zh-TW" dirty="0"/>
          </a:p>
          <a:p>
            <a:pPr algn="ctr"/>
            <a:endParaRPr kumimoji="1" lang="en-US" altLang="zh-TW" dirty="0"/>
          </a:p>
          <a:p>
            <a:pPr algn="ctr"/>
            <a:endParaRPr kumimoji="1" lang="en-US" altLang="zh-TW" dirty="0"/>
          </a:p>
          <a:p>
            <a:pPr algn="ctr"/>
            <a:r>
              <a:rPr kumimoji="1" lang="en-US" altLang="zh-TW" dirty="0" err="1"/>
              <a:t>aW</a:t>
            </a:r>
            <a:endParaRPr kumimoji="1" lang="zh-TW" altLang="en-US" dirty="0"/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A7D29A52-AD7C-A82D-8C91-6E6BBDAF3A63}"/>
              </a:ext>
            </a:extLst>
          </p:cNvPr>
          <p:cNvCxnSpPr/>
          <p:nvPr/>
        </p:nvCxnSpPr>
        <p:spPr>
          <a:xfrm>
            <a:off x="2785737" y="4782715"/>
            <a:ext cx="340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544E8B43-D54B-ADF5-BC48-8DCF613A08AE}"/>
              </a:ext>
            </a:extLst>
          </p:cNvPr>
          <p:cNvCxnSpPr>
            <a:cxnSpLocks/>
          </p:cNvCxnSpPr>
          <p:nvPr/>
        </p:nvCxnSpPr>
        <p:spPr>
          <a:xfrm>
            <a:off x="1382237" y="7805913"/>
            <a:ext cx="1768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7866D703-C3E5-F379-FB55-D2D86AD9D6BF}"/>
              </a:ext>
            </a:extLst>
          </p:cNvPr>
          <p:cNvCxnSpPr/>
          <p:nvPr/>
        </p:nvCxnSpPr>
        <p:spPr>
          <a:xfrm>
            <a:off x="2792813" y="4077420"/>
            <a:ext cx="340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3E912B74-E064-33B6-F5FC-CDF158D6B7BC}"/>
              </a:ext>
            </a:extLst>
          </p:cNvPr>
          <p:cNvCxnSpPr>
            <a:cxnSpLocks/>
            <a:stCxn id="1026" idx="0"/>
          </p:cNvCxnSpPr>
          <p:nvPr/>
        </p:nvCxnSpPr>
        <p:spPr>
          <a:xfrm flipV="1">
            <a:off x="751533" y="2656204"/>
            <a:ext cx="2385058" cy="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5CF31EFF-BE95-4DEF-C512-95DA73287137}"/>
              </a:ext>
            </a:extLst>
          </p:cNvPr>
          <p:cNvCxnSpPr/>
          <p:nvPr/>
        </p:nvCxnSpPr>
        <p:spPr>
          <a:xfrm>
            <a:off x="2789258" y="1234982"/>
            <a:ext cx="340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B0B14341-9ED8-2F1C-60F7-FEC0BEFCDB3A}"/>
              </a:ext>
            </a:extLst>
          </p:cNvPr>
          <p:cNvCxnSpPr>
            <a:cxnSpLocks/>
          </p:cNvCxnSpPr>
          <p:nvPr/>
        </p:nvCxnSpPr>
        <p:spPr>
          <a:xfrm>
            <a:off x="847119" y="940814"/>
            <a:ext cx="176849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CBE99D43-E57D-2067-2F03-6D4A8FF2F004}"/>
              </a:ext>
            </a:extLst>
          </p:cNvPr>
          <p:cNvCxnSpPr>
            <a:cxnSpLocks/>
          </p:cNvCxnSpPr>
          <p:nvPr/>
        </p:nvCxnSpPr>
        <p:spPr>
          <a:xfrm>
            <a:off x="2628352" y="749428"/>
            <a:ext cx="0" cy="366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31E33A05-EF89-2125-B5D1-1B641F4E6F0D}"/>
              </a:ext>
            </a:extLst>
          </p:cNvPr>
          <p:cNvCxnSpPr>
            <a:cxnSpLocks/>
          </p:cNvCxnSpPr>
          <p:nvPr/>
        </p:nvCxnSpPr>
        <p:spPr>
          <a:xfrm>
            <a:off x="845630" y="742337"/>
            <a:ext cx="0" cy="366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BCDEE1FD-3161-7F1B-B695-79B83939C19F}"/>
              </a:ext>
            </a:extLst>
          </p:cNvPr>
          <p:cNvSpPr txBox="1"/>
          <p:nvPr/>
        </p:nvSpPr>
        <p:spPr>
          <a:xfrm>
            <a:off x="1223807" y="717511"/>
            <a:ext cx="1013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TW" dirty="0"/>
              <a:t>A</a:t>
            </a:r>
          </a:p>
        </p:txBody>
      </p: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7EF73085-180C-A677-8BEC-3C38ED5A0A85}"/>
              </a:ext>
            </a:extLst>
          </p:cNvPr>
          <p:cNvCxnSpPr>
            <a:cxnSpLocks/>
          </p:cNvCxnSpPr>
          <p:nvPr/>
        </p:nvCxnSpPr>
        <p:spPr>
          <a:xfrm>
            <a:off x="1017370" y="5250561"/>
            <a:ext cx="1433761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605D823D-36E8-E65A-6DF7-E167A4467D50}"/>
              </a:ext>
            </a:extLst>
          </p:cNvPr>
          <p:cNvCxnSpPr>
            <a:cxnSpLocks/>
          </p:cNvCxnSpPr>
          <p:nvPr/>
        </p:nvCxnSpPr>
        <p:spPr>
          <a:xfrm>
            <a:off x="2451131" y="4782715"/>
            <a:ext cx="0" cy="595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A1FC54B1-75DD-EE87-2065-7D2B97D178A4}"/>
              </a:ext>
            </a:extLst>
          </p:cNvPr>
          <p:cNvCxnSpPr>
            <a:cxnSpLocks/>
          </p:cNvCxnSpPr>
          <p:nvPr/>
        </p:nvCxnSpPr>
        <p:spPr>
          <a:xfrm flipH="1">
            <a:off x="1017370" y="4782715"/>
            <a:ext cx="13999" cy="595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FF92E74C-1C9B-4759-6F16-8AE0FE309AE9}"/>
              </a:ext>
            </a:extLst>
          </p:cNvPr>
          <p:cNvSpPr txBox="1"/>
          <p:nvPr/>
        </p:nvSpPr>
        <p:spPr>
          <a:xfrm>
            <a:off x="1227347" y="5044676"/>
            <a:ext cx="1013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TW" dirty="0"/>
              <a:t>A2</a:t>
            </a:r>
          </a:p>
        </p:txBody>
      </p:sp>
      <p:sp>
        <p:nvSpPr>
          <p:cNvPr id="1024" name="文字方塊 1023">
            <a:extLst>
              <a:ext uri="{FF2B5EF4-FFF2-40B4-BE49-F238E27FC236}">
                <a16:creationId xmlns:a16="http://schemas.microsoft.com/office/drawing/2014/main" id="{18A6B5E7-9DB1-350B-231A-0DB11EE5B0C2}"/>
              </a:ext>
            </a:extLst>
          </p:cNvPr>
          <p:cNvSpPr txBox="1"/>
          <p:nvPr/>
        </p:nvSpPr>
        <p:spPr>
          <a:xfrm>
            <a:off x="63449" y="3938920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(90, 468)</a:t>
            </a:r>
            <a:endParaRPr kumimoji="1" lang="zh-TW" altLang="en-US" sz="1200" dirty="0"/>
          </a:p>
        </p:txBody>
      </p:sp>
      <p:sp>
        <p:nvSpPr>
          <p:cNvPr id="1025" name="文字方塊 1024">
            <a:extLst>
              <a:ext uri="{FF2B5EF4-FFF2-40B4-BE49-F238E27FC236}">
                <a16:creationId xmlns:a16="http://schemas.microsoft.com/office/drawing/2014/main" id="{77F8E566-7A33-495A-0015-BCB7B7AC48B2}"/>
              </a:ext>
            </a:extLst>
          </p:cNvPr>
          <p:cNvSpPr txBox="1"/>
          <p:nvPr/>
        </p:nvSpPr>
        <p:spPr>
          <a:xfrm>
            <a:off x="3056943" y="3950675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(644, 468)</a:t>
            </a:r>
            <a:endParaRPr kumimoji="1" lang="zh-TW" altLang="en-US" sz="1200" dirty="0"/>
          </a:p>
        </p:txBody>
      </p:sp>
      <p:sp>
        <p:nvSpPr>
          <p:cNvPr id="1027" name="文字方塊 1026">
            <a:extLst>
              <a:ext uri="{FF2B5EF4-FFF2-40B4-BE49-F238E27FC236}">
                <a16:creationId xmlns:a16="http://schemas.microsoft.com/office/drawing/2014/main" id="{C95FB63F-91F6-5B43-BAA8-FBC99E1E17A8}"/>
              </a:ext>
            </a:extLst>
          </p:cNvPr>
          <p:cNvSpPr txBox="1"/>
          <p:nvPr/>
        </p:nvSpPr>
        <p:spPr>
          <a:xfrm>
            <a:off x="13823" y="1082289"/>
            <a:ext cx="822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/>
              <a:t>(180, 256)</a:t>
            </a:r>
            <a:endParaRPr kumimoji="1" lang="zh-TW" altLang="en-US" sz="1200" dirty="0"/>
          </a:p>
        </p:txBody>
      </p:sp>
      <p:sp>
        <p:nvSpPr>
          <p:cNvPr id="1028" name="文字方塊 1027">
            <a:extLst>
              <a:ext uri="{FF2B5EF4-FFF2-40B4-BE49-F238E27FC236}">
                <a16:creationId xmlns:a16="http://schemas.microsoft.com/office/drawing/2014/main" id="{0F98BE67-AC33-19BA-2F87-99A63EE61CCF}"/>
              </a:ext>
            </a:extLst>
          </p:cNvPr>
          <p:cNvSpPr txBox="1"/>
          <p:nvPr/>
        </p:nvSpPr>
        <p:spPr>
          <a:xfrm>
            <a:off x="3060482" y="1094044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(532, 256)</a:t>
            </a:r>
            <a:endParaRPr kumimoji="1" lang="zh-TW" altLang="en-US" sz="1200" dirty="0"/>
          </a:p>
        </p:txBody>
      </p:sp>
      <p:cxnSp>
        <p:nvCxnSpPr>
          <p:cNvPr id="1030" name="直線接點 1029">
            <a:extLst>
              <a:ext uri="{FF2B5EF4-FFF2-40B4-BE49-F238E27FC236}">
                <a16:creationId xmlns:a16="http://schemas.microsoft.com/office/drawing/2014/main" id="{F289C13C-43EB-DF2D-80D9-FBD28E8C8EF1}"/>
              </a:ext>
            </a:extLst>
          </p:cNvPr>
          <p:cNvCxnSpPr>
            <a:cxnSpLocks/>
            <a:stCxn id="1033" idx="1"/>
            <a:endCxn id="1033" idx="3"/>
          </p:cNvCxnSpPr>
          <p:nvPr/>
        </p:nvCxnSpPr>
        <p:spPr>
          <a:xfrm>
            <a:off x="1344440" y="4492858"/>
            <a:ext cx="81422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直線接點 1030">
            <a:extLst>
              <a:ext uri="{FF2B5EF4-FFF2-40B4-BE49-F238E27FC236}">
                <a16:creationId xmlns:a16="http://schemas.microsoft.com/office/drawing/2014/main" id="{AA1124FB-0F9C-E4B3-A701-A1D6FE539B8B}"/>
              </a:ext>
            </a:extLst>
          </p:cNvPr>
          <p:cNvCxnSpPr>
            <a:cxnSpLocks/>
          </p:cNvCxnSpPr>
          <p:nvPr/>
        </p:nvCxnSpPr>
        <p:spPr>
          <a:xfrm>
            <a:off x="2145206" y="4424761"/>
            <a:ext cx="0" cy="595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直線接點 1031">
            <a:extLst>
              <a:ext uri="{FF2B5EF4-FFF2-40B4-BE49-F238E27FC236}">
                <a16:creationId xmlns:a16="http://schemas.microsoft.com/office/drawing/2014/main" id="{3F14E88F-7FA3-DBF9-483E-081639B4E128}"/>
              </a:ext>
            </a:extLst>
          </p:cNvPr>
          <p:cNvCxnSpPr>
            <a:cxnSpLocks/>
          </p:cNvCxnSpPr>
          <p:nvPr/>
        </p:nvCxnSpPr>
        <p:spPr>
          <a:xfrm flipH="1">
            <a:off x="1330384" y="4392868"/>
            <a:ext cx="13999" cy="595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文字方塊 1032">
            <a:extLst>
              <a:ext uri="{FF2B5EF4-FFF2-40B4-BE49-F238E27FC236}">
                <a16:creationId xmlns:a16="http://schemas.microsoft.com/office/drawing/2014/main" id="{0EDD8A6E-AFDD-EA6F-0542-1D8126E527FE}"/>
              </a:ext>
            </a:extLst>
          </p:cNvPr>
          <p:cNvSpPr txBox="1"/>
          <p:nvPr/>
        </p:nvSpPr>
        <p:spPr>
          <a:xfrm>
            <a:off x="1344440" y="4308192"/>
            <a:ext cx="814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TW" dirty="0"/>
              <a:t>A1</a:t>
            </a:r>
          </a:p>
        </p:txBody>
      </p:sp>
      <p:sp>
        <p:nvSpPr>
          <p:cNvPr id="1036" name="文字方塊 1035">
            <a:extLst>
              <a:ext uri="{FF2B5EF4-FFF2-40B4-BE49-F238E27FC236}">
                <a16:creationId xmlns:a16="http://schemas.microsoft.com/office/drawing/2014/main" id="{500E1AA5-A15A-64CD-3920-7ADA60C181DE}"/>
              </a:ext>
            </a:extLst>
          </p:cNvPr>
          <p:cNvSpPr txBox="1"/>
          <p:nvPr/>
        </p:nvSpPr>
        <p:spPr>
          <a:xfrm>
            <a:off x="3189" y="2507059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FFC000"/>
                </a:solidFill>
              </a:rPr>
              <a:t>(145, 338)</a:t>
            </a:r>
            <a:endParaRPr kumimoji="1" lang="zh-TW" altLang="en-US" sz="1200" dirty="0">
              <a:solidFill>
                <a:srgbClr val="FFC000"/>
              </a:solidFill>
            </a:endParaRPr>
          </a:p>
        </p:txBody>
      </p:sp>
      <p:sp>
        <p:nvSpPr>
          <p:cNvPr id="1037" name="文字方塊 1036">
            <a:extLst>
              <a:ext uri="{FF2B5EF4-FFF2-40B4-BE49-F238E27FC236}">
                <a16:creationId xmlns:a16="http://schemas.microsoft.com/office/drawing/2014/main" id="{2EF7AF72-F0A7-0E2E-C2B5-55BE8E4774AA}"/>
              </a:ext>
            </a:extLst>
          </p:cNvPr>
          <p:cNvSpPr txBox="1"/>
          <p:nvPr/>
        </p:nvSpPr>
        <p:spPr>
          <a:xfrm>
            <a:off x="3081747" y="2518814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FFC000"/>
                </a:solidFill>
              </a:rPr>
              <a:t>(575, 338)</a:t>
            </a:r>
            <a:endParaRPr kumimoji="1" lang="zh-TW" altLang="en-US" sz="1200" dirty="0">
              <a:solidFill>
                <a:srgbClr val="FFC000"/>
              </a:solidFill>
            </a:endParaRPr>
          </a:p>
        </p:txBody>
      </p:sp>
      <p:pic>
        <p:nvPicPr>
          <p:cNvPr id="2" name="Picture 2" descr="羽毛球場地尺寸規則、單雙打場地規則、場地設施，初學者要多了解">
            <a:extLst>
              <a:ext uri="{FF2B5EF4-FFF2-40B4-BE49-F238E27FC236}">
                <a16:creationId xmlns:a16="http://schemas.microsoft.com/office/drawing/2014/main" id="{FBB5389A-D841-9ED2-6A25-DF330723A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011" y="925665"/>
            <a:ext cx="2523090" cy="381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511F74F-1AB7-3ECD-C6F6-0D480B3FD961}"/>
              </a:ext>
            </a:extLst>
          </p:cNvPr>
          <p:cNvSpPr txBox="1"/>
          <p:nvPr/>
        </p:nvSpPr>
        <p:spPr>
          <a:xfrm>
            <a:off x="3989604" y="5132405"/>
            <a:ext cx="269969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TW" altLang="en-US" sz="1600" dirty="0"/>
              <a:t>已知影片中 </a:t>
            </a:r>
            <a:r>
              <a:rPr kumimoji="1" lang="en-US" altLang="zh-TW" sz="1600" dirty="0"/>
              <a:t>(x, y)</a:t>
            </a:r>
          </a:p>
          <a:p>
            <a:endParaRPr kumimoji="1" lang="en-US" altLang="zh-TW" sz="1600" dirty="0"/>
          </a:p>
          <a:p>
            <a:r>
              <a:rPr kumimoji="1" lang="en-US" altLang="zh-TW" sz="1200" dirty="0"/>
              <a:t>A1 = (532-180) = 352</a:t>
            </a:r>
          </a:p>
          <a:p>
            <a:r>
              <a:rPr kumimoji="1" lang="en-US" altLang="zh-TW" sz="1200" dirty="0"/>
              <a:t>A2 = (640-90)   = 554</a:t>
            </a:r>
          </a:p>
          <a:p>
            <a:endParaRPr kumimoji="1" lang="en-US" altLang="zh-TW" sz="1600" dirty="0"/>
          </a:p>
          <a:p>
            <a:r>
              <a:rPr kumimoji="1" lang="en-US" altLang="zh-TW" sz="1200" dirty="0"/>
              <a:t>y = 256 + (L-352)/(554-352)*(468-256)</a:t>
            </a:r>
          </a:p>
          <a:p>
            <a:r>
              <a:rPr kumimoji="1" lang="en-US" altLang="zh-TW" sz="1200" dirty="0"/>
              <a:t>L = (y-256)*(554-352)/(468-256)+352</a:t>
            </a:r>
          </a:p>
          <a:p>
            <a:r>
              <a:rPr kumimoji="1" lang="en-US" altLang="zh-TW" sz="1200" dirty="0"/>
              <a:t>L = 554/(1+</a:t>
            </a:r>
            <a:r>
              <a:rPr lang="en-US" altLang="zh-TW" sz="1200" u="none" strike="noStrike" dirty="0">
                <a:effectLst/>
              </a:rPr>
              <a:t> 0.28693182 </a:t>
            </a:r>
            <a:r>
              <a:rPr kumimoji="1" lang="en-US" altLang="zh-TW" sz="1200" dirty="0"/>
              <a:t>*c)</a:t>
            </a:r>
          </a:p>
          <a:p>
            <a:endParaRPr kumimoji="1" lang="en-US" altLang="zh-TW" sz="1200" dirty="0"/>
          </a:p>
          <a:p>
            <a:r>
              <a:rPr kumimoji="1" lang="en-US" altLang="zh-TW" sz="1200" dirty="0"/>
              <a:t>c = (554/((y-256)*(554-352)/(468-256)+352)-1) / </a:t>
            </a:r>
            <a:r>
              <a:rPr lang="en-US" altLang="zh-TW" sz="1200" u="none" strike="noStrike" dirty="0">
                <a:effectLst/>
              </a:rPr>
              <a:t>0.28693182</a:t>
            </a:r>
            <a:endParaRPr kumimoji="1" lang="en-US" altLang="zh-TW" sz="1200" dirty="0"/>
          </a:p>
          <a:p>
            <a:endParaRPr kumimoji="1" lang="en-US" altLang="zh-TW" sz="1200" dirty="0"/>
          </a:p>
          <a:p>
            <a:endParaRPr kumimoji="1" lang="en-US" altLang="zh-TW" sz="1200" dirty="0"/>
          </a:p>
          <a:p>
            <a:r>
              <a:rPr kumimoji="1" lang="en-US" altLang="zh-TW" sz="1200" dirty="0"/>
              <a:t>x1 = (y-468)/(256-468)*(180-90)+90</a:t>
            </a:r>
          </a:p>
          <a:p>
            <a:r>
              <a:rPr kumimoji="1" lang="en-US" altLang="zh-TW" sz="1200" dirty="0"/>
              <a:t>x2 = (y-468)/(256-468)*(532-644)+644</a:t>
            </a:r>
          </a:p>
          <a:p>
            <a:r>
              <a:rPr kumimoji="1" lang="en-US" altLang="zh-TW" sz="1200" dirty="0"/>
              <a:t>x1 &lt;= x &lt;= x2</a:t>
            </a:r>
          </a:p>
          <a:p>
            <a:endParaRPr kumimoji="1" lang="en-US" altLang="zh-TW" sz="1200" dirty="0"/>
          </a:p>
          <a:p>
            <a:r>
              <a:rPr kumimoji="1" lang="en-US" altLang="zh-TW" sz="1200" dirty="0"/>
              <a:t>d = (x-x1)/(x2-x1)    * A</a:t>
            </a:r>
          </a:p>
          <a:p>
            <a:endParaRPr kumimoji="1" lang="en-US" altLang="zh-TW" sz="1200" dirty="0"/>
          </a:p>
          <a:p>
            <a:endParaRPr kumimoji="1" lang="en-US" altLang="zh-TW" sz="1200" dirty="0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F3119A48-0C53-7285-41D2-164CDFCECF92}"/>
              </a:ext>
            </a:extLst>
          </p:cNvPr>
          <p:cNvCxnSpPr>
            <a:cxnSpLocks/>
          </p:cNvCxnSpPr>
          <p:nvPr/>
        </p:nvCxnSpPr>
        <p:spPr>
          <a:xfrm>
            <a:off x="845630" y="3174141"/>
            <a:ext cx="1782722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FD0E8184-6F63-4F1D-8923-0C452D1D0BDC}"/>
              </a:ext>
            </a:extLst>
          </p:cNvPr>
          <p:cNvCxnSpPr>
            <a:cxnSpLocks/>
          </p:cNvCxnSpPr>
          <p:nvPr/>
        </p:nvCxnSpPr>
        <p:spPr>
          <a:xfrm flipV="1">
            <a:off x="1325672" y="1250468"/>
            <a:ext cx="29722" cy="2826951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27C6CFA6-7592-DE81-B1E0-455751194FC3}"/>
              </a:ext>
            </a:extLst>
          </p:cNvPr>
          <p:cNvCxnSpPr/>
          <p:nvPr/>
        </p:nvCxnSpPr>
        <p:spPr>
          <a:xfrm>
            <a:off x="2632982" y="3174173"/>
            <a:ext cx="340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B745878E-3DCB-E062-774F-8CBDCCB00179}"/>
              </a:ext>
            </a:extLst>
          </p:cNvPr>
          <p:cNvCxnSpPr>
            <a:cxnSpLocks/>
          </p:cNvCxnSpPr>
          <p:nvPr/>
        </p:nvCxnSpPr>
        <p:spPr>
          <a:xfrm>
            <a:off x="2871125" y="3174141"/>
            <a:ext cx="0" cy="90327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36114C0-602C-6917-5AC5-647628D241AA}"/>
              </a:ext>
            </a:extLst>
          </p:cNvPr>
          <p:cNvSpPr txBox="1"/>
          <p:nvPr/>
        </p:nvSpPr>
        <p:spPr>
          <a:xfrm>
            <a:off x="2688172" y="3456435"/>
            <a:ext cx="347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TW" dirty="0">
                <a:solidFill>
                  <a:srgbClr val="00B050"/>
                </a:solidFill>
              </a:rPr>
              <a:t>c</a:t>
            </a:r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18E1A4D4-3225-25B7-842B-634732BD1ED6}"/>
              </a:ext>
            </a:extLst>
          </p:cNvPr>
          <p:cNvCxnSpPr>
            <a:cxnSpLocks/>
          </p:cNvCxnSpPr>
          <p:nvPr/>
        </p:nvCxnSpPr>
        <p:spPr>
          <a:xfrm>
            <a:off x="1362303" y="753491"/>
            <a:ext cx="0" cy="366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6D209266-347A-EC06-4647-468E561E11B1}"/>
              </a:ext>
            </a:extLst>
          </p:cNvPr>
          <p:cNvCxnSpPr>
            <a:cxnSpLocks/>
          </p:cNvCxnSpPr>
          <p:nvPr/>
        </p:nvCxnSpPr>
        <p:spPr>
          <a:xfrm>
            <a:off x="836484" y="802888"/>
            <a:ext cx="523451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FECFC9C2-ABFB-C2DF-C7DD-D9CD359021EA}"/>
              </a:ext>
            </a:extLst>
          </p:cNvPr>
          <p:cNvSpPr txBox="1"/>
          <p:nvPr/>
        </p:nvSpPr>
        <p:spPr>
          <a:xfrm>
            <a:off x="792562" y="592217"/>
            <a:ext cx="611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TW" dirty="0">
                <a:solidFill>
                  <a:srgbClr val="00B050"/>
                </a:solidFill>
              </a:rPr>
              <a:t>d</a:t>
            </a: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47771456-761B-4AD8-F5AB-F58987966004}"/>
              </a:ext>
            </a:extLst>
          </p:cNvPr>
          <p:cNvSpPr txBox="1"/>
          <p:nvPr/>
        </p:nvSpPr>
        <p:spPr>
          <a:xfrm>
            <a:off x="259665" y="3023726"/>
            <a:ext cx="566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00B050"/>
                </a:solidFill>
              </a:rPr>
              <a:t>(x1, y)</a:t>
            </a:r>
            <a:endParaRPr kumimoji="1" lang="zh-TW" altLang="en-US" sz="1200" dirty="0">
              <a:solidFill>
                <a:srgbClr val="00B050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77942930-3908-F78A-2076-B181696CD6B1}"/>
              </a:ext>
            </a:extLst>
          </p:cNvPr>
          <p:cNvSpPr txBox="1"/>
          <p:nvPr/>
        </p:nvSpPr>
        <p:spPr>
          <a:xfrm>
            <a:off x="2976834" y="3034880"/>
            <a:ext cx="566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00B050"/>
                </a:solidFill>
              </a:rPr>
              <a:t>(x2, y)</a:t>
            </a:r>
            <a:endParaRPr kumimoji="1" lang="zh-TW" altLang="en-US" sz="1200" dirty="0">
              <a:solidFill>
                <a:srgbClr val="00B050"/>
              </a:solidFill>
            </a:endParaRPr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9AE00730-0557-EA29-9DE2-71D29F6FCF39}"/>
              </a:ext>
            </a:extLst>
          </p:cNvPr>
          <p:cNvSpPr/>
          <p:nvPr/>
        </p:nvSpPr>
        <p:spPr>
          <a:xfrm>
            <a:off x="829260" y="3120390"/>
            <a:ext cx="66564" cy="8921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A1C53CB5-B47B-9D97-11CC-CB53A92C749A}"/>
              </a:ext>
            </a:extLst>
          </p:cNvPr>
          <p:cNvSpPr/>
          <p:nvPr/>
        </p:nvSpPr>
        <p:spPr>
          <a:xfrm>
            <a:off x="2579995" y="3124110"/>
            <a:ext cx="66564" cy="8921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B0C414C0-2251-56E7-4EC3-ADAF3F595B1E}"/>
              </a:ext>
            </a:extLst>
          </p:cNvPr>
          <p:cNvSpPr txBox="1"/>
          <p:nvPr/>
        </p:nvSpPr>
        <p:spPr>
          <a:xfrm>
            <a:off x="1283130" y="3144785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00B050"/>
                </a:solidFill>
              </a:rPr>
              <a:t>(x, y)</a:t>
            </a:r>
            <a:endParaRPr kumimoji="1" lang="zh-TW" altLang="en-US" sz="1200" dirty="0">
              <a:solidFill>
                <a:srgbClr val="00B050"/>
              </a:solidFill>
            </a:endParaRPr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28A7EA26-0E7E-7E3F-F723-5BCA9F7F2AF9}"/>
              </a:ext>
            </a:extLst>
          </p:cNvPr>
          <p:cNvSpPr/>
          <p:nvPr/>
        </p:nvSpPr>
        <p:spPr>
          <a:xfrm>
            <a:off x="1295477" y="3128459"/>
            <a:ext cx="66564" cy="8921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62" name="橢圓 61">
            <a:extLst>
              <a:ext uri="{FF2B5EF4-FFF2-40B4-BE49-F238E27FC236}">
                <a16:creationId xmlns:a16="http://schemas.microsoft.com/office/drawing/2014/main" id="{63B18234-97C9-23B3-C09D-5DEC0A7A7858}"/>
              </a:ext>
            </a:extLst>
          </p:cNvPr>
          <p:cNvSpPr/>
          <p:nvPr/>
        </p:nvSpPr>
        <p:spPr>
          <a:xfrm>
            <a:off x="829260" y="2614875"/>
            <a:ext cx="66564" cy="8921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63" name="橢圓 62">
            <a:extLst>
              <a:ext uri="{FF2B5EF4-FFF2-40B4-BE49-F238E27FC236}">
                <a16:creationId xmlns:a16="http://schemas.microsoft.com/office/drawing/2014/main" id="{557E721D-2B11-245B-4415-C8367858FBF6}"/>
              </a:ext>
            </a:extLst>
          </p:cNvPr>
          <p:cNvSpPr/>
          <p:nvPr/>
        </p:nvSpPr>
        <p:spPr>
          <a:xfrm>
            <a:off x="2579995" y="2618595"/>
            <a:ext cx="66564" cy="8921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2657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羽毛球場地尺寸規則、單雙打場地規則、場地設施，初學者要多了解">
            <a:extLst>
              <a:ext uri="{FF2B5EF4-FFF2-40B4-BE49-F238E27FC236}">
                <a16:creationId xmlns:a16="http://schemas.microsoft.com/office/drawing/2014/main" id="{5590E8CD-77AD-3822-B8D1-76F88D2B9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13407" y="1677016"/>
            <a:ext cx="3048793" cy="197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CBE99D43-E57D-2067-2F03-6D4A8FF2F004}"/>
              </a:ext>
            </a:extLst>
          </p:cNvPr>
          <p:cNvCxnSpPr>
            <a:cxnSpLocks/>
          </p:cNvCxnSpPr>
          <p:nvPr/>
        </p:nvCxnSpPr>
        <p:spPr>
          <a:xfrm>
            <a:off x="2628352" y="749428"/>
            <a:ext cx="0" cy="366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31E33A05-EF89-2125-B5D1-1B641F4E6F0D}"/>
              </a:ext>
            </a:extLst>
          </p:cNvPr>
          <p:cNvCxnSpPr>
            <a:cxnSpLocks/>
          </p:cNvCxnSpPr>
          <p:nvPr/>
        </p:nvCxnSpPr>
        <p:spPr>
          <a:xfrm>
            <a:off x="845630" y="742337"/>
            <a:ext cx="0" cy="366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文字方塊 1023">
            <a:extLst>
              <a:ext uri="{FF2B5EF4-FFF2-40B4-BE49-F238E27FC236}">
                <a16:creationId xmlns:a16="http://schemas.microsoft.com/office/drawing/2014/main" id="{18A6B5E7-9DB1-350B-231A-0DB11EE5B0C2}"/>
              </a:ext>
            </a:extLst>
          </p:cNvPr>
          <p:cNvSpPr txBox="1"/>
          <p:nvPr/>
        </p:nvSpPr>
        <p:spPr>
          <a:xfrm>
            <a:off x="316000" y="3921502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FFC000"/>
                </a:solidFill>
              </a:rPr>
              <a:t>(0, 2)</a:t>
            </a:r>
            <a:endParaRPr kumimoji="1" lang="zh-TW" altLang="en-US" sz="1200" dirty="0">
              <a:solidFill>
                <a:srgbClr val="FFC000"/>
              </a:solidFill>
            </a:endParaRPr>
          </a:p>
        </p:txBody>
      </p:sp>
      <p:sp>
        <p:nvSpPr>
          <p:cNvPr id="1025" name="文字方塊 1024">
            <a:extLst>
              <a:ext uri="{FF2B5EF4-FFF2-40B4-BE49-F238E27FC236}">
                <a16:creationId xmlns:a16="http://schemas.microsoft.com/office/drawing/2014/main" id="{77F8E566-7A33-495A-0015-BCB7B7AC48B2}"/>
              </a:ext>
            </a:extLst>
          </p:cNvPr>
          <p:cNvSpPr txBox="1"/>
          <p:nvPr/>
        </p:nvSpPr>
        <p:spPr>
          <a:xfrm>
            <a:off x="2691179" y="3907132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FFC000"/>
                </a:solidFill>
              </a:rPr>
              <a:t>(1, 2)</a:t>
            </a:r>
            <a:endParaRPr kumimoji="1" lang="zh-TW" altLang="en-US" sz="1200" dirty="0">
              <a:solidFill>
                <a:srgbClr val="FFC000"/>
              </a:solidFill>
            </a:endParaRPr>
          </a:p>
        </p:txBody>
      </p:sp>
      <p:sp>
        <p:nvSpPr>
          <p:cNvPr id="1027" name="文字方塊 1026">
            <a:extLst>
              <a:ext uri="{FF2B5EF4-FFF2-40B4-BE49-F238E27FC236}">
                <a16:creationId xmlns:a16="http://schemas.microsoft.com/office/drawing/2014/main" id="{C95FB63F-91F6-5B43-BAA8-FBC99E1E17A8}"/>
              </a:ext>
            </a:extLst>
          </p:cNvPr>
          <p:cNvSpPr txBox="1"/>
          <p:nvPr/>
        </p:nvSpPr>
        <p:spPr>
          <a:xfrm>
            <a:off x="283790" y="1099707"/>
            <a:ext cx="822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>
                <a:solidFill>
                  <a:srgbClr val="FFC000"/>
                </a:solidFill>
              </a:rPr>
              <a:t>(0, 0)</a:t>
            </a:r>
            <a:endParaRPr kumimoji="1" lang="zh-TW" altLang="en-US" sz="1200" dirty="0">
              <a:solidFill>
                <a:srgbClr val="FFC000"/>
              </a:solidFill>
            </a:endParaRPr>
          </a:p>
        </p:txBody>
      </p:sp>
      <p:sp>
        <p:nvSpPr>
          <p:cNvPr id="1028" name="文字方塊 1027">
            <a:extLst>
              <a:ext uri="{FF2B5EF4-FFF2-40B4-BE49-F238E27FC236}">
                <a16:creationId xmlns:a16="http://schemas.microsoft.com/office/drawing/2014/main" id="{0F98BE67-AC33-19BA-2F87-99A63EE61CCF}"/>
              </a:ext>
            </a:extLst>
          </p:cNvPr>
          <p:cNvSpPr txBox="1"/>
          <p:nvPr/>
        </p:nvSpPr>
        <p:spPr>
          <a:xfrm>
            <a:off x="2746970" y="1111462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FFC000"/>
                </a:solidFill>
              </a:rPr>
              <a:t>(1, 0)</a:t>
            </a:r>
            <a:endParaRPr kumimoji="1" lang="zh-TW" altLang="en-US" sz="1200" dirty="0">
              <a:solidFill>
                <a:srgbClr val="FFC000"/>
              </a:solidFill>
            </a:endParaRPr>
          </a:p>
        </p:txBody>
      </p:sp>
      <p:sp>
        <p:nvSpPr>
          <p:cNvPr id="1036" name="文字方塊 1035">
            <a:extLst>
              <a:ext uri="{FF2B5EF4-FFF2-40B4-BE49-F238E27FC236}">
                <a16:creationId xmlns:a16="http://schemas.microsoft.com/office/drawing/2014/main" id="{500E1AA5-A15A-64CD-3920-7ADA60C181DE}"/>
              </a:ext>
            </a:extLst>
          </p:cNvPr>
          <p:cNvSpPr txBox="1"/>
          <p:nvPr/>
        </p:nvSpPr>
        <p:spPr>
          <a:xfrm>
            <a:off x="316699" y="2507059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FFC000"/>
                </a:solidFill>
              </a:rPr>
              <a:t>(0, 1)</a:t>
            </a:r>
            <a:endParaRPr kumimoji="1" lang="zh-TW" altLang="en-US" sz="1200" dirty="0">
              <a:solidFill>
                <a:srgbClr val="FFC000"/>
              </a:solidFill>
            </a:endParaRPr>
          </a:p>
        </p:txBody>
      </p:sp>
      <p:sp>
        <p:nvSpPr>
          <p:cNvPr id="1037" name="文字方塊 1036">
            <a:extLst>
              <a:ext uri="{FF2B5EF4-FFF2-40B4-BE49-F238E27FC236}">
                <a16:creationId xmlns:a16="http://schemas.microsoft.com/office/drawing/2014/main" id="{2EF7AF72-F0A7-0E2E-C2B5-55BE8E4774AA}"/>
              </a:ext>
            </a:extLst>
          </p:cNvPr>
          <p:cNvSpPr txBox="1"/>
          <p:nvPr/>
        </p:nvSpPr>
        <p:spPr>
          <a:xfrm>
            <a:off x="2742112" y="2518814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FFC000"/>
                </a:solidFill>
              </a:rPr>
              <a:t>(1, 1)</a:t>
            </a:r>
            <a:endParaRPr kumimoji="1" lang="zh-TW" altLang="en-US" sz="1200" dirty="0">
              <a:solidFill>
                <a:srgbClr val="FFC000"/>
              </a:solidFill>
            </a:endParaRPr>
          </a:p>
        </p:txBody>
      </p:sp>
      <p:pic>
        <p:nvPicPr>
          <p:cNvPr id="2" name="Picture 2" descr="羽毛球場地尺寸規則、單雙打場地規則、場地設施，初學者要多了解">
            <a:extLst>
              <a:ext uri="{FF2B5EF4-FFF2-40B4-BE49-F238E27FC236}">
                <a16:creationId xmlns:a16="http://schemas.microsoft.com/office/drawing/2014/main" id="{FBB5389A-D841-9ED2-6A25-DF330723A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011" y="925665"/>
            <a:ext cx="2523090" cy="381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511F74F-1AB7-3ECD-C6F6-0D480B3FD961}"/>
              </a:ext>
            </a:extLst>
          </p:cNvPr>
          <p:cNvSpPr txBox="1"/>
          <p:nvPr/>
        </p:nvSpPr>
        <p:spPr>
          <a:xfrm>
            <a:off x="708175" y="5087087"/>
            <a:ext cx="269969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TW" altLang="en-US" sz="1600" dirty="0"/>
              <a:t>已知影片中 </a:t>
            </a:r>
            <a:r>
              <a:rPr kumimoji="1" lang="en-US" altLang="zh-TW" sz="1600" dirty="0"/>
              <a:t>(x, y)</a:t>
            </a:r>
          </a:p>
          <a:p>
            <a:endParaRPr kumimoji="1" lang="en-US" altLang="zh-TW" sz="1600" dirty="0"/>
          </a:p>
          <a:p>
            <a:r>
              <a:rPr kumimoji="1" lang="zh-TW" altLang="en-US" sz="1200" dirty="0"/>
              <a:t>得到座標</a:t>
            </a:r>
            <a:endParaRPr kumimoji="1" lang="en-US" altLang="zh-TW" sz="1200" dirty="0"/>
          </a:p>
          <a:p>
            <a:endParaRPr kumimoji="1" lang="en-US" altLang="zh-TW" sz="1200" dirty="0"/>
          </a:p>
          <a:p>
            <a:r>
              <a:rPr kumimoji="1" lang="en-US" altLang="zh-TW" sz="1200" dirty="0"/>
              <a:t>(d, 2-c)</a:t>
            </a: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F3119A48-0C53-7285-41D2-164CDFCECF92}"/>
              </a:ext>
            </a:extLst>
          </p:cNvPr>
          <p:cNvCxnSpPr>
            <a:cxnSpLocks/>
          </p:cNvCxnSpPr>
          <p:nvPr/>
        </p:nvCxnSpPr>
        <p:spPr>
          <a:xfrm>
            <a:off x="845630" y="3174141"/>
            <a:ext cx="1782722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FD0E8184-6F63-4F1D-8923-0C452D1D0BDC}"/>
              </a:ext>
            </a:extLst>
          </p:cNvPr>
          <p:cNvCxnSpPr>
            <a:cxnSpLocks/>
          </p:cNvCxnSpPr>
          <p:nvPr/>
        </p:nvCxnSpPr>
        <p:spPr>
          <a:xfrm flipV="1">
            <a:off x="1325672" y="1250468"/>
            <a:ext cx="29722" cy="2826951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18E1A4D4-3225-25B7-842B-634732BD1ED6}"/>
              </a:ext>
            </a:extLst>
          </p:cNvPr>
          <p:cNvCxnSpPr>
            <a:cxnSpLocks/>
          </p:cNvCxnSpPr>
          <p:nvPr/>
        </p:nvCxnSpPr>
        <p:spPr>
          <a:xfrm>
            <a:off x="1362303" y="753491"/>
            <a:ext cx="0" cy="366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6D209266-347A-EC06-4647-468E561E11B1}"/>
              </a:ext>
            </a:extLst>
          </p:cNvPr>
          <p:cNvCxnSpPr>
            <a:cxnSpLocks/>
          </p:cNvCxnSpPr>
          <p:nvPr/>
        </p:nvCxnSpPr>
        <p:spPr>
          <a:xfrm>
            <a:off x="836484" y="802888"/>
            <a:ext cx="523451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FECFC9C2-ABFB-C2DF-C7DD-D9CD359021EA}"/>
              </a:ext>
            </a:extLst>
          </p:cNvPr>
          <p:cNvSpPr txBox="1"/>
          <p:nvPr/>
        </p:nvSpPr>
        <p:spPr>
          <a:xfrm>
            <a:off x="792562" y="592217"/>
            <a:ext cx="611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TW" dirty="0">
                <a:solidFill>
                  <a:srgbClr val="00B050"/>
                </a:solidFill>
              </a:rPr>
              <a:t>d</a:t>
            </a:r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28A7EA26-0E7E-7E3F-F723-5BCA9F7F2AF9}"/>
              </a:ext>
            </a:extLst>
          </p:cNvPr>
          <p:cNvSpPr/>
          <p:nvPr/>
        </p:nvSpPr>
        <p:spPr>
          <a:xfrm>
            <a:off x="1295477" y="3128459"/>
            <a:ext cx="66564" cy="8921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62" name="橢圓 61">
            <a:extLst>
              <a:ext uri="{FF2B5EF4-FFF2-40B4-BE49-F238E27FC236}">
                <a16:creationId xmlns:a16="http://schemas.microsoft.com/office/drawing/2014/main" id="{63B18234-97C9-23B3-C09D-5DEC0A7A7858}"/>
              </a:ext>
            </a:extLst>
          </p:cNvPr>
          <p:cNvSpPr/>
          <p:nvPr/>
        </p:nvSpPr>
        <p:spPr>
          <a:xfrm>
            <a:off x="829260" y="2614875"/>
            <a:ext cx="66564" cy="89210"/>
          </a:xfrm>
          <a:prstGeom prst="ellipse">
            <a:avLst/>
          </a:prstGeom>
          <a:solidFill>
            <a:srgbClr val="0070C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63" name="橢圓 62">
            <a:extLst>
              <a:ext uri="{FF2B5EF4-FFF2-40B4-BE49-F238E27FC236}">
                <a16:creationId xmlns:a16="http://schemas.microsoft.com/office/drawing/2014/main" id="{557E721D-2B11-245B-4415-C8367858FBF6}"/>
              </a:ext>
            </a:extLst>
          </p:cNvPr>
          <p:cNvSpPr/>
          <p:nvPr/>
        </p:nvSpPr>
        <p:spPr>
          <a:xfrm>
            <a:off x="2579995" y="2618595"/>
            <a:ext cx="66564" cy="89210"/>
          </a:xfrm>
          <a:prstGeom prst="ellipse">
            <a:avLst/>
          </a:prstGeom>
          <a:solidFill>
            <a:srgbClr val="0070C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58D88A5A-3090-DC58-2980-3179106D6277}"/>
              </a:ext>
            </a:extLst>
          </p:cNvPr>
          <p:cNvCxnSpPr>
            <a:cxnSpLocks/>
          </p:cNvCxnSpPr>
          <p:nvPr/>
        </p:nvCxnSpPr>
        <p:spPr>
          <a:xfrm>
            <a:off x="2995749" y="4077419"/>
            <a:ext cx="60756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C8F71BF1-223C-6495-D117-681EE16470D7}"/>
              </a:ext>
            </a:extLst>
          </p:cNvPr>
          <p:cNvCxnSpPr>
            <a:cxnSpLocks/>
          </p:cNvCxnSpPr>
          <p:nvPr/>
        </p:nvCxnSpPr>
        <p:spPr>
          <a:xfrm>
            <a:off x="2742112" y="3174173"/>
            <a:ext cx="701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CB406525-DFEF-8A16-4F69-C4157FFDC83E}"/>
              </a:ext>
            </a:extLst>
          </p:cNvPr>
          <p:cNvCxnSpPr>
            <a:cxnSpLocks/>
          </p:cNvCxnSpPr>
          <p:nvPr/>
        </p:nvCxnSpPr>
        <p:spPr>
          <a:xfrm>
            <a:off x="3341387" y="3174141"/>
            <a:ext cx="0" cy="90327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12D9A3BA-ACA8-FA9B-D818-08617BAB7755}"/>
              </a:ext>
            </a:extLst>
          </p:cNvPr>
          <p:cNvSpPr txBox="1"/>
          <p:nvPr/>
        </p:nvSpPr>
        <p:spPr>
          <a:xfrm>
            <a:off x="3158434" y="3456435"/>
            <a:ext cx="347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TW" dirty="0">
                <a:solidFill>
                  <a:srgbClr val="00B050"/>
                </a:solidFill>
              </a:rPr>
              <a:t>c</a:t>
            </a:r>
          </a:p>
        </p:txBody>
      </p:sp>
      <p:pic>
        <p:nvPicPr>
          <p:cNvPr id="41" name="圖片 40">
            <a:extLst>
              <a:ext uri="{FF2B5EF4-FFF2-40B4-BE49-F238E27FC236}">
                <a16:creationId xmlns:a16="http://schemas.microsoft.com/office/drawing/2014/main" id="{6CB495CB-B857-D46E-4318-C97B3A559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8620" y="3247190"/>
            <a:ext cx="369031" cy="208583"/>
          </a:xfrm>
          <a:prstGeom prst="rect">
            <a:avLst/>
          </a:prstGeom>
        </p:spPr>
      </p:pic>
      <p:sp>
        <p:nvSpPr>
          <p:cNvPr id="52" name="文字方塊 51">
            <a:extLst>
              <a:ext uri="{FF2B5EF4-FFF2-40B4-BE49-F238E27FC236}">
                <a16:creationId xmlns:a16="http://schemas.microsoft.com/office/drawing/2014/main" id="{5DB75E3D-41BE-C4A0-7599-42301C948FEC}"/>
              </a:ext>
            </a:extLst>
          </p:cNvPr>
          <p:cNvSpPr txBox="1"/>
          <p:nvPr/>
        </p:nvSpPr>
        <p:spPr>
          <a:xfrm>
            <a:off x="1281845" y="3173064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b="1" dirty="0">
                <a:solidFill>
                  <a:srgbClr val="00B050"/>
                </a:solidFill>
              </a:rPr>
              <a:t>(d, 2-c)</a:t>
            </a:r>
            <a:endParaRPr kumimoji="1" lang="zh-TW" altLang="en-US" sz="1600" b="1" dirty="0">
              <a:solidFill>
                <a:srgbClr val="00B050"/>
              </a:solidFill>
            </a:endParaRPr>
          </a:p>
        </p:txBody>
      </p:sp>
      <p:sp>
        <p:nvSpPr>
          <p:cNvPr id="53" name="橢圓 52">
            <a:extLst>
              <a:ext uri="{FF2B5EF4-FFF2-40B4-BE49-F238E27FC236}">
                <a16:creationId xmlns:a16="http://schemas.microsoft.com/office/drawing/2014/main" id="{B07D7C90-A1E2-DEC5-12C5-5A92230801CE}"/>
              </a:ext>
            </a:extLst>
          </p:cNvPr>
          <p:cNvSpPr/>
          <p:nvPr/>
        </p:nvSpPr>
        <p:spPr>
          <a:xfrm>
            <a:off x="833612" y="1217145"/>
            <a:ext cx="66564" cy="89210"/>
          </a:xfrm>
          <a:prstGeom prst="ellipse">
            <a:avLst/>
          </a:prstGeom>
          <a:solidFill>
            <a:srgbClr val="0070C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0111F5E6-D857-E485-A58F-95B326D1D9C1}"/>
              </a:ext>
            </a:extLst>
          </p:cNvPr>
          <p:cNvSpPr/>
          <p:nvPr/>
        </p:nvSpPr>
        <p:spPr>
          <a:xfrm>
            <a:off x="2584347" y="1220865"/>
            <a:ext cx="66564" cy="89210"/>
          </a:xfrm>
          <a:prstGeom prst="ellipse">
            <a:avLst/>
          </a:prstGeom>
          <a:solidFill>
            <a:srgbClr val="0070C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5" name="橢圓 54">
            <a:extLst>
              <a:ext uri="{FF2B5EF4-FFF2-40B4-BE49-F238E27FC236}">
                <a16:creationId xmlns:a16="http://schemas.microsoft.com/office/drawing/2014/main" id="{B0DBB132-7BD6-BF70-CBA0-FBFE5C4186DE}"/>
              </a:ext>
            </a:extLst>
          </p:cNvPr>
          <p:cNvSpPr/>
          <p:nvPr/>
        </p:nvSpPr>
        <p:spPr>
          <a:xfrm>
            <a:off x="824906" y="4030019"/>
            <a:ext cx="66564" cy="89210"/>
          </a:xfrm>
          <a:prstGeom prst="ellipse">
            <a:avLst/>
          </a:prstGeom>
          <a:solidFill>
            <a:srgbClr val="0070C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F4294AAD-96B8-A62A-65C2-C4635066943E}"/>
              </a:ext>
            </a:extLst>
          </p:cNvPr>
          <p:cNvSpPr/>
          <p:nvPr/>
        </p:nvSpPr>
        <p:spPr>
          <a:xfrm>
            <a:off x="2575641" y="4033739"/>
            <a:ext cx="66564" cy="89210"/>
          </a:xfrm>
          <a:prstGeom prst="ellipse">
            <a:avLst/>
          </a:prstGeom>
          <a:solidFill>
            <a:srgbClr val="0070C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E0B5749B-3C24-13E1-090A-4DB7FCA1142E}"/>
              </a:ext>
            </a:extLst>
          </p:cNvPr>
          <p:cNvSpPr txBox="1"/>
          <p:nvPr/>
        </p:nvSpPr>
        <p:spPr>
          <a:xfrm>
            <a:off x="3989604" y="5132405"/>
            <a:ext cx="269969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TW" altLang="en-US" sz="1600" dirty="0"/>
              <a:t>已知影片中 </a:t>
            </a:r>
            <a:r>
              <a:rPr kumimoji="1" lang="en-US" altLang="zh-TW" sz="1600" dirty="0"/>
              <a:t>(x, y)</a:t>
            </a:r>
          </a:p>
          <a:p>
            <a:endParaRPr kumimoji="1" lang="en-US" altLang="zh-TW" sz="1600" dirty="0"/>
          </a:p>
          <a:p>
            <a:r>
              <a:rPr kumimoji="1" lang="en-US" altLang="zh-TW" sz="1200" dirty="0"/>
              <a:t>A1 = (532-180) = 352</a:t>
            </a:r>
          </a:p>
          <a:p>
            <a:r>
              <a:rPr kumimoji="1" lang="en-US" altLang="zh-TW" sz="1200" dirty="0"/>
              <a:t>A2 = (640-90)   = 554</a:t>
            </a:r>
          </a:p>
          <a:p>
            <a:endParaRPr kumimoji="1" lang="en-US" altLang="zh-TW" sz="1600" dirty="0"/>
          </a:p>
          <a:p>
            <a:r>
              <a:rPr kumimoji="1" lang="en-US" altLang="zh-TW" sz="1200" dirty="0"/>
              <a:t>y = 256 + (L-352)/(554-352)*(468-256)</a:t>
            </a:r>
          </a:p>
          <a:p>
            <a:r>
              <a:rPr kumimoji="1" lang="en-US" altLang="zh-TW" sz="1200" dirty="0"/>
              <a:t>L = (y-256)*(554-352)/(468-256)+352</a:t>
            </a:r>
          </a:p>
          <a:p>
            <a:r>
              <a:rPr kumimoji="1" lang="en-US" altLang="zh-TW" sz="1200" dirty="0"/>
              <a:t>L = 554/(1+</a:t>
            </a:r>
            <a:r>
              <a:rPr lang="en-US" altLang="zh-TW" sz="1200" u="none" strike="noStrike" dirty="0">
                <a:effectLst/>
              </a:rPr>
              <a:t> 0.28693182 </a:t>
            </a:r>
            <a:r>
              <a:rPr kumimoji="1" lang="en-US" altLang="zh-TW" sz="1200" dirty="0"/>
              <a:t>*c)</a:t>
            </a:r>
          </a:p>
          <a:p>
            <a:endParaRPr kumimoji="1" lang="en-US" altLang="zh-TW" sz="1200" dirty="0"/>
          </a:p>
          <a:p>
            <a:r>
              <a:rPr kumimoji="1" lang="en-US" altLang="zh-TW" sz="1200" dirty="0"/>
              <a:t>c = (554/((y-256)*(554-352)/(468-256)+352)-1) / </a:t>
            </a:r>
            <a:r>
              <a:rPr lang="en-US" altLang="zh-TW" sz="1200" u="none" strike="noStrike" dirty="0">
                <a:effectLst/>
              </a:rPr>
              <a:t>0.28693182</a:t>
            </a:r>
            <a:endParaRPr kumimoji="1" lang="en-US" altLang="zh-TW" sz="1200" dirty="0"/>
          </a:p>
          <a:p>
            <a:endParaRPr kumimoji="1" lang="en-US" altLang="zh-TW" sz="1200" dirty="0"/>
          </a:p>
          <a:p>
            <a:endParaRPr kumimoji="1" lang="en-US" altLang="zh-TW" sz="1200" dirty="0"/>
          </a:p>
          <a:p>
            <a:r>
              <a:rPr kumimoji="1" lang="en-US" altLang="zh-TW" sz="1200" dirty="0"/>
              <a:t>x1 = (y-468)/(256-468)*(180-90)+90</a:t>
            </a:r>
          </a:p>
          <a:p>
            <a:r>
              <a:rPr kumimoji="1" lang="en-US" altLang="zh-TW" sz="1200" dirty="0"/>
              <a:t>x2 = (y-468)/(256-468)*(532-644)+644</a:t>
            </a:r>
          </a:p>
          <a:p>
            <a:r>
              <a:rPr kumimoji="1" lang="en-US" altLang="zh-TW" sz="1200" dirty="0"/>
              <a:t>x1 &lt;= x &lt;= x2</a:t>
            </a:r>
          </a:p>
          <a:p>
            <a:endParaRPr kumimoji="1" lang="en-US" altLang="zh-TW" sz="1200" dirty="0"/>
          </a:p>
          <a:p>
            <a:r>
              <a:rPr kumimoji="1" lang="en-US" altLang="zh-TW" sz="1200" dirty="0"/>
              <a:t>d = (x-x1)/(x2-x1)    * A</a:t>
            </a:r>
          </a:p>
          <a:p>
            <a:endParaRPr kumimoji="1" lang="en-US" altLang="zh-TW" sz="1200" dirty="0"/>
          </a:p>
          <a:p>
            <a:endParaRPr kumimoji="1" lang="en-US" altLang="zh-TW" sz="1200" dirty="0"/>
          </a:p>
        </p:txBody>
      </p:sp>
    </p:spTree>
    <p:extLst>
      <p:ext uri="{BB962C8B-B14F-4D97-AF65-F5344CB8AC3E}">
        <p14:creationId xmlns:p14="http://schemas.microsoft.com/office/powerpoint/2010/main" val="3263720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1159</TotalTime>
  <Words>838</Words>
  <Application>Microsoft Macintosh PowerPoint</Application>
  <PresentationFormat>A4 紙張 (210x297 公釐)</PresentationFormat>
  <Paragraphs>218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Microsoft Office User</cp:lastModifiedBy>
  <cp:revision>39</cp:revision>
  <dcterms:created xsi:type="dcterms:W3CDTF">2022-10-03T13:02:52Z</dcterms:created>
  <dcterms:modified xsi:type="dcterms:W3CDTF">2022-10-04T15:50:06Z</dcterms:modified>
</cp:coreProperties>
</file>