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21" r:id="rId4"/>
    <p:sldMasterId id="2147483733" r:id="rId5"/>
    <p:sldMasterId id="2147483745" r:id="rId6"/>
  </p:sldMasterIdLst>
  <p:notesMasterIdLst>
    <p:notesMasterId r:id="rId43"/>
  </p:notesMasterIdLst>
  <p:sldIdLst>
    <p:sldId id="256" r:id="rId7"/>
    <p:sldId id="271" r:id="rId8"/>
    <p:sldId id="291" r:id="rId9"/>
    <p:sldId id="261" r:id="rId10"/>
    <p:sldId id="274" r:id="rId11"/>
    <p:sldId id="273" r:id="rId12"/>
    <p:sldId id="292" r:id="rId13"/>
    <p:sldId id="289" r:id="rId14"/>
    <p:sldId id="322" r:id="rId15"/>
    <p:sldId id="293" r:id="rId16"/>
    <p:sldId id="275" r:id="rId17"/>
    <p:sldId id="294" r:id="rId18"/>
    <p:sldId id="298" r:id="rId19"/>
    <p:sldId id="297" r:id="rId20"/>
    <p:sldId id="323" r:id="rId21"/>
    <p:sldId id="314" r:id="rId22"/>
    <p:sldId id="325" r:id="rId23"/>
    <p:sldId id="299" r:id="rId24"/>
    <p:sldId id="283" r:id="rId25"/>
    <p:sldId id="303" r:id="rId26"/>
    <p:sldId id="282" r:id="rId27"/>
    <p:sldId id="304" r:id="rId28"/>
    <p:sldId id="287" r:id="rId29"/>
    <p:sldId id="288" r:id="rId30"/>
    <p:sldId id="281" r:id="rId31"/>
    <p:sldId id="286" r:id="rId32"/>
    <p:sldId id="310" r:id="rId33"/>
    <p:sldId id="311" r:id="rId34"/>
    <p:sldId id="312" r:id="rId35"/>
    <p:sldId id="313" r:id="rId36"/>
    <p:sldId id="316" r:id="rId37"/>
    <p:sldId id="315" r:id="rId38"/>
    <p:sldId id="318" r:id="rId39"/>
    <p:sldId id="319" r:id="rId40"/>
    <p:sldId id="317" r:id="rId41"/>
    <p:sldId id="32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C7E"/>
    <a:srgbClr val="2CA2AE"/>
    <a:srgbClr val="404040"/>
    <a:srgbClr val="2B9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656" autoAdjust="0"/>
  </p:normalViewPr>
  <p:slideViewPr>
    <p:cSldViewPr snapToGrid="0">
      <p:cViewPr varScale="1">
        <p:scale>
          <a:sx n="50" d="100"/>
          <a:sy n="50" d="100"/>
        </p:scale>
        <p:origin x="36" y="6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8AC7-252C-452F-801C-3C3A2112F30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68DB-8B2B-41A6-9D6B-0EA9D38D4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2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1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0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7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2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8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99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59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47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03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26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5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07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68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68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98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91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7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7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8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8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1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2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02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8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2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29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6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5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80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5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4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29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73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33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95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12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5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947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7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6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96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96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24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02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405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421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29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14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332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1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271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24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481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759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D66B-ADC0-409D-9DAF-4B2040953C0F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413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6639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80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133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396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4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151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261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828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04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624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581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EF9F-876B-4FB1-A32C-946ACDDB3F7C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58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347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525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652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2009" y="327899"/>
            <a:ext cx="10515600" cy="823070"/>
          </a:xfrm>
        </p:spPr>
        <p:txBody>
          <a:bodyPr>
            <a:normAutofit/>
          </a:bodyPr>
          <a:lstStyle>
            <a:lvl1pPr>
              <a:defRPr sz="34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254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02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88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02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44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35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424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22009" y="340599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25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19057" y="2767281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rgbClr val="067C7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792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3771"/>
            <a:ext cx="12191999" cy="68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6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7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8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32856" y="2701593"/>
            <a:ext cx="5224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신용예측</a:t>
            </a:r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모델 생성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5109" y="3727049"/>
            <a:ext cx="320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	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산업정보시스템공학과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20141873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이현석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2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4FAA50-E342-4079-B774-71F5C07FDD14}"/>
              </a:ext>
            </a:extLst>
          </p:cNvPr>
          <p:cNvSpPr/>
          <p:nvPr/>
        </p:nvSpPr>
        <p:spPr>
          <a:xfrm>
            <a:off x="3810000" y="2967335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3. </a:t>
            </a:r>
            <a:r>
              <a:rPr lang="ko-KR" altLang="en-US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개발 환경 및 개요도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93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A584D0-B03A-4C59-9794-5430D04F0986}"/>
              </a:ext>
            </a:extLst>
          </p:cNvPr>
          <p:cNvSpPr/>
          <p:nvPr/>
        </p:nvSpPr>
        <p:spPr>
          <a:xfrm>
            <a:off x="2503476" y="1372324"/>
            <a:ext cx="5938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OS : windows10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Language : python 3.6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Tool : anaconda, </a:t>
            </a:r>
            <a:r>
              <a:rPr lang="en-US" altLang="ko-KR" sz="2400" dirty="0" err="1">
                <a:solidFill>
                  <a:srgbClr val="2CA2AE"/>
                </a:solidFill>
                <a:latin typeface="Arial" panose="020B0604020202020204" pitchFamily="34" charset="0"/>
              </a:rPr>
              <a:t>jupyter</a:t>
            </a: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 notebook 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Package : </a:t>
            </a:r>
          </a:p>
          <a:p>
            <a:pPr marL="914400"/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matplotlib==2.2.2</a:t>
            </a:r>
            <a:endParaRPr lang="en-US" altLang="ko-KR" sz="2400" dirty="0">
              <a:solidFill>
                <a:srgbClr val="2CA2AE"/>
              </a:solidFill>
            </a:endParaRPr>
          </a:p>
          <a:p>
            <a:pPr marL="914400"/>
            <a:r>
              <a:rPr lang="en-US" altLang="ko-KR" sz="2400" dirty="0" err="1">
                <a:solidFill>
                  <a:srgbClr val="2CA2AE"/>
                </a:solidFill>
                <a:latin typeface="Arial" panose="020B0604020202020204" pitchFamily="34" charset="0"/>
              </a:rPr>
              <a:t>numpy</a:t>
            </a: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==1.14.3</a:t>
            </a:r>
            <a:endParaRPr lang="en-US" altLang="ko-KR" sz="2400" dirty="0">
              <a:solidFill>
                <a:srgbClr val="2CA2AE"/>
              </a:solidFill>
            </a:endParaRPr>
          </a:p>
          <a:p>
            <a:pPr marL="914400"/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pandas==0.23.0</a:t>
            </a:r>
            <a:endParaRPr lang="en-US" altLang="ko-KR" sz="2400" dirty="0">
              <a:solidFill>
                <a:srgbClr val="2CA2AE"/>
              </a:solidFill>
            </a:endParaRPr>
          </a:p>
          <a:p>
            <a:pPr marL="914400"/>
            <a:r>
              <a:rPr lang="en-US" altLang="ko-KR" sz="2400" dirty="0" err="1">
                <a:solidFill>
                  <a:srgbClr val="2CA2AE"/>
                </a:solidFill>
                <a:latin typeface="Arial" panose="020B0604020202020204" pitchFamily="34" charset="0"/>
              </a:rPr>
              <a:t>scikit</a:t>
            </a: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-learn==0.19.1</a:t>
            </a:r>
            <a:endParaRPr lang="en-US" altLang="ko-KR" sz="2400" dirty="0">
              <a:solidFill>
                <a:srgbClr val="2CA2AE"/>
              </a:solidFill>
            </a:endParaRPr>
          </a:p>
          <a:p>
            <a:pPr marL="914400"/>
            <a:r>
              <a:rPr lang="en-US" altLang="ko-KR" sz="2400" dirty="0" err="1">
                <a:solidFill>
                  <a:srgbClr val="2CA2AE"/>
                </a:solidFill>
                <a:latin typeface="Arial" panose="020B0604020202020204" pitchFamily="34" charset="0"/>
              </a:rPr>
              <a:t>scipy</a:t>
            </a: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==0.1.1</a:t>
            </a:r>
            <a:endParaRPr lang="en-US" altLang="ko-KR" sz="2400" dirty="0">
              <a:solidFill>
                <a:srgbClr val="2CA2AE"/>
              </a:solidFill>
            </a:endParaRPr>
          </a:p>
          <a:p>
            <a:pPr marL="914400"/>
            <a:r>
              <a:rPr lang="en-US" altLang="ko-KR" sz="2400" dirty="0" err="1">
                <a:solidFill>
                  <a:srgbClr val="2CA2AE"/>
                </a:solidFill>
                <a:latin typeface="Arial" panose="020B0604020202020204" pitchFamily="34" charset="0"/>
              </a:rPr>
              <a:t>sklearn</a:t>
            </a: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==0.0</a:t>
            </a:r>
            <a:endParaRPr lang="en-US" altLang="ko-KR" sz="2400" dirty="0">
              <a:solidFill>
                <a:srgbClr val="2CA2AE"/>
              </a:solidFill>
            </a:endParaRPr>
          </a:p>
          <a:p>
            <a:r>
              <a:rPr lang="en-US" altLang="ko-KR" sz="2400" dirty="0">
                <a:solidFill>
                  <a:srgbClr val="2CA2AE"/>
                </a:solidFill>
              </a:rPr>
              <a:t/>
            </a:r>
            <a:br>
              <a:rPr lang="en-US" altLang="ko-KR" sz="2400" dirty="0">
                <a:solidFill>
                  <a:srgbClr val="2CA2AE"/>
                </a:solidFill>
              </a:rPr>
            </a:b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5. </a:t>
            </a:r>
            <a:r>
              <a:rPr lang="ko-KR" altLang="en-US" sz="2400" dirty="0">
                <a:solidFill>
                  <a:srgbClr val="2CA2AE"/>
                </a:solidFill>
                <a:latin typeface="Arial" panose="020B0604020202020204" pitchFamily="34" charset="0"/>
              </a:rPr>
              <a:t>협업 </a:t>
            </a: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: </a:t>
            </a:r>
            <a:r>
              <a:rPr lang="en-US" altLang="ko-KR" sz="2400" dirty="0" err="1">
                <a:solidFill>
                  <a:srgbClr val="2CA2AE"/>
                </a:solidFill>
                <a:latin typeface="Arial" panose="020B0604020202020204" pitchFamily="34" charset="0"/>
              </a:rPr>
              <a:t>github</a:t>
            </a:r>
            <a:r>
              <a:rPr lang="en-US" altLang="ko-KR" sz="2400" dirty="0">
                <a:solidFill>
                  <a:srgbClr val="2CA2AE"/>
                </a:solidFill>
                <a:latin typeface="Arial" panose="020B0604020202020204" pitchFamily="34" charset="0"/>
              </a:rPr>
              <a:t>, google drive</a:t>
            </a:r>
            <a:endParaRPr lang="en-US" altLang="ko-KR" sz="2400" dirty="0">
              <a:solidFill>
                <a:srgbClr val="2CA2AE"/>
              </a:solidFill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1095300" y="358033"/>
            <a:ext cx="78867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</a:t>
            </a:r>
            <a:r>
              <a:rPr lang="ko-KR" altLang="en-US" dirty="0"/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10360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g5f485ebc04_17_10"/>
          <p:cNvSpPr/>
          <p:nvPr/>
        </p:nvSpPr>
        <p:spPr>
          <a:xfrm>
            <a:off x="1143000" y="1690825"/>
            <a:ext cx="2713800" cy="6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데이터 로드 :  pd.read_csv()</a:t>
            </a:r>
            <a:endParaRPr sz="1800"/>
          </a:p>
        </p:txBody>
      </p:sp>
      <p:sp>
        <p:nvSpPr>
          <p:cNvPr id="5" name="Google Shape;165;g5f485ebc04_17_10"/>
          <p:cNvSpPr/>
          <p:nvPr/>
        </p:nvSpPr>
        <p:spPr>
          <a:xfrm>
            <a:off x="1219200" y="3527520"/>
            <a:ext cx="2425800" cy="210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데이터 시각화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변수값 분석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변수간 상관관계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Google Shape;166;g5f485ebc04_17_10"/>
          <p:cNvSpPr/>
          <p:nvPr/>
        </p:nvSpPr>
        <p:spPr>
          <a:xfrm>
            <a:off x="4950600" y="3527520"/>
            <a:ext cx="2425800" cy="210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 &amp; 테스트 모델 생성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3개의 변수(월 수입, 부채, X-day) 이상치, 결측치 처리에 따른 6개의 모델</a:t>
            </a:r>
            <a:endParaRPr sz="1800"/>
          </a:p>
        </p:txBody>
      </p:sp>
      <p:sp>
        <p:nvSpPr>
          <p:cNvPr id="7" name="Google Shape;167;g5f485ebc04_17_10"/>
          <p:cNvSpPr/>
          <p:nvPr/>
        </p:nvSpPr>
        <p:spPr>
          <a:xfrm>
            <a:off x="8560200" y="3527520"/>
            <a:ext cx="2342400" cy="210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검증 및 </a:t>
            </a:r>
            <a:r>
              <a:rPr lang="ko-KR" sz="1800">
                <a:solidFill>
                  <a:schemeClr val="dk1"/>
                </a:solidFill>
              </a:rPr>
              <a:t>최적 모델 선택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GradientBoostingClassifier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8;g5f485ebc04_17_10"/>
          <p:cNvSpPr/>
          <p:nvPr/>
        </p:nvSpPr>
        <p:spPr>
          <a:xfrm rot="5400000">
            <a:off x="2125500" y="2865222"/>
            <a:ext cx="7488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9;g5f485ebc04_17_10"/>
          <p:cNvSpPr/>
          <p:nvPr/>
        </p:nvSpPr>
        <p:spPr>
          <a:xfrm>
            <a:off x="7640975" y="4346470"/>
            <a:ext cx="7488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1095300" y="358033"/>
            <a:ext cx="78867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데이터 분석 개요도</a:t>
            </a:r>
          </a:p>
        </p:txBody>
      </p:sp>
      <p:sp>
        <p:nvSpPr>
          <p:cNvPr id="10" name="Google Shape;168;g5f485ebc04_17_10">
            <a:extLst>
              <a:ext uri="{FF2B5EF4-FFF2-40B4-BE49-F238E27FC236}">
                <a16:creationId xmlns:a16="http://schemas.microsoft.com/office/drawing/2014/main" id="{68E46394-0B3C-48A0-8AE3-A4B55A062014}"/>
              </a:ext>
            </a:extLst>
          </p:cNvPr>
          <p:cNvSpPr/>
          <p:nvPr/>
        </p:nvSpPr>
        <p:spPr>
          <a:xfrm>
            <a:off x="4017300" y="4498870"/>
            <a:ext cx="7488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60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4FAA50-E342-4079-B774-71F5C07FDD14}"/>
              </a:ext>
            </a:extLst>
          </p:cNvPr>
          <p:cNvSpPr/>
          <p:nvPr/>
        </p:nvSpPr>
        <p:spPr>
          <a:xfrm>
            <a:off x="3810000" y="296733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4. </a:t>
            </a:r>
            <a:r>
              <a:rPr lang="ko-KR" altLang="en-US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변수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93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변수 설명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09902"/>
              </p:ext>
            </p:extLst>
          </p:nvPr>
        </p:nvGraphicFramePr>
        <p:xfrm>
          <a:off x="1463040" y="1690688"/>
          <a:ext cx="9509760" cy="396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0">
                  <a:extLst>
                    <a:ext uri="{9D8B030D-6E8A-4147-A177-3AD203B41FA5}">
                      <a16:colId xmlns:a16="http://schemas.microsoft.com/office/drawing/2014/main" val="3394995289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635274743"/>
                    </a:ext>
                  </a:extLst>
                </a:gridCol>
              </a:tblGrid>
              <a:tr h="431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strike="noStrike" cap="none" dirty="0" err="1"/>
                        <a:t>변수이름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값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9861188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SeriousDlqin2yrs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최근 2년 내에 90일 이상 </a:t>
                      </a:r>
                      <a:r>
                        <a:rPr lang="ko-KR" sz="1800" dirty="0" err="1"/>
                        <a:t>연체여부</a:t>
                      </a:r>
                      <a:r>
                        <a:rPr lang="ko-KR" sz="1800" dirty="0"/>
                        <a:t>(1,0)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94654862"/>
                  </a:ext>
                </a:extLst>
              </a:tr>
              <a:tr h="7451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RevolvingUtilizationOfUnsecuredLines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dirty="0"/>
                        <a:t>빚 / 신용한도 </a:t>
                      </a:r>
                      <a:endParaRPr sz="18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dirty="0"/>
                        <a:t>(값이 클수록 빚이 많다)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45879880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age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차입자의 연령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40947762"/>
                  </a:ext>
                </a:extLst>
              </a:tr>
              <a:tr h="7451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NumberOfTime30-59DaysPastDueNotWorse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연체 일수가 30-59일</a:t>
                      </a:r>
                      <a:r>
                        <a:rPr lang="ko-KR" sz="1800" dirty="0"/>
                        <a:t> 연체한 횟수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1446516"/>
                  </a:ext>
                </a:extLst>
              </a:tr>
              <a:tr h="7451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DebtRatio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 dirty="0" err="1"/>
                        <a:t>부채상환금</a:t>
                      </a:r>
                      <a:r>
                        <a:rPr lang="ko-KR" sz="1800" u="none" strike="noStrike" cap="none" dirty="0"/>
                        <a:t>, 이혼 수당, 생활비</a:t>
                      </a:r>
                      <a:r>
                        <a:rPr lang="ko-KR" sz="1800" dirty="0"/>
                        <a:t> /</a:t>
                      </a:r>
                      <a:r>
                        <a:rPr lang="ko-KR" sz="1800" u="none" strike="noStrike" cap="none" dirty="0"/>
                        <a:t> 월 소득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94013685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MonthlyIncome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월 수입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33730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0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01;p8">
            <a:extLst>
              <a:ext uri="{FF2B5EF4-FFF2-40B4-BE49-F238E27FC236}">
                <a16:creationId xmlns:a16="http://schemas.microsoft.com/office/drawing/2014/main" id="{1525FFB7-FB2A-406D-B0EA-4C83A9420E20}"/>
              </a:ext>
            </a:extLst>
          </p:cNvPr>
          <p:cNvPicPr preferRelativeResize="0"/>
          <p:nvPr/>
        </p:nvPicPr>
        <p:blipFill rotWithShape="1">
          <a:blip r:embed="rId2"/>
          <a:srcRect t="7718"/>
          <a:stretch/>
        </p:blipFill>
        <p:spPr>
          <a:xfrm>
            <a:off x="8517275" y="225745"/>
            <a:ext cx="3009781" cy="2167240"/>
          </a:xfrm>
          <a:prstGeom prst="rect">
            <a:avLst/>
          </a:prstGeom>
          <a:noFill/>
        </p:spPr>
      </p:pic>
      <p:pic>
        <p:nvPicPr>
          <p:cNvPr id="4" name="Google Shape;199;p8">
            <a:extLst>
              <a:ext uri="{FF2B5EF4-FFF2-40B4-BE49-F238E27FC236}">
                <a16:creationId xmlns:a16="http://schemas.microsoft.com/office/drawing/2014/main" id="{DE3734CE-E2F8-4AF0-A64F-7950BC781421}"/>
              </a:ext>
            </a:extLst>
          </p:cNvPr>
          <p:cNvPicPr preferRelativeResize="0"/>
          <p:nvPr/>
        </p:nvPicPr>
        <p:blipFill rotWithShape="1">
          <a:blip r:embed="rId3"/>
          <a:srcRect t="11456"/>
          <a:stretch/>
        </p:blipFill>
        <p:spPr>
          <a:xfrm>
            <a:off x="4376784" y="316378"/>
            <a:ext cx="3438431" cy="2079484"/>
          </a:xfrm>
          <a:prstGeom prst="rect">
            <a:avLst/>
          </a:prstGeom>
          <a:noFill/>
        </p:spPr>
      </p:pic>
      <p:pic>
        <p:nvPicPr>
          <p:cNvPr id="7" name="Google Shape;206;p8">
            <a:extLst>
              <a:ext uri="{FF2B5EF4-FFF2-40B4-BE49-F238E27FC236}">
                <a16:creationId xmlns:a16="http://schemas.microsoft.com/office/drawing/2014/main" id="{307F9B0C-7660-4513-838F-4AF36D8F75D3}"/>
              </a:ext>
            </a:extLst>
          </p:cNvPr>
          <p:cNvPicPr preferRelativeResize="0"/>
          <p:nvPr/>
        </p:nvPicPr>
        <p:blipFill rotWithShape="1">
          <a:blip r:embed="rId4"/>
          <a:srcRect t="6937"/>
          <a:stretch/>
        </p:blipFill>
        <p:spPr>
          <a:xfrm>
            <a:off x="1860527" y="3606509"/>
            <a:ext cx="3278292" cy="2185595"/>
          </a:xfrm>
          <a:prstGeom prst="rect">
            <a:avLst/>
          </a:prstGeom>
          <a:noFill/>
        </p:spPr>
      </p:pic>
      <p:pic>
        <p:nvPicPr>
          <p:cNvPr id="6" name="Google Shape;204;p8">
            <a:extLst>
              <a:ext uri="{FF2B5EF4-FFF2-40B4-BE49-F238E27FC236}">
                <a16:creationId xmlns:a16="http://schemas.microsoft.com/office/drawing/2014/main" id="{595D7A37-6897-45E0-BB53-5B09FF4F8145}"/>
              </a:ext>
            </a:extLst>
          </p:cNvPr>
          <p:cNvPicPr preferRelativeResize="0"/>
          <p:nvPr/>
        </p:nvPicPr>
        <p:blipFill rotWithShape="1">
          <a:blip r:embed="rId5"/>
          <a:srcRect t="5648"/>
          <a:stretch/>
        </p:blipFill>
        <p:spPr>
          <a:xfrm>
            <a:off x="6681140" y="3606508"/>
            <a:ext cx="3079440" cy="2185595"/>
          </a:xfrm>
          <a:prstGeom prst="rect">
            <a:avLst/>
          </a:prstGeom>
          <a:noFill/>
        </p:spPr>
      </p:pic>
      <p:pic>
        <p:nvPicPr>
          <p:cNvPr id="3" name="Google Shape;194;p8">
            <a:extLst>
              <a:ext uri="{FF2B5EF4-FFF2-40B4-BE49-F238E27FC236}">
                <a16:creationId xmlns:a16="http://schemas.microsoft.com/office/drawing/2014/main" id="{9EAF632D-CDA4-45FC-AAD6-8123A1AC5F34}"/>
              </a:ext>
            </a:extLst>
          </p:cNvPr>
          <p:cNvPicPr preferRelativeResize="0"/>
          <p:nvPr/>
        </p:nvPicPr>
        <p:blipFill rotWithShape="1">
          <a:blip r:embed="rId6"/>
          <a:srcRect b="15782"/>
          <a:stretch/>
        </p:blipFill>
        <p:spPr>
          <a:xfrm>
            <a:off x="664944" y="211720"/>
            <a:ext cx="3239769" cy="2184142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504D8-B0A2-4FFD-8F0A-BE61B645E5F8}"/>
              </a:ext>
            </a:extLst>
          </p:cNvPr>
          <p:cNvSpPr txBox="1"/>
          <p:nvPr/>
        </p:nvSpPr>
        <p:spPr>
          <a:xfrm>
            <a:off x="664945" y="2392985"/>
            <a:ext cx="341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15</a:t>
            </a:r>
            <a:r>
              <a:rPr lang="ko-KR" altLang="en-US" dirty="0"/>
              <a:t>만개 데이터 중 </a:t>
            </a:r>
            <a:r>
              <a:rPr lang="en-US" altLang="ko-KR" dirty="0"/>
              <a:t>14</a:t>
            </a:r>
            <a:r>
              <a:rPr lang="ko-KR" altLang="en-US" dirty="0"/>
              <a:t>만명은 연체경험이 없고 </a:t>
            </a:r>
            <a:r>
              <a:rPr lang="en-US" altLang="ko-KR" dirty="0"/>
              <a:t>1</a:t>
            </a:r>
            <a:r>
              <a:rPr lang="ko-KR" altLang="en-US" dirty="0"/>
              <a:t>만명은 연체 경험이 있습니다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2F444-4A7E-45C4-8246-EA6F3A17D07A}"/>
              </a:ext>
            </a:extLst>
          </p:cNvPr>
          <p:cNvSpPr txBox="1"/>
          <p:nvPr/>
        </p:nvSpPr>
        <p:spPr>
          <a:xfrm>
            <a:off x="1654085" y="5823955"/>
            <a:ext cx="386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월 </a:t>
            </a:r>
            <a:r>
              <a:rPr lang="ko-KR" altLang="en-US" dirty="0" err="1"/>
              <a:t>수입별</a:t>
            </a:r>
            <a:r>
              <a:rPr lang="ko-KR" altLang="en-US" dirty="0"/>
              <a:t> 연체 경험자 분포입니다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1</a:t>
            </a:r>
            <a:r>
              <a:rPr lang="ko-KR" altLang="en-US" dirty="0"/>
              <a:t>천</a:t>
            </a:r>
            <a:r>
              <a:rPr lang="en-US" altLang="ko-KR" dirty="0"/>
              <a:t>-1</a:t>
            </a:r>
            <a:r>
              <a:rPr lang="ko-KR" altLang="en-US" dirty="0"/>
              <a:t>만에 해당 하는 그룹이 연체를 가장 많이 경험했습니다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ED7A5-2CB5-4885-8E83-6DC79EC23356}"/>
              </a:ext>
            </a:extLst>
          </p:cNvPr>
          <p:cNvSpPr txBox="1"/>
          <p:nvPr/>
        </p:nvSpPr>
        <p:spPr>
          <a:xfrm>
            <a:off x="8444455" y="2356069"/>
            <a:ext cx="36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연령별 연체 경험자 분포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23842-90CF-49DB-A5F9-411A554143CF}"/>
              </a:ext>
            </a:extLst>
          </p:cNvPr>
          <p:cNvSpPr txBox="1"/>
          <p:nvPr/>
        </p:nvSpPr>
        <p:spPr>
          <a:xfrm>
            <a:off x="4393935" y="2328162"/>
            <a:ext cx="363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신용한도 대비 빚의 비율 별 연체 경험자 분포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64B66-44DA-494E-A589-AED3C1E18040}"/>
              </a:ext>
            </a:extLst>
          </p:cNvPr>
          <p:cNvSpPr txBox="1"/>
          <p:nvPr/>
        </p:nvSpPr>
        <p:spPr>
          <a:xfrm>
            <a:off x="6350995" y="5760864"/>
            <a:ext cx="418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부채 </a:t>
            </a:r>
            <a:r>
              <a:rPr lang="ko-KR" altLang="en-US" dirty="0" err="1"/>
              <a:t>비율별</a:t>
            </a:r>
            <a:r>
              <a:rPr lang="ko-KR" altLang="en-US" dirty="0"/>
              <a:t> 연체 경험자 분포입니다</a:t>
            </a:r>
            <a:r>
              <a:rPr lang="en-US" altLang="ko-KR" dirty="0"/>
              <a:t>. </a:t>
            </a:r>
            <a:r>
              <a:rPr lang="ko-KR" altLang="en-US" dirty="0"/>
              <a:t>월수입의 </a:t>
            </a:r>
            <a:r>
              <a:rPr lang="en-US" altLang="ko-KR" dirty="0"/>
              <a:t>5000</a:t>
            </a:r>
            <a:r>
              <a:rPr lang="ko-KR" altLang="en-US" dirty="0"/>
              <a:t>배 이상 채무를 가진 사람이 </a:t>
            </a:r>
            <a:r>
              <a:rPr lang="en-US" altLang="ko-KR" dirty="0"/>
              <a:t>1500</a:t>
            </a:r>
            <a:r>
              <a:rPr lang="ko-KR" altLang="en-US" dirty="0"/>
              <a:t>명 이상임을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84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변수 설명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33590"/>
              </p:ext>
            </p:extLst>
          </p:nvPr>
        </p:nvGraphicFramePr>
        <p:xfrm>
          <a:off x="1508760" y="1735456"/>
          <a:ext cx="9509760" cy="321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0">
                  <a:extLst>
                    <a:ext uri="{9D8B030D-6E8A-4147-A177-3AD203B41FA5}">
                      <a16:colId xmlns:a16="http://schemas.microsoft.com/office/drawing/2014/main" val="3394995289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635274743"/>
                    </a:ext>
                  </a:extLst>
                </a:gridCol>
              </a:tblGrid>
              <a:tr h="431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strike="noStrike" cap="none" dirty="0" err="1"/>
                        <a:t>변수이름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값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9861188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NumberOfOpenCreditLinesAndLoans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dirty="0"/>
                        <a:t>오픈 </a:t>
                      </a:r>
                      <a:r>
                        <a:rPr lang="ko-KR" sz="1800" dirty="0" err="1"/>
                        <a:t>크레딧</a:t>
                      </a:r>
                      <a:r>
                        <a:rPr lang="ko-KR" sz="1800" dirty="0"/>
                        <a:t> 라인과 대출 수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94654862"/>
                  </a:ext>
                </a:extLst>
              </a:tr>
              <a:tr h="7451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NumberOfTimes90DaysLate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대출자가 90일 이상 연체</a:t>
                      </a:r>
                      <a:r>
                        <a:rPr lang="ko-KR" sz="1800" dirty="0"/>
                        <a:t>한</a:t>
                      </a:r>
                      <a:r>
                        <a:rPr lang="ko-KR" sz="1800" u="none" strike="noStrike" cap="none" dirty="0"/>
                        <a:t> 횟수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45879880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NumberRealEstateLoansOrLines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 dirty="0"/>
                        <a:t>주택담보대출 및 부동산 대출 건수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40947762"/>
                  </a:ext>
                </a:extLst>
              </a:tr>
              <a:tr h="7451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NumberOfTime60-89DaysPastDueNotWorse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대출자</a:t>
                      </a:r>
                      <a:r>
                        <a:rPr lang="ko-KR" sz="1800" u="none" strike="noStrike" cap="none" dirty="0"/>
                        <a:t>가 60-89일</a:t>
                      </a:r>
                      <a:r>
                        <a:rPr lang="ko-KR" sz="1800" dirty="0"/>
                        <a:t> 연체한 횟수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1446516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NumberOfDependents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strike="noStrike" cap="none" dirty="0"/>
                        <a:t>피부양자 수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9401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87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19;p9">
            <a:extLst>
              <a:ext uri="{FF2B5EF4-FFF2-40B4-BE49-F238E27FC236}">
                <a16:creationId xmlns:a16="http://schemas.microsoft.com/office/drawing/2014/main" id="{8C1A6D6C-1208-442B-B245-5DA62D08A886}"/>
              </a:ext>
            </a:extLst>
          </p:cNvPr>
          <p:cNvPicPr preferRelativeResize="0"/>
          <p:nvPr/>
        </p:nvPicPr>
        <p:blipFill rotWithShape="1">
          <a:blip r:embed="rId2"/>
          <a:srcRect t="7738"/>
          <a:stretch/>
        </p:blipFill>
        <p:spPr>
          <a:xfrm>
            <a:off x="1791846" y="448549"/>
            <a:ext cx="3470342" cy="2346422"/>
          </a:xfrm>
          <a:prstGeom prst="rect">
            <a:avLst/>
          </a:prstGeom>
          <a:noFill/>
        </p:spPr>
      </p:pic>
      <p:pic>
        <p:nvPicPr>
          <p:cNvPr id="4" name="Google Shape;217;p9">
            <a:extLst>
              <a:ext uri="{FF2B5EF4-FFF2-40B4-BE49-F238E27FC236}">
                <a16:creationId xmlns:a16="http://schemas.microsoft.com/office/drawing/2014/main" id="{0CB8CC6C-198F-4E01-B921-3322D4EDD813}"/>
              </a:ext>
            </a:extLst>
          </p:cNvPr>
          <p:cNvPicPr preferRelativeResize="0"/>
          <p:nvPr/>
        </p:nvPicPr>
        <p:blipFill rotWithShape="1">
          <a:blip r:embed="rId3"/>
          <a:srcRect t="7738"/>
          <a:stretch/>
        </p:blipFill>
        <p:spPr>
          <a:xfrm>
            <a:off x="7075430" y="448549"/>
            <a:ext cx="3633167" cy="2346422"/>
          </a:xfrm>
          <a:prstGeom prst="rect">
            <a:avLst/>
          </a:prstGeom>
          <a:noFill/>
        </p:spPr>
      </p:pic>
      <p:pic>
        <p:nvPicPr>
          <p:cNvPr id="5" name="Google Shape;218;p9">
            <a:extLst>
              <a:ext uri="{FF2B5EF4-FFF2-40B4-BE49-F238E27FC236}">
                <a16:creationId xmlns:a16="http://schemas.microsoft.com/office/drawing/2014/main" id="{735442BC-CA4E-4A0F-BA35-CE1358C29AA3}"/>
              </a:ext>
            </a:extLst>
          </p:cNvPr>
          <p:cNvPicPr preferRelativeResize="0"/>
          <p:nvPr/>
        </p:nvPicPr>
        <p:blipFill rotWithShape="1">
          <a:blip r:embed="rId4"/>
          <a:srcRect t="9864"/>
          <a:stretch/>
        </p:blipFill>
        <p:spPr>
          <a:xfrm>
            <a:off x="1773153" y="3801291"/>
            <a:ext cx="3436493" cy="2294728"/>
          </a:xfrm>
          <a:prstGeom prst="rect">
            <a:avLst/>
          </a:prstGeom>
          <a:noFill/>
        </p:spPr>
      </p:pic>
      <p:pic>
        <p:nvPicPr>
          <p:cNvPr id="6" name="Google Shape;220;p9">
            <a:extLst>
              <a:ext uri="{FF2B5EF4-FFF2-40B4-BE49-F238E27FC236}">
                <a16:creationId xmlns:a16="http://schemas.microsoft.com/office/drawing/2014/main" id="{C1A8A02C-17D9-4F25-BFE9-22D49CCEAE59}"/>
              </a:ext>
            </a:extLst>
          </p:cNvPr>
          <p:cNvPicPr preferRelativeResize="0"/>
          <p:nvPr/>
        </p:nvPicPr>
        <p:blipFill rotWithShape="1">
          <a:blip r:embed="rId5"/>
          <a:srcRect t="5090"/>
          <a:stretch/>
        </p:blipFill>
        <p:spPr>
          <a:xfrm>
            <a:off x="7075430" y="3801291"/>
            <a:ext cx="3258712" cy="242349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6A9EC5-85A7-4941-BCA7-1D2CBCD4519A}"/>
              </a:ext>
            </a:extLst>
          </p:cNvPr>
          <p:cNvSpPr txBox="1"/>
          <p:nvPr/>
        </p:nvSpPr>
        <p:spPr>
          <a:xfrm>
            <a:off x="6648958" y="2789774"/>
            <a:ext cx="492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 되어있는 대출 상품의 개수 별 연체 경험자 분포입니다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6280D-F7D5-48E2-9348-1955C3338FFD}"/>
              </a:ext>
            </a:extLst>
          </p:cNvPr>
          <p:cNvSpPr txBox="1"/>
          <p:nvPr/>
        </p:nvSpPr>
        <p:spPr>
          <a:xfrm>
            <a:off x="6877074" y="6030954"/>
            <a:ext cx="429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부양 </a:t>
            </a:r>
            <a:r>
              <a:rPr lang="ko-KR" altLang="en-US" dirty="0" err="1"/>
              <a:t>가족수</a:t>
            </a:r>
            <a:r>
              <a:rPr lang="ko-KR" altLang="en-US" dirty="0"/>
              <a:t> 별 연체 경험자 분포입니다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A41D5-FC4C-4CA5-983F-15A676438A74}"/>
              </a:ext>
            </a:extLst>
          </p:cNvPr>
          <p:cNvSpPr txBox="1"/>
          <p:nvPr/>
        </p:nvSpPr>
        <p:spPr>
          <a:xfrm>
            <a:off x="1487652" y="6040119"/>
            <a:ext cx="47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  <a:r>
              <a:rPr lang="ko-KR" altLang="en-US" dirty="0"/>
              <a:t>일 이상 연체 경험자의 연령별 분포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13C99-FCBA-4B00-8DDA-1CB8F04705D4}"/>
              </a:ext>
            </a:extLst>
          </p:cNvPr>
          <p:cNvSpPr txBox="1"/>
          <p:nvPr/>
        </p:nvSpPr>
        <p:spPr>
          <a:xfrm>
            <a:off x="1391744" y="2789774"/>
            <a:ext cx="492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주택 담보 대출 </a:t>
            </a:r>
            <a:r>
              <a:rPr lang="ko-KR" altLang="en-US" dirty="0" err="1"/>
              <a:t>횟수별</a:t>
            </a:r>
            <a:r>
              <a:rPr lang="ko-KR" altLang="en-US" dirty="0"/>
              <a:t> 연체 경험자 분포입니다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9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4FAA50-E342-4079-B774-71F5C07FDD14}"/>
              </a:ext>
            </a:extLst>
          </p:cNvPr>
          <p:cNvSpPr/>
          <p:nvPr/>
        </p:nvSpPr>
        <p:spPr>
          <a:xfrm>
            <a:off x="2393577" y="2967335"/>
            <a:ext cx="75303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5. </a:t>
            </a:r>
            <a:r>
              <a:rPr lang="ko-KR" altLang="en-US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전처리 과정 </a:t>
            </a:r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: </a:t>
            </a:r>
            <a:r>
              <a:rPr lang="ko-KR" altLang="en-US" sz="3200" dirty="0" err="1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결측치</a:t>
            </a:r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/</a:t>
            </a:r>
            <a:r>
              <a:rPr lang="ko-KR" altLang="en-US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이상치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2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전처리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6598" y="1218632"/>
            <a:ext cx="421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67C7E"/>
                </a:solidFill>
              </a:rPr>
              <a:t>1) </a:t>
            </a:r>
            <a:r>
              <a:rPr lang="ko-KR" altLang="en-US" sz="2400" dirty="0" err="1">
                <a:solidFill>
                  <a:srgbClr val="067C7E"/>
                </a:solidFill>
              </a:rPr>
              <a:t>결측치</a:t>
            </a:r>
            <a:r>
              <a:rPr lang="en-US" altLang="ko-KR" sz="2400" dirty="0">
                <a:solidFill>
                  <a:srgbClr val="067C7E"/>
                </a:solidFill>
              </a:rPr>
              <a:t>/</a:t>
            </a:r>
            <a:r>
              <a:rPr lang="ko-KR" altLang="en-US" sz="2400" dirty="0">
                <a:solidFill>
                  <a:srgbClr val="067C7E"/>
                </a:solidFill>
              </a:rPr>
              <a:t>이상치 처리</a:t>
            </a:r>
          </a:p>
        </p:txBody>
      </p:sp>
      <p:pic>
        <p:nvPicPr>
          <p:cNvPr id="2050" name="Picture 2" descr="https://lh4.googleusercontent.com/c4ZZYujspxkVY0TDVzT_fHH98DWXWXW6i1csVfP_5w_5lc2FChv2Ngx2vU0dobhqgaMZBDjnDd9ejMExTu2al3_Wzv_hz1GJwcW9ads7jiQABZY268H-dpRY7Qc9jA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79" y="1878529"/>
            <a:ext cx="9673200" cy="48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 rot="18874210">
            <a:off x="6280256" y="3413684"/>
            <a:ext cx="1146022" cy="374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8874210">
            <a:off x="9372338" y="3254220"/>
            <a:ext cx="1593710" cy="374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7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97456" y="444888"/>
            <a:ext cx="1377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9199" y="1664259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주제 선정 배경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4386" y="225085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데이터 출처 및 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4112" y="3429591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변수 설명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6627" y="4018960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5.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전처리 과정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결측치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이상치 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1152" y="4585841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6.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분석 과정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알고리즘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0250" y="5152722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7.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인사이트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도출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1E060-A142-46DA-A9EB-8FF99E5ED675}"/>
              </a:ext>
            </a:extLst>
          </p:cNvPr>
          <p:cNvSpPr txBox="1"/>
          <p:nvPr/>
        </p:nvSpPr>
        <p:spPr>
          <a:xfrm>
            <a:off x="4549577" y="2840222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개발 환경 및 개요도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B430B-034D-4D19-82FC-A922AF3EA03E}"/>
              </a:ext>
            </a:extLst>
          </p:cNvPr>
          <p:cNvSpPr txBox="1"/>
          <p:nvPr/>
        </p:nvSpPr>
        <p:spPr>
          <a:xfrm>
            <a:off x="7152827" y="5719603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8.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향후 개선 방향</a:t>
            </a:r>
          </a:p>
        </p:txBody>
      </p:sp>
    </p:spTree>
    <p:extLst>
      <p:ext uri="{BB962C8B-B14F-4D97-AF65-F5344CB8AC3E}">
        <p14:creationId xmlns:p14="http://schemas.microsoft.com/office/powerpoint/2010/main" val="4182283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전처리 과정</a:t>
            </a:r>
          </a:p>
        </p:txBody>
      </p:sp>
      <p:pic>
        <p:nvPicPr>
          <p:cNvPr id="8" name="Picture 3" descr="https://lh3.googleusercontent.com/MqAwmZsh3nUYT0xWifhOXR-A0_L-QTuVjqANIaNQF7BcIl5pCB_e8lMAwZZW0p4hIsCdlaTk97yqdrXziVMpiaS4RKH8wFaHkRT2ug2RufUaPLXs5DE2nraK_N216IH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145" y="3735437"/>
            <a:ext cx="4073264" cy="28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3.googleusercontent.com/dkmelH5j8BKdi5jW1wcYILwJBGug5nY1o5k4VzHYkLUIn2haVtYJ6kkNYiR8eNVVBJStAmj48R7mgSf20Vzmi5PHizeMcckjAGd2msg-hCAeCnAkbOMJF0Y0UCISuh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02" y="2077200"/>
            <a:ext cx="3864380" cy="170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https://lh3.googleusercontent.com/KiNgtB23pvMcI1rJ1d_5n7N4G0j3jUp5h8JOo-ODpQ84ePiP86jvm2I1s4HlyamzbHNf6r91Zr1mVXRfRi1ycxIq3O7QRwaIvlVA83ApA9iOSLPrV6WjB-b6Y77Zz7B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82" y="2290811"/>
            <a:ext cx="5863773" cy="38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02807" y="1232278"/>
            <a:ext cx="436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67C7E"/>
                </a:solidFill>
              </a:rPr>
              <a:t>1) </a:t>
            </a:r>
            <a:r>
              <a:rPr lang="ko-KR" altLang="en-US" sz="2400" dirty="0" err="1">
                <a:solidFill>
                  <a:srgbClr val="067C7E"/>
                </a:solidFill>
              </a:rPr>
              <a:t>결측치</a:t>
            </a:r>
            <a:r>
              <a:rPr lang="en-US" altLang="ko-KR" sz="2400" dirty="0">
                <a:solidFill>
                  <a:srgbClr val="067C7E"/>
                </a:solidFill>
              </a:rPr>
              <a:t>/</a:t>
            </a:r>
            <a:r>
              <a:rPr lang="ko-KR" altLang="en-US" sz="2400" dirty="0">
                <a:solidFill>
                  <a:srgbClr val="067C7E"/>
                </a:solidFill>
              </a:rPr>
              <a:t>이상치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88280" y="1676740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67C7E"/>
                </a:solidFill>
              </a:rPr>
              <a:t>부양자 </a:t>
            </a:r>
            <a:r>
              <a:rPr lang="en-US" altLang="ko-KR" dirty="0">
                <a:solidFill>
                  <a:srgbClr val="067C7E"/>
                </a:solidFill>
              </a:rPr>
              <a:t>: </a:t>
            </a:r>
            <a:r>
              <a:rPr lang="ko-KR" altLang="en-US" dirty="0" err="1">
                <a:solidFill>
                  <a:srgbClr val="067C7E"/>
                </a:solidFill>
              </a:rPr>
              <a:t>최빈값인</a:t>
            </a:r>
            <a:r>
              <a:rPr lang="ko-KR" altLang="en-US" dirty="0">
                <a:solidFill>
                  <a:srgbClr val="067C7E"/>
                </a:solidFill>
              </a:rPr>
              <a:t> </a:t>
            </a:r>
            <a:r>
              <a:rPr lang="en-US" altLang="ko-KR" dirty="0">
                <a:solidFill>
                  <a:srgbClr val="067C7E"/>
                </a:solidFill>
              </a:rPr>
              <a:t>0</a:t>
            </a:r>
            <a:r>
              <a:rPr lang="ko-KR" altLang="en-US" dirty="0">
                <a:solidFill>
                  <a:srgbClr val="067C7E"/>
                </a:solidFill>
              </a:rPr>
              <a:t>으로 </a:t>
            </a:r>
            <a:r>
              <a:rPr lang="ko-KR" altLang="en-US" dirty="0" err="1">
                <a:solidFill>
                  <a:srgbClr val="067C7E"/>
                </a:solidFill>
              </a:rPr>
              <a:t>결측치를</a:t>
            </a:r>
            <a:r>
              <a:rPr lang="en-US" altLang="ko-KR" dirty="0">
                <a:solidFill>
                  <a:srgbClr val="067C7E"/>
                </a:solidFill>
              </a:rPr>
              <a:t> </a:t>
            </a:r>
            <a:r>
              <a:rPr lang="ko-KR" altLang="en-US" dirty="0">
                <a:solidFill>
                  <a:srgbClr val="067C7E"/>
                </a:solidFill>
              </a:rPr>
              <a:t>채움</a:t>
            </a:r>
            <a:endParaRPr lang="en-US" altLang="ko-KR" dirty="0">
              <a:solidFill>
                <a:srgbClr val="067C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60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전처리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6580" y="1229023"/>
            <a:ext cx="482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67C7E"/>
                </a:solidFill>
              </a:rPr>
              <a:t>1) </a:t>
            </a:r>
            <a:r>
              <a:rPr lang="ko-KR" altLang="en-US" sz="2400" dirty="0" err="1">
                <a:solidFill>
                  <a:srgbClr val="067C7E"/>
                </a:solidFill>
              </a:rPr>
              <a:t>결측치</a:t>
            </a:r>
            <a:r>
              <a:rPr lang="en-US" altLang="ko-KR" sz="2400" dirty="0">
                <a:solidFill>
                  <a:srgbClr val="067C7E"/>
                </a:solidFill>
              </a:rPr>
              <a:t>/</a:t>
            </a:r>
            <a:r>
              <a:rPr lang="ko-KR" altLang="en-US" sz="2400" dirty="0">
                <a:solidFill>
                  <a:srgbClr val="067C7E"/>
                </a:solidFill>
              </a:rPr>
              <a:t>이상치 처리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3500" y="1642143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67C7E"/>
                </a:solidFill>
              </a:rPr>
              <a:t>MonthlyIncome</a:t>
            </a:r>
            <a:r>
              <a:rPr lang="en-US" altLang="ko-KR" dirty="0">
                <a:solidFill>
                  <a:srgbClr val="067C7E"/>
                </a:solidFill>
              </a:rPr>
              <a:t> &amp; </a:t>
            </a:r>
            <a:r>
              <a:rPr lang="en-US" altLang="ko-KR" dirty="0" err="1">
                <a:solidFill>
                  <a:srgbClr val="067C7E"/>
                </a:solidFill>
              </a:rPr>
              <a:t>DebtRatio</a:t>
            </a:r>
            <a:endParaRPr lang="ko-KR" altLang="en-US" dirty="0">
              <a:solidFill>
                <a:srgbClr val="067C7E"/>
              </a:solidFill>
            </a:endParaRPr>
          </a:p>
        </p:txBody>
      </p:sp>
      <p:pic>
        <p:nvPicPr>
          <p:cNvPr id="2052" name="Picture 4" descr="https://lh4.googleusercontent.com/rTcKwevc2KFlYzzHmKYOqmPPwnNPTjwHzKtPc_YxRx-akFZWtLuq-tCp1wNLD_tqM7QNvQd_q6ygGiZKCVcGXKKIeOzCow1iHH8E1EAuAKm1SCAZW2Pi8HADfS2rBR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87" y="1974899"/>
            <a:ext cx="3917376" cy="35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332662" y="2259109"/>
            <a:ext cx="6021138" cy="3299945"/>
            <a:chOff x="2515507" y="2530709"/>
            <a:chExt cx="7181850" cy="3777098"/>
          </a:xfrm>
        </p:grpSpPr>
        <p:pic>
          <p:nvPicPr>
            <p:cNvPr id="7" name="Picture 2" descr="https://lh3.googleusercontent.com/0jx1R9I076G-5L7e141CXBJ9omXRBdyp_IZzwuUkDMuAYplpUc6wMSBSNyo6piYFUETFIkzZEkZJ9eYLQ0ouY6ulKiEifKpZDLKnct9nQsmeONVu55kpcJv-_yNGc2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507" y="2530709"/>
              <a:ext cx="7181850" cy="185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lh3.googleusercontent.com/0jx1R9I076G-5L7e141CXBJ9omXRBdyp_IZzwuUkDMuAYplpUc6wMSBSNyo6piYFUETFIkzZEkZJ9eYLQ0ouY6ulKiEifKpZDLKnct9nQsmeONVu55kpcJv-_yNGc2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507" y="4450431"/>
              <a:ext cx="7181850" cy="185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235201" y="3881848"/>
            <a:ext cx="3097460" cy="284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53489" y="4436241"/>
            <a:ext cx="3097460" cy="284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5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전처리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6580" y="1229023"/>
            <a:ext cx="482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67C7E"/>
                </a:solidFill>
              </a:rPr>
              <a:t>1) </a:t>
            </a:r>
            <a:r>
              <a:rPr lang="ko-KR" altLang="en-US" sz="2400" dirty="0" err="1">
                <a:solidFill>
                  <a:srgbClr val="067C7E"/>
                </a:solidFill>
              </a:rPr>
              <a:t>결측치</a:t>
            </a:r>
            <a:r>
              <a:rPr lang="en-US" altLang="ko-KR" sz="2400" dirty="0">
                <a:solidFill>
                  <a:srgbClr val="067C7E"/>
                </a:solidFill>
              </a:rPr>
              <a:t>/</a:t>
            </a:r>
            <a:r>
              <a:rPr lang="ko-KR" altLang="en-US" sz="2400" dirty="0">
                <a:solidFill>
                  <a:srgbClr val="067C7E"/>
                </a:solidFill>
              </a:rPr>
              <a:t>이상치 처리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3500" y="1642143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67C7E"/>
                </a:solidFill>
              </a:rPr>
              <a:t>MonthlyIncome</a:t>
            </a:r>
            <a:r>
              <a:rPr lang="en-US" altLang="ko-KR" dirty="0">
                <a:solidFill>
                  <a:srgbClr val="067C7E"/>
                </a:solidFill>
              </a:rPr>
              <a:t> &amp; </a:t>
            </a:r>
            <a:r>
              <a:rPr lang="en-US" altLang="ko-KR" dirty="0" err="1">
                <a:solidFill>
                  <a:srgbClr val="067C7E"/>
                </a:solidFill>
              </a:rPr>
              <a:t>DebtRatio</a:t>
            </a:r>
            <a:endParaRPr lang="ko-KR" altLang="en-US" dirty="0">
              <a:solidFill>
                <a:srgbClr val="067C7E"/>
              </a:solidFill>
            </a:endParaRPr>
          </a:p>
        </p:txBody>
      </p:sp>
      <p:pic>
        <p:nvPicPr>
          <p:cNvPr id="2050" name="Picture 2" descr="https://lh4.googleusercontent.com/gykg8BKc9D9XlGoIhCqGXy685UEwUb5G8HGiyo_lgNZiqOaJ2EcFJJ3ASbKZylkmtAlgdd9S-KfLsWIOtmiW-WAa4iqhuiS6_jcsCP6nQkmWL17fN6e1GPd6jCwJA6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03" y="2011475"/>
            <a:ext cx="8131476" cy="48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33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전처리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5408" y="1226600"/>
            <a:ext cx="372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67C7E"/>
                </a:solidFill>
              </a:rPr>
              <a:t>1) </a:t>
            </a:r>
            <a:r>
              <a:rPr lang="ko-KR" altLang="en-US" sz="2400" dirty="0" err="1">
                <a:solidFill>
                  <a:srgbClr val="067C7E"/>
                </a:solidFill>
              </a:rPr>
              <a:t>결측치</a:t>
            </a:r>
            <a:r>
              <a:rPr lang="en-US" altLang="ko-KR" sz="2400" dirty="0">
                <a:solidFill>
                  <a:srgbClr val="067C7E"/>
                </a:solidFill>
              </a:rPr>
              <a:t>/</a:t>
            </a:r>
            <a:r>
              <a:rPr lang="ko-KR" altLang="en-US" sz="2400" dirty="0">
                <a:solidFill>
                  <a:srgbClr val="067C7E"/>
                </a:solidFill>
              </a:rPr>
              <a:t>이상치 처리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795" y="174889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67C7E"/>
                </a:solidFill>
              </a:rPr>
              <a:t>Age </a:t>
            </a:r>
            <a:r>
              <a:rPr lang="ko-KR" altLang="en-US" dirty="0">
                <a:solidFill>
                  <a:srgbClr val="067C7E"/>
                </a:solidFill>
              </a:rPr>
              <a:t>이상치 처리</a:t>
            </a:r>
          </a:p>
        </p:txBody>
      </p:sp>
      <p:pic>
        <p:nvPicPr>
          <p:cNvPr id="8194" name="Picture 2" descr="스크린샷이(가) 표시된 사진&#10;&#10;자동 생성된 설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87" y="2149930"/>
            <a:ext cx="5682115" cy="404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35502" y="2279884"/>
            <a:ext cx="5780262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&lt;&lt; 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경우의 수 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&gt;&gt;</a:t>
            </a:r>
            <a:endParaRPr lang="ko-KR" altLang="en-US" sz="2400" dirty="0"/>
          </a:p>
          <a:p>
            <a:pPr fontAlgn="base">
              <a:spcBef>
                <a:spcPts val="1000"/>
              </a:spcBef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그대로</a:t>
            </a:r>
            <a:endParaRPr lang="ko-KR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살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(1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명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제거</a:t>
            </a:r>
            <a:endParaRPr lang="en-US" altLang="ko-KR" sz="2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fontAlgn="base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fontAlgn="base">
              <a:buFont typeface="+mj-lt"/>
              <a:buAutoNum type="arabicPeriod"/>
            </a:pPr>
            <a:endParaRPr lang="en-US" altLang="ko-KR" sz="2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fontAlgn="base">
              <a:buFont typeface="+mj-lt"/>
              <a:buAutoNum type="arabicPeriod"/>
            </a:pPr>
            <a:endParaRPr lang="ko-KR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살 제거하여 사용하기로함</a:t>
            </a:r>
            <a:r>
              <a:rPr lang="en-US" altLang="ko-KR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!!</a:t>
            </a:r>
            <a:endParaRPr lang="ko-KR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5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전처리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3760" y="1273978"/>
            <a:ext cx="31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67C7E"/>
                </a:solidFill>
              </a:rPr>
              <a:t>1) </a:t>
            </a:r>
            <a:r>
              <a:rPr lang="ko-KR" altLang="en-US" sz="2400" dirty="0" err="1">
                <a:solidFill>
                  <a:srgbClr val="067C7E"/>
                </a:solidFill>
              </a:rPr>
              <a:t>결측치</a:t>
            </a:r>
            <a:r>
              <a:rPr lang="en-US" altLang="ko-KR" sz="2400" dirty="0">
                <a:solidFill>
                  <a:srgbClr val="067C7E"/>
                </a:solidFill>
              </a:rPr>
              <a:t>/</a:t>
            </a:r>
            <a:r>
              <a:rPr lang="ko-KR" altLang="en-US" sz="2400" dirty="0">
                <a:solidFill>
                  <a:srgbClr val="067C7E"/>
                </a:solidFill>
              </a:rPr>
              <a:t>이상치 처리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180" y="1677225"/>
            <a:ext cx="542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67C7E"/>
                </a:solidFill>
              </a:rPr>
              <a:t>RevolvingUtilizationOfUnsecuredLines</a:t>
            </a:r>
            <a:r>
              <a:rPr lang="en-US" altLang="ko-KR" dirty="0">
                <a:solidFill>
                  <a:srgbClr val="067C7E"/>
                </a:solidFill>
              </a:rPr>
              <a:t> </a:t>
            </a:r>
            <a:r>
              <a:rPr lang="ko-KR" altLang="en-US" dirty="0">
                <a:solidFill>
                  <a:srgbClr val="067C7E"/>
                </a:solidFill>
              </a:rPr>
              <a:t>이상치 처리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67179" y="2311305"/>
            <a:ext cx="621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전처리 전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RevolvingUtilizationOfUnsecuredLines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countplot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sz="1200" dirty="0"/>
          </a:p>
        </p:txBody>
      </p:sp>
      <p:pic>
        <p:nvPicPr>
          <p:cNvPr id="9218" name="Picture 2" descr="https://lh5.googleusercontent.com/d08hGUpgzFYjPGe7NzPAV2iUtR-g_2uNrY1d-SvFsxliLssiHPgdvSdjXcI5qcJo4ajP7n_krEJKuPrPeCu_M2--Y7QzDsANHViGKpwjF8ODvdJA6GVskxDdwsR0iDbpaJIw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1" y="2926616"/>
            <a:ext cx="4307197" cy="28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BB89ZtfJ26cQTEdg167v9wtr6ATHhWT90IJXm5E3OFEWcYHLdU_oP8H_LWbZEIBBsds6X7aW8KoTN6pX6y-8ks1zA-nVpSWangSuOT2emaJN9E98GEs6TBB6GFksyVqGjLTU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66" y="2716520"/>
            <a:ext cx="3370654" cy="287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8174075" y="2348975"/>
            <a:ext cx="3837815" cy="3866819"/>
            <a:chOff x="7360318" y="2629530"/>
            <a:chExt cx="3307682" cy="3866819"/>
          </a:xfrm>
        </p:grpSpPr>
        <p:sp>
          <p:nvSpPr>
            <p:cNvPr id="8" name="직사각형 7"/>
            <p:cNvSpPr/>
            <p:nvPr/>
          </p:nvSpPr>
          <p:spPr>
            <a:xfrm>
              <a:off x="7360318" y="2629530"/>
              <a:ext cx="33076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할부 채무를 신용 한도의 합으로 나눈 값이므로 </a:t>
              </a:r>
              <a:r>
                <a:rPr lang="en-US" altLang="ko-KR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10000</a:t>
              </a:r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을 넘기 힘들다고 판단</a:t>
              </a:r>
              <a:endPara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360318" y="3991402"/>
              <a:ext cx="28755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이상치 처리 방법 종류</a:t>
              </a:r>
              <a:endParaRPr lang="ko-KR" altLang="en-US" dirty="0"/>
            </a:p>
            <a:p>
              <a:r>
                <a:rPr lang="en-US" altLang="ko-KR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1. </a:t>
              </a:r>
              <a:r>
                <a:rPr lang="ko-KR" altLang="en-US" dirty="0" err="1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단순제거</a:t>
              </a:r>
              <a:endParaRPr lang="ko-KR" altLang="en-US" dirty="0"/>
            </a:p>
            <a:p>
              <a:r>
                <a:rPr lang="en-US" altLang="ko-KR" b="1" dirty="0">
                  <a:solidFill>
                    <a:srgbClr val="FF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2. </a:t>
              </a:r>
              <a:r>
                <a:rPr lang="ko-KR" altLang="en-US" b="1" dirty="0">
                  <a:solidFill>
                    <a:srgbClr val="FF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대푯값 치환</a:t>
              </a:r>
              <a:endParaRPr lang="ko-KR" altLang="en-US" b="1" dirty="0">
                <a:solidFill>
                  <a:srgbClr val="FF0000"/>
                </a:solidFill>
              </a:endParaRPr>
            </a:p>
            <a:p>
              <a:r>
                <a:rPr lang="en-US" altLang="ko-KR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3. </a:t>
              </a:r>
              <a:r>
                <a:rPr lang="ko-KR" altLang="en-US" dirty="0" err="1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통계기반</a:t>
              </a:r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처리 </a:t>
              </a:r>
              <a:r>
                <a:rPr lang="en-US" altLang="ko-KR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: </a:t>
              </a:r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평균값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60318" y="5573019"/>
              <a:ext cx="328394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여기서 대푯값 </a:t>
              </a:r>
              <a:r>
                <a:rPr lang="ko-KR" altLang="en-US" dirty="0" err="1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치환방법을</a:t>
              </a:r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선택하여 </a:t>
              </a:r>
              <a:r>
                <a:rPr lang="en-US" altLang="ko-KR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10000</a:t>
              </a:r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이 넘는 </a:t>
              </a:r>
              <a:r>
                <a:rPr lang="ko-KR" altLang="en-US" dirty="0" err="1">
                  <a:solidFill>
                    <a:srgbClr val="FF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이상치</a:t>
              </a:r>
              <a:r>
                <a:rPr lang="ko-KR" altLang="en-US" dirty="0" err="1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들을</a:t>
              </a:r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</a:t>
              </a:r>
              <a:r>
                <a:rPr lang="en-US" altLang="ko-KR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10000</a:t>
              </a:r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이하의 </a:t>
              </a:r>
              <a:r>
                <a:rPr lang="ko-KR" altLang="en-US" dirty="0" err="1">
                  <a:solidFill>
                    <a:srgbClr val="FF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상한값</a:t>
              </a:r>
              <a:r>
                <a:rPr lang="ko-KR" altLang="en-US" dirty="0" err="1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으로</a:t>
              </a:r>
              <a:r>
                <a:rPr lang="ko-KR" altLang="en-US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 치환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6506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전처리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2807" y="1232278"/>
            <a:ext cx="436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67C7E"/>
                </a:solidFill>
              </a:rPr>
              <a:t>2) </a:t>
            </a:r>
            <a:r>
              <a:rPr lang="ko-KR" altLang="en-US" sz="2400" dirty="0">
                <a:solidFill>
                  <a:srgbClr val="067C7E"/>
                </a:solidFill>
              </a:rPr>
              <a:t>상관관계가 높은 변수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6568" y="1603588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67C7E"/>
                </a:solidFill>
              </a:rPr>
              <a:t>NumberOfTimes</a:t>
            </a:r>
            <a:r>
              <a:rPr lang="en-US" altLang="ko-KR" dirty="0">
                <a:solidFill>
                  <a:srgbClr val="067C7E"/>
                </a:solidFill>
              </a:rPr>
              <a:t> 'X' </a:t>
            </a:r>
            <a:r>
              <a:rPr lang="en-US" altLang="ko-KR" dirty="0" err="1">
                <a:solidFill>
                  <a:srgbClr val="067C7E"/>
                </a:solidFill>
              </a:rPr>
              <a:t>DaysLate</a:t>
            </a:r>
            <a:endParaRPr lang="en-US" altLang="ko-KR" dirty="0">
              <a:solidFill>
                <a:srgbClr val="067C7E"/>
              </a:solidFill>
            </a:endParaRPr>
          </a:p>
        </p:txBody>
      </p:sp>
      <p:pic>
        <p:nvPicPr>
          <p:cNvPr id="7170" name="Picture 2" descr="스크린샷이(가) 표시된 사진&#10;&#10;자동 생성된 설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5" y="1972920"/>
            <a:ext cx="6073189" cy="48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3912528" y="3505040"/>
            <a:ext cx="285620" cy="2797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908840" y="3857513"/>
            <a:ext cx="285620" cy="2797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812122" y="3857512"/>
            <a:ext cx="285620" cy="2797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47667" y="2258408"/>
            <a:ext cx="5244333" cy="393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&lt;&lt;3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 변수 연관성 발견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&gt;&gt;</a:t>
            </a:r>
            <a:endParaRPr lang="ko-KR" altLang="en-US" dirty="0"/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NumberOfTime60-89DaysPastDueNotWorse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NumberOfTime30-59DaysPastDueNotWorse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NumberOfTimes90DaysLate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경우의 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&gt;&gt;</a:t>
            </a:r>
            <a:endParaRPr lang="ko-KR" altLang="en-US" dirty="0"/>
          </a:p>
          <a:p>
            <a:pPr fontAlgn="base">
              <a:spcBef>
                <a:spcPts val="1000"/>
              </a:spcBef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대표값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(NumberOfTimes90DaysLate)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 데이터 합</a:t>
            </a:r>
            <a:endParaRPr lang="ko-KR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그대로</a:t>
            </a:r>
            <a:endParaRPr lang="ko-KR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347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전처리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2185" y="1384180"/>
            <a:ext cx="677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67C7E"/>
                </a:solidFill>
              </a:rPr>
              <a:t>월 수입</a:t>
            </a:r>
            <a:r>
              <a:rPr lang="en-US" altLang="ko-KR" sz="2400" dirty="0">
                <a:solidFill>
                  <a:srgbClr val="067C7E"/>
                </a:solidFill>
              </a:rPr>
              <a:t>, </a:t>
            </a:r>
            <a:r>
              <a:rPr lang="ko-KR" altLang="en-US" sz="2400" dirty="0">
                <a:solidFill>
                  <a:srgbClr val="067C7E"/>
                </a:solidFill>
              </a:rPr>
              <a:t>부채</a:t>
            </a:r>
            <a:r>
              <a:rPr lang="en-US" altLang="ko-KR" sz="2400" dirty="0">
                <a:solidFill>
                  <a:srgbClr val="067C7E"/>
                </a:solidFill>
              </a:rPr>
              <a:t>, X-day </a:t>
            </a:r>
            <a:r>
              <a:rPr lang="ko-KR" altLang="en-US" sz="2400" dirty="0">
                <a:solidFill>
                  <a:srgbClr val="067C7E"/>
                </a:solidFill>
              </a:rPr>
              <a:t>변수로 </a:t>
            </a:r>
            <a:r>
              <a:rPr lang="en-US" altLang="ko-KR" sz="2400" dirty="0">
                <a:solidFill>
                  <a:srgbClr val="067C7E"/>
                </a:solidFill>
              </a:rPr>
              <a:t>6</a:t>
            </a:r>
            <a:r>
              <a:rPr lang="ko-KR" altLang="en-US" sz="2400" dirty="0">
                <a:solidFill>
                  <a:srgbClr val="067C7E"/>
                </a:solidFill>
              </a:rPr>
              <a:t>개의 경우의 수 생성</a:t>
            </a:r>
            <a:r>
              <a:rPr lang="ko-KR" altLang="en-US" dirty="0">
                <a:solidFill>
                  <a:srgbClr val="067C7E"/>
                </a:solidFill>
              </a:rPr>
              <a:t> 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98448" y="1845845"/>
            <a:ext cx="9966959" cy="4628107"/>
            <a:chOff x="2130826" y="2125204"/>
            <a:chExt cx="7745148" cy="3269613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414052" y="3725494"/>
              <a:ext cx="7363896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눈물 방울 5"/>
            <p:cNvSpPr/>
            <p:nvPr/>
          </p:nvSpPr>
          <p:spPr>
            <a:xfrm rot="19059099">
              <a:off x="3476255" y="4112101"/>
              <a:ext cx="1256216" cy="1282715"/>
            </a:xfrm>
            <a:prstGeom prst="teardrop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눈물 방울 8"/>
            <p:cNvSpPr/>
            <p:nvPr/>
          </p:nvSpPr>
          <p:spPr>
            <a:xfrm rot="8100000">
              <a:off x="2363610" y="2129367"/>
              <a:ext cx="1229422" cy="1201365"/>
            </a:xfrm>
            <a:prstGeom prst="teardrop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279698" y="3657480"/>
              <a:ext cx="136035" cy="136035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055340" y="3652289"/>
              <a:ext cx="136035" cy="136035"/>
            </a:xfrm>
            <a:prstGeom prst="ellipse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00386" y="3657480"/>
              <a:ext cx="136035" cy="136035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635614" y="3657479"/>
              <a:ext cx="136035" cy="136035"/>
            </a:xfrm>
            <a:prstGeom prst="ellipse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911152" y="3657481"/>
              <a:ext cx="136035" cy="136035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23549" y="2570185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2013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endParaRPr lang="ko-KR" altLang="en-US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30826" y="2456938"/>
              <a:ext cx="1675153" cy="5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median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2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삭제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66782" y="4219661"/>
              <a:ext cx="1275162" cy="1067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제거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3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합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9190266" y="3661642"/>
              <a:ext cx="136035" cy="136035"/>
            </a:xfrm>
            <a:prstGeom prst="ellipse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눈물 방울 33"/>
            <p:cNvSpPr/>
            <p:nvPr/>
          </p:nvSpPr>
          <p:spPr>
            <a:xfrm rot="8100000">
              <a:off x="4733029" y="2125204"/>
              <a:ext cx="1229422" cy="1201365"/>
            </a:xfrm>
            <a:prstGeom prst="teardrop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00245" y="2452775"/>
              <a:ext cx="1675153" cy="5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median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눈물 방울 35"/>
            <p:cNvSpPr/>
            <p:nvPr/>
          </p:nvSpPr>
          <p:spPr>
            <a:xfrm rot="8100000">
              <a:off x="7371317" y="2134556"/>
              <a:ext cx="1229422" cy="1201365"/>
            </a:xfrm>
            <a:prstGeom prst="teardrop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138533" y="2462127"/>
              <a:ext cx="1675153" cy="5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눈물 방울 39"/>
            <p:cNvSpPr/>
            <p:nvPr/>
          </p:nvSpPr>
          <p:spPr>
            <a:xfrm rot="19059099">
              <a:off x="6049820" y="4112101"/>
              <a:ext cx="1256216" cy="1282715"/>
            </a:xfrm>
            <a:prstGeom prst="teardrop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40347" y="4219661"/>
              <a:ext cx="1275162" cy="1067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제거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5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초과 제거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눈물 방울 41"/>
            <p:cNvSpPr/>
            <p:nvPr/>
          </p:nvSpPr>
          <p:spPr>
            <a:xfrm rot="19059099">
              <a:off x="8610285" y="4112102"/>
              <a:ext cx="1256216" cy="1282715"/>
            </a:xfrm>
            <a:prstGeom prst="teardrop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600812" y="4219662"/>
              <a:ext cx="1275162" cy="1067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제거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5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초과 제거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3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합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16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4FAA50-E342-4079-B774-71F5C07FDD14}"/>
              </a:ext>
            </a:extLst>
          </p:cNvPr>
          <p:cNvSpPr/>
          <p:nvPr/>
        </p:nvSpPr>
        <p:spPr>
          <a:xfrm>
            <a:off x="2393577" y="2967335"/>
            <a:ext cx="753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6.</a:t>
            </a:r>
            <a:r>
              <a:rPr lang="ko-KR" altLang="en-US" sz="3200" dirty="0" err="1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분석과정</a:t>
            </a:r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: </a:t>
            </a:r>
            <a:r>
              <a:rPr lang="ko-KR" altLang="en-US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085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 err="1"/>
              <a:t>분석과정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94996" y="1332644"/>
            <a:ext cx="348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67C7E"/>
                </a:solidFill>
              </a:rPr>
              <a:t>GradientBoostingClassifier</a:t>
            </a:r>
            <a:endParaRPr lang="ko-KR" altLang="en-US" dirty="0">
              <a:solidFill>
                <a:srgbClr val="067C7E"/>
              </a:solidFill>
            </a:endParaRPr>
          </a:p>
        </p:txBody>
      </p:sp>
      <p:pic>
        <p:nvPicPr>
          <p:cNvPr id="25" name="Google Shape;3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96" y="1982716"/>
            <a:ext cx="8598408" cy="4464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848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 err="1"/>
              <a:t>분석과정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0201" y="1347604"/>
            <a:ext cx="43380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400" dirty="0">
                <a:solidFill>
                  <a:srgbClr val="067C7E"/>
                </a:solidFill>
              </a:rPr>
              <a:t>검증 </a:t>
            </a:r>
            <a:r>
              <a:rPr lang="en-US" altLang="ko-KR" sz="2400" dirty="0">
                <a:solidFill>
                  <a:srgbClr val="067C7E"/>
                </a:solidFill>
              </a:rPr>
              <a:t>: </a:t>
            </a:r>
            <a:r>
              <a:rPr lang="ko-KR" altLang="en-US" dirty="0">
                <a:solidFill>
                  <a:srgbClr val="067C7E"/>
                </a:solidFill>
              </a:rPr>
              <a:t> </a:t>
            </a:r>
            <a:r>
              <a:rPr lang="en-US" alt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StratifiedKfold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(10-Fold)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결과값</a:t>
            </a:r>
          </a:p>
          <a:p>
            <a:r>
              <a:rPr lang="ko-KR" altLang="en-US" dirty="0">
                <a:solidFill>
                  <a:srgbClr val="067C7E"/>
                </a:solidFill>
              </a:rPr>
              <a:t>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98448" y="1845845"/>
            <a:ext cx="9966959" cy="4628107"/>
            <a:chOff x="2130826" y="2125204"/>
            <a:chExt cx="7745148" cy="3269613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414052" y="3725494"/>
              <a:ext cx="7363896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눈물 방울 5"/>
            <p:cNvSpPr/>
            <p:nvPr/>
          </p:nvSpPr>
          <p:spPr>
            <a:xfrm rot="19059099">
              <a:off x="3476255" y="4112101"/>
              <a:ext cx="1256216" cy="1282715"/>
            </a:xfrm>
            <a:prstGeom prst="teardrop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눈물 방울 8"/>
            <p:cNvSpPr/>
            <p:nvPr/>
          </p:nvSpPr>
          <p:spPr>
            <a:xfrm rot="8100000">
              <a:off x="2363610" y="2129367"/>
              <a:ext cx="1229422" cy="1201365"/>
            </a:xfrm>
            <a:prstGeom prst="teardrop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279698" y="3657480"/>
              <a:ext cx="136035" cy="136035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055340" y="3652289"/>
              <a:ext cx="136035" cy="136035"/>
            </a:xfrm>
            <a:prstGeom prst="ellipse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00386" y="3657480"/>
              <a:ext cx="136035" cy="136035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635614" y="3657479"/>
              <a:ext cx="136035" cy="136035"/>
            </a:xfrm>
            <a:prstGeom prst="ellipse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911152" y="3657481"/>
              <a:ext cx="136035" cy="136035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23549" y="2570185"/>
              <a:ext cx="949938" cy="55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2013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endParaRPr lang="ko-KR" altLang="en-US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30826" y="2456938"/>
              <a:ext cx="1675153" cy="5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median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2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삭제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66782" y="4219661"/>
              <a:ext cx="1275162" cy="1067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제거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3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합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9190266" y="3661642"/>
              <a:ext cx="136035" cy="136035"/>
            </a:xfrm>
            <a:prstGeom prst="ellipse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눈물 방울 33"/>
            <p:cNvSpPr/>
            <p:nvPr/>
          </p:nvSpPr>
          <p:spPr>
            <a:xfrm rot="8100000">
              <a:off x="4733029" y="2125204"/>
              <a:ext cx="1229422" cy="1201365"/>
            </a:xfrm>
            <a:prstGeom prst="teardrop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00245" y="2452775"/>
              <a:ext cx="1675153" cy="5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median</a:t>
              </a: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눈물 방울 35"/>
            <p:cNvSpPr/>
            <p:nvPr/>
          </p:nvSpPr>
          <p:spPr>
            <a:xfrm rot="8100000">
              <a:off x="7371317" y="2134556"/>
              <a:ext cx="1229422" cy="1201365"/>
            </a:xfrm>
            <a:prstGeom prst="teardrop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138533" y="2462127"/>
              <a:ext cx="1675153" cy="5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눈물 방울 39"/>
            <p:cNvSpPr/>
            <p:nvPr/>
          </p:nvSpPr>
          <p:spPr>
            <a:xfrm rot="19059099">
              <a:off x="6049820" y="4112101"/>
              <a:ext cx="1256216" cy="1282715"/>
            </a:xfrm>
            <a:prstGeom prst="teardrop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40347" y="4219661"/>
              <a:ext cx="1275162" cy="1067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제거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5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초과 제거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그대로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눈물 방울 41"/>
            <p:cNvSpPr/>
            <p:nvPr/>
          </p:nvSpPr>
          <p:spPr>
            <a:xfrm rot="19059099">
              <a:off x="8610285" y="4112102"/>
              <a:ext cx="1256216" cy="1282715"/>
            </a:xfrm>
            <a:prstGeom prst="teardrop">
              <a:avLst/>
            </a:prstGeom>
            <a:solidFill>
              <a:srgbClr val="06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600812" y="4219662"/>
              <a:ext cx="1275162" cy="1067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월수입 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제거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부채</a:t>
              </a: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5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초과 제거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day : 3</a:t>
              </a:r>
              <a:r>
                <a:rPr lang="ko-KR" altLang="en-US" sz="15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합</a:t>
              </a:r>
              <a:endParaRPr lang="en-US" altLang="ko-KR" sz="15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Google Shape;325;p20"/>
          <p:cNvSpPr/>
          <p:nvPr/>
        </p:nvSpPr>
        <p:spPr>
          <a:xfrm>
            <a:off x="4277600" y="1746850"/>
            <a:ext cx="2331981" cy="2211753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6048" y="3068747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0.8633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36786" y="311431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0.8540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0907" y="308335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0.8361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96222" y="593407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0.8520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91714" y="597038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0.8544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09996" y="595285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0.8524</a:t>
            </a:r>
          </a:p>
        </p:txBody>
      </p:sp>
    </p:spTree>
    <p:extLst>
      <p:ext uri="{BB962C8B-B14F-4D97-AF65-F5344CB8AC3E}">
        <p14:creationId xmlns:p14="http://schemas.microsoft.com/office/powerpoint/2010/main" val="371892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4FAA50-E342-4079-B774-71F5C07FDD14}"/>
              </a:ext>
            </a:extLst>
          </p:cNvPr>
          <p:cNvSpPr/>
          <p:nvPr/>
        </p:nvSpPr>
        <p:spPr>
          <a:xfrm>
            <a:off x="3810000" y="2967335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1. </a:t>
            </a:r>
            <a:r>
              <a:rPr lang="ko-KR" altLang="en-US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주제 선정 배경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289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 err="1"/>
              <a:t>분석과정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결과분석</a:t>
            </a:r>
          </a:p>
        </p:txBody>
      </p:sp>
      <p:sp>
        <p:nvSpPr>
          <p:cNvPr id="33" name="Google Shape;331;p2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65100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1800" dirty="0"/>
              <a:t>월수입 </a:t>
            </a:r>
            <a:r>
              <a:rPr lang="en-US" altLang="ko-KR" sz="1800" dirty="0"/>
              <a:t>: median</a:t>
            </a:r>
            <a:endParaRPr lang="ko-KR" altLang="en-US" sz="1800" dirty="0"/>
          </a:p>
          <a:p>
            <a:pPr indent="-165100">
              <a:buClr>
                <a:schemeClr val="dk1"/>
              </a:buClr>
              <a:buSzPts val="1800"/>
            </a:pPr>
            <a:r>
              <a:rPr lang="ko-KR" altLang="en-US" sz="1800" dirty="0"/>
              <a:t>부채 </a:t>
            </a:r>
            <a:r>
              <a:rPr lang="en-US" altLang="ko-KR" sz="1800" dirty="0"/>
              <a:t>: </a:t>
            </a:r>
            <a:r>
              <a:rPr lang="ko-KR" altLang="en-US" sz="1800" dirty="0"/>
              <a:t>그대로</a:t>
            </a:r>
          </a:p>
          <a:p>
            <a:pPr indent="-165100">
              <a:buClr>
                <a:schemeClr val="dk1"/>
              </a:buClr>
              <a:buSzPts val="1800"/>
            </a:pPr>
            <a:r>
              <a:rPr lang="en-US" altLang="ko-KR" sz="1800" dirty="0"/>
              <a:t>X</a:t>
            </a:r>
            <a:r>
              <a:rPr lang="ko-KR" altLang="en-US" sz="1800" dirty="0"/>
              <a:t> </a:t>
            </a:r>
            <a:r>
              <a:rPr lang="en-US" altLang="ko-KR" sz="1800" dirty="0"/>
              <a:t>day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그대로</a:t>
            </a:r>
          </a:p>
          <a:p>
            <a:pPr indent="-5080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ko-KR" altLang="en-US" sz="1800" dirty="0"/>
          </a:p>
          <a:p>
            <a:pPr indent="-165100">
              <a:buClr>
                <a:schemeClr val="dk1"/>
              </a:buClr>
              <a:buSzPts val="1800"/>
            </a:pPr>
            <a:r>
              <a:rPr lang="en-US" altLang="ko-KR" sz="1800" dirty="0"/>
              <a:t>0.8633 </a:t>
            </a:r>
            <a:r>
              <a:rPr lang="ko-KR" altLang="en-US" sz="1800" dirty="0"/>
              <a:t>으로 </a:t>
            </a:r>
            <a:r>
              <a:rPr lang="en-US" altLang="ko-KR" sz="1800" dirty="0"/>
              <a:t>best</a:t>
            </a:r>
            <a:endParaRPr lang="ko-KR" altLang="en-US" sz="1800" dirty="0"/>
          </a:p>
          <a:p>
            <a:pPr indent="-5080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38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4726275"/>
            <a:ext cx="11485799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681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4FAA50-E342-4079-B774-71F5C07FDD14}"/>
              </a:ext>
            </a:extLst>
          </p:cNvPr>
          <p:cNvSpPr/>
          <p:nvPr/>
        </p:nvSpPr>
        <p:spPr>
          <a:xfrm>
            <a:off x="2393577" y="2967335"/>
            <a:ext cx="753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7. </a:t>
            </a:r>
            <a:r>
              <a:rPr lang="ko-KR" altLang="en-US" sz="3200" dirty="0" err="1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인사이트</a:t>
            </a:r>
            <a:r>
              <a:rPr lang="ko-KR" altLang="en-US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 도출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536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인사이트</a:t>
            </a:r>
            <a:r>
              <a:rPr lang="ko-KR" altLang="en-US" dirty="0"/>
              <a:t> 도출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7962" y="1380840"/>
            <a:ext cx="78408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000" dirty="0"/>
              <a:t>&lt;&lt; 자가 신용 정보 평가 모델 &gt;&gt;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5600" y="1027906"/>
            <a:ext cx="4832114" cy="6095261"/>
            <a:chOff x="4311886" y="-1231671"/>
            <a:chExt cx="4832114" cy="6095261"/>
          </a:xfrm>
        </p:grpSpPr>
        <p:pic>
          <p:nvPicPr>
            <p:cNvPr id="7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626104" y="302677"/>
              <a:ext cx="2144193" cy="974633"/>
            </a:xfrm>
            <a:prstGeom prst="rect">
              <a:avLst/>
            </a:prstGeom>
          </p:spPr>
        </p:pic>
        <p:pic>
          <p:nvPicPr>
            <p:cNvPr id="8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455722" y="2354610"/>
              <a:ext cx="2314575" cy="895350"/>
            </a:xfrm>
            <a:prstGeom prst="rect">
              <a:avLst/>
            </a:prstGeom>
          </p:spPr>
        </p:pic>
        <p:pic>
          <p:nvPicPr>
            <p:cNvPr id="9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412325" y="1425435"/>
              <a:ext cx="2571750" cy="781050"/>
            </a:xfrm>
            <a:prstGeom prst="rect">
              <a:avLst/>
            </a:prstGeom>
          </p:spPr>
        </p:pic>
        <p:sp>
          <p:nvSpPr>
            <p:cNvPr id="10" name="곱하기 기호 10"/>
            <p:cNvSpPr/>
            <p:nvPr/>
          </p:nvSpPr>
          <p:spPr>
            <a:xfrm>
              <a:off x="4311886" y="-1231671"/>
              <a:ext cx="4832114" cy="6095261"/>
            </a:xfrm>
            <a:prstGeom prst="mathMultiply">
              <a:avLst>
                <a:gd name="adj1" fmla="val 23520"/>
              </a:avLst>
            </a:prstGeom>
            <a:solidFill>
              <a:srgbClr val="FF0000">
                <a:alpha val="59000"/>
              </a:srgbClr>
            </a:solidFill>
            <a:ln algn="ctr">
              <a:solidFill>
                <a:srgbClr val="FF0000">
                  <a:alpha val="46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직사각형 1"/>
          <p:cNvSpPr/>
          <p:nvPr/>
        </p:nvSpPr>
        <p:spPr>
          <a:xfrm>
            <a:off x="3669238" y="2084576"/>
            <a:ext cx="9203039" cy="3577895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/>
                </a:solidFill>
              </a:rPr>
              <a:t>기존 자가 신용 평가 </a:t>
            </a:r>
            <a:r>
              <a:rPr lang="ko-KR" altLang="en-US" sz="2400" dirty="0" err="1">
                <a:solidFill>
                  <a:schemeClr val="tx1"/>
                </a:solidFill>
              </a:rPr>
              <a:t>어플은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2400" dirty="0">
                <a:solidFill>
                  <a:schemeClr val="tx1"/>
                </a:solidFill>
              </a:rPr>
              <a:t>금융 정보 등록 필요</a:t>
            </a:r>
          </a:p>
          <a:p>
            <a:pPr algn="ctr">
              <a:defRPr lang="ko-KR" altLang="en-US"/>
            </a:pPr>
            <a:endParaRPr lang="en-US" altLang="ko-KR" sz="24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tx1"/>
                </a:solidFill>
              </a:rPr>
              <a:t>=&gt; </a:t>
            </a:r>
            <a:r>
              <a:rPr lang="ko-KR" altLang="en-US" sz="2400" dirty="0">
                <a:solidFill>
                  <a:schemeClr val="tx1"/>
                </a:solidFill>
              </a:rPr>
              <a:t>개인정보 걱정없이 스스로 신용 평가를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511922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인사이트</a:t>
            </a:r>
            <a:r>
              <a:rPr lang="ko-KR" altLang="en-US" dirty="0"/>
              <a:t> 도출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7962" y="1380840"/>
            <a:ext cx="78408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000" dirty="0"/>
              <a:t>&lt;&lt; </a:t>
            </a:r>
            <a:r>
              <a:rPr lang="ko-KR" altLang="en-US" sz="3000" dirty="0" err="1"/>
              <a:t>비금융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대체정보</a:t>
            </a:r>
            <a:r>
              <a:rPr lang="ko-KR" altLang="en-US" sz="3000" dirty="0"/>
              <a:t> 활용&gt;&gt;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4831" y="1934838"/>
            <a:ext cx="8507835" cy="10761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7282131">
            <a:off x="3352157" y="3391779"/>
            <a:ext cx="1261285" cy="5201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29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886188">
            <a:off x="7153895" y="3391779"/>
            <a:ext cx="1261285" cy="5201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29F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50347" y="4268888"/>
            <a:ext cx="2869750" cy="231437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700186" y="4263212"/>
            <a:ext cx="3163774" cy="2348471"/>
            <a:chOff x="4853687" y="4095658"/>
            <a:chExt cx="2235378" cy="210182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892390" y="4171100"/>
              <a:ext cx="505726" cy="68135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697734" y="4095658"/>
              <a:ext cx="881453" cy="115583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853687" y="4953410"/>
              <a:ext cx="865615" cy="124407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360455" y="4973541"/>
              <a:ext cx="728610" cy="1085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48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인사이트</a:t>
            </a:r>
            <a:r>
              <a:rPr lang="ko-KR" altLang="en-US" dirty="0"/>
              <a:t> 도출</a:t>
            </a:r>
            <a:r>
              <a:rPr lang="en-US" altLang="ko-KR" dirty="0"/>
              <a:t>(3,4)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62997" y="1471910"/>
            <a:ext cx="1078507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 dirty="0"/>
              <a:t>- 빚이 적을수록 오픈 </a:t>
            </a:r>
            <a:r>
              <a:rPr lang="ko-KR" altLang="en-US" sz="2800" dirty="0" err="1"/>
              <a:t>대출수와</a:t>
            </a:r>
            <a:r>
              <a:rPr lang="ko-KR" altLang="en-US" sz="2800" dirty="0"/>
              <a:t> 부동산 </a:t>
            </a:r>
            <a:r>
              <a:rPr lang="ko-KR" altLang="en-US" sz="2800" dirty="0" err="1"/>
              <a:t>대출수가</a:t>
            </a:r>
            <a:r>
              <a:rPr lang="ko-KR" altLang="en-US" sz="2800" dirty="0"/>
              <a:t> 많은데 잘 </a:t>
            </a:r>
            <a:r>
              <a:rPr lang="ko-KR" altLang="en-US" sz="2800" dirty="0" err="1"/>
              <a:t>갚지않음</a:t>
            </a:r>
            <a:endParaRPr lang="ko-KR" altLang="en-US" sz="2800" dirty="0"/>
          </a:p>
          <a:p>
            <a:pPr>
              <a:defRPr lang="ko-KR" altLang="en-US"/>
            </a:pPr>
            <a:endParaRPr lang="ko-KR" altLang="en-US" sz="1800" dirty="0"/>
          </a:p>
          <a:p>
            <a:pPr>
              <a:defRPr lang="ko-KR" altLang="en-US"/>
            </a:pPr>
            <a:r>
              <a:rPr lang="ko-KR" altLang="en-US" dirty="0"/>
              <a:t>  =&gt; 향후 엄청난 빚을 </a:t>
            </a:r>
            <a:r>
              <a:rPr lang="ko-KR" altLang="en-US" dirty="0" err="1"/>
              <a:t>질수있기</a:t>
            </a:r>
            <a:r>
              <a:rPr lang="ko-KR" altLang="en-US" dirty="0"/>
              <a:t> 때문에 고위험군으로 분류하여 관리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sz="2800" dirty="0"/>
              <a:t>- 개인사업자 또는 중소기업의 경우, 무분별한 대출을 통한 투자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  =&gt; 수익성 악화 / 부채 비율 증가/ 채무상환불능으로 이어질 가능성 높아져 신용이 떨어질 수 있음 =&gt; 적정선의 현금 유동성 확보 고려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0304" y="2546646"/>
            <a:ext cx="2269295" cy="233015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5769" y="2531572"/>
            <a:ext cx="2406764" cy="23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4FAA50-E342-4079-B774-71F5C07FDD14}"/>
              </a:ext>
            </a:extLst>
          </p:cNvPr>
          <p:cNvSpPr/>
          <p:nvPr/>
        </p:nvSpPr>
        <p:spPr>
          <a:xfrm>
            <a:off x="2393577" y="2967335"/>
            <a:ext cx="753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8. </a:t>
            </a:r>
            <a:r>
              <a:rPr lang="ko-KR" altLang="en-US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향후 개선방향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3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향후 개선방향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3525" y="5290863"/>
            <a:ext cx="8950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AUC를</a:t>
            </a:r>
            <a:r>
              <a:rPr lang="ko-KR" altLang="en-US"/>
              <a:t> 높이는 데이터(0,1)가 아니라 빌린 금액과 소득, 연체 일수에 비례하여 가중치를 추가하는 모델 개발로 확장 가능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33238" y="1330036"/>
            <a:ext cx="7221081" cy="4193309"/>
            <a:chOff x="1046527" y="1603869"/>
            <a:chExt cx="6747037" cy="4193309"/>
          </a:xfrm>
        </p:grpSpPr>
        <p:sp>
          <p:nvSpPr>
            <p:cNvPr id="8" name="타원 7"/>
            <p:cNvSpPr/>
            <p:nvPr/>
          </p:nvSpPr>
          <p:spPr>
            <a:xfrm>
              <a:off x="1046527" y="1603869"/>
              <a:ext cx="4357497" cy="4193309"/>
            </a:xfrm>
            <a:prstGeom prst="ellipse">
              <a:avLst/>
            </a:prstGeom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21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56" y="2919810"/>
              <a:ext cx="2549559" cy="297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4000" indent="-304800">
                <a:defRPr lang="ko-KR" altLang="en-US"/>
              </a:pPr>
              <a:r>
                <a:rPr lang="ko-KR" altLang="ko-KR" sz="1400" b="1">
                  <a:latin typeface="맑은 고딕"/>
                  <a:ea typeface="맑은 고딕"/>
                  <a:cs typeface="맑은 고딕"/>
                </a:rPr>
                <a:t>NumberOfTimes90DaysLate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9163" y="2239977"/>
              <a:ext cx="3316226" cy="3009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4000" indent="-304800">
                <a:defRPr lang="ko-KR" altLang="en-US"/>
              </a:pPr>
              <a:r>
                <a:rPr lang="ko-KR" altLang="ko-KR" sz="1400" b="1">
                  <a:latin typeface="맑은 고딕"/>
                  <a:ea typeface="맑은 고딕"/>
                  <a:cs typeface="맑은 고딕"/>
                </a:rPr>
                <a:t>NumberOfOpenCreditLinesAndLoans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9421" y="2647918"/>
              <a:ext cx="1517144" cy="293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4000" indent="-304800">
                <a:defRPr lang="ko-KR" altLang="en-US"/>
              </a:pPr>
              <a:r>
                <a:rPr lang="ko-KR" altLang="ko-KR" sz="1400" b="1">
                  <a:latin typeface="맑은 고딕"/>
                  <a:ea typeface="맑은 고딕"/>
                  <a:cs typeface="맑은 고딕"/>
                </a:rPr>
                <a:t>MonthlyIncome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673" y="3200178"/>
              <a:ext cx="1788417" cy="300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4000" indent="-304800">
                <a:defRPr lang="ko-KR" altLang="en-US"/>
              </a:pPr>
              <a:r>
                <a:rPr lang="ko-KR" altLang="ko-KR" sz="1400" b="1">
                  <a:latin typeface="맑은 고딕"/>
                  <a:ea typeface="맑은 고딕"/>
                  <a:cs typeface="맑은 고딕"/>
                </a:rPr>
                <a:t>DebtRatio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9585" y="3841432"/>
              <a:ext cx="4822322" cy="3000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4000" indent="-304800">
                <a:defRPr lang="ko-KR" altLang="en-US"/>
              </a:pPr>
              <a:r>
                <a:rPr lang="ko-KR" altLang="ko-KR" sz="1400" b="1">
                  <a:latin typeface="맑은 고딕"/>
                  <a:ea typeface="맑은 고딕"/>
                  <a:cs typeface="맑은 고딕"/>
                </a:rPr>
                <a:t>NumberOfTime30-59DaysPastDueNotWorse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36596" y="3067209"/>
              <a:ext cx="488444" cy="512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4000" indent="-304800">
                <a:defRPr lang="ko-KR" altLang="en-US"/>
              </a:pPr>
              <a:r>
                <a:rPr lang="ko-KR" altLang="ko-KR" sz="1400" b="1">
                  <a:latin typeface="맑은 고딕"/>
                  <a:ea typeface="맑은 고딕"/>
                  <a:cs typeface="맑은 고딕"/>
                </a:rPr>
                <a:t>age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2319" y="3429000"/>
              <a:ext cx="3403096" cy="293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4000" indent="-304800">
                <a:defRPr lang="ko-KR" altLang="en-US"/>
              </a:pPr>
              <a:r>
                <a:rPr lang="ko-KR" altLang="ko-KR" sz="1400" b="1">
                  <a:latin typeface="맑은 고딕"/>
                  <a:ea typeface="맑은 고딕"/>
                  <a:cs typeface="맑은 고딕"/>
                </a:rPr>
                <a:t>RevolvingUtilizationOfUnsecuredLines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83728" y="4251007"/>
              <a:ext cx="3998179" cy="3000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4000" indent="-304800">
                <a:defRPr lang="ko-KR" altLang="en-US"/>
              </a:pPr>
              <a:r>
                <a:rPr lang="ko-KR" altLang="ko-KR" sz="1400" b="1">
                  <a:latin typeface="맑은 고딕"/>
                  <a:ea typeface="맑은 고딕"/>
                  <a:cs typeface="맑은 고딕"/>
                </a:rPr>
                <a:t>NumberRealEstateLoansOrLines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3880" y="4617720"/>
              <a:ext cx="5220654" cy="295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4000" indent="-304800">
                <a:defRPr lang="ko-KR" altLang="en-US"/>
              </a:pPr>
              <a:r>
                <a:rPr lang="ko-KR" altLang="ko-KR" sz="1400" b="1">
                  <a:latin typeface="맑은 고딕"/>
                  <a:ea typeface="맑은 고딕"/>
                  <a:cs typeface="맑은 고딕"/>
                </a:rPr>
                <a:t>NumberOfTime60-89DaysPastDueNotWorse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2910" y="5013198"/>
              <a:ext cx="5220654" cy="299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4000" indent="-304800">
                <a:defRPr lang="ko-KR" altLang="en-US"/>
              </a:pPr>
              <a:r>
                <a:rPr lang="ko-KR" altLang="ko-KR" sz="1400" b="1">
                  <a:latin typeface="맑은 고딕"/>
                  <a:ea typeface="맑은 고딕"/>
                  <a:cs typeface="맑은 고딕"/>
                </a:rPr>
                <a:t>NumberOfDependents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4664" y="3163359"/>
            <a:ext cx="2964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금융데이터 외의 데이터를 활용하여 정확도를 높이자. 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6630727" y="3163359"/>
            <a:ext cx="558236" cy="4221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6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주제 선정 배경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044898" y="1816768"/>
            <a:ext cx="6472989" cy="481264"/>
          </a:xfrm>
          <a:prstGeom prst="roundRect">
            <a:avLst/>
          </a:prstGeom>
          <a:solidFill>
            <a:srgbClr val="2CA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대출이 될까</a:t>
            </a:r>
            <a:r>
              <a:rPr lang="en-US" altLang="ko-KR" sz="1600" dirty="0"/>
              <a:t>? </a:t>
            </a:r>
            <a:r>
              <a:rPr lang="ko-KR" altLang="en-US" sz="1600" dirty="0"/>
              <a:t>안될까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4898" y="2643620"/>
            <a:ext cx="6472989" cy="481264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금융권은 대출</a:t>
            </a:r>
            <a:r>
              <a:rPr lang="en-US" altLang="ko-KR" sz="1600" dirty="0"/>
              <a:t>, </a:t>
            </a:r>
            <a:r>
              <a:rPr lang="ko-KR" altLang="en-US" sz="1600" dirty="0"/>
              <a:t>이자 등의 </a:t>
            </a:r>
            <a:r>
              <a:rPr lang="ko-KR" altLang="en-US" sz="1600" dirty="0" err="1"/>
              <a:t>여신사업이</a:t>
            </a:r>
            <a:r>
              <a:rPr lang="ko-KR" altLang="en-US" sz="1600" dirty="0"/>
              <a:t> 핵심 </a:t>
            </a:r>
            <a:r>
              <a:rPr lang="ko-KR" altLang="en-US" sz="1600" dirty="0" err="1"/>
              <a:t>수익원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97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56A0408-27AF-4C7D-92FC-3BFCC8BFC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7" t="43288" r="-460"/>
          <a:stretch/>
        </p:blipFill>
        <p:spPr>
          <a:xfrm>
            <a:off x="2617498" y="2105566"/>
            <a:ext cx="6860731" cy="328951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주제 선정 배경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508" y="12270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67C7E"/>
                </a:solidFill>
              </a:rPr>
              <a:t>관련 기사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EAAA0-DACD-44A7-9BE6-FFE6CE39B34F}"/>
              </a:ext>
            </a:extLst>
          </p:cNvPr>
          <p:cNvSpPr/>
          <p:nvPr/>
        </p:nvSpPr>
        <p:spPr>
          <a:xfrm>
            <a:off x="2857718" y="1756294"/>
            <a:ext cx="6201967" cy="4344079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88DA46-8ADD-4048-A99B-CCB9B1CD92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60941" y="4956075"/>
            <a:ext cx="3713165" cy="4026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7873FD-0737-4B8F-B241-DB39D7CF73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98925">
            <a:off x="2833968" y="4106677"/>
            <a:ext cx="5196940" cy="581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D41D33-53DA-4283-8722-06D8E94FC4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141029">
            <a:off x="3580911" y="3030618"/>
            <a:ext cx="4801764" cy="3951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B1E4D0-1830-4AB1-9D74-239540BFE9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51220" y="3853351"/>
            <a:ext cx="3653516" cy="2982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9714998-3F88-4B5D-84CC-A1CAD5761A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20067669">
            <a:off x="3631515" y="4243730"/>
            <a:ext cx="2989918" cy="3355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7B607C5-D53A-4EC8-BFDC-7FD9C6B37A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220589" y="2634599"/>
            <a:ext cx="3653516" cy="29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9912" y="3102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주제 선정 배경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044898" y="1816768"/>
            <a:ext cx="6472989" cy="481264"/>
          </a:xfrm>
          <a:prstGeom prst="roundRect">
            <a:avLst/>
          </a:prstGeom>
          <a:solidFill>
            <a:srgbClr val="2CA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대출이 될까</a:t>
            </a:r>
            <a:r>
              <a:rPr lang="en-US" altLang="ko-KR" sz="1600" dirty="0"/>
              <a:t>? </a:t>
            </a:r>
            <a:r>
              <a:rPr lang="ko-KR" altLang="en-US" sz="1600" dirty="0"/>
              <a:t>안될까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4898" y="2643620"/>
            <a:ext cx="6472989" cy="481264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금융권은 대출</a:t>
            </a:r>
            <a:r>
              <a:rPr lang="en-US" altLang="ko-KR" sz="1600" dirty="0"/>
              <a:t>, </a:t>
            </a:r>
            <a:r>
              <a:rPr lang="ko-KR" altLang="en-US" sz="1600" dirty="0"/>
              <a:t>이자 등의 </a:t>
            </a:r>
            <a:r>
              <a:rPr lang="ko-KR" altLang="en-US" sz="1600" dirty="0" err="1"/>
              <a:t>여신사업이</a:t>
            </a:r>
            <a:r>
              <a:rPr lang="ko-KR" altLang="en-US" sz="1600" dirty="0"/>
              <a:t> 핵심 </a:t>
            </a:r>
            <a:r>
              <a:rPr lang="ko-KR" altLang="en-US" sz="1600" dirty="0" err="1"/>
              <a:t>수익원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44898" y="3470472"/>
            <a:ext cx="6472989" cy="481264"/>
          </a:xfrm>
          <a:prstGeom prst="roundRect">
            <a:avLst/>
          </a:prstGeom>
          <a:solidFill>
            <a:srgbClr val="2CA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돈을 갚을 능력이 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44898" y="4297325"/>
            <a:ext cx="6472989" cy="481264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꾸준히 상환을 해왔는가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44898" y="5128530"/>
            <a:ext cx="6472989" cy="481264"/>
          </a:xfrm>
          <a:prstGeom prst="roundRect">
            <a:avLst/>
          </a:prstGeom>
          <a:solidFill>
            <a:srgbClr val="2CA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신용평가를 예측하는 모델을 만들자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621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4FAA50-E342-4079-B774-71F5C07FDD14}"/>
              </a:ext>
            </a:extLst>
          </p:cNvPr>
          <p:cNvSpPr/>
          <p:nvPr/>
        </p:nvSpPr>
        <p:spPr>
          <a:xfrm>
            <a:off x="3810000" y="2967335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2. </a:t>
            </a:r>
            <a:r>
              <a:rPr lang="ko-KR" altLang="en-US" sz="3200" dirty="0">
                <a:solidFill>
                  <a:srgbClr val="067C7E"/>
                </a:solidFill>
                <a:latin typeface="나눔바른고딕"/>
                <a:ea typeface="Malgun Gothic" panose="020B0503020000020004" pitchFamily="50" charset="-127"/>
              </a:rPr>
              <a:t>데이터 출처 및 설명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0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95300" y="358033"/>
            <a:ext cx="7886700" cy="82307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출처 및 설명</a:t>
            </a:r>
          </a:p>
        </p:txBody>
      </p:sp>
      <p:pic>
        <p:nvPicPr>
          <p:cNvPr id="1028" name="Picture 4" descr="https://lh3.googleusercontent.com/kxkAfL6aEc7PA4wK0Qq_1LU5pMIKaR2GNO2f8x88jG8FG3JYKKfurSZ7OMzQ0l2bwrGhFNoQiJhEMHUDGyjf44pxE315tG4aZx-j2Fsd8z9Ly1iuMU6PKmORXHK9zEB4DnLe2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92" y="2093493"/>
            <a:ext cx="5488892" cy="315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40933" y="2347801"/>
            <a:ext cx="2550695" cy="132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Kaggle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Give Me Some Credit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76D92245-3F7D-4F5D-B4E2-A952B7677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932" y="3892805"/>
            <a:ext cx="2849244" cy="11670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975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95300" y="358033"/>
            <a:ext cx="7886700" cy="823070"/>
          </a:xfrm>
        </p:spPr>
        <p:txBody>
          <a:bodyPr>
            <a:normAutofit/>
          </a:bodyPr>
          <a:lstStyle/>
          <a:p>
            <a:r>
              <a:rPr lang="en-US" altLang="ko-KR" dirty="0"/>
              <a:t>2. Training Data Set</a:t>
            </a:r>
            <a:endParaRPr lang="ko-KR" altLang="en-US" dirty="0"/>
          </a:p>
        </p:txBody>
      </p:sp>
      <p:pic>
        <p:nvPicPr>
          <p:cNvPr id="1028" name="Picture 4" descr="https://lh3.googleusercontent.com/kxkAfL6aEc7PA4wK0Qq_1LU5pMIKaR2GNO2f8x88jG8FG3JYKKfurSZ7OMzQ0l2bwrGhFNoQiJhEMHUDGyjf44pxE315tG4aZx-j2Fsd8z9Ly1iuMU6PKmORXHK9zEB4DnLe2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92" y="2093493"/>
            <a:ext cx="5488892" cy="315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40933" y="2347801"/>
            <a:ext cx="2550695" cy="132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Kaggle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Give Me Some Credit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76D92245-3F7D-4F5D-B4E2-A952B7677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932" y="3892805"/>
            <a:ext cx="2849244" cy="11670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" name="그룹 1"/>
          <p:cNvGrpSpPr/>
          <p:nvPr/>
        </p:nvGrpSpPr>
        <p:grpSpPr>
          <a:xfrm>
            <a:off x="133211" y="999580"/>
            <a:ext cx="11793746" cy="5679516"/>
            <a:chOff x="2" y="1018630"/>
            <a:chExt cx="12191998" cy="5786450"/>
          </a:xfrm>
        </p:grpSpPr>
        <p:pic>
          <p:nvPicPr>
            <p:cNvPr id="9" name="Google Shape;185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" y="1018630"/>
              <a:ext cx="12191998" cy="578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86;p7"/>
            <p:cNvSpPr txBox="1"/>
            <p:nvPr/>
          </p:nvSpPr>
          <p:spPr>
            <a:xfrm>
              <a:off x="8155350" y="5590325"/>
              <a:ext cx="3630000" cy="5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ko-KR" sz="2400" b="1" dirty="0" err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cs_trainingdata</a:t>
              </a:r>
              <a:r>
                <a:rPr lang="en-US" altLang="ko-KR" sz="2400" b="1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15</a:t>
              </a:r>
              <a:r>
                <a:rPr lang="ko-KR" altLang="en-US" sz="2400" b="1" dirty="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만개</a:t>
              </a:r>
              <a:endParaRPr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03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디자인 사용자 지정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디자인 사용자 지정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952</Words>
  <Application>Microsoft Office PowerPoint</Application>
  <PresentationFormat>와이드스크린</PresentationFormat>
  <Paragraphs>273</Paragraphs>
  <Slides>36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36</vt:i4>
      </vt:variant>
    </vt:vector>
  </HeadingPairs>
  <TitlesOfParts>
    <vt:vector size="50" baseType="lpstr">
      <vt:lpstr>08서울남산체 B</vt:lpstr>
      <vt:lpstr>08서울남산체 EB</vt:lpstr>
      <vt:lpstr>나눔바른고딕</vt:lpstr>
      <vt:lpstr>맑은 고딕</vt:lpstr>
      <vt:lpstr>맑은 고딕</vt:lpstr>
      <vt:lpstr>Arial</vt:lpstr>
      <vt:lpstr>Calibri</vt:lpstr>
      <vt:lpstr>Calibri Light</vt:lpstr>
      <vt:lpstr>디자인 사용자 지정</vt:lpstr>
      <vt:lpstr>1_디자인 사용자 지정</vt:lpstr>
      <vt:lpstr>2_디자인 사용자 지정</vt:lpstr>
      <vt:lpstr>Office 테마</vt:lpstr>
      <vt:lpstr>3_디자인 사용자 지정</vt:lpstr>
      <vt:lpstr>4_디자인 사용자 지정</vt:lpstr>
      <vt:lpstr>PowerPoint 프레젠테이션</vt:lpstr>
      <vt:lpstr>PowerPoint 프레젠테이션</vt:lpstr>
      <vt:lpstr>PowerPoint 프레젠테이션</vt:lpstr>
      <vt:lpstr> 1. 주제 선정 배경 </vt:lpstr>
      <vt:lpstr>1. 주제 선정 배경</vt:lpstr>
      <vt:lpstr>1. 주제 선정 배경</vt:lpstr>
      <vt:lpstr>PowerPoint 프레젠테이션</vt:lpstr>
      <vt:lpstr>2. 데이터 출처 및 설명</vt:lpstr>
      <vt:lpstr>2. Training Data Set</vt:lpstr>
      <vt:lpstr>PowerPoint 프레젠테이션</vt:lpstr>
      <vt:lpstr>PowerPoint 프레젠테이션</vt:lpstr>
      <vt:lpstr>PowerPoint 프레젠테이션</vt:lpstr>
      <vt:lpstr>PowerPoint 프레젠테이션</vt:lpstr>
      <vt:lpstr>4. 변수 설명</vt:lpstr>
      <vt:lpstr>PowerPoint 프레젠테이션</vt:lpstr>
      <vt:lpstr>4. 변수 설명</vt:lpstr>
      <vt:lpstr>PowerPoint 프레젠테이션</vt:lpstr>
      <vt:lpstr>PowerPoint 프레젠테이션</vt:lpstr>
      <vt:lpstr>5. 전처리 과정</vt:lpstr>
      <vt:lpstr>5. 전처리 과정</vt:lpstr>
      <vt:lpstr>5. 전처리 과정</vt:lpstr>
      <vt:lpstr>5. 전처리 과정</vt:lpstr>
      <vt:lpstr>5. 전처리 과정</vt:lpstr>
      <vt:lpstr>5. 전처리 과정</vt:lpstr>
      <vt:lpstr>5. 전처리 과정</vt:lpstr>
      <vt:lpstr>5. 전처리 과정</vt:lpstr>
      <vt:lpstr>PowerPoint 프레젠테이션</vt:lpstr>
      <vt:lpstr>6. 분석과정 : 알고리즘</vt:lpstr>
      <vt:lpstr>6. 분석과정 : 알고리즘</vt:lpstr>
      <vt:lpstr>6. 분석과정 : 결과분석</vt:lpstr>
      <vt:lpstr>PowerPoint 프레젠테이션</vt:lpstr>
      <vt:lpstr>7. 인사이트 도출(1)</vt:lpstr>
      <vt:lpstr>7. 인사이트 도출(2)</vt:lpstr>
      <vt:lpstr>7. 인사이트 도출(3,4)</vt:lpstr>
      <vt:lpstr>PowerPoint 프레젠테이션</vt:lpstr>
      <vt:lpstr>8. 향후 개선방향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예지 남</dc:creator>
  <cp:lastModifiedBy>freetempo410@gmail.com</cp:lastModifiedBy>
  <cp:revision>8</cp:revision>
  <dcterms:created xsi:type="dcterms:W3CDTF">2019-08-09T02:00:05Z</dcterms:created>
  <dcterms:modified xsi:type="dcterms:W3CDTF">2019-11-09T10:59:00Z</dcterms:modified>
</cp:coreProperties>
</file>