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2" r:id="rId5"/>
    <p:sldId id="263" r:id="rId6"/>
    <p:sldId id="265" r:id="rId7"/>
    <p:sldId id="266" r:id="rId8"/>
    <p:sldId id="268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1" r:id="rId21"/>
    <p:sldId id="280" r:id="rId22"/>
    <p:sldId id="279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6035" autoAdjust="0"/>
  </p:normalViewPr>
  <p:slideViewPr>
    <p:cSldViewPr snapToGrid="0">
      <p:cViewPr varScale="1">
        <p:scale>
          <a:sx n="113" d="100"/>
          <a:sy n="113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1A28-2928-4835-A764-9B497A7CF36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F10D-1619-4120-9FED-FD5EA4C3E6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4F10D-1619-4120-9FED-FD5EA4C3E6F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 Model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Patch Size</a:t>
            </a:r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71094" y="2731389"/>
                <a:ext cx="3438906" cy="438889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Full Cifar-10 dataset , 10 classes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Epoch = 30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Batch_size</a:t>
                </a:r>
                <a:r>
                  <a:rPr lang="en-US" altLang="zh-CN" sz="1700" dirty="0"/>
                  <a:t> = 64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Learning_rate = 3e-5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>
                    <a:solidFill>
                      <a:srgbClr val="FF0000"/>
                    </a:solidFill>
                  </a:rPr>
                  <a:t>Patch_size</a:t>
                </a:r>
                <a:r>
                  <a:rPr lang="en-US" altLang="zh-CN" sz="17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CN" sz="1700" dirty="0">
                  <a:solidFill>
                    <a:srgbClr val="FF0000"/>
                  </a:solidFill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Dim = 128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Depth = 12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Heads = 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Mlp_dim</a:t>
                </a:r>
                <a:r>
                  <a:rPr lang="en-US" altLang="zh-CN" sz="1700" dirty="0"/>
                  <a:t> = 256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chemeClr val="bg1"/>
                    </a:solidFill>
                  </a:rPr>
                  <a:t>Test accuracy = 67.62%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chemeClr val="bg1"/>
                    </a:solidFill>
                  </a:rPr>
                  <a:t>Time Cost: 70min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" y="2731389"/>
                <a:ext cx="3438906" cy="4388894"/>
              </a:xfrm>
              <a:prstGeom prst="rect">
                <a:avLst/>
              </a:prstGeom>
              <a:blipFill>
                <a:blip r:embed="rId2"/>
                <a:stretch>
                  <a:fillRect l="-1107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361315"/>
            <a:ext cx="76200" cy="76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8A919D-7D89-AD78-54D6-5639DC82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08419"/>
              </p:ext>
            </p:extLst>
          </p:nvPr>
        </p:nvGraphicFramePr>
        <p:xfrm>
          <a:off x="4698750" y="1441981"/>
          <a:ext cx="5401044" cy="226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61">
                  <a:extLst>
                    <a:ext uri="{9D8B030D-6E8A-4147-A177-3AD203B41FA5}">
                      <a16:colId xmlns:a16="http://schemas.microsoft.com/office/drawing/2014/main" val="2053440899"/>
                    </a:ext>
                  </a:extLst>
                </a:gridCol>
                <a:gridCol w="1350261">
                  <a:extLst>
                    <a:ext uri="{9D8B030D-6E8A-4147-A177-3AD203B41FA5}">
                      <a16:colId xmlns:a16="http://schemas.microsoft.com/office/drawing/2014/main" val="4052880866"/>
                    </a:ext>
                  </a:extLst>
                </a:gridCol>
                <a:gridCol w="1350261">
                  <a:extLst>
                    <a:ext uri="{9D8B030D-6E8A-4147-A177-3AD203B41FA5}">
                      <a16:colId xmlns:a16="http://schemas.microsoft.com/office/drawing/2014/main" val="2824842890"/>
                    </a:ext>
                  </a:extLst>
                </a:gridCol>
                <a:gridCol w="1350261">
                  <a:extLst>
                    <a:ext uri="{9D8B030D-6E8A-4147-A177-3AD203B41FA5}">
                      <a16:colId xmlns:a16="http://schemas.microsoft.com/office/drawing/2014/main" val="900678623"/>
                    </a:ext>
                  </a:extLst>
                </a:gridCol>
              </a:tblGrid>
              <a:tr h="566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734692"/>
                  </a:ext>
                </a:extLst>
              </a:tr>
              <a:tr h="566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415007"/>
                  </a:ext>
                </a:extLst>
              </a:tr>
              <a:tr h="566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233138"/>
                  </a:ext>
                </a:extLst>
              </a:tr>
              <a:tr h="566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mins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8156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3D9CC5-4435-EAB6-BD6F-2FFF17AC58E9}"/>
              </a:ext>
            </a:extLst>
          </p:cNvPr>
          <p:cNvSpPr txBox="1"/>
          <p:nvPr/>
        </p:nvSpPr>
        <p:spPr>
          <a:xfrm>
            <a:off x="4698750" y="4312356"/>
            <a:ext cx="515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 size has relatively large impact to the accuracy. Small patch size increases accuracy and training cost.</a:t>
            </a:r>
          </a:p>
          <a:p>
            <a:r>
              <a:rPr lang="en-US" dirty="0"/>
              <a:t>* using a slower runtime type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Size (Dim)</a:t>
            </a:r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71094" y="2718054"/>
                <a:ext cx="3438906" cy="438889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Full Cifar-10 dataset , 10 classes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Epoch = 30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Batch_size</a:t>
                </a:r>
                <a:r>
                  <a:rPr lang="en-US" altLang="zh-CN" sz="1700" dirty="0"/>
                  <a:t> = 64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Learning_rate</a:t>
                </a:r>
                <a:r>
                  <a:rPr lang="en-US" altLang="zh-CN" sz="1700" dirty="0"/>
                  <a:t> = 3e-5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Patch_size</a:t>
                </a:r>
                <a:r>
                  <a:rPr lang="en-US" altLang="zh-CN" sz="1700" dirty="0"/>
                  <a:t> = 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rgbClr val="FF0000"/>
                    </a:solidFill>
                  </a:rPr>
                  <a:t>Dim =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CN" sz="1700" dirty="0">
                  <a:solidFill>
                    <a:srgbClr val="FF0000"/>
                  </a:solidFill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Depth = 12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Heads = 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>
                    <a:solidFill>
                      <a:srgbClr val="FF0000"/>
                    </a:solidFill>
                  </a:rPr>
                  <a:t>Mlp_dim</a:t>
                </a:r>
                <a:r>
                  <a:rPr lang="en-US" altLang="zh-CN" sz="17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CN" sz="1700" dirty="0">
                  <a:solidFill>
                    <a:srgbClr val="FF0000"/>
                  </a:solidFill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chemeClr val="bg1"/>
                    </a:solidFill>
                  </a:rPr>
                  <a:t>Test accuracy = 53.2%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chemeClr val="bg1"/>
                    </a:solidFill>
                  </a:rPr>
                  <a:t>Time Cost: 80min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" y="2718054"/>
                <a:ext cx="3438906" cy="4388894"/>
              </a:xfrm>
              <a:prstGeom prst="rect">
                <a:avLst/>
              </a:prstGeom>
              <a:blipFill>
                <a:blip r:embed="rId2"/>
                <a:stretch>
                  <a:fillRect l="-1107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5632" y="422548"/>
            <a:ext cx="183155" cy="1127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6766" y="4589335"/>
            <a:ext cx="579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Dimension determines capacity of each layer. Smaller dimension reduces accuracy and computational cost. Large dimension results low accuracy and high computational cost. (underfitting)</a:t>
            </a:r>
            <a:endParaRPr lang="zh-CN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FBD752-5D22-3B53-A768-5342973ED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8288"/>
              </p:ext>
            </p:extLst>
          </p:nvPr>
        </p:nvGraphicFramePr>
        <p:xfrm>
          <a:off x="4698750" y="1438838"/>
          <a:ext cx="6108925" cy="255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85">
                  <a:extLst>
                    <a:ext uri="{9D8B030D-6E8A-4147-A177-3AD203B41FA5}">
                      <a16:colId xmlns:a16="http://schemas.microsoft.com/office/drawing/2014/main" val="954381781"/>
                    </a:ext>
                  </a:extLst>
                </a:gridCol>
                <a:gridCol w="1221785">
                  <a:extLst>
                    <a:ext uri="{9D8B030D-6E8A-4147-A177-3AD203B41FA5}">
                      <a16:colId xmlns:a16="http://schemas.microsoft.com/office/drawing/2014/main" val="3738158913"/>
                    </a:ext>
                  </a:extLst>
                </a:gridCol>
                <a:gridCol w="1221785">
                  <a:extLst>
                    <a:ext uri="{9D8B030D-6E8A-4147-A177-3AD203B41FA5}">
                      <a16:colId xmlns:a16="http://schemas.microsoft.com/office/drawing/2014/main" val="1636714251"/>
                    </a:ext>
                  </a:extLst>
                </a:gridCol>
                <a:gridCol w="1221785">
                  <a:extLst>
                    <a:ext uri="{9D8B030D-6E8A-4147-A177-3AD203B41FA5}">
                      <a16:colId xmlns:a16="http://schemas.microsoft.com/office/drawing/2014/main" val="2138058537"/>
                    </a:ext>
                  </a:extLst>
                </a:gridCol>
                <a:gridCol w="1221785">
                  <a:extLst>
                    <a:ext uri="{9D8B030D-6E8A-4147-A177-3AD203B41FA5}">
                      <a16:colId xmlns:a16="http://schemas.microsoft.com/office/drawing/2014/main" val="3206171764"/>
                    </a:ext>
                  </a:extLst>
                </a:gridCol>
              </a:tblGrid>
              <a:tr h="6584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MLP Dim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4562"/>
                  </a:ext>
                </a:extLst>
              </a:tr>
              <a:tr h="6584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852086"/>
                  </a:ext>
                </a:extLst>
              </a:tr>
              <a:tr h="582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357570"/>
                  </a:ext>
                </a:extLst>
              </a:tr>
              <a:tr h="6584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4430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b="1" dirty="0"/>
              <a:t>Model</a:t>
            </a:r>
            <a:endParaRPr lang="en-US" dirty="0"/>
          </a:p>
          <a:p>
            <a:pPr fontAlgn="ctr"/>
            <a:r>
              <a:rPr lang="en-US" b="1" dirty="0"/>
              <a:t>Patch Size</a:t>
            </a:r>
            <a:endParaRPr lang="en-US" dirty="0"/>
          </a:p>
          <a:p>
            <a:pPr fontAlgn="ctr"/>
            <a:r>
              <a:rPr lang="en-US" b="1" dirty="0"/>
              <a:t>Test Acc</a:t>
            </a:r>
            <a:endParaRPr lang="en-US" dirty="0"/>
          </a:p>
          <a:p>
            <a:pPr fontAlgn="ctr"/>
            <a:r>
              <a:rPr lang="en-US" b="1" dirty="0"/>
              <a:t>Time Cost</a:t>
            </a:r>
            <a:endParaRPr lang="en-US" dirty="0"/>
          </a:p>
          <a:p>
            <a:pPr fontAlgn="ctr"/>
            <a:r>
              <a:rPr lang="en-US" dirty="0"/>
              <a:t>Small Patch</a:t>
            </a:r>
          </a:p>
          <a:p>
            <a:pPr fontAlgn="ctr"/>
            <a:r>
              <a:rPr lang="en-US" dirty="0"/>
              <a:t>4</a:t>
            </a:r>
          </a:p>
          <a:p>
            <a:pPr fontAlgn="ctr"/>
            <a:r>
              <a:rPr lang="en-US" dirty="0"/>
              <a:t>67.62%</a:t>
            </a:r>
          </a:p>
          <a:p>
            <a:pPr fontAlgn="ctr"/>
            <a:r>
              <a:rPr lang="en-US" dirty="0"/>
              <a:t>70 mins</a:t>
            </a:r>
          </a:p>
          <a:p>
            <a:pPr fontAlgn="ctr"/>
            <a:r>
              <a:rPr lang="en-US" dirty="0"/>
              <a:t>Baseline</a:t>
            </a:r>
          </a:p>
          <a:p>
            <a:pPr fontAlgn="ctr"/>
            <a:r>
              <a:rPr lang="en-US" dirty="0"/>
              <a:t>8</a:t>
            </a:r>
          </a:p>
          <a:p>
            <a:pPr fontAlgn="ctr"/>
            <a:r>
              <a:rPr lang="en-US" dirty="0"/>
              <a:t>60.4%</a:t>
            </a:r>
          </a:p>
          <a:p>
            <a:pPr fontAlgn="ctr"/>
            <a:r>
              <a:rPr lang="en-US" dirty="0"/>
              <a:t>45 mins</a:t>
            </a:r>
          </a:p>
          <a:p>
            <a:pPr fontAlgn="ctr"/>
            <a:r>
              <a:rPr lang="en-US" dirty="0"/>
              <a:t>Large Patch</a:t>
            </a:r>
          </a:p>
          <a:p>
            <a:pPr fontAlgn="ctr"/>
            <a:r>
              <a:rPr lang="en-US" dirty="0"/>
              <a:t>16</a:t>
            </a:r>
          </a:p>
          <a:p>
            <a:pPr fontAlgn="ctr"/>
            <a:r>
              <a:rPr lang="en-US" dirty="0"/>
              <a:t>54.87%</a:t>
            </a:r>
          </a:p>
          <a:p>
            <a:pPr fontAlgn="ctr"/>
            <a:r>
              <a:rPr lang="en-US" dirty="0"/>
              <a:t>40 mins</a:t>
            </a:r>
            <a:r>
              <a:rPr lang="en-US" baseline="30000" dirty="0"/>
              <a:t>*</a:t>
            </a:r>
            <a:endParaRPr lang="en-US" dirty="0"/>
          </a:p>
        </p:txBody>
      </p:sp>
      <p:sp useBgFill="1"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dirty="0"/>
              <a:t>Model Size (Depth)</a:t>
            </a:r>
            <a:endParaRPr lang="en-US" altLang="zh-CN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71094" y="2718054"/>
                <a:ext cx="3438906" cy="407650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Full Cifar-10 dataset , 10 classes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Epoch = 30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Batch_size</a:t>
                </a:r>
                <a:r>
                  <a:rPr lang="en-US" altLang="zh-CN" sz="1700" dirty="0"/>
                  <a:t> = 64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Learning_rate</a:t>
                </a:r>
                <a:r>
                  <a:rPr lang="en-US" altLang="zh-CN" sz="1700" dirty="0"/>
                  <a:t> = 3e-5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Patch_size</a:t>
                </a:r>
                <a:r>
                  <a:rPr lang="en-US" altLang="zh-CN" sz="1700" dirty="0"/>
                  <a:t> = 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Dim = 128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rgbClr val="FF0000"/>
                    </a:solidFill>
                  </a:rPr>
                  <a:t>Depth =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CN" sz="1700" dirty="0">
                  <a:solidFill>
                    <a:srgbClr val="FF0000"/>
                  </a:solidFill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Heads = 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Mlp_dim</a:t>
                </a:r>
                <a:r>
                  <a:rPr lang="en-US" altLang="zh-CN" sz="1700" dirty="0"/>
                  <a:t> = 256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chemeClr val="bg1"/>
                    </a:solidFill>
                  </a:rPr>
                  <a:t>Test accuracy = 61.37%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chemeClr val="bg1"/>
                    </a:solidFill>
                  </a:rPr>
                  <a:t>Time Cost = 60min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" y="2718054"/>
                <a:ext cx="3438906" cy="4076501"/>
              </a:xfrm>
              <a:prstGeom prst="rect">
                <a:avLst/>
              </a:prstGeom>
              <a:blipFill>
                <a:blip r:embed="rId3"/>
                <a:stretch>
                  <a:fillRect l="-1107" t="-1242"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9" y="564767"/>
            <a:ext cx="200178" cy="1238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89156" y="4571638"/>
            <a:ext cx="63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larger depth is helpful, but not effectively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60EBF6-EDD9-6B72-1057-1BB2EE7DB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23549"/>
              </p:ext>
            </p:extLst>
          </p:nvPr>
        </p:nvGraphicFramePr>
        <p:xfrm>
          <a:off x="4791182" y="1441980"/>
          <a:ext cx="6125172" cy="217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293">
                  <a:extLst>
                    <a:ext uri="{9D8B030D-6E8A-4147-A177-3AD203B41FA5}">
                      <a16:colId xmlns:a16="http://schemas.microsoft.com/office/drawing/2014/main" val="853743232"/>
                    </a:ext>
                  </a:extLst>
                </a:gridCol>
                <a:gridCol w="1531293">
                  <a:extLst>
                    <a:ext uri="{9D8B030D-6E8A-4147-A177-3AD203B41FA5}">
                      <a16:colId xmlns:a16="http://schemas.microsoft.com/office/drawing/2014/main" val="823097907"/>
                    </a:ext>
                  </a:extLst>
                </a:gridCol>
                <a:gridCol w="1531293">
                  <a:extLst>
                    <a:ext uri="{9D8B030D-6E8A-4147-A177-3AD203B41FA5}">
                      <a16:colId xmlns:a16="http://schemas.microsoft.com/office/drawing/2014/main" val="4113337356"/>
                    </a:ext>
                  </a:extLst>
                </a:gridCol>
                <a:gridCol w="1531293">
                  <a:extLst>
                    <a:ext uri="{9D8B030D-6E8A-4147-A177-3AD203B41FA5}">
                      <a16:colId xmlns:a16="http://schemas.microsoft.com/office/drawing/2014/main" val="2820126389"/>
                    </a:ext>
                  </a:extLst>
                </a:gridCol>
              </a:tblGrid>
              <a:tr h="542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480253"/>
                  </a:ext>
                </a:extLst>
              </a:tr>
              <a:tr h="542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383257"/>
                  </a:ext>
                </a:extLst>
              </a:tr>
              <a:tr h="542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724601"/>
                  </a:ext>
                </a:extLst>
              </a:tr>
              <a:tr h="542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mins</a:t>
                      </a:r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3532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b="1" dirty="0"/>
              <a:t>Model</a:t>
            </a:r>
            <a:endParaRPr lang="en-US" dirty="0"/>
          </a:p>
          <a:p>
            <a:pPr fontAlgn="ctr"/>
            <a:r>
              <a:rPr lang="en-US" b="1" dirty="0"/>
              <a:t>Patch Size</a:t>
            </a:r>
            <a:endParaRPr lang="en-US" dirty="0"/>
          </a:p>
          <a:p>
            <a:pPr fontAlgn="ctr"/>
            <a:r>
              <a:rPr lang="en-US" b="1" dirty="0"/>
              <a:t>Test Acc</a:t>
            </a:r>
            <a:endParaRPr lang="en-US" dirty="0"/>
          </a:p>
          <a:p>
            <a:pPr fontAlgn="ctr"/>
            <a:r>
              <a:rPr lang="en-US" b="1" dirty="0"/>
              <a:t>Time Cost</a:t>
            </a:r>
            <a:endParaRPr lang="en-US" dirty="0"/>
          </a:p>
          <a:p>
            <a:pPr fontAlgn="ctr"/>
            <a:r>
              <a:rPr lang="en-US" dirty="0"/>
              <a:t>Small Patch</a:t>
            </a:r>
          </a:p>
          <a:p>
            <a:pPr fontAlgn="ctr"/>
            <a:r>
              <a:rPr lang="en-US" dirty="0"/>
              <a:t>4</a:t>
            </a:r>
          </a:p>
          <a:p>
            <a:pPr fontAlgn="ctr"/>
            <a:r>
              <a:rPr lang="en-US" dirty="0"/>
              <a:t>67.62%</a:t>
            </a:r>
          </a:p>
          <a:p>
            <a:pPr fontAlgn="ctr"/>
            <a:r>
              <a:rPr lang="en-US" dirty="0"/>
              <a:t>70 mins</a:t>
            </a:r>
          </a:p>
          <a:p>
            <a:pPr fontAlgn="ctr"/>
            <a:r>
              <a:rPr lang="en-US" dirty="0"/>
              <a:t>Baseline</a:t>
            </a:r>
          </a:p>
          <a:p>
            <a:pPr fontAlgn="ctr"/>
            <a:r>
              <a:rPr lang="en-US" dirty="0"/>
              <a:t>8</a:t>
            </a:r>
          </a:p>
          <a:p>
            <a:pPr fontAlgn="ctr"/>
            <a:r>
              <a:rPr lang="en-US" dirty="0"/>
              <a:t>60.4%</a:t>
            </a:r>
          </a:p>
          <a:p>
            <a:pPr fontAlgn="ctr"/>
            <a:r>
              <a:rPr lang="en-US" dirty="0"/>
              <a:t>45 mins</a:t>
            </a:r>
          </a:p>
          <a:p>
            <a:pPr fontAlgn="ctr"/>
            <a:r>
              <a:rPr lang="en-US" dirty="0"/>
              <a:t>Large Patch</a:t>
            </a:r>
          </a:p>
          <a:p>
            <a:pPr fontAlgn="ctr"/>
            <a:r>
              <a:rPr lang="en-US" dirty="0"/>
              <a:t>16</a:t>
            </a:r>
          </a:p>
          <a:p>
            <a:pPr fontAlgn="ctr"/>
            <a:r>
              <a:rPr lang="en-US" dirty="0"/>
              <a:t>54.87%</a:t>
            </a:r>
          </a:p>
          <a:p>
            <a:pPr fontAlgn="ctr"/>
            <a:r>
              <a:rPr lang="en-US" dirty="0"/>
              <a:t>40 mins</a:t>
            </a:r>
            <a:r>
              <a:rPr lang="en-US" baseline="30000" dirty="0"/>
              <a:t>*</a:t>
            </a:r>
            <a:endParaRPr lang="en-US" dirty="0"/>
          </a:p>
        </p:txBody>
      </p:sp>
      <p:sp useBgFill="1"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Attention Heads</a:t>
            </a:r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71094" y="2718054"/>
                <a:ext cx="3438906" cy="438889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Full Cifar-10 dataset , 10 classes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Epoch = 50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Batch_size</a:t>
                </a:r>
                <a:r>
                  <a:rPr lang="en-US" altLang="zh-CN" sz="1700" dirty="0"/>
                  <a:t> = 64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Learning_rate</a:t>
                </a:r>
                <a:r>
                  <a:rPr lang="en-US" altLang="zh-CN" sz="1700" dirty="0"/>
                  <a:t> = 3e-5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Patch_size</a:t>
                </a:r>
                <a:r>
                  <a:rPr lang="en-US" altLang="zh-CN" sz="1700" dirty="0"/>
                  <a:t> = 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Dim = 128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/>
                  <a:t>Depth = 12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rgbClr val="FF0000"/>
                    </a:solidFill>
                  </a:rPr>
                  <a:t>Heads =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CN" sz="1700" dirty="0">
                  <a:solidFill>
                    <a:srgbClr val="FF0000"/>
                  </a:solidFill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 err="1"/>
                  <a:t>Mlp_dim</a:t>
                </a:r>
                <a:r>
                  <a:rPr lang="en-US" altLang="zh-CN" sz="1700" dirty="0"/>
                  <a:t> = 256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chemeClr val="bg1"/>
                    </a:solidFill>
                  </a:rPr>
                  <a:t>Test accuracy = 63.52%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 sz="1700" dirty="0">
                    <a:solidFill>
                      <a:schemeClr val="bg1"/>
                    </a:solidFill>
                  </a:rPr>
                  <a:t>Time Cost: 100min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704020202020204" pitchFamily="34" charset="0"/>
                  <a:buChar char="•"/>
                </a:pPr>
                <a:endParaRPr lang="en-US" altLang="zh-CN" sz="17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" y="2718054"/>
                <a:ext cx="3438906" cy="4388894"/>
              </a:xfrm>
              <a:prstGeom prst="rect">
                <a:avLst/>
              </a:prstGeom>
              <a:blipFill>
                <a:blip r:embed="rId2"/>
                <a:stretch>
                  <a:fillRect l="-1107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1930" y="413462"/>
            <a:ext cx="218327" cy="11145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2463-4D7F-C6D8-4BB8-44728ED00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25906"/>
              </p:ext>
            </p:extLst>
          </p:nvPr>
        </p:nvGraphicFramePr>
        <p:xfrm>
          <a:off x="4689607" y="1426546"/>
          <a:ext cx="5937956" cy="228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489">
                  <a:extLst>
                    <a:ext uri="{9D8B030D-6E8A-4147-A177-3AD203B41FA5}">
                      <a16:colId xmlns:a16="http://schemas.microsoft.com/office/drawing/2014/main" val="756818790"/>
                    </a:ext>
                  </a:extLst>
                </a:gridCol>
                <a:gridCol w="1484489">
                  <a:extLst>
                    <a:ext uri="{9D8B030D-6E8A-4147-A177-3AD203B41FA5}">
                      <a16:colId xmlns:a16="http://schemas.microsoft.com/office/drawing/2014/main" val="3276416343"/>
                    </a:ext>
                  </a:extLst>
                </a:gridCol>
                <a:gridCol w="1484489">
                  <a:extLst>
                    <a:ext uri="{9D8B030D-6E8A-4147-A177-3AD203B41FA5}">
                      <a16:colId xmlns:a16="http://schemas.microsoft.com/office/drawing/2014/main" val="1902685512"/>
                    </a:ext>
                  </a:extLst>
                </a:gridCol>
                <a:gridCol w="1484489">
                  <a:extLst>
                    <a:ext uri="{9D8B030D-6E8A-4147-A177-3AD203B41FA5}">
                      <a16:colId xmlns:a16="http://schemas.microsoft.com/office/drawing/2014/main" val="743468427"/>
                    </a:ext>
                  </a:extLst>
                </a:gridCol>
              </a:tblGrid>
              <a:tr h="570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855489"/>
                  </a:ext>
                </a:extLst>
              </a:tr>
              <a:tr h="570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mins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693464"/>
                  </a:ext>
                </a:extLst>
              </a:tr>
              <a:tr h="570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694055"/>
                  </a:ext>
                </a:extLst>
              </a:tr>
              <a:tr h="570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mins</a:t>
                      </a:r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8711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38C738-F2DC-E44F-D366-E7110AD0A88D}"/>
              </a:ext>
            </a:extLst>
          </p:cNvPr>
          <p:cNvSpPr txBox="1"/>
          <p:nvPr/>
        </p:nvSpPr>
        <p:spPr>
          <a:xfrm>
            <a:off x="4689607" y="4083701"/>
            <a:ext cx="6124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Head has some impact to the accuracy. Smaller heads reduce accuracy and training cost, while large attention head increase accuracy and greatly increases computational cost.</a:t>
            </a:r>
          </a:p>
          <a:p>
            <a:r>
              <a:rPr lang="en-US" dirty="0"/>
              <a:t>* using a slower runtime type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71162"/>
            <a:ext cx="3248025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 </a:t>
            </a:r>
            <a:r>
              <a:rPr lang="en-US" altLang="zh-CN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</a:t>
            </a: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11" y="0"/>
            <a:ext cx="4896533" cy="65731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09673" y="3860799"/>
            <a:ext cx="4655127" cy="271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498109" y="5403273"/>
            <a:ext cx="1159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8618" y="3648364"/>
            <a:ext cx="4793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Step:</a:t>
            </a:r>
          </a:p>
          <a:p>
            <a:r>
              <a:rPr lang="en-US" altLang="zh-CN" dirty="0"/>
              <a:t>Split the original image into patches by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</a:t>
            </a:r>
            <a:r>
              <a:rPr lang="en-US" altLang="zh-CN" dirty="0" err="1"/>
              <a:t>patch_size</a:t>
            </a:r>
            <a:r>
              <a:rPr lang="en-US" altLang="zh-CN" dirty="0"/>
              <a:t>(small, large)</a:t>
            </a:r>
          </a:p>
          <a:p>
            <a:r>
              <a:rPr lang="en-US" altLang="zh-CN" dirty="0"/>
              <a:t>Embedding to target </a:t>
            </a:r>
            <a:r>
              <a:rPr lang="en-US" altLang="zh-CN" dirty="0" err="1"/>
              <a:t>dimention</a:t>
            </a:r>
            <a:r>
              <a:rPr lang="en-US" altLang="zh-CN" dirty="0"/>
              <a:t> tokens</a:t>
            </a:r>
          </a:p>
          <a:p>
            <a:r>
              <a:rPr lang="en-US" altLang="zh-CN" dirty="0"/>
              <a:t>Adding CLS token and position embedded</a:t>
            </a:r>
          </a:p>
          <a:p>
            <a:r>
              <a:rPr lang="en-US" altLang="zh-CN" dirty="0"/>
              <a:t>The same as baseline </a:t>
            </a:r>
            <a:r>
              <a:rPr lang="en-US" altLang="zh-CN" dirty="0" err="1"/>
              <a:t>ViT</a:t>
            </a:r>
            <a:r>
              <a:rPr lang="en-US" altLang="zh-CN" dirty="0"/>
              <a:t> does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8" y="5927626"/>
            <a:ext cx="4345269" cy="5193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04" y="88622"/>
            <a:ext cx="4848902" cy="19147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640" y="165089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Multi-Scale Transformer</a:t>
            </a:r>
          </a:p>
          <a:p>
            <a:r>
              <a:rPr lang="en-US" altLang="zh-CN" dirty="0"/>
              <a:t>First: Muti-heads Self Attention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420"/>
            <a:ext cx="6585421" cy="226692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77891" y="2282104"/>
            <a:ext cx="551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every Multi-Scale Transformer layer, Firstly,</a:t>
            </a:r>
          </a:p>
          <a:p>
            <a:r>
              <a:rPr lang="en-US" altLang="zh-CN" dirty="0"/>
              <a:t>we encoder small tokens and large tokens respectively</a:t>
            </a:r>
          </a:p>
          <a:p>
            <a:endParaRPr lang="en-US" altLang="zh-CN" dirty="0"/>
          </a:p>
          <a:p>
            <a:r>
              <a:rPr lang="en-US" altLang="zh-CN" dirty="0"/>
              <a:t>The same as </a:t>
            </a:r>
            <a:r>
              <a:rPr lang="en-US" altLang="zh-CN" dirty="0" err="1"/>
              <a:t>ViT</a:t>
            </a:r>
            <a:r>
              <a:rPr lang="en-US" altLang="zh-CN" dirty="0"/>
              <a:t> does, Attention + </a:t>
            </a:r>
            <a:r>
              <a:rPr lang="en-US" altLang="zh-CN" dirty="0" err="1"/>
              <a:t>FeedForward</a:t>
            </a:r>
            <a:endParaRPr lang="en-US" altLang="zh-CN" dirty="0"/>
          </a:p>
          <a:p>
            <a:r>
              <a:rPr lang="en-US" altLang="zh-CN" dirty="0" err="1"/>
              <a:t>ResNet</a:t>
            </a:r>
            <a:r>
              <a:rPr lang="en-US" altLang="zh-CN" dirty="0"/>
              <a:t> Connection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6887"/>
            <a:ext cx="5268060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56" y="0"/>
            <a:ext cx="4791744" cy="18862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836" y="221673"/>
            <a:ext cx="71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Multi-Scale Transformer Encoder – </a:t>
            </a:r>
            <a:r>
              <a:rPr lang="en-US" altLang="zh-CN" dirty="0">
                <a:solidFill>
                  <a:srgbClr val="FF0000"/>
                </a:solidFill>
              </a:rPr>
              <a:t>Cross-Attention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200" y="729673"/>
            <a:ext cx="7084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encoding small tokens and large tokens</a:t>
            </a:r>
          </a:p>
          <a:p>
            <a:r>
              <a:rPr lang="en-US" altLang="zh-CN" dirty="0"/>
              <a:t>1 split tokens into (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patch_tokens</a:t>
            </a:r>
            <a:r>
              <a:rPr lang="en-US" altLang="zh-CN" dirty="0"/>
              <a:t>) for small and large</a:t>
            </a:r>
          </a:p>
          <a:p>
            <a:r>
              <a:rPr lang="en-US" altLang="zh-CN" dirty="0"/>
              <a:t>In order to get </a:t>
            </a:r>
            <a:r>
              <a:rPr lang="en-US" altLang="zh-CN" dirty="0" err="1"/>
              <a:t>cls</a:t>
            </a:r>
            <a:r>
              <a:rPr lang="en-US" altLang="zh-CN" dirty="0"/>
              <a:t> token, we only use this token to cross attention</a:t>
            </a:r>
          </a:p>
          <a:p>
            <a:r>
              <a:rPr lang="en-US" altLang="zh-CN" dirty="0"/>
              <a:t>2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large tokens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(1) linear transform small </a:t>
            </a:r>
            <a:r>
              <a:rPr lang="en-US" altLang="zh-CN" dirty="0" err="1"/>
              <a:t>cls</a:t>
            </a:r>
            <a:r>
              <a:rPr lang="en-US" altLang="zh-CN" dirty="0"/>
              <a:t> to large token </a:t>
            </a:r>
            <a:r>
              <a:rPr lang="en-US" altLang="zh-CN" dirty="0" err="1"/>
              <a:t>dimention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(e.g.: small token dim 64 -&gt; large token dim 128)</a:t>
            </a:r>
          </a:p>
          <a:p>
            <a:r>
              <a:rPr lang="en-US" altLang="zh-CN" dirty="0"/>
              <a:t>    (2) attention(small </a:t>
            </a:r>
            <a:r>
              <a:rPr lang="en-US" altLang="zh-CN" dirty="0" err="1"/>
              <a:t>cls</a:t>
            </a:r>
            <a:r>
              <a:rPr lang="en-US" altLang="zh-CN" dirty="0"/>
              <a:t> token, large patch tokens)</a:t>
            </a:r>
          </a:p>
          <a:p>
            <a:r>
              <a:rPr lang="en-US" altLang="zh-CN" dirty="0"/>
              <a:t>         we allow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large patch tokens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get Q from small 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>
                <a:solidFill>
                  <a:srgbClr val="FF0000"/>
                </a:solidFill>
              </a:rPr>
              <a:t> token, get K,V from large patch tokens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(3) </a:t>
            </a:r>
            <a:r>
              <a:rPr lang="en-US" altLang="zh-CN" dirty="0" err="1"/>
              <a:t>ResNet</a:t>
            </a:r>
            <a:r>
              <a:rPr lang="en-US" altLang="zh-CN" dirty="0"/>
              <a:t> connect studied </a:t>
            </a:r>
            <a:r>
              <a:rPr lang="en-US" altLang="zh-CN" dirty="0" err="1"/>
              <a:t>cls</a:t>
            </a:r>
            <a:r>
              <a:rPr lang="en-US" altLang="zh-CN" dirty="0"/>
              <a:t> token and original </a:t>
            </a:r>
            <a:r>
              <a:rPr lang="en-US" altLang="zh-CN" dirty="0" err="1"/>
              <a:t>cls</a:t>
            </a:r>
            <a:r>
              <a:rPr lang="en-US" altLang="zh-CN" dirty="0"/>
              <a:t> token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(4) linear transform back to small token dim, and </a:t>
            </a:r>
            <a:r>
              <a:rPr lang="en-US" altLang="zh-CN" dirty="0" err="1"/>
              <a:t>concat</a:t>
            </a:r>
            <a:r>
              <a:rPr lang="en-US" altLang="zh-CN" dirty="0"/>
              <a:t> back with small patch tokens, get small tokens after cross-attention</a:t>
            </a:r>
          </a:p>
          <a:p>
            <a:r>
              <a:rPr lang="en-US" altLang="zh-CN" dirty="0"/>
              <a:t>The same as large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small patch tokens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4422992"/>
            <a:ext cx="9097645" cy="24292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72056" cy="15242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66" y="111840"/>
            <a:ext cx="5048955" cy="6306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995"/>
            <a:ext cx="4677428" cy="1905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6304"/>
            <a:ext cx="4182059" cy="20005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552873" y="4313382"/>
            <a:ext cx="387927" cy="32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8392"/>
            <a:ext cx="5410955" cy="188621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0" y="2198255"/>
            <a:ext cx="541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Attention class implement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0" y="4636655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allow q and </a:t>
            </a:r>
            <a:r>
              <a:rPr lang="en-US" altLang="zh-CN" dirty="0" err="1"/>
              <a:t>kv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part</a:t>
            </a:r>
          </a:p>
          <a:p>
            <a:r>
              <a:rPr lang="en-US" altLang="zh-CN" dirty="0"/>
              <a:t>In the self-attention , </a:t>
            </a:r>
            <a:r>
              <a:rPr lang="en-US" altLang="zh-CN" dirty="0" err="1"/>
              <a:t>q,k,v</a:t>
            </a:r>
            <a:r>
              <a:rPr lang="en-US" altLang="zh-CN" dirty="0"/>
              <a:t> are all from the same branch</a:t>
            </a:r>
          </a:p>
          <a:p>
            <a:r>
              <a:rPr lang="en-US" altLang="zh-CN" dirty="0"/>
              <a:t>In the cross-attention, q from the </a:t>
            </a:r>
            <a:r>
              <a:rPr lang="en-US" altLang="zh-CN" dirty="0" err="1"/>
              <a:t>cls</a:t>
            </a:r>
            <a:r>
              <a:rPr lang="en-US" altLang="zh-CN" dirty="0"/>
              <a:t> token which wants to study,</a:t>
            </a:r>
          </a:p>
          <a:p>
            <a:r>
              <a:rPr lang="en-US" altLang="zh-CN" dirty="0"/>
              <a:t>k and v from the other branch as the context</a:t>
            </a:r>
          </a:p>
          <a:p>
            <a:r>
              <a:rPr lang="en-US" altLang="zh-CN" dirty="0"/>
              <a:t>Whether context contains the studying </a:t>
            </a:r>
            <a:r>
              <a:rPr lang="en-US" altLang="zh-CN" dirty="0" err="1"/>
              <a:t>cls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optional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559636" y="3429000"/>
            <a:ext cx="406400" cy="413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301673" y="3592945"/>
            <a:ext cx="4165600" cy="230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836" y="221673"/>
            <a:ext cx="50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Finally, get small </a:t>
            </a:r>
            <a:r>
              <a:rPr lang="en-US" altLang="zh-CN" dirty="0" err="1"/>
              <a:t>cls</a:t>
            </a:r>
            <a:r>
              <a:rPr lang="en-US" altLang="zh-CN" dirty="0"/>
              <a:t> token and large </a:t>
            </a:r>
            <a:r>
              <a:rPr lang="en-US" altLang="zh-CN" dirty="0" err="1"/>
              <a:t>cls</a:t>
            </a:r>
            <a:r>
              <a:rPr lang="en-US" altLang="zh-CN" dirty="0"/>
              <a:t> token , </a:t>
            </a:r>
            <a:r>
              <a:rPr lang="en-US" altLang="zh-CN" dirty="0" err="1"/>
              <a:t>mlp</a:t>
            </a:r>
            <a:r>
              <a:rPr lang="en-US" altLang="zh-CN" dirty="0"/>
              <a:t> them, adding to get the result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25" y="136065"/>
            <a:ext cx="2172003" cy="1609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5" y="941040"/>
            <a:ext cx="4791744" cy="1200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05" y="1769422"/>
            <a:ext cx="5001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image_size=32, num_classes=10,</a:t>
            </a:r>
          </a:p>
          <a:p>
            <a:r>
              <a:rPr lang="zh-CN" altLang="en-US" dirty="0"/>
              <a:t>    sm_dim=192, lg_dim=384,             </a:t>
            </a:r>
          </a:p>
          <a:p>
            <a:r>
              <a:rPr lang="zh-CN" altLang="en-US" dirty="0"/>
              <a:t>    sm_patch_size=4, lg_patch_size=8,</a:t>
            </a:r>
          </a:p>
          <a:p>
            <a:endParaRPr lang="zh-CN" altLang="en-US" dirty="0"/>
          </a:p>
          <a:p>
            <a:r>
              <a:rPr lang="zh-CN" altLang="en-US" dirty="0"/>
              <a:t>    depth=2,                             </a:t>
            </a:r>
          </a:p>
          <a:p>
            <a:r>
              <a:rPr lang="zh-CN" altLang="en-US" dirty="0"/>
              <a:t>    sm_enc_depth=2, lg_enc_depth=2,</a:t>
            </a:r>
          </a:p>
          <a:p>
            <a:r>
              <a:rPr lang="zh-CN" altLang="en-US" dirty="0"/>
              <a:t>    cross_attn_depth=1,</a:t>
            </a:r>
          </a:p>
          <a:p>
            <a:endParaRPr lang="zh-CN" altLang="en-US" dirty="0"/>
          </a:p>
          <a:p>
            <a:r>
              <a:rPr lang="zh-CN" altLang="en-US" dirty="0"/>
              <a:t>    sm_enc_heads=6,  sm_enc_dim_head=32,</a:t>
            </a:r>
          </a:p>
          <a:p>
            <a:r>
              <a:rPr lang="zh-CN" altLang="en-US" dirty="0"/>
              <a:t>    lg_enc_heads=6,  lg_enc_dim_head=64, </a:t>
            </a:r>
          </a:p>
          <a:p>
            <a:r>
              <a:rPr lang="zh-CN" altLang="en-US" dirty="0"/>
              <a:t>    cross_attn_heads=4, cross_attn_dim_head=48,   </a:t>
            </a:r>
          </a:p>
          <a:p>
            <a:endParaRPr lang="zh-CN" altLang="en-US" dirty="0"/>
          </a:p>
          <a:p>
            <a:r>
              <a:rPr lang="zh-CN" altLang="en-US" dirty="0"/>
              <a:t>    sm_enc_mlp_dim=768, lg_enc_mlp_dim=1536,     </a:t>
            </a:r>
          </a:p>
          <a:p>
            <a:r>
              <a:rPr lang="zh-CN" altLang="en-US" dirty="0"/>
              <a:t>    dropout=0.1, emb_dropout=0.1, channels=3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76.31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70min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2048693"/>
            <a:ext cx="6933008" cy="41027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3085" y="6151417"/>
            <a:ext cx="1119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Afet training by cross vit and a higher learn rate , the accuracy increases a lot, but it overfits in the last epochs</a:t>
            </a:r>
          </a:p>
          <a:p>
            <a:r>
              <a:rPr lang="en-US" altLang="zh-CN" dirty="0"/>
              <a:t>Maybe using a cooldown mechanism in the last epochs will be helpful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317579"/>
            <a:ext cx="4651076" cy="2318412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sz="4100" dirty="0">
                <a:solidFill>
                  <a:schemeClr val="bg1"/>
                </a:solidFill>
              </a:rPr>
              <a:t>Patch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Embedding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Position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CLS token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6080" y="386077"/>
            <a:ext cx="5674107" cy="22499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 split every image into patches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2 embedding patches, linear from </a:t>
            </a:r>
            <a:r>
              <a:rPr lang="en-US" altLang="zh-CN" dirty="0" err="1">
                <a:solidFill>
                  <a:schemeClr val="bg1"/>
                </a:solidFill>
              </a:rPr>
              <a:t>patch_dim</a:t>
            </a:r>
            <a:r>
              <a:rPr lang="en-US" altLang="zh-CN" dirty="0">
                <a:solidFill>
                  <a:schemeClr val="bg1"/>
                </a:solidFill>
              </a:rPr>
              <a:t> to target dim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 generate learnable CLS token, join to patches tokens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 add position embedding</a:t>
            </a:r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>
            <a:grpSpLocks noGrp="1" noUngrp="1" noRot="1" noChangeAspect="1" noMove="1" noResize="1"/>
          </p:cNvGrpSpPr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Grp="1" noUngrp="1" noRot="1" noChangeAspect="1" noMove="1" noResize="1"/>
          </p:cNvGrpSpPr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r="-1" b="53"/>
          <a:stretch>
            <a:fillRect/>
          </a:stretch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3" name="Group 42"/>
          <p:cNvGrpSpPr>
            <a:grpSpLocks noGrp="1" noUngrp="1" noRot="1" noChangeAspect="1" noMove="1" noResize="1"/>
          </p:cNvGrpSpPr>
          <p:nvPr/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enhance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82" y="2756056"/>
            <a:ext cx="2325231" cy="23252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18" y="2756056"/>
            <a:ext cx="2307153" cy="2307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500" y="2774134"/>
            <a:ext cx="2307152" cy="23071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14182" y="2270911"/>
            <a:ext cx="243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Horizontal flip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52499" y="2270911"/>
            <a:ext cx="230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Translation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4134"/>
            <a:ext cx="2325230" cy="23252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8200" y="2270911"/>
            <a:ext cx="21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Image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76518" y="2270911"/>
            <a:ext cx="230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Translation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5009" y="138856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 with enhanced dataset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80.47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240min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 descr="图表, 折线图&#10;&#10;AI 生成的内容可能不正确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6" y="1024600"/>
            <a:ext cx="10137350" cy="48087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9249" y="5657671"/>
            <a:ext cx="1111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accuracy of training and validation increases so much, next to 90%,but the test accuracy rate is near 80%</a:t>
            </a:r>
          </a:p>
          <a:p>
            <a:r>
              <a:rPr lang="en-US" altLang="zh-CN" dirty="0"/>
              <a:t>We think the reason is that every image has 3 backups by different enhance function, but is split of train and validation is random, so </a:t>
            </a:r>
            <a:r>
              <a:rPr lang="en-US" altLang="zh-CN" dirty="0">
                <a:solidFill>
                  <a:srgbClr val="FF0000"/>
                </a:solidFill>
              </a:rPr>
              <a:t>the validation dataset is polluted</a:t>
            </a:r>
            <a:r>
              <a:rPr lang="en-US" altLang="zh-CN" dirty="0"/>
              <a:t>, leading to a high accuracy. And the </a:t>
            </a:r>
            <a:r>
              <a:rPr lang="en-US" altLang="zh-CN" dirty="0">
                <a:solidFill>
                  <a:srgbClr val="FF0000"/>
                </a:solidFill>
              </a:rPr>
              <a:t>high learn rate </a:t>
            </a:r>
            <a:r>
              <a:rPr lang="en-US" altLang="zh-CN" dirty="0"/>
              <a:t>leads to a overfitting high train accuracy.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Results compare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15224" y="1575459"/>
          <a:ext cx="10369873" cy="4192810"/>
        </p:xfrm>
        <a:graphic>
          <a:graphicData uri="http://schemas.openxmlformats.org/drawingml/2006/table">
            <a:tbl>
              <a:tblPr firstRow="1" bandRow="1"/>
              <a:tblGrid>
                <a:gridCol w="131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Exp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Model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Changes vs Baseline-1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Test Acc (%)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1</a:t>
                      </a:r>
                      <a:endParaRPr lang="en-US" altLang="zh-CN" sz="1400" b="0" i="0" u="none" strike="noStrike" dirty="0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7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—</a:t>
                      </a:r>
                      <a:endParaRPr lang="en-US" altLang="zh-CN" sz="1400" b="0" i="0" u="none" strike="noStrike" dirty="0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60.40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Patch size = 4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67.62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3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Dim = 256; MLP dim = 512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53.20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4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Depth = 24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61.37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5</a:t>
                      </a:r>
                      <a:endParaRPr lang="en-US" altLang="zh-CN" sz="1400" b="0" i="0" u="none" strike="noStrike" dirty="0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7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Heads = 16</a:t>
                      </a:r>
                      <a:endParaRPr lang="en-US" altLang="zh-CN" sz="1400" b="0" i="0" u="none" strike="noStrike" dirty="0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63.52</a:t>
                      </a:r>
                      <a:endParaRPr lang="en-US" altLang="zh-CN" sz="1400" b="0" i="0" u="none" strike="noStrike" dirty="0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2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6</a:t>
                      </a:r>
                      <a:endParaRPr lang="en-US" altLang="zh-CN" sz="1400" b="0" i="0" u="none" strike="noStrike" dirty="0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704020202020204" pitchFamily="34" charset="0"/>
                        </a:rPr>
                        <a:t>CrossViT</a:t>
                      </a:r>
                      <a:endParaRPr lang="en-US" altLang="zh-CN" sz="1400" b="0" i="0" u="none" strike="noStrike" dirty="0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patch = 4 / 8;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7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dim = 192 / 384;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stages = 2;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7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encoder depth = 2 / 2;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cross-attn depth = 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7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/ lg heads = 6 / 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cross heads = 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7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/ lg MLP = 768 / 1536;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dropout = 0.1;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704020202020204" pitchFamily="34" charset="0"/>
                        </a:rPr>
                        <a:t>emb_dropout</a:t>
                      </a: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effectLst/>
                          <a:latin typeface="Arial" panose="020B0704020202020204" pitchFamily="34" charset="0"/>
                        </a:rPr>
                        <a:t>= 0.1</a:t>
                      </a:r>
                      <a:endParaRPr lang="en-US" sz="1400" b="0" i="0" u="none" strike="noStrike" dirty="0"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704020202020204" pitchFamily="34" charset="0"/>
                        </a:rPr>
                        <a:t>76.31/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704020202020204" pitchFamily="34" charset="0"/>
                        </a:rPr>
                        <a:t>80.47(enhanced dataset)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3109"/>
            <a:ext cx="10515600" cy="820879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3988"/>
            <a:ext cx="10515600" cy="547888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From the results of different parameters, we think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patch size </a:t>
            </a:r>
            <a:r>
              <a:rPr lang="en-US" altLang="zh-CN" dirty="0"/>
              <a:t>decides how much </a:t>
            </a:r>
            <a:r>
              <a:rPr lang="en-US" altLang="zh-CN" dirty="0">
                <a:solidFill>
                  <a:srgbClr val="FF0000"/>
                </a:solidFill>
              </a:rPr>
              <a:t>details</a:t>
            </a:r>
            <a:r>
              <a:rPr lang="en-US" altLang="zh-CN" dirty="0"/>
              <a:t> we split, and how much every patch learns from each other in self attention, it affects so much.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dimension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depth and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heads</a:t>
            </a:r>
            <a:r>
              <a:rPr lang="en-US" altLang="zh-CN" dirty="0"/>
              <a:t> have some influence to results, there is not too much information to describe for each patch, also too much transformer loops is not necessary.</a:t>
            </a:r>
          </a:p>
          <a:p>
            <a:r>
              <a:rPr lang="en-US" altLang="zh-CN" dirty="0"/>
              <a:t>The cross-vit improves the accuracy so much, every patch can learn from </a:t>
            </a:r>
            <a:r>
              <a:rPr lang="en-US" altLang="zh-CN" dirty="0">
                <a:solidFill>
                  <a:srgbClr val="FF0000"/>
                </a:solidFill>
              </a:rPr>
              <a:t>different size </a:t>
            </a:r>
            <a:r>
              <a:rPr lang="en-US" altLang="zh-CN" dirty="0"/>
              <a:t>patches, to learn more </a:t>
            </a:r>
            <a:r>
              <a:rPr lang="en-US" altLang="zh-CN" dirty="0">
                <a:solidFill>
                  <a:srgbClr val="FF0000"/>
                </a:solidFill>
              </a:rPr>
              <a:t>detail</a:t>
            </a:r>
            <a:r>
              <a:rPr lang="en-US" altLang="zh-CN" dirty="0"/>
              <a:t> or more </a:t>
            </a:r>
            <a:r>
              <a:rPr lang="en-US" altLang="zh-CN" dirty="0">
                <a:solidFill>
                  <a:srgbClr val="FF0000"/>
                </a:solidFill>
              </a:rPr>
              <a:t>integral</a:t>
            </a:r>
            <a:r>
              <a:rPr lang="en-US" altLang="zh-CN" dirty="0"/>
              <a:t> information.</a:t>
            </a:r>
          </a:p>
          <a:p>
            <a:r>
              <a:rPr lang="en-US" altLang="zh-CN" dirty="0"/>
              <a:t>The enhance operation </a:t>
            </a:r>
            <a:r>
              <a:rPr lang="en-US" altLang="zh-CN" dirty="0">
                <a:solidFill>
                  <a:srgbClr val="FF0000"/>
                </a:solidFill>
              </a:rPr>
              <a:t>expands the dataset </a:t>
            </a:r>
            <a:r>
              <a:rPr lang="en-US" altLang="zh-CN" dirty="0"/>
              <a:t>and improve the model’s </a:t>
            </a:r>
            <a:r>
              <a:rPr lang="en-US" altLang="zh-CN" dirty="0">
                <a:solidFill>
                  <a:srgbClr val="FF0000"/>
                </a:solidFill>
              </a:rPr>
              <a:t>generalization ability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 suitable </a:t>
            </a:r>
            <a:r>
              <a:rPr lang="en-US" altLang="zh-CN" dirty="0">
                <a:solidFill>
                  <a:srgbClr val="FF0000"/>
                </a:solidFill>
              </a:rPr>
              <a:t>learn rate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altLang="zh-CN" dirty="0">
                <a:solidFill>
                  <a:srgbClr val="FF0000"/>
                </a:solidFill>
              </a:rPr>
              <a:t> epoch </a:t>
            </a:r>
            <a:r>
              <a:rPr lang="en-US" altLang="zh-CN" dirty="0"/>
              <a:t>is also important.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56" y="3571374"/>
            <a:ext cx="4427621" cy="500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87154" y="127647"/>
            <a:ext cx="4427621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6" y="511094"/>
            <a:ext cx="8268854" cy="22291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7154" y="2782669"/>
            <a:ext cx="1113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b = batch, c = channel, h =</a:t>
            </a:r>
            <a:r>
              <a:rPr lang="en-US" altLang="zh-CN" dirty="0" err="1"/>
              <a:t>image_height</a:t>
            </a:r>
            <a:r>
              <a:rPr lang="en-US" altLang="zh-CN" dirty="0"/>
              <a:t>, w = </a:t>
            </a:r>
            <a:r>
              <a:rPr lang="en-US" altLang="zh-CN" dirty="0" err="1"/>
              <a:t>image_width</a:t>
            </a:r>
            <a:endParaRPr lang="en-US" altLang="zh-CN" dirty="0"/>
          </a:p>
          <a:p>
            <a:r>
              <a:rPr lang="en-US" altLang="zh-CN" dirty="0"/>
              <a:t>Last a random dropout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6" y="4071888"/>
            <a:ext cx="8440328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775" y="669925"/>
            <a:ext cx="5191225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</a:t>
            </a:r>
            <a:b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2" name="Straight Connector 7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04775" y="2288833"/>
            <a:ext cx="7113069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 define attention and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 add them to a </a:t>
            </a:r>
            <a:r>
              <a:rPr lang="en-US" altLang="zh-CN" sz="2000" dirty="0" err="1">
                <a:solidFill>
                  <a:schemeClr val="bg1"/>
                </a:solidFill>
              </a:rPr>
              <a:t>moduleList</a:t>
            </a:r>
            <a:r>
              <a:rPr lang="en-US" altLang="zh-CN" sz="2000" dirty="0">
                <a:solidFill>
                  <a:schemeClr val="bg1"/>
                </a:solidFill>
              </a:rPr>
              <a:t> each layer,  looping depth times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 for each layer,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run x= attention(x)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then x =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r>
              <a:rPr lang="en-US" altLang="zh-CN" sz="2000" dirty="0">
                <a:solidFill>
                  <a:schemeClr val="bg1"/>
                </a:solidFill>
              </a:rPr>
              <a:t>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This is a </a:t>
            </a:r>
            <a:r>
              <a:rPr lang="en-US" altLang="zh-CN" sz="2000" dirty="0" err="1">
                <a:solidFill>
                  <a:schemeClr val="bg1"/>
                </a:solidFill>
              </a:rPr>
              <a:t>ResNet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https://arxiv.org/abs/1512.03385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Solve the vanishing/exploding gradient problem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31" y="-6"/>
            <a:ext cx="3909058" cy="6857999"/>
          </a:xfrm>
          <a:prstGeom prst="rect">
            <a:avLst/>
          </a:prstGeom>
        </p:spPr>
      </p:pic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111360"/>
            <a:ext cx="2457793" cy="2248214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1501541" y="1501541"/>
            <a:ext cx="2964581" cy="1155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084945" y="2890982"/>
            <a:ext cx="1468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53527" y="1178375"/>
            <a:ext cx="657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current index = 1, we get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 from patch 1, means “queries”, what I am looking for ?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618182" y="2475345"/>
            <a:ext cx="60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>
                <a:solidFill>
                  <a:srgbClr val="FF0000"/>
                </a:solidFill>
              </a:rPr>
              <a:t>K, V </a:t>
            </a:r>
            <a:r>
              <a:rPr lang="en-US" altLang="zh-CN" dirty="0"/>
              <a:t>from all patches, means “</a:t>
            </a:r>
            <a:r>
              <a:rPr lang="en-US" altLang="zh-CN" dirty="0" err="1"/>
              <a:t>keys”,”values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Keys: what are my options?</a:t>
            </a:r>
          </a:p>
          <a:p>
            <a:r>
              <a:rPr lang="en-US" altLang="zh-CN" dirty="0"/>
              <a:t>Values: what do they publicly reveal / broadcast to others?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" y="5494260"/>
            <a:ext cx="8068801" cy="91452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22158" y="3620655"/>
            <a:ext cx="109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Q,K,V by Linear from (</a:t>
            </a:r>
            <a:r>
              <a:rPr lang="en-US" altLang="zh-CN" dirty="0" err="1"/>
              <a:t>batch,token</a:t>
            </a:r>
            <a:r>
              <a:rPr lang="en-US" altLang="zh-CN" dirty="0"/>
              <a:t> </a:t>
            </a:r>
            <a:r>
              <a:rPr lang="en-US" altLang="zh-CN" dirty="0" err="1"/>
              <a:t>number,dim</a:t>
            </a:r>
            <a:r>
              <a:rPr lang="en-US" altLang="zh-CN" dirty="0"/>
              <a:t>) to (</a:t>
            </a:r>
            <a:r>
              <a:rPr lang="en-US" altLang="zh-CN" dirty="0" err="1"/>
              <a:t>batch,token</a:t>
            </a:r>
            <a:r>
              <a:rPr lang="en-US" altLang="zh-CN" dirty="0"/>
              <a:t> number, heads * dim * 3),then chunk to 3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8" y="4340946"/>
            <a:ext cx="5163271" cy="905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6" y="2416459"/>
            <a:ext cx="3858163" cy="8859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108562"/>
            <a:ext cx="804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get </a:t>
            </a:r>
            <a:r>
              <a:rPr lang="en-US" altLang="zh-CN" dirty="0" err="1"/>
              <a:t>q,k,v</a:t>
            </a:r>
            <a:r>
              <a:rPr lang="en-US" altLang="zh-CN" dirty="0"/>
              <a:t>, calculate for every patch the “attention tensor” to each patch</a:t>
            </a:r>
          </a:p>
          <a:p>
            <a:r>
              <a:rPr lang="en-US" altLang="zh-CN" dirty="0"/>
              <a:t>It means the relevance for each patch to other patch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Muti-heads</a:t>
            </a:r>
            <a:r>
              <a:rPr lang="en-US" altLang="zh-CN" dirty="0"/>
              <a:t> means from different “views” to consider the relevance, for images, maybe from color, shape, outline, contrast ratio …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53" y="3574074"/>
            <a:ext cx="3553321" cy="6287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13" y="3574074"/>
            <a:ext cx="5715798" cy="3238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altLang="zh-CN" dirty="0"/>
              <a:t>MLP/</a:t>
            </a:r>
            <a:r>
              <a:rPr lang="en-US" altLang="zh-CN" dirty="0" err="1"/>
              <a:t>FeedForward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55942"/>
            <a:ext cx="5056332" cy="2951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54" y="235658"/>
            <a:ext cx="2581635" cy="22863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241659"/>
            <a:ext cx="729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attention process, each patch token contains other tokens’ information, but it is still a linear operation</a:t>
            </a:r>
          </a:p>
          <a:p>
            <a:endParaRPr lang="en-US" altLang="zh-CN" dirty="0"/>
          </a:p>
          <a:p>
            <a:r>
              <a:rPr lang="en-US" altLang="zh-CN" dirty="0"/>
              <a:t>MLP is a </a:t>
            </a:r>
            <a:r>
              <a:rPr lang="en-US" altLang="zh-CN" dirty="0" err="1"/>
              <a:t>nolinear</a:t>
            </a:r>
            <a:r>
              <a:rPr lang="en-US" altLang="zh-CN" dirty="0"/>
              <a:t> project for every single token</a:t>
            </a:r>
          </a:p>
          <a:p>
            <a:r>
              <a:rPr lang="en-US" altLang="zh-CN" dirty="0"/>
              <a:t>Using a </a:t>
            </a:r>
            <a:r>
              <a:rPr lang="en-US" altLang="zh-CN" dirty="0" err="1"/>
              <a:t>nolinear</a:t>
            </a:r>
            <a:r>
              <a:rPr lang="en-US" altLang="zh-CN" dirty="0"/>
              <a:t> activation function GELU</a:t>
            </a:r>
          </a:p>
          <a:p>
            <a:r>
              <a:rPr lang="en-US" altLang="zh-CN" dirty="0"/>
              <a:t>Expand dim to </a:t>
            </a:r>
            <a:r>
              <a:rPr lang="en-US" altLang="zh-CN" dirty="0" err="1"/>
              <a:t>mlp_dim</a:t>
            </a:r>
            <a:r>
              <a:rPr lang="en-US" altLang="zh-CN" dirty="0"/>
              <a:t> , then shrink back to dim to improve expression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25097"/>
            <a:ext cx="9613397" cy="1201673"/>
          </a:xfrm>
          <a:prstGeom prst="rect">
            <a:avLst/>
          </a:prstGeom>
        </p:spPr>
      </p:pic>
      <p:sp>
        <p:nvSpPr>
          <p:cNvPr id="12" name="Right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CLS token or all tokens mean stands for the final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551" y="1426546"/>
            <a:ext cx="6922008" cy="36940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094" y="2718054"/>
            <a:ext cx="3438906" cy="46215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/>
              <a:t>Learning_rate = 3e-5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/>
              <a:t>Test accuracy = 60.4%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altLang="zh-CN" sz="1700" dirty="0"/>
              <a:t>Time Cost: 45min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altLang="zh-CN" sz="1700" dirty="0"/>
          </a:p>
        </p:txBody>
      </p:sp>
      <p:sp>
        <p:nvSpPr>
          <p:cNvPr id="3" name="文本框 2"/>
          <p:cNvSpPr txBox="1"/>
          <p:nvPr/>
        </p:nvSpPr>
        <p:spPr>
          <a:xfrm>
            <a:off x="4671588" y="5567881"/>
            <a:ext cx="627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Because of a low learn rate and not enough epoch, the accuracy is low.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1674</Words>
  <Application>Microsoft Macintosh PowerPoint</Application>
  <PresentationFormat>Widescreen</PresentationFormat>
  <Paragraphs>322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Cambria Math</vt:lpstr>
      <vt:lpstr>Office 主题​​</vt:lpstr>
      <vt:lpstr>ViT Model</vt:lpstr>
      <vt:lpstr>Patch Embedding Position CLS token</vt:lpstr>
      <vt:lpstr>PowerPoint Presentation</vt:lpstr>
      <vt:lpstr>Transformer </vt:lpstr>
      <vt:lpstr>Muti-heads Self Attention</vt:lpstr>
      <vt:lpstr>Muti-heads Self Attention</vt:lpstr>
      <vt:lpstr>MLP/FeedForward</vt:lpstr>
      <vt:lpstr>Finally</vt:lpstr>
      <vt:lpstr>Baseline Vit</vt:lpstr>
      <vt:lpstr>Patch Size</vt:lpstr>
      <vt:lpstr>Model Size (Dim)</vt:lpstr>
      <vt:lpstr>Model Size (Depth)</vt:lpstr>
      <vt:lpstr>Attention Heads</vt:lpstr>
      <vt:lpstr>Cross ViT Model</vt:lpstr>
      <vt:lpstr>PowerPoint Presentation</vt:lpstr>
      <vt:lpstr>PowerPoint Presentation</vt:lpstr>
      <vt:lpstr>PowerPoint Presentation</vt:lpstr>
      <vt:lpstr>PowerPoint Presentation</vt:lpstr>
      <vt:lpstr>Cross Vit </vt:lpstr>
      <vt:lpstr>Data enhance</vt:lpstr>
      <vt:lpstr>Cross Vit  with enhanced dataset</vt:lpstr>
      <vt:lpstr>Results compare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Yuan Hong</cp:lastModifiedBy>
  <cp:revision>44</cp:revision>
  <dcterms:created xsi:type="dcterms:W3CDTF">2025-08-19T23:11:45Z</dcterms:created>
  <dcterms:modified xsi:type="dcterms:W3CDTF">2025-08-20T01:52:48Z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F681843F682068C55E04A5680230B949_42</vt:lpwstr>
  </property>
  <property fmtid="{D5CDD505-2E9C-101B-9397-08002B2CF9AE}" pid="3" name="KSOProductBuildVer">
    <vt:lpwstr>1033-7.5.1.8994</vt:lpwstr>
  </property>
</Properties>
</file>