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2" r:id="rId5"/>
    <p:sldId id="263" r:id="rId6"/>
    <p:sldId id="265" r:id="rId7"/>
    <p:sldId id="266" r:id="rId8"/>
    <p:sldId id="268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38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E1A28-2928-4835-A764-9B497A7CF365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4F10D-1619-4120-9FED-FD5EA4C3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1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4F10D-1619-4120-9FED-FD5EA4C3E6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1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4A16-3331-06C4-D0A7-231DCABC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3CCA0-0925-FC94-18EB-31A1624B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31B34-E84B-8503-70E4-831A4F32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302C-D92A-0C8D-96E8-889DC504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3205-BED4-B507-C430-AFED496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F24D-6B21-A010-6CCA-52026EB3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9C1DB-0939-CEA9-D44F-74B80797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0AD41-6922-F45A-0381-F4949FA3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1ED96-FE65-73CC-6B3E-922AA02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F23ED-E389-2BAC-5F4D-62C2A16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46F51-3C55-D0F9-963B-CA85E066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1307F-CFCA-1FA3-D53F-6619D91D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2C9F-D0FE-BE73-70E5-E2E1DAC4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FEDA-BD65-7F0B-CBE4-9D28FDFF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834D9-B9D0-8132-BB48-DF86423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4379-A309-F1AA-3E4E-67BEF8BB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5A081-202C-275A-DAB0-E6B4B97A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A6A61-DD00-5504-49EA-681F43B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735D9-3A10-73E3-8E8B-ED66496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BB558-6694-4573-2A28-C946B12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C47B-DF7E-12AB-2894-436C3B2B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2F78E-3C2F-C769-BBBF-30C43F59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34E1C-DC0E-6CA1-3DEE-6F913F5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0E61E-0135-515B-8B69-87823B4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D2400-4DD5-EB4B-5B18-35D73102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A4A2-4395-69E0-8681-32851976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6FF0-DE53-5179-5239-ABBFF1C5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07F05-2486-8DA6-125D-31D6146D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C9EB-1CD6-18D7-B9F8-B9DCBB3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FFA80-05C4-6248-B1E8-8BCFB40B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C6849-2861-181D-F8ED-40488800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0853-50C9-92FA-4AE0-6CE75C94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84A65-8D33-B84A-A173-0CFA5A8B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343C8-F3D7-85B8-CD3D-A384AE23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BBB0D-E3CD-B192-3123-77443B897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EFE3C-1D53-A734-FB7C-4E2F40D6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F7359-F2A0-C3FA-4465-F5A5510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20CAA-83A1-F425-4611-4E8A913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6C2EE-B4E3-646D-2CAC-281684E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3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41E3-8278-90FC-86D9-1F2A525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6D6B0-2691-3A4F-7BD8-A81CCB1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5F2E6-C82D-08D7-61E8-4A2CD57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68860-0AA1-4F12-DE18-C8F8083F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D6CC6-6252-619E-E12C-9F18EC9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6D09E-8BEE-0966-5C5A-77375746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A9348-88A0-878A-8EB8-ED6C5AFC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3342-4834-D868-A63E-414196A2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D78-AB62-BDC9-7A97-37D8DAA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11177-4EBB-82AA-3C86-D35E5DE4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7DCF-5959-97C2-44E2-A8C4A83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856D6-A1E5-E4FF-308E-B1DE037B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ABAF5-1ECA-7294-B69B-2FBD8D9C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89FBC-F39F-8C99-5096-E07EB81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7A9A-A894-ED57-5FDE-CE8B2876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6E638-3B6F-5CF8-7396-0EEDF4F85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14DE-ED1C-A221-6E9A-FDB7BC3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1B4D9-B71A-9145-BFE8-F62674E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340A2-71D5-5E6B-AA0D-350DB4C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86B25-C42F-5851-1A0A-5A3CE07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5A34-DC5A-88A1-1A4F-F4C3C534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82421-2423-988D-30EF-7757671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E39E5-E54A-09AD-DB8D-3457F452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F480A-4BAF-CDAA-9136-BD1E423F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B8838B-9A27-61DB-3706-E690A790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2CAE5-5F5C-1989-35F5-519DD726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E379E-1E3B-1A99-3C59-6C4008B7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09F580-F3D1-17AC-068B-2B87F6F65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2323DACB-0C35-09C3-0822-B846CFA9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F1771746-DA11-69DC-13F8-42C2DBC5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623855-6A89-414C-42DD-CB73618B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6FBB3D-7BD2-8613-574C-5B7840BCA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E05BD4-357B-7CD6-D488-2A08164B3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CE0E0C-B346-65DB-16A4-BB14A8F79C9D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FF0000"/>
                </a:solidFill>
              </a:rPr>
              <a:t>Patch_size</a:t>
            </a:r>
            <a:r>
              <a:rPr lang="en-US" altLang="zh-CN" sz="1700" dirty="0">
                <a:solidFill>
                  <a:srgbClr val="FF0000"/>
                </a:solidFill>
              </a:rPr>
              <a:t> =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Test accuracy = 67.62%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Time Cost: 70min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06F736-76A3-DF61-F4EF-0D51EBEC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63" y="1229218"/>
            <a:ext cx="7099606" cy="43995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5C8516-915C-FEE6-7F3E-6C58E7FDCFCF}"/>
              </a:ext>
            </a:extLst>
          </p:cNvPr>
          <p:cNvSpPr txBox="1"/>
          <p:nvPr/>
        </p:nvSpPr>
        <p:spPr>
          <a:xfrm>
            <a:off x="4359564" y="5874327"/>
            <a:ext cx="692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 accuracy than patch size = 8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93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B4C58-263C-590B-1FB1-9259A768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60A35E3-E733-DD57-486A-3C35C2B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6AD697FF-EE4F-B986-D0D7-B4B3A25B2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1F9506FB-6BAC-7A9F-B903-83E77C20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559BD5-5E26-12BC-E7F5-E5310F3B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5BDC0B-5578-DE1D-F097-A658D49B1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937139-E3E5-912C-846F-9C5D81BAE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76B74D-10DE-ACD6-FBC2-11C651D132AE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Dim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FF0000"/>
                </a:solidFill>
              </a:rPr>
              <a:t>Mlp_dim</a:t>
            </a:r>
            <a:r>
              <a:rPr lang="en-US" altLang="zh-CN" sz="1700" dirty="0">
                <a:solidFill>
                  <a:srgbClr val="FF0000"/>
                </a:solidFill>
              </a:rPr>
              <a:t> = 512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53.2%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80min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0E86E-6080-136C-8FAF-BCD71151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27" y="1161288"/>
            <a:ext cx="7012998" cy="4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E40D2-3E5F-10C3-F68B-9B5302E2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2C8BFC0-A260-D233-E14B-460EA7CAD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7D70764D-C9BB-2F8E-80DC-3129AB07C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B33D2109-E86E-D1F5-C4B9-1A82FEA36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F5BCD0-E480-43A6-CACB-1E6A62F5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F3D19A-0A76-55A0-AC69-77BB40615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059E94-3933-FED8-C42D-6841819A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F3DC7A-B9F3-4B68-1EDA-964D789CA023}"/>
              </a:ext>
            </a:extLst>
          </p:cNvPr>
          <p:cNvSpPr txBox="1"/>
          <p:nvPr/>
        </p:nvSpPr>
        <p:spPr>
          <a:xfrm>
            <a:off x="371094" y="2718054"/>
            <a:ext cx="3438906" cy="376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Depth = 24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</a:t>
            </a:r>
            <a:r>
              <a:rPr lang="en-US" altLang="zh-CN" sz="1700" dirty="0">
                <a:solidFill>
                  <a:srgbClr val="FF0000"/>
                </a:solidFill>
              </a:rPr>
              <a:t>61.37%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 = 60min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BB4E5-42EF-FC35-9230-59DA4CD3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31" y="1129532"/>
            <a:ext cx="7432874" cy="45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01A6-3717-0AE1-0939-013C358F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2124B4-2B8A-43EA-58D8-43F381195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EB72E5D4-FF6E-D6B7-22AC-58B58E4A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49C67D85-7B75-131F-A694-D70310B9C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A86746-4BE2-A7AE-B573-F1C8CAAC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9ED0B4-6930-553B-E7D5-DD2B6DBF1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438D5F-ED8A-DF02-5369-2B2AB480C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61576-C2A0-D5C0-503F-74F6079DB34D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Heads = 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63.52%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100min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750ED-88EB-BA52-0AFE-6B48929F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72" y="1426546"/>
            <a:ext cx="7373413" cy="37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C0E45-EFD8-261F-49F5-9B36D314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A88B487B-C581-F84D-4F15-EE833EE02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3413C3-5DEE-E95F-56C5-AF7615DF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3248025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 </a:t>
            </a:r>
            <a:r>
              <a:rPr lang="en-US" altLang="zh-CN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</a:t>
            </a: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83CCC4-D474-7E11-0AD8-A38B71E2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11" y="0"/>
            <a:ext cx="4896533" cy="65731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2350702-AA5A-3408-2945-0B3B8BC76D34}"/>
              </a:ext>
            </a:extLst>
          </p:cNvPr>
          <p:cNvSpPr/>
          <p:nvPr/>
        </p:nvSpPr>
        <p:spPr>
          <a:xfrm>
            <a:off x="5809673" y="3860799"/>
            <a:ext cx="4655127" cy="2712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5A2EF52-11F3-9432-DC92-F3941D8BFAB6}"/>
              </a:ext>
            </a:extLst>
          </p:cNvPr>
          <p:cNvCxnSpPr/>
          <p:nvPr/>
        </p:nvCxnSpPr>
        <p:spPr>
          <a:xfrm flipH="1">
            <a:off x="4498109" y="5403273"/>
            <a:ext cx="11594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ED8BC27-4FE0-C3F5-9CCE-9E917C1B19CD}"/>
              </a:ext>
            </a:extLst>
          </p:cNvPr>
          <p:cNvSpPr txBox="1"/>
          <p:nvPr/>
        </p:nvSpPr>
        <p:spPr>
          <a:xfrm>
            <a:off x="258618" y="3648364"/>
            <a:ext cx="4793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Step:</a:t>
            </a:r>
          </a:p>
          <a:p>
            <a:r>
              <a:rPr lang="en-US" altLang="zh-CN" dirty="0"/>
              <a:t>Split the original image into patches by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</a:t>
            </a:r>
            <a:r>
              <a:rPr lang="en-US" altLang="zh-CN" dirty="0" err="1"/>
              <a:t>patch_size</a:t>
            </a:r>
            <a:r>
              <a:rPr lang="en-US" altLang="zh-CN" dirty="0"/>
              <a:t>(small, large)</a:t>
            </a:r>
          </a:p>
          <a:p>
            <a:r>
              <a:rPr lang="en-US" altLang="zh-CN" dirty="0"/>
              <a:t>Embedding to target </a:t>
            </a:r>
            <a:r>
              <a:rPr lang="en-US" altLang="zh-CN" dirty="0" err="1"/>
              <a:t>dimention</a:t>
            </a:r>
            <a:r>
              <a:rPr lang="en-US" altLang="zh-CN" dirty="0"/>
              <a:t> tokens</a:t>
            </a:r>
          </a:p>
          <a:p>
            <a:r>
              <a:rPr lang="en-US" altLang="zh-CN" dirty="0"/>
              <a:t>Adding CLS token and position embedded</a:t>
            </a:r>
          </a:p>
          <a:p>
            <a:r>
              <a:rPr lang="en-US" altLang="zh-CN" dirty="0"/>
              <a:t>The same as baseline </a:t>
            </a:r>
            <a:r>
              <a:rPr lang="en-US" altLang="zh-CN" dirty="0" err="1"/>
              <a:t>ViT</a:t>
            </a:r>
            <a:r>
              <a:rPr lang="en-US" altLang="zh-CN" dirty="0"/>
              <a:t> does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9FF9D8-336E-5C44-9A2E-C3A8554E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8" y="5927626"/>
            <a:ext cx="4345269" cy="5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A4EF38-5B91-821F-4DD8-B42D1C5F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04" y="88622"/>
            <a:ext cx="4848902" cy="19147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0D32BF-F229-D9BB-51E2-DBDC97336522}"/>
              </a:ext>
            </a:extLst>
          </p:cNvPr>
          <p:cNvSpPr txBox="1"/>
          <p:nvPr/>
        </p:nvSpPr>
        <p:spPr>
          <a:xfrm>
            <a:off x="219640" y="165089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Multi-Scale Transformer</a:t>
            </a:r>
          </a:p>
          <a:p>
            <a:r>
              <a:rPr lang="en-US" altLang="zh-CN" dirty="0"/>
              <a:t>First: Muti-heads Self Attention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775BB9-46E4-B236-7E4E-A9B57F8C2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420"/>
            <a:ext cx="6585421" cy="2266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F9F6C3-58B5-4811-BC23-09F7C751C0AF}"/>
              </a:ext>
            </a:extLst>
          </p:cNvPr>
          <p:cNvSpPr txBox="1"/>
          <p:nvPr/>
        </p:nvSpPr>
        <p:spPr>
          <a:xfrm>
            <a:off x="6677891" y="2282104"/>
            <a:ext cx="551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every Multi-Scale Transformer layer, Firstly,</a:t>
            </a:r>
          </a:p>
          <a:p>
            <a:r>
              <a:rPr lang="en-US" altLang="zh-CN" dirty="0"/>
              <a:t>we encoder small tokens and large tokens respectively</a:t>
            </a:r>
          </a:p>
          <a:p>
            <a:endParaRPr lang="en-US" altLang="zh-CN" dirty="0"/>
          </a:p>
          <a:p>
            <a:r>
              <a:rPr lang="en-US" altLang="zh-CN" dirty="0"/>
              <a:t>The same as </a:t>
            </a:r>
            <a:r>
              <a:rPr lang="en-US" altLang="zh-CN" dirty="0" err="1"/>
              <a:t>ViT</a:t>
            </a:r>
            <a:r>
              <a:rPr lang="en-US" altLang="zh-CN" dirty="0"/>
              <a:t> does, Attention + </a:t>
            </a:r>
            <a:r>
              <a:rPr lang="en-US" altLang="zh-CN" dirty="0" err="1"/>
              <a:t>FeedForward</a:t>
            </a:r>
            <a:endParaRPr lang="en-US" altLang="zh-CN" dirty="0"/>
          </a:p>
          <a:p>
            <a:r>
              <a:rPr lang="en-US" altLang="zh-CN" dirty="0" err="1"/>
              <a:t>ResNet</a:t>
            </a:r>
            <a:r>
              <a:rPr lang="en-US" altLang="zh-CN" dirty="0"/>
              <a:t> Connection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938FF8-87C6-59A2-B662-56C9A6E59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6887"/>
            <a:ext cx="526806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AB8D13-BAFF-6C07-F521-DABD88B5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56" y="0"/>
            <a:ext cx="4791744" cy="18862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E3FA31-4EB6-32B0-6BE9-5DDFE9164FC3}"/>
              </a:ext>
            </a:extLst>
          </p:cNvPr>
          <p:cNvSpPr txBox="1"/>
          <p:nvPr/>
        </p:nvSpPr>
        <p:spPr>
          <a:xfrm>
            <a:off x="110836" y="221673"/>
            <a:ext cx="71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Multi-Scale Transformer Encoder – </a:t>
            </a:r>
            <a:r>
              <a:rPr lang="en-US" altLang="zh-CN" dirty="0">
                <a:solidFill>
                  <a:srgbClr val="FF0000"/>
                </a:solidFill>
              </a:rPr>
              <a:t>Cross-Attention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E5926B-0901-F7F4-0D43-A6F2E6BEC7AF}"/>
              </a:ext>
            </a:extLst>
          </p:cNvPr>
          <p:cNvSpPr txBox="1"/>
          <p:nvPr/>
        </p:nvSpPr>
        <p:spPr>
          <a:xfrm>
            <a:off x="203200" y="729673"/>
            <a:ext cx="7084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encoding small tokens and large tokens</a:t>
            </a:r>
          </a:p>
          <a:p>
            <a:r>
              <a:rPr lang="en-US" altLang="zh-CN" dirty="0"/>
              <a:t>1 split tokens into (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patch_tokens</a:t>
            </a:r>
            <a:r>
              <a:rPr lang="en-US" altLang="zh-CN" dirty="0"/>
              <a:t>) for small and large</a:t>
            </a:r>
          </a:p>
          <a:p>
            <a:r>
              <a:rPr lang="en-US" altLang="zh-CN" dirty="0"/>
              <a:t>In order to get </a:t>
            </a:r>
            <a:r>
              <a:rPr lang="en-US" altLang="zh-CN" dirty="0" err="1"/>
              <a:t>cls</a:t>
            </a:r>
            <a:r>
              <a:rPr lang="en-US" altLang="zh-CN" dirty="0"/>
              <a:t> token, we only use this token to cross attention</a:t>
            </a:r>
          </a:p>
          <a:p>
            <a:r>
              <a:rPr lang="en-US" altLang="zh-CN" dirty="0"/>
              <a:t>2 small </a:t>
            </a:r>
            <a:r>
              <a:rPr lang="en-US" altLang="zh-CN" dirty="0" err="1"/>
              <a:t>cls</a:t>
            </a:r>
            <a:r>
              <a:rPr lang="en-US" altLang="zh-CN" dirty="0"/>
              <a:t> token to study large tokens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(1) linear transform small </a:t>
            </a:r>
            <a:r>
              <a:rPr lang="en-US" altLang="zh-CN" dirty="0" err="1"/>
              <a:t>cls</a:t>
            </a:r>
            <a:r>
              <a:rPr lang="en-US" altLang="zh-CN" dirty="0"/>
              <a:t> to large token </a:t>
            </a:r>
            <a:r>
              <a:rPr lang="en-US" altLang="zh-CN" dirty="0" err="1"/>
              <a:t>dimention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(e.g.: small token dim 64 -&gt; large token dim 128)</a:t>
            </a:r>
          </a:p>
          <a:p>
            <a:r>
              <a:rPr lang="en-US" altLang="zh-CN" dirty="0"/>
              <a:t>    (2) attention(small </a:t>
            </a:r>
            <a:r>
              <a:rPr lang="en-US" altLang="zh-CN" dirty="0" err="1"/>
              <a:t>cls</a:t>
            </a:r>
            <a:r>
              <a:rPr lang="en-US" altLang="zh-CN" dirty="0"/>
              <a:t> token, large patch tokens)</a:t>
            </a:r>
          </a:p>
          <a:p>
            <a:r>
              <a:rPr lang="en-US" altLang="zh-CN" dirty="0"/>
              <a:t>         we allow small </a:t>
            </a:r>
            <a:r>
              <a:rPr lang="en-US" altLang="zh-CN" dirty="0" err="1"/>
              <a:t>cls</a:t>
            </a:r>
            <a:r>
              <a:rPr lang="en-US" altLang="zh-CN" dirty="0"/>
              <a:t> token to study from large patch tokens</a:t>
            </a:r>
          </a:p>
          <a:p>
            <a:r>
              <a:rPr lang="en-US" altLang="zh-CN" dirty="0"/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get Q from small 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>
                <a:solidFill>
                  <a:srgbClr val="FF0000"/>
                </a:solidFill>
              </a:rPr>
              <a:t> token, get K,V from large patch tokens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(3) </a:t>
            </a:r>
            <a:r>
              <a:rPr lang="en-US" altLang="zh-CN" dirty="0" err="1"/>
              <a:t>ResNet</a:t>
            </a:r>
            <a:r>
              <a:rPr lang="en-US" altLang="zh-CN" dirty="0"/>
              <a:t> connect studied </a:t>
            </a:r>
            <a:r>
              <a:rPr lang="en-US" altLang="zh-CN" dirty="0" err="1"/>
              <a:t>cls</a:t>
            </a:r>
            <a:r>
              <a:rPr lang="en-US" altLang="zh-CN" dirty="0"/>
              <a:t> token and original </a:t>
            </a:r>
            <a:r>
              <a:rPr lang="en-US" altLang="zh-CN" dirty="0" err="1"/>
              <a:t>cls</a:t>
            </a:r>
            <a:r>
              <a:rPr lang="en-US" altLang="zh-CN" dirty="0"/>
              <a:t> token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(4) linear transform back to small token dim, and </a:t>
            </a:r>
            <a:r>
              <a:rPr lang="en-US" altLang="zh-CN" dirty="0" err="1"/>
              <a:t>concat</a:t>
            </a:r>
            <a:r>
              <a:rPr lang="en-US" altLang="zh-CN" dirty="0"/>
              <a:t> back with small patch tokens, get small tokens after cross-attention</a:t>
            </a:r>
          </a:p>
          <a:p>
            <a:r>
              <a:rPr lang="en-US" altLang="zh-CN" dirty="0"/>
              <a:t>The same as large </a:t>
            </a:r>
            <a:r>
              <a:rPr lang="en-US" altLang="zh-CN" dirty="0" err="1"/>
              <a:t>cls</a:t>
            </a:r>
            <a:r>
              <a:rPr lang="en-US" altLang="zh-CN" dirty="0"/>
              <a:t> token to study from small patch tokens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69FF8C-6A17-08A9-62DD-A4B78C78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4422992"/>
            <a:ext cx="909764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5124B6-037E-BE79-DB13-DBAAFC84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72056" cy="1524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294F3-47BC-2760-D6D6-3113F5AB2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66" y="111840"/>
            <a:ext cx="5048955" cy="63064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F07CFC-65B0-0435-BD75-5DF397D5C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4995"/>
            <a:ext cx="4677428" cy="1905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7B9DF0-136A-FCE7-EE0C-E5E47773C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56304"/>
            <a:ext cx="4182059" cy="20005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8E80F27-52F6-0F78-AE4A-2217B6A45870}"/>
              </a:ext>
            </a:extLst>
          </p:cNvPr>
          <p:cNvSpPr/>
          <p:nvPr/>
        </p:nvSpPr>
        <p:spPr>
          <a:xfrm>
            <a:off x="8552873" y="4313382"/>
            <a:ext cx="387927" cy="32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4FF8269-D1FD-27DB-5267-3FB17FE4F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8392"/>
            <a:ext cx="5410955" cy="18862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5C676AD-BD35-E2FD-26F4-6400889AC584}"/>
              </a:ext>
            </a:extLst>
          </p:cNvPr>
          <p:cNvSpPr txBox="1"/>
          <p:nvPr/>
        </p:nvSpPr>
        <p:spPr>
          <a:xfrm>
            <a:off x="0" y="2198255"/>
            <a:ext cx="541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Attention class implement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38EA56-BEFB-B5F9-43E0-9FC1F8AF5BBC}"/>
              </a:ext>
            </a:extLst>
          </p:cNvPr>
          <p:cNvSpPr txBox="1"/>
          <p:nvPr/>
        </p:nvSpPr>
        <p:spPr>
          <a:xfrm>
            <a:off x="0" y="4636655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allow q and </a:t>
            </a:r>
            <a:r>
              <a:rPr lang="en-US" altLang="zh-CN" dirty="0" err="1"/>
              <a:t>kv</a:t>
            </a:r>
            <a:r>
              <a:rPr lang="en-US" altLang="zh-CN" dirty="0"/>
              <a:t> from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part</a:t>
            </a:r>
          </a:p>
          <a:p>
            <a:r>
              <a:rPr lang="en-US" altLang="zh-CN" dirty="0"/>
              <a:t>In the self-attention , </a:t>
            </a:r>
            <a:r>
              <a:rPr lang="en-US" altLang="zh-CN" dirty="0" err="1"/>
              <a:t>q,k,v</a:t>
            </a:r>
            <a:r>
              <a:rPr lang="en-US" altLang="zh-CN" dirty="0"/>
              <a:t> are all from the same branch</a:t>
            </a:r>
          </a:p>
          <a:p>
            <a:r>
              <a:rPr lang="en-US" altLang="zh-CN" dirty="0"/>
              <a:t>In the cross-attention, q from the </a:t>
            </a:r>
            <a:r>
              <a:rPr lang="en-US" altLang="zh-CN" dirty="0" err="1"/>
              <a:t>cls</a:t>
            </a:r>
            <a:r>
              <a:rPr lang="en-US" altLang="zh-CN" dirty="0"/>
              <a:t> token which wants to study,</a:t>
            </a:r>
          </a:p>
          <a:p>
            <a:r>
              <a:rPr lang="en-US" altLang="zh-CN" dirty="0"/>
              <a:t>k and v from the other branch as the context</a:t>
            </a:r>
          </a:p>
          <a:p>
            <a:r>
              <a:rPr lang="en-US" altLang="zh-CN" dirty="0"/>
              <a:t>Whether context contains the studying </a:t>
            </a:r>
            <a:r>
              <a:rPr lang="en-US" altLang="zh-CN" dirty="0" err="1"/>
              <a:t>cls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optional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710C2A-68F9-021D-EEFD-7E6588EC4B11}"/>
              </a:ext>
            </a:extLst>
          </p:cNvPr>
          <p:cNvSpPr/>
          <p:nvPr/>
        </p:nvSpPr>
        <p:spPr>
          <a:xfrm>
            <a:off x="9559636" y="3429000"/>
            <a:ext cx="406400" cy="413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67562B5-C827-D478-24C0-FFA8F124BC2E}"/>
              </a:ext>
            </a:extLst>
          </p:cNvPr>
          <p:cNvCxnSpPr/>
          <p:nvPr/>
        </p:nvCxnSpPr>
        <p:spPr>
          <a:xfrm flipV="1">
            <a:off x="5301673" y="3592945"/>
            <a:ext cx="4165600" cy="230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4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CCF64B-F619-22CE-F042-7CAA55297722}"/>
              </a:ext>
            </a:extLst>
          </p:cNvPr>
          <p:cNvSpPr txBox="1"/>
          <p:nvPr/>
        </p:nvSpPr>
        <p:spPr>
          <a:xfrm>
            <a:off x="110836" y="221673"/>
            <a:ext cx="50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Finally, get small </a:t>
            </a:r>
            <a:r>
              <a:rPr lang="en-US" altLang="zh-CN" dirty="0" err="1"/>
              <a:t>cls</a:t>
            </a:r>
            <a:r>
              <a:rPr lang="en-US" altLang="zh-CN" dirty="0"/>
              <a:t> token and large </a:t>
            </a:r>
            <a:r>
              <a:rPr lang="en-US" altLang="zh-CN" dirty="0" err="1"/>
              <a:t>cls</a:t>
            </a:r>
            <a:r>
              <a:rPr lang="en-US" altLang="zh-CN" dirty="0"/>
              <a:t> token , </a:t>
            </a:r>
            <a:r>
              <a:rPr lang="en-US" altLang="zh-CN" dirty="0" err="1"/>
              <a:t>mlp</a:t>
            </a:r>
            <a:r>
              <a:rPr lang="en-US" altLang="zh-CN" dirty="0"/>
              <a:t> them, adding to get the result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A45124-E04D-4FB1-03D5-2357850E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25" y="136065"/>
            <a:ext cx="2172003" cy="1609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907F0C-79F1-D9AA-777C-C9322159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5" y="941040"/>
            <a:ext cx="479174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00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2E5A9-8848-52C0-E339-E7BF1787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E884E2-1B7A-5376-9D3F-452BC0CD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D7F496-D3A3-2EFE-093E-EA50DB910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62175F-C17F-5746-396B-B65B9E917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D76ECB-2266-98DC-FCBE-FEEA516AD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99EBCE-2BB7-C012-3FB2-36DB4D862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0C0DBA-EA37-76C8-FA99-9F70682B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Cross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CDB214-F545-382E-0EC5-C599BDB4592F}"/>
              </a:ext>
            </a:extLst>
          </p:cNvPr>
          <p:cNvSpPr txBox="1"/>
          <p:nvPr/>
        </p:nvSpPr>
        <p:spPr>
          <a:xfrm>
            <a:off x="41705" y="1769422"/>
            <a:ext cx="50013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image_size=32, num_classes=10,</a:t>
            </a:r>
          </a:p>
          <a:p>
            <a:r>
              <a:rPr lang="zh-CN" altLang="en-US" dirty="0"/>
              <a:t>    sm_dim=192, lg_dim=384,             </a:t>
            </a:r>
          </a:p>
          <a:p>
            <a:r>
              <a:rPr lang="zh-CN" altLang="en-US" dirty="0"/>
              <a:t>    sm_patch_size=4, lg_patch_size=8,</a:t>
            </a:r>
          </a:p>
          <a:p>
            <a:endParaRPr lang="zh-CN" altLang="en-US" dirty="0"/>
          </a:p>
          <a:p>
            <a:r>
              <a:rPr lang="zh-CN" altLang="en-US" dirty="0"/>
              <a:t>    depth=2,                             </a:t>
            </a:r>
          </a:p>
          <a:p>
            <a:r>
              <a:rPr lang="zh-CN" altLang="en-US" dirty="0"/>
              <a:t>    sm_enc_depth=2, lg_enc_depth=2,</a:t>
            </a:r>
          </a:p>
          <a:p>
            <a:r>
              <a:rPr lang="zh-CN" altLang="en-US" dirty="0"/>
              <a:t>    cross_attn_depth=1,</a:t>
            </a:r>
          </a:p>
          <a:p>
            <a:endParaRPr lang="zh-CN" altLang="en-US" dirty="0"/>
          </a:p>
          <a:p>
            <a:r>
              <a:rPr lang="zh-CN" altLang="en-US" dirty="0"/>
              <a:t>    sm_enc_heads=6,  sm_enc_dim_head=32,</a:t>
            </a:r>
          </a:p>
          <a:p>
            <a:r>
              <a:rPr lang="zh-CN" altLang="en-US" dirty="0"/>
              <a:t>    lg_enc_heads=6,  lg_enc_dim_head=64, </a:t>
            </a:r>
          </a:p>
          <a:p>
            <a:r>
              <a:rPr lang="zh-CN" altLang="en-US" dirty="0"/>
              <a:t>    cross_attn_heads=4, cross_attn_dim_head=48,   </a:t>
            </a:r>
          </a:p>
          <a:p>
            <a:endParaRPr lang="zh-CN" altLang="en-US" dirty="0"/>
          </a:p>
          <a:p>
            <a:r>
              <a:rPr lang="zh-CN" altLang="en-US" dirty="0"/>
              <a:t>    sm_enc_mlp_dim=768, lg_enc_mlp_dim=1536,     </a:t>
            </a:r>
          </a:p>
          <a:p>
            <a:r>
              <a:rPr lang="zh-CN" altLang="en-US" dirty="0"/>
              <a:t>    dropout=0.1, emb_dropout=0.1, channels=3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7EA850-C7C9-C69D-18AE-00295821F35A}"/>
              </a:ext>
            </a:extLst>
          </p:cNvPr>
          <p:cNvSpPr txBox="1"/>
          <p:nvPr/>
        </p:nvSpPr>
        <p:spPr>
          <a:xfrm>
            <a:off x="8442036" y="264982"/>
            <a:ext cx="35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Accuracy rate : 76.31</a:t>
            </a:r>
            <a:r>
              <a:rPr lang="en-US" altLang="zh-CN" dirty="0"/>
              <a:t>%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 Cost : 70min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7F0C05-97FD-968B-AD28-86727E92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5" y="2048693"/>
            <a:ext cx="6933008" cy="41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368EEC0-22BB-24AA-FACA-B3A9DA3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7579"/>
            <a:ext cx="4651076" cy="2318412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sz="4100" dirty="0">
                <a:solidFill>
                  <a:schemeClr val="bg1"/>
                </a:solidFill>
              </a:rPr>
              <a:t>Patch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Embedding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Position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CLS token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515E5B-1939-628A-A5B1-EB726C5CC506}"/>
              </a:ext>
            </a:extLst>
          </p:cNvPr>
          <p:cNvSpPr txBox="1"/>
          <p:nvPr/>
        </p:nvSpPr>
        <p:spPr>
          <a:xfrm>
            <a:off x="5486080" y="386077"/>
            <a:ext cx="5674107" cy="22499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1 split every image into patches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2 embedding patches, linear from </a:t>
            </a:r>
            <a:r>
              <a:rPr lang="en-US" altLang="zh-CN" dirty="0" err="1">
                <a:solidFill>
                  <a:schemeClr val="bg1"/>
                </a:solidFill>
              </a:rPr>
              <a:t>patch_dim</a:t>
            </a:r>
            <a:r>
              <a:rPr lang="en-US" altLang="zh-CN" dirty="0">
                <a:solidFill>
                  <a:schemeClr val="bg1"/>
                </a:solidFill>
              </a:rPr>
              <a:t> to target dim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 generate learnable CLS token, join to patches tokens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4 add position embedding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7910A9-3D3A-8E3F-501B-81671ADA0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53"/>
          <a:stretch>
            <a:fillRect/>
          </a:stretch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886B9-14A7-1C3C-B237-6625464AC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3A72DE-2785-8827-2DD2-82D5031AE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DD76B7-544D-69BA-7525-616353D63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F0C791-5E40-07E6-F791-A2292C4C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CE2D4D-DA1F-C447-C962-ADCC2247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25746-0967-13C6-E029-8DA7BC452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88B3CA-53AB-E855-AA9C-23955AFD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Cross Vit  with enhanced dataset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B4D9C-9D52-9D0C-999C-D2B68A60631B}"/>
              </a:ext>
            </a:extLst>
          </p:cNvPr>
          <p:cNvSpPr txBox="1"/>
          <p:nvPr/>
        </p:nvSpPr>
        <p:spPr>
          <a:xfrm>
            <a:off x="8442036" y="264982"/>
            <a:ext cx="35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Accuracy rate : 80.47</a:t>
            </a:r>
            <a:r>
              <a:rPr lang="en-US" altLang="zh-CN" dirty="0"/>
              <a:t>%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 Cost : 240min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 descr="图表, 折线图&#10;&#10;AI 生成的内容可能不正确。">
            <a:extLst>
              <a:ext uri="{FF2B5EF4-FFF2-40B4-BE49-F238E27FC236}">
                <a16:creationId xmlns:a16="http://schemas.microsoft.com/office/drawing/2014/main" id="{F4AA9877-B62E-3937-F5C1-F0C893401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83" y="1603915"/>
            <a:ext cx="10611633" cy="50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2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E2F7B2-E2A9-75D1-D7F3-10A3A1C4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Results compare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221E1D2-3DD8-6571-0F23-469D8F042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14232"/>
              </p:ext>
            </p:extLst>
          </p:nvPr>
        </p:nvGraphicFramePr>
        <p:xfrm>
          <a:off x="715224" y="1575459"/>
          <a:ext cx="10369873" cy="4192810"/>
        </p:xfrm>
        <a:graphic>
          <a:graphicData uri="http://schemas.openxmlformats.org/drawingml/2006/table">
            <a:tbl>
              <a:tblPr firstRow="1" bandRow="1"/>
              <a:tblGrid>
                <a:gridCol w="1312962">
                  <a:extLst>
                    <a:ext uri="{9D8B030D-6E8A-4147-A177-3AD203B41FA5}">
                      <a16:colId xmlns:a16="http://schemas.microsoft.com/office/drawing/2014/main" val="1092187142"/>
                    </a:ext>
                  </a:extLst>
                </a:gridCol>
                <a:gridCol w="2258704">
                  <a:extLst>
                    <a:ext uri="{9D8B030D-6E8A-4147-A177-3AD203B41FA5}">
                      <a16:colId xmlns:a16="http://schemas.microsoft.com/office/drawing/2014/main" val="3369005712"/>
                    </a:ext>
                  </a:extLst>
                </a:gridCol>
                <a:gridCol w="3983775">
                  <a:extLst>
                    <a:ext uri="{9D8B030D-6E8A-4147-A177-3AD203B41FA5}">
                      <a16:colId xmlns:a16="http://schemas.microsoft.com/office/drawing/2014/main" val="2810087611"/>
                    </a:ext>
                  </a:extLst>
                </a:gridCol>
                <a:gridCol w="2814432">
                  <a:extLst>
                    <a:ext uri="{9D8B030D-6E8A-4147-A177-3AD203B41FA5}">
                      <a16:colId xmlns:a16="http://schemas.microsoft.com/office/drawing/2014/main" val="684963011"/>
                    </a:ext>
                  </a:extLst>
                </a:gridCol>
              </a:tblGrid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Exp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Changes vs Baseline-1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Test Acc (%)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868852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err="1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—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60.40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541553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Patch size = 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67.62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13692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Dim = 256; MLP dim = 512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53.20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063895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Depth = 24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61.37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223160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err="1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Heads = 16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63.52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004566"/>
                  </a:ext>
                </a:extLst>
              </a:tr>
              <a:tr h="22632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CrossViT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patch = 4 / 8;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dim = 192 / 384;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stages = 2;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encoder depth = 2 / 2;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cross-attn depth = 1;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heads = 6 / 6;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cross heads = 4;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MLP = 768 / 1536;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dropout = 0.1;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emb_dropout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= 0.1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76.31/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80.47(enhanced dataset)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45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0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5FC08-3E2A-5957-7AC8-8E6100EB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56" y="3571374"/>
            <a:ext cx="4427621" cy="5005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E9E8B0C-EF9B-4691-2E82-734EB16F6748}"/>
              </a:ext>
            </a:extLst>
          </p:cNvPr>
          <p:cNvSpPr txBox="1">
            <a:spLocks/>
          </p:cNvSpPr>
          <p:nvPr/>
        </p:nvSpPr>
        <p:spPr>
          <a:xfrm>
            <a:off x="287154" y="127647"/>
            <a:ext cx="4427621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Setting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A43405-4AF3-02C7-34EE-C1DD7496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6" y="511094"/>
            <a:ext cx="8268854" cy="22291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CBCD98-373A-1C0A-5D99-D43A4E05B07D}"/>
              </a:ext>
            </a:extLst>
          </p:cNvPr>
          <p:cNvSpPr txBox="1"/>
          <p:nvPr/>
        </p:nvSpPr>
        <p:spPr>
          <a:xfrm>
            <a:off x="287154" y="2782669"/>
            <a:ext cx="1113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b = batch, c = channel, h =</a:t>
            </a:r>
            <a:r>
              <a:rPr lang="en-US" altLang="zh-CN" dirty="0" err="1"/>
              <a:t>image_height</a:t>
            </a:r>
            <a:r>
              <a:rPr lang="en-US" altLang="zh-CN" dirty="0"/>
              <a:t>, w = </a:t>
            </a:r>
            <a:r>
              <a:rPr lang="en-US" altLang="zh-CN" dirty="0" err="1"/>
              <a:t>image_width</a:t>
            </a:r>
            <a:endParaRPr lang="en-US" altLang="zh-CN" dirty="0"/>
          </a:p>
          <a:p>
            <a:r>
              <a:rPr lang="en-US" altLang="zh-CN" dirty="0"/>
              <a:t>Last a random dropout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9DF1D3-E154-2650-18DE-8B8EB795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6" y="4071888"/>
            <a:ext cx="844032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4303C-5074-5C9F-6A74-40D4EF3B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36AE49-B1D8-3BF0-2C85-8D130FA3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75" y="669925"/>
            <a:ext cx="5191225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Transformer</a:t>
            </a:r>
            <a:b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CN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0D37E65-3F3E-B022-E0FA-9E63E526CA14}"/>
              </a:ext>
            </a:extLst>
          </p:cNvPr>
          <p:cNvSpPr txBox="1"/>
          <p:nvPr/>
        </p:nvSpPr>
        <p:spPr>
          <a:xfrm>
            <a:off x="904775" y="2288833"/>
            <a:ext cx="7113069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 define attention and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2 add them to a </a:t>
            </a:r>
            <a:r>
              <a:rPr lang="en-US" altLang="zh-CN" sz="2000" dirty="0" err="1">
                <a:solidFill>
                  <a:schemeClr val="bg1"/>
                </a:solidFill>
              </a:rPr>
              <a:t>moduleList</a:t>
            </a:r>
            <a:r>
              <a:rPr lang="en-US" altLang="zh-CN" sz="2000" dirty="0">
                <a:solidFill>
                  <a:schemeClr val="bg1"/>
                </a:solidFill>
              </a:rPr>
              <a:t> each layer,  looping depth times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3 for each layer,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run x= attention(x)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then x =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r>
              <a:rPr lang="en-US" altLang="zh-CN" sz="2000" dirty="0">
                <a:solidFill>
                  <a:schemeClr val="bg1"/>
                </a:solidFill>
              </a:rPr>
              <a:t>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This is a </a:t>
            </a:r>
            <a:r>
              <a:rPr lang="en-US" altLang="zh-CN" sz="2000" dirty="0" err="1">
                <a:solidFill>
                  <a:schemeClr val="bg1"/>
                </a:solidFill>
              </a:rPr>
              <a:t>ResNet</a:t>
            </a:r>
            <a:r>
              <a:rPr lang="en-US" altLang="zh-CN" sz="2000" dirty="0">
                <a:solidFill>
                  <a:schemeClr val="bg1"/>
                </a:solidFill>
              </a:rPr>
              <a:t> (</a:t>
            </a:r>
            <a:r>
              <a:rPr lang="en-US" altLang="zh-CN" sz="2000" dirty="0">
                <a:solidFill>
                  <a:schemeClr val="bg1"/>
                </a:solidFill>
                <a:hlinkClick r:id="rId2"/>
              </a:rPr>
              <a:t>https://arxiv.org/abs/1512.03385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Solve the vanishing/exploding gradient problem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522E95-6C82-2A2B-DE69-08153E17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31" y="-6"/>
            <a:ext cx="3909058" cy="685799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6C4A6-A0B5-5D27-18AA-A3765DEA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7CB9EF-1659-9376-B48D-9D1E7901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111360"/>
            <a:ext cx="2457793" cy="2248214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B9E9AC-7AB2-0703-003F-5D59852A1A6F}"/>
              </a:ext>
            </a:extLst>
          </p:cNvPr>
          <p:cNvCxnSpPr/>
          <p:nvPr/>
        </p:nvCxnSpPr>
        <p:spPr>
          <a:xfrm flipV="1">
            <a:off x="1501541" y="1501541"/>
            <a:ext cx="2964581" cy="1155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04E87A-A08A-0A90-07F5-B94B82104B27}"/>
              </a:ext>
            </a:extLst>
          </p:cNvPr>
          <p:cNvCxnSpPr>
            <a:cxnSpLocks/>
          </p:cNvCxnSpPr>
          <p:nvPr/>
        </p:nvCxnSpPr>
        <p:spPr>
          <a:xfrm>
            <a:off x="3084945" y="2890982"/>
            <a:ext cx="1468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CA0F16D-8F16-8920-871B-E552BACC18C8}"/>
              </a:ext>
            </a:extLst>
          </p:cNvPr>
          <p:cNvSpPr txBox="1"/>
          <p:nvPr/>
        </p:nvSpPr>
        <p:spPr>
          <a:xfrm>
            <a:off x="4553527" y="1178375"/>
            <a:ext cx="657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current index = 1, we get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 from patch 1, means “queries”, what I am looking for ?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F664A9-AF7C-EF61-6BC2-E95D42384556}"/>
              </a:ext>
            </a:extLst>
          </p:cNvPr>
          <p:cNvSpPr txBox="1"/>
          <p:nvPr/>
        </p:nvSpPr>
        <p:spPr>
          <a:xfrm>
            <a:off x="4618182" y="2475345"/>
            <a:ext cx="60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>
                <a:solidFill>
                  <a:srgbClr val="FF0000"/>
                </a:solidFill>
              </a:rPr>
              <a:t>K, V </a:t>
            </a:r>
            <a:r>
              <a:rPr lang="en-US" altLang="zh-CN" dirty="0"/>
              <a:t>from all patches, means “</a:t>
            </a:r>
            <a:r>
              <a:rPr lang="en-US" altLang="zh-CN" dirty="0" err="1"/>
              <a:t>keys”,”values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Keys: what are my options?</a:t>
            </a:r>
          </a:p>
          <a:p>
            <a:r>
              <a:rPr lang="en-US" altLang="zh-CN" dirty="0"/>
              <a:t>Values: what do they publicly reveal / broadcast to others?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B999EC1-B303-CBFB-26C2-4E018725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8" y="5494260"/>
            <a:ext cx="8068801" cy="91452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C68F5FA-076B-61E0-AD9D-CE4D7EB8246E}"/>
              </a:ext>
            </a:extLst>
          </p:cNvPr>
          <p:cNvSpPr txBox="1"/>
          <p:nvPr/>
        </p:nvSpPr>
        <p:spPr>
          <a:xfrm>
            <a:off x="822158" y="3620655"/>
            <a:ext cx="109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Q,K,V by Linear from (</a:t>
            </a:r>
            <a:r>
              <a:rPr lang="en-US" altLang="zh-CN" dirty="0" err="1"/>
              <a:t>batch,token</a:t>
            </a:r>
            <a:r>
              <a:rPr lang="en-US" altLang="zh-CN" dirty="0"/>
              <a:t> </a:t>
            </a:r>
            <a:r>
              <a:rPr lang="en-US" altLang="zh-CN" dirty="0" err="1"/>
              <a:t>number,dim</a:t>
            </a:r>
            <a:r>
              <a:rPr lang="en-US" altLang="zh-CN" dirty="0"/>
              <a:t>) to (</a:t>
            </a:r>
            <a:r>
              <a:rPr lang="en-US" altLang="zh-CN" dirty="0" err="1"/>
              <a:t>batch,token</a:t>
            </a:r>
            <a:r>
              <a:rPr lang="en-US" altLang="zh-CN" dirty="0"/>
              <a:t> number, heads * dim * 3),then chunk to 3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E124A9-B537-572E-A1F5-C3A8B5516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8" y="4340946"/>
            <a:ext cx="516327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7536A7-637B-E807-206C-49F4B0B3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3FBAF0-0441-6C9A-5090-B739D956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6" y="2416459"/>
            <a:ext cx="3858163" cy="8859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2DCFF1-C245-1F01-0642-270185063CBF}"/>
              </a:ext>
            </a:extLst>
          </p:cNvPr>
          <p:cNvSpPr txBox="1"/>
          <p:nvPr/>
        </p:nvSpPr>
        <p:spPr>
          <a:xfrm>
            <a:off x="838200" y="1108562"/>
            <a:ext cx="804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get </a:t>
            </a:r>
            <a:r>
              <a:rPr lang="en-US" altLang="zh-CN" dirty="0" err="1"/>
              <a:t>q,k,v</a:t>
            </a:r>
            <a:r>
              <a:rPr lang="en-US" altLang="zh-CN" dirty="0"/>
              <a:t>, calculate for every patch the “attention tensor” to each patch</a:t>
            </a:r>
          </a:p>
          <a:p>
            <a:r>
              <a:rPr lang="en-US" altLang="zh-CN" dirty="0"/>
              <a:t>It means the relevance for each patch to other patch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Muti-heads</a:t>
            </a:r>
            <a:r>
              <a:rPr lang="en-US" altLang="zh-CN" dirty="0"/>
              <a:t> means from different “views” to consider the relevance, for images, maybe from color, shape, outline, contrast ratio …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B07AE9-C537-84C9-0753-3016E13C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53" y="3574074"/>
            <a:ext cx="3553321" cy="628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9FCB44-2826-6453-1067-F1818DA81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13" y="3574074"/>
            <a:ext cx="571579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531C-FAD6-5D4B-2A9E-C3EC9B0A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altLang="zh-CN" dirty="0"/>
              <a:t>MLP/</a:t>
            </a:r>
            <a:r>
              <a:rPr lang="en-US" altLang="zh-CN" dirty="0" err="1"/>
              <a:t>FeedForward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32A7B6-10EB-3715-5859-3413632F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55942"/>
            <a:ext cx="5056332" cy="29516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C950A7-BDC4-95B6-85EC-A2F26EB8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54" y="235658"/>
            <a:ext cx="2581635" cy="22863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D0A44E-BCE3-DF4F-E817-FFD61EAE0FFF}"/>
              </a:ext>
            </a:extLst>
          </p:cNvPr>
          <p:cNvSpPr txBox="1"/>
          <p:nvPr/>
        </p:nvSpPr>
        <p:spPr>
          <a:xfrm>
            <a:off x="838200" y="1241659"/>
            <a:ext cx="7295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attention process, each patch token contains other tokens’ information, but it is still a linear operation</a:t>
            </a:r>
          </a:p>
          <a:p>
            <a:endParaRPr lang="en-US" altLang="zh-CN" dirty="0"/>
          </a:p>
          <a:p>
            <a:r>
              <a:rPr lang="en-US" altLang="zh-CN" dirty="0"/>
              <a:t>MLP is a </a:t>
            </a:r>
            <a:r>
              <a:rPr lang="en-US" altLang="zh-CN" dirty="0" err="1"/>
              <a:t>nolinear</a:t>
            </a:r>
            <a:r>
              <a:rPr lang="en-US" altLang="zh-CN" dirty="0"/>
              <a:t> project for every single token</a:t>
            </a:r>
          </a:p>
          <a:p>
            <a:r>
              <a:rPr lang="en-US" altLang="zh-CN" dirty="0"/>
              <a:t>Using a </a:t>
            </a:r>
            <a:r>
              <a:rPr lang="en-US" altLang="zh-CN" dirty="0" err="1"/>
              <a:t>nolinear</a:t>
            </a:r>
            <a:r>
              <a:rPr lang="en-US" altLang="zh-CN" dirty="0"/>
              <a:t> activation function GELU</a:t>
            </a:r>
          </a:p>
          <a:p>
            <a:r>
              <a:rPr lang="en-US" altLang="zh-CN" dirty="0"/>
              <a:t>Expand dim to </a:t>
            </a:r>
            <a:r>
              <a:rPr lang="en-US" altLang="zh-CN" dirty="0" err="1"/>
              <a:t>mlp_dim</a:t>
            </a:r>
            <a:r>
              <a:rPr lang="en-US" altLang="zh-CN" dirty="0"/>
              <a:t> , then shrink back to dim to improve expression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57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C18219-EB67-4A82-19B0-6D5D7D12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25097"/>
            <a:ext cx="9613397" cy="120167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E9A416-4A77-094C-520E-A50095AD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45DC7-9814-16D9-D3DA-C6B565B5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CLS token or all tokens mean stands for the final class</a:t>
            </a:r>
          </a:p>
        </p:txBody>
      </p:sp>
    </p:spTree>
    <p:extLst>
      <p:ext uri="{BB962C8B-B14F-4D97-AF65-F5344CB8AC3E}">
        <p14:creationId xmlns:p14="http://schemas.microsoft.com/office/powerpoint/2010/main" val="190422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AA0371-B733-24B0-D256-A3ECEB1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7F1EA4-F2ED-57AC-0A2F-3F0853E2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551" y="1426546"/>
            <a:ext cx="6922008" cy="36940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12D346-61CA-F38B-88B1-695A63123413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60.4%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45min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428885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1211</Words>
  <Application>Microsoft Office PowerPoint</Application>
  <PresentationFormat>宽屏</PresentationFormat>
  <Paragraphs>195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Office 主题​​</vt:lpstr>
      <vt:lpstr>ViT Model</vt:lpstr>
      <vt:lpstr>Patch Embedding Position CLS token</vt:lpstr>
      <vt:lpstr>PowerPoint 演示文稿</vt:lpstr>
      <vt:lpstr>Transformer </vt:lpstr>
      <vt:lpstr>Muti-heads Self Attention</vt:lpstr>
      <vt:lpstr>Muti-heads Self Attention</vt:lpstr>
      <vt:lpstr>MLP/FeedForward</vt:lpstr>
      <vt:lpstr>Finally</vt:lpstr>
      <vt:lpstr>Baseline Vit</vt:lpstr>
      <vt:lpstr>Baseline Vit</vt:lpstr>
      <vt:lpstr>Baseline Vit</vt:lpstr>
      <vt:lpstr>Baseline Vit</vt:lpstr>
      <vt:lpstr>Baseline Vit</vt:lpstr>
      <vt:lpstr>Cross ViT Model</vt:lpstr>
      <vt:lpstr>PowerPoint 演示文稿</vt:lpstr>
      <vt:lpstr>PowerPoint 演示文稿</vt:lpstr>
      <vt:lpstr>PowerPoint 演示文稿</vt:lpstr>
      <vt:lpstr>PowerPoint 演示文稿</vt:lpstr>
      <vt:lpstr>Cross Vit </vt:lpstr>
      <vt:lpstr>Cross Vit  with enhanced dataset</vt:lpstr>
      <vt:lpstr>Results compare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宏越 于</dc:creator>
  <cp:lastModifiedBy>宏越 于</cp:lastModifiedBy>
  <cp:revision>15</cp:revision>
  <dcterms:created xsi:type="dcterms:W3CDTF">2025-08-12T05:00:45Z</dcterms:created>
  <dcterms:modified xsi:type="dcterms:W3CDTF">2025-08-18T11:10:42Z</dcterms:modified>
</cp:coreProperties>
</file>