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259" r:id="rId3"/>
    <p:sldId id="260" r:id="rId4"/>
    <p:sldId id="262" r:id="rId5"/>
    <p:sldId id="263" r:id="rId6"/>
    <p:sldId id="265" r:id="rId7"/>
    <p:sldId id="266" r:id="rId8"/>
    <p:sldId id="268" r:id="rId9"/>
    <p:sldId id="256" r:id="rId10"/>
    <p:sldId id="257" r:id="rId11"/>
    <p:sldId id="264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E1A28-2928-4835-A764-9B497A7CF365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4F10D-1619-4120-9FED-FD5EA4C3E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711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4F10D-1619-4120-9FED-FD5EA4C3E6F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012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84A16-3331-06C4-D0A7-231DCABCF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73CCA0-0925-FC94-18EB-31A1624B6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31B34-E84B-8503-70E4-831A4F32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D8302C-D92A-0C8D-96E8-889DC504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053205-BED4-B507-C430-AFED496E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77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1F24D-6B21-A010-6CCA-52026EB3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E9C1DB-0939-CEA9-D44F-74B807979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0AD41-6922-F45A-0381-F4949FA34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1ED96-FE65-73CC-6B3E-922AA02C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F23ED-E389-2BAC-5F4D-62C2A16B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21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F46F51-3C55-D0F9-963B-CA85E066A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C1307F-CFCA-1FA3-D53F-6619D91DE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D62C9F-D0FE-BE73-70E5-E2E1DAC4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CFEDA-BD65-7F0B-CBE4-9D28FDFF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834D9-B9D0-8132-BB48-DF864233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5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C4379-A309-F1AA-3E4E-67BEF8BB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5A081-202C-275A-DAB0-E6B4B97AE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A6A61-DD00-5504-49EA-681F43BA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1735D9-3A10-73E3-8E8B-ED66496B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BB558-6694-4573-2A28-C946B12D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57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4C47B-DF7E-12AB-2894-436C3B2B6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82F78E-3C2F-C769-BBBF-30C43F592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A34E1C-DC0E-6CA1-3DEE-6F913F5A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0E61E-0135-515B-8B69-87823B48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D2400-4DD5-EB4B-5B18-35D73102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83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2A4A2-4395-69E0-8681-32851976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26FF0-DE53-5179-5239-ABBFF1C58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F07F05-2486-8DA6-125D-31D6146DB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F8C9EB-1CD6-18D7-B9F8-B9DCBB37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4FFA80-05C4-6248-B1E8-8BCFB40B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0C6849-2861-181D-F8ED-40488800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5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80853-50C9-92FA-4AE0-6CE75C940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684A65-8D33-B84A-A173-0CFA5A8BE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3343C8-F3D7-85B8-CD3D-A384AE232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BBB0D-E3CD-B192-3123-77443B897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0EFE3C-1D53-A734-FB7C-4E2F40D65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EF7359-F2A0-C3FA-4465-F5A5510A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220CAA-83A1-F425-4611-4E8A9139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76C2EE-B4E3-646D-2CAC-281684E1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73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241E3-8278-90FC-86D9-1F2A5254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E6D6B0-2691-3A4F-7BD8-A81CCB17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55F2E6-C82D-08D7-61E8-4A2CD574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E68860-0AA1-4F12-DE18-C8F8083F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17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1D6CC6-6252-619E-E12C-9F18EC92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E6D09E-8BEE-0966-5C5A-77375746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4A9348-88A0-878A-8EB8-ED6C5AFC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5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13342-4834-D868-A63E-414196A23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74D78-AB62-BDC9-7A97-37D8DAADE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111177-4EBB-82AA-3C86-D35E5DE4A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F97DCF-5959-97C2-44E2-A8C4A835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C856D6-A1E5-E4FF-308E-B1DE037B7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BABAF5-1ECA-7294-B69B-2FBD8D9C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7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89FBC-F39F-8C99-5096-E07EB81F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BF7A9A-A894-ED57-5FDE-CE8B2876C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6E638-3B6F-5CF8-7396-0EEDF4F85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5214DE-ED1C-A221-6E9A-FDB7BC31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61B4D9-B71A-9145-BFE8-F62674E7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D340A2-71D5-5E6B-AA0D-350DB4CA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02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286B25-C42F-5851-1A0A-5A3CE07E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5F5A34-DC5A-88A1-1A4F-F4C3C5347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F82421-2423-988D-30EF-775767175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6F5F28-5D3F-4084-AA56-9274F00A419E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AE39E5-E54A-09AD-DB8D-3457F4528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F480A-4BAF-CDAA-9136-BD1E423F4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33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rxiv.org/abs/1512.0338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8B8838B-9A27-61DB-3706-E690A790F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ViT Model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C2CAE5-5F5C-1989-35F5-519DD7265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362993"/>
            <a:ext cx="7347537" cy="41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8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1C8EC4-26A9-319A-E56B-D1D141764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C8C377-F3D2-0AAD-8E10-1B5B3D047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353160"/>
            <a:ext cx="7091300" cy="898581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4000" dirty="0">
                <a:solidFill>
                  <a:srgbClr val="FFFFFF"/>
                </a:solidFill>
              </a:rPr>
              <a:t>Baseline Vit 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75EC7A-6E1F-E1D6-CB51-77C1FA486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3112" y="353159"/>
            <a:ext cx="3190984" cy="898581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en-US" altLang="zh-CN" sz="1400" dirty="0">
                <a:solidFill>
                  <a:srgbClr val="FFFFFF"/>
                </a:solidFill>
              </a:rPr>
              <a:t>Only cat and dog 2 classes</a:t>
            </a:r>
          </a:p>
          <a:p>
            <a:pPr algn="l"/>
            <a:r>
              <a:rPr lang="en-US" altLang="zh-CN" sz="1400" dirty="0">
                <a:solidFill>
                  <a:srgbClr val="FFFFFF"/>
                </a:solidFill>
              </a:rPr>
              <a:t>Epoch 100</a:t>
            </a:r>
          </a:p>
          <a:p>
            <a:pPr algn="l"/>
            <a:r>
              <a:rPr lang="en-US" altLang="zh-CN" sz="1400" dirty="0">
                <a:solidFill>
                  <a:srgbClr val="FFFFFF"/>
                </a:solidFill>
              </a:rPr>
              <a:t>Test Accuracy 64%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8C657BA-ADC4-B061-076D-0DE6083E8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448502"/>
            <a:ext cx="5131088" cy="34634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D6C0221-3C6E-D52B-047F-06C3C676A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452919"/>
            <a:ext cx="5131087" cy="352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15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9AA0371-B733-24B0-D256-A3ECEB1B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/>
          <a:lstStyle/>
          <a:p>
            <a:r>
              <a:rPr lang="en-US" altLang="zh-CN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Baseline Vit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D7F1EA4-F2ED-57AC-0A2F-3F0853E27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3551" y="1426546"/>
            <a:ext cx="6922008" cy="369409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212D346-61CA-F38B-88B1-695A63123413}"/>
              </a:ext>
            </a:extLst>
          </p:cNvPr>
          <p:cNvSpPr txBox="1"/>
          <p:nvPr/>
        </p:nvSpPr>
        <p:spPr>
          <a:xfrm>
            <a:off x="371094" y="2718054"/>
            <a:ext cx="3438906" cy="407650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Full Cifar-10 dataset , 10 classes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Epoch = 30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Batch_size</a:t>
            </a:r>
            <a:r>
              <a:rPr lang="en-US" altLang="zh-CN" sz="1700" dirty="0"/>
              <a:t> = 64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Patch_size</a:t>
            </a:r>
            <a:r>
              <a:rPr lang="en-US" altLang="zh-CN" sz="17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Dim = 128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Depth = 12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Heads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Mlp_dim</a:t>
            </a:r>
            <a:r>
              <a:rPr lang="en-US" altLang="zh-CN" sz="1700" dirty="0"/>
              <a:t> = 256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Test accuracy = 60.4%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Time Cost: 45min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</p:txBody>
      </p:sp>
    </p:spTree>
    <p:extLst>
      <p:ext uri="{BB962C8B-B14F-4D97-AF65-F5344CB8AC3E}">
        <p14:creationId xmlns:p14="http://schemas.microsoft.com/office/powerpoint/2010/main" val="4288859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E379E-1E3B-1A99-3C59-6C4008B70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7709F580-F3D1-17AC-068B-2B87F6F65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2323DACB-0C35-09C3-0822-B846CFA96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F1771746-DA11-69DC-13F8-42C2DBC55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623855-6A89-414C-42DD-CB73618B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/>
          <a:lstStyle/>
          <a:p>
            <a:r>
              <a:rPr lang="en-US" altLang="zh-CN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Baseline Vit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86FBB3D-7BD2-8613-574C-5B7840BCA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E05BD4-357B-7CD6-D488-2A08164B3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CE0E0C-B346-65DB-16A4-BB14A8F79C9D}"/>
              </a:ext>
            </a:extLst>
          </p:cNvPr>
          <p:cNvSpPr txBox="1"/>
          <p:nvPr/>
        </p:nvSpPr>
        <p:spPr>
          <a:xfrm>
            <a:off x="371094" y="2718054"/>
            <a:ext cx="3438906" cy="407650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Full Cifar-10 dataset , 10 classes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Epoch = 30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Batch_size</a:t>
            </a:r>
            <a:r>
              <a:rPr lang="en-US" altLang="zh-CN" sz="1700" dirty="0"/>
              <a:t> = 64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>
                <a:solidFill>
                  <a:srgbClr val="FF0000"/>
                </a:solidFill>
              </a:rPr>
              <a:t>Patch_size</a:t>
            </a:r>
            <a:r>
              <a:rPr lang="en-US" altLang="zh-CN" sz="1700" dirty="0">
                <a:solidFill>
                  <a:srgbClr val="FF0000"/>
                </a:solidFill>
              </a:rPr>
              <a:t> = 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Dim = 128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Depth = 12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Heads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Mlp_dim</a:t>
            </a:r>
            <a:r>
              <a:rPr lang="en-US" altLang="zh-CN" sz="1700" dirty="0"/>
              <a:t> = 256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rgbClr val="FF0000"/>
                </a:solidFill>
              </a:rPr>
              <a:t>Test accuracy = 67.62%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rgbClr val="FF0000"/>
                </a:solidFill>
              </a:rPr>
              <a:t>Time Cost: 70min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106F736-76A3-DF61-F4EF-0D51EBEC3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563" y="1229218"/>
            <a:ext cx="7099606" cy="439956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55C8516-915C-FEE6-7F3E-6C58E7FDCFCF}"/>
              </a:ext>
            </a:extLst>
          </p:cNvPr>
          <p:cNvSpPr txBox="1"/>
          <p:nvPr/>
        </p:nvSpPr>
        <p:spPr>
          <a:xfrm>
            <a:off x="4359564" y="5874327"/>
            <a:ext cx="692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Higher accuracy than patch size = 8 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8937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B4C58-263C-590B-1FB1-9259A7686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F60A35E3-E733-DD57-486A-3C35C2B00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6AD697FF-EE4F-B986-D0D7-B4B3A25B2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1F9506FB-6BAC-7A9F-B903-83E77C208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559BD5-5E26-12BC-E7F5-E5310F3B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/>
          <a:lstStyle/>
          <a:p>
            <a:r>
              <a:rPr lang="en-US" altLang="zh-CN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Baseline Vit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15BDC0B-5578-DE1D-F097-A658D49B1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6937139-E3E5-912C-846F-9C5D81BAE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76B74D-10DE-ACD6-FBC2-11C651D132AE}"/>
              </a:ext>
            </a:extLst>
          </p:cNvPr>
          <p:cNvSpPr txBox="1"/>
          <p:nvPr/>
        </p:nvSpPr>
        <p:spPr>
          <a:xfrm>
            <a:off x="371094" y="2718054"/>
            <a:ext cx="3438906" cy="407650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Full Cifar-10 dataset , 10 classes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Epoch = 30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Batch_size</a:t>
            </a:r>
            <a:r>
              <a:rPr lang="en-US" altLang="zh-CN" sz="1700" dirty="0"/>
              <a:t> = 64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Patch_size</a:t>
            </a:r>
            <a:r>
              <a:rPr lang="en-US" altLang="zh-CN" sz="17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rgbClr val="FF0000"/>
                </a:solidFill>
              </a:rPr>
              <a:t>Dim = 256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Depth = 12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Heads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>
                <a:solidFill>
                  <a:srgbClr val="FF0000"/>
                </a:solidFill>
              </a:rPr>
              <a:t>Mlp_dim</a:t>
            </a:r>
            <a:r>
              <a:rPr lang="en-US" altLang="zh-CN" sz="1700" dirty="0">
                <a:solidFill>
                  <a:srgbClr val="FF0000"/>
                </a:solidFill>
              </a:rPr>
              <a:t> = 512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Test accuracy = 53.2%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Time Cost: 80min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F70E86E-6080-136C-8FAF-BCD71151D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527" y="1161288"/>
            <a:ext cx="7012998" cy="431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21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E40D2-3E5F-10C3-F68B-9B5302E28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2C8BFC0-A260-D233-E14B-460EA7CAD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7D70764D-C9BB-2F8E-80DC-3129AB07C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B33D2109-E86E-D1F5-C4B9-1A82FEA36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DF5BCD0-E480-43A6-CACB-1E6A62F5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/>
          <a:lstStyle/>
          <a:p>
            <a:r>
              <a:rPr lang="en-US" altLang="zh-CN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Baseline Vit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9F3D19A-0A76-55A0-AC69-77BB40615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059E94-3933-FED8-C42D-6841819A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F3DC7A-B9F3-4B68-1EDA-964D789CA023}"/>
              </a:ext>
            </a:extLst>
          </p:cNvPr>
          <p:cNvSpPr txBox="1"/>
          <p:nvPr/>
        </p:nvSpPr>
        <p:spPr>
          <a:xfrm>
            <a:off x="371094" y="2718054"/>
            <a:ext cx="3438906" cy="376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Full Cifar-10 dataset , 10 classes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Epoch = 30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Batch_size</a:t>
            </a:r>
            <a:r>
              <a:rPr lang="en-US" altLang="zh-CN" sz="1700" dirty="0"/>
              <a:t> = 64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Patch_size</a:t>
            </a:r>
            <a:r>
              <a:rPr lang="en-US" altLang="zh-CN" sz="17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Dim = 128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rgbClr val="FF0000"/>
                </a:solidFill>
              </a:rPr>
              <a:t>Depth = 24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Heads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Mlp_dim</a:t>
            </a:r>
            <a:r>
              <a:rPr lang="en-US" altLang="zh-CN" sz="1700" dirty="0"/>
              <a:t> = 256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Test accuracy = </a:t>
            </a:r>
            <a:r>
              <a:rPr lang="en-US" altLang="zh-CN" sz="1700" dirty="0">
                <a:solidFill>
                  <a:srgbClr val="FF0000"/>
                </a:solidFill>
              </a:rPr>
              <a:t>61.37%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Time Cost = 60min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3BB4E5-42EF-FC35-9230-59DA4CD35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131" y="1129532"/>
            <a:ext cx="7432874" cy="459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08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01A6-3717-0AE1-0939-013C358F1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702124B4-2B8A-43EA-58D8-43F381195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EB72E5D4-FF6E-D6B7-22AC-58B58E4A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49C67D85-7B75-131F-A694-D70310B9C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0A86746-4BE2-A7AE-B573-F1C8CAAC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/>
          <a:lstStyle/>
          <a:p>
            <a:r>
              <a:rPr lang="en-US" altLang="zh-CN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Baseline Vit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09ED0B4-6930-553B-E7D5-DD2B6DBF1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F438D5F-ED8A-DF02-5369-2B2AB480C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061576-C2A0-D5C0-503F-74F6079DB34D}"/>
              </a:ext>
            </a:extLst>
          </p:cNvPr>
          <p:cNvSpPr txBox="1"/>
          <p:nvPr/>
        </p:nvSpPr>
        <p:spPr>
          <a:xfrm>
            <a:off x="371094" y="2718054"/>
            <a:ext cx="3438906" cy="407650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Full Cifar-10 dataset , 10 classes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Epoch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Batch_size</a:t>
            </a:r>
            <a:r>
              <a:rPr lang="en-US" altLang="zh-CN" sz="1700" dirty="0"/>
              <a:t> = 64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Patch_size</a:t>
            </a:r>
            <a:r>
              <a:rPr lang="en-US" altLang="zh-CN" sz="17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Dim = 128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Depth = 12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rgbClr val="FF0000"/>
                </a:solidFill>
              </a:rPr>
              <a:t>Heads = 16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Mlp_dim</a:t>
            </a:r>
            <a:r>
              <a:rPr lang="en-US" altLang="zh-CN" sz="1700" dirty="0"/>
              <a:t> = 256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Test accuracy = 63.52%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Time Cost: 100min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F750ED-88EB-BA52-0AFE-6B48929FF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672" y="1426546"/>
            <a:ext cx="7373413" cy="376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3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9C0E45-EFD8-261F-49F5-9B36D3140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A88B487B-C581-F84D-4F15-EE833EE02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3413C3-5DEE-E95F-56C5-AF7615DF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1162"/>
            <a:ext cx="3248025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Cross </a:t>
            </a:r>
            <a:r>
              <a:rPr lang="en-US" altLang="zh-CN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ViT</a:t>
            </a:r>
            <a:r>
              <a:rPr lang="en-US" altLang="zh-CN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Model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83CCC4-D474-7E11-0AD8-A38B71E2D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511" y="0"/>
            <a:ext cx="4896533" cy="657316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2350702-AA5A-3408-2945-0B3B8BC76D34}"/>
              </a:ext>
            </a:extLst>
          </p:cNvPr>
          <p:cNvSpPr/>
          <p:nvPr/>
        </p:nvSpPr>
        <p:spPr>
          <a:xfrm>
            <a:off x="5809673" y="3860799"/>
            <a:ext cx="4655127" cy="2712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5A2EF52-11F3-9432-DC92-F3941D8BFAB6}"/>
              </a:ext>
            </a:extLst>
          </p:cNvPr>
          <p:cNvCxnSpPr/>
          <p:nvPr/>
        </p:nvCxnSpPr>
        <p:spPr>
          <a:xfrm flipH="1">
            <a:off x="4498109" y="5403273"/>
            <a:ext cx="11594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ED8BC27-4FE0-C3F5-9CCE-9E917C1B19CD}"/>
              </a:ext>
            </a:extLst>
          </p:cNvPr>
          <p:cNvSpPr txBox="1"/>
          <p:nvPr/>
        </p:nvSpPr>
        <p:spPr>
          <a:xfrm>
            <a:off x="258618" y="3648364"/>
            <a:ext cx="47936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First Step:</a:t>
            </a:r>
          </a:p>
          <a:p>
            <a:r>
              <a:rPr lang="en-US" altLang="zh-CN" dirty="0"/>
              <a:t>Split the original image into patches by </a:t>
            </a:r>
            <a:r>
              <a:rPr lang="en-US" altLang="zh-CN" dirty="0">
                <a:solidFill>
                  <a:srgbClr val="FF0000"/>
                </a:solidFill>
              </a:rPr>
              <a:t>different</a:t>
            </a:r>
            <a:r>
              <a:rPr lang="en-US" altLang="zh-CN" dirty="0"/>
              <a:t> </a:t>
            </a:r>
            <a:r>
              <a:rPr lang="en-US" altLang="zh-CN" dirty="0" err="1"/>
              <a:t>patch_size</a:t>
            </a:r>
            <a:r>
              <a:rPr lang="en-US" altLang="zh-CN" dirty="0"/>
              <a:t>(small, large)</a:t>
            </a:r>
          </a:p>
          <a:p>
            <a:r>
              <a:rPr lang="en-US" altLang="zh-CN" dirty="0"/>
              <a:t>Embedding to target </a:t>
            </a:r>
            <a:r>
              <a:rPr lang="en-US" altLang="zh-CN" dirty="0" err="1"/>
              <a:t>dimention</a:t>
            </a:r>
            <a:r>
              <a:rPr lang="en-US" altLang="zh-CN" dirty="0"/>
              <a:t> tokens</a:t>
            </a:r>
          </a:p>
          <a:p>
            <a:r>
              <a:rPr lang="en-US" altLang="zh-CN" dirty="0"/>
              <a:t>Adding CLS token and position embedded</a:t>
            </a:r>
          </a:p>
          <a:p>
            <a:r>
              <a:rPr lang="en-US" altLang="zh-CN" dirty="0"/>
              <a:t>The same as baseline </a:t>
            </a:r>
            <a:r>
              <a:rPr lang="en-US" altLang="zh-CN" dirty="0" err="1"/>
              <a:t>ViT</a:t>
            </a:r>
            <a:r>
              <a:rPr lang="en-US" altLang="zh-CN" dirty="0"/>
              <a:t> does</a:t>
            </a:r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09FF9D8-336E-5C44-9A2E-C3A8554EB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18" y="5927626"/>
            <a:ext cx="4345269" cy="51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98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EA4EF38-5B91-821F-4DD8-B42D1C5F4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604" y="88622"/>
            <a:ext cx="4848902" cy="191479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50D32BF-F229-D9BB-51E2-DBDC97336522}"/>
              </a:ext>
            </a:extLst>
          </p:cNvPr>
          <p:cNvSpPr txBox="1"/>
          <p:nvPr/>
        </p:nvSpPr>
        <p:spPr>
          <a:xfrm>
            <a:off x="219640" y="165089"/>
            <a:ext cx="5320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Multi-Scale Transformer</a:t>
            </a:r>
          </a:p>
          <a:p>
            <a:r>
              <a:rPr lang="en-US" altLang="zh-CN" dirty="0"/>
              <a:t>First: Muti-heads Self Attention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1775BB9-46E4-B236-7E4E-A9B57F8C2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1420"/>
            <a:ext cx="6585421" cy="226692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8F9F6C3-58B5-4811-BC23-09F7C751C0AF}"/>
              </a:ext>
            </a:extLst>
          </p:cNvPr>
          <p:cNvSpPr txBox="1"/>
          <p:nvPr/>
        </p:nvSpPr>
        <p:spPr>
          <a:xfrm>
            <a:off x="6677891" y="2282104"/>
            <a:ext cx="5514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every Multi-Scale Transformer layer, Firstly,</a:t>
            </a:r>
          </a:p>
          <a:p>
            <a:r>
              <a:rPr lang="en-US" altLang="zh-CN" dirty="0"/>
              <a:t>we encoder small tokens and large tokens respectively</a:t>
            </a:r>
          </a:p>
          <a:p>
            <a:endParaRPr lang="en-US" altLang="zh-CN" dirty="0"/>
          </a:p>
          <a:p>
            <a:r>
              <a:rPr lang="en-US" altLang="zh-CN" dirty="0"/>
              <a:t>The same as </a:t>
            </a:r>
            <a:r>
              <a:rPr lang="en-US" altLang="zh-CN" dirty="0" err="1"/>
              <a:t>ViT</a:t>
            </a:r>
            <a:r>
              <a:rPr lang="en-US" altLang="zh-CN" dirty="0"/>
              <a:t> does, Attention + </a:t>
            </a:r>
            <a:r>
              <a:rPr lang="en-US" altLang="zh-CN" dirty="0" err="1"/>
              <a:t>FeedForward</a:t>
            </a:r>
            <a:endParaRPr lang="en-US" altLang="zh-CN" dirty="0"/>
          </a:p>
          <a:p>
            <a:r>
              <a:rPr lang="en-US" altLang="zh-CN" dirty="0" err="1"/>
              <a:t>ResNet</a:t>
            </a:r>
            <a:r>
              <a:rPr lang="en-US" altLang="zh-CN" dirty="0"/>
              <a:t> Connection 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6938FF8-87C6-59A2-B662-56C9A6E59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76887"/>
            <a:ext cx="5268060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41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BAB8D13-BAFF-6C07-F521-DABD88B5B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256" y="0"/>
            <a:ext cx="4791744" cy="188621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AE3FA31-4EB6-32B0-6BE9-5DDFE9164FC3}"/>
              </a:ext>
            </a:extLst>
          </p:cNvPr>
          <p:cNvSpPr txBox="1"/>
          <p:nvPr/>
        </p:nvSpPr>
        <p:spPr>
          <a:xfrm>
            <a:off x="110836" y="221673"/>
            <a:ext cx="717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Multi-Scale Transformer Encoder – </a:t>
            </a:r>
            <a:r>
              <a:rPr lang="en-US" altLang="zh-CN" dirty="0">
                <a:solidFill>
                  <a:srgbClr val="FF0000"/>
                </a:solidFill>
              </a:rPr>
              <a:t>Cross-Attention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E5926B-0901-F7F4-0D43-A6F2E6BEC7AF}"/>
              </a:ext>
            </a:extLst>
          </p:cNvPr>
          <p:cNvSpPr txBox="1"/>
          <p:nvPr/>
        </p:nvSpPr>
        <p:spPr>
          <a:xfrm>
            <a:off x="203200" y="729673"/>
            <a:ext cx="70842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encoding small tokens and large tokens</a:t>
            </a:r>
          </a:p>
          <a:p>
            <a:r>
              <a:rPr lang="en-US" altLang="zh-CN" dirty="0"/>
              <a:t>1 split tokens into (</a:t>
            </a:r>
            <a:r>
              <a:rPr lang="en-US" altLang="zh-CN" dirty="0" err="1">
                <a:solidFill>
                  <a:srgbClr val="FF0000"/>
                </a:solidFill>
              </a:rPr>
              <a:t>cls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patch_tokens</a:t>
            </a:r>
            <a:r>
              <a:rPr lang="en-US" altLang="zh-CN" dirty="0"/>
              <a:t>) for small and large</a:t>
            </a:r>
          </a:p>
          <a:p>
            <a:r>
              <a:rPr lang="en-US" altLang="zh-CN" dirty="0"/>
              <a:t>In order to get </a:t>
            </a:r>
            <a:r>
              <a:rPr lang="en-US" altLang="zh-CN" dirty="0" err="1"/>
              <a:t>cls</a:t>
            </a:r>
            <a:r>
              <a:rPr lang="en-US" altLang="zh-CN" dirty="0"/>
              <a:t> token, we only use this token to cross attention</a:t>
            </a:r>
          </a:p>
          <a:p>
            <a:r>
              <a:rPr lang="en-US" altLang="zh-CN" dirty="0"/>
              <a:t>2 small </a:t>
            </a:r>
            <a:r>
              <a:rPr lang="en-US" altLang="zh-CN" dirty="0" err="1"/>
              <a:t>cls</a:t>
            </a:r>
            <a:r>
              <a:rPr lang="en-US" altLang="zh-CN" dirty="0"/>
              <a:t> token to study large tokens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(1) linear transform small </a:t>
            </a:r>
            <a:r>
              <a:rPr lang="en-US" altLang="zh-CN" dirty="0" err="1"/>
              <a:t>cls</a:t>
            </a:r>
            <a:r>
              <a:rPr lang="en-US" altLang="zh-CN" dirty="0"/>
              <a:t> to large token </a:t>
            </a:r>
            <a:r>
              <a:rPr lang="en-US" altLang="zh-CN" dirty="0" err="1"/>
              <a:t>dimention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(e.g.: small token dim 64 -&gt; large token dim 128)</a:t>
            </a:r>
          </a:p>
          <a:p>
            <a:r>
              <a:rPr lang="en-US" altLang="zh-CN" dirty="0"/>
              <a:t>    (2) attention(small </a:t>
            </a:r>
            <a:r>
              <a:rPr lang="en-US" altLang="zh-CN" dirty="0" err="1"/>
              <a:t>cls</a:t>
            </a:r>
            <a:r>
              <a:rPr lang="en-US" altLang="zh-CN" dirty="0"/>
              <a:t> token, large patch tokens)</a:t>
            </a:r>
          </a:p>
          <a:p>
            <a:r>
              <a:rPr lang="en-US" altLang="zh-CN" dirty="0"/>
              <a:t>         we allow small </a:t>
            </a:r>
            <a:r>
              <a:rPr lang="en-US" altLang="zh-CN" dirty="0" err="1"/>
              <a:t>cls</a:t>
            </a:r>
            <a:r>
              <a:rPr lang="en-US" altLang="zh-CN" dirty="0"/>
              <a:t> token to study from large patch tokens</a:t>
            </a:r>
          </a:p>
          <a:p>
            <a:r>
              <a:rPr lang="en-US" altLang="zh-CN" dirty="0"/>
              <a:t>         </a:t>
            </a:r>
            <a:r>
              <a:rPr lang="en-US" altLang="zh-CN" dirty="0">
                <a:solidFill>
                  <a:srgbClr val="FF0000"/>
                </a:solidFill>
              </a:rPr>
              <a:t>get Q from small </a:t>
            </a:r>
            <a:r>
              <a:rPr lang="en-US" altLang="zh-CN" dirty="0" err="1">
                <a:solidFill>
                  <a:srgbClr val="FF0000"/>
                </a:solidFill>
              </a:rPr>
              <a:t>cls</a:t>
            </a:r>
            <a:r>
              <a:rPr lang="en-US" altLang="zh-CN" dirty="0">
                <a:solidFill>
                  <a:srgbClr val="FF0000"/>
                </a:solidFill>
              </a:rPr>
              <a:t> token, get K,V from large patch tokens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/>
              <a:t>(3) </a:t>
            </a:r>
            <a:r>
              <a:rPr lang="en-US" altLang="zh-CN" dirty="0" err="1"/>
              <a:t>ResNet</a:t>
            </a:r>
            <a:r>
              <a:rPr lang="en-US" altLang="zh-CN" dirty="0"/>
              <a:t> connect studied </a:t>
            </a:r>
            <a:r>
              <a:rPr lang="en-US" altLang="zh-CN" dirty="0" err="1"/>
              <a:t>cls</a:t>
            </a:r>
            <a:r>
              <a:rPr lang="en-US" altLang="zh-CN" dirty="0"/>
              <a:t> token and original </a:t>
            </a:r>
            <a:r>
              <a:rPr lang="en-US" altLang="zh-CN" dirty="0" err="1"/>
              <a:t>cls</a:t>
            </a:r>
            <a:r>
              <a:rPr lang="en-US" altLang="zh-CN" dirty="0"/>
              <a:t> token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/>
              <a:t>(4) linear transform back to small token dim, and </a:t>
            </a:r>
            <a:r>
              <a:rPr lang="en-US" altLang="zh-CN" dirty="0" err="1"/>
              <a:t>concat</a:t>
            </a:r>
            <a:r>
              <a:rPr lang="en-US" altLang="zh-CN" dirty="0"/>
              <a:t> back with small patch tokens, get small tokens after cross-attention</a:t>
            </a:r>
          </a:p>
          <a:p>
            <a:r>
              <a:rPr lang="en-US" altLang="zh-CN" dirty="0"/>
              <a:t>The same as large </a:t>
            </a:r>
            <a:r>
              <a:rPr lang="en-US" altLang="zh-CN" dirty="0" err="1"/>
              <a:t>cls</a:t>
            </a:r>
            <a:r>
              <a:rPr lang="en-US" altLang="zh-CN" dirty="0"/>
              <a:t> token to study from small patch tokens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469FF8C-6A17-08A9-62DD-A4B78C788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6" y="4422992"/>
            <a:ext cx="9097645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14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C5124B6-037E-BE79-DB13-DBAAFC843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72056" cy="15242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294F3-47BC-2760-D6D6-3113F5AB2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666" y="111840"/>
            <a:ext cx="5048955" cy="63064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1F07CFC-65B0-0435-BD75-5DF397D5C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4995"/>
            <a:ext cx="4677428" cy="19052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87B9DF0-136A-FCE7-EE0C-E5E47773C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56304"/>
            <a:ext cx="4182059" cy="20005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8E80F27-52F6-0F78-AE4A-2217B6A45870}"/>
              </a:ext>
            </a:extLst>
          </p:cNvPr>
          <p:cNvSpPr/>
          <p:nvPr/>
        </p:nvSpPr>
        <p:spPr>
          <a:xfrm>
            <a:off x="8552873" y="4313382"/>
            <a:ext cx="387927" cy="323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4FF8269-D1FD-27DB-5267-3FB17FE4F7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618392"/>
            <a:ext cx="5410955" cy="188621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5C676AD-BD35-E2FD-26F4-6400889AC584}"/>
              </a:ext>
            </a:extLst>
          </p:cNvPr>
          <p:cNvSpPr txBox="1"/>
          <p:nvPr/>
        </p:nvSpPr>
        <p:spPr>
          <a:xfrm>
            <a:off x="0" y="2198255"/>
            <a:ext cx="541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Attention class implement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038EA56-BEFB-B5F9-43E0-9FC1F8AF5BBC}"/>
              </a:ext>
            </a:extLst>
          </p:cNvPr>
          <p:cNvSpPr txBox="1"/>
          <p:nvPr/>
        </p:nvSpPr>
        <p:spPr>
          <a:xfrm>
            <a:off x="0" y="4636655"/>
            <a:ext cx="609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allow q and </a:t>
            </a:r>
            <a:r>
              <a:rPr lang="en-US" altLang="zh-CN" dirty="0" err="1"/>
              <a:t>kv</a:t>
            </a:r>
            <a:r>
              <a:rPr lang="en-US" altLang="zh-CN" dirty="0"/>
              <a:t> from </a:t>
            </a:r>
            <a:r>
              <a:rPr lang="en-US" altLang="zh-CN" dirty="0">
                <a:solidFill>
                  <a:srgbClr val="FF0000"/>
                </a:solidFill>
              </a:rPr>
              <a:t>different</a:t>
            </a:r>
            <a:r>
              <a:rPr lang="en-US" altLang="zh-CN" dirty="0"/>
              <a:t> part</a:t>
            </a:r>
          </a:p>
          <a:p>
            <a:r>
              <a:rPr lang="en-US" altLang="zh-CN" dirty="0"/>
              <a:t>In the self-attention , </a:t>
            </a:r>
            <a:r>
              <a:rPr lang="en-US" altLang="zh-CN" dirty="0" err="1"/>
              <a:t>q,k,v</a:t>
            </a:r>
            <a:r>
              <a:rPr lang="en-US" altLang="zh-CN" dirty="0"/>
              <a:t> are all from the same branch</a:t>
            </a:r>
          </a:p>
          <a:p>
            <a:r>
              <a:rPr lang="en-US" altLang="zh-CN" dirty="0"/>
              <a:t>In the cross-attention, q from the </a:t>
            </a:r>
            <a:r>
              <a:rPr lang="en-US" altLang="zh-CN" dirty="0" err="1"/>
              <a:t>cls</a:t>
            </a:r>
            <a:r>
              <a:rPr lang="en-US" altLang="zh-CN" dirty="0"/>
              <a:t> token which wants to study,</a:t>
            </a:r>
          </a:p>
          <a:p>
            <a:r>
              <a:rPr lang="en-US" altLang="zh-CN" dirty="0"/>
              <a:t>k and v from the other branch as the context</a:t>
            </a:r>
          </a:p>
          <a:p>
            <a:r>
              <a:rPr lang="en-US" altLang="zh-CN" dirty="0"/>
              <a:t>Whether context contains the studying </a:t>
            </a:r>
            <a:r>
              <a:rPr lang="en-US" altLang="zh-CN" dirty="0" err="1"/>
              <a:t>cls</a:t>
            </a:r>
            <a:r>
              <a:rPr lang="en-US" altLang="zh-CN" dirty="0"/>
              <a:t> is </a:t>
            </a:r>
            <a:r>
              <a:rPr lang="en-US" altLang="zh-CN" dirty="0">
                <a:solidFill>
                  <a:srgbClr val="FF0000"/>
                </a:solidFill>
              </a:rPr>
              <a:t>optional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1710C2A-68F9-021D-EEFD-7E6588EC4B11}"/>
              </a:ext>
            </a:extLst>
          </p:cNvPr>
          <p:cNvSpPr/>
          <p:nvPr/>
        </p:nvSpPr>
        <p:spPr>
          <a:xfrm>
            <a:off x="9559636" y="3429000"/>
            <a:ext cx="406400" cy="4133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67562B5-C827-D478-24C0-FFA8F124BC2E}"/>
              </a:ext>
            </a:extLst>
          </p:cNvPr>
          <p:cNvCxnSpPr/>
          <p:nvPr/>
        </p:nvCxnSpPr>
        <p:spPr>
          <a:xfrm flipV="1">
            <a:off x="5301673" y="3592945"/>
            <a:ext cx="4165600" cy="2309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94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52BBB9-69A8-405C-9209-A9FE217AE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BA8247A-9874-4F57-82F4-AEB016E66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30C3CE4-8479-4B6E-9C21-D7B0CD89E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7BCD297-22FC-4ECD-95DC-8581D5E6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A25F1-8873-4D98-B8D5-169EA0AC9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B7BCAD9-3EF1-4FCE-AFA0-BD2C545A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6649524-3638-4334-8ED6-539D10DF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368EEC0-22BB-24AA-FACA-B3A9DA39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17579"/>
            <a:ext cx="4651076" cy="2318412"/>
          </a:xfrm>
          <a:noFill/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altLang="zh-CN" sz="4100" dirty="0">
                <a:solidFill>
                  <a:schemeClr val="bg1"/>
                </a:solidFill>
              </a:rPr>
              <a:t>Patch</a:t>
            </a:r>
            <a:br>
              <a:rPr lang="en-US" altLang="zh-CN" sz="4100" dirty="0">
                <a:solidFill>
                  <a:schemeClr val="bg1"/>
                </a:solidFill>
              </a:rPr>
            </a:br>
            <a:r>
              <a:rPr lang="en-US" altLang="zh-CN" sz="4100" dirty="0">
                <a:solidFill>
                  <a:schemeClr val="bg1"/>
                </a:solidFill>
              </a:rPr>
              <a:t>Embedding</a:t>
            </a:r>
            <a:br>
              <a:rPr lang="en-US" altLang="zh-CN" sz="4100" dirty="0">
                <a:solidFill>
                  <a:schemeClr val="bg1"/>
                </a:solidFill>
              </a:rPr>
            </a:br>
            <a:r>
              <a:rPr lang="en-US" altLang="zh-CN" sz="4100" dirty="0">
                <a:solidFill>
                  <a:schemeClr val="bg1"/>
                </a:solidFill>
              </a:rPr>
              <a:t>Position</a:t>
            </a:r>
            <a:br>
              <a:rPr lang="en-US" altLang="zh-CN" sz="4100" dirty="0">
                <a:solidFill>
                  <a:schemeClr val="bg1"/>
                </a:solidFill>
              </a:rPr>
            </a:br>
            <a:r>
              <a:rPr lang="en-US" altLang="zh-CN" sz="4100" dirty="0">
                <a:solidFill>
                  <a:schemeClr val="bg1"/>
                </a:solidFill>
              </a:rPr>
              <a:t>CLS token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515E5B-1939-628A-A5B1-EB726C5CC506}"/>
              </a:ext>
            </a:extLst>
          </p:cNvPr>
          <p:cNvSpPr txBox="1"/>
          <p:nvPr/>
        </p:nvSpPr>
        <p:spPr>
          <a:xfrm>
            <a:off x="5486080" y="386077"/>
            <a:ext cx="5674107" cy="224993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1 split every image into patches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2 embedding patches, linear from </a:t>
            </a:r>
            <a:r>
              <a:rPr lang="en-US" altLang="zh-CN" dirty="0" err="1">
                <a:solidFill>
                  <a:schemeClr val="bg1"/>
                </a:solidFill>
              </a:rPr>
              <a:t>patch_dim</a:t>
            </a:r>
            <a:r>
              <a:rPr lang="en-US" altLang="zh-CN" dirty="0">
                <a:solidFill>
                  <a:schemeClr val="bg1"/>
                </a:solidFill>
              </a:rPr>
              <a:t> to target dim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3 generate learnable CLS token, join to patches tokens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4 add position embedding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47910A9-3D3A-8E3F-501B-81671ADA0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-1" b="53"/>
          <a:stretch>
            <a:fillRect/>
          </a:stretch>
        </p:blipFill>
        <p:spPr>
          <a:xfrm>
            <a:off x="629638" y="2708781"/>
            <a:ext cx="10848063" cy="3496632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2852760"/>
            <a:ext cx="304800" cy="429768"/>
            <a:chOff x="215328" y="-46937"/>
            <a:chExt cx="304800" cy="277384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5977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CCCF64B-F619-22CE-F042-7CAA55297722}"/>
              </a:ext>
            </a:extLst>
          </p:cNvPr>
          <p:cNvSpPr txBox="1"/>
          <p:nvPr/>
        </p:nvSpPr>
        <p:spPr>
          <a:xfrm>
            <a:off x="110836" y="221673"/>
            <a:ext cx="502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Finally, get small </a:t>
            </a:r>
            <a:r>
              <a:rPr lang="en-US" altLang="zh-CN" dirty="0" err="1"/>
              <a:t>cls</a:t>
            </a:r>
            <a:r>
              <a:rPr lang="en-US" altLang="zh-CN" dirty="0"/>
              <a:t> token and large </a:t>
            </a:r>
            <a:r>
              <a:rPr lang="en-US" altLang="zh-CN" dirty="0" err="1"/>
              <a:t>cls</a:t>
            </a:r>
            <a:r>
              <a:rPr lang="en-US" altLang="zh-CN" dirty="0"/>
              <a:t> token , </a:t>
            </a:r>
            <a:r>
              <a:rPr lang="en-US" altLang="zh-CN" dirty="0" err="1"/>
              <a:t>mlp</a:t>
            </a:r>
            <a:r>
              <a:rPr lang="en-US" altLang="zh-CN" dirty="0"/>
              <a:t> them, adding to get the result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A45124-E04D-4FB1-03D5-2357850E5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725" y="136065"/>
            <a:ext cx="2172003" cy="16099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8907F0C-79F1-D9AA-777C-C93221598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55" y="941040"/>
            <a:ext cx="4791744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00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72E5A9-8848-52C0-E339-E7BF1787F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3E884E2-1B7A-5376-9D3F-452BC0CD0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D7F496-D3A3-2EFE-093E-EA50DB910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62175F-C17F-5746-396B-B65B9E917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D76ECB-2266-98DC-FCBE-FEEA516AD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99EBCE-2BB7-C012-3FB2-36DB4D862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0C0DBA-EA37-76C8-FA99-9F70682B6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353160"/>
            <a:ext cx="7091300" cy="898581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4000" dirty="0">
                <a:solidFill>
                  <a:srgbClr val="FFFFFF"/>
                </a:solidFill>
              </a:rPr>
              <a:t>Cross Vit 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CDB214-F545-382E-0EC5-C599BDB4592F}"/>
              </a:ext>
            </a:extLst>
          </p:cNvPr>
          <p:cNvSpPr txBox="1"/>
          <p:nvPr/>
        </p:nvSpPr>
        <p:spPr>
          <a:xfrm>
            <a:off x="41705" y="1769422"/>
            <a:ext cx="50013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image_size=32, num_classes=10,</a:t>
            </a:r>
          </a:p>
          <a:p>
            <a:r>
              <a:rPr lang="zh-CN" altLang="en-US" dirty="0"/>
              <a:t>    sm_dim=192, lg_dim=384,             </a:t>
            </a:r>
          </a:p>
          <a:p>
            <a:r>
              <a:rPr lang="zh-CN" altLang="en-US" dirty="0"/>
              <a:t>    sm_patch_size=4, lg_patch_size=8,</a:t>
            </a:r>
          </a:p>
          <a:p>
            <a:endParaRPr lang="zh-CN" altLang="en-US" dirty="0"/>
          </a:p>
          <a:p>
            <a:r>
              <a:rPr lang="zh-CN" altLang="en-US" dirty="0"/>
              <a:t>    depth=2,                             </a:t>
            </a:r>
          </a:p>
          <a:p>
            <a:r>
              <a:rPr lang="zh-CN" altLang="en-US" dirty="0"/>
              <a:t>    sm_enc_depth=2, lg_enc_depth=2,</a:t>
            </a:r>
          </a:p>
          <a:p>
            <a:r>
              <a:rPr lang="zh-CN" altLang="en-US" dirty="0"/>
              <a:t>    cross_attn_depth=1,</a:t>
            </a:r>
          </a:p>
          <a:p>
            <a:endParaRPr lang="zh-CN" altLang="en-US" dirty="0"/>
          </a:p>
          <a:p>
            <a:r>
              <a:rPr lang="zh-CN" altLang="en-US" dirty="0"/>
              <a:t>    sm_enc_heads=6,  sm_enc_dim_head=32,</a:t>
            </a:r>
          </a:p>
          <a:p>
            <a:r>
              <a:rPr lang="zh-CN" altLang="en-US" dirty="0"/>
              <a:t>    lg_enc_heads=6,  lg_enc_dim_head=64, </a:t>
            </a:r>
          </a:p>
          <a:p>
            <a:r>
              <a:rPr lang="zh-CN" altLang="en-US" dirty="0"/>
              <a:t>    cross_attn_heads=4, cross_attn_dim_head=48,   </a:t>
            </a:r>
          </a:p>
          <a:p>
            <a:endParaRPr lang="zh-CN" altLang="en-US" dirty="0"/>
          </a:p>
          <a:p>
            <a:r>
              <a:rPr lang="zh-CN" altLang="en-US" dirty="0"/>
              <a:t>    sm_enc_mlp_dim=768, lg_enc_mlp_dim=1536,     </a:t>
            </a:r>
          </a:p>
          <a:p>
            <a:r>
              <a:rPr lang="zh-CN" altLang="en-US" dirty="0"/>
              <a:t>    dropout=0.1, emb_dropout=0.1, channels=3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7EA850-C7C9-C69D-18AE-00295821F35A}"/>
              </a:ext>
            </a:extLst>
          </p:cNvPr>
          <p:cNvSpPr txBox="1"/>
          <p:nvPr/>
        </p:nvSpPr>
        <p:spPr>
          <a:xfrm>
            <a:off x="8442036" y="264982"/>
            <a:ext cx="3592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Accuracy rate : 76.31</a:t>
            </a:r>
            <a:r>
              <a:rPr lang="en-US" altLang="zh-CN" dirty="0"/>
              <a:t>%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Time Cost : 70min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77F0C05-97FD-968B-AD28-86727E921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055" y="2048693"/>
            <a:ext cx="6933008" cy="410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57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3E2F7B2-E2A9-75D1-D7F3-10A3A1C47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Results compare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221E1D2-3DD8-6571-0F23-469D8F042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567541"/>
              </p:ext>
            </p:extLst>
          </p:nvPr>
        </p:nvGraphicFramePr>
        <p:xfrm>
          <a:off x="904509" y="2112579"/>
          <a:ext cx="10406924" cy="4192810"/>
        </p:xfrm>
        <a:graphic>
          <a:graphicData uri="http://schemas.openxmlformats.org/drawingml/2006/table">
            <a:tbl>
              <a:tblPr firstRow="1" bandRow="1"/>
              <a:tblGrid>
                <a:gridCol w="1350013">
                  <a:extLst>
                    <a:ext uri="{9D8B030D-6E8A-4147-A177-3AD203B41FA5}">
                      <a16:colId xmlns:a16="http://schemas.microsoft.com/office/drawing/2014/main" val="1092187142"/>
                    </a:ext>
                  </a:extLst>
                </a:gridCol>
                <a:gridCol w="2258704">
                  <a:extLst>
                    <a:ext uri="{9D8B030D-6E8A-4147-A177-3AD203B41FA5}">
                      <a16:colId xmlns:a16="http://schemas.microsoft.com/office/drawing/2014/main" val="3369005712"/>
                    </a:ext>
                  </a:extLst>
                </a:gridCol>
                <a:gridCol w="3983775">
                  <a:extLst>
                    <a:ext uri="{9D8B030D-6E8A-4147-A177-3AD203B41FA5}">
                      <a16:colId xmlns:a16="http://schemas.microsoft.com/office/drawing/2014/main" val="2810087611"/>
                    </a:ext>
                  </a:extLst>
                </a:gridCol>
                <a:gridCol w="2814432">
                  <a:extLst>
                    <a:ext uri="{9D8B030D-6E8A-4147-A177-3AD203B41FA5}">
                      <a16:colId xmlns:a16="http://schemas.microsoft.com/office/drawing/2014/main" val="684963011"/>
                    </a:ext>
                  </a:extLst>
                </a:gridCol>
              </a:tblGrid>
              <a:tr h="3216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Exp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Model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Changes vs Baseline-1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Test Acc (%)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868852"/>
                  </a:ext>
                </a:extLst>
              </a:tr>
              <a:tr h="3216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err="1">
                          <a:effectLst/>
                          <a:latin typeface="Arial" panose="020B0604020202020204" pitchFamily="34" charset="0"/>
                        </a:rPr>
                        <a:t>ViT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—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60.40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0541553"/>
                  </a:ext>
                </a:extLst>
              </a:tr>
              <a:tr h="3216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ViT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Patch size = 4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67.62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013692"/>
                  </a:ext>
                </a:extLst>
              </a:tr>
              <a:tr h="3216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ViT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Dim = 256; MLP dim = 512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53.20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063895"/>
                  </a:ext>
                </a:extLst>
              </a:tr>
              <a:tr h="3216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ViT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Depth = 24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61.37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3223160"/>
                  </a:ext>
                </a:extLst>
              </a:tr>
              <a:tr h="3216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err="1">
                          <a:effectLst/>
                          <a:latin typeface="Arial" panose="020B0604020202020204" pitchFamily="34" charset="0"/>
                        </a:rPr>
                        <a:t>ViT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Heads = 16</a:t>
                      </a:r>
                      <a:endParaRPr lang="en-US" altLang="zh-C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63.52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004566"/>
                  </a:ext>
                </a:extLst>
              </a:tr>
              <a:tr h="226321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dirty="0" err="1">
                          <a:effectLst/>
                          <a:latin typeface="Arial" panose="020B0604020202020204" pitchFamily="34" charset="0"/>
                        </a:rPr>
                        <a:t>CrossViT</a:t>
                      </a:r>
                      <a:endParaRPr lang="en-US" altLang="zh-C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patch = 4 / 8; </a:t>
                      </a:r>
                      <a:r>
                        <a:rPr lang="en-US" sz="1400" b="0" i="0" u="none" strike="noStrike" dirty="0" err="1">
                          <a:effectLst/>
                          <a:latin typeface="Arial" panose="020B0604020202020204" pitchFamily="34" charset="0"/>
                        </a:rPr>
                        <a:t>sm</a:t>
                      </a: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/ lg 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dim = 192 / 384; 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stages = 2; </a:t>
                      </a:r>
                      <a:r>
                        <a:rPr lang="en-US" sz="1400" b="0" i="0" u="none" strike="noStrike" dirty="0" err="1">
                          <a:effectLst/>
                          <a:latin typeface="Arial" panose="020B0604020202020204" pitchFamily="34" charset="0"/>
                        </a:rPr>
                        <a:t>sm</a:t>
                      </a: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/ lg 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encoder depth = 2 / 2; 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cross-attn depth = 1; 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0" i="0" u="none" strike="noStrike" dirty="0" err="1">
                          <a:effectLst/>
                          <a:latin typeface="Arial" panose="020B0604020202020204" pitchFamily="34" charset="0"/>
                        </a:rPr>
                        <a:t>sm</a:t>
                      </a: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/ lg heads = 6 / 6; 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cross heads = 4; 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0" i="0" u="none" strike="noStrike" dirty="0" err="1">
                          <a:effectLst/>
                          <a:latin typeface="Arial" panose="020B0604020202020204" pitchFamily="34" charset="0"/>
                        </a:rPr>
                        <a:t>sm</a:t>
                      </a: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/ lg MLP = 768 / 1536; 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dropout = 0.1; 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0" i="0" u="none" strike="noStrike" dirty="0" err="1">
                          <a:effectLst/>
                          <a:latin typeface="Arial" panose="020B0604020202020204" pitchFamily="34" charset="0"/>
                        </a:rPr>
                        <a:t>emb_dropout</a:t>
                      </a: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 = 0.1</a:t>
                      </a:r>
                      <a:endParaRPr lang="en-US" altLang="zh-C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76.31</a:t>
                      </a:r>
                      <a:endParaRPr lang="en-US" altLang="zh-C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454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40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55FC08-3E2A-5957-7AC8-8E6100EB5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156" y="3571374"/>
            <a:ext cx="4427621" cy="50051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Forward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E9E8B0C-EF9B-4691-2E82-734EB16F6748}"/>
              </a:ext>
            </a:extLst>
          </p:cNvPr>
          <p:cNvSpPr txBox="1">
            <a:spLocks/>
          </p:cNvSpPr>
          <p:nvPr/>
        </p:nvSpPr>
        <p:spPr>
          <a:xfrm>
            <a:off x="287154" y="127647"/>
            <a:ext cx="4427621" cy="500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Setting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A43405-4AF3-02C7-34EE-C1DD7496C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56" y="511094"/>
            <a:ext cx="8268854" cy="222916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ECBCD98-373A-1C0A-5D99-D43A4E05B07D}"/>
              </a:ext>
            </a:extLst>
          </p:cNvPr>
          <p:cNvSpPr txBox="1"/>
          <p:nvPr/>
        </p:nvSpPr>
        <p:spPr>
          <a:xfrm>
            <a:off x="287154" y="2782669"/>
            <a:ext cx="11138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b = batch, c = channel, h =</a:t>
            </a:r>
            <a:r>
              <a:rPr lang="en-US" altLang="zh-CN" dirty="0" err="1"/>
              <a:t>image_height</a:t>
            </a:r>
            <a:r>
              <a:rPr lang="en-US" altLang="zh-CN" dirty="0"/>
              <a:t>, w = </a:t>
            </a:r>
            <a:r>
              <a:rPr lang="en-US" altLang="zh-CN" dirty="0" err="1"/>
              <a:t>image_width</a:t>
            </a:r>
            <a:endParaRPr lang="en-US" altLang="zh-CN" dirty="0"/>
          </a:p>
          <a:p>
            <a:r>
              <a:rPr lang="en-US" altLang="zh-CN" dirty="0"/>
              <a:t>Last a random dropout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D9DF1D3-E154-2650-18DE-8B8EB795F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56" y="4071888"/>
            <a:ext cx="8440328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5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E4303C-5074-5C9F-6A74-40D4EF3B3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A36AE49-B1D8-3BF0-2C85-8D130FA30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775" y="669925"/>
            <a:ext cx="5191225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Transformer</a:t>
            </a:r>
            <a:br>
              <a:rPr lang="en-US" altLang="zh-CN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altLang="zh-CN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0D37E65-3F3E-B022-E0FA-9E63E526CA14}"/>
              </a:ext>
            </a:extLst>
          </p:cNvPr>
          <p:cNvSpPr txBox="1"/>
          <p:nvPr/>
        </p:nvSpPr>
        <p:spPr>
          <a:xfrm>
            <a:off x="904775" y="2288833"/>
            <a:ext cx="7113069" cy="371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1 define attention and </a:t>
            </a:r>
            <a:r>
              <a:rPr lang="en-US" altLang="zh-CN" sz="2000" dirty="0" err="1">
                <a:solidFill>
                  <a:schemeClr val="bg1"/>
                </a:solidFill>
              </a:rPr>
              <a:t>mlp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2 add them to a </a:t>
            </a:r>
            <a:r>
              <a:rPr lang="en-US" altLang="zh-CN" sz="2000" dirty="0" err="1">
                <a:solidFill>
                  <a:schemeClr val="bg1"/>
                </a:solidFill>
              </a:rPr>
              <a:t>moduleList</a:t>
            </a:r>
            <a:r>
              <a:rPr lang="en-US" altLang="zh-CN" sz="2000" dirty="0">
                <a:solidFill>
                  <a:schemeClr val="bg1"/>
                </a:solidFill>
              </a:rPr>
              <a:t> each layer,  looping depth times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3 for each layer,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run x= attention(x) + x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then x = </a:t>
            </a:r>
            <a:r>
              <a:rPr lang="en-US" altLang="zh-CN" sz="2000" dirty="0" err="1">
                <a:solidFill>
                  <a:schemeClr val="bg1"/>
                </a:solidFill>
              </a:rPr>
              <a:t>mlp</a:t>
            </a:r>
            <a:r>
              <a:rPr lang="en-US" altLang="zh-CN" sz="2000" dirty="0">
                <a:solidFill>
                  <a:schemeClr val="bg1"/>
                </a:solidFill>
              </a:rPr>
              <a:t>(x) + x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This is a </a:t>
            </a:r>
            <a:r>
              <a:rPr lang="en-US" altLang="zh-CN" sz="2000" dirty="0" err="1">
                <a:solidFill>
                  <a:schemeClr val="bg1"/>
                </a:solidFill>
              </a:rPr>
              <a:t>ResNet</a:t>
            </a:r>
            <a:r>
              <a:rPr lang="en-US" altLang="zh-CN" sz="2000" dirty="0">
                <a:solidFill>
                  <a:schemeClr val="bg1"/>
                </a:solidFill>
              </a:rPr>
              <a:t> (</a:t>
            </a:r>
            <a:r>
              <a:rPr lang="en-US" altLang="zh-CN" sz="2000" dirty="0">
                <a:solidFill>
                  <a:schemeClr val="bg1"/>
                </a:solidFill>
                <a:hlinkClick r:id="rId2"/>
              </a:rPr>
              <a:t>https://arxiv.org/abs/1512.03385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Solve the vanishing/exploding gradient problem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8522E95-6C82-2A2B-DE69-08153E170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931" y="-6"/>
            <a:ext cx="3909058" cy="6857999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78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6C4A6-A0B5-5D27-18AA-A3765DEA8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58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Muti-heads Self Attention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57CB9EF-1659-9376-B48D-9D1E7901C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58" y="1111360"/>
            <a:ext cx="2457793" cy="2248214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B9E9AC-7AB2-0703-003F-5D59852A1A6F}"/>
              </a:ext>
            </a:extLst>
          </p:cNvPr>
          <p:cNvCxnSpPr/>
          <p:nvPr/>
        </p:nvCxnSpPr>
        <p:spPr>
          <a:xfrm flipV="1">
            <a:off x="1501541" y="1501541"/>
            <a:ext cx="2964581" cy="11550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A04E87A-A08A-0A90-07F5-B94B82104B27}"/>
              </a:ext>
            </a:extLst>
          </p:cNvPr>
          <p:cNvCxnSpPr>
            <a:cxnSpLocks/>
          </p:cNvCxnSpPr>
          <p:nvPr/>
        </p:nvCxnSpPr>
        <p:spPr>
          <a:xfrm>
            <a:off x="3084945" y="2890982"/>
            <a:ext cx="14685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CA0F16D-8F16-8920-871B-E552BACC18C8}"/>
              </a:ext>
            </a:extLst>
          </p:cNvPr>
          <p:cNvSpPr txBox="1"/>
          <p:nvPr/>
        </p:nvSpPr>
        <p:spPr>
          <a:xfrm>
            <a:off x="4553527" y="1178375"/>
            <a:ext cx="6576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current index = 1, we get </a:t>
            </a:r>
            <a:r>
              <a:rPr lang="en-US" altLang="zh-CN" dirty="0">
                <a:solidFill>
                  <a:srgbClr val="FF0000"/>
                </a:solidFill>
              </a:rPr>
              <a:t>Q</a:t>
            </a:r>
            <a:r>
              <a:rPr lang="en-US" altLang="zh-CN" dirty="0"/>
              <a:t> from patch 1, means “queries”, what I am looking for ?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7F664A9-AF7C-EF61-6BC2-E95D42384556}"/>
              </a:ext>
            </a:extLst>
          </p:cNvPr>
          <p:cNvSpPr txBox="1"/>
          <p:nvPr/>
        </p:nvSpPr>
        <p:spPr>
          <a:xfrm>
            <a:off x="4618182" y="2475345"/>
            <a:ext cx="6049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 </a:t>
            </a:r>
            <a:r>
              <a:rPr lang="en-US" altLang="zh-CN" dirty="0">
                <a:solidFill>
                  <a:srgbClr val="FF0000"/>
                </a:solidFill>
              </a:rPr>
              <a:t>K, V </a:t>
            </a:r>
            <a:r>
              <a:rPr lang="en-US" altLang="zh-CN" dirty="0"/>
              <a:t>from all patches, means “</a:t>
            </a:r>
            <a:r>
              <a:rPr lang="en-US" altLang="zh-CN" dirty="0" err="1"/>
              <a:t>keys”,”values</a:t>
            </a:r>
            <a:r>
              <a:rPr lang="en-US" altLang="zh-CN" dirty="0"/>
              <a:t>”</a:t>
            </a:r>
          </a:p>
          <a:p>
            <a:r>
              <a:rPr lang="en-US" altLang="zh-CN" dirty="0"/>
              <a:t>Keys: what are my options?</a:t>
            </a:r>
          </a:p>
          <a:p>
            <a:r>
              <a:rPr lang="en-US" altLang="zh-CN" dirty="0"/>
              <a:t>Values: what do they publicly reveal / broadcast to others?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B999EC1-B303-CBFB-26C2-4E018725F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28" y="5494260"/>
            <a:ext cx="8068801" cy="91452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AC68F5FA-076B-61E0-AD9D-CE4D7EB8246E}"/>
              </a:ext>
            </a:extLst>
          </p:cNvPr>
          <p:cNvSpPr txBox="1"/>
          <p:nvPr/>
        </p:nvSpPr>
        <p:spPr>
          <a:xfrm>
            <a:off x="822158" y="3620655"/>
            <a:ext cx="1096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 Q,K,V by Linear from (</a:t>
            </a:r>
            <a:r>
              <a:rPr lang="en-US" altLang="zh-CN" dirty="0" err="1"/>
              <a:t>batch,token</a:t>
            </a:r>
            <a:r>
              <a:rPr lang="en-US" altLang="zh-CN" dirty="0"/>
              <a:t> </a:t>
            </a:r>
            <a:r>
              <a:rPr lang="en-US" altLang="zh-CN" dirty="0" err="1"/>
              <a:t>number,dim</a:t>
            </a:r>
            <a:r>
              <a:rPr lang="en-US" altLang="zh-CN" dirty="0"/>
              <a:t>) to (</a:t>
            </a:r>
            <a:r>
              <a:rPr lang="en-US" altLang="zh-CN" dirty="0" err="1"/>
              <a:t>batch,token</a:t>
            </a:r>
            <a:r>
              <a:rPr lang="en-US" altLang="zh-CN" dirty="0"/>
              <a:t> number, heads * dim * 3),then chunk to 3</a:t>
            </a: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1E124A9-B537-572E-A1F5-C3A8B5516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728" y="4340946"/>
            <a:ext cx="5163271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4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87536A7-637B-E807-206C-49F4B0B3E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58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Muti-heads Self Attention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3FBAF0-0441-6C9A-5090-B739D9565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36" y="2416459"/>
            <a:ext cx="3858163" cy="88594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C2DCFF1-C245-1F01-0642-270185063CBF}"/>
              </a:ext>
            </a:extLst>
          </p:cNvPr>
          <p:cNvSpPr txBox="1"/>
          <p:nvPr/>
        </p:nvSpPr>
        <p:spPr>
          <a:xfrm>
            <a:off x="838200" y="1108562"/>
            <a:ext cx="8043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get </a:t>
            </a:r>
            <a:r>
              <a:rPr lang="en-US" altLang="zh-CN" dirty="0" err="1"/>
              <a:t>q,k,v</a:t>
            </a:r>
            <a:r>
              <a:rPr lang="en-US" altLang="zh-CN" dirty="0"/>
              <a:t>, calculate for every patch the “attention tensor” to each patch</a:t>
            </a:r>
          </a:p>
          <a:p>
            <a:r>
              <a:rPr lang="en-US" altLang="zh-CN" dirty="0"/>
              <a:t>It means the relevance for each patch to other patch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Muti-heads</a:t>
            </a:r>
            <a:r>
              <a:rPr lang="en-US" altLang="zh-CN" dirty="0"/>
              <a:t> means from different “views” to consider the relevance, for images, maybe from color, shape, outline, contrast ratio …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B07AE9-C537-84C9-0753-3016E13C3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553" y="3574074"/>
            <a:ext cx="3553321" cy="6287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89FCB44-2826-6453-1067-F1818DA81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913" y="3574074"/>
            <a:ext cx="5715798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42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6531C-FAD6-5D4B-2A9E-C3EC9B0A9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893"/>
          </a:xfrm>
        </p:spPr>
        <p:txBody>
          <a:bodyPr/>
          <a:lstStyle/>
          <a:p>
            <a:r>
              <a:rPr lang="en-US" altLang="zh-CN" dirty="0"/>
              <a:t>MLP/</a:t>
            </a:r>
            <a:r>
              <a:rPr lang="en-US" altLang="zh-CN" dirty="0" err="1"/>
              <a:t>FeedForward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B32A7B6-10EB-3715-5859-3413632F2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755942"/>
            <a:ext cx="5056332" cy="29516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C950A7-BDC4-95B6-85EC-A2F26EB81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154" y="235658"/>
            <a:ext cx="2581635" cy="228631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DD0A44E-BCE3-DF4F-E817-FFD61EAE0FFF}"/>
              </a:ext>
            </a:extLst>
          </p:cNvPr>
          <p:cNvSpPr txBox="1"/>
          <p:nvPr/>
        </p:nvSpPr>
        <p:spPr>
          <a:xfrm>
            <a:off x="838200" y="1241659"/>
            <a:ext cx="72951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attention process, each patch token contains other tokens’ information, but it is still a linear operation</a:t>
            </a:r>
          </a:p>
          <a:p>
            <a:endParaRPr lang="en-US" altLang="zh-CN" dirty="0"/>
          </a:p>
          <a:p>
            <a:r>
              <a:rPr lang="en-US" altLang="zh-CN" dirty="0"/>
              <a:t>MLP is a </a:t>
            </a:r>
            <a:r>
              <a:rPr lang="en-US" altLang="zh-CN" dirty="0" err="1"/>
              <a:t>nolinear</a:t>
            </a:r>
            <a:r>
              <a:rPr lang="en-US" altLang="zh-CN" dirty="0"/>
              <a:t> project for every single token</a:t>
            </a:r>
          </a:p>
          <a:p>
            <a:r>
              <a:rPr lang="en-US" altLang="zh-CN" dirty="0"/>
              <a:t>Using a </a:t>
            </a:r>
            <a:r>
              <a:rPr lang="en-US" altLang="zh-CN" dirty="0" err="1"/>
              <a:t>nolinear</a:t>
            </a:r>
            <a:r>
              <a:rPr lang="en-US" altLang="zh-CN" dirty="0"/>
              <a:t> activation function GELU</a:t>
            </a:r>
          </a:p>
          <a:p>
            <a:r>
              <a:rPr lang="en-US" altLang="zh-CN" dirty="0"/>
              <a:t>Expand dim to </a:t>
            </a:r>
            <a:r>
              <a:rPr lang="en-US" altLang="zh-CN" dirty="0" err="1"/>
              <a:t>mlp_dim</a:t>
            </a:r>
            <a:r>
              <a:rPr lang="en-US" altLang="zh-CN" dirty="0"/>
              <a:t> , then shrink back to dim to improve expression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57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C18219-EB67-4A82-19B0-6D5D7D12A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625097"/>
            <a:ext cx="9613397" cy="1201673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1E9A416-4A77-094C-520E-A50095ADF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Finally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45DC7-9814-16D9-D3DA-C6B565B5B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3" y="5142305"/>
            <a:ext cx="7321298" cy="753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Choose CLS token or all tokens mean stands for the final class</a:t>
            </a:r>
          </a:p>
        </p:txBody>
      </p:sp>
    </p:spTree>
    <p:extLst>
      <p:ext uri="{BB962C8B-B14F-4D97-AF65-F5344CB8AC3E}">
        <p14:creationId xmlns:p14="http://schemas.microsoft.com/office/powerpoint/2010/main" val="190422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5A613-F57A-06E5-C814-B8B15AF24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353160"/>
            <a:ext cx="7091300" cy="898581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4000">
                <a:solidFill>
                  <a:srgbClr val="FFFFFF"/>
                </a:solidFill>
              </a:rPr>
              <a:t>Efficient </a:t>
            </a:r>
            <a:r>
              <a:rPr lang="en-US" altLang="zh-CN" sz="4000" dirty="0">
                <a:solidFill>
                  <a:srgbClr val="FFFFFF"/>
                </a:solidFill>
              </a:rPr>
              <a:t>Transformer Vit 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CE75B9-C277-EB7D-7705-17C93FFC4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1507" y="387224"/>
            <a:ext cx="3291839" cy="830453"/>
          </a:xfrm>
        </p:spPr>
        <p:txBody>
          <a:bodyPr anchor="ctr">
            <a:normAutofit fontScale="70000" lnSpcReduction="20000"/>
          </a:bodyPr>
          <a:lstStyle/>
          <a:p>
            <a:pPr algn="l"/>
            <a:r>
              <a:rPr lang="en-US" altLang="zh-CN" sz="2000" dirty="0">
                <a:solidFill>
                  <a:srgbClr val="FFFFFF"/>
                </a:solidFill>
              </a:rPr>
              <a:t>Only cat and dog 2 classes</a:t>
            </a:r>
          </a:p>
          <a:p>
            <a:pPr algn="l"/>
            <a:r>
              <a:rPr lang="en-US" altLang="zh-CN" sz="2000" dirty="0">
                <a:solidFill>
                  <a:srgbClr val="FFFFFF"/>
                </a:solidFill>
              </a:rPr>
              <a:t>Epoch 100</a:t>
            </a:r>
          </a:p>
          <a:p>
            <a:pPr algn="l"/>
            <a:r>
              <a:rPr lang="en-US" altLang="zh-CN" sz="2000" dirty="0">
                <a:solidFill>
                  <a:srgbClr val="FFFFFF"/>
                </a:solidFill>
              </a:rPr>
              <a:t>Test Accuracy 58.95%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pic>
        <p:nvPicPr>
          <p:cNvPr id="7" name="图片 6" descr="图表, 折线图&#10;&#10;AI 生成的内容可能不正确。">
            <a:extLst>
              <a:ext uri="{FF2B5EF4-FFF2-40B4-BE49-F238E27FC236}">
                <a16:creationId xmlns:a16="http://schemas.microsoft.com/office/drawing/2014/main" id="{98082085-125D-318F-82B8-1BD880CA0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486986"/>
            <a:ext cx="5131088" cy="3386517"/>
          </a:xfrm>
          <a:prstGeom prst="rect">
            <a:avLst/>
          </a:prstGeom>
        </p:spPr>
      </p:pic>
      <p:pic>
        <p:nvPicPr>
          <p:cNvPr id="5" name="图片 4" descr="图表, 折线图, 直方图&#10;&#10;AI 生成的内容可能不正确。">
            <a:extLst>
              <a:ext uri="{FF2B5EF4-FFF2-40B4-BE49-F238E27FC236}">
                <a16:creationId xmlns:a16="http://schemas.microsoft.com/office/drawing/2014/main" id="{1172BF53-0B16-737F-B004-1274B88EC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504230"/>
            <a:ext cx="5131087" cy="34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35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1222</Words>
  <Application>Microsoft Office PowerPoint</Application>
  <PresentationFormat>宽屏</PresentationFormat>
  <Paragraphs>200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Arial</vt:lpstr>
      <vt:lpstr>Calibri</vt:lpstr>
      <vt:lpstr>Office 主题​​</vt:lpstr>
      <vt:lpstr>ViT Model</vt:lpstr>
      <vt:lpstr>Patch Embedding Position CLS token</vt:lpstr>
      <vt:lpstr>PowerPoint 演示文稿</vt:lpstr>
      <vt:lpstr>Transformer </vt:lpstr>
      <vt:lpstr>Muti-heads Self Attention</vt:lpstr>
      <vt:lpstr>Muti-heads Self Attention</vt:lpstr>
      <vt:lpstr>MLP/FeedForward</vt:lpstr>
      <vt:lpstr>Finally</vt:lpstr>
      <vt:lpstr>Efficient Transformer Vit </vt:lpstr>
      <vt:lpstr>Baseline Vit </vt:lpstr>
      <vt:lpstr>Baseline Vit</vt:lpstr>
      <vt:lpstr>Baseline Vit</vt:lpstr>
      <vt:lpstr>Baseline Vit</vt:lpstr>
      <vt:lpstr>Baseline Vit</vt:lpstr>
      <vt:lpstr>Baseline Vit</vt:lpstr>
      <vt:lpstr>Cross ViT Model</vt:lpstr>
      <vt:lpstr>PowerPoint 演示文稿</vt:lpstr>
      <vt:lpstr>PowerPoint 演示文稿</vt:lpstr>
      <vt:lpstr>PowerPoint 演示文稿</vt:lpstr>
      <vt:lpstr>PowerPoint 演示文稿</vt:lpstr>
      <vt:lpstr>Cross Vit </vt:lpstr>
      <vt:lpstr>Results compare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宏越 于</dc:creator>
  <cp:lastModifiedBy>宏越 于</cp:lastModifiedBy>
  <cp:revision>12</cp:revision>
  <dcterms:created xsi:type="dcterms:W3CDTF">2025-08-12T05:00:45Z</dcterms:created>
  <dcterms:modified xsi:type="dcterms:W3CDTF">2025-08-16T08:50:34Z</dcterms:modified>
</cp:coreProperties>
</file>