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0" r:id="rId1"/>
  </p:sldMasterIdLst>
  <p:sldIdLst>
    <p:sldId id="256" r:id="rId2"/>
    <p:sldId id="257" r:id="rId3"/>
    <p:sldId id="258" r:id="rId4"/>
    <p:sldId id="276" r:id="rId5"/>
    <p:sldId id="259" r:id="rId6"/>
    <p:sldId id="265" r:id="rId7"/>
    <p:sldId id="260" r:id="rId8"/>
    <p:sldId id="261" r:id="rId9"/>
    <p:sldId id="262" r:id="rId10"/>
    <p:sldId id="266" r:id="rId11"/>
    <p:sldId id="267" r:id="rId12"/>
    <p:sldId id="268" r:id="rId13"/>
    <p:sldId id="269" r:id="rId14"/>
    <p:sldId id="270" r:id="rId15"/>
    <p:sldId id="271" r:id="rId16"/>
    <p:sldId id="272" r:id="rId17"/>
    <p:sldId id="301" r:id="rId18"/>
    <p:sldId id="263" r:id="rId19"/>
    <p:sldId id="302" r:id="rId20"/>
    <p:sldId id="264" r:id="rId21"/>
    <p:sldId id="273" r:id="rId22"/>
    <p:sldId id="274" r:id="rId23"/>
    <p:sldId id="303" r:id="rId24"/>
    <p:sldId id="275" r:id="rId25"/>
    <p:sldId id="277" r:id="rId26"/>
    <p:sldId id="304"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7" r:id="rId102"/>
    <p:sldId id="356"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8" r:id="rId132"/>
    <p:sldId id="389" r:id="rId133"/>
    <p:sldId id="390" r:id="rId134"/>
    <p:sldId id="391" r:id="rId135"/>
    <p:sldId id="392" r:id="rId136"/>
    <p:sldId id="393" r:id="rId137"/>
    <p:sldId id="394" r:id="rId138"/>
    <p:sldId id="395" r:id="rId139"/>
    <p:sldId id="396" r:id="rId140"/>
    <p:sldId id="397"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4" autoAdjust="0"/>
    <p:restoredTop sz="94660"/>
  </p:normalViewPr>
  <p:slideViewPr>
    <p:cSldViewPr snapToGrid="0">
      <p:cViewPr varScale="1">
        <p:scale>
          <a:sx n="61" d="100"/>
          <a:sy n="61" d="100"/>
        </p:scale>
        <p:origin x="7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660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14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597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6509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925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579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241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1203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4831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354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689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419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058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808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646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097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64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833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1/4/2023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2994971"/>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0.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0.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8.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7.xml"/><Relationship Id="rId4" Type="http://schemas.openxmlformats.org/officeDocument/2006/relationships/image" Target="../media/image192.png"/></Relationships>
</file>

<file path=ppt/slides/_rels/slide165.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7.xml"/><Relationship Id="rId6" Type="http://schemas.openxmlformats.org/officeDocument/2006/relationships/image" Target="../media/image202.png"/><Relationship Id="rId5" Type="http://schemas.openxmlformats.org/officeDocument/2006/relationships/image" Target="../media/image201.png"/><Relationship Id="rId4" Type="http://schemas.openxmlformats.org/officeDocument/2006/relationships/image" Target="../media/image200.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9.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7.xml"/><Relationship Id="rId4" Type="http://schemas.openxmlformats.org/officeDocument/2006/relationships/image" Target="../media/image217.png"/></Relationships>
</file>

<file path=ppt/slides/_rels/slide181.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22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image" Target="../media/image233.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23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36.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243.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7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917BF9-F314-47BE-9097-F87711F88565}"/>
              </a:ext>
            </a:extLst>
          </p:cNvPr>
          <p:cNvSpPr>
            <a:spLocks noGrp="1"/>
          </p:cNvSpPr>
          <p:nvPr>
            <p:ph type="ctrTitle"/>
          </p:nvPr>
        </p:nvSpPr>
        <p:spPr/>
        <p:txBody>
          <a:bodyPr>
            <a:normAutofit fontScale="90000"/>
          </a:bodyPr>
          <a:lstStyle/>
          <a:p>
            <a:r>
              <a:rPr lang="en-US" altLang="zh-TW" sz="8800" dirty="0">
                <a:latin typeface="Algerian" panose="04020705040A02060702" pitchFamily="82" charset="0"/>
              </a:rPr>
              <a:t>My journal to python </a:t>
            </a:r>
            <a:endParaRPr lang="zh-TW" altLang="en-US" sz="8800" dirty="0">
              <a:latin typeface="Algerian" panose="04020705040A02060702" pitchFamily="82" charset="0"/>
            </a:endParaRPr>
          </a:p>
        </p:txBody>
      </p:sp>
      <p:sp>
        <p:nvSpPr>
          <p:cNvPr id="3" name="副標題 2">
            <a:extLst>
              <a:ext uri="{FF2B5EF4-FFF2-40B4-BE49-F238E27FC236}">
                <a16:creationId xmlns:a16="http://schemas.microsoft.com/office/drawing/2014/main" id="{BC7749ED-8484-4DB1-A580-4212B96174F5}"/>
              </a:ext>
            </a:extLst>
          </p:cNvPr>
          <p:cNvSpPr>
            <a:spLocks noGrp="1"/>
          </p:cNvSpPr>
          <p:nvPr>
            <p:ph type="subTitle" idx="1"/>
          </p:nvPr>
        </p:nvSpPr>
        <p:spPr>
          <a:xfrm>
            <a:off x="1751012" y="4283765"/>
            <a:ext cx="8689976" cy="1371599"/>
          </a:xfrm>
        </p:spPr>
        <p:txBody>
          <a:bodyPr>
            <a:normAutofit/>
          </a:bodyPr>
          <a:lstStyle/>
          <a:p>
            <a:r>
              <a:rPr lang="en-US" altLang="zh-TW" dirty="0">
                <a:solidFill>
                  <a:schemeClr val="tx1">
                    <a:lumMod val="75000"/>
                    <a:lumOff val="25000"/>
                  </a:schemeClr>
                </a:solidFill>
              </a:rPr>
              <a:t>Irish d. </a:t>
            </a:r>
            <a:r>
              <a:rPr lang="en-US" altLang="zh-TW" dirty="0" err="1">
                <a:solidFill>
                  <a:schemeClr val="tx1">
                    <a:lumMod val="75000"/>
                    <a:lumOff val="25000"/>
                  </a:schemeClr>
                </a:solidFill>
              </a:rPr>
              <a:t>deyto</a:t>
            </a:r>
            <a:endParaRPr lang="en-US" altLang="zh-TW" dirty="0">
              <a:solidFill>
                <a:schemeClr val="tx1">
                  <a:lumMod val="75000"/>
                  <a:lumOff val="25000"/>
                </a:schemeClr>
              </a:solidFill>
            </a:endParaRPr>
          </a:p>
          <a:p>
            <a:r>
              <a:rPr lang="zh-TW" altLang="en-US" dirty="0">
                <a:solidFill>
                  <a:schemeClr val="tx1">
                    <a:lumMod val="75000"/>
                    <a:lumOff val="25000"/>
                  </a:schemeClr>
                </a:solidFill>
              </a:rPr>
              <a:t>艾芮絲</a:t>
            </a:r>
            <a:endParaRPr lang="en-US" altLang="zh-TW" dirty="0">
              <a:solidFill>
                <a:schemeClr val="tx1">
                  <a:lumMod val="75000"/>
                  <a:lumOff val="25000"/>
                </a:schemeClr>
              </a:solidFill>
            </a:endParaRPr>
          </a:p>
          <a:p>
            <a:r>
              <a:rPr lang="en-US" altLang="zh-TW" dirty="0">
                <a:solidFill>
                  <a:schemeClr val="tx1">
                    <a:lumMod val="75000"/>
                    <a:lumOff val="25000"/>
                  </a:schemeClr>
                </a:solidFill>
              </a:rPr>
              <a:t>4110e214</a:t>
            </a:r>
          </a:p>
          <a:p>
            <a:endParaRPr lang="zh-TW" altLang="en-US" dirty="0"/>
          </a:p>
        </p:txBody>
      </p:sp>
      <p:sp>
        <p:nvSpPr>
          <p:cNvPr id="5" name="TextBox 4">
            <a:extLst>
              <a:ext uri="{FF2B5EF4-FFF2-40B4-BE49-F238E27FC236}">
                <a16:creationId xmlns:a16="http://schemas.microsoft.com/office/drawing/2014/main" id="{DF23074A-C86F-49B8-8517-F06D4998BF68}"/>
              </a:ext>
            </a:extLst>
          </p:cNvPr>
          <p:cNvSpPr txBox="1"/>
          <p:nvPr/>
        </p:nvSpPr>
        <p:spPr>
          <a:xfrm flipH="1">
            <a:off x="8328323" y="2878603"/>
            <a:ext cx="1451780" cy="646331"/>
          </a:xfrm>
          <a:prstGeom prst="rect">
            <a:avLst/>
          </a:prstGeom>
          <a:noFill/>
        </p:spPr>
        <p:txBody>
          <a:bodyPr wrap="square" rtlCol="0">
            <a:spAutoFit/>
          </a:bodyPr>
          <a:lstStyle/>
          <a:p>
            <a:r>
              <a:rPr lang="en-US" sz="3600" dirty="0">
                <a:solidFill>
                  <a:schemeClr val="tx1">
                    <a:lumMod val="75000"/>
                  </a:schemeClr>
                </a:solidFill>
                <a:latin typeface="Algerian" panose="04020705040A02060702" pitchFamily="82" charset="0"/>
              </a:rPr>
              <a:t>VER.1</a:t>
            </a:r>
            <a:endParaRPr lang="en-PH" sz="3600" dirty="0">
              <a:solidFill>
                <a:schemeClr val="tx1">
                  <a:lumMod val="75000"/>
                </a:schemeClr>
              </a:solidFill>
              <a:latin typeface="Algerian" panose="04020705040A02060702" pitchFamily="82" charset="0"/>
            </a:endParaRPr>
          </a:p>
        </p:txBody>
      </p:sp>
    </p:spTree>
    <p:extLst>
      <p:ext uri="{BB962C8B-B14F-4D97-AF65-F5344CB8AC3E}">
        <p14:creationId xmlns:p14="http://schemas.microsoft.com/office/powerpoint/2010/main" val="354268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CCD11-5CAB-46C4-ADCE-9A502B68E598}"/>
              </a:ext>
            </a:extLst>
          </p:cNvPr>
          <p:cNvSpPr txBox="1"/>
          <p:nvPr/>
        </p:nvSpPr>
        <p:spPr>
          <a:xfrm>
            <a:off x="1050408" y="855810"/>
            <a:ext cx="2707703" cy="2092881"/>
          </a:xfrm>
          <a:prstGeom prst="rect">
            <a:avLst/>
          </a:prstGeom>
          <a:noFill/>
        </p:spPr>
        <p:txBody>
          <a:bodyPr wrap="square" rtlCol="0">
            <a:spAutoFit/>
          </a:bodyPr>
          <a:lstStyle/>
          <a:p>
            <a:r>
              <a:rPr lang="en-US" sz="3200" dirty="0"/>
              <a:t>Casting</a:t>
            </a:r>
          </a:p>
          <a:p>
            <a:pPr algn="just"/>
            <a:r>
              <a:rPr lang="en-US" sz="2000" dirty="0"/>
              <a:t>If you want to specify the data type of a variable, this can be done with casting.</a:t>
            </a:r>
          </a:p>
          <a:p>
            <a:endParaRPr lang="en-PH" dirty="0"/>
          </a:p>
        </p:txBody>
      </p:sp>
      <p:sp>
        <p:nvSpPr>
          <p:cNvPr id="6" name="TextBox 5">
            <a:extLst>
              <a:ext uri="{FF2B5EF4-FFF2-40B4-BE49-F238E27FC236}">
                <a16:creationId xmlns:a16="http://schemas.microsoft.com/office/drawing/2014/main" id="{D0C0F2D3-23E0-4687-9833-EEECE2A60EC4}"/>
              </a:ext>
            </a:extLst>
          </p:cNvPr>
          <p:cNvSpPr txBox="1"/>
          <p:nvPr/>
        </p:nvSpPr>
        <p:spPr>
          <a:xfrm flipH="1">
            <a:off x="4506084" y="840288"/>
            <a:ext cx="2723364" cy="1508105"/>
          </a:xfrm>
          <a:prstGeom prst="rect">
            <a:avLst/>
          </a:prstGeom>
          <a:noFill/>
        </p:spPr>
        <p:txBody>
          <a:bodyPr wrap="square" rtlCol="0">
            <a:spAutoFit/>
          </a:bodyPr>
          <a:lstStyle/>
          <a:p>
            <a:r>
              <a:rPr lang="en-US" sz="3200" dirty="0"/>
              <a:t>Get the Type</a:t>
            </a:r>
          </a:p>
          <a:p>
            <a:pPr algn="just"/>
            <a:r>
              <a:rPr lang="en-US" sz="2000" dirty="0"/>
              <a:t>You can get the data type of a variable with the type() function.</a:t>
            </a:r>
            <a:endParaRPr lang="en-PH" sz="2000" dirty="0"/>
          </a:p>
        </p:txBody>
      </p:sp>
      <p:pic>
        <p:nvPicPr>
          <p:cNvPr id="7" name="Picture 6">
            <a:extLst>
              <a:ext uri="{FF2B5EF4-FFF2-40B4-BE49-F238E27FC236}">
                <a16:creationId xmlns:a16="http://schemas.microsoft.com/office/drawing/2014/main" id="{597DB119-8B47-47FD-A0E8-EA19F302D4EC}"/>
              </a:ext>
            </a:extLst>
          </p:cNvPr>
          <p:cNvPicPr>
            <a:picLocks noChangeAspect="1"/>
          </p:cNvPicPr>
          <p:nvPr/>
        </p:nvPicPr>
        <p:blipFill>
          <a:blip r:embed="rId2"/>
          <a:stretch>
            <a:fillRect/>
          </a:stretch>
        </p:blipFill>
        <p:spPr>
          <a:xfrm>
            <a:off x="4658302" y="2849198"/>
            <a:ext cx="2333951" cy="1590897"/>
          </a:xfrm>
          <a:prstGeom prst="rect">
            <a:avLst/>
          </a:prstGeom>
        </p:spPr>
      </p:pic>
      <p:sp>
        <p:nvSpPr>
          <p:cNvPr id="8" name="TextBox 7">
            <a:extLst>
              <a:ext uri="{FF2B5EF4-FFF2-40B4-BE49-F238E27FC236}">
                <a16:creationId xmlns:a16="http://schemas.microsoft.com/office/drawing/2014/main" id="{4519DFE1-FBCD-4D00-B888-A70A1B0E8E80}"/>
              </a:ext>
            </a:extLst>
          </p:cNvPr>
          <p:cNvSpPr txBox="1"/>
          <p:nvPr/>
        </p:nvSpPr>
        <p:spPr>
          <a:xfrm flipH="1">
            <a:off x="1172549" y="4860445"/>
            <a:ext cx="4260842" cy="1692771"/>
          </a:xfrm>
          <a:prstGeom prst="rect">
            <a:avLst/>
          </a:prstGeom>
          <a:noFill/>
        </p:spPr>
        <p:txBody>
          <a:bodyPr wrap="square" rtlCol="0">
            <a:spAutoFit/>
          </a:bodyPr>
          <a:lstStyle/>
          <a:p>
            <a:r>
              <a:rPr lang="en-US" sz="3200" dirty="0"/>
              <a:t>Single or Double Quotes?</a:t>
            </a:r>
          </a:p>
          <a:p>
            <a:pPr algn="just"/>
            <a:r>
              <a:rPr lang="en-US" sz="2000" dirty="0"/>
              <a:t>String variables can be declared either by using single or double quotes:</a:t>
            </a:r>
            <a:endParaRPr lang="en-PH" sz="2000" dirty="0"/>
          </a:p>
        </p:txBody>
      </p:sp>
      <p:pic>
        <p:nvPicPr>
          <p:cNvPr id="9" name="Picture 8">
            <a:extLst>
              <a:ext uri="{FF2B5EF4-FFF2-40B4-BE49-F238E27FC236}">
                <a16:creationId xmlns:a16="http://schemas.microsoft.com/office/drawing/2014/main" id="{B022963E-2401-4C4D-97F7-6FD8EA88358F}"/>
              </a:ext>
            </a:extLst>
          </p:cNvPr>
          <p:cNvPicPr>
            <a:picLocks noChangeAspect="1"/>
          </p:cNvPicPr>
          <p:nvPr/>
        </p:nvPicPr>
        <p:blipFill>
          <a:blip r:embed="rId3"/>
          <a:stretch>
            <a:fillRect/>
          </a:stretch>
        </p:blipFill>
        <p:spPr>
          <a:xfrm>
            <a:off x="5973960" y="5090585"/>
            <a:ext cx="2333949" cy="1560202"/>
          </a:xfrm>
          <a:prstGeom prst="rect">
            <a:avLst/>
          </a:prstGeom>
        </p:spPr>
      </p:pic>
      <p:sp>
        <p:nvSpPr>
          <p:cNvPr id="10" name="TextBox 9">
            <a:extLst>
              <a:ext uri="{FF2B5EF4-FFF2-40B4-BE49-F238E27FC236}">
                <a16:creationId xmlns:a16="http://schemas.microsoft.com/office/drawing/2014/main" id="{C2AFC394-2497-4B8E-99F0-50E4732A303A}"/>
              </a:ext>
            </a:extLst>
          </p:cNvPr>
          <p:cNvSpPr txBox="1"/>
          <p:nvPr/>
        </p:nvSpPr>
        <p:spPr>
          <a:xfrm>
            <a:off x="8022608" y="785033"/>
            <a:ext cx="2751409" cy="1200329"/>
          </a:xfrm>
          <a:prstGeom prst="rect">
            <a:avLst/>
          </a:prstGeom>
          <a:noFill/>
        </p:spPr>
        <p:txBody>
          <a:bodyPr wrap="square" rtlCol="0">
            <a:spAutoFit/>
          </a:bodyPr>
          <a:lstStyle/>
          <a:p>
            <a:r>
              <a:rPr lang="en-US" sz="3200" dirty="0"/>
              <a:t>Case-Sensitive</a:t>
            </a:r>
          </a:p>
          <a:p>
            <a:pPr algn="just"/>
            <a:r>
              <a:rPr lang="en-US" sz="2000" dirty="0"/>
              <a:t>Variable names are case-sensitive.</a:t>
            </a:r>
          </a:p>
        </p:txBody>
      </p:sp>
      <p:pic>
        <p:nvPicPr>
          <p:cNvPr id="11" name="Picture 10">
            <a:extLst>
              <a:ext uri="{FF2B5EF4-FFF2-40B4-BE49-F238E27FC236}">
                <a16:creationId xmlns:a16="http://schemas.microsoft.com/office/drawing/2014/main" id="{FF215B9A-9228-4D8A-BA9D-6C32F415F0F2}"/>
              </a:ext>
            </a:extLst>
          </p:cNvPr>
          <p:cNvPicPr>
            <a:picLocks noChangeAspect="1"/>
          </p:cNvPicPr>
          <p:nvPr/>
        </p:nvPicPr>
        <p:blipFill>
          <a:blip r:embed="rId4"/>
          <a:stretch>
            <a:fillRect/>
          </a:stretch>
        </p:blipFill>
        <p:spPr>
          <a:xfrm>
            <a:off x="8335277" y="2821703"/>
            <a:ext cx="2306584" cy="1576767"/>
          </a:xfrm>
          <a:prstGeom prst="rect">
            <a:avLst/>
          </a:prstGeom>
        </p:spPr>
      </p:pic>
      <p:pic>
        <p:nvPicPr>
          <p:cNvPr id="12" name="Picture 11">
            <a:extLst>
              <a:ext uri="{FF2B5EF4-FFF2-40B4-BE49-F238E27FC236}">
                <a16:creationId xmlns:a16="http://schemas.microsoft.com/office/drawing/2014/main" id="{5D6E87BB-9278-44B7-80CB-D279457EC9D2}"/>
              </a:ext>
            </a:extLst>
          </p:cNvPr>
          <p:cNvPicPr>
            <a:picLocks noChangeAspect="1"/>
          </p:cNvPicPr>
          <p:nvPr/>
        </p:nvPicPr>
        <p:blipFill>
          <a:blip r:embed="rId5"/>
          <a:stretch>
            <a:fillRect/>
          </a:stretch>
        </p:blipFill>
        <p:spPr>
          <a:xfrm>
            <a:off x="1349235" y="3043502"/>
            <a:ext cx="2252515" cy="1493467"/>
          </a:xfrm>
          <a:prstGeom prst="rect">
            <a:avLst/>
          </a:prstGeom>
        </p:spPr>
      </p:pic>
      <p:sp>
        <p:nvSpPr>
          <p:cNvPr id="13" name="Rectangle 12">
            <a:extLst>
              <a:ext uri="{FF2B5EF4-FFF2-40B4-BE49-F238E27FC236}">
                <a16:creationId xmlns:a16="http://schemas.microsoft.com/office/drawing/2014/main" id="{EC0BFBAA-37DE-44B0-8D67-FC20A7D57D8E}"/>
              </a:ext>
            </a:extLst>
          </p:cNvPr>
          <p:cNvSpPr/>
          <p:nvPr/>
        </p:nvSpPr>
        <p:spPr>
          <a:xfrm>
            <a:off x="1022519" y="796237"/>
            <a:ext cx="2905948" cy="192379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4" name="Rectangle 13">
            <a:extLst>
              <a:ext uri="{FF2B5EF4-FFF2-40B4-BE49-F238E27FC236}">
                <a16:creationId xmlns:a16="http://schemas.microsoft.com/office/drawing/2014/main" id="{7BB5484E-930E-450E-A580-7BCAEFC6E3B1}"/>
              </a:ext>
            </a:extLst>
          </p:cNvPr>
          <p:cNvSpPr/>
          <p:nvPr/>
        </p:nvSpPr>
        <p:spPr>
          <a:xfrm>
            <a:off x="4387006" y="799575"/>
            <a:ext cx="2905948" cy="1778408"/>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5" name="Rectangle 14">
            <a:extLst>
              <a:ext uri="{FF2B5EF4-FFF2-40B4-BE49-F238E27FC236}">
                <a16:creationId xmlns:a16="http://schemas.microsoft.com/office/drawing/2014/main" id="{B2AC4A92-62F0-47E4-B057-8F57BCD5D1FE}"/>
              </a:ext>
            </a:extLst>
          </p:cNvPr>
          <p:cNvSpPr/>
          <p:nvPr/>
        </p:nvSpPr>
        <p:spPr>
          <a:xfrm>
            <a:off x="1076307" y="4860445"/>
            <a:ext cx="4516110" cy="182758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6" name="Rectangle 15">
            <a:extLst>
              <a:ext uri="{FF2B5EF4-FFF2-40B4-BE49-F238E27FC236}">
                <a16:creationId xmlns:a16="http://schemas.microsoft.com/office/drawing/2014/main" id="{A505A15C-0E95-4CEA-92AE-E52B3EE1CD42}"/>
              </a:ext>
            </a:extLst>
          </p:cNvPr>
          <p:cNvSpPr/>
          <p:nvPr/>
        </p:nvSpPr>
        <p:spPr>
          <a:xfrm>
            <a:off x="7886208" y="806809"/>
            <a:ext cx="3033584" cy="1541584"/>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7" name="Rectangle 16">
            <a:extLst>
              <a:ext uri="{FF2B5EF4-FFF2-40B4-BE49-F238E27FC236}">
                <a16:creationId xmlns:a16="http://schemas.microsoft.com/office/drawing/2014/main" id="{0E652A2F-6E44-4FA1-AF7A-D7979E911478}"/>
              </a:ext>
            </a:extLst>
          </p:cNvPr>
          <p:cNvSpPr/>
          <p:nvPr/>
        </p:nvSpPr>
        <p:spPr>
          <a:xfrm>
            <a:off x="1308516" y="2972481"/>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8" name="Rectangle 17">
            <a:extLst>
              <a:ext uri="{FF2B5EF4-FFF2-40B4-BE49-F238E27FC236}">
                <a16:creationId xmlns:a16="http://schemas.microsoft.com/office/drawing/2014/main" id="{F419D99E-01C0-4B75-AD8A-2826EF99476F}"/>
              </a:ext>
            </a:extLst>
          </p:cNvPr>
          <p:cNvSpPr/>
          <p:nvPr/>
        </p:nvSpPr>
        <p:spPr>
          <a:xfrm>
            <a:off x="8307910" y="2809068"/>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9" name="Rectangle 18">
            <a:extLst>
              <a:ext uri="{FF2B5EF4-FFF2-40B4-BE49-F238E27FC236}">
                <a16:creationId xmlns:a16="http://schemas.microsoft.com/office/drawing/2014/main" id="{C97F25A2-C84E-4B90-BA20-0F9022C29125}"/>
              </a:ext>
            </a:extLst>
          </p:cNvPr>
          <p:cNvSpPr/>
          <p:nvPr/>
        </p:nvSpPr>
        <p:spPr>
          <a:xfrm>
            <a:off x="4673004" y="2888953"/>
            <a:ext cx="2333951" cy="1493467"/>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0" name="Rectangle 19">
            <a:extLst>
              <a:ext uri="{FF2B5EF4-FFF2-40B4-BE49-F238E27FC236}">
                <a16:creationId xmlns:a16="http://schemas.microsoft.com/office/drawing/2014/main" id="{FBCF8984-FE2B-48B0-B029-80D5E3EBBF99}"/>
              </a:ext>
            </a:extLst>
          </p:cNvPr>
          <p:cNvSpPr/>
          <p:nvPr/>
        </p:nvSpPr>
        <p:spPr>
          <a:xfrm>
            <a:off x="5973961" y="4990263"/>
            <a:ext cx="2333949" cy="1660524"/>
          </a:xfrm>
          <a:prstGeom prst="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42844066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02A554-560E-4AD4-81F3-4D5BC2B19728}"/>
              </a:ext>
            </a:extLst>
          </p:cNvPr>
          <p:cNvSpPr/>
          <p:nvPr/>
        </p:nvSpPr>
        <p:spPr>
          <a:xfrm>
            <a:off x="919941" y="473517"/>
            <a:ext cx="10451870" cy="1938992"/>
          </a:xfrm>
          <a:prstGeom prst="rect">
            <a:avLst/>
          </a:prstGeom>
        </p:spPr>
        <p:txBody>
          <a:bodyPr wrap="square">
            <a:spAutoFit/>
          </a:bodyPr>
          <a:lstStyle/>
          <a:p>
            <a:pPr marL="285750" indent="-285750">
              <a:buFont typeface="Wingdings" panose="05000000000000000000" pitchFamily="2" charset="2"/>
              <a:buChar char="Ø"/>
            </a:pPr>
            <a:r>
              <a:rPr lang="en-US" sz="3600" dirty="0"/>
              <a:t>Case Insensitive Sort</a:t>
            </a:r>
          </a:p>
          <a:p>
            <a:pPr marL="285750" indent="-285750">
              <a:buFont typeface="Wingdings" panose="05000000000000000000" pitchFamily="2" charset="2"/>
              <a:buChar char="Ø"/>
            </a:pPr>
            <a:endParaRPr lang="en-US" sz="3600" dirty="0"/>
          </a:p>
          <a:p>
            <a:r>
              <a:rPr lang="en-US" sz="2400" dirty="0"/>
              <a:t>By default the sort() method is case sensitive, resulting in all capital letters being sorted before lower case letters</a:t>
            </a:r>
            <a:r>
              <a:rPr lang="en-US" sz="2000" dirty="0"/>
              <a:t>:</a:t>
            </a:r>
            <a:endParaRPr lang="en-PH" sz="2000" dirty="0"/>
          </a:p>
        </p:txBody>
      </p:sp>
      <p:pic>
        <p:nvPicPr>
          <p:cNvPr id="3" name="Picture 2">
            <a:extLst>
              <a:ext uri="{FF2B5EF4-FFF2-40B4-BE49-F238E27FC236}">
                <a16:creationId xmlns:a16="http://schemas.microsoft.com/office/drawing/2014/main" id="{A3319DE7-22C0-4054-9A40-F41F877D14C8}"/>
              </a:ext>
            </a:extLst>
          </p:cNvPr>
          <p:cNvPicPr>
            <a:picLocks noChangeAspect="1"/>
          </p:cNvPicPr>
          <p:nvPr/>
        </p:nvPicPr>
        <p:blipFill>
          <a:blip r:embed="rId2"/>
          <a:stretch>
            <a:fillRect/>
          </a:stretch>
        </p:blipFill>
        <p:spPr>
          <a:xfrm>
            <a:off x="916138" y="2545386"/>
            <a:ext cx="5858693" cy="1657581"/>
          </a:xfrm>
          <a:prstGeom prst="rect">
            <a:avLst/>
          </a:prstGeom>
        </p:spPr>
      </p:pic>
      <p:sp>
        <p:nvSpPr>
          <p:cNvPr id="5" name="Rectangle 4">
            <a:extLst>
              <a:ext uri="{FF2B5EF4-FFF2-40B4-BE49-F238E27FC236}">
                <a16:creationId xmlns:a16="http://schemas.microsoft.com/office/drawing/2014/main" id="{749A6B29-28F6-4EAA-9E9C-13E8AE202F72}"/>
              </a:ext>
            </a:extLst>
          </p:cNvPr>
          <p:cNvSpPr/>
          <p:nvPr/>
        </p:nvSpPr>
        <p:spPr>
          <a:xfrm>
            <a:off x="916138" y="4452223"/>
            <a:ext cx="5584415" cy="1938992"/>
          </a:xfrm>
          <a:prstGeom prst="rect">
            <a:avLst/>
          </a:prstGeom>
        </p:spPr>
        <p:txBody>
          <a:bodyPr wrap="square">
            <a:spAutoFit/>
          </a:bodyPr>
          <a:lstStyle/>
          <a:p>
            <a:r>
              <a:rPr lang="en-US" sz="2400" dirty="0"/>
              <a:t>Luckily we can use built-in functions as key functions when sorting a list.</a:t>
            </a:r>
          </a:p>
          <a:p>
            <a:endParaRPr lang="en-US" sz="2400" dirty="0"/>
          </a:p>
          <a:p>
            <a:r>
              <a:rPr lang="en-US" sz="2400" dirty="0"/>
              <a:t>So if you want a case-insensitive sort function, use </a:t>
            </a:r>
            <a:r>
              <a:rPr lang="en-US" sz="2400" dirty="0" err="1"/>
              <a:t>str.lower</a:t>
            </a:r>
            <a:r>
              <a:rPr lang="en-US" sz="2400" dirty="0"/>
              <a:t> as a key function:</a:t>
            </a:r>
            <a:endParaRPr lang="en-PH" sz="2000" dirty="0"/>
          </a:p>
        </p:txBody>
      </p:sp>
      <p:pic>
        <p:nvPicPr>
          <p:cNvPr id="6" name="Picture 5">
            <a:extLst>
              <a:ext uri="{FF2B5EF4-FFF2-40B4-BE49-F238E27FC236}">
                <a16:creationId xmlns:a16="http://schemas.microsoft.com/office/drawing/2014/main" id="{26130273-388E-4966-8027-B5947C62B461}"/>
              </a:ext>
            </a:extLst>
          </p:cNvPr>
          <p:cNvPicPr>
            <a:picLocks noChangeAspect="1"/>
          </p:cNvPicPr>
          <p:nvPr/>
        </p:nvPicPr>
        <p:blipFill>
          <a:blip r:embed="rId3"/>
          <a:stretch>
            <a:fillRect/>
          </a:stretch>
        </p:blipFill>
        <p:spPr>
          <a:xfrm>
            <a:off x="6500553" y="4726902"/>
            <a:ext cx="4952647" cy="1657581"/>
          </a:xfrm>
          <a:prstGeom prst="rect">
            <a:avLst/>
          </a:prstGeom>
        </p:spPr>
      </p:pic>
    </p:spTree>
    <p:extLst>
      <p:ext uri="{BB962C8B-B14F-4D97-AF65-F5344CB8AC3E}">
        <p14:creationId xmlns:p14="http://schemas.microsoft.com/office/powerpoint/2010/main" val="48929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464E0F-C8AC-4201-B174-0C60A492DCCD}"/>
              </a:ext>
            </a:extLst>
          </p:cNvPr>
          <p:cNvSpPr/>
          <p:nvPr/>
        </p:nvSpPr>
        <p:spPr>
          <a:xfrm>
            <a:off x="786939" y="656535"/>
            <a:ext cx="10385366" cy="2185214"/>
          </a:xfrm>
          <a:prstGeom prst="rect">
            <a:avLst/>
          </a:prstGeom>
        </p:spPr>
        <p:txBody>
          <a:bodyPr wrap="square">
            <a:spAutoFit/>
          </a:bodyPr>
          <a:lstStyle/>
          <a:p>
            <a:pPr marL="285750" indent="-285750">
              <a:buFont typeface="Wingdings" panose="05000000000000000000" pitchFamily="2" charset="2"/>
              <a:buChar char="Ø"/>
            </a:pPr>
            <a:r>
              <a:rPr lang="en-US" sz="3200" dirty="0"/>
              <a:t>Reverse Order</a:t>
            </a:r>
          </a:p>
          <a:p>
            <a:pPr marL="285750" indent="-285750">
              <a:buFont typeface="Wingdings" panose="05000000000000000000" pitchFamily="2" charset="2"/>
              <a:buChar char="Ø"/>
            </a:pPr>
            <a:endParaRPr lang="en-US" sz="3200" dirty="0"/>
          </a:p>
          <a:p>
            <a:r>
              <a:rPr lang="en-US" sz="2400" dirty="0"/>
              <a:t>What if you want to reverse the order of a list, regardless of the alphabet?</a:t>
            </a:r>
          </a:p>
          <a:p>
            <a:endParaRPr lang="en-US" sz="2400" dirty="0"/>
          </a:p>
          <a:p>
            <a:r>
              <a:rPr lang="en-US" sz="2400" dirty="0"/>
              <a:t>The </a:t>
            </a:r>
            <a:r>
              <a:rPr lang="en-US" sz="2400" dirty="0">
                <a:solidFill>
                  <a:srgbClr val="FF0000"/>
                </a:solidFill>
              </a:rPr>
              <a:t>reverse() </a:t>
            </a:r>
            <a:r>
              <a:rPr lang="en-US" sz="2400" dirty="0"/>
              <a:t>method reverses the current sorting order of the elements.</a:t>
            </a:r>
            <a:endParaRPr lang="en-PH" sz="2400" dirty="0"/>
          </a:p>
        </p:txBody>
      </p:sp>
      <p:pic>
        <p:nvPicPr>
          <p:cNvPr id="3" name="Picture 2">
            <a:extLst>
              <a:ext uri="{FF2B5EF4-FFF2-40B4-BE49-F238E27FC236}">
                <a16:creationId xmlns:a16="http://schemas.microsoft.com/office/drawing/2014/main" id="{88B53713-7629-4654-A253-0111CAAB1211}"/>
              </a:ext>
            </a:extLst>
          </p:cNvPr>
          <p:cNvPicPr>
            <a:picLocks noChangeAspect="1"/>
          </p:cNvPicPr>
          <p:nvPr/>
        </p:nvPicPr>
        <p:blipFill>
          <a:blip r:embed="rId2"/>
          <a:stretch>
            <a:fillRect/>
          </a:stretch>
        </p:blipFill>
        <p:spPr>
          <a:xfrm>
            <a:off x="2138484" y="3213839"/>
            <a:ext cx="7454700" cy="2185214"/>
          </a:xfrm>
          <a:prstGeom prst="rect">
            <a:avLst/>
          </a:prstGeom>
        </p:spPr>
      </p:pic>
    </p:spTree>
    <p:extLst>
      <p:ext uri="{BB962C8B-B14F-4D97-AF65-F5344CB8AC3E}">
        <p14:creationId xmlns:p14="http://schemas.microsoft.com/office/powerpoint/2010/main" val="1417726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CE0C6-4CE8-4CE4-81DE-2168E753DF92}"/>
              </a:ext>
            </a:extLst>
          </p:cNvPr>
          <p:cNvSpPr txBox="1"/>
          <p:nvPr/>
        </p:nvSpPr>
        <p:spPr>
          <a:xfrm>
            <a:off x="3689956" y="3075057"/>
            <a:ext cx="4812087" cy="707886"/>
          </a:xfrm>
          <a:prstGeom prst="rect">
            <a:avLst/>
          </a:prstGeom>
          <a:noFill/>
        </p:spPr>
        <p:txBody>
          <a:bodyPr wrap="none" rtlCol="0">
            <a:spAutoFit/>
          </a:bodyPr>
          <a:lstStyle/>
          <a:p>
            <a:r>
              <a:rPr lang="en-US" sz="4000" b="1" i="1" dirty="0"/>
              <a:t>END OF VERSION 1</a:t>
            </a:r>
            <a:endParaRPr lang="en-PH" sz="4000" b="1" i="1" dirty="0"/>
          </a:p>
        </p:txBody>
      </p:sp>
    </p:spTree>
    <p:extLst>
      <p:ext uri="{BB962C8B-B14F-4D97-AF65-F5344CB8AC3E}">
        <p14:creationId xmlns:p14="http://schemas.microsoft.com/office/powerpoint/2010/main" val="23230958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B78B-02BC-40AD-B678-5524FB6E570F}"/>
              </a:ext>
            </a:extLst>
          </p:cNvPr>
          <p:cNvSpPr>
            <a:spLocks noGrp="1"/>
          </p:cNvSpPr>
          <p:nvPr>
            <p:ph type="ctrTitle"/>
          </p:nvPr>
        </p:nvSpPr>
        <p:spPr>
          <a:xfrm>
            <a:off x="1381273" y="2623557"/>
            <a:ext cx="9440034" cy="1828801"/>
          </a:xfrm>
        </p:spPr>
        <p:txBody>
          <a:bodyPr>
            <a:normAutofit fontScale="90000"/>
          </a:bodyPr>
          <a:lstStyle/>
          <a:p>
            <a:r>
              <a:rPr lang="en-US" altLang="zh-TW" sz="790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Algerian" panose="04020705040A02060702" pitchFamily="82" charset="0"/>
              </a:rPr>
              <a:t>My journal to python </a:t>
            </a:r>
            <a:r>
              <a:rPr lang="en-US" dirty="0">
                <a:solidFill>
                  <a:schemeClr val="tx1">
                    <a:lumMod val="75000"/>
                  </a:schemeClr>
                </a:solidFill>
                <a:latin typeface="Algerian" panose="04020705040A02060702" pitchFamily="82" charset="0"/>
              </a:rPr>
              <a:t>VER.2</a:t>
            </a:r>
            <a:r>
              <a:rPr lang="en-PH" dirty="0">
                <a:solidFill>
                  <a:schemeClr val="tx1">
                    <a:lumMod val="75000"/>
                  </a:schemeClr>
                </a:solidFill>
                <a:latin typeface="Algerian" panose="04020705040A02060702" pitchFamily="82" charset="0"/>
              </a:rPr>
              <a:t/>
            </a:r>
            <a:br>
              <a:rPr lang="en-PH" dirty="0">
                <a:solidFill>
                  <a:schemeClr val="tx1">
                    <a:lumMod val="75000"/>
                  </a:schemeClr>
                </a:solidFill>
                <a:latin typeface="Algerian" panose="04020705040A02060702" pitchFamily="82" charset="0"/>
              </a:rPr>
            </a:br>
            <a:endParaRPr lang="en-PH" dirty="0"/>
          </a:p>
        </p:txBody>
      </p:sp>
      <p:sp>
        <p:nvSpPr>
          <p:cNvPr id="3" name="Subtitle 2">
            <a:extLst>
              <a:ext uri="{FF2B5EF4-FFF2-40B4-BE49-F238E27FC236}">
                <a16:creationId xmlns:a16="http://schemas.microsoft.com/office/drawing/2014/main" id="{59852026-6BB3-400F-A48E-85AAE334D325}"/>
              </a:ext>
            </a:extLst>
          </p:cNvPr>
          <p:cNvSpPr>
            <a:spLocks noGrp="1"/>
          </p:cNvSpPr>
          <p:nvPr>
            <p:ph type="subTitle" idx="1"/>
          </p:nvPr>
        </p:nvSpPr>
        <p:spPr>
          <a:xfrm>
            <a:off x="1370693" y="4234443"/>
            <a:ext cx="9440034" cy="1278461"/>
          </a:xfrm>
        </p:spPr>
        <p:txBody>
          <a:bodyPr>
            <a:normAutofit fontScale="62500" lnSpcReduction="20000"/>
          </a:bodyPr>
          <a:lstStyle/>
          <a:p>
            <a:pPr lvl="0">
              <a:buClr>
                <a:srgbClr val="DADADA"/>
              </a:buClr>
            </a:pPr>
            <a:r>
              <a:rPr lang="en-US" altLang="zh-TW" sz="3300" dirty="0">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rPr>
              <a:t>Irish d. </a:t>
            </a:r>
            <a:r>
              <a:rPr lang="en-US" altLang="zh-TW" sz="3300" dirty="0" err="1">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rPr>
              <a:t>deyto</a:t>
            </a:r>
            <a:endParaRPr lang="en-US" altLang="zh-TW" sz="3300" dirty="0">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endParaRPr>
          </a:p>
          <a:p>
            <a:pPr lvl="0">
              <a:buClr>
                <a:srgbClr val="DADADA"/>
              </a:buClr>
            </a:pPr>
            <a:r>
              <a:rPr lang="zh-TW" altLang="en-US" sz="3300" dirty="0">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rPr>
              <a:t>艾芮絲</a:t>
            </a:r>
            <a:endParaRPr lang="en-US" altLang="zh-TW" sz="3300" dirty="0">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endParaRPr>
          </a:p>
          <a:p>
            <a:pPr lvl="0">
              <a:buClr>
                <a:srgbClr val="DADADA"/>
              </a:buClr>
            </a:pPr>
            <a:r>
              <a:rPr lang="en-US" altLang="zh-TW" sz="3300" dirty="0">
                <a:ln>
                  <a:solidFill>
                    <a:prstClr val="black">
                      <a:lumMod val="75000"/>
                      <a:lumOff val="25000"/>
                      <a:alpha val="10000"/>
                    </a:prstClr>
                  </a:solidFill>
                </a:ln>
                <a:solidFill>
                  <a:prstClr val="white">
                    <a:lumMod val="75000"/>
                    <a:lumOff val="25000"/>
                  </a:prstClr>
                </a:solidFill>
                <a:effectLst>
                  <a:outerShdw blurRad="9525" dist="25400" dir="14640000" algn="tl" rotWithShape="0">
                    <a:prstClr val="black">
                      <a:alpha val="30000"/>
                    </a:prstClr>
                  </a:outerShdw>
                </a:effectLst>
              </a:rPr>
              <a:t>4110e214</a:t>
            </a:r>
          </a:p>
          <a:p>
            <a:endParaRPr lang="en-PH" dirty="0"/>
          </a:p>
        </p:txBody>
      </p:sp>
    </p:spTree>
    <p:extLst>
      <p:ext uri="{BB962C8B-B14F-4D97-AF65-F5344CB8AC3E}">
        <p14:creationId xmlns:p14="http://schemas.microsoft.com/office/powerpoint/2010/main" val="530864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A0625-C364-4CE5-B984-97B097AFC4A8}"/>
              </a:ext>
            </a:extLst>
          </p:cNvPr>
          <p:cNvSpPr/>
          <p:nvPr/>
        </p:nvSpPr>
        <p:spPr>
          <a:xfrm>
            <a:off x="1666658" y="1892612"/>
            <a:ext cx="9875986" cy="5816977"/>
          </a:xfrm>
          <a:prstGeom prst="rect">
            <a:avLst/>
          </a:prstGeom>
        </p:spPr>
        <p:txBody>
          <a:bodyPr wrap="square" numCol="2">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Lists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Tuples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Sets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Dictionaries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If ... Else</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Python while loops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For Loops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rPr>
              <a:t>Python Functions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Python lambda</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Python arrays</a:t>
            </a:r>
            <a:endParaRPr kumimoji="0" lang="en-PH"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TextBox 2">
            <a:extLst>
              <a:ext uri="{FF2B5EF4-FFF2-40B4-BE49-F238E27FC236}">
                <a16:creationId xmlns:a16="http://schemas.microsoft.com/office/drawing/2014/main" id="{47751BB6-2689-40E7-8B7A-CD105DEBE7FE}"/>
              </a:ext>
            </a:extLst>
          </p:cNvPr>
          <p:cNvSpPr txBox="1"/>
          <p:nvPr/>
        </p:nvSpPr>
        <p:spPr>
          <a:xfrm>
            <a:off x="4558748" y="397565"/>
            <a:ext cx="2452916"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AGENDA</a:t>
            </a:r>
            <a:endParaRPr kumimoji="0" lang="en-PH" sz="44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29588278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D559B-DCF4-4405-B4C7-2BAE9448FA65}"/>
              </a:ext>
            </a:extLst>
          </p:cNvPr>
          <p:cNvSpPr/>
          <p:nvPr/>
        </p:nvSpPr>
        <p:spPr>
          <a:xfrm>
            <a:off x="4087277" y="2967335"/>
            <a:ext cx="4017446"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5400" b="1" i="0" u="none" strike="noStrike" kern="1200" cap="none" spc="0" normalizeH="0" baseline="0" noProof="0" dirty="0">
                <a:ln>
                  <a:noFill/>
                </a:ln>
                <a:solidFill>
                  <a:prstClr val="white"/>
                </a:solidFill>
                <a:effectLst/>
                <a:uLnTx/>
                <a:uFillTx/>
                <a:latin typeface="Calisto MT" panose="02040603050505030304"/>
                <a:ea typeface="+mn-ea"/>
                <a:cs typeface="+mn-cs"/>
              </a:rPr>
              <a:t>Python Lists</a:t>
            </a:r>
          </a:p>
        </p:txBody>
      </p:sp>
    </p:spTree>
    <p:extLst>
      <p:ext uri="{BB962C8B-B14F-4D97-AF65-F5344CB8AC3E}">
        <p14:creationId xmlns:p14="http://schemas.microsoft.com/office/powerpoint/2010/main" val="15039576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C1F2B-AA30-4DB7-BFC5-511C70783F89}"/>
              </a:ext>
            </a:extLst>
          </p:cNvPr>
          <p:cNvSpPr/>
          <p:nvPr/>
        </p:nvSpPr>
        <p:spPr>
          <a:xfrm>
            <a:off x="923764" y="1600538"/>
            <a:ext cx="10455436" cy="2185214"/>
          </a:xfrm>
          <a:prstGeom prst="rect">
            <a:avLst/>
          </a:prstGeom>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Copy a List</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You cannot copy a list simply by typing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list2 = list1</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because: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list2 </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will only be a reference to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list1</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and changes made in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list1</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 will automatically also be made in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list2</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There are ways to make a copy, one way is to use the built-in List method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copy().</a:t>
            </a:r>
            <a:endParaRPr kumimoji="0" lang="en-PH" sz="2000" b="0" i="0" u="none" strike="noStrike" kern="1200" cap="none" spc="0" normalizeH="0" baseline="0" noProof="0" dirty="0">
              <a:ln>
                <a:noFill/>
              </a:ln>
              <a:solidFill>
                <a:srgbClr val="FF0000"/>
              </a:solidFill>
              <a:effectLst/>
              <a:uLnTx/>
              <a:uFillTx/>
              <a:latin typeface="Calisto MT" panose="02040603050505030304"/>
              <a:ea typeface="+mn-ea"/>
              <a:cs typeface="+mn-cs"/>
            </a:endParaRPr>
          </a:p>
        </p:txBody>
      </p:sp>
      <p:sp>
        <p:nvSpPr>
          <p:cNvPr id="3" name="Rectangle 2">
            <a:extLst>
              <a:ext uri="{FF2B5EF4-FFF2-40B4-BE49-F238E27FC236}">
                <a16:creationId xmlns:a16="http://schemas.microsoft.com/office/drawing/2014/main" id="{84F165C3-B4DC-4DE7-AF8E-7DFFF3DA473C}"/>
              </a:ext>
            </a:extLst>
          </p:cNvPr>
          <p:cNvSpPr/>
          <p:nvPr/>
        </p:nvSpPr>
        <p:spPr>
          <a:xfrm>
            <a:off x="923764" y="670467"/>
            <a:ext cx="4217693"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prstClr val="white"/>
                </a:solidFill>
                <a:effectLst/>
                <a:uLnTx/>
                <a:uFillTx/>
                <a:latin typeface="Calisto MT" panose="02040603050505030304"/>
                <a:ea typeface="+mn-ea"/>
                <a:cs typeface="+mn-cs"/>
              </a:rPr>
              <a:t>Python - Copy Lists</a:t>
            </a:r>
          </a:p>
        </p:txBody>
      </p:sp>
      <p:sp>
        <p:nvSpPr>
          <p:cNvPr id="4" name="Rectangle 3">
            <a:extLst>
              <a:ext uri="{FF2B5EF4-FFF2-40B4-BE49-F238E27FC236}">
                <a16:creationId xmlns:a16="http://schemas.microsoft.com/office/drawing/2014/main" id="{29057FA3-98CE-4E67-8839-D8EE4ADDBF26}"/>
              </a:ext>
            </a:extLst>
          </p:cNvPr>
          <p:cNvSpPr/>
          <p:nvPr/>
        </p:nvSpPr>
        <p:spPr>
          <a:xfrm>
            <a:off x="923764" y="4096044"/>
            <a:ext cx="6096000" cy="707886"/>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Make a copy of a list with the </a:t>
            </a:r>
            <a:r>
              <a:rPr kumimoji="0" lang="en-US" sz="2000" b="0" i="0" u="none" strike="noStrike" kern="1200" cap="none" spc="0" normalizeH="0" baseline="0" noProof="0" dirty="0">
                <a:ln>
                  <a:noFill/>
                </a:ln>
                <a:solidFill>
                  <a:srgbClr val="FF0000"/>
                </a:solidFill>
                <a:effectLst/>
                <a:uLnTx/>
                <a:uFillTx/>
                <a:latin typeface="Calisto MT" panose="02040603050505030304"/>
                <a:ea typeface="+mn-ea"/>
                <a:cs typeface="+mn-cs"/>
              </a:rPr>
              <a:t>copy() </a:t>
            </a: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method</a:t>
            </a:r>
            <a:r>
              <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rPr>
              <a:t>:</a:t>
            </a: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5" name="Picture 4">
            <a:extLst>
              <a:ext uri="{FF2B5EF4-FFF2-40B4-BE49-F238E27FC236}">
                <a16:creationId xmlns:a16="http://schemas.microsoft.com/office/drawing/2014/main" id="{2E70329B-88AC-4975-8B7B-8BF8E3E75710}"/>
              </a:ext>
            </a:extLst>
          </p:cNvPr>
          <p:cNvPicPr>
            <a:picLocks noChangeAspect="1"/>
          </p:cNvPicPr>
          <p:nvPr/>
        </p:nvPicPr>
        <p:blipFill>
          <a:blip r:embed="rId2"/>
          <a:stretch>
            <a:fillRect/>
          </a:stretch>
        </p:blipFill>
        <p:spPr>
          <a:xfrm>
            <a:off x="2599412" y="5114221"/>
            <a:ext cx="6993176" cy="1269645"/>
          </a:xfrm>
          <a:prstGeom prst="rect">
            <a:avLst/>
          </a:prstGeom>
        </p:spPr>
      </p:pic>
    </p:spTree>
    <p:extLst>
      <p:ext uri="{BB962C8B-B14F-4D97-AF65-F5344CB8AC3E}">
        <p14:creationId xmlns:p14="http://schemas.microsoft.com/office/powerpoint/2010/main" val="20259134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02251F-D2B7-402B-A485-81E07F74501D}"/>
              </a:ext>
            </a:extLst>
          </p:cNvPr>
          <p:cNvSpPr/>
          <p:nvPr/>
        </p:nvSpPr>
        <p:spPr>
          <a:xfrm>
            <a:off x="965200" y="1124634"/>
            <a:ext cx="6096000" cy="830997"/>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Make a copy of a list with the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list() </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method:</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3" name="Picture 2">
            <a:extLst>
              <a:ext uri="{FF2B5EF4-FFF2-40B4-BE49-F238E27FC236}">
                <a16:creationId xmlns:a16="http://schemas.microsoft.com/office/drawing/2014/main" id="{A7DD5130-1A0D-48B7-A5F9-6D65F9AF2385}"/>
              </a:ext>
            </a:extLst>
          </p:cNvPr>
          <p:cNvPicPr>
            <a:picLocks noChangeAspect="1"/>
          </p:cNvPicPr>
          <p:nvPr/>
        </p:nvPicPr>
        <p:blipFill>
          <a:blip r:embed="rId2"/>
          <a:stretch>
            <a:fillRect/>
          </a:stretch>
        </p:blipFill>
        <p:spPr>
          <a:xfrm>
            <a:off x="1595660" y="2708734"/>
            <a:ext cx="9024149" cy="2828466"/>
          </a:xfrm>
          <a:prstGeom prst="rect">
            <a:avLst/>
          </a:prstGeom>
        </p:spPr>
      </p:pic>
    </p:spTree>
    <p:extLst>
      <p:ext uri="{BB962C8B-B14F-4D97-AF65-F5344CB8AC3E}">
        <p14:creationId xmlns:p14="http://schemas.microsoft.com/office/powerpoint/2010/main" val="27262970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6CD9D-5F5D-4FFE-AAA4-0C184995602B}"/>
              </a:ext>
            </a:extLst>
          </p:cNvPr>
          <p:cNvSpPr/>
          <p:nvPr/>
        </p:nvSpPr>
        <p:spPr>
          <a:xfrm>
            <a:off x="825288" y="772067"/>
            <a:ext cx="3999365"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prstClr val="white"/>
                </a:solidFill>
                <a:effectLst/>
                <a:uLnTx/>
                <a:uFillTx/>
                <a:latin typeface="Calisto MT" panose="02040603050505030304"/>
                <a:ea typeface="+mn-ea"/>
                <a:cs typeface="+mn-cs"/>
              </a:rPr>
              <a:t>Python - Join Lists</a:t>
            </a:r>
          </a:p>
        </p:txBody>
      </p:sp>
      <p:sp>
        <p:nvSpPr>
          <p:cNvPr id="3" name="Rectangle 2">
            <a:extLst>
              <a:ext uri="{FF2B5EF4-FFF2-40B4-BE49-F238E27FC236}">
                <a16:creationId xmlns:a16="http://schemas.microsoft.com/office/drawing/2014/main" id="{7F90C081-0404-4924-8457-043F572091E1}"/>
              </a:ext>
            </a:extLst>
          </p:cNvPr>
          <p:cNvSpPr/>
          <p:nvPr/>
        </p:nvSpPr>
        <p:spPr>
          <a:xfrm>
            <a:off x="825288" y="1732972"/>
            <a:ext cx="10350712" cy="3108543"/>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Join Two Lists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There are several ways to join, or concatenate, two or more lists in Python.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One of the easiest ways are by using the + operator.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Join two list:</a:t>
            </a: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4" name="Picture 3">
            <a:extLst>
              <a:ext uri="{FF2B5EF4-FFF2-40B4-BE49-F238E27FC236}">
                <a16:creationId xmlns:a16="http://schemas.microsoft.com/office/drawing/2014/main" id="{35B2EADB-4BAE-4454-970C-0A64F600D167}"/>
              </a:ext>
            </a:extLst>
          </p:cNvPr>
          <p:cNvPicPr>
            <a:picLocks noChangeAspect="1"/>
          </p:cNvPicPr>
          <p:nvPr/>
        </p:nvPicPr>
        <p:blipFill>
          <a:blip r:embed="rId2"/>
          <a:stretch>
            <a:fillRect/>
          </a:stretch>
        </p:blipFill>
        <p:spPr>
          <a:xfrm>
            <a:off x="2824970" y="4081078"/>
            <a:ext cx="5451125" cy="2150022"/>
          </a:xfrm>
          <a:prstGeom prst="rect">
            <a:avLst/>
          </a:prstGeom>
        </p:spPr>
      </p:pic>
    </p:spTree>
    <p:extLst>
      <p:ext uri="{BB962C8B-B14F-4D97-AF65-F5344CB8AC3E}">
        <p14:creationId xmlns:p14="http://schemas.microsoft.com/office/powerpoint/2010/main" val="22881749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6CD9D-5F5D-4FFE-AAA4-0C184995602B}"/>
              </a:ext>
            </a:extLst>
          </p:cNvPr>
          <p:cNvSpPr/>
          <p:nvPr/>
        </p:nvSpPr>
        <p:spPr>
          <a:xfrm>
            <a:off x="825288" y="772067"/>
            <a:ext cx="3999365"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prstClr val="white"/>
                </a:solidFill>
                <a:effectLst/>
                <a:uLnTx/>
                <a:uFillTx/>
                <a:latin typeface="Calisto MT" panose="02040603050505030304"/>
                <a:ea typeface="+mn-ea"/>
                <a:cs typeface="+mn-cs"/>
              </a:rPr>
              <a:t>Python - Join Lists</a:t>
            </a:r>
          </a:p>
        </p:txBody>
      </p:sp>
      <p:sp>
        <p:nvSpPr>
          <p:cNvPr id="3" name="Rectangle 2">
            <a:extLst>
              <a:ext uri="{FF2B5EF4-FFF2-40B4-BE49-F238E27FC236}">
                <a16:creationId xmlns:a16="http://schemas.microsoft.com/office/drawing/2014/main" id="{7F90C081-0404-4924-8457-043F572091E1}"/>
              </a:ext>
            </a:extLst>
          </p:cNvPr>
          <p:cNvSpPr/>
          <p:nvPr/>
        </p:nvSpPr>
        <p:spPr>
          <a:xfrm>
            <a:off x="825288" y="1732972"/>
            <a:ext cx="10350712" cy="3108543"/>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Join Two Lists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There are several ways to join, or concatenate, two or more lists in Python.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One of the easiest ways are by using the + operator.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Join two list:</a:t>
            </a: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4" name="Picture 3">
            <a:extLst>
              <a:ext uri="{FF2B5EF4-FFF2-40B4-BE49-F238E27FC236}">
                <a16:creationId xmlns:a16="http://schemas.microsoft.com/office/drawing/2014/main" id="{35B2EADB-4BAE-4454-970C-0A64F600D167}"/>
              </a:ext>
            </a:extLst>
          </p:cNvPr>
          <p:cNvPicPr>
            <a:picLocks noChangeAspect="1"/>
          </p:cNvPicPr>
          <p:nvPr/>
        </p:nvPicPr>
        <p:blipFill>
          <a:blip r:embed="rId2"/>
          <a:stretch>
            <a:fillRect/>
          </a:stretch>
        </p:blipFill>
        <p:spPr>
          <a:xfrm>
            <a:off x="2824970" y="4081078"/>
            <a:ext cx="5451125" cy="2150022"/>
          </a:xfrm>
          <a:prstGeom prst="rect">
            <a:avLst/>
          </a:prstGeom>
        </p:spPr>
      </p:pic>
    </p:spTree>
    <p:extLst>
      <p:ext uri="{BB962C8B-B14F-4D97-AF65-F5344CB8AC3E}">
        <p14:creationId xmlns:p14="http://schemas.microsoft.com/office/powerpoint/2010/main" val="22608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94B6345-1F6C-4B57-B56D-8F7526FEC92C}"/>
              </a:ext>
            </a:extLst>
          </p:cNvPr>
          <p:cNvSpPr/>
          <p:nvPr/>
        </p:nvSpPr>
        <p:spPr>
          <a:xfrm>
            <a:off x="6383867" y="2544328"/>
            <a:ext cx="5486400" cy="3602472"/>
          </a:xfrm>
          <a:prstGeom prst="rect">
            <a:avLst/>
          </a:prstGeom>
          <a:solidFill>
            <a:schemeClr val="accent2">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extBox 2">
            <a:extLst>
              <a:ext uri="{FF2B5EF4-FFF2-40B4-BE49-F238E27FC236}">
                <a16:creationId xmlns:a16="http://schemas.microsoft.com/office/drawing/2014/main" id="{F8B31EA8-0998-4C62-839B-0A20E07F7506}"/>
              </a:ext>
            </a:extLst>
          </p:cNvPr>
          <p:cNvSpPr txBox="1"/>
          <p:nvPr/>
        </p:nvSpPr>
        <p:spPr>
          <a:xfrm flipH="1">
            <a:off x="2981444" y="520433"/>
            <a:ext cx="5692472" cy="646331"/>
          </a:xfrm>
          <a:prstGeom prst="rect">
            <a:avLst/>
          </a:prstGeom>
          <a:noFill/>
        </p:spPr>
        <p:txBody>
          <a:bodyPr wrap="square" rtlCol="0">
            <a:spAutoFit/>
          </a:bodyPr>
          <a:lstStyle/>
          <a:p>
            <a:r>
              <a:rPr lang="en-PH" sz="3600" b="1"/>
              <a:t>Python - Variable Names</a:t>
            </a:r>
            <a:endParaRPr lang="en-PH" sz="3600" b="1" dirty="0"/>
          </a:p>
        </p:txBody>
      </p:sp>
      <p:sp>
        <p:nvSpPr>
          <p:cNvPr id="5" name="TextBox 4">
            <a:extLst>
              <a:ext uri="{FF2B5EF4-FFF2-40B4-BE49-F238E27FC236}">
                <a16:creationId xmlns:a16="http://schemas.microsoft.com/office/drawing/2014/main" id="{5E1AE55B-A672-43FF-AEB8-4DC2C43EBAD8}"/>
              </a:ext>
            </a:extLst>
          </p:cNvPr>
          <p:cNvSpPr txBox="1"/>
          <p:nvPr/>
        </p:nvSpPr>
        <p:spPr>
          <a:xfrm>
            <a:off x="1105893" y="1405555"/>
            <a:ext cx="9900774" cy="1138773"/>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Variable Names</a:t>
            </a:r>
          </a:p>
          <a:p>
            <a:r>
              <a:rPr lang="en-US" sz="2000" dirty="0">
                <a:solidFill>
                  <a:srgbClr val="FF0000"/>
                </a:solidFill>
              </a:rPr>
              <a:t>A variable can have a short name</a:t>
            </a:r>
            <a:r>
              <a:rPr lang="en-US" sz="2000" dirty="0"/>
              <a:t> (like x and y) </a:t>
            </a:r>
            <a:r>
              <a:rPr lang="en-US" sz="2000" dirty="0">
                <a:solidFill>
                  <a:srgbClr val="FF0000"/>
                </a:solidFill>
              </a:rPr>
              <a:t>or a more descriptive name</a:t>
            </a:r>
            <a:r>
              <a:rPr lang="en-US" sz="2000" dirty="0"/>
              <a:t> (age, </a:t>
            </a:r>
            <a:r>
              <a:rPr lang="en-US" sz="2000" dirty="0" err="1"/>
              <a:t>carname</a:t>
            </a:r>
            <a:r>
              <a:rPr lang="en-US" sz="2000" dirty="0"/>
              <a:t>, </a:t>
            </a:r>
            <a:r>
              <a:rPr lang="en-US" sz="2000" dirty="0" err="1"/>
              <a:t>total_volume</a:t>
            </a:r>
            <a:r>
              <a:rPr lang="en-US" sz="2000" dirty="0"/>
              <a:t>). Rules for Python variables:</a:t>
            </a:r>
            <a:endParaRPr lang="en-PH" sz="2000" dirty="0"/>
          </a:p>
        </p:txBody>
      </p:sp>
      <p:sp>
        <p:nvSpPr>
          <p:cNvPr id="6" name="TextBox 5">
            <a:extLst>
              <a:ext uri="{FF2B5EF4-FFF2-40B4-BE49-F238E27FC236}">
                <a16:creationId xmlns:a16="http://schemas.microsoft.com/office/drawing/2014/main" id="{2CBBB281-E601-4A68-B99A-E15FF66CE9D3}"/>
              </a:ext>
            </a:extLst>
          </p:cNvPr>
          <p:cNvSpPr txBox="1"/>
          <p:nvPr/>
        </p:nvSpPr>
        <p:spPr>
          <a:xfrm>
            <a:off x="1514701" y="2790549"/>
            <a:ext cx="454157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A variable name </a:t>
            </a:r>
            <a:r>
              <a:rPr lang="en-US" sz="2000" dirty="0">
                <a:solidFill>
                  <a:srgbClr val="FF0000"/>
                </a:solidFill>
              </a:rPr>
              <a:t>must start with a letter or the underscore character</a:t>
            </a:r>
          </a:p>
          <a:p>
            <a:pPr marL="285750" indent="-285750">
              <a:buFont typeface="Arial" panose="020B0604020202020204" pitchFamily="34" charset="0"/>
              <a:buChar char="•"/>
            </a:pPr>
            <a:r>
              <a:rPr lang="en-US" sz="2000" dirty="0"/>
              <a:t>A variable name </a:t>
            </a:r>
            <a:r>
              <a:rPr lang="en-US" sz="2000" dirty="0">
                <a:solidFill>
                  <a:srgbClr val="FF0000"/>
                </a:solidFill>
              </a:rPr>
              <a:t>cannot start with a number</a:t>
            </a:r>
          </a:p>
          <a:p>
            <a:pPr marL="285750" indent="-285750">
              <a:buFont typeface="Arial" panose="020B0604020202020204" pitchFamily="34" charset="0"/>
              <a:buChar char="•"/>
            </a:pPr>
            <a:r>
              <a:rPr lang="en-US" sz="2000" dirty="0"/>
              <a:t>A variable name </a:t>
            </a:r>
            <a:r>
              <a:rPr lang="en-US" sz="2000" dirty="0">
                <a:solidFill>
                  <a:srgbClr val="FF0000"/>
                </a:solidFill>
              </a:rPr>
              <a:t>can only contain alpha-numeric characters and underscores (A-z, 0-9, and _ )</a:t>
            </a:r>
          </a:p>
          <a:p>
            <a:pPr marL="285750" indent="-285750">
              <a:buFont typeface="Arial" panose="020B0604020202020204" pitchFamily="34" charset="0"/>
              <a:buChar char="•"/>
            </a:pPr>
            <a:r>
              <a:rPr lang="en-US" sz="2000" dirty="0"/>
              <a:t>Variable names are </a:t>
            </a:r>
            <a:r>
              <a:rPr lang="en-US" sz="2000" dirty="0">
                <a:solidFill>
                  <a:srgbClr val="FF0000"/>
                </a:solidFill>
              </a:rPr>
              <a:t>case-sensitive</a:t>
            </a:r>
            <a:r>
              <a:rPr lang="en-US" sz="2000" dirty="0"/>
              <a:t> (age, Age and AGE are three different variables)</a:t>
            </a:r>
          </a:p>
        </p:txBody>
      </p:sp>
      <p:sp>
        <p:nvSpPr>
          <p:cNvPr id="10" name="Rectangle 9">
            <a:extLst>
              <a:ext uri="{FF2B5EF4-FFF2-40B4-BE49-F238E27FC236}">
                <a16:creationId xmlns:a16="http://schemas.microsoft.com/office/drawing/2014/main" id="{D5B1D7AF-A8D4-4C44-BAE8-608DCA887A6B}"/>
              </a:ext>
            </a:extLst>
          </p:cNvPr>
          <p:cNvSpPr/>
          <p:nvPr/>
        </p:nvSpPr>
        <p:spPr>
          <a:xfrm>
            <a:off x="6519333" y="2770470"/>
            <a:ext cx="2726267" cy="2339102"/>
          </a:xfrm>
          <a:prstGeom prst="rect">
            <a:avLst/>
          </a:prstGeom>
          <a:ln>
            <a:solidFill>
              <a:schemeClr val="bg1">
                <a:lumMod val="75000"/>
              </a:schemeClr>
            </a:solidFill>
          </a:ln>
        </p:spPr>
        <p:txBody>
          <a:bodyPr wrap="square">
            <a:spAutoFit/>
          </a:bodyPr>
          <a:lstStyle/>
          <a:p>
            <a:r>
              <a:rPr lang="en-US" b="1" dirty="0">
                <a:solidFill>
                  <a:srgbClr val="000000"/>
                </a:solidFill>
                <a:latin typeface="Segoe UI" panose="020B0502040204020203" pitchFamily="34" charset="0"/>
              </a:rPr>
              <a:t>Example</a:t>
            </a:r>
          </a:p>
          <a:p>
            <a:r>
              <a:rPr lang="en-US" sz="1600" dirty="0">
                <a:solidFill>
                  <a:srgbClr val="000000"/>
                </a:solidFill>
                <a:latin typeface="Verdana" panose="020B0604030504040204" pitchFamily="34" charset="0"/>
              </a:rPr>
              <a:t>Legal variable names:</a:t>
            </a:r>
          </a:p>
          <a:p>
            <a:endParaRPr lang="en-US" sz="1600" dirty="0">
              <a:solidFill>
                <a:srgbClr val="000000"/>
              </a:solidFill>
              <a:latin typeface="Verdana" panose="020B0604030504040204" pitchFamily="34" charset="0"/>
            </a:endParaRPr>
          </a:p>
          <a:p>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my_var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_</a:t>
            </a:r>
            <a:r>
              <a:rPr lang="en-US" sz="1600" dirty="0" err="1">
                <a:solidFill>
                  <a:srgbClr val="000000"/>
                </a:solidFill>
                <a:latin typeface="Consolas" panose="020B0609020204030204" pitchFamily="49" charset="0"/>
              </a:rPr>
              <a:t>my_var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myvar2 = </a:t>
            </a:r>
            <a:r>
              <a:rPr lang="en-US" sz="1600" dirty="0">
                <a:solidFill>
                  <a:srgbClr val="A52A2A"/>
                </a:solidFill>
                <a:latin typeface="Consolas" panose="020B0609020204030204" pitchFamily="49" charset="0"/>
              </a:rPr>
              <a:t>"John"</a:t>
            </a:r>
            <a:endParaRPr lang="en-US" sz="1600" dirty="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8D36781E-9C9A-40FA-A78F-DA247606C059}"/>
              </a:ext>
            </a:extLst>
          </p:cNvPr>
          <p:cNvSpPr/>
          <p:nvPr/>
        </p:nvSpPr>
        <p:spPr>
          <a:xfrm>
            <a:off x="9314166" y="2794447"/>
            <a:ext cx="2302102" cy="1877437"/>
          </a:xfrm>
          <a:prstGeom prst="rect">
            <a:avLst/>
          </a:prstGeom>
          <a:ln>
            <a:solidFill>
              <a:schemeClr val="bg1">
                <a:lumMod val="75000"/>
              </a:schemeClr>
            </a:solidFill>
          </a:ln>
        </p:spPr>
        <p:txBody>
          <a:bodyPr wrap="square">
            <a:spAutoFit/>
          </a:bodyPr>
          <a:lstStyle/>
          <a:p>
            <a:r>
              <a:rPr lang="en-US" sz="2000" b="1" dirty="0">
                <a:solidFill>
                  <a:srgbClr val="000000"/>
                </a:solidFill>
                <a:latin typeface="Segoe UI" panose="020B0502040204020203" pitchFamily="34" charset="0"/>
              </a:rPr>
              <a:t>Example</a:t>
            </a:r>
          </a:p>
          <a:p>
            <a:r>
              <a:rPr lang="en-US" sz="1600" dirty="0">
                <a:solidFill>
                  <a:srgbClr val="000000"/>
                </a:solidFill>
                <a:latin typeface="Verdana" panose="020B0604030504040204" pitchFamily="34" charset="0"/>
              </a:rPr>
              <a:t>Illegal variable names:</a:t>
            </a:r>
          </a:p>
          <a:p>
            <a:endParaRPr lang="en-US" sz="1600" dirty="0">
              <a:solidFill>
                <a:srgbClr val="000000"/>
              </a:solidFill>
              <a:latin typeface="Verdana" panose="020B0604030504040204" pitchFamily="34" charset="0"/>
            </a:endParaRPr>
          </a:p>
          <a:p>
            <a:r>
              <a:rPr lang="en-US" sz="1600" dirty="0">
                <a:solidFill>
                  <a:srgbClr val="000000"/>
                </a:solidFill>
                <a:latin typeface="Consolas" panose="020B0609020204030204" pitchFamily="49" charset="0"/>
              </a:rPr>
              <a:t>2myvar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my-var = </a:t>
            </a:r>
            <a:r>
              <a:rPr lang="en-US" sz="1600" dirty="0">
                <a:solidFill>
                  <a:srgbClr val="A52A2A"/>
                </a:solidFill>
                <a:latin typeface="Consolas" panose="020B0609020204030204" pitchFamily="49" charset="0"/>
              </a:rPr>
              <a:t>"John"</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my var = </a:t>
            </a:r>
            <a:r>
              <a:rPr lang="en-US" sz="1600" dirty="0">
                <a:solidFill>
                  <a:srgbClr val="A52A2A"/>
                </a:solidFill>
                <a:latin typeface="Consolas" panose="020B0609020204030204" pitchFamily="49" charset="0"/>
              </a:rPr>
              <a:t>"John"</a:t>
            </a:r>
            <a:endParaRPr lang="en-US" sz="1600" dirty="0">
              <a:solidFill>
                <a:srgbClr val="000000"/>
              </a:solidFill>
              <a:latin typeface="Consolas" panose="020B0609020204030204" pitchFamily="49" charset="0"/>
            </a:endParaRPr>
          </a:p>
        </p:txBody>
      </p:sp>
      <p:sp>
        <p:nvSpPr>
          <p:cNvPr id="13" name="Rectangle 12">
            <a:extLst>
              <a:ext uri="{FF2B5EF4-FFF2-40B4-BE49-F238E27FC236}">
                <a16:creationId xmlns:a16="http://schemas.microsoft.com/office/drawing/2014/main" id="{5E4F7104-B870-4EDD-A1ED-EA0DA8004273}"/>
              </a:ext>
            </a:extLst>
          </p:cNvPr>
          <p:cNvSpPr/>
          <p:nvPr/>
        </p:nvSpPr>
        <p:spPr>
          <a:xfrm>
            <a:off x="6769286" y="5314317"/>
            <a:ext cx="4846982" cy="707886"/>
          </a:xfrm>
          <a:prstGeom prst="rect">
            <a:avLst/>
          </a:prstGeom>
          <a:ln w="3175">
            <a:noFill/>
          </a:ln>
        </p:spPr>
        <p:txBody>
          <a:bodyPr wrap="square">
            <a:spAutoFit/>
          </a:bodyPr>
          <a:lstStyle/>
          <a:p>
            <a:r>
              <a:rPr lang="en-US" sz="2000" b="1" dirty="0">
                <a:solidFill>
                  <a:srgbClr val="000000"/>
                </a:solidFill>
                <a:latin typeface="Verdana" panose="020B0604030504040204" pitchFamily="34" charset="0"/>
              </a:rPr>
              <a:t>Remember that variable names are case-sensitive</a:t>
            </a:r>
            <a:endParaRPr lang="en-PH" sz="2000" b="1" dirty="0"/>
          </a:p>
        </p:txBody>
      </p:sp>
    </p:spTree>
    <p:extLst>
      <p:ext uri="{BB962C8B-B14F-4D97-AF65-F5344CB8AC3E}">
        <p14:creationId xmlns:p14="http://schemas.microsoft.com/office/powerpoint/2010/main" val="37055254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1C741A-8287-4EC5-A124-6B1884CF5253}"/>
              </a:ext>
            </a:extLst>
          </p:cNvPr>
          <p:cNvSpPr/>
          <p:nvPr/>
        </p:nvSpPr>
        <p:spPr>
          <a:xfrm>
            <a:off x="898903" y="743918"/>
            <a:ext cx="6367982"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3600" b="1" i="0" u="none" strike="noStrike" kern="1200" cap="none" spc="0" normalizeH="0" baseline="0" noProof="0" dirty="0">
                <a:ln>
                  <a:noFill/>
                </a:ln>
                <a:solidFill>
                  <a:prstClr val="white"/>
                </a:solidFill>
                <a:effectLst/>
                <a:uLnTx/>
                <a:uFillTx/>
                <a:latin typeface="Calisto MT" panose="02040603050505030304"/>
                <a:ea typeface="+mn-ea"/>
                <a:cs typeface="+mn-cs"/>
              </a:rPr>
              <a:t>Python - List Methods</a:t>
            </a:r>
          </a:p>
        </p:txBody>
      </p:sp>
      <p:sp>
        <p:nvSpPr>
          <p:cNvPr id="3" name="Rectangle 2">
            <a:extLst>
              <a:ext uri="{FF2B5EF4-FFF2-40B4-BE49-F238E27FC236}">
                <a16:creationId xmlns:a16="http://schemas.microsoft.com/office/drawing/2014/main" id="{93AD06A5-92F2-4DE8-9224-10B2682DBC4E}"/>
              </a:ext>
            </a:extLst>
          </p:cNvPr>
          <p:cNvSpPr/>
          <p:nvPr/>
        </p:nvSpPr>
        <p:spPr>
          <a:xfrm>
            <a:off x="898903" y="2547896"/>
            <a:ext cx="2495226" cy="2431435"/>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rPr>
              <a:t>List Methods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Python has a set of built-in methods that you can use on lists.</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4" name="Picture 3">
            <a:extLst>
              <a:ext uri="{FF2B5EF4-FFF2-40B4-BE49-F238E27FC236}">
                <a16:creationId xmlns:a16="http://schemas.microsoft.com/office/drawing/2014/main" id="{CF5BF0CE-4346-4537-BB7C-A87143242B28}"/>
              </a:ext>
            </a:extLst>
          </p:cNvPr>
          <p:cNvPicPr>
            <a:picLocks noChangeAspect="1"/>
          </p:cNvPicPr>
          <p:nvPr/>
        </p:nvPicPr>
        <p:blipFill>
          <a:blip r:embed="rId2"/>
          <a:stretch>
            <a:fillRect/>
          </a:stretch>
        </p:blipFill>
        <p:spPr>
          <a:xfrm>
            <a:off x="3653161" y="1881469"/>
            <a:ext cx="8078327" cy="4486901"/>
          </a:xfrm>
          <a:prstGeom prst="rect">
            <a:avLst/>
          </a:prstGeom>
        </p:spPr>
      </p:pic>
      <p:sp>
        <p:nvSpPr>
          <p:cNvPr id="5" name="Rectangle 4">
            <a:extLst>
              <a:ext uri="{FF2B5EF4-FFF2-40B4-BE49-F238E27FC236}">
                <a16:creationId xmlns:a16="http://schemas.microsoft.com/office/drawing/2014/main" id="{647C4432-E3DB-41AF-8A49-0399B37B59D0}"/>
              </a:ext>
            </a:extLst>
          </p:cNvPr>
          <p:cNvSpPr/>
          <p:nvPr/>
        </p:nvSpPr>
        <p:spPr>
          <a:xfrm>
            <a:off x="3549112" y="1735810"/>
            <a:ext cx="8307091" cy="4757980"/>
          </a:xfrm>
          <a:prstGeom prst="rect">
            <a:avLst/>
          </a:prstGeom>
          <a:no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9639806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82917-CEA4-4667-9BD0-3994A10F4615}"/>
              </a:ext>
            </a:extLst>
          </p:cNvPr>
          <p:cNvSpPr/>
          <p:nvPr/>
        </p:nvSpPr>
        <p:spPr>
          <a:xfrm>
            <a:off x="3561492" y="2921168"/>
            <a:ext cx="5069016" cy="10156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PH" sz="6000" b="1" i="0" u="none" strike="noStrike" kern="1200" cap="none" spc="0" normalizeH="0" baseline="0" noProof="0" dirty="0">
                <a:ln>
                  <a:noFill/>
                </a:ln>
                <a:solidFill>
                  <a:prstClr val="white"/>
                </a:solidFill>
                <a:effectLst/>
                <a:uLnTx/>
                <a:uFillTx/>
                <a:latin typeface="Calisto MT" panose="02040603050505030304"/>
                <a:ea typeface="+mn-ea"/>
                <a:cs typeface="+mn-cs"/>
              </a:rPr>
              <a:t>Python Tuples</a:t>
            </a:r>
          </a:p>
        </p:txBody>
      </p:sp>
    </p:spTree>
    <p:extLst>
      <p:ext uri="{BB962C8B-B14F-4D97-AF65-F5344CB8AC3E}">
        <p14:creationId xmlns:p14="http://schemas.microsoft.com/office/powerpoint/2010/main" val="4974069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633086-2478-42A2-97B5-0733B98D894B}"/>
              </a:ext>
            </a:extLst>
          </p:cNvPr>
          <p:cNvSpPr/>
          <p:nvPr/>
        </p:nvSpPr>
        <p:spPr>
          <a:xfrm>
            <a:off x="857573" y="644908"/>
            <a:ext cx="10476854" cy="526297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rPr>
              <a:t>Tuple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Tuples are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used to store multiple items in a single variable.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 is one of 4 built-in data types in Python used to store collections of data, the other 3 are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List</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Set</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and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Dictionary</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all with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different qualities and usage</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 tuple is a collection which is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ordered</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and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unchangeable</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Tuples are written with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round brackets</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Create a Tuple:</a:t>
            </a: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3" name="Picture 2">
            <a:extLst>
              <a:ext uri="{FF2B5EF4-FFF2-40B4-BE49-F238E27FC236}">
                <a16:creationId xmlns:a16="http://schemas.microsoft.com/office/drawing/2014/main" id="{8872326E-AB2B-4933-9361-DB474E6EA20B}"/>
              </a:ext>
            </a:extLst>
          </p:cNvPr>
          <p:cNvPicPr>
            <a:picLocks noChangeAspect="1"/>
          </p:cNvPicPr>
          <p:nvPr/>
        </p:nvPicPr>
        <p:blipFill>
          <a:blip r:embed="rId2"/>
          <a:stretch>
            <a:fillRect/>
          </a:stretch>
        </p:blipFill>
        <p:spPr>
          <a:xfrm>
            <a:off x="4351650" y="5033668"/>
            <a:ext cx="5601554" cy="1458393"/>
          </a:xfrm>
          <a:prstGeom prst="rect">
            <a:avLst/>
          </a:prstGeom>
        </p:spPr>
      </p:pic>
      <p:sp>
        <p:nvSpPr>
          <p:cNvPr id="4" name="Rectangle 3">
            <a:extLst>
              <a:ext uri="{FF2B5EF4-FFF2-40B4-BE49-F238E27FC236}">
                <a16:creationId xmlns:a16="http://schemas.microsoft.com/office/drawing/2014/main" id="{EC1C5B0A-023A-4AE1-8004-D6C1D94673BB}"/>
              </a:ext>
            </a:extLst>
          </p:cNvPr>
          <p:cNvSpPr/>
          <p:nvPr/>
        </p:nvSpPr>
        <p:spPr>
          <a:xfrm>
            <a:off x="4215498" y="4908816"/>
            <a:ext cx="5873858" cy="1708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9580290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EB385-A72C-433D-AFD5-F22D83B02891}"/>
              </a:ext>
            </a:extLst>
          </p:cNvPr>
          <p:cNvSpPr/>
          <p:nvPr/>
        </p:nvSpPr>
        <p:spPr>
          <a:xfrm>
            <a:off x="1126210" y="936010"/>
            <a:ext cx="9939580" cy="2492990"/>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Tuple Items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8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 items are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ordered</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unchangeable</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and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allow duplicate values</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 items are indexed, the first item has index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[0]</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the second item has index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[1]</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etc.</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Rectangle 2">
            <a:extLst>
              <a:ext uri="{FF2B5EF4-FFF2-40B4-BE49-F238E27FC236}">
                <a16:creationId xmlns:a16="http://schemas.microsoft.com/office/drawing/2014/main" id="{0789B969-3172-461F-B5B9-26414C8D5A2C}"/>
              </a:ext>
            </a:extLst>
          </p:cNvPr>
          <p:cNvSpPr/>
          <p:nvPr/>
        </p:nvSpPr>
        <p:spPr>
          <a:xfrm>
            <a:off x="1126210" y="3992176"/>
            <a:ext cx="9939580" cy="1815882"/>
          </a:xfrm>
          <a:prstGeom prst="rect">
            <a:avLst/>
          </a:prstGeom>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Ordered</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When we say that tuples are ordered, it means that the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items have a defined order, and that order will not change.</a:t>
            </a:r>
            <a:endParaRPr kumimoji="0" lang="en-PH" sz="2400" b="0" i="0" u="none" strike="noStrike" kern="1200" cap="none" spc="0" normalizeH="0" baseline="0" noProof="0" dirty="0">
              <a:ln>
                <a:noFill/>
              </a:ln>
              <a:solidFill>
                <a:srgbClr val="FF0000"/>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16264733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4BC717-5E1A-4DA0-8918-3E50AEBA2514}"/>
              </a:ext>
            </a:extLst>
          </p:cNvPr>
          <p:cNvSpPr/>
          <p:nvPr/>
        </p:nvSpPr>
        <p:spPr>
          <a:xfrm>
            <a:off x="1188203" y="2213282"/>
            <a:ext cx="10001571" cy="2062103"/>
          </a:xfrm>
          <a:prstGeom prst="rect">
            <a:avLst/>
          </a:prstGeom>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Allow Duplicates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Since tuples are indexed, they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can have items with the same value: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Tuples allow duplicate values:</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4" name="Rectangle 3">
            <a:extLst>
              <a:ext uri="{FF2B5EF4-FFF2-40B4-BE49-F238E27FC236}">
                <a16:creationId xmlns:a16="http://schemas.microsoft.com/office/drawing/2014/main" id="{6CE1D30E-7E71-49CF-891C-729C903F6B0A}"/>
              </a:ext>
            </a:extLst>
          </p:cNvPr>
          <p:cNvSpPr/>
          <p:nvPr/>
        </p:nvSpPr>
        <p:spPr>
          <a:xfrm>
            <a:off x="1188204" y="580319"/>
            <a:ext cx="10001572" cy="1323439"/>
          </a:xfrm>
          <a:prstGeom prst="rect">
            <a:avLst/>
          </a:prstGeom>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Unchangeable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Tuples are unchangeable, meaning that we </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cannot change, add or remove items after the tuple has been created.</a:t>
            </a:r>
          </a:p>
        </p:txBody>
      </p:sp>
      <p:pic>
        <p:nvPicPr>
          <p:cNvPr id="5" name="Picture 4">
            <a:extLst>
              <a:ext uri="{FF2B5EF4-FFF2-40B4-BE49-F238E27FC236}">
                <a16:creationId xmlns:a16="http://schemas.microsoft.com/office/drawing/2014/main" id="{AD2D2E45-05C4-4107-8C8F-6654F922C46E}"/>
              </a:ext>
            </a:extLst>
          </p:cNvPr>
          <p:cNvPicPr>
            <a:picLocks noChangeAspect="1"/>
          </p:cNvPicPr>
          <p:nvPr/>
        </p:nvPicPr>
        <p:blipFill>
          <a:blip r:embed="rId2"/>
          <a:stretch>
            <a:fillRect/>
          </a:stretch>
        </p:blipFill>
        <p:spPr>
          <a:xfrm>
            <a:off x="2769661" y="4584909"/>
            <a:ext cx="6652677" cy="1304447"/>
          </a:xfrm>
          <a:prstGeom prst="rect">
            <a:avLst/>
          </a:prstGeom>
        </p:spPr>
      </p:pic>
    </p:spTree>
    <p:extLst>
      <p:ext uri="{BB962C8B-B14F-4D97-AF65-F5344CB8AC3E}">
        <p14:creationId xmlns:p14="http://schemas.microsoft.com/office/powerpoint/2010/main" val="33421041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283D4-16DB-4E54-99CE-693F009DB43A}"/>
              </a:ext>
            </a:extLst>
          </p:cNvPr>
          <p:cNvSpPr/>
          <p:nvPr/>
        </p:nvSpPr>
        <p:spPr>
          <a:xfrm>
            <a:off x="1064216" y="1088056"/>
            <a:ext cx="10280543" cy="2554545"/>
          </a:xfrm>
          <a:prstGeom prst="rect">
            <a:avLst/>
          </a:prstGeom>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Tuple Length</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To determine how many items a tuple has, use the </a:t>
            </a:r>
            <a:r>
              <a:rPr kumimoji="0" lang="en-US" sz="2400" b="0" i="0" u="none" strike="noStrike" kern="1200" cap="none" spc="0" normalizeH="0" baseline="0" noProof="0" dirty="0" err="1">
                <a:ln>
                  <a:noFill/>
                </a:ln>
                <a:solidFill>
                  <a:srgbClr val="FF0000"/>
                </a:solidFill>
                <a:effectLst/>
                <a:uLnTx/>
                <a:uFillTx/>
                <a:latin typeface="Calisto MT" panose="02040603050505030304"/>
                <a:ea typeface="+mn-ea"/>
                <a:cs typeface="+mn-cs"/>
              </a:rPr>
              <a:t>len</a:t>
            </a:r>
            <a:r>
              <a:rPr kumimoji="0" lang="en-US" sz="2400" b="0" i="0" u="none" strike="noStrike" kern="1200" cap="none" spc="0" normalizeH="0" baseline="0" noProof="0" dirty="0">
                <a:ln>
                  <a:noFill/>
                </a:ln>
                <a:solidFill>
                  <a:srgbClr val="FF0000"/>
                </a:solidFill>
                <a:effectLst/>
                <a:uLnTx/>
                <a:uFillTx/>
                <a:latin typeface="Calisto MT" panose="02040603050505030304"/>
                <a:ea typeface="+mn-ea"/>
                <a:cs typeface="+mn-cs"/>
              </a:rPr>
              <a:t>()</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function: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Print the number of items in the tuple:</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3" name="Picture 2">
            <a:extLst>
              <a:ext uri="{FF2B5EF4-FFF2-40B4-BE49-F238E27FC236}">
                <a16:creationId xmlns:a16="http://schemas.microsoft.com/office/drawing/2014/main" id="{0A61518A-B128-42E0-9782-EBB4F881AF6A}"/>
              </a:ext>
            </a:extLst>
          </p:cNvPr>
          <p:cNvPicPr>
            <a:picLocks noChangeAspect="1"/>
          </p:cNvPicPr>
          <p:nvPr/>
        </p:nvPicPr>
        <p:blipFill>
          <a:blip r:embed="rId2"/>
          <a:stretch>
            <a:fillRect/>
          </a:stretch>
        </p:blipFill>
        <p:spPr>
          <a:xfrm>
            <a:off x="2639155" y="4166242"/>
            <a:ext cx="6448274" cy="1444144"/>
          </a:xfrm>
          <a:prstGeom prst="rect">
            <a:avLst/>
          </a:prstGeom>
        </p:spPr>
      </p:pic>
      <p:cxnSp>
        <p:nvCxnSpPr>
          <p:cNvPr id="5" name="Straight Arrow Connector 4">
            <a:extLst>
              <a:ext uri="{FF2B5EF4-FFF2-40B4-BE49-F238E27FC236}">
                <a16:creationId xmlns:a16="http://schemas.microsoft.com/office/drawing/2014/main" id="{BE831342-170F-4E14-9B7D-A7B695B2D883}"/>
              </a:ext>
            </a:extLst>
          </p:cNvPr>
          <p:cNvCxnSpPr/>
          <p:nvPr/>
        </p:nvCxnSpPr>
        <p:spPr>
          <a:xfrm flipH="1">
            <a:off x="4532243" y="2544417"/>
            <a:ext cx="3419061" cy="2040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4263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A56037-FC8A-4B67-9283-57FB3A0D6FA6}"/>
              </a:ext>
            </a:extLst>
          </p:cNvPr>
          <p:cNvSpPr/>
          <p:nvPr/>
        </p:nvSpPr>
        <p:spPr>
          <a:xfrm>
            <a:off x="976393" y="790414"/>
            <a:ext cx="10089397" cy="2923877"/>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Create Tuple With One Item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To create a tuple with only one item, you have to add a comma after the item, otherwise Python will not recognize it as a tuple.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One item tuple, remember the comma:</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3" name="Picture 2">
            <a:extLst>
              <a:ext uri="{FF2B5EF4-FFF2-40B4-BE49-F238E27FC236}">
                <a16:creationId xmlns:a16="http://schemas.microsoft.com/office/drawing/2014/main" id="{6E36F82D-DE6F-4FAD-A653-DF83DF4B461D}"/>
              </a:ext>
            </a:extLst>
          </p:cNvPr>
          <p:cNvPicPr>
            <a:picLocks noChangeAspect="1"/>
          </p:cNvPicPr>
          <p:nvPr/>
        </p:nvPicPr>
        <p:blipFill>
          <a:blip r:embed="rId2"/>
          <a:stretch>
            <a:fillRect/>
          </a:stretch>
        </p:blipFill>
        <p:spPr>
          <a:xfrm>
            <a:off x="3177152" y="3876227"/>
            <a:ext cx="5687877" cy="2470310"/>
          </a:xfrm>
          <a:prstGeom prst="rect">
            <a:avLst/>
          </a:prstGeom>
        </p:spPr>
      </p:pic>
    </p:spTree>
    <p:extLst>
      <p:ext uri="{BB962C8B-B14F-4D97-AF65-F5344CB8AC3E}">
        <p14:creationId xmlns:p14="http://schemas.microsoft.com/office/powerpoint/2010/main" val="32093693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057287-FAB0-4D9C-8E6C-6CB48ADF0054}"/>
              </a:ext>
            </a:extLst>
          </p:cNvPr>
          <p:cNvSpPr/>
          <p:nvPr/>
        </p:nvSpPr>
        <p:spPr>
          <a:xfrm>
            <a:off x="743919" y="650930"/>
            <a:ext cx="10228881" cy="2554545"/>
          </a:xfrm>
          <a:prstGeom prst="rect">
            <a:avLst/>
          </a:prstGeom>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rPr>
              <a:t>Tuple Items - Data Types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2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Tuple items can be of any data type: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String, int and </a:t>
            </a:r>
            <a:r>
              <a:rPr kumimoji="0" lang="en-US" sz="2400" b="0" i="0" u="none" strike="noStrike" kern="1200" cap="none" spc="0" normalizeH="0" baseline="0" noProof="0" dirty="0" err="1">
                <a:ln>
                  <a:noFill/>
                </a:ln>
                <a:solidFill>
                  <a:prstClr val="white"/>
                </a:solidFill>
                <a:effectLst/>
                <a:uLnTx/>
                <a:uFillTx/>
                <a:latin typeface="Calisto MT" panose="02040603050505030304"/>
                <a:ea typeface="+mn-ea"/>
                <a:cs typeface="+mn-cs"/>
              </a:rPr>
              <a:t>boolean</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data types:</a:t>
            </a:r>
            <a:endParaRPr kumimoji="0" lang="en-PH"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4" name="Rectangle 3">
            <a:extLst>
              <a:ext uri="{FF2B5EF4-FFF2-40B4-BE49-F238E27FC236}">
                <a16:creationId xmlns:a16="http://schemas.microsoft.com/office/drawing/2014/main" id="{1BF46F90-77C2-4D7F-AE67-7DCAE3D89375}"/>
              </a:ext>
            </a:extLst>
          </p:cNvPr>
          <p:cNvSpPr/>
          <p:nvPr/>
        </p:nvSpPr>
        <p:spPr>
          <a:xfrm>
            <a:off x="743919" y="4216737"/>
            <a:ext cx="7020460" cy="156966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 tuple can contain different data types: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A tuple with strings, integers and </a:t>
            </a:r>
            <a:r>
              <a:rPr kumimoji="0" lang="en-US" sz="2400" b="0" i="0" u="none" strike="noStrike" kern="1200" cap="none" spc="0" normalizeH="0" baseline="0" noProof="0" dirty="0" err="1">
                <a:ln>
                  <a:noFill/>
                </a:ln>
                <a:solidFill>
                  <a:prstClr val="white"/>
                </a:solidFill>
                <a:effectLst/>
                <a:uLnTx/>
                <a:uFillTx/>
                <a:latin typeface="Calisto MT" panose="02040603050505030304"/>
                <a:ea typeface="+mn-ea"/>
                <a:cs typeface="+mn-cs"/>
              </a:rPr>
              <a:t>boolean</a:t>
            </a: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 values:</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6" name="Picture 5">
            <a:extLst>
              <a:ext uri="{FF2B5EF4-FFF2-40B4-BE49-F238E27FC236}">
                <a16:creationId xmlns:a16="http://schemas.microsoft.com/office/drawing/2014/main" id="{269194FE-C252-40E0-A486-C8BACDE631C2}"/>
              </a:ext>
            </a:extLst>
          </p:cNvPr>
          <p:cNvPicPr>
            <a:picLocks noChangeAspect="1"/>
          </p:cNvPicPr>
          <p:nvPr/>
        </p:nvPicPr>
        <p:blipFill>
          <a:blip r:embed="rId2"/>
          <a:stretch>
            <a:fillRect/>
          </a:stretch>
        </p:blipFill>
        <p:spPr>
          <a:xfrm>
            <a:off x="5618786" y="2262357"/>
            <a:ext cx="5594646" cy="1219132"/>
          </a:xfrm>
          <a:prstGeom prst="rect">
            <a:avLst/>
          </a:prstGeom>
        </p:spPr>
      </p:pic>
      <p:pic>
        <p:nvPicPr>
          <p:cNvPr id="7" name="Picture 6">
            <a:extLst>
              <a:ext uri="{FF2B5EF4-FFF2-40B4-BE49-F238E27FC236}">
                <a16:creationId xmlns:a16="http://schemas.microsoft.com/office/drawing/2014/main" id="{0792A558-5FE7-4CBF-AB6B-C2A59A7458BC}"/>
              </a:ext>
            </a:extLst>
          </p:cNvPr>
          <p:cNvPicPr>
            <a:picLocks noChangeAspect="1"/>
          </p:cNvPicPr>
          <p:nvPr/>
        </p:nvPicPr>
        <p:blipFill>
          <a:blip r:embed="rId3"/>
          <a:stretch>
            <a:fillRect/>
          </a:stretch>
        </p:blipFill>
        <p:spPr>
          <a:xfrm>
            <a:off x="7395411" y="5115643"/>
            <a:ext cx="4052670" cy="1091427"/>
          </a:xfrm>
          <a:prstGeom prst="rect">
            <a:avLst/>
          </a:prstGeom>
        </p:spPr>
      </p:pic>
    </p:spTree>
    <p:extLst>
      <p:ext uri="{BB962C8B-B14F-4D97-AF65-F5344CB8AC3E}">
        <p14:creationId xmlns:p14="http://schemas.microsoft.com/office/powerpoint/2010/main" val="9167385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13C66-1318-4A81-BDDE-4652FB5A9426}"/>
              </a:ext>
            </a:extLst>
          </p:cNvPr>
          <p:cNvSpPr/>
          <p:nvPr/>
        </p:nvSpPr>
        <p:spPr>
          <a:xfrm>
            <a:off x="866273" y="705853"/>
            <a:ext cx="10218821" cy="3847207"/>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rPr>
              <a:t>type()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From Python's perspective, tuples are defined as objects with the data type 'tuple':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highlight>
                  <a:srgbClr val="808080"/>
                </a:highlight>
                <a:uLnTx/>
                <a:uFillTx/>
                <a:latin typeface="Calisto MT" panose="02040603050505030304"/>
                <a:ea typeface="+mn-ea"/>
                <a:cs typeface="+mn-cs"/>
              </a:rPr>
              <a:t>&lt;class 'tuple’&gt;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sto MT" panose="02040603050505030304"/>
                <a:ea typeface="+mn-ea"/>
                <a:cs typeface="+mn-cs"/>
              </a:rPr>
              <a:t>What is the data type of a tuple?</a:t>
            </a:r>
            <a:endParaRPr kumimoji="0" lang="en-PH" sz="24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pic>
        <p:nvPicPr>
          <p:cNvPr id="3" name="Picture 2">
            <a:extLst>
              <a:ext uri="{FF2B5EF4-FFF2-40B4-BE49-F238E27FC236}">
                <a16:creationId xmlns:a16="http://schemas.microsoft.com/office/drawing/2014/main" id="{5212E8CD-8852-4C72-B065-A4EA354CF789}"/>
              </a:ext>
            </a:extLst>
          </p:cNvPr>
          <p:cNvPicPr>
            <a:picLocks noChangeAspect="1"/>
          </p:cNvPicPr>
          <p:nvPr/>
        </p:nvPicPr>
        <p:blipFill>
          <a:blip r:embed="rId2"/>
          <a:stretch>
            <a:fillRect/>
          </a:stretch>
        </p:blipFill>
        <p:spPr>
          <a:xfrm>
            <a:off x="2947831" y="4780988"/>
            <a:ext cx="6055704" cy="1552745"/>
          </a:xfrm>
          <a:prstGeom prst="rect">
            <a:avLst/>
          </a:prstGeom>
        </p:spPr>
      </p:pic>
    </p:spTree>
    <p:extLst>
      <p:ext uri="{BB962C8B-B14F-4D97-AF65-F5344CB8AC3E}">
        <p14:creationId xmlns:p14="http://schemas.microsoft.com/office/powerpoint/2010/main" val="34658906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0FC10E-C3CE-42FE-8FBE-C24C7FBE64CD}"/>
              </a:ext>
            </a:extLst>
          </p:cNvPr>
          <p:cNvSpPr/>
          <p:nvPr/>
        </p:nvSpPr>
        <p:spPr>
          <a:xfrm>
            <a:off x="852407" y="542441"/>
            <a:ext cx="10585342" cy="3046988"/>
          </a:xfrm>
          <a:prstGeom prst="rect">
            <a:avLst/>
          </a:prstGeom>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rPr>
              <a:t>Python Collections (Arrays)</a:t>
            </a: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6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There are four collection data types in the Python programming language: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List is a collection which is ordered and changeable. Allows duplicate members.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Tuple is a collection which is ordered and unchangeable. Allows duplicate members.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Set is a collection which is unordered, unchangeable*, and unindexed. No duplicate members.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Dictionary is a collection which is ordered** and changeable. No duplicate members.</a:t>
            </a:r>
            <a:endParaRPr kumimoji="0" lang="en-PH" sz="20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
        <p:nvSpPr>
          <p:cNvPr id="3" name="Rectangle 2">
            <a:extLst>
              <a:ext uri="{FF2B5EF4-FFF2-40B4-BE49-F238E27FC236}">
                <a16:creationId xmlns:a16="http://schemas.microsoft.com/office/drawing/2014/main" id="{0049BDD1-5A5A-4486-9157-2A847AA3AAC1}"/>
              </a:ext>
            </a:extLst>
          </p:cNvPr>
          <p:cNvSpPr/>
          <p:nvPr/>
        </p:nvSpPr>
        <p:spPr>
          <a:xfrm>
            <a:off x="247972" y="3844498"/>
            <a:ext cx="11794211"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808080"/>
                </a:highlight>
                <a:uLnTx/>
                <a:uFillTx/>
                <a:latin typeface="Calisto MT" panose="02040603050505030304"/>
                <a:ea typeface="+mn-ea"/>
                <a:cs typeface="+mn-cs"/>
              </a:rPr>
              <a:t>*Set items are unchangeable, but you can remove and/or add items whenever you like.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highlight>
                <a:srgbClr val="808080"/>
              </a:highlight>
              <a:uLnTx/>
              <a:uFillTx/>
              <a:latin typeface="Calisto MT" panose="020406030505050303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808080"/>
                </a:highlight>
                <a:uLnTx/>
                <a:uFillTx/>
                <a:latin typeface="Calisto MT" panose="02040603050505030304"/>
                <a:ea typeface="+mn-ea"/>
                <a:cs typeface="+mn-cs"/>
              </a:rPr>
              <a:t>**As of Python version 3.7, dictionaries are ordered. In Python 3.6 and earlier, dictionaries are unordered.</a:t>
            </a:r>
            <a:endParaRPr kumimoji="0" lang="en-PH" sz="2000" b="0" i="0" u="none" strike="noStrike" kern="1200" cap="none" spc="0" normalizeH="0" baseline="0" noProof="0" dirty="0">
              <a:ln>
                <a:noFill/>
              </a:ln>
              <a:solidFill>
                <a:prstClr val="white"/>
              </a:solidFill>
              <a:effectLst/>
              <a:highlight>
                <a:srgbClr val="808080"/>
              </a:highlight>
              <a:uLnTx/>
              <a:uFillTx/>
              <a:latin typeface="Calisto MT" panose="02040603050505030304"/>
              <a:ea typeface="+mn-ea"/>
              <a:cs typeface="+mn-cs"/>
            </a:endParaRPr>
          </a:p>
        </p:txBody>
      </p:sp>
      <p:sp>
        <p:nvSpPr>
          <p:cNvPr id="4" name="Rectangle 3">
            <a:extLst>
              <a:ext uri="{FF2B5EF4-FFF2-40B4-BE49-F238E27FC236}">
                <a16:creationId xmlns:a16="http://schemas.microsoft.com/office/drawing/2014/main" id="{ED8AC4F7-B699-4028-9D50-B5B7DE782A35}"/>
              </a:ext>
            </a:extLst>
          </p:cNvPr>
          <p:cNvSpPr/>
          <p:nvPr/>
        </p:nvSpPr>
        <p:spPr>
          <a:xfrm>
            <a:off x="754252" y="5115230"/>
            <a:ext cx="10683495" cy="129266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sto MT" panose="02040603050505030304"/>
                <a:ea typeface="+mn-ea"/>
                <a:cs typeface="+mn-cs"/>
              </a:rPr>
              <a:t>When choosing a collection type, it is useful to understand the properties of that type. Choosing the right type for a particular data set could mean retention of meaning, and, it could mean an increase in efficiency or security.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p:spTree>
    <p:extLst>
      <p:ext uri="{BB962C8B-B14F-4D97-AF65-F5344CB8AC3E}">
        <p14:creationId xmlns:p14="http://schemas.microsoft.com/office/powerpoint/2010/main" val="156883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9C310-FAEC-47A1-8E89-77444B2D08DE}"/>
              </a:ext>
            </a:extLst>
          </p:cNvPr>
          <p:cNvSpPr/>
          <p:nvPr/>
        </p:nvSpPr>
        <p:spPr>
          <a:xfrm>
            <a:off x="1270000" y="510354"/>
            <a:ext cx="9652000" cy="1508105"/>
          </a:xfrm>
          <a:prstGeom prst="rect">
            <a:avLst/>
          </a:prstGeom>
        </p:spPr>
        <p:txBody>
          <a:bodyPr wrap="square">
            <a:spAutoFit/>
          </a:bodyPr>
          <a:lstStyle/>
          <a:p>
            <a:pPr marL="457200" indent="-457200">
              <a:buFont typeface="Wingdings" panose="05000000000000000000" pitchFamily="2" charset="2"/>
              <a:buChar char="Ø"/>
            </a:pPr>
            <a:r>
              <a:rPr lang="en-US" sz="3200" dirty="0"/>
              <a:t>Multi Words Variable Names</a:t>
            </a:r>
          </a:p>
          <a:p>
            <a:r>
              <a:rPr lang="en-US" sz="2000" dirty="0"/>
              <a:t>Variable names with more than one word can be difficult to read.</a:t>
            </a:r>
          </a:p>
          <a:p>
            <a:endParaRPr lang="en-US" sz="2000" dirty="0"/>
          </a:p>
          <a:p>
            <a:r>
              <a:rPr lang="en-US" sz="2000" dirty="0"/>
              <a:t>There are several techniques you can use to make them more readable:</a:t>
            </a:r>
            <a:endParaRPr lang="en-US" sz="2000" b="0" i="0" dirty="0">
              <a:effectLst/>
            </a:endParaRPr>
          </a:p>
        </p:txBody>
      </p:sp>
      <p:sp>
        <p:nvSpPr>
          <p:cNvPr id="12" name="Rectangle 11">
            <a:extLst>
              <a:ext uri="{FF2B5EF4-FFF2-40B4-BE49-F238E27FC236}">
                <a16:creationId xmlns:a16="http://schemas.microsoft.com/office/drawing/2014/main" id="{04249C59-1188-43E3-BED4-1DBA61B09495}"/>
              </a:ext>
            </a:extLst>
          </p:cNvPr>
          <p:cNvSpPr/>
          <p:nvPr/>
        </p:nvSpPr>
        <p:spPr>
          <a:xfrm>
            <a:off x="2026847" y="2135218"/>
            <a:ext cx="8138306" cy="4401205"/>
          </a:xfrm>
          <a:prstGeom prst="rect">
            <a:avLst/>
          </a:prstGeom>
          <a:ln>
            <a:solidFill>
              <a:schemeClr val="tx1">
                <a:lumMod val="50000"/>
              </a:schemeClr>
            </a:solidFill>
          </a:ln>
        </p:spPr>
        <p:txBody>
          <a:bodyPr wrap="square">
            <a:spAutoFit/>
          </a:bodyPr>
          <a:lstStyle/>
          <a:p>
            <a:pPr marL="342900" indent="-342900">
              <a:buFont typeface="Arial" panose="020B0604020202020204" pitchFamily="34" charset="0"/>
              <a:buChar char="•"/>
            </a:pPr>
            <a:r>
              <a:rPr lang="en-US" sz="2000" b="1" dirty="0"/>
              <a:t>Camel Case</a:t>
            </a:r>
          </a:p>
          <a:p>
            <a:r>
              <a:rPr lang="en-US" sz="2000" dirty="0"/>
              <a:t>     </a:t>
            </a:r>
            <a:r>
              <a:rPr lang="en-US" sz="2000" dirty="0">
                <a:solidFill>
                  <a:srgbClr val="FF0000"/>
                </a:solidFill>
              </a:rPr>
              <a:t>Each word, except the first, starts with a capital letter:</a:t>
            </a:r>
          </a:p>
          <a:p>
            <a:endParaRPr lang="en-US" sz="2000" dirty="0"/>
          </a:p>
          <a:p>
            <a:r>
              <a:rPr lang="en-US" sz="2000" dirty="0" err="1">
                <a:highlight>
                  <a:srgbClr val="000000"/>
                </a:highlight>
              </a:rPr>
              <a:t>my</a:t>
            </a:r>
            <a:r>
              <a:rPr lang="en-US" sz="2000" dirty="0" err="1">
                <a:solidFill>
                  <a:srgbClr val="FF0000"/>
                </a:solidFill>
                <a:highlight>
                  <a:srgbClr val="000000"/>
                </a:highlight>
              </a:rPr>
              <a:t>V</a:t>
            </a:r>
            <a:r>
              <a:rPr lang="en-US" sz="2000" dirty="0" err="1">
                <a:highlight>
                  <a:srgbClr val="000000"/>
                </a:highlight>
              </a:rPr>
              <a:t>ariable</a:t>
            </a:r>
            <a:r>
              <a:rPr lang="en-US" sz="2000" dirty="0" err="1">
                <a:solidFill>
                  <a:srgbClr val="FF0000"/>
                </a:solidFill>
                <a:highlight>
                  <a:srgbClr val="000000"/>
                </a:highlight>
              </a:rPr>
              <a:t>N</a:t>
            </a:r>
            <a:r>
              <a:rPr lang="en-US" sz="2000" dirty="0" err="1">
                <a:highlight>
                  <a:srgbClr val="000000"/>
                </a:highlight>
              </a:rPr>
              <a:t>ame</a:t>
            </a:r>
            <a:r>
              <a:rPr lang="en-US" sz="2000" dirty="0">
                <a:highlight>
                  <a:srgbClr val="000000"/>
                </a:highlight>
              </a:rPr>
              <a:t> = “Riri“</a:t>
            </a:r>
          </a:p>
          <a:p>
            <a:endParaRPr lang="en-US" sz="2000" dirty="0"/>
          </a:p>
          <a:p>
            <a:pPr marL="342900" indent="-342900">
              <a:buFont typeface="Arial" panose="020B0604020202020204" pitchFamily="34" charset="0"/>
              <a:buChar char="•"/>
            </a:pPr>
            <a:r>
              <a:rPr lang="en-US" sz="2000" b="1" dirty="0"/>
              <a:t>Pascal Case</a:t>
            </a:r>
          </a:p>
          <a:p>
            <a:r>
              <a:rPr lang="en-US" sz="2000" dirty="0">
                <a:solidFill>
                  <a:srgbClr val="FF0000"/>
                </a:solidFill>
              </a:rPr>
              <a:t>     Each word starts with a capital letter:</a:t>
            </a:r>
          </a:p>
          <a:p>
            <a:endParaRPr lang="en-US" sz="2000" dirty="0"/>
          </a:p>
          <a:p>
            <a:r>
              <a:rPr lang="en-US" sz="2000" dirty="0" err="1">
                <a:solidFill>
                  <a:srgbClr val="FF0000"/>
                </a:solidFill>
                <a:highlight>
                  <a:srgbClr val="000000"/>
                </a:highlight>
              </a:rPr>
              <a:t>M</a:t>
            </a:r>
            <a:r>
              <a:rPr lang="en-US" sz="2000" dirty="0" err="1">
                <a:highlight>
                  <a:srgbClr val="000000"/>
                </a:highlight>
              </a:rPr>
              <a:t>y</a:t>
            </a:r>
            <a:r>
              <a:rPr lang="en-US" sz="2000" dirty="0" err="1">
                <a:solidFill>
                  <a:srgbClr val="FF0000"/>
                </a:solidFill>
                <a:highlight>
                  <a:srgbClr val="000000"/>
                </a:highlight>
              </a:rPr>
              <a:t>V</a:t>
            </a:r>
            <a:r>
              <a:rPr lang="en-US" sz="2000" dirty="0" err="1">
                <a:highlight>
                  <a:srgbClr val="000000"/>
                </a:highlight>
              </a:rPr>
              <a:t>ariable</a:t>
            </a:r>
            <a:r>
              <a:rPr lang="en-US" sz="2000" dirty="0" err="1">
                <a:solidFill>
                  <a:srgbClr val="FF0000"/>
                </a:solidFill>
                <a:highlight>
                  <a:srgbClr val="000000"/>
                </a:highlight>
              </a:rPr>
              <a:t>N</a:t>
            </a:r>
            <a:r>
              <a:rPr lang="en-US" sz="2000" dirty="0" err="1">
                <a:highlight>
                  <a:srgbClr val="000000"/>
                </a:highlight>
              </a:rPr>
              <a:t>ame</a:t>
            </a:r>
            <a:r>
              <a:rPr lang="en-US" sz="2000" dirty="0">
                <a:highlight>
                  <a:srgbClr val="000000"/>
                </a:highlight>
              </a:rPr>
              <a:t> = “Riri“</a:t>
            </a:r>
          </a:p>
          <a:p>
            <a:endParaRPr lang="en-US" sz="2000" dirty="0"/>
          </a:p>
          <a:p>
            <a:pPr marL="342900" indent="-342900">
              <a:buFont typeface="Arial" panose="020B0604020202020204" pitchFamily="34" charset="0"/>
              <a:buChar char="•"/>
            </a:pPr>
            <a:r>
              <a:rPr lang="en-US" sz="2000" b="1" dirty="0"/>
              <a:t>Snake Case</a:t>
            </a:r>
          </a:p>
          <a:p>
            <a:r>
              <a:rPr lang="en-US" sz="2000" dirty="0"/>
              <a:t>     </a:t>
            </a:r>
            <a:r>
              <a:rPr lang="en-US" sz="2000" dirty="0">
                <a:solidFill>
                  <a:srgbClr val="FF0000"/>
                </a:solidFill>
              </a:rPr>
              <a:t>Each word is separated by an underscore character:</a:t>
            </a:r>
          </a:p>
          <a:p>
            <a:endParaRPr lang="en-US" sz="2000" dirty="0"/>
          </a:p>
          <a:p>
            <a:r>
              <a:rPr lang="en-US" sz="2000" dirty="0" err="1">
                <a:highlight>
                  <a:srgbClr val="000000"/>
                </a:highlight>
              </a:rPr>
              <a:t>my</a:t>
            </a:r>
            <a:r>
              <a:rPr lang="en-US" sz="2000" dirty="0" err="1">
                <a:solidFill>
                  <a:srgbClr val="FF0000"/>
                </a:solidFill>
                <a:highlight>
                  <a:srgbClr val="000000"/>
                </a:highlight>
              </a:rPr>
              <a:t>_</a:t>
            </a:r>
            <a:r>
              <a:rPr lang="en-US" sz="2000" dirty="0" err="1">
                <a:highlight>
                  <a:srgbClr val="000000"/>
                </a:highlight>
              </a:rPr>
              <a:t>variable</a:t>
            </a:r>
            <a:r>
              <a:rPr lang="en-US" sz="2000" dirty="0" err="1">
                <a:solidFill>
                  <a:srgbClr val="FF0000"/>
                </a:solidFill>
                <a:highlight>
                  <a:srgbClr val="000000"/>
                </a:highlight>
              </a:rPr>
              <a:t>_</a:t>
            </a:r>
            <a:r>
              <a:rPr lang="en-US" sz="2000" dirty="0" err="1">
                <a:highlight>
                  <a:srgbClr val="000000"/>
                </a:highlight>
              </a:rPr>
              <a:t>name</a:t>
            </a:r>
            <a:r>
              <a:rPr lang="en-US" sz="2000" dirty="0">
                <a:highlight>
                  <a:srgbClr val="000000"/>
                </a:highlight>
              </a:rPr>
              <a:t> = “Riri"</a:t>
            </a:r>
            <a:endParaRPr lang="en-PH" sz="2000" dirty="0">
              <a:highlight>
                <a:srgbClr val="000000"/>
              </a:highlight>
            </a:endParaRPr>
          </a:p>
        </p:txBody>
      </p:sp>
    </p:spTree>
    <p:extLst>
      <p:ext uri="{BB962C8B-B14F-4D97-AF65-F5344CB8AC3E}">
        <p14:creationId xmlns:p14="http://schemas.microsoft.com/office/powerpoint/2010/main" val="34934744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784886-4608-49F6-9B4B-FF326F881F71}"/>
              </a:ext>
            </a:extLst>
          </p:cNvPr>
          <p:cNvSpPr/>
          <p:nvPr/>
        </p:nvSpPr>
        <p:spPr>
          <a:xfrm>
            <a:off x="752509" y="795602"/>
            <a:ext cx="6577442" cy="707886"/>
          </a:xfrm>
          <a:prstGeom prst="rect">
            <a:avLst/>
          </a:prstGeom>
        </p:spPr>
        <p:txBody>
          <a:bodyPr wrap="none">
            <a:spAutoFit/>
          </a:bodyPr>
          <a:lstStyle/>
          <a:p>
            <a:r>
              <a:rPr lang="en-PH" sz="4000" b="1" dirty="0"/>
              <a:t>Python - Access Tuple Items</a:t>
            </a:r>
          </a:p>
        </p:txBody>
      </p:sp>
      <p:sp>
        <p:nvSpPr>
          <p:cNvPr id="3" name="Rectangle 2">
            <a:extLst>
              <a:ext uri="{FF2B5EF4-FFF2-40B4-BE49-F238E27FC236}">
                <a16:creationId xmlns:a16="http://schemas.microsoft.com/office/drawing/2014/main" id="{850AC3BB-4B39-4FD9-B233-0187F89A9951}"/>
              </a:ext>
            </a:extLst>
          </p:cNvPr>
          <p:cNvSpPr/>
          <p:nvPr/>
        </p:nvSpPr>
        <p:spPr>
          <a:xfrm>
            <a:off x="752509" y="2262753"/>
            <a:ext cx="10182387" cy="1754326"/>
          </a:xfrm>
          <a:prstGeom prst="rect">
            <a:avLst/>
          </a:prstGeom>
        </p:spPr>
        <p:txBody>
          <a:bodyPr wrap="square">
            <a:spAutoFit/>
          </a:bodyPr>
          <a:lstStyle/>
          <a:p>
            <a:pPr marL="342900" indent="-342900">
              <a:buFont typeface="Wingdings" panose="05000000000000000000" pitchFamily="2" charset="2"/>
              <a:buChar char="Ø"/>
            </a:pPr>
            <a:r>
              <a:rPr lang="en-US" sz="2800" dirty="0"/>
              <a:t>Access Tuple Items</a:t>
            </a:r>
          </a:p>
          <a:p>
            <a:r>
              <a:rPr lang="en-US" sz="2000" dirty="0"/>
              <a:t>You can access tuple items by referring to the index number, inside square brackets:</a:t>
            </a:r>
          </a:p>
          <a:p>
            <a:endParaRPr lang="en-US" sz="2000" dirty="0"/>
          </a:p>
          <a:p>
            <a:r>
              <a:rPr lang="en-US" sz="2000" dirty="0"/>
              <a:t>Example</a:t>
            </a:r>
          </a:p>
          <a:p>
            <a:r>
              <a:rPr lang="en-US" sz="2000" dirty="0"/>
              <a:t>Print the second item in the tuple:</a:t>
            </a:r>
            <a:endParaRPr lang="en-PH" sz="2000" dirty="0"/>
          </a:p>
        </p:txBody>
      </p:sp>
      <p:pic>
        <p:nvPicPr>
          <p:cNvPr id="4" name="Picture 3">
            <a:extLst>
              <a:ext uri="{FF2B5EF4-FFF2-40B4-BE49-F238E27FC236}">
                <a16:creationId xmlns:a16="http://schemas.microsoft.com/office/drawing/2014/main" id="{068AAFB4-FE0E-41EB-BDAB-E3A8C8CF7CAB}"/>
              </a:ext>
            </a:extLst>
          </p:cNvPr>
          <p:cNvPicPr>
            <a:picLocks noChangeAspect="1"/>
          </p:cNvPicPr>
          <p:nvPr/>
        </p:nvPicPr>
        <p:blipFill>
          <a:blip r:embed="rId2"/>
          <a:stretch>
            <a:fillRect/>
          </a:stretch>
        </p:blipFill>
        <p:spPr>
          <a:xfrm>
            <a:off x="2561283" y="4152185"/>
            <a:ext cx="6564838" cy="1598886"/>
          </a:xfrm>
          <a:prstGeom prst="rect">
            <a:avLst/>
          </a:prstGeom>
        </p:spPr>
      </p:pic>
      <p:sp>
        <p:nvSpPr>
          <p:cNvPr id="5" name="Rectangle 4">
            <a:extLst>
              <a:ext uri="{FF2B5EF4-FFF2-40B4-BE49-F238E27FC236}">
                <a16:creationId xmlns:a16="http://schemas.microsoft.com/office/drawing/2014/main" id="{C923BB8A-44E3-4649-B4E0-81CBF3A2C185}"/>
              </a:ext>
            </a:extLst>
          </p:cNvPr>
          <p:cNvSpPr/>
          <p:nvPr/>
        </p:nvSpPr>
        <p:spPr>
          <a:xfrm>
            <a:off x="742556" y="6062398"/>
            <a:ext cx="5451600" cy="400110"/>
          </a:xfrm>
          <a:prstGeom prst="rect">
            <a:avLst/>
          </a:prstGeom>
        </p:spPr>
        <p:txBody>
          <a:bodyPr wrap="square">
            <a:spAutoFit/>
          </a:bodyPr>
          <a:lstStyle/>
          <a:p>
            <a:r>
              <a:rPr lang="en-US" sz="2000" dirty="0">
                <a:highlight>
                  <a:srgbClr val="808080"/>
                </a:highlight>
              </a:rPr>
              <a:t>Note: The first item has index 0.</a:t>
            </a:r>
            <a:endParaRPr lang="en-PH" sz="2000" dirty="0">
              <a:highlight>
                <a:srgbClr val="808080"/>
              </a:highlight>
            </a:endParaRPr>
          </a:p>
        </p:txBody>
      </p:sp>
    </p:spTree>
    <p:extLst>
      <p:ext uri="{BB962C8B-B14F-4D97-AF65-F5344CB8AC3E}">
        <p14:creationId xmlns:p14="http://schemas.microsoft.com/office/powerpoint/2010/main" val="10694246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0F0A9-F4FD-4FF6-9C18-962C0114333B}"/>
              </a:ext>
            </a:extLst>
          </p:cNvPr>
          <p:cNvSpPr/>
          <p:nvPr/>
        </p:nvSpPr>
        <p:spPr>
          <a:xfrm>
            <a:off x="932481" y="889077"/>
            <a:ext cx="10327037" cy="3293209"/>
          </a:xfrm>
          <a:prstGeom prst="rect">
            <a:avLst/>
          </a:prstGeom>
        </p:spPr>
        <p:txBody>
          <a:bodyPr wrap="square">
            <a:spAutoFit/>
          </a:bodyPr>
          <a:lstStyle/>
          <a:p>
            <a:pPr marL="457200" indent="-457200">
              <a:buFont typeface="Wingdings" panose="05000000000000000000" pitchFamily="2" charset="2"/>
              <a:buChar char="Ø"/>
            </a:pPr>
            <a:r>
              <a:rPr lang="en-US" sz="3200" dirty="0"/>
              <a:t>Negative Indexing</a:t>
            </a:r>
          </a:p>
          <a:p>
            <a:pPr marL="457200" indent="-457200">
              <a:buFont typeface="Wingdings" panose="05000000000000000000" pitchFamily="2" charset="2"/>
              <a:buChar char="Ø"/>
            </a:pPr>
            <a:endParaRPr lang="en-US" sz="3200" dirty="0"/>
          </a:p>
          <a:p>
            <a:r>
              <a:rPr lang="en-US" sz="2400" dirty="0"/>
              <a:t>Negative indexing </a:t>
            </a:r>
            <a:r>
              <a:rPr lang="en-US" sz="2400" dirty="0">
                <a:solidFill>
                  <a:srgbClr val="FF0000"/>
                </a:solidFill>
              </a:rPr>
              <a:t>means start from the end.</a:t>
            </a:r>
          </a:p>
          <a:p>
            <a:endParaRPr lang="en-US" sz="2400" dirty="0"/>
          </a:p>
          <a:p>
            <a:r>
              <a:rPr lang="en-US" sz="2400" dirty="0">
                <a:solidFill>
                  <a:srgbClr val="FF0000"/>
                </a:solidFill>
              </a:rPr>
              <a:t>-1 </a:t>
            </a:r>
            <a:r>
              <a:rPr lang="en-US" sz="2400" dirty="0"/>
              <a:t>refers to the last item, </a:t>
            </a:r>
            <a:r>
              <a:rPr lang="en-US" sz="2400" dirty="0">
                <a:solidFill>
                  <a:srgbClr val="FF0000"/>
                </a:solidFill>
              </a:rPr>
              <a:t>-2 </a:t>
            </a:r>
            <a:r>
              <a:rPr lang="en-US" sz="2400" dirty="0"/>
              <a:t>refers to the second last item etc.</a:t>
            </a:r>
          </a:p>
          <a:p>
            <a:endParaRPr lang="en-US" sz="2400" dirty="0"/>
          </a:p>
          <a:p>
            <a:r>
              <a:rPr lang="en-US" sz="2400" dirty="0"/>
              <a:t>Example</a:t>
            </a:r>
          </a:p>
          <a:p>
            <a:r>
              <a:rPr lang="en-US" sz="2400" dirty="0"/>
              <a:t>Print the last item of the tuple:</a:t>
            </a:r>
            <a:endParaRPr lang="en-PH" sz="2400" dirty="0"/>
          </a:p>
        </p:txBody>
      </p:sp>
      <p:pic>
        <p:nvPicPr>
          <p:cNvPr id="3" name="Picture 2">
            <a:extLst>
              <a:ext uri="{FF2B5EF4-FFF2-40B4-BE49-F238E27FC236}">
                <a16:creationId xmlns:a16="http://schemas.microsoft.com/office/drawing/2014/main" id="{CB4CDC33-02DB-4B5E-8FD2-A524784A4089}"/>
              </a:ext>
            </a:extLst>
          </p:cNvPr>
          <p:cNvPicPr>
            <a:picLocks noChangeAspect="1"/>
          </p:cNvPicPr>
          <p:nvPr/>
        </p:nvPicPr>
        <p:blipFill>
          <a:blip r:embed="rId2"/>
          <a:stretch>
            <a:fillRect/>
          </a:stretch>
        </p:blipFill>
        <p:spPr>
          <a:xfrm>
            <a:off x="3194713" y="4501187"/>
            <a:ext cx="5590537" cy="1374970"/>
          </a:xfrm>
          <a:prstGeom prst="rect">
            <a:avLst/>
          </a:prstGeom>
        </p:spPr>
      </p:pic>
      <p:cxnSp>
        <p:nvCxnSpPr>
          <p:cNvPr id="5" name="Straight Arrow Connector 4">
            <a:extLst>
              <a:ext uri="{FF2B5EF4-FFF2-40B4-BE49-F238E27FC236}">
                <a16:creationId xmlns:a16="http://schemas.microsoft.com/office/drawing/2014/main" id="{D2B3216E-29FC-4E87-83E9-EE761C150C0D}"/>
              </a:ext>
            </a:extLst>
          </p:cNvPr>
          <p:cNvCxnSpPr/>
          <p:nvPr/>
        </p:nvCxnSpPr>
        <p:spPr>
          <a:xfrm flipH="1">
            <a:off x="7805530" y="3701506"/>
            <a:ext cx="861391" cy="8924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7231D9C-EB1D-4083-A268-0B166F64F9B9}"/>
              </a:ext>
            </a:extLst>
          </p:cNvPr>
          <p:cNvSpPr/>
          <p:nvPr/>
        </p:nvSpPr>
        <p:spPr>
          <a:xfrm>
            <a:off x="8666921" y="3239841"/>
            <a:ext cx="3457145" cy="461665"/>
          </a:xfrm>
          <a:prstGeom prst="rect">
            <a:avLst/>
          </a:prstGeom>
        </p:spPr>
        <p:txBody>
          <a:bodyPr wrap="square">
            <a:spAutoFit/>
          </a:bodyPr>
          <a:lstStyle/>
          <a:p>
            <a:r>
              <a:rPr lang="en-PH" sz="2400" dirty="0">
                <a:highlight>
                  <a:srgbClr val="808080"/>
                </a:highlight>
              </a:rPr>
              <a:t>end</a:t>
            </a:r>
            <a:endParaRPr lang="en-PH" sz="2400" dirty="0"/>
          </a:p>
        </p:txBody>
      </p:sp>
    </p:spTree>
    <p:extLst>
      <p:ext uri="{BB962C8B-B14F-4D97-AF65-F5344CB8AC3E}">
        <p14:creationId xmlns:p14="http://schemas.microsoft.com/office/powerpoint/2010/main" val="7220383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768E1E-3F27-48E3-B2E7-B0E64D65431D}"/>
              </a:ext>
            </a:extLst>
          </p:cNvPr>
          <p:cNvSpPr/>
          <p:nvPr/>
        </p:nvSpPr>
        <p:spPr>
          <a:xfrm>
            <a:off x="1017722" y="628233"/>
            <a:ext cx="10141058" cy="2431435"/>
          </a:xfrm>
          <a:prstGeom prst="rect">
            <a:avLst/>
          </a:prstGeom>
        </p:spPr>
        <p:txBody>
          <a:bodyPr wrap="square">
            <a:spAutoFit/>
          </a:bodyPr>
          <a:lstStyle/>
          <a:p>
            <a:pPr marL="457200" indent="-457200">
              <a:buFont typeface="Wingdings" panose="05000000000000000000" pitchFamily="2" charset="2"/>
              <a:buChar char="Ø"/>
            </a:pPr>
            <a:r>
              <a:rPr lang="en-US" sz="3200" dirty="0"/>
              <a:t>Range of Indexes</a:t>
            </a:r>
          </a:p>
          <a:p>
            <a:r>
              <a:rPr lang="en-US" sz="2000" dirty="0"/>
              <a:t>You can specify a range of indexes by specifying where to start and where to end the range.</a:t>
            </a:r>
          </a:p>
          <a:p>
            <a:endParaRPr lang="en-US" sz="2000" dirty="0"/>
          </a:p>
          <a:p>
            <a:r>
              <a:rPr lang="en-US" sz="2000" dirty="0"/>
              <a:t>When specifying a range, the return value will be a new tuple with the specified items.</a:t>
            </a:r>
          </a:p>
          <a:p>
            <a:endParaRPr lang="en-US" sz="2000" dirty="0"/>
          </a:p>
          <a:p>
            <a:r>
              <a:rPr lang="en-US" sz="2000" dirty="0"/>
              <a:t>Example</a:t>
            </a:r>
          </a:p>
          <a:p>
            <a:r>
              <a:rPr lang="en-US" sz="2000" dirty="0"/>
              <a:t>Return the third, fourth, and fifth item:</a:t>
            </a:r>
            <a:endParaRPr lang="en-PH" sz="2000" dirty="0"/>
          </a:p>
        </p:txBody>
      </p:sp>
      <p:pic>
        <p:nvPicPr>
          <p:cNvPr id="3" name="Picture 2">
            <a:extLst>
              <a:ext uri="{FF2B5EF4-FFF2-40B4-BE49-F238E27FC236}">
                <a16:creationId xmlns:a16="http://schemas.microsoft.com/office/drawing/2014/main" id="{DFD25674-BF11-40FF-82B0-4CEE935164B7}"/>
              </a:ext>
            </a:extLst>
          </p:cNvPr>
          <p:cNvPicPr>
            <a:picLocks noChangeAspect="1"/>
          </p:cNvPicPr>
          <p:nvPr/>
        </p:nvPicPr>
        <p:blipFill>
          <a:blip r:embed="rId2"/>
          <a:stretch>
            <a:fillRect/>
          </a:stretch>
        </p:blipFill>
        <p:spPr>
          <a:xfrm>
            <a:off x="1475267" y="3429000"/>
            <a:ext cx="9241466" cy="1273663"/>
          </a:xfrm>
          <a:prstGeom prst="rect">
            <a:avLst/>
          </a:prstGeom>
        </p:spPr>
      </p:pic>
      <p:sp>
        <p:nvSpPr>
          <p:cNvPr id="5" name="Rectangle 4">
            <a:extLst>
              <a:ext uri="{FF2B5EF4-FFF2-40B4-BE49-F238E27FC236}">
                <a16:creationId xmlns:a16="http://schemas.microsoft.com/office/drawing/2014/main" id="{0B5EF7CA-4A41-4573-8C12-765352F7CFAC}"/>
              </a:ext>
            </a:extLst>
          </p:cNvPr>
          <p:cNvSpPr/>
          <p:nvPr/>
        </p:nvSpPr>
        <p:spPr>
          <a:xfrm>
            <a:off x="1017722" y="5214104"/>
            <a:ext cx="10141057" cy="1015663"/>
          </a:xfrm>
          <a:prstGeom prst="rect">
            <a:avLst/>
          </a:prstGeom>
        </p:spPr>
        <p:txBody>
          <a:bodyPr wrap="square">
            <a:spAutoFit/>
          </a:bodyPr>
          <a:lstStyle/>
          <a:p>
            <a:r>
              <a:rPr lang="en-US" sz="2000" dirty="0">
                <a:highlight>
                  <a:srgbClr val="808080"/>
                </a:highlight>
              </a:rPr>
              <a:t>Note: The search will start at index 2 (included) and end at index 5 (not included).</a:t>
            </a:r>
          </a:p>
          <a:p>
            <a:endParaRPr lang="en-US" sz="2000" dirty="0">
              <a:highlight>
                <a:srgbClr val="808080"/>
              </a:highlight>
            </a:endParaRPr>
          </a:p>
          <a:p>
            <a:r>
              <a:rPr lang="en-US" sz="2000" dirty="0">
                <a:highlight>
                  <a:srgbClr val="808080"/>
                </a:highlight>
              </a:rPr>
              <a:t>Remember that the first item has index 0.</a:t>
            </a:r>
            <a:endParaRPr lang="en-PH" sz="2000" dirty="0">
              <a:highlight>
                <a:srgbClr val="808080"/>
              </a:highlight>
            </a:endParaRPr>
          </a:p>
        </p:txBody>
      </p:sp>
    </p:spTree>
    <p:extLst>
      <p:ext uri="{BB962C8B-B14F-4D97-AF65-F5344CB8AC3E}">
        <p14:creationId xmlns:p14="http://schemas.microsoft.com/office/powerpoint/2010/main" val="20299466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04814-FFA4-4508-B8B5-12CAB8450A52}"/>
              </a:ext>
            </a:extLst>
          </p:cNvPr>
          <p:cNvSpPr/>
          <p:nvPr/>
        </p:nvSpPr>
        <p:spPr>
          <a:xfrm>
            <a:off x="1064217" y="630047"/>
            <a:ext cx="10156556" cy="1323439"/>
          </a:xfrm>
          <a:prstGeom prst="rect">
            <a:avLst/>
          </a:prstGeom>
        </p:spPr>
        <p:txBody>
          <a:bodyPr wrap="square">
            <a:spAutoFit/>
          </a:bodyPr>
          <a:lstStyle/>
          <a:p>
            <a:r>
              <a:rPr lang="en-US" sz="2000" dirty="0"/>
              <a:t>By leaving out the start value, the range will start at the first item:</a:t>
            </a:r>
          </a:p>
          <a:p>
            <a:endParaRPr lang="en-US" sz="2000" dirty="0"/>
          </a:p>
          <a:p>
            <a:r>
              <a:rPr lang="en-US" sz="2000" dirty="0"/>
              <a:t>Example</a:t>
            </a:r>
          </a:p>
          <a:p>
            <a:r>
              <a:rPr lang="en-US" sz="2000" dirty="0"/>
              <a:t>This example returns the items from the beginning to, but NOT included, “dog":</a:t>
            </a:r>
            <a:endParaRPr lang="en-PH" sz="2000" dirty="0"/>
          </a:p>
        </p:txBody>
      </p:sp>
      <p:pic>
        <p:nvPicPr>
          <p:cNvPr id="3" name="Picture 2">
            <a:extLst>
              <a:ext uri="{FF2B5EF4-FFF2-40B4-BE49-F238E27FC236}">
                <a16:creationId xmlns:a16="http://schemas.microsoft.com/office/drawing/2014/main" id="{56B275F0-804D-4675-A68F-B6016B4D8B63}"/>
              </a:ext>
            </a:extLst>
          </p:cNvPr>
          <p:cNvPicPr>
            <a:picLocks noChangeAspect="1"/>
          </p:cNvPicPr>
          <p:nvPr/>
        </p:nvPicPr>
        <p:blipFill>
          <a:blip r:embed="rId2"/>
          <a:stretch>
            <a:fillRect/>
          </a:stretch>
        </p:blipFill>
        <p:spPr>
          <a:xfrm>
            <a:off x="1529166" y="2225333"/>
            <a:ext cx="8183135" cy="1104390"/>
          </a:xfrm>
          <a:prstGeom prst="rect">
            <a:avLst/>
          </a:prstGeom>
        </p:spPr>
      </p:pic>
      <p:sp>
        <p:nvSpPr>
          <p:cNvPr id="4" name="Rectangle 3">
            <a:extLst>
              <a:ext uri="{FF2B5EF4-FFF2-40B4-BE49-F238E27FC236}">
                <a16:creationId xmlns:a16="http://schemas.microsoft.com/office/drawing/2014/main" id="{961C1BA2-A580-4241-B0B3-C642FAF4B80B}"/>
              </a:ext>
            </a:extLst>
          </p:cNvPr>
          <p:cNvSpPr/>
          <p:nvPr/>
        </p:nvSpPr>
        <p:spPr>
          <a:xfrm>
            <a:off x="1064217" y="3701610"/>
            <a:ext cx="10383895" cy="1323439"/>
          </a:xfrm>
          <a:prstGeom prst="rect">
            <a:avLst/>
          </a:prstGeom>
        </p:spPr>
        <p:txBody>
          <a:bodyPr wrap="square">
            <a:spAutoFit/>
          </a:bodyPr>
          <a:lstStyle/>
          <a:p>
            <a:r>
              <a:rPr lang="en-US" sz="2000" dirty="0"/>
              <a:t>By leaving out the end value, the range will go on to the end of the list:</a:t>
            </a:r>
          </a:p>
          <a:p>
            <a:endParaRPr lang="en-US" sz="2000" dirty="0"/>
          </a:p>
          <a:p>
            <a:r>
              <a:rPr lang="en-US" sz="2000" dirty="0"/>
              <a:t>Example</a:t>
            </a:r>
          </a:p>
          <a:p>
            <a:r>
              <a:rPr lang="en-US" sz="2000" dirty="0"/>
              <a:t>This example returns the items from "cherry" and to the end:</a:t>
            </a:r>
            <a:endParaRPr lang="en-PH" sz="2000" dirty="0"/>
          </a:p>
        </p:txBody>
      </p:sp>
      <p:pic>
        <p:nvPicPr>
          <p:cNvPr id="5" name="Picture 4">
            <a:extLst>
              <a:ext uri="{FF2B5EF4-FFF2-40B4-BE49-F238E27FC236}">
                <a16:creationId xmlns:a16="http://schemas.microsoft.com/office/drawing/2014/main" id="{250A7618-5B6F-40CB-893D-9C4AA93E6351}"/>
              </a:ext>
            </a:extLst>
          </p:cNvPr>
          <p:cNvPicPr>
            <a:picLocks noChangeAspect="1"/>
          </p:cNvPicPr>
          <p:nvPr/>
        </p:nvPicPr>
        <p:blipFill>
          <a:blip r:embed="rId3"/>
          <a:stretch>
            <a:fillRect/>
          </a:stretch>
        </p:blipFill>
        <p:spPr>
          <a:xfrm>
            <a:off x="1529165" y="5396936"/>
            <a:ext cx="8183135" cy="1073172"/>
          </a:xfrm>
          <a:prstGeom prst="rect">
            <a:avLst/>
          </a:prstGeom>
        </p:spPr>
      </p:pic>
    </p:spTree>
    <p:extLst>
      <p:ext uri="{BB962C8B-B14F-4D97-AF65-F5344CB8AC3E}">
        <p14:creationId xmlns:p14="http://schemas.microsoft.com/office/powerpoint/2010/main" val="2774001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BA3697-F0F1-4BCF-87D5-E61CD9CD56FC}"/>
              </a:ext>
            </a:extLst>
          </p:cNvPr>
          <p:cNvSpPr/>
          <p:nvPr/>
        </p:nvSpPr>
        <p:spPr>
          <a:xfrm>
            <a:off x="862738" y="786016"/>
            <a:ext cx="10404529" cy="2923877"/>
          </a:xfrm>
          <a:prstGeom prst="rect">
            <a:avLst/>
          </a:prstGeom>
        </p:spPr>
        <p:txBody>
          <a:bodyPr wrap="square">
            <a:spAutoFit/>
          </a:bodyPr>
          <a:lstStyle/>
          <a:p>
            <a:pPr marL="285750" indent="-285750">
              <a:buFont typeface="Wingdings" panose="05000000000000000000" pitchFamily="2" charset="2"/>
              <a:buChar char="Ø"/>
            </a:pPr>
            <a:r>
              <a:rPr lang="en-US" sz="3200" dirty="0"/>
              <a:t>Range of Negative Indexes</a:t>
            </a:r>
          </a:p>
          <a:p>
            <a:pPr marL="285750" indent="-285750">
              <a:buFont typeface="Wingdings" panose="05000000000000000000" pitchFamily="2" charset="2"/>
              <a:buChar char="Ø"/>
            </a:pPr>
            <a:endParaRPr lang="en-US" sz="3200" dirty="0"/>
          </a:p>
          <a:p>
            <a:r>
              <a:rPr lang="en-US" sz="2400" dirty="0"/>
              <a:t>Specify negative indexes if you want to start the search from the end of the tuple:</a:t>
            </a:r>
          </a:p>
          <a:p>
            <a:endParaRPr lang="en-US" sz="2400" dirty="0"/>
          </a:p>
          <a:p>
            <a:r>
              <a:rPr lang="en-US" sz="2400" dirty="0"/>
              <a:t>Example</a:t>
            </a:r>
          </a:p>
          <a:p>
            <a:r>
              <a:rPr lang="en-US" sz="2400" dirty="0"/>
              <a:t>This example returns the items </a:t>
            </a:r>
            <a:r>
              <a:rPr lang="en-US" sz="2400" dirty="0">
                <a:solidFill>
                  <a:srgbClr val="FF0000"/>
                </a:solidFill>
              </a:rPr>
              <a:t>from index -4 (included) to index -1 (excluded)</a:t>
            </a:r>
            <a:endParaRPr lang="en-PH" sz="2400" dirty="0">
              <a:solidFill>
                <a:srgbClr val="FF0000"/>
              </a:solidFill>
            </a:endParaRPr>
          </a:p>
        </p:txBody>
      </p:sp>
      <p:pic>
        <p:nvPicPr>
          <p:cNvPr id="3" name="Picture 2">
            <a:extLst>
              <a:ext uri="{FF2B5EF4-FFF2-40B4-BE49-F238E27FC236}">
                <a16:creationId xmlns:a16="http://schemas.microsoft.com/office/drawing/2014/main" id="{3D1CD643-620C-444C-9CA3-4D679D999E7A}"/>
              </a:ext>
            </a:extLst>
          </p:cNvPr>
          <p:cNvPicPr>
            <a:picLocks noChangeAspect="1"/>
          </p:cNvPicPr>
          <p:nvPr/>
        </p:nvPicPr>
        <p:blipFill>
          <a:blip r:embed="rId2"/>
          <a:stretch>
            <a:fillRect/>
          </a:stretch>
        </p:blipFill>
        <p:spPr>
          <a:xfrm>
            <a:off x="1638116" y="4200041"/>
            <a:ext cx="8915767" cy="1604755"/>
          </a:xfrm>
          <a:prstGeom prst="rect">
            <a:avLst/>
          </a:prstGeom>
        </p:spPr>
      </p:pic>
      <p:sp>
        <p:nvSpPr>
          <p:cNvPr id="5" name="Oval 4">
            <a:extLst>
              <a:ext uri="{FF2B5EF4-FFF2-40B4-BE49-F238E27FC236}">
                <a16:creationId xmlns:a16="http://schemas.microsoft.com/office/drawing/2014/main" id="{E4A5EBD5-3ED2-41B7-AA85-0E4390E03E26}"/>
              </a:ext>
            </a:extLst>
          </p:cNvPr>
          <p:cNvSpPr/>
          <p:nvPr/>
        </p:nvSpPr>
        <p:spPr>
          <a:xfrm>
            <a:off x="5380382" y="4054267"/>
            <a:ext cx="2981739" cy="10743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1829807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02606-ED98-4107-B42B-8B6B63EA0CA9}"/>
              </a:ext>
            </a:extLst>
          </p:cNvPr>
          <p:cNvSpPr/>
          <p:nvPr/>
        </p:nvSpPr>
        <p:spPr>
          <a:xfrm>
            <a:off x="831742" y="661044"/>
            <a:ext cx="10327037" cy="2554545"/>
          </a:xfrm>
          <a:prstGeom prst="rect">
            <a:avLst/>
          </a:prstGeom>
        </p:spPr>
        <p:txBody>
          <a:bodyPr wrap="square">
            <a:spAutoFit/>
          </a:bodyPr>
          <a:lstStyle/>
          <a:p>
            <a:pPr marL="457200" indent="-457200">
              <a:buFont typeface="Wingdings" panose="05000000000000000000" pitchFamily="2" charset="2"/>
              <a:buChar char="Ø"/>
            </a:pPr>
            <a:r>
              <a:rPr lang="en-US" sz="3200" dirty="0"/>
              <a:t>Check if Item Exists</a:t>
            </a:r>
          </a:p>
          <a:p>
            <a:pPr marL="457200" indent="-457200">
              <a:buFont typeface="Wingdings" panose="05000000000000000000" pitchFamily="2" charset="2"/>
              <a:buChar char="Ø"/>
            </a:pPr>
            <a:endParaRPr lang="en-US" sz="3200" dirty="0"/>
          </a:p>
          <a:p>
            <a:r>
              <a:rPr lang="en-US" sz="2400" dirty="0"/>
              <a:t>To determine if a specified item is present in a tuple use the in keyword:</a:t>
            </a:r>
          </a:p>
          <a:p>
            <a:endParaRPr lang="en-US" sz="2400" dirty="0"/>
          </a:p>
          <a:p>
            <a:r>
              <a:rPr lang="en-US" sz="2400" dirty="0"/>
              <a:t>Example</a:t>
            </a:r>
          </a:p>
          <a:p>
            <a:r>
              <a:rPr lang="en-US" sz="2400" dirty="0"/>
              <a:t>Check if “tiger" is present in the tuple:</a:t>
            </a:r>
            <a:endParaRPr lang="en-PH" dirty="0"/>
          </a:p>
        </p:txBody>
      </p:sp>
      <p:pic>
        <p:nvPicPr>
          <p:cNvPr id="3" name="Picture 2">
            <a:extLst>
              <a:ext uri="{FF2B5EF4-FFF2-40B4-BE49-F238E27FC236}">
                <a16:creationId xmlns:a16="http://schemas.microsoft.com/office/drawing/2014/main" id="{F754E319-C54A-40AC-A38E-575C29A46202}"/>
              </a:ext>
            </a:extLst>
          </p:cNvPr>
          <p:cNvPicPr>
            <a:picLocks noChangeAspect="1"/>
          </p:cNvPicPr>
          <p:nvPr/>
        </p:nvPicPr>
        <p:blipFill>
          <a:blip r:embed="rId2"/>
          <a:stretch>
            <a:fillRect/>
          </a:stretch>
        </p:blipFill>
        <p:spPr>
          <a:xfrm>
            <a:off x="2093509" y="3782483"/>
            <a:ext cx="8004982" cy="1982886"/>
          </a:xfrm>
          <a:prstGeom prst="rect">
            <a:avLst/>
          </a:prstGeom>
        </p:spPr>
      </p:pic>
    </p:spTree>
    <p:extLst>
      <p:ext uri="{BB962C8B-B14F-4D97-AF65-F5344CB8AC3E}">
        <p14:creationId xmlns:p14="http://schemas.microsoft.com/office/powerpoint/2010/main" val="28341919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E5AF09-D2D4-4369-A67D-A2E71613042E}"/>
              </a:ext>
            </a:extLst>
          </p:cNvPr>
          <p:cNvSpPr/>
          <p:nvPr/>
        </p:nvSpPr>
        <p:spPr>
          <a:xfrm>
            <a:off x="798163" y="1454085"/>
            <a:ext cx="4984057" cy="646331"/>
          </a:xfrm>
          <a:prstGeom prst="rect">
            <a:avLst/>
          </a:prstGeom>
        </p:spPr>
        <p:txBody>
          <a:bodyPr wrap="none">
            <a:spAutoFit/>
          </a:bodyPr>
          <a:lstStyle/>
          <a:p>
            <a:r>
              <a:rPr lang="en-PH" sz="3600" b="1" dirty="0"/>
              <a:t>Python - Update Tuples</a:t>
            </a:r>
          </a:p>
        </p:txBody>
      </p:sp>
      <p:sp>
        <p:nvSpPr>
          <p:cNvPr id="3" name="Rectangle 2">
            <a:extLst>
              <a:ext uri="{FF2B5EF4-FFF2-40B4-BE49-F238E27FC236}">
                <a16:creationId xmlns:a16="http://schemas.microsoft.com/office/drawing/2014/main" id="{C4A370CC-4B00-47CB-A6F6-2DF71EB86400}"/>
              </a:ext>
            </a:extLst>
          </p:cNvPr>
          <p:cNvSpPr/>
          <p:nvPr/>
        </p:nvSpPr>
        <p:spPr>
          <a:xfrm>
            <a:off x="798163" y="2644170"/>
            <a:ext cx="8345837" cy="1569660"/>
          </a:xfrm>
          <a:prstGeom prst="rect">
            <a:avLst/>
          </a:prstGeom>
        </p:spPr>
        <p:txBody>
          <a:bodyPr wrap="square">
            <a:spAutoFit/>
          </a:bodyPr>
          <a:lstStyle/>
          <a:p>
            <a:r>
              <a:rPr lang="en-US" sz="2400" dirty="0"/>
              <a:t>Tuples are unchangeable, meaning that you cannot change, add, or remove items once the tuple is created.</a:t>
            </a:r>
          </a:p>
          <a:p>
            <a:endParaRPr lang="en-US" sz="2400" dirty="0"/>
          </a:p>
          <a:p>
            <a:r>
              <a:rPr lang="en-US" sz="2400" dirty="0"/>
              <a:t>But there are some workarounds.</a:t>
            </a:r>
            <a:endParaRPr lang="en-PH" sz="2400" dirty="0"/>
          </a:p>
        </p:txBody>
      </p:sp>
    </p:spTree>
    <p:extLst>
      <p:ext uri="{BB962C8B-B14F-4D97-AF65-F5344CB8AC3E}">
        <p14:creationId xmlns:p14="http://schemas.microsoft.com/office/powerpoint/2010/main" val="8708125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6CD1D0-589D-4C48-963D-4B1C940700A5}"/>
              </a:ext>
            </a:extLst>
          </p:cNvPr>
          <p:cNvSpPr/>
          <p:nvPr/>
        </p:nvSpPr>
        <p:spPr>
          <a:xfrm>
            <a:off x="816243" y="585523"/>
            <a:ext cx="10296041" cy="3539430"/>
          </a:xfrm>
          <a:prstGeom prst="rect">
            <a:avLst/>
          </a:prstGeom>
        </p:spPr>
        <p:txBody>
          <a:bodyPr wrap="square">
            <a:spAutoFit/>
          </a:bodyPr>
          <a:lstStyle/>
          <a:p>
            <a:pPr marL="342900" indent="-342900">
              <a:buFont typeface="Wingdings" panose="05000000000000000000" pitchFamily="2" charset="2"/>
              <a:buChar char="Ø"/>
            </a:pPr>
            <a:r>
              <a:rPr lang="en-US" sz="3200" dirty="0"/>
              <a:t>Change Tuple Values</a:t>
            </a:r>
          </a:p>
          <a:p>
            <a:pPr marL="342900" indent="-342900">
              <a:buFont typeface="Wingdings" panose="05000000000000000000" pitchFamily="2" charset="2"/>
              <a:buChar char="Ø"/>
            </a:pPr>
            <a:endParaRPr lang="en-US" sz="3200" dirty="0"/>
          </a:p>
          <a:p>
            <a:r>
              <a:rPr lang="en-US" sz="2000" dirty="0"/>
              <a:t>Once a tuple is created, you cannot change its values. Tuples are unchangeable, or immutable as it also is called.</a:t>
            </a:r>
          </a:p>
          <a:p>
            <a:endParaRPr lang="en-US" sz="2000" dirty="0"/>
          </a:p>
          <a:p>
            <a:r>
              <a:rPr lang="en-US" sz="2000" dirty="0"/>
              <a:t>But there is a workaround. You can convert the tuple into a list, change the list, and convert the list back into a tuple.</a:t>
            </a:r>
          </a:p>
          <a:p>
            <a:endParaRPr lang="en-US" sz="2000" dirty="0"/>
          </a:p>
          <a:p>
            <a:r>
              <a:rPr lang="en-US" sz="2000" dirty="0"/>
              <a:t>Example</a:t>
            </a:r>
          </a:p>
          <a:p>
            <a:r>
              <a:rPr lang="en-US" sz="2000" dirty="0"/>
              <a:t>Convert the tuple into a list to be able to change it:</a:t>
            </a:r>
            <a:endParaRPr lang="en-PH" sz="2400" dirty="0"/>
          </a:p>
        </p:txBody>
      </p:sp>
      <p:pic>
        <p:nvPicPr>
          <p:cNvPr id="3" name="Picture 2">
            <a:extLst>
              <a:ext uri="{FF2B5EF4-FFF2-40B4-BE49-F238E27FC236}">
                <a16:creationId xmlns:a16="http://schemas.microsoft.com/office/drawing/2014/main" id="{B8BAB3DC-E93E-4787-99F8-68B34496D4E8}"/>
              </a:ext>
            </a:extLst>
          </p:cNvPr>
          <p:cNvPicPr>
            <a:picLocks noChangeAspect="1"/>
          </p:cNvPicPr>
          <p:nvPr/>
        </p:nvPicPr>
        <p:blipFill>
          <a:blip r:embed="rId2"/>
          <a:stretch>
            <a:fillRect/>
          </a:stretch>
        </p:blipFill>
        <p:spPr>
          <a:xfrm>
            <a:off x="2804737" y="4327439"/>
            <a:ext cx="6582525" cy="1805249"/>
          </a:xfrm>
          <a:prstGeom prst="rect">
            <a:avLst/>
          </a:prstGeom>
        </p:spPr>
      </p:pic>
    </p:spTree>
    <p:extLst>
      <p:ext uri="{BB962C8B-B14F-4D97-AF65-F5344CB8AC3E}">
        <p14:creationId xmlns:p14="http://schemas.microsoft.com/office/powerpoint/2010/main" val="162762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70948A-40CF-41F2-907A-6FA3B45D8817}"/>
              </a:ext>
            </a:extLst>
          </p:cNvPr>
          <p:cNvSpPr/>
          <p:nvPr/>
        </p:nvSpPr>
        <p:spPr>
          <a:xfrm>
            <a:off x="692258" y="598550"/>
            <a:ext cx="10575010" cy="2616101"/>
          </a:xfrm>
          <a:prstGeom prst="rect">
            <a:avLst/>
          </a:prstGeom>
        </p:spPr>
        <p:txBody>
          <a:bodyPr wrap="square">
            <a:spAutoFit/>
          </a:bodyPr>
          <a:lstStyle/>
          <a:p>
            <a:pPr marL="285750" indent="-285750">
              <a:buFont typeface="Wingdings" panose="05000000000000000000" pitchFamily="2" charset="2"/>
              <a:buChar char="Ø"/>
            </a:pPr>
            <a:r>
              <a:rPr lang="en-US" sz="3200" dirty="0"/>
              <a:t>Add Items</a:t>
            </a:r>
          </a:p>
          <a:p>
            <a:pPr marL="285750" indent="-285750">
              <a:buFont typeface="Wingdings" panose="05000000000000000000" pitchFamily="2" charset="2"/>
              <a:buChar char="Ø"/>
            </a:pPr>
            <a:endParaRPr lang="en-US" sz="3200" dirty="0"/>
          </a:p>
          <a:p>
            <a:r>
              <a:rPr lang="en-US" sz="2000" dirty="0"/>
              <a:t>Since tuples are immutable, they do not have a build-in append() method, but there are other ways to add items to a tuple.</a:t>
            </a:r>
          </a:p>
          <a:p>
            <a:endParaRPr lang="en-US" sz="2000" dirty="0"/>
          </a:p>
          <a:p>
            <a:r>
              <a:rPr lang="en-US" sz="2000" dirty="0"/>
              <a:t>1. Convert into a list: Just like the workaround for changing a tuple, you can convert it into a list, add your item(s), and convert it back into a tuple.</a:t>
            </a:r>
            <a:endParaRPr lang="en-PH" sz="2000" dirty="0"/>
          </a:p>
        </p:txBody>
      </p:sp>
      <p:sp>
        <p:nvSpPr>
          <p:cNvPr id="3" name="Rectangle 2">
            <a:extLst>
              <a:ext uri="{FF2B5EF4-FFF2-40B4-BE49-F238E27FC236}">
                <a16:creationId xmlns:a16="http://schemas.microsoft.com/office/drawing/2014/main" id="{DE4E907B-752E-4F3D-B3C5-1C076DD693EE}"/>
              </a:ext>
            </a:extLst>
          </p:cNvPr>
          <p:cNvSpPr/>
          <p:nvPr/>
        </p:nvSpPr>
        <p:spPr>
          <a:xfrm>
            <a:off x="692259" y="3321278"/>
            <a:ext cx="10575009" cy="707886"/>
          </a:xfrm>
          <a:prstGeom prst="rect">
            <a:avLst/>
          </a:prstGeom>
        </p:spPr>
        <p:txBody>
          <a:bodyPr wrap="square">
            <a:spAutoFit/>
          </a:bodyPr>
          <a:lstStyle/>
          <a:p>
            <a:r>
              <a:rPr lang="en-US" sz="2000" dirty="0"/>
              <a:t>Example</a:t>
            </a:r>
          </a:p>
          <a:p>
            <a:r>
              <a:rPr lang="en-US" sz="2000" dirty="0"/>
              <a:t>Convert the tuple into a list, add “cat", and convert it back into a tuple:</a:t>
            </a:r>
            <a:endParaRPr lang="en-PH" sz="2000" dirty="0"/>
          </a:p>
        </p:txBody>
      </p:sp>
      <p:pic>
        <p:nvPicPr>
          <p:cNvPr id="4" name="Picture 3">
            <a:extLst>
              <a:ext uri="{FF2B5EF4-FFF2-40B4-BE49-F238E27FC236}">
                <a16:creationId xmlns:a16="http://schemas.microsoft.com/office/drawing/2014/main" id="{C1FCE4C1-8460-4C56-99BE-652DF0D36ABF}"/>
              </a:ext>
            </a:extLst>
          </p:cNvPr>
          <p:cNvPicPr>
            <a:picLocks noChangeAspect="1"/>
          </p:cNvPicPr>
          <p:nvPr/>
        </p:nvPicPr>
        <p:blipFill>
          <a:blip r:embed="rId2"/>
          <a:stretch>
            <a:fillRect/>
          </a:stretch>
        </p:blipFill>
        <p:spPr>
          <a:xfrm>
            <a:off x="3308903" y="4135792"/>
            <a:ext cx="5341715" cy="2123658"/>
          </a:xfrm>
          <a:prstGeom prst="rect">
            <a:avLst/>
          </a:prstGeom>
        </p:spPr>
      </p:pic>
    </p:spTree>
    <p:extLst>
      <p:ext uri="{BB962C8B-B14F-4D97-AF65-F5344CB8AC3E}">
        <p14:creationId xmlns:p14="http://schemas.microsoft.com/office/powerpoint/2010/main" val="15558075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4F4DB7-70AE-4018-B53A-6B81845A4E3F}"/>
              </a:ext>
            </a:extLst>
          </p:cNvPr>
          <p:cNvSpPr/>
          <p:nvPr/>
        </p:nvSpPr>
        <p:spPr>
          <a:xfrm>
            <a:off x="738753" y="507046"/>
            <a:ext cx="10791986" cy="2308324"/>
          </a:xfrm>
          <a:prstGeom prst="rect">
            <a:avLst/>
          </a:prstGeom>
        </p:spPr>
        <p:txBody>
          <a:bodyPr wrap="square">
            <a:spAutoFit/>
          </a:bodyPr>
          <a:lstStyle/>
          <a:p>
            <a:r>
              <a:rPr lang="en-US" sz="2400" dirty="0"/>
              <a:t>2. </a:t>
            </a:r>
            <a:r>
              <a:rPr lang="en-US" sz="2400" b="1" dirty="0"/>
              <a:t>Add tuple to a tuple</a:t>
            </a:r>
            <a:r>
              <a:rPr lang="en-US" sz="2400" dirty="0"/>
              <a:t>. You are allowed to add tuples to tuples, so if you want to add one item, (or many), create a new tuple with the item(s), and add it to the existing tuple:</a:t>
            </a:r>
          </a:p>
          <a:p>
            <a:endParaRPr lang="en-US" sz="2400" dirty="0"/>
          </a:p>
          <a:p>
            <a:r>
              <a:rPr lang="en-US" sz="2400" dirty="0"/>
              <a:t>Example</a:t>
            </a:r>
          </a:p>
          <a:p>
            <a:r>
              <a:rPr lang="en-US" sz="2400" dirty="0"/>
              <a:t>Create a new tuple with the value "orange", and add that tuple:</a:t>
            </a:r>
            <a:endParaRPr lang="en-PH" sz="2400" dirty="0"/>
          </a:p>
        </p:txBody>
      </p:sp>
      <p:pic>
        <p:nvPicPr>
          <p:cNvPr id="3" name="Picture 2">
            <a:extLst>
              <a:ext uri="{FF2B5EF4-FFF2-40B4-BE49-F238E27FC236}">
                <a16:creationId xmlns:a16="http://schemas.microsoft.com/office/drawing/2014/main" id="{63C4AC1E-E5A1-4CC4-8531-E7D502DC4965}"/>
              </a:ext>
            </a:extLst>
          </p:cNvPr>
          <p:cNvPicPr>
            <a:picLocks noChangeAspect="1"/>
          </p:cNvPicPr>
          <p:nvPr/>
        </p:nvPicPr>
        <p:blipFill>
          <a:blip r:embed="rId2"/>
          <a:stretch>
            <a:fillRect/>
          </a:stretch>
        </p:blipFill>
        <p:spPr>
          <a:xfrm>
            <a:off x="3407852" y="3091970"/>
            <a:ext cx="5453788" cy="1901321"/>
          </a:xfrm>
          <a:prstGeom prst="rect">
            <a:avLst/>
          </a:prstGeom>
        </p:spPr>
      </p:pic>
      <p:sp>
        <p:nvSpPr>
          <p:cNvPr id="4" name="Rectangle 3">
            <a:extLst>
              <a:ext uri="{FF2B5EF4-FFF2-40B4-BE49-F238E27FC236}">
                <a16:creationId xmlns:a16="http://schemas.microsoft.com/office/drawing/2014/main" id="{24DA6524-F8EA-44D3-9FB9-788D2926111B}"/>
              </a:ext>
            </a:extLst>
          </p:cNvPr>
          <p:cNvSpPr/>
          <p:nvPr/>
        </p:nvSpPr>
        <p:spPr>
          <a:xfrm>
            <a:off x="738753" y="5264850"/>
            <a:ext cx="10791986" cy="707886"/>
          </a:xfrm>
          <a:prstGeom prst="rect">
            <a:avLst/>
          </a:prstGeom>
        </p:spPr>
        <p:txBody>
          <a:bodyPr wrap="square">
            <a:spAutoFit/>
          </a:bodyPr>
          <a:lstStyle/>
          <a:p>
            <a:r>
              <a:rPr lang="en-US" sz="2000" dirty="0">
                <a:highlight>
                  <a:srgbClr val="808080"/>
                </a:highlight>
              </a:rPr>
              <a:t>Note: When creating a tuple with only one item, remember to include a comma after the item, otherwise it will not be identified as a tuple.</a:t>
            </a:r>
            <a:endParaRPr lang="en-PH" sz="2000" dirty="0">
              <a:highlight>
                <a:srgbClr val="808080"/>
              </a:highlight>
            </a:endParaRPr>
          </a:p>
        </p:txBody>
      </p:sp>
    </p:spTree>
    <p:extLst>
      <p:ext uri="{BB962C8B-B14F-4D97-AF65-F5344CB8AC3E}">
        <p14:creationId xmlns:p14="http://schemas.microsoft.com/office/powerpoint/2010/main" val="344490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D3BEAB-13B8-4915-B991-F6305680F573}"/>
              </a:ext>
            </a:extLst>
          </p:cNvPr>
          <p:cNvSpPr/>
          <p:nvPr/>
        </p:nvSpPr>
        <p:spPr>
          <a:xfrm>
            <a:off x="1220309" y="789000"/>
            <a:ext cx="8642174" cy="584775"/>
          </a:xfrm>
          <a:prstGeom prst="rect">
            <a:avLst/>
          </a:prstGeom>
        </p:spPr>
        <p:txBody>
          <a:bodyPr wrap="none">
            <a:spAutoFit/>
          </a:bodyPr>
          <a:lstStyle/>
          <a:p>
            <a:pPr marL="457200" indent="-457200">
              <a:buFont typeface="Wingdings" panose="05000000000000000000" pitchFamily="2" charset="2"/>
              <a:buChar char="Ø"/>
            </a:pPr>
            <a:r>
              <a:rPr lang="fr-FR" sz="3200" b="1" dirty="0">
                <a:latin typeface="Segoe UI" panose="020B0502040204020203" pitchFamily="34" charset="0"/>
              </a:rPr>
              <a:t>Python Variables - </a:t>
            </a:r>
            <a:r>
              <a:rPr lang="fr-FR" sz="3200" b="1" dirty="0" err="1">
                <a:latin typeface="Segoe UI" panose="020B0502040204020203" pitchFamily="34" charset="0"/>
              </a:rPr>
              <a:t>Assign</a:t>
            </a:r>
            <a:r>
              <a:rPr lang="fr-FR" sz="3200" b="1" dirty="0">
                <a:latin typeface="Segoe UI" panose="020B0502040204020203" pitchFamily="34" charset="0"/>
              </a:rPr>
              <a:t> Multiple Values</a:t>
            </a:r>
            <a:endParaRPr lang="fr-FR" sz="3200" b="1" i="0" dirty="0">
              <a:effectLst/>
              <a:latin typeface="Segoe UI" panose="020B0502040204020203" pitchFamily="34" charset="0"/>
            </a:endParaRPr>
          </a:p>
        </p:txBody>
      </p:sp>
      <p:sp>
        <p:nvSpPr>
          <p:cNvPr id="3" name="TextBox 2">
            <a:extLst>
              <a:ext uri="{FF2B5EF4-FFF2-40B4-BE49-F238E27FC236}">
                <a16:creationId xmlns:a16="http://schemas.microsoft.com/office/drawing/2014/main" id="{FC48B429-A554-42A4-B789-398740133722}"/>
              </a:ext>
            </a:extLst>
          </p:cNvPr>
          <p:cNvSpPr txBox="1"/>
          <p:nvPr/>
        </p:nvSpPr>
        <p:spPr>
          <a:xfrm>
            <a:off x="1220309" y="1761067"/>
            <a:ext cx="3185770" cy="2031325"/>
          </a:xfrm>
          <a:prstGeom prst="rect">
            <a:avLst/>
          </a:prstGeom>
          <a:noFill/>
        </p:spPr>
        <p:txBody>
          <a:bodyPr wrap="square" rtlCol="0">
            <a:spAutoFit/>
          </a:bodyPr>
          <a:lstStyle/>
          <a:p>
            <a:r>
              <a:rPr lang="en-US" sz="2400" dirty="0"/>
              <a:t>Many Values to Multiple Variables</a:t>
            </a:r>
          </a:p>
          <a:p>
            <a:endParaRPr lang="en-US" sz="2400" dirty="0"/>
          </a:p>
          <a:p>
            <a:r>
              <a:rPr lang="en-US" dirty="0"/>
              <a:t>Python allows you to assign values to multiple variables in one line:</a:t>
            </a:r>
          </a:p>
        </p:txBody>
      </p:sp>
      <p:pic>
        <p:nvPicPr>
          <p:cNvPr id="5" name="Picture 4">
            <a:extLst>
              <a:ext uri="{FF2B5EF4-FFF2-40B4-BE49-F238E27FC236}">
                <a16:creationId xmlns:a16="http://schemas.microsoft.com/office/drawing/2014/main" id="{E6E50683-1D94-4E8B-8618-206B0F7575FB}"/>
              </a:ext>
            </a:extLst>
          </p:cNvPr>
          <p:cNvPicPr>
            <a:picLocks noChangeAspect="1"/>
          </p:cNvPicPr>
          <p:nvPr/>
        </p:nvPicPr>
        <p:blipFill>
          <a:blip r:embed="rId2"/>
          <a:stretch>
            <a:fillRect/>
          </a:stretch>
        </p:blipFill>
        <p:spPr>
          <a:xfrm>
            <a:off x="1281539" y="3933461"/>
            <a:ext cx="2991267" cy="1657581"/>
          </a:xfrm>
          <a:prstGeom prst="rect">
            <a:avLst/>
          </a:prstGeom>
        </p:spPr>
      </p:pic>
      <p:sp>
        <p:nvSpPr>
          <p:cNvPr id="6" name="Rectangle 5">
            <a:extLst>
              <a:ext uri="{FF2B5EF4-FFF2-40B4-BE49-F238E27FC236}">
                <a16:creationId xmlns:a16="http://schemas.microsoft.com/office/drawing/2014/main" id="{5BA6BD73-0972-4DD8-B788-504E8EBE7DB9}"/>
              </a:ext>
            </a:extLst>
          </p:cNvPr>
          <p:cNvSpPr/>
          <p:nvPr/>
        </p:nvSpPr>
        <p:spPr>
          <a:xfrm>
            <a:off x="4858511" y="1710268"/>
            <a:ext cx="2610986" cy="2308324"/>
          </a:xfrm>
          <a:prstGeom prst="rect">
            <a:avLst/>
          </a:prstGeom>
        </p:spPr>
        <p:txBody>
          <a:bodyPr wrap="square">
            <a:spAutoFit/>
          </a:bodyPr>
          <a:lstStyle/>
          <a:p>
            <a:r>
              <a:rPr lang="en-US" sz="2400" dirty="0">
                <a:latin typeface="Segoe UI" panose="020B0502040204020203" pitchFamily="34" charset="0"/>
              </a:rPr>
              <a:t>One Value to Multiple Variables</a:t>
            </a:r>
          </a:p>
          <a:p>
            <a:endParaRPr lang="en-US" sz="2400" dirty="0">
              <a:latin typeface="Segoe UI" panose="020B0502040204020203" pitchFamily="34" charset="0"/>
            </a:endParaRPr>
          </a:p>
          <a:p>
            <a:r>
              <a:rPr lang="en-US" dirty="0"/>
              <a:t>And you can assign the </a:t>
            </a:r>
            <a:r>
              <a:rPr lang="en-US" i="1" dirty="0"/>
              <a:t>same</a:t>
            </a:r>
            <a:r>
              <a:rPr lang="en-US" dirty="0"/>
              <a:t> value to multiple variables in one line:</a:t>
            </a:r>
            <a:endParaRPr lang="en-US" b="0" i="0" dirty="0">
              <a:effectLst/>
            </a:endParaRPr>
          </a:p>
        </p:txBody>
      </p:sp>
      <p:pic>
        <p:nvPicPr>
          <p:cNvPr id="7" name="Picture 6">
            <a:extLst>
              <a:ext uri="{FF2B5EF4-FFF2-40B4-BE49-F238E27FC236}">
                <a16:creationId xmlns:a16="http://schemas.microsoft.com/office/drawing/2014/main" id="{FD0FDC16-447D-48E2-B022-56F1DC6C40DB}"/>
              </a:ext>
            </a:extLst>
          </p:cNvPr>
          <p:cNvPicPr>
            <a:picLocks noChangeAspect="1"/>
          </p:cNvPicPr>
          <p:nvPr/>
        </p:nvPicPr>
        <p:blipFill>
          <a:blip r:embed="rId3"/>
          <a:stretch>
            <a:fillRect/>
          </a:stretch>
        </p:blipFill>
        <p:spPr>
          <a:xfrm>
            <a:off x="5292004" y="4343163"/>
            <a:ext cx="1905266" cy="1486107"/>
          </a:xfrm>
          <a:prstGeom prst="rect">
            <a:avLst/>
          </a:prstGeom>
        </p:spPr>
      </p:pic>
      <p:sp>
        <p:nvSpPr>
          <p:cNvPr id="8" name="Rectangle 7">
            <a:extLst>
              <a:ext uri="{FF2B5EF4-FFF2-40B4-BE49-F238E27FC236}">
                <a16:creationId xmlns:a16="http://schemas.microsoft.com/office/drawing/2014/main" id="{70125C43-7633-4F0F-AB44-634EE0FEC2D1}"/>
              </a:ext>
            </a:extLst>
          </p:cNvPr>
          <p:cNvSpPr/>
          <p:nvPr/>
        </p:nvSpPr>
        <p:spPr>
          <a:xfrm>
            <a:off x="7919193" y="1717470"/>
            <a:ext cx="3657600" cy="1938992"/>
          </a:xfrm>
          <a:prstGeom prst="rect">
            <a:avLst/>
          </a:prstGeom>
        </p:spPr>
        <p:txBody>
          <a:bodyPr wrap="square">
            <a:spAutoFit/>
          </a:bodyPr>
          <a:lstStyle/>
          <a:p>
            <a:r>
              <a:rPr lang="en-US" sz="2400" dirty="0">
                <a:latin typeface="Segoe UI" panose="020B0502040204020203" pitchFamily="34" charset="0"/>
              </a:rPr>
              <a:t>Unpack a Collection</a:t>
            </a:r>
          </a:p>
          <a:p>
            <a:endParaRPr lang="en-US" sz="2400" dirty="0">
              <a:latin typeface="Segoe UI" panose="020B0502040204020203" pitchFamily="34" charset="0"/>
            </a:endParaRPr>
          </a:p>
          <a:p>
            <a:r>
              <a:rPr lang="en-US" dirty="0"/>
              <a:t>If you have a collection of values in a list, tuple etc. Python allows you to extract the values into variables. This is called </a:t>
            </a:r>
            <a:r>
              <a:rPr lang="en-US" i="1" dirty="0"/>
              <a:t>unpacking</a:t>
            </a:r>
            <a:r>
              <a:rPr lang="en-US" dirty="0"/>
              <a:t>.</a:t>
            </a:r>
            <a:endParaRPr lang="en-US" b="0" i="0" dirty="0">
              <a:effectLst/>
            </a:endParaRPr>
          </a:p>
        </p:txBody>
      </p:sp>
      <p:pic>
        <p:nvPicPr>
          <p:cNvPr id="9" name="Picture 8">
            <a:extLst>
              <a:ext uri="{FF2B5EF4-FFF2-40B4-BE49-F238E27FC236}">
                <a16:creationId xmlns:a16="http://schemas.microsoft.com/office/drawing/2014/main" id="{B89238AE-EBEC-4627-9D73-25377D5F9B11}"/>
              </a:ext>
            </a:extLst>
          </p:cNvPr>
          <p:cNvPicPr>
            <a:picLocks noChangeAspect="1"/>
          </p:cNvPicPr>
          <p:nvPr/>
        </p:nvPicPr>
        <p:blipFill>
          <a:blip r:embed="rId4"/>
          <a:stretch>
            <a:fillRect/>
          </a:stretch>
        </p:blipFill>
        <p:spPr>
          <a:xfrm>
            <a:off x="8450952" y="4000157"/>
            <a:ext cx="2896004" cy="1838582"/>
          </a:xfrm>
          <a:prstGeom prst="rect">
            <a:avLst/>
          </a:prstGeom>
        </p:spPr>
      </p:pic>
      <p:sp>
        <p:nvSpPr>
          <p:cNvPr id="10" name="Rectangle 9">
            <a:extLst>
              <a:ext uri="{FF2B5EF4-FFF2-40B4-BE49-F238E27FC236}">
                <a16:creationId xmlns:a16="http://schemas.microsoft.com/office/drawing/2014/main" id="{A141ADF9-625F-441C-976B-9F99705511D4}"/>
              </a:ext>
            </a:extLst>
          </p:cNvPr>
          <p:cNvSpPr/>
          <p:nvPr/>
        </p:nvSpPr>
        <p:spPr>
          <a:xfrm>
            <a:off x="1123475" y="1698347"/>
            <a:ext cx="3307394"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28E3C333-55FC-4C44-813A-D4271CF7A755}"/>
              </a:ext>
            </a:extLst>
          </p:cNvPr>
          <p:cNvSpPr/>
          <p:nvPr/>
        </p:nvSpPr>
        <p:spPr>
          <a:xfrm>
            <a:off x="4781023" y="1698346"/>
            <a:ext cx="2932475"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a:extLst>
              <a:ext uri="{FF2B5EF4-FFF2-40B4-BE49-F238E27FC236}">
                <a16:creationId xmlns:a16="http://schemas.microsoft.com/office/drawing/2014/main" id="{77337102-6737-45C9-BDD5-A29801914893}"/>
              </a:ext>
            </a:extLst>
          </p:cNvPr>
          <p:cNvSpPr/>
          <p:nvPr/>
        </p:nvSpPr>
        <p:spPr>
          <a:xfrm>
            <a:off x="7897139" y="1698345"/>
            <a:ext cx="3679654" cy="4334933"/>
          </a:xfrm>
          <a:prstGeom prst="rect">
            <a:avLst/>
          </a:pr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0864660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0E1D3D-40C5-467D-8E7D-958C5FB64A7C}"/>
              </a:ext>
            </a:extLst>
          </p:cNvPr>
          <p:cNvSpPr/>
          <p:nvPr/>
        </p:nvSpPr>
        <p:spPr>
          <a:xfrm>
            <a:off x="831741" y="618490"/>
            <a:ext cx="10280543" cy="3231654"/>
          </a:xfrm>
          <a:prstGeom prst="rect">
            <a:avLst/>
          </a:prstGeom>
        </p:spPr>
        <p:txBody>
          <a:bodyPr wrap="square">
            <a:spAutoFit/>
          </a:bodyPr>
          <a:lstStyle/>
          <a:p>
            <a:pPr marL="457200" indent="-457200">
              <a:buFont typeface="Wingdings" panose="05000000000000000000" pitchFamily="2" charset="2"/>
              <a:buChar char="Ø"/>
            </a:pPr>
            <a:r>
              <a:rPr lang="en-US" sz="3200" dirty="0"/>
              <a:t>Remove Items</a:t>
            </a:r>
          </a:p>
          <a:p>
            <a:pPr marL="457200" indent="-457200">
              <a:buFont typeface="Wingdings" panose="05000000000000000000" pitchFamily="2" charset="2"/>
              <a:buChar char="Ø"/>
            </a:pPr>
            <a:endParaRPr lang="en-US" sz="3200" dirty="0"/>
          </a:p>
          <a:p>
            <a:r>
              <a:rPr lang="en-US" sz="2000" dirty="0">
                <a:highlight>
                  <a:srgbClr val="808080"/>
                </a:highlight>
              </a:rPr>
              <a:t>Note: You cannot remove items in a tuple.</a:t>
            </a:r>
          </a:p>
          <a:p>
            <a:endParaRPr lang="en-US" sz="2000" dirty="0"/>
          </a:p>
          <a:p>
            <a:r>
              <a:rPr lang="en-US" sz="2000" dirty="0"/>
              <a:t>Tuples are unchangeable, so you cannot remove items from it, but you can use the same workaround as we used for changing and adding tuple items:</a:t>
            </a:r>
          </a:p>
          <a:p>
            <a:endParaRPr lang="en-US" sz="2000" dirty="0"/>
          </a:p>
          <a:p>
            <a:r>
              <a:rPr lang="en-US" sz="2000" dirty="0"/>
              <a:t>Example</a:t>
            </a:r>
          </a:p>
          <a:p>
            <a:r>
              <a:rPr lang="en-US" sz="2000" dirty="0"/>
              <a:t>Convert the tuple into a list, remove "apple", and convert it back into a tuple:</a:t>
            </a:r>
            <a:endParaRPr lang="en-PH" sz="2000" dirty="0"/>
          </a:p>
        </p:txBody>
      </p:sp>
      <p:pic>
        <p:nvPicPr>
          <p:cNvPr id="3" name="Picture 2">
            <a:extLst>
              <a:ext uri="{FF2B5EF4-FFF2-40B4-BE49-F238E27FC236}">
                <a16:creationId xmlns:a16="http://schemas.microsoft.com/office/drawing/2014/main" id="{1D7FECD6-C1E2-473D-A521-3F5E0C1E5788}"/>
              </a:ext>
            </a:extLst>
          </p:cNvPr>
          <p:cNvPicPr>
            <a:picLocks noChangeAspect="1"/>
          </p:cNvPicPr>
          <p:nvPr/>
        </p:nvPicPr>
        <p:blipFill>
          <a:blip r:embed="rId2"/>
          <a:stretch>
            <a:fillRect/>
          </a:stretch>
        </p:blipFill>
        <p:spPr>
          <a:xfrm>
            <a:off x="3725636" y="3974131"/>
            <a:ext cx="4740728" cy="2410315"/>
          </a:xfrm>
          <a:prstGeom prst="rect">
            <a:avLst/>
          </a:prstGeom>
        </p:spPr>
      </p:pic>
    </p:spTree>
    <p:extLst>
      <p:ext uri="{BB962C8B-B14F-4D97-AF65-F5344CB8AC3E}">
        <p14:creationId xmlns:p14="http://schemas.microsoft.com/office/powerpoint/2010/main" val="17302325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EEC4D9-D6F8-42C4-8D96-AC22B0134676}"/>
              </a:ext>
            </a:extLst>
          </p:cNvPr>
          <p:cNvSpPr/>
          <p:nvPr/>
        </p:nvSpPr>
        <p:spPr>
          <a:xfrm>
            <a:off x="1141709" y="953541"/>
            <a:ext cx="10203050" cy="1569660"/>
          </a:xfrm>
          <a:prstGeom prst="rect">
            <a:avLst/>
          </a:prstGeom>
        </p:spPr>
        <p:txBody>
          <a:bodyPr wrap="square">
            <a:spAutoFit/>
          </a:bodyPr>
          <a:lstStyle/>
          <a:p>
            <a:r>
              <a:rPr lang="en-US" sz="2400" dirty="0"/>
              <a:t>Or you can delete the tuple completely:</a:t>
            </a:r>
          </a:p>
          <a:p>
            <a:endParaRPr lang="en-US" sz="2400" dirty="0"/>
          </a:p>
          <a:p>
            <a:r>
              <a:rPr lang="en-US" sz="2400" dirty="0"/>
              <a:t>Example</a:t>
            </a:r>
          </a:p>
          <a:p>
            <a:r>
              <a:rPr lang="en-US" sz="2400" dirty="0"/>
              <a:t>The </a:t>
            </a:r>
            <a:r>
              <a:rPr lang="en-US" sz="2400" dirty="0">
                <a:solidFill>
                  <a:srgbClr val="FF0000"/>
                </a:solidFill>
              </a:rPr>
              <a:t>del</a:t>
            </a:r>
            <a:r>
              <a:rPr lang="en-US" sz="2400" dirty="0"/>
              <a:t> keyword can delete the tuple completely:</a:t>
            </a:r>
            <a:endParaRPr lang="en-PH" sz="2400" dirty="0"/>
          </a:p>
        </p:txBody>
      </p:sp>
      <p:sp>
        <p:nvSpPr>
          <p:cNvPr id="3" name="Rectangle 2">
            <a:extLst>
              <a:ext uri="{FF2B5EF4-FFF2-40B4-BE49-F238E27FC236}">
                <a16:creationId xmlns:a16="http://schemas.microsoft.com/office/drawing/2014/main" id="{8A068F58-F5BF-4E84-A772-1EDC503990E5}"/>
              </a:ext>
            </a:extLst>
          </p:cNvPr>
          <p:cNvSpPr/>
          <p:nvPr/>
        </p:nvSpPr>
        <p:spPr>
          <a:xfrm>
            <a:off x="2784529" y="3429000"/>
            <a:ext cx="6096000" cy="2246769"/>
          </a:xfrm>
          <a:prstGeom prst="rect">
            <a:avLst/>
          </a:prstGeom>
          <a:ln>
            <a:solidFill>
              <a:schemeClr val="tx1">
                <a:lumMod val="65000"/>
              </a:schemeClr>
            </a:solidFill>
          </a:ln>
        </p:spPr>
        <p:txBody>
          <a:bodyPr>
            <a:spAutoFit/>
          </a:bodyPr>
          <a:lstStyle/>
          <a:p>
            <a:r>
              <a:rPr lang="en-US" sz="2800" dirty="0" err="1">
                <a:highlight>
                  <a:srgbClr val="808080"/>
                </a:highlight>
              </a:rPr>
              <a:t>thistuple</a:t>
            </a:r>
            <a:r>
              <a:rPr lang="en-US" sz="2800" dirty="0">
                <a:highlight>
                  <a:srgbClr val="808080"/>
                </a:highlight>
              </a:rPr>
              <a:t> = ("apple", "banana", "cherry")</a:t>
            </a:r>
          </a:p>
          <a:p>
            <a:r>
              <a:rPr lang="en-US" sz="2800" dirty="0">
                <a:highlight>
                  <a:srgbClr val="808080"/>
                </a:highlight>
              </a:rPr>
              <a:t>del </a:t>
            </a:r>
            <a:r>
              <a:rPr lang="en-US" sz="2800" dirty="0" err="1">
                <a:highlight>
                  <a:srgbClr val="808080"/>
                </a:highlight>
              </a:rPr>
              <a:t>thistuple</a:t>
            </a:r>
            <a:endParaRPr lang="en-US" sz="2800" dirty="0">
              <a:highlight>
                <a:srgbClr val="808080"/>
              </a:highlight>
            </a:endParaRPr>
          </a:p>
          <a:p>
            <a:r>
              <a:rPr lang="en-US" sz="2800" dirty="0">
                <a:highlight>
                  <a:srgbClr val="808080"/>
                </a:highlight>
              </a:rPr>
              <a:t>print(</a:t>
            </a:r>
            <a:r>
              <a:rPr lang="en-US" sz="2800" dirty="0" err="1">
                <a:highlight>
                  <a:srgbClr val="808080"/>
                </a:highlight>
              </a:rPr>
              <a:t>thistuple</a:t>
            </a:r>
            <a:r>
              <a:rPr lang="en-US" sz="2800" dirty="0">
                <a:highlight>
                  <a:srgbClr val="808080"/>
                </a:highlight>
              </a:rPr>
              <a:t>) #this will raise an error because the tuple no longer exists</a:t>
            </a:r>
            <a:endParaRPr lang="en-PH" sz="2800" dirty="0">
              <a:highlight>
                <a:srgbClr val="808080"/>
              </a:highlight>
            </a:endParaRPr>
          </a:p>
        </p:txBody>
      </p:sp>
    </p:spTree>
    <p:extLst>
      <p:ext uri="{BB962C8B-B14F-4D97-AF65-F5344CB8AC3E}">
        <p14:creationId xmlns:p14="http://schemas.microsoft.com/office/powerpoint/2010/main" val="12401170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0C7A4-A1B5-429B-B150-55742230AADC}"/>
              </a:ext>
            </a:extLst>
          </p:cNvPr>
          <p:cNvSpPr/>
          <p:nvPr/>
        </p:nvSpPr>
        <p:spPr>
          <a:xfrm>
            <a:off x="867108" y="764606"/>
            <a:ext cx="4533613" cy="584775"/>
          </a:xfrm>
          <a:prstGeom prst="rect">
            <a:avLst/>
          </a:prstGeom>
        </p:spPr>
        <p:txBody>
          <a:bodyPr wrap="none">
            <a:spAutoFit/>
          </a:bodyPr>
          <a:lstStyle/>
          <a:p>
            <a:r>
              <a:rPr lang="en-PH" sz="3200" b="1" dirty="0"/>
              <a:t>Python - Unpack Tuples</a:t>
            </a:r>
          </a:p>
        </p:txBody>
      </p:sp>
      <p:sp>
        <p:nvSpPr>
          <p:cNvPr id="3" name="Rectangle 2">
            <a:extLst>
              <a:ext uri="{FF2B5EF4-FFF2-40B4-BE49-F238E27FC236}">
                <a16:creationId xmlns:a16="http://schemas.microsoft.com/office/drawing/2014/main" id="{E5906EE3-8BB7-43DD-A3DF-B58835CFA1BC}"/>
              </a:ext>
            </a:extLst>
          </p:cNvPr>
          <p:cNvSpPr/>
          <p:nvPr/>
        </p:nvSpPr>
        <p:spPr>
          <a:xfrm>
            <a:off x="867108" y="1823417"/>
            <a:ext cx="6096000" cy="2492990"/>
          </a:xfrm>
          <a:prstGeom prst="rect">
            <a:avLst/>
          </a:prstGeom>
        </p:spPr>
        <p:txBody>
          <a:bodyPr>
            <a:spAutoFit/>
          </a:bodyPr>
          <a:lstStyle/>
          <a:p>
            <a:pPr marL="457200" indent="-457200">
              <a:buFont typeface="Wingdings" panose="05000000000000000000" pitchFamily="2" charset="2"/>
              <a:buChar char="Ø"/>
            </a:pPr>
            <a:r>
              <a:rPr lang="en-US" sz="2800" dirty="0"/>
              <a:t>Unpacking a Tuple</a:t>
            </a:r>
          </a:p>
          <a:p>
            <a:pPr marL="457200" indent="-457200">
              <a:buFont typeface="Wingdings" panose="05000000000000000000" pitchFamily="2" charset="2"/>
              <a:buChar char="Ø"/>
            </a:pPr>
            <a:endParaRPr lang="en-US" sz="2800" dirty="0"/>
          </a:p>
          <a:p>
            <a:r>
              <a:rPr lang="en-US" sz="2000" dirty="0"/>
              <a:t>When we create a tuple, we normally assign values to it. This is called "packing" a tuple:</a:t>
            </a:r>
          </a:p>
          <a:p>
            <a:endParaRPr lang="en-US" sz="2000" dirty="0"/>
          </a:p>
          <a:p>
            <a:r>
              <a:rPr lang="en-US" sz="2000" dirty="0"/>
              <a:t>Example</a:t>
            </a:r>
          </a:p>
          <a:p>
            <a:r>
              <a:rPr lang="en-US" sz="2000" dirty="0"/>
              <a:t>Packing a tuple:</a:t>
            </a:r>
            <a:endParaRPr lang="en-PH" dirty="0"/>
          </a:p>
        </p:txBody>
      </p:sp>
      <p:pic>
        <p:nvPicPr>
          <p:cNvPr id="4" name="Picture 3">
            <a:extLst>
              <a:ext uri="{FF2B5EF4-FFF2-40B4-BE49-F238E27FC236}">
                <a16:creationId xmlns:a16="http://schemas.microsoft.com/office/drawing/2014/main" id="{86985E94-78D1-4336-B520-7DC7157642C7}"/>
              </a:ext>
            </a:extLst>
          </p:cNvPr>
          <p:cNvPicPr>
            <a:picLocks noChangeAspect="1"/>
          </p:cNvPicPr>
          <p:nvPr/>
        </p:nvPicPr>
        <p:blipFill>
          <a:blip r:embed="rId2"/>
          <a:stretch>
            <a:fillRect/>
          </a:stretch>
        </p:blipFill>
        <p:spPr>
          <a:xfrm>
            <a:off x="5078540" y="3978004"/>
            <a:ext cx="5697905" cy="2115390"/>
          </a:xfrm>
          <a:prstGeom prst="rect">
            <a:avLst/>
          </a:prstGeom>
        </p:spPr>
      </p:pic>
    </p:spTree>
    <p:extLst>
      <p:ext uri="{BB962C8B-B14F-4D97-AF65-F5344CB8AC3E}">
        <p14:creationId xmlns:p14="http://schemas.microsoft.com/office/powerpoint/2010/main" val="38086205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77307-FD3D-4326-B177-609F1C90C2F8}"/>
              </a:ext>
            </a:extLst>
          </p:cNvPr>
          <p:cNvSpPr/>
          <p:nvPr/>
        </p:nvSpPr>
        <p:spPr>
          <a:xfrm>
            <a:off x="816243" y="877034"/>
            <a:ext cx="10094563" cy="1938992"/>
          </a:xfrm>
          <a:prstGeom prst="rect">
            <a:avLst/>
          </a:prstGeom>
        </p:spPr>
        <p:txBody>
          <a:bodyPr wrap="square">
            <a:spAutoFit/>
          </a:bodyPr>
          <a:lstStyle/>
          <a:p>
            <a:r>
              <a:rPr lang="en-US" sz="2400" dirty="0"/>
              <a:t>But, in Python, we are also allowed to extract the values back into variables. This is called "unpacking":</a:t>
            </a:r>
          </a:p>
          <a:p>
            <a:endParaRPr lang="en-US" sz="2400" dirty="0"/>
          </a:p>
          <a:p>
            <a:r>
              <a:rPr lang="en-US" sz="2400" dirty="0"/>
              <a:t>Example</a:t>
            </a:r>
          </a:p>
          <a:p>
            <a:r>
              <a:rPr lang="en-US" sz="2400" dirty="0"/>
              <a:t>Unpacking a tuple:</a:t>
            </a:r>
            <a:endParaRPr lang="en-PH" dirty="0"/>
          </a:p>
        </p:txBody>
      </p:sp>
      <p:pic>
        <p:nvPicPr>
          <p:cNvPr id="3" name="Picture 2">
            <a:extLst>
              <a:ext uri="{FF2B5EF4-FFF2-40B4-BE49-F238E27FC236}">
                <a16:creationId xmlns:a16="http://schemas.microsoft.com/office/drawing/2014/main" id="{692BB802-67D9-4A18-9C87-C8F26E114ABD}"/>
              </a:ext>
            </a:extLst>
          </p:cNvPr>
          <p:cNvPicPr>
            <a:picLocks noChangeAspect="1"/>
          </p:cNvPicPr>
          <p:nvPr/>
        </p:nvPicPr>
        <p:blipFill>
          <a:blip r:embed="rId2"/>
          <a:stretch>
            <a:fillRect/>
          </a:stretch>
        </p:blipFill>
        <p:spPr>
          <a:xfrm>
            <a:off x="2727821" y="2931332"/>
            <a:ext cx="6736358" cy="2221286"/>
          </a:xfrm>
          <a:prstGeom prst="rect">
            <a:avLst/>
          </a:prstGeom>
        </p:spPr>
      </p:pic>
      <p:sp>
        <p:nvSpPr>
          <p:cNvPr id="4" name="Rectangle 3">
            <a:extLst>
              <a:ext uri="{FF2B5EF4-FFF2-40B4-BE49-F238E27FC236}">
                <a16:creationId xmlns:a16="http://schemas.microsoft.com/office/drawing/2014/main" id="{20355B59-8FCB-46A5-8D92-DD670932E24D}"/>
              </a:ext>
            </a:extLst>
          </p:cNvPr>
          <p:cNvSpPr/>
          <p:nvPr/>
        </p:nvSpPr>
        <p:spPr>
          <a:xfrm>
            <a:off x="899138" y="5473134"/>
            <a:ext cx="10011667" cy="707886"/>
          </a:xfrm>
          <a:prstGeom prst="rect">
            <a:avLst/>
          </a:prstGeom>
        </p:spPr>
        <p:txBody>
          <a:bodyPr wrap="square">
            <a:spAutoFit/>
          </a:bodyPr>
          <a:lstStyle/>
          <a:p>
            <a:r>
              <a:rPr lang="en-US" sz="2000" dirty="0">
                <a:highlight>
                  <a:srgbClr val="808080"/>
                </a:highlight>
              </a:rPr>
              <a:t>Note: The number of variables must match the number of values in the tuple, if not, you must use an asterisk to collect the remaining values as a list.</a:t>
            </a:r>
            <a:endParaRPr lang="en-PH" sz="2000" dirty="0">
              <a:highlight>
                <a:srgbClr val="808080"/>
              </a:highlight>
            </a:endParaRPr>
          </a:p>
        </p:txBody>
      </p:sp>
    </p:spTree>
    <p:extLst>
      <p:ext uri="{BB962C8B-B14F-4D97-AF65-F5344CB8AC3E}">
        <p14:creationId xmlns:p14="http://schemas.microsoft.com/office/powerpoint/2010/main" val="33332951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BC7C9A-6818-40BE-AABE-EE64342394F1}"/>
              </a:ext>
            </a:extLst>
          </p:cNvPr>
          <p:cNvSpPr/>
          <p:nvPr/>
        </p:nvSpPr>
        <p:spPr>
          <a:xfrm>
            <a:off x="1265695" y="801514"/>
            <a:ext cx="9986074" cy="2616101"/>
          </a:xfrm>
          <a:prstGeom prst="rect">
            <a:avLst/>
          </a:prstGeom>
        </p:spPr>
        <p:txBody>
          <a:bodyPr wrap="square">
            <a:spAutoFit/>
          </a:bodyPr>
          <a:lstStyle/>
          <a:p>
            <a:pPr marL="342900" indent="-342900">
              <a:buFont typeface="Wingdings" panose="05000000000000000000" pitchFamily="2" charset="2"/>
              <a:buChar char="Ø"/>
            </a:pPr>
            <a:r>
              <a:rPr lang="en-US" sz="3200" dirty="0"/>
              <a:t>Using Asterisk</a:t>
            </a:r>
            <a:r>
              <a:rPr lang="en-US" sz="3200" dirty="0">
                <a:solidFill>
                  <a:srgbClr val="FF0000"/>
                </a:solidFill>
              </a:rPr>
              <a:t>*</a:t>
            </a:r>
          </a:p>
          <a:p>
            <a:pPr marL="342900" indent="-342900">
              <a:buFont typeface="Wingdings" panose="05000000000000000000" pitchFamily="2" charset="2"/>
              <a:buChar char="Ø"/>
            </a:pPr>
            <a:endParaRPr lang="en-US" sz="3200" dirty="0">
              <a:solidFill>
                <a:srgbClr val="FF0000"/>
              </a:solidFill>
            </a:endParaRPr>
          </a:p>
          <a:p>
            <a:r>
              <a:rPr lang="en-US" sz="2000" dirty="0"/>
              <a:t>If the number of variables is less than the number of values, you can add an </a:t>
            </a:r>
            <a:r>
              <a:rPr lang="en-US" sz="2000" dirty="0">
                <a:solidFill>
                  <a:srgbClr val="FF0000"/>
                </a:solidFill>
              </a:rPr>
              <a:t>*</a:t>
            </a:r>
            <a:r>
              <a:rPr lang="en-US" sz="2000" dirty="0"/>
              <a:t> to the variable name and the values will be assigned to the variable as a list:</a:t>
            </a:r>
          </a:p>
          <a:p>
            <a:endParaRPr lang="en-US" sz="2000" dirty="0"/>
          </a:p>
          <a:p>
            <a:r>
              <a:rPr lang="en-US" sz="2000" dirty="0"/>
              <a:t>Example</a:t>
            </a:r>
          </a:p>
          <a:p>
            <a:r>
              <a:rPr lang="en-US" sz="2000" dirty="0"/>
              <a:t>Assign the rest of the values as a list called "red":</a:t>
            </a:r>
            <a:endParaRPr lang="en-PH" dirty="0"/>
          </a:p>
        </p:txBody>
      </p:sp>
      <p:pic>
        <p:nvPicPr>
          <p:cNvPr id="4" name="Picture 3">
            <a:extLst>
              <a:ext uri="{FF2B5EF4-FFF2-40B4-BE49-F238E27FC236}">
                <a16:creationId xmlns:a16="http://schemas.microsoft.com/office/drawing/2014/main" id="{A0EF43DC-8BC2-4B4B-BA75-83069DD65449}"/>
              </a:ext>
            </a:extLst>
          </p:cNvPr>
          <p:cNvPicPr>
            <a:picLocks noChangeAspect="1"/>
          </p:cNvPicPr>
          <p:nvPr/>
        </p:nvPicPr>
        <p:blipFill>
          <a:blip r:embed="rId2"/>
          <a:stretch>
            <a:fillRect/>
          </a:stretch>
        </p:blipFill>
        <p:spPr>
          <a:xfrm>
            <a:off x="2645035" y="3585180"/>
            <a:ext cx="7614844" cy="2899303"/>
          </a:xfrm>
          <a:prstGeom prst="rect">
            <a:avLst/>
          </a:prstGeom>
        </p:spPr>
      </p:pic>
    </p:spTree>
    <p:extLst>
      <p:ext uri="{BB962C8B-B14F-4D97-AF65-F5344CB8AC3E}">
        <p14:creationId xmlns:p14="http://schemas.microsoft.com/office/powerpoint/2010/main" val="2275504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1F20B3-EC25-4961-A5C0-1E85DB1EE34B}"/>
              </a:ext>
            </a:extLst>
          </p:cNvPr>
          <p:cNvSpPr/>
          <p:nvPr/>
        </p:nvSpPr>
        <p:spPr>
          <a:xfrm>
            <a:off x="1126209" y="831525"/>
            <a:ext cx="10296041" cy="2308324"/>
          </a:xfrm>
          <a:prstGeom prst="rect">
            <a:avLst/>
          </a:prstGeom>
        </p:spPr>
        <p:txBody>
          <a:bodyPr wrap="square">
            <a:spAutoFit/>
          </a:bodyPr>
          <a:lstStyle/>
          <a:p>
            <a:r>
              <a:rPr lang="en-US" sz="2400" dirty="0"/>
              <a:t>If the asterisk is added to another variable name than the last, Python will assign values to the variable until the number of values left matches the number of variables left.</a:t>
            </a:r>
          </a:p>
          <a:p>
            <a:endParaRPr lang="en-US" sz="2400" dirty="0"/>
          </a:p>
          <a:p>
            <a:r>
              <a:rPr lang="en-US" sz="2400" dirty="0"/>
              <a:t>Example</a:t>
            </a:r>
          </a:p>
          <a:p>
            <a:r>
              <a:rPr lang="en-US" sz="2400" dirty="0"/>
              <a:t>Add a list of values the "tropic" variable:</a:t>
            </a:r>
            <a:endParaRPr lang="en-PH" sz="2400" dirty="0"/>
          </a:p>
        </p:txBody>
      </p:sp>
      <p:pic>
        <p:nvPicPr>
          <p:cNvPr id="3" name="Picture 2">
            <a:extLst>
              <a:ext uri="{FF2B5EF4-FFF2-40B4-BE49-F238E27FC236}">
                <a16:creationId xmlns:a16="http://schemas.microsoft.com/office/drawing/2014/main" id="{419F0F32-A28B-4B29-8081-D967EF4EB4E4}"/>
              </a:ext>
            </a:extLst>
          </p:cNvPr>
          <p:cNvPicPr>
            <a:picLocks noChangeAspect="1"/>
          </p:cNvPicPr>
          <p:nvPr/>
        </p:nvPicPr>
        <p:blipFill>
          <a:blip r:embed="rId2"/>
          <a:stretch>
            <a:fillRect/>
          </a:stretch>
        </p:blipFill>
        <p:spPr>
          <a:xfrm>
            <a:off x="2767434" y="3429000"/>
            <a:ext cx="7275467" cy="2801319"/>
          </a:xfrm>
          <a:prstGeom prst="rect">
            <a:avLst/>
          </a:prstGeom>
        </p:spPr>
      </p:pic>
    </p:spTree>
    <p:extLst>
      <p:ext uri="{BB962C8B-B14F-4D97-AF65-F5344CB8AC3E}">
        <p14:creationId xmlns:p14="http://schemas.microsoft.com/office/powerpoint/2010/main" val="21177857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402CC0-3476-4615-8F11-F4280234C0CC}"/>
              </a:ext>
            </a:extLst>
          </p:cNvPr>
          <p:cNvSpPr/>
          <p:nvPr/>
        </p:nvSpPr>
        <p:spPr>
          <a:xfrm>
            <a:off x="1005235" y="873093"/>
            <a:ext cx="5073825" cy="707886"/>
          </a:xfrm>
          <a:prstGeom prst="rect">
            <a:avLst/>
          </a:prstGeom>
        </p:spPr>
        <p:txBody>
          <a:bodyPr wrap="none">
            <a:spAutoFit/>
          </a:bodyPr>
          <a:lstStyle/>
          <a:p>
            <a:r>
              <a:rPr lang="en-PH" sz="4000" b="1" dirty="0"/>
              <a:t>Python - Loop Tuples</a:t>
            </a:r>
          </a:p>
        </p:txBody>
      </p:sp>
      <p:sp>
        <p:nvSpPr>
          <p:cNvPr id="3" name="Rectangle 2">
            <a:extLst>
              <a:ext uri="{FF2B5EF4-FFF2-40B4-BE49-F238E27FC236}">
                <a16:creationId xmlns:a16="http://schemas.microsoft.com/office/drawing/2014/main" id="{1CD8EAFA-DAF2-4B5D-BEE4-E3E76A409859}"/>
              </a:ext>
            </a:extLst>
          </p:cNvPr>
          <p:cNvSpPr/>
          <p:nvPr/>
        </p:nvSpPr>
        <p:spPr>
          <a:xfrm>
            <a:off x="893734" y="2380370"/>
            <a:ext cx="3817751" cy="3231654"/>
          </a:xfrm>
          <a:prstGeom prst="rect">
            <a:avLst/>
          </a:prstGeom>
        </p:spPr>
        <p:txBody>
          <a:bodyPr wrap="square">
            <a:spAutoFit/>
          </a:bodyPr>
          <a:lstStyle/>
          <a:p>
            <a:pPr marL="285750" indent="-285750">
              <a:buFont typeface="Wingdings" panose="05000000000000000000" pitchFamily="2" charset="2"/>
              <a:buChar char="Ø"/>
            </a:pPr>
            <a:r>
              <a:rPr lang="en-US" sz="2800" dirty="0"/>
              <a:t>Loop Through a Tuple</a:t>
            </a:r>
          </a:p>
          <a:p>
            <a:pPr marL="285750" indent="-285750">
              <a:buFont typeface="Wingdings" panose="05000000000000000000" pitchFamily="2" charset="2"/>
              <a:buChar char="Ø"/>
            </a:pPr>
            <a:endParaRPr lang="en-US" sz="2800" dirty="0"/>
          </a:p>
          <a:p>
            <a:r>
              <a:rPr lang="en-US" sz="2000" dirty="0"/>
              <a:t>You can loop through the tuple items by using a for loop.</a:t>
            </a:r>
          </a:p>
          <a:p>
            <a:endParaRPr lang="en-US" sz="2000" dirty="0"/>
          </a:p>
          <a:p>
            <a:r>
              <a:rPr lang="en-US" sz="2000" dirty="0"/>
              <a:t>Example</a:t>
            </a:r>
          </a:p>
          <a:p>
            <a:r>
              <a:rPr lang="en-US" sz="2000" dirty="0"/>
              <a:t>Iterate through the items and print the values:</a:t>
            </a:r>
            <a:endParaRPr lang="en-PH" sz="2000" dirty="0"/>
          </a:p>
        </p:txBody>
      </p:sp>
      <p:pic>
        <p:nvPicPr>
          <p:cNvPr id="4" name="Picture 3">
            <a:extLst>
              <a:ext uri="{FF2B5EF4-FFF2-40B4-BE49-F238E27FC236}">
                <a16:creationId xmlns:a16="http://schemas.microsoft.com/office/drawing/2014/main" id="{21701911-6584-4F6F-AD88-13233FD14978}"/>
              </a:ext>
            </a:extLst>
          </p:cNvPr>
          <p:cNvPicPr>
            <a:picLocks noChangeAspect="1"/>
          </p:cNvPicPr>
          <p:nvPr/>
        </p:nvPicPr>
        <p:blipFill>
          <a:blip r:embed="rId2"/>
          <a:stretch>
            <a:fillRect/>
          </a:stretch>
        </p:blipFill>
        <p:spPr>
          <a:xfrm>
            <a:off x="5415357" y="2992918"/>
            <a:ext cx="5341197" cy="2006558"/>
          </a:xfrm>
          <a:prstGeom prst="rect">
            <a:avLst/>
          </a:prstGeom>
        </p:spPr>
      </p:pic>
    </p:spTree>
    <p:extLst>
      <p:ext uri="{BB962C8B-B14F-4D97-AF65-F5344CB8AC3E}">
        <p14:creationId xmlns:p14="http://schemas.microsoft.com/office/powerpoint/2010/main" val="8863634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1CFCA1-F029-4CAD-A4AC-498176F87877}"/>
              </a:ext>
            </a:extLst>
          </p:cNvPr>
          <p:cNvSpPr/>
          <p:nvPr/>
        </p:nvSpPr>
        <p:spPr>
          <a:xfrm>
            <a:off x="909233" y="710495"/>
            <a:ext cx="10513017" cy="3293209"/>
          </a:xfrm>
          <a:prstGeom prst="rect">
            <a:avLst/>
          </a:prstGeom>
        </p:spPr>
        <p:txBody>
          <a:bodyPr wrap="square">
            <a:spAutoFit/>
          </a:bodyPr>
          <a:lstStyle/>
          <a:p>
            <a:pPr marL="457200" indent="-457200">
              <a:buFont typeface="Wingdings" panose="05000000000000000000" pitchFamily="2" charset="2"/>
              <a:buChar char="Ø"/>
            </a:pPr>
            <a:r>
              <a:rPr lang="en-US" sz="3200" dirty="0"/>
              <a:t>Loop Through the Index Numbers</a:t>
            </a:r>
          </a:p>
          <a:p>
            <a:pPr marL="457200" indent="-457200">
              <a:buFont typeface="Wingdings" panose="05000000000000000000" pitchFamily="2" charset="2"/>
              <a:buChar char="Ø"/>
            </a:pPr>
            <a:endParaRPr lang="en-US" sz="3200" dirty="0"/>
          </a:p>
          <a:p>
            <a:r>
              <a:rPr lang="en-US" sz="2400" dirty="0"/>
              <a:t>You can also loop through the tuple items by referring to their index number.</a:t>
            </a:r>
          </a:p>
          <a:p>
            <a:endParaRPr lang="en-US" sz="2400" dirty="0"/>
          </a:p>
          <a:p>
            <a:r>
              <a:rPr lang="en-US" sz="2400" dirty="0"/>
              <a:t>Use the </a:t>
            </a:r>
            <a:r>
              <a:rPr lang="en-US" sz="2400" dirty="0">
                <a:solidFill>
                  <a:srgbClr val="FF0000"/>
                </a:solidFill>
              </a:rPr>
              <a:t>range() </a:t>
            </a:r>
            <a:r>
              <a:rPr lang="en-US" sz="2400" dirty="0"/>
              <a:t>and </a:t>
            </a:r>
            <a:r>
              <a:rPr lang="en-US" sz="2400" dirty="0" err="1">
                <a:solidFill>
                  <a:srgbClr val="FF0000"/>
                </a:solidFill>
              </a:rPr>
              <a:t>len</a:t>
            </a:r>
            <a:r>
              <a:rPr lang="en-US" sz="2400" dirty="0">
                <a:solidFill>
                  <a:srgbClr val="FF0000"/>
                </a:solidFill>
              </a:rPr>
              <a:t>() </a:t>
            </a:r>
            <a:r>
              <a:rPr lang="en-US" sz="2400" dirty="0"/>
              <a:t>functions to create a suitable </a:t>
            </a:r>
            <a:r>
              <a:rPr lang="en-US" sz="2400" dirty="0" err="1"/>
              <a:t>iterable</a:t>
            </a:r>
            <a:r>
              <a:rPr lang="en-US" sz="2400" dirty="0"/>
              <a:t>.</a:t>
            </a:r>
          </a:p>
          <a:p>
            <a:endParaRPr lang="en-US" sz="2400" dirty="0"/>
          </a:p>
          <a:p>
            <a:r>
              <a:rPr lang="en-US" sz="2400" dirty="0"/>
              <a:t>Example</a:t>
            </a:r>
          </a:p>
          <a:p>
            <a:r>
              <a:rPr lang="en-US" sz="2400" dirty="0"/>
              <a:t>Print all items by referring to their index number:</a:t>
            </a:r>
            <a:endParaRPr lang="en-PH" dirty="0"/>
          </a:p>
        </p:txBody>
      </p:sp>
      <p:pic>
        <p:nvPicPr>
          <p:cNvPr id="3" name="Picture 2">
            <a:extLst>
              <a:ext uri="{FF2B5EF4-FFF2-40B4-BE49-F238E27FC236}">
                <a16:creationId xmlns:a16="http://schemas.microsoft.com/office/drawing/2014/main" id="{DEA6F5DE-862B-49FB-AF55-C61786FD8274}"/>
              </a:ext>
            </a:extLst>
          </p:cNvPr>
          <p:cNvPicPr>
            <a:picLocks noChangeAspect="1"/>
          </p:cNvPicPr>
          <p:nvPr/>
        </p:nvPicPr>
        <p:blipFill>
          <a:blip r:embed="rId2"/>
          <a:stretch>
            <a:fillRect/>
          </a:stretch>
        </p:blipFill>
        <p:spPr>
          <a:xfrm>
            <a:off x="2588216" y="4176201"/>
            <a:ext cx="5997844" cy="2179556"/>
          </a:xfrm>
          <a:prstGeom prst="rect">
            <a:avLst/>
          </a:prstGeom>
        </p:spPr>
      </p:pic>
    </p:spTree>
    <p:extLst>
      <p:ext uri="{BB962C8B-B14F-4D97-AF65-F5344CB8AC3E}">
        <p14:creationId xmlns:p14="http://schemas.microsoft.com/office/powerpoint/2010/main" val="41400815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EB8249-A711-405F-BCF7-E1568C163701}"/>
              </a:ext>
            </a:extLst>
          </p:cNvPr>
          <p:cNvSpPr/>
          <p:nvPr/>
        </p:nvSpPr>
        <p:spPr>
          <a:xfrm>
            <a:off x="1048717" y="806440"/>
            <a:ext cx="10079065" cy="3847207"/>
          </a:xfrm>
          <a:prstGeom prst="rect">
            <a:avLst/>
          </a:prstGeom>
        </p:spPr>
        <p:txBody>
          <a:bodyPr wrap="square">
            <a:spAutoFit/>
          </a:bodyPr>
          <a:lstStyle/>
          <a:p>
            <a:pPr marL="285750" indent="-285750">
              <a:buFont typeface="Wingdings" panose="05000000000000000000" pitchFamily="2" charset="2"/>
              <a:buChar char="Ø"/>
            </a:pPr>
            <a:r>
              <a:rPr lang="en-US" sz="3200" dirty="0"/>
              <a:t>Using a While Loop</a:t>
            </a:r>
          </a:p>
          <a:p>
            <a:pPr marL="285750" indent="-285750">
              <a:buFont typeface="Wingdings" panose="05000000000000000000" pitchFamily="2" charset="2"/>
              <a:buChar char="Ø"/>
            </a:pPr>
            <a:endParaRPr lang="en-US" sz="3200" dirty="0"/>
          </a:p>
          <a:p>
            <a:r>
              <a:rPr lang="en-US" sz="2000" dirty="0"/>
              <a:t>You can loop through the list items by using a while loop.</a:t>
            </a:r>
          </a:p>
          <a:p>
            <a:endParaRPr lang="en-US" sz="2000" dirty="0"/>
          </a:p>
          <a:p>
            <a:r>
              <a:rPr lang="en-US" sz="2000" dirty="0"/>
              <a:t>Use the </a:t>
            </a:r>
            <a:r>
              <a:rPr lang="en-US" sz="2000" dirty="0" err="1"/>
              <a:t>len</a:t>
            </a:r>
            <a:r>
              <a:rPr lang="en-US" sz="2000" dirty="0"/>
              <a:t>() function to determine the length of the tuple, then start at 0 and loop your way through the tuple items by </a:t>
            </a:r>
            <a:r>
              <a:rPr lang="en-US" sz="2000" dirty="0" err="1"/>
              <a:t>refering</a:t>
            </a:r>
            <a:r>
              <a:rPr lang="en-US" sz="2000" dirty="0"/>
              <a:t> to their indexes.</a:t>
            </a:r>
          </a:p>
          <a:p>
            <a:endParaRPr lang="en-US" sz="2000" dirty="0"/>
          </a:p>
          <a:p>
            <a:r>
              <a:rPr lang="en-US" sz="2000" dirty="0"/>
              <a:t>Remember to increase the index by 1 after each iteration.</a:t>
            </a:r>
          </a:p>
          <a:p>
            <a:endParaRPr lang="en-US" sz="2000" dirty="0"/>
          </a:p>
          <a:p>
            <a:r>
              <a:rPr lang="en-US" sz="2000" dirty="0"/>
              <a:t>Example</a:t>
            </a:r>
          </a:p>
          <a:p>
            <a:r>
              <a:rPr lang="en-US" sz="2000" dirty="0"/>
              <a:t>Print all items, using a while loop to go through all the index numbers:</a:t>
            </a:r>
            <a:endParaRPr lang="en-PH" sz="2000" dirty="0"/>
          </a:p>
        </p:txBody>
      </p:sp>
      <p:pic>
        <p:nvPicPr>
          <p:cNvPr id="3" name="Picture 2">
            <a:extLst>
              <a:ext uri="{FF2B5EF4-FFF2-40B4-BE49-F238E27FC236}">
                <a16:creationId xmlns:a16="http://schemas.microsoft.com/office/drawing/2014/main" id="{B20206D5-B3CD-430D-98F5-1A7F50BD18ED}"/>
              </a:ext>
            </a:extLst>
          </p:cNvPr>
          <p:cNvPicPr>
            <a:picLocks noChangeAspect="1"/>
          </p:cNvPicPr>
          <p:nvPr/>
        </p:nvPicPr>
        <p:blipFill>
          <a:blip r:embed="rId2"/>
          <a:stretch>
            <a:fillRect/>
          </a:stretch>
        </p:blipFill>
        <p:spPr>
          <a:xfrm>
            <a:off x="3182791" y="4653647"/>
            <a:ext cx="5826418" cy="1935557"/>
          </a:xfrm>
          <a:prstGeom prst="rect">
            <a:avLst/>
          </a:prstGeom>
        </p:spPr>
      </p:pic>
    </p:spTree>
    <p:extLst>
      <p:ext uri="{BB962C8B-B14F-4D97-AF65-F5344CB8AC3E}">
        <p14:creationId xmlns:p14="http://schemas.microsoft.com/office/powerpoint/2010/main" val="19032614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ADE6C0-8448-4F6E-9580-DE0D3DDC6632}"/>
              </a:ext>
            </a:extLst>
          </p:cNvPr>
          <p:cNvSpPr/>
          <p:nvPr/>
        </p:nvSpPr>
        <p:spPr>
          <a:xfrm>
            <a:off x="937483" y="764605"/>
            <a:ext cx="4374467" cy="646331"/>
          </a:xfrm>
          <a:prstGeom prst="rect">
            <a:avLst/>
          </a:prstGeom>
        </p:spPr>
        <p:txBody>
          <a:bodyPr wrap="none">
            <a:spAutoFit/>
          </a:bodyPr>
          <a:lstStyle/>
          <a:p>
            <a:r>
              <a:rPr lang="en-PH" sz="3600" b="1" dirty="0"/>
              <a:t>Python - Join Tuples</a:t>
            </a:r>
          </a:p>
        </p:txBody>
      </p:sp>
      <p:sp>
        <p:nvSpPr>
          <p:cNvPr id="3" name="Rectangle 2">
            <a:extLst>
              <a:ext uri="{FF2B5EF4-FFF2-40B4-BE49-F238E27FC236}">
                <a16:creationId xmlns:a16="http://schemas.microsoft.com/office/drawing/2014/main" id="{F0DE256F-6772-46F9-A01B-2FB5ECF211D9}"/>
              </a:ext>
            </a:extLst>
          </p:cNvPr>
          <p:cNvSpPr/>
          <p:nvPr/>
        </p:nvSpPr>
        <p:spPr>
          <a:xfrm>
            <a:off x="937483" y="1868926"/>
            <a:ext cx="10081812" cy="1754326"/>
          </a:xfrm>
          <a:prstGeom prst="rect">
            <a:avLst/>
          </a:prstGeom>
        </p:spPr>
        <p:txBody>
          <a:bodyPr wrap="square">
            <a:spAutoFit/>
          </a:bodyPr>
          <a:lstStyle/>
          <a:p>
            <a:pPr marL="285750" indent="-285750">
              <a:buFont typeface="Wingdings" panose="05000000000000000000" pitchFamily="2" charset="2"/>
              <a:buChar char="Ø"/>
            </a:pPr>
            <a:r>
              <a:rPr lang="en-US" sz="2800" dirty="0"/>
              <a:t>Join Two Tuples</a:t>
            </a:r>
          </a:p>
          <a:p>
            <a:r>
              <a:rPr lang="en-US" sz="2000" dirty="0"/>
              <a:t>To join two or more tuples you can use the + operator:</a:t>
            </a:r>
          </a:p>
          <a:p>
            <a:endParaRPr lang="en-US" sz="2000" dirty="0"/>
          </a:p>
          <a:p>
            <a:r>
              <a:rPr lang="en-US" sz="2000" dirty="0"/>
              <a:t>Example</a:t>
            </a:r>
          </a:p>
          <a:p>
            <a:r>
              <a:rPr lang="en-US" sz="2000" dirty="0"/>
              <a:t>Join two tuples:</a:t>
            </a:r>
            <a:endParaRPr lang="en-PH" dirty="0"/>
          </a:p>
        </p:txBody>
      </p:sp>
      <p:pic>
        <p:nvPicPr>
          <p:cNvPr id="4" name="Picture 3">
            <a:extLst>
              <a:ext uri="{FF2B5EF4-FFF2-40B4-BE49-F238E27FC236}">
                <a16:creationId xmlns:a16="http://schemas.microsoft.com/office/drawing/2014/main" id="{77C1891C-D09C-4E7F-9FB1-32A8F8E6106C}"/>
              </a:ext>
            </a:extLst>
          </p:cNvPr>
          <p:cNvPicPr>
            <a:picLocks noChangeAspect="1"/>
          </p:cNvPicPr>
          <p:nvPr/>
        </p:nvPicPr>
        <p:blipFill>
          <a:blip r:embed="rId2"/>
          <a:stretch>
            <a:fillRect/>
          </a:stretch>
        </p:blipFill>
        <p:spPr>
          <a:xfrm>
            <a:off x="953894" y="3799406"/>
            <a:ext cx="4409717" cy="2113282"/>
          </a:xfrm>
          <a:prstGeom prst="rect">
            <a:avLst/>
          </a:prstGeom>
        </p:spPr>
      </p:pic>
    </p:spTree>
    <p:extLst>
      <p:ext uri="{BB962C8B-B14F-4D97-AF65-F5344CB8AC3E}">
        <p14:creationId xmlns:p14="http://schemas.microsoft.com/office/powerpoint/2010/main" val="159620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21457-DCC9-4BFE-BCEF-68E91A9DA278}"/>
              </a:ext>
            </a:extLst>
          </p:cNvPr>
          <p:cNvSpPr/>
          <p:nvPr/>
        </p:nvSpPr>
        <p:spPr>
          <a:xfrm>
            <a:off x="895239" y="484201"/>
            <a:ext cx="5846793" cy="646331"/>
          </a:xfrm>
          <a:prstGeom prst="rect">
            <a:avLst/>
          </a:prstGeom>
        </p:spPr>
        <p:txBody>
          <a:bodyPr wrap="none">
            <a:spAutoFit/>
          </a:bodyPr>
          <a:lstStyle/>
          <a:p>
            <a:pPr marL="571500" indent="-571500">
              <a:buFont typeface="Wingdings" panose="05000000000000000000" pitchFamily="2" charset="2"/>
              <a:buChar char="Ø"/>
            </a:pPr>
            <a:r>
              <a:rPr lang="en-PH" sz="3600" dirty="0"/>
              <a:t>Python - Output Variables</a:t>
            </a:r>
            <a:endParaRPr lang="en-PH" sz="3600" b="0" i="0" dirty="0">
              <a:effectLst/>
            </a:endParaRPr>
          </a:p>
        </p:txBody>
      </p:sp>
      <p:sp>
        <p:nvSpPr>
          <p:cNvPr id="4" name="Rectangle 3">
            <a:extLst>
              <a:ext uri="{FF2B5EF4-FFF2-40B4-BE49-F238E27FC236}">
                <a16:creationId xmlns:a16="http://schemas.microsoft.com/office/drawing/2014/main" id="{A6EC0DB6-27D6-41CB-9C3D-A60D18887EF5}"/>
              </a:ext>
            </a:extLst>
          </p:cNvPr>
          <p:cNvSpPr/>
          <p:nvPr/>
        </p:nvSpPr>
        <p:spPr>
          <a:xfrm>
            <a:off x="895239" y="1230339"/>
            <a:ext cx="4201694" cy="1384995"/>
          </a:xfrm>
          <a:prstGeom prst="rect">
            <a:avLst/>
          </a:prstGeom>
        </p:spPr>
        <p:txBody>
          <a:bodyPr wrap="square">
            <a:spAutoFit/>
          </a:bodyPr>
          <a:lstStyle/>
          <a:p>
            <a:r>
              <a:rPr lang="en-US" sz="2400" dirty="0"/>
              <a:t>Output Variables</a:t>
            </a:r>
          </a:p>
          <a:p>
            <a:endParaRPr lang="en-US" sz="2400" dirty="0"/>
          </a:p>
          <a:p>
            <a:pPr marL="285750" indent="-285750">
              <a:buFont typeface="Arial" panose="020B0604020202020204" pitchFamily="34" charset="0"/>
              <a:buChar char="•"/>
            </a:pPr>
            <a:r>
              <a:rPr lang="en-US" dirty="0"/>
              <a:t>The Python print() function is often used to output variables.</a:t>
            </a:r>
            <a:endParaRPr lang="en-PH" dirty="0"/>
          </a:p>
        </p:txBody>
      </p:sp>
      <p:pic>
        <p:nvPicPr>
          <p:cNvPr id="5" name="Picture 4">
            <a:extLst>
              <a:ext uri="{FF2B5EF4-FFF2-40B4-BE49-F238E27FC236}">
                <a16:creationId xmlns:a16="http://schemas.microsoft.com/office/drawing/2014/main" id="{28F3BC49-7EE6-4E38-8B86-7D8C137488DD}"/>
              </a:ext>
            </a:extLst>
          </p:cNvPr>
          <p:cNvPicPr>
            <a:picLocks noChangeAspect="1"/>
          </p:cNvPicPr>
          <p:nvPr/>
        </p:nvPicPr>
        <p:blipFill>
          <a:blip r:embed="rId2"/>
          <a:stretch>
            <a:fillRect/>
          </a:stretch>
        </p:blipFill>
        <p:spPr>
          <a:xfrm>
            <a:off x="1173512" y="3091232"/>
            <a:ext cx="2676899" cy="819264"/>
          </a:xfrm>
          <a:prstGeom prst="rect">
            <a:avLst/>
          </a:prstGeom>
        </p:spPr>
      </p:pic>
      <p:sp>
        <p:nvSpPr>
          <p:cNvPr id="7" name="Rectangle 6">
            <a:extLst>
              <a:ext uri="{FF2B5EF4-FFF2-40B4-BE49-F238E27FC236}">
                <a16:creationId xmlns:a16="http://schemas.microsoft.com/office/drawing/2014/main" id="{AE21F43C-9FF5-4543-B7E2-78E67D820F25}"/>
              </a:ext>
            </a:extLst>
          </p:cNvPr>
          <p:cNvSpPr/>
          <p:nvPr/>
        </p:nvSpPr>
        <p:spPr>
          <a:xfrm>
            <a:off x="895239" y="4132240"/>
            <a:ext cx="4201694" cy="923330"/>
          </a:xfrm>
          <a:prstGeom prst="rect">
            <a:avLst/>
          </a:prstGeom>
        </p:spPr>
        <p:txBody>
          <a:bodyPr wrap="square">
            <a:spAutoFit/>
          </a:bodyPr>
          <a:lstStyle/>
          <a:p>
            <a:pPr marL="285750" indent="-285750">
              <a:buFont typeface="Arial" panose="020B0604020202020204" pitchFamily="34" charset="0"/>
              <a:buChar char="•"/>
            </a:pPr>
            <a:r>
              <a:rPr lang="en-US" dirty="0"/>
              <a:t>In the print() function, you output multiple variables, separated by a comma:</a:t>
            </a:r>
            <a:endParaRPr lang="en-PH" dirty="0"/>
          </a:p>
        </p:txBody>
      </p:sp>
      <p:pic>
        <p:nvPicPr>
          <p:cNvPr id="8" name="Picture 7">
            <a:extLst>
              <a:ext uri="{FF2B5EF4-FFF2-40B4-BE49-F238E27FC236}">
                <a16:creationId xmlns:a16="http://schemas.microsoft.com/office/drawing/2014/main" id="{E7D1EAB1-8092-45D7-9C26-A6B2A44B2230}"/>
              </a:ext>
            </a:extLst>
          </p:cNvPr>
          <p:cNvPicPr>
            <a:picLocks noChangeAspect="1"/>
          </p:cNvPicPr>
          <p:nvPr/>
        </p:nvPicPr>
        <p:blipFill>
          <a:blip r:embed="rId3"/>
          <a:stretch>
            <a:fillRect/>
          </a:stretch>
        </p:blipFill>
        <p:spPr>
          <a:xfrm>
            <a:off x="1145465" y="5473813"/>
            <a:ext cx="2305372" cy="1080975"/>
          </a:xfrm>
          <a:prstGeom prst="rect">
            <a:avLst/>
          </a:prstGeom>
        </p:spPr>
      </p:pic>
      <p:sp>
        <p:nvSpPr>
          <p:cNvPr id="9" name="Rectangle 8">
            <a:extLst>
              <a:ext uri="{FF2B5EF4-FFF2-40B4-BE49-F238E27FC236}">
                <a16:creationId xmlns:a16="http://schemas.microsoft.com/office/drawing/2014/main" id="{DB650270-C26F-4CA1-91A5-5BA495B33346}"/>
              </a:ext>
            </a:extLst>
          </p:cNvPr>
          <p:cNvSpPr/>
          <p:nvPr/>
        </p:nvSpPr>
        <p:spPr>
          <a:xfrm>
            <a:off x="6839644" y="1886687"/>
            <a:ext cx="4201694" cy="646331"/>
          </a:xfrm>
          <a:prstGeom prst="rect">
            <a:avLst/>
          </a:prstGeom>
        </p:spPr>
        <p:txBody>
          <a:bodyPr wrap="square">
            <a:spAutoFit/>
          </a:bodyPr>
          <a:lstStyle/>
          <a:p>
            <a:pPr marL="285750" indent="-285750">
              <a:buFont typeface="Arial" panose="020B0604020202020204" pitchFamily="34" charset="0"/>
              <a:buChar char="•"/>
            </a:pPr>
            <a:r>
              <a:rPr lang="en-US" dirty="0"/>
              <a:t>You can also use the + operator to output multiple variables:</a:t>
            </a:r>
            <a:endParaRPr lang="en-PH" dirty="0"/>
          </a:p>
        </p:txBody>
      </p:sp>
      <p:pic>
        <p:nvPicPr>
          <p:cNvPr id="10" name="Picture 9">
            <a:extLst>
              <a:ext uri="{FF2B5EF4-FFF2-40B4-BE49-F238E27FC236}">
                <a16:creationId xmlns:a16="http://schemas.microsoft.com/office/drawing/2014/main" id="{645D3292-774A-4465-B779-6C4F3C5720C8}"/>
              </a:ext>
            </a:extLst>
          </p:cNvPr>
          <p:cNvPicPr>
            <a:picLocks noChangeAspect="1"/>
          </p:cNvPicPr>
          <p:nvPr/>
        </p:nvPicPr>
        <p:blipFill>
          <a:blip r:embed="rId4"/>
          <a:stretch>
            <a:fillRect/>
          </a:stretch>
        </p:blipFill>
        <p:spPr>
          <a:xfrm>
            <a:off x="7087689" y="3146537"/>
            <a:ext cx="3084567" cy="1591711"/>
          </a:xfrm>
          <a:prstGeom prst="rect">
            <a:avLst/>
          </a:prstGeom>
        </p:spPr>
      </p:pic>
      <p:sp>
        <p:nvSpPr>
          <p:cNvPr id="12" name="Rectangle 11">
            <a:extLst>
              <a:ext uri="{FF2B5EF4-FFF2-40B4-BE49-F238E27FC236}">
                <a16:creationId xmlns:a16="http://schemas.microsoft.com/office/drawing/2014/main" id="{3E67D2E9-1955-4521-BF27-BB964DBFBD74}"/>
              </a:ext>
            </a:extLst>
          </p:cNvPr>
          <p:cNvSpPr/>
          <p:nvPr/>
        </p:nvSpPr>
        <p:spPr>
          <a:xfrm>
            <a:off x="7072929" y="5148415"/>
            <a:ext cx="3975566" cy="923330"/>
          </a:xfrm>
          <a:prstGeom prst="rect">
            <a:avLst/>
          </a:prstGeom>
        </p:spPr>
        <p:txBody>
          <a:bodyPr wrap="square">
            <a:spAutoFit/>
          </a:bodyPr>
          <a:lstStyle/>
          <a:p>
            <a:r>
              <a:rPr lang="en-US" dirty="0"/>
              <a:t>Notice the space character after </a:t>
            </a:r>
            <a:r>
              <a:rPr lang="en-US" dirty="0">
                <a:solidFill>
                  <a:srgbClr val="FF0000"/>
                </a:solidFill>
              </a:rPr>
              <a:t>"Python " and "is ", </a:t>
            </a:r>
            <a:r>
              <a:rPr lang="en-US" dirty="0"/>
              <a:t>without them the result would be </a:t>
            </a:r>
            <a:r>
              <a:rPr lang="en-US" dirty="0">
                <a:solidFill>
                  <a:srgbClr val="FF0000"/>
                </a:solidFill>
              </a:rPr>
              <a:t>"</a:t>
            </a:r>
            <a:r>
              <a:rPr lang="en-US" dirty="0" err="1">
                <a:solidFill>
                  <a:srgbClr val="FF0000"/>
                </a:solidFill>
              </a:rPr>
              <a:t>Pythonisawesome</a:t>
            </a:r>
            <a:r>
              <a:rPr lang="en-US" dirty="0">
                <a:solidFill>
                  <a:srgbClr val="FF0000"/>
                </a:solidFill>
              </a:rPr>
              <a:t>".</a:t>
            </a:r>
            <a:endParaRPr lang="en-PH" dirty="0">
              <a:solidFill>
                <a:srgbClr val="FF0000"/>
              </a:solidFill>
            </a:endParaRPr>
          </a:p>
        </p:txBody>
      </p:sp>
      <p:sp>
        <p:nvSpPr>
          <p:cNvPr id="13" name="TextBox 12">
            <a:extLst>
              <a:ext uri="{FF2B5EF4-FFF2-40B4-BE49-F238E27FC236}">
                <a16:creationId xmlns:a16="http://schemas.microsoft.com/office/drawing/2014/main" id="{D54C8513-4562-45FF-AE58-83D6D925A746}"/>
              </a:ext>
            </a:extLst>
          </p:cNvPr>
          <p:cNvSpPr txBox="1"/>
          <p:nvPr/>
        </p:nvSpPr>
        <p:spPr>
          <a:xfrm flipH="1">
            <a:off x="1145465" y="2738516"/>
            <a:ext cx="1850621" cy="369332"/>
          </a:xfrm>
          <a:prstGeom prst="rect">
            <a:avLst/>
          </a:prstGeom>
          <a:noFill/>
        </p:spPr>
        <p:txBody>
          <a:bodyPr wrap="square" rtlCol="0">
            <a:spAutoFit/>
          </a:bodyPr>
          <a:lstStyle/>
          <a:p>
            <a:r>
              <a:rPr lang="en-US" dirty="0"/>
              <a:t>Example</a:t>
            </a:r>
            <a:endParaRPr lang="en-PH" dirty="0"/>
          </a:p>
        </p:txBody>
      </p:sp>
      <p:sp>
        <p:nvSpPr>
          <p:cNvPr id="14" name="TextBox 13">
            <a:extLst>
              <a:ext uri="{FF2B5EF4-FFF2-40B4-BE49-F238E27FC236}">
                <a16:creationId xmlns:a16="http://schemas.microsoft.com/office/drawing/2014/main" id="{634380AB-F8D8-4E38-A966-615D4AF8F459}"/>
              </a:ext>
            </a:extLst>
          </p:cNvPr>
          <p:cNvSpPr txBox="1"/>
          <p:nvPr/>
        </p:nvSpPr>
        <p:spPr>
          <a:xfrm flipH="1">
            <a:off x="1143505" y="5148415"/>
            <a:ext cx="1850621" cy="369332"/>
          </a:xfrm>
          <a:prstGeom prst="rect">
            <a:avLst/>
          </a:prstGeom>
          <a:noFill/>
        </p:spPr>
        <p:txBody>
          <a:bodyPr wrap="square" rtlCol="0">
            <a:spAutoFit/>
          </a:bodyPr>
          <a:lstStyle/>
          <a:p>
            <a:r>
              <a:rPr lang="en-US" dirty="0"/>
              <a:t>Example</a:t>
            </a:r>
            <a:endParaRPr lang="en-PH" dirty="0"/>
          </a:p>
        </p:txBody>
      </p:sp>
      <p:sp>
        <p:nvSpPr>
          <p:cNvPr id="15" name="TextBox 14">
            <a:extLst>
              <a:ext uri="{FF2B5EF4-FFF2-40B4-BE49-F238E27FC236}">
                <a16:creationId xmlns:a16="http://schemas.microsoft.com/office/drawing/2014/main" id="{D6EF6CB1-0978-46E4-A7D7-1F5D906E027D}"/>
              </a:ext>
            </a:extLst>
          </p:cNvPr>
          <p:cNvSpPr txBox="1"/>
          <p:nvPr/>
        </p:nvSpPr>
        <p:spPr>
          <a:xfrm flipH="1">
            <a:off x="7174538" y="2721900"/>
            <a:ext cx="1850621" cy="369332"/>
          </a:xfrm>
          <a:prstGeom prst="rect">
            <a:avLst/>
          </a:prstGeom>
          <a:noFill/>
        </p:spPr>
        <p:txBody>
          <a:bodyPr wrap="square" rtlCol="0">
            <a:spAutoFit/>
          </a:bodyPr>
          <a:lstStyle/>
          <a:p>
            <a:r>
              <a:rPr lang="en-US" dirty="0"/>
              <a:t>Example</a:t>
            </a:r>
            <a:endParaRPr lang="en-PH" dirty="0"/>
          </a:p>
        </p:txBody>
      </p:sp>
      <p:cxnSp>
        <p:nvCxnSpPr>
          <p:cNvPr id="32" name="Straight Connector 31">
            <a:extLst>
              <a:ext uri="{FF2B5EF4-FFF2-40B4-BE49-F238E27FC236}">
                <a16:creationId xmlns:a16="http://schemas.microsoft.com/office/drawing/2014/main" id="{49176EF0-75BB-403B-A542-F8219DF072AF}"/>
              </a:ext>
            </a:extLst>
          </p:cNvPr>
          <p:cNvCxnSpPr/>
          <p:nvPr/>
        </p:nvCxnSpPr>
        <p:spPr>
          <a:xfrm>
            <a:off x="7087689" y="5738191"/>
            <a:ext cx="1852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AFD258-5FBA-4181-B8A2-BE548F815BC6}"/>
              </a:ext>
            </a:extLst>
          </p:cNvPr>
          <p:cNvCxnSpPr/>
          <p:nvPr/>
        </p:nvCxnSpPr>
        <p:spPr>
          <a:xfrm flipV="1">
            <a:off x="8940491" y="3910496"/>
            <a:ext cx="1608239" cy="184094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4D3F80-0933-4A65-9C82-C066A1DAEE50}"/>
              </a:ext>
            </a:extLst>
          </p:cNvPr>
          <p:cNvCxnSpPr/>
          <p:nvPr/>
        </p:nvCxnSpPr>
        <p:spPr>
          <a:xfrm flipH="1" flipV="1">
            <a:off x="8786191" y="3286539"/>
            <a:ext cx="1762539" cy="6239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4F86D-BE65-4476-A181-00E0762FE7A5}"/>
              </a:ext>
            </a:extLst>
          </p:cNvPr>
          <p:cNvCxnSpPr/>
          <p:nvPr/>
        </p:nvCxnSpPr>
        <p:spPr>
          <a:xfrm flipH="1" flipV="1">
            <a:off x="8746435" y="3528738"/>
            <a:ext cx="1802295" cy="38175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027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5E2869-E44C-4E28-B59A-03DE1A521B13}"/>
              </a:ext>
            </a:extLst>
          </p:cNvPr>
          <p:cNvSpPr/>
          <p:nvPr/>
        </p:nvSpPr>
        <p:spPr>
          <a:xfrm>
            <a:off x="1017721" y="878020"/>
            <a:ext cx="9908583" cy="2616101"/>
          </a:xfrm>
          <a:prstGeom prst="rect">
            <a:avLst/>
          </a:prstGeom>
        </p:spPr>
        <p:txBody>
          <a:bodyPr wrap="square">
            <a:spAutoFit/>
          </a:bodyPr>
          <a:lstStyle/>
          <a:p>
            <a:pPr marL="285750" indent="-285750">
              <a:buFont typeface="Wingdings" panose="05000000000000000000" pitchFamily="2" charset="2"/>
              <a:buChar char="Ø"/>
            </a:pPr>
            <a:r>
              <a:rPr lang="en-US" sz="3200" dirty="0"/>
              <a:t>Multiply Tuples</a:t>
            </a:r>
          </a:p>
          <a:p>
            <a:pPr marL="285750" indent="-285750">
              <a:buFont typeface="Wingdings" panose="05000000000000000000" pitchFamily="2" charset="2"/>
              <a:buChar char="Ø"/>
            </a:pPr>
            <a:endParaRPr lang="en-US" sz="3200" dirty="0"/>
          </a:p>
          <a:p>
            <a:r>
              <a:rPr lang="en-US" sz="2000" dirty="0"/>
              <a:t>If you want to multiply the content of a tuple a given number of times, you can use the </a:t>
            </a:r>
            <a:r>
              <a:rPr lang="en-US" sz="2000" dirty="0">
                <a:solidFill>
                  <a:srgbClr val="FF0000"/>
                </a:solidFill>
              </a:rPr>
              <a:t>*</a:t>
            </a:r>
            <a:r>
              <a:rPr lang="en-US" sz="2000" dirty="0"/>
              <a:t> operator:</a:t>
            </a:r>
          </a:p>
          <a:p>
            <a:endParaRPr lang="en-US" sz="2000" dirty="0"/>
          </a:p>
          <a:p>
            <a:r>
              <a:rPr lang="en-US" sz="2000" dirty="0"/>
              <a:t>Example</a:t>
            </a:r>
          </a:p>
          <a:p>
            <a:r>
              <a:rPr lang="en-US" sz="2000" dirty="0"/>
              <a:t>Multiply the fruits tuple by 2:</a:t>
            </a:r>
            <a:endParaRPr lang="en-PH" sz="2000" dirty="0"/>
          </a:p>
        </p:txBody>
      </p:sp>
      <p:pic>
        <p:nvPicPr>
          <p:cNvPr id="3" name="Picture 2">
            <a:extLst>
              <a:ext uri="{FF2B5EF4-FFF2-40B4-BE49-F238E27FC236}">
                <a16:creationId xmlns:a16="http://schemas.microsoft.com/office/drawing/2014/main" id="{D6E9CBD6-0D18-4603-BB48-9C5741DAFE13}"/>
              </a:ext>
            </a:extLst>
          </p:cNvPr>
          <p:cNvPicPr>
            <a:picLocks noChangeAspect="1"/>
          </p:cNvPicPr>
          <p:nvPr/>
        </p:nvPicPr>
        <p:blipFill>
          <a:blip r:embed="rId2"/>
          <a:stretch>
            <a:fillRect/>
          </a:stretch>
        </p:blipFill>
        <p:spPr>
          <a:xfrm>
            <a:off x="2215430" y="3787370"/>
            <a:ext cx="7761140" cy="2192610"/>
          </a:xfrm>
          <a:prstGeom prst="rect">
            <a:avLst/>
          </a:prstGeom>
        </p:spPr>
      </p:pic>
    </p:spTree>
    <p:extLst>
      <p:ext uri="{BB962C8B-B14F-4D97-AF65-F5344CB8AC3E}">
        <p14:creationId xmlns:p14="http://schemas.microsoft.com/office/powerpoint/2010/main" val="40805962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C65363-60EB-405B-92CE-DF8539571667}"/>
              </a:ext>
            </a:extLst>
          </p:cNvPr>
          <p:cNvSpPr/>
          <p:nvPr/>
        </p:nvSpPr>
        <p:spPr>
          <a:xfrm>
            <a:off x="991718" y="1105568"/>
            <a:ext cx="5104282" cy="646331"/>
          </a:xfrm>
          <a:prstGeom prst="rect">
            <a:avLst/>
          </a:prstGeom>
        </p:spPr>
        <p:txBody>
          <a:bodyPr wrap="none">
            <a:spAutoFit/>
          </a:bodyPr>
          <a:lstStyle/>
          <a:p>
            <a:r>
              <a:rPr lang="en-PH" sz="3600" b="1" dirty="0"/>
              <a:t>Python - Tuple Methods</a:t>
            </a:r>
          </a:p>
        </p:txBody>
      </p:sp>
      <p:sp>
        <p:nvSpPr>
          <p:cNvPr id="3" name="Rectangle 2">
            <a:extLst>
              <a:ext uri="{FF2B5EF4-FFF2-40B4-BE49-F238E27FC236}">
                <a16:creationId xmlns:a16="http://schemas.microsoft.com/office/drawing/2014/main" id="{DA9AD25D-CC3B-4C69-80D4-D63340167FEB}"/>
              </a:ext>
            </a:extLst>
          </p:cNvPr>
          <p:cNvSpPr/>
          <p:nvPr/>
        </p:nvSpPr>
        <p:spPr>
          <a:xfrm>
            <a:off x="991717" y="2105561"/>
            <a:ext cx="9810601" cy="954107"/>
          </a:xfrm>
          <a:prstGeom prst="rect">
            <a:avLst/>
          </a:prstGeom>
        </p:spPr>
        <p:txBody>
          <a:bodyPr wrap="square">
            <a:spAutoFit/>
          </a:bodyPr>
          <a:lstStyle/>
          <a:p>
            <a:pPr marL="285750" indent="-285750">
              <a:buFont typeface="Wingdings" panose="05000000000000000000" pitchFamily="2" charset="2"/>
              <a:buChar char="Ø"/>
            </a:pPr>
            <a:r>
              <a:rPr lang="en-US" sz="3200" dirty="0"/>
              <a:t>Tuple Methods</a:t>
            </a:r>
          </a:p>
          <a:p>
            <a:r>
              <a:rPr lang="en-US" sz="2400" dirty="0"/>
              <a:t>Python has two built-in methods that you can use on tuples.</a:t>
            </a:r>
            <a:endParaRPr lang="en-PH" sz="2400" dirty="0"/>
          </a:p>
        </p:txBody>
      </p:sp>
      <p:pic>
        <p:nvPicPr>
          <p:cNvPr id="4" name="Picture 3">
            <a:extLst>
              <a:ext uri="{FF2B5EF4-FFF2-40B4-BE49-F238E27FC236}">
                <a16:creationId xmlns:a16="http://schemas.microsoft.com/office/drawing/2014/main" id="{7C219B87-8CF0-40C5-9E09-37C91C19BD31}"/>
              </a:ext>
            </a:extLst>
          </p:cNvPr>
          <p:cNvPicPr>
            <a:picLocks noChangeAspect="1"/>
          </p:cNvPicPr>
          <p:nvPr/>
        </p:nvPicPr>
        <p:blipFill>
          <a:blip r:embed="rId2"/>
          <a:stretch>
            <a:fillRect/>
          </a:stretch>
        </p:blipFill>
        <p:spPr>
          <a:xfrm>
            <a:off x="1922404" y="3429000"/>
            <a:ext cx="8347191" cy="2572577"/>
          </a:xfrm>
          <a:prstGeom prst="rect">
            <a:avLst/>
          </a:prstGeom>
        </p:spPr>
      </p:pic>
    </p:spTree>
    <p:extLst>
      <p:ext uri="{BB962C8B-B14F-4D97-AF65-F5344CB8AC3E}">
        <p14:creationId xmlns:p14="http://schemas.microsoft.com/office/powerpoint/2010/main" val="10307593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161754-0A62-45AE-BC0F-1BE13CFC0BD3}"/>
              </a:ext>
            </a:extLst>
          </p:cNvPr>
          <p:cNvSpPr/>
          <p:nvPr/>
        </p:nvSpPr>
        <p:spPr>
          <a:xfrm>
            <a:off x="4014340" y="2921168"/>
            <a:ext cx="4163319" cy="1015663"/>
          </a:xfrm>
          <a:prstGeom prst="rect">
            <a:avLst/>
          </a:prstGeom>
        </p:spPr>
        <p:txBody>
          <a:bodyPr wrap="none">
            <a:spAutoFit/>
          </a:bodyPr>
          <a:lstStyle/>
          <a:p>
            <a:r>
              <a:rPr lang="en-PH" sz="6000" b="1" dirty="0"/>
              <a:t>Python Sets</a:t>
            </a:r>
          </a:p>
        </p:txBody>
      </p:sp>
    </p:spTree>
    <p:extLst>
      <p:ext uri="{BB962C8B-B14F-4D97-AF65-F5344CB8AC3E}">
        <p14:creationId xmlns:p14="http://schemas.microsoft.com/office/powerpoint/2010/main" val="81594749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419EA-178F-4881-93FF-60D21597AC09}"/>
              </a:ext>
            </a:extLst>
          </p:cNvPr>
          <p:cNvSpPr/>
          <p:nvPr/>
        </p:nvSpPr>
        <p:spPr>
          <a:xfrm>
            <a:off x="865322" y="532398"/>
            <a:ext cx="10308956" cy="4585871"/>
          </a:xfrm>
          <a:prstGeom prst="rect">
            <a:avLst/>
          </a:prstGeom>
        </p:spPr>
        <p:txBody>
          <a:bodyPr wrap="square">
            <a:spAutoFit/>
          </a:bodyPr>
          <a:lstStyle/>
          <a:p>
            <a:pPr marL="457200" indent="-457200">
              <a:buFont typeface="Wingdings" panose="05000000000000000000" pitchFamily="2" charset="2"/>
              <a:buChar char="Ø"/>
            </a:pPr>
            <a:r>
              <a:rPr lang="en-US" sz="3200" dirty="0"/>
              <a:t>Set</a:t>
            </a:r>
          </a:p>
          <a:p>
            <a:r>
              <a:rPr lang="en-US" sz="2000" dirty="0"/>
              <a:t>Sets are used to store multiple items in a single variable.</a:t>
            </a:r>
          </a:p>
          <a:p>
            <a:endParaRPr lang="en-US" sz="2000" dirty="0"/>
          </a:p>
          <a:p>
            <a:r>
              <a:rPr lang="en-US" sz="2000" dirty="0"/>
              <a:t>Set is one of 4 built-in data types in Python used to store collections of data, the other 3 are List, Tuple, and Dictionary, all with different qualities and usage.</a:t>
            </a:r>
          </a:p>
          <a:p>
            <a:endParaRPr lang="en-US" sz="2000" dirty="0"/>
          </a:p>
          <a:p>
            <a:r>
              <a:rPr lang="en-US" sz="2000" dirty="0"/>
              <a:t>A set is a collection which is unordered, unchangeable*, and unindexed.</a:t>
            </a:r>
          </a:p>
          <a:p>
            <a:endParaRPr lang="en-US" sz="2000" dirty="0"/>
          </a:p>
          <a:p>
            <a:r>
              <a:rPr lang="en-US" sz="2000" dirty="0">
                <a:highlight>
                  <a:srgbClr val="808080"/>
                </a:highlight>
              </a:rPr>
              <a:t>* Note: Set items are unchangeable, but you can remove items and add new items.</a:t>
            </a:r>
          </a:p>
          <a:p>
            <a:endParaRPr lang="en-US" sz="2000" dirty="0">
              <a:highlight>
                <a:srgbClr val="808080"/>
              </a:highlight>
            </a:endParaRPr>
          </a:p>
          <a:p>
            <a:r>
              <a:rPr lang="en-US" sz="2000" dirty="0"/>
              <a:t>Sets are written with curly brackets.</a:t>
            </a:r>
          </a:p>
          <a:p>
            <a:endParaRPr lang="en-US" sz="2000" dirty="0"/>
          </a:p>
          <a:p>
            <a:r>
              <a:rPr lang="en-US" sz="2000" dirty="0"/>
              <a:t>Example</a:t>
            </a:r>
          </a:p>
          <a:p>
            <a:r>
              <a:rPr lang="en-US" sz="2000" dirty="0"/>
              <a:t>Create a Set:</a:t>
            </a:r>
            <a:endParaRPr lang="en-PH" dirty="0"/>
          </a:p>
        </p:txBody>
      </p:sp>
      <p:pic>
        <p:nvPicPr>
          <p:cNvPr id="3" name="Picture 2">
            <a:extLst>
              <a:ext uri="{FF2B5EF4-FFF2-40B4-BE49-F238E27FC236}">
                <a16:creationId xmlns:a16="http://schemas.microsoft.com/office/drawing/2014/main" id="{DFC58E2B-CA40-46FA-B3E5-97874B958C1F}"/>
              </a:ext>
            </a:extLst>
          </p:cNvPr>
          <p:cNvPicPr>
            <a:picLocks noChangeAspect="1"/>
          </p:cNvPicPr>
          <p:nvPr/>
        </p:nvPicPr>
        <p:blipFill>
          <a:blip r:embed="rId2"/>
          <a:stretch>
            <a:fillRect/>
          </a:stretch>
        </p:blipFill>
        <p:spPr>
          <a:xfrm>
            <a:off x="2891647" y="4656604"/>
            <a:ext cx="3448531" cy="923330"/>
          </a:xfrm>
          <a:prstGeom prst="rect">
            <a:avLst/>
          </a:prstGeom>
        </p:spPr>
      </p:pic>
      <p:sp>
        <p:nvSpPr>
          <p:cNvPr id="4" name="Rectangle 3">
            <a:extLst>
              <a:ext uri="{FF2B5EF4-FFF2-40B4-BE49-F238E27FC236}">
                <a16:creationId xmlns:a16="http://schemas.microsoft.com/office/drawing/2014/main" id="{1F8085AD-F088-4153-8612-7E536AB3917A}"/>
              </a:ext>
            </a:extLst>
          </p:cNvPr>
          <p:cNvSpPr/>
          <p:nvPr/>
        </p:nvSpPr>
        <p:spPr>
          <a:xfrm>
            <a:off x="865322" y="5956270"/>
            <a:ext cx="8569190" cy="369332"/>
          </a:xfrm>
          <a:prstGeom prst="rect">
            <a:avLst/>
          </a:prstGeom>
        </p:spPr>
        <p:txBody>
          <a:bodyPr wrap="square">
            <a:spAutoFit/>
          </a:bodyPr>
          <a:lstStyle/>
          <a:p>
            <a:r>
              <a:rPr lang="en-US" dirty="0">
                <a:highlight>
                  <a:srgbClr val="808080"/>
                </a:highlight>
              </a:rPr>
              <a:t>Note: Sets are unordered, so you cannot be sure in which order the items will appear.</a:t>
            </a:r>
            <a:endParaRPr lang="en-PH" dirty="0">
              <a:highlight>
                <a:srgbClr val="808080"/>
              </a:highlight>
            </a:endParaRPr>
          </a:p>
        </p:txBody>
      </p:sp>
    </p:spTree>
    <p:extLst>
      <p:ext uri="{BB962C8B-B14F-4D97-AF65-F5344CB8AC3E}">
        <p14:creationId xmlns:p14="http://schemas.microsoft.com/office/powerpoint/2010/main" val="36473989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22CBB1-BD3F-4EE9-854B-5B5B609CEA22}"/>
              </a:ext>
            </a:extLst>
          </p:cNvPr>
          <p:cNvSpPr/>
          <p:nvPr/>
        </p:nvSpPr>
        <p:spPr>
          <a:xfrm>
            <a:off x="749085" y="888858"/>
            <a:ext cx="10693830" cy="4955203"/>
          </a:xfrm>
          <a:prstGeom prst="rect">
            <a:avLst/>
          </a:prstGeom>
        </p:spPr>
        <p:txBody>
          <a:bodyPr wrap="square">
            <a:spAutoFit/>
          </a:bodyPr>
          <a:lstStyle/>
          <a:p>
            <a:pPr marL="342900" indent="-342900">
              <a:buFont typeface="Wingdings" panose="05000000000000000000" pitchFamily="2" charset="2"/>
              <a:buChar char="Ø"/>
            </a:pPr>
            <a:r>
              <a:rPr lang="en-US" sz="3200" dirty="0"/>
              <a:t>Set Items</a:t>
            </a:r>
          </a:p>
          <a:p>
            <a:r>
              <a:rPr lang="en-US" sz="2000" dirty="0"/>
              <a:t>Set items are </a:t>
            </a:r>
            <a:r>
              <a:rPr lang="en-US" sz="2000" dirty="0">
                <a:solidFill>
                  <a:srgbClr val="FF0000"/>
                </a:solidFill>
              </a:rPr>
              <a:t>unordered</a:t>
            </a:r>
            <a:r>
              <a:rPr lang="en-US" sz="2000" dirty="0"/>
              <a:t>, </a:t>
            </a:r>
            <a:r>
              <a:rPr lang="en-US" sz="2000" dirty="0">
                <a:solidFill>
                  <a:srgbClr val="FF0000"/>
                </a:solidFill>
              </a:rPr>
              <a:t>unchangeable</a:t>
            </a:r>
            <a:r>
              <a:rPr lang="en-US" sz="2000" dirty="0"/>
              <a:t>, and </a:t>
            </a:r>
            <a:r>
              <a:rPr lang="en-US" sz="2000" dirty="0">
                <a:solidFill>
                  <a:srgbClr val="FF0000"/>
                </a:solidFill>
              </a:rPr>
              <a:t>do not allow duplicate values.</a:t>
            </a:r>
          </a:p>
          <a:p>
            <a:endParaRPr lang="en-US" sz="2000" dirty="0"/>
          </a:p>
          <a:p>
            <a:pPr marL="342900" indent="-342900">
              <a:buFont typeface="Wingdings" panose="05000000000000000000" pitchFamily="2" charset="2"/>
              <a:buChar char="Ø"/>
            </a:pPr>
            <a:r>
              <a:rPr lang="en-US" sz="3200" dirty="0"/>
              <a:t>Unordered</a:t>
            </a:r>
          </a:p>
          <a:p>
            <a:r>
              <a:rPr lang="en-US" sz="2000" dirty="0"/>
              <a:t>Unordered means that the items in a set </a:t>
            </a:r>
            <a:r>
              <a:rPr lang="en-US" sz="2000" dirty="0">
                <a:solidFill>
                  <a:srgbClr val="FF0000"/>
                </a:solidFill>
              </a:rPr>
              <a:t>do not have a defined order</a:t>
            </a:r>
            <a:r>
              <a:rPr lang="en-US" sz="2000" dirty="0"/>
              <a:t>.</a:t>
            </a:r>
          </a:p>
          <a:p>
            <a:endParaRPr lang="en-US" sz="2000" dirty="0"/>
          </a:p>
          <a:p>
            <a:r>
              <a:rPr lang="en-US" sz="2000" dirty="0"/>
              <a:t>Set items can appear in a different order every time you use them, and cannot be referred to by index or key.</a:t>
            </a:r>
          </a:p>
          <a:p>
            <a:endParaRPr lang="en-US" sz="2000" dirty="0"/>
          </a:p>
          <a:p>
            <a:pPr marL="342900" indent="-342900">
              <a:buFont typeface="Wingdings" panose="05000000000000000000" pitchFamily="2" charset="2"/>
              <a:buChar char="Ø"/>
            </a:pPr>
            <a:r>
              <a:rPr lang="en-US" sz="3200" dirty="0"/>
              <a:t>Unchangeable</a:t>
            </a:r>
          </a:p>
          <a:p>
            <a:r>
              <a:rPr lang="en-US" sz="2000" dirty="0"/>
              <a:t>Set items are </a:t>
            </a:r>
            <a:r>
              <a:rPr lang="en-US" sz="2000" dirty="0">
                <a:solidFill>
                  <a:srgbClr val="FF0000"/>
                </a:solidFill>
              </a:rPr>
              <a:t>unchangeable</a:t>
            </a:r>
            <a:r>
              <a:rPr lang="en-US" sz="2000" dirty="0"/>
              <a:t>, meaning that we cannot change the items after the set has been created.</a:t>
            </a:r>
          </a:p>
          <a:p>
            <a:endParaRPr lang="en-US" sz="2000" dirty="0"/>
          </a:p>
          <a:p>
            <a:r>
              <a:rPr lang="en-US" sz="2000" dirty="0">
                <a:highlight>
                  <a:srgbClr val="808080"/>
                </a:highlight>
              </a:rPr>
              <a:t>Once a set is created, you cannot change its items, but you can remove items and add new items.</a:t>
            </a:r>
            <a:endParaRPr lang="en-PH" sz="2000" dirty="0">
              <a:highlight>
                <a:srgbClr val="808080"/>
              </a:highlight>
            </a:endParaRPr>
          </a:p>
        </p:txBody>
      </p:sp>
    </p:spTree>
    <p:extLst>
      <p:ext uri="{BB962C8B-B14F-4D97-AF65-F5344CB8AC3E}">
        <p14:creationId xmlns:p14="http://schemas.microsoft.com/office/powerpoint/2010/main" val="85427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AD062A-D632-4544-8ED7-C345EE81C50B}"/>
              </a:ext>
            </a:extLst>
          </p:cNvPr>
          <p:cNvSpPr/>
          <p:nvPr/>
        </p:nvSpPr>
        <p:spPr>
          <a:xfrm>
            <a:off x="1250196" y="892532"/>
            <a:ext cx="9614115" cy="2677656"/>
          </a:xfrm>
          <a:prstGeom prst="rect">
            <a:avLst/>
          </a:prstGeom>
        </p:spPr>
        <p:txBody>
          <a:bodyPr wrap="square">
            <a:spAutoFit/>
          </a:bodyPr>
          <a:lstStyle/>
          <a:p>
            <a:pPr marL="571500" indent="-571500">
              <a:buFont typeface="Wingdings" panose="05000000000000000000" pitchFamily="2" charset="2"/>
              <a:buChar char="Ø"/>
            </a:pPr>
            <a:r>
              <a:rPr lang="en-US" sz="3600" dirty="0"/>
              <a:t>Duplicates Not Allowed</a:t>
            </a:r>
          </a:p>
          <a:p>
            <a:pPr marL="571500" indent="-571500">
              <a:buFont typeface="Wingdings" panose="05000000000000000000" pitchFamily="2" charset="2"/>
              <a:buChar char="Ø"/>
            </a:pPr>
            <a:endParaRPr lang="en-US" sz="3600" dirty="0"/>
          </a:p>
          <a:p>
            <a:r>
              <a:rPr lang="en-US" sz="2400" dirty="0"/>
              <a:t>Sets </a:t>
            </a:r>
            <a:r>
              <a:rPr lang="en-US" sz="2400" dirty="0">
                <a:solidFill>
                  <a:srgbClr val="FF0000"/>
                </a:solidFill>
              </a:rPr>
              <a:t>cannot have two items with the same value</a:t>
            </a:r>
            <a:r>
              <a:rPr lang="en-US" sz="2400" dirty="0"/>
              <a:t>.</a:t>
            </a:r>
          </a:p>
          <a:p>
            <a:endParaRPr lang="en-US" sz="2400" dirty="0"/>
          </a:p>
          <a:p>
            <a:r>
              <a:rPr lang="en-US" sz="2400" dirty="0"/>
              <a:t>Example</a:t>
            </a:r>
          </a:p>
          <a:p>
            <a:r>
              <a:rPr lang="en-US" sz="2400" dirty="0"/>
              <a:t>Duplicate values will be </a:t>
            </a:r>
            <a:r>
              <a:rPr lang="en-US" sz="2400" dirty="0">
                <a:solidFill>
                  <a:srgbClr val="FF0000"/>
                </a:solidFill>
              </a:rPr>
              <a:t>ignored</a:t>
            </a:r>
            <a:r>
              <a:rPr lang="en-US" sz="2400" dirty="0"/>
              <a:t>:</a:t>
            </a:r>
            <a:endParaRPr lang="en-PH" sz="2400" dirty="0"/>
          </a:p>
        </p:txBody>
      </p:sp>
      <p:pic>
        <p:nvPicPr>
          <p:cNvPr id="3" name="Picture 2">
            <a:extLst>
              <a:ext uri="{FF2B5EF4-FFF2-40B4-BE49-F238E27FC236}">
                <a16:creationId xmlns:a16="http://schemas.microsoft.com/office/drawing/2014/main" id="{DA624D6C-18F7-4C96-8D80-5431EECDD5DF}"/>
              </a:ext>
            </a:extLst>
          </p:cNvPr>
          <p:cNvPicPr>
            <a:picLocks noChangeAspect="1"/>
          </p:cNvPicPr>
          <p:nvPr/>
        </p:nvPicPr>
        <p:blipFill>
          <a:blip r:embed="rId2"/>
          <a:stretch>
            <a:fillRect/>
          </a:stretch>
        </p:blipFill>
        <p:spPr>
          <a:xfrm>
            <a:off x="2467990" y="4188823"/>
            <a:ext cx="7256019" cy="1776645"/>
          </a:xfrm>
          <a:prstGeom prst="rect">
            <a:avLst/>
          </a:prstGeom>
        </p:spPr>
      </p:pic>
    </p:spTree>
    <p:extLst>
      <p:ext uri="{BB962C8B-B14F-4D97-AF65-F5344CB8AC3E}">
        <p14:creationId xmlns:p14="http://schemas.microsoft.com/office/powerpoint/2010/main" val="23916490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72C0AF-B02E-4652-BE3D-827723CB512F}"/>
              </a:ext>
            </a:extLst>
          </p:cNvPr>
          <p:cNvSpPr/>
          <p:nvPr/>
        </p:nvSpPr>
        <p:spPr>
          <a:xfrm>
            <a:off x="800745" y="707538"/>
            <a:ext cx="10420027" cy="2554545"/>
          </a:xfrm>
          <a:prstGeom prst="rect">
            <a:avLst/>
          </a:prstGeom>
        </p:spPr>
        <p:txBody>
          <a:bodyPr wrap="square">
            <a:spAutoFit/>
          </a:bodyPr>
          <a:lstStyle/>
          <a:p>
            <a:pPr marL="285750" indent="-285750">
              <a:buFont typeface="Wingdings" panose="05000000000000000000" pitchFamily="2" charset="2"/>
              <a:buChar char="Ø"/>
            </a:pPr>
            <a:r>
              <a:rPr lang="en-US" sz="3200" dirty="0"/>
              <a:t>Get the Length of a Set</a:t>
            </a:r>
          </a:p>
          <a:p>
            <a:pPr marL="285750" indent="-285750">
              <a:buFont typeface="Wingdings" panose="05000000000000000000" pitchFamily="2" charset="2"/>
              <a:buChar char="Ø"/>
            </a:pPr>
            <a:endParaRPr lang="en-US" sz="3200" dirty="0"/>
          </a:p>
          <a:p>
            <a:r>
              <a:rPr lang="en-US" sz="2400" dirty="0"/>
              <a:t>To determine how many items a set has, use the </a:t>
            </a:r>
            <a:r>
              <a:rPr lang="en-US" sz="2400" dirty="0" err="1">
                <a:solidFill>
                  <a:srgbClr val="FF0000"/>
                </a:solidFill>
              </a:rPr>
              <a:t>len</a:t>
            </a:r>
            <a:r>
              <a:rPr lang="en-US" sz="2400" dirty="0">
                <a:solidFill>
                  <a:srgbClr val="FF0000"/>
                </a:solidFill>
              </a:rPr>
              <a:t>() </a:t>
            </a:r>
            <a:r>
              <a:rPr lang="en-US" sz="2400" dirty="0"/>
              <a:t>function.</a:t>
            </a:r>
          </a:p>
          <a:p>
            <a:endParaRPr lang="en-US" sz="2400" dirty="0"/>
          </a:p>
          <a:p>
            <a:r>
              <a:rPr lang="en-US" sz="2400" dirty="0"/>
              <a:t>Example</a:t>
            </a:r>
          </a:p>
          <a:p>
            <a:r>
              <a:rPr lang="en-US" sz="2400" dirty="0"/>
              <a:t>Get the number of items in a set:</a:t>
            </a:r>
            <a:endParaRPr lang="en-PH" dirty="0"/>
          </a:p>
        </p:txBody>
      </p:sp>
      <p:pic>
        <p:nvPicPr>
          <p:cNvPr id="3" name="Picture 2">
            <a:extLst>
              <a:ext uri="{FF2B5EF4-FFF2-40B4-BE49-F238E27FC236}">
                <a16:creationId xmlns:a16="http://schemas.microsoft.com/office/drawing/2014/main" id="{E751AA19-EC90-4039-9B06-C8718F654D66}"/>
              </a:ext>
            </a:extLst>
          </p:cNvPr>
          <p:cNvPicPr>
            <a:picLocks noChangeAspect="1"/>
          </p:cNvPicPr>
          <p:nvPr/>
        </p:nvPicPr>
        <p:blipFill>
          <a:blip r:embed="rId2"/>
          <a:stretch>
            <a:fillRect/>
          </a:stretch>
        </p:blipFill>
        <p:spPr>
          <a:xfrm>
            <a:off x="1879599" y="3711265"/>
            <a:ext cx="8432801" cy="2160126"/>
          </a:xfrm>
          <a:prstGeom prst="rect">
            <a:avLst/>
          </a:prstGeom>
        </p:spPr>
      </p:pic>
    </p:spTree>
    <p:extLst>
      <p:ext uri="{BB962C8B-B14F-4D97-AF65-F5344CB8AC3E}">
        <p14:creationId xmlns:p14="http://schemas.microsoft.com/office/powerpoint/2010/main" val="663020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3201E4-B162-44CB-98C1-E12AC8F74C1F}"/>
              </a:ext>
            </a:extLst>
          </p:cNvPr>
          <p:cNvSpPr/>
          <p:nvPr/>
        </p:nvSpPr>
        <p:spPr>
          <a:xfrm>
            <a:off x="1090048" y="706553"/>
            <a:ext cx="10011904" cy="2554545"/>
          </a:xfrm>
          <a:prstGeom prst="rect">
            <a:avLst/>
          </a:prstGeom>
        </p:spPr>
        <p:txBody>
          <a:bodyPr wrap="square">
            <a:spAutoFit/>
          </a:bodyPr>
          <a:lstStyle/>
          <a:p>
            <a:pPr marL="285750" indent="-285750">
              <a:buFont typeface="Wingdings" panose="05000000000000000000" pitchFamily="2" charset="2"/>
              <a:buChar char="Ø"/>
            </a:pPr>
            <a:r>
              <a:rPr lang="en-US" sz="3200" dirty="0"/>
              <a:t>Set Items - Data Types</a:t>
            </a:r>
          </a:p>
          <a:p>
            <a:pPr marL="285750" indent="-285750">
              <a:buFont typeface="Wingdings" panose="05000000000000000000" pitchFamily="2" charset="2"/>
              <a:buChar char="Ø"/>
            </a:pPr>
            <a:endParaRPr lang="en-US" sz="3200" dirty="0"/>
          </a:p>
          <a:p>
            <a:r>
              <a:rPr lang="en-US" sz="2400" dirty="0"/>
              <a:t>Set items can be of any data type:</a:t>
            </a:r>
          </a:p>
          <a:p>
            <a:endParaRPr lang="en-US" sz="2400" dirty="0"/>
          </a:p>
          <a:p>
            <a:r>
              <a:rPr lang="en-US" sz="2400" dirty="0"/>
              <a:t>Example</a:t>
            </a:r>
          </a:p>
          <a:p>
            <a:r>
              <a:rPr lang="en-US" sz="2400" dirty="0"/>
              <a:t>String, int and </a:t>
            </a:r>
            <a:r>
              <a:rPr lang="en-US" sz="2400" dirty="0" err="1"/>
              <a:t>boolean</a:t>
            </a:r>
            <a:r>
              <a:rPr lang="en-US" sz="2400" dirty="0"/>
              <a:t> data types:</a:t>
            </a:r>
            <a:endParaRPr lang="en-PH" sz="2400" dirty="0"/>
          </a:p>
        </p:txBody>
      </p:sp>
      <p:pic>
        <p:nvPicPr>
          <p:cNvPr id="3" name="Picture 2">
            <a:extLst>
              <a:ext uri="{FF2B5EF4-FFF2-40B4-BE49-F238E27FC236}">
                <a16:creationId xmlns:a16="http://schemas.microsoft.com/office/drawing/2014/main" id="{5DD53D07-C9BF-4034-B29E-ED719E0F5041}"/>
              </a:ext>
            </a:extLst>
          </p:cNvPr>
          <p:cNvPicPr>
            <a:picLocks noChangeAspect="1"/>
          </p:cNvPicPr>
          <p:nvPr/>
        </p:nvPicPr>
        <p:blipFill>
          <a:blip r:embed="rId2"/>
          <a:stretch>
            <a:fillRect/>
          </a:stretch>
        </p:blipFill>
        <p:spPr>
          <a:xfrm>
            <a:off x="5950136" y="1673499"/>
            <a:ext cx="4659824" cy="1587599"/>
          </a:xfrm>
          <a:prstGeom prst="rect">
            <a:avLst/>
          </a:prstGeom>
        </p:spPr>
      </p:pic>
      <p:sp>
        <p:nvSpPr>
          <p:cNvPr id="4" name="Rectangle 3">
            <a:extLst>
              <a:ext uri="{FF2B5EF4-FFF2-40B4-BE49-F238E27FC236}">
                <a16:creationId xmlns:a16="http://schemas.microsoft.com/office/drawing/2014/main" id="{EC464C94-2866-4E29-8F87-7DAB90A62660}"/>
              </a:ext>
            </a:extLst>
          </p:cNvPr>
          <p:cNvSpPr/>
          <p:nvPr/>
        </p:nvSpPr>
        <p:spPr>
          <a:xfrm>
            <a:off x="1090048" y="4132480"/>
            <a:ext cx="5005952" cy="2308324"/>
          </a:xfrm>
          <a:prstGeom prst="rect">
            <a:avLst/>
          </a:prstGeom>
        </p:spPr>
        <p:txBody>
          <a:bodyPr wrap="square">
            <a:spAutoFit/>
          </a:bodyPr>
          <a:lstStyle/>
          <a:p>
            <a:r>
              <a:rPr lang="en-US" sz="2400" dirty="0"/>
              <a:t>A set can contain different data types:</a:t>
            </a:r>
          </a:p>
          <a:p>
            <a:endParaRPr lang="en-US" sz="2400" dirty="0"/>
          </a:p>
          <a:p>
            <a:r>
              <a:rPr lang="en-US" sz="2400" dirty="0"/>
              <a:t>Example</a:t>
            </a:r>
          </a:p>
          <a:p>
            <a:r>
              <a:rPr lang="en-US" sz="2400" dirty="0"/>
              <a:t>A set with strings, integers and </a:t>
            </a:r>
            <a:r>
              <a:rPr lang="en-US" sz="2400" dirty="0" err="1"/>
              <a:t>boolean</a:t>
            </a:r>
            <a:r>
              <a:rPr lang="en-US" sz="2400" dirty="0"/>
              <a:t> values:</a:t>
            </a:r>
            <a:endParaRPr lang="en-PH" sz="2400" dirty="0"/>
          </a:p>
        </p:txBody>
      </p:sp>
      <p:pic>
        <p:nvPicPr>
          <p:cNvPr id="5" name="Picture 4">
            <a:extLst>
              <a:ext uri="{FF2B5EF4-FFF2-40B4-BE49-F238E27FC236}">
                <a16:creationId xmlns:a16="http://schemas.microsoft.com/office/drawing/2014/main" id="{D2612845-2068-40CC-BF16-1E6D893A3B7C}"/>
              </a:ext>
            </a:extLst>
          </p:cNvPr>
          <p:cNvPicPr>
            <a:picLocks noChangeAspect="1"/>
          </p:cNvPicPr>
          <p:nvPr/>
        </p:nvPicPr>
        <p:blipFill>
          <a:blip r:embed="rId3"/>
          <a:stretch>
            <a:fillRect/>
          </a:stretch>
        </p:blipFill>
        <p:spPr>
          <a:xfrm>
            <a:off x="5950136" y="4563848"/>
            <a:ext cx="4659824" cy="1587599"/>
          </a:xfrm>
          <a:prstGeom prst="rect">
            <a:avLst/>
          </a:prstGeom>
        </p:spPr>
      </p:pic>
    </p:spTree>
    <p:extLst>
      <p:ext uri="{BB962C8B-B14F-4D97-AF65-F5344CB8AC3E}">
        <p14:creationId xmlns:p14="http://schemas.microsoft.com/office/powerpoint/2010/main" val="13381346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8828A-7C0C-434A-B046-7015E1F3050B}"/>
              </a:ext>
            </a:extLst>
          </p:cNvPr>
          <p:cNvSpPr/>
          <p:nvPr/>
        </p:nvSpPr>
        <p:spPr>
          <a:xfrm>
            <a:off x="893736" y="817012"/>
            <a:ext cx="10497518" cy="2923877"/>
          </a:xfrm>
          <a:prstGeom prst="rect">
            <a:avLst/>
          </a:prstGeom>
        </p:spPr>
        <p:txBody>
          <a:bodyPr wrap="square">
            <a:spAutoFit/>
          </a:bodyPr>
          <a:lstStyle/>
          <a:p>
            <a:pPr marL="457200" indent="-457200">
              <a:buFont typeface="Wingdings" panose="05000000000000000000" pitchFamily="2" charset="2"/>
              <a:buChar char="Ø"/>
            </a:pPr>
            <a:r>
              <a:rPr lang="en-US" sz="3200" dirty="0"/>
              <a:t>type()</a:t>
            </a:r>
          </a:p>
          <a:p>
            <a:pPr marL="457200" indent="-457200">
              <a:buFont typeface="Wingdings" panose="05000000000000000000" pitchFamily="2" charset="2"/>
              <a:buChar char="Ø"/>
            </a:pPr>
            <a:endParaRPr lang="en-US" sz="3200" dirty="0"/>
          </a:p>
          <a:p>
            <a:r>
              <a:rPr lang="en-US" sz="2000" dirty="0"/>
              <a:t>From Python's perspective, sets are defined as objects with the data type 'set':</a:t>
            </a:r>
          </a:p>
          <a:p>
            <a:endParaRPr lang="en-US" sz="2000" dirty="0"/>
          </a:p>
          <a:p>
            <a:r>
              <a:rPr lang="en-US" sz="2000" dirty="0">
                <a:highlight>
                  <a:srgbClr val="808080"/>
                </a:highlight>
              </a:rPr>
              <a:t>&lt;class 'set’&gt;</a:t>
            </a:r>
          </a:p>
          <a:p>
            <a:endParaRPr lang="en-US" sz="2000" dirty="0"/>
          </a:p>
          <a:p>
            <a:r>
              <a:rPr lang="en-US" sz="2000" dirty="0"/>
              <a:t>Example</a:t>
            </a:r>
          </a:p>
          <a:p>
            <a:r>
              <a:rPr lang="en-US" sz="2000" dirty="0"/>
              <a:t>What is the data type of a set?</a:t>
            </a:r>
            <a:endParaRPr lang="en-PH" dirty="0"/>
          </a:p>
        </p:txBody>
      </p:sp>
      <p:pic>
        <p:nvPicPr>
          <p:cNvPr id="4" name="Picture 3">
            <a:extLst>
              <a:ext uri="{FF2B5EF4-FFF2-40B4-BE49-F238E27FC236}">
                <a16:creationId xmlns:a16="http://schemas.microsoft.com/office/drawing/2014/main" id="{C60F467E-5549-45FC-AA2A-B331E0F87105}"/>
              </a:ext>
            </a:extLst>
          </p:cNvPr>
          <p:cNvPicPr>
            <a:picLocks noChangeAspect="1"/>
          </p:cNvPicPr>
          <p:nvPr/>
        </p:nvPicPr>
        <p:blipFill>
          <a:blip r:embed="rId2"/>
          <a:stretch>
            <a:fillRect/>
          </a:stretch>
        </p:blipFill>
        <p:spPr>
          <a:xfrm>
            <a:off x="2919405" y="4054199"/>
            <a:ext cx="6353189" cy="1633678"/>
          </a:xfrm>
          <a:prstGeom prst="rect">
            <a:avLst/>
          </a:prstGeom>
        </p:spPr>
      </p:pic>
    </p:spTree>
    <p:extLst>
      <p:ext uri="{BB962C8B-B14F-4D97-AF65-F5344CB8AC3E}">
        <p14:creationId xmlns:p14="http://schemas.microsoft.com/office/powerpoint/2010/main" val="26500802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1C6B65-E64F-40E9-82D9-045D8463727F}"/>
              </a:ext>
            </a:extLst>
          </p:cNvPr>
          <p:cNvSpPr/>
          <p:nvPr/>
        </p:nvSpPr>
        <p:spPr>
          <a:xfrm>
            <a:off x="1002223" y="536072"/>
            <a:ext cx="9738102" cy="2554545"/>
          </a:xfrm>
          <a:prstGeom prst="rect">
            <a:avLst/>
          </a:prstGeom>
        </p:spPr>
        <p:txBody>
          <a:bodyPr wrap="square">
            <a:spAutoFit/>
          </a:bodyPr>
          <a:lstStyle/>
          <a:p>
            <a:pPr marL="514350" indent="-514350">
              <a:buFont typeface="Wingdings" panose="05000000000000000000" pitchFamily="2" charset="2"/>
              <a:buChar char="Ø"/>
            </a:pPr>
            <a:r>
              <a:rPr lang="en-US" sz="3200" dirty="0"/>
              <a:t>The set() Constructor</a:t>
            </a:r>
          </a:p>
          <a:p>
            <a:pPr marL="514350" indent="-514350">
              <a:buFont typeface="Wingdings" panose="05000000000000000000" pitchFamily="2" charset="2"/>
              <a:buChar char="Ø"/>
            </a:pPr>
            <a:endParaRPr lang="en-US" sz="3200" dirty="0"/>
          </a:p>
          <a:p>
            <a:r>
              <a:rPr lang="en-US" sz="2400" dirty="0"/>
              <a:t>It is also possible to use the </a:t>
            </a:r>
            <a:r>
              <a:rPr lang="en-US" sz="2400" dirty="0">
                <a:solidFill>
                  <a:srgbClr val="FF0000"/>
                </a:solidFill>
              </a:rPr>
              <a:t>set() </a:t>
            </a:r>
            <a:r>
              <a:rPr lang="en-US" sz="2400" dirty="0"/>
              <a:t>constructor to make a set.</a:t>
            </a:r>
          </a:p>
          <a:p>
            <a:endParaRPr lang="en-US" sz="2400" dirty="0"/>
          </a:p>
          <a:p>
            <a:r>
              <a:rPr lang="en-US" sz="2400" dirty="0"/>
              <a:t>Example</a:t>
            </a:r>
          </a:p>
          <a:p>
            <a:r>
              <a:rPr lang="en-US" sz="2400" dirty="0"/>
              <a:t>Using the </a:t>
            </a:r>
            <a:r>
              <a:rPr lang="en-US" sz="2400" dirty="0">
                <a:solidFill>
                  <a:srgbClr val="FF0000"/>
                </a:solidFill>
              </a:rPr>
              <a:t>set() </a:t>
            </a:r>
            <a:r>
              <a:rPr lang="en-US" sz="2400" dirty="0"/>
              <a:t>constructor to make a set:</a:t>
            </a:r>
            <a:endParaRPr lang="en-PH" sz="2400" dirty="0"/>
          </a:p>
        </p:txBody>
      </p:sp>
      <p:pic>
        <p:nvPicPr>
          <p:cNvPr id="3" name="Picture 2">
            <a:extLst>
              <a:ext uri="{FF2B5EF4-FFF2-40B4-BE49-F238E27FC236}">
                <a16:creationId xmlns:a16="http://schemas.microsoft.com/office/drawing/2014/main" id="{7CCAA482-F46F-44E1-A4D4-C4641450A24A}"/>
              </a:ext>
            </a:extLst>
          </p:cNvPr>
          <p:cNvPicPr>
            <a:picLocks noChangeAspect="1"/>
          </p:cNvPicPr>
          <p:nvPr/>
        </p:nvPicPr>
        <p:blipFill>
          <a:blip r:embed="rId2"/>
          <a:stretch>
            <a:fillRect/>
          </a:stretch>
        </p:blipFill>
        <p:spPr>
          <a:xfrm>
            <a:off x="1495189" y="3767384"/>
            <a:ext cx="8896777" cy="1471443"/>
          </a:xfrm>
          <a:prstGeom prst="rect">
            <a:avLst/>
          </a:prstGeom>
        </p:spPr>
      </p:pic>
    </p:spTree>
    <p:extLst>
      <p:ext uri="{BB962C8B-B14F-4D97-AF65-F5344CB8AC3E}">
        <p14:creationId xmlns:p14="http://schemas.microsoft.com/office/powerpoint/2010/main" val="137979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614FE-0D46-4560-B5FB-AB62AE551B99}"/>
              </a:ext>
            </a:extLst>
          </p:cNvPr>
          <p:cNvSpPr/>
          <p:nvPr/>
        </p:nvSpPr>
        <p:spPr>
          <a:xfrm>
            <a:off x="883996" y="450333"/>
            <a:ext cx="5789085" cy="646331"/>
          </a:xfrm>
          <a:prstGeom prst="rect">
            <a:avLst/>
          </a:prstGeom>
        </p:spPr>
        <p:txBody>
          <a:bodyPr wrap="none">
            <a:spAutoFit/>
          </a:bodyPr>
          <a:lstStyle/>
          <a:p>
            <a:pPr marL="571500" indent="-571500">
              <a:buFont typeface="Wingdings" panose="05000000000000000000" pitchFamily="2" charset="2"/>
              <a:buChar char="Ø"/>
            </a:pPr>
            <a:r>
              <a:rPr lang="en-PH" sz="3600" dirty="0"/>
              <a:t>Python - Global Variables</a:t>
            </a:r>
          </a:p>
        </p:txBody>
      </p:sp>
      <p:sp>
        <p:nvSpPr>
          <p:cNvPr id="3" name="Rectangle 2">
            <a:extLst>
              <a:ext uri="{FF2B5EF4-FFF2-40B4-BE49-F238E27FC236}">
                <a16:creationId xmlns:a16="http://schemas.microsoft.com/office/drawing/2014/main" id="{7465C438-0E6A-4805-AF1D-67A6C73F77C7}"/>
              </a:ext>
            </a:extLst>
          </p:cNvPr>
          <p:cNvSpPr/>
          <p:nvPr/>
        </p:nvSpPr>
        <p:spPr>
          <a:xfrm>
            <a:off x="732325" y="1311530"/>
            <a:ext cx="5516075" cy="2123658"/>
          </a:xfrm>
          <a:prstGeom prst="rect">
            <a:avLst/>
          </a:prstGeom>
        </p:spPr>
        <p:txBody>
          <a:bodyPr wrap="square">
            <a:spAutoFit/>
          </a:bodyPr>
          <a:lstStyle/>
          <a:p>
            <a:r>
              <a:rPr lang="en-US" sz="2400" dirty="0"/>
              <a:t>Global Variables</a:t>
            </a:r>
          </a:p>
          <a:p>
            <a:r>
              <a:rPr lang="en-US" dirty="0"/>
              <a:t>Variables that are created outside of a function (as in all of the examples above) are known as global variables.</a:t>
            </a:r>
          </a:p>
          <a:p>
            <a:endParaRPr lang="en-US" dirty="0"/>
          </a:p>
          <a:p>
            <a:r>
              <a:rPr lang="en-US" dirty="0">
                <a:solidFill>
                  <a:srgbClr val="FF0000"/>
                </a:solidFill>
              </a:rPr>
              <a:t>Global variables can be used by everyone,</a:t>
            </a:r>
            <a:r>
              <a:rPr lang="en-US" dirty="0"/>
              <a:t> both inside of functions and outside.</a:t>
            </a:r>
            <a:endParaRPr lang="en-PH" dirty="0"/>
          </a:p>
        </p:txBody>
      </p:sp>
      <p:sp>
        <p:nvSpPr>
          <p:cNvPr id="4" name="Rectangle 3">
            <a:extLst>
              <a:ext uri="{FF2B5EF4-FFF2-40B4-BE49-F238E27FC236}">
                <a16:creationId xmlns:a16="http://schemas.microsoft.com/office/drawing/2014/main" id="{ED42C78E-BB4A-4E02-A0C7-A30124463138}"/>
              </a:ext>
            </a:extLst>
          </p:cNvPr>
          <p:cNvSpPr/>
          <p:nvPr/>
        </p:nvSpPr>
        <p:spPr>
          <a:xfrm>
            <a:off x="732325" y="3712572"/>
            <a:ext cx="5363675" cy="923330"/>
          </a:xfrm>
          <a:prstGeom prst="rect">
            <a:avLst/>
          </a:prstGeom>
        </p:spPr>
        <p:txBody>
          <a:bodyPr wrap="square">
            <a:spAutoFit/>
          </a:bodyPr>
          <a:lstStyle/>
          <a:p>
            <a:r>
              <a:rPr lang="en-US" dirty="0"/>
              <a:t>Example:</a:t>
            </a:r>
          </a:p>
          <a:p>
            <a:r>
              <a:rPr lang="en-US" dirty="0"/>
              <a:t>Create a variable outside of a function, and use it inside the function</a:t>
            </a:r>
            <a:endParaRPr lang="en-US" b="0" i="0" dirty="0">
              <a:effectLst/>
            </a:endParaRPr>
          </a:p>
        </p:txBody>
      </p:sp>
      <p:pic>
        <p:nvPicPr>
          <p:cNvPr id="5" name="Picture 4">
            <a:extLst>
              <a:ext uri="{FF2B5EF4-FFF2-40B4-BE49-F238E27FC236}">
                <a16:creationId xmlns:a16="http://schemas.microsoft.com/office/drawing/2014/main" id="{80313058-585D-4343-85A3-DC5579F9A969}"/>
              </a:ext>
            </a:extLst>
          </p:cNvPr>
          <p:cNvPicPr>
            <a:picLocks noChangeAspect="1"/>
          </p:cNvPicPr>
          <p:nvPr/>
        </p:nvPicPr>
        <p:blipFill>
          <a:blip r:embed="rId2"/>
          <a:stretch>
            <a:fillRect/>
          </a:stretch>
        </p:blipFill>
        <p:spPr>
          <a:xfrm>
            <a:off x="883996" y="4816176"/>
            <a:ext cx="3078404" cy="1486107"/>
          </a:xfrm>
          <a:prstGeom prst="rect">
            <a:avLst/>
          </a:prstGeom>
        </p:spPr>
      </p:pic>
      <p:sp>
        <p:nvSpPr>
          <p:cNvPr id="6" name="Rectangle 5">
            <a:extLst>
              <a:ext uri="{FF2B5EF4-FFF2-40B4-BE49-F238E27FC236}">
                <a16:creationId xmlns:a16="http://schemas.microsoft.com/office/drawing/2014/main" id="{788457A3-9591-4AF7-9C97-209FA5675ADD}"/>
              </a:ext>
            </a:extLst>
          </p:cNvPr>
          <p:cNvSpPr/>
          <p:nvPr/>
        </p:nvSpPr>
        <p:spPr>
          <a:xfrm>
            <a:off x="6620933" y="942391"/>
            <a:ext cx="4687071" cy="1754326"/>
          </a:xfrm>
          <a:prstGeom prst="rect">
            <a:avLst/>
          </a:prstGeom>
        </p:spPr>
        <p:txBody>
          <a:bodyPr wrap="square">
            <a:spAutoFit/>
          </a:bodyPr>
          <a:lstStyle/>
          <a:p>
            <a:r>
              <a:rPr lang="en-US" dirty="0"/>
              <a:t>If you create a variable with the same name inside a function, this variable will be local, and can only be used inside the function. The global variable with the same name will remain as it was, global and with the original value.</a:t>
            </a:r>
            <a:endParaRPr lang="en-PH" dirty="0"/>
          </a:p>
        </p:txBody>
      </p:sp>
      <p:sp>
        <p:nvSpPr>
          <p:cNvPr id="7" name="Rectangle 6">
            <a:extLst>
              <a:ext uri="{FF2B5EF4-FFF2-40B4-BE49-F238E27FC236}">
                <a16:creationId xmlns:a16="http://schemas.microsoft.com/office/drawing/2014/main" id="{D665C089-4968-4BCF-BEBF-8A974EEB1A04}"/>
              </a:ext>
            </a:extLst>
          </p:cNvPr>
          <p:cNvSpPr/>
          <p:nvPr/>
        </p:nvSpPr>
        <p:spPr>
          <a:xfrm>
            <a:off x="6620933" y="2696717"/>
            <a:ext cx="4687071" cy="923330"/>
          </a:xfrm>
          <a:prstGeom prst="rect">
            <a:avLst/>
          </a:prstGeom>
        </p:spPr>
        <p:txBody>
          <a:bodyPr wrap="square">
            <a:spAutoFit/>
          </a:bodyPr>
          <a:lstStyle/>
          <a:p>
            <a:r>
              <a:rPr lang="en-US" dirty="0"/>
              <a:t>Example:</a:t>
            </a:r>
          </a:p>
          <a:p>
            <a:r>
              <a:rPr lang="en-US" dirty="0"/>
              <a:t>Create a variable inside a function, with the same name as the global variable</a:t>
            </a:r>
            <a:endParaRPr lang="en-PH" dirty="0"/>
          </a:p>
        </p:txBody>
      </p:sp>
      <p:pic>
        <p:nvPicPr>
          <p:cNvPr id="8" name="Picture 7">
            <a:extLst>
              <a:ext uri="{FF2B5EF4-FFF2-40B4-BE49-F238E27FC236}">
                <a16:creationId xmlns:a16="http://schemas.microsoft.com/office/drawing/2014/main" id="{31AA8761-1841-4D25-B2CB-EE4052E1074A}"/>
              </a:ext>
            </a:extLst>
          </p:cNvPr>
          <p:cNvPicPr>
            <a:picLocks noChangeAspect="1"/>
          </p:cNvPicPr>
          <p:nvPr/>
        </p:nvPicPr>
        <p:blipFill>
          <a:blip r:embed="rId3"/>
          <a:stretch>
            <a:fillRect/>
          </a:stretch>
        </p:blipFill>
        <p:spPr>
          <a:xfrm>
            <a:off x="6807199" y="3892122"/>
            <a:ext cx="4097867" cy="2410161"/>
          </a:xfrm>
          <a:prstGeom prst="rect">
            <a:avLst/>
          </a:prstGeom>
        </p:spPr>
      </p:pic>
    </p:spTree>
    <p:extLst>
      <p:ext uri="{BB962C8B-B14F-4D97-AF65-F5344CB8AC3E}">
        <p14:creationId xmlns:p14="http://schemas.microsoft.com/office/powerpoint/2010/main" val="16934316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360AF-99EB-4EAE-8A3A-9747D5BC89E4}"/>
              </a:ext>
            </a:extLst>
          </p:cNvPr>
          <p:cNvSpPr/>
          <p:nvPr/>
        </p:nvSpPr>
        <p:spPr>
          <a:xfrm>
            <a:off x="759417" y="490829"/>
            <a:ext cx="11019295" cy="5940088"/>
          </a:xfrm>
          <a:prstGeom prst="rect">
            <a:avLst/>
          </a:prstGeom>
        </p:spPr>
        <p:txBody>
          <a:bodyPr wrap="square">
            <a:spAutoFit/>
          </a:bodyPr>
          <a:lstStyle/>
          <a:p>
            <a:pPr marL="457200" indent="-457200">
              <a:buFont typeface="Wingdings" panose="05000000000000000000" pitchFamily="2" charset="2"/>
              <a:buChar char="Ø"/>
            </a:pPr>
            <a:r>
              <a:rPr lang="en-US" sz="3200" dirty="0"/>
              <a:t>Python Collections (Arrays)</a:t>
            </a:r>
          </a:p>
          <a:p>
            <a:pPr marL="457200" indent="-457200">
              <a:buFont typeface="Wingdings" panose="05000000000000000000" pitchFamily="2" charset="2"/>
              <a:buChar char="Ø"/>
            </a:pPr>
            <a:endParaRPr lang="en-US" sz="3200" dirty="0"/>
          </a:p>
          <a:p>
            <a:r>
              <a:rPr lang="en-US" sz="2000" dirty="0"/>
              <a:t>There are </a:t>
            </a:r>
            <a:r>
              <a:rPr lang="en-US" sz="2000" dirty="0">
                <a:solidFill>
                  <a:srgbClr val="FF0000"/>
                </a:solidFill>
              </a:rPr>
              <a:t>four collection data types in the Python programming language:</a:t>
            </a:r>
          </a:p>
          <a:p>
            <a:endParaRPr lang="en-US" sz="2000" dirty="0"/>
          </a:p>
          <a:p>
            <a:pPr marL="342900" indent="-342900">
              <a:buFont typeface="Arial" panose="020B0604020202020204" pitchFamily="34" charset="0"/>
              <a:buChar char="•"/>
            </a:pPr>
            <a:r>
              <a:rPr lang="en-US" sz="2000" dirty="0">
                <a:solidFill>
                  <a:srgbClr val="FF0000"/>
                </a:solidFill>
              </a:rPr>
              <a:t>List</a:t>
            </a:r>
            <a:r>
              <a:rPr lang="en-US" sz="2000" dirty="0"/>
              <a:t> is a collection which is ordered and changeable. Allows duplicate members.</a:t>
            </a:r>
          </a:p>
          <a:p>
            <a:pPr marL="342900" indent="-342900">
              <a:buFont typeface="Arial" panose="020B0604020202020204" pitchFamily="34" charset="0"/>
              <a:buChar char="•"/>
            </a:pPr>
            <a:r>
              <a:rPr lang="en-US" sz="2000" dirty="0">
                <a:solidFill>
                  <a:srgbClr val="FF0000"/>
                </a:solidFill>
              </a:rPr>
              <a:t>Tuple</a:t>
            </a:r>
            <a:r>
              <a:rPr lang="en-US" sz="2000" dirty="0"/>
              <a:t> is a collection which is ordered and unchangeable. Allows duplicate members.</a:t>
            </a:r>
          </a:p>
          <a:p>
            <a:pPr marL="342900" indent="-342900">
              <a:buFont typeface="Arial" panose="020B0604020202020204" pitchFamily="34" charset="0"/>
              <a:buChar char="•"/>
            </a:pPr>
            <a:r>
              <a:rPr lang="en-US" sz="2000" dirty="0">
                <a:solidFill>
                  <a:srgbClr val="FF0000"/>
                </a:solidFill>
              </a:rPr>
              <a:t>Set</a:t>
            </a:r>
            <a:r>
              <a:rPr lang="en-US" sz="2000" dirty="0"/>
              <a:t> is a collection which is unordered, unchangeable*, and unindexed. No duplicate members.</a:t>
            </a:r>
          </a:p>
          <a:p>
            <a:pPr marL="342900" indent="-342900">
              <a:buFont typeface="Arial" panose="020B0604020202020204" pitchFamily="34" charset="0"/>
              <a:buChar char="•"/>
            </a:pPr>
            <a:r>
              <a:rPr lang="en-US" sz="2000" dirty="0">
                <a:solidFill>
                  <a:srgbClr val="FF0000"/>
                </a:solidFill>
              </a:rPr>
              <a:t>Dictionary</a:t>
            </a:r>
            <a:r>
              <a:rPr lang="en-US" sz="2000" dirty="0"/>
              <a:t> is a collection which is ordered** and changeable. No duplicate members.</a:t>
            </a:r>
          </a:p>
          <a:p>
            <a:endParaRPr lang="en-US" sz="2000" dirty="0"/>
          </a:p>
          <a:p>
            <a:r>
              <a:rPr lang="en-US" sz="2400" dirty="0">
                <a:highlight>
                  <a:srgbClr val="808080"/>
                </a:highlight>
              </a:rPr>
              <a:t>*Set items are unchangeable, but you can remove items and add new items.</a:t>
            </a:r>
          </a:p>
          <a:p>
            <a:endParaRPr lang="en-US" sz="2400" dirty="0">
              <a:highlight>
                <a:srgbClr val="808080"/>
              </a:highlight>
            </a:endParaRPr>
          </a:p>
          <a:p>
            <a:r>
              <a:rPr lang="en-US" sz="2400" dirty="0">
                <a:highlight>
                  <a:srgbClr val="808080"/>
                </a:highlight>
              </a:rPr>
              <a:t>**As of Python version 3.7, dictionaries are ordered. In Python 3.6 and earlier, dictionaries are unordered.</a:t>
            </a:r>
          </a:p>
          <a:p>
            <a:endParaRPr lang="en-US" sz="2000" dirty="0"/>
          </a:p>
          <a:p>
            <a:r>
              <a:rPr lang="en-US" sz="2000" dirty="0"/>
              <a:t>When choosing a collection type, it is useful to </a:t>
            </a:r>
            <a:r>
              <a:rPr lang="en-US" sz="2000" dirty="0">
                <a:solidFill>
                  <a:srgbClr val="FF0000"/>
                </a:solidFill>
              </a:rPr>
              <a:t>understand the properties </a:t>
            </a:r>
            <a:r>
              <a:rPr lang="en-US" sz="2000" dirty="0"/>
              <a:t>of that type. Choosing the right type for a particular data set could mean retention of meaning, and, it could mean an </a:t>
            </a:r>
            <a:r>
              <a:rPr lang="en-US" sz="2000" dirty="0">
                <a:solidFill>
                  <a:srgbClr val="FF0000"/>
                </a:solidFill>
              </a:rPr>
              <a:t>increase in efficiency or security.</a:t>
            </a:r>
            <a:endParaRPr lang="en-PH" sz="2000" dirty="0">
              <a:solidFill>
                <a:srgbClr val="FF0000"/>
              </a:solidFill>
            </a:endParaRPr>
          </a:p>
        </p:txBody>
      </p:sp>
    </p:spTree>
    <p:extLst>
      <p:ext uri="{BB962C8B-B14F-4D97-AF65-F5344CB8AC3E}">
        <p14:creationId xmlns:p14="http://schemas.microsoft.com/office/powerpoint/2010/main" val="40414323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01A89-0043-4954-8098-1C0841C14847}"/>
              </a:ext>
            </a:extLst>
          </p:cNvPr>
          <p:cNvSpPr/>
          <p:nvPr/>
        </p:nvSpPr>
        <p:spPr>
          <a:xfrm>
            <a:off x="2946740" y="3429000"/>
            <a:ext cx="6298519" cy="923330"/>
          </a:xfrm>
          <a:prstGeom prst="rect">
            <a:avLst/>
          </a:prstGeom>
        </p:spPr>
        <p:txBody>
          <a:bodyPr wrap="none">
            <a:spAutoFit/>
          </a:bodyPr>
          <a:lstStyle/>
          <a:p>
            <a:r>
              <a:rPr lang="en-PH" sz="5400" b="1" dirty="0"/>
              <a:t>Python Dictionaries</a:t>
            </a:r>
          </a:p>
        </p:txBody>
      </p:sp>
    </p:spTree>
    <p:extLst>
      <p:ext uri="{BB962C8B-B14F-4D97-AF65-F5344CB8AC3E}">
        <p14:creationId xmlns:p14="http://schemas.microsoft.com/office/powerpoint/2010/main" val="34992906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360AF-99EB-4EAE-8A3A-9747D5BC89E4}"/>
              </a:ext>
            </a:extLst>
          </p:cNvPr>
          <p:cNvSpPr/>
          <p:nvPr/>
        </p:nvSpPr>
        <p:spPr>
          <a:xfrm>
            <a:off x="759417" y="490829"/>
            <a:ext cx="11019295" cy="5940088"/>
          </a:xfrm>
          <a:prstGeom prst="rect">
            <a:avLst/>
          </a:prstGeom>
        </p:spPr>
        <p:txBody>
          <a:bodyPr wrap="square">
            <a:spAutoFit/>
          </a:bodyPr>
          <a:lstStyle/>
          <a:p>
            <a:pPr marL="457200" indent="-457200">
              <a:buFont typeface="Wingdings" panose="05000000000000000000" pitchFamily="2" charset="2"/>
              <a:buChar char="Ø"/>
            </a:pPr>
            <a:r>
              <a:rPr lang="en-US" sz="3200" dirty="0"/>
              <a:t>Python Collections (Arrays)</a:t>
            </a:r>
          </a:p>
          <a:p>
            <a:pPr marL="457200" indent="-457200">
              <a:buFont typeface="Wingdings" panose="05000000000000000000" pitchFamily="2" charset="2"/>
              <a:buChar char="Ø"/>
            </a:pPr>
            <a:endParaRPr lang="en-US" sz="3200" dirty="0"/>
          </a:p>
          <a:p>
            <a:r>
              <a:rPr lang="en-US" sz="2000" dirty="0"/>
              <a:t>There are </a:t>
            </a:r>
            <a:r>
              <a:rPr lang="en-US" sz="2000" dirty="0">
                <a:solidFill>
                  <a:srgbClr val="FF0000"/>
                </a:solidFill>
              </a:rPr>
              <a:t>four collection data types in the Python programming language:</a:t>
            </a:r>
          </a:p>
          <a:p>
            <a:endParaRPr lang="en-US" sz="2000" dirty="0"/>
          </a:p>
          <a:p>
            <a:pPr marL="342900" indent="-342900">
              <a:buFont typeface="Arial" panose="020B0604020202020204" pitchFamily="34" charset="0"/>
              <a:buChar char="•"/>
            </a:pPr>
            <a:r>
              <a:rPr lang="en-US" sz="2000" dirty="0">
                <a:solidFill>
                  <a:srgbClr val="FF0000"/>
                </a:solidFill>
              </a:rPr>
              <a:t>List</a:t>
            </a:r>
            <a:r>
              <a:rPr lang="en-US" sz="2000" dirty="0"/>
              <a:t> is a collection which is ordered and changeable. Allows duplicate members.</a:t>
            </a:r>
          </a:p>
          <a:p>
            <a:pPr marL="342900" indent="-342900">
              <a:buFont typeface="Arial" panose="020B0604020202020204" pitchFamily="34" charset="0"/>
              <a:buChar char="•"/>
            </a:pPr>
            <a:r>
              <a:rPr lang="en-US" sz="2000" dirty="0">
                <a:solidFill>
                  <a:srgbClr val="FF0000"/>
                </a:solidFill>
              </a:rPr>
              <a:t>Tuple</a:t>
            </a:r>
            <a:r>
              <a:rPr lang="en-US" sz="2000" dirty="0"/>
              <a:t> is a collection which is ordered and unchangeable. Allows duplicate members.</a:t>
            </a:r>
          </a:p>
          <a:p>
            <a:pPr marL="342900" indent="-342900">
              <a:buFont typeface="Arial" panose="020B0604020202020204" pitchFamily="34" charset="0"/>
              <a:buChar char="•"/>
            </a:pPr>
            <a:r>
              <a:rPr lang="en-US" sz="2000" dirty="0">
                <a:solidFill>
                  <a:srgbClr val="FF0000"/>
                </a:solidFill>
              </a:rPr>
              <a:t>Set</a:t>
            </a:r>
            <a:r>
              <a:rPr lang="en-US" sz="2000" dirty="0"/>
              <a:t> is a collection which is unordered, unchangeable*, and unindexed. No duplicate members.</a:t>
            </a:r>
          </a:p>
          <a:p>
            <a:pPr marL="342900" indent="-342900">
              <a:buFont typeface="Arial" panose="020B0604020202020204" pitchFamily="34" charset="0"/>
              <a:buChar char="•"/>
            </a:pPr>
            <a:r>
              <a:rPr lang="en-US" sz="2000" dirty="0">
                <a:solidFill>
                  <a:srgbClr val="FF0000"/>
                </a:solidFill>
              </a:rPr>
              <a:t>Dictionary</a:t>
            </a:r>
            <a:r>
              <a:rPr lang="en-US" sz="2000" dirty="0"/>
              <a:t> is a collection which is ordered** and changeable. No duplicate members.</a:t>
            </a:r>
          </a:p>
          <a:p>
            <a:endParaRPr lang="en-US" sz="2000" dirty="0"/>
          </a:p>
          <a:p>
            <a:r>
              <a:rPr lang="en-US" sz="2400" dirty="0">
                <a:highlight>
                  <a:srgbClr val="808080"/>
                </a:highlight>
              </a:rPr>
              <a:t>*Set items are unchangeable, but you can remove items and add new items.</a:t>
            </a:r>
          </a:p>
          <a:p>
            <a:endParaRPr lang="en-US" sz="2400" dirty="0">
              <a:highlight>
                <a:srgbClr val="808080"/>
              </a:highlight>
            </a:endParaRPr>
          </a:p>
          <a:p>
            <a:r>
              <a:rPr lang="en-US" sz="2400" dirty="0">
                <a:highlight>
                  <a:srgbClr val="808080"/>
                </a:highlight>
              </a:rPr>
              <a:t>**As of Python version 3.7, dictionaries are ordered. In Python 3.6 and earlier, dictionaries are unordered.</a:t>
            </a:r>
          </a:p>
          <a:p>
            <a:endParaRPr lang="en-US" sz="2000" dirty="0"/>
          </a:p>
          <a:p>
            <a:r>
              <a:rPr lang="en-US" sz="2000" dirty="0"/>
              <a:t>When choosing a collection type, it is useful to </a:t>
            </a:r>
            <a:r>
              <a:rPr lang="en-US" sz="2000" dirty="0">
                <a:solidFill>
                  <a:srgbClr val="FF0000"/>
                </a:solidFill>
              </a:rPr>
              <a:t>understand the properties </a:t>
            </a:r>
            <a:r>
              <a:rPr lang="en-US" sz="2000" dirty="0"/>
              <a:t>of that type. Choosing the right type for a particular data set could mean retention of meaning, and, it could mean an </a:t>
            </a:r>
            <a:r>
              <a:rPr lang="en-US" sz="2000" dirty="0">
                <a:solidFill>
                  <a:srgbClr val="FF0000"/>
                </a:solidFill>
              </a:rPr>
              <a:t>increase in efficiency or security.</a:t>
            </a:r>
            <a:endParaRPr lang="en-PH" sz="2000" dirty="0">
              <a:solidFill>
                <a:srgbClr val="FF0000"/>
              </a:solidFill>
            </a:endParaRPr>
          </a:p>
        </p:txBody>
      </p:sp>
    </p:spTree>
    <p:extLst>
      <p:ext uri="{BB962C8B-B14F-4D97-AF65-F5344CB8AC3E}">
        <p14:creationId xmlns:p14="http://schemas.microsoft.com/office/powerpoint/2010/main" val="297153417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D7DAA-5C52-480B-9335-8835F0B1E8B9}"/>
              </a:ext>
            </a:extLst>
          </p:cNvPr>
          <p:cNvSpPr/>
          <p:nvPr/>
        </p:nvSpPr>
        <p:spPr>
          <a:xfrm>
            <a:off x="1234697" y="805456"/>
            <a:ext cx="9877587" cy="4647426"/>
          </a:xfrm>
          <a:prstGeom prst="rect">
            <a:avLst/>
          </a:prstGeom>
        </p:spPr>
        <p:txBody>
          <a:bodyPr wrap="square">
            <a:spAutoFit/>
          </a:bodyPr>
          <a:lstStyle/>
          <a:p>
            <a:r>
              <a:rPr lang="en-US" sz="4000" b="1" dirty="0"/>
              <a:t>Dictionary</a:t>
            </a:r>
          </a:p>
          <a:p>
            <a:endParaRPr lang="en-US" sz="4000" b="1" dirty="0"/>
          </a:p>
          <a:p>
            <a:r>
              <a:rPr lang="en-US" sz="2400" dirty="0"/>
              <a:t>Dictionaries are used to store data values in </a:t>
            </a:r>
            <a:r>
              <a:rPr lang="en-US" sz="2400" dirty="0" err="1"/>
              <a:t>key:value</a:t>
            </a:r>
            <a:r>
              <a:rPr lang="en-US" sz="2400" dirty="0"/>
              <a:t> pairs.</a:t>
            </a:r>
          </a:p>
          <a:p>
            <a:endParaRPr lang="en-US" sz="2400" dirty="0"/>
          </a:p>
          <a:p>
            <a:r>
              <a:rPr lang="en-US" sz="2400" dirty="0"/>
              <a:t>A dictionary is a collection which is ordered*, changeable and do not allow duplicates.</a:t>
            </a:r>
          </a:p>
          <a:p>
            <a:endParaRPr lang="en-US" sz="2400" dirty="0"/>
          </a:p>
          <a:p>
            <a:r>
              <a:rPr lang="en-US" sz="2400" dirty="0">
                <a:highlight>
                  <a:srgbClr val="808080"/>
                </a:highlight>
              </a:rPr>
              <a:t>As of Python version 3.7, dictionaries are ordered. In Python 3.6 and earlier, dictionaries are unordered.</a:t>
            </a:r>
          </a:p>
          <a:p>
            <a:endParaRPr lang="en-US" sz="2400" dirty="0"/>
          </a:p>
          <a:p>
            <a:r>
              <a:rPr lang="en-US" sz="2400" dirty="0"/>
              <a:t>Dictionaries are written with curly brackets, and have keys and values:</a:t>
            </a:r>
            <a:endParaRPr lang="en-PH" dirty="0"/>
          </a:p>
        </p:txBody>
      </p:sp>
    </p:spTree>
    <p:extLst>
      <p:ext uri="{BB962C8B-B14F-4D97-AF65-F5344CB8AC3E}">
        <p14:creationId xmlns:p14="http://schemas.microsoft.com/office/powerpoint/2010/main" val="10699276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48C80-79BB-4291-9DC2-AD7AAA1725FF}"/>
              </a:ext>
            </a:extLst>
          </p:cNvPr>
          <p:cNvSpPr/>
          <p:nvPr/>
        </p:nvSpPr>
        <p:spPr>
          <a:xfrm>
            <a:off x="1172705" y="920574"/>
            <a:ext cx="6096000" cy="830997"/>
          </a:xfrm>
          <a:prstGeom prst="rect">
            <a:avLst/>
          </a:prstGeom>
        </p:spPr>
        <p:txBody>
          <a:bodyPr>
            <a:spAutoFit/>
          </a:bodyPr>
          <a:lstStyle/>
          <a:p>
            <a:r>
              <a:rPr lang="en-US" sz="2400" dirty="0"/>
              <a:t>Example</a:t>
            </a:r>
          </a:p>
          <a:p>
            <a:r>
              <a:rPr lang="en-US" sz="2400" dirty="0"/>
              <a:t>Create and print a dictionary:</a:t>
            </a:r>
            <a:endParaRPr lang="en-PH" sz="2400" dirty="0"/>
          </a:p>
        </p:txBody>
      </p:sp>
      <p:pic>
        <p:nvPicPr>
          <p:cNvPr id="3" name="Picture 2">
            <a:extLst>
              <a:ext uri="{FF2B5EF4-FFF2-40B4-BE49-F238E27FC236}">
                <a16:creationId xmlns:a16="http://schemas.microsoft.com/office/drawing/2014/main" id="{0F10AD7B-CD3D-4463-B92F-07FA026CE1B5}"/>
              </a:ext>
            </a:extLst>
          </p:cNvPr>
          <p:cNvPicPr>
            <a:picLocks noChangeAspect="1"/>
          </p:cNvPicPr>
          <p:nvPr/>
        </p:nvPicPr>
        <p:blipFill>
          <a:blip r:embed="rId2"/>
          <a:stretch>
            <a:fillRect/>
          </a:stretch>
        </p:blipFill>
        <p:spPr>
          <a:xfrm>
            <a:off x="2332871" y="2092771"/>
            <a:ext cx="7526257" cy="3013659"/>
          </a:xfrm>
          <a:prstGeom prst="rect">
            <a:avLst/>
          </a:prstGeom>
        </p:spPr>
      </p:pic>
    </p:spTree>
    <p:extLst>
      <p:ext uri="{BB962C8B-B14F-4D97-AF65-F5344CB8AC3E}">
        <p14:creationId xmlns:p14="http://schemas.microsoft.com/office/powerpoint/2010/main" val="21757751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02BB4D-07F5-453C-9F1E-AC78D3745DCE}"/>
              </a:ext>
            </a:extLst>
          </p:cNvPr>
          <p:cNvSpPr/>
          <p:nvPr/>
        </p:nvSpPr>
        <p:spPr>
          <a:xfrm>
            <a:off x="1095213" y="628233"/>
            <a:ext cx="10032570" cy="3231654"/>
          </a:xfrm>
          <a:prstGeom prst="rect">
            <a:avLst/>
          </a:prstGeom>
        </p:spPr>
        <p:txBody>
          <a:bodyPr wrap="square">
            <a:spAutoFit/>
          </a:bodyPr>
          <a:lstStyle/>
          <a:p>
            <a:pPr marL="285750" indent="-285750">
              <a:buFont typeface="Wingdings" panose="05000000000000000000" pitchFamily="2" charset="2"/>
              <a:buChar char="Ø"/>
            </a:pPr>
            <a:r>
              <a:rPr lang="en-US" sz="3200" dirty="0"/>
              <a:t>Dictionary Items</a:t>
            </a:r>
          </a:p>
          <a:p>
            <a:pPr marL="285750" indent="-285750">
              <a:buFont typeface="Wingdings" panose="05000000000000000000" pitchFamily="2" charset="2"/>
              <a:buChar char="Ø"/>
            </a:pPr>
            <a:endParaRPr lang="en-US" sz="3200" dirty="0"/>
          </a:p>
          <a:p>
            <a:r>
              <a:rPr lang="en-US" sz="2000" dirty="0"/>
              <a:t>Dictionary items are </a:t>
            </a:r>
            <a:r>
              <a:rPr lang="en-US" sz="2000" dirty="0">
                <a:solidFill>
                  <a:srgbClr val="FF0000"/>
                </a:solidFill>
              </a:rPr>
              <a:t>ordered</a:t>
            </a:r>
            <a:r>
              <a:rPr lang="en-US" sz="2000" dirty="0"/>
              <a:t>, </a:t>
            </a:r>
            <a:r>
              <a:rPr lang="en-US" sz="2000" dirty="0">
                <a:solidFill>
                  <a:srgbClr val="FF0000"/>
                </a:solidFill>
              </a:rPr>
              <a:t>changeable</a:t>
            </a:r>
            <a:r>
              <a:rPr lang="en-US" sz="2000" dirty="0"/>
              <a:t>, and </a:t>
            </a:r>
            <a:r>
              <a:rPr lang="en-US" sz="2000" dirty="0">
                <a:solidFill>
                  <a:srgbClr val="FF0000"/>
                </a:solidFill>
              </a:rPr>
              <a:t>does not allow duplicates</a:t>
            </a:r>
            <a:r>
              <a:rPr lang="en-US" sz="2000" dirty="0"/>
              <a:t>.</a:t>
            </a:r>
          </a:p>
          <a:p>
            <a:endParaRPr lang="en-US" sz="2000" dirty="0"/>
          </a:p>
          <a:p>
            <a:r>
              <a:rPr lang="en-US" sz="2000" dirty="0"/>
              <a:t>Dictionary items are presented in </a:t>
            </a:r>
            <a:r>
              <a:rPr lang="en-US" sz="2000" dirty="0" err="1">
                <a:solidFill>
                  <a:srgbClr val="FF0000"/>
                </a:solidFill>
              </a:rPr>
              <a:t>key:value</a:t>
            </a:r>
            <a:r>
              <a:rPr lang="en-US" sz="2000" dirty="0">
                <a:solidFill>
                  <a:srgbClr val="FF0000"/>
                </a:solidFill>
              </a:rPr>
              <a:t> pairs, and can be referred to by using the key name.</a:t>
            </a:r>
          </a:p>
          <a:p>
            <a:endParaRPr lang="en-US" sz="2000" dirty="0"/>
          </a:p>
          <a:p>
            <a:r>
              <a:rPr lang="en-US" sz="2000" dirty="0"/>
              <a:t>Example</a:t>
            </a:r>
          </a:p>
          <a:p>
            <a:r>
              <a:rPr lang="en-US" sz="2000" dirty="0"/>
              <a:t>Print the "brand" value of the dictionary:</a:t>
            </a:r>
            <a:endParaRPr lang="en-PH" dirty="0"/>
          </a:p>
        </p:txBody>
      </p:sp>
      <p:pic>
        <p:nvPicPr>
          <p:cNvPr id="3" name="Picture 2">
            <a:extLst>
              <a:ext uri="{FF2B5EF4-FFF2-40B4-BE49-F238E27FC236}">
                <a16:creationId xmlns:a16="http://schemas.microsoft.com/office/drawing/2014/main" id="{80565B90-395D-43A1-B6F7-CD1D688E2D47}"/>
              </a:ext>
            </a:extLst>
          </p:cNvPr>
          <p:cNvPicPr>
            <a:picLocks noChangeAspect="1"/>
          </p:cNvPicPr>
          <p:nvPr/>
        </p:nvPicPr>
        <p:blipFill>
          <a:blip r:embed="rId2"/>
          <a:stretch>
            <a:fillRect/>
          </a:stretch>
        </p:blipFill>
        <p:spPr>
          <a:xfrm>
            <a:off x="2785845" y="3859887"/>
            <a:ext cx="6620310" cy="2369880"/>
          </a:xfrm>
          <a:prstGeom prst="rect">
            <a:avLst/>
          </a:prstGeom>
        </p:spPr>
      </p:pic>
    </p:spTree>
    <p:extLst>
      <p:ext uri="{BB962C8B-B14F-4D97-AF65-F5344CB8AC3E}">
        <p14:creationId xmlns:p14="http://schemas.microsoft.com/office/powerpoint/2010/main" val="7737978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7E5545-7BEA-4A87-9189-F5CFACF0A644}"/>
              </a:ext>
            </a:extLst>
          </p:cNvPr>
          <p:cNvSpPr/>
          <p:nvPr/>
        </p:nvSpPr>
        <p:spPr>
          <a:xfrm>
            <a:off x="1172705" y="680483"/>
            <a:ext cx="9939580" cy="3816429"/>
          </a:xfrm>
          <a:prstGeom prst="rect">
            <a:avLst/>
          </a:prstGeom>
        </p:spPr>
        <p:txBody>
          <a:bodyPr wrap="square">
            <a:spAutoFit/>
          </a:bodyPr>
          <a:lstStyle/>
          <a:p>
            <a:pPr marL="457200" indent="-457200">
              <a:buFont typeface="Wingdings" panose="05000000000000000000" pitchFamily="2" charset="2"/>
              <a:buChar char="Ø"/>
            </a:pPr>
            <a:r>
              <a:rPr lang="en-US" sz="3200" dirty="0"/>
              <a:t>Ordered or Unordered?</a:t>
            </a:r>
          </a:p>
          <a:p>
            <a:pPr marL="457200" indent="-457200">
              <a:buFont typeface="Wingdings" panose="05000000000000000000" pitchFamily="2" charset="2"/>
              <a:buChar char="Ø"/>
            </a:pPr>
            <a:endParaRPr lang="en-US" sz="3200" dirty="0"/>
          </a:p>
          <a:p>
            <a:r>
              <a:rPr lang="en-US" sz="2000" dirty="0"/>
              <a:t>As of </a:t>
            </a:r>
            <a:r>
              <a:rPr lang="en-US" sz="2000" dirty="0">
                <a:solidFill>
                  <a:srgbClr val="FF0000"/>
                </a:solidFill>
              </a:rPr>
              <a:t>Python version 3.7</a:t>
            </a:r>
            <a:r>
              <a:rPr lang="en-US" sz="2000" dirty="0"/>
              <a:t>, </a:t>
            </a:r>
            <a:r>
              <a:rPr lang="en-US" sz="2000" dirty="0">
                <a:solidFill>
                  <a:srgbClr val="FF0000"/>
                </a:solidFill>
              </a:rPr>
              <a:t>dictionaries are ordered</a:t>
            </a:r>
            <a:r>
              <a:rPr lang="en-US" sz="2000" dirty="0"/>
              <a:t>. In </a:t>
            </a:r>
            <a:r>
              <a:rPr lang="en-US" sz="2000" dirty="0">
                <a:solidFill>
                  <a:srgbClr val="FF0000"/>
                </a:solidFill>
              </a:rPr>
              <a:t>Python 3.6 </a:t>
            </a:r>
            <a:r>
              <a:rPr lang="en-US" sz="2000" dirty="0"/>
              <a:t>and earlier, </a:t>
            </a:r>
            <a:r>
              <a:rPr lang="en-US" sz="2000" dirty="0">
                <a:solidFill>
                  <a:srgbClr val="FF0000"/>
                </a:solidFill>
              </a:rPr>
              <a:t>dictionaries are unordered.</a:t>
            </a:r>
          </a:p>
          <a:p>
            <a:endParaRPr lang="en-US" sz="2000" dirty="0"/>
          </a:p>
          <a:p>
            <a:r>
              <a:rPr lang="en-US" sz="2000" dirty="0"/>
              <a:t>When we say that dictionaries are ordered, it means that the </a:t>
            </a:r>
            <a:r>
              <a:rPr lang="en-US" sz="2000" dirty="0">
                <a:solidFill>
                  <a:srgbClr val="FF0000"/>
                </a:solidFill>
              </a:rPr>
              <a:t>items have a defined order, and that order will not change.</a:t>
            </a:r>
          </a:p>
          <a:p>
            <a:endParaRPr lang="en-US" sz="2000" dirty="0"/>
          </a:p>
          <a:p>
            <a:r>
              <a:rPr lang="en-US" sz="2000" dirty="0"/>
              <a:t>Unordered means that the items does </a:t>
            </a:r>
            <a:r>
              <a:rPr lang="en-US" sz="2000" dirty="0">
                <a:solidFill>
                  <a:srgbClr val="FF0000"/>
                </a:solidFill>
              </a:rPr>
              <a:t>not have a defined order, you cannot refer to an item by using an index.</a:t>
            </a:r>
          </a:p>
          <a:p>
            <a:endParaRPr lang="en-US" dirty="0"/>
          </a:p>
        </p:txBody>
      </p:sp>
      <p:sp>
        <p:nvSpPr>
          <p:cNvPr id="3" name="Rectangle 2">
            <a:extLst>
              <a:ext uri="{FF2B5EF4-FFF2-40B4-BE49-F238E27FC236}">
                <a16:creationId xmlns:a16="http://schemas.microsoft.com/office/drawing/2014/main" id="{8C94F4F3-8F6F-4457-AEB7-6CE08DF0F92C}"/>
              </a:ext>
            </a:extLst>
          </p:cNvPr>
          <p:cNvSpPr/>
          <p:nvPr/>
        </p:nvSpPr>
        <p:spPr>
          <a:xfrm>
            <a:off x="1172705" y="4468319"/>
            <a:ext cx="9939580" cy="1969770"/>
          </a:xfrm>
          <a:prstGeom prst="rect">
            <a:avLst/>
          </a:prstGeom>
        </p:spPr>
        <p:txBody>
          <a:bodyPr wrap="square">
            <a:spAutoFit/>
          </a:bodyPr>
          <a:lstStyle/>
          <a:p>
            <a:pPr marL="285750" indent="-285750">
              <a:buFont typeface="Wingdings" panose="05000000000000000000" pitchFamily="2" charset="2"/>
              <a:buChar char="Ø"/>
            </a:pPr>
            <a:r>
              <a:rPr lang="en-US" sz="3200" dirty="0"/>
              <a:t>Changeable</a:t>
            </a:r>
          </a:p>
          <a:p>
            <a:pPr marL="285750" indent="-285750">
              <a:buFont typeface="Wingdings" panose="05000000000000000000" pitchFamily="2" charset="2"/>
              <a:buChar char="Ø"/>
            </a:pPr>
            <a:endParaRPr lang="en-US" sz="3200" dirty="0"/>
          </a:p>
          <a:p>
            <a:r>
              <a:rPr lang="en-US" sz="2000" dirty="0">
                <a:solidFill>
                  <a:srgbClr val="FF0000"/>
                </a:solidFill>
              </a:rPr>
              <a:t>Dictionaries are changeable</a:t>
            </a:r>
            <a:r>
              <a:rPr lang="en-US" sz="2000" dirty="0"/>
              <a:t>, meaning that we can change, add or remove items after the dictionary has been created.</a:t>
            </a:r>
          </a:p>
          <a:p>
            <a:endParaRPr lang="en-US" dirty="0"/>
          </a:p>
        </p:txBody>
      </p:sp>
    </p:spTree>
    <p:extLst>
      <p:ext uri="{BB962C8B-B14F-4D97-AF65-F5344CB8AC3E}">
        <p14:creationId xmlns:p14="http://schemas.microsoft.com/office/powerpoint/2010/main" val="151541672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593B2D-B897-4304-8E50-3950A800061B}"/>
              </a:ext>
            </a:extLst>
          </p:cNvPr>
          <p:cNvSpPr/>
          <p:nvPr/>
        </p:nvSpPr>
        <p:spPr>
          <a:xfrm>
            <a:off x="955728" y="846038"/>
            <a:ext cx="9939579" cy="2554545"/>
          </a:xfrm>
          <a:prstGeom prst="rect">
            <a:avLst/>
          </a:prstGeom>
        </p:spPr>
        <p:txBody>
          <a:bodyPr wrap="square">
            <a:spAutoFit/>
          </a:bodyPr>
          <a:lstStyle/>
          <a:p>
            <a:pPr marL="285750" indent="-285750">
              <a:buFont typeface="Wingdings" panose="05000000000000000000" pitchFamily="2" charset="2"/>
              <a:buChar char="Ø"/>
            </a:pPr>
            <a:r>
              <a:rPr lang="en-US" sz="3200" dirty="0"/>
              <a:t>Duplicates Not Allowed</a:t>
            </a:r>
          </a:p>
          <a:p>
            <a:pPr marL="285750" indent="-285750">
              <a:buFont typeface="Wingdings" panose="05000000000000000000" pitchFamily="2" charset="2"/>
              <a:buChar char="Ø"/>
            </a:pPr>
            <a:endParaRPr lang="en-US" sz="3200" dirty="0"/>
          </a:p>
          <a:p>
            <a:r>
              <a:rPr lang="en-US" sz="2400" dirty="0"/>
              <a:t>Dictionaries cannot have two items with the same key:</a:t>
            </a:r>
          </a:p>
          <a:p>
            <a:endParaRPr lang="en-US" sz="2400" dirty="0"/>
          </a:p>
          <a:p>
            <a:r>
              <a:rPr lang="en-US" sz="2400" dirty="0"/>
              <a:t>Example</a:t>
            </a:r>
          </a:p>
          <a:p>
            <a:r>
              <a:rPr lang="en-US" sz="2400" dirty="0"/>
              <a:t>Duplicate values will overwrite existing values:</a:t>
            </a:r>
            <a:endParaRPr lang="en-PH" sz="2400" dirty="0"/>
          </a:p>
        </p:txBody>
      </p:sp>
      <p:pic>
        <p:nvPicPr>
          <p:cNvPr id="3" name="Picture 2">
            <a:extLst>
              <a:ext uri="{FF2B5EF4-FFF2-40B4-BE49-F238E27FC236}">
                <a16:creationId xmlns:a16="http://schemas.microsoft.com/office/drawing/2014/main" id="{199BB616-781E-4B1B-A907-512C6EE46D20}"/>
              </a:ext>
            </a:extLst>
          </p:cNvPr>
          <p:cNvPicPr>
            <a:picLocks noChangeAspect="1"/>
          </p:cNvPicPr>
          <p:nvPr/>
        </p:nvPicPr>
        <p:blipFill>
          <a:blip r:embed="rId2"/>
          <a:stretch>
            <a:fillRect/>
          </a:stretch>
        </p:blipFill>
        <p:spPr>
          <a:xfrm>
            <a:off x="2555381" y="3693479"/>
            <a:ext cx="7081238" cy="2753815"/>
          </a:xfrm>
          <a:prstGeom prst="rect">
            <a:avLst/>
          </a:prstGeom>
        </p:spPr>
      </p:pic>
    </p:spTree>
    <p:extLst>
      <p:ext uri="{BB962C8B-B14F-4D97-AF65-F5344CB8AC3E}">
        <p14:creationId xmlns:p14="http://schemas.microsoft.com/office/powerpoint/2010/main" val="17085816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0AAADE-79EE-4015-A81A-5A373FB3C5E5}"/>
              </a:ext>
            </a:extLst>
          </p:cNvPr>
          <p:cNvSpPr/>
          <p:nvPr/>
        </p:nvSpPr>
        <p:spPr>
          <a:xfrm>
            <a:off x="878236" y="644559"/>
            <a:ext cx="2934347" cy="2308324"/>
          </a:xfrm>
          <a:prstGeom prst="rect">
            <a:avLst/>
          </a:prstGeom>
        </p:spPr>
        <p:txBody>
          <a:bodyPr wrap="square">
            <a:spAutoFit/>
          </a:bodyPr>
          <a:lstStyle/>
          <a:p>
            <a:pPr marL="457200" indent="-457200">
              <a:buFont typeface="Wingdings" panose="05000000000000000000" pitchFamily="2" charset="2"/>
              <a:buChar char="Ø"/>
            </a:pPr>
            <a:r>
              <a:rPr lang="en-US" sz="2800" dirty="0"/>
              <a:t>Dictionary Length</a:t>
            </a:r>
          </a:p>
          <a:p>
            <a:pPr marL="457200" indent="-457200">
              <a:buFont typeface="Wingdings" panose="05000000000000000000" pitchFamily="2" charset="2"/>
              <a:buChar char="Ø"/>
            </a:pPr>
            <a:endParaRPr lang="en-US" sz="2800" dirty="0"/>
          </a:p>
          <a:p>
            <a:r>
              <a:rPr lang="en-US" sz="2000" dirty="0"/>
              <a:t>To determine how many items a dictionary has, use the </a:t>
            </a:r>
            <a:r>
              <a:rPr lang="en-US" sz="2000" dirty="0" err="1"/>
              <a:t>len</a:t>
            </a:r>
            <a:r>
              <a:rPr lang="en-US" sz="2000" dirty="0"/>
              <a:t>() function:</a:t>
            </a:r>
          </a:p>
        </p:txBody>
      </p:sp>
      <p:pic>
        <p:nvPicPr>
          <p:cNvPr id="3" name="Picture 2">
            <a:extLst>
              <a:ext uri="{FF2B5EF4-FFF2-40B4-BE49-F238E27FC236}">
                <a16:creationId xmlns:a16="http://schemas.microsoft.com/office/drawing/2014/main" id="{A48AADF8-005E-4BFA-A4A7-34DB7EE2D3A7}"/>
              </a:ext>
            </a:extLst>
          </p:cNvPr>
          <p:cNvPicPr>
            <a:picLocks noChangeAspect="1"/>
          </p:cNvPicPr>
          <p:nvPr/>
        </p:nvPicPr>
        <p:blipFill>
          <a:blip r:embed="rId2"/>
          <a:stretch>
            <a:fillRect/>
          </a:stretch>
        </p:blipFill>
        <p:spPr>
          <a:xfrm>
            <a:off x="4151531" y="1160457"/>
            <a:ext cx="5792008" cy="1276528"/>
          </a:xfrm>
          <a:prstGeom prst="rect">
            <a:avLst/>
          </a:prstGeom>
        </p:spPr>
      </p:pic>
      <p:sp>
        <p:nvSpPr>
          <p:cNvPr id="4" name="Rectangle 3">
            <a:extLst>
              <a:ext uri="{FF2B5EF4-FFF2-40B4-BE49-F238E27FC236}">
                <a16:creationId xmlns:a16="http://schemas.microsoft.com/office/drawing/2014/main" id="{51923861-DEE4-4E30-BBB0-798B935536F5}"/>
              </a:ext>
            </a:extLst>
          </p:cNvPr>
          <p:cNvSpPr/>
          <p:nvPr/>
        </p:nvSpPr>
        <p:spPr>
          <a:xfrm>
            <a:off x="878236" y="3675029"/>
            <a:ext cx="2593384" cy="2585323"/>
          </a:xfrm>
          <a:prstGeom prst="rect">
            <a:avLst/>
          </a:prstGeom>
        </p:spPr>
        <p:txBody>
          <a:bodyPr wrap="square">
            <a:spAutoFit/>
          </a:bodyPr>
          <a:lstStyle/>
          <a:p>
            <a:pPr marL="285750" indent="-285750">
              <a:buFont typeface="Wingdings" panose="05000000000000000000" pitchFamily="2" charset="2"/>
              <a:buChar char="Ø"/>
            </a:pPr>
            <a:r>
              <a:rPr lang="en-US" sz="2800" dirty="0"/>
              <a:t>Dictionary Items - Data Type</a:t>
            </a:r>
            <a:r>
              <a:rPr lang="en-US" dirty="0"/>
              <a:t>s</a:t>
            </a:r>
          </a:p>
          <a:p>
            <a:pPr marL="285750" indent="-285750">
              <a:buFont typeface="Wingdings" panose="05000000000000000000" pitchFamily="2" charset="2"/>
              <a:buChar char="Ø"/>
            </a:pPr>
            <a:endParaRPr lang="en-US" dirty="0"/>
          </a:p>
          <a:p>
            <a:r>
              <a:rPr lang="en-US" sz="2000" dirty="0"/>
              <a:t>The values in dictionary items can be of any data type:</a:t>
            </a:r>
            <a:endParaRPr lang="en-PH" sz="2000" dirty="0"/>
          </a:p>
        </p:txBody>
      </p:sp>
      <p:pic>
        <p:nvPicPr>
          <p:cNvPr id="5" name="Picture 4">
            <a:extLst>
              <a:ext uri="{FF2B5EF4-FFF2-40B4-BE49-F238E27FC236}">
                <a16:creationId xmlns:a16="http://schemas.microsoft.com/office/drawing/2014/main" id="{01F8CCCE-173A-465B-9014-C39B67885ADE}"/>
              </a:ext>
            </a:extLst>
          </p:cNvPr>
          <p:cNvPicPr>
            <a:picLocks noChangeAspect="1"/>
          </p:cNvPicPr>
          <p:nvPr/>
        </p:nvPicPr>
        <p:blipFill>
          <a:blip r:embed="rId3"/>
          <a:stretch>
            <a:fillRect/>
          </a:stretch>
        </p:blipFill>
        <p:spPr>
          <a:xfrm>
            <a:off x="4199162" y="3964507"/>
            <a:ext cx="5744377" cy="2295845"/>
          </a:xfrm>
          <a:prstGeom prst="rect">
            <a:avLst/>
          </a:prstGeom>
        </p:spPr>
      </p:pic>
    </p:spTree>
    <p:extLst>
      <p:ext uri="{BB962C8B-B14F-4D97-AF65-F5344CB8AC3E}">
        <p14:creationId xmlns:p14="http://schemas.microsoft.com/office/powerpoint/2010/main" val="5006567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99B4D7-2B5F-4A89-88FD-18AAC8667CAA}"/>
              </a:ext>
            </a:extLst>
          </p:cNvPr>
          <p:cNvSpPr/>
          <p:nvPr/>
        </p:nvSpPr>
        <p:spPr>
          <a:xfrm>
            <a:off x="878236" y="615535"/>
            <a:ext cx="10187553" cy="2431435"/>
          </a:xfrm>
          <a:prstGeom prst="rect">
            <a:avLst/>
          </a:prstGeom>
        </p:spPr>
        <p:txBody>
          <a:bodyPr wrap="square">
            <a:spAutoFit/>
          </a:bodyPr>
          <a:lstStyle/>
          <a:p>
            <a:pPr marL="285750" indent="-285750">
              <a:buFont typeface="Wingdings" panose="05000000000000000000" pitchFamily="2" charset="2"/>
              <a:buChar char="Ø"/>
            </a:pPr>
            <a:r>
              <a:rPr lang="en-US" sz="3200" dirty="0"/>
              <a:t>type()</a:t>
            </a:r>
          </a:p>
          <a:p>
            <a:r>
              <a:rPr lang="en-US" sz="2000" dirty="0"/>
              <a:t>From Python's perspective, dictionaries are defined as objects with the data type '</a:t>
            </a:r>
            <a:r>
              <a:rPr lang="en-US" sz="2000" dirty="0" err="1"/>
              <a:t>dict</a:t>
            </a:r>
            <a:r>
              <a:rPr lang="en-US" sz="2000" dirty="0"/>
              <a:t>':</a:t>
            </a:r>
          </a:p>
          <a:p>
            <a:endParaRPr lang="en-US" sz="2000" dirty="0"/>
          </a:p>
          <a:p>
            <a:r>
              <a:rPr lang="en-US" sz="2000" dirty="0">
                <a:highlight>
                  <a:srgbClr val="808080"/>
                </a:highlight>
              </a:rPr>
              <a:t>&lt;class '</a:t>
            </a:r>
            <a:r>
              <a:rPr lang="en-US" sz="2000" dirty="0" err="1">
                <a:highlight>
                  <a:srgbClr val="808080"/>
                </a:highlight>
              </a:rPr>
              <a:t>dict</a:t>
            </a:r>
            <a:r>
              <a:rPr lang="en-US" sz="2000" dirty="0">
                <a:highlight>
                  <a:srgbClr val="808080"/>
                </a:highlight>
              </a:rPr>
              <a:t>’&gt;</a:t>
            </a:r>
          </a:p>
          <a:p>
            <a:endParaRPr lang="en-US" sz="2000" dirty="0"/>
          </a:p>
          <a:p>
            <a:r>
              <a:rPr lang="en-US" sz="2000" dirty="0"/>
              <a:t>Example</a:t>
            </a:r>
          </a:p>
          <a:p>
            <a:r>
              <a:rPr lang="en-US" sz="2000" dirty="0"/>
              <a:t>Print the data type of a dictionary:</a:t>
            </a:r>
            <a:endParaRPr lang="en-PH" sz="2000" dirty="0"/>
          </a:p>
        </p:txBody>
      </p:sp>
      <p:pic>
        <p:nvPicPr>
          <p:cNvPr id="3" name="Picture 2">
            <a:extLst>
              <a:ext uri="{FF2B5EF4-FFF2-40B4-BE49-F238E27FC236}">
                <a16:creationId xmlns:a16="http://schemas.microsoft.com/office/drawing/2014/main" id="{24952CCD-CC8E-445C-900C-876BB4E5AE60}"/>
              </a:ext>
            </a:extLst>
          </p:cNvPr>
          <p:cNvPicPr>
            <a:picLocks noChangeAspect="1"/>
          </p:cNvPicPr>
          <p:nvPr/>
        </p:nvPicPr>
        <p:blipFill>
          <a:blip r:embed="rId2"/>
          <a:stretch>
            <a:fillRect/>
          </a:stretch>
        </p:blipFill>
        <p:spPr>
          <a:xfrm>
            <a:off x="4053729" y="3429000"/>
            <a:ext cx="4084542" cy="2613481"/>
          </a:xfrm>
          <a:prstGeom prst="rect">
            <a:avLst/>
          </a:prstGeom>
        </p:spPr>
      </p:pic>
    </p:spTree>
    <p:extLst>
      <p:ext uri="{BB962C8B-B14F-4D97-AF65-F5344CB8AC3E}">
        <p14:creationId xmlns:p14="http://schemas.microsoft.com/office/powerpoint/2010/main" val="376248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194F6C-BD3A-42E0-9C50-D334BDEFF95D}"/>
              </a:ext>
            </a:extLst>
          </p:cNvPr>
          <p:cNvSpPr/>
          <p:nvPr/>
        </p:nvSpPr>
        <p:spPr>
          <a:xfrm>
            <a:off x="795869" y="640317"/>
            <a:ext cx="5198532" cy="4031873"/>
          </a:xfrm>
          <a:prstGeom prst="rect">
            <a:avLst/>
          </a:prstGeom>
        </p:spPr>
        <p:txBody>
          <a:bodyPr wrap="square">
            <a:spAutoFit/>
          </a:bodyPr>
          <a:lstStyle/>
          <a:p>
            <a:r>
              <a:rPr lang="en-US" sz="2800" dirty="0"/>
              <a:t>The global Keyword</a:t>
            </a:r>
          </a:p>
          <a:p>
            <a:r>
              <a:rPr lang="en-US" sz="2000" dirty="0"/>
              <a:t>Normally, when you create a variable inside a function, that variable is local, and can only be used inside that function.</a:t>
            </a:r>
          </a:p>
          <a:p>
            <a:endParaRPr lang="en-US" sz="2000" dirty="0"/>
          </a:p>
          <a:p>
            <a:r>
              <a:rPr lang="en-US" sz="2000" dirty="0"/>
              <a:t>To create a global variable inside a function, you can </a:t>
            </a:r>
            <a:r>
              <a:rPr lang="en-US" sz="2000" dirty="0">
                <a:solidFill>
                  <a:srgbClr val="FF0000"/>
                </a:solidFill>
              </a:rPr>
              <a:t>use the global keyword.</a:t>
            </a:r>
          </a:p>
          <a:p>
            <a:endParaRPr lang="en-US" dirty="0">
              <a:solidFill>
                <a:srgbClr val="FF0000"/>
              </a:solidFill>
            </a:endParaRPr>
          </a:p>
          <a:p>
            <a:endParaRPr lang="en-US" dirty="0"/>
          </a:p>
          <a:p>
            <a:endParaRPr lang="en-US" dirty="0"/>
          </a:p>
          <a:p>
            <a:r>
              <a:rPr lang="en-US" dirty="0"/>
              <a:t>Example</a:t>
            </a:r>
          </a:p>
          <a:p>
            <a:r>
              <a:rPr lang="en-US" dirty="0"/>
              <a:t>If you use the global keyword, the variable belongs to the global scope:</a:t>
            </a:r>
            <a:endParaRPr lang="en-PH" dirty="0"/>
          </a:p>
        </p:txBody>
      </p:sp>
      <p:pic>
        <p:nvPicPr>
          <p:cNvPr id="3" name="Picture 2">
            <a:extLst>
              <a:ext uri="{FF2B5EF4-FFF2-40B4-BE49-F238E27FC236}">
                <a16:creationId xmlns:a16="http://schemas.microsoft.com/office/drawing/2014/main" id="{998F4AA8-4FA8-4671-9DAB-DD15E6480C37}"/>
              </a:ext>
            </a:extLst>
          </p:cNvPr>
          <p:cNvPicPr>
            <a:picLocks noChangeAspect="1"/>
          </p:cNvPicPr>
          <p:nvPr/>
        </p:nvPicPr>
        <p:blipFill>
          <a:blip r:embed="rId2"/>
          <a:stretch>
            <a:fillRect/>
          </a:stretch>
        </p:blipFill>
        <p:spPr>
          <a:xfrm>
            <a:off x="965200" y="4788846"/>
            <a:ext cx="4030133" cy="1686160"/>
          </a:xfrm>
          <a:prstGeom prst="rect">
            <a:avLst/>
          </a:prstGeom>
        </p:spPr>
      </p:pic>
      <p:sp>
        <p:nvSpPr>
          <p:cNvPr id="4" name="Rectangle 3">
            <a:extLst>
              <a:ext uri="{FF2B5EF4-FFF2-40B4-BE49-F238E27FC236}">
                <a16:creationId xmlns:a16="http://schemas.microsoft.com/office/drawing/2014/main" id="{ACA8547E-D973-4295-9511-B033E2A55B56}"/>
              </a:ext>
            </a:extLst>
          </p:cNvPr>
          <p:cNvSpPr/>
          <p:nvPr/>
        </p:nvSpPr>
        <p:spPr>
          <a:xfrm>
            <a:off x="7044267" y="1208318"/>
            <a:ext cx="4182534" cy="2585323"/>
          </a:xfrm>
          <a:prstGeom prst="rect">
            <a:avLst/>
          </a:prstGeom>
        </p:spPr>
        <p:txBody>
          <a:bodyPr wrap="square">
            <a:spAutoFit/>
          </a:bodyPr>
          <a:lstStyle/>
          <a:p>
            <a:r>
              <a:rPr lang="en-US" dirty="0"/>
              <a:t>Also, use the global keyword if you want to change a global variable inside a function.</a:t>
            </a:r>
          </a:p>
          <a:p>
            <a:endParaRPr lang="en-US" dirty="0"/>
          </a:p>
          <a:p>
            <a:endParaRPr lang="en-US" dirty="0"/>
          </a:p>
          <a:p>
            <a:r>
              <a:rPr lang="en-US" dirty="0"/>
              <a:t>Example</a:t>
            </a:r>
          </a:p>
          <a:p>
            <a:r>
              <a:rPr lang="en-US" dirty="0"/>
              <a:t>To change the value of a global variable inside a function, refer to the variable by using the global keyword:</a:t>
            </a:r>
            <a:endParaRPr lang="en-PH" dirty="0"/>
          </a:p>
        </p:txBody>
      </p:sp>
      <p:pic>
        <p:nvPicPr>
          <p:cNvPr id="5" name="Picture 4">
            <a:extLst>
              <a:ext uri="{FF2B5EF4-FFF2-40B4-BE49-F238E27FC236}">
                <a16:creationId xmlns:a16="http://schemas.microsoft.com/office/drawing/2014/main" id="{95909C60-1E26-4A24-892C-4E0DBAB37964}"/>
              </a:ext>
            </a:extLst>
          </p:cNvPr>
          <p:cNvPicPr>
            <a:picLocks noChangeAspect="1"/>
          </p:cNvPicPr>
          <p:nvPr/>
        </p:nvPicPr>
        <p:blipFill>
          <a:blip r:embed="rId3"/>
          <a:stretch>
            <a:fillRect/>
          </a:stretch>
        </p:blipFill>
        <p:spPr>
          <a:xfrm>
            <a:off x="7044267" y="3996841"/>
            <a:ext cx="4182533" cy="2217692"/>
          </a:xfrm>
          <a:prstGeom prst="rect">
            <a:avLst/>
          </a:prstGeom>
        </p:spPr>
      </p:pic>
      <p:sp>
        <p:nvSpPr>
          <p:cNvPr id="6" name="Rectangle 5">
            <a:extLst>
              <a:ext uri="{FF2B5EF4-FFF2-40B4-BE49-F238E27FC236}">
                <a16:creationId xmlns:a16="http://schemas.microsoft.com/office/drawing/2014/main" id="{2575ABD4-7961-4D6E-8219-7ED47B384A0F}"/>
              </a:ext>
            </a:extLst>
          </p:cNvPr>
          <p:cNvSpPr/>
          <p:nvPr/>
        </p:nvSpPr>
        <p:spPr>
          <a:xfrm>
            <a:off x="491068" y="523661"/>
            <a:ext cx="5808134" cy="274447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83637042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E82AAD-3818-46CD-9EF4-597B5FDE1AC7}"/>
              </a:ext>
            </a:extLst>
          </p:cNvPr>
          <p:cNvSpPr/>
          <p:nvPr/>
        </p:nvSpPr>
        <p:spPr>
          <a:xfrm>
            <a:off x="971227" y="521559"/>
            <a:ext cx="10358033" cy="2308324"/>
          </a:xfrm>
          <a:prstGeom prst="rect">
            <a:avLst/>
          </a:prstGeom>
        </p:spPr>
        <p:txBody>
          <a:bodyPr wrap="square">
            <a:spAutoFit/>
          </a:bodyPr>
          <a:lstStyle/>
          <a:p>
            <a:pPr marL="285750" indent="-285750">
              <a:buFont typeface="Wingdings" panose="05000000000000000000" pitchFamily="2" charset="2"/>
              <a:buChar char="Ø"/>
            </a:pPr>
            <a:r>
              <a:rPr lang="en-US" sz="3200" dirty="0"/>
              <a:t>The </a:t>
            </a:r>
            <a:r>
              <a:rPr lang="en-US" sz="3200" dirty="0" err="1"/>
              <a:t>dict</a:t>
            </a:r>
            <a:r>
              <a:rPr lang="en-US" sz="3200" dirty="0"/>
              <a:t>() Constructor</a:t>
            </a:r>
          </a:p>
          <a:p>
            <a:pPr marL="285750" indent="-285750">
              <a:buFont typeface="Wingdings" panose="05000000000000000000" pitchFamily="2" charset="2"/>
              <a:buChar char="Ø"/>
            </a:pPr>
            <a:endParaRPr lang="en-US" sz="3200" dirty="0"/>
          </a:p>
          <a:p>
            <a:r>
              <a:rPr lang="en-US" sz="2000" dirty="0"/>
              <a:t>It is also possible to use the </a:t>
            </a:r>
            <a:r>
              <a:rPr lang="en-US" sz="2000" dirty="0" err="1"/>
              <a:t>dict</a:t>
            </a:r>
            <a:r>
              <a:rPr lang="en-US" sz="2000" dirty="0"/>
              <a:t>() constructor to make a dictionary.</a:t>
            </a:r>
          </a:p>
          <a:p>
            <a:endParaRPr lang="en-US" sz="2000" dirty="0"/>
          </a:p>
          <a:p>
            <a:r>
              <a:rPr lang="en-US" sz="2000" dirty="0"/>
              <a:t>Example</a:t>
            </a:r>
          </a:p>
          <a:p>
            <a:r>
              <a:rPr lang="en-US" sz="2000" dirty="0"/>
              <a:t>Using the </a:t>
            </a:r>
            <a:r>
              <a:rPr lang="en-US" sz="2000" dirty="0" err="1"/>
              <a:t>dict</a:t>
            </a:r>
            <a:r>
              <a:rPr lang="en-US" sz="2000" dirty="0"/>
              <a:t>() method to make a dictionary:</a:t>
            </a:r>
            <a:endParaRPr lang="en-PH" sz="2000" dirty="0"/>
          </a:p>
        </p:txBody>
      </p:sp>
      <p:pic>
        <p:nvPicPr>
          <p:cNvPr id="3" name="Picture 2">
            <a:extLst>
              <a:ext uri="{FF2B5EF4-FFF2-40B4-BE49-F238E27FC236}">
                <a16:creationId xmlns:a16="http://schemas.microsoft.com/office/drawing/2014/main" id="{63EDAC24-5C7F-4B44-8090-7CB908A865C9}"/>
              </a:ext>
            </a:extLst>
          </p:cNvPr>
          <p:cNvPicPr>
            <a:picLocks noChangeAspect="1"/>
          </p:cNvPicPr>
          <p:nvPr/>
        </p:nvPicPr>
        <p:blipFill>
          <a:blip r:embed="rId2"/>
          <a:stretch>
            <a:fillRect/>
          </a:stretch>
        </p:blipFill>
        <p:spPr>
          <a:xfrm>
            <a:off x="2139712" y="3429000"/>
            <a:ext cx="8021062" cy="1601219"/>
          </a:xfrm>
          <a:prstGeom prst="rect">
            <a:avLst/>
          </a:prstGeom>
        </p:spPr>
      </p:pic>
    </p:spTree>
    <p:extLst>
      <p:ext uri="{BB962C8B-B14F-4D97-AF65-F5344CB8AC3E}">
        <p14:creationId xmlns:p14="http://schemas.microsoft.com/office/powerpoint/2010/main" val="16375537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1C540C-5B77-4444-A88E-0BFD488A7F11}"/>
              </a:ext>
            </a:extLst>
          </p:cNvPr>
          <p:cNvSpPr/>
          <p:nvPr/>
        </p:nvSpPr>
        <p:spPr>
          <a:xfrm>
            <a:off x="999059" y="935086"/>
            <a:ext cx="6957417" cy="646331"/>
          </a:xfrm>
          <a:prstGeom prst="rect">
            <a:avLst/>
          </a:prstGeom>
        </p:spPr>
        <p:txBody>
          <a:bodyPr wrap="none">
            <a:spAutoFit/>
          </a:bodyPr>
          <a:lstStyle/>
          <a:p>
            <a:r>
              <a:rPr lang="en-PH" sz="3600" b="1" dirty="0"/>
              <a:t>Python - Access Dictionary Items</a:t>
            </a:r>
          </a:p>
        </p:txBody>
      </p:sp>
      <p:sp>
        <p:nvSpPr>
          <p:cNvPr id="3" name="Rectangle 2">
            <a:extLst>
              <a:ext uri="{FF2B5EF4-FFF2-40B4-BE49-F238E27FC236}">
                <a16:creationId xmlns:a16="http://schemas.microsoft.com/office/drawing/2014/main" id="{BA9913FF-C23B-4D87-8EAB-0722B9F009E2}"/>
              </a:ext>
            </a:extLst>
          </p:cNvPr>
          <p:cNvSpPr/>
          <p:nvPr/>
        </p:nvSpPr>
        <p:spPr>
          <a:xfrm>
            <a:off x="999058" y="2114928"/>
            <a:ext cx="10299205" cy="1261884"/>
          </a:xfrm>
          <a:prstGeom prst="rect">
            <a:avLst/>
          </a:prstGeom>
        </p:spPr>
        <p:txBody>
          <a:bodyPr wrap="square">
            <a:spAutoFit/>
          </a:bodyPr>
          <a:lstStyle/>
          <a:p>
            <a:pPr marL="285750" indent="-285750">
              <a:buFont typeface="Wingdings" panose="05000000000000000000" pitchFamily="2" charset="2"/>
              <a:buChar char="Ø"/>
            </a:pPr>
            <a:r>
              <a:rPr lang="en-US" sz="2800" dirty="0"/>
              <a:t>Accessing Items</a:t>
            </a:r>
          </a:p>
          <a:p>
            <a:pPr marL="285750" indent="-285750">
              <a:buFont typeface="Wingdings" panose="05000000000000000000" pitchFamily="2" charset="2"/>
              <a:buChar char="Ø"/>
            </a:pPr>
            <a:endParaRPr lang="en-US" sz="2800" dirty="0"/>
          </a:p>
          <a:p>
            <a:r>
              <a:rPr lang="en-US" sz="2000" dirty="0"/>
              <a:t>You can access the items of a dictionary by referring to its key name, inside square brackets:</a:t>
            </a:r>
            <a:endParaRPr lang="en-PH" sz="2000" dirty="0"/>
          </a:p>
        </p:txBody>
      </p:sp>
      <p:pic>
        <p:nvPicPr>
          <p:cNvPr id="4" name="Picture 3">
            <a:extLst>
              <a:ext uri="{FF2B5EF4-FFF2-40B4-BE49-F238E27FC236}">
                <a16:creationId xmlns:a16="http://schemas.microsoft.com/office/drawing/2014/main" id="{67D8D632-7071-4E51-8B49-F91349173B17}"/>
              </a:ext>
            </a:extLst>
          </p:cNvPr>
          <p:cNvPicPr>
            <a:picLocks noChangeAspect="1"/>
          </p:cNvPicPr>
          <p:nvPr/>
        </p:nvPicPr>
        <p:blipFill>
          <a:blip r:embed="rId2"/>
          <a:stretch>
            <a:fillRect/>
          </a:stretch>
        </p:blipFill>
        <p:spPr>
          <a:xfrm>
            <a:off x="999058" y="3481189"/>
            <a:ext cx="4054205" cy="2745243"/>
          </a:xfrm>
          <a:prstGeom prst="rect">
            <a:avLst/>
          </a:prstGeom>
        </p:spPr>
      </p:pic>
      <p:sp>
        <p:nvSpPr>
          <p:cNvPr id="5" name="Rectangle 4">
            <a:extLst>
              <a:ext uri="{FF2B5EF4-FFF2-40B4-BE49-F238E27FC236}">
                <a16:creationId xmlns:a16="http://schemas.microsoft.com/office/drawing/2014/main" id="{1F06F31B-7AEE-4E09-AAF2-3F3C12D2BCEC}"/>
              </a:ext>
            </a:extLst>
          </p:cNvPr>
          <p:cNvSpPr/>
          <p:nvPr/>
        </p:nvSpPr>
        <p:spPr>
          <a:xfrm>
            <a:off x="5482594" y="4087440"/>
            <a:ext cx="6096000" cy="646331"/>
          </a:xfrm>
          <a:prstGeom prst="rect">
            <a:avLst/>
          </a:prstGeom>
        </p:spPr>
        <p:txBody>
          <a:bodyPr>
            <a:spAutoFit/>
          </a:bodyPr>
          <a:lstStyle/>
          <a:p>
            <a:r>
              <a:rPr lang="en-US" dirty="0"/>
              <a:t>There is also a method called </a:t>
            </a:r>
            <a:r>
              <a:rPr lang="en-US" dirty="0">
                <a:solidFill>
                  <a:srgbClr val="FF0000"/>
                </a:solidFill>
              </a:rPr>
              <a:t>get() </a:t>
            </a:r>
            <a:r>
              <a:rPr lang="en-US" dirty="0"/>
              <a:t>that will give you the same result:</a:t>
            </a:r>
            <a:endParaRPr lang="en-PH" dirty="0"/>
          </a:p>
        </p:txBody>
      </p:sp>
      <p:pic>
        <p:nvPicPr>
          <p:cNvPr id="6" name="Picture 5">
            <a:extLst>
              <a:ext uri="{FF2B5EF4-FFF2-40B4-BE49-F238E27FC236}">
                <a16:creationId xmlns:a16="http://schemas.microsoft.com/office/drawing/2014/main" id="{CA39C01C-FB84-4B4F-90A1-B8AE2614899E}"/>
              </a:ext>
            </a:extLst>
          </p:cNvPr>
          <p:cNvPicPr>
            <a:picLocks noChangeAspect="1"/>
          </p:cNvPicPr>
          <p:nvPr/>
        </p:nvPicPr>
        <p:blipFill>
          <a:blip r:embed="rId3"/>
          <a:stretch>
            <a:fillRect/>
          </a:stretch>
        </p:blipFill>
        <p:spPr>
          <a:xfrm>
            <a:off x="5482594" y="4930851"/>
            <a:ext cx="5753903" cy="1295581"/>
          </a:xfrm>
          <a:prstGeom prst="rect">
            <a:avLst/>
          </a:prstGeom>
        </p:spPr>
      </p:pic>
    </p:spTree>
    <p:extLst>
      <p:ext uri="{BB962C8B-B14F-4D97-AF65-F5344CB8AC3E}">
        <p14:creationId xmlns:p14="http://schemas.microsoft.com/office/powerpoint/2010/main" val="27210170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6FC9F-0CCD-4AEA-9FAE-3225637B4D00}"/>
              </a:ext>
            </a:extLst>
          </p:cNvPr>
          <p:cNvSpPr/>
          <p:nvPr/>
        </p:nvSpPr>
        <p:spPr>
          <a:xfrm>
            <a:off x="850232" y="771727"/>
            <a:ext cx="3561347" cy="2000548"/>
          </a:xfrm>
          <a:prstGeom prst="rect">
            <a:avLst/>
          </a:prstGeom>
        </p:spPr>
        <p:txBody>
          <a:bodyPr wrap="square">
            <a:spAutoFit/>
          </a:bodyPr>
          <a:lstStyle/>
          <a:p>
            <a:pPr marL="342900" indent="-342900">
              <a:buFont typeface="Wingdings" panose="05000000000000000000" pitchFamily="2" charset="2"/>
              <a:buChar char="Ø"/>
            </a:pPr>
            <a:r>
              <a:rPr lang="en-US" sz="3200" dirty="0"/>
              <a:t>Get Keys</a:t>
            </a:r>
          </a:p>
          <a:p>
            <a:pPr marL="342900" indent="-342900">
              <a:buFont typeface="Wingdings" panose="05000000000000000000" pitchFamily="2" charset="2"/>
              <a:buChar char="Ø"/>
            </a:pPr>
            <a:endParaRPr lang="en-US" sz="3200" dirty="0"/>
          </a:p>
          <a:p>
            <a:r>
              <a:rPr lang="en-US" sz="2000" dirty="0"/>
              <a:t>The keys() method will return a list of all the keys in the dictionary.</a:t>
            </a:r>
            <a:endParaRPr lang="en-PH" sz="2000" dirty="0"/>
          </a:p>
        </p:txBody>
      </p:sp>
      <p:pic>
        <p:nvPicPr>
          <p:cNvPr id="3" name="Picture 2">
            <a:extLst>
              <a:ext uri="{FF2B5EF4-FFF2-40B4-BE49-F238E27FC236}">
                <a16:creationId xmlns:a16="http://schemas.microsoft.com/office/drawing/2014/main" id="{C27BF81B-0F3B-4083-BC1C-5A617B441782}"/>
              </a:ext>
            </a:extLst>
          </p:cNvPr>
          <p:cNvPicPr>
            <a:picLocks noChangeAspect="1"/>
          </p:cNvPicPr>
          <p:nvPr/>
        </p:nvPicPr>
        <p:blipFill>
          <a:blip r:embed="rId2"/>
          <a:stretch>
            <a:fillRect/>
          </a:stretch>
        </p:blipFill>
        <p:spPr>
          <a:xfrm>
            <a:off x="850232" y="3236131"/>
            <a:ext cx="3727183" cy="1228896"/>
          </a:xfrm>
          <a:prstGeom prst="rect">
            <a:avLst/>
          </a:prstGeom>
        </p:spPr>
      </p:pic>
      <p:sp>
        <p:nvSpPr>
          <p:cNvPr id="4" name="Rectangle 3">
            <a:extLst>
              <a:ext uri="{FF2B5EF4-FFF2-40B4-BE49-F238E27FC236}">
                <a16:creationId xmlns:a16="http://schemas.microsoft.com/office/drawing/2014/main" id="{36DD732F-E531-4B20-B929-5B67C8B822BE}"/>
              </a:ext>
            </a:extLst>
          </p:cNvPr>
          <p:cNvSpPr/>
          <p:nvPr/>
        </p:nvSpPr>
        <p:spPr>
          <a:xfrm>
            <a:off x="5691284" y="771727"/>
            <a:ext cx="4973051" cy="1323439"/>
          </a:xfrm>
          <a:prstGeom prst="rect">
            <a:avLst/>
          </a:prstGeom>
        </p:spPr>
        <p:txBody>
          <a:bodyPr wrap="square">
            <a:spAutoFit/>
          </a:bodyPr>
          <a:lstStyle/>
          <a:p>
            <a:r>
              <a:rPr lang="en-US" sz="2000" dirty="0"/>
              <a:t>The list of the keys is a view of the dictionary, meaning that any changes done to the dictionary will be reflected in the keys list.</a:t>
            </a:r>
            <a:endParaRPr lang="en-PH" sz="2000" dirty="0"/>
          </a:p>
        </p:txBody>
      </p:sp>
      <p:pic>
        <p:nvPicPr>
          <p:cNvPr id="5" name="Picture 4">
            <a:extLst>
              <a:ext uri="{FF2B5EF4-FFF2-40B4-BE49-F238E27FC236}">
                <a16:creationId xmlns:a16="http://schemas.microsoft.com/office/drawing/2014/main" id="{43C1B0FD-3E69-4C42-8CCD-FDB1CFF6B739}"/>
              </a:ext>
            </a:extLst>
          </p:cNvPr>
          <p:cNvPicPr>
            <a:picLocks noChangeAspect="1"/>
          </p:cNvPicPr>
          <p:nvPr/>
        </p:nvPicPr>
        <p:blipFill>
          <a:blip r:embed="rId3"/>
          <a:stretch>
            <a:fillRect/>
          </a:stretch>
        </p:blipFill>
        <p:spPr>
          <a:xfrm>
            <a:off x="5691284" y="2464498"/>
            <a:ext cx="5782482" cy="4001058"/>
          </a:xfrm>
          <a:prstGeom prst="rect">
            <a:avLst/>
          </a:prstGeom>
        </p:spPr>
      </p:pic>
    </p:spTree>
    <p:extLst>
      <p:ext uri="{BB962C8B-B14F-4D97-AF65-F5344CB8AC3E}">
        <p14:creationId xmlns:p14="http://schemas.microsoft.com/office/powerpoint/2010/main" val="365633573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C6967B-8571-45D6-B24F-4DE1E30BE6C8}"/>
              </a:ext>
            </a:extLst>
          </p:cNvPr>
          <p:cNvSpPr/>
          <p:nvPr/>
        </p:nvSpPr>
        <p:spPr>
          <a:xfrm>
            <a:off x="650928" y="875064"/>
            <a:ext cx="3456123" cy="2000548"/>
          </a:xfrm>
          <a:prstGeom prst="rect">
            <a:avLst/>
          </a:prstGeom>
        </p:spPr>
        <p:txBody>
          <a:bodyPr wrap="square">
            <a:spAutoFit/>
          </a:bodyPr>
          <a:lstStyle/>
          <a:p>
            <a:pPr marL="285750" indent="-285750">
              <a:buFont typeface="Wingdings" panose="05000000000000000000" pitchFamily="2" charset="2"/>
              <a:buChar char="Ø"/>
            </a:pPr>
            <a:r>
              <a:rPr lang="en-US" sz="3200" dirty="0"/>
              <a:t>Get Values</a:t>
            </a:r>
          </a:p>
          <a:p>
            <a:pPr marL="285750" indent="-285750">
              <a:buFont typeface="Wingdings" panose="05000000000000000000" pitchFamily="2" charset="2"/>
              <a:buChar char="Ø"/>
            </a:pPr>
            <a:endParaRPr lang="en-US" sz="3200" dirty="0"/>
          </a:p>
          <a:p>
            <a:r>
              <a:rPr lang="en-US" sz="2000" dirty="0"/>
              <a:t>The </a:t>
            </a:r>
            <a:r>
              <a:rPr lang="en-US" sz="2000" dirty="0">
                <a:solidFill>
                  <a:srgbClr val="FF0000"/>
                </a:solidFill>
              </a:rPr>
              <a:t>values() </a:t>
            </a:r>
            <a:r>
              <a:rPr lang="en-US" sz="2000" dirty="0"/>
              <a:t>method will return a list of all the values in the dictionary.</a:t>
            </a:r>
            <a:endParaRPr lang="en-PH" sz="2000" dirty="0"/>
          </a:p>
        </p:txBody>
      </p:sp>
      <p:pic>
        <p:nvPicPr>
          <p:cNvPr id="3" name="Picture 2">
            <a:extLst>
              <a:ext uri="{FF2B5EF4-FFF2-40B4-BE49-F238E27FC236}">
                <a16:creationId xmlns:a16="http://schemas.microsoft.com/office/drawing/2014/main" id="{1946E9CB-6EA2-4CE0-8D00-96CBB2735405}"/>
              </a:ext>
            </a:extLst>
          </p:cNvPr>
          <p:cNvPicPr>
            <a:picLocks noChangeAspect="1"/>
          </p:cNvPicPr>
          <p:nvPr/>
        </p:nvPicPr>
        <p:blipFill>
          <a:blip r:embed="rId2"/>
          <a:stretch>
            <a:fillRect/>
          </a:stretch>
        </p:blipFill>
        <p:spPr>
          <a:xfrm>
            <a:off x="650928" y="3358414"/>
            <a:ext cx="4728434" cy="1247949"/>
          </a:xfrm>
          <a:prstGeom prst="rect">
            <a:avLst/>
          </a:prstGeom>
        </p:spPr>
      </p:pic>
      <p:sp>
        <p:nvSpPr>
          <p:cNvPr id="4" name="Rectangle 3">
            <a:extLst>
              <a:ext uri="{FF2B5EF4-FFF2-40B4-BE49-F238E27FC236}">
                <a16:creationId xmlns:a16="http://schemas.microsoft.com/office/drawing/2014/main" id="{CE22FC96-E7B9-46A4-A72F-3F2A2A093AF2}"/>
              </a:ext>
            </a:extLst>
          </p:cNvPr>
          <p:cNvSpPr/>
          <p:nvPr/>
        </p:nvSpPr>
        <p:spPr>
          <a:xfrm>
            <a:off x="5917768" y="1682653"/>
            <a:ext cx="5445072" cy="1015663"/>
          </a:xfrm>
          <a:prstGeom prst="rect">
            <a:avLst/>
          </a:prstGeom>
        </p:spPr>
        <p:txBody>
          <a:bodyPr wrap="square">
            <a:spAutoFit/>
          </a:bodyPr>
          <a:lstStyle/>
          <a:p>
            <a:r>
              <a:rPr lang="en-US" sz="2000" dirty="0"/>
              <a:t>The list of the values is a view of the dictionary, meaning that any changes done to the dictionary will be reflected in the values list.</a:t>
            </a:r>
            <a:endParaRPr lang="en-PH" sz="2000" dirty="0"/>
          </a:p>
        </p:txBody>
      </p:sp>
      <p:pic>
        <p:nvPicPr>
          <p:cNvPr id="5" name="Picture 4">
            <a:extLst>
              <a:ext uri="{FF2B5EF4-FFF2-40B4-BE49-F238E27FC236}">
                <a16:creationId xmlns:a16="http://schemas.microsoft.com/office/drawing/2014/main" id="{97F38133-AFBE-4D32-B553-595ED70489B7}"/>
              </a:ext>
            </a:extLst>
          </p:cNvPr>
          <p:cNvPicPr>
            <a:picLocks noChangeAspect="1"/>
          </p:cNvPicPr>
          <p:nvPr/>
        </p:nvPicPr>
        <p:blipFill>
          <a:blip r:embed="rId3"/>
          <a:stretch>
            <a:fillRect/>
          </a:stretch>
        </p:blipFill>
        <p:spPr>
          <a:xfrm>
            <a:off x="5917768" y="3194262"/>
            <a:ext cx="5801535" cy="3187525"/>
          </a:xfrm>
          <a:prstGeom prst="rect">
            <a:avLst/>
          </a:prstGeom>
        </p:spPr>
      </p:pic>
    </p:spTree>
    <p:extLst>
      <p:ext uri="{BB962C8B-B14F-4D97-AF65-F5344CB8AC3E}">
        <p14:creationId xmlns:p14="http://schemas.microsoft.com/office/powerpoint/2010/main" val="416806013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D5907D-86BE-4FEC-8DF9-D5A3B49F61E1}"/>
              </a:ext>
            </a:extLst>
          </p:cNvPr>
          <p:cNvSpPr/>
          <p:nvPr/>
        </p:nvSpPr>
        <p:spPr>
          <a:xfrm>
            <a:off x="1048719" y="844067"/>
            <a:ext cx="3786753" cy="1508105"/>
          </a:xfrm>
          <a:prstGeom prst="rect">
            <a:avLst/>
          </a:prstGeom>
        </p:spPr>
        <p:txBody>
          <a:bodyPr wrap="square">
            <a:spAutoFit/>
          </a:bodyPr>
          <a:lstStyle/>
          <a:p>
            <a:pPr marL="285750" indent="-285750">
              <a:buFont typeface="Wingdings" panose="05000000000000000000" pitchFamily="2" charset="2"/>
              <a:buChar char="Ø"/>
            </a:pPr>
            <a:r>
              <a:rPr lang="en-US" sz="3200" dirty="0"/>
              <a:t>Get Items</a:t>
            </a:r>
          </a:p>
          <a:p>
            <a:r>
              <a:rPr lang="en-US" sz="2000" dirty="0"/>
              <a:t>The items() method will return each item in a dictionary, as tuples in a list.</a:t>
            </a:r>
            <a:endParaRPr lang="en-PH" sz="2000" dirty="0"/>
          </a:p>
        </p:txBody>
      </p:sp>
      <p:pic>
        <p:nvPicPr>
          <p:cNvPr id="3" name="Picture 2">
            <a:extLst>
              <a:ext uri="{FF2B5EF4-FFF2-40B4-BE49-F238E27FC236}">
                <a16:creationId xmlns:a16="http://schemas.microsoft.com/office/drawing/2014/main" id="{24789C76-E8E1-487D-8F5F-AFD30BDEB178}"/>
              </a:ext>
            </a:extLst>
          </p:cNvPr>
          <p:cNvPicPr>
            <a:picLocks noChangeAspect="1"/>
          </p:cNvPicPr>
          <p:nvPr/>
        </p:nvPicPr>
        <p:blipFill>
          <a:blip r:embed="rId2"/>
          <a:stretch>
            <a:fillRect/>
          </a:stretch>
        </p:blipFill>
        <p:spPr>
          <a:xfrm>
            <a:off x="1048719" y="2752001"/>
            <a:ext cx="3130494" cy="1238423"/>
          </a:xfrm>
          <a:prstGeom prst="rect">
            <a:avLst/>
          </a:prstGeom>
        </p:spPr>
      </p:pic>
      <p:sp>
        <p:nvSpPr>
          <p:cNvPr id="4" name="Rectangle 3">
            <a:extLst>
              <a:ext uri="{FF2B5EF4-FFF2-40B4-BE49-F238E27FC236}">
                <a16:creationId xmlns:a16="http://schemas.microsoft.com/office/drawing/2014/main" id="{83289AC2-09D2-4C98-8445-F65E7535199E}"/>
              </a:ext>
            </a:extLst>
          </p:cNvPr>
          <p:cNvSpPr/>
          <p:nvPr/>
        </p:nvSpPr>
        <p:spPr>
          <a:xfrm>
            <a:off x="1048719" y="4656894"/>
            <a:ext cx="4484176" cy="1200329"/>
          </a:xfrm>
          <a:prstGeom prst="rect">
            <a:avLst/>
          </a:prstGeom>
        </p:spPr>
        <p:txBody>
          <a:bodyPr wrap="square">
            <a:spAutoFit/>
          </a:bodyPr>
          <a:lstStyle/>
          <a:p>
            <a:r>
              <a:rPr lang="en-US" dirty="0"/>
              <a:t>The returned list is a view of the items of the dictionary, meaning that any changes done to the dictionary will be reflected in the items list.</a:t>
            </a:r>
            <a:endParaRPr lang="en-PH" dirty="0"/>
          </a:p>
        </p:txBody>
      </p:sp>
      <p:pic>
        <p:nvPicPr>
          <p:cNvPr id="5" name="Picture 4">
            <a:extLst>
              <a:ext uri="{FF2B5EF4-FFF2-40B4-BE49-F238E27FC236}">
                <a16:creationId xmlns:a16="http://schemas.microsoft.com/office/drawing/2014/main" id="{BE785847-7EFF-480A-9D73-57263B46BE76}"/>
              </a:ext>
            </a:extLst>
          </p:cNvPr>
          <p:cNvPicPr>
            <a:picLocks noChangeAspect="1"/>
          </p:cNvPicPr>
          <p:nvPr/>
        </p:nvPicPr>
        <p:blipFill>
          <a:blip r:embed="rId3"/>
          <a:stretch>
            <a:fillRect/>
          </a:stretch>
        </p:blipFill>
        <p:spPr>
          <a:xfrm>
            <a:off x="5131074" y="503189"/>
            <a:ext cx="5763429" cy="2925811"/>
          </a:xfrm>
          <a:prstGeom prst="rect">
            <a:avLst/>
          </a:prstGeom>
        </p:spPr>
      </p:pic>
      <p:pic>
        <p:nvPicPr>
          <p:cNvPr id="6" name="Picture 5">
            <a:extLst>
              <a:ext uri="{FF2B5EF4-FFF2-40B4-BE49-F238E27FC236}">
                <a16:creationId xmlns:a16="http://schemas.microsoft.com/office/drawing/2014/main" id="{B7D046F4-856E-468E-81A0-97B0521F27FE}"/>
              </a:ext>
            </a:extLst>
          </p:cNvPr>
          <p:cNvPicPr>
            <a:picLocks noChangeAspect="1"/>
          </p:cNvPicPr>
          <p:nvPr/>
        </p:nvPicPr>
        <p:blipFill>
          <a:blip r:embed="rId4"/>
          <a:stretch>
            <a:fillRect/>
          </a:stretch>
        </p:blipFill>
        <p:spPr>
          <a:xfrm>
            <a:off x="5879189" y="3640679"/>
            <a:ext cx="5782482" cy="2925811"/>
          </a:xfrm>
          <a:prstGeom prst="rect">
            <a:avLst/>
          </a:prstGeom>
        </p:spPr>
      </p:pic>
    </p:spTree>
    <p:extLst>
      <p:ext uri="{BB962C8B-B14F-4D97-AF65-F5344CB8AC3E}">
        <p14:creationId xmlns:p14="http://schemas.microsoft.com/office/powerpoint/2010/main" val="25208574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6D412-E2EE-4969-B543-1BAB9F053748}"/>
              </a:ext>
            </a:extLst>
          </p:cNvPr>
          <p:cNvPicPr>
            <a:picLocks noChangeAspect="1"/>
          </p:cNvPicPr>
          <p:nvPr/>
        </p:nvPicPr>
        <p:blipFill>
          <a:blip r:embed="rId2"/>
          <a:stretch>
            <a:fillRect/>
          </a:stretch>
        </p:blipFill>
        <p:spPr>
          <a:xfrm>
            <a:off x="1782305" y="430286"/>
            <a:ext cx="8803037" cy="5707044"/>
          </a:xfrm>
          <a:prstGeom prst="rect">
            <a:avLst/>
          </a:prstGeom>
        </p:spPr>
      </p:pic>
    </p:spTree>
    <p:extLst>
      <p:ext uri="{BB962C8B-B14F-4D97-AF65-F5344CB8AC3E}">
        <p14:creationId xmlns:p14="http://schemas.microsoft.com/office/powerpoint/2010/main" val="21560149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FFE261-68F3-4C30-B072-F8B0858BF53B}"/>
              </a:ext>
            </a:extLst>
          </p:cNvPr>
          <p:cNvSpPr/>
          <p:nvPr/>
        </p:nvSpPr>
        <p:spPr>
          <a:xfrm>
            <a:off x="787734" y="749107"/>
            <a:ext cx="7138429" cy="646331"/>
          </a:xfrm>
          <a:prstGeom prst="rect">
            <a:avLst/>
          </a:prstGeom>
        </p:spPr>
        <p:txBody>
          <a:bodyPr wrap="none">
            <a:spAutoFit/>
          </a:bodyPr>
          <a:lstStyle/>
          <a:p>
            <a:r>
              <a:rPr lang="en-PH" sz="3600" b="1" dirty="0"/>
              <a:t>Python - Change Dictionary Items</a:t>
            </a:r>
          </a:p>
        </p:txBody>
      </p:sp>
      <p:pic>
        <p:nvPicPr>
          <p:cNvPr id="3" name="Picture 2">
            <a:extLst>
              <a:ext uri="{FF2B5EF4-FFF2-40B4-BE49-F238E27FC236}">
                <a16:creationId xmlns:a16="http://schemas.microsoft.com/office/drawing/2014/main" id="{2FD68F23-7027-4A73-AB87-3166C16CDD87}"/>
              </a:ext>
            </a:extLst>
          </p:cNvPr>
          <p:cNvPicPr>
            <a:picLocks noChangeAspect="1"/>
          </p:cNvPicPr>
          <p:nvPr/>
        </p:nvPicPr>
        <p:blipFill>
          <a:blip r:embed="rId2"/>
          <a:stretch>
            <a:fillRect/>
          </a:stretch>
        </p:blipFill>
        <p:spPr>
          <a:xfrm>
            <a:off x="773121" y="1534923"/>
            <a:ext cx="6495584" cy="3440033"/>
          </a:xfrm>
          <a:prstGeom prst="rect">
            <a:avLst/>
          </a:prstGeom>
        </p:spPr>
      </p:pic>
      <p:pic>
        <p:nvPicPr>
          <p:cNvPr id="4" name="Picture 3">
            <a:extLst>
              <a:ext uri="{FF2B5EF4-FFF2-40B4-BE49-F238E27FC236}">
                <a16:creationId xmlns:a16="http://schemas.microsoft.com/office/drawing/2014/main" id="{9AF9BB5E-FD35-4CEA-8938-0F4171FE93DF}"/>
              </a:ext>
            </a:extLst>
          </p:cNvPr>
          <p:cNvPicPr>
            <a:picLocks noChangeAspect="1"/>
          </p:cNvPicPr>
          <p:nvPr/>
        </p:nvPicPr>
        <p:blipFill>
          <a:blip r:embed="rId3"/>
          <a:stretch>
            <a:fillRect/>
          </a:stretch>
        </p:blipFill>
        <p:spPr>
          <a:xfrm>
            <a:off x="5486400" y="2980341"/>
            <a:ext cx="6183823" cy="3440033"/>
          </a:xfrm>
          <a:prstGeom prst="rect">
            <a:avLst/>
          </a:prstGeom>
        </p:spPr>
      </p:pic>
    </p:spTree>
    <p:extLst>
      <p:ext uri="{BB962C8B-B14F-4D97-AF65-F5344CB8AC3E}">
        <p14:creationId xmlns:p14="http://schemas.microsoft.com/office/powerpoint/2010/main" val="585939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44535-8857-467D-92A8-DD0E36969708}"/>
              </a:ext>
            </a:extLst>
          </p:cNvPr>
          <p:cNvSpPr/>
          <p:nvPr/>
        </p:nvSpPr>
        <p:spPr>
          <a:xfrm>
            <a:off x="840315" y="888592"/>
            <a:ext cx="6452472" cy="646331"/>
          </a:xfrm>
          <a:prstGeom prst="rect">
            <a:avLst/>
          </a:prstGeom>
        </p:spPr>
        <p:txBody>
          <a:bodyPr wrap="none">
            <a:spAutoFit/>
          </a:bodyPr>
          <a:lstStyle/>
          <a:p>
            <a:r>
              <a:rPr lang="en-PH" sz="3600" b="1" dirty="0"/>
              <a:t>Python - Add Dictionary Items</a:t>
            </a:r>
          </a:p>
        </p:txBody>
      </p:sp>
      <p:pic>
        <p:nvPicPr>
          <p:cNvPr id="3" name="Picture 2">
            <a:extLst>
              <a:ext uri="{FF2B5EF4-FFF2-40B4-BE49-F238E27FC236}">
                <a16:creationId xmlns:a16="http://schemas.microsoft.com/office/drawing/2014/main" id="{54938E56-09FB-490A-A86B-175595F655A7}"/>
              </a:ext>
            </a:extLst>
          </p:cNvPr>
          <p:cNvPicPr>
            <a:picLocks noChangeAspect="1"/>
          </p:cNvPicPr>
          <p:nvPr/>
        </p:nvPicPr>
        <p:blipFill>
          <a:blip r:embed="rId2"/>
          <a:stretch>
            <a:fillRect/>
          </a:stretch>
        </p:blipFill>
        <p:spPr>
          <a:xfrm>
            <a:off x="840315" y="1733457"/>
            <a:ext cx="6691861" cy="3639058"/>
          </a:xfrm>
          <a:prstGeom prst="rect">
            <a:avLst/>
          </a:prstGeom>
        </p:spPr>
      </p:pic>
      <p:pic>
        <p:nvPicPr>
          <p:cNvPr id="4" name="Picture 3">
            <a:extLst>
              <a:ext uri="{FF2B5EF4-FFF2-40B4-BE49-F238E27FC236}">
                <a16:creationId xmlns:a16="http://schemas.microsoft.com/office/drawing/2014/main" id="{7257E6DB-464C-4B3A-93B3-050A86882133}"/>
              </a:ext>
            </a:extLst>
          </p:cNvPr>
          <p:cNvPicPr>
            <a:picLocks noChangeAspect="1"/>
          </p:cNvPicPr>
          <p:nvPr/>
        </p:nvPicPr>
        <p:blipFill>
          <a:blip r:embed="rId3"/>
          <a:stretch>
            <a:fillRect/>
          </a:stretch>
        </p:blipFill>
        <p:spPr>
          <a:xfrm>
            <a:off x="4659826" y="3002749"/>
            <a:ext cx="6691860" cy="3639058"/>
          </a:xfrm>
          <a:prstGeom prst="rect">
            <a:avLst/>
          </a:prstGeom>
        </p:spPr>
      </p:pic>
    </p:spTree>
    <p:extLst>
      <p:ext uri="{BB962C8B-B14F-4D97-AF65-F5344CB8AC3E}">
        <p14:creationId xmlns:p14="http://schemas.microsoft.com/office/powerpoint/2010/main" val="19185445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9D7D2-6D95-4EAE-9EF7-80E3CD1CC7D8}"/>
              </a:ext>
            </a:extLst>
          </p:cNvPr>
          <p:cNvSpPr/>
          <p:nvPr/>
        </p:nvSpPr>
        <p:spPr>
          <a:xfrm>
            <a:off x="810089" y="795602"/>
            <a:ext cx="5724644" cy="646331"/>
          </a:xfrm>
          <a:prstGeom prst="rect">
            <a:avLst/>
          </a:prstGeom>
        </p:spPr>
        <p:txBody>
          <a:bodyPr wrap="none">
            <a:spAutoFit/>
          </a:bodyPr>
          <a:lstStyle/>
          <a:p>
            <a:r>
              <a:rPr lang="en-PH" sz="3600" b="1" dirty="0"/>
              <a:t>Python - Loop Dictionaries</a:t>
            </a:r>
          </a:p>
        </p:txBody>
      </p:sp>
      <p:sp>
        <p:nvSpPr>
          <p:cNvPr id="4" name="Rectangle 3">
            <a:extLst>
              <a:ext uri="{FF2B5EF4-FFF2-40B4-BE49-F238E27FC236}">
                <a16:creationId xmlns:a16="http://schemas.microsoft.com/office/drawing/2014/main" id="{10AE8F0A-D549-4370-BFD1-E98F55AD8B1D}"/>
              </a:ext>
            </a:extLst>
          </p:cNvPr>
          <p:cNvSpPr/>
          <p:nvPr/>
        </p:nvSpPr>
        <p:spPr>
          <a:xfrm>
            <a:off x="810088" y="1628507"/>
            <a:ext cx="10658657" cy="1754326"/>
          </a:xfrm>
          <a:prstGeom prst="rect">
            <a:avLst/>
          </a:prstGeom>
        </p:spPr>
        <p:txBody>
          <a:bodyPr wrap="square">
            <a:spAutoFit/>
          </a:bodyPr>
          <a:lstStyle/>
          <a:p>
            <a:pPr marL="285750" indent="-285750">
              <a:buFont typeface="Wingdings" panose="05000000000000000000" pitchFamily="2" charset="2"/>
              <a:buChar char="Ø"/>
            </a:pPr>
            <a:r>
              <a:rPr lang="en-US" sz="2800" dirty="0"/>
              <a:t>Loop Through a Dictionary</a:t>
            </a:r>
          </a:p>
          <a:p>
            <a:r>
              <a:rPr lang="en-US" sz="2000" dirty="0"/>
              <a:t>You can loop through a dictionary by using a for loop.</a:t>
            </a:r>
          </a:p>
          <a:p>
            <a:endParaRPr lang="en-US" sz="2000" dirty="0"/>
          </a:p>
          <a:p>
            <a:r>
              <a:rPr lang="en-US" sz="2000" dirty="0"/>
              <a:t>When looping through a dictionary, the return value are the keys of the dictionary, but there are methods to return the values as well.</a:t>
            </a:r>
          </a:p>
        </p:txBody>
      </p:sp>
      <p:pic>
        <p:nvPicPr>
          <p:cNvPr id="5" name="Picture 4">
            <a:extLst>
              <a:ext uri="{FF2B5EF4-FFF2-40B4-BE49-F238E27FC236}">
                <a16:creationId xmlns:a16="http://schemas.microsoft.com/office/drawing/2014/main" id="{9C25927B-607D-4E27-AA6F-885C74FC466E}"/>
              </a:ext>
            </a:extLst>
          </p:cNvPr>
          <p:cNvPicPr>
            <a:picLocks noChangeAspect="1"/>
          </p:cNvPicPr>
          <p:nvPr/>
        </p:nvPicPr>
        <p:blipFill>
          <a:blip r:embed="rId2"/>
          <a:stretch>
            <a:fillRect/>
          </a:stretch>
        </p:blipFill>
        <p:spPr>
          <a:xfrm>
            <a:off x="733649" y="3520020"/>
            <a:ext cx="5159300" cy="1315451"/>
          </a:xfrm>
          <a:prstGeom prst="rect">
            <a:avLst/>
          </a:prstGeom>
        </p:spPr>
      </p:pic>
      <p:pic>
        <p:nvPicPr>
          <p:cNvPr id="6" name="Picture 5">
            <a:extLst>
              <a:ext uri="{FF2B5EF4-FFF2-40B4-BE49-F238E27FC236}">
                <a16:creationId xmlns:a16="http://schemas.microsoft.com/office/drawing/2014/main" id="{70392A68-4C95-4356-9E00-EC5293EF8FF1}"/>
              </a:ext>
            </a:extLst>
          </p:cNvPr>
          <p:cNvPicPr>
            <a:picLocks noChangeAspect="1"/>
          </p:cNvPicPr>
          <p:nvPr/>
        </p:nvPicPr>
        <p:blipFill>
          <a:blip r:embed="rId3"/>
          <a:stretch>
            <a:fillRect/>
          </a:stretch>
        </p:blipFill>
        <p:spPr>
          <a:xfrm>
            <a:off x="733650" y="4972658"/>
            <a:ext cx="5159300" cy="1322274"/>
          </a:xfrm>
          <a:prstGeom prst="rect">
            <a:avLst/>
          </a:prstGeom>
        </p:spPr>
      </p:pic>
      <p:pic>
        <p:nvPicPr>
          <p:cNvPr id="7" name="Picture 6">
            <a:extLst>
              <a:ext uri="{FF2B5EF4-FFF2-40B4-BE49-F238E27FC236}">
                <a16:creationId xmlns:a16="http://schemas.microsoft.com/office/drawing/2014/main" id="{2EE8E516-0422-4300-BAB9-861EBCA57142}"/>
              </a:ext>
            </a:extLst>
          </p:cNvPr>
          <p:cNvPicPr>
            <a:picLocks noChangeAspect="1"/>
          </p:cNvPicPr>
          <p:nvPr/>
        </p:nvPicPr>
        <p:blipFill>
          <a:blip r:embed="rId4"/>
          <a:stretch>
            <a:fillRect/>
          </a:stretch>
        </p:blipFill>
        <p:spPr>
          <a:xfrm>
            <a:off x="5962248" y="3161845"/>
            <a:ext cx="5830114" cy="1076475"/>
          </a:xfrm>
          <a:prstGeom prst="rect">
            <a:avLst/>
          </a:prstGeom>
        </p:spPr>
      </p:pic>
      <p:pic>
        <p:nvPicPr>
          <p:cNvPr id="8" name="Picture 7">
            <a:extLst>
              <a:ext uri="{FF2B5EF4-FFF2-40B4-BE49-F238E27FC236}">
                <a16:creationId xmlns:a16="http://schemas.microsoft.com/office/drawing/2014/main" id="{7077D14A-63D0-4074-A227-EDBD536794BF}"/>
              </a:ext>
            </a:extLst>
          </p:cNvPr>
          <p:cNvPicPr>
            <a:picLocks noChangeAspect="1"/>
          </p:cNvPicPr>
          <p:nvPr/>
        </p:nvPicPr>
        <p:blipFill>
          <a:blip r:embed="rId5"/>
          <a:stretch>
            <a:fillRect/>
          </a:stretch>
        </p:blipFill>
        <p:spPr>
          <a:xfrm>
            <a:off x="5981300" y="4280559"/>
            <a:ext cx="5830113" cy="1076475"/>
          </a:xfrm>
          <a:prstGeom prst="rect">
            <a:avLst/>
          </a:prstGeom>
        </p:spPr>
      </p:pic>
      <p:pic>
        <p:nvPicPr>
          <p:cNvPr id="9" name="Picture 8">
            <a:extLst>
              <a:ext uri="{FF2B5EF4-FFF2-40B4-BE49-F238E27FC236}">
                <a16:creationId xmlns:a16="http://schemas.microsoft.com/office/drawing/2014/main" id="{7069E43B-5BE5-4052-81F8-75A5669FA806}"/>
              </a:ext>
            </a:extLst>
          </p:cNvPr>
          <p:cNvPicPr>
            <a:picLocks noChangeAspect="1"/>
          </p:cNvPicPr>
          <p:nvPr/>
        </p:nvPicPr>
        <p:blipFill>
          <a:blip r:embed="rId6"/>
          <a:stretch>
            <a:fillRect/>
          </a:stretch>
        </p:blipFill>
        <p:spPr>
          <a:xfrm>
            <a:off x="5981301" y="5399273"/>
            <a:ext cx="5811061" cy="1076475"/>
          </a:xfrm>
          <a:prstGeom prst="rect">
            <a:avLst/>
          </a:prstGeom>
        </p:spPr>
      </p:pic>
    </p:spTree>
    <p:extLst>
      <p:ext uri="{BB962C8B-B14F-4D97-AF65-F5344CB8AC3E}">
        <p14:creationId xmlns:p14="http://schemas.microsoft.com/office/powerpoint/2010/main" val="20945867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6F0BF-F07F-4633-B959-895BEB72A606}"/>
              </a:ext>
            </a:extLst>
          </p:cNvPr>
          <p:cNvSpPr/>
          <p:nvPr/>
        </p:nvSpPr>
        <p:spPr>
          <a:xfrm>
            <a:off x="3088830" y="2413337"/>
            <a:ext cx="6014339" cy="1015663"/>
          </a:xfrm>
          <a:prstGeom prst="rect">
            <a:avLst/>
          </a:prstGeom>
        </p:spPr>
        <p:txBody>
          <a:bodyPr wrap="none">
            <a:spAutoFit/>
          </a:bodyPr>
          <a:lstStyle/>
          <a:p>
            <a:r>
              <a:rPr lang="en-PH" sz="6000" b="1" dirty="0"/>
              <a:t>Python If ... Else</a:t>
            </a:r>
          </a:p>
        </p:txBody>
      </p:sp>
    </p:spTree>
    <p:extLst>
      <p:ext uri="{BB962C8B-B14F-4D97-AF65-F5344CB8AC3E}">
        <p14:creationId xmlns:p14="http://schemas.microsoft.com/office/powerpoint/2010/main" val="1396991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99FD9-3EEA-41E8-91AA-37262DB9EAC2}"/>
              </a:ext>
            </a:extLst>
          </p:cNvPr>
          <p:cNvSpPr/>
          <p:nvPr/>
        </p:nvSpPr>
        <p:spPr>
          <a:xfrm>
            <a:off x="3089407" y="2676493"/>
            <a:ext cx="6013185" cy="923330"/>
          </a:xfrm>
          <a:prstGeom prst="rect">
            <a:avLst/>
          </a:prstGeom>
        </p:spPr>
        <p:txBody>
          <a:bodyPr wrap="none">
            <a:spAutoFit/>
          </a:bodyPr>
          <a:lstStyle/>
          <a:p>
            <a:r>
              <a:rPr lang="en-PH" sz="5400" b="1" dirty="0"/>
              <a:t>Python Data Types</a:t>
            </a:r>
          </a:p>
        </p:txBody>
      </p:sp>
    </p:spTree>
    <p:extLst>
      <p:ext uri="{BB962C8B-B14F-4D97-AF65-F5344CB8AC3E}">
        <p14:creationId xmlns:p14="http://schemas.microsoft.com/office/powerpoint/2010/main" val="4670467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9ABB51-B548-4597-B288-16E8685F7849}"/>
              </a:ext>
            </a:extLst>
          </p:cNvPr>
          <p:cNvSpPr/>
          <p:nvPr/>
        </p:nvSpPr>
        <p:spPr>
          <a:xfrm>
            <a:off x="1017721" y="591434"/>
            <a:ext cx="10311539" cy="4216539"/>
          </a:xfrm>
          <a:prstGeom prst="rect">
            <a:avLst/>
          </a:prstGeom>
        </p:spPr>
        <p:txBody>
          <a:bodyPr wrap="square">
            <a:spAutoFit/>
          </a:bodyPr>
          <a:lstStyle/>
          <a:p>
            <a:pPr marL="285750" indent="-285750">
              <a:buFont typeface="Wingdings" panose="05000000000000000000" pitchFamily="2" charset="2"/>
              <a:buChar char="§"/>
            </a:pPr>
            <a:r>
              <a:rPr lang="en-US" sz="3200" dirty="0"/>
              <a:t>Python Conditions and If statement</a:t>
            </a:r>
            <a:r>
              <a:rPr lang="en-US" dirty="0"/>
              <a:t>s</a:t>
            </a:r>
          </a:p>
          <a:p>
            <a:pPr marL="285750" indent="-285750">
              <a:buFont typeface="Wingdings" panose="05000000000000000000" pitchFamily="2" charset="2"/>
              <a:buChar char="§"/>
            </a:pPr>
            <a:endParaRPr lang="en-US" dirty="0"/>
          </a:p>
          <a:p>
            <a:r>
              <a:rPr lang="en-US" sz="2000" dirty="0"/>
              <a:t>Python supports the usual logical conditions from mathematics:</a:t>
            </a:r>
          </a:p>
          <a:p>
            <a:endParaRPr lang="en-US" sz="2000" dirty="0"/>
          </a:p>
          <a:p>
            <a:pPr marL="342900" indent="-342900">
              <a:buFont typeface="Arial" panose="020B0604020202020204" pitchFamily="34" charset="0"/>
              <a:buChar char="•"/>
            </a:pPr>
            <a:r>
              <a:rPr lang="en-US" sz="2000" dirty="0"/>
              <a:t>Equals: </a:t>
            </a:r>
            <a:r>
              <a:rPr lang="en-US" sz="2000" dirty="0">
                <a:highlight>
                  <a:srgbClr val="808080"/>
                </a:highlight>
              </a:rPr>
              <a:t>a == b</a:t>
            </a:r>
          </a:p>
          <a:p>
            <a:pPr marL="342900" indent="-342900">
              <a:buFont typeface="Arial" panose="020B0604020202020204" pitchFamily="34" charset="0"/>
              <a:buChar char="•"/>
            </a:pPr>
            <a:r>
              <a:rPr lang="en-US" sz="2000" dirty="0"/>
              <a:t>Not Equals: </a:t>
            </a:r>
            <a:r>
              <a:rPr lang="en-US" sz="2000" dirty="0">
                <a:highlight>
                  <a:srgbClr val="808080"/>
                </a:highlight>
              </a:rPr>
              <a:t>a != b</a:t>
            </a:r>
          </a:p>
          <a:p>
            <a:pPr marL="342900" indent="-342900">
              <a:buFont typeface="Arial" panose="020B0604020202020204" pitchFamily="34" charset="0"/>
              <a:buChar char="•"/>
            </a:pPr>
            <a:r>
              <a:rPr lang="en-US" sz="2000" dirty="0"/>
              <a:t>Less than: </a:t>
            </a:r>
            <a:r>
              <a:rPr lang="en-US" sz="2000" dirty="0">
                <a:highlight>
                  <a:srgbClr val="808080"/>
                </a:highlight>
              </a:rPr>
              <a:t>a &lt; b</a:t>
            </a:r>
          </a:p>
          <a:p>
            <a:pPr marL="342900" indent="-342900">
              <a:buFont typeface="Arial" panose="020B0604020202020204" pitchFamily="34" charset="0"/>
              <a:buChar char="•"/>
            </a:pPr>
            <a:r>
              <a:rPr lang="en-US" sz="2000" dirty="0"/>
              <a:t>Less than or equal to: </a:t>
            </a:r>
            <a:r>
              <a:rPr lang="en-US" sz="2000" dirty="0">
                <a:highlight>
                  <a:srgbClr val="808080"/>
                </a:highlight>
              </a:rPr>
              <a:t>a &lt;= b</a:t>
            </a:r>
          </a:p>
          <a:p>
            <a:pPr marL="342900" indent="-342900">
              <a:buFont typeface="Arial" panose="020B0604020202020204" pitchFamily="34" charset="0"/>
              <a:buChar char="•"/>
            </a:pPr>
            <a:r>
              <a:rPr lang="en-US" sz="2000" dirty="0"/>
              <a:t>Greater than: </a:t>
            </a:r>
            <a:r>
              <a:rPr lang="en-US" sz="2000" dirty="0">
                <a:highlight>
                  <a:srgbClr val="808080"/>
                </a:highlight>
              </a:rPr>
              <a:t>a &gt; b</a:t>
            </a:r>
          </a:p>
          <a:p>
            <a:pPr marL="342900" indent="-342900">
              <a:buFont typeface="Arial" panose="020B0604020202020204" pitchFamily="34" charset="0"/>
              <a:buChar char="•"/>
            </a:pPr>
            <a:r>
              <a:rPr lang="en-US" sz="2000" dirty="0"/>
              <a:t>Greater than or equal to: </a:t>
            </a:r>
            <a:r>
              <a:rPr lang="en-US" sz="2000" dirty="0">
                <a:highlight>
                  <a:srgbClr val="808080"/>
                </a:highlight>
              </a:rPr>
              <a:t>a &gt;= b</a:t>
            </a:r>
          </a:p>
          <a:p>
            <a:pPr marL="342900" indent="-342900">
              <a:buFont typeface="Arial" panose="020B0604020202020204" pitchFamily="34" charset="0"/>
              <a:buChar char="•"/>
            </a:pPr>
            <a:r>
              <a:rPr lang="en-US" sz="2000" dirty="0"/>
              <a:t>These conditions can be used in several ways, most commonly in "if statements" and loops.</a:t>
            </a:r>
          </a:p>
          <a:p>
            <a:endParaRPr lang="en-US" sz="2000" dirty="0"/>
          </a:p>
          <a:p>
            <a:r>
              <a:rPr lang="en-US" sz="2000" dirty="0"/>
              <a:t>An "if statement" is written by using the </a:t>
            </a:r>
            <a:r>
              <a:rPr lang="en-US" sz="2000" dirty="0">
                <a:solidFill>
                  <a:srgbClr val="FF0000"/>
                </a:solidFill>
              </a:rPr>
              <a:t>if</a:t>
            </a:r>
            <a:r>
              <a:rPr lang="en-US" sz="2000" dirty="0"/>
              <a:t> keyword.</a:t>
            </a:r>
            <a:endParaRPr lang="en-PH" sz="2000" dirty="0"/>
          </a:p>
        </p:txBody>
      </p:sp>
      <p:pic>
        <p:nvPicPr>
          <p:cNvPr id="3" name="Picture 2">
            <a:extLst>
              <a:ext uri="{FF2B5EF4-FFF2-40B4-BE49-F238E27FC236}">
                <a16:creationId xmlns:a16="http://schemas.microsoft.com/office/drawing/2014/main" id="{8B871BC1-0C75-47C8-81D1-629F85E2ABEA}"/>
              </a:ext>
            </a:extLst>
          </p:cNvPr>
          <p:cNvPicPr>
            <a:picLocks noChangeAspect="1"/>
          </p:cNvPicPr>
          <p:nvPr/>
        </p:nvPicPr>
        <p:blipFill>
          <a:blip r:embed="rId2"/>
          <a:stretch>
            <a:fillRect/>
          </a:stretch>
        </p:blipFill>
        <p:spPr>
          <a:xfrm>
            <a:off x="1500750" y="5040448"/>
            <a:ext cx="9345479" cy="1458593"/>
          </a:xfrm>
          <a:prstGeom prst="rect">
            <a:avLst/>
          </a:prstGeom>
        </p:spPr>
      </p:pic>
    </p:spTree>
    <p:extLst>
      <p:ext uri="{BB962C8B-B14F-4D97-AF65-F5344CB8AC3E}">
        <p14:creationId xmlns:p14="http://schemas.microsoft.com/office/powerpoint/2010/main" val="233357868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2181A-5E87-40C6-94E1-1313B1B4559E}"/>
              </a:ext>
            </a:extLst>
          </p:cNvPr>
          <p:cNvSpPr/>
          <p:nvPr/>
        </p:nvSpPr>
        <p:spPr>
          <a:xfrm>
            <a:off x="878237" y="596094"/>
            <a:ext cx="10466522" cy="1692771"/>
          </a:xfrm>
          <a:prstGeom prst="rect">
            <a:avLst/>
          </a:prstGeom>
        </p:spPr>
        <p:txBody>
          <a:bodyPr wrap="square">
            <a:spAutoFit/>
          </a:bodyPr>
          <a:lstStyle/>
          <a:p>
            <a:pPr marL="285750" indent="-285750">
              <a:buFont typeface="Wingdings" panose="05000000000000000000" pitchFamily="2" charset="2"/>
              <a:buChar char="Ø"/>
            </a:pPr>
            <a:r>
              <a:rPr lang="en-US" sz="2800" dirty="0" err="1"/>
              <a:t>Elif</a:t>
            </a:r>
            <a:endParaRPr lang="en-US" sz="2800" dirty="0"/>
          </a:p>
          <a:p>
            <a:pPr marL="285750" indent="-285750">
              <a:buFont typeface="Wingdings" panose="05000000000000000000" pitchFamily="2" charset="2"/>
              <a:buChar char="Ø"/>
            </a:pPr>
            <a:endParaRPr lang="en-US" sz="3200" dirty="0"/>
          </a:p>
          <a:p>
            <a:r>
              <a:rPr lang="en-US" sz="2000" dirty="0"/>
              <a:t>The </a:t>
            </a:r>
            <a:r>
              <a:rPr lang="en-US" sz="2000" dirty="0" err="1"/>
              <a:t>elif</a:t>
            </a:r>
            <a:r>
              <a:rPr lang="en-US" sz="2000" dirty="0"/>
              <a:t> keyword is pythons way of saying "if the previous conditions were not true, then try this condition".</a:t>
            </a:r>
            <a:endParaRPr lang="en-PH" sz="2000" dirty="0"/>
          </a:p>
        </p:txBody>
      </p:sp>
      <p:pic>
        <p:nvPicPr>
          <p:cNvPr id="3" name="Picture 2">
            <a:extLst>
              <a:ext uri="{FF2B5EF4-FFF2-40B4-BE49-F238E27FC236}">
                <a16:creationId xmlns:a16="http://schemas.microsoft.com/office/drawing/2014/main" id="{23376025-462B-4F07-BC67-82F442E03BFA}"/>
              </a:ext>
            </a:extLst>
          </p:cNvPr>
          <p:cNvPicPr>
            <a:picLocks noChangeAspect="1"/>
          </p:cNvPicPr>
          <p:nvPr/>
        </p:nvPicPr>
        <p:blipFill>
          <a:blip r:embed="rId2"/>
          <a:stretch>
            <a:fillRect/>
          </a:stretch>
        </p:blipFill>
        <p:spPr>
          <a:xfrm>
            <a:off x="3208149" y="2438692"/>
            <a:ext cx="5145247" cy="2548579"/>
          </a:xfrm>
          <a:prstGeom prst="rect">
            <a:avLst/>
          </a:prstGeom>
        </p:spPr>
      </p:pic>
      <p:sp>
        <p:nvSpPr>
          <p:cNvPr id="4" name="Rectangle 3">
            <a:extLst>
              <a:ext uri="{FF2B5EF4-FFF2-40B4-BE49-F238E27FC236}">
                <a16:creationId xmlns:a16="http://schemas.microsoft.com/office/drawing/2014/main" id="{B51CB676-C183-4E53-A96E-6346B06AC4FF}"/>
              </a:ext>
            </a:extLst>
          </p:cNvPr>
          <p:cNvSpPr/>
          <p:nvPr/>
        </p:nvSpPr>
        <p:spPr>
          <a:xfrm>
            <a:off x="878238" y="5385071"/>
            <a:ext cx="10466521" cy="707886"/>
          </a:xfrm>
          <a:prstGeom prst="rect">
            <a:avLst/>
          </a:prstGeom>
        </p:spPr>
        <p:txBody>
          <a:bodyPr wrap="square">
            <a:spAutoFit/>
          </a:bodyPr>
          <a:lstStyle/>
          <a:p>
            <a:r>
              <a:rPr lang="en-US" sz="2000" dirty="0"/>
              <a:t>In this example </a:t>
            </a:r>
            <a:r>
              <a:rPr lang="en-US" sz="2000" dirty="0">
                <a:solidFill>
                  <a:srgbClr val="FF0000"/>
                </a:solidFill>
              </a:rPr>
              <a:t>a</a:t>
            </a:r>
            <a:r>
              <a:rPr lang="en-US" sz="2000" dirty="0"/>
              <a:t> is equal to </a:t>
            </a:r>
            <a:r>
              <a:rPr lang="en-US" sz="2000" dirty="0">
                <a:solidFill>
                  <a:srgbClr val="FF0000"/>
                </a:solidFill>
              </a:rPr>
              <a:t>b</a:t>
            </a:r>
            <a:r>
              <a:rPr lang="en-US" sz="2000" dirty="0"/>
              <a:t>, so the first condition is not true, but the </a:t>
            </a:r>
            <a:r>
              <a:rPr lang="en-US" sz="2000" dirty="0" err="1">
                <a:solidFill>
                  <a:srgbClr val="FF0000"/>
                </a:solidFill>
              </a:rPr>
              <a:t>elif</a:t>
            </a:r>
            <a:r>
              <a:rPr lang="en-US" sz="2000" dirty="0"/>
              <a:t> condition is true, so we print to screen that "a and b are equal".</a:t>
            </a:r>
            <a:endParaRPr lang="en-PH" sz="2000" dirty="0"/>
          </a:p>
        </p:txBody>
      </p:sp>
    </p:spTree>
    <p:extLst>
      <p:ext uri="{BB962C8B-B14F-4D97-AF65-F5344CB8AC3E}">
        <p14:creationId xmlns:p14="http://schemas.microsoft.com/office/powerpoint/2010/main" val="18298174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4EB3-4DDB-46A4-91BB-57A3EE6A7940}"/>
              </a:ext>
            </a:extLst>
          </p:cNvPr>
          <p:cNvSpPr/>
          <p:nvPr/>
        </p:nvSpPr>
        <p:spPr>
          <a:xfrm>
            <a:off x="1048718" y="813071"/>
            <a:ext cx="10017071" cy="892552"/>
          </a:xfrm>
          <a:prstGeom prst="rect">
            <a:avLst/>
          </a:prstGeom>
        </p:spPr>
        <p:txBody>
          <a:bodyPr wrap="square">
            <a:spAutoFit/>
          </a:bodyPr>
          <a:lstStyle/>
          <a:p>
            <a:pPr marL="285750" indent="-285750">
              <a:buFont typeface="Wingdings" panose="05000000000000000000" pitchFamily="2" charset="2"/>
              <a:buChar char="Ø"/>
            </a:pPr>
            <a:r>
              <a:rPr lang="en-US" sz="3200" dirty="0"/>
              <a:t>Else</a:t>
            </a:r>
          </a:p>
          <a:p>
            <a:r>
              <a:rPr lang="en-US" sz="2000" dirty="0"/>
              <a:t>The else keyword catches anything which isn't caught by the preceding conditions.</a:t>
            </a:r>
            <a:endParaRPr lang="en-PH" sz="2000" dirty="0"/>
          </a:p>
        </p:txBody>
      </p:sp>
      <p:pic>
        <p:nvPicPr>
          <p:cNvPr id="3" name="Picture 2">
            <a:extLst>
              <a:ext uri="{FF2B5EF4-FFF2-40B4-BE49-F238E27FC236}">
                <a16:creationId xmlns:a16="http://schemas.microsoft.com/office/drawing/2014/main" id="{63467141-B1C4-45CE-B331-E041D6CB9750}"/>
              </a:ext>
            </a:extLst>
          </p:cNvPr>
          <p:cNvPicPr>
            <a:picLocks noChangeAspect="1"/>
          </p:cNvPicPr>
          <p:nvPr/>
        </p:nvPicPr>
        <p:blipFill>
          <a:blip r:embed="rId2"/>
          <a:stretch>
            <a:fillRect/>
          </a:stretch>
        </p:blipFill>
        <p:spPr>
          <a:xfrm>
            <a:off x="1188202" y="1931294"/>
            <a:ext cx="5594887" cy="1552295"/>
          </a:xfrm>
          <a:prstGeom prst="rect">
            <a:avLst/>
          </a:prstGeom>
        </p:spPr>
      </p:pic>
      <p:sp>
        <p:nvSpPr>
          <p:cNvPr id="4" name="Rectangle 3">
            <a:extLst>
              <a:ext uri="{FF2B5EF4-FFF2-40B4-BE49-F238E27FC236}">
                <a16:creationId xmlns:a16="http://schemas.microsoft.com/office/drawing/2014/main" id="{7A4DB280-4D04-4B21-A6E4-B07A7473F78F}"/>
              </a:ext>
            </a:extLst>
          </p:cNvPr>
          <p:cNvSpPr/>
          <p:nvPr/>
        </p:nvSpPr>
        <p:spPr>
          <a:xfrm>
            <a:off x="1188202" y="4150558"/>
            <a:ext cx="6096000" cy="1938992"/>
          </a:xfrm>
          <a:prstGeom prst="rect">
            <a:avLst/>
          </a:prstGeom>
        </p:spPr>
        <p:txBody>
          <a:bodyPr>
            <a:spAutoFit/>
          </a:bodyPr>
          <a:lstStyle/>
          <a:p>
            <a:r>
              <a:rPr lang="en-US" sz="2000" dirty="0"/>
              <a:t>In this example </a:t>
            </a:r>
            <a:r>
              <a:rPr lang="en-US" sz="2000" dirty="0">
                <a:solidFill>
                  <a:srgbClr val="FF0000"/>
                </a:solidFill>
              </a:rPr>
              <a:t>a</a:t>
            </a:r>
            <a:r>
              <a:rPr lang="en-US" sz="2000" dirty="0"/>
              <a:t> is greater than </a:t>
            </a:r>
            <a:r>
              <a:rPr lang="en-US" sz="2000" dirty="0">
                <a:solidFill>
                  <a:srgbClr val="FF0000"/>
                </a:solidFill>
              </a:rPr>
              <a:t>b</a:t>
            </a:r>
            <a:r>
              <a:rPr lang="en-US" sz="2000" dirty="0"/>
              <a:t>, so the first condition is not true, also the </a:t>
            </a:r>
            <a:r>
              <a:rPr lang="en-US" sz="2000" dirty="0" err="1">
                <a:solidFill>
                  <a:srgbClr val="FF0000"/>
                </a:solidFill>
              </a:rPr>
              <a:t>elif</a:t>
            </a:r>
            <a:r>
              <a:rPr lang="en-US" sz="2000" dirty="0"/>
              <a:t> condition is not true, so we go to the </a:t>
            </a:r>
            <a:r>
              <a:rPr lang="en-US" sz="2000" dirty="0">
                <a:solidFill>
                  <a:srgbClr val="FF0000"/>
                </a:solidFill>
              </a:rPr>
              <a:t>else</a:t>
            </a:r>
            <a:r>
              <a:rPr lang="en-US" sz="2000" dirty="0"/>
              <a:t> condition and print to screen that "a is greater than b".</a:t>
            </a:r>
          </a:p>
          <a:p>
            <a:endParaRPr lang="en-US" sz="2000" dirty="0"/>
          </a:p>
          <a:p>
            <a:r>
              <a:rPr lang="en-US" sz="2000" dirty="0"/>
              <a:t>You can also have an </a:t>
            </a:r>
            <a:r>
              <a:rPr lang="en-US" sz="2000" dirty="0">
                <a:solidFill>
                  <a:srgbClr val="FF0000"/>
                </a:solidFill>
              </a:rPr>
              <a:t>else</a:t>
            </a:r>
            <a:r>
              <a:rPr lang="en-US" sz="2000" dirty="0"/>
              <a:t> without the </a:t>
            </a:r>
            <a:r>
              <a:rPr lang="en-US" sz="2000" dirty="0" err="1">
                <a:solidFill>
                  <a:srgbClr val="FF0000"/>
                </a:solidFill>
              </a:rPr>
              <a:t>elif</a:t>
            </a:r>
            <a:r>
              <a:rPr lang="en-US" sz="2000" dirty="0"/>
              <a:t>:</a:t>
            </a:r>
            <a:endParaRPr lang="en-PH" sz="2000" dirty="0"/>
          </a:p>
        </p:txBody>
      </p:sp>
      <p:pic>
        <p:nvPicPr>
          <p:cNvPr id="5" name="Picture 4">
            <a:extLst>
              <a:ext uri="{FF2B5EF4-FFF2-40B4-BE49-F238E27FC236}">
                <a16:creationId xmlns:a16="http://schemas.microsoft.com/office/drawing/2014/main" id="{5C49BB70-299A-453D-B301-21F0F136CE7A}"/>
              </a:ext>
            </a:extLst>
          </p:cNvPr>
          <p:cNvPicPr>
            <a:picLocks noChangeAspect="1"/>
          </p:cNvPicPr>
          <p:nvPr/>
        </p:nvPicPr>
        <p:blipFill>
          <a:blip r:embed="rId3"/>
          <a:stretch>
            <a:fillRect/>
          </a:stretch>
        </p:blipFill>
        <p:spPr>
          <a:xfrm>
            <a:off x="7340994" y="4150558"/>
            <a:ext cx="4484213" cy="2168437"/>
          </a:xfrm>
          <a:prstGeom prst="rect">
            <a:avLst/>
          </a:prstGeom>
        </p:spPr>
      </p:pic>
    </p:spTree>
    <p:extLst>
      <p:ext uri="{BB962C8B-B14F-4D97-AF65-F5344CB8AC3E}">
        <p14:creationId xmlns:p14="http://schemas.microsoft.com/office/powerpoint/2010/main" val="45751268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339C4-03E4-46CC-981A-AB4E92BAFE4F}"/>
              </a:ext>
            </a:extLst>
          </p:cNvPr>
          <p:cNvSpPr/>
          <p:nvPr/>
        </p:nvSpPr>
        <p:spPr>
          <a:xfrm>
            <a:off x="924732" y="518603"/>
            <a:ext cx="10234048" cy="892552"/>
          </a:xfrm>
          <a:prstGeom prst="rect">
            <a:avLst/>
          </a:prstGeom>
        </p:spPr>
        <p:txBody>
          <a:bodyPr wrap="square">
            <a:spAutoFit/>
          </a:bodyPr>
          <a:lstStyle/>
          <a:p>
            <a:pPr marL="285750" indent="-285750">
              <a:buFont typeface="Wingdings" panose="05000000000000000000" pitchFamily="2" charset="2"/>
              <a:buChar char="Ø"/>
            </a:pPr>
            <a:r>
              <a:rPr lang="en-US" sz="3200" dirty="0"/>
              <a:t>Short Hand If</a:t>
            </a:r>
          </a:p>
          <a:p>
            <a:r>
              <a:rPr lang="en-US" sz="2000" dirty="0"/>
              <a:t>If you have only one statement to execute, you can put it on the same line as the if statement</a:t>
            </a:r>
            <a:r>
              <a:rPr lang="en-US" dirty="0"/>
              <a:t>.</a:t>
            </a:r>
            <a:endParaRPr lang="en-PH" dirty="0"/>
          </a:p>
        </p:txBody>
      </p:sp>
      <p:pic>
        <p:nvPicPr>
          <p:cNvPr id="3" name="Picture 2">
            <a:extLst>
              <a:ext uri="{FF2B5EF4-FFF2-40B4-BE49-F238E27FC236}">
                <a16:creationId xmlns:a16="http://schemas.microsoft.com/office/drawing/2014/main" id="{BC08084D-0A68-4B76-A44F-1C550BEE84FF}"/>
              </a:ext>
            </a:extLst>
          </p:cNvPr>
          <p:cNvPicPr>
            <a:picLocks noChangeAspect="1"/>
          </p:cNvPicPr>
          <p:nvPr/>
        </p:nvPicPr>
        <p:blipFill>
          <a:blip r:embed="rId2"/>
          <a:stretch>
            <a:fillRect/>
          </a:stretch>
        </p:blipFill>
        <p:spPr>
          <a:xfrm>
            <a:off x="3155276" y="1551556"/>
            <a:ext cx="5772956" cy="1036661"/>
          </a:xfrm>
          <a:prstGeom prst="rect">
            <a:avLst/>
          </a:prstGeom>
        </p:spPr>
      </p:pic>
      <p:sp>
        <p:nvSpPr>
          <p:cNvPr id="4" name="Rectangle 3">
            <a:extLst>
              <a:ext uri="{FF2B5EF4-FFF2-40B4-BE49-F238E27FC236}">
                <a16:creationId xmlns:a16="http://schemas.microsoft.com/office/drawing/2014/main" id="{6DFAAC42-FC58-4EC7-AC99-907ED3F55FFB}"/>
              </a:ext>
            </a:extLst>
          </p:cNvPr>
          <p:cNvSpPr/>
          <p:nvPr/>
        </p:nvSpPr>
        <p:spPr>
          <a:xfrm>
            <a:off x="929088" y="3017560"/>
            <a:ext cx="10234047" cy="1200329"/>
          </a:xfrm>
          <a:prstGeom prst="rect">
            <a:avLst/>
          </a:prstGeom>
        </p:spPr>
        <p:txBody>
          <a:bodyPr wrap="square">
            <a:spAutoFit/>
          </a:bodyPr>
          <a:lstStyle/>
          <a:p>
            <a:pPr marL="285750" indent="-285750">
              <a:buFont typeface="Wingdings" panose="05000000000000000000" pitchFamily="2" charset="2"/>
              <a:buChar char="Ø"/>
            </a:pPr>
            <a:r>
              <a:rPr lang="en-US" sz="3200" dirty="0"/>
              <a:t>Short Hand If ... Else</a:t>
            </a:r>
          </a:p>
          <a:p>
            <a:r>
              <a:rPr lang="en-US" sz="2000" dirty="0"/>
              <a:t>If you have only one statement to execute, one for if, and one for else, you can put it all on the same line:</a:t>
            </a:r>
            <a:endParaRPr lang="en-PH" sz="2000" dirty="0"/>
          </a:p>
        </p:txBody>
      </p:sp>
      <p:pic>
        <p:nvPicPr>
          <p:cNvPr id="5" name="Picture 4">
            <a:extLst>
              <a:ext uri="{FF2B5EF4-FFF2-40B4-BE49-F238E27FC236}">
                <a16:creationId xmlns:a16="http://schemas.microsoft.com/office/drawing/2014/main" id="{3507C248-2BFE-469D-ACFC-413E240B59D4}"/>
              </a:ext>
            </a:extLst>
          </p:cNvPr>
          <p:cNvPicPr>
            <a:picLocks noChangeAspect="1"/>
          </p:cNvPicPr>
          <p:nvPr/>
        </p:nvPicPr>
        <p:blipFill>
          <a:blip r:embed="rId3"/>
          <a:stretch>
            <a:fillRect/>
          </a:stretch>
        </p:blipFill>
        <p:spPr>
          <a:xfrm>
            <a:off x="3199996" y="4150477"/>
            <a:ext cx="5792008" cy="1667108"/>
          </a:xfrm>
          <a:prstGeom prst="rect">
            <a:avLst/>
          </a:prstGeom>
        </p:spPr>
      </p:pic>
      <p:sp>
        <p:nvSpPr>
          <p:cNvPr id="6" name="Rectangle 5">
            <a:extLst>
              <a:ext uri="{FF2B5EF4-FFF2-40B4-BE49-F238E27FC236}">
                <a16:creationId xmlns:a16="http://schemas.microsoft.com/office/drawing/2014/main" id="{8CBFB4B5-8DA6-4250-B4B2-D50C5E429400}"/>
              </a:ext>
            </a:extLst>
          </p:cNvPr>
          <p:cNvSpPr/>
          <p:nvPr/>
        </p:nvSpPr>
        <p:spPr>
          <a:xfrm>
            <a:off x="924732" y="5970065"/>
            <a:ext cx="10497519" cy="369332"/>
          </a:xfrm>
          <a:prstGeom prst="rect">
            <a:avLst/>
          </a:prstGeom>
        </p:spPr>
        <p:txBody>
          <a:bodyPr wrap="square">
            <a:spAutoFit/>
          </a:bodyPr>
          <a:lstStyle/>
          <a:p>
            <a:r>
              <a:rPr lang="en-US" dirty="0">
                <a:highlight>
                  <a:srgbClr val="808080"/>
                </a:highlight>
              </a:rPr>
              <a:t>This technique is known as Ternary Operators, or Conditional Expressions.</a:t>
            </a:r>
            <a:endParaRPr lang="en-PH" dirty="0">
              <a:highlight>
                <a:srgbClr val="808080"/>
              </a:highlight>
            </a:endParaRPr>
          </a:p>
        </p:txBody>
      </p:sp>
    </p:spTree>
    <p:extLst>
      <p:ext uri="{BB962C8B-B14F-4D97-AF65-F5344CB8AC3E}">
        <p14:creationId xmlns:p14="http://schemas.microsoft.com/office/powerpoint/2010/main" val="19465577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B8E370-EBEA-42C9-9592-4E1E01068C90}"/>
              </a:ext>
            </a:extLst>
          </p:cNvPr>
          <p:cNvSpPr/>
          <p:nvPr/>
        </p:nvSpPr>
        <p:spPr>
          <a:xfrm>
            <a:off x="817068" y="795601"/>
            <a:ext cx="6679585" cy="400110"/>
          </a:xfrm>
          <a:prstGeom prst="rect">
            <a:avLst/>
          </a:prstGeom>
        </p:spPr>
        <p:txBody>
          <a:bodyPr wrap="none">
            <a:spAutoFit/>
          </a:bodyPr>
          <a:lstStyle/>
          <a:p>
            <a:r>
              <a:rPr lang="en-US" sz="2000" dirty="0"/>
              <a:t>You can also have multiple else statements on the same line:</a:t>
            </a:r>
            <a:endParaRPr lang="en-PH" sz="2000" dirty="0"/>
          </a:p>
        </p:txBody>
      </p:sp>
      <p:pic>
        <p:nvPicPr>
          <p:cNvPr id="3" name="Picture 2">
            <a:extLst>
              <a:ext uri="{FF2B5EF4-FFF2-40B4-BE49-F238E27FC236}">
                <a16:creationId xmlns:a16="http://schemas.microsoft.com/office/drawing/2014/main" id="{ACEF9A83-8B03-44FD-9D96-539C65920E52}"/>
              </a:ext>
            </a:extLst>
          </p:cNvPr>
          <p:cNvPicPr>
            <a:picLocks noChangeAspect="1"/>
          </p:cNvPicPr>
          <p:nvPr/>
        </p:nvPicPr>
        <p:blipFill>
          <a:blip r:embed="rId2"/>
          <a:stretch>
            <a:fillRect/>
          </a:stretch>
        </p:blipFill>
        <p:spPr>
          <a:xfrm>
            <a:off x="3190469" y="1541561"/>
            <a:ext cx="5811061" cy="1667108"/>
          </a:xfrm>
          <a:prstGeom prst="rect">
            <a:avLst/>
          </a:prstGeom>
        </p:spPr>
      </p:pic>
      <p:sp>
        <p:nvSpPr>
          <p:cNvPr id="5" name="Rectangle 4">
            <a:extLst>
              <a:ext uri="{FF2B5EF4-FFF2-40B4-BE49-F238E27FC236}">
                <a16:creationId xmlns:a16="http://schemas.microsoft.com/office/drawing/2014/main" id="{67604594-4085-487F-9A2E-BA82B11E2218}"/>
              </a:ext>
            </a:extLst>
          </p:cNvPr>
          <p:cNvSpPr/>
          <p:nvPr/>
        </p:nvSpPr>
        <p:spPr>
          <a:xfrm>
            <a:off x="817068" y="3429000"/>
            <a:ext cx="10295217" cy="892552"/>
          </a:xfrm>
          <a:prstGeom prst="rect">
            <a:avLst/>
          </a:prstGeom>
        </p:spPr>
        <p:txBody>
          <a:bodyPr wrap="square">
            <a:spAutoFit/>
          </a:bodyPr>
          <a:lstStyle/>
          <a:p>
            <a:pPr marL="285750" indent="-285750">
              <a:buFont typeface="Wingdings" panose="05000000000000000000" pitchFamily="2" charset="2"/>
              <a:buChar char="Ø"/>
            </a:pPr>
            <a:r>
              <a:rPr lang="en-US" sz="3200" dirty="0"/>
              <a:t>And</a:t>
            </a:r>
          </a:p>
          <a:p>
            <a:r>
              <a:rPr lang="en-US" sz="2000" dirty="0"/>
              <a:t>The and keyword is a logical operator, and is used to combine conditional statements:</a:t>
            </a:r>
            <a:endParaRPr lang="en-PH" sz="2000" dirty="0"/>
          </a:p>
        </p:txBody>
      </p:sp>
      <p:pic>
        <p:nvPicPr>
          <p:cNvPr id="6" name="Picture 5">
            <a:extLst>
              <a:ext uri="{FF2B5EF4-FFF2-40B4-BE49-F238E27FC236}">
                <a16:creationId xmlns:a16="http://schemas.microsoft.com/office/drawing/2014/main" id="{55349C20-5DC7-468E-B5A7-CB10319CCF6F}"/>
              </a:ext>
            </a:extLst>
          </p:cNvPr>
          <p:cNvPicPr>
            <a:picLocks noChangeAspect="1"/>
          </p:cNvPicPr>
          <p:nvPr/>
        </p:nvPicPr>
        <p:blipFill>
          <a:blip r:embed="rId3"/>
          <a:stretch>
            <a:fillRect/>
          </a:stretch>
        </p:blipFill>
        <p:spPr>
          <a:xfrm>
            <a:off x="3190469" y="4563292"/>
            <a:ext cx="5706271" cy="1827920"/>
          </a:xfrm>
          <a:prstGeom prst="rect">
            <a:avLst/>
          </a:prstGeom>
        </p:spPr>
      </p:pic>
    </p:spTree>
    <p:extLst>
      <p:ext uri="{BB962C8B-B14F-4D97-AF65-F5344CB8AC3E}">
        <p14:creationId xmlns:p14="http://schemas.microsoft.com/office/powerpoint/2010/main" val="33302850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AE072-D87D-4BDE-98BA-3E4BE9E8D401}"/>
              </a:ext>
            </a:extLst>
          </p:cNvPr>
          <p:cNvSpPr/>
          <p:nvPr/>
        </p:nvSpPr>
        <p:spPr>
          <a:xfrm>
            <a:off x="862739" y="797573"/>
            <a:ext cx="10466522" cy="892552"/>
          </a:xfrm>
          <a:prstGeom prst="rect">
            <a:avLst/>
          </a:prstGeom>
        </p:spPr>
        <p:txBody>
          <a:bodyPr wrap="square">
            <a:spAutoFit/>
          </a:bodyPr>
          <a:lstStyle/>
          <a:p>
            <a:pPr marL="457200" indent="-457200">
              <a:buFont typeface="Wingdings" panose="05000000000000000000" pitchFamily="2" charset="2"/>
              <a:buChar char="Ø"/>
            </a:pPr>
            <a:r>
              <a:rPr lang="en-US" sz="3200" dirty="0"/>
              <a:t>Or</a:t>
            </a:r>
          </a:p>
          <a:p>
            <a:r>
              <a:rPr lang="en-US" sz="2000" dirty="0"/>
              <a:t>The or keyword is a logical operator, and is used to combine conditional statements:</a:t>
            </a:r>
            <a:endParaRPr lang="en-PH" sz="2000" dirty="0"/>
          </a:p>
        </p:txBody>
      </p:sp>
      <p:pic>
        <p:nvPicPr>
          <p:cNvPr id="3" name="Picture 2">
            <a:extLst>
              <a:ext uri="{FF2B5EF4-FFF2-40B4-BE49-F238E27FC236}">
                <a16:creationId xmlns:a16="http://schemas.microsoft.com/office/drawing/2014/main" id="{7B2C517A-8419-4420-B64E-3A5945B54B72}"/>
              </a:ext>
            </a:extLst>
          </p:cNvPr>
          <p:cNvPicPr>
            <a:picLocks noChangeAspect="1"/>
          </p:cNvPicPr>
          <p:nvPr/>
        </p:nvPicPr>
        <p:blipFill>
          <a:blip r:embed="rId2"/>
          <a:stretch>
            <a:fillRect/>
          </a:stretch>
        </p:blipFill>
        <p:spPr>
          <a:xfrm>
            <a:off x="3669626" y="1716482"/>
            <a:ext cx="4852747" cy="1771133"/>
          </a:xfrm>
          <a:prstGeom prst="rect">
            <a:avLst/>
          </a:prstGeom>
        </p:spPr>
      </p:pic>
      <p:sp>
        <p:nvSpPr>
          <p:cNvPr id="4" name="Rectangle 3">
            <a:extLst>
              <a:ext uri="{FF2B5EF4-FFF2-40B4-BE49-F238E27FC236}">
                <a16:creationId xmlns:a16="http://schemas.microsoft.com/office/drawing/2014/main" id="{8D46C522-15CD-4789-8555-E0C4B33EDDEC}"/>
              </a:ext>
            </a:extLst>
          </p:cNvPr>
          <p:cNvSpPr/>
          <p:nvPr/>
        </p:nvSpPr>
        <p:spPr>
          <a:xfrm>
            <a:off x="862739" y="3747267"/>
            <a:ext cx="6096000" cy="1200329"/>
          </a:xfrm>
          <a:prstGeom prst="rect">
            <a:avLst/>
          </a:prstGeom>
        </p:spPr>
        <p:txBody>
          <a:bodyPr>
            <a:spAutoFit/>
          </a:bodyPr>
          <a:lstStyle/>
          <a:p>
            <a:pPr marL="285750" indent="-285750">
              <a:buFont typeface="Wingdings" panose="05000000000000000000" pitchFamily="2" charset="2"/>
              <a:buChar char="Ø"/>
            </a:pPr>
            <a:r>
              <a:rPr lang="en-US" sz="3200" dirty="0"/>
              <a:t>Nested If</a:t>
            </a:r>
          </a:p>
          <a:p>
            <a:r>
              <a:rPr lang="en-US" sz="2000" dirty="0"/>
              <a:t>You can have if statements inside if statements, this is called nested if statements.</a:t>
            </a:r>
            <a:endParaRPr lang="en-PH" sz="2000" dirty="0"/>
          </a:p>
        </p:txBody>
      </p:sp>
      <p:pic>
        <p:nvPicPr>
          <p:cNvPr id="5" name="Picture 4">
            <a:extLst>
              <a:ext uri="{FF2B5EF4-FFF2-40B4-BE49-F238E27FC236}">
                <a16:creationId xmlns:a16="http://schemas.microsoft.com/office/drawing/2014/main" id="{3E41B970-26A1-4FD1-84D6-6131871E87CA}"/>
              </a:ext>
            </a:extLst>
          </p:cNvPr>
          <p:cNvPicPr>
            <a:picLocks noChangeAspect="1"/>
          </p:cNvPicPr>
          <p:nvPr/>
        </p:nvPicPr>
        <p:blipFill>
          <a:blip r:embed="rId3"/>
          <a:stretch>
            <a:fillRect/>
          </a:stretch>
        </p:blipFill>
        <p:spPr>
          <a:xfrm>
            <a:off x="3669626" y="5207248"/>
            <a:ext cx="4852747" cy="1329219"/>
          </a:xfrm>
          <a:prstGeom prst="rect">
            <a:avLst/>
          </a:prstGeom>
        </p:spPr>
      </p:pic>
    </p:spTree>
    <p:extLst>
      <p:ext uri="{BB962C8B-B14F-4D97-AF65-F5344CB8AC3E}">
        <p14:creationId xmlns:p14="http://schemas.microsoft.com/office/powerpoint/2010/main" val="31133206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381E9-5E6D-4912-A397-369826261111}"/>
              </a:ext>
            </a:extLst>
          </p:cNvPr>
          <p:cNvSpPr/>
          <p:nvPr/>
        </p:nvSpPr>
        <p:spPr>
          <a:xfrm>
            <a:off x="909233" y="752063"/>
            <a:ext cx="10311540" cy="1815882"/>
          </a:xfrm>
          <a:prstGeom prst="rect">
            <a:avLst/>
          </a:prstGeom>
        </p:spPr>
        <p:txBody>
          <a:bodyPr wrap="square">
            <a:spAutoFit/>
          </a:bodyPr>
          <a:lstStyle/>
          <a:p>
            <a:pPr marL="514350" indent="-514350">
              <a:buFont typeface="Wingdings" panose="05000000000000000000" pitchFamily="2" charset="2"/>
              <a:buChar char="Ø"/>
            </a:pPr>
            <a:r>
              <a:rPr lang="en-US" sz="3200" dirty="0"/>
              <a:t>The pass Statement</a:t>
            </a:r>
          </a:p>
          <a:p>
            <a:pPr marL="514350" indent="-514350">
              <a:buFont typeface="Wingdings" panose="05000000000000000000" pitchFamily="2" charset="2"/>
              <a:buChar char="Ø"/>
            </a:pPr>
            <a:endParaRPr lang="en-US" sz="3200" dirty="0"/>
          </a:p>
          <a:p>
            <a:r>
              <a:rPr lang="en-US" sz="2400" dirty="0">
                <a:solidFill>
                  <a:srgbClr val="FF0000"/>
                </a:solidFill>
              </a:rPr>
              <a:t>if</a:t>
            </a:r>
            <a:r>
              <a:rPr lang="en-US" sz="2400" dirty="0"/>
              <a:t> statements cannot be empty, but if you for some reason have an </a:t>
            </a:r>
            <a:r>
              <a:rPr lang="en-US" sz="2400" dirty="0">
                <a:solidFill>
                  <a:srgbClr val="FF0000"/>
                </a:solidFill>
              </a:rPr>
              <a:t>if</a:t>
            </a:r>
            <a:r>
              <a:rPr lang="en-US" sz="2400" dirty="0"/>
              <a:t> statement with no content, put in the </a:t>
            </a:r>
            <a:r>
              <a:rPr lang="en-US" sz="2400" dirty="0">
                <a:solidFill>
                  <a:srgbClr val="FF0000"/>
                </a:solidFill>
              </a:rPr>
              <a:t>pass</a:t>
            </a:r>
            <a:r>
              <a:rPr lang="en-US" sz="2400" dirty="0"/>
              <a:t> statement to avoid getting an error.</a:t>
            </a:r>
            <a:endParaRPr lang="en-PH" sz="2400" dirty="0"/>
          </a:p>
        </p:txBody>
      </p:sp>
      <p:pic>
        <p:nvPicPr>
          <p:cNvPr id="3" name="Picture 2">
            <a:extLst>
              <a:ext uri="{FF2B5EF4-FFF2-40B4-BE49-F238E27FC236}">
                <a16:creationId xmlns:a16="http://schemas.microsoft.com/office/drawing/2014/main" id="{FCB5EC73-3582-42FE-8DCD-76A1DB8CFAA9}"/>
              </a:ext>
            </a:extLst>
          </p:cNvPr>
          <p:cNvPicPr>
            <a:picLocks noChangeAspect="1"/>
          </p:cNvPicPr>
          <p:nvPr/>
        </p:nvPicPr>
        <p:blipFill>
          <a:blip r:embed="rId2"/>
          <a:stretch>
            <a:fillRect/>
          </a:stretch>
        </p:blipFill>
        <p:spPr>
          <a:xfrm>
            <a:off x="2485760" y="3173696"/>
            <a:ext cx="7569655" cy="2332943"/>
          </a:xfrm>
          <a:prstGeom prst="rect">
            <a:avLst/>
          </a:prstGeom>
        </p:spPr>
      </p:pic>
    </p:spTree>
    <p:extLst>
      <p:ext uri="{BB962C8B-B14F-4D97-AF65-F5344CB8AC3E}">
        <p14:creationId xmlns:p14="http://schemas.microsoft.com/office/powerpoint/2010/main" val="68131591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2526E4-66C7-4E8D-9B2E-59F309AC3F76}"/>
              </a:ext>
            </a:extLst>
          </p:cNvPr>
          <p:cNvSpPr/>
          <p:nvPr/>
        </p:nvSpPr>
        <p:spPr>
          <a:xfrm>
            <a:off x="2860178" y="2670897"/>
            <a:ext cx="6471643" cy="923330"/>
          </a:xfrm>
          <a:prstGeom prst="rect">
            <a:avLst/>
          </a:prstGeom>
        </p:spPr>
        <p:txBody>
          <a:bodyPr wrap="none">
            <a:spAutoFit/>
          </a:bodyPr>
          <a:lstStyle/>
          <a:p>
            <a:r>
              <a:rPr lang="en-PH" sz="5400" b="1" dirty="0"/>
              <a:t>Python While Loops</a:t>
            </a:r>
          </a:p>
        </p:txBody>
      </p:sp>
    </p:spTree>
    <p:extLst>
      <p:ext uri="{BB962C8B-B14F-4D97-AF65-F5344CB8AC3E}">
        <p14:creationId xmlns:p14="http://schemas.microsoft.com/office/powerpoint/2010/main" val="149074293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4E75A-1D23-4D36-AE2C-4C163238C65E}"/>
              </a:ext>
            </a:extLst>
          </p:cNvPr>
          <p:cNvSpPr/>
          <p:nvPr/>
        </p:nvSpPr>
        <p:spPr>
          <a:xfrm>
            <a:off x="893735" y="706553"/>
            <a:ext cx="10032569" cy="2554545"/>
          </a:xfrm>
          <a:prstGeom prst="rect">
            <a:avLst/>
          </a:prstGeom>
        </p:spPr>
        <p:txBody>
          <a:bodyPr wrap="square">
            <a:spAutoFit/>
          </a:bodyPr>
          <a:lstStyle/>
          <a:p>
            <a:pPr marL="285750" indent="-285750">
              <a:buFont typeface="Wingdings" panose="05000000000000000000" pitchFamily="2" charset="2"/>
              <a:buChar char="Ø"/>
            </a:pPr>
            <a:r>
              <a:rPr lang="en-US" sz="3200" dirty="0"/>
              <a:t>Python Loops</a:t>
            </a:r>
          </a:p>
          <a:p>
            <a:pPr marL="285750" indent="-285750">
              <a:buFont typeface="Wingdings" panose="05000000000000000000" pitchFamily="2" charset="2"/>
              <a:buChar char="Ø"/>
            </a:pPr>
            <a:endParaRPr lang="en-US" sz="3200" dirty="0"/>
          </a:p>
          <a:p>
            <a:r>
              <a:rPr lang="en-US" sz="2400" dirty="0"/>
              <a:t>Python has two primitive loop commands:</a:t>
            </a:r>
          </a:p>
          <a:p>
            <a:endParaRPr lang="en-US" sz="2400" dirty="0"/>
          </a:p>
          <a:p>
            <a:pPr marL="285750" indent="-285750">
              <a:buFont typeface="Arial" panose="020B0604020202020204" pitchFamily="34" charset="0"/>
              <a:buChar char="•"/>
            </a:pPr>
            <a:r>
              <a:rPr lang="en-US" sz="2400" dirty="0"/>
              <a:t>while loops</a:t>
            </a:r>
          </a:p>
          <a:p>
            <a:pPr marL="285750" indent="-285750">
              <a:buFont typeface="Arial" panose="020B0604020202020204" pitchFamily="34" charset="0"/>
              <a:buChar char="•"/>
            </a:pPr>
            <a:r>
              <a:rPr lang="en-US" sz="2400" dirty="0"/>
              <a:t>for loops</a:t>
            </a:r>
            <a:endParaRPr lang="en-US" dirty="0"/>
          </a:p>
        </p:txBody>
      </p:sp>
      <p:sp>
        <p:nvSpPr>
          <p:cNvPr id="3" name="Rectangle 2">
            <a:extLst>
              <a:ext uri="{FF2B5EF4-FFF2-40B4-BE49-F238E27FC236}">
                <a16:creationId xmlns:a16="http://schemas.microsoft.com/office/drawing/2014/main" id="{D6622D16-20A8-483A-AD73-620AF2F593C7}"/>
              </a:ext>
            </a:extLst>
          </p:cNvPr>
          <p:cNvSpPr/>
          <p:nvPr/>
        </p:nvSpPr>
        <p:spPr>
          <a:xfrm>
            <a:off x="893734" y="3596903"/>
            <a:ext cx="10203051" cy="1815882"/>
          </a:xfrm>
          <a:prstGeom prst="rect">
            <a:avLst/>
          </a:prstGeom>
        </p:spPr>
        <p:txBody>
          <a:bodyPr wrap="square">
            <a:spAutoFit/>
          </a:bodyPr>
          <a:lstStyle/>
          <a:p>
            <a:pPr marL="285750" indent="-285750">
              <a:buFont typeface="Wingdings" panose="05000000000000000000" pitchFamily="2" charset="2"/>
              <a:buChar char="Ø"/>
            </a:pPr>
            <a:r>
              <a:rPr lang="en-US" sz="3200" dirty="0"/>
              <a:t>The while Loop</a:t>
            </a:r>
          </a:p>
          <a:p>
            <a:pPr marL="285750" indent="-285750">
              <a:buFont typeface="Wingdings" panose="05000000000000000000" pitchFamily="2" charset="2"/>
              <a:buChar char="Ø"/>
            </a:pPr>
            <a:endParaRPr lang="en-US" sz="3200" dirty="0"/>
          </a:p>
          <a:p>
            <a:r>
              <a:rPr lang="en-US" sz="2400" dirty="0"/>
              <a:t>With the while loop we can execute a set of statements as long as a condition is true.</a:t>
            </a:r>
            <a:endParaRPr lang="en-PH" sz="2400" dirty="0"/>
          </a:p>
        </p:txBody>
      </p:sp>
    </p:spTree>
    <p:extLst>
      <p:ext uri="{BB962C8B-B14F-4D97-AF65-F5344CB8AC3E}">
        <p14:creationId xmlns:p14="http://schemas.microsoft.com/office/powerpoint/2010/main" val="256192786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D2CC79-A09A-4D0A-93BF-40FB96997670}"/>
              </a:ext>
            </a:extLst>
          </p:cNvPr>
          <p:cNvPicPr>
            <a:picLocks noChangeAspect="1"/>
          </p:cNvPicPr>
          <p:nvPr/>
        </p:nvPicPr>
        <p:blipFill>
          <a:blip r:embed="rId2"/>
          <a:stretch>
            <a:fillRect/>
          </a:stretch>
        </p:blipFill>
        <p:spPr>
          <a:xfrm>
            <a:off x="2098728" y="764152"/>
            <a:ext cx="7994543" cy="2664848"/>
          </a:xfrm>
          <a:prstGeom prst="rect">
            <a:avLst/>
          </a:prstGeom>
        </p:spPr>
      </p:pic>
      <p:sp>
        <p:nvSpPr>
          <p:cNvPr id="3" name="Rectangle 2">
            <a:extLst>
              <a:ext uri="{FF2B5EF4-FFF2-40B4-BE49-F238E27FC236}">
                <a16:creationId xmlns:a16="http://schemas.microsoft.com/office/drawing/2014/main" id="{3F60A8D3-7866-4159-A7A2-F9C2B2440569}"/>
              </a:ext>
            </a:extLst>
          </p:cNvPr>
          <p:cNvSpPr/>
          <p:nvPr/>
        </p:nvSpPr>
        <p:spPr>
          <a:xfrm>
            <a:off x="1410346" y="3726752"/>
            <a:ext cx="10275376" cy="461665"/>
          </a:xfrm>
          <a:prstGeom prst="rect">
            <a:avLst/>
          </a:prstGeom>
        </p:spPr>
        <p:txBody>
          <a:bodyPr wrap="square">
            <a:spAutoFit/>
          </a:bodyPr>
          <a:lstStyle/>
          <a:p>
            <a:r>
              <a:rPr lang="en-US" sz="2400" dirty="0">
                <a:highlight>
                  <a:srgbClr val="808080"/>
                </a:highlight>
              </a:rPr>
              <a:t>Note: remember to increment </a:t>
            </a:r>
            <a:r>
              <a:rPr lang="en-US" sz="2400" dirty="0" err="1">
                <a:highlight>
                  <a:srgbClr val="808080"/>
                </a:highlight>
              </a:rPr>
              <a:t>i</a:t>
            </a:r>
            <a:r>
              <a:rPr lang="en-US" sz="2400" dirty="0">
                <a:highlight>
                  <a:srgbClr val="808080"/>
                </a:highlight>
              </a:rPr>
              <a:t>, or else the loop will continue forever.</a:t>
            </a:r>
            <a:endParaRPr lang="en-PH" sz="2400" dirty="0">
              <a:highlight>
                <a:srgbClr val="808080"/>
              </a:highlight>
            </a:endParaRPr>
          </a:p>
        </p:txBody>
      </p:sp>
      <p:sp>
        <p:nvSpPr>
          <p:cNvPr id="4" name="Rectangle 3">
            <a:extLst>
              <a:ext uri="{FF2B5EF4-FFF2-40B4-BE49-F238E27FC236}">
                <a16:creationId xmlns:a16="http://schemas.microsoft.com/office/drawing/2014/main" id="{CC7A0550-9D27-43AD-9BE0-F1781D08C6B5}"/>
              </a:ext>
            </a:extLst>
          </p:cNvPr>
          <p:cNvSpPr/>
          <p:nvPr/>
        </p:nvSpPr>
        <p:spPr>
          <a:xfrm>
            <a:off x="958311" y="4734142"/>
            <a:ext cx="10275376" cy="830997"/>
          </a:xfrm>
          <a:prstGeom prst="rect">
            <a:avLst/>
          </a:prstGeom>
        </p:spPr>
        <p:txBody>
          <a:bodyPr wrap="square">
            <a:spAutoFit/>
          </a:bodyPr>
          <a:lstStyle/>
          <a:p>
            <a:r>
              <a:rPr lang="en-US" sz="2400" dirty="0"/>
              <a:t>The </a:t>
            </a:r>
            <a:r>
              <a:rPr lang="en-US" sz="2400" dirty="0">
                <a:solidFill>
                  <a:srgbClr val="FF0000"/>
                </a:solidFill>
              </a:rPr>
              <a:t>while</a:t>
            </a:r>
            <a:r>
              <a:rPr lang="en-US" sz="2400" dirty="0"/>
              <a:t> loop requires relevant variables to be ready, in this example we need to define an indexing variable, </a:t>
            </a:r>
            <a:r>
              <a:rPr lang="en-US" sz="2400" dirty="0" err="1">
                <a:solidFill>
                  <a:srgbClr val="FF0000"/>
                </a:solidFill>
              </a:rPr>
              <a:t>i</a:t>
            </a:r>
            <a:r>
              <a:rPr lang="en-US" sz="2400" dirty="0"/>
              <a:t>, which we set to 1.</a:t>
            </a:r>
            <a:endParaRPr lang="en-PH" sz="2400" dirty="0"/>
          </a:p>
        </p:txBody>
      </p:sp>
    </p:spTree>
    <p:extLst>
      <p:ext uri="{BB962C8B-B14F-4D97-AF65-F5344CB8AC3E}">
        <p14:creationId xmlns:p14="http://schemas.microsoft.com/office/powerpoint/2010/main" val="375249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C25DFF45-0D66-4984-991F-6FD8DF61EC5E}"/>
              </a:ext>
            </a:extLst>
          </p:cNvPr>
          <p:cNvSpPr txBox="1"/>
          <p:nvPr/>
        </p:nvSpPr>
        <p:spPr>
          <a:xfrm>
            <a:off x="889000" y="444500"/>
            <a:ext cx="10110304" cy="5724644"/>
          </a:xfrm>
          <a:prstGeom prst="rect">
            <a:avLst/>
          </a:prstGeom>
          <a:noFill/>
        </p:spPr>
        <p:txBody>
          <a:bodyPr wrap="square" rtlCol="0">
            <a:spAutoFit/>
          </a:bodyPr>
          <a:lstStyle/>
          <a:p>
            <a:endParaRPr lang="en-US" altLang="zh-TW" sz="3200" b="1" dirty="0"/>
          </a:p>
          <a:p>
            <a:pPr marL="457200" indent="-457200">
              <a:buFont typeface="Wingdings" panose="05000000000000000000" pitchFamily="2" charset="2"/>
              <a:buChar char="Ø"/>
            </a:pPr>
            <a:r>
              <a:rPr lang="en-US" altLang="zh-TW" sz="2800" b="1" dirty="0"/>
              <a:t>Built-in Data Types</a:t>
            </a:r>
          </a:p>
          <a:p>
            <a:endParaRPr lang="en-US" altLang="zh-TW" sz="2400" b="1" dirty="0"/>
          </a:p>
          <a:p>
            <a:r>
              <a:rPr lang="en-US" altLang="zh-TW" sz="2000" dirty="0"/>
              <a:t>In programming, </a:t>
            </a:r>
            <a:r>
              <a:rPr lang="en-US" altLang="zh-TW" sz="2000" dirty="0">
                <a:solidFill>
                  <a:srgbClr val="FF0000"/>
                </a:solidFill>
              </a:rPr>
              <a:t>data type is an important concept.</a:t>
            </a:r>
          </a:p>
          <a:p>
            <a:endParaRPr lang="en-US" altLang="zh-TW" sz="2000" dirty="0"/>
          </a:p>
          <a:p>
            <a:r>
              <a:rPr lang="en-US" altLang="zh-TW" sz="2000" dirty="0"/>
              <a:t>Variables can store data of different types, and different types can do different things.</a:t>
            </a:r>
          </a:p>
          <a:p>
            <a:endParaRPr lang="en-US" altLang="zh-TW" sz="2000" dirty="0"/>
          </a:p>
          <a:p>
            <a:r>
              <a:rPr lang="en-US" altLang="zh-TW" sz="2000" dirty="0"/>
              <a:t>Python has the following data types built-in by default, in these categories:</a:t>
            </a:r>
          </a:p>
          <a:p>
            <a:endParaRPr lang="en-US" altLang="zh-TW" sz="2000" dirty="0"/>
          </a:p>
          <a:p>
            <a:r>
              <a:rPr lang="en-US" altLang="zh-TW" b="1" dirty="0"/>
              <a:t>Text Type:	           str</a:t>
            </a:r>
          </a:p>
          <a:p>
            <a:r>
              <a:rPr lang="en-US" altLang="zh-TW" b="1" dirty="0"/>
              <a:t>Numeric Types:	           int, float, complex</a:t>
            </a:r>
          </a:p>
          <a:p>
            <a:r>
              <a:rPr lang="en-US" altLang="zh-TW" b="1" dirty="0"/>
              <a:t>Sequence Types:         list, tuple, range</a:t>
            </a:r>
          </a:p>
          <a:p>
            <a:r>
              <a:rPr lang="en-US" altLang="zh-TW" b="1" dirty="0"/>
              <a:t>Mapping Type:	    </a:t>
            </a:r>
            <a:r>
              <a:rPr lang="en-US" altLang="zh-TW" b="1" dirty="0" err="1"/>
              <a:t>dict</a:t>
            </a:r>
            <a:endParaRPr lang="en-US" altLang="zh-TW" b="1" dirty="0"/>
          </a:p>
          <a:p>
            <a:r>
              <a:rPr lang="en-US" altLang="zh-TW" b="1" dirty="0"/>
              <a:t>Set Types:	           set, </a:t>
            </a:r>
            <a:r>
              <a:rPr lang="en-US" altLang="zh-TW" b="1" dirty="0" err="1"/>
              <a:t>frozenset</a:t>
            </a:r>
            <a:endParaRPr lang="en-US" altLang="zh-TW" b="1" dirty="0"/>
          </a:p>
          <a:p>
            <a:r>
              <a:rPr lang="en-US" altLang="zh-TW" b="1" dirty="0"/>
              <a:t>Boolean Type:	           bool</a:t>
            </a:r>
          </a:p>
          <a:p>
            <a:r>
              <a:rPr lang="en-US" altLang="zh-TW" b="1" dirty="0"/>
              <a:t>Binary Types:	           bytes, </a:t>
            </a:r>
            <a:r>
              <a:rPr lang="en-US" altLang="zh-TW" b="1" dirty="0" err="1"/>
              <a:t>bytearray</a:t>
            </a:r>
            <a:r>
              <a:rPr lang="en-US" altLang="zh-TW" b="1" dirty="0"/>
              <a:t>, </a:t>
            </a:r>
            <a:r>
              <a:rPr lang="en-US" altLang="zh-TW" b="1" dirty="0" err="1"/>
              <a:t>memoryview</a:t>
            </a:r>
            <a:endParaRPr lang="en-US" altLang="zh-TW" b="1" dirty="0"/>
          </a:p>
          <a:p>
            <a:r>
              <a:rPr lang="en-US" altLang="zh-TW" b="1" dirty="0"/>
              <a:t>None Type:	           </a:t>
            </a:r>
            <a:r>
              <a:rPr lang="en-US" altLang="zh-TW" b="1" dirty="0" err="1"/>
              <a:t>NoneType</a:t>
            </a:r>
            <a:endParaRPr lang="en-US" altLang="zh-TW" sz="1200" b="1" dirty="0"/>
          </a:p>
          <a:p>
            <a:endParaRPr lang="zh-TW" altLang="en-US" dirty="0"/>
          </a:p>
        </p:txBody>
      </p:sp>
    </p:spTree>
    <p:extLst>
      <p:ext uri="{BB962C8B-B14F-4D97-AF65-F5344CB8AC3E}">
        <p14:creationId xmlns:p14="http://schemas.microsoft.com/office/powerpoint/2010/main" val="333555342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2734B9-2639-46E8-98CA-F28E45368C30}"/>
              </a:ext>
            </a:extLst>
          </p:cNvPr>
          <p:cNvSpPr/>
          <p:nvPr/>
        </p:nvSpPr>
        <p:spPr>
          <a:xfrm>
            <a:off x="707756" y="689084"/>
            <a:ext cx="2763864" cy="2308324"/>
          </a:xfrm>
          <a:prstGeom prst="rect">
            <a:avLst/>
          </a:prstGeom>
        </p:spPr>
        <p:txBody>
          <a:bodyPr wrap="square">
            <a:spAutoFit/>
          </a:bodyPr>
          <a:lstStyle/>
          <a:p>
            <a:pPr marL="457200" indent="-457200">
              <a:buFont typeface="Wingdings" panose="05000000000000000000" pitchFamily="2" charset="2"/>
              <a:buChar char="Ø"/>
            </a:pPr>
            <a:r>
              <a:rPr lang="en-US" sz="3200" dirty="0"/>
              <a:t>The break Statement</a:t>
            </a:r>
          </a:p>
          <a:p>
            <a:r>
              <a:rPr lang="en-US" sz="2000" dirty="0"/>
              <a:t>With the break statement we can stop the loop even if the while condition is true:</a:t>
            </a:r>
            <a:endParaRPr lang="en-PH" sz="2000" dirty="0"/>
          </a:p>
        </p:txBody>
      </p:sp>
      <p:pic>
        <p:nvPicPr>
          <p:cNvPr id="3" name="Picture 2">
            <a:extLst>
              <a:ext uri="{FF2B5EF4-FFF2-40B4-BE49-F238E27FC236}">
                <a16:creationId xmlns:a16="http://schemas.microsoft.com/office/drawing/2014/main" id="{4E85118E-067D-4E28-A818-4F00074AB9F5}"/>
              </a:ext>
            </a:extLst>
          </p:cNvPr>
          <p:cNvPicPr>
            <a:picLocks noChangeAspect="1"/>
          </p:cNvPicPr>
          <p:nvPr/>
        </p:nvPicPr>
        <p:blipFill>
          <a:blip r:embed="rId2"/>
          <a:stretch>
            <a:fillRect/>
          </a:stretch>
        </p:blipFill>
        <p:spPr>
          <a:xfrm>
            <a:off x="707756" y="3712179"/>
            <a:ext cx="3135823" cy="2517588"/>
          </a:xfrm>
          <a:prstGeom prst="rect">
            <a:avLst/>
          </a:prstGeom>
        </p:spPr>
      </p:pic>
      <p:sp>
        <p:nvSpPr>
          <p:cNvPr id="4" name="Rectangle 3">
            <a:extLst>
              <a:ext uri="{FF2B5EF4-FFF2-40B4-BE49-F238E27FC236}">
                <a16:creationId xmlns:a16="http://schemas.microsoft.com/office/drawing/2014/main" id="{55B4FDBE-F5EA-4384-806C-E1369600BAA5}"/>
              </a:ext>
            </a:extLst>
          </p:cNvPr>
          <p:cNvSpPr/>
          <p:nvPr/>
        </p:nvSpPr>
        <p:spPr>
          <a:xfrm>
            <a:off x="4320706" y="689084"/>
            <a:ext cx="2903349" cy="2800767"/>
          </a:xfrm>
          <a:prstGeom prst="rect">
            <a:avLst/>
          </a:prstGeom>
        </p:spPr>
        <p:txBody>
          <a:bodyPr wrap="square">
            <a:spAutoFit/>
          </a:bodyPr>
          <a:lstStyle/>
          <a:p>
            <a:pPr marL="457200" indent="-457200">
              <a:buFont typeface="Wingdings" panose="05000000000000000000" pitchFamily="2" charset="2"/>
              <a:buChar char="Ø"/>
            </a:pPr>
            <a:r>
              <a:rPr lang="en-US" sz="3200" dirty="0"/>
              <a:t>The continue Statement</a:t>
            </a:r>
          </a:p>
          <a:p>
            <a:r>
              <a:rPr lang="en-US" sz="2000" dirty="0"/>
              <a:t>With the continue statement we can stop the current iteration, and continue with the next:</a:t>
            </a:r>
            <a:endParaRPr lang="en-PH" sz="2000" dirty="0"/>
          </a:p>
        </p:txBody>
      </p:sp>
      <p:pic>
        <p:nvPicPr>
          <p:cNvPr id="5" name="Picture 4">
            <a:extLst>
              <a:ext uri="{FF2B5EF4-FFF2-40B4-BE49-F238E27FC236}">
                <a16:creationId xmlns:a16="http://schemas.microsoft.com/office/drawing/2014/main" id="{A87BE5E8-C4F7-4938-840B-DFFAA8E7C95A}"/>
              </a:ext>
            </a:extLst>
          </p:cNvPr>
          <p:cNvPicPr>
            <a:picLocks noChangeAspect="1"/>
          </p:cNvPicPr>
          <p:nvPr/>
        </p:nvPicPr>
        <p:blipFill>
          <a:blip r:embed="rId3"/>
          <a:stretch>
            <a:fillRect/>
          </a:stretch>
        </p:blipFill>
        <p:spPr>
          <a:xfrm>
            <a:off x="4022917" y="3712178"/>
            <a:ext cx="3498928" cy="2517587"/>
          </a:xfrm>
          <a:prstGeom prst="rect">
            <a:avLst/>
          </a:prstGeom>
        </p:spPr>
      </p:pic>
      <p:sp>
        <p:nvSpPr>
          <p:cNvPr id="6" name="Rectangle 5">
            <a:extLst>
              <a:ext uri="{FF2B5EF4-FFF2-40B4-BE49-F238E27FC236}">
                <a16:creationId xmlns:a16="http://schemas.microsoft.com/office/drawing/2014/main" id="{5F4016DF-531D-4F59-9E5A-EB153F609C52}"/>
              </a:ext>
            </a:extLst>
          </p:cNvPr>
          <p:cNvSpPr/>
          <p:nvPr/>
        </p:nvSpPr>
        <p:spPr>
          <a:xfrm>
            <a:off x="7876836" y="689084"/>
            <a:ext cx="3137295" cy="2308324"/>
          </a:xfrm>
          <a:prstGeom prst="rect">
            <a:avLst/>
          </a:prstGeom>
        </p:spPr>
        <p:txBody>
          <a:bodyPr wrap="square">
            <a:spAutoFit/>
          </a:bodyPr>
          <a:lstStyle/>
          <a:p>
            <a:pPr marL="457200" indent="-457200">
              <a:buFont typeface="Wingdings" panose="05000000000000000000" pitchFamily="2" charset="2"/>
              <a:buChar char="Ø"/>
            </a:pPr>
            <a:r>
              <a:rPr lang="en-US" sz="3200" dirty="0"/>
              <a:t>The else Statement</a:t>
            </a:r>
          </a:p>
          <a:p>
            <a:r>
              <a:rPr lang="en-US" sz="2000" dirty="0"/>
              <a:t>With the else statement we can run a block of code once when the condition no longer is true:</a:t>
            </a:r>
            <a:endParaRPr lang="en-PH" sz="2000" dirty="0"/>
          </a:p>
        </p:txBody>
      </p:sp>
      <p:pic>
        <p:nvPicPr>
          <p:cNvPr id="7" name="Picture 6">
            <a:extLst>
              <a:ext uri="{FF2B5EF4-FFF2-40B4-BE49-F238E27FC236}">
                <a16:creationId xmlns:a16="http://schemas.microsoft.com/office/drawing/2014/main" id="{E9E38A4E-2B95-47A9-A639-27B5B6FEF8D8}"/>
              </a:ext>
            </a:extLst>
          </p:cNvPr>
          <p:cNvPicPr>
            <a:picLocks noChangeAspect="1"/>
          </p:cNvPicPr>
          <p:nvPr/>
        </p:nvPicPr>
        <p:blipFill>
          <a:blip r:embed="rId4"/>
          <a:stretch>
            <a:fillRect/>
          </a:stretch>
        </p:blipFill>
        <p:spPr>
          <a:xfrm>
            <a:off x="7696020" y="3712178"/>
            <a:ext cx="3498928" cy="2456738"/>
          </a:xfrm>
          <a:prstGeom prst="rect">
            <a:avLst/>
          </a:prstGeom>
        </p:spPr>
      </p:pic>
    </p:spTree>
    <p:extLst>
      <p:ext uri="{BB962C8B-B14F-4D97-AF65-F5344CB8AC3E}">
        <p14:creationId xmlns:p14="http://schemas.microsoft.com/office/powerpoint/2010/main" val="304587678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FC3F3-1CBA-4F09-BEBE-E5FDD7ADBBE4}"/>
              </a:ext>
            </a:extLst>
          </p:cNvPr>
          <p:cNvSpPr/>
          <p:nvPr/>
        </p:nvSpPr>
        <p:spPr>
          <a:xfrm>
            <a:off x="1131898" y="811100"/>
            <a:ext cx="3830857" cy="646331"/>
          </a:xfrm>
          <a:prstGeom prst="rect">
            <a:avLst/>
          </a:prstGeom>
        </p:spPr>
        <p:txBody>
          <a:bodyPr wrap="none">
            <a:spAutoFit/>
          </a:bodyPr>
          <a:lstStyle/>
          <a:p>
            <a:r>
              <a:rPr lang="en-PH" sz="3600" b="1" dirty="0"/>
              <a:t>Python For Loops</a:t>
            </a:r>
          </a:p>
        </p:txBody>
      </p:sp>
      <p:sp>
        <p:nvSpPr>
          <p:cNvPr id="4" name="Rectangle 3">
            <a:extLst>
              <a:ext uri="{FF2B5EF4-FFF2-40B4-BE49-F238E27FC236}">
                <a16:creationId xmlns:a16="http://schemas.microsoft.com/office/drawing/2014/main" id="{CB4E1619-1CD6-40A1-B951-8AAE494C9E7C}"/>
              </a:ext>
            </a:extLst>
          </p:cNvPr>
          <p:cNvSpPr/>
          <p:nvPr/>
        </p:nvSpPr>
        <p:spPr>
          <a:xfrm>
            <a:off x="1131897" y="1966843"/>
            <a:ext cx="6431275" cy="3354765"/>
          </a:xfrm>
          <a:prstGeom prst="rect">
            <a:avLst/>
          </a:prstGeom>
        </p:spPr>
        <p:txBody>
          <a:bodyPr wrap="square">
            <a:spAutoFit/>
          </a:bodyPr>
          <a:lstStyle/>
          <a:p>
            <a:pPr marL="457200" indent="-457200">
              <a:buFont typeface="Wingdings" panose="05000000000000000000" pitchFamily="2" charset="2"/>
              <a:buChar char="Ø"/>
            </a:pPr>
            <a:r>
              <a:rPr lang="en-US" sz="3200" dirty="0"/>
              <a:t>Python For Loops</a:t>
            </a:r>
          </a:p>
          <a:p>
            <a:r>
              <a:rPr lang="en-US" sz="2000" dirty="0"/>
              <a:t>A </a:t>
            </a:r>
            <a:r>
              <a:rPr lang="en-US" sz="2000" dirty="0">
                <a:solidFill>
                  <a:srgbClr val="FF0000"/>
                </a:solidFill>
              </a:rPr>
              <a:t>for</a:t>
            </a:r>
            <a:r>
              <a:rPr lang="en-US" sz="2000" dirty="0"/>
              <a:t> loop is used for iterating over a sequence (that is either a list, a tuple, a dictionary, a set, or a string).</a:t>
            </a:r>
          </a:p>
          <a:p>
            <a:endParaRPr lang="en-US" sz="2000" dirty="0"/>
          </a:p>
          <a:p>
            <a:r>
              <a:rPr lang="en-US" sz="2000" dirty="0"/>
              <a:t>This is less like the </a:t>
            </a:r>
            <a:r>
              <a:rPr lang="en-US" sz="2000" dirty="0">
                <a:solidFill>
                  <a:srgbClr val="FF0000"/>
                </a:solidFill>
              </a:rPr>
              <a:t>for</a:t>
            </a:r>
            <a:r>
              <a:rPr lang="en-US" sz="2000" dirty="0"/>
              <a:t> keyword in other programming languages, and works more like an iterator method as found in other object-orientated programming languages.</a:t>
            </a:r>
          </a:p>
          <a:p>
            <a:endParaRPr lang="en-US" sz="2000" dirty="0"/>
          </a:p>
          <a:p>
            <a:r>
              <a:rPr lang="en-US" sz="2000" dirty="0"/>
              <a:t>With the </a:t>
            </a:r>
            <a:r>
              <a:rPr lang="en-US" sz="2000" dirty="0">
                <a:solidFill>
                  <a:srgbClr val="FF0000"/>
                </a:solidFill>
              </a:rPr>
              <a:t>for</a:t>
            </a:r>
            <a:r>
              <a:rPr lang="en-US" sz="2000" dirty="0"/>
              <a:t> loop we can execute a set of statements, once for each item in a list, tuple, set etc.</a:t>
            </a:r>
            <a:endParaRPr lang="en-PH" sz="2000" dirty="0"/>
          </a:p>
        </p:txBody>
      </p:sp>
      <p:pic>
        <p:nvPicPr>
          <p:cNvPr id="5" name="Picture 4">
            <a:extLst>
              <a:ext uri="{FF2B5EF4-FFF2-40B4-BE49-F238E27FC236}">
                <a16:creationId xmlns:a16="http://schemas.microsoft.com/office/drawing/2014/main" id="{71C4F3CB-D65E-4F89-B71F-B862FA7AD4CE}"/>
              </a:ext>
            </a:extLst>
          </p:cNvPr>
          <p:cNvPicPr>
            <a:picLocks noChangeAspect="1"/>
          </p:cNvPicPr>
          <p:nvPr/>
        </p:nvPicPr>
        <p:blipFill>
          <a:blip r:embed="rId2"/>
          <a:stretch>
            <a:fillRect/>
          </a:stretch>
        </p:blipFill>
        <p:spPr>
          <a:xfrm>
            <a:off x="7948555" y="1966843"/>
            <a:ext cx="3656692" cy="3140161"/>
          </a:xfrm>
          <a:prstGeom prst="rect">
            <a:avLst/>
          </a:prstGeom>
        </p:spPr>
      </p:pic>
      <p:sp>
        <p:nvSpPr>
          <p:cNvPr id="6" name="Rectangle 5">
            <a:extLst>
              <a:ext uri="{FF2B5EF4-FFF2-40B4-BE49-F238E27FC236}">
                <a16:creationId xmlns:a16="http://schemas.microsoft.com/office/drawing/2014/main" id="{BFCB7272-4EEE-40C7-9F47-06597ED5E96F}"/>
              </a:ext>
            </a:extLst>
          </p:cNvPr>
          <p:cNvSpPr/>
          <p:nvPr/>
        </p:nvSpPr>
        <p:spPr>
          <a:xfrm>
            <a:off x="7669131" y="5554567"/>
            <a:ext cx="4215539" cy="707886"/>
          </a:xfrm>
          <a:prstGeom prst="rect">
            <a:avLst/>
          </a:prstGeom>
        </p:spPr>
        <p:txBody>
          <a:bodyPr wrap="square">
            <a:spAutoFit/>
          </a:bodyPr>
          <a:lstStyle/>
          <a:p>
            <a:r>
              <a:rPr lang="en-US" sz="2000" dirty="0"/>
              <a:t>The </a:t>
            </a:r>
            <a:r>
              <a:rPr lang="en-US" sz="2000" dirty="0">
                <a:solidFill>
                  <a:srgbClr val="FF0000"/>
                </a:solidFill>
              </a:rPr>
              <a:t>for</a:t>
            </a:r>
            <a:r>
              <a:rPr lang="en-US" sz="2000" dirty="0"/>
              <a:t> loop does not require an indexing variable to set beforehand.</a:t>
            </a:r>
            <a:endParaRPr lang="en-PH" sz="2000" dirty="0"/>
          </a:p>
        </p:txBody>
      </p:sp>
    </p:spTree>
    <p:extLst>
      <p:ext uri="{BB962C8B-B14F-4D97-AF65-F5344CB8AC3E}">
        <p14:creationId xmlns:p14="http://schemas.microsoft.com/office/powerpoint/2010/main" val="19296540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0760D7-523D-48F1-BCFB-399859EAC309}"/>
              </a:ext>
            </a:extLst>
          </p:cNvPr>
          <p:cNvSpPr/>
          <p:nvPr/>
        </p:nvSpPr>
        <p:spPr>
          <a:xfrm>
            <a:off x="924732" y="785031"/>
            <a:ext cx="6111500" cy="2123658"/>
          </a:xfrm>
          <a:prstGeom prst="rect">
            <a:avLst/>
          </a:prstGeom>
        </p:spPr>
        <p:txBody>
          <a:bodyPr wrap="square">
            <a:spAutoFit/>
          </a:bodyPr>
          <a:lstStyle/>
          <a:p>
            <a:pPr marL="285750" indent="-285750">
              <a:buFont typeface="Wingdings" panose="05000000000000000000" pitchFamily="2" charset="2"/>
              <a:buChar char="Ø"/>
            </a:pPr>
            <a:r>
              <a:rPr lang="en-US" sz="3200" dirty="0"/>
              <a:t>Looping Through a String</a:t>
            </a:r>
          </a:p>
          <a:p>
            <a:r>
              <a:rPr lang="en-US" sz="2000" dirty="0"/>
              <a:t>Even strings are </a:t>
            </a:r>
            <a:r>
              <a:rPr lang="en-US" sz="2000" dirty="0" err="1"/>
              <a:t>iterable</a:t>
            </a:r>
            <a:r>
              <a:rPr lang="en-US" sz="2000" dirty="0"/>
              <a:t> objects, they contain a sequence of characters:</a:t>
            </a:r>
          </a:p>
          <a:p>
            <a:endParaRPr lang="en-US" sz="2000" dirty="0"/>
          </a:p>
          <a:p>
            <a:r>
              <a:rPr lang="en-US" sz="2000" dirty="0"/>
              <a:t>Example</a:t>
            </a:r>
          </a:p>
          <a:p>
            <a:r>
              <a:rPr lang="en-US" sz="2000" dirty="0"/>
              <a:t>Loop through the letters in the word "banana":</a:t>
            </a:r>
            <a:endParaRPr lang="en-PH" sz="2000" dirty="0"/>
          </a:p>
        </p:txBody>
      </p:sp>
      <p:sp>
        <p:nvSpPr>
          <p:cNvPr id="3" name="Rectangle 2">
            <a:extLst>
              <a:ext uri="{FF2B5EF4-FFF2-40B4-BE49-F238E27FC236}">
                <a16:creationId xmlns:a16="http://schemas.microsoft.com/office/drawing/2014/main" id="{68831C9B-5C76-4712-93A1-90039427445B}"/>
              </a:ext>
            </a:extLst>
          </p:cNvPr>
          <p:cNvSpPr/>
          <p:nvPr/>
        </p:nvSpPr>
        <p:spPr>
          <a:xfrm>
            <a:off x="924731" y="3643610"/>
            <a:ext cx="5171269" cy="2123658"/>
          </a:xfrm>
          <a:prstGeom prst="rect">
            <a:avLst/>
          </a:prstGeom>
        </p:spPr>
        <p:txBody>
          <a:bodyPr wrap="square">
            <a:spAutoFit/>
          </a:bodyPr>
          <a:lstStyle/>
          <a:p>
            <a:pPr marL="457200" indent="-457200">
              <a:buFont typeface="Wingdings" panose="05000000000000000000" pitchFamily="2" charset="2"/>
              <a:buChar char="Ø"/>
            </a:pPr>
            <a:r>
              <a:rPr lang="en-US" sz="3200" dirty="0"/>
              <a:t>The break Statement</a:t>
            </a:r>
          </a:p>
          <a:p>
            <a:r>
              <a:rPr lang="en-US" sz="2000" dirty="0"/>
              <a:t>With the </a:t>
            </a:r>
            <a:r>
              <a:rPr lang="en-US" sz="2000" dirty="0">
                <a:solidFill>
                  <a:srgbClr val="FF0000"/>
                </a:solidFill>
              </a:rPr>
              <a:t>break</a:t>
            </a:r>
            <a:r>
              <a:rPr lang="en-US" sz="2000" dirty="0"/>
              <a:t> statement we can stop the loop before it has looped through all the items:</a:t>
            </a:r>
          </a:p>
          <a:p>
            <a:endParaRPr lang="en-US" sz="2000" dirty="0"/>
          </a:p>
          <a:p>
            <a:r>
              <a:rPr lang="en-US" sz="2000" dirty="0"/>
              <a:t>Example</a:t>
            </a:r>
          </a:p>
          <a:p>
            <a:r>
              <a:rPr lang="en-US" sz="2000" dirty="0"/>
              <a:t>Exit the loop when x is "banana":</a:t>
            </a:r>
            <a:endParaRPr lang="en-PH" sz="2000" dirty="0"/>
          </a:p>
        </p:txBody>
      </p:sp>
      <p:pic>
        <p:nvPicPr>
          <p:cNvPr id="4" name="Picture 3">
            <a:extLst>
              <a:ext uri="{FF2B5EF4-FFF2-40B4-BE49-F238E27FC236}">
                <a16:creationId xmlns:a16="http://schemas.microsoft.com/office/drawing/2014/main" id="{6F468A02-9BA1-46E6-876E-340AF14A1C9D}"/>
              </a:ext>
            </a:extLst>
          </p:cNvPr>
          <p:cNvPicPr>
            <a:picLocks noChangeAspect="1"/>
          </p:cNvPicPr>
          <p:nvPr/>
        </p:nvPicPr>
        <p:blipFill>
          <a:blip r:embed="rId2"/>
          <a:stretch>
            <a:fillRect/>
          </a:stretch>
        </p:blipFill>
        <p:spPr>
          <a:xfrm>
            <a:off x="6447294" y="942900"/>
            <a:ext cx="4819973" cy="5070442"/>
          </a:xfrm>
          <a:prstGeom prst="rect">
            <a:avLst/>
          </a:prstGeom>
        </p:spPr>
      </p:pic>
    </p:spTree>
    <p:extLst>
      <p:ext uri="{BB962C8B-B14F-4D97-AF65-F5344CB8AC3E}">
        <p14:creationId xmlns:p14="http://schemas.microsoft.com/office/powerpoint/2010/main" val="79549941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66499C-A519-40B8-B0A9-94DE40E8DD03}"/>
              </a:ext>
            </a:extLst>
          </p:cNvPr>
          <p:cNvSpPr/>
          <p:nvPr/>
        </p:nvSpPr>
        <p:spPr>
          <a:xfrm>
            <a:off x="986724" y="751078"/>
            <a:ext cx="10280543" cy="1200329"/>
          </a:xfrm>
          <a:prstGeom prst="rect">
            <a:avLst/>
          </a:prstGeom>
        </p:spPr>
        <p:txBody>
          <a:bodyPr wrap="square">
            <a:spAutoFit/>
          </a:bodyPr>
          <a:lstStyle/>
          <a:p>
            <a:pPr marL="457200" indent="-457200">
              <a:buFont typeface="Wingdings" panose="05000000000000000000" pitchFamily="2" charset="2"/>
              <a:buChar char="Ø"/>
            </a:pPr>
            <a:r>
              <a:rPr lang="en-US" sz="3200" dirty="0"/>
              <a:t>The continue Statement</a:t>
            </a:r>
          </a:p>
          <a:p>
            <a:r>
              <a:rPr lang="en-US" sz="2000" dirty="0"/>
              <a:t>With the </a:t>
            </a:r>
            <a:r>
              <a:rPr lang="en-US" sz="2000" dirty="0">
                <a:solidFill>
                  <a:srgbClr val="FF0000"/>
                </a:solidFill>
              </a:rPr>
              <a:t>continue</a:t>
            </a:r>
            <a:r>
              <a:rPr lang="en-US" sz="2000" dirty="0"/>
              <a:t> statement we can stop the current iteration of the loop, and continue with the next:</a:t>
            </a:r>
            <a:endParaRPr lang="en-PH" sz="2000" dirty="0"/>
          </a:p>
        </p:txBody>
      </p:sp>
      <p:pic>
        <p:nvPicPr>
          <p:cNvPr id="3" name="Picture 2">
            <a:extLst>
              <a:ext uri="{FF2B5EF4-FFF2-40B4-BE49-F238E27FC236}">
                <a16:creationId xmlns:a16="http://schemas.microsoft.com/office/drawing/2014/main" id="{3C3494D1-6E21-4796-86F1-BEF2B432F0EE}"/>
              </a:ext>
            </a:extLst>
          </p:cNvPr>
          <p:cNvPicPr>
            <a:picLocks noChangeAspect="1"/>
          </p:cNvPicPr>
          <p:nvPr/>
        </p:nvPicPr>
        <p:blipFill>
          <a:blip r:embed="rId2"/>
          <a:stretch>
            <a:fillRect/>
          </a:stretch>
        </p:blipFill>
        <p:spPr>
          <a:xfrm>
            <a:off x="3278622" y="1951408"/>
            <a:ext cx="5696745" cy="1349732"/>
          </a:xfrm>
          <a:prstGeom prst="rect">
            <a:avLst/>
          </a:prstGeom>
        </p:spPr>
      </p:pic>
      <p:sp>
        <p:nvSpPr>
          <p:cNvPr id="4" name="Rectangle 3">
            <a:extLst>
              <a:ext uri="{FF2B5EF4-FFF2-40B4-BE49-F238E27FC236}">
                <a16:creationId xmlns:a16="http://schemas.microsoft.com/office/drawing/2014/main" id="{65859C5A-B58A-4463-9F9B-FE75D1723972}"/>
              </a:ext>
            </a:extLst>
          </p:cNvPr>
          <p:cNvSpPr/>
          <p:nvPr/>
        </p:nvSpPr>
        <p:spPr>
          <a:xfrm>
            <a:off x="955728" y="3630392"/>
            <a:ext cx="10280543" cy="1200329"/>
          </a:xfrm>
          <a:prstGeom prst="rect">
            <a:avLst/>
          </a:prstGeom>
        </p:spPr>
        <p:txBody>
          <a:bodyPr wrap="square">
            <a:spAutoFit/>
          </a:bodyPr>
          <a:lstStyle/>
          <a:p>
            <a:pPr marL="457200" indent="-457200">
              <a:buFont typeface="Wingdings" panose="05000000000000000000" pitchFamily="2" charset="2"/>
              <a:buChar char="Ø"/>
            </a:pPr>
            <a:r>
              <a:rPr lang="en-US" sz="3200" dirty="0"/>
              <a:t>Else in For Loop</a:t>
            </a:r>
          </a:p>
          <a:p>
            <a:r>
              <a:rPr lang="en-US" sz="2000" dirty="0"/>
              <a:t>The else keyword in a for loop specifies a block of code to be executed when the loop is finished:</a:t>
            </a:r>
            <a:endParaRPr lang="en-PH" sz="2000" dirty="0"/>
          </a:p>
        </p:txBody>
      </p:sp>
      <p:pic>
        <p:nvPicPr>
          <p:cNvPr id="5" name="Picture 4">
            <a:extLst>
              <a:ext uri="{FF2B5EF4-FFF2-40B4-BE49-F238E27FC236}">
                <a16:creationId xmlns:a16="http://schemas.microsoft.com/office/drawing/2014/main" id="{E707395E-A8E8-4185-A529-BC01A286A676}"/>
              </a:ext>
            </a:extLst>
          </p:cNvPr>
          <p:cNvPicPr>
            <a:picLocks noChangeAspect="1"/>
          </p:cNvPicPr>
          <p:nvPr/>
        </p:nvPicPr>
        <p:blipFill>
          <a:blip r:embed="rId3"/>
          <a:stretch>
            <a:fillRect/>
          </a:stretch>
        </p:blipFill>
        <p:spPr>
          <a:xfrm>
            <a:off x="3278622" y="4830721"/>
            <a:ext cx="5763429" cy="1513666"/>
          </a:xfrm>
          <a:prstGeom prst="rect">
            <a:avLst/>
          </a:prstGeom>
        </p:spPr>
      </p:pic>
    </p:spTree>
    <p:extLst>
      <p:ext uri="{BB962C8B-B14F-4D97-AF65-F5344CB8AC3E}">
        <p14:creationId xmlns:p14="http://schemas.microsoft.com/office/powerpoint/2010/main" val="300450991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6ECBB9-7A1D-4954-BF7F-CB8011BD4038}"/>
              </a:ext>
            </a:extLst>
          </p:cNvPr>
          <p:cNvSpPr/>
          <p:nvPr/>
        </p:nvSpPr>
        <p:spPr>
          <a:xfrm>
            <a:off x="940230" y="678512"/>
            <a:ext cx="5832530" cy="2739211"/>
          </a:xfrm>
          <a:prstGeom prst="rect">
            <a:avLst/>
          </a:prstGeom>
        </p:spPr>
        <p:txBody>
          <a:bodyPr wrap="square">
            <a:spAutoFit/>
          </a:bodyPr>
          <a:lstStyle/>
          <a:p>
            <a:pPr marL="285750" indent="-285750">
              <a:buFont typeface="Wingdings" panose="05000000000000000000" pitchFamily="2" charset="2"/>
              <a:buChar char="Ø"/>
            </a:pPr>
            <a:r>
              <a:rPr lang="en-US" sz="3200" dirty="0"/>
              <a:t>Nested Loops</a:t>
            </a:r>
          </a:p>
          <a:p>
            <a:r>
              <a:rPr lang="en-US" sz="2000" dirty="0"/>
              <a:t>A nested loop is a loop inside a loop.</a:t>
            </a:r>
          </a:p>
          <a:p>
            <a:endParaRPr lang="en-US" sz="2000" dirty="0"/>
          </a:p>
          <a:p>
            <a:r>
              <a:rPr lang="en-US" sz="2000" dirty="0"/>
              <a:t>The "inner loop" will be executed one time for each iteration of the "outer loop":</a:t>
            </a:r>
          </a:p>
          <a:p>
            <a:endParaRPr lang="en-US" sz="2000" dirty="0"/>
          </a:p>
          <a:p>
            <a:r>
              <a:rPr lang="en-US" sz="2000" dirty="0"/>
              <a:t>Example</a:t>
            </a:r>
          </a:p>
          <a:p>
            <a:r>
              <a:rPr lang="en-US" sz="2000" dirty="0"/>
              <a:t>Print each adjective for every fruit:</a:t>
            </a:r>
            <a:endParaRPr lang="en-PH" sz="2000" dirty="0"/>
          </a:p>
        </p:txBody>
      </p:sp>
      <p:pic>
        <p:nvPicPr>
          <p:cNvPr id="3" name="Picture 2">
            <a:extLst>
              <a:ext uri="{FF2B5EF4-FFF2-40B4-BE49-F238E27FC236}">
                <a16:creationId xmlns:a16="http://schemas.microsoft.com/office/drawing/2014/main" id="{BB19E1EE-E016-4494-ADF5-E2EF34D7FAFB}"/>
              </a:ext>
            </a:extLst>
          </p:cNvPr>
          <p:cNvPicPr>
            <a:picLocks noChangeAspect="1"/>
          </p:cNvPicPr>
          <p:nvPr/>
        </p:nvPicPr>
        <p:blipFill>
          <a:blip r:embed="rId2"/>
          <a:stretch>
            <a:fillRect/>
          </a:stretch>
        </p:blipFill>
        <p:spPr>
          <a:xfrm>
            <a:off x="6772760" y="816998"/>
            <a:ext cx="4346156" cy="2600725"/>
          </a:xfrm>
          <a:prstGeom prst="rect">
            <a:avLst/>
          </a:prstGeom>
        </p:spPr>
      </p:pic>
      <p:sp>
        <p:nvSpPr>
          <p:cNvPr id="4" name="Rectangle 3">
            <a:extLst>
              <a:ext uri="{FF2B5EF4-FFF2-40B4-BE49-F238E27FC236}">
                <a16:creationId xmlns:a16="http://schemas.microsoft.com/office/drawing/2014/main" id="{7E96422F-53E4-4485-BEB0-E5C79F10DC14}"/>
              </a:ext>
            </a:extLst>
          </p:cNvPr>
          <p:cNvSpPr/>
          <p:nvPr/>
        </p:nvSpPr>
        <p:spPr>
          <a:xfrm>
            <a:off x="940230" y="4045237"/>
            <a:ext cx="10178686" cy="1200329"/>
          </a:xfrm>
          <a:prstGeom prst="rect">
            <a:avLst/>
          </a:prstGeom>
        </p:spPr>
        <p:txBody>
          <a:bodyPr wrap="square">
            <a:spAutoFit/>
          </a:bodyPr>
          <a:lstStyle/>
          <a:p>
            <a:pPr marL="285750" indent="-285750">
              <a:buFont typeface="Wingdings" panose="05000000000000000000" pitchFamily="2" charset="2"/>
              <a:buChar char="Ø"/>
            </a:pPr>
            <a:r>
              <a:rPr lang="en-US" sz="3200" dirty="0"/>
              <a:t>The pass Statement</a:t>
            </a:r>
          </a:p>
          <a:p>
            <a:r>
              <a:rPr lang="en-US" sz="2000" dirty="0"/>
              <a:t>for loops cannot be empty, but if you for some reason have a for loop with no content, put in the pass statement to avoid getting an error.</a:t>
            </a:r>
            <a:endParaRPr lang="en-PH" sz="2000" dirty="0"/>
          </a:p>
        </p:txBody>
      </p:sp>
      <p:pic>
        <p:nvPicPr>
          <p:cNvPr id="5" name="Picture 4">
            <a:extLst>
              <a:ext uri="{FF2B5EF4-FFF2-40B4-BE49-F238E27FC236}">
                <a16:creationId xmlns:a16="http://schemas.microsoft.com/office/drawing/2014/main" id="{23A6F804-6AD0-44B6-AA25-6A5ACBFF76CA}"/>
              </a:ext>
            </a:extLst>
          </p:cNvPr>
          <p:cNvPicPr>
            <a:picLocks noChangeAspect="1"/>
          </p:cNvPicPr>
          <p:nvPr/>
        </p:nvPicPr>
        <p:blipFill>
          <a:blip r:embed="rId3"/>
          <a:stretch>
            <a:fillRect/>
          </a:stretch>
        </p:blipFill>
        <p:spPr>
          <a:xfrm>
            <a:off x="3460336" y="5339605"/>
            <a:ext cx="5668166" cy="1066949"/>
          </a:xfrm>
          <a:prstGeom prst="rect">
            <a:avLst/>
          </a:prstGeom>
        </p:spPr>
      </p:pic>
    </p:spTree>
    <p:extLst>
      <p:ext uri="{BB962C8B-B14F-4D97-AF65-F5344CB8AC3E}">
        <p14:creationId xmlns:p14="http://schemas.microsoft.com/office/powerpoint/2010/main" val="37293378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AEE1F-E4AF-4464-A9D5-2BA59DA67F56}"/>
              </a:ext>
            </a:extLst>
          </p:cNvPr>
          <p:cNvSpPr/>
          <p:nvPr/>
        </p:nvSpPr>
        <p:spPr>
          <a:xfrm>
            <a:off x="3613588" y="2242483"/>
            <a:ext cx="4964821" cy="830997"/>
          </a:xfrm>
          <a:prstGeom prst="rect">
            <a:avLst/>
          </a:prstGeom>
        </p:spPr>
        <p:txBody>
          <a:bodyPr wrap="none">
            <a:spAutoFit/>
          </a:bodyPr>
          <a:lstStyle/>
          <a:p>
            <a:r>
              <a:rPr lang="en-PH" sz="4800" b="1" dirty="0"/>
              <a:t>Python Functions</a:t>
            </a:r>
          </a:p>
        </p:txBody>
      </p:sp>
      <p:sp>
        <p:nvSpPr>
          <p:cNvPr id="3" name="Rectangle 2">
            <a:extLst>
              <a:ext uri="{FF2B5EF4-FFF2-40B4-BE49-F238E27FC236}">
                <a16:creationId xmlns:a16="http://schemas.microsoft.com/office/drawing/2014/main" id="{0C5B29D4-3003-4EA4-A25E-E97E2039AD07}"/>
              </a:ext>
            </a:extLst>
          </p:cNvPr>
          <p:cNvSpPr/>
          <p:nvPr/>
        </p:nvSpPr>
        <p:spPr>
          <a:xfrm>
            <a:off x="2552053" y="3740433"/>
            <a:ext cx="7087892" cy="1631216"/>
          </a:xfrm>
          <a:prstGeom prst="rect">
            <a:avLst/>
          </a:prstGeom>
          <a:ln>
            <a:solidFill>
              <a:schemeClr val="tx1">
                <a:lumMod val="65000"/>
              </a:schemeClr>
            </a:solidFill>
          </a:ln>
        </p:spPr>
        <p:txBody>
          <a:bodyPr wrap="square">
            <a:spAutoFit/>
          </a:bodyPr>
          <a:lstStyle/>
          <a:p>
            <a:pPr algn="ctr"/>
            <a:r>
              <a:rPr lang="en-US" sz="2000" dirty="0"/>
              <a:t>A function is a block of code which only runs when it is called.</a:t>
            </a:r>
          </a:p>
          <a:p>
            <a:pPr algn="ctr"/>
            <a:endParaRPr lang="en-US" sz="2000" dirty="0"/>
          </a:p>
          <a:p>
            <a:pPr algn="ctr"/>
            <a:r>
              <a:rPr lang="en-US" sz="2000" dirty="0"/>
              <a:t>You can pass data, known as parameters, into a function.</a:t>
            </a:r>
          </a:p>
          <a:p>
            <a:pPr algn="ctr"/>
            <a:endParaRPr lang="en-US" sz="2000" dirty="0"/>
          </a:p>
          <a:p>
            <a:pPr algn="ctr"/>
            <a:r>
              <a:rPr lang="en-US" sz="2000" dirty="0"/>
              <a:t>A function can return data as a result.</a:t>
            </a:r>
            <a:endParaRPr lang="en-PH" sz="2000" dirty="0"/>
          </a:p>
        </p:txBody>
      </p:sp>
    </p:spTree>
    <p:extLst>
      <p:ext uri="{BB962C8B-B14F-4D97-AF65-F5344CB8AC3E}">
        <p14:creationId xmlns:p14="http://schemas.microsoft.com/office/powerpoint/2010/main" val="25624299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5956F7-8ED9-47B8-B3C0-79175B829166}"/>
              </a:ext>
            </a:extLst>
          </p:cNvPr>
          <p:cNvSpPr/>
          <p:nvPr/>
        </p:nvSpPr>
        <p:spPr>
          <a:xfrm>
            <a:off x="1141709" y="905076"/>
            <a:ext cx="6096000" cy="892552"/>
          </a:xfrm>
          <a:prstGeom prst="rect">
            <a:avLst/>
          </a:prstGeom>
        </p:spPr>
        <p:txBody>
          <a:bodyPr>
            <a:spAutoFit/>
          </a:bodyPr>
          <a:lstStyle/>
          <a:p>
            <a:pPr marL="285750" indent="-285750">
              <a:buFont typeface="Wingdings" panose="05000000000000000000" pitchFamily="2" charset="2"/>
              <a:buChar char="Ø"/>
            </a:pPr>
            <a:r>
              <a:rPr lang="en-US" sz="3200" dirty="0"/>
              <a:t>Creating a Function</a:t>
            </a:r>
          </a:p>
          <a:p>
            <a:r>
              <a:rPr lang="en-US" sz="2000" dirty="0"/>
              <a:t>In Python a function is defined using the def keyword</a:t>
            </a:r>
            <a:r>
              <a:rPr lang="en-US" dirty="0"/>
              <a:t>:</a:t>
            </a:r>
            <a:endParaRPr lang="en-PH" dirty="0"/>
          </a:p>
        </p:txBody>
      </p:sp>
      <p:pic>
        <p:nvPicPr>
          <p:cNvPr id="3" name="Picture 2">
            <a:extLst>
              <a:ext uri="{FF2B5EF4-FFF2-40B4-BE49-F238E27FC236}">
                <a16:creationId xmlns:a16="http://schemas.microsoft.com/office/drawing/2014/main" id="{74F095E4-36F8-4F97-BC75-C24D56508D1F}"/>
              </a:ext>
            </a:extLst>
          </p:cNvPr>
          <p:cNvPicPr>
            <a:picLocks noChangeAspect="1"/>
          </p:cNvPicPr>
          <p:nvPr/>
        </p:nvPicPr>
        <p:blipFill>
          <a:blip r:embed="rId2"/>
          <a:stretch>
            <a:fillRect/>
          </a:stretch>
        </p:blipFill>
        <p:spPr>
          <a:xfrm>
            <a:off x="3641129" y="2014287"/>
            <a:ext cx="5839640" cy="1171739"/>
          </a:xfrm>
          <a:prstGeom prst="rect">
            <a:avLst/>
          </a:prstGeom>
        </p:spPr>
      </p:pic>
      <p:sp>
        <p:nvSpPr>
          <p:cNvPr id="4" name="Rectangle 3">
            <a:extLst>
              <a:ext uri="{FF2B5EF4-FFF2-40B4-BE49-F238E27FC236}">
                <a16:creationId xmlns:a16="http://schemas.microsoft.com/office/drawing/2014/main" id="{6E0AF3A8-A0D9-40C7-B8C9-BC704B45F9E8}"/>
              </a:ext>
            </a:extLst>
          </p:cNvPr>
          <p:cNvSpPr/>
          <p:nvPr/>
        </p:nvSpPr>
        <p:spPr>
          <a:xfrm>
            <a:off x="1141709" y="3671975"/>
            <a:ext cx="9598616" cy="892552"/>
          </a:xfrm>
          <a:prstGeom prst="rect">
            <a:avLst/>
          </a:prstGeom>
        </p:spPr>
        <p:txBody>
          <a:bodyPr wrap="square">
            <a:spAutoFit/>
          </a:bodyPr>
          <a:lstStyle/>
          <a:p>
            <a:pPr marL="457200" indent="-457200">
              <a:buFont typeface="Wingdings" panose="05000000000000000000" pitchFamily="2" charset="2"/>
              <a:buChar char="Ø"/>
            </a:pPr>
            <a:r>
              <a:rPr lang="en-US" sz="3200" dirty="0"/>
              <a:t>Calling a Function</a:t>
            </a:r>
          </a:p>
          <a:p>
            <a:r>
              <a:rPr lang="en-US" sz="2000" dirty="0"/>
              <a:t>To call a function, use the function name followed by parenthesis:</a:t>
            </a:r>
            <a:endParaRPr lang="en-PH" sz="2000" dirty="0"/>
          </a:p>
        </p:txBody>
      </p:sp>
      <p:pic>
        <p:nvPicPr>
          <p:cNvPr id="5" name="Picture 4">
            <a:extLst>
              <a:ext uri="{FF2B5EF4-FFF2-40B4-BE49-F238E27FC236}">
                <a16:creationId xmlns:a16="http://schemas.microsoft.com/office/drawing/2014/main" id="{18DD8201-4319-4C1B-8DD8-869210581FB5}"/>
              </a:ext>
            </a:extLst>
          </p:cNvPr>
          <p:cNvPicPr>
            <a:picLocks noChangeAspect="1"/>
          </p:cNvPicPr>
          <p:nvPr/>
        </p:nvPicPr>
        <p:blipFill>
          <a:blip r:embed="rId3"/>
          <a:stretch>
            <a:fillRect/>
          </a:stretch>
        </p:blipFill>
        <p:spPr>
          <a:xfrm>
            <a:off x="3683997" y="4895609"/>
            <a:ext cx="5753903" cy="1543265"/>
          </a:xfrm>
          <a:prstGeom prst="rect">
            <a:avLst/>
          </a:prstGeom>
        </p:spPr>
      </p:pic>
    </p:spTree>
    <p:extLst>
      <p:ext uri="{BB962C8B-B14F-4D97-AF65-F5344CB8AC3E}">
        <p14:creationId xmlns:p14="http://schemas.microsoft.com/office/powerpoint/2010/main" val="27914099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468363-03BD-4A7D-81C9-3CE771312981}"/>
              </a:ext>
            </a:extLst>
          </p:cNvPr>
          <p:cNvSpPr/>
          <p:nvPr/>
        </p:nvSpPr>
        <p:spPr>
          <a:xfrm>
            <a:off x="816243" y="636944"/>
            <a:ext cx="10420027" cy="3354765"/>
          </a:xfrm>
          <a:prstGeom prst="rect">
            <a:avLst/>
          </a:prstGeom>
        </p:spPr>
        <p:txBody>
          <a:bodyPr wrap="square">
            <a:spAutoFit/>
          </a:bodyPr>
          <a:lstStyle/>
          <a:p>
            <a:pPr marL="285750" indent="-285750">
              <a:buFont typeface="Wingdings" panose="05000000000000000000" pitchFamily="2" charset="2"/>
              <a:buChar char="Ø"/>
            </a:pPr>
            <a:r>
              <a:rPr lang="en-US" sz="3200" dirty="0"/>
              <a:t>Arguments</a:t>
            </a:r>
          </a:p>
          <a:p>
            <a:r>
              <a:rPr lang="en-US" sz="2000" dirty="0"/>
              <a:t>Information can be passed into functions as arguments.</a:t>
            </a:r>
          </a:p>
          <a:p>
            <a:endParaRPr lang="en-US" sz="2000" dirty="0"/>
          </a:p>
          <a:p>
            <a:r>
              <a:rPr lang="en-US" sz="2000" dirty="0"/>
              <a:t>Arguments are specified after the function name, inside the parentheses. You can add as many arguments as you want, just separate them with a comma.</a:t>
            </a:r>
          </a:p>
          <a:p>
            <a:endParaRPr lang="en-US" sz="2000" dirty="0"/>
          </a:p>
          <a:p>
            <a:r>
              <a:rPr lang="en-US" sz="2000" dirty="0"/>
              <a:t>The following example has a function with one argument (</a:t>
            </a:r>
            <a:r>
              <a:rPr lang="en-US" sz="2000" dirty="0" err="1"/>
              <a:t>fname</a:t>
            </a:r>
            <a:r>
              <a:rPr lang="en-US" sz="2000" dirty="0"/>
              <a:t>). When the function is called, we pass along a first name, which is used inside the function to print the full name:</a:t>
            </a:r>
          </a:p>
          <a:p>
            <a:endParaRPr lang="en-US" sz="2000" dirty="0"/>
          </a:p>
          <a:p>
            <a:r>
              <a:rPr lang="en-US" sz="2000" dirty="0"/>
              <a:t>Example</a:t>
            </a:r>
            <a:endParaRPr lang="en-PH" sz="2000" dirty="0"/>
          </a:p>
        </p:txBody>
      </p:sp>
      <p:pic>
        <p:nvPicPr>
          <p:cNvPr id="3" name="Picture 2">
            <a:extLst>
              <a:ext uri="{FF2B5EF4-FFF2-40B4-BE49-F238E27FC236}">
                <a16:creationId xmlns:a16="http://schemas.microsoft.com/office/drawing/2014/main" id="{03E9630A-A1F3-4CAA-9266-490D2D974EB8}"/>
              </a:ext>
            </a:extLst>
          </p:cNvPr>
          <p:cNvPicPr>
            <a:picLocks noChangeAspect="1"/>
          </p:cNvPicPr>
          <p:nvPr/>
        </p:nvPicPr>
        <p:blipFill>
          <a:blip r:embed="rId2"/>
          <a:stretch>
            <a:fillRect/>
          </a:stretch>
        </p:blipFill>
        <p:spPr>
          <a:xfrm>
            <a:off x="816243" y="4382474"/>
            <a:ext cx="5808924" cy="1838582"/>
          </a:xfrm>
          <a:prstGeom prst="rect">
            <a:avLst/>
          </a:prstGeom>
        </p:spPr>
      </p:pic>
      <p:sp>
        <p:nvSpPr>
          <p:cNvPr id="4" name="Rectangle 3">
            <a:extLst>
              <a:ext uri="{FF2B5EF4-FFF2-40B4-BE49-F238E27FC236}">
                <a16:creationId xmlns:a16="http://schemas.microsoft.com/office/drawing/2014/main" id="{16652E8D-D7B5-4677-B400-4E5063B1589E}"/>
              </a:ext>
            </a:extLst>
          </p:cNvPr>
          <p:cNvSpPr/>
          <p:nvPr/>
        </p:nvSpPr>
        <p:spPr>
          <a:xfrm>
            <a:off x="7211877" y="4947822"/>
            <a:ext cx="3900408" cy="707886"/>
          </a:xfrm>
          <a:prstGeom prst="rect">
            <a:avLst/>
          </a:prstGeom>
        </p:spPr>
        <p:txBody>
          <a:bodyPr wrap="square">
            <a:spAutoFit/>
          </a:bodyPr>
          <a:lstStyle/>
          <a:p>
            <a:r>
              <a:rPr lang="en-US" sz="2000" dirty="0">
                <a:highlight>
                  <a:srgbClr val="808080"/>
                </a:highlight>
              </a:rPr>
              <a:t>Arguments are often shortened to </a:t>
            </a:r>
            <a:r>
              <a:rPr lang="en-US" sz="2000" dirty="0" err="1">
                <a:highlight>
                  <a:srgbClr val="808080"/>
                </a:highlight>
              </a:rPr>
              <a:t>args</a:t>
            </a:r>
            <a:r>
              <a:rPr lang="en-US" sz="2000" dirty="0">
                <a:highlight>
                  <a:srgbClr val="808080"/>
                </a:highlight>
              </a:rPr>
              <a:t> in Python documentations.</a:t>
            </a:r>
            <a:endParaRPr lang="en-PH" sz="2000" dirty="0">
              <a:highlight>
                <a:srgbClr val="808080"/>
              </a:highlight>
            </a:endParaRPr>
          </a:p>
        </p:txBody>
      </p:sp>
    </p:spTree>
    <p:extLst>
      <p:ext uri="{BB962C8B-B14F-4D97-AF65-F5344CB8AC3E}">
        <p14:creationId xmlns:p14="http://schemas.microsoft.com/office/powerpoint/2010/main" val="139440656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DBF76-A00C-4B8F-9B81-BEE5A4CFE981}"/>
              </a:ext>
            </a:extLst>
          </p:cNvPr>
          <p:cNvSpPr/>
          <p:nvPr/>
        </p:nvSpPr>
        <p:spPr>
          <a:xfrm>
            <a:off x="676760" y="479991"/>
            <a:ext cx="3848745" cy="5386090"/>
          </a:xfrm>
          <a:prstGeom prst="rect">
            <a:avLst/>
          </a:prstGeom>
        </p:spPr>
        <p:txBody>
          <a:bodyPr wrap="square">
            <a:spAutoFit/>
          </a:bodyPr>
          <a:lstStyle/>
          <a:p>
            <a:pPr marL="285750" indent="-285750">
              <a:buFont typeface="Wingdings" panose="05000000000000000000" pitchFamily="2" charset="2"/>
              <a:buChar char="Ø"/>
            </a:pPr>
            <a:r>
              <a:rPr lang="en-US" sz="3200" dirty="0"/>
              <a:t>Parameters or Arguments?</a:t>
            </a:r>
          </a:p>
          <a:p>
            <a:r>
              <a:rPr lang="en-US" sz="2000" dirty="0"/>
              <a:t>The terms parameter and argument can be used for the same thing: information that are passed into a function.</a:t>
            </a:r>
          </a:p>
          <a:p>
            <a:endParaRPr lang="en-US" sz="2000" dirty="0"/>
          </a:p>
          <a:p>
            <a:r>
              <a:rPr lang="en-US" sz="2000" dirty="0">
                <a:highlight>
                  <a:srgbClr val="808080"/>
                </a:highlight>
              </a:rPr>
              <a:t>From a function's perspective:</a:t>
            </a:r>
          </a:p>
          <a:p>
            <a:endParaRPr lang="en-US" sz="2000" dirty="0">
              <a:highlight>
                <a:srgbClr val="808080"/>
              </a:highlight>
            </a:endParaRPr>
          </a:p>
          <a:p>
            <a:r>
              <a:rPr lang="en-US" sz="2000" dirty="0">
                <a:highlight>
                  <a:srgbClr val="808080"/>
                </a:highlight>
              </a:rPr>
              <a:t>A parameter is the variable listed inside the parentheses in the function definition.</a:t>
            </a:r>
          </a:p>
          <a:p>
            <a:endParaRPr lang="en-US" sz="2000" dirty="0">
              <a:highlight>
                <a:srgbClr val="808080"/>
              </a:highlight>
            </a:endParaRPr>
          </a:p>
          <a:p>
            <a:r>
              <a:rPr lang="en-US" sz="2000" dirty="0">
                <a:highlight>
                  <a:srgbClr val="808080"/>
                </a:highlight>
              </a:rPr>
              <a:t>An argument is the value that is sent to the function when it is called.</a:t>
            </a:r>
            <a:endParaRPr lang="en-PH" sz="2000" dirty="0">
              <a:highlight>
                <a:srgbClr val="808080"/>
              </a:highlight>
            </a:endParaRPr>
          </a:p>
        </p:txBody>
      </p:sp>
      <p:sp>
        <p:nvSpPr>
          <p:cNvPr id="3" name="Rectangle 2">
            <a:extLst>
              <a:ext uri="{FF2B5EF4-FFF2-40B4-BE49-F238E27FC236}">
                <a16:creationId xmlns:a16="http://schemas.microsoft.com/office/drawing/2014/main" id="{32C13DAA-D4FC-4874-A277-88FE4332CEC8}"/>
              </a:ext>
            </a:extLst>
          </p:cNvPr>
          <p:cNvSpPr/>
          <p:nvPr/>
        </p:nvSpPr>
        <p:spPr>
          <a:xfrm>
            <a:off x="5548394" y="479991"/>
            <a:ext cx="5093776" cy="2616101"/>
          </a:xfrm>
          <a:prstGeom prst="rect">
            <a:avLst/>
          </a:prstGeom>
        </p:spPr>
        <p:txBody>
          <a:bodyPr wrap="square">
            <a:spAutoFit/>
          </a:bodyPr>
          <a:lstStyle/>
          <a:p>
            <a:pPr marL="457200" indent="-457200">
              <a:buFont typeface="Wingdings" panose="05000000000000000000" pitchFamily="2" charset="2"/>
              <a:buChar char="Ø"/>
            </a:pPr>
            <a:r>
              <a:rPr lang="en-US" sz="3200" dirty="0"/>
              <a:t>Number of Arguments</a:t>
            </a:r>
          </a:p>
          <a:p>
            <a:pPr marL="457200" indent="-457200">
              <a:buFont typeface="Wingdings" panose="05000000000000000000" pitchFamily="2" charset="2"/>
              <a:buChar char="Ø"/>
            </a:pPr>
            <a:endParaRPr lang="en-US" sz="3200" dirty="0"/>
          </a:p>
          <a:p>
            <a:r>
              <a:rPr lang="en-US" sz="2000" dirty="0"/>
              <a:t>By default, a function must be called with the correct number of arguments. Meaning that if your function expects 2 arguments, you have to call the function with 2 arguments, not more, and not less.</a:t>
            </a:r>
            <a:endParaRPr lang="en-PH" sz="2000" dirty="0"/>
          </a:p>
        </p:txBody>
      </p:sp>
      <p:pic>
        <p:nvPicPr>
          <p:cNvPr id="4" name="Picture 3">
            <a:extLst>
              <a:ext uri="{FF2B5EF4-FFF2-40B4-BE49-F238E27FC236}">
                <a16:creationId xmlns:a16="http://schemas.microsoft.com/office/drawing/2014/main" id="{366C75B9-0A09-4CE5-9F82-52FEC6292ECA}"/>
              </a:ext>
            </a:extLst>
          </p:cNvPr>
          <p:cNvPicPr>
            <a:picLocks noChangeAspect="1"/>
          </p:cNvPicPr>
          <p:nvPr/>
        </p:nvPicPr>
        <p:blipFill>
          <a:blip r:embed="rId2"/>
          <a:stretch>
            <a:fillRect/>
          </a:stretch>
        </p:blipFill>
        <p:spPr>
          <a:xfrm>
            <a:off x="5548394" y="3173036"/>
            <a:ext cx="5772956" cy="1895740"/>
          </a:xfrm>
          <a:prstGeom prst="rect">
            <a:avLst/>
          </a:prstGeom>
        </p:spPr>
      </p:pic>
      <p:sp>
        <p:nvSpPr>
          <p:cNvPr id="5" name="Rectangle 4">
            <a:extLst>
              <a:ext uri="{FF2B5EF4-FFF2-40B4-BE49-F238E27FC236}">
                <a16:creationId xmlns:a16="http://schemas.microsoft.com/office/drawing/2014/main" id="{D02EC448-8B53-40D6-9DD6-2A7282828E79}"/>
              </a:ext>
            </a:extLst>
          </p:cNvPr>
          <p:cNvSpPr/>
          <p:nvPr/>
        </p:nvSpPr>
        <p:spPr>
          <a:xfrm>
            <a:off x="5548394" y="5348086"/>
            <a:ext cx="4943143" cy="646331"/>
          </a:xfrm>
          <a:prstGeom prst="rect">
            <a:avLst/>
          </a:prstGeom>
        </p:spPr>
        <p:txBody>
          <a:bodyPr wrap="square">
            <a:spAutoFit/>
          </a:bodyPr>
          <a:lstStyle/>
          <a:p>
            <a:r>
              <a:rPr lang="en-US" dirty="0">
                <a:highlight>
                  <a:srgbClr val="808080"/>
                </a:highlight>
              </a:rPr>
              <a:t>If you try to call the function with 1 or 3 arguments, you will get an error</a:t>
            </a:r>
            <a:endParaRPr lang="en-PH" dirty="0">
              <a:highlight>
                <a:srgbClr val="808080"/>
              </a:highlight>
            </a:endParaRPr>
          </a:p>
        </p:txBody>
      </p:sp>
    </p:spTree>
    <p:extLst>
      <p:ext uri="{BB962C8B-B14F-4D97-AF65-F5344CB8AC3E}">
        <p14:creationId xmlns:p14="http://schemas.microsoft.com/office/powerpoint/2010/main" val="400033589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B59360-B41A-429B-9D30-B5071A0988A0}"/>
              </a:ext>
            </a:extLst>
          </p:cNvPr>
          <p:cNvSpPr/>
          <p:nvPr/>
        </p:nvSpPr>
        <p:spPr>
          <a:xfrm>
            <a:off x="850232" y="624098"/>
            <a:ext cx="10395284" cy="2739211"/>
          </a:xfrm>
          <a:prstGeom prst="rect">
            <a:avLst/>
          </a:prstGeom>
        </p:spPr>
        <p:txBody>
          <a:bodyPr wrap="square">
            <a:spAutoFit/>
          </a:bodyPr>
          <a:lstStyle/>
          <a:p>
            <a:pPr marL="457200" indent="-457200">
              <a:buFont typeface="Wingdings" panose="05000000000000000000" pitchFamily="2" charset="2"/>
              <a:buChar char="Ø"/>
            </a:pPr>
            <a:r>
              <a:rPr lang="en-US" sz="3200" dirty="0"/>
              <a:t>Arbitrary Arguments, *</a:t>
            </a:r>
            <a:r>
              <a:rPr lang="en-US" sz="3200" dirty="0" err="1"/>
              <a:t>args</a:t>
            </a:r>
            <a:endParaRPr lang="en-US" sz="3200" dirty="0"/>
          </a:p>
          <a:p>
            <a:r>
              <a:rPr lang="en-US" sz="2000" dirty="0"/>
              <a:t>If you do not know how many arguments that will be passed into your function, add a </a:t>
            </a:r>
            <a:r>
              <a:rPr lang="en-US" sz="2000" dirty="0">
                <a:solidFill>
                  <a:srgbClr val="FF0000"/>
                </a:solidFill>
              </a:rPr>
              <a:t>*</a:t>
            </a:r>
            <a:r>
              <a:rPr lang="en-US" sz="2000" dirty="0"/>
              <a:t> before the parameter name in the function definition.</a:t>
            </a:r>
          </a:p>
          <a:p>
            <a:endParaRPr lang="en-US" sz="2000" dirty="0"/>
          </a:p>
          <a:p>
            <a:r>
              <a:rPr lang="en-US" sz="2000" dirty="0"/>
              <a:t>This way the function will receive a tuple of arguments, and can access the items accordingly:</a:t>
            </a:r>
          </a:p>
          <a:p>
            <a:endParaRPr lang="en-US" sz="2000" dirty="0"/>
          </a:p>
          <a:p>
            <a:r>
              <a:rPr lang="en-US" sz="2000" dirty="0"/>
              <a:t>Example</a:t>
            </a:r>
          </a:p>
          <a:p>
            <a:r>
              <a:rPr lang="en-US" sz="2000" dirty="0"/>
              <a:t>If the number of arguments is unknown, add a </a:t>
            </a:r>
            <a:r>
              <a:rPr lang="en-US" sz="2000" dirty="0">
                <a:solidFill>
                  <a:srgbClr val="FF0000"/>
                </a:solidFill>
              </a:rPr>
              <a:t>*</a:t>
            </a:r>
            <a:r>
              <a:rPr lang="en-US" sz="2000" dirty="0"/>
              <a:t> before the parameter name:</a:t>
            </a:r>
            <a:endParaRPr lang="en-PH" sz="2000" dirty="0"/>
          </a:p>
        </p:txBody>
      </p:sp>
      <p:pic>
        <p:nvPicPr>
          <p:cNvPr id="3" name="Picture 2">
            <a:extLst>
              <a:ext uri="{FF2B5EF4-FFF2-40B4-BE49-F238E27FC236}">
                <a16:creationId xmlns:a16="http://schemas.microsoft.com/office/drawing/2014/main" id="{7E256F62-C8E6-43B9-8A43-D628E6830212}"/>
              </a:ext>
            </a:extLst>
          </p:cNvPr>
          <p:cNvPicPr>
            <a:picLocks noChangeAspect="1"/>
          </p:cNvPicPr>
          <p:nvPr/>
        </p:nvPicPr>
        <p:blipFill>
          <a:blip r:embed="rId2"/>
          <a:stretch>
            <a:fillRect/>
          </a:stretch>
        </p:blipFill>
        <p:spPr>
          <a:xfrm>
            <a:off x="1925053" y="3711083"/>
            <a:ext cx="8133347" cy="1538566"/>
          </a:xfrm>
          <a:prstGeom prst="rect">
            <a:avLst/>
          </a:prstGeom>
        </p:spPr>
      </p:pic>
      <p:sp>
        <p:nvSpPr>
          <p:cNvPr id="4" name="Rectangle 3">
            <a:extLst>
              <a:ext uri="{FF2B5EF4-FFF2-40B4-BE49-F238E27FC236}">
                <a16:creationId xmlns:a16="http://schemas.microsoft.com/office/drawing/2014/main" id="{AD65D93D-FE5F-4EED-BB0F-B82243F6C2B8}"/>
              </a:ext>
            </a:extLst>
          </p:cNvPr>
          <p:cNvSpPr/>
          <p:nvPr/>
        </p:nvSpPr>
        <p:spPr>
          <a:xfrm>
            <a:off x="850231" y="5597423"/>
            <a:ext cx="10395283" cy="400110"/>
          </a:xfrm>
          <a:prstGeom prst="rect">
            <a:avLst/>
          </a:prstGeom>
        </p:spPr>
        <p:txBody>
          <a:bodyPr wrap="square">
            <a:spAutoFit/>
          </a:bodyPr>
          <a:lstStyle/>
          <a:p>
            <a:r>
              <a:rPr lang="en-US" sz="2000" dirty="0">
                <a:highlight>
                  <a:srgbClr val="808080"/>
                </a:highlight>
              </a:rPr>
              <a:t>Arbitrary Arguments are often shortened to *</a:t>
            </a:r>
            <a:r>
              <a:rPr lang="en-US" sz="2000" dirty="0" err="1">
                <a:highlight>
                  <a:srgbClr val="808080"/>
                </a:highlight>
              </a:rPr>
              <a:t>args</a:t>
            </a:r>
            <a:r>
              <a:rPr lang="en-US" sz="2000" dirty="0">
                <a:highlight>
                  <a:srgbClr val="808080"/>
                </a:highlight>
              </a:rPr>
              <a:t> in Python documentations.</a:t>
            </a:r>
            <a:endParaRPr lang="en-PH" sz="2000" dirty="0">
              <a:highlight>
                <a:srgbClr val="808080"/>
              </a:highlight>
            </a:endParaRPr>
          </a:p>
        </p:txBody>
      </p:sp>
    </p:spTree>
    <p:extLst>
      <p:ext uri="{BB962C8B-B14F-4D97-AF65-F5344CB8AC3E}">
        <p14:creationId xmlns:p14="http://schemas.microsoft.com/office/powerpoint/2010/main" val="277246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631EFE-67B0-4EF6-8B94-48D5537D7870}"/>
              </a:ext>
            </a:extLst>
          </p:cNvPr>
          <p:cNvSpPr/>
          <p:nvPr/>
        </p:nvSpPr>
        <p:spPr>
          <a:xfrm>
            <a:off x="3453289" y="2505670"/>
            <a:ext cx="5285421" cy="923330"/>
          </a:xfrm>
          <a:prstGeom prst="rect">
            <a:avLst/>
          </a:prstGeom>
        </p:spPr>
        <p:txBody>
          <a:bodyPr wrap="none">
            <a:spAutoFit/>
          </a:bodyPr>
          <a:lstStyle/>
          <a:p>
            <a:pPr lvl="0" algn="ctr"/>
            <a:r>
              <a:rPr lang="en-PH" sz="5400" b="1" dirty="0">
                <a:solidFill>
                  <a:prstClr val="white"/>
                </a:solidFill>
              </a:rPr>
              <a:t>Python Numbers</a:t>
            </a:r>
          </a:p>
        </p:txBody>
      </p:sp>
    </p:spTree>
    <p:extLst>
      <p:ext uri="{BB962C8B-B14F-4D97-AF65-F5344CB8AC3E}">
        <p14:creationId xmlns:p14="http://schemas.microsoft.com/office/powerpoint/2010/main" val="261158292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25F50A-6671-405B-801D-E286A7CAF9F1}"/>
              </a:ext>
            </a:extLst>
          </p:cNvPr>
          <p:cNvSpPr/>
          <p:nvPr/>
        </p:nvSpPr>
        <p:spPr>
          <a:xfrm>
            <a:off x="529390" y="474345"/>
            <a:ext cx="6978316" cy="6124754"/>
          </a:xfrm>
          <a:prstGeom prst="rect">
            <a:avLst/>
          </a:prstGeom>
        </p:spPr>
        <p:txBody>
          <a:bodyPr wrap="square">
            <a:spAutoFit/>
          </a:bodyPr>
          <a:lstStyle/>
          <a:p>
            <a:pPr marL="285750" indent="-285750">
              <a:buFont typeface="Wingdings" panose="05000000000000000000" pitchFamily="2" charset="2"/>
              <a:buChar char="Ø"/>
            </a:pPr>
            <a:r>
              <a:rPr lang="en-US" sz="3200" dirty="0"/>
              <a:t>Recursion</a:t>
            </a:r>
          </a:p>
          <a:p>
            <a:r>
              <a:rPr lang="en-US" dirty="0"/>
              <a:t>Python also accepts function recursion, which means a defined function can call itself.</a:t>
            </a:r>
          </a:p>
          <a:p>
            <a:endParaRPr lang="en-US" dirty="0"/>
          </a:p>
          <a:p>
            <a:r>
              <a:rPr lang="en-US" dirty="0"/>
              <a:t>Recursion is a common mathematical and programming concept. It means that a function calls itself. This has the benefit of meaning that you can loop through data to reach a result.</a:t>
            </a:r>
          </a:p>
          <a:p>
            <a:endParaRPr lang="en-US" dirty="0"/>
          </a:p>
          <a:p>
            <a:r>
              <a:rPr lang="en-US" dirty="0"/>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endParaRPr lang="en-US" dirty="0"/>
          </a:p>
          <a:p>
            <a:r>
              <a:rPr lang="en-US" dirty="0"/>
              <a:t>In this example, </a:t>
            </a:r>
            <a:r>
              <a:rPr lang="en-US" dirty="0" err="1">
                <a:solidFill>
                  <a:srgbClr val="FF0000"/>
                </a:solidFill>
              </a:rPr>
              <a:t>tri_recursion</a:t>
            </a:r>
            <a:r>
              <a:rPr lang="en-US" dirty="0">
                <a:solidFill>
                  <a:srgbClr val="FF0000"/>
                </a:solidFill>
              </a:rPr>
              <a:t>() </a:t>
            </a:r>
            <a:r>
              <a:rPr lang="en-US" dirty="0"/>
              <a:t>is a function that we have defined to call itself ("recurse"). We use the k variable as the data, which decrements (-1) every time we recurse. The recursion ends when the condition is not greater than 0 (i.e. when it is 0).</a:t>
            </a:r>
          </a:p>
          <a:p>
            <a:endParaRPr lang="en-US" dirty="0"/>
          </a:p>
          <a:p>
            <a:r>
              <a:rPr lang="en-US" dirty="0"/>
              <a:t>To a new developer it can take some time to work out how exactly this works, best way to find out is by testing and modifying it.</a:t>
            </a:r>
            <a:endParaRPr lang="en-PH" dirty="0"/>
          </a:p>
        </p:txBody>
      </p:sp>
      <p:pic>
        <p:nvPicPr>
          <p:cNvPr id="5" name="Picture 4">
            <a:extLst>
              <a:ext uri="{FF2B5EF4-FFF2-40B4-BE49-F238E27FC236}">
                <a16:creationId xmlns:a16="http://schemas.microsoft.com/office/drawing/2014/main" id="{F02B52D3-0542-491C-B672-88E30C87F875}"/>
              </a:ext>
            </a:extLst>
          </p:cNvPr>
          <p:cNvPicPr>
            <a:picLocks noChangeAspect="1"/>
          </p:cNvPicPr>
          <p:nvPr/>
        </p:nvPicPr>
        <p:blipFill>
          <a:blip r:embed="rId2"/>
          <a:stretch>
            <a:fillRect/>
          </a:stretch>
        </p:blipFill>
        <p:spPr>
          <a:xfrm>
            <a:off x="7814766" y="673455"/>
            <a:ext cx="3524742" cy="5726534"/>
          </a:xfrm>
          <a:prstGeom prst="rect">
            <a:avLst/>
          </a:prstGeom>
        </p:spPr>
      </p:pic>
    </p:spTree>
    <p:extLst>
      <p:ext uri="{BB962C8B-B14F-4D97-AF65-F5344CB8AC3E}">
        <p14:creationId xmlns:p14="http://schemas.microsoft.com/office/powerpoint/2010/main" val="181928462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BFCF3-BDF0-4BA5-A628-41D1A4587910}"/>
              </a:ext>
            </a:extLst>
          </p:cNvPr>
          <p:cNvSpPr/>
          <p:nvPr/>
        </p:nvSpPr>
        <p:spPr>
          <a:xfrm>
            <a:off x="1214034" y="2350359"/>
            <a:ext cx="9763932" cy="2646878"/>
          </a:xfrm>
          <a:prstGeom prst="rect">
            <a:avLst/>
          </a:prstGeom>
        </p:spPr>
        <p:txBody>
          <a:bodyPr wrap="square">
            <a:spAutoFit/>
          </a:bodyPr>
          <a:lstStyle/>
          <a:p>
            <a:pPr algn="ctr"/>
            <a:r>
              <a:rPr lang="en-US" sz="4400" b="1" dirty="0"/>
              <a:t>Python Lambda</a:t>
            </a:r>
          </a:p>
          <a:p>
            <a:pPr algn="ctr"/>
            <a:endParaRPr lang="en-US" sz="4400" b="1" dirty="0"/>
          </a:p>
          <a:p>
            <a:pPr algn="ctr"/>
            <a:r>
              <a:rPr lang="en-US" sz="2000" dirty="0"/>
              <a:t>A lambda function is a small anonymous function.</a:t>
            </a:r>
          </a:p>
          <a:p>
            <a:pPr algn="ctr"/>
            <a:endParaRPr lang="en-US" sz="2000" dirty="0"/>
          </a:p>
          <a:p>
            <a:pPr algn="ctr"/>
            <a:r>
              <a:rPr lang="en-US" sz="2000" dirty="0"/>
              <a:t>A lambda function can take any number of arguments, but can only have one expression.</a:t>
            </a:r>
          </a:p>
          <a:p>
            <a:endParaRPr lang="en-US" dirty="0"/>
          </a:p>
        </p:txBody>
      </p:sp>
    </p:spTree>
    <p:extLst>
      <p:ext uri="{BB962C8B-B14F-4D97-AF65-F5344CB8AC3E}">
        <p14:creationId xmlns:p14="http://schemas.microsoft.com/office/powerpoint/2010/main" val="16234058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BA67B9-C72F-47E8-9652-C0DCAC905752}"/>
              </a:ext>
            </a:extLst>
          </p:cNvPr>
          <p:cNvSpPr/>
          <p:nvPr/>
        </p:nvSpPr>
        <p:spPr>
          <a:xfrm>
            <a:off x="800745" y="769532"/>
            <a:ext cx="6095999" cy="2923877"/>
          </a:xfrm>
          <a:prstGeom prst="rect">
            <a:avLst/>
          </a:prstGeom>
        </p:spPr>
        <p:txBody>
          <a:bodyPr wrap="square">
            <a:spAutoFit/>
          </a:bodyPr>
          <a:lstStyle/>
          <a:p>
            <a:pPr marL="457200" indent="-457200">
              <a:buFont typeface="Wingdings" panose="05000000000000000000" pitchFamily="2" charset="2"/>
              <a:buChar char="Ø"/>
            </a:pPr>
            <a:r>
              <a:rPr lang="en-US" sz="3200" dirty="0"/>
              <a:t>Syntax</a:t>
            </a:r>
          </a:p>
          <a:p>
            <a:pPr marL="457200" indent="-457200">
              <a:buFont typeface="Wingdings" panose="05000000000000000000" pitchFamily="2" charset="2"/>
              <a:buChar char="Ø"/>
            </a:pPr>
            <a:endParaRPr lang="en-US" sz="3200" dirty="0">
              <a:highlight>
                <a:srgbClr val="808080"/>
              </a:highlight>
            </a:endParaRPr>
          </a:p>
          <a:p>
            <a:r>
              <a:rPr lang="en-US" sz="2000" dirty="0">
                <a:highlight>
                  <a:srgbClr val="808080"/>
                </a:highlight>
              </a:rPr>
              <a:t>lambda arguments : expression</a:t>
            </a:r>
          </a:p>
          <a:p>
            <a:endParaRPr lang="en-US" sz="2000" dirty="0"/>
          </a:p>
          <a:p>
            <a:r>
              <a:rPr lang="en-US" sz="2000" dirty="0"/>
              <a:t>The expression is </a:t>
            </a:r>
            <a:r>
              <a:rPr lang="en-US" sz="2000" dirty="0">
                <a:solidFill>
                  <a:srgbClr val="FF0000"/>
                </a:solidFill>
              </a:rPr>
              <a:t>executed</a:t>
            </a:r>
            <a:r>
              <a:rPr lang="en-US" sz="2000" dirty="0"/>
              <a:t> and the result is </a:t>
            </a:r>
            <a:r>
              <a:rPr lang="en-US" sz="2000" dirty="0">
                <a:solidFill>
                  <a:srgbClr val="FF0000"/>
                </a:solidFill>
              </a:rPr>
              <a:t>returned</a:t>
            </a:r>
            <a:r>
              <a:rPr lang="en-US" sz="2000" dirty="0"/>
              <a:t>:</a:t>
            </a:r>
          </a:p>
          <a:p>
            <a:endParaRPr lang="en-US" sz="2000" dirty="0"/>
          </a:p>
          <a:p>
            <a:r>
              <a:rPr lang="en-US" sz="2000" dirty="0"/>
              <a:t>Example</a:t>
            </a:r>
          </a:p>
          <a:p>
            <a:r>
              <a:rPr lang="en-US" sz="2000" dirty="0"/>
              <a:t>Add 5 to argument a, and return the result:</a:t>
            </a:r>
            <a:endParaRPr lang="en-PH" sz="2000" dirty="0"/>
          </a:p>
        </p:txBody>
      </p:sp>
      <p:pic>
        <p:nvPicPr>
          <p:cNvPr id="3" name="Picture 2">
            <a:extLst>
              <a:ext uri="{FF2B5EF4-FFF2-40B4-BE49-F238E27FC236}">
                <a16:creationId xmlns:a16="http://schemas.microsoft.com/office/drawing/2014/main" id="{FE9EA1AC-51A1-4E78-978F-E5C3799B3647}"/>
              </a:ext>
            </a:extLst>
          </p:cNvPr>
          <p:cNvPicPr>
            <a:picLocks noChangeAspect="1"/>
          </p:cNvPicPr>
          <p:nvPr/>
        </p:nvPicPr>
        <p:blipFill>
          <a:blip r:embed="rId2"/>
          <a:stretch>
            <a:fillRect/>
          </a:stretch>
        </p:blipFill>
        <p:spPr>
          <a:xfrm>
            <a:off x="7268703" y="2503784"/>
            <a:ext cx="4122550" cy="1189625"/>
          </a:xfrm>
          <a:prstGeom prst="rect">
            <a:avLst/>
          </a:prstGeom>
        </p:spPr>
      </p:pic>
      <p:sp>
        <p:nvSpPr>
          <p:cNvPr id="4" name="Rectangle 3">
            <a:extLst>
              <a:ext uri="{FF2B5EF4-FFF2-40B4-BE49-F238E27FC236}">
                <a16:creationId xmlns:a16="http://schemas.microsoft.com/office/drawing/2014/main" id="{3BEE4E4C-BCE1-4079-8617-1817C3083D5C}"/>
              </a:ext>
            </a:extLst>
          </p:cNvPr>
          <p:cNvSpPr/>
          <p:nvPr/>
        </p:nvSpPr>
        <p:spPr>
          <a:xfrm>
            <a:off x="800744" y="4226075"/>
            <a:ext cx="6096000" cy="1908215"/>
          </a:xfrm>
          <a:prstGeom prst="rect">
            <a:avLst/>
          </a:prstGeom>
        </p:spPr>
        <p:txBody>
          <a:bodyPr>
            <a:spAutoFit/>
          </a:bodyPr>
          <a:lstStyle/>
          <a:p>
            <a:r>
              <a:rPr lang="en-US" sz="2000" dirty="0"/>
              <a:t>Lambda functions </a:t>
            </a:r>
            <a:r>
              <a:rPr lang="en-US" sz="2000" dirty="0">
                <a:solidFill>
                  <a:srgbClr val="FF0000"/>
                </a:solidFill>
              </a:rPr>
              <a:t>can take any number of arguments</a:t>
            </a:r>
            <a:r>
              <a:rPr lang="en-US" sz="2000" dirty="0"/>
              <a:t>:</a:t>
            </a:r>
          </a:p>
          <a:p>
            <a:endParaRPr lang="en-US" sz="2000" dirty="0"/>
          </a:p>
          <a:p>
            <a:r>
              <a:rPr lang="en-US" sz="2000" dirty="0"/>
              <a:t>Example</a:t>
            </a:r>
          </a:p>
          <a:p>
            <a:r>
              <a:rPr lang="en-US" sz="2000" dirty="0"/>
              <a:t>Multiply argument a with argument b and return the result</a:t>
            </a:r>
            <a:r>
              <a:rPr lang="en-US" dirty="0"/>
              <a:t>:</a:t>
            </a:r>
          </a:p>
          <a:p>
            <a:endParaRPr lang="en-US" dirty="0"/>
          </a:p>
        </p:txBody>
      </p:sp>
      <p:pic>
        <p:nvPicPr>
          <p:cNvPr id="5" name="Picture 4">
            <a:extLst>
              <a:ext uri="{FF2B5EF4-FFF2-40B4-BE49-F238E27FC236}">
                <a16:creationId xmlns:a16="http://schemas.microsoft.com/office/drawing/2014/main" id="{06348D93-93E6-4E69-9831-65055F24F325}"/>
              </a:ext>
            </a:extLst>
          </p:cNvPr>
          <p:cNvPicPr>
            <a:picLocks noChangeAspect="1"/>
          </p:cNvPicPr>
          <p:nvPr/>
        </p:nvPicPr>
        <p:blipFill>
          <a:blip r:embed="rId3"/>
          <a:stretch>
            <a:fillRect/>
          </a:stretch>
        </p:blipFill>
        <p:spPr>
          <a:xfrm>
            <a:off x="7268703" y="4795507"/>
            <a:ext cx="4122550" cy="1338783"/>
          </a:xfrm>
          <a:prstGeom prst="rect">
            <a:avLst/>
          </a:prstGeom>
        </p:spPr>
      </p:pic>
    </p:spTree>
    <p:extLst>
      <p:ext uri="{BB962C8B-B14F-4D97-AF65-F5344CB8AC3E}">
        <p14:creationId xmlns:p14="http://schemas.microsoft.com/office/powerpoint/2010/main" val="17125892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B21CDE-3731-49D7-84DC-9C58CA860659}"/>
              </a:ext>
            </a:extLst>
          </p:cNvPr>
          <p:cNvSpPr/>
          <p:nvPr/>
        </p:nvSpPr>
        <p:spPr>
          <a:xfrm>
            <a:off x="800746" y="697952"/>
            <a:ext cx="10296040" cy="4154984"/>
          </a:xfrm>
          <a:prstGeom prst="rect">
            <a:avLst/>
          </a:prstGeom>
        </p:spPr>
        <p:txBody>
          <a:bodyPr wrap="square">
            <a:spAutoFit/>
          </a:bodyPr>
          <a:lstStyle/>
          <a:p>
            <a:pPr marL="285750" indent="-285750">
              <a:buFont typeface="Wingdings" panose="05000000000000000000" pitchFamily="2" charset="2"/>
              <a:buChar char="Ø"/>
            </a:pPr>
            <a:r>
              <a:rPr lang="en-US" sz="3200" dirty="0"/>
              <a:t>Why Use Lambda Functions?</a:t>
            </a:r>
          </a:p>
          <a:p>
            <a:pPr marL="285750" indent="-285750">
              <a:buFont typeface="Wingdings" panose="05000000000000000000" pitchFamily="2" charset="2"/>
              <a:buChar char="Ø"/>
            </a:pPr>
            <a:endParaRPr lang="en-US" sz="3200" dirty="0"/>
          </a:p>
          <a:p>
            <a:r>
              <a:rPr lang="en-US" sz="2000" dirty="0"/>
              <a:t>The power of lambda is better shown when you use them as an anonymous function inside another function.</a:t>
            </a:r>
          </a:p>
          <a:p>
            <a:endParaRPr lang="en-US" sz="2000" dirty="0"/>
          </a:p>
          <a:p>
            <a:r>
              <a:rPr lang="en-US" sz="2000" dirty="0"/>
              <a:t>Say you have a function definition that takes one argument, and that argument will be multiplied with an unknown number:</a:t>
            </a:r>
          </a:p>
          <a:p>
            <a:endParaRPr lang="en-US" sz="2000" dirty="0"/>
          </a:p>
          <a:p>
            <a:r>
              <a:rPr lang="en-US" sz="2000" dirty="0">
                <a:highlight>
                  <a:srgbClr val="808080"/>
                </a:highlight>
              </a:rPr>
              <a:t>def </a:t>
            </a:r>
            <a:r>
              <a:rPr lang="en-US" sz="2000" dirty="0" err="1">
                <a:highlight>
                  <a:srgbClr val="808080"/>
                </a:highlight>
              </a:rPr>
              <a:t>myfunc</a:t>
            </a:r>
            <a:r>
              <a:rPr lang="en-US" sz="2000" dirty="0">
                <a:highlight>
                  <a:srgbClr val="808080"/>
                </a:highlight>
              </a:rPr>
              <a:t>(n):</a:t>
            </a:r>
          </a:p>
          <a:p>
            <a:r>
              <a:rPr lang="en-US" sz="2000" dirty="0">
                <a:highlight>
                  <a:srgbClr val="808080"/>
                </a:highlight>
              </a:rPr>
              <a:t>  return lambda a : a * n</a:t>
            </a:r>
          </a:p>
          <a:p>
            <a:endParaRPr lang="en-US" sz="2000" dirty="0">
              <a:highlight>
                <a:srgbClr val="808080"/>
              </a:highlight>
            </a:endParaRPr>
          </a:p>
          <a:p>
            <a:r>
              <a:rPr lang="en-US" sz="2000" dirty="0"/>
              <a:t>Use that function definition to make a function that always doubles the number you send in:</a:t>
            </a:r>
            <a:endParaRPr lang="en-PH" sz="2000" dirty="0"/>
          </a:p>
        </p:txBody>
      </p:sp>
      <p:pic>
        <p:nvPicPr>
          <p:cNvPr id="3" name="Picture 2">
            <a:extLst>
              <a:ext uri="{FF2B5EF4-FFF2-40B4-BE49-F238E27FC236}">
                <a16:creationId xmlns:a16="http://schemas.microsoft.com/office/drawing/2014/main" id="{DFF69CE1-5CD6-4F02-B7CD-9D0FCAD75632}"/>
              </a:ext>
            </a:extLst>
          </p:cNvPr>
          <p:cNvPicPr>
            <a:picLocks noChangeAspect="1"/>
          </p:cNvPicPr>
          <p:nvPr/>
        </p:nvPicPr>
        <p:blipFill>
          <a:blip r:embed="rId2"/>
          <a:stretch>
            <a:fillRect/>
          </a:stretch>
        </p:blipFill>
        <p:spPr>
          <a:xfrm>
            <a:off x="3394128" y="4914629"/>
            <a:ext cx="4572001" cy="1245419"/>
          </a:xfrm>
          <a:prstGeom prst="rect">
            <a:avLst/>
          </a:prstGeom>
        </p:spPr>
      </p:pic>
    </p:spTree>
    <p:extLst>
      <p:ext uri="{BB962C8B-B14F-4D97-AF65-F5344CB8AC3E}">
        <p14:creationId xmlns:p14="http://schemas.microsoft.com/office/powerpoint/2010/main" val="180368929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D9EEC-88ED-4CE9-BA73-664685A180CA}"/>
              </a:ext>
            </a:extLst>
          </p:cNvPr>
          <p:cNvSpPr/>
          <p:nvPr/>
        </p:nvSpPr>
        <p:spPr>
          <a:xfrm>
            <a:off x="1079714" y="951571"/>
            <a:ext cx="10017071" cy="707886"/>
          </a:xfrm>
          <a:prstGeom prst="rect">
            <a:avLst/>
          </a:prstGeom>
        </p:spPr>
        <p:txBody>
          <a:bodyPr wrap="square">
            <a:spAutoFit/>
          </a:bodyPr>
          <a:lstStyle/>
          <a:p>
            <a:r>
              <a:rPr lang="en-US" sz="2000" dirty="0"/>
              <a:t>Or, use the same function definition to make a function that always triples the number you send in:</a:t>
            </a:r>
            <a:endParaRPr lang="en-PH" sz="2000" dirty="0"/>
          </a:p>
        </p:txBody>
      </p:sp>
      <p:sp>
        <p:nvSpPr>
          <p:cNvPr id="4" name="Rectangle 3">
            <a:extLst>
              <a:ext uri="{FF2B5EF4-FFF2-40B4-BE49-F238E27FC236}">
                <a16:creationId xmlns:a16="http://schemas.microsoft.com/office/drawing/2014/main" id="{471D2DC7-3106-43AF-8B7C-08FE27506F1B}"/>
              </a:ext>
            </a:extLst>
          </p:cNvPr>
          <p:cNvSpPr/>
          <p:nvPr/>
        </p:nvSpPr>
        <p:spPr>
          <a:xfrm>
            <a:off x="1002322" y="3228945"/>
            <a:ext cx="10094463" cy="400110"/>
          </a:xfrm>
          <a:prstGeom prst="rect">
            <a:avLst/>
          </a:prstGeom>
        </p:spPr>
        <p:txBody>
          <a:bodyPr wrap="square">
            <a:spAutoFit/>
          </a:bodyPr>
          <a:lstStyle/>
          <a:p>
            <a:r>
              <a:rPr lang="en-US" sz="2000" dirty="0"/>
              <a:t>Or, use the same function definition to make both functions, in the same program:</a:t>
            </a:r>
            <a:endParaRPr lang="en-PH" sz="2000" dirty="0"/>
          </a:p>
        </p:txBody>
      </p:sp>
      <p:pic>
        <p:nvPicPr>
          <p:cNvPr id="6" name="Picture 5">
            <a:extLst>
              <a:ext uri="{FF2B5EF4-FFF2-40B4-BE49-F238E27FC236}">
                <a16:creationId xmlns:a16="http://schemas.microsoft.com/office/drawing/2014/main" id="{8A692BB4-590B-4166-942E-59002D2FA86F}"/>
              </a:ext>
            </a:extLst>
          </p:cNvPr>
          <p:cNvPicPr>
            <a:picLocks noChangeAspect="1"/>
          </p:cNvPicPr>
          <p:nvPr/>
        </p:nvPicPr>
        <p:blipFill>
          <a:blip r:embed="rId2"/>
          <a:stretch>
            <a:fillRect/>
          </a:stretch>
        </p:blipFill>
        <p:spPr>
          <a:xfrm>
            <a:off x="2939512" y="1776596"/>
            <a:ext cx="6312976" cy="1044507"/>
          </a:xfrm>
          <a:prstGeom prst="rect">
            <a:avLst/>
          </a:prstGeom>
        </p:spPr>
      </p:pic>
      <p:pic>
        <p:nvPicPr>
          <p:cNvPr id="7" name="Picture 6">
            <a:extLst>
              <a:ext uri="{FF2B5EF4-FFF2-40B4-BE49-F238E27FC236}">
                <a16:creationId xmlns:a16="http://schemas.microsoft.com/office/drawing/2014/main" id="{43A6F5E7-87F7-48E9-91E1-D35185D63D2B}"/>
              </a:ext>
            </a:extLst>
          </p:cNvPr>
          <p:cNvPicPr>
            <a:picLocks noChangeAspect="1"/>
          </p:cNvPicPr>
          <p:nvPr/>
        </p:nvPicPr>
        <p:blipFill>
          <a:blip r:embed="rId3"/>
          <a:stretch>
            <a:fillRect/>
          </a:stretch>
        </p:blipFill>
        <p:spPr>
          <a:xfrm>
            <a:off x="2893065" y="3936831"/>
            <a:ext cx="6312976" cy="1549102"/>
          </a:xfrm>
          <a:prstGeom prst="rect">
            <a:avLst/>
          </a:prstGeom>
        </p:spPr>
      </p:pic>
      <p:sp>
        <p:nvSpPr>
          <p:cNvPr id="8" name="Rectangle 7">
            <a:extLst>
              <a:ext uri="{FF2B5EF4-FFF2-40B4-BE49-F238E27FC236}">
                <a16:creationId xmlns:a16="http://schemas.microsoft.com/office/drawing/2014/main" id="{FE17D63D-2A37-4AF7-87D2-490077722A8A}"/>
              </a:ext>
            </a:extLst>
          </p:cNvPr>
          <p:cNvSpPr/>
          <p:nvPr/>
        </p:nvSpPr>
        <p:spPr>
          <a:xfrm>
            <a:off x="1002323" y="5906429"/>
            <a:ext cx="10094462" cy="369332"/>
          </a:xfrm>
          <a:prstGeom prst="rect">
            <a:avLst/>
          </a:prstGeom>
        </p:spPr>
        <p:txBody>
          <a:bodyPr wrap="square">
            <a:spAutoFit/>
          </a:bodyPr>
          <a:lstStyle/>
          <a:p>
            <a:r>
              <a:rPr lang="en-US" dirty="0">
                <a:highlight>
                  <a:srgbClr val="808080"/>
                </a:highlight>
              </a:rPr>
              <a:t>Use lambda functions when an anonymous function is required for a short period of time.</a:t>
            </a:r>
            <a:endParaRPr lang="en-PH" dirty="0">
              <a:highlight>
                <a:srgbClr val="808080"/>
              </a:highlight>
            </a:endParaRPr>
          </a:p>
        </p:txBody>
      </p:sp>
    </p:spTree>
    <p:extLst>
      <p:ext uri="{BB962C8B-B14F-4D97-AF65-F5344CB8AC3E}">
        <p14:creationId xmlns:p14="http://schemas.microsoft.com/office/powerpoint/2010/main" val="246226928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9C65E-7971-4E5E-B7FD-DD7BF2807502}"/>
              </a:ext>
            </a:extLst>
          </p:cNvPr>
          <p:cNvSpPr/>
          <p:nvPr/>
        </p:nvSpPr>
        <p:spPr>
          <a:xfrm>
            <a:off x="3048000" y="2197893"/>
            <a:ext cx="6096000" cy="2462213"/>
          </a:xfrm>
          <a:prstGeom prst="rect">
            <a:avLst/>
          </a:prstGeom>
        </p:spPr>
        <p:txBody>
          <a:bodyPr>
            <a:spAutoFit/>
          </a:bodyPr>
          <a:lstStyle/>
          <a:p>
            <a:pPr algn="ctr"/>
            <a:r>
              <a:rPr lang="en-US" sz="5400" b="1" dirty="0"/>
              <a:t>Python Arrays</a:t>
            </a:r>
          </a:p>
          <a:p>
            <a:pPr algn="ctr"/>
            <a:endParaRPr lang="en-US" sz="6000" b="1" dirty="0"/>
          </a:p>
          <a:p>
            <a:pPr algn="ctr"/>
            <a:r>
              <a:rPr lang="en-US" sz="2000" dirty="0"/>
              <a:t>Note: Python does not have built-in support for Arrays, but Python Lists can be used instead.</a:t>
            </a:r>
            <a:endParaRPr lang="en-PH" sz="2000" dirty="0"/>
          </a:p>
        </p:txBody>
      </p:sp>
    </p:spTree>
    <p:extLst>
      <p:ext uri="{BB962C8B-B14F-4D97-AF65-F5344CB8AC3E}">
        <p14:creationId xmlns:p14="http://schemas.microsoft.com/office/powerpoint/2010/main" val="37221223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9318E-76E5-473F-A3FC-A33EC5068905}"/>
              </a:ext>
            </a:extLst>
          </p:cNvPr>
          <p:cNvSpPr/>
          <p:nvPr/>
        </p:nvSpPr>
        <p:spPr>
          <a:xfrm>
            <a:off x="1157208" y="742477"/>
            <a:ext cx="3848746" cy="4770537"/>
          </a:xfrm>
          <a:prstGeom prst="rect">
            <a:avLst/>
          </a:prstGeom>
        </p:spPr>
        <p:txBody>
          <a:bodyPr wrap="square">
            <a:spAutoFit/>
          </a:bodyPr>
          <a:lstStyle/>
          <a:p>
            <a:pPr marL="457200" indent="-457200">
              <a:buFont typeface="Wingdings" panose="05000000000000000000" pitchFamily="2" charset="2"/>
              <a:buChar char="Ø"/>
            </a:pPr>
            <a:r>
              <a:rPr lang="en-US" sz="3200" dirty="0"/>
              <a:t>Arrays</a:t>
            </a:r>
          </a:p>
          <a:p>
            <a:endParaRPr lang="en-US" sz="3200" dirty="0"/>
          </a:p>
          <a:p>
            <a:r>
              <a:rPr lang="en-US" sz="2000" dirty="0">
                <a:highlight>
                  <a:srgbClr val="808080"/>
                </a:highlight>
              </a:rPr>
              <a:t>Note: This page shows you how to use LISTS as ARRAYS, however, to work with arrays in Python you will have to import a library, like the NumPy library.</a:t>
            </a:r>
          </a:p>
          <a:p>
            <a:endParaRPr lang="en-US" sz="2000" dirty="0"/>
          </a:p>
          <a:p>
            <a:r>
              <a:rPr lang="en-US" sz="2000" dirty="0"/>
              <a:t>Arrays are used to store multiple values in one single variable:</a:t>
            </a:r>
          </a:p>
          <a:p>
            <a:endParaRPr lang="en-US" sz="2000" dirty="0"/>
          </a:p>
          <a:p>
            <a:r>
              <a:rPr lang="en-US" sz="2000" dirty="0"/>
              <a:t>Example</a:t>
            </a:r>
          </a:p>
          <a:p>
            <a:r>
              <a:rPr lang="en-US" sz="2000" dirty="0"/>
              <a:t>Create an array containing car names:</a:t>
            </a:r>
            <a:endParaRPr lang="en-PH" sz="2000" dirty="0"/>
          </a:p>
        </p:txBody>
      </p:sp>
      <p:pic>
        <p:nvPicPr>
          <p:cNvPr id="4" name="Picture 3">
            <a:extLst>
              <a:ext uri="{FF2B5EF4-FFF2-40B4-BE49-F238E27FC236}">
                <a16:creationId xmlns:a16="http://schemas.microsoft.com/office/drawing/2014/main" id="{F556B7C6-04D1-44D3-8C89-98CDBF2F5604}"/>
              </a:ext>
            </a:extLst>
          </p:cNvPr>
          <p:cNvPicPr>
            <a:picLocks noChangeAspect="1"/>
          </p:cNvPicPr>
          <p:nvPr/>
        </p:nvPicPr>
        <p:blipFill>
          <a:blip r:embed="rId2"/>
          <a:stretch>
            <a:fillRect/>
          </a:stretch>
        </p:blipFill>
        <p:spPr>
          <a:xfrm>
            <a:off x="1714552" y="5513014"/>
            <a:ext cx="2734057" cy="990738"/>
          </a:xfrm>
          <a:prstGeom prst="rect">
            <a:avLst/>
          </a:prstGeom>
        </p:spPr>
      </p:pic>
      <p:sp>
        <p:nvSpPr>
          <p:cNvPr id="5" name="Rectangle 4">
            <a:extLst>
              <a:ext uri="{FF2B5EF4-FFF2-40B4-BE49-F238E27FC236}">
                <a16:creationId xmlns:a16="http://schemas.microsoft.com/office/drawing/2014/main" id="{0DECC26D-546E-498C-B96B-309F7A1A5022}"/>
              </a:ext>
            </a:extLst>
          </p:cNvPr>
          <p:cNvSpPr/>
          <p:nvPr/>
        </p:nvSpPr>
        <p:spPr>
          <a:xfrm>
            <a:off x="5811864" y="397401"/>
            <a:ext cx="5889356" cy="6063198"/>
          </a:xfrm>
          <a:prstGeom prst="rect">
            <a:avLst/>
          </a:prstGeom>
          <a:ln>
            <a:solidFill>
              <a:schemeClr val="tx1">
                <a:lumMod val="75000"/>
              </a:schemeClr>
            </a:solidFill>
          </a:ln>
        </p:spPr>
        <p:txBody>
          <a:bodyPr wrap="square">
            <a:spAutoFit/>
          </a:bodyPr>
          <a:lstStyle/>
          <a:p>
            <a:r>
              <a:rPr lang="en-US" sz="2800" dirty="0">
                <a:solidFill>
                  <a:srgbClr val="FF0000"/>
                </a:solidFill>
              </a:rPr>
              <a:t>What is an Array?</a:t>
            </a:r>
          </a:p>
          <a:p>
            <a:endParaRPr lang="en-US" dirty="0"/>
          </a:p>
          <a:p>
            <a:r>
              <a:rPr lang="en-US" dirty="0"/>
              <a:t>An array is a special variable, which can hold more than one value at a time.</a:t>
            </a:r>
          </a:p>
          <a:p>
            <a:endParaRPr lang="en-US" dirty="0"/>
          </a:p>
          <a:p>
            <a:r>
              <a:rPr lang="en-US" dirty="0"/>
              <a:t>If you have a list of items (a list of car names, for example), storing the cars in single variables could look like this:</a:t>
            </a:r>
          </a:p>
          <a:p>
            <a:endParaRPr lang="en-US" dirty="0"/>
          </a:p>
          <a:p>
            <a:pPr algn="ctr"/>
            <a:r>
              <a:rPr lang="en-US" dirty="0">
                <a:highlight>
                  <a:srgbClr val="808080"/>
                </a:highlight>
              </a:rPr>
              <a:t>car1 = "Ford"</a:t>
            </a:r>
          </a:p>
          <a:p>
            <a:pPr algn="ctr"/>
            <a:r>
              <a:rPr lang="en-US" dirty="0">
                <a:highlight>
                  <a:srgbClr val="808080"/>
                </a:highlight>
              </a:rPr>
              <a:t>car2 = "Volvo"</a:t>
            </a:r>
          </a:p>
          <a:p>
            <a:pPr algn="ctr"/>
            <a:r>
              <a:rPr lang="en-US" dirty="0">
                <a:highlight>
                  <a:srgbClr val="808080"/>
                </a:highlight>
              </a:rPr>
              <a:t>car3 = "BMW“</a:t>
            </a:r>
          </a:p>
          <a:p>
            <a:pPr algn="just"/>
            <a:endParaRPr lang="en-US" dirty="0"/>
          </a:p>
          <a:p>
            <a:r>
              <a:rPr lang="en-US" dirty="0"/>
              <a:t>However, what if you want to loop through the cars and find a specific one? And what if you had not 3 cars, but 300?</a:t>
            </a:r>
          </a:p>
          <a:p>
            <a:endParaRPr lang="en-US" dirty="0"/>
          </a:p>
          <a:p>
            <a:r>
              <a:rPr lang="en-US" dirty="0"/>
              <a:t>The solution is an array!</a:t>
            </a:r>
          </a:p>
          <a:p>
            <a:endParaRPr lang="en-US" dirty="0"/>
          </a:p>
          <a:p>
            <a:r>
              <a:rPr lang="en-US" dirty="0"/>
              <a:t>An array can hold many values under a single name, and you can access the values by referring to an index number.</a:t>
            </a:r>
            <a:endParaRPr lang="en-PH" dirty="0"/>
          </a:p>
        </p:txBody>
      </p:sp>
    </p:spTree>
    <p:extLst>
      <p:ext uri="{BB962C8B-B14F-4D97-AF65-F5344CB8AC3E}">
        <p14:creationId xmlns:p14="http://schemas.microsoft.com/office/powerpoint/2010/main" val="40789655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4ACA49-B3F0-4A6A-9B3F-A92BC5A5AA84}"/>
              </a:ext>
            </a:extLst>
          </p:cNvPr>
          <p:cNvSpPr/>
          <p:nvPr/>
        </p:nvSpPr>
        <p:spPr>
          <a:xfrm>
            <a:off x="754251" y="614549"/>
            <a:ext cx="6096000" cy="2492990"/>
          </a:xfrm>
          <a:prstGeom prst="rect">
            <a:avLst/>
          </a:prstGeom>
        </p:spPr>
        <p:txBody>
          <a:bodyPr>
            <a:spAutoFit/>
          </a:bodyPr>
          <a:lstStyle/>
          <a:p>
            <a:pPr marL="285750" indent="-285750">
              <a:buFont typeface="Wingdings" panose="05000000000000000000" pitchFamily="2" charset="2"/>
              <a:buChar char="Ø"/>
            </a:pPr>
            <a:r>
              <a:rPr lang="en-US" sz="2800" dirty="0"/>
              <a:t>Access the Elements of an Array</a:t>
            </a:r>
          </a:p>
          <a:p>
            <a:pPr marL="285750" indent="-285750">
              <a:buFont typeface="Wingdings" panose="05000000000000000000" pitchFamily="2" charset="2"/>
              <a:buChar char="Ø"/>
            </a:pPr>
            <a:endParaRPr lang="en-US" sz="2800" dirty="0"/>
          </a:p>
          <a:p>
            <a:r>
              <a:rPr lang="en-US" sz="2000" dirty="0"/>
              <a:t>You refer to an array element by referring to the index number.</a:t>
            </a:r>
          </a:p>
          <a:p>
            <a:endParaRPr lang="en-US" sz="2000" dirty="0"/>
          </a:p>
          <a:p>
            <a:r>
              <a:rPr lang="en-US" sz="2000" dirty="0"/>
              <a:t>Example</a:t>
            </a:r>
          </a:p>
          <a:p>
            <a:r>
              <a:rPr lang="en-US" sz="2000" dirty="0"/>
              <a:t>Get the value of the first array item:</a:t>
            </a:r>
            <a:endParaRPr lang="en-PH" sz="2000" dirty="0"/>
          </a:p>
        </p:txBody>
      </p:sp>
      <p:pic>
        <p:nvPicPr>
          <p:cNvPr id="3" name="Picture 2">
            <a:extLst>
              <a:ext uri="{FF2B5EF4-FFF2-40B4-BE49-F238E27FC236}">
                <a16:creationId xmlns:a16="http://schemas.microsoft.com/office/drawing/2014/main" id="{A16DD9CC-2C3A-41C0-A74A-8FE8454B1917}"/>
              </a:ext>
            </a:extLst>
          </p:cNvPr>
          <p:cNvPicPr>
            <a:picLocks noChangeAspect="1"/>
          </p:cNvPicPr>
          <p:nvPr/>
        </p:nvPicPr>
        <p:blipFill>
          <a:blip r:embed="rId2"/>
          <a:stretch>
            <a:fillRect/>
          </a:stretch>
        </p:blipFill>
        <p:spPr>
          <a:xfrm>
            <a:off x="1110712" y="3385809"/>
            <a:ext cx="4126993" cy="2020379"/>
          </a:xfrm>
          <a:prstGeom prst="rect">
            <a:avLst/>
          </a:prstGeom>
        </p:spPr>
      </p:pic>
      <p:sp>
        <p:nvSpPr>
          <p:cNvPr id="4" name="Rectangle 3">
            <a:extLst>
              <a:ext uri="{FF2B5EF4-FFF2-40B4-BE49-F238E27FC236}">
                <a16:creationId xmlns:a16="http://schemas.microsoft.com/office/drawing/2014/main" id="{D9230A92-70B1-4C66-85F9-ED221D8AD3BB}"/>
              </a:ext>
            </a:extLst>
          </p:cNvPr>
          <p:cNvSpPr/>
          <p:nvPr/>
        </p:nvSpPr>
        <p:spPr>
          <a:xfrm>
            <a:off x="6426630" y="2445299"/>
            <a:ext cx="4883054" cy="707886"/>
          </a:xfrm>
          <a:prstGeom prst="rect">
            <a:avLst/>
          </a:prstGeom>
        </p:spPr>
        <p:txBody>
          <a:bodyPr wrap="square">
            <a:spAutoFit/>
          </a:bodyPr>
          <a:lstStyle/>
          <a:p>
            <a:r>
              <a:rPr lang="en-US" sz="2000" dirty="0"/>
              <a:t>Example</a:t>
            </a:r>
          </a:p>
          <a:p>
            <a:r>
              <a:rPr lang="en-US" sz="2000" dirty="0"/>
              <a:t>Modify the value of the first array item:</a:t>
            </a:r>
            <a:endParaRPr lang="en-PH" sz="2000" dirty="0"/>
          </a:p>
        </p:txBody>
      </p:sp>
      <p:pic>
        <p:nvPicPr>
          <p:cNvPr id="5" name="Picture 4">
            <a:extLst>
              <a:ext uri="{FF2B5EF4-FFF2-40B4-BE49-F238E27FC236}">
                <a16:creationId xmlns:a16="http://schemas.microsoft.com/office/drawing/2014/main" id="{7F034F9D-D766-43D1-9984-C5D2AF1F8A17}"/>
              </a:ext>
            </a:extLst>
          </p:cNvPr>
          <p:cNvPicPr>
            <a:picLocks noChangeAspect="1"/>
          </p:cNvPicPr>
          <p:nvPr/>
        </p:nvPicPr>
        <p:blipFill>
          <a:blip r:embed="rId3"/>
          <a:stretch>
            <a:fillRect/>
          </a:stretch>
        </p:blipFill>
        <p:spPr>
          <a:xfrm>
            <a:off x="6850252" y="3385809"/>
            <a:ext cx="3979536" cy="2020379"/>
          </a:xfrm>
          <a:prstGeom prst="rect">
            <a:avLst/>
          </a:prstGeom>
        </p:spPr>
      </p:pic>
    </p:spTree>
    <p:extLst>
      <p:ext uri="{BB962C8B-B14F-4D97-AF65-F5344CB8AC3E}">
        <p14:creationId xmlns:p14="http://schemas.microsoft.com/office/powerpoint/2010/main" val="4072786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2996D0-FD2C-4764-B7A6-E86DF3BFC4B5}"/>
              </a:ext>
            </a:extLst>
          </p:cNvPr>
          <p:cNvSpPr/>
          <p:nvPr/>
        </p:nvSpPr>
        <p:spPr>
          <a:xfrm>
            <a:off x="1042737" y="723037"/>
            <a:ext cx="5251014" cy="3662541"/>
          </a:xfrm>
          <a:prstGeom prst="rect">
            <a:avLst/>
          </a:prstGeom>
        </p:spPr>
        <p:txBody>
          <a:bodyPr wrap="square">
            <a:spAutoFit/>
          </a:bodyPr>
          <a:lstStyle/>
          <a:p>
            <a:pPr marL="285750" indent="-285750">
              <a:buFont typeface="Wingdings" panose="05000000000000000000" pitchFamily="2" charset="2"/>
              <a:buChar char="Ø"/>
            </a:pPr>
            <a:r>
              <a:rPr lang="en-US" sz="3200" dirty="0"/>
              <a:t>The Length of an Array</a:t>
            </a:r>
          </a:p>
          <a:p>
            <a:pPr marL="285750" indent="-285750">
              <a:buFont typeface="Wingdings" panose="05000000000000000000" pitchFamily="2" charset="2"/>
              <a:buChar char="Ø"/>
            </a:pPr>
            <a:endParaRPr lang="en-US" sz="3200" dirty="0"/>
          </a:p>
          <a:p>
            <a:r>
              <a:rPr lang="en-US" sz="2400" dirty="0"/>
              <a:t>Use the </a:t>
            </a:r>
            <a:r>
              <a:rPr lang="en-US" sz="2400" dirty="0" err="1"/>
              <a:t>len</a:t>
            </a:r>
            <a:r>
              <a:rPr lang="en-US" sz="2400" dirty="0"/>
              <a:t>() method to return the length of an array (the number of elements in an array).</a:t>
            </a:r>
          </a:p>
          <a:p>
            <a:endParaRPr lang="en-US" sz="2400" dirty="0"/>
          </a:p>
          <a:p>
            <a:r>
              <a:rPr lang="en-US" sz="2400" dirty="0"/>
              <a:t>Example</a:t>
            </a:r>
          </a:p>
          <a:p>
            <a:r>
              <a:rPr lang="en-US" sz="2400" dirty="0"/>
              <a:t>Return the number of elements in the cars array:</a:t>
            </a:r>
            <a:endParaRPr lang="en-PH" sz="2400" dirty="0"/>
          </a:p>
        </p:txBody>
      </p:sp>
      <p:pic>
        <p:nvPicPr>
          <p:cNvPr id="3" name="Picture 2">
            <a:extLst>
              <a:ext uri="{FF2B5EF4-FFF2-40B4-BE49-F238E27FC236}">
                <a16:creationId xmlns:a16="http://schemas.microsoft.com/office/drawing/2014/main" id="{52762224-9384-4102-AA04-ADB1360804B9}"/>
              </a:ext>
            </a:extLst>
          </p:cNvPr>
          <p:cNvPicPr>
            <a:picLocks noChangeAspect="1"/>
          </p:cNvPicPr>
          <p:nvPr/>
        </p:nvPicPr>
        <p:blipFill>
          <a:blip r:embed="rId2"/>
          <a:stretch>
            <a:fillRect/>
          </a:stretch>
        </p:blipFill>
        <p:spPr>
          <a:xfrm>
            <a:off x="6293751" y="2554307"/>
            <a:ext cx="5251014" cy="2399169"/>
          </a:xfrm>
          <a:prstGeom prst="rect">
            <a:avLst/>
          </a:prstGeom>
        </p:spPr>
      </p:pic>
      <p:sp>
        <p:nvSpPr>
          <p:cNvPr id="4" name="Rectangle 3">
            <a:extLst>
              <a:ext uri="{FF2B5EF4-FFF2-40B4-BE49-F238E27FC236}">
                <a16:creationId xmlns:a16="http://schemas.microsoft.com/office/drawing/2014/main" id="{82843BBA-D64E-4DDD-81C2-18E6714ECA40}"/>
              </a:ext>
            </a:extLst>
          </p:cNvPr>
          <p:cNvSpPr/>
          <p:nvPr/>
        </p:nvSpPr>
        <p:spPr>
          <a:xfrm>
            <a:off x="1042737" y="5615133"/>
            <a:ext cx="9577137" cy="400110"/>
          </a:xfrm>
          <a:prstGeom prst="rect">
            <a:avLst/>
          </a:prstGeom>
        </p:spPr>
        <p:txBody>
          <a:bodyPr wrap="square">
            <a:spAutoFit/>
          </a:bodyPr>
          <a:lstStyle/>
          <a:p>
            <a:r>
              <a:rPr lang="en-US" sz="2000" dirty="0">
                <a:highlight>
                  <a:srgbClr val="808080"/>
                </a:highlight>
              </a:rPr>
              <a:t>Note: The length of an array is always one more than the highest array index.</a:t>
            </a:r>
            <a:endParaRPr lang="en-PH" sz="2000" dirty="0">
              <a:highlight>
                <a:srgbClr val="808080"/>
              </a:highlight>
            </a:endParaRPr>
          </a:p>
        </p:txBody>
      </p:sp>
    </p:spTree>
    <p:extLst>
      <p:ext uri="{BB962C8B-B14F-4D97-AF65-F5344CB8AC3E}">
        <p14:creationId xmlns:p14="http://schemas.microsoft.com/office/powerpoint/2010/main" val="27233786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35696-302B-4F61-BBD0-BF704D7BC9BF}"/>
              </a:ext>
            </a:extLst>
          </p:cNvPr>
          <p:cNvSpPr/>
          <p:nvPr/>
        </p:nvSpPr>
        <p:spPr>
          <a:xfrm>
            <a:off x="898356" y="835331"/>
            <a:ext cx="10363201" cy="1815882"/>
          </a:xfrm>
          <a:prstGeom prst="rect">
            <a:avLst/>
          </a:prstGeom>
        </p:spPr>
        <p:txBody>
          <a:bodyPr wrap="square">
            <a:spAutoFit/>
          </a:bodyPr>
          <a:lstStyle/>
          <a:p>
            <a:pPr marL="457200" indent="-457200">
              <a:buFont typeface="Wingdings" panose="05000000000000000000" pitchFamily="2" charset="2"/>
              <a:buChar char="Ø"/>
            </a:pPr>
            <a:r>
              <a:rPr lang="en-US" sz="3200" dirty="0"/>
              <a:t>Looping Array Elements</a:t>
            </a:r>
          </a:p>
          <a:p>
            <a:r>
              <a:rPr lang="en-US" sz="2000" dirty="0"/>
              <a:t>You can use the for in loop to loop through all the elements of an array.</a:t>
            </a:r>
          </a:p>
          <a:p>
            <a:endParaRPr lang="en-US" sz="2000" dirty="0"/>
          </a:p>
          <a:p>
            <a:r>
              <a:rPr lang="en-US" sz="2000" dirty="0"/>
              <a:t>Example</a:t>
            </a:r>
          </a:p>
          <a:p>
            <a:r>
              <a:rPr lang="en-US" sz="2000" dirty="0"/>
              <a:t>Print each item in the flowers array:</a:t>
            </a:r>
            <a:endParaRPr lang="en-PH" sz="2000" dirty="0"/>
          </a:p>
        </p:txBody>
      </p:sp>
      <p:pic>
        <p:nvPicPr>
          <p:cNvPr id="3" name="Picture 2">
            <a:extLst>
              <a:ext uri="{FF2B5EF4-FFF2-40B4-BE49-F238E27FC236}">
                <a16:creationId xmlns:a16="http://schemas.microsoft.com/office/drawing/2014/main" id="{3622BF0D-C41C-423A-83E7-6DDEE92029C8}"/>
              </a:ext>
            </a:extLst>
          </p:cNvPr>
          <p:cNvPicPr>
            <a:picLocks noChangeAspect="1"/>
          </p:cNvPicPr>
          <p:nvPr/>
        </p:nvPicPr>
        <p:blipFill>
          <a:blip r:embed="rId2"/>
          <a:stretch>
            <a:fillRect/>
          </a:stretch>
        </p:blipFill>
        <p:spPr>
          <a:xfrm>
            <a:off x="5060555" y="2030961"/>
            <a:ext cx="6233089" cy="1398039"/>
          </a:xfrm>
          <a:prstGeom prst="rect">
            <a:avLst/>
          </a:prstGeom>
        </p:spPr>
      </p:pic>
      <p:sp>
        <p:nvSpPr>
          <p:cNvPr id="4" name="Rectangle 3">
            <a:extLst>
              <a:ext uri="{FF2B5EF4-FFF2-40B4-BE49-F238E27FC236}">
                <a16:creationId xmlns:a16="http://schemas.microsoft.com/office/drawing/2014/main" id="{C0DFDB1C-9A87-4C54-BADA-25209886F49A}"/>
              </a:ext>
            </a:extLst>
          </p:cNvPr>
          <p:cNvSpPr/>
          <p:nvPr/>
        </p:nvSpPr>
        <p:spPr>
          <a:xfrm>
            <a:off x="850230" y="3846843"/>
            <a:ext cx="8598570" cy="1815882"/>
          </a:xfrm>
          <a:prstGeom prst="rect">
            <a:avLst/>
          </a:prstGeom>
        </p:spPr>
        <p:txBody>
          <a:bodyPr wrap="square">
            <a:spAutoFit/>
          </a:bodyPr>
          <a:lstStyle/>
          <a:p>
            <a:pPr marL="285750" indent="-285750">
              <a:buFont typeface="Wingdings" panose="05000000000000000000" pitchFamily="2" charset="2"/>
              <a:buChar char="Ø"/>
            </a:pPr>
            <a:r>
              <a:rPr lang="en-US" sz="3200" dirty="0"/>
              <a:t>Adding Array Elements</a:t>
            </a:r>
          </a:p>
          <a:p>
            <a:r>
              <a:rPr lang="en-US" sz="2000" dirty="0"/>
              <a:t>You can use the </a:t>
            </a:r>
            <a:r>
              <a:rPr lang="en-US" sz="2000" dirty="0">
                <a:solidFill>
                  <a:srgbClr val="FF0000"/>
                </a:solidFill>
              </a:rPr>
              <a:t>append() </a:t>
            </a:r>
            <a:r>
              <a:rPr lang="en-US" sz="2000" dirty="0"/>
              <a:t>method to add an element to an array.</a:t>
            </a:r>
          </a:p>
          <a:p>
            <a:endParaRPr lang="en-US" sz="2000" dirty="0"/>
          </a:p>
          <a:p>
            <a:r>
              <a:rPr lang="en-US" sz="2000" dirty="0"/>
              <a:t>Example</a:t>
            </a:r>
          </a:p>
          <a:p>
            <a:r>
              <a:rPr lang="en-US" sz="2000" dirty="0"/>
              <a:t>Add one more element to the cars array:</a:t>
            </a:r>
            <a:endParaRPr lang="en-PH" sz="2000" dirty="0"/>
          </a:p>
        </p:txBody>
      </p:sp>
      <p:pic>
        <p:nvPicPr>
          <p:cNvPr id="5" name="Picture 4">
            <a:extLst>
              <a:ext uri="{FF2B5EF4-FFF2-40B4-BE49-F238E27FC236}">
                <a16:creationId xmlns:a16="http://schemas.microsoft.com/office/drawing/2014/main" id="{DA9FA8A3-0C7F-431F-9E1A-0C88FC38C189}"/>
              </a:ext>
            </a:extLst>
          </p:cNvPr>
          <p:cNvPicPr>
            <a:picLocks noChangeAspect="1"/>
          </p:cNvPicPr>
          <p:nvPr/>
        </p:nvPicPr>
        <p:blipFill>
          <a:blip r:embed="rId3"/>
          <a:stretch>
            <a:fillRect/>
          </a:stretch>
        </p:blipFill>
        <p:spPr>
          <a:xfrm>
            <a:off x="5522271" y="4976829"/>
            <a:ext cx="5739286" cy="1371791"/>
          </a:xfrm>
          <a:prstGeom prst="rect">
            <a:avLst/>
          </a:prstGeom>
        </p:spPr>
      </p:pic>
    </p:spTree>
    <p:extLst>
      <p:ext uri="{BB962C8B-B14F-4D97-AF65-F5344CB8AC3E}">
        <p14:creationId xmlns:p14="http://schemas.microsoft.com/office/powerpoint/2010/main" val="413509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A6800-8397-428B-85FB-A02A28AC913E}"/>
              </a:ext>
            </a:extLst>
          </p:cNvPr>
          <p:cNvSpPr>
            <a:spLocks noGrp="1"/>
          </p:cNvSpPr>
          <p:nvPr>
            <p:ph type="title"/>
          </p:nvPr>
        </p:nvSpPr>
        <p:spPr/>
        <p:txBody>
          <a:bodyPr>
            <a:normAutofit/>
          </a:bodyPr>
          <a:lstStyle/>
          <a:p>
            <a:pPr algn="l"/>
            <a:r>
              <a:rPr lang="en-US" altLang="zh-TW" sz="4800" dirty="0">
                <a:latin typeface="Algerian" panose="04020705040A02060702" pitchFamily="82" charset="0"/>
              </a:rPr>
              <a:t>Agenda: learning python</a:t>
            </a:r>
            <a:endParaRPr lang="zh-TW" altLang="en-US" sz="4800" dirty="0">
              <a:latin typeface="Algerian" panose="04020705040A02060702" pitchFamily="82" charset="0"/>
            </a:endParaRPr>
          </a:p>
        </p:txBody>
      </p:sp>
      <p:sp>
        <p:nvSpPr>
          <p:cNvPr id="3" name="直排文字版面配置區 2">
            <a:extLst>
              <a:ext uri="{FF2B5EF4-FFF2-40B4-BE49-F238E27FC236}">
                <a16:creationId xmlns:a16="http://schemas.microsoft.com/office/drawing/2014/main" id="{62B1C41A-E206-4AA8-93B2-0FAA1CA12C56}"/>
              </a:ext>
            </a:extLst>
          </p:cNvPr>
          <p:cNvSpPr>
            <a:spLocks noGrp="1"/>
          </p:cNvSpPr>
          <p:nvPr>
            <p:ph type="body" orient="vert" sz="quarter" idx="13"/>
          </p:nvPr>
        </p:nvSpPr>
        <p:spPr>
          <a:xfrm rot="16200000">
            <a:off x="3983272" y="-854802"/>
            <a:ext cx="3881305" cy="10020298"/>
          </a:xfrm>
        </p:spPr>
        <p:txBody>
          <a:bodyPr numCol="2">
            <a:normAutofit fontScale="92500" lnSpcReduction="10000"/>
          </a:bodyPr>
          <a:lstStyle/>
          <a:p>
            <a:r>
              <a:rPr lang="en-US" altLang="zh-TW" dirty="0"/>
              <a:t>Introduction to python</a:t>
            </a:r>
          </a:p>
          <a:p>
            <a:r>
              <a:rPr lang="en-US" altLang="zh-TW" dirty="0"/>
              <a:t>Python Syntax</a:t>
            </a:r>
          </a:p>
          <a:p>
            <a:r>
              <a:rPr lang="en-US" altLang="zh-TW" dirty="0"/>
              <a:t>Python Data Types</a:t>
            </a:r>
          </a:p>
          <a:p>
            <a:r>
              <a:rPr lang="en-US" altLang="zh-TW" dirty="0"/>
              <a:t>Python Numbers</a:t>
            </a:r>
          </a:p>
          <a:p>
            <a:r>
              <a:rPr lang="en-US" altLang="zh-TW" dirty="0"/>
              <a:t>Python Casting</a:t>
            </a:r>
          </a:p>
          <a:p>
            <a:r>
              <a:rPr lang="en-US" altLang="zh-TW" dirty="0"/>
              <a:t>Python Strings</a:t>
            </a:r>
          </a:p>
          <a:p>
            <a:r>
              <a:rPr lang="en-US" altLang="zh-TW" dirty="0"/>
              <a:t>Python Booleans</a:t>
            </a:r>
          </a:p>
          <a:p>
            <a:r>
              <a:rPr lang="en-US" altLang="zh-TW" dirty="0"/>
              <a:t>Python Operators</a:t>
            </a:r>
          </a:p>
          <a:p>
            <a:r>
              <a:rPr lang="en-US" altLang="zh-TW" dirty="0"/>
              <a:t>Python Lists</a:t>
            </a:r>
          </a:p>
          <a:p>
            <a:r>
              <a:rPr lang="en-US" altLang="zh-TW" dirty="0"/>
              <a:t>Python Tuples</a:t>
            </a:r>
          </a:p>
          <a:p>
            <a:r>
              <a:rPr lang="en-US" altLang="zh-TW" dirty="0"/>
              <a:t>Python Sets</a:t>
            </a:r>
          </a:p>
          <a:p>
            <a:r>
              <a:rPr lang="en-US" altLang="zh-TW" dirty="0"/>
              <a:t>Python Dictionaries</a:t>
            </a:r>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33717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79B304-719F-4652-8B81-7C1A2E2FD572}"/>
              </a:ext>
            </a:extLst>
          </p:cNvPr>
          <p:cNvSpPr/>
          <p:nvPr/>
        </p:nvSpPr>
        <p:spPr>
          <a:xfrm>
            <a:off x="914401" y="1386385"/>
            <a:ext cx="3911599" cy="4154984"/>
          </a:xfrm>
          <a:prstGeom prst="rect">
            <a:avLst/>
          </a:prstGeom>
        </p:spPr>
        <p:txBody>
          <a:bodyPr wrap="square">
            <a:spAutoFit/>
          </a:bodyPr>
          <a:lstStyle/>
          <a:p>
            <a:pPr marL="457200" indent="-457200">
              <a:buFont typeface="Wingdings" panose="05000000000000000000" pitchFamily="2" charset="2"/>
              <a:buChar char="Ø"/>
            </a:pPr>
            <a:r>
              <a:rPr lang="en-US" sz="3200" dirty="0"/>
              <a:t>Python Numbers</a:t>
            </a:r>
          </a:p>
          <a:p>
            <a:endParaRPr lang="en-US" sz="3200" dirty="0"/>
          </a:p>
          <a:p>
            <a:r>
              <a:rPr lang="en-US" sz="2000" dirty="0"/>
              <a:t>There are three numeric types in Python:</a:t>
            </a:r>
          </a:p>
          <a:p>
            <a:endParaRPr lang="en-US" sz="2000" dirty="0"/>
          </a:p>
          <a:p>
            <a:pPr marL="285750" indent="-285750">
              <a:buFont typeface="Arial" panose="020B0604020202020204" pitchFamily="34" charset="0"/>
              <a:buChar char="•"/>
            </a:pPr>
            <a:r>
              <a:rPr lang="en-US" sz="2000" dirty="0">
                <a:solidFill>
                  <a:srgbClr val="FF0000"/>
                </a:solidFill>
              </a:rPr>
              <a:t>int</a:t>
            </a:r>
          </a:p>
          <a:p>
            <a:pPr marL="285750" indent="-285750">
              <a:buFont typeface="Arial" panose="020B0604020202020204" pitchFamily="34" charset="0"/>
              <a:buChar char="•"/>
            </a:pPr>
            <a:r>
              <a:rPr lang="en-US" sz="2000" dirty="0">
                <a:solidFill>
                  <a:srgbClr val="FF0000"/>
                </a:solidFill>
              </a:rPr>
              <a:t>float</a:t>
            </a:r>
          </a:p>
          <a:p>
            <a:pPr marL="285750" indent="-285750">
              <a:buFont typeface="Arial" panose="020B0604020202020204" pitchFamily="34" charset="0"/>
              <a:buChar char="•"/>
            </a:pPr>
            <a:r>
              <a:rPr lang="en-US" sz="2000" dirty="0">
                <a:solidFill>
                  <a:srgbClr val="FF0000"/>
                </a:solidFill>
              </a:rPr>
              <a:t>Complex</a:t>
            </a:r>
          </a:p>
          <a:p>
            <a:endParaRPr lang="en-US" sz="2000" dirty="0"/>
          </a:p>
          <a:p>
            <a:r>
              <a:rPr lang="en-US" sz="2000" dirty="0"/>
              <a:t>Variables of numeric types are created when you assign a value to them:</a:t>
            </a:r>
          </a:p>
        </p:txBody>
      </p:sp>
      <p:pic>
        <p:nvPicPr>
          <p:cNvPr id="4" name="Picture 3">
            <a:extLst>
              <a:ext uri="{FF2B5EF4-FFF2-40B4-BE49-F238E27FC236}">
                <a16:creationId xmlns:a16="http://schemas.microsoft.com/office/drawing/2014/main" id="{741A41AF-5EB3-4B08-8FEE-B92E4AE168E5}"/>
              </a:ext>
            </a:extLst>
          </p:cNvPr>
          <p:cNvPicPr>
            <a:picLocks noChangeAspect="1"/>
          </p:cNvPicPr>
          <p:nvPr/>
        </p:nvPicPr>
        <p:blipFill>
          <a:blip r:embed="rId2"/>
          <a:stretch>
            <a:fillRect/>
          </a:stretch>
        </p:blipFill>
        <p:spPr>
          <a:xfrm>
            <a:off x="5960533" y="1927421"/>
            <a:ext cx="5164667" cy="3072911"/>
          </a:xfrm>
          <a:prstGeom prst="rect">
            <a:avLst/>
          </a:prstGeom>
        </p:spPr>
      </p:pic>
    </p:spTree>
    <p:extLst>
      <p:ext uri="{BB962C8B-B14F-4D97-AF65-F5344CB8AC3E}">
        <p14:creationId xmlns:p14="http://schemas.microsoft.com/office/powerpoint/2010/main" val="76476598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035775-EE2F-4C49-A381-0C677C37F1B4}"/>
              </a:ext>
            </a:extLst>
          </p:cNvPr>
          <p:cNvSpPr/>
          <p:nvPr/>
        </p:nvSpPr>
        <p:spPr>
          <a:xfrm>
            <a:off x="1026694" y="803247"/>
            <a:ext cx="6096000" cy="2123658"/>
          </a:xfrm>
          <a:prstGeom prst="rect">
            <a:avLst/>
          </a:prstGeom>
        </p:spPr>
        <p:txBody>
          <a:bodyPr>
            <a:spAutoFit/>
          </a:bodyPr>
          <a:lstStyle/>
          <a:p>
            <a:pPr marL="457200" indent="-457200">
              <a:buFont typeface="Wingdings" panose="05000000000000000000" pitchFamily="2" charset="2"/>
              <a:buChar char="Ø"/>
            </a:pPr>
            <a:r>
              <a:rPr lang="en-US" sz="3200" dirty="0"/>
              <a:t>Removing Array Elements</a:t>
            </a:r>
          </a:p>
          <a:p>
            <a:r>
              <a:rPr lang="en-US" sz="2000" dirty="0"/>
              <a:t>You can use the </a:t>
            </a:r>
            <a:r>
              <a:rPr lang="en-US" sz="2000" dirty="0">
                <a:solidFill>
                  <a:srgbClr val="FF0000"/>
                </a:solidFill>
              </a:rPr>
              <a:t>pop() </a:t>
            </a:r>
            <a:r>
              <a:rPr lang="en-US" sz="2000" dirty="0"/>
              <a:t>method to remove an element from the array.</a:t>
            </a:r>
          </a:p>
          <a:p>
            <a:endParaRPr lang="en-US" sz="2000" dirty="0"/>
          </a:p>
          <a:p>
            <a:r>
              <a:rPr lang="en-US" sz="2000" dirty="0"/>
              <a:t>Example</a:t>
            </a:r>
          </a:p>
          <a:p>
            <a:r>
              <a:rPr lang="en-US" sz="2000" dirty="0"/>
              <a:t>Delete the second element of the flowers array:</a:t>
            </a:r>
            <a:endParaRPr lang="en-PH" sz="2000" dirty="0"/>
          </a:p>
        </p:txBody>
      </p:sp>
      <p:pic>
        <p:nvPicPr>
          <p:cNvPr id="3" name="Picture 2">
            <a:extLst>
              <a:ext uri="{FF2B5EF4-FFF2-40B4-BE49-F238E27FC236}">
                <a16:creationId xmlns:a16="http://schemas.microsoft.com/office/drawing/2014/main" id="{95547A3D-F3BE-41D5-A2DB-B745BD7712E4}"/>
              </a:ext>
            </a:extLst>
          </p:cNvPr>
          <p:cNvPicPr>
            <a:picLocks noChangeAspect="1"/>
          </p:cNvPicPr>
          <p:nvPr/>
        </p:nvPicPr>
        <p:blipFill>
          <a:blip r:embed="rId2"/>
          <a:stretch>
            <a:fillRect/>
          </a:stretch>
        </p:blipFill>
        <p:spPr>
          <a:xfrm>
            <a:off x="6461476" y="1865076"/>
            <a:ext cx="4334861" cy="1696871"/>
          </a:xfrm>
          <a:prstGeom prst="rect">
            <a:avLst/>
          </a:prstGeom>
        </p:spPr>
      </p:pic>
      <p:sp>
        <p:nvSpPr>
          <p:cNvPr id="4" name="Rectangle 3">
            <a:extLst>
              <a:ext uri="{FF2B5EF4-FFF2-40B4-BE49-F238E27FC236}">
                <a16:creationId xmlns:a16="http://schemas.microsoft.com/office/drawing/2014/main" id="{7ADC7E2B-F471-47E7-8A3F-CFB26D03924C}"/>
              </a:ext>
            </a:extLst>
          </p:cNvPr>
          <p:cNvSpPr/>
          <p:nvPr/>
        </p:nvSpPr>
        <p:spPr>
          <a:xfrm>
            <a:off x="1026694" y="3763770"/>
            <a:ext cx="6096000" cy="1631216"/>
          </a:xfrm>
          <a:prstGeom prst="rect">
            <a:avLst/>
          </a:prstGeom>
        </p:spPr>
        <p:txBody>
          <a:bodyPr>
            <a:spAutoFit/>
          </a:bodyPr>
          <a:lstStyle/>
          <a:p>
            <a:r>
              <a:rPr lang="en-US" sz="2000" dirty="0"/>
              <a:t>You can also use the remove() method to remove an element from the array.</a:t>
            </a:r>
          </a:p>
          <a:p>
            <a:endParaRPr lang="en-US" sz="2000" dirty="0"/>
          </a:p>
          <a:p>
            <a:r>
              <a:rPr lang="en-US" sz="2000" dirty="0"/>
              <a:t>Example</a:t>
            </a:r>
          </a:p>
          <a:p>
            <a:r>
              <a:rPr lang="en-US" sz="2000" dirty="0"/>
              <a:t>Delete the element that has the value "Volvo":</a:t>
            </a:r>
            <a:endParaRPr lang="en-PH" dirty="0"/>
          </a:p>
        </p:txBody>
      </p:sp>
      <p:pic>
        <p:nvPicPr>
          <p:cNvPr id="5" name="Picture 4">
            <a:extLst>
              <a:ext uri="{FF2B5EF4-FFF2-40B4-BE49-F238E27FC236}">
                <a16:creationId xmlns:a16="http://schemas.microsoft.com/office/drawing/2014/main" id="{4280DB82-76EB-471D-8AB2-63D14024EA72}"/>
              </a:ext>
            </a:extLst>
          </p:cNvPr>
          <p:cNvPicPr>
            <a:picLocks noChangeAspect="1"/>
          </p:cNvPicPr>
          <p:nvPr/>
        </p:nvPicPr>
        <p:blipFill>
          <a:blip r:embed="rId3"/>
          <a:stretch>
            <a:fillRect/>
          </a:stretch>
        </p:blipFill>
        <p:spPr>
          <a:xfrm>
            <a:off x="6461476" y="4398812"/>
            <a:ext cx="4334860" cy="1381318"/>
          </a:xfrm>
          <a:prstGeom prst="rect">
            <a:avLst/>
          </a:prstGeom>
        </p:spPr>
      </p:pic>
      <p:sp>
        <p:nvSpPr>
          <p:cNvPr id="6" name="Rectangle 5">
            <a:extLst>
              <a:ext uri="{FF2B5EF4-FFF2-40B4-BE49-F238E27FC236}">
                <a16:creationId xmlns:a16="http://schemas.microsoft.com/office/drawing/2014/main" id="{FA9BE93E-AF45-40F8-B9E6-A05810885319}"/>
              </a:ext>
            </a:extLst>
          </p:cNvPr>
          <p:cNvSpPr/>
          <p:nvPr/>
        </p:nvSpPr>
        <p:spPr>
          <a:xfrm>
            <a:off x="1026694" y="6054753"/>
            <a:ext cx="9641306" cy="369332"/>
          </a:xfrm>
          <a:prstGeom prst="rect">
            <a:avLst/>
          </a:prstGeom>
        </p:spPr>
        <p:txBody>
          <a:bodyPr wrap="square">
            <a:spAutoFit/>
          </a:bodyPr>
          <a:lstStyle/>
          <a:p>
            <a:r>
              <a:rPr lang="en-US" dirty="0">
                <a:highlight>
                  <a:srgbClr val="808080"/>
                </a:highlight>
              </a:rPr>
              <a:t>Note: The list's </a:t>
            </a:r>
            <a:r>
              <a:rPr lang="en-US" dirty="0">
                <a:solidFill>
                  <a:srgbClr val="FF0000"/>
                </a:solidFill>
                <a:highlight>
                  <a:srgbClr val="808080"/>
                </a:highlight>
              </a:rPr>
              <a:t>remove() </a:t>
            </a:r>
            <a:r>
              <a:rPr lang="en-US" dirty="0">
                <a:highlight>
                  <a:srgbClr val="808080"/>
                </a:highlight>
              </a:rPr>
              <a:t>method only removes the first occurrence of the specified value.</a:t>
            </a:r>
            <a:endParaRPr lang="en-PH" dirty="0">
              <a:highlight>
                <a:srgbClr val="808080"/>
              </a:highlight>
            </a:endParaRPr>
          </a:p>
        </p:txBody>
      </p:sp>
    </p:spTree>
    <p:extLst>
      <p:ext uri="{BB962C8B-B14F-4D97-AF65-F5344CB8AC3E}">
        <p14:creationId xmlns:p14="http://schemas.microsoft.com/office/powerpoint/2010/main" val="144254682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05C89-D189-4938-AA60-0CD9ED999259}"/>
              </a:ext>
            </a:extLst>
          </p:cNvPr>
          <p:cNvSpPr/>
          <p:nvPr/>
        </p:nvSpPr>
        <p:spPr>
          <a:xfrm>
            <a:off x="955729" y="782074"/>
            <a:ext cx="2066440" cy="3785652"/>
          </a:xfrm>
          <a:prstGeom prst="rect">
            <a:avLst/>
          </a:prstGeom>
        </p:spPr>
        <p:txBody>
          <a:bodyPr wrap="square">
            <a:spAutoFit/>
          </a:bodyPr>
          <a:lstStyle/>
          <a:p>
            <a:pPr marL="285750" indent="-285750">
              <a:buFont typeface="Wingdings" panose="05000000000000000000" pitchFamily="2" charset="2"/>
              <a:buChar char="Ø"/>
            </a:pPr>
            <a:r>
              <a:rPr lang="en-US" sz="3200" dirty="0"/>
              <a:t>Array Methods</a:t>
            </a:r>
          </a:p>
          <a:p>
            <a:pPr marL="285750" indent="-285750">
              <a:buFont typeface="Wingdings" panose="05000000000000000000" pitchFamily="2" charset="2"/>
              <a:buChar char="Ø"/>
            </a:pPr>
            <a:endParaRPr lang="en-US" sz="3200" dirty="0"/>
          </a:p>
          <a:p>
            <a:r>
              <a:rPr lang="en-US" sz="2400" dirty="0"/>
              <a:t>Python has a set of built-in methods that you can use on lists/arrays.</a:t>
            </a:r>
            <a:endParaRPr lang="en-PH" sz="2400" dirty="0"/>
          </a:p>
        </p:txBody>
      </p:sp>
      <p:pic>
        <p:nvPicPr>
          <p:cNvPr id="3" name="Picture 2">
            <a:extLst>
              <a:ext uri="{FF2B5EF4-FFF2-40B4-BE49-F238E27FC236}">
                <a16:creationId xmlns:a16="http://schemas.microsoft.com/office/drawing/2014/main" id="{D645EA85-AD45-4183-856F-3B1E89AA2BD3}"/>
              </a:ext>
            </a:extLst>
          </p:cNvPr>
          <p:cNvPicPr>
            <a:picLocks noChangeAspect="1"/>
          </p:cNvPicPr>
          <p:nvPr/>
        </p:nvPicPr>
        <p:blipFill>
          <a:blip r:embed="rId2"/>
          <a:stretch>
            <a:fillRect/>
          </a:stretch>
        </p:blipFill>
        <p:spPr>
          <a:xfrm>
            <a:off x="3209826" y="782074"/>
            <a:ext cx="8345065" cy="4534533"/>
          </a:xfrm>
          <a:prstGeom prst="rect">
            <a:avLst/>
          </a:prstGeom>
        </p:spPr>
      </p:pic>
      <p:sp>
        <p:nvSpPr>
          <p:cNvPr id="4" name="Rectangle 3">
            <a:extLst>
              <a:ext uri="{FF2B5EF4-FFF2-40B4-BE49-F238E27FC236}">
                <a16:creationId xmlns:a16="http://schemas.microsoft.com/office/drawing/2014/main" id="{47A94DCD-38BC-40E0-9001-5491E1DBD9B7}"/>
              </a:ext>
            </a:extLst>
          </p:cNvPr>
          <p:cNvSpPr/>
          <p:nvPr/>
        </p:nvSpPr>
        <p:spPr>
          <a:xfrm>
            <a:off x="933386" y="5938789"/>
            <a:ext cx="10621505" cy="400110"/>
          </a:xfrm>
          <a:prstGeom prst="rect">
            <a:avLst/>
          </a:prstGeom>
        </p:spPr>
        <p:txBody>
          <a:bodyPr wrap="square">
            <a:spAutoFit/>
          </a:bodyPr>
          <a:lstStyle/>
          <a:p>
            <a:r>
              <a:rPr lang="en-US" sz="2000" dirty="0">
                <a:highlight>
                  <a:srgbClr val="808080"/>
                </a:highlight>
              </a:rPr>
              <a:t>Note: Python does not have built-in support for Arrays, but Python Lists can be used instead.</a:t>
            </a:r>
            <a:endParaRPr lang="en-PH" sz="2000" dirty="0">
              <a:highlight>
                <a:srgbClr val="808080"/>
              </a:highlight>
            </a:endParaRPr>
          </a:p>
        </p:txBody>
      </p:sp>
    </p:spTree>
    <p:extLst>
      <p:ext uri="{BB962C8B-B14F-4D97-AF65-F5344CB8AC3E}">
        <p14:creationId xmlns:p14="http://schemas.microsoft.com/office/powerpoint/2010/main" val="199949195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B7F22-3625-41A3-823E-3C03039A8E1E}"/>
              </a:ext>
            </a:extLst>
          </p:cNvPr>
          <p:cNvSpPr txBox="1"/>
          <p:nvPr/>
        </p:nvSpPr>
        <p:spPr>
          <a:xfrm>
            <a:off x="3958203" y="3013501"/>
            <a:ext cx="4275594" cy="830997"/>
          </a:xfrm>
          <a:prstGeom prst="rect">
            <a:avLst/>
          </a:prstGeom>
          <a:noFill/>
        </p:spPr>
        <p:txBody>
          <a:bodyPr wrap="none" rtlCol="0">
            <a:spAutoFit/>
          </a:bodyPr>
          <a:lstStyle/>
          <a:p>
            <a:r>
              <a:rPr lang="en-US" sz="2400" dirty="0"/>
              <a:t>MY JOURNAL TO PYTHON</a:t>
            </a:r>
          </a:p>
          <a:p>
            <a:pPr algn="ctr"/>
            <a:r>
              <a:rPr lang="en-US" sz="2400" dirty="0"/>
              <a:t>-END-</a:t>
            </a:r>
            <a:endParaRPr lang="en-PH" sz="2400" dirty="0"/>
          </a:p>
        </p:txBody>
      </p:sp>
    </p:spTree>
    <p:extLst>
      <p:ext uri="{BB962C8B-B14F-4D97-AF65-F5344CB8AC3E}">
        <p14:creationId xmlns:p14="http://schemas.microsoft.com/office/powerpoint/2010/main" val="169372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6CC76F-86C0-4E78-80A8-5A028FFB4037}"/>
              </a:ext>
            </a:extLst>
          </p:cNvPr>
          <p:cNvPicPr>
            <a:picLocks noChangeAspect="1"/>
          </p:cNvPicPr>
          <p:nvPr/>
        </p:nvPicPr>
        <p:blipFill>
          <a:blip r:embed="rId2"/>
          <a:stretch>
            <a:fillRect/>
          </a:stretch>
        </p:blipFill>
        <p:spPr>
          <a:xfrm>
            <a:off x="4348279" y="2591984"/>
            <a:ext cx="1686160" cy="2191056"/>
          </a:xfrm>
          <a:prstGeom prst="rect">
            <a:avLst/>
          </a:prstGeom>
        </p:spPr>
      </p:pic>
      <p:pic>
        <p:nvPicPr>
          <p:cNvPr id="8" name="Picture 7">
            <a:extLst>
              <a:ext uri="{FF2B5EF4-FFF2-40B4-BE49-F238E27FC236}">
                <a16:creationId xmlns:a16="http://schemas.microsoft.com/office/drawing/2014/main" id="{EBA20CA1-E2BC-4372-8136-91971EB57BD5}"/>
              </a:ext>
            </a:extLst>
          </p:cNvPr>
          <p:cNvPicPr>
            <a:picLocks noChangeAspect="1"/>
          </p:cNvPicPr>
          <p:nvPr/>
        </p:nvPicPr>
        <p:blipFill>
          <a:blip r:embed="rId3"/>
          <a:stretch>
            <a:fillRect/>
          </a:stretch>
        </p:blipFill>
        <p:spPr>
          <a:xfrm>
            <a:off x="5222083" y="4451784"/>
            <a:ext cx="1743317" cy="1868515"/>
          </a:xfrm>
          <a:prstGeom prst="rect">
            <a:avLst/>
          </a:prstGeom>
        </p:spPr>
      </p:pic>
      <p:sp>
        <p:nvSpPr>
          <p:cNvPr id="2" name="Rectangle 1">
            <a:extLst>
              <a:ext uri="{FF2B5EF4-FFF2-40B4-BE49-F238E27FC236}">
                <a16:creationId xmlns:a16="http://schemas.microsoft.com/office/drawing/2014/main" id="{E2DA2BF7-B80A-410B-A267-045A008559A6}"/>
              </a:ext>
            </a:extLst>
          </p:cNvPr>
          <p:cNvSpPr/>
          <p:nvPr/>
        </p:nvSpPr>
        <p:spPr>
          <a:xfrm>
            <a:off x="1174277" y="840112"/>
            <a:ext cx="2319867" cy="2277547"/>
          </a:xfrm>
          <a:prstGeom prst="rect">
            <a:avLst/>
          </a:prstGeom>
        </p:spPr>
        <p:txBody>
          <a:bodyPr wrap="square">
            <a:spAutoFit/>
          </a:bodyPr>
          <a:lstStyle/>
          <a:p>
            <a:r>
              <a:rPr lang="en-US" sz="2800" b="1" dirty="0">
                <a:solidFill>
                  <a:srgbClr val="FF0000"/>
                </a:solidFill>
              </a:rPr>
              <a:t>Int</a:t>
            </a:r>
          </a:p>
          <a:p>
            <a:endParaRPr lang="en-US" sz="2400" b="1" dirty="0"/>
          </a:p>
          <a:p>
            <a:r>
              <a:rPr lang="en-US" dirty="0"/>
              <a:t>Int, or integer, is a whole number, positive or negative, without decimals, of unlimited length.</a:t>
            </a:r>
            <a:endParaRPr lang="en-PH" dirty="0"/>
          </a:p>
        </p:txBody>
      </p:sp>
      <p:sp>
        <p:nvSpPr>
          <p:cNvPr id="3" name="Rectangle 2">
            <a:extLst>
              <a:ext uri="{FF2B5EF4-FFF2-40B4-BE49-F238E27FC236}">
                <a16:creationId xmlns:a16="http://schemas.microsoft.com/office/drawing/2014/main" id="{76E4B117-82D4-4583-9262-6C33107A5AC4}"/>
              </a:ext>
            </a:extLst>
          </p:cNvPr>
          <p:cNvSpPr/>
          <p:nvPr/>
        </p:nvSpPr>
        <p:spPr>
          <a:xfrm>
            <a:off x="4156486" y="840112"/>
            <a:ext cx="3879027" cy="1723549"/>
          </a:xfrm>
          <a:prstGeom prst="rect">
            <a:avLst/>
          </a:prstGeom>
        </p:spPr>
        <p:txBody>
          <a:bodyPr wrap="square">
            <a:spAutoFit/>
          </a:bodyPr>
          <a:lstStyle/>
          <a:p>
            <a:r>
              <a:rPr lang="en-US" sz="2800" dirty="0">
                <a:solidFill>
                  <a:srgbClr val="FF0000"/>
                </a:solidFill>
              </a:rPr>
              <a:t>Float</a:t>
            </a:r>
          </a:p>
          <a:p>
            <a:endParaRPr lang="en-US" sz="2400" dirty="0"/>
          </a:p>
          <a:p>
            <a:r>
              <a:rPr lang="en-US" dirty="0"/>
              <a:t>Float, or "floating point number" is a number, positive or negative, containing one or more decimals.</a:t>
            </a:r>
            <a:endParaRPr lang="en-PH" dirty="0"/>
          </a:p>
        </p:txBody>
      </p:sp>
      <p:sp>
        <p:nvSpPr>
          <p:cNvPr id="4" name="Rectangle 3">
            <a:extLst>
              <a:ext uri="{FF2B5EF4-FFF2-40B4-BE49-F238E27FC236}">
                <a16:creationId xmlns:a16="http://schemas.microsoft.com/office/drawing/2014/main" id="{48A2D7DD-C1F2-4856-BA28-28E982F89CAD}"/>
              </a:ext>
            </a:extLst>
          </p:cNvPr>
          <p:cNvSpPr/>
          <p:nvPr/>
        </p:nvSpPr>
        <p:spPr>
          <a:xfrm>
            <a:off x="8305800" y="840113"/>
            <a:ext cx="2590800" cy="1723549"/>
          </a:xfrm>
          <a:prstGeom prst="rect">
            <a:avLst/>
          </a:prstGeom>
        </p:spPr>
        <p:txBody>
          <a:bodyPr wrap="square">
            <a:spAutoFit/>
          </a:bodyPr>
          <a:lstStyle/>
          <a:p>
            <a:r>
              <a:rPr lang="en-US" sz="2800" dirty="0">
                <a:solidFill>
                  <a:srgbClr val="FF0000"/>
                </a:solidFill>
              </a:rPr>
              <a:t>Complex</a:t>
            </a:r>
          </a:p>
          <a:p>
            <a:endParaRPr lang="en-US" sz="2400" dirty="0"/>
          </a:p>
          <a:p>
            <a:r>
              <a:rPr lang="en-US" dirty="0"/>
              <a:t>Complex numbers are written with a "j" as the imaginary part:</a:t>
            </a:r>
            <a:endParaRPr lang="en-PH" dirty="0"/>
          </a:p>
        </p:txBody>
      </p:sp>
      <p:pic>
        <p:nvPicPr>
          <p:cNvPr id="5" name="Picture 4">
            <a:extLst>
              <a:ext uri="{FF2B5EF4-FFF2-40B4-BE49-F238E27FC236}">
                <a16:creationId xmlns:a16="http://schemas.microsoft.com/office/drawing/2014/main" id="{65F6BCA8-4BD5-4EF0-B26D-23572F5439AD}"/>
              </a:ext>
            </a:extLst>
          </p:cNvPr>
          <p:cNvPicPr>
            <a:picLocks noChangeAspect="1"/>
          </p:cNvPicPr>
          <p:nvPr/>
        </p:nvPicPr>
        <p:blipFill>
          <a:blip r:embed="rId4"/>
          <a:stretch>
            <a:fillRect/>
          </a:stretch>
        </p:blipFill>
        <p:spPr>
          <a:xfrm>
            <a:off x="1504759" y="3515028"/>
            <a:ext cx="1562318" cy="2019582"/>
          </a:xfrm>
          <a:prstGeom prst="rect">
            <a:avLst/>
          </a:prstGeom>
        </p:spPr>
      </p:pic>
      <p:sp>
        <p:nvSpPr>
          <p:cNvPr id="7" name="Rectangle 6">
            <a:extLst>
              <a:ext uri="{FF2B5EF4-FFF2-40B4-BE49-F238E27FC236}">
                <a16:creationId xmlns:a16="http://schemas.microsoft.com/office/drawing/2014/main" id="{AA50ACF4-6E32-4637-803D-F0D1F98B3CAE}"/>
              </a:ext>
            </a:extLst>
          </p:cNvPr>
          <p:cNvSpPr/>
          <p:nvPr/>
        </p:nvSpPr>
        <p:spPr>
          <a:xfrm>
            <a:off x="6664197" y="2910276"/>
            <a:ext cx="1276910" cy="2062103"/>
          </a:xfrm>
          <a:prstGeom prst="rect">
            <a:avLst/>
          </a:prstGeom>
        </p:spPr>
        <p:txBody>
          <a:bodyPr wrap="square">
            <a:spAutoFit/>
          </a:bodyPr>
          <a:lstStyle/>
          <a:p>
            <a:r>
              <a:rPr lang="en-US" sz="1600" dirty="0">
                <a:solidFill>
                  <a:schemeClr val="tx1">
                    <a:lumMod val="75000"/>
                  </a:schemeClr>
                </a:solidFill>
              </a:rPr>
              <a:t>Float can also be scientific numbers with an "e" to indicate the power of 10.</a:t>
            </a:r>
            <a:endParaRPr lang="en-PH" sz="1600" dirty="0">
              <a:solidFill>
                <a:schemeClr val="tx1">
                  <a:lumMod val="75000"/>
                </a:schemeClr>
              </a:solidFill>
            </a:endParaRPr>
          </a:p>
        </p:txBody>
      </p:sp>
      <p:pic>
        <p:nvPicPr>
          <p:cNvPr id="9" name="Picture 8">
            <a:extLst>
              <a:ext uri="{FF2B5EF4-FFF2-40B4-BE49-F238E27FC236}">
                <a16:creationId xmlns:a16="http://schemas.microsoft.com/office/drawing/2014/main" id="{5B50C26D-C2E2-48AD-B105-3E8F90BF45EA}"/>
              </a:ext>
            </a:extLst>
          </p:cNvPr>
          <p:cNvPicPr>
            <a:picLocks noChangeAspect="1"/>
          </p:cNvPicPr>
          <p:nvPr/>
        </p:nvPicPr>
        <p:blipFill>
          <a:blip r:embed="rId5"/>
          <a:stretch>
            <a:fillRect/>
          </a:stretch>
        </p:blipFill>
        <p:spPr>
          <a:xfrm>
            <a:off x="8733917" y="2783419"/>
            <a:ext cx="1743318" cy="1971950"/>
          </a:xfrm>
          <a:prstGeom prst="rect">
            <a:avLst/>
          </a:prstGeom>
        </p:spPr>
      </p:pic>
      <p:sp>
        <p:nvSpPr>
          <p:cNvPr id="10" name="Rectangle 9">
            <a:extLst>
              <a:ext uri="{FF2B5EF4-FFF2-40B4-BE49-F238E27FC236}">
                <a16:creationId xmlns:a16="http://schemas.microsoft.com/office/drawing/2014/main" id="{1B0C25E4-D5F0-4F37-92A1-27A279CB4D72}"/>
              </a:ext>
            </a:extLst>
          </p:cNvPr>
          <p:cNvSpPr/>
          <p:nvPr/>
        </p:nvSpPr>
        <p:spPr>
          <a:xfrm>
            <a:off x="1049867" y="558800"/>
            <a:ext cx="9967856" cy="586962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2" name="Straight Connector 11">
            <a:extLst>
              <a:ext uri="{FF2B5EF4-FFF2-40B4-BE49-F238E27FC236}">
                <a16:creationId xmlns:a16="http://schemas.microsoft.com/office/drawing/2014/main" id="{F5919913-1237-43D0-9AA7-DEEA37EB9ECB}"/>
              </a:ext>
            </a:extLst>
          </p:cNvPr>
          <p:cNvCxnSpPr/>
          <p:nvPr/>
        </p:nvCxnSpPr>
        <p:spPr>
          <a:xfrm>
            <a:off x="3494144" y="558800"/>
            <a:ext cx="0" cy="586962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160478-DA4E-46E8-9A63-D4B79988F95F}"/>
              </a:ext>
            </a:extLst>
          </p:cNvPr>
          <p:cNvCxnSpPr/>
          <p:nvPr/>
        </p:nvCxnSpPr>
        <p:spPr>
          <a:xfrm>
            <a:off x="8035513" y="558800"/>
            <a:ext cx="0" cy="586962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5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1832A3-A171-480C-9B11-0E2B256273CE}"/>
              </a:ext>
            </a:extLst>
          </p:cNvPr>
          <p:cNvSpPr/>
          <p:nvPr/>
        </p:nvSpPr>
        <p:spPr>
          <a:xfrm>
            <a:off x="643464" y="689171"/>
            <a:ext cx="10989735" cy="1723549"/>
          </a:xfrm>
          <a:prstGeom prst="rect">
            <a:avLst/>
          </a:prstGeom>
        </p:spPr>
        <p:txBody>
          <a:bodyPr wrap="square">
            <a:spAutoFit/>
          </a:bodyPr>
          <a:lstStyle/>
          <a:p>
            <a:pPr marL="457200" indent="-457200">
              <a:buFont typeface="Wingdings" panose="05000000000000000000" pitchFamily="2" charset="2"/>
              <a:buChar char="Ø"/>
            </a:pPr>
            <a:r>
              <a:rPr lang="en-US" sz="3200" dirty="0"/>
              <a:t>Type Conversion</a:t>
            </a:r>
          </a:p>
          <a:p>
            <a:r>
              <a:rPr lang="en-US" sz="2000" dirty="0"/>
              <a:t>       You can convert from one type to another with the int(), float(), and complex() methods:</a:t>
            </a:r>
          </a:p>
          <a:p>
            <a:endParaRPr lang="en-US" dirty="0"/>
          </a:p>
          <a:p>
            <a:r>
              <a:rPr lang="en-US" dirty="0"/>
              <a:t>Example</a:t>
            </a:r>
          </a:p>
          <a:p>
            <a:r>
              <a:rPr lang="en-US" dirty="0"/>
              <a:t>Convert from one type to another:</a:t>
            </a:r>
            <a:endParaRPr lang="en-PH" dirty="0"/>
          </a:p>
        </p:txBody>
      </p:sp>
      <p:sp>
        <p:nvSpPr>
          <p:cNvPr id="4" name="Rectangle 3">
            <a:extLst>
              <a:ext uri="{FF2B5EF4-FFF2-40B4-BE49-F238E27FC236}">
                <a16:creationId xmlns:a16="http://schemas.microsoft.com/office/drawing/2014/main" id="{6036793E-3D74-4BE2-AB5D-B7527298885B}"/>
              </a:ext>
            </a:extLst>
          </p:cNvPr>
          <p:cNvSpPr/>
          <p:nvPr/>
        </p:nvSpPr>
        <p:spPr>
          <a:xfrm>
            <a:off x="5537199" y="2485514"/>
            <a:ext cx="6096000" cy="646331"/>
          </a:xfrm>
          <a:prstGeom prst="rect">
            <a:avLst/>
          </a:prstGeom>
        </p:spPr>
        <p:txBody>
          <a:bodyPr>
            <a:spAutoFit/>
          </a:bodyPr>
          <a:lstStyle/>
          <a:p>
            <a:r>
              <a:rPr lang="en-US" dirty="0">
                <a:highlight>
                  <a:srgbClr val="800000"/>
                </a:highlight>
              </a:rPr>
              <a:t>Note: You cannot convert complex numbers into another number type</a:t>
            </a:r>
            <a:endParaRPr lang="en-PH" dirty="0">
              <a:highlight>
                <a:srgbClr val="800000"/>
              </a:highlight>
            </a:endParaRPr>
          </a:p>
        </p:txBody>
      </p:sp>
      <p:sp>
        <p:nvSpPr>
          <p:cNvPr id="5" name="Rectangle 4">
            <a:extLst>
              <a:ext uri="{FF2B5EF4-FFF2-40B4-BE49-F238E27FC236}">
                <a16:creationId xmlns:a16="http://schemas.microsoft.com/office/drawing/2014/main" id="{183DD9F5-2E3E-4032-A8AE-90DD333E2AFB}"/>
              </a:ext>
            </a:extLst>
          </p:cNvPr>
          <p:cNvSpPr/>
          <p:nvPr/>
        </p:nvSpPr>
        <p:spPr>
          <a:xfrm>
            <a:off x="5452536" y="4186928"/>
            <a:ext cx="6096000" cy="1815882"/>
          </a:xfrm>
          <a:prstGeom prst="rect">
            <a:avLst/>
          </a:prstGeom>
        </p:spPr>
        <p:txBody>
          <a:bodyPr>
            <a:spAutoFit/>
          </a:bodyPr>
          <a:lstStyle/>
          <a:p>
            <a:pPr marL="457200" indent="-457200">
              <a:buFont typeface="Wingdings" panose="05000000000000000000" pitchFamily="2" charset="2"/>
              <a:buChar char="Ø"/>
            </a:pPr>
            <a:r>
              <a:rPr lang="en-US" sz="3200" dirty="0"/>
              <a:t>Random Number</a:t>
            </a:r>
          </a:p>
          <a:p>
            <a:r>
              <a:rPr lang="en-US" sz="2000" dirty="0"/>
              <a:t>Python does not have a random() function to make a random number, but Python has a built-in module called random that can be used to make random numbers.</a:t>
            </a:r>
          </a:p>
        </p:txBody>
      </p:sp>
      <p:pic>
        <p:nvPicPr>
          <p:cNvPr id="6" name="Picture 5">
            <a:extLst>
              <a:ext uri="{FF2B5EF4-FFF2-40B4-BE49-F238E27FC236}">
                <a16:creationId xmlns:a16="http://schemas.microsoft.com/office/drawing/2014/main" id="{492C7CF2-C45E-4F3B-BEB5-C276A9F64C86}"/>
              </a:ext>
            </a:extLst>
          </p:cNvPr>
          <p:cNvPicPr>
            <a:picLocks noChangeAspect="1"/>
          </p:cNvPicPr>
          <p:nvPr/>
        </p:nvPicPr>
        <p:blipFill>
          <a:blip r:embed="rId2"/>
          <a:stretch>
            <a:fillRect/>
          </a:stretch>
        </p:blipFill>
        <p:spPr>
          <a:xfrm>
            <a:off x="768690" y="2540000"/>
            <a:ext cx="3667843" cy="4064000"/>
          </a:xfrm>
          <a:prstGeom prst="rect">
            <a:avLst/>
          </a:prstGeom>
        </p:spPr>
      </p:pic>
      <p:sp>
        <p:nvSpPr>
          <p:cNvPr id="7" name="Arrow: Right 6">
            <a:extLst>
              <a:ext uri="{FF2B5EF4-FFF2-40B4-BE49-F238E27FC236}">
                <a16:creationId xmlns:a16="http://schemas.microsoft.com/office/drawing/2014/main" id="{1DD7C1FB-0AFF-4BC1-9424-20D1C0C89925}"/>
              </a:ext>
            </a:extLst>
          </p:cNvPr>
          <p:cNvSpPr/>
          <p:nvPr/>
        </p:nvSpPr>
        <p:spPr>
          <a:xfrm>
            <a:off x="4555067" y="2563108"/>
            <a:ext cx="897469" cy="491144"/>
          </a:xfrm>
          <a:prstGeom prst="rightArrow">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456078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83690A-C163-4959-B86B-37CC7C39E479}"/>
              </a:ext>
            </a:extLst>
          </p:cNvPr>
          <p:cNvSpPr/>
          <p:nvPr/>
        </p:nvSpPr>
        <p:spPr>
          <a:xfrm>
            <a:off x="3389169" y="2645818"/>
            <a:ext cx="5413661" cy="1015663"/>
          </a:xfrm>
          <a:prstGeom prst="rect">
            <a:avLst/>
          </a:prstGeom>
        </p:spPr>
        <p:txBody>
          <a:bodyPr wrap="none">
            <a:spAutoFit/>
          </a:bodyPr>
          <a:lstStyle/>
          <a:p>
            <a:r>
              <a:rPr lang="en-PH" sz="6000" b="1" dirty="0"/>
              <a:t>Python Casting</a:t>
            </a:r>
          </a:p>
        </p:txBody>
      </p:sp>
    </p:spTree>
    <p:extLst>
      <p:ext uri="{BB962C8B-B14F-4D97-AF65-F5344CB8AC3E}">
        <p14:creationId xmlns:p14="http://schemas.microsoft.com/office/powerpoint/2010/main" val="349080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48F5BE-A2F1-4EEE-98AD-EB7774A858E0}"/>
              </a:ext>
            </a:extLst>
          </p:cNvPr>
          <p:cNvSpPr/>
          <p:nvPr/>
        </p:nvSpPr>
        <p:spPr>
          <a:xfrm>
            <a:off x="1016616" y="1012954"/>
            <a:ext cx="10430933" cy="4832092"/>
          </a:xfrm>
          <a:prstGeom prst="rect">
            <a:avLst/>
          </a:prstGeom>
        </p:spPr>
        <p:txBody>
          <a:bodyPr wrap="square">
            <a:spAutoFit/>
          </a:bodyPr>
          <a:lstStyle/>
          <a:p>
            <a:pPr marL="457200" indent="-457200">
              <a:buFont typeface="Wingdings" panose="05000000000000000000" pitchFamily="2" charset="2"/>
              <a:buChar char="Ø"/>
            </a:pPr>
            <a:r>
              <a:rPr lang="en-US" sz="2800" dirty="0"/>
              <a:t>Specify a Variable Type</a:t>
            </a:r>
          </a:p>
          <a:p>
            <a:r>
              <a:rPr lang="en-US" sz="2000" dirty="0"/>
              <a:t>There may be times when you want to specify a type on to a variable. This can be done with casting. Python is an object-orientated language, and as such it uses classes to define data types, including its primitive types.</a:t>
            </a:r>
          </a:p>
          <a:p>
            <a:endParaRPr lang="en-US" sz="2000" dirty="0"/>
          </a:p>
          <a:p>
            <a:r>
              <a:rPr lang="en-US" sz="2000" dirty="0"/>
              <a:t>Casting in python is therefore done using constructor functions:</a:t>
            </a:r>
          </a:p>
          <a:p>
            <a:endParaRPr lang="en-US" sz="2000" dirty="0"/>
          </a:p>
          <a:p>
            <a:pPr marL="342900" indent="-342900">
              <a:buFont typeface="Arial" panose="020B0604020202020204" pitchFamily="34" charset="0"/>
              <a:buChar char="•"/>
            </a:pPr>
            <a:r>
              <a:rPr lang="en-US" sz="2000" dirty="0">
                <a:solidFill>
                  <a:srgbClr val="C00000"/>
                </a:solidFill>
              </a:rPr>
              <a:t>int() </a:t>
            </a:r>
            <a:r>
              <a:rPr lang="en-US" sz="2000" dirty="0"/>
              <a:t>- constructs an integer number from an integer literal, a float literal (by removing all decimals), or a string literal (providing the string represents a whole number)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C00000"/>
                </a:solidFill>
              </a:rPr>
              <a:t>float() </a:t>
            </a:r>
            <a:r>
              <a:rPr lang="en-US" sz="2000" dirty="0"/>
              <a:t>- constructs a float number from an integer literal, a float literal or a string literal (providing the string represents a float or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C00000"/>
                </a:solidFill>
              </a:rPr>
              <a:t>str() </a:t>
            </a:r>
            <a:r>
              <a:rPr lang="en-US" sz="2000" dirty="0"/>
              <a:t>- constructs a string from a wide variety of data types, including strings, integer literals and float literals</a:t>
            </a:r>
            <a:endParaRPr lang="en-PH" sz="2000" dirty="0"/>
          </a:p>
        </p:txBody>
      </p:sp>
    </p:spTree>
    <p:extLst>
      <p:ext uri="{BB962C8B-B14F-4D97-AF65-F5344CB8AC3E}">
        <p14:creationId xmlns:p14="http://schemas.microsoft.com/office/powerpoint/2010/main" val="3734484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BF327-B25E-4480-833B-B006C39A7E2C}"/>
              </a:ext>
            </a:extLst>
          </p:cNvPr>
          <p:cNvSpPr/>
          <p:nvPr/>
        </p:nvSpPr>
        <p:spPr>
          <a:xfrm>
            <a:off x="859381" y="670467"/>
            <a:ext cx="2060179" cy="646331"/>
          </a:xfrm>
          <a:prstGeom prst="rect">
            <a:avLst/>
          </a:prstGeom>
        </p:spPr>
        <p:txBody>
          <a:bodyPr wrap="none">
            <a:spAutoFit/>
          </a:bodyPr>
          <a:lstStyle/>
          <a:p>
            <a:r>
              <a:rPr lang="en-PH" sz="3600" dirty="0"/>
              <a:t>Example:</a:t>
            </a:r>
          </a:p>
        </p:txBody>
      </p:sp>
      <p:pic>
        <p:nvPicPr>
          <p:cNvPr id="3" name="Picture 2">
            <a:extLst>
              <a:ext uri="{FF2B5EF4-FFF2-40B4-BE49-F238E27FC236}">
                <a16:creationId xmlns:a16="http://schemas.microsoft.com/office/drawing/2014/main" id="{21970814-56DD-4E0E-8671-066AAD551799}"/>
              </a:ext>
            </a:extLst>
          </p:cNvPr>
          <p:cNvPicPr>
            <a:picLocks noChangeAspect="1"/>
          </p:cNvPicPr>
          <p:nvPr/>
        </p:nvPicPr>
        <p:blipFill>
          <a:blip r:embed="rId2"/>
          <a:stretch>
            <a:fillRect/>
          </a:stretch>
        </p:blipFill>
        <p:spPr>
          <a:xfrm>
            <a:off x="859381" y="2258169"/>
            <a:ext cx="2486372" cy="3355539"/>
          </a:xfrm>
          <a:prstGeom prst="rect">
            <a:avLst/>
          </a:prstGeom>
        </p:spPr>
      </p:pic>
      <p:pic>
        <p:nvPicPr>
          <p:cNvPr id="4" name="Picture 3">
            <a:extLst>
              <a:ext uri="{FF2B5EF4-FFF2-40B4-BE49-F238E27FC236}">
                <a16:creationId xmlns:a16="http://schemas.microsoft.com/office/drawing/2014/main" id="{51C7609D-D2BC-4D2D-A770-C3AB34546DF5}"/>
              </a:ext>
            </a:extLst>
          </p:cNvPr>
          <p:cNvPicPr>
            <a:picLocks noChangeAspect="1"/>
          </p:cNvPicPr>
          <p:nvPr/>
        </p:nvPicPr>
        <p:blipFill>
          <a:blip r:embed="rId3"/>
          <a:stretch>
            <a:fillRect/>
          </a:stretch>
        </p:blipFill>
        <p:spPr>
          <a:xfrm>
            <a:off x="4388848" y="1854936"/>
            <a:ext cx="3414304" cy="4195870"/>
          </a:xfrm>
          <a:prstGeom prst="rect">
            <a:avLst/>
          </a:prstGeom>
        </p:spPr>
      </p:pic>
      <p:pic>
        <p:nvPicPr>
          <p:cNvPr id="5" name="Picture 4">
            <a:extLst>
              <a:ext uri="{FF2B5EF4-FFF2-40B4-BE49-F238E27FC236}">
                <a16:creationId xmlns:a16="http://schemas.microsoft.com/office/drawing/2014/main" id="{12F3B7F0-B89B-4A93-BBF8-648AC8E189FD}"/>
              </a:ext>
            </a:extLst>
          </p:cNvPr>
          <p:cNvPicPr>
            <a:picLocks noChangeAspect="1"/>
          </p:cNvPicPr>
          <p:nvPr/>
        </p:nvPicPr>
        <p:blipFill>
          <a:blip r:embed="rId4"/>
          <a:stretch>
            <a:fillRect/>
          </a:stretch>
        </p:blipFill>
        <p:spPr>
          <a:xfrm>
            <a:off x="8531878" y="2258169"/>
            <a:ext cx="2800741" cy="3355539"/>
          </a:xfrm>
          <a:prstGeom prst="rect">
            <a:avLst/>
          </a:prstGeom>
        </p:spPr>
      </p:pic>
    </p:spTree>
    <p:extLst>
      <p:ext uri="{BB962C8B-B14F-4D97-AF65-F5344CB8AC3E}">
        <p14:creationId xmlns:p14="http://schemas.microsoft.com/office/powerpoint/2010/main" val="326510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179DDE-E186-45CE-9C16-36406ACBA316}"/>
              </a:ext>
            </a:extLst>
          </p:cNvPr>
          <p:cNvSpPr/>
          <p:nvPr/>
        </p:nvSpPr>
        <p:spPr>
          <a:xfrm>
            <a:off x="3513401" y="2921168"/>
            <a:ext cx="5165197" cy="1015663"/>
          </a:xfrm>
          <a:prstGeom prst="rect">
            <a:avLst/>
          </a:prstGeom>
        </p:spPr>
        <p:txBody>
          <a:bodyPr wrap="none">
            <a:spAutoFit/>
          </a:bodyPr>
          <a:lstStyle/>
          <a:p>
            <a:r>
              <a:rPr lang="en-PH" sz="6000" b="1" dirty="0"/>
              <a:t>Python Strings</a:t>
            </a:r>
          </a:p>
        </p:txBody>
      </p:sp>
    </p:spTree>
    <p:extLst>
      <p:ext uri="{BB962C8B-B14F-4D97-AF65-F5344CB8AC3E}">
        <p14:creationId xmlns:p14="http://schemas.microsoft.com/office/powerpoint/2010/main" val="38064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3157CA-C472-4372-B4E1-1121C38CBBD9}"/>
              </a:ext>
            </a:extLst>
          </p:cNvPr>
          <p:cNvSpPr/>
          <p:nvPr/>
        </p:nvSpPr>
        <p:spPr>
          <a:xfrm>
            <a:off x="1527923" y="1081579"/>
            <a:ext cx="4634333" cy="2923877"/>
          </a:xfrm>
          <a:prstGeom prst="rect">
            <a:avLst/>
          </a:prstGeom>
        </p:spPr>
        <p:txBody>
          <a:bodyPr wrap="square">
            <a:spAutoFit/>
          </a:bodyPr>
          <a:lstStyle/>
          <a:p>
            <a:pPr marL="457200" indent="-457200">
              <a:buFont typeface="Wingdings" panose="05000000000000000000" pitchFamily="2" charset="2"/>
              <a:buChar char="Ø"/>
            </a:pPr>
            <a:r>
              <a:rPr lang="en-US" sz="2400" dirty="0"/>
              <a:t>Strings</a:t>
            </a:r>
          </a:p>
          <a:p>
            <a:r>
              <a:rPr lang="en-US" sz="2000" dirty="0"/>
              <a:t>Strings in python </a:t>
            </a:r>
            <a:r>
              <a:rPr lang="en-US" sz="2000" dirty="0">
                <a:solidFill>
                  <a:srgbClr val="C00000"/>
                </a:solidFill>
              </a:rPr>
              <a:t>are surrounded by either single quotation marks, or double quotation marks.</a:t>
            </a:r>
          </a:p>
          <a:p>
            <a:endParaRPr lang="en-US" sz="2000" dirty="0"/>
          </a:p>
          <a:p>
            <a:r>
              <a:rPr lang="en-US" sz="2000" dirty="0">
                <a:solidFill>
                  <a:srgbClr val="C00000"/>
                </a:solidFill>
              </a:rPr>
              <a:t>‘Mabuhay</a:t>
            </a:r>
            <a:r>
              <a:rPr lang="en-US" sz="2000" dirty="0"/>
              <a:t>' is the same as </a:t>
            </a:r>
            <a:r>
              <a:rPr lang="en-US" sz="2000" dirty="0">
                <a:solidFill>
                  <a:srgbClr val="C00000"/>
                </a:solidFill>
              </a:rPr>
              <a:t>“Mabuhay".</a:t>
            </a:r>
          </a:p>
          <a:p>
            <a:endParaRPr lang="en-US" sz="2000" dirty="0"/>
          </a:p>
          <a:p>
            <a:r>
              <a:rPr lang="en-US" sz="2000" dirty="0"/>
              <a:t>You can display a string literal with the print() function:</a:t>
            </a:r>
            <a:endParaRPr lang="en-PH" sz="2000" dirty="0"/>
          </a:p>
        </p:txBody>
      </p:sp>
      <p:pic>
        <p:nvPicPr>
          <p:cNvPr id="5" name="Picture 4">
            <a:extLst>
              <a:ext uri="{FF2B5EF4-FFF2-40B4-BE49-F238E27FC236}">
                <a16:creationId xmlns:a16="http://schemas.microsoft.com/office/drawing/2014/main" id="{37F5EB5E-94BA-4531-8411-11C7DD80E2E4}"/>
              </a:ext>
            </a:extLst>
          </p:cNvPr>
          <p:cNvPicPr>
            <a:picLocks noChangeAspect="1"/>
          </p:cNvPicPr>
          <p:nvPr/>
        </p:nvPicPr>
        <p:blipFill>
          <a:blip r:embed="rId2"/>
          <a:stretch>
            <a:fillRect/>
          </a:stretch>
        </p:blipFill>
        <p:spPr>
          <a:xfrm>
            <a:off x="1830025" y="5145349"/>
            <a:ext cx="4030131" cy="1124595"/>
          </a:xfrm>
          <a:prstGeom prst="rect">
            <a:avLst/>
          </a:prstGeom>
        </p:spPr>
      </p:pic>
      <p:cxnSp>
        <p:nvCxnSpPr>
          <p:cNvPr id="7" name="Straight Arrow Connector 6">
            <a:extLst>
              <a:ext uri="{FF2B5EF4-FFF2-40B4-BE49-F238E27FC236}">
                <a16:creationId xmlns:a16="http://schemas.microsoft.com/office/drawing/2014/main" id="{691B0259-7C76-44E3-9AF4-6953E4157ABB}"/>
              </a:ext>
            </a:extLst>
          </p:cNvPr>
          <p:cNvCxnSpPr>
            <a:cxnSpLocks/>
          </p:cNvCxnSpPr>
          <p:nvPr/>
        </p:nvCxnSpPr>
        <p:spPr>
          <a:xfrm>
            <a:off x="2186228" y="3167425"/>
            <a:ext cx="1658861" cy="2339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D85E7D-C701-4368-93E3-A66488600405}"/>
              </a:ext>
            </a:extLst>
          </p:cNvPr>
          <p:cNvCxnSpPr>
            <a:cxnSpLocks/>
          </p:cNvCxnSpPr>
          <p:nvPr/>
        </p:nvCxnSpPr>
        <p:spPr>
          <a:xfrm flipH="1">
            <a:off x="4669166" y="3077141"/>
            <a:ext cx="183457" cy="2068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5DDE79D-5B8E-4A72-8936-4460DFACBDB7}"/>
              </a:ext>
            </a:extLst>
          </p:cNvPr>
          <p:cNvSpPr/>
          <p:nvPr/>
        </p:nvSpPr>
        <p:spPr>
          <a:xfrm>
            <a:off x="7111997" y="1081579"/>
            <a:ext cx="3810001" cy="2062103"/>
          </a:xfrm>
          <a:prstGeom prst="rect">
            <a:avLst/>
          </a:prstGeom>
        </p:spPr>
        <p:txBody>
          <a:bodyPr wrap="square">
            <a:spAutoFit/>
          </a:bodyPr>
          <a:lstStyle/>
          <a:p>
            <a:pPr marL="285750" indent="-285750">
              <a:buFont typeface="Wingdings" panose="05000000000000000000" pitchFamily="2" charset="2"/>
              <a:buChar char="Ø"/>
            </a:pPr>
            <a:r>
              <a:rPr lang="en-US" sz="2400" dirty="0"/>
              <a:t>Assign String to a Variable</a:t>
            </a:r>
          </a:p>
          <a:p>
            <a:r>
              <a:rPr lang="en-US" sz="2000" dirty="0"/>
              <a:t>Assigning a string to a variable is </a:t>
            </a:r>
            <a:r>
              <a:rPr lang="en-US" sz="2000" dirty="0">
                <a:solidFill>
                  <a:srgbClr val="C00000"/>
                </a:solidFill>
              </a:rPr>
              <a:t>done with the variable name followed by an equal sign and the string:</a:t>
            </a:r>
          </a:p>
        </p:txBody>
      </p:sp>
      <p:pic>
        <p:nvPicPr>
          <p:cNvPr id="13" name="Picture 12">
            <a:extLst>
              <a:ext uri="{FF2B5EF4-FFF2-40B4-BE49-F238E27FC236}">
                <a16:creationId xmlns:a16="http://schemas.microsoft.com/office/drawing/2014/main" id="{19311DAE-7115-4E5C-AA0E-0A06C6EE0308}"/>
              </a:ext>
            </a:extLst>
          </p:cNvPr>
          <p:cNvPicPr>
            <a:picLocks noChangeAspect="1"/>
          </p:cNvPicPr>
          <p:nvPr/>
        </p:nvPicPr>
        <p:blipFill>
          <a:blip r:embed="rId3"/>
          <a:stretch>
            <a:fillRect/>
          </a:stretch>
        </p:blipFill>
        <p:spPr>
          <a:xfrm>
            <a:off x="7522835" y="4083949"/>
            <a:ext cx="2988327" cy="1422599"/>
          </a:xfrm>
          <a:prstGeom prst="rect">
            <a:avLst/>
          </a:prstGeom>
        </p:spPr>
      </p:pic>
    </p:spTree>
    <p:extLst>
      <p:ext uri="{BB962C8B-B14F-4D97-AF65-F5344CB8AC3E}">
        <p14:creationId xmlns:p14="http://schemas.microsoft.com/office/powerpoint/2010/main" val="228310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8201A6-8C7E-4BB6-92A5-8527935C264E}"/>
              </a:ext>
            </a:extLst>
          </p:cNvPr>
          <p:cNvSpPr/>
          <p:nvPr/>
        </p:nvSpPr>
        <p:spPr>
          <a:xfrm>
            <a:off x="982133" y="714216"/>
            <a:ext cx="9804400" cy="1323439"/>
          </a:xfrm>
          <a:prstGeom prst="rect">
            <a:avLst/>
          </a:prstGeom>
        </p:spPr>
        <p:txBody>
          <a:bodyPr wrap="square">
            <a:spAutoFit/>
          </a:bodyPr>
          <a:lstStyle/>
          <a:p>
            <a:pPr marL="285750" indent="-285750">
              <a:buFont typeface="Wingdings" panose="05000000000000000000" pitchFamily="2" charset="2"/>
              <a:buChar char="Ø"/>
            </a:pPr>
            <a:r>
              <a:rPr lang="en-US" sz="2800" dirty="0"/>
              <a:t>Multiline Strings</a:t>
            </a:r>
          </a:p>
          <a:p>
            <a:pPr marL="285750" indent="-285750">
              <a:buFont typeface="Wingdings" panose="05000000000000000000" pitchFamily="2" charset="2"/>
              <a:buChar char="Ø"/>
            </a:pPr>
            <a:endParaRPr lang="en-US" sz="2800" dirty="0"/>
          </a:p>
          <a:p>
            <a:r>
              <a:rPr lang="en-US" sz="2400" dirty="0"/>
              <a:t>You can assign a multiline string to a variable by using three quotes:</a:t>
            </a:r>
            <a:endParaRPr lang="en-PH" sz="2400" dirty="0"/>
          </a:p>
        </p:txBody>
      </p:sp>
      <p:pic>
        <p:nvPicPr>
          <p:cNvPr id="3" name="Picture 2">
            <a:extLst>
              <a:ext uri="{FF2B5EF4-FFF2-40B4-BE49-F238E27FC236}">
                <a16:creationId xmlns:a16="http://schemas.microsoft.com/office/drawing/2014/main" id="{1B154BD5-B659-4B42-B012-08F7E24B7B31}"/>
              </a:ext>
            </a:extLst>
          </p:cNvPr>
          <p:cNvPicPr>
            <a:picLocks noChangeAspect="1"/>
          </p:cNvPicPr>
          <p:nvPr/>
        </p:nvPicPr>
        <p:blipFill>
          <a:blip r:embed="rId2"/>
          <a:stretch>
            <a:fillRect/>
          </a:stretch>
        </p:blipFill>
        <p:spPr>
          <a:xfrm>
            <a:off x="1761067" y="2214706"/>
            <a:ext cx="6637866" cy="1143160"/>
          </a:xfrm>
          <a:prstGeom prst="rect">
            <a:avLst/>
          </a:prstGeom>
        </p:spPr>
      </p:pic>
      <p:sp>
        <p:nvSpPr>
          <p:cNvPr id="4" name="Rectangle 3">
            <a:extLst>
              <a:ext uri="{FF2B5EF4-FFF2-40B4-BE49-F238E27FC236}">
                <a16:creationId xmlns:a16="http://schemas.microsoft.com/office/drawing/2014/main" id="{E3E9DDB4-2A2F-482C-A4AF-F50A51372D33}"/>
              </a:ext>
            </a:extLst>
          </p:cNvPr>
          <p:cNvSpPr/>
          <p:nvPr/>
        </p:nvSpPr>
        <p:spPr>
          <a:xfrm>
            <a:off x="1049867" y="3738740"/>
            <a:ext cx="3113353" cy="461665"/>
          </a:xfrm>
          <a:prstGeom prst="rect">
            <a:avLst/>
          </a:prstGeom>
        </p:spPr>
        <p:txBody>
          <a:bodyPr wrap="none">
            <a:spAutoFit/>
          </a:bodyPr>
          <a:lstStyle/>
          <a:p>
            <a:r>
              <a:rPr lang="en-PH" sz="2400" dirty="0"/>
              <a:t>Or three single quotes:</a:t>
            </a:r>
          </a:p>
        </p:txBody>
      </p:sp>
      <p:sp>
        <p:nvSpPr>
          <p:cNvPr id="5" name="Rectangle 4">
            <a:extLst>
              <a:ext uri="{FF2B5EF4-FFF2-40B4-BE49-F238E27FC236}">
                <a16:creationId xmlns:a16="http://schemas.microsoft.com/office/drawing/2014/main" id="{BD3F52FC-FDA6-4799-AD01-2C58AB63AF0A}"/>
              </a:ext>
            </a:extLst>
          </p:cNvPr>
          <p:cNvSpPr/>
          <p:nvPr/>
        </p:nvSpPr>
        <p:spPr>
          <a:xfrm>
            <a:off x="5884333" y="5820618"/>
            <a:ext cx="6096000" cy="707886"/>
          </a:xfrm>
          <a:prstGeom prst="rect">
            <a:avLst/>
          </a:prstGeom>
        </p:spPr>
        <p:txBody>
          <a:bodyPr>
            <a:spAutoFit/>
          </a:bodyPr>
          <a:lstStyle/>
          <a:p>
            <a:r>
              <a:rPr lang="en-US" sz="2000" dirty="0">
                <a:solidFill>
                  <a:schemeClr val="tx1">
                    <a:lumMod val="85000"/>
                  </a:schemeClr>
                </a:solidFill>
                <a:highlight>
                  <a:srgbClr val="800000"/>
                </a:highlight>
              </a:rPr>
              <a:t>Note: in the result, the line breaks are inserted at the same position as in the code.</a:t>
            </a:r>
            <a:endParaRPr lang="en-PH" sz="2000" dirty="0">
              <a:solidFill>
                <a:schemeClr val="tx1">
                  <a:lumMod val="85000"/>
                </a:schemeClr>
              </a:solidFill>
              <a:highlight>
                <a:srgbClr val="800000"/>
              </a:highlight>
            </a:endParaRPr>
          </a:p>
        </p:txBody>
      </p:sp>
      <p:pic>
        <p:nvPicPr>
          <p:cNvPr id="6" name="Picture 5">
            <a:extLst>
              <a:ext uri="{FF2B5EF4-FFF2-40B4-BE49-F238E27FC236}">
                <a16:creationId xmlns:a16="http://schemas.microsoft.com/office/drawing/2014/main" id="{F1833E27-7375-4A77-9981-78CFA2E556CD}"/>
              </a:ext>
            </a:extLst>
          </p:cNvPr>
          <p:cNvPicPr>
            <a:picLocks noChangeAspect="1"/>
          </p:cNvPicPr>
          <p:nvPr/>
        </p:nvPicPr>
        <p:blipFill>
          <a:blip r:embed="rId3"/>
          <a:stretch>
            <a:fillRect/>
          </a:stretch>
        </p:blipFill>
        <p:spPr>
          <a:xfrm>
            <a:off x="1761067" y="4477845"/>
            <a:ext cx="6637866" cy="1162212"/>
          </a:xfrm>
          <a:prstGeom prst="rect">
            <a:avLst/>
          </a:prstGeom>
        </p:spPr>
      </p:pic>
      <p:sp>
        <p:nvSpPr>
          <p:cNvPr id="7" name="TextBox 6">
            <a:extLst>
              <a:ext uri="{FF2B5EF4-FFF2-40B4-BE49-F238E27FC236}">
                <a16:creationId xmlns:a16="http://schemas.microsoft.com/office/drawing/2014/main" id="{240529BC-14B8-497A-BBBD-C274A3DAF1E2}"/>
              </a:ext>
            </a:extLst>
          </p:cNvPr>
          <p:cNvSpPr txBox="1"/>
          <p:nvPr/>
        </p:nvSpPr>
        <p:spPr>
          <a:xfrm>
            <a:off x="9256644" y="2497975"/>
            <a:ext cx="1529890" cy="2862322"/>
          </a:xfrm>
          <a:prstGeom prst="rect">
            <a:avLst/>
          </a:prstGeom>
          <a:noFill/>
        </p:spPr>
        <p:txBody>
          <a:bodyPr wrap="square" rtlCol="0">
            <a:spAutoFit/>
          </a:bodyPr>
          <a:lstStyle/>
          <a:p>
            <a:r>
              <a:rPr lang="en-US" sz="3600" b="1" dirty="0">
                <a:solidFill>
                  <a:srgbClr val="C00000"/>
                </a:solidFill>
              </a:rPr>
              <a:t>” ” ”</a:t>
            </a:r>
          </a:p>
          <a:p>
            <a:endParaRPr lang="en-US" sz="3600" b="1" dirty="0">
              <a:solidFill>
                <a:srgbClr val="C00000"/>
              </a:solidFill>
            </a:endParaRPr>
          </a:p>
          <a:p>
            <a:endParaRPr lang="en-US" sz="3600" b="1" dirty="0">
              <a:solidFill>
                <a:srgbClr val="C00000"/>
              </a:solidFill>
            </a:endParaRPr>
          </a:p>
          <a:p>
            <a:endParaRPr lang="en-US" sz="3600" b="1" dirty="0">
              <a:solidFill>
                <a:srgbClr val="C00000"/>
              </a:solidFill>
            </a:endParaRPr>
          </a:p>
          <a:p>
            <a:r>
              <a:rPr lang="en-US" sz="3600" b="1" dirty="0">
                <a:solidFill>
                  <a:srgbClr val="C00000"/>
                </a:solidFill>
              </a:rPr>
              <a:t>’ ’ ’</a:t>
            </a:r>
            <a:endParaRPr lang="en-PH" b="1" dirty="0">
              <a:solidFill>
                <a:srgbClr val="C00000"/>
              </a:solidFill>
            </a:endParaRPr>
          </a:p>
        </p:txBody>
      </p:sp>
      <p:cxnSp>
        <p:nvCxnSpPr>
          <p:cNvPr id="10" name="Straight Arrow Connector 9">
            <a:extLst>
              <a:ext uri="{FF2B5EF4-FFF2-40B4-BE49-F238E27FC236}">
                <a16:creationId xmlns:a16="http://schemas.microsoft.com/office/drawing/2014/main" id="{FBE40945-18D1-4A20-BC67-B400A22CA85F}"/>
              </a:ext>
            </a:extLst>
          </p:cNvPr>
          <p:cNvCxnSpPr/>
          <p:nvPr/>
        </p:nvCxnSpPr>
        <p:spPr>
          <a:xfrm flipH="1" flipV="1">
            <a:off x="7129670" y="2623930"/>
            <a:ext cx="1987826" cy="162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4A2619-8C8C-4DD6-B0C6-55FE694FFB07}"/>
              </a:ext>
            </a:extLst>
          </p:cNvPr>
          <p:cNvCxnSpPr/>
          <p:nvPr/>
        </p:nvCxnSpPr>
        <p:spPr>
          <a:xfrm flipH="1" flipV="1">
            <a:off x="7036904" y="4823791"/>
            <a:ext cx="2080592" cy="1060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47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68E162-A0E8-4C22-871E-BE259D7F219F}"/>
              </a:ext>
            </a:extLst>
          </p:cNvPr>
          <p:cNvSpPr/>
          <p:nvPr/>
        </p:nvSpPr>
        <p:spPr>
          <a:xfrm>
            <a:off x="762000" y="569373"/>
            <a:ext cx="10363200" cy="4154984"/>
          </a:xfrm>
          <a:prstGeom prst="rect">
            <a:avLst/>
          </a:prstGeom>
        </p:spPr>
        <p:txBody>
          <a:bodyPr wrap="square">
            <a:spAutoFit/>
          </a:bodyPr>
          <a:lstStyle/>
          <a:p>
            <a:pPr marL="514350" indent="-514350">
              <a:buFont typeface="Wingdings" panose="05000000000000000000" pitchFamily="2" charset="2"/>
              <a:buChar char="Ø"/>
            </a:pPr>
            <a:r>
              <a:rPr lang="en-US" sz="3200" dirty="0"/>
              <a:t>Strings are Arrays</a:t>
            </a:r>
          </a:p>
          <a:p>
            <a:r>
              <a:rPr lang="en-US" sz="2400" dirty="0"/>
              <a:t>Like many other popular programming languages, strings in Python are </a:t>
            </a:r>
            <a:r>
              <a:rPr lang="en-US" sz="2400" dirty="0">
                <a:solidFill>
                  <a:srgbClr val="C00000"/>
                </a:solidFill>
              </a:rPr>
              <a:t>arrays of bytes representing </a:t>
            </a:r>
            <a:r>
              <a:rPr lang="en-US" sz="2400" dirty="0" err="1">
                <a:solidFill>
                  <a:srgbClr val="C00000"/>
                </a:solidFill>
              </a:rPr>
              <a:t>unicode</a:t>
            </a:r>
            <a:r>
              <a:rPr lang="en-US" sz="2400" dirty="0">
                <a:solidFill>
                  <a:srgbClr val="C00000"/>
                </a:solidFill>
              </a:rPr>
              <a:t> characters.</a:t>
            </a:r>
          </a:p>
          <a:p>
            <a:endParaRPr lang="en-US" sz="2400" dirty="0"/>
          </a:p>
          <a:p>
            <a:r>
              <a:rPr lang="en-US" sz="2400" dirty="0"/>
              <a:t>However, Python does not have a character data type, a single character is simply a string with a length of 1.</a:t>
            </a:r>
          </a:p>
          <a:p>
            <a:endParaRPr lang="en-US" sz="2400" dirty="0"/>
          </a:p>
          <a:p>
            <a:r>
              <a:rPr lang="en-US" sz="2400" dirty="0">
                <a:solidFill>
                  <a:srgbClr val="C00000"/>
                </a:solidFill>
              </a:rPr>
              <a:t>Square brackets can be used to access elements of the string.</a:t>
            </a:r>
          </a:p>
          <a:p>
            <a:endParaRPr lang="en-US" sz="2000" dirty="0"/>
          </a:p>
          <a:p>
            <a:r>
              <a:rPr lang="en-US" sz="2400" dirty="0"/>
              <a:t>Example:</a:t>
            </a:r>
          </a:p>
          <a:p>
            <a:r>
              <a:rPr lang="en-US" sz="2000" dirty="0"/>
              <a:t>Get the character at position 1 (remember that the first character has the position 0):</a:t>
            </a:r>
            <a:endParaRPr lang="en-PH" sz="2000" dirty="0"/>
          </a:p>
        </p:txBody>
      </p:sp>
      <p:pic>
        <p:nvPicPr>
          <p:cNvPr id="3" name="Picture 2">
            <a:extLst>
              <a:ext uri="{FF2B5EF4-FFF2-40B4-BE49-F238E27FC236}">
                <a16:creationId xmlns:a16="http://schemas.microsoft.com/office/drawing/2014/main" id="{4ACD85C9-94C6-413E-9F46-A5E989DC14B7}"/>
              </a:ext>
            </a:extLst>
          </p:cNvPr>
          <p:cNvPicPr>
            <a:picLocks noChangeAspect="1"/>
          </p:cNvPicPr>
          <p:nvPr/>
        </p:nvPicPr>
        <p:blipFill>
          <a:blip r:embed="rId2"/>
          <a:stretch>
            <a:fillRect/>
          </a:stretch>
        </p:blipFill>
        <p:spPr>
          <a:xfrm>
            <a:off x="3493479" y="5032133"/>
            <a:ext cx="5205041" cy="1256494"/>
          </a:xfrm>
          <a:prstGeom prst="rect">
            <a:avLst/>
          </a:prstGeom>
        </p:spPr>
      </p:pic>
    </p:spTree>
    <p:extLst>
      <p:ext uri="{BB962C8B-B14F-4D97-AF65-F5344CB8AC3E}">
        <p14:creationId xmlns:p14="http://schemas.microsoft.com/office/powerpoint/2010/main" val="221074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7E8C-9E25-4355-A35E-B67E84BF4D9B}"/>
              </a:ext>
            </a:extLst>
          </p:cNvPr>
          <p:cNvSpPr>
            <a:spLocks noGrp="1"/>
          </p:cNvSpPr>
          <p:nvPr>
            <p:ph type="title"/>
          </p:nvPr>
        </p:nvSpPr>
        <p:spPr>
          <a:xfrm>
            <a:off x="913774" y="618517"/>
            <a:ext cx="10364451" cy="1070583"/>
          </a:xfrm>
        </p:spPr>
        <p:txBody>
          <a:bodyPr>
            <a:normAutofit fontScale="90000"/>
          </a:bodyPr>
          <a:lstStyle/>
          <a:p>
            <a:r>
              <a:rPr lang="en-US" altLang="zh-TW" sz="4400" b="1" dirty="0">
                <a:latin typeface="+mn-lt"/>
              </a:rPr>
              <a:t>What is Python?</a:t>
            </a:r>
            <a:r>
              <a:rPr lang="en-US" altLang="zh-TW" dirty="0"/>
              <a:t/>
            </a:r>
            <a:br>
              <a:rPr lang="en-US" altLang="zh-TW" dirty="0"/>
            </a:br>
            <a:endParaRPr lang="zh-TW" altLang="en-US" dirty="0"/>
          </a:p>
        </p:txBody>
      </p:sp>
      <p:sp>
        <p:nvSpPr>
          <p:cNvPr id="3" name="文字方塊 2">
            <a:extLst>
              <a:ext uri="{FF2B5EF4-FFF2-40B4-BE49-F238E27FC236}">
                <a16:creationId xmlns:a16="http://schemas.microsoft.com/office/drawing/2014/main" id="{8C7A5B6E-5C63-42AD-A2F6-436F27FDC004}"/>
              </a:ext>
            </a:extLst>
          </p:cNvPr>
          <p:cNvSpPr txBox="1"/>
          <p:nvPr/>
        </p:nvSpPr>
        <p:spPr>
          <a:xfrm>
            <a:off x="711200" y="1689100"/>
            <a:ext cx="10567025" cy="4678204"/>
          </a:xfrm>
          <a:prstGeom prst="rect">
            <a:avLst/>
          </a:prstGeom>
          <a:noFill/>
        </p:spPr>
        <p:txBody>
          <a:bodyPr wrap="square" rtlCol="0">
            <a:spAutoFit/>
          </a:bodyPr>
          <a:lstStyle/>
          <a:p>
            <a:r>
              <a:rPr lang="en-US" altLang="zh-TW" sz="2800" dirty="0"/>
              <a:t>Python is a </a:t>
            </a:r>
            <a:r>
              <a:rPr lang="en-US" altLang="zh-TW" sz="2800" dirty="0">
                <a:solidFill>
                  <a:srgbClr val="FF0000"/>
                </a:solidFill>
              </a:rPr>
              <a:t>popular programming language.</a:t>
            </a:r>
            <a:r>
              <a:rPr lang="en-US" altLang="zh-TW" sz="2800" dirty="0"/>
              <a:t> It was created by Guido van Rossum, and released in 1991.</a:t>
            </a:r>
          </a:p>
          <a:p>
            <a:endParaRPr lang="en-US" altLang="zh-TW" sz="2800" dirty="0"/>
          </a:p>
          <a:p>
            <a:r>
              <a:rPr lang="en-US" altLang="zh-TW" sz="2800" dirty="0"/>
              <a:t>It is used for:</a:t>
            </a:r>
          </a:p>
          <a:p>
            <a:endParaRPr lang="en-US" altLang="zh-TW" sz="2800" dirty="0"/>
          </a:p>
          <a:p>
            <a:pPr marL="285750" indent="-285750">
              <a:buFont typeface="Arial" panose="020B0604020202020204" pitchFamily="34" charset="0"/>
              <a:buChar char="•"/>
            </a:pPr>
            <a:r>
              <a:rPr lang="en-US" altLang="zh-TW" sz="2800" dirty="0"/>
              <a:t>web development (server-side),</a:t>
            </a:r>
          </a:p>
          <a:p>
            <a:pPr marL="285750" indent="-285750">
              <a:buFont typeface="Arial" panose="020B0604020202020204" pitchFamily="34" charset="0"/>
              <a:buChar char="•"/>
            </a:pPr>
            <a:r>
              <a:rPr lang="en-US" altLang="zh-TW" sz="2800" dirty="0"/>
              <a:t>software development,</a:t>
            </a:r>
          </a:p>
          <a:p>
            <a:pPr marL="285750" indent="-285750">
              <a:buFont typeface="Arial" panose="020B0604020202020204" pitchFamily="34" charset="0"/>
              <a:buChar char="•"/>
            </a:pPr>
            <a:r>
              <a:rPr lang="en-US" altLang="zh-TW" sz="2800" dirty="0"/>
              <a:t>mathematics,</a:t>
            </a:r>
          </a:p>
          <a:p>
            <a:pPr marL="285750" indent="-285750">
              <a:buFont typeface="Arial" panose="020B0604020202020204" pitchFamily="34" charset="0"/>
              <a:buChar char="•"/>
            </a:pPr>
            <a:r>
              <a:rPr lang="en-US" altLang="zh-TW" sz="2800" dirty="0"/>
              <a:t>system scripting.</a:t>
            </a:r>
          </a:p>
          <a:p>
            <a:pPr marL="285750" indent="-285750">
              <a:buFont typeface="Arial" panose="020B0604020202020204" pitchFamily="34" charset="0"/>
              <a:buChar char="•"/>
            </a:pPr>
            <a:endParaRPr lang="en-US" altLang="zh-TW" sz="2800" dirty="0"/>
          </a:p>
          <a:p>
            <a:endParaRPr lang="zh-TW" altLang="en-US" dirty="0"/>
          </a:p>
        </p:txBody>
      </p:sp>
      <p:pic>
        <p:nvPicPr>
          <p:cNvPr id="2050" name="Picture 2" descr="2048x1152, Python Programming - Python Az ™ Python For Data Science With  Real Exercises - 2048x1152 Wallpaper - teahub.io">
            <a:extLst>
              <a:ext uri="{FF2B5EF4-FFF2-40B4-BE49-F238E27FC236}">
                <a16:creationId xmlns:a16="http://schemas.microsoft.com/office/drawing/2014/main" id="{17625B79-6DDE-4D02-AC05-3E133D8FD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99" y="3097901"/>
            <a:ext cx="4639734"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15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9BAEB9-8AB8-4145-BBDC-A4229DB89CCB}"/>
              </a:ext>
            </a:extLst>
          </p:cNvPr>
          <p:cNvSpPr/>
          <p:nvPr/>
        </p:nvSpPr>
        <p:spPr>
          <a:xfrm>
            <a:off x="812800" y="756904"/>
            <a:ext cx="4995334" cy="2923877"/>
          </a:xfrm>
          <a:prstGeom prst="rect">
            <a:avLst/>
          </a:prstGeom>
        </p:spPr>
        <p:txBody>
          <a:bodyPr wrap="square">
            <a:spAutoFit/>
          </a:bodyPr>
          <a:lstStyle/>
          <a:p>
            <a:pPr marL="285750" indent="-285750">
              <a:buFont typeface="Wingdings" panose="05000000000000000000" pitchFamily="2" charset="2"/>
              <a:buChar char="Ø"/>
            </a:pPr>
            <a:r>
              <a:rPr lang="en-US" sz="3200" dirty="0"/>
              <a:t>Looping Through a String</a:t>
            </a:r>
          </a:p>
          <a:p>
            <a:r>
              <a:rPr lang="en-US" sz="2000" dirty="0"/>
              <a:t>Since strings are arrays, we can loop through the characters in a string, with a </a:t>
            </a:r>
            <a:r>
              <a:rPr lang="en-US" sz="2000" dirty="0">
                <a:solidFill>
                  <a:srgbClr val="C00000"/>
                </a:solidFill>
              </a:rPr>
              <a:t>for</a:t>
            </a:r>
            <a:r>
              <a:rPr lang="en-US" sz="2000" dirty="0"/>
              <a:t> loop.</a:t>
            </a:r>
          </a:p>
          <a:p>
            <a:endParaRPr lang="en-US" sz="2000" dirty="0"/>
          </a:p>
          <a:p>
            <a:r>
              <a:rPr lang="en-US" sz="2000" dirty="0"/>
              <a:t>Example</a:t>
            </a:r>
          </a:p>
          <a:p>
            <a:r>
              <a:rPr lang="en-US" sz="2000" dirty="0"/>
              <a:t>Loop through the letters in the word “mabuhay":</a:t>
            </a:r>
            <a:endParaRPr lang="en-PH" sz="2000" dirty="0"/>
          </a:p>
        </p:txBody>
      </p:sp>
      <p:sp>
        <p:nvSpPr>
          <p:cNvPr id="3" name="Rectangle 2">
            <a:extLst>
              <a:ext uri="{FF2B5EF4-FFF2-40B4-BE49-F238E27FC236}">
                <a16:creationId xmlns:a16="http://schemas.microsoft.com/office/drawing/2014/main" id="{31E30B82-B659-4692-A5BB-82EDDC40B352}"/>
              </a:ext>
            </a:extLst>
          </p:cNvPr>
          <p:cNvSpPr/>
          <p:nvPr/>
        </p:nvSpPr>
        <p:spPr>
          <a:xfrm>
            <a:off x="6383868" y="756904"/>
            <a:ext cx="5147733" cy="2431435"/>
          </a:xfrm>
          <a:prstGeom prst="rect">
            <a:avLst/>
          </a:prstGeom>
        </p:spPr>
        <p:txBody>
          <a:bodyPr wrap="square">
            <a:spAutoFit/>
          </a:bodyPr>
          <a:lstStyle/>
          <a:p>
            <a:pPr marL="285750" indent="-285750">
              <a:buFont typeface="Wingdings" panose="05000000000000000000" pitchFamily="2" charset="2"/>
              <a:buChar char="Ø"/>
            </a:pPr>
            <a:r>
              <a:rPr lang="en-US" sz="3200" dirty="0"/>
              <a:t>String Length</a:t>
            </a:r>
          </a:p>
          <a:p>
            <a:r>
              <a:rPr lang="en-US" sz="2000" dirty="0"/>
              <a:t>To get the length of a string, use the </a:t>
            </a:r>
            <a:r>
              <a:rPr lang="en-US" sz="2000" dirty="0" err="1">
                <a:solidFill>
                  <a:srgbClr val="C00000"/>
                </a:solidFill>
              </a:rPr>
              <a:t>len</a:t>
            </a:r>
            <a:r>
              <a:rPr lang="en-US" sz="2000" dirty="0">
                <a:solidFill>
                  <a:srgbClr val="C00000"/>
                </a:solidFill>
              </a:rPr>
              <a:t>() </a:t>
            </a:r>
            <a:r>
              <a:rPr lang="en-US" sz="2000" dirty="0"/>
              <a:t>function.</a:t>
            </a:r>
          </a:p>
          <a:p>
            <a:endParaRPr lang="en-US" sz="2000" dirty="0"/>
          </a:p>
          <a:p>
            <a:r>
              <a:rPr lang="en-US" sz="2000" dirty="0"/>
              <a:t>Example</a:t>
            </a:r>
          </a:p>
          <a:p>
            <a:r>
              <a:rPr lang="en-US" sz="2000" dirty="0"/>
              <a:t>The </a:t>
            </a:r>
            <a:r>
              <a:rPr lang="en-US" sz="2000" dirty="0" err="1">
                <a:solidFill>
                  <a:srgbClr val="C00000"/>
                </a:solidFill>
              </a:rPr>
              <a:t>len</a:t>
            </a:r>
            <a:r>
              <a:rPr lang="en-US" sz="2000" dirty="0">
                <a:solidFill>
                  <a:srgbClr val="C00000"/>
                </a:solidFill>
              </a:rPr>
              <a:t>() </a:t>
            </a:r>
            <a:r>
              <a:rPr lang="en-US" sz="2000" dirty="0"/>
              <a:t>function returns the length of a string:</a:t>
            </a:r>
            <a:endParaRPr lang="en-PH" sz="2000" dirty="0"/>
          </a:p>
        </p:txBody>
      </p:sp>
      <p:pic>
        <p:nvPicPr>
          <p:cNvPr id="4" name="Picture 3">
            <a:extLst>
              <a:ext uri="{FF2B5EF4-FFF2-40B4-BE49-F238E27FC236}">
                <a16:creationId xmlns:a16="http://schemas.microsoft.com/office/drawing/2014/main" id="{DDA57EE6-95B3-43F6-8005-B6336DDCEC42}"/>
              </a:ext>
            </a:extLst>
          </p:cNvPr>
          <p:cNvPicPr>
            <a:picLocks noChangeAspect="1"/>
          </p:cNvPicPr>
          <p:nvPr/>
        </p:nvPicPr>
        <p:blipFill>
          <a:blip r:embed="rId2"/>
          <a:stretch>
            <a:fillRect/>
          </a:stretch>
        </p:blipFill>
        <p:spPr>
          <a:xfrm>
            <a:off x="812800" y="3886473"/>
            <a:ext cx="4114801" cy="2375763"/>
          </a:xfrm>
          <a:prstGeom prst="rect">
            <a:avLst/>
          </a:prstGeom>
        </p:spPr>
      </p:pic>
      <p:pic>
        <p:nvPicPr>
          <p:cNvPr id="5" name="Picture 4">
            <a:extLst>
              <a:ext uri="{FF2B5EF4-FFF2-40B4-BE49-F238E27FC236}">
                <a16:creationId xmlns:a16="http://schemas.microsoft.com/office/drawing/2014/main" id="{E9AFFF9F-7D76-4A16-B165-F2B5706FDCFB}"/>
              </a:ext>
            </a:extLst>
          </p:cNvPr>
          <p:cNvPicPr>
            <a:picLocks noChangeAspect="1"/>
          </p:cNvPicPr>
          <p:nvPr/>
        </p:nvPicPr>
        <p:blipFill>
          <a:blip r:embed="rId3"/>
          <a:stretch>
            <a:fillRect/>
          </a:stretch>
        </p:blipFill>
        <p:spPr>
          <a:xfrm>
            <a:off x="6519333" y="3627602"/>
            <a:ext cx="4487333" cy="1645355"/>
          </a:xfrm>
          <a:prstGeom prst="rect">
            <a:avLst/>
          </a:prstGeom>
        </p:spPr>
      </p:pic>
    </p:spTree>
    <p:extLst>
      <p:ext uri="{BB962C8B-B14F-4D97-AF65-F5344CB8AC3E}">
        <p14:creationId xmlns:p14="http://schemas.microsoft.com/office/powerpoint/2010/main" val="1427710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CC0388-B7C8-4980-977E-E24612746AF0}"/>
              </a:ext>
            </a:extLst>
          </p:cNvPr>
          <p:cNvSpPr/>
          <p:nvPr/>
        </p:nvSpPr>
        <p:spPr>
          <a:xfrm>
            <a:off x="795866" y="638370"/>
            <a:ext cx="10634133" cy="1877437"/>
          </a:xfrm>
          <a:prstGeom prst="rect">
            <a:avLst/>
          </a:prstGeom>
        </p:spPr>
        <p:txBody>
          <a:bodyPr wrap="square">
            <a:spAutoFit/>
          </a:bodyPr>
          <a:lstStyle/>
          <a:p>
            <a:pPr marL="571500" indent="-571500">
              <a:buFont typeface="Wingdings" panose="05000000000000000000" pitchFamily="2" charset="2"/>
              <a:buChar char="Ø"/>
            </a:pPr>
            <a:r>
              <a:rPr lang="en-US" sz="3200" dirty="0"/>
              <a:t>Check String</a:t>
            </a:r>
          </a:p>
          <a:p>
            <a:r>
              <a:rPr lang="en-US" sz="2000" dirty="0"/>
              <a:t>To check if a certain phrase or character is present in a string, we can use the keyword in.</a:t>
            </a:r>
          </a:p>
          <a:p>
            <a:endParaRPr lang="en-US" sz="2000" dirty="0"/>
          </a:p>
          <a:p>
            <a:r>
              <a:rPr lang="en-US" sz="2000" dirty="0"/>
              <a:t>Example</a:t>
            </a:r>
          </a:p>
          <a:p>
            <a:r>
              <a:rPr lang="en-US" sz="2000" dirty="0"/>
              <a:t>Check if “live" is present in the following text:</a:t>
            </a:r>
            <a:endParaRPr lang="en-PH" sz="2000" dirty="0"/>
          </a:p>
        </p:txBody>
      </p:sp>
      <p:sp>
        <p:nvSpPr>
          <p:cNvPr id="3" name="Rectangle 2">
            <a:extLst>
              <a:ext uri="{FF2B5EF4-FFF2-40B4-BE49-F238E27FC236}">
                <a16:creationId xmlns:a16="http://schemas.microsoft.com/office/drawing/2014/main" id="{F0B598DF-5FA7-426F-BCA5-5D5058CCDE14}"/>
              </a:ext>
            </a:extLst>
          </p:cNvPr>
          <p:cNvSpPr/>
          <p:nvPr/>
        </p:nvSpPr>
        <p:spPr>
          <a:xfrm>
            <a:off x="795866" y="3740461"/>
            <a:ext cx="6096000" cy="1323439"/>
          </a:xfrm>
          <a:prstGeom prst="rect">
            <a:avLst/>
          </a:prstGeom>
        </p:spPr>
        <p:txBody>
          <a:bodyPr>
            <a:spAutoFit/>
          </a:bodyPr>
          <a:lstStyle/>
          <a:p>
            <a:r>
              <a:rPr lang="en-US" sz="2000" dirty="0"/>
              <a:t>Use it in an if statement:</a:t>
            </a:r>
          </a:p>
          <a:p>
            <a:endParaRPr lang="en-US" sz="2000" dirty="0"/>
          </a:p>
          <a:p>
            <a:r>
              <a:rPr lang="en-US" sz="2000" dirty="0"/>
              <a:t>Example</a:t>
            </a:r>
          </a:p>
          <a:p>
            <a:r>
              <a:rPr lang="en-US" sz="2000" dirty="0"/>
              <a:t>Print only if “live" is present:</a:t>
            </a:r>
            <a:endParaRPr lang="en-PH" dirty="0"/>
          </a:p>
        </p:txBody>
      </p:sp>
      <p:pic>
        <p:nvPicPr>
          <p:cNvPr id="4" name="Picture 3">
            <a:extLst>
              <a:ext uri="{FF2B5EF4-FFF2-40B4-BE49-F238E27FC236}">
                <a16:creationId xmlns:a16="http://schemas.microsoft.com/office/drawing/2014/main" id="{78000264-AC48-4603-BE03-106D17E119FA}"/>
              </a:ext>
            </a:extLst>
          </p:cNvPr>
          <p:cNvPicPr>
            <a:picLocks noChangeAspect="1"/>
          </p:cNvPicPr>
          <p:nvPr/>
        </p:nvPicPr>
        <p:blipFill>
          <a:blip r:embed="rId2"/>
          <a:stretch>
            <a:fillRect/>
          </a:stretch>
        </p:blipFill>
        <p:spPr>
          <a:xfrm>
            <a:off x="2582052" y="2624849"/>
            <a:ext cx="4123548" cy="838317"/>
          </a:xfrm>
          <a:prstGeom prst="rect">
            <a:avLst/>
          </a:prstGeom>
        </p:spPr>
      </p:pic>
      <p:pic>
        <p:nvPicPr>
          <p:cNvPr id="5" name="Picture 4">
            <a:extLst>
              <a:ext uri="{FF2B5EF4-FFF2-40B4-BE49-F238E27FC236}">
                <a16:creationId xmlns:a16="http://schemas.microsoft.com/office/drawing/2014/main" id="{C05CB9ED-C7FE-4144-A1DD-586D6B9105A0}"/>
              </a:ext>
            </a:extLst>
          </p:cNvPr>
          <p:cNvPicPr>
            <a:picLocks noChangeAspect="1"/>
          </p:cNvPicPr>
          <p:nvPr/>
        </p:nvPicPr>
        <p:blipFill>
          <a:blip r:embed="rId3"/>
          <a:stretch>
            <a:fillRect/>
          </a:stretch>
        </p:blipFill>
        <p:spPr>
          <a:xfrm>
            <a:off x="2582052" y="5250184"/>
            <a:ext cx="4123548" cy="1038370"/>
          </a:xfrm>
          <a:prstGeom prst="rect">
            <a:avLst/>
          </a:prstGeom>
        </p:spPr>
      </p:pic>
    </p:spTree>
    <p:extLst>
      <p:ext uri="{BB962C8B-B14F-4D97-AF65-F5344CB8AC3E}">
        <p14:creationId xmlns:p14="http://schemas.microsoft.com/office/powerpoint/2010/main" val="259919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D3ADEA-B655-4567-8A7C-73E1F4D44CEA}"/>
              </a:ext>
            </a:extLst>
          </p:cNvPr>
          <p:cNvSpPr/>
          <p:nvPr/>
        </p:nvSpPr>
        <p:spPr>
          <a:xfrm>
            <a:off x="880533" y="672237"/>
            <a:ext cx="10143066" cy="2123658"/>
          </a:xfrm>
          <a:prstGeom prst="rect">
            <a:avLst/>
          </a:prstGeom>
        </p:spPr>
        <p:txBody>
          <a:bodyPr wrap="square">
            <a:spAutoFit/>
          </a:bodyPr>
          <a:lstStyle/>
          <a:p>
            <a:pPr marL="457200" indent="-457200">
              <a:buFont typeface="Wingdings" panose="05000000000000000000" pitchFamily="2" charset="2"/>
              <a:buChar char="Ø"/>
            </a:pPr>
            <a:r>
              <a:rPr lang="en-US" sz="3200" dirty="0"/>
              <a:t>Check if NOT</a:t>
            </a:r>
          </a:p>
          <a:p>
            <a:r>
              <a:rPr lang="en-US" sz="2000" dirty="0"/>
              <a:t>To check if a certain phrase or character is NOT present in a string, we can use the keyword </a:t>
            </a:r>
            <a:r>
              <a:rPr lang="en-US" sz="2000" dirty="0">
                <a:solidFill>
                  <a:srgbClr val="C00000"/>
                </a:solidFill>
              </a:rPr>
              <a:t>not in.</a:t>
            </a:r>
          </a:p>
          <a:p>
            <a:endParaRPr lang="en-US" sz="2000" dirty="0"/>
          </a:p>
          <a:p>
            <a:r>
              <a:rPr lang="en-US" sz="2000" dirty="0"/>
              <a:t>Example</a:t>
            </a:r>
          </a:p>
          <a:p>
            <a:r>
              <a:rPr lang="en-US" sz="2000" dirty="0"/>
              <a:t>Check if "expensive" is NOT present in the following text:</a:t>
            </a:r>
            <a:endParaRPr lang="en-PH" sz="2000" dirty="0"/>
          </a:p>
        </p:txBody>
      </p:sp>
      <p:pic>
        <p:nvPicPr>
          <p:cNvPr id="4" name="Picture 3">
            <a:extLst>
              <a:ext uri="{FF2B5EF4-FFF2-40B4-BE49-F238E27FC236}">
                <a16:creationId xmlns:a16="http://schemas.microsoft.com/office/drawing/2014/main" id="{2F34AA56-F171-4643-BEB4-2CA2041806FD}"/>
              </a:ext>
            </a:extLst>
          </p:cNvPr>
          <p:cNvPicPr>
            <a:picLocks noChangeAspect="1"/>
          </p:cNvPicPr>
          <p:nvPr/>
        </p:nvPicPr>
        <p:blipFill>
          <a:blip r:embed="rId2"/>
          <a:stretch>
            <a:fillRect/>
          </a:stretch>
        </p:blipFill>
        <p:spPr>
          <a:xfrm>
            <a:off x="2164987" y="2997116"/>
            <a:ext cx="5488880" cy="838317"/>
          </a:xfrm>
          <a:prstGeom prst="rect">
            <a:avLst/>
          </a:prstGeom>
        </p:spPr>
      </p:pic>
      <p:sp>
        <p:nvSpPr>
          <p:cNvPr id="5" name="Rectangle 4">
            <a:extLst>
              <a:ext uri="{FF2B5EF4-FFF2-40B4-BE49-F238E27FC236}">
                <a16:creationId xmlns:a16="http://schemas.microsoft.com/office/drawing/2014/main" id="{C7928ED7-3416-445B-8E40-590529891657}"/>
              </a:ext>
            </a:extLst>
          </p:cNvPr>
          <p:cNvSpPr/>
          <p:nvPr/>
        </p:nvSpPr>
        <p:spPr>
          <a:xfrm>
            <a:off x="880533" y="4062106"/>
            <a:ext cx="7450378" cy="1323439"/>
          </a:xfrm>
          <a:prstGeom prst="rect">
            <a:avLst/>
          </a:prstGeom>
        </p:spPr>
        <p:txBody>
          <a:bodyPr wrap="square">
            <a:spAutoFit/>
          </a:bodyPr>
          <a:lstStyle/>
          <a:p>
            <a:r>
              <a:rPr lang="en-US" sz="2000" dirty="0"/>
              <a:t>Use it in an </a:t>
            </a:r>
            <a:r>
              <a:rPr lang="en-US" sz="2000" dirty="0">
                <a:solidFill>
                  <a:srgbClr val="C00000"/>
                </a:solidFill>
              </a:rPr>
              <a:t>if</a:t>
            </a:r>
            <a:r>
              <a:rPr lang="en-US" sz="2000" dirty="0"/>
              <a:t> statement:</a:t>
            </a:r>
          </a:p>
          <a:p>
            <a:endParaRPr lang="en-US" sz="2000" dirty="0"/>
          </a:p>
          <a:p>
            <a:r>
              <a:rPr lang="en-US" sz="2000" dirty="0"/>
              <a:t>Example</a:t>
            </a:r>
          </a:p>
          <a:p>
            <a:r>
              <a:rPr lang="en-US" sz="2000" dirty="0"/>
              <a:t>print only if "expensive" is NOT present:</a:t>
            </a:r>
            <a:endParaRPr lang="en-PH" sz="2000" dirty="0"/>
          </a:p>
        </p:txBody>
      </p:sp>
      <p:pic>
        <p:nvPicPr>
          <p:cNvPr id="6" name="Picture 5">
            <a:extLst>
              <a:ext uri="{FF2B5EF4-FFF2-40B4-BE49-F238E27FC236}">
                <a16:creationId xmlns:a16="http://schemas.microsoft.com/office/drawing/2014/main" id="{B88E6B18-FF4A-4DDD-A5E1-288719ED6B4B}"/>
              </a:ext>
            </a:extLst>
          </p:cNvPr>
          <p:cNvPicPr>
            <a:picLocks noChangeAspect="1"/>
          </p:cNvPicPr>
          <p:nvPr/>
        </p:nvPicPr>
        <p:blipFill>
          <a:blip r:embed="rId3"/>
          <a:stretch>
            <a:fillRect/>
          </a:stretch>
        </p:blipFill>
        <p:spPr>
          <a:xfrm>
            <a:off x="2164987" y="5499819"/>
            <a:ext cx="5488880" cy="971686"/>
          </a:xfrm>
          <a:prstGeom prst="rect">
            <a:avLst/>
          </a:prstGeom>
        </p:spPr>
      </p:pic>
    </p:spTree>
    <p:extLst>
      <p:ext uri="{BB962C8B-B14F-4D97-AF65-F5344CB8AC3E}">
        <p14:creationId xmlns:p14="http://schemas.microsoft.com/office/powerpoint/2010/main" val="1026808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EA941D-3BB4-468D-B249-2A8B6EBF7BF4}"/>
              </a:ext>
            </a:extLst>
          </p:cNvPr>
          <p:cNvSpPr/>
          <p:nvPr/>
        </p:nvSpPr>
        <p:spPr>
          <a:xfrm>
            <a:off x="1140797" y="636600"/>
            <a:ext cx="4955203" cy="646331"/>
          </a:xfrm>
          <a:prstGeom prst="rect">
            <a:avLst/>
          </a:prstGeom>
        </p:spPr>
        <p:txBody>
          <a:bodyPr wrap="none">
            <a:spAutoFit/>
          </a:bodyPr>
          <a:lstStyle/>
          <a:p>
            <a:r>
              <a:rPr lang="en-PH" sz="3600" b="1" dirty="0"/>
              <a:t>Python - Slicing Strings</a:t>
            </a:r>
          </a:p>
        </p:txBody>
      </p:sp>
      <p:sp>
        <p:nvSpPr>
          <p:cNvPr id="3" name="Rectangle 2">
            <a:extLst>
              <a:ext uri="{FF2B5EF4-FFF2-40B4-BE49-F238E27FC236}">
                <a16:creationId xmlns:a16="http://schemas.microsoft.com/office/drawing/2014/main" id="{40F2F92F-E270-488B-BF17-AD3961B38E34}"/>
              </a:ext>
            </a:extLst>
          </p:cNvPr>
          <p:cNvSpPr/>
          <p:nvPr/>
        </p:nvSpPr>
        <p:spPr>
          <a:xfrm>
            <a:off x="1140797" y="1674674"/>
            <a:ext cx="9950536" cy="1815882"/>
          </a:xfrm>
          <a:prstGeom prst="rect">
            <a:avLst/>
          </a:prstGeom>
        </p:spPr>
        <p:txBody>
          <a:bodyPr wrap="square">
            <a:spAutoFit/>
          </a:bodyPr>
          <a:lstStyle/>
          <a:p>
            <a:pPr marL="285750" indent="-285750">
              <a:buFont typeface="Wingdings" panose="05000000000000000000" pitchFamily="2" charset="2"/>
              <a:buChar char="Ø"/>
            </a:pPr>
            <a:r>
              <a:rPr lang="en-US" sz="3200" dirty="0"/>
              <a:t>Slicing</a:t>
            </a:r>
          </a:p>
          <a:p>
            <a:r>
              <a:rPr lang="en-US" sz="2000" dirty="0"/>
              <a:t>You can return a range of characters by using the </a:t>
            </a:r>
            <a:r>
              <a:rPr lang="en-US" sz="2000" dirty="0">
                <a:solidFill>
                  <a:srgbClr val="C00000"/>
                </a:solidFill>
              </a:rPr>
              <a:t>slice syntax.</a:t>
            </a:r>
          </a:p>
          <a:p>
            <a:endParaRPr lang="en-US" sz="2000" dirty="0"/>
          </a:p>
          <a:p>
            <a:r>
              <a:rPr lang="en-US" sz="2000" dirty="0"/>
              <a:t>Specify the start index and the end index, separated by a colon, to return a part of the string.</a:t>
            </a:r>
            <a:endParaRPr lang="en-PH" sz="2000" dirty="0"/>
          </a:p>
        </p:txBody>
      </p:sp>
      <p:sp>
        <p:nvSpPr>
          <p:cNvPr id="4" name="Rectangle 3">
            <a:extLst>
              <a:ext uri="{FF2B5EF4-FFF2-40B4-BE49-F238E27FC236}">
                <a16:creationId xmlns:a16="http://schemas.microsoft.com/office/drawing/2014/main" id="{CDF2BE0A-02FD-4418-8E95-FC55626FF6EE}"/>
              </a:ext>
            </a:extLst>
          </p:cNvPr>
          <p:cNvSpPr/>
          <p:nvPr/>
        </p:nvSpPr>
        <p:spPr>
          <a:xfrm>
            <a:off x="1140797" y="3882299"/>
            <a:ext cx="9950536" cy="707886"/>
          </a:xfrm>
          <a:prstGeom prst="rect">
            <a:avLst/>
          </a:prstGeom>
        </p:spPr>
        <p:txBody>
          <a:bodyPr wrap="square">
            <a:spAutoFit/>
          </a:bodyPr>
          <a:lstStyle/>
          <a:p>
            <a:r>
              <a:rPr lang="en-US" sz="2000" dirty="0"/>
              <a:t>Example:</a:t>
            </a:r>
          </a:p>
          <a:p>
            <a:r>
              <a:rPr lang="en-US" sz="2000" dirty="0"/>
              <a:t>Get the characters from position 2 to position 5 (not included):</a:t>
            </a:r>
            <a:endParaRPr lang="en-PH" sz="2000" dirty="0"/>
          </a:p>
        </p:txBody>
      </p:sp>
      <p:pic>
        <p:nvPicPr>
          <p:cNvPr id="5" name="Picture 4">
            <a:extLst>
              <a:ext uri="{FF2B5EF4-FFF2-40B4-BE49-F238E27FC236}">
                <a16:creationId xmlns:a16="http://schemas.microsoft.com/office/drawing/2014/main" id="{4C8ECF88-3A16-4557-B943-E03AB9B2B9E5}"/>
              </a:ext>
            </a:extLst>
          </p:cNvPr>
          <p:cNvPicPr>
            <a:picLocks noChangeAspect="1"/>
          </p:cNvPicPr>
          <p:nvPr/>
        </p:nvPicPr>
        <p:blipFill>
          <a:blip r:embed="rId2"/>
          <a:stretch>
            <a:fillRect/>
          </a:stretch>
        </p:blipFill>
        <p:spPr>
          <a:xfrm>
            <a:off x="2612936" y="4981928"/>
            <a:ext cx="6966128" cy="1298738"/>
          </a:xfrm>
          <a:prstGeom prst="rect">
            <a:avLst/>
          </a:prstGeom>
        </p:spPr>
      </p:pic>
    </p:spTree>
    <p:extLst>
      <p:ext uri="{BB962C8B-B14F-4D97-AF65-F5344CB8AC3E}">
        <p14:creationId xmlns:p14="http://schemas.microsoft.com/office/powerpoint/2010/main" val="1856268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7A596C-A61B-4FB5-B1B5-41482D885C10}"/>
              </a:ext>
            </a:extLst>
          </p:cNvPr>
          <p:cNvSpPr/>
          <p:nvPr/>
        </p:nvSpPr>
        <p:spPr>
          <a:xfrm>
            <a:off x="643467" y="655304"/>
            <a:ext cx="7061200" cy="1815882"/>
          </a:xfrm>
          <a:prstGeom prst="rect">
            <a:avLst/>
          </a:prstGeom>
        </p:spPr>
        <p:txBody>
          <a:bodyPr wrap="square">
            <a:spAutoFit/>
          </a:bodyPr>
          <a:lstStyle/>
          <a:p>
            <a:pPr marL="285750" indent="-285750">
              <a:buFont typeface="Wingdings" panose="05000000000000000000" pitchFamily="2" charset="2"/>
              <a:buChar char="Ø"/>
            </a:pPr>
            <a:r>
              <a:rPr lang="en-US" sz="3200" dirty="0"/>
              <a:t>Slice To the End</a:t>
            </a:r>
          </a:p>
          <a:p>
            <a:r>
              <a:rPr lang="en-US" sz="2000" dirty="0"/>
              <a:t>By leaving out the end index, the range will go to the end:</a:t>
            </a:r>
          </a:p>
          <a:p>
            <a:endParaRPr lang="en-US" sz="2000" dirty="0"/>
          </a:p>
          <a:p>
            <a:r>
              <a:rPr lang="en-US" sz="2000" dirty="0"/>
              <a:t>Example:</a:t>
            </a:r>
          </a:p>
          <a:p>
            <a:r>
              <a:rPr lang="en-US" sz="2000" dirty="0"/>
              <a:t>Get the characters from position 2, and all the way to the end:</a:t>
            </a:r>
            <a:endParaRPr lang="en-PH" sz="2000" dirty="0"/>
          </a:p>
        </p:txBody>
      </p:sp>
      <p:pic>
        <p:nvPicPr>
          <p:cNvPr id="3" name="Picture 2">
            <a:extLst>
              <a:ext uri="{FF2B5EF4-FFF2-40B4-BE49-F238E27FC236}">
                <a16:creationId xmlns:a16="http://schemas.microsoft.com/office/drawing/2014/main" id="{E4A7C445-BF96-44D6-AA53-3612BB3661E8}"/>
              </a:ext>
            </a:extLst>
          </p:cNvPr>
          <p:cNvPicPr>
            <a:picLocks noChangeAspect="1"/>
          </p:cNvPicPr>
          <p:nvPr/>
        </p:nvPicPr>
        <p:blipFill>
          <a:blip r:embed="rId2"/>
          <a:stretch>
            <a:fillRect/>
          </a:stretch>
        </p:blipFill>
        <p:spPr>
          <a:xfrm>
            <a:off x="7941733" y="892550"/>
            <a:ext cx="3148721" cy="1341389"/>
          </a:xfrm>
          <a:prstGeom prst="rect">
            <a:avLst/>
          </a:prstGeom>
        </p:spPr>
      </p:pic>
      <p:sp>
        <p:nvSpPr>
          <p:cNvPr id="4" name="Rectangle 3">
            <a:extLst>
              <a:ext uri="{FF2B5EF4-FFF2-40B4-BE49-F238E27FC236}">
                <a16:creationId xmlns:a16="http://schemas.microsoft.com/office/drawing/2014/main" id="{50AC4A53-E0A3-4E18-AC51-6557D6907240}"/>
              </a:ext>
            </a:extLst>
          </p:cNvPr>
          <p:cNvSpPr/>
          <p:nvPr/>
        </p:nvSpPr>
        <p:spPr>
          <a:xfrm>
            <a:off x="643467" y="3429000"/>
            <a:ext cx="7298266" cy="2739211"/>
          </a:xfrm>
          <a:prstGeom prst="rect">
            <a:avLst/>
          </a:prstGeom>
        </p:spPr>
        <p:txBody>
          <a:bodyPr wrap="square">
            <a:spAutoFit/>
          </a:bodyPr>
          <a:lstStyle/>
          <a:p>
            <a:pPr marL="285750" indent="-285750">
              <a:buFont typeface="Wingdings" panose="05000000000000000000" pitchFamily="2" charset="2"/>
              <a:buChar char="Ø"/>
            </a:pPr>
            <a:r>
              <a:rPr lang="en-US" sz="3200" dirty="0"/>
              <a:t>Negative Indexing</a:t>
            </a:r>
          </a:p>
          <a:p>
            <a:r>
              <a:rPr lang="en-US" sz="2000" dirty="0"/>
              <a:t>Use negative indexes to start the slice from the end of the string:</a:t>
            </a:r>
          </a:p>
          <a:p>
            <a:r>
              <a:rPr lang="en-US" sz="2000" dirty="0"/>
              <a:t>Example</a:t>
            </a:r>
          </a:p>
          <a:p>
            <a:r>
              <a:rPr lang="en-US" sz="2000" dirty="0"/>
              <a:t>Get the characters:</a:t>
            </a:r>
          </a:p>
          <a:p>
            <a:endParaRPr lang="en-US" sz="2000" dirty="0"/>
          </a:p>
          <a:p>
            <a:r>
              <a:rPr lang="en-US" sz="2000" dirty="0"/>
              <a:t>From: "o" in "World!" (position -5)</a:t>
            </a:r>
          </a:p>
          <a:p>
            <a:endParaRPr lang="en-US" sz="2000" dirty="0"/>
          </a:p>
          <a:p>
            <a:r>
              <a:rPr lang="en-US" sz="2000" dirty="0"/>
              <a:t>To, but not included: "d" in "World!" (position -2):</a:t>
            </a:r>
            <a:endParaRPr lang="en-PH" sz="2000" dirty="0"/>
          </a:p>
        </p:txBody>
      </p:sp>
      <p:pic>
        <p:nvPicPr>
          <p:cNvPr id="5" name="Picture 4">
            <a:extLst>
              <a:ext uri="{FF2B5EF4-FFF2-40B4-BE49-F238E27FC236}">
                <a16:creationId xmlns:a16="http://schemas.microsoft.com/office/drawing/2014/main" id="{EF6A2859-9DF9-4126-B973-9AFBB5B74C03}"/>
              </a:ext>
            </a:extLst>
          </p:cNvPr>
          <p:cNvPicPr>
            <a:picLocks noChangeAspect="1"/>
          </p:cNvPicPr>
          <p:nvPr/>
        </p:nvPicPr>
        <p:blipFill>
          <a:blip r:embed="rId3"/>
          <a:stretch>
            <a:fillRect/>
          </a:stretch>
        </p:blipFill>
        <p:spPr>
          <a:xfrm>
            <a:off x="7941733" y="3894668"/>
            <a:ext cx="3148720" cy="1625600"/>
          </a:xfrm>
          <a:prstGeom prst="rect">
            <a:avLst/>
          </a:prstGeom>
        </p:spPr>
      </p:pic>
    </p:spTree>
    <p:extLst>
      <p:ext uri="{BB962C8B-B14F-4D97-AF65-F5344CB8AC3E}">
        <p14:creationId xmlns:p14="http://schemas.microsoft.com/office/powerpoint/2010/main" val="270479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8DBC4-F3F6-4BAA-B139-391DFEE17BF1}"/>
              </a:ext>
            </a:extLst>
          </p:cNvPr>
          <p:cNvSpPr/>
          <p:nvPr/>
        </p:nvSpPr>
        <p:spPr>
          <a:xfrm>
            <a:off x="3565499" y="687400"/>
            <a:ext cx="5061001" cy="646331"/>
          </a:xfrm>
          <a:prstGeom prst="rect">
            <a:avLst/>
          </a:prstGeom>
        </p:spPr>
        <p:txBody>
          <a:bodyPr wrap="none">
            <a:spAutoFit/>
          </a:bodyPr>
          <a:lstStyle/>
          <a:p>
            <a:r>
              <a:rPr lang="en-PH" sz="3600" b="1" dirty="0"/>
              <a:t>Python - Modify Strings</a:t>
            </a:r>
          </a:p>
        </p:txBody>
      </p:sp>
      <p:sp>
        <p:nvSpPr>
          <p:cNvPr id="3" name="Rectangle 2">
            <a:extLst>
              <a:ext uri="{FF2B5EF4-FFF2-40B4-BE49-F238E27FC236}">
                <a16:creationId xmlns:a16="http://schemas.microsoft.com/office/drawing/2014/main" id="{8A671935-4373-447D-9C8E-9F3C17B5DE6B}"/>
              </a:ext>
            </a:extLst>
          </p:cNvPr>
          <p:cNvSpPr/>
          <p:nvPr/>
        </p:nvSpPr>
        <p:spPr>
          <a:xfrm>
            <a:off x="1049865" y="1333731"/>
            <a:ext cx="10092267" cy="400110"/>
          </a:xfrm>
          <a:prstGeom prst="rect">
            <a:avLst/>
          </a:prstGeom>
        </p:spPr>
        <p:txBody>
          <a:bodyPr wrap="square">
            <a:spAutoFit/>
          </a:bodyPr>
          <a:lstStyle/>
          <a:p>
            <a:pPr algn="ctr"/>
            <a:r>
              <a:rPr lang="en-US" sz="2000" dirty="0"/>
              <a:t>Python has a set of built-in methods that you can use on strings.</a:t>
            </a:r>
            <a:endParaRPr lang="en-PH" sz="2000" dirty="0"/>
          </a:p>
        </p:txBody>
      </p:sp>
      <p:sp>
        <p:nvSpPr>
          <p:cNvPr id="4" name="Rectangle 3">
            <a:extLst>
              <a:ext uri="{FF2B5EF4-FFF2-40B4-BE49-F238E27FC236}">
                <a16:creationId xmlns:a16="http://schemas.microsoft.com/office/drawing/2014/main" id="{F630F11E-2016-447F-88CA-83BBC4EE7F11}"/>
              </a:ext>
            </a:extLst>
          </p:cNvPr>
          <p:cNvSpPr/>
          <p:nvPr/>
        </p:nvSpPr>
        <p:spPr>
          <a:xfrm>
            <a:off x="829734" y="1980062"/>
            <a:ext cx="2735766" cy="1754326"/>
          </a:xfrm>
          <a:prstGeom prst="rect">
            <a:avLst/>
          </a:prstGeom>
        </p:spPr>
        <p:txBody>
          <a:bodyPr wrap="square">
            <a:spAutoFit/>
          </a:bodyPr>
          <a:lstStyle/>
          <a:p>
            <a:pPr marL="285750" indent="-285750">
              <a:buFont typeface="Wingdings" panose="05000000000000000000" pitchFamily="2" charset="2"/>
              <a:buChar char="Ø"/>
            </a:pPr>
            <a:r>
              <a:rPr lang="en-US" sz="2800" dirty="0"/>
              <a:t>Upper Case</a:t>
            </a:r>
          </a:p>
          <a:p>
            <a:r>
              <a:rPr lang="en-US" sz="2000" dirty="0"/>
              <a:t>Example:</a:t>
            </a:r>
          </a:p>
          <a:p>
            <a:r>
              <a:rPr lang="en-US" sz="2000" dirty="0"/>
              <a:t>The </a:t>
            </a:r>
            <a:r>
              <a:rPr lang="en-US" sz="2000" dirty="0">
                <a:solidFill>
                  <a:srgbClr val="C00000"/>
                </a:solidFill>
              </a:rPr>
              <a:t>upper() </a:t>
            </a:r>
            <a:r>
              <a:rPr lang="en-US" sz="2000" dirty="0"/>
              <a:t>method returns the string in upper case:</a:t>
            </a:r>
            <a:endParaRPr lang="en-PH" sz="2000" dirty="0"/>
          </a:p>
        </p:txBody>
      </p:sp>
      <p:sp>
        <p:nvSpPr>
          <p:cNvPr id="5" name="Rectangle 4">
            <a:extLst>
              <a:ext uri="{FF2B5EF4-FFF2-40B4-BE49-F238E27FC236}">
                <a16:creationId xmlns:a16="http://schemas.microsoft.com/office/drawing/2014/main" id="{C74E364B-2A71-42FF-BA23-3F85576A7DB7}"/>
              </a:ext>
            </a:extLst>
          </p:cNvPr>
          <p:cNvSpPr/>
          <p:nvPr/>
        </p:nvSpPr>
        <p:spPr>
          <a:xfrm>
            <a:off x="6321915" y="1980062"/>
            <a:ext cx="2500351" cy="1754326"/>
          </a:xfrm>
          <a:prstGeom prst="rect">
            <a:avLst/>
          </a:prstGeom>
        </p:spPr>
        <p:txBody>
          <a:bodyPr wrap="square">
            <a:spAutoFit/>
          </a:bodyPr>
          <a:lstStyle/>
          <a:p>
            <a:pPr marL="285750" indent="-285750">
              <a:buFont typeface="Wingdings" panose="05000000000000000000" pitchFamily="2" charset="2"/>
              <a:buChar char="Ø"/>
            </a:pPr>
            <a:r>
              <a:rPr lang="en-US" sz="2800" dirty="0"/>
              <a:t>Lower Case</a:t>
            </a:r>
          </a:p>
          <a:p>
            <a:r>
              <a:rPr lang="en-US" sz="2000" dirty="0"/>
              <a:t>Example</a:t>
            </a:r>
          </a:p>
          <a:p>
            <a:r>
              <a:rPr lang="en-US" sz="2000" dirty="0"/>
              <a:t>The lower() method returns the string in lower case</a:t>
            </a:r>
            <a:endParaRPr lang="en-PH" sz="2000" dirty="0"/>
          </a:p>
        </p:txBody>
      </p:sp>
      <p:sp>
        <p:nvSpPr>
          <p:cNvPr id="6" name="Rectangle 5">
            <a:extLst>
              <a:ext uri="{FF2B5EF4-FFF2-40B4-BE49-F238E27FC236}">
                <a16:creationId xmlns:a16="http://schemas.microsoft.com/office/drawing/2014/main" id="{2DB6C2D9-F1FC-491D-B594-70941B85BD8F}"/>
              </a:ext>
            </a:extLst>
          </p:cNvPr>
          <p:cNvSpPr/>
          <p:nvPr/>
        </p:nvSpPr>
        <p:spPr>
          <a:xfrm>
            <a:off x="829734" y="4024743"/>
            <a:ext cx="5266266" cy="1446550"/>
          </a:xfrm>
          <a:prstGeom prst="rect">
            <a:avLst/>
          </a:prstGeom>
        </p:spPr>
        <p:txBody>
          <a:bodyPr wrap="square">
            <a:spAutoFit/>
          </a:bodyPr>
          <a:lstStyle/>
          <a:p>
            <a:pPr marL="285750" indent="-285750">
              <a:buFont typeface="Wingdings" panose="05000000000000000000" pitchFamily="2" charset="2"/>
              <a:buChar char="Ø"/>
            </a:pPr>
            <a:r>
              <a:rPr lang="en-US" sz="2800" dirty="0"/>
              <a:t>Remove Whitespace</a:t>
            </a:r>
          </a:p>
          <a:p>
            <a:r>
              <a:rPr lang="en-US" sz="2000" dirty="0"/>
              <a:t>Whitespace is the space before and/or after the actual text, and very often you want to remove this space.</a:t>
            </a:r>
            <a:endParaRPr lang="en-PH" sz="2000" dirty="0"/>
          </a:p>
        </p:txBody>
      </p:sp>
      <p:pic>
        <p:nvPicPr>
          <p:cNvPr id="7" name="Picture 6">
            <a:extLst>
              <a:ext uri="{FF2B5EF4-FFF2-40B4-BE49-F238E27FC236}">
                <a16:creationId xmlns:a16="http://schemas.microsoft.com/office/drawing/2014/main" id="{03D92342-9BBC-4F3E-A173-4A00BCC8FFD6}"/>
              </a:ext>
            </a:extLst>
          </p:cNvPr>
          <p:cNvPicPr>
            <a:picLocks noChangeAspect="1"/>
          </p:cNvPicPr>
          <p:nvPr/>
        </p:nvPicPr>
        <p:blipFill>
          <a:blip r:embed="rId2"/>
          <a:stretch>
            <a:fillRect/>
          </a:stretch>
        </p:blipFill>
        <p:spPr>
          <a:xfrm>
            <a:off x="3565499" y="2424702"/>
            <a:ext cx="1853167" cy="1004298"/>
          </a:xfrm>
          <a:prstGeom prst="rect">
            <a:avLst/>
          </a:prstGeom>
        </p:spPr>
      </p:pic>
      <p:pic>
        <p:nvPicPr>
          <p:cNvPr id="8" name="Picture 7">
            <a:extLst>
              <a:ext uri="{FF2B5EF4-FFF2-40B4-BE49-F238E27FC236}">
                <a16:creationId xmlns:a16="http://schemas.microsoft.com/office/drawing/2014/main" id="{233A9EBE-3481-4BB5-9651-D297FB44DA92}"/>
              </a:ext>
            </a:extLst>
          </p:cNvPr>
          <p:cNvPicPr>
            <a:picLocks noChangeAspect="1"/>
          </p:cNvPicPr>
          <p:nvPr/>
        </p:nvPicPr>
        <p:blipFill>
          <a:blip r:embed="rId3"/>
          <a:stretch>
            <a:fillRect/>
          </a:stretch>
        </p:blipFill>
        <p:spPr>
          <a:xfrm>
            <a:off x="8822266" y="2399358"/>
            <a:ext cx="2019582" cy="1029642"/>
          </a:xfrm>
          <a:prstGeom prst="rect">
            <a:avLst/>
          </a:prstGeom>
        </p:spPr>
      </p:pic>
      <p:sp>
        <p:nvSpPr>
          <p:cNvPr id="9" name="Rectangle 8">
            <a:extLst>
              <a:ext uri="{FF2B5EF4-FFF2-40B4-BE49-F238E27FC236}">
                <a16:creationId xmlns:a16="http://schemas.microsoft.com/office/drawing/2014/main" id="{76771DA1-0F0A-4647-9E60-1F0DB8B761D9}"/>
              </a:ext>
            </a:extLst>
          </p:cNvPr>
          <p:cNvSpPr/>
          <p:nvPr/>
        </p:nvSpPr>
        <p:spPr>
          <a:xfrm>
            <a:off x="846667" y="5563625"/>
            <a:ext cx="6096000" cy="923330"/>
          </a:xfrm>
          <a:prstGeom prst="rect">
            <a:avLst/>
          </a:prstGeom>
        </p:spPr>
        <p:txBody>
          <a:bodyPr>
            <a:spAutoFit/>
          </a:bodyPr>
          <a:lstStyle/>
          <a:p>
            <a:r>
              <a:rPr lang="en-US" dirty="0"/>
              <a:t>Example</a:t>
            </a:r>
          </a:p>
          <a:p>
            <a:r>
              <a:rPr lang="en-US" dirty="0"/>
              <a:t>The strip() method removes any whitespace from the beginning or the end:</a:t>
            </a:r>
            <a:endParaRPr lang="en-PH" dirty="0"/>
          </a:p>
        </p:txBody>
      </p:sp>
      <p:pic>
        <p:nvPicPr>
          <p:cNvPr id="10" name="Picture 9">
            <a:extLst>
              <a:ext uri="{FF2B5EF4-FFF2-40B4-BE49-F238E27FC236}">
                <a16:creationId xmlns:a16="http://schemas.microsoft.com/office/drawing/2014/main" id="{2219AB58-9034-47B8-A06B-4D68B582F799}"/>
              </a:ext>
            </a:extLst>
          </p:cNvPr>
          <p:cNvPicPr>
            <a:picLocks noChangeAspect="1"/>
          </p:cNvPicPr>
          <p:nvPr/>
        </p:nvPicPr>
        <p:blipFill>
          <a:blip r:embed="rId4"/>
          <a:stretch>
            <a:fillRect/>
          </a:stretch>
        </p:blipFill>
        <p:spPr>
          <a:xfrm>
            <a:off x="6471472" y="4704086"/>
            <a:ext cx="3734321" cy="1321204"/>
          </a:xfrm>
          <a:prstGeom prst="rect">
            <a:avLst/>
          </a:prstGeom>
        </p:spPr>
      </p:pic>
    </p:spTree>
    <p:extLst>
      <p:ext uri="{BB962C8B-B14F-4D97-AF65-F5344CB8AC3E}">
        <p14:creationId xmlns:p14="http://schemas.microsoft.com/office/powerpoint/2010/main" val="1179604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F5AA4-082B-47EF-90CA-3E88F67390D0}"/>
              </a:ext>
            </a:extLst>
          </p:cNvPr>
          <p:cNvSpPr/>
          <p:nvPr/>
        </p:nvSpPr>
        <p:spPr>
          <a:xfrm>
            <a:off x="965200" y="720003"/>
            <a:ext cx="10041467" cy="1138773"/>
          </a:xfrm>
          <a:prstGeom prst="rect">
            <a:avLst/>
          </a:prstGeom>
        </p:spPr>
        <p:txBody>
          <a:bodyPr wrap="square">
            <a:spAutoFit/>
          </a:bodyPr>
          <a:lstStyle/>
          <a:p>
            <a:pPr marL="285750" indent="-285750">
              <a:buFont typeface="Wingdings" panose="05000000000000000000" pitchFamily="2" charset="2"/>
              <a:buChar char="Ø"/>
            </a:pPr>
            <a:r>
              <a:rPr lang="en-US" sz="2800" dirty="0"/>
              <a:t>Replace String</a:t>
            </a:r>
          </a:p>
          <a:p>
            <a:r>
              <a:rPr lang="en-US" sz="2000" dirty="0"/>
              <a:t>Example:</a:t>
            </a:r>
          </a:p>
          <a:p>
            <a:r>
              <a:rPr lang="en-US" sz="2000" dirty="0"/>
              <a:t>The replace() method replaces a string with another string:</a:t>
            </a:r>
            <a:endParaRPr lang="en-PH" sz="2000" dirty="0"/>
          </a:p>
        </p:txBody>
      </p:sp>
      <p:sp>
        <p:nvSpPr>
          <p:cNvPr id="3" name="Rectangle 2">
            <a:extLst>
              <a:ext uri="{FF2B5EF4-FFF2-40B4-BE49-F238E27FC236}">
                <a16:creationId xmlns:a16="http://schemas.microsoft.com/office/drawing/2014/main" id="{26DB3F5D-D565-4545-918E-D19BAA39EA0F}"/>
              </a:ext>
            </a:extLst>
          </p:cNvPr>
          <p:cNvSpPr/>
          <p:nvPr/>
        </p:nvSpPr>
        <p:spPr>
          <a:xfrm>
            <a:off x="965200" y="2997549"/>
            <a:ext cx="10041467" cy="2062103"/>
          </a:xfrm>
          <a:prstGeom prst="rect">
            <a:avLst/>
          </a:prstGeom>
        </p:spPr>
        <p:txBody>
          <a:bodyPr wrap="square">
            <a:spAutoFit/>
          </a:bodyPr>
          <a:lstStyle/>
          <a:p>
            <a:pPr marL="342900" indent="-342900">
              <a:buFont typeface="Wingdings" panose="05000000000000000000" pitchFamily="2" charset="2"/>
              <a:buChar char="Ø"/>
            </a:pPr>
            <a:r>
              <a:rPr lang="en-US" sz="2800" dirty="0"/>
              <a:t>Split String</a:t>
            </a:r>
          </a:p>
          <a:p>
            <a:r>
              <a:rPr lang="en-US" sz="2000" dirty="0"/>
              <a:t>The split() method returns a list where the text between the specified separator becomes the list items.</a:t>
            </a:r>
          </a:p>
          <a:p>
            <a:endParaRPr lang="en-US" sz="2000" dirty="0"/>
          </a:p>
          <a:p>
            <a:r>
              <a:rPr lang="en-US" sz="2000" dirty="0"/>
              <a:t>Example:</a:t>
            </a:r>
          </a:p>
          <a:p>
            <a:r>
              <a:rPr lang="en-US" sz="2000" dirty="0"/>
              <a:t>The split() method splits the string into substrings if it finds instances of the separator:</a:t>
            </a:r>
            <a:endParaRPr lang="en-PH" sz="2000" dirty="0"/>
          </a:p>
        </p:txBody>
      </p:sp>
      <p:pic>
        <p:nvPicPr>
          <p:cNvPr id="4" name="Picture 3">
            <a:extLst>
              <a:ext uri="{FF2B5EF4-FFF2-40B4-BE49-F238E27FC236}">
                <a16:creationId xmlns:a16="http://schemas.microsoft.com/office/drawing/2014/main" id="{DF651794-8635-452E-B6F7-D0DB6FFD8D8F}"/>
              </a:ext>
            </a:extLst>
          </p:cNvPr>
          <p:cNvPicPr>
            <a:picLocks noChangeAspect="1"/>
          </p:cNvPicPr>
          <p:nvPr/>
        </p:nvPicPr>
        <p:blipFill>
          <a:blip r:embed="rId2"/>
          <a:stretch>
            <a:fillRect/>
          </a:stretch>
        </p:blipFill>
        <p:spPr>
          <a:xfrm>
            <a:off x="3132666" y="1858776"/>
            <a:ext cx="3979334" cy="847843"/>
          </a:xfrm>
          <a:prstGeom prst="rect">
            <a:avLst/>
          </a:prstGeom>
        </p:spPr>
      </p:pic>
      <p:pic>
        <p:nvPicPr>
          <p:cNvPr id="5" name="Picture 4">
            <a:extLst>
              <a:ext uri="{FF2B5EF4-FFF2-40B4-BE49-F238E27FC236}">
                <a16:creationId xmlns:a16="http://schemas.microsoft.com/office/drawing/2014/main" id="{E58F525D-C31F-47D4-A0E6-8877CB5FD4F6}"/>
              </a:ext>
            </a:extLst>
          </p:cNvPr>
          <p:cNvPicPr>
            <a:picLocks noChangeAspect="1"/>
          </p:cNvPicPr>
          <p:nvPr/>
        </p:nvPicPr>
        <p:blipFill>
          <a:blip r:embed="rId3"/>
          <a:stretch>
            <a:fillRect/>
          </a:stretch>
        </p:blipFill>
        <p:spPr>
          <a:xfrm>
            <a:off x="3132667" y="5182432"/>
            <a:ext cx="5096934" cy="1116767"/>
          </a:xfrm>
          <a:prstGeom prst="rect">
            <a:avLst/>
          </a:prstGeom>
        </p:spPr>
      </p:pic>
    </p:spTree>
    <p:extLst>
      <p:ext uri="{BB962C8B-B14F-4D97-AF65-F5344CB8AC3E}">
        <p14:creationId xmlns:p14="http://schemas.microsoft.com/office/powerpoint/2010/main" val="964100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24C83-88AF-494A-A4C4-7BE210BDD54A}"/>
              </a:ext>
            </a:extLst>
          </p:cNvPr>
          <p:cNvSpPr/>
          <p:nvPr/>
        </p:nvSpPr>
        <p:spPr>
          <a:xfrm>
            <a:off x="1083733" y="518067"/>
            <a:ext cx="7162800" cy="646331"/>
          </a:xfrm>
          <a:prstGeom prst="rect">
            <a:avLst/>
          </a:prstGeom>
        </p:spPr>
        <p:txBody>
          <a:bodyPr wrap="square">
            <a:spAutoFit/>
          </a:bodyPr>
          <a:lstStyle/>
          <a:p>
            <a:r>
              <a:rPr lang="en-PH" sz="3600" b="1" dirty="0"/>
              <a:t>Python - String Concatenation</a:t>
            </a:r>
          </a:p>
        </p:txBody>
      </p:sp>
      <p:sp>
        <p:nvSpPr>
          <p:cNvPr id="3" name="Rectangle 2">
            <a:extLst>
              <a:ext uri="{FF2B5EF4-FFF2-40B4-BE49-F238E27FC236}">
                <a16:creationId xmlns:a16="http://schemas.microsoft.com/office/drawing/2014/main" id="{D29F12E8-43CC-4756-B90C-BA5C5A86F5D7}"/>
              </a:ext>
            </a:extLst>
          </p:cNvPr>
          <p:cNvSpPr/>
          <p:nvPr/>
        </p:nvSpPr>
        <p:spPr>
          <a:xfrm>
            <a:off x="1083734" y="1547967"/>
            <a:ext cx="5333999" cy="2062103"/>
          </a:xfrm>
          <a:prstGeom prst="rect">
            <a:avLst/>
          </a:prstGeom>
        </p:spPr>
        <p:txBody>
          <a:bodyPr wrap="square">
            <a:spAutoFit/>
          </a:bodyPr>
          <a:lstStyle/>
          <a:p>
            <a:pPr marL="285750" indent="-285750">
              <a:buFont typeface="Wingdings" panose="05000000000000000000" pitchFamily="2" charset="2"/>
              <a:buChar char="Ø"/>
            </a:pPr>
            <a:r>
              <a:rPr lang="en-US" sz="2800" dirty="0"/>
              <a:t>String Concatenation</a:t>
            </a:r>
          </a:p>
          <a:p>
            <a:r>
              <a:rPr lang="en-US" sz="2000" dirty="0"/>
              <a:t>To concatenate, or combine, two strings you can use the </a:t>
            </a:r>
            <a:r>
              <a:rPr lang="en-US" sz="2000" dirty="0">
                <a:solidFill>
                  <a:srgbClr val="C00000"/>
                </a:solidFill>
              </a:rPr>
              <a:t>+</a:t>
            </a:r>
            <a:r>
              <a:rPr lang="en-US" sz="2000" dirty="0"/>
              <a:t> operator.</a:t>
            </a:r>
          </a:p>
          <a:p>
            <a:endParaRPr lang="en-US" sz="2000" dirty="0"/>
          </a:p>
          <a:p>
            <a:r>
              <a:rPr lang="en-US" sz="2000" dirty="0"/>
              <a:t>Example</a:t>
            </a:r>
          </a:p>
          <a:p>
            <a:r>
              <a:rPr lang="en-US" sz="2000" dirty="0"/>
              <a:t>Merge variable a with variable b into variable c:</a:t>
            </a:r>
            <a:endParaRPr lang="en-PH" dirty="0"/>
          </a:p>
        </p:txBody>
      </p:sp>
      <p:sp>
        <p:nvSpPr>
          <p:cNvPr id="4" name="Rectangle 3">
            <a:extLst>
              <a:ext uri="{FF2B5EF4-FFF2-40B4-BE49-F238E27FC236}">
                <a16:creationId xmlns:a16="http://schemas.microsoft.com/office/drawing/2014/main" id="{A9022851-F5E8-47EE-924D-F65CA0662434}"/>
              </a:ext>
            </a:extLst>
          </p:cNvPr>
          <p:cNvSpPr/>
          <p:nvPr/>
        </p:nvSpPr>
        <p:spPr>
          <a:xfrm>
            <a:off x="1217082" y="4881632"/>
            <a:ext cx="6096000" cy="707886"/>
          </a:xfrm>
          <a:prstGeom prst="rect">
            <a:avLst/>
          </a:prstGeom>
        </p:spPr>
        <p:txBody>
          <a:bodyPr>
            <a:spAutoFit/>
          </a:bodyPr>
          <a:lstStyle/>
          <a:p>
            <a:r>
              <a:rPr lang="en-US" sz="2000" dirty="0"/>
              <a:t>Example:</a:t>
            </a:r>
          </a:p>
          <a:p>
            <a:r>
              <a:rPr lang="en-US" sz="2000" dirty="0"/>
              <a:t>To add a space between them, add a " ":</a:t>
            </a:r>
            <a:endParaRPr lang="en-PH" dirty="0"/>
          </a:p>
        </p:txBody>
      </p:sp>
      <p:pic>
        <p:nvPicPr>
          <p:cNvPr id="5" name="Picture 4">
            <a:extLst>
              <a:ext uri="{FF2B5EF4-FFF2-40B4-BE49-F238E27FC236}">
                <a16:creationId xmlns:a16="http://schemas.microsoft.com/office/drawing/2014/main" id="{E567C6BD-D0A6-4B8A-8391-99D4F2CC8E3F}"/>
              </a:ext>
            </a:extLst>
          </p:cNvPr>
          <p:cNvPicPr>
            <a:picLocks noChangeAspect="1"/>
          </p:cNvPicPr>
          <p:nvPr/>
        </p:nvPicPr>
        <p:blipFill>
          <a:blip r:embed="rId2"/>
          <a:stretch>
            <a:fillRect/>
          </a:stretch>
        </p:blipFill>
        <p:spPr>
          <a:xfrm>
            <a:off x="7992533" y="1547966"/>
            <a:ext cx="2963334" cy="2062103"/>
          </a:xfrm>
          <a:prstGeom prst="rect">
            <a:avLst/>
          </a:prstGeom>
        </p:spPr>
      </p:pic>
      <p:pic>
        <p:nvPicPr>
          <p:cNvPr id="6" name="Picture 5">
            <a:extLst>
              <a:ext uri="{FF2B5EF4-FFF2-40B4-BE49-F238E27FC236}">
                <a16:creationId xmlns:a16="http://schemas.microsoft.com/office/drawing/2014/main" id="{45EDFEA9-6247-43AA-9D35-64A0F9002A71}"/>
              </a:ext>
            </a:extLst>
          </p:cNvPr>
          <p:cNvPicPr>
            <a:picLocks noChangeAspect="1"/>
          </p:cNvPicPr>
          <p:nvPr/>
        </p:nvPicPr>
        <p:blipFill>
          <a:blip r:embed="rId3"/>
          <a:stretch>
            <a:fillRect/>
          </a:stretch>
        </p:blipFill>
        <p:spPr>
          <a:xfrm>
            <a:off x="7992533" y="4216400"/>
            <a:ext cx="2982385" cy="1628860"/>
          </a:xfrm>
          <a:prstGeom prst="rect">
            <a:avLst/>
          </a:prstGeom>
        </p:spPr>
      </p:pic>
      <p:cxnSp>
        <p:nvCxnSpPr>
          <p:cNvPr id="8" name="Straight Arrow Connector 7">
            <a:extLst>
              <a:ext uri="{FF2B5EF4-FFF2-40B4-BE49-F238E27FC236}">
                <a16:creationId xmlns:a16="http://schemas.microsoft.com/office/drawing/2014/main" id="{57813C1F-3724-439A-95D2-82F05C8D19B0}"/>
              </a:ext>
            </a:extLst>
          </p:cNvPr>
          <p:cNvCxnSpPr>
            <a:cxnSpLocks/>
          </p:cNvCxnSpPr>
          <p:nvPr/>
        </p:nvCxnSpPr>
        <p:spPr>
          <a:xfrm flipV="1">
            <a:off x="2398643" y="4881632"/>
            <a:ext cx="5208105" cy="246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A4EB6B6-E298-4EE0-901A-C5BCE28BF1FE}"/>
              </a:ext>
            </a:extLst>
          </p:cNvPr>
          <p:cNvPicPr>
            <a:picLocks noChangeAspect="1"/>
          </p:cNvPicPr>
          <p:nvPr/>
        </p:nvPicPr>
        <p:blipFill>
          <a:blip r:embed="rId4"/>
          <a:stretch>
            <a:fillRect/>
          </a:stretch>
        </p:blipFill>
        <p:spPr>
          <a:xfrm>
            <a:off x="2314961" y="2855360"/>
            <a:ext cx="5291787" cy="335309"/>
          </a:xfrm>
          <a:prstGeom prst="rect">
            <a:avLst/>
          </a:prstGeom>
        </p:spPr>
      </p:pic>
    </p:spTree>
    <p:extLst>
      <p:ext uri="{BB962C8B-B14F-4D97-AF65-F5344CB8AC3E}">
        <p14:creationId xmlns:p14="http://schemas.microsoft.com/office/powerpoint/2010/main" val="180480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3AF5D1-23B1-4AF1-947B-7572E84934DE}"/>
              </a:ext>
            </a:extLst>
          </p:cNvPr>
          <p:cNvSpPr/>
          <p:nvPr/>
        </p:nvSpPr>
        <p:spPr>
          <a:xfrm>
            <a:off x="771613" y="551934"/>
            <a:ext cx="5342488" cy="646331"/>
          </a:xfrm>
          <a:prstGeom prst="rect">
            <a:avLst/>
          </a:prstGeom>
        </p:spPr>
        <p:txBody>
          <a:bodyPr wrap="none">
            <a:spAutoFit/>
          </a:bodyPr>
          <a:lstStyle/>
          <a:p>
            <a:r>
              <a:rPr lang="en-PH" sz="3600" b="1" dirty="0"/>
              <a:t>Python - Format - Strings</a:t>
            </a:r>
          </a:p>
        </p:txBody>
      </p:sp>
      <p:sp>
        <p:nvSpPr>
          <p:cNvPr id="3" name="Rectangle 2">
            <a:extLst>
              <a:ext uri="{FF2B5EF4-FFF2-40B4-BE49-F238E27FC236}">
                <a16:creationId xmlns:a16="http://schemas.microsoft.com/office/drawing/2014/main" id="{18028EE2-808A-410C-87A2-76B6AD62562A}"/>
              </a:ext>
            </a:extLst>
          </p:cNvPr>
          <p:cNvSpPr/>
          <p:nvPr/>
        </p:nvSpPr>
        <p:spPr>
          <a:xfrm>
            <a:off x="771613" y="1375601"/>
            <a:ext cx="10336654" cy="1138773"/>
          </a:xfrm>
          <a:prstGeom prst="rect">
            <a:avLst/>
          </a:prstGeom>
        </p:spPr>
        <p:txBody>
          <a:bodyPr wrap="square">
            <a:spAutoFit/>
          </a:bodyPr>
          <a:lstStyle/>
          <a:p>
            <a:pPr marL="457200" indent="-457200">
              <a:buFont typeface="Wingdings" panose="05000000000000000000" pitchFamily="2" charset="2"/>
              <a:buChar char="Ø"/>
            </a:pPr>
            <a:r>
              <a:rPr lang="en-US" sz="2800" dirty="0"/>
              <a:t>String Format</a:t>
            </a:r>
          </a:p>
          <a:p>
            <a:r>
              <a:rPr lang="en-US" sz="2000" dirty="0"/>
              <a:t>As we learned in the Python Variables chapter, we cannot combine strings and numbers like this:</a:t>
            </a:r>
            <a:endParaRPr lang="en-PH" sz="2000" dirty="0"/>
          </a:p>
        </p:txBody>
      </p:sp>
      <p:pic>
        <p:nvPicPr>
          <p:cNvPr id="4" name="Picture 3">
            <a:extLst>
              <a:ext uri="{FF2B5EF4-FFF2-40B4-BE49-F238E27FC236}">
                <a16:creationId xmlns:a16="http://schemas.microsoft.com/office/drawing/2014/main" id="{1EE4CDB3-FDD6-4ED2-9FB9-C19262A46253}"/>
              </a:ext>
            </a:extLst>
          </p:cNvPr>
          <p:cNvPicPr>
            <a:picLocks noChangeAspect="1"/>
          </p:cNvPicPr>
          <p:nvPr/>
        </p:nvPicPr>
        <p:blipFill>
          <a:blip r:embed="rId2"/>
          <a:stretch>
            <a:fillRect/>
          </a:stretch>
        </p:blipFill>
        <p:spPr>
          <a:xfrm>
            <a:off x="2967725" y="2691710"/>
            <a:ext cx="5944430" cy="1495634"/>
          </a:xfrm>
          <a:prstGeom prst="rect">
            <a:avLst/>
          </a:prstGeom>
        </p:spPr>
      </p:pic>
      <p:sp>
        <p:nvSpPr>
          <p:cNvPr id="5" name="Rectangle 4">
            <a:extLst>
              <a:ext uri="{FF2B5EF4-FFF2-40B4-BE49-F238E27FC236}">
                <a16:creationId xmlns:a16="http://schemas.microsoft.com/office/drawing/2014/main" id="{55593C7B-9757-4987-9D01-18606A4D4404}"/>
              </a:ext>
            </a:extLst>
          </p:cNvPr>
          <p:cNvSpPr/>
          <p:nvPr/>
        </p:nvSpPr>
        <p:spPr>
          <a:xfrm>
            <a:off x="771613" y="4653237"/>
            <a:ext cx="10336653" cy="1200329"/>
          </a:xfrm>
          <a:prstGeom prst="rect">
            <a:avLst/>
          </a:prstGeom>
        </p:spPr>
        <p:txBody>
          <a:bodyPr wrap="square">
            <a:spAutoFit/>
          </a:bodyPr>
          <a:lstStyle/>
          <a:p>
            <a:r>
              <a:rPr lang="en-US" dirty="0"/>
              <a:t>But we can combine strings and numbers by using the format() method!</a:t>
            </a:r>
          </a:p>
          <a:p>
            <a:endParaRPr lang="en-US" dirty="0"/>
          </a:p>
          <a:p>
            <a:r>
              <a:rPr lang="en-US" dirty="0"/>
              <a:t>The format() method takes the passed arguments, formats them, and places them in the string where the placeholders {} are:</a:t>
            </a:r>
            <a:endParaRPr lang="en-PH" dirty="0"/>
          </a:p>
        </p:txBody>
      </p:sp>
    </p:spTree>
    <p:extLst>
      <p:ext uri="{BB962C8B-B14F-4D97-AF65-F5344CB8AC3E}">
        <p14:creationId xmlns:p14="http://schemas.microsoft.com/office/powerpoint/2010/main" val="991998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B3C461-6C2E-4C45-BB14-7952B1D4CAED}"/>
              </a:ext>
            </a:extLst>
          </p:cNvPr>
          <p:cNvPicPr>
            <a:picLocks noChangeAspect="1"/>
          </p:cNvPicPr>
          <p:nvPr/>
        </p:nvPicPr>
        <p:blipFill>
          <a:blip r:embed="rId2"/>
          <a:stretch>
            <a:fillRect/>
          </a:stretch>
        </p:blipFill>
        <p:spPr>
          <a:xfrm>
            <a:off x="3157127" y="433792"/>
            <a:ext cx="5877745" cy="1790950"/>
          </a:xfrm>
          <a:prstGeom prst="rect">
            <a:avLst/>
          </a:prstGeom>
        </p:spPr>
      </p:pic>
      <p:sp>
        <p:nvSpPr>
          <p:cNvPr id="3" name="Rectangle 2">
            <a:extLst>
              <a:ext uri="{FF2B5EF4-FFF2-40B4-BE49-F238E27FC236}">
                <a16:creationId xmlns:a16="http://schemas.microsoft.com/office/drawing/2014/main" id="{04DFEA36-95C7-493A-BA22-DCEDF0257E67}"/>
              </a:ext>
            </a:extLst>
          </p:cNvPr>
          <p:cNvSpPr/>
          <p:nvPr/>
        </p:nvSpPr>
        <p:spPr>
          <a:xfrm>
            <a:off x="773644" y="2734398"/>
            <a:ext cx="10701867" cy="707886"/>
          </a:xfrm>
          <a:prstGeom prst="rect">
            <a:avLst/>
          </a:prstGeom>
        </p:spPr>
        <p:txBody>
          <a:bodyPr wrap="square">
            <a:spAutoFit/>
          </a:bodyPr>
          <a:lstStyle/>
          <a:p>
            <a:r>
              <a:rPr lang="en-US" sz="2000" dirty="0"/>
              <a:t>The format() method takes unlimited number of arguments, and are placed into the respective placeholders:</a:t>
            </a:r>
            <a:endParaRPr lang="en-PH" sz="2000" dirty="0"/>
          </a:p>
        </p:txBody>
      </p:sp>
      <p:pic>
        <p:nvPicPr>
          <p:cNvPr id="4" name="Picture 3">
            <a:extLst>
              <a:ext uri="{FF2B5EF4-FFF2-40B4-BE49-F238E27FC236}">
                <a16:creationId xmlns:a16="http://schemas.microsoft.com/office/drawing/2014/main" id="{CD1ACA05-FA9B-4E0A-9093-3176F7238199}"/>
              </a:ext>
            </a:extLst>
          </p:cNvPr>
          <p:cNvPicPr>
            <a:picLocks noChangeAspect="1"/>
          </p:cNvPicPr>
          <p:nvPr/>
        </p:nvPicPr>
        <p:blipFill>
          <a:blip r:embed="rId3"/>
          <a:stretch>
            <a:fillRect/>
          </a:stretch>
        </p:blipFill>
        <p:spPr>
          <a:xfrm>
            <a:off x="3214285" y="3769659"/>
            <a:ext cx="5820587" cy="1790950"/>
          </a:xfrm>
          <a:prstGeom prst="rect">
            <a:avLst/>
          </a:prstGeom>
        </p:spPr>
      </p:pic>
    </p:spTree>
    <p:extLst>
      <p:ext uri="{BB962C8B-B14F-4D97-AF65-F5344CB8AC3E}">
        <p14:creationId xmlns:p14="http://schemas.microsoft.com/office/powerpoint/2010/main" val="94004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045996-F5F2-456E-B80A-429301785989}"/>
              </a:ext>
            </a:extLst>
          </p:cNvPr>
          <p:cNvSpPr/>
          <p:nvPr/>
        </p:nvSpPr>
        <p:spPr>
          <a:xfrm>
            <a:off x="1236134" y="751344"/>
            <a:ext cx="10024533" cy="5355312"/>
          </a:xfrm>
          <a:prstGeom prst="rect">
            <a:avLst/>
          </a:prstGeom>
        </p:spPr>
        <p:txBody>
          <a:bodyPr wrap="square">
            <a:spAutoFit/>
          </a:bodyPr>
          <a:lstStyle/>
          <a:p>
            <a:pPr algn="ctr"/>
            <a:r>
              <a:rPr lang="en-US" sz="3600" b="1" dirty="0"/>
              <a:t>What can Python do?</a:t>
            </a:r>
          </a:p>
          <a:p>
            <a:endParaRPr lang="en-US" dirty="0"/>
          </a:p>
          <a:p>
            <a:pPr marL="342900" indent="-342900">
              <a:buFont typeface="Arial" panose="020B0604020202020204" pitchFamily="34" charset="0"/>
              <a:buChar char="•"/>
            </a:pPr>
            <a:r>
              <a:rPr lang="en-US" sz="2400" dirty="0"/>
              <a:t>Python </a:t>
            </a:r>
            <a:r>
              <a:rPr lang="en-US" sz="2400" dirty="0">
                <a:solidFill>
                  <a:srgbClr val="C00000"/>
                </a:solidFill>
              </a:rPr>
              <a:t>can be used on a server to create web applications.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alongside software to create workflows.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connect to database systems. It can also read and modify files.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to handle big data and perform complex mathematics.</a:t>
            </a:r>
          </a:p>
          <a:p>
            <a:pPr marL="342900" indent="-342900">
              <a:buFont typeface="Arial" panose="020B0604020202020204" pitchFamily="34" charset="0"/>
              <a:buChar char="•"/>
            </a:pPr>
            <a:endParaRPr lang="en-US" sz="2400" dirty="0">
              <a:solidFill>
                <a:srgbClr val="C00000"/>
              </a:solidFill>
            </a:endParaRPr>
          </a:p>
          <a:p>
            <a:pPr marL="342900" indent="-342900">
              <a:buFont typeface="Arial" panose="020B0604020202020204" pitchFamily="34" charset="0"/>
              <a:buChar char="•"/>
            </a:pPr>
            <a:r>
              <a:rPr lang="en-US" sz="2400" dirty="0"/>
              <a:t>Python </a:t>
            </a:r>
            <a:r>
              <a:rPr lang="en-US" sz="2400" dirty="0">
                <a:solidFill>
                  <a:srgbClr val="C00000"/>
                </a:solidFill>
              </a:rPr>
              <a:t>can be used for rapid prototyping, or for production-ready software development.</a:t>
            </a:r>
          </a:p>
        </p:txBody>
      </p:sp>
    </p:spTree>
    <p:extLst>
      <p:ext uri="{BB962C8B-B14F-4D97-AF65-F5344CB8AC3E}">
        <p14:creationId xmlns:p14="http://schemas.microsoft.com/office/powerpoint/2010/main" val="1161551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FE555B-2CDF-4627-94A4-143E59DDCD94}"/>
              </a:ext>
            </a:extLst>
          </p:cNvPr>
          <p:cNvSpPr/>
          <p:nvPr/>
        </p:nvSpPr>
        <p:spPr>
          <a:xfrm>
            <a:off x="956732" y="1056902"/>
            <a:ext cx="10278533" cy="707886"/>
          </a:xfrm>
          <a:prstGeom prst="rect">
            <a:avLst/>
          </a:prstGeom>
        </p:spPr>
        <p:txBody>
          <a:bodyPr wrap="square">
            <a:spAutoFit/>
          </a:bodyPr>
          <a:lstStyle/>
          <a:p>
            <a:r>
              <a:rPr lang="en-US" sz="2000" dirty="0"/>
              <a:t>You can use index numbers {0} to be sure the arguments are placed in the correct placeholders:</a:t>
            </a:r>
            <a:endParaRPr lang="en-PH" sz="2000" dirty="0"/>
          </a:p>
        </p:txBody>
      </p:sp>
      <p:pic>
        <p:nvPicPr>
          <p:cNvPr id="3" name="Picture 2">
            <a:extLst>
              <a:ext uri="{FF2B5EF4-FFF2-40B4-BE49-F238E27FC236}">
                <a16:creationId xmlns:a16="http://schemas.microsoft.com/office/drawing/2014/main" id="{814C2C04-6A56-4370-BFCF-2AF1B84095A9}"/>
              </a:ext>
            </a:extLst>
          </p:cNvPr>
          <p:cNvPicPr>
            <a:picLocks noChangeAspect="1"/>
          </p:cNvPicPr>
          <p:nvPr/>
        </p:nvPicPr>
        <p:blipFill>
          <a:blip r:embed="rId2"/>
          <a:stretch>
            <a:fillRect/>
          </a:stretch>
        </p:blipFill>
        <p:spPr>
          <a:xfrm>
            <a:off x="2404533" y="2481129"/>
            <a:ext cx="7382933" cy="2378737"/>
          </a:xfrm>
          <a:prstGeom prst="rect">
            <a:avLst/>
          </a:prstGeom>
        </p:spPr>
      </p:pic>
    </p:spTree>
    <p:extLst>
      <p:ext uri="{BB962C8B-B14F-4D97-AF65-F5344CB8AC3E}">
        <p14:creationId xmlns:p14="http://schemas.microsoft.com/office/powerpoint/2010/main" val="168234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965E44-19D1-4CEA-9BEF-40A602078A6C}"/>
              </a:ext>
            </a:extLst>
          </p:cNvPr>
          <p:cNvSpPr/>
          <p:nvPr/>
        </p:nvSpPr>
        <p:spPr>
          <a:xfrm>
            <a:off x="915679" y="653534"/>
            <a:ext cx="5748690" cy="646331"/>
          </a:xfrm>
          <a:prstGeom prst="rect">
            <a:avLst/>
          </a:prstGeom>
        </p:spPr>
        <p:txBody>
          <a:bodyPr wrap="none">
            <a:spAutoFit/>
          </a:bodyPr>
          <a:lstStyle/>
          <a:p>
            <a:r>
              <a:rPr lang="en-PH" sz="3600" b="1" dirty="0"/>
              <a:t>Python - Escape Characters</a:t>
            </a:r>
          </a:p>
        </p:txBody>
      </p:sp>
      <p:sp>
        <p:nvSpPr>
          <p:cNvPr id="3" name="Rectangle 2">
            <a:extLst>
              <a:ext uri="{FF2B5EF4-FFF2-40B4-BE49-F238E27FC236}">
                <a16:creationId xmlns:a16="http://schemas.microsoft.com/office/drawing/2014/main" id="{FEA2E37B-AD1F-4ECA-A1F8-FBC59E5595F8}"/>
              </a:ext>
            </a:extLst>
          </p:cNvPr>
          <p:cNvSpPr/>
          <p:nvPr/>
        </p:nvSpPr>
        <p:spPr>
          <a:xfrm>
            <a:off x="915678" y="1526739"/>
            <a:ext cx="10158721" cy="2369880"/>
          </a:xfrm>
          <a:prstGeom prst="rect">
            <a:avLst/>
          </a:prstGeom>
        </p:spPr>
        <p:txBody>
          <a:bodyPr wrap="square">
            <a:spAutoFit/>
          </a:bodyPr>
          <a:lstStyle/>
          <a:p>
            <a:pPr marL="457200" indent="-457200">
              <a:buFont typeface="Wingdings" panose="05000000000000000000" pitchFamily="2" charset="2"/>
              <a:buChar char="Ø"/>
            </a:pPr>
            <a:r>
              <a:rPr lang="en-US" sz="2800" dirty="0"/>
              <a:t>Escape Character</a:t>
            </a:r>
          </a:p>
          <a:p>
            <a:r>
              <a:rPr lang="en-US" sz="2000" dirty="0"/>
              <a:t>To insert characters that are illegal in a string, use an escape character.</a:t>
            </a:r>
          </a:p>
          <a:p>
            <a:endParaRPr lang="en-US" sz="2000" dirty="0"/>
          </a:p>
          <a:p>
            <a:r>
              <a:rPr lang="en-US" sz="2000" dirty="0"/>
              <a:t>An escape character is a backslash \ followed by the character you want to insert.</a:t>
            </a:r>
          </a:p>
          <a:p>
            <a:endParaRPr lang="en-US" sz="2000" dirty="0"/>
          </a:p>
          <a:p>
            <a:r>
              <a:rPr lang="en-US" sz="2000" dirty="0"/>
              <a:t>An example of an illegal character is a double quote inside a string that is surrounded by double quotes:</a:t>
            </a:r>
            <a:endParaRPr lang="en-PH" sz="2000" dirty="0"/>
          </a:p>
        </p:txBody>
      </p:sp>
      <p:pic>
        <p:nvPicPr>
          <p:cNvPr id="4" name="Picture 3">
            <a:extLst>
              <a:ext uri="{FF2B5EF4-FFF2-40B4-BE49-F238E27FC236}">
                <a16:creationId xmlns:a16="http://schemas.microsoft.com/office/drawing/2014/main" id="{FB06F278-F5A1-4451-A454-909AFDF725A1}"/>
              </a:ext>
            </a:extLst>
          </p:cNvPr>
          <p:cNvPicPr>
            <a:picLocks noChangeAspect="1"/>
          </p:cNvPicPr>
          <p:nvPr/>
        </p:nvPicPr>
        <p:blipFill>
          <a:blip r:embed="rId2"/>
          <a:stretch>
            <a:fillRect/>
          </a:stretch>
        </p:blipFill>
        <p:spPr>
          <a:xfrm>
            <a:off x="915678" y="4123493"/>
            <a:ext cx="4638455" cy="1471463"/>
          </a:xfrm>
          <a:prstGeom prst="rect">
            <a:avLst/>
          </a:prstGeom>
        </p:spPr>
      </p:pic>
      <p:sp>
        <p:nvSpPr>
          <p:cNvPr id="5" name="Rectangle 4">
            <a:extLst>
              <a:ext uri="{FF2B5EF4-FFF2-40B4-BE49-F238E27FC236}">
                <a16:creationId xmlns:a16="http://schemas.microsoft.com/office/drawing/2014/main" id="{A6D3DB61-4FCA-490E-AEB7-50D9DC3AB57D}"/>
              </a:ext>
            </a:extLst>
          </p:cNvPr>
          <p:cNvSpPr/>
          <p:nvPr/>
        </p:nvSpPr>
        <p:spPr>
          <a:xfrm>
            <a:off x="5719663" y="4370572"/>
            <a:ext cx="5354736" cy="400110"/>
          </a:xfrm>
          <a:prstGeom prst="rect">
            <a:avLst/>
          </a:prstGeom>
        </p:spPr>
        <p:txBody>
          <a:bodyPr wrap="none">
            <a:spAutoFit/>
          </a:bodyPr>
          <a:lstStyle/>
          <a:p>
            <a:r>
              <a:rPr lang="en-US" sz="2000" dirty="0">
                <a:highlight>
                  <a:srgbClr val="800000"/>
                </a:highlight>
              </a:rPr>
              <a:t>To fix this problem, use the escape character \":</a:t>
            </a:r>
            <a:endParaRPr lang="en-PH" sz="2000" dirty="0">
              <a:highlight>
                <a:srgbClr val="800000"/>
              </a:highlight>
            </a:endParaRPr>
          </a:p>
        </p:txBody>
      </p:sp>
      <p:pic>
        <p:nvPicPr>
          <p:cNvPr id="6" name="Picture 5">
            <a:extLst>
              <a:ext uri="{FF2B5EF4-FFF2-40B4-BE49-F238E27FC236}">
                <a16:creationId xmlns:a16="http://schemas.microsoft.com/office/drawing/2014/main" id="{335AC033-14FA-42E6-83D5-79FEF584A765}"/>
              </a:ext>
            </a:extLst>
          </p:cNvPr>
          <p:cNvPicPr>
            <a:picLocks noChangeAspect="1"/>
          </p:cNvPicPr>
          <p:nvPr/>
        </p:nvPicPr>
        <p:blipFill>
          <a:blip r:embed="rId3"/>
          <a:stretch>
            <a:fillRect/>
          </a:stretch>
        </p:blipFill>
        <p:spPr>
          <a:xfrm>
            <a:off x="4847591" y="5017761"/>
            <a:ext cx="6026135" cy="1520054"/>
          </a:xfrm>
          <a:prstGeom prst="rect">
            <a:avLst/>
          </a:prstGeom>
        </p:spPr>
      </p:pic>
    </p:spTree>
    <p:extLst>
      <p:ext uri="{BB962C8B-B14F-4D97-AF65-F5344CB8AC3E}">
        <p14:creationId xmlns:p14="http://schemas.microsoft.com/office/powerpoint/2010/main" val="241739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5203E-10FC-4E63-8795-4B0687F693B5}"/>
              </a:ext>
            </a:extLst>
          </p:cNvPr>
          <p:cNvPicPr>
            <a:picLocks noChangeAspect="1"/>
          </p:cNvPicPr>
          <p:nvPr/>
        </p:nvPicPr>
        <p:blipFill>
          <a:blip r:embed="rId2"/>
          <a:stretch>
            <a:fillRect/>
          </a:stretch>
        </p:blipFill>
        <p:spPr>
          <a:xfrm>
            <a:off x="1049866" y="686935"/>
            <a:ext cx="10092267" cy="5484129"/>
          </a:xfrm>
          <a:prstGeom prst="rect">
            <a:avLst/>
          </a:prstGeom>
        </p:spPr>
      </p:pic>
    </p:spTree>
    <p:extLst>
      <p:ext uri="{BB962C8B-B14F-4D97-AF65-F5344CB8AC3E}">
        <p14:creationId xmlns:p14="http://schemas.microsoft.com/office/powerpoint/2010/main" val="401389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0B31C6-A363-41A9-B99D-93575BCFA17D}"/>
              </a:ext>
            </a:extLst>
          </p:cNvPr>
          <p:cNvSpPr/>
          <p:nvPr/>
        </p:nvSpPr>
        <p:spPr>
          <a:xfrm>
            <a:off x="808354" y="670467"/>
            <a:ext cx="4988866" cy="646331"/>
          </a:xfrm>
          <a:prstGeom prst="rect">
            <a:avLst/>
          </a:prstGeom>
        </p:spPr>
        <p:txBody>
          <a:bodyPr wrap="none">
            <a:spAutoFit/>
          </a:bodyPr>
          <a:lstStyle/>
          <a:p>
            <a:r>
              <a:rPr lang="en-PH" sz="3600" dirty="0"/>
              <a:t>Python - String Methods</a:t>
            </a:r>
          </a:p>
        </p:txBody>
      </p:sp>
      <p:sp>
        <p:nvSpPr>
          <p:cNvPr id="3" name="Rectangle 2">
            <a:extLst>
              <a:ext uri="{FF2B5EF4-FFF2-40B4-BE49-F238E27FC236}">
                <a16:creationId xmlns:a16="http://schemas.microsoft.com/office/drawing/2014/main" id="{A10C4420-C9DB-4FAE-82C6-2A34F154EBC1}"/>
              </a:ext>
            </a:extLst>
          </p:cNvPr>
          <p:cNvSpPr/>
          <p:nvPr/>
        </p:nvSpPr>
        <p:spPr>
          <a:xfrm>
            <a:off x="808354" y="1528002"/>
            <a:ext cx="10113646" cy="830997"/>
          </a:xfrm>
          <a:prstGeom prst="rect">
            <a:avLst/>
          </a:prstGeom>
        </p:spPr>
        <p:txBody>
          <a:bodyPr wrap="square">
            <a:spAutoFit/>
          </a:bodyPr>
          <a:lstStyle/>
          <a:p>
            <a:pPr marL="285750" indent="-285750">
              <a:buFont typeface="Wingdings" panose="05000000000000000000" pitchFamily="2" charset="2"/>
              <a:buChar char="Ø"/>
            </a:pPr>
            <a:r>
              <a:rPr lang="en-US" sz="2800" dirty="0"/>
              <a:t>String Methods</a:t>
            </a:r>
          </a:p>
          <a:p>
            <a:r>
              <a:rPr lang="en-US" sz="2000" dirty="0"/>
              <a:t>Python has a set of built-in methods that you can use on strings.</a:t>
            </a:r>
            <a:endParaRPr lang="en-PH" sz="2000" dirty="0"/>
          </a:p>
        </p:txBody>
      </p:sp>
      <p:pic>
        <p:nvPicPr>
          <p:cNvPr id="4" name="Picture 3">
            <a:extLst>
              <a:ext uri="{FF2B5EF4-FFF2-40B4-BE49-F238E27FC236}">
                <a16:creationId xmlns:a16="http://schemas.microsoft.com/office/drawing/2014/main" id="{56C3D187-EF3B-4694-A982-6A1EEDF34EAC}"/>
              </a:ext>
            </a:extLst>
          </p:cNvPr>
          <p:cNvPicPr>
            <a:picLocks noChangeAspect="1"/>
          </p:cNvPicPr>
          <p:nvPr/>
        </p:nvPicPr>
        <p:blipFill>
          <a:blip r:embed="rId2"/>
          <a:stretch>
            <a:fillRect/>
          </a:stretch>
        </p:blipFill>
        <p:spPr>
          <a:xfrm>
            <a:off x="808354" y="2590683"/>
            <a:ext cx="10469246" cy="838317"/>
          </a:xfrm>
          <a:prstGeom prst="rect">
            <a:avLst/>
          </a:prstGeom>
        </p:spPr>
      </p:pic>
      <p:pic>
        <p:nvPicPr>
          <p:cNvPr id="6" name="Picture 5">
            <a:extLst>
              <a:ext uri="{FF2B5EF4-FFF2-40B4-BE49-F238E27FC236}">
                <a16:creationId xmlns:a16="http://schemas.microsoft.com/office/drawing/2014/main" id="{6EA1C3A8-70D2-4F9E-AC32-E49090893A19}"/>
              </a:ext>
            </a:extLst>
          </p:cNvPr>
          <p:cNvPicPr>
            <a:picLocks noChangeAspect="1"/>
          </p:cNvPicPr>
          <p:nvPr/>
        </p:nvPicPr>
        <p:blipFill>
          <a:blip r:embed="rId3"/>
          <a:stretch>
            <a:fillRect/>
          </a:stretch>
        </p:blipFill>
        <p:spPr>
          <a:xfrm>
            <a:off x="808354" y="3660684"/>
            <a:ext cx="10469246" cy="2740116"/>
          </a:xfrm>
          <a:prstGeom prst="rect">
            <a:avLst/>
          </a:prstGeom>
        </p:spPr>
      </p:pic>
    </p:spTree>
    <p:extLst>
      <p:ext uri="{BB962C8B-B14F-4D97-AF65-F5344CB8AC3E}">
        <p14:creationId xmlns:p14="http://schemas.microsoft.com/office/powerpoint/2010/main" val="385737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FDF2F-A2BD-4D50-B7CC-3D53F1976003}"/>
              </a:ext>
            </a:extLst>
          </p:cNvPr>
          <p:cNvPicPr>
            <a:picLocks noChangeAspect="1"/>
          </p:cNvPicPr>
          <p:nvPr/>
        </p:nvPicPr>
        <p:blipFill>
          <a:blip r:embed="rId2"/>
          <a:stretch>
            <a:fillRect/>
          </a:stretch>
        </p:blipFill>
        <p:spPr>
          <a:xfrm>
            <a:off x="770467" y="523163"/>
            <a:ext cx="10651065" cy="5811673"/>
          </a:xfrm>
          <a:prstGeom prst="rect">
            <a:avLst/>
          </a:prstGeom>
        </p:spPr>
      </p:pic>
    </p:spTree>
    <p:extLst>
      <p:ext uri="{BB962C8B-B14F-4D97-AF65-F5344CB8AC3E}">
        <p14:creationId xmlns:p14="http://schemas.microsoft.com/office/powerpoint/2010/main" val="1229739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DC4D43-F54A-4B8F-A03F-495AD87144F9}"/>
              </a:ext>
            </a:extLst>
          </p:cNvPr>
          <p:cNvPicPr>
            <a:picLocks noChangeAspect="1"/>
          </p:cNvPicPr>
          <p:nvPr/>
        </p:nvPicPr>
        <p:blipFill>
          <a:blip r:embed="rId2"/>
          <a:stretch>
            <a:fillRect/>
          </a:stretch>
        </p:blipFill>
        <p:spPr>
          <a:xfrm>
            <a:off x="855133" y="583751"/>
            <a:ext cx="10481733" cy="5690497"/>
          </a:xfrm>
          <a:prstGeom prst="rect">
            <a:avLst/>
          </a:prstGeom>
        </p:spPr>
      </p:pic>
    </p:spTree>
    <p:extLst>
      <p:ext uri="{BB962C8B-B14F-4D97-AF65-F5344CB8AC3E}">
        <p14:creationId xmlns:p14="http://schemas.microsoft.com/office/powerpoint/2010/main" val="2985997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0439C3-68CD-41CE-87E2-A9B29DB9AA3E}"/>
              </a:ext>
            </a:extLst>
          </p:cNvPr>
          <p:cNvPicPr>
            <a:picLocks noChangeAspect="1"/>
          </p:cNvPicPr>
          <p:nvPr/>
        </p:nvPicPr>
        <p:blipFill>
          <a:blip r:embed="rId2"/>
          <a:stretch>
            <a:fillRect/>
          </a:stretch>
        </p:blipFill>
        <p:spPr>
          <a:xfrm>
            <a:off x="812800" y="778934"/>
            <a:ext cx="10346267" cy="4910666"/>
          </a:xfrm>
          <a:prstGeom prst="rect">
            <a:avLst/>
          </a:prstGeom>
        </p:spPr>
      </p:pic>
    </p:spTree>
    <p:extLst>
      <p:ext uri="{BB962C8B-B14F-4D97-AF65-F5344CB8AC3E}">
        <p14:creationId xmlns:p14="http://schemas.microsoft.com/office/powerpoint/2010/main" val="3368561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5B7742-6AAB-48CE-BE49-70E44E36044E}"/>
              </a:ext>
            </a:extLst>
          </p:cNvPr>
          <p:cNvSpPr/>
          <p:nvPr/>
        </p:nvSpPr>
        <p:spPr>
          <a:xfrm>
            <a:off x="3725800" y="1889667"/>
            <a:ext cx="4740400" cy="830997"/>
          </a:xfrm>
          <a:prstGeom prst="rect">
            <a:avLst/>
          </a:prstGeom>
        </p:spPr>
        <p:txBody>
          <a:bodyPr wrap="none">
            <a:spAutoFit/>
          </a:bodyPr>
          <a:lstStyle/>
          <a:p>
            <a:r>
              <a:rPr lang="en-PH" sz="4800" b="1" dirty="0"/>
              <a:t>Python Booleans</a:t>
            </a:r>
          </a:p>
        </p:txBody>
      </p:sp>
      <p:sp>
        <p:nvSpPr>
          <p:cNvPr id="4" name="Rectangle 3">
            <a:extLst>
              <a:ext uri="{FF2B5EF4-FFF2-40B4-BE49-F238E27FC236}">
                <a16:creationId xmlns:a16="http://schemas.microsoft.com/office/drawing/2014/main" id="{A084D149-1CC1-41A7-8F34-C5E6247DEE80}"/>
              </a:ext>
            </a:extLst>
          </p:cNvPr>
          <p:cNvSpPr/>
          <p:nvPr/>
        </p:nvSpPr>
        <p:spPr>
          <a:xfrm>
            <a:off x="1900766" y="3429000"/>
            <a:ext cx="8390467" cy="800219"/>
          </a:xfrm>
          <a:prstGeom prst="rect">
            <a:avLst/>
          </a:prstGeom>
        </p:spPr>
        <p:txBody>
          <a:bodyPr wrap="square">
            <a:spAutoFit/>
          </a:bodyPr>
          <a:lstStyle/>
          <a:p>
            <a:r>
              <a:rPr lang="en-US" sz="2800" dirty="0"/>
              <a:t>Booleans represent one of two values: </a:t>
            </a:r>
            <a:r>
              <a:rPr lang="en-US" sz="2800" u="sng" dirty="0">
                <a:solidFill>
                  <a:srgbClr val="FF0000"/>
                </a:solidFill>
              </a:rPr>
              <a:t>True or False</a:t>
            </a:r>
            <a:r>
              <a:rPr lang="en-US" sz="2800" dirty="0">
                <a:solidFill>
                  <a:srgbClr val="FF0000"/>
                </a:solidFill>
              </a:rPr>
              <a:t>.</a:t>
            </a:r>
          </a:p>
          <a:p>
            <a:endParaRPr lang="en-US" dirty="0"/>
          </a:p>
        </p:txBody>
      </p:sp>
    </p:spTree>
    <p:extLst>
      <p:ext uri="{BB962C8B-B14F-4D97-AF65-F5344CB8AC3E}">
        <p14:creationId xmlns:p14="http://schemas.microsoft.com/office/powerpoint/2010/main" val="3375793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E71EEC-A6E0-4C14-95F0-94FCFC9C9416}"/>
              </a:ext>
            </a:extLst>
          </p:cNvPr>
          <p:cNvSpPr/>
          <p:nvPr/>
        </p:nvSpPr>
        <p:spPr>
          <a:xfrm>
            <a:off x="886690" y="843677"/>
            <a:ext cx="10135985" cy="3046988"/>
          </a:xfrm>
          <a:prstGeom prst="rect">
            <a:avLst/>
          </a:prstGeom>
        </p:spPr>
        <p:txBody>
          <a:bodyPr wrap="square">
            <a:spAutoFit/>
          </a:bodyPr>
          <a:lstStyle/>
          <a:p>
            <a:pPr marL="457200" indent="-457200">
              <a:buFont typeface="Wingdings" panose="05000000000000000000" pitchFamily="2" charset="2"/>
              <a:buChar char="Ø"/>
            </a:pPr>
            <a:r>
              <a:rPr lang="en-US" sz="3200" dirty="0"/>
              <a:t>Boolean Values</a:t>
            </a:r>
          </a:p>
          <a:p>
            <a:r>
              <a:rPr lang="en-US" sz="2000" dirty="0"/>
              <a:t>In programming you often need to know if an expression is </a:t>
            </a:r>
            <a:r>
              <a:rPr lang="en-US" sz="2000" dirty="0">
                <a:solidFill>
                  <a:srgbClr val="FF0000"/>
                </a:solidFill>
              </a:rPr>
              <a:t>True</a:t>
            </a:r>
            <a:r>
              <a:rPr lang="en-US" sz="2000" dirty="0"/>
              <a:t> or </a:t>
            </a:r>
            <a:r>
              <a:rPr lang="en-US" sz="2000" dirty="0">
                <a:solidFill>
                  <a:srgbClr val="FF0000"/>
                </a:solidFill>
              </a:rPr>
              <a:t>False.</a:t>
            </a:r>
          </a:p>
          <a:p>
            <a:endParaRPr lang="en-US" sz="2000" dirty="0"/>
          </a:p>
          <a:p>
            <a:r>
              <a:rPr lang="en-US" sz="2000" dirty="0"/>
              <a:t>You can evaluate any expression in Python, and get one of two answers, </a:t>
            </a:r>
            <a:r>
              <a:rPr lang="en-US" sz="2000" dirty="0">
                <a:solidFill>
                  <a:srgbClr val="FF0000"/>
                </a:solidFill>
              </a:rPr>
              <a:t>True</a:t>
            </a:r>
            <a:r>
              <a:rPr lang="en-US" sz="2000" dirty="0"/>
              <a:t> or </a:t>
            </a:r>
            <a:r>
              <a:rPr lang="en-US" sz="2000" dirty="0">
                <a:solidFill>
                  <a:srgbClr val="FF0000"/>
                </a:solidFill>
              </a:rPr>
              <a:t>False.</a:t>
            </a:r>
          </a:p>
          <a:p>
            <a:endParaRPr lang="en-US" sz="2000" dirty="0"/>
          </a:p>
          <a:p>
            <a:r>
              <a:rPr lang="en-US" sz="2000" dirty="0"/>
              <a:t>When you compare two values, the expression is evaluated and Python returns the Boolean answer:</a:t>
            </a:r>
          </a:p>
          <a:p>
            <a:endParaRPr lang="en-US" sz="2000" dirty="0"/>
          </a:p>
          <a:p>
            <a:r>
              <a:rPr lang="en-US" sz="2000" dirty="0"/>
              <a:t>Example:</a:t>
            </a:r>
            <a:endParaRPr lang="en-PH" sz="2000" dirty="0"/>
          </a:p>
        </p:txBody>
      </p:sp>
      <p:pic>
        <p:nvPicPr>
          <p:cNvPr id="3" name="Picture 2">
            <a:extLst>
              <a:ext uri="{FF2B5EF4-FFF2-40B4-BE49-F238E27FC236}">
                <a16:creationId xmlns:a16="http://schemas.microsoft.com/office/drawing/2014/main" id="{5C12DBB7-812D-4B57-B684-8EC81C5B99B1}"/>
              </a:ext>
            </a:extLst>
          </p:cNvPr>
          <p:cNvPicPr>
            <a:picLocks noChangeAspect="1"/>
          </p:cNvPicPr>
          <p:nvPr/>
        </p:nvPicPr>
        <p:blipFill>
          <a:blip r:embed="rId2"/>
          <a:stretch>
            <a:fillRect/>
          </a:stretch>
        </p:blipFill>
        <p:spPr>
          <a:xfrm>
            <a:off x="886690" y="4201472"/>
            <a:ext cx="3136670" cy="2099575"/>
          </a:xfrm>
          <a:prstGeom prst="rect">
            <a:avLst/>
          </a:prstGeom>
        </p:spPr>
      </p:pic>
    </p:spTree>
    <p:extLst>
      <p:ext uri="{BB962C8B-B14F-4D97-AF65-F5344CB8AC3E}">
        <p14:creationId xmlns:p14="http://schemas.microsoft.com/office/powerpoint/2010/main" val="556016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35DDE5-B8C5-4181-A16F-89231A4A0124}"/>
              </a:ext>
            </a:extLst>
          </p:cNvPr>
          <p:cNvSpPr/>
          <p:nvPr/>
        </p:nvSpPr>
        <p:spPr>
          <a:xfrm>
            <a:off x="919942" y="1205175"/>
            <a:ext cx="10601498" cy="1323439"/>
          </a:xfrm>
          <a:prstGeom prst="rect">
            <a:avLst/>
          </a:prstGeom>
        </p:spPr>
        <p:txBody>
          <a:bodyPr wrap="square">
            <a:spAutoFit/>
          </a:bodyPr>
          <a:lstStyle/>
          <a:p>
            <a:r>
              <a:rPr lang="en-US" sz="2000" dirty="0"/>
              <a:t>When you run a condition in an if statement, Python returns </a:t>
            </a:r>
            <a:r>
              <a:rPr lang="en-US" sz="2000" dirty="0">
                <a:solidFill>
                  <a:srgbClr val="FF0000"/>
                </a:solidFill>
              </a:rPr>
              <a:t>True</a:t>
            </a:r>
            <a:r>
              <a:rPr lang="en-US" sz="2000" dirty="0"/>
              <a:t> or </a:t>
            </a:r>
            <a:r>
              <a:rPr lang="en-US" sz="2000" dirty="0">
                <a:solidFill>
                  <a:srgbClr val="FF0000"/>
                </a:solidFill>
              </a:rPr>
              <a:t>False</a:t>
            </a:r>
            <a:r>
              <a:rPr lang="en-US" sz="2000" dirty="0"/>
              <a:t>:</a:t>
            </a:r>
          </a:p>
          <a:p>
            <a:endParaRPr lang="en-US" sz="2000" dirty="0"/>
          </a:p>
          <a:p>
            <a:r>
              <a:rPr lang="en-US" sz="2000" dirty="0"/>
              <a:t>Example</a:t>
            </a:r>
          </a:p>
          <a:p>
            <a:r>
              <a:rPr lang="en-US" sz="2000" dirty="0"/>
              <a:t>Print a message based on whether the condition is </a:t>
            </a:r>
            <a:r>
              <a:rPr lang="en-US" sz="2000" dirty="0">
                <a:solidFill>
                  <a:srgbClr val="FF0000"/>
                </a:solidFill>
              </a:rPr>
              <a:t>True</a:t>
            </a:r>
            <a:r>
              <a:rPr lang="en-US" sz="2000" dirty="0"/>
              <a:t> or </a:t>
            </a:r>
            <a:r>
              <a:rPr lang="en-US" sz="2000" dirty="0">
                <a:solidFill>
                  <a:srgbClr val="FF0000"/>
                </a:solidFill>
              </a:rPr>
              <a:t>False</a:t>
            </a:r>
            <a:r>
              <a:rPr lang="en-US" sz="2000" dirty="0"/>
              <a:t>:</a:t>
            </a:r>
            <a:endParaRPr lang="en-PH" dirty="0"/>
          </a:p>
        </p:txBody>
      </p:sp>
      <p:pic>
        <p:nvPicPr>
          <p:cNvPr id="3" name="Picture 2">
            <a:extLst>
              <a:ext uri="{FF2B5EF4-FFF2-40B4-BE49-F238E27FC236}">
                <a16:creationId xmlns:a16="http://schemas.microsoft.com/office/drawing/2014/main" id="{3C50285E-FB1F-4CDB-82AB-1F5676590407}"/>
              </a:ext>
            </a:extLst>
          </p:cNvPr>
          <p:cNvPicPr>
            <a:picLocks noChangeAspect="1"/>
          </p:cNvPicPr>
          <p:nvPr/>
        </p:nvPicPr>
        <p:blipFill>
          <a:blip r:embed="rId2"/>
          <a:stretch>
            <a:fillRect/>
          </a:stretch>
        </p:blipFill>
        <p:spPr>
          <a:xfrm>
            <a:off x="1363287" y="3429000"/>
            <a:ext cx="9160625" cy="2522859"/>
          </a:xfrm>
          <a:prstGeom prst="rect">
            <a:avLst/>
          </a:prstGeom>
        </p:spPr>
      </p:pic>
    </p:spTree>
    <p:extLst>
      <p:ext uri="{BB962C8B-B14F-4D97-AF65-F5344CB8AC3E}">
        <p14:creationId xmlns:p14="http://schemas.microsoft.com/office/powerpoint/2010/main" val="236985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D2E2E9-FD70-40F9-A996-DCE49FC718AA}"/>
              </a:ext>
            </a:extLst>
          </p:cNvPr>
          <p:cNvSpPr>
            <a:spLocks noGrp="1"/>
          </p:cNvSpPr>
          <p:nvPr>
            <p:ph type="title"/>
          </p:nvPr>
        </p:nvSpPr>
        <p:spPr>
          <a:xfrm>
            <a:off x="1083328" y="2124613"/>
            <a:ext cx="4658948" cy="803883"/>
          </a:xfrm>
        </p:spPr>
        <p:txBody>
          <a:bodyPr>
            <a:noAutofit/>
          </a:bodyPr>
          <a:lstStyle/>
          <a:p>
            <a:pPr algn="l"/>
            <a:r>
              <a:rPr lang="en-US" altLang="zh-TW" sz="4800" dirty="0"/>
              <a:t>Why Python?</a:t>
            </a:r>
            <a:br>
              <a:rPr lang="en-US" altLang="zh-TW" sz="4800" dirty="0"/>
            </a:br>
            <a:r>
              <a:rPr lang="en-US" altLang="zh-TW" sz="3200" dirty="0"/>
              <a:t/>
            </a:r>
            <a:br>
              <a:rPr lang="en-US" altLang="zh-TW" sz="3200" dirty="0"/>
            </a:br>
            <a:endParaRPr lang="zh-TW" altLang="en-US" sz="4000" dirty="0">
              <a:latin typeface="+mn-lt"/>
            </a:endParaRPr>
          </a:p>
        </p:txBody>
      </p:sp>
      <p:sp>
        <p:nvSpPr>
          <p:cNvPr id="3" name="文字方塊 2">
            <a:extLst>
              <a:ext uri="{FF2B5EF4-FFF2-40B4-BE49-F238E27FC236}">
                <a16:creationId xmlns:a16="http://schemas.microsoft.com/office/drawing/2014/main" id="{67D28D43-2363-4164-8956-DF6778C2CFAA}"/>
              </a:ext>
            </a:extLst>
          </p:cNvPr>
          <p:cNvSpPr txBox="1"/>
          <p:nvPr/>
        </p:nvSpPr>
        <p:spPr>
          <a:xfrm>
            <a:off x="831537" y="2859529"/>
            <a:ext cx="8537750" cy="2831544"/>
          </a:xfrm>
          <a:prstGeom prst="rect">
            <a:avLst/>
          </a:prstGeom>
          <a:noFill/>
        </p:spPr>
        <p:txBody>
          <a:bodyPr wrap="square" rtlCol="0">
            <a:spAutoFit/>
          </a:bodyPr>
          <a:lstStyle/>
          <a:p>
            <a:pPr marL="285750" indent="-285750">
              <a:buFont typeface="Arial" panose="020B0604020202020204" pitchFamily="34" charset="0"/>
              <a:buChar char="•"/>
            </a:pPr>
            <a:r>
              <a:rPr lang="en-US" altLang="zh-TW" sz="2000" dirty="0"/>
              <a:t>Python </a:t>
            </a:r>
            <a:r>
              <a:rPr lang="en-US" altLang="zh-TW" sz="2000" dirty="0">
                <a:solidFill>
                  <a:srgbClr val="FF0000"/>
                </a:solidFill>
              </a:rPr>
              <a:t>works on different platforms </a:t>
            </a:r>
            <a:r>
              <a:rPr lang="en-US" altLang="zh-TW" sz="2000" dirty="0"/>
              <a:t>(Windows, Mac, Linux, Raspberry Pi, </a:t>
            </a:r>
            <a:r>
              <a:rPr lang="en-US" altLang="zh-TW" sz="2000" dirty="0" err="1"/>
              <a:t>etc</a:t>
            </a:r>
            <a:r>
              <a:rPr lang="en-US" altLang="zh-TW" sz="2000" dirty="0"/>
              <a:t>).</a:t>
            </a:r>
          </a:p>
          <a:p>
            <a:pPr marL="285750" indent="-285750">
              <a:buFont typeface="Arial" panose="020B0604020202020204" pitchFamily="34" charset="0"/>
              <a:buChar char="•"/>
            </a:pPr>
            <a:r>
              <a:rPr lang="en-US" altLang="zh-TW" sz="2000" dirty="0"/>
              <a:t>Python </a:t>
            </a:r>
            <a:r>
              <a:rPr lang="en-US" altLang="zh-TW" sz="2000" dirty="0">
                <a:solidFill>
                  <a:srgbClr val="FF0000"/>
                </a:solidFill>
              </a:rPr>
              <a:t>has a simple syntax</a:t>
            </a:r>
            <a:r>
              <a:rPr lang="en-US" altLang="zh-TW" sz="2000" dirty="0"/>
              <a:t> similar to the English language.</a:t>
            </a:r>
          </a:p>
          <a:p>
            <a:pPr marL="285750" indent="-285750">
              <a:buFont typeface="Arial" panose="020B0604020202020204" pitchFamily="34" charset="0"/>
              <a:buChar char="•"/>
            </a:pPr>
            <a:r>
              <a:rPr lang="en-US" altLang="zh-TW" sz="2000" dirty="0"/>
              <a:t>Python has syntax that allows developers to </a:t>
            </a:r>
            <a:r>
              <a:rPr lang="en-US" altLang="zh-TW" sz="2000" dirty="0">
                <a:solidFill>
                  <a:srgbClr val="FF0000"/>
                </a:solidFill>
              </a:rPr>
              <a:t>write programs with fewer lines </a:t>
            </a:r>
            <a:r>
              <a:rPr lang="en-US" altLang="zh-TW" sz="2000" dirty="0"/>
              <a:t>than some other programming languages.</a:t>
            </a:r>
          </a:p>
          <a:p>
            <a:pPr marL="285750" indent="-285750">
              <a:buFont typeface="Arial" panose="020B0604020202020204" pitchFamily="34" charset="0"/>
              <a:buChar char="•"/>
            </a:pPr>
            <a:r>
              <a:rPr lang="en-US" altLang="zh-TW" sz="2000" dirty="0"/>
              <a:t>Python </a:t>
            </a:r>
            <a:r>
              <a:rPr lang="en-US" altLang="zh-TW" sz="2000" dirty="0">
                <a:solidFill>
                  <a:srgbClr val="FF0000"/>
                </a:solidFill>
              </a:rPr>
              <a:t>runs on an interpreter system</a:t>
            </a:r>
            <a:r>
              <a:rPr lang="en-US" altLang="zh-TW" sz="2000" dirty="0"/>
              <a:t>, meaning that code can be executed as soon as it is written. This means that </a:t>
            </a:r>
            <a:r>
              <a:rPr lang="en-US" altLang="zh-TW" sz="2000" dirty="0">
                <a:solidFill>
                  <a:srgbClr val="FF0000"/>
                </a:solidFill>
              </a:rPr>
              <a:t>prototyping can be very quick</a:t>
            </a:r>
            <a:r>
              <a:rPr lang="en-US" altLang="zh-TW" sz="2000" dirty="0"/>
              <a:t>.</a:t>
            </a:r>
          </a:p>
          <a:p>
            <a:pPr marL="285750" indent="-285750">
              <a:buFont typeface="Arial" panose="020B0604020202020204" pitchFamily="34" charset="0"/>
              <a:buChar char="•"/>
            </a:pPr>
            <a:r>
              <a:rPr lang="en-US" altLang="zh-TW" sz="2000" dirty="0"/>
              <a:t>Python can be treated in a </a:t>
            </a:r>
            <a:r>
              <a:rPr lang="en-US" altLang="zh-TW" sz="2000" dirty="0">
                <a:solidFill>
                  <a:srgbClr val="FF0000"/>
                </a:solidFill>
              </a:rPr>
              <a:t>procedural way</a:t>
            </a:r>
            <a:r>
              <a:rPr lang="en-US" altLang="zh-TW" sz="2000" dirty="0"/>
              <a:t>, an </a:t>
            </a:r>
            <a:r>
              <a:rPr lang="en-US" altLang="zh-TW" sz="2000" dirty="0">
                <a:solidFill>
                  <a:srgbClr val="FF0000"/>
                </a:solidFill>
              </a:rPr>
              <a:t>object-oriented way</a:t>
            </a:r>
            <a:r>
              <a:rPr lang="en-US" altLang="zh-TW" sz="2000" dirty="0"/>
              <a:t> or a </a:t>
            </a:r>
            <a:r>
              <a:rPr lang="en-US" altLang="zh-TW" sz="2000" dirty="0">
                <a:solidFill>
                  <a:srgbClr val="FF0000"/>
                </a:solidFill>
              </a:rPr>
              <a:t>functional way.</a:t>
            </a:r>
          </a:p>
          <a:p>
            <a:endParaRPr lang="zh-TW" altLang="en-US" dirty="0"/>
          </a:p>
        </p:txBody>
      </p:sp>
      <p:pic>
        <p:nvPicPr>
          <p:cNvPr id="5" name="Picture 4">
            <a:extLst>
              <a:ext uri="{FF2B5EF4-FFF2-40B4-BE49-F238E27FC236}">
                <a16:creationId xmlns:a16="http://schemas.microsoft.com/office/drawing/2014/main" id="{85BD0F92-E6EE-4E4D-93FA-0B4BB57E5700}"/>
              </a:ext>
            </a:extLst>
          </p:cNvPr>
          <p:cNvPicPr>
            <a:picLocks noChangeAspect="1"/>
          </p:cNvPicPr>
          <p:nvPr/>
        </p:nvPicPr>
        <p:blipFill>
          <a:blip r:embed="rId2"/>
          <a:stretch>
            <a:fillRect/>
          </a:stretch>
        </p:blipFill>
        <p:spPr>
          <a:xfrm>
            <a:off x="6096000" y="564888"/>
            <a:ext cx="4264216" cy="2005353"/>
          </a:xfrm>
          <a:prstGeom prst="rect">
            <a:avLst/>
          </a:prstGeom>
        </p:spPr>
      </p:pic>
    </p:spTree>
    <p:extLst>
      <p:ext uri="{BB962C8B-B14F-4D97-AF65-F5344CB8AC3E}">
        <p14:creationId xmlns:p14="http://schemas.microsoft.com/office/powerpoint/2010/main" val="283643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9D8CB0-82AD-441E-AEC4-A67FEB7A4883}"/>
              </a:ext>
            </a:extLst>
          </p:cNvPr>
          <p:cNvSpPr/>
          <p:nvPr/>
        </p:nvSpPr>
        <p:spPr>
          <a:xfrm>
            <a:off x="565265" y="581891"/>
            <a:ext cx="10656917" cy="1384995"/>
          </a:xfrm>
          <a:prstGeom prst="rect">
            <a:avLst/>
          </a:prstGeom>
        </p:spPr>
        <p:txBody>
          <a:bodyPr wrap="square">
            <a:spAutoFit/>
          </a:bodyPr>
          <a:lstStyle/>
          <a:p>
            <a:pPr marL="285750" indent="-285750">
              <a:buFont typeface="Wingdings" panose="05000000000000000000" pitchFamily="2" charset="2"/>
              <a:buChar char="Ø"/>
            </a:pPr>
            <a:r>
              <a:rPr lang="en-US" sz="3200" dirty="0"/>
              <a:t>Evaluate Values and Variables</a:t>
            </a:r>
          </a:p>
          <a:p>
            <a:pPr marL="285750" indent="-285750">
              <a:buFont typeface="Wingdings" panose="05000000000000000000" pitchFamily="2" charset="2"/>
              <a:buChar char="Ø"/>
            </a:pPr>
            <a:endParaRPr lang="en-US" sz="3200" dirty="0"/>
          </a:p>
          <a:p>
            <a:r>
              <a:rPr lang="en-US" sz="2000" dirty="0"/>
              <a:t>The </a:t>
            </a:r>
            <a:r>
              <a:rPr lang="en-US" sz="2000" dirty="0">
                <a:solidFill>
                  <a:srgbClr val="FF0000"/>
                </a:solidFill>
              </a:rPr>
              <a:t>bool(</a:t>
            </a:r>
            <a:r>
              <a:rPr lang="en-US" sz="2000" dirty="0"/>
              <a:t>) function allows you to evaluate any value, and give you </a:t>
            </a:r>
            <a:r>
              <a:rPr lang="en-US" sz="2000" dirty="0">
                <a:solidFill>
                  <a:srgbClr val="FF0000"/>
                </a:solidFill>
              </a:rPr>
              <a:t>True or False </a:t>
            </a:r>
            <a:r>
              <a:rPr lang="en-US" sz="2000" dirty="0"/>
              <a:t>in return,</a:t>
            </a:r>
          </a:p>
        </p:txBody>
      </p:sp>
      <p:pic>
        <p:nvPicPr>
          <p:cNvPr id="4" name="Picture 3">
            <a:extLst>
              <a:ext uri="{FF2B5EF4-FFF2-40B4-BE49-F238E27FC236}">
                <a16:creationId xmlns:a16="http://schemas.microsoft.com/office/drawing/2014/main" id="{5DEB112F-5C62-4539-9A2E-F75834974B62}"/>
              </a:ext>
            </a:extLst>
          </p:cNvPr>
          <p:cNvPicPr>
            <a:picLocks noChangeAspect="1"/>
          </p:cNvPicPr>
          <p:nvPr/>
        </p:nvPicPr>
        <p:blipFill>
          <a:blip r:embed="rId2"/>
          <a:stretch>
            <a:fillRect/>
          </a:stretch>
        </p:blipFill>
        <p:spPr>
          <a:xfrm>
            <a:off x="3138074" y="4037422"/>
            <a:ext cx="5915851" cy="2238687"/>
          </a:xfrm>
          <a:prstGeom prst="rect">
            <a:avLst/>
          </a:prstGeom>
        </p:spPr>
      </p:pic>
      <p:pic>
        <p:nvPicPr>
          <p:cNvPr id="5" name="Picture 4">
            <a:extLst>
              <a:ext uri="{FF2B5EF4-FFF2-40B4-BE49-F238E27FC236}">
                <a16:creationId xmlns:a16="http://schemas.microsoft.com/office/drawing/2014/main" id="{6E28338A-7C36-4EBD-BBEA-7237B6DC0353}"/>
              </a:ext>
            </a:extLst>
          </p:cNvPr>
          <p:cNvPicPr>
            <a:picLocks noChangeAspect="1"/>
          </p:cNvPicPr>
          <p:nvPr/>
        </p:nvPicPr>
        <p:blipFill>
          <a:blip r:embed="rId3"/>
          <a:stretch>
            <a:fillRect/>
          </a:stretch>
        </p:blipFill>
        <p:spPr>
          <a:xfrm>
            <a:off x="3147600" y="2206705"/>
            <a:ext cx="5896798" cy="1590897"/>
          </a:xfrm>
          <a:prstGeom prst="rect">
            <a:avLst/>
          </a:prstGeom>
        </p:spPr>
      </p:pic>
    </p:spTree>
    <p:extLst>
      <p:ext uri="{BB962C8B-B14F-4D97-AF65-F5344CB8AC3E}">
        <p14:creationId xmlns:p14="http://schemas.microsoft.com/office/powerpoint/2010/main" val="1073933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7B736-8B0B-4C7C-9F97-AAA663B69E0F}"/>
              </a:ext>
            </a:extLst>
          </p:cNvPr>
          <p:cNvSpPr/>
          <p:nvPr/>
        </p:nvSpPr>
        <p:spPr>
          <a:xfrm>
            <a:off x="698269" y="615142"/>
            <a:ext cx="10507287" cy="2677656"/>
          </a:xfrm>
          <a:prstGeom prst="rect">
            <a:avLst/>
          </a:prstGeom>
        </p:spPr>
        <p:txBody>
          <a:bodyPr wrap="square">
            <a:spAutoFit/>
          </a:bodyPr>
          <a:lstStyle/>
          <a:p>
            <a:pPr marL="285750" indent="-285750">
              <a:buFont typeface="Wingdings" panose="05000000000000000000" pitchFamily="2" charset="2"/>
              <a:buChar char="Ø"/>
            </a:pPr>
            <a:r>
              <a:rPr lang="en-US" sz="2800" dirty="0"/>
              <a:t>Most Values are True</a:t>
            </a:r>
          </a:p>
          <a:p>
            <a:r>
              <a:rPr lang="en-US" sz="2000" dirty="0"/>
              <a:t>Almost any value is evaluated to </a:t>
            </a:r>
            <a:r>
              <a:rPr lang="en-US" sz="2000" dirty="0">
                <a:solidFill>
                  <a:srgbClr val="FF0000"/>
                </a:solidFill>
              </a:rPr>
              <a:t>True</a:t>
            </a:r>
            <a:r>
              <a:rPr lang="en-US" sz="2000" dirty="0"/>
              <a:t> if it has some sort of content.</a:t>
            </a:r>
          </a:p>
          <a:p>
            <a:endParaRPr lang="en-US" sz="2000" dirty="0"/>
          </a:p>
          <a:p>
            <a:r>
              <a:rPr lang="en-US" sz="2000" dirty="0"/>
              <a:t>Any string is </a:t>
            </a:r>
            <a:r>
              <a:rPr lang="en-US" sz="2000" dirty="0">
                <a:solidFill>
                  <a:srgbClr val="FF0000"/>
                </a:solidFill>
              </a:rPr>
              <a:t>True,</a:t>
            </a:r>
            <a:r>
              <a:rPr lang="en-US" sz="2000" dirty="0"/>
              <a:t> except empty strings.</a:t>
            </a:r>
          </a:p>
          <a:p>
            <a:endParaRPr lang="en-US" sz="2000" dirty="0"/>
          </a:p>
          <a:p>
            <a:r>
              <a:rPr lang="en-US" sz="2000" dirty="0"/>
              <a:t>Any number is </a:t>
            </a:r>
            <a:r>
              <a:rPr lang="en-US" sz="2000" dirty="0">
                <a:solidFill>
                  <a:srgbClr val="FF0000"/>
                </a:solidFill>
              </a:rPr>
              <a:t>True</a:t>
            </a:r>
            <a:r>
              <a:rPr lang="en-US" sz="2000" dirty="0"/>
              <a:t>, except </a:t>
            </a:r>
            <a:r>
              <a:rPr lang="en-US" sz="2000" dirty="0">
                <a:solidFill>
                  <a:srgbClr val="FF0000"/>
                </a:solidFill>
              </a:rPr>
              <a:t>0</a:t>
            </a:r>
            <a:r>
              <a:rPr lang="en-US" sz="2000" dirty="0"/>
              <a:t>.</a:t>
            </a:r>
          </a:p>
          <a:p>
            <a:endParaRPr lang="en-US" sz="2000" dirty="0"/>
          </a:p>
          <a:p>
            <a:r>
              <a:rPr lang="en-US" sz="2000" dirty="0"/>
              <a:t>Any list, tuple, set, and dictionary are </a:t>
            </a:r>
            <a:r>
              <a:rPr lang="en-US" sz="2000" dirty="0">
                <a:solidFill>
                  <a:srgbClr val="FF0000"/>
                </a:solidFill>
              </a:rPr>
              <a:t>True</a:t>
            </a:r>
            <a:r>
              <a:rPr lang="en-US" sz="2000" dirty="0"/>
              <a:t>, except empty ones.</a:t>
            </a:r>
            <a:endParaRPr lang="en-PH" sz="2000" dirty="0"/>
          </a:p>
        </p:txBody>
      </p:sp>
      <p:sp>
        <p:nvSpPr>
          <p:cNvPr id="3" name="Rectangle 2">
            <a:extLst>
              <a:ext uri="{FF2B5EF4-FFF2-40B4-BE49-F238E27FC236}">
                <a16:creationId xmlns:a16="http://schemas.microsoft.com/office/drawing/2014/main" id="{415997A2-18FA-4D60-9DE1-87007C2C890C}"/>
              </a:ext>
            </a:extLst>
          </p:cNvPr>
          <p:cNvSpPr/>
          <p:nvPr/>
        </p:nvSpPr>
        <p:spPr>
          <a:xfrm>
            <a:off x="831273" y="3680511"/>
            <a:ext cx="6096000" cy="646331"/>
          </a:xfrm>
          <a:prstGeom prst="rect">
            <a:avLst/>
          </a:prstGeom>
        </p:spPr>
        <p:txBody>
          <a:bodyPr>
            <a:spAutoFit/>
          </a:bodyPr>
          <a:lstStyle/>
          <a:p>
            <a:r>
              <a:rPr lang="en-US" dirty="0"/>
              <a:t>Example</a:t>
            </a:r>
          </a:p>
          <a:p>
            <a:r>
              <a:rPr lang="en-US" dirty="0"/>
              <a:t>The following will return True:</a:t>
            </a:r>
            <a:endParaRPr lang="en-PH" dirty="0"/>
          </a:p>
        </p:txBody>
      </p:sp>
      <p:pic>
        <p:nvPicPr>
          <p:cNvPr id="4" name="Picture 3">
            <a:extLst>
              <a:ext uri="{FF2B5EF4-FFF2-40B4-BE49-F238E27FC236}">
                <a16:creationId xmlns:a16="http://schemas.microsoft.com/office/drawing/2014/main" id="{74C4F4C6-4D23-4B10-B68D-100DDC7F8CE1}"/>
              </a:ext>
            </a:extLst>
          </p:cNvPr>
          <p:cNvPicPr>
            <a:picLocks noChangeAspect="1"/>
          </p:cNvPicPr>
          <p:nvPr/>
        </p:nvPicPr>
        <p:blipFill>
          <a:blip r:embed="rId2"/>
          <a:stretch>
            <a:fillRect/>
          </a:stretch>
        </p:blipFill>
        <p:spPr>
          <a:xfrm>
            <a:off x="2809701" y="4714556"/>
            <a:ext cx="5996248" cy="1669619"/>
          </a:xfrm>
          <a:prstGeom prst="rect">
            <a:avLst/>
          </a:prstGeom>
        </p:spPr>
      </p:pic>
    </p:spTree>
    <p:extLst>
      <p:ext uri="{BB962C8B-B14F-4D97-AF65-F5344CB8AC3E}">
        <p14:creationId xmlns:p14="http://schemas.microsoft.com/office/powerpoint/2010/main" val="1071761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8B0A5-91E9-442E-8B60-6E52E3923239}"/>
              </a:ext>
            </a:extLst>
          </p:cNvPr>
          <p:cNvSpPr/>
          <p:nvPr/>
        </p:nvSpPr>
        <p:spPr>
          <a:xfrm>
            <a:off x="831273" y="498764"/>
            <a:ext cx="10490662" cy="3293209"/>
          </a:xfrm>
          <a:prstGeom prst="rect">
            <a:avLst/>
          </a:prstGeom>
        </p:spPr>
        <p:txBody>
          <a:bodyPr wrap="square">
            <a:spAutoFit/>
          </a:bodyPr>
          <a:lstStyle/>
          <a:p>
            <a:pPr marL="285750" indent="-285750">
              <a:buFont typeface="Wingdings" panose="05000000000000000000" pitchFamily="2" charset="2"/>
              <a:buChar char="Ø"/>
            </a:pPr>
            <a:r>
              <a:rPr lang="en-US" sz="3200" dirty="0"/>
              <a:t>Some Values are False</a:t>
            </a:r>
          </a:p>
          <a:p>
            <a:pPr marL="285750" indent="-285750">
              <a:buFont typeface="Wingdings" panose="05000000000000000000" pitchFamily="2" charset="2"/>
              <a:buChar char="Ø"/>
            </a:pPr>
            <a:endParaRPr lang="en-US" sz="3200" dirty="0"/>
          </a:p>
          <a:p>
            <a:r>
              <a:rPr lang="en-US" sz="2400" dirty="0"/>
              <a:t>In fact, there are not many values that evaluate to </a:t>
            </a:r>
            <a:r>
              <a:rPr lang="en-US" sz="2400" dirty="0">
                <a:solidFill>
                  <a:srgbClr val="FF0000"/>
                </a:solidFill>
              </a:rPr>
              <a:t>False</a:t>
            </a:r>
            <a:r>
              <a:rPr lang="en-US" sz="2400" dirty="0"/>
              <a:t>, except empty values, such as </a:t>
            </a:r>
            <a:r>
              <a:rPr lang="en-US" sz="2400" dirty="0">
                <a:solidFill>
                  <a:srgbClr val="FF0000"/>
                </a:solidFill>
              </a:rPr>
              <a:t>(),</a:t>
            </a:r>
            <a:r>
              <a:rPr lang="en-US" sz="2400" dirty="0"/>
              <a:t> </a:t>
            </a:r>
            <a:r>
              <a:rPr lang="en-US" sz="2400" dirty="0">
                <a:solidFill>
                  <a:srgbClr val="FF0000"/>
                </a:solidFill>
              </a:rPr>
              <a:t>[],</a:t>
            </a:r>
            <a:r>
              <a:rPr lang="en-US" sz="2400" dirty="0"/>
              <a:t> </a:t>
            </a:r>
            <a:r>
              <a:rPr lang="en-US" sz="2400" dirty="0">
                <a:solidFill>
                  <a:srgbClr val="FF0000"/>
                </a:solidFill>
              </a:rPr>
              <a:t>{},</a:t>
            </a:r>
            <a:r>
              <a:rPr lang="en-US" sz="2400" dirty="0"/>
              <a:t> </a:t>
            </a:r>
            <a:r>
              <a:rPr lang="en-US" sz="2400" dirty="0">
                <a:solidFill>
                  <a:srgbClr val="FF0000"/>
                </a:solidFill>
              </a:rPr>
              <a:t>"",</a:t>
            </a:r>
            <a:r>
              <a:rPr lang="en-US" sz="2400" dirty="0"/>
              <a:t> the number </a:t>
            </a:r>
            <a:r>
              <a:rPr lang="en-US" sz="2400" dirty="0">
                <a:solidFill>
                  <a:srgbClr val="FF0000"/>
                </a:solidFill>
              </a:rPr>
              <a:t>0</a:t>
            </a:r>
            <a:r>
              <a:rPr lang="en-US" sz="2400" dirty="0"/>
              <a:t>, and the value </a:t>
            </a:r>
            <a:r>
              <a:rPr lang="en-US" sz="2400" dirty="0">
                <a:solidFill>
                  <a:srgbClr val="FF0000"/>
                </a:solidFill>
              </a:rPr>
              <a:t>None</a:t>
            </a:r>
            <a:r>
              <a:rPr lang="en-US" sz="2400" dirty="0"/>
              <a:t>. And of course the value </a:t>
            </a:r>
            <a:r>
              <a:rPr lang="en-US" sz="2400" dirty="0">
                <a:solidFill>
                  <a:srgbClr val="FF0000"/>
                </a:solidFill>
              </a:rPr>
              <a:t>False</a:t>
            </a:r>
            <a:r>
              <a:rPr lang="en-US" sz="2400" dirty="0"/>
              <a:t> evaluates to </a:t>
            </a:r>
            <a:r>
              <a:rPr lang="en-US" sz="2400" dirty="0">
                <a:solidFill>
                  <a:srgbClr val="FF0000"/>
                </a:solidFill>
              </a:rPr>
              <a:t>False</a:t>
            </a:r>
            <a:r>
              <a:rPr lang="en-US" sz="2400" dirty="0"/>
              <a:t>.</a:t>
            </a:r>
          </a:p>
          <a:p>
            <a:endParaRPr lang="en-US" sz="2400" dirty="0"/>
          </a:p>
          <a:p>
            <a:r>
              <a:rPr lang="en-US" sz="2400" dirty="0"/>
              <a:t>Example</a:t>
            </a:r>
          </a:p>
          <a:p>
            <a:r>
              <a:rPr lang="en-US" sz="2400" dirty="0"/>
              <a:t>The following will return False:</a:t>
            </a:r>
            <a:endParaRPr lang="en-PH" dirty="0"/>
          </a:p>
        </p:txBody>
      </p:sp>
      <p:pic>
        <p:nvPicPr>
          <p:cNvPr id="3" name="Picture 2">
            <a:extLst>
              <a:ext uri="{FF2B5EF4-FFF2-40B4-BE49-F238E27FC236}">
                <a16:creationId xmlns:a16="http://schemas.microsoft.com/office/drawing/2014/main" id="{8DE21F75-CFB0-4C51-B77C-C36DDB08AE56}"/>
              </a:ext>
            </a:extLst>
          </p:cNvPr>
          <p:cNvPicPr>
            <a:picLocks noChangeAspect="1"/>
          </p:cNvPicPr>
          <p:nvPr/>
        </p:nvPicPr>
        <p:blipFill>
          <a:blip r:embed="rId2"/>
          <a:stretch>
            <a:fillRect/>
          </a:stretch>
        </p:blipFill>
        <p:spPr>
          <a:xfrm>
            <a:off x="2941477" y="4181871"/>
            <a:ext cx="6309046" cy="1952922"/>
          </a:xfrm>
          <a:prstGeom prst="rect">
            <a:avLst/>
          </a:prstGeom>
        </p:spPr>
      </p:pic>
    </p:spTree>
    <p:extLst>
      <p:ext uri="{BB962C8B-B14F-4D97-AF65-F5344CB8AC3E}">
        <p14:creationId xmlns:p14="http://schemas.microsoft.com/office/powerpoint/2010/main" val="2544388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E3ED3-D849-41C0-BC30-7EAD1D4AD36C}"/>
              </a:ext>
            </a:extLst>
          </p:cNvPr>
          <p:cNvSpPr/>
          <p:nvPr/>
        </p:nvSpPr>
        <p:spPr>
          <a:xfrm>
            <a:off x="731520" y="831273"/>
            <a:ext cx="10490662" cy="1938992"/>
          </a:xfrm>
          <a:prstGeom prst="rect">
            <a:avLst/>
          </a:prstGeom>
        </p:spPr>
        <p:txBody>
          <a:bodyPr wrap="square">
            <a:spAutoFit/>
          </a:bodyPr>
          <a:lstStyle/>
          <a:p>
            <a:r>
              <a:rPr lang="en-US" sz="2400" dirty="0"/>
              <a:t>One more value, or object in this case, evaluates to </a:t>
            </a:r>
            <a:r>
              <a:rPr lang="en-US" sz="2400" dirty="0">
                <a:solidFill>
                  <a:srgbClr val="FF0000"/>
                </a:solidFill>
              </a:rPr>
              <a:t>False</a:t>
            </a:r>
            <a:r>
              <a:rPr lang="en-US" sz="2400" dirty="0"/>
              <a:t>, and that is if you have an object that is made from a class with a </a:t>
            </a:r>
            <a:r>
              <a:rPr lang="en-US" sz="2400" dirty="0">
                <a:solidFill>
                  <a:srgbClr val="FF0000"/>
                </a:solidFill>
              </a:rPr>
              <a:t>__</a:t>
            </a:r>
            <a:r>
              <a:rPr lang="en-US" sz="2400" dirty="0" err="1">
                <a:solidFill>
                  <a:srgbClr val="FF0000"/>
                </a:solidFill>
              </a:rPr>
              <a:t>len</a:t>
            </a:r>
            <a:r>
              <a:rPr lang="en-US" sz="2400" dirty="0">
                <a:solidFill>
                  <a:srgbClr val="FF0000"/>
                </a:solidFill>
              </a:rPr>
              <a:t>__ </a:t>
            </a:r>
            <a:r>
              <a:rPr lang="en-US" sz="2400" dirty="0"/>
              <a:t>function that returns </a:t>
            </a:r>
            <a:r>
              <a:rPr lang="en-US" sz="2400" dirty="0">
                <a:solidFill>
                  <a:srgbClr val="FF0000"/>
                </a:solidFill>
              </a:rPr>
              <a:t>0</a:t>
            </a:r>
            <a:r>
              <a:rPr lang="en-US" sz="2400" dirty="0"/>
              <a:t> or </a:t>
            </a:r>
            <a:r>
              <a:rPr lang="en-US" sz="2400" dirty="0">
                <a:solidFill>
                  <a:srgbClr val="FF0000"/>
                </a:solidFill>
              </a:rPr>
              <a:t>False</a:t>
            </a:r>
            <a:r>
              <a:rPr lang="en-US" sz="2400" dirty="0"/>
              <a:t>:</a:t>
            </a:r>
          </a:p>
          <a:p>
            <a:endParaRPr lang="en-US" sz="2400" dirty="0"/>
          </a:p>
          <a:p>
            <a:r>
              <a:rPr lang="en-US" sz="2400" dirty="0"/>
              <a:t>Example</a:t>
            </a:r>
            <a:endParaRPr lang="en-PH" sz="2400" dirty="0"/>
          </a:p>
        </p:txBody>
      </p:sp>
      <p:pic>
        <p:nvPicPr>
          <p:cNvPr id="3" name="Picture 2">
            <a:extLst>
              <a:ext uri="{FF2B5EF4-FFF2-40B4-BE49-F238E27FC236}">
                <a16:creationId xmlns:a16="http://schemas.microsoft.com/office/drawing/2014/main" id="{D52EB51B-5FE5-4D0D-92E4-F068AEEB72CF}"/>
              </a:ext>
            </a:extLst>
          </p:cNvPr>
          <p:cNvPicPr>
            <a:picLocks noChangeAspect="1"/>
          </p:cNvPicPr>
          <p:nvPr/>
        </p:nvPicPr>
        <p:blipFill>
          <a:blip r:embed="rId2"/>
          <a:stretch>
            <a:fillRect/>
          </a:stretch>
        </p:blipFill>
        <p:spPr>
          <a:xfrm>
            <a:off x="2111432" y="3335155"/>
            <a:ext cx="7631083" cy="2691571"/>
          </a:xfrm>
          <a:prstGeom prst="rect">
            <a:avLst/>
          </a:prstGeom>
        </p:spPr>
      </p:pic>
    </p:spTree>
    <p:extLst>
      <p:ext uri="{BB962C8B-B14F-4D97-AF65-F5344CB8AC3E}">
        <p14:creationId xmlns:p14="http://schemas.microsoft.com/office/powerpoint/2010/main" val="896076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2479E5-761E-4132-8BF1-47A498A8E03F}"/>
              </a:ext>
            </a:extLst>
          </p:cNvPr>
          <p:cNvSpPr/>
          <p:nvPr/>
        </p:nvSpPr>
        <p:spPr>
          <a:xfrm>
            <a:off x="725977" y="731520"/>
            <a:ext cx="10407535" cy="2308324"/>
          </a:xfrm>
          <a:prstGeom prst="rect">
            <a:avLst/>
          </a:prstGeom>
        </p:spPr>
        <p:txBody>
          <a:bodyPr wrap="square">
            <a:spAutoFit/>
          </a:bodyPr>
          <a:lstStyle/>
          <a:p>
            <a:pPr marL="285750" indent="-285750">
              <a:buFont typeface="Wingdings" panose="05000000000000000000" pitchFamily="2" charset="2"/>
              <a:buChar char="Ø"/>
            </a:pPr>
            <a:r>
              <a:rPr lang="en-US" sz="3200" dirty="0"/>
              <a:t>Functions can Return a Boolean</a:t>
            </a:r>
          </a:p>
          <a:p>
            <a:pPr marL="285750" indent="-285750">
              <a:buFont typeface="Wingdings" panose="05000000000000000000" pitchFamily="2" charset="2"/>
              <a:buChar char="Ø"/>
            </a:pPr>
            <a:endParaRPr lang="en-US" sz="3200" dirty="0"/>
          </a:p>
          <a:p>
            <a:r>
              <a:rPr lang="en-US" sz="2000" dirty="0"/>
              <a:t>You can create functions that returns a Boolean Value:</a:t>
            </a:r>
          </a:p>
          <a:p>
            <a:endParaRPr lang="en-US" sz="2000" dirty="0"/>
          </a:p>
          <a:p>
            <a:r>
              <a:rPr lang="en-US" sz="2000" dirty="0"/>
              <a:t>Example</a:t>
            </a:r>
          </a:p>
          <a:p>
            <a:r>
              <a:rPr lang="en-US" sz="2000" dirty="0"/>
              <a:t>Print the answer of a function:</a:t>
            </a:r>
            <a:endParaRPr lang="en-PH" sz="2000" dirty="0"/>
          </a:p>
        </p:txBody>
      </p:sp>
      <p:pic>
        <p:nvPicPr>
          <p:cNvPr id="3" name="Picture 2">
            <a:extLst>
              <a:ext uri="{FF2B5EF4-FFF2-40B4-BE49-F238E27FC236}">
                <a16:creationId xmlns:a16="http://schemas.microsoft.com/office/drawing/2014/main" id="{022D753B-ABC1-4674-A513-DB07278A8471}"/>
              </a:ext>
            </a:extLst>
          </p:cNvPr>
          <p:cNvPicPr>
            <a:picLocks noChangeAspect="1"/>
          </p:cNvPicPr>
          <p:nvPr/>
        </p:nvPicPr>
        <p:blipFill>
          <a:blip r:embed="rId2"/>
          <a:stretch>
            <a:fillRect/>
          </a:stretch>
        </p:blipFill>
        <p:spPr>
          <a:xfrm>
            <a:off x="2676698" y="3587727"/>
            <a:ext cx="5819444" cy="2538753"/>
          </a:xfrm>
          <a:prstGeom prst="rect">
            <a:avLst/>
          </a:prstGeom>
        </p:spPr>
      </p:pic>
    </p:spTree>
    <p:extLst>
      <p:ext uri="{BB962C8B-B14F-4D97-AF65-F5344CB8AC3E}">
        <p14:creationId xmlns:p14="http://schemas.microsoft.com/office/powerpoint/2010/main" val="4089339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7A8A98-83D1-46AD-8C16-90DB2A9CF373}"/>
              </a:ext>
            </a:extLst>
          </p:cNvPr>
          <p:cNvSpPr/>
          <p:nvPr/>
        </p:nvSpPr>
        <p:spPr>
          <a:xfrm>
            <a:off x="947651" y="881149"/>
            <a:ext cx="10025149" cy="1569660"/>
          </a:xfrm>
          <a:prstGeom prst="rect">
            <a:avLst/>
          </a:prstGeom>
        </p:spPr>
        <p:txBody>
          <a:bodyPr wrap="square">
            <a:spAutoFit/>
          </a:bodyPr>
          <a:lstStyle/>
          <a:p>
            <a:r>
              <a:rPr lang="en-US" sz="2400" dirty="0"/>
              <a:t>You can execute code based on the Boolean answer of a function:</a:t>
            </a:r>
          </a:p>
          <a:p>
            <a:endParaRPr lang="en-US" sz="2400" dirty="0"/>
          </a:p>
          <a:p>
            <a:r>
              <a:rPr lang="en-US" sz="2400" dirty="0"/>
              <a:t>Example</a:t>
            </a:r>
          </a:p>
          <a:p>
            <a:r>
              <a:rPr lang="en-US" sz="2400" dirty="0"/>
              <a:t>Print "YES!" if the function returns True, otherwise print "NO!":</a:t>
            </a:r>
            <a:endParaRPr lang="en-PH" sz="2400" dirty="0"/>
          </a:p>
        </p:txBody>
      </p:sp>
      <p:pic>
        <p:nvPicPr>
          <p:cNvPr id="3" name="Picture 2">
            <a:extLst>
              <a:ext uri="{FF2B5EF4-FFF2-40B4-BE49-F238E27FC236}">
                <a16:creationId xmlns:a16="http://schemas.microsoft.com/office/drawing/2014/main" id="{CB062BD5-F42F-467D-AF04-A14B46EA48E6}"/>
              </a:ext>
            </a:extLst>
          </p:cNvPr>
          <p:cNvPicPr>
            <a:picLocks noChangeAspect="1"/>
          </p:cNvPicPr>
          <p:nvPr/>
        </p:nvPicPr>
        <p:blipFill>
          <a:blip r:embed="rId2"/>
          <a:stretch>
            <a:fillRect/>
          </a:stretch>
        </p:blipFill>
        <p:spPr>
          <a:xfrm>
            <a:off x="3061706" y="3016968"/>
            <a:ext cx="6068587" cy="2959883"/>
          </a:xfrm>
          <a:prstGeom prst="rect">
            <a:avLst/>
          </a:prstGeom>
        </p:spPr>
      </p:pic>
    </p:spTree>
    <p:extLst>
      <p:ext uri="{BB962C8B-B14F-4D97-AF65-F5344CB8AC3E}">
        <p14:creationId xmlns:p14="http://schemas.microsoft.com/office/powerpoint/2010/main" val="2267314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3CB10-3904-458A-A184-2D2C12A32598}"/>
              </a:ext>
            </a:extLst>
          </p:cNvPr>
          <p:cNvSpPr/>
          <p:nvPr/>
        </p:nvSpPr>
        <p:spPr>
          <a:xfrm>
            <a:off x="1113905" y="897775"/>
            <a:ext cx="10008524" cy="2308324"/>
          </a:xfrm>
          <a:prstGeom prst="rect">
            <a:avLst/>
          </a:prstGeom>
        </p:spPr>
        <p:txBody>
          <a:bodyPr wrap="square">
            <a:spAutoFit/>
          </a:bodyPr>
          <a:lstStyle/>
          <a:p>
            <a:r>
              <a:rPr lang="en-US" sz="2400" dirty="0"/>
              <a:t>Python also has many built-in functions that return a </a:t>
            </a:r>
            <a:r>
              <a:rPr lang="en-US" sz="2400" dirty="0" err="1"/>
              <a:t>boolean</a:t>
            </a:r>
            <a:r>
              <a:rPr lang="en-US" sz="2400" dirty="0"/>
              <a:t> value, like the </a:t>
            </a:r>
            <a:r>
              <a:rPr lang="en-US" sz="2400" dirty="0" err="1">
                <a:solidFill>
                  <a:srgbClr val="FF0000"/>
                </a:solidFill>
              </a:rPr>
              <a:t>isinstance</a:t>
            </a:r>
            <a:r>
              <a:rPr lang="en-US" sz="2400" dirty="0"/>
              <a:t>() function, which can be used to determine if an object is of a certain data type:</a:t>
            </a:r>
          </a:p>
          <a:p>
            <a:endParaRPr lang="en-US" sz="2400" dirty="0"/>
          </a:p>
          <a:p>
            <a:r>
              <a:rPr lang="en-US" sz="2400" dirty="0"/>
              <a:t>Example</a:t>
            </a:r>
          </a:p>
          <a:p>
            <a:r>
              <a:rPr lang="en-US" sz="2400" dirty="0"/>
              <a:t>Check if an object is an integer or not:</a:t>
            </a:r>
            <a:endParaRPr lang="en-PH" sz="2000" dirty="0"/>
          </a:p>
        </p:txBody>
      </p:sp>
      <p:pic>
        <p:nvPicPr>
          <p:cNvPr id="3" name="Picture 2">
            <a:extLst>
              <a:ext uri="{FF2B5EF4-FFF2-40B4-BE49-F238E27FC236}">
                <a16:creationId xmlns:a16="http://schemas.microsoft.com/office/drawing/2014/main" id="{B3E1A3AD-D054-4941-9E08-B4F9CF27657B}"/>
              </a:ext>
            </a:extLst>
          </p:cNvPr>
          <p:cNvPicPr>
            <a:picLocks noChangeAspect="1"/>
          </p:cNvPicPr>
          <p:nvPr/>
        </p:nvPicPr>
        <p:blipFill>
          <a:blip r:embed="rId2"/>
          <a:stretch>
            <a:fillRect/>
          </a:stretch>
        </p:blipFill>
        <p:spPr>
          <a:xfrm>
            <a:off x="2188879" y="3761823"/>
            <a:ext cx="7634192" cy="2258001"/>
          </a:xfrm>
          <a:prstGeom prst="rect">
            <a:avLst/>
          </a:prstGeom>
        </p:spPr>
      </p:pic>
    </p:spTree>
    <p:extLst>
      <p:ext uri="{BB962C8B-B14F-4D97-AF65-F5344CB8AC3E}">
        <p14:creationId xmlns:p14="http://schemas.microsoft.com/office/powerpoint/2010/main" val="744098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6864C-F691-4544-9EB3-5AC03231C9CF}"/>
              </a:ext>
            </a:extLst>
          </p:cNvPr>
          <p:cNvSpPr/>
          <p:nvPr/>
        </p:nvSpPr>
        <p:spPr>
          <a:xfrm>
            <a:off x="3004448" y="3067087"/>
            <a:ext cx="6183103" cy="1015663"/>
          </a:xfrm>
          <a:prstGeom prst="rect">
            <a:avLst/>
          </a:prstGeom>
        </p:spPr>
        <p:txBody>
          <a:bodyPr wrap="none">
            <a:spAutoFit/>
          </a:bodyPr>
          <a:lstStyle/>
          <a:p>
            <a:r>
              <a:rPr lang="en-PH" sz="6000" b="1" dirty="0"/>
              <a:t>Python Operators</a:t>
            </a:r>
          </a:p>
        </p:txBody>
      </p:sp>
    </p:spTree>
    <p:extLst>
      <p:ext uri="{BB962C8B-B14F-4D97-AF65-F5344CB8AC3E}">
        <p14:creationId xmlns:p14="http://schemas.microsoft.com/office/powerpoint/2010/main" val="1721508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D8310-801E-4359-9E1B-5031C5983144}"/>
              </a:ext>
            </a:extLst>
          </p:cNvPr>
          <p:cNvSpPr/>
          <p:nvPr/>
        </p:nvSpPr>
        <p:spPr>
          <a:xfrm>
            <a:off x="1026167" y="665018"/>
            <a:ext cx="4809368" cy="3293209"/>
          </a:xfrm>
          <a:prstGeom prst="rect">
            <a:avLst/>
          </a:prstGeom>
        </p:spPr>
        <p:txBody>
          <a:bodyPr wrap="square">
            <a:spAutoFit/>
          </a:bodyPr>
          <a:lstStyle/>
          <a:p>
            <a:pPr marL="285750" indent="-285750">
              <a:buFont typeface="Wingdings" panose="05000000000000000000" pitchFamily="2" charset="2"/>
              <a:buChar char="Ø"/>
            </a:pPr>
            <a:r>
              <a:rPr lang="en-US" sz="3200" dirty="0"/>
              <a:t>Python Operators</a:t>
            </a:r>
          </a:p>
          <a:p>
            <a:pPr marL="285750" indent="-285750">
              <a:buFont typeface="Wingdings" panose="05000000000000000000" pitchFamily="2" charset="2"/>
              <a:buChar char="Ø"/>
            </a:pPr>
            <a:endParaRPr lang="en-US" sz="3200" dirty="0"/>
          </a:p>
          <a:p>
            <a:r>
              <a:rPr lang="en-US" sz="2400" dirty="0"/>
              <a:t>Operators are used to perform operations on variables and values.</a:t>
            </a:r>
          </a:p>
          <a:p>
            <a:endParaRPr lang="en-US" sz="2400" dirty="0"/>
          </a:p>
          <a:p>
            <a:r>
              <a:rPr lang="en-US" sz="2400" dirty="0"/>
              <a:t>In the example below, we use the + operator to add together two values:</a:t>
            </a:r>
            <a:endParaRPr lang="en-PH" sz="2400" dirty="0"/>
          </a:p>
        </p:txBody>
      </p:sp>
      <p:pic>
        <p:nvPicPr>
          <p:cNvPr id="3" name="Picture 2">
            <a:extLst>
              <a:ext uri="{FF2B5EF4-FFF2-40B4-BE49-F238E27FC236}">
                <a16:creationId xmlns:a16="http://schemas.microsoft.com/office/drawing/2014/main" id="{8B4D0503-972E-4B94-906D-79C05A4F25C7}"/>
              </a:ext>
            </a:extLst>
          </p:cNvPr>
          <p:cNvPicPr>
            <a:picLocks noChangeAspect="1"/>
          </p:cNvPicPr>
          <p:nvPr/>
        </p:nvPicPr>
        <p:blipFill>
          <a:blip r:embed="rId2"/>
          <a:stretch>
            <a:fillRect/>
          </a:stretch>
        </p:blipFill>
        <p:spPr>
          <a:xfrm>
            <a:off x="1482203" y="4272360"/>
            <a:ext cx="2700261" cy="1920622"/>
          </a:xfrm>
          <a:prstGeom prst="rect">
            <a:avLst/>
          </a:prstGeom>
        </p:spPr>
      </p:pic>
      <p:sp>
        <p:nvSpPr>
          <p:cNvPr id="4" name="Rectangle 3">
            <a:extLst>
              <a:ext uri="{FF2B5EF4-FFF2-40B4-BE49-F238E27FC236}">
                <a16:creationId xmlns:a16="http://schemas.microsoft.com/office/drawing/2014/main" id="{66ECA3CF-591A-4CCD-ABC9-1DFABB7AD364}"/>
              </a:ext>
            </a:extLst>
          </p:cNvPr>
          <p:cNvSpPr/>
          <p:nvPr/>
        </p:nvSpPr>
        <p:spPr>
          <a:xfrm>
            <a:off x="6799810" y="1363287"/>
            <a:ext cx="4093565" cy="4401205"/>
          </a:xfrm>
          <a:prstGeom prst="rect">
            <a:avLst/>
          </a:prstGeom>
          <a:ln>
            <a:solidFill>
              <a:schemeClr val="tx1">
                <a:lumMod val="50000"/>
              </a:schemeClr>
            </a:solidFill>
          </a:ln>
        </p:spPr>
        <p:txBody>
          <a:bodyPr wrap="square">
            <a:spAutoFit/>
          </a:bodyPr>
          <a:lstStyle/>
          <a:p>
            <a:r>
              <a:rPr lang="en-US" sz="2800" b="1" dirty="0"/>
              <a:t>Python divides the operators in the following groups:</a:t>
            </a:r>
          </a:p>
          <a:p>
            <a:endParaRPr lang="en-US" sz="2800" b="1" dirty="0"/>
          </a:p>
          <a:p>
            <a:pPr marL="342900" indent="-342900">
              <a:buFont typeface="Arial" panose="020B0604020202020204" pitchFamily="34" charset="0"/>
              <a:buChar char="•"/>
            </a:pPr>
            <a:r>
              <a:rPr lang="en-US" sz="2400" dirty="0"/>
              <a:t>Arithmetic operators</a:t>
            </a:r>
          </a:p>
          <a:p>
            <a:pPr marL="342900" indent="-342900">
              <a:buFont typeface="Arial" panose="020B0604020202020204" pitchFamily="34" charset="0"/>
              <a:buChar char="•"/>
            </a:pPr>
            <a:r>
              <a:rPr lang="en-US" sz="2400" dirty="0"/>
              <a:t>Assignment operators</a:t>
            </a:r>
          </a:p>
          <a:p>
            <a:pPr marL="342900" indent="-342900">
              <a:buFont typeface="Arial" panose="020B0604020202020204" pitchFamily="34" charset="0"/>
              <a:buChar char="•"/>
            </a:pPr>
            <a:r>
              <a:rPr lang="en-US" sz="2400" dirty="0"/>
              <a:t>Comparison operators</a:t>
            </a:r>
          </a:p>
          <a:p>
            <a:pPr marL="342900" indent="-342900">
              <a:buFont typeface="Arial" panose="020B0604020202020204" pitchFamily="34" charset="0"/>
              <a:buChar char="•"/>
            </a:pPr>
            <a:r>
              <a:rPr lang="en-US" sz="2400" dirty="0"/>
              <a:t>Logical operators</a:t>
            </a:r>
          </a:p>
          <a:p>
            <a:pPr marL="342900" indent="-342900">
              <a:buFont typeface="Arial" panose="020B0604020202020204" pitchFamily="34" charset="0"/>
              <a:buChar char="•"/>
            </a:pPr>
            <a:r>
              <a:rPr lang="en-US" sz="2400" dirty="0"/>
              <a:t>Identity operators</a:t>
            </a:r>
          </a:p>
          <a:p>
            <a:pPr marL="342900" indent="-342900">
              <a:buFont typeface="Arial" panose="020B0604020202020204" pitchFamily="34" charset="0"/>
              <a:buChar char="•"/>
            </a:pPr>
            <a:r>
              <a:rPr lang="en-US" sz="2400" dirty="0"/>
              <a:t>Membership operators</a:t>
            </a:r>
          </a:p>
          <a:p>
            <a:pPr marL="342900" indent="-342900">
              <a:buFont typeface="Arial" panose="020B0604020202020204" pitchFamily="34" charset="0"/>
              <a:buChar char="•"/>
            </a:pPr>
            <a:r>
              <a:rPr lang="en-US" sz="2400" dirty="0"/>
              <a:t>Bitwise operators</a:t>
            </a:r>
            <a:endParaRPr lang="en-PH" dirty="0"/>
          </a:p>
        </p:txBody>
      </p:sp>
    </p:spTree>
    <p:extLst>
      <p:ext uri="{BB962C8B-B14F-4D97-AF65-F5344CB8AC3E}">
        <p14:creationId xmlns:p14="http://schemas.microsoft.com/office/powerpoint/2010/main" val="912752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3141D4-6574-4352-B130-BCE4FFD3DAD7}"/>
              </a:ext>
            </a:extLst>
          </p:cNvPr>
          <p:cNvSpPr/>
          <p:nvPr/>
        </p:nvSpPr>
        <p:spPr>
          <a:xfrm>
            <a:off x="1468582" y="889153"/>
            <a:ext cx="9387840" cy="1569660"/>
          </a:xfrm>
          <a:prstGeom prst="rect">
            <a:avLst/>
          </a:prstGeom>
        </p:spPr>
        <p:txBody>
          <a:bodyPr wrap="square">
            <a:spAutoFit/>
          </a:bodyPr>
          <a:lstStyle/>
          <a:p>
            <a:pPr marL="285750" indent="-285750">
              <a:buFont typeface="Wingdings" panose="05000000000000000000" pitchFamily="2" charset="2"/>
              <a:buChar char="Ø"/>
            </a:pPr>
            <a:r>
              <a:rPr lang="en-US" sz="2800" dirty="0"/>
              <a:t>Python Arithmetic Operators</a:t>
            </a:r>
          </a:p>
          <a:p>
            <a:pPr marL="285750" indent="-285750">
              <a:buFont typeface="Wingdings" panose="05000000000000000000" pitchFamily="2" charset="2"/>
              <a:buChar char="Ø"/>
            </a:pPr>
            <a:endParaRPr lang="en-US" sz="2800" dirty="0"/>
          </a:p>
          <a:p>
            <a:r>
              <a:rPr lang="en-US" sz="2000" dirty="0">
                <a:solidFill>
                  <a:srgbClr val="FF0000"/>
                </a:solidFill>
              </a:rPr>
              <a:t>Arithmetic operators are used with numeric values</a:t>
            </a:r>
            <a:r>
              <a:rPr lang="en-US" sz="2000" dirty="0"/>
              <a:t> to perform common mathematical operations:</a:t>
            </a:r>
            <a:endParaRPr lang="en-PH" sz="2000" dirty="0"/>
          </a:p>
        </p:txBody>
      </p:sp>
      <p:pic>
        <p:nvPicPr>
          <p:cNvPr id="3" name="Picture 2">
            <a:extLst>
              <a:ext uri="{FF2B5EF4-FFF2-40B4-BE49-F238E27FC236}">
                <a16:creationId xmlns:a16="http://schemas.microsoft.com/office/drawing/2014/main" id="{1B0DB4F2-58C0-45DF-9161-D299B1331F4E}"/>
              </a:ext>
            </a:extLst>
          </p:cNvPr>
          <p:cNvPicPr>
            <a:picLocks noChangeAspect="1"/>
          </p:cNvPicPr>
          <p:nvPr/>
        </p:nvPicPr>
        <p:blipFill>
          <a:blip r:embed="rId2"/>
          <a:stretch>
            <a:fillRect/>
          </a:stretch>
        </p:blipFill>
        <p:spPr>
          <a:xfrm>
            <a:off x="2666521" y="2720369"/>
            <a:ext cx="6858957" cy="3248478"/>
          </a:xfrm>
          <a:prstGeom prst="rect">
            <a:avLst/>
          </a:prstGeom>
        </p:spPr>
      </p:pic>
    </p:spTree>
    <p:extLst>
      <p:ext uri="{BB962C8B-B14F-4D97-AF65-F5344CB8AC3E}">
        <p14:creationId xmlns:p14="http://schemas.microsoft.com/office/powerpoint/2010/main" val="112362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C51B7-EAE9-45E1-BA19-CD09A0525C59}"/>
              </a:ext>
            </a:extLst>
          </p:cNvPr>
          <p:cNvSpPr txBox="1"/>
          <p:nvPr/>
        </p:nvSpPr>
        <p:spPr>
          <a:xfrm>
            <a:off x="947531" y="1320730"/>
            <a:ext cx="9892747" cy="4524315"/>
          </a:xfrm>
          <a:prstGeom prst="rect">
            <a:avLst/>
          </a:prstGeom>
          <a:noFill/>
        </p:spPr>
        <p:txBody>
          <a:bodyPr wrap="square" rtlCol="0">
            <a:spAutoFit/>
          </a:bodyPr>
          <a:lstStyle/>
          <a:p>
            <a:pPr marL="571500" indent="-571500">
              <a:buFont typeface="Wingdings" panose="05000000000000000000" pitchFamily="2" charset="2"/>
              <a:buChar char="v"/>
            </a:pPr>
            <a:r>
              <a:rPr lang="en-US" altLang="zh-TW" sz="4000" dirty="0"/>
              <a:t>Python Syntax compared to other programming languages</a:t>
            </a:r>
          </a:p>
          <a:p>
            <a:endParaRPr lang="en-US" altLang="zh-TW" sz="2800" dirty="0"/>
          </a:p>
          <a:p>
            <a:pPr marL="285750" indent="-285750">
              <a:buFont typeface="Arial" panose="020B0604020202020204" pitchFamily="34" charset="0"/>
              <a:buChar char="•"/>
            </a:pPr>
            <a:r>
              <a:rPr lang="en-US" altLang="zh-TW" sz="2000" dirty="0"/>
              <a:t>Python </a:t>
            </a:r>
            <a:r>
              <a:rPr lang="en-US" altLang="zh-TW" sz="2000" dirty="0">
                <a:solidFill>
                  <a:srgbClr val="FF0000"/>
                </a:solidFill>
              </a:rPr>
              <a:t>was designed for readability</a:t>
            </a:r>
            <a:r>
              <a:rPr lang="en-US" altLang="zh-TW" sz="2000" dirty="0"/>
              <a:t>, and has some similarities to the English language with influence from mathematics.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000" dirty="0"/>
              <a:t>Python uses new lines to complete a command, as opposed to other programming languages which often use semicolons or parentheses.</a:t>
            </a:r>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en-US" altLang="zh-TW" sz="2000" dirty="0"/>
              <a:t>Python </a:t>
            </a:r>
            <a:r>
              <a:rPr lang="en-US" altLang="zh-TW" sz="2000" dirty="0">
                <a:solidFill>
                  <a:srgbClr val="FF0000"/>
                </a:solidFill>
              </a:rPr>
              <a:t>relies on indentation, using whitespace, to define scope; such as the scope of loops, functions and classes. </a:t>
            </a:r>
            <a:r>
              <a:rPr lang="en-US" altLang="zh-TW" sz="2000" dirty="0"/>
              <a:t>Other programming languages often use curly-brackets for this purpose.</a:t>
            </a:r>
          </a:p>
        </p:txBody>
      </p:sp>
    </p:spTree>
    <p:extLst>
      <p:ext uri="{BB962C8B-B14F-4D97-AF65-F5344CB8AC3E}">
        <p14:creationId xmlns:p14="http://schemas.microsoft.com/office/powerpoint/2010/main" val="2430978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8A5E10-C43A-48C2-A866-7DD432513E74}"/>
              </a:ext>
            </a:extLst>
          </p:cNvPr>
          <p:cNvSpPr/>
          <p:nvPr/>
        </p:nvSpPr>
        <p:spPr>
          <a:xfrm>
            <a:off x="1551710" y="1376788"/>
            <a:ext cx="2521528" cy="3847207"/>
          </a:xfrm>
          <a:prstGeom prst="rect">
            <a:avLst/>
          </a:prstGeom>
        </p:spPr>
        <p:txBody>
          <a:bodyPr wrap="square">
            <a:spAutoFit/>
          </a:bodyPr>
          <a:lstStyle/>
          <a:p>
            <a:pPr marL="285750" indent="-285750">
              <a:buFont typeface="Wingdings" panose="05000000000000000000" pitchFamily="2" charset="2"/>
              <a:buChar char="Ø"/>
            </a:pPr>
            <a:r>
              <a:rPr lang="en-US" sz="3200" dirty="0"/>
              <a:t>Python Assignment Operators</a:t>
            </a:r>
          </a:p>
          <a:p>
            <a:pPr marL="285750" indent="-285750">
              <a:buFont typeface="Wingdings" panose="05000000000000000000" pitchFamily="2" charset="2"/>
              <a:buChar char="Ø"/>
            </a:pPr>
            <a:endParaRPr lang="en-US" sz="2800" dirty="0"/>
          </a:p>
          <a:p>
            <a:r>
              <a:rPr lang="en-US" sz="2400" dirty="0"/>
              <a:t>Assignment operators are used to assign values to variables:</a:t>
            </a:r>
            <a:endParaRPr lang="en-PH" sz="2400" dirty="0"/>
          </a:p>
        </p:txBody>
      </p:sp>
      <p:pic>
        <p:nvPicPr>
          <p:cNvPr id="3" name="Picture 2">
            <a:extLst>
              <a:ext uri="{FF2B5EF4-FFF2-40B4-BE49-F238E27FC236}">
                <a16:creationId xmlns:a16="http://schemas.microsoft.com/office/drawing/2014/main" id="{6B3036BE-DB19-483C-92A1-118124ED3D83}"/>
              </a:ext>
            </a:extLst>
          </p:cNvPr>
          <p:cNvPicPr>
            <a:picLocks noChangeAspect="1"/>
          </p:cNvPicPr>
          <p:nvPr/>
        </p:nvPicPr>
        <p:blipFill>
          <a:blip r:embed="rId2"/>
          <a:stretch>
            <a:fillRect/>
          </a:stretch>
        </p:blipFill>
        <p:spPr>
          <a:xfrm>
            <a:off x="4994267" y="360134"/>
            <a:ext cx="6725589" cy="3677163"/>
          </a:xfrm>
          <a:prstGeom prst="rect">
            <a:avLst/>
          </a:prstGeom>
        </p:spPr>
      </p:pic>
      <p:pic>
        <p:nvPicPr>
          <p:cNvPr id="4" name="Picture 3">
            <a:extLst>
              <a:ext uri="{FF2B5EF4-FFF2-40B4-BE49-F238E27FC236}">
                <a16:creationId xmlns:a16="http://schemas.microsoft.com/office/drawing/2014/main" id="{3AB157E5-6B82-40EC-B6A5-8F2EAD1AA0AA}"/>
              </a:ext>
            </a:extLst>
          </p:cNvPr>
          <p:cNvPicPr>
            <a:picLocks noChangeAspect="1"/>
          </p:cNvPicPr>
          <p:nvPr/>
        </p:nvPicPr>
        <p:blipFill>
          <a:blip r:embed="rId3"/>
          <a:stretch>
            <a:fillRect/>
          </a:stretch>
        </p:blipFill>
        <p:spPr>
          <a:xfrm>
            <a:off x="4994267" y="4037297"/>
            <a:ext cx="6754168" cy="2029108"/>
          </a:xfrm>
          <a:prstGeom prst="rect">
            <a:avLst/>
          </a:prstGeom>
        </p:spPr>
      </p:pic>
    </p:spTree>
    <p:extLst>
      <p:ext uri="{BB962C8B-B14F-4D97-AF65-F5344CB8AC3E}">
        <p14:creationId xmlns:p14="http://schemas.microsoft.com/office/powerpoint/2010/main" val="731227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BBF9E-2E04-4EC7-B883-6F7AE49DEA17}"/>
              </a:ext>
            </a:extLst>
          </p:cNvPr>
          <p:cNvSpPr/>
          <p:nvPr/>
        </p:nvSpPr>
        <p:spPr>
          <a:xfrm>
            <a:off x="1086197" y="1094155"/>
            <a:ext cx="6096000" cy="1384995"/>
          </a:xfrm>
          <a:prstGeom prst="rect">
            <a:avLst/>
          </a:prstGeom>
        </p:spPr>
        <p:txBody>
          <a:bodyPr>
            <a:spAutoFit/>
          </a:bodyPr>
          <a:lstStyle/>
          <a:p>
            <a:pPr marL="285750" indent="-285750">
              <a:buFont typeface="Wingdings" panose="05000000000000000000" pitchFamily="2" charset="2"/>
              <a:buChar char="Ø"/>
            </a:pPr>
            <a:r>
              <a:rPr lang="en-US" sz="3200" dirty="0"/>
              <a:t>Python Comparison Operators</a:t>
            </a:r>
          </a:p>
          <a:p>
            <a:pPr marL="285750" indent="-285750">
              <a:buFont typeface="Wingdings" panose="05000000000000000000" pitchFamily="2" charset="2"/>
              <a:buChar char="Ø"/>
            </a:pPr>
            <a:endParaRPr lang="en-US" sz="3200" dirty="0"/>
          </a:p>
          <a:p>
            <a:r>
              <a:rPr lang="en-US" sz="2000" dirty="0"/>
              <a:t>Comparison operators are used to </a:t>
            </a:r>
            <a:r>
              <a:rPr lang="en-US" sz="2000" dirty="0">
                <a:solidFill>
                  <a:srgbClr val="FF0000"/>
                </a:solidFill>
              </a:rPr>
              <a:t>compare two values</a:t>
            </a:r>
            <a:r>
              <a:rPr lang="en-US" sz="2000" dirty="0"/>
              <a:t>:</a:t>
            </a:r>
            <a:endParaRPr lang="en-PH" sz="2000" dirty="0"/>
          </a:p>
        </p:txBody>
      </p:sp>
      <p:pic>
        <p:nvPicPr>
          <p:cNvPr id="3" name="Picture 2">
            <a:extLst>
              <a:ext uri="{FF2B5EF4-FFF2-40B4-BE49-F238E27FC236}">
                <a16:creationId xmlns:a16="http://schemas.microsoft.com/office/drawing/2014/main" id="{DA2EFC54-51FF-4BFF-BE5A-7EF22E816531}"/>
              </a:ext>
            </a:extLst>
          </p:cNvPr>
          <p:cNvPicPr>
            <a:picLocks noChangeAspect="1"/>
          </p:cNvPicPr>
          <p:nvPr/>
        </p:nvPicPr>
        <p:blipFill>
          <a:blip r:embed="rId2"/>
          <a:stretch>
            <a:fillRect/>
          </a:stretch>
        </p:blipFill>
        <p:spPr>
          <a:xfrm>
            <a:off x="2371205" y="2810683"/>
            <a:ext cx="7449590" cy="2953162"/>
          </a:xfrm>
          <a:prstGeom prst="rect">
            <a:avLst/>
          </a:prstGeom>
        </p:spPr>
      </p:pic>
    </p:spTree>
    <p:extLst>
      <p:ext uri="{BB962C8B-B14F-4D97-AF65-F5344CB8AC3E}">
        <p14:creationId xmlns:p14="http://schemas.microsoft.com/office/powerpoint/2010/main" val="3214056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90F4D7-7F30-430D-A198-FB03E45B5F03}"/>
              </a:ext>
            </a:extLst>
          </p:cNvPr>
          <p:cNvSpPr/>
          <p:nvPr/>
        </p:nvSpPr>
        <p:spPr>
          <a:xfrm>
            <a:off x="1130531" y="1064029"/>
            <a:ext cx="8013469" cy="1508105"/>
          </a:xfrm>
          <a:prstGeom prst="rect">
            <a:avLst/>
          </a:prstGeom>
        </p:spPr>
        <p:txBody>
          <a:bodyPr wrap="square">
            <a:spAutoFit/>
          </a:bodyPr>
          <a:lstStyle/>
          <a:p>
            <a:pPr marL="285750" indent="-285750">
              <a:buFont typeface="Wingdings" panose="05000000000000000000" pitchFamily="2" charset="2"/>
              <a:buChar char="Ø"/>
            </a:pPr>
            <a:r>
              <a:rPr lang="en-US" sz="3600" dirty="0"/>
              <a:t>Python Logical Operators</a:t>
            </a:r>
          </a:p>
          <a:p>
            <a:pPr marL="285750" indent="-285750">
              <a:buFont typeface="Wingdings" panose="05000000000000000000" pitchFamily="2" charset="2"/>
              <a:buChar char="Ø"/>
            </a:pPr>
            <a:endParaRPr lang="en-US" sz="3600" dirty="0"/>
          </a:p>
          <a:p>
            <a:r>
              <a:rPr lang="en-US" sz="2000" dirty="0"/>
              <a:t>Logical operators are used to combine conditional statements:</a:t>
            </a:r>
            <a:endParaRPr lang="en-PH" sz="2000" dirty="0"/>
          </a:p>
        </p:txBody>
      </p:sp>
      <p:pic>
        <p:nvPicPr>
          <p:cNvPr id="3" name="Picture 2">
            <a:extLst>
              <a:ext uri="{FF2B5EF4-FFF2-40B4-BE49-F238E27FC236}">
                <a16:creationId xmlns:a16="http://schemas.microsoft.com/office/drawing/2014/main" id="{4CF750C1-610E-481D-88D6-4B85C32598F8}"/>
              </a:ext>
            </a:extLst>
          </p:cNvPr>
          <p:cNvPicPr>
            <a:picLocks noChangeAspect="1"/>
          </p:cNvPicPr>
          <p:nvPr/>
        </p:nvPicPr>
        <p:blipFill>
          <a:blip r:embed="rId2"/>
          <a:stretch>
            <a:fillRect/>
          </a:stretch>
        </p:blipFill>
        <p:spPr>
          <a:xfrm>
            <a:off x="1803263" y="3018541"/>
            <a:ext cx="8585474" cy="2631781"/>
          </a:xfrm>
          <a:prstGeom prst="rect">
            <a:avLst/>
          </a:prstGeom>
        </p:spPr>
      </p:pic>
    </p:spTree>
    <p:extLst>
      <p:ext uri="{BB962C8B-B14F-4D97-AF65-F5344CB8AC3E}">
        <p14:creationId xmlns:p14="http://schemas.microsoft.com/office/powerpoint/2010/main" val="1801327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6436AF-9149-47DA-BCD4-8552ED80FCB8}"/>
              </a:ext>
            </a:extLst>
          </p:cNvPr>
          <p:cNvSpPr/>
          <p:nvPr/>
        </p:nvSpPr>
        <p:spPr>
          <a:xfrm>
            <a:off x="886690" y="833782"/>
            <a:ext cx="10518371" cy="1938992"/>
          </a:xfrm>
          <a:prstGeom prst="rect">
            <a:avLst/>
          </a:prstGeom>
        </p:spPr>
        <p:txBody>
          <a:bodyPr wrap="square">
            <a:spAutoFit/>
          </a:bodyPr>
          <a:lstStyle/>
          <a:p>
            <a:pPr marL="571500" indent="-571500">
              <a:buFont typeface="Wingdings" panose="05000000000000000000" pitchFamily="2" charset="2"/>
              <a:buChar char="Ø"/>
            </a:pPr>
            <a:r>
              <a:rPr lang="en-US" sz="3600" dirty="0"/>
              <a:t>Python Identity Operators</a:t>
            </a:r>
          </a:p>
          <a:p>
            <a:pPr marL="571500" indent="-571500">
              <a:buFont typeface="Wingdings" panose="05000000000000000000" pitchFamily="2" charset="2"/>
              <a:buChar char="Ø"/>
            </a:pPr>
            <a:endParaRPr lang="en-US" sz="3600" dirty="0"/>
          </a:p>
          <a:p>
            <a:r>
              <a:rPr lang="en-US" sz="2400" dirty="0"/>
              <a:t>Identity operators are </a:t>
            </a:r>
            <a:r>
              <a:rPr lang="en-US" sz="2400" dirty="0">
                <a:solidFill>
                  <a:srgbClr val="FF0000"/>
                </a:solidFill>
              </a:rPr>
              <a:t>used to compare the objects, not if they are equal, but if they are actually the same object, with the same memory location:</a:t>
            </a:r>
            <a:endParaRPr lang="en-PH" sz="2400" dirty="0">
              <a:solidFill>
                <a:srgbClr val="FF0000"/>
              </a:solidFill>
            </a:endParaRPr>
          </a:p>
        </p:txBody>
      </p:sp>
      <p:pic>
        <p:nvPicPr>
          <p:cNvPr id="3" name="Picture 2">
            <a:extLst>
              <a:ext uri="{FF2B5EF4-FFF2-40B4-BE49-F238E27FC236}">
                <a16:creationId xmlns:a16="http://schemas.microsoft.com/office/drawing/2014/main" id="{7ECB5D04-93BF-413D-A658-FFA373AE9B0A}"/>
              </a:ext>
            </a:extLst>
          </p:cNvPr>
          <p:cNvPicPr>
            <a:picLocks noChangeAspect="1"/>
          </p:cNvPicPr>
          <p:nvPr/>
        </p:nvPicPr>
        <p:blipFill>
          <a:blip r:embed="rId2"/>
          <a:stretch>
            <a:fillRect/>
          </a:stretch>
        </p:blipFill>
        <p:spPr>
          <a:xfrm>
            <a:off x="1997824" y="3208713"/>
            <a:ext cx="8296102" cy="2815505"/>
          </a:xfrm>
          <a:prstGeom prst="rect">
            <a:avLst/>
          </a:prstGeom>
        </p:spPr>
      </p:pic>
    </p:spTree>
    <p:extLst>
      <p:ext uri="{BB962C8B-B14F-4D97-AF65-F5344CB8AC3E}">
        <p14:creationId xmlns:p14="http://schemas.microsoft.com/office/powerpoint/2010/main" val="3607849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E1BF-B10E-4444-8D3A-714DE60D6DDB}"/>
              </a:ext>
            </a:extLst>
          </p:cNvPr>
          <p:cNvSpPr/>
          <p:nvPr/>
        </p:nvSpPr>
        <p:spPr>
          <a:xfrm>
            <a:off x="953192" y="822651"/>
            <a:ext cx="10252363" cy="1446550"/>
          </a:xfrm>
          <a:prstGeom prst="rect">
            <a:avLst/>
          </a:prstGeom>
        </p:spPr>
        <p:txBody>
          <a:bodyPr wrap="square">
            <a:spAutoFit/>
          </a:bodyPr>
          <a:lstStyle/>
          <a:p>
            <a:pPr marL="457200" indent="-457200">
              <a:buFont typeface="Wingdings" panose="05000000000000000000" pitchFamily="2" charset="2"/>
              <a:buChar char="Ø"/>
            </a:pPr>
            <a:r>
              <a:rPr lang="en-US" sz="3200" dirty="0"/>
              <a:t>Python Membership Operators</a:t>
            </a:r>
          </a:p>
          <a:p>
            <a:pPr marL="457200" indent="-457200">
              <a:buFont typeface="Wingdings" panose="05000000000000000000" pitchFamily="2" charset="2"/>
              <a:buChar char="Ø"/>
            </a:pPr>
            <a:endParaRPr lang="en-US" sz="3200" dirty="0"/>
          </a:p>
          <a:p>
            <a:r>
              <a:rPr lang="en-US" sz="2400" dirty="0"/>
              <a:t>Membership operators are used to test if a sequence is presented in an object:</a:t>
            </a:r>
            <a:endParaRPr lang="en-PH" sz="2400" dirty="0"/>
          </a:p>
        </p:txBody>
      </p:sp>
      <p:pic>
        <p:nvPicPr>
          <p:cNvPr id="3" name="Picture 2">
            <a:extLst>
              <a:ext uri="{FF2B5EF4-FFF2-40B4-BE49-F238E27FC236}">
                <a16:creationId xmlns:a16="http://schemas.microsoft.com/office/drawing/2014/main" id="{C87A0A2C-64FF-43E3-B069-A3C1DBD22AE3}"/>
              </a:ext>
            </a:extLst>
          </p:cNvPr>
          <p:cNvPicPr>
            <a:picLocks noChangeAspect="1"/>
          </p:cNvPicPr>
          <p:nvPr/>
        </p:nvPicPr>
        <p:blipFill>
          <a:blip r:embed="rId2"/>
          <a:stretch>
            <a:fillRect/>
          </a:stretch>
        </p:blipFill>
        <p:spPr>
          <a:xfrm>
            <a:off x="1924448" y="2649338"/>
            <a:ext cx="8309849" cy="3363931"/>
          </a:xfrm>
          <a:prstGeom prst="rect">
            <a:avLst/>
          </a:prstGeom>
        </p:spPr>
      </p:pic>
    </p:spTree>
    <p:extLst>
      <p:ext uri="{BB962C8B-B14F-4D97-AF65-F5344CB8AC3E}">
        <p14:creationId xmlns:p14="http://schemas.microsoft.com/office/powerpoint/2010/main" val="1681903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5437BC-B798-437E-A4B6-0796BD932602}"/>
              </a:ext>
            </a:extLst>
          </p:cNvPr>
          <p:cNvSpPr/>
          <p:nvPr/>
        </p:nvSpPr>
        <p:spPr>
          <a:xfrm>
            <a:off x="1069571" y="761645"/>
            <a:ext cx="9337964" cy="1446550"/>
          </a:xfrm>
          <a:prstGeom prst="rect">
            <a:avLst/>
          </a:prstGeom>
        </p:spPr>
        <p:txBody>
          <a:bodyPr wrap="square">
            <a:spAutoFit/>
          </a:bodyPr>
          <a:lstStyle/>
          <a:p>
            <a:pPr marL="285750" indent="-285750">
              <a:buFont typeface="Wingdings" panose="05000000000000000000" pitchFamily="2" charset="2"/>
              <a:buChar char="Ø"/>
            </a:pPr>
            <a:r>
              <a:rPr lang="en-US" sz="3200" dirty="0"/>
              <a:t>Python Bitwise Operators</a:t>
            </a:r>
          </a:p>
          <a:p>
            <a:pPr marL="285750" indent="-285750">
              <a:buFont typeface="Wingdings" panose="05000000000000000000" pitchFamily="2" charset="2"/>
              <a:buChar char="Ø"/>
            </a:pPr>
            <a:endParaRPr lang="en-US" sz="3200" dirty="0"/>
          </a:p>
          <a:p>
            <a:r>
              <a:rPr lang="en-US" sz="2400" dirty="0"/>
              <a:t>Bitwise operators are used to compare (binary) numbers:</a:t>
            </a:r>
            <a:endParaRPr lang="en-PH" sz="2400" dirty="0"/>
          </a:p>
        </p:txBody>
      </p:sp>
      <p:pic>
        <p:nvPicPr>
          <p:cNvPr id="3" name="Picture 2">
            <a:extLst>
              <a:ext uri="{FF2B5EF4-FFF2-40B4-BE49-F238E27FC236}">
                <a16:creationId xmlns:a16="http://schemas.microsoft.com/office/drawing/2014/main" id="{786CE947-D6CA-4FA8-8DD0-B683F32DCF8A}"/>
              </a:ext>
            </a:extLst>
          </p:cNvPr>
          <p:cNvPicPr>
            <a:picLocks noChangeAspect="1"/>
          </p:cNvPicPr>
          <p:nvPr/>
        </p:nvPicPr>
        <p:blipFill>
          <a:blip r:embed="rId2"/>
          <a:stretch>
            <a:fillRect/>
          </a:stretch>
        </p:blipFill>
        <p:spPr>
          <a:xfrm>
            <a:off x="1075112" y="2432266"/>
            <a:ext cx="10041775" cy="3664089"/>
          </a:xfrm>
          <a:prstGeom prst="rect">
            <a:avLst/>
          </a:prstGeom>
        </p:spPr>
      </p:pic>
    </p:spTree>
    <p:extLst>
      <p:ext uri="{BB962C8B-B14F-4D97-AF65-F5344CB8AC3E}">
        <p14:creationId xmlns:p14="http://schemas.microsoft.com/office/powerpoint/2010/main" val="3259090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3A69F-3F8E-41E3-BC9E-5C20EE3D76B2}"/>
              </a:ext>
            </a:extLst>
          </p:cNvPr>
          <p:cNvSpPr/>
          <p:nvPr/>
        </p:nvSpPr>
        <p:spPr>
          <a:xfrm>
            <a:off x="3950220" y="2921168"/>
            <a:ext cx="4291559" cy="1015663"/>
          </a:xfrm>
          <a:prstGeom prst="rect">
            <a:avLst/>
          </a:prstGeom>
        </p:spPr>
        <p:txBody>
          <a:bodyPr wrap="none">
            <a:spAutoFit/>
          </a:bodyPr>
          <a:lstStyle/>
          <a:p>
            <a:r>
              <a:rPr lang="en-PH" sz="6000" dirty="0"/>
              <a:t>Python Lists</a:t>
            </a:r>
          </a:p>
        </p:txBody>
      </p:sp>
      <p:pic>
        <p:nvPicPr>
          <p:cNvPr id="3" name="Picture 2">
            <a:extLst>
              <a:ext uri="{FF2B5EF4-FFF2-40B4-BE49-F238E27FC236}">
                <a16:creationId xmlns:a16="http://schemas.microsoft.com/office/drawing/2014/main" id="{93632FBF-C01E-44FB-9473-712D1AA48B9C}"/>
              </a:ext>
            </a:extLst>
          </p:cNvPr>
          <p:cNvPicPr>
            <a:picLocks noChangeAspect="1"/>
          </p:cNvPicPr>
          <p:nvPr/>
        </p:nvPicPr>
        <p:blipFill>
          <a:blip r:embed="rId2"/>
          <a:stretch>
            <a:fillRect/>
          </a:stretch>
        </p:blipFill>
        <p:spPr>
          <a:xfrm>
            <a:off x="1911926" y="4416973"/>
            <a:ext cx="8942429" cy="790367"/>
          </a:xfrm>
          <a:prstGeom prst="rect">
            <a:avLst/>
          </a:prstGeom>
        </p:spPr>
      </p:pic>
    </p:spTree>
    <p:extLst>
      <p:ext uri="{BB962C8B-B14F-4D97-AF65-F5344CB8AC3E}">
        <p14:creationId xmlns:p14="http://schemas.microsoft.com/office/powerpoint/2010/main" val="228079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BD2ABE-12A9-4946-861C-93A0A4779E6B}"/>
              </a:ext>
            </a:extLst>
          </p:cNvPr>
          <p:cNvSpPr/>
          <p:nvPr/>
        </p:nvSpPr>
        <p:spPr>
          <a:xfrm>
            <a:off x="1061258" y="646917"/>
            <a:ext cx="10069484" cy="4647426"/>
          </a:xfrm>
          <a:prstGeom prst="rect">
            <a:avLst/>
          </a:prstGeom>
        </p:spPr>
        <p:txBody>
          <a:bodyPr wrap="square">
            <a:spAutoFit/>
          </a:bodyPr>
          <a:lstStyle/>
          <a:p>
            <a:pPr marL="457200" indent="-457200">
              <a:buFont typeface="Wingdings" panose="05000000000000000000" pitchFamily="2" charset="2"/>
              <a:buChar char="Ø"/>
            </a:pPr>
            <a:r>
              <a:rPr lang="en-US" sz="3200" dirty="0"/>
              <a:t>List</a:t>
            </a:r>
          </a:p>
          <a:p>
            <a:r>
              <a:rPr lang="en-US" sz="2400" dirty="0"/>
              <a:t>Lists </a:t>
            </a:r>
            <a:r>
              <a:rPr lang="en-US" sz="2400" dirty="0">
                <a:solidFill>
                  <a:srgbClr val="FF0000"/>
                </a:solidFill>
              </a:rPr>
              <a:t>are used to store multiple items in a single variable.</a:t>
            </a:r>
          </a:p>
          <a:p>
            <a:endParaRPr lang="en-US" sz="2400" dirty="0"/>
          </a:p>
          <a:p>
            <a:r>
              <a:rPr lang="en-US" sz="2400" dirty="0"/>
              <a:t>Lists are one of 4 built-in data types in Python used to store collections of data, the other 3 are </a:t>
            </a:r>
            <a:r>
              <a:rPr lang="en-US" sz="2400" dirty="0">
                <a:solidFill>
                  <a:srgbClr val="FF0000"/>
                </a:solidFill>
              </a:rPr>
              <a:t>Tuple</a:t>
            </a:r>
            <a:r>
              <a:rPr lang="en-US" sz="2400" dirty="0"/>
              <a:t>, </a:t>
            </a:r>
            <a:r>
              <a:rPr lang="en-US" sz="2400" dirty="0">
                <a:solidFill>
                  <a:srgbClr val="FF0000"/>
                </a:solidFill>
              </a:rPr>
              <a:t>Set</a:t>
            </a:r>
            <a:r>
              <a:rPr lang="en-US" sz="2400" dirty="0"/>
              <a:t>, and </a:t>
            </a:r>
            <a:r>
              <a:rPr lang="en-US" sz="2400" dirty="0">
                <a:solidFill>
                  <a:srgbClr val="FF0000"/>
                </a:solidFill>
              </a:rPr>
              <a:t>Dictionary</a:t>
            </a:r>
            <a:r>
              <a:rPr lang="en-US" sz="2400" dirty="0"/>
              <a:t>, all with different qualities and usage.</a:t>
            </a:r>
          </a:p>
          <a:p>
            <a:endParaRPr lang="en-US" sz="2400" dirty="0"/>
          </a:p>
          <a:p>
            <a:r>
              <a:rPr lang="en-US" sz="2400" dirty="0"/>
              <a:t>Lists are created using square brackets:</a:t>
            </a:r>
          </a:p>
          <a:p>
            <a:endParaRPr lang="en-US" sz="2400" dirty="0"/>
          </a:p>
          <a:p>
            <a:r>
              <a:rPr lang="en-PH" sz="2000" dirty="0"/>
              <a:t>Example</a:t>
            </a:r>
          </a:p>
          <a:p>
            <a:r>
              <a:rPr lang="en-PH" sz="2000" dirty="0"/>
              <a:t>Create a List:</a:t>
            </a:r>
          </a:p>
          <a:p>
            <a:endParaRPr lang="en-PH" sz="2400" dirty="0"/>
          </a:p>
        </p:txBody>
      </p:sp>
      <p:pic>
        <p:nvPicPr>
          <p:cNvPr id="3" name="Picture 2">
            <a:extLst>
              <a:ext uri="{FF2B5EF4-FFF2-40B4-BE49-F238E27FC236}">
                <a16:creationId xmlns:a16="http://schemas.microsoft.com/office/drawing/2014/main" id="{B8BCE296-09BC-49A8-AC78-A537FD7B9558}"/>
              </a:ext>
            </a:extLst>
          </p:cNvPr>
          <p:cNvPicPr>
            <a:picLocks noChangeAspect="1"/>
          </p:cNvPicPr>
          <p:nvPr/>
        </p:nvPicPr>
        <p:blipFill>
          <a:blip r:embed="rId2"/>
          <a:stretch>
            <a:fillRect/>
          </a:stretch>
        </p:blipFill>
        <p:spPr>
          <a:xfrm>
            <a:off x="1061257" y="4937760"/>
            <a:ext cx="9146771" cy="1273323"/>
          </a:xfrm>
          <a:prstGeom prst="rect">
            <a:avLst/>
          </a:prstGeom>
        </p:spPr>
      </p:pic>
    </p:spTree>
    <p:extLst>
      <p:ext uri="{BB962C8B-B14F-4D97-AF65-F5344CB8AC3E}">
        <p14:creationId xmlns:p14="http://schemas.microsoft.com/office/powerpoint/2010/main" val="3814843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79F02F-DCE2-438F-9EC4-5FF9701A86EE}"/>
              </a:ext>
            </a:extLst>
          </p:cNvPr>
          <p:cNvSpPr/>
          <p:nvPr/>
        </p:nvSpPr>
        <p:spPr>
          <a:xfrm>
            <a:off x="886690" y="634690"/>
            <a:ext cx="10152611" cy="4801314"/>
          </a:xfrm>
          <a:prstGeom prst="rect">
            <a:avLst/>
          </a:prstGeom>
        </p:spPr>
        <p:txBody>
          <a:bodyPr wrap="square">
            <a:spAutoFit/>
          </a:bodyPr>
          <a:lstStyle/>
          <a:p>
            <a:pPr marL="285750" indent="-285750">
              <a:buFont typeface="Wingdings" panose="05000000000000000000" pitchFamily="2" charset="2"/>
              <a:buChar char="Ø"/>
            </a:pPr>
            <a:r>
              <a:rPr lang="en-US" sz="3200" dirty="0"/>
              <a:t>List Items</a:t>
            </a:r>
          </a:p>
          <a:p>
            <a:pPr marL="285750" indent="-285750">
              <a:buFont typeface="Wingdings" panose="05000000000000000000" pitchFamily="2" charset="2"/>
              <a:buChar char="Ø"/>
            </a:pPr>
            <a:endParaRPr lang="en-US" sz="3200" dirty="0"/>
          </a:p>
          <a:p>
            <a:r>
              <a:rPr lang="en-US" sz="2000" dirty="0"/>
              <a:t>List items are ordered, changeable, and allow duplicate values.</a:t>
            </a:r>
          </a:p>
          <a:p>
            <a:endParaRPr lang="en-US" sz="2000" dirty="0"/>
          </a:p>
          <a:p>
            <a:r>
              <a:rPr lang="en-US" sz="2000" dirty="0"/>
              <a:t>List items are indexed, the first item has index [0], the second item has index [1] etc.</a:t>
            </a:r>
          </a:p>
          <a:p>
            <a:endParaRPr lang="en-US" sz="2000" dirty="0"/>
          </a:p>
          <a:p>
            <a:endParaRPr lang="en-US" dirty="0"/>
          </a:p>
          <a:p>
            <a:pPr marL="285750" indent="-285750">
              <a:buFont typeface="Wingdings" panose="05000000000000000000" pitchFamily="2" charset="2"/>
              <a:buChar char="Ø"/>
            </a:pPr>
            <a:r>
              <a:rPr lang="en-US" sz="3200" dirty="0"/>
              <a:t>Ordered</a:t>
            </a:r>
          </a:p>
          <a:p>
            <a:pPr marL="285750" indent="-285750">
              <a:buFont typeface="Wingdings" panose="05000000000000000000" pitchFamily="2" charset="2"/>
              <a:buChar char="Ø"/>
            </a:pPr>
            <a:endParaRPr lang="en-US" sz="3200" dirty="0"/>
          </a:p>
          <a:p>
            <a:r>
              <a:rPr lang="en-US" sz="2000" dirty="0"/>
              <a:t>When we say that lists are ordered, it means that the items have a defined order, and that order will not change.</a:t>
            </a:r>
          </a:p>
          <a:p>
            <a:endParaRPr lang="en-US" sz="2000" dirty="0"/>
          </a:p>
          <a:p>
            <a:r>
              <a:rPr lang="en-US" sz="2000" dirty="0"/>
              <a:t>If you add new items to a list, the new items will be placed at the end of the list.</a:t>
            </a:r>
            <a:endParaRPr lang="en-PH" sz="2000" dirty="0"/>
          </a:p>
        </p:txBody>
      </p:sp>
      <p:pic>
        <p:nvPicPr>
          <p:cNvPr id="3" name="Picture 2">
            <a:extLst>
              <a:ext uri="{FF2B5EF4-FFF2-40B4-BE49-F238E27FC236}">
                <a16:creationId xmlns:a16="http://schemas.microsoft.com/office/drawing/2014/main" id="{8FC82912-23ED-4F76-88C6-0EA48C968FD7}"/>
              </a:ext>
            </a:extLst>
          </p:cNvPr>
          <p:cNvPicPr>
            <a:picLocks noChangeAspect="1"/>
          </p:cNvPicPr>
          <p:nvPr/>
        </p:nvPicPr>
        <p:blipFill>
          <a:blip r:embed="rId2"/>
          <a:stretch>
            <a:fillRect/>
          </a:stretch>
        </p:blipFill>
        <p:spPr>
          <a:xfrm>
            <a:off x="886690" y="5691016"/>
            <a:ext cx="10385367" cy="665577"/>
          </a:xfrm>
          <a:prstGeom prst="rect">
            <a:avLst/>
          </a:prstGeom>
        </p:spPr>
      </p:pic>
    </p:spTree>
    <p:extLst>
      <p:ext uri="{BB962C8B-B14F-4D97-AF65-F5344CB8AC3E}">
        <p14:creationId xmlns:p14="http://schemas.microsoft.com/office/powerpoint/2010/main" val="1593959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3689EE-2BB3-4726-B132-FD9F8B7A4B54}"/>
              </a:ext>
            </a:extLst>
          </p:cNvPr>
          <p:cNvSpPr/>
          <p:nvPr/>
        </p:nvSpPr>
        <p:spPr>
          <a:xfrm>
            <a:off x="573578" y="831273"/>
            <a:ext cx="11044844" cy="1323439"/>
          </a:xfrm>
          <a:prstGeom prst="rect">
            <a:avLst/>
          </a:prstGeom>
        </p:spPr>
        <p:txBody>
          <a:bodyPr wrap="square">
            <a:spAutoFit/>
          </a:bodyPr>
          <a:lstStyle/>
          <a:p>
            <a:pPr marL="285750" indent="-285750">
              <a:buFont typeface="Wingdings" panose="05000000000000000000" pitchFamily="2" charset="2"/>
              <a:buChar char="Ø"/>
            </a:pPr>
            <a:r>
              <a:rPr lang="en-US" sz="3200" dirty="0"/>
              <a:t>Changeable</a:t>
            </a:r>
          </a:p>
          <a:p>
            <a:r>
              <a:rPr lang="en-US" sz="2400" dirty="0"/>
              <a:t>The list is changeable, meaning that we can change, add, and remove items in a list after it has been created.</a:t>
            </a:r>
            <a:endParaRPr lang="en-PH" sz="2400" dirty="0"/>
          </a:p>
        </p:txBody>
      </p:sp>
      <p:sp>
        <p:nvSpPr>
          <p:cNvPr id="3" name="Rectangle 2">
            <a:extLst>
              <a:ext uri="{FF2B5EF4-FFF2-40B4-BE49-F238E27FC236}">
                <a16:creationId xmlns:a16="http://schemas.microsoft.com/office/drawing/2014/main" id="{18DD972B-83CC-444D-BE57-2CBA9DD39F94}"/>
              </a:ext>
            </a:extLst>
          </p:cNvPr>
          <p:cNvSpPr/>
          <p:nvPr/>
        </p:nvSpPr>
        <p:spPr>
          <a:xfrm>
            <a:off x="573578" y="2518586"/>
            <a:ext cx="8379229" cy="2062103"/>
          </a:xfrm>
          <a:prstGeom prst="rect">
            <a:avLst/>
          </a:prstGeom>
        </p:spPr>
        <p:txBody>
          <a:bodyPr wrap="square">
            <a:spAutoFit/>
          </a:bodyPr>
          <a:lstStyle/>
          <a:p>
            <a:pPr marL="457200" indent="-457200">
              <a:buFont typeface="Wingdings" panose="05000000000000000000" pitchFamily="2" charset="2"/>
              <a:buChar char="Ø"/>
            </a:pPr>
            <a:r>
              <a:rPr lang="en-US" sz="3200" dirty="0"/>
              <a:t>Allow Duplicates</a:t>
            </a:r>
          </a:p>
          <a:p>
            <a:r>
              <a:rPr lang="en-US" sz="2400" dirty="0"/>
              <a:t>Since lists are indexed, lists can have items with the same value:</a:t>
            </a:r>
          </a:p>
          <a:p>
            <a:endParaRPr lang="en-US" sz="2400" dirty="0"/>
          </a:p>
          <a:p>
            <a:r>
              <a:rPr lang="en-US" sz="2400" dirty="0"/>
              <a:t>Example</a:t>
            </a:r>
          </a:p>
          <a:p>
            <a:r>
              <a:rPr lang="en-US" sz="2400" dirty="0"/>
              <a:t>Lists allow duplicate values:</a:t>
            </a:r>
            <a:endParaRPr lang="en-PH" dirty="0"/>
          </a:p>
        </p:txBody>
      </p:sp>
      <p:pic>
        <p:nvPicPr>
          <p:cNvPr id="4" name="Picture 3">
            <a:extLst>
              <a:ext uri="{FF2B5EF4-FFF2-40B4-BE49-F238E27FC236}">
                <a16:creationId xmlns:a16="http://schemas.microsoft.com/office/drawing/2014/main" id="{8EC84D3B-8F16-48CC-B52E-EFBCCC520A5D}"/>
              </a:ext>
            </a:extLst>
          </p:cNvPr>
          <p:cNvPicPr>
            <a:picLocks noChangeAspect="1"/>
          </p:cNvPicPr>
          <p:nvPr/>
        </p:nvPicPr>
        <p:blipFill>
          <a:blip r:embed="rId2"/>
          <a:stretch>
            <a:fillRect/>
          </a:stretch>
        </p:blipFill>
        <p:spPr>
          <a:xfrm>
            <a:off x="573577" y="4944563"/>
            <a:ext cx="10681855" cy="1323439"/>
          </a:xfrm>
          <a:prstGeom prst="rect">
            <a:avLst/>
          </a:prstGeom>
        </p:spPr>
      </p:pic>
    </p:spTree>
    <p:extLst>
      <p:ext uri="{BB962C8B-B14F-4D97-AF65-F5344CB8AC3E}">
        <p14:creationId xmlns:p14="http://schemas.microsoft.com/office/powerpoint/2010/main" val="215198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0B4296A-F7EE-447A-8AC0-7A41CD472EC6}"/>
              </a:ext>
            </a:extLst>
          </p:cNvPr>
          <p:cNvSpPr txBox="1"/>
          <p:nvPr/>
        </p:nvSpPr>
        <p:spPr>
          <a:xfrm>
            <a:off x="927101" y="825500"/>
            <a:ext cx="10515600" cy="4031873"/>
          </a:xfrm>
          <a:prstGeom prst="rect">
            <a:avLst/>
          </a:prstGeom>
          <a:noFill/>
        </p:spPr>
        <p:txBody>
          <a:bodyPr wrap="square" rtlCol="0">
            <a:spAutoFit/>
          </a:bodyPr>
          <a:lstStyle/>
          <a:p>
            <a:pPr marL="742950" indent="-742950">
              <a:buFont typeface="Wingdings" panose="05000000000000000000" pitchFamily="2" charset="2"/>
              <a:buChar char="Ø"/>
            </a:pPr>
            <a:r>
              <a:rPr lang="en-US" altLang="zh-TW" sz="3600" b="1" dirty="0"/>
              <a:t>Python Indentation</a:t>
            </a:r>
          </a:p>
          <a:p>
            <a:endParaRPr lang="en-US" altLang="zh-TW" sz="2800" dirty="0"/>
          </a:p>
          <a:p>
            <a:r>
              <a:rPr lang="en-US" altLang="zh-TW" sz="2000" dirty="0"/>
              <a:t>Indentation refers to the </a:t>
            </a:r>
            <a:r>
              <a:rPr lang="en-US" altLang="zh-TW" sz="2000" u="sng" dirty="0">
                <a:solidFill>
                  <a:srgbClr val="FF0000"/>
                </a:solidFill>
              </a:rPr>
              <a:t>spaces at the beginning of a code line.</a:t>
            </a:r>
          </a:p>
          <a:p>
            <a:endParaRPr lang="en-US" altLang="zh-TW" sz="2000" u="sng" dirty="0">
              <a:solidFill>
                <a:srgbClr val="FF0000"/>
              </a:solidFill>
            </a:endParaRPr>
          </a:p>
          <a:p>
            <a:r>
              <a:rPr lang="en-US" altLang="zh-TW" sz="2000" dirty="0"/>
              <a:t>Where in other programming languages the indentation in code is for readability only, the indentation in Python is very important.</a:t>
            </a:r>
          </a:p>
          <a:p>
            <a:endParaRPr lang="en-US" altLang="zh-TW" sz="2000" dirty="0"/>
          </a:p>
          <a:p>
            <a:r>
              <a:rPr lang="en-US" altLang="zh-TW" sz="2000" dirty="0"/>
              <a:t>Python uses indentation to indicate a block of code.</a:t>
            </a:r>
          </a:p>
          <a:p>
            <a:endParaRPr lang="en-US" altLang="zh-TW" dirty="0"/>
          </a:p>
          <a:p>
            <a:endParaRPr lang="en-US" altLang="zh-TW" dirty="0"/>
          </a:p>
          <a:p>
            <a:r>
              <a:rPr lang="en-US" altLang="zh-TW" dirty="0"/>
              <a:t>Example:</a:t>
            </a:r>
          </a:p>
          <a:p>
            <a:endParaRPr lang="zh-TW" altLang="en-US" dirty="0"/>
          </a:p>
        </p:txBody>
      </p:sp>
      <p:pic>
        <p:nvPicPr>
          <p:cNvPr id="4" name="圖片 3">
            <a:extLst>
              <a:ext uri="{FF2B5EF4-FFF2-40B4-BE49-F238E27FC236}">
                <a16:creationId xmlns:a16="http://schemas.microsoft.com/office/drawing/2014/main" id="{DF466C63-B4AE-4491-A410-D0D57A1DBF4D}"/>
              </a:ext>
            </a:extLst>
          </p:cNvPr>
          <p:cNvPicPr>
            <a:picLocks noChangeAspect="1"/>
          </p:cNvPicPr>
          <p:nvPr/>
        </p:nvPicPr>
        <p:blipFill>
          <a:blip r:embed="rId2"/>
          <a:stretch>
            <a:fillRect/>
          </a:stretch>
        </p:blipFill>
        <p:spPr>
          <a:xfrm>
            <a:off x="1500425" y="4686838"/>
            <a:ext cx="3524742" cy="1352739"/>
          </a:xfrm>
          <a:prstGeom prst="rect">
            <a:avLst/>
          </a:prstGeom>
        </p:spPr>
      </p:pic>
      <p:pic>
        <p:nvPicPr>
          <p:cNvPr id="5" name="圖片 4">
            <a:extLst>
              <a:ext uri="{FF2B5EF4-FFF2-40B4-BE49-F238E27FC236}">
                <a16:creationId xmlns:a16="http://schemas.microsoft.com/office/drawing/2014/main" id="{1F99456D-CFB3-44A4-AB48-79847B99525C}"/>
              </a:ext>
            </a:extLst>
          </p:cNvPr>
          <p:cNvPicPr>
            <a:picLocks noChangeAspect="1"/>
          </p:cNvPicPr>
          <p:nvPr/>
        </p:nvPicPr>
        <p:blipFill>
          <a:blip r:embed="rId3"/>
          <a:stretch>
            <a:fillRect/>
          </a:stretch>
        </p:blipFill>
        <p:spPr>
          <a:xfrm>
            <a:off x="5156930" y="4857373"/>
            <a:ext cx="3077004" cy="933580"/>
          </a:xfrm>
          <a:prstGeom prst="rect">
            <a:avLst/>
          </a:prstGeom>
        </p:spPr>
      </p:pic>
    </p:spTree>
    <p:extLst>
      <p:ext uri="{BB962C8B-B14F-4D97-AF65-F5344CB8AC3E}">
        <p14:creationId xmlns:p14="http://schemas.microsoft.com/office/powerpoint/2010/main" val="1288315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F4AA5-EF29-441D-A682-5070D21E8DC6}"/>
              </a:ext>
            </a:extLst>
          </p:cNvPr>
          <p:cNvSpPr/>
          <p:nvPr/>
        </p:nvSpPr>
        <p:spPr>
          <a:xfrm>
            <a:off x="1289876" y="684014"/>
            <a:ext cx="5379999" cy="646331"/>
          </a:xfrm>
          <a:prstGeom prst="rect">
            <a:avLst/>
          </a:prstGeom>
        </p:spPr>
        <p:txBody>
          <a:bodyPr wrap="none">
            <a:spAutoFit/>
          </a:bodyPr>
          <a:lstStyle/>
          <a:p>
            <a:r>
              <a:rPr lang="en-PH" sz="3600" dirty="0"/>
              <a:t>Python - Access List Items</a:t>
            </a:r>
          </a:p>
        </p:txBody>
      </p:sp>
      <p:sp>
        <p:nvSpPr>
          <p:cNvPr id="3" name="Rectangle 2">
            <a:extLst>
              <a:ext uri="{FF2B5EF4-FFF2-40B4-BE49-F238E27FC236}">
                <a16:creationId xmlns:a16="http://schemas.microsoft.com/office/drawing/2014/main" id="{48F8DD10-3A36-40FE-8528-EA1155E4450C}"/>
              </a:ext>
            </a:extLst>
          </p:cNvPr>
          <p:cNvSpPr/>
          <p:nvPr/>
        </p:nvSpPr>
        <p:spPr>
          <a:xfrm>
            <a:off x="1289876" y="1692105"/>
            <a:ext cx="10098560" cy="2800767"/>
          </a:xfrm>
          <a:prstGeom prst="rect">
            <a:avLst/>
          </a:prstGeom>
        </p:spPr>
        <p:txBody>
          <a:bodyPr wrap="square">
            <a:spAutoFit/>
          </a:bodyPr>
          <a:lstStyle/>
          <a:p>
            <a:pPr marL="285750" indent="-285750">
              <a:buFont typeface="Wingdings" panose="05000000000000000000" pitchFamily="2" charset="2"/>
              <a:buChar char="Ø"/>
            </a:pPr>
            <a:r>
              <a:rPr lang="en-US" sz="2800" dirty="0"/>
              <a:t>Access Items</a:t>
            </a:r>
          </a:p>
          <a:p>
            <a:pPr marL="285750" indent="-285750">
              <a:buFont typeface="Wingdings" panose="05000000000000000000" pitchFamily="2" charset="2"/>
              <a:buChar char="Ø"/>
            </a:pPr>
            <a:endParaRPr lang="en-US" sz="2800" dirty="0"/>
          </a:p>
          <a:p>
            <a:r>
              <a:rPr lang="en-US" sz="2400" dirty="0"/>
              <a:t>List items are indexed and you can access them by referring to the index number:</a:t>
            </a:r>
          </a:p>
          <a:p>
            <a:endParaRPr lang="en-US" sz="2400" dirty="0"/>
          </a:p>
          <a:p>
            <a:r>
              <a:rPr lang="en-US" sz="2400" dirty="0"/>
              <a:t>Example</a:t>
            </a:r>
          </a:p>
          <a:p>
            <a:r>
              <a:rPr lang="en-US" sz="2400" dirty="0"/>
              <a:t>Print the second item of the list:</a:t>
            </a:r>
            <a:endParaRPr lang="en-PH" dirty="0"/>
          </a:p>
        </p:txBody>
      </p:sp>
      <p:pic>
        <p:nvPicPr>
          <p:cNvPr id="4" name="Picture 3">
            <a:extLst>
              <a:ext uri="{FF2B5EF4-FFF2-40B4-BE49-F238E27FC236}">
                <a16:creationId xmlns:a16="http://schemas.microsoft.com/office/drawing/2014/main" id="{7E02747B-2AAD-4D22-8BC6-D78495ADD735}"/>
              </a:ext>
            </a:extLst>
          </p:cNvPr>
          <p:cNvPicPr>
            <a:picLocks noChangeAspect="1"/>
          </p:cNvPicPr>
          <p:nvPr/>
        </p:nvPicPr>
        <p:blipFill>
          <a:blip r:embed="rId2"/>
          <a:stretch>
            <a:fillRect/>
          </a:stretch>
        </p:blipFill>
        <p:spPr>
          <a:xfrm>
            <a:off x="2405149" y="4578005"/>
            <a:ext cx="7381701" cy="1024774"/>
          </a:xfrm>
          <a:prstGeom prst="rect">
            <a:avLst/>
          </a:prstGeom>
        </p:spPr>
      </p:pic>
      <p:pic>
        <p:nvPicPr>
          <p:cNvPr id="5" name="Picture 4">
            <a:extLst>
              <a:ext uri="{FF2B5EF4-FFF2-40B4-BE49-F238E27FC236}">
                <a16:creationId xmlns:a16="http://schemas.microsoft.com/office/drawing/2014/main" id="{2AB37AA6-5486-4EDC-A6E2-6F27FFC06E62}"/>
              </a:ext>
            </a:extLst>
          </p:cNvPr>
          <p:cNvPicPr>
            <a:picLocks noChangeAspect="1"/>
          </p:cNvPicPr>
          <p:nvPr/>
        </p:nvPicPr>
        <p:blipFill>
          <a:blip r:embed="rId3"/>
          <a:stretch>
            <a:fillRect/>
          </a:stretch>
        </p:blipFill>
        <p:spPr>
          <a:xfrm>
            <a:off x="3241962" y="5899699"/>
            <a:ext cx="5164143" cy="548573"/>
          </a:xfrm>
          <a:prstGeom prst="rect">
            <a:avLst/>
          </a:prstGeom>
        </p:spPr>
      </p:pic>
    </p:spTree>
    <p:extLst>
      <p:ext uri="{BB962C8B-B14F-4D97-AF65-F5344CB8AC3E}">
        <p14:creationId xmlns:p14="http://schemas.microsoft.com/office/powerpoint/2010/main" val="3225476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213940-D638-46DD-9D58-A8A3D05370BE}"/>
              </a:ext>
            </a:extLst>
          </p:cNvPr>
          <p:cNvSpPr/>
          <p:nvPr/>
        </p:nvSpPr>
        <p:spPr>
          <a:xfrm>
            <a:off x="781396" y="931026"/>
            <a:ext cx="10607040" cy="3293209"/>
          </a:xfrm>
          <a:prstGeom prst="rect">
            <a:avLst/>
          </a:prstGeom>
        </p:spPr>
        <p:txBody>
          <a:bodyPr wrap="square">
            <a:spAutoFit/>
          </a:bodyPr>
          <a:lstStyle/>
          <a:p>
            <a:pPr marL="285750" indent="-285750">
              <a:buFont typeface="Wingdings" panose="05000000000000000000" pitchFamily="2" charset="2"/>
              <a:buChar char="Ø"/>
            </a:pPr>
            <a:r>
              <a:rPr lang="en-US" sz="3200" dirty="0"/>
              <a:t>Negative Indexing</a:t>
            </a:r>
          </a:p>
          <a:p>
            <a:pPr marL="285750" indent="-285750">
              <a:buFont typeface="Wingdings" panose="05000000000000000000" pitchFamily="2" charset="2"/>
              <a:buChar char="Ø"/>
            </a:pPr>
            <a:endParaRPr lang="en-US" sz="3200" dirty="0"/>
          </a:p>
          <a:p>
            <a:r>
              <a:rPr lang="en-US" sz="2400" dirty="0"/>
              <a:t>Negative indexing </a:t>
            </a:r>
            <a:r>
              <a:rPr lang="en-US" sz="2400" dirty="0">
                <a:solidFill>
                  <a:srgbClr val="FF0000"/>
                </a:solidFill>
              </a:rPr>
              <a:t>means start from the end</a:t>
            </a:r>
          </a:p>
          <a:p>
            <a:endParaRPr lang="en-US" sz="2400" dirty="0"/>
          </a:p>
          <a:p>
            <a:r>
              <a:rPr lang="en-US" sz="2400" dirty="0"/>
              <a:t>-1 refers to the last item, -2 refers to the second last item etc.</a:t>
            </a:r>
          </a:p>
          <a:p>
            <a:endParaRPr lang="en-US" sz="2400" dirty="0"/>
          </a:p>
          <a:p>
            <a:r>
              <a:rPr lang="en-US" sz="2400" dirty="0"/>
              <a:t>Example</a:t>
            </a:r>
          </a:p>
          <a:p>
            <a:r>
              <a:rPr lang="en-US" sz="2400" dirty="0"/>
              <a:t>Print the last item of the list:</a:t>
            </a:r>
            <a:endParaRPr lang="en-PH" sz="2400" dirty="0"/>
          </a:p>
        </p:txBody>
      </p:sp>
      <p:pic>
        <p:nvPicPr>
          <p:cNvPr id="3" name="Picture 2">
            <a:extLst>
              <a:ext uri="{FF2B5EF4-FFF2-40B4-BE49-F238E27FC236}">
                <a16:creationId xmlns:a16="http://schemas.microsoft.com/office/drawing/2014/main" id="{937132CD-E1B4-4013-9F56-0FE103C7EFAC}"/>
              </a:ext>
            </a:extLst>
          </p:cNvPr>
          <p:cNvPicPr>
            <a:picLocks noChangeAspect="1"/>
          </p:cNvPicPr>
          <p:nvPr/>
        </p:nvPicPr>
        <p:blipFill>
          <a:blip r:embed="rId2"/>
          <a:stretch>
            <a:fillRect/>
          </a:stretch>
        </p:blipFill>
        <p:spPr>
          <a:xfrm>
            <a:off x="1191490" y="4688378"/>
            <a:ext cx="9809019" cy="1408888"/>
          </a:xfrm>
          <a:prstGeom prst="rect">
            <a:avLst/>
          </a:prstGeom>
        </p:spPr>
      </p:pic>
      <p:cxnSp>
        <p:nvCxnSpPr>
          <p:cNvPr id="5" name="Straight Arrow Connector 4">
            <a:extLst>
              <a:ext uri="{FF2B5EF4-FFF2-40B4-BE49-F238E27FC236}">
                <a16:creationId xmlns:a16="http://schemas.microsoft.com/office/drawing/2014/main" id="{161BCE0B-1C3A-422D-ACCD-E2044FF56B41}"/>
              </a:ext>
            </a:extLst>
          </p:cNvPr>
          <p:cNvCxnSpPr/>
          <p:nvPr/>
        </p:nvCxnSpPr>
        <p:spPr>
          <a:xfrm>
            <a:off x="6084916" y="2398643"/>
            <a:ext cx="3456649" cy="2289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282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333678-911D-4417-B2A6-E235F404B4CA}"/>
              </a:ext>
            </a:extLst>
          </p:cNvPr>
          <p:cNvSpPr/>
          <p:nvPr/>
        </p:nvSpPr>
        <p:spPr>
          <a:xfrm>
            <a:off x="994756" y="910179"/>
            <a:ext cx="10202488" cy="2431435"/>
          </a:xfrm>
          <a:prstGeom prst="rect">
            <a:avLst/>
          </a:prstGeom>
        </p:spPr>
        <p:txBody>
          <a:bodyPr wrap="square">
            <a:spAutoFit/>
          </a:bodyPr>
          <a:lstStyle/>
          <a:p>
            <a:pPr marL="457200" indent="-457200">
              <a:buFont typeface="Wingdings" panose="05000000000000000000" pitchFamily="2" charset="2"/>
              <a:buChar char="Ø"/>
            </a:pPr>
            <a:r>
              <a:rPr lang="en-US" sz="3200" dirty="0"/>
              <a:t>Range of Indexes</a:t>
            </a:r>
          </a:p>
          <a:p>
            <a:r>
              <a:rPr lang="en-US" sz="2000" dirty="0"/>
              <a:t>You can specify a range of indexes by </a:t>
            </a:r>
            <a:r>
              <a:rPr lang="en-US" sz="2000" dirty="0">
                <a:solidFill>
                  <a:srgbClr val="FF0000"/>
                </a:solidFill>
              </a:rPr>
              <a:t>specifying where to start and where to end the range.</a:t>
            </a:r>
          </a:p>
          <a:p>
            <a:endParaRPr lang="en-US" sz="2000" dirty="0"/>
          </a:p>
          <a:p>
            <a:r>
              <a:rPr lang="en-US" sz="2000" dirty="0"/>
              <a:t>When specifying a range, the return value will be a new list with the specified items.</a:t>
            </a:r>
          </a:p>
          <a:p>
            <a:endParaRPr lang="en-US" sz="2000" dirty="0"/>
          </a:p>
          <a:p>
            <a:r>
              <a:rPr lang="en-US" sz="2000" dirty="0"/>
              <a:t>Example</a:t>
            </a:r>
          </a:p>
          <a:p>
            <a:r>
              <a:rPr lang="en-US" sz="2000" dirty="0"/>
              <a:t>Return the third, fourth, and fifth item:</a:t>
            </a:r>
            <a:endParaRPr lang="en-PH" sz="2000" dirty="0"/>
          </a:p>
        </p:txBody>
      </p:sp>
      <p:pic>
        <p:nvPicPr>
          <p:cNvPr id="3" name="Picture 2">
            <a:extLst>
              <a:ext uri="{FF2B5EF4-FFF2-40B4-BE49-F238E27FC236}">
                <a16:creationId xmlns:a16="http://schemas.microsoft.com/office/drawing/2014/main" id="{C26D4368-E9F6-4A6F-BBA0-B983F4A147EA}"/>
              </a:ext>
            </a:extLst>
          </p:cNvPr>
          <p:cNvPicPr>
            <a:picLocks noChangeAspect="1"/>
          </p:cNvPicPr>
          <p:nvPr/>
        </p:nvPicPr>
        <p:blipFill>
          <a:blip r:embed="rId2"/>
          <a:stretch>
            <a:fillRect/>
          </a:stretch>
        </p:blipFill>
        <p:spPr>
          <a:xfrm>
            <a:off x="994756" y="3516387"/>
            <a:ext cx="9961419" cy="1072238"/>
          </a:xfrm>
          <a:prstGeom prst="rect">
            <a:avLst/>
          </a:prstGeom>
        </p:spPr>
      </p:pic>
      <p:sp>
        <p:nvSpPr>
          <p:cNvPr id="4" name="Rectangle 3">
            <a:extLst>
              <a:ext uri="{FF2B5EF4-FFF2-40B4-BE49-F238E27FC236}">
                <a16:creationId xmlns:a16="http://schemas.microsoft.com/office/drawing/2014/main" id="{1E08F7B3-0EC0-4A5D-87D3-277851408B12}"/>
              </a:ext>
            </a:extLst>
          </p:cNvPr>
          <p:cNvSpPr/>
          <p:nvPr/>
        </p:nvSpPr>
        <p:spPr>
          <a:xfrm>
            <a:off x="994756" y="5167391"/>
            <a:ext cx="6096000" cy="707886"/>
          </a:xfrm>
          <a:prstGeom prst="rect">
            <a:avLst/>
          </a:prstGeom>
          <a:ln>
            <a:solidFill>
              <a:schemeClr val="tx1">
                <a:lumMod val="95000"/>
              </a:schemeClr>
            </a:solidFill>
          </a:ln>
        </p:spPr>
        <p:txBody>
          <a:bodyPr>
            <a:spAutoFit/>
          </a:bodyPr>
          <a:lstStyle/>
          <a:p>
            <a:r>
              <a:rPr lang="en-US" sz="2000" dirty="0">
                <a:solidFill>
                  <a:srgbClr val="FF0000"/>
                </a:solidFill>
              </a:rPr>
              <a:t>Note: </a:t>
            </a:r>
            <a:r>
              <a:rPr lang="en-US" sz="2000" dirty="0"/>
              <a:t>The search will start at index 2 (included) and end at index 5 (not included).</a:t>
            </a:r>
            <a:endParaRPr lang="en-PH" sz="2000" dirty="0"/>
          </a:p>
        </p:txBody>
      </p:sp>
      <p:sp>
        <p:nvSpPr>
          <p:cNvPr id="5" name="Rectangle 4">
            <a:extLst>
              <a:ext uri="{FF2B5EF4-FFF2-40B4-BE49-F238E27FC236}">
                <a16:creationId xmlns:a16="http://schemas.microsoft.com/office/drawing/2014/main" id="{C2E8D59C-F387-48E0-A953-C7C149DFD1F8}"/>
              </a:ext>
            </a:extLst>
          </p:cNvPr>
          <p:cNvSpPr/>
          <p:nvPr/>
        </p:nvSpPr>
        <p:spPr>
          <a:xfrm>
            <a:off x="994756" y="6053933"/>
            <a:ext cx="4650825" cy="400110"/>
          </a:xfrm>
          <a:prstGeom prst="rect">
            <a:avLst/>
          </a:prstGeom>
          <a:ln>
            <a:solidFill>
              <a:schemeClr val="tx1"/>
            </a:solidFill>
          </a:ln>
        </p:spPr>
        <p:txBody>
          <a:bodyPr wrap="none">
            <a:spAutoFit/>
          </a:bodyPr>
          <a:lstStyle/>
          <a:p>
            <a:r>
              <a:rPr lang="en-US" sz="2000" dirty="0"/>
              <a:t>Remember that the first item has index 0.</a:t>
            </a:r>
            <a:endParaRPr lang="en-PH" sz="2000" dirty="0"/>
          </a:p>
        </p:txBody>
      </p:sp>
    </p:spTree>
    <p:extLst>
      <p:ext uri="{BB962C8B-B14F-4D97-AF65-F5344CB8AC3E}">
        <p14:creationId xmlns:p14="http://schemas.microsoft.com/office/powerpoint/2010/main" val="7771200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0C581-DA0B-4C39-990C-F4750F71B829}"/>
              </a:ext>
            </a:extLst>
          </p:cNvPr>
          <p:cNvSpPr/>
          <p:nvPr/>
        </p:nvSpPr>
        <p:spPr>
          <a:xfrm>
            <a:off x="737061" y="872666"/>
            <a:ext cx="10634749" cy="1323439"/>
          </a:xfrm>
          <a:prstGeom prst="rect">
            <a:avLst/>
          </a:prstGeom>
        </p:spPr>
        <p:txBody>
          <a:bodyPr wrap="square">
            <a:spAutoFit/>
          </a:bodyPr>
          <a:lstStyle/>
          <a:p>
            <a:r>
              <a:rPr lang="en-US" sz="2000" dirty="0"/>
              <a:t>By leaving out the start value, the range will start at the first item:</a:t>
            </a:r>
          </a:p>
          <a:p>
            <a:endParaRPr lang="en-US" sz="2000" dirty="0"/>
          </a:p>
          <a:p>
            <a:r>
              <a:rPr lang="en-US" sz="2000" dirty="0"/>
              <a:t>Example</a:t>
            </a:r>
          </a:p>
          <a:p>
            <a:r>
              <a:rPr lang="en-US" sz="2000" dirty="0"/>
              <a:t>This example returns the items from the beginning to, but NOT including, “rose":</a:t>
            </a:r>
            <a:endParaRPr lang="en-PH" sz="2000" dirty="0"/>
          </a:p>
        </p:txBody>
      </p:sp>
      <p:pic>
        <p:nvPicPr>
          <p:cNvPr id="3" name="Picture 2">
            <a:extLst>
              <a:ext uri="{FF2B5EF4-FFF2-40B4-BE49-F238E27FC236}">
                <a16:creationId xmlns:a16="http://schemas.microsoft.com/office/drawing/2014/main" id="{5AA5F7D0-5C12-4BFE-9397-F969E769170C}"/>
              </a:ext>
            </a:extLst>
          </p:cNvPr>
          <p:cNvPicPr>
            <a:picLocks noChangeAspect="1"/>
          </p:cNvPicPr>
          <p:nvPr/>
        </p:nvPicPr>
        <p:blipFill>
          <a:blip r:embed="rId2"/>
          <a:stretch>
            <a:fillRect/>
          </a:stretch>
        </p:blipFill>
        <p:spPr>
          <a:xfrm>
            <a:off x="2382981" y="2475050"/>
            <a:ext cx="6220693" cy="781159"/>
          </a:xfrm>
          <a:prstGeom prst="rect">
            <a:avLst/>
          </a:prstGeom>
        </p:spPr>
      </p:pic>
      <p:sp>
        <p:nvSpPr>
          <p:cNvPr id="4" name="Rectangle 3">
            <a:extLst>
              <a:ext uri="{FF2B5EF4-FFF2-40B4-BE49-F238E27FC236}">
                <a16:creationId xmlns:a16="http://schemas.microsoft.com/office/drawing/2014/main" id="{9A4BC1FD-87F9-4308-8281-F3B45AFFA204}"/>
              </a:ext>
            </a:extLst>
          </p:cNvPr>
          <p:cNvSpPr/>
          <p:nvPr/>
        </p:nvSpPr>
        <p:spPr>
          <a:xfrm>
            <a:off x="737061" y="3722794"/>
            <a:ext cx="10634748" cy="1323439"/>
          </a:xfrm>
          <a:prstGeom prst="rect">
            <a:avLst/>
          </a:prstGeom>
        </p:spPr>
        <p:txBody>
          <a:bodyPr wrap="square">
            <a:spAutoFit/>
          </a:bodyPr>
          <a:lstStyle/>
          <a:p>
            <a:r>
              <a:rPr lang="en-US" sz="2000" dirty="0"/>
              <a:t>By leaving out the end value, the range will go on to the end of the list:</a:t>
            </a:r>
          </a:p>
          <a:p>
            <a:endParaRPr lang="en-US" sz="2000" dirty="0"/>
          </a:p>
          <a:p>
            <a:r>
              <a:rPr lang="en-US" sz="2000" dirty="0"/>
              <a:t>Example</a:t>
            </a:r>
          </a:p>
          <a:p>
            <a:r>
              <a:rPr lang="en-US" sz="2000" dirty="0"/>
              <a:t>This example returns the items from “daisy" to the end:</a:t>
            </a:r>
            <a:endParaRPr lang="en-PH" sz="2000" dirty="0"/>
          </a:p>
        </p:txBody>
      </p:sp>
      <p:pic>
        <p:nvPicPr>
          <p:cNvPr id="5" name="Picture 4">
            <a:extLst>
              <a:ext uri="{FF2B5EF4-FFF2-40B4-BE49-F238E27FC236}">
                <a16:creationId xmlns:a16="http://schemas.microsoft.com/office/drawing/2014/main" id="{FC0E38E7-7CA6-4EBC-8948-95DADC305BF1}"/>
              </a:ext>
            </a:extLst>
          </p:cNvPr>
          <p:cNvPicPr>
            <a:picLocks noChangeAspect="1"/>
          </p:cNvPicPr>
          <p:nvPr/>
        </p:nvPicPr>
        <p:blipFill>
          <a:blip r:embed="rId3"/>
          <a:stretch>
            <a:fillRect/>
          </a:stretch>
        </p:blipFill>
        <p:spPr>
          <a:xfrm>
            <a:off x="2382980" y="5268420"/>
            <a:ext cx="6220693" cy="800212"/>
          </a:xfrm>
          <a:prstGeom prst="rect">
            <a:avLst/>
          </a:prstGeom>
        </p:spPr>
      </p:pic>
    </p:spTree>
    <p:extLst>
      <p:ext uri="{BB962C8B-B14F-4D97-AF65-F5344CB8AC3E}">
        <p14:creationId xmlns:p14="http://schemas.microsoft.com/office/powerpoint/2010/main" val="316434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A42391-A89F-4FE4-A0CD-9D65AFA9340D}"/>
              </a:ext>
            </a:extLst>
          </p:cNvPr>
          <p:cNvSpPr/>
          <p:nvPr/>
        </p:nvSpPr>
        <p:spPr>
          <a:xfrm>
            <a:off x="1051674" y="767142"/>
            <a:ext cx="5551392" cy="646331"/>
          </a:xfrm>
          <a:prstGeom prst="rect">
            <a:avLst/>
          </a:prstGeom>
        </p:spPr>
        <p:txBody>
          <a:bodyPr wrap="none">
            <a:spAutoFit/>
          </a:bodyPr>
          <a:lstStyle/>
          <a:p>
            <a:r>
              <a:rPr lang="en-PH" sz="3600" b="1" dirty="0"/>
              <a:t>Python - Change List Item</a:t>
            </a:r>
          </a:p>
        </p:txBody>
      </p:sp>
      <p:sp>
        <p:nvSpPr>
          <p:cNvPr id="3" name="Rectangle 2">
            <a:extLst>
              <a:ext uri="{FF2B5EF4-FFF2-40B4-BE49-F238E27FC236}">
                <a16:creationId xmlns:a16="http://schemas.microsoft.com/office/drawing/2014/main" id="{1DE0B10D-940B-4CCE-974E-2AE3EF9D4120}"/>
              </a:ext>
            </a:extLst>
          </p:cNvPr>
          <p:cNvSpPr/>
          <p:nvPr/>
        </p:nvSpPr>
        <p:spPr>
          <a:xfrm>
            <a:off x="1051674" y="1814939"/>
            <a:ext cx="10120631" cy="2246769"/>
          </a:xfrm>
          <a:prstGeom prst="rect">
            <a:avLst/>
          </a:prstGeom>
        </p:spPr>
        <p:txBody>
          <a:bodyPr wrap="square">
            <a:spAutoFit/>
          </a:bodyPr>
          <a:lstStyle/>
          <a:p>
            <a:pPr marL="285750" indent="-285750">
              <a:buFont typeface="Wingdings" panose="05000000000000000000" pitchFamily="2" charset="2"/>
              <a:buChar char="Ø"/>
            </a:pPr>
            <a:r>
              <a:rPr lang="en-US" sz="3200" dirty="0"/>
              <a:t>Change Item Value</a:t>
            </a:r>
          </a:p>
          <a:p>
            <a:pPr marL="285750" indent="-285750">
              <a:buFont typeface="Wingdings" panose="05000000000000000000" pitchFamily="2" charset="2"/>
              <a:buChar char="Ø"/>
            </a:pPr>
            <a:endParaRPr lang="en-US" sz="2800" dirty="0"/>
          </a:p>
          <a:p>
            <a:r>
              <a:rPr lang="en-US" sz="2000" dirty="0"/>
              <a:t>To change the value of a specific item, refer to the index number:</a:t>
            </a:r>
          </a:p>
          <a:p>
            <a:endParaRPr lang="en-US" sz="2000" dirty="0"/>
          </a:p>
          <a:p>
            <a:r>
              <a:rPr lang="en-US" sz="2000" dirty="0"/>
              <a:t>Example</a:t>
            </a:r>
          </a:p>
          <a:p>
            <a:r>
              <a:rPr lang="en-US" sz="2000" dirty="0"/>
              <a:t>Change the </a:t>
            </a:r>
            <a:r>
              <a:rPr lang="en-US" sz="2000" dirty="0">
                <a:solidFill>
                  <a:srgbClr val="FF0000"/>
                </a:solidFill>
              </a:rPr>
              <a:t>second</a:t>
            </a:r>
            <a:r>
              <a:rPr lang="en-US" sz="2000" dirty="0"/>
              <a:t> item:</a:t>
            </a:r>
            <a:endParaRPr lang="en-PH" sz="2000" dirty="0"/>
          </a:p>
        </p:txBody>
      </p:sp>
      <p:pic>
        <p:nvPicPr>
          <p:cNvPr id="4" name="Picture 3">
            <a:extLst>
              <a:ext uri="{FF2B5EF4-FFF2-40B4-BE49-F238E27FC236}">
                <a16:creationId xmlns:a16="http://schemas.microsoft.com/office/drawing/2014/main" id="{81D5A1DA-63B7-463B-97B8-E3ACC65039DA}"/>
              </a:ext>
            </a:extLst>
          </p:cNvPr>
          <p:cNvPicPr>
            <a:picLocks noChangeAspect="1"/>
          </p:cNvPicPr>
          <p:nvPr/>
        </p:nvPicPr>
        <p:blipFill>
          <a:blip r:embed="rId2"/>
          <a:stretch>
            <a:fillRect/>
          </a:stretch>
        </p:blipFill>
        <p:spPr>
          <a:xfrm>
            <a:off x="1051674" y="4401620"/>
            <a:ext cx="9738246" cy="1689238"/>
          </a:xfrm>
          <a:prstGeom prst="rect">
            <a:avLst/>
          </a:prstGeom>
        </p:spPr>
      </p:pic>
      <p:sp>
        <p:nvSpPr>
          <p:cNvPr id="5" name="Oval 4">
            <a:extLst>
              <a:ext uri="{FF2B5EF4-FFF2-40B4-BE49-F238E27FC236}">
                <a16:creationId xmlns:a16="http://schemas.microsoft.com/office/drawing/2014/main" id="{26A31171-C9EF-469B-93D3-363AC322CE3D}"/>
              </a:ext>
            </a:extLst>
          </p:cNvPr>
          <p:cNvSpPr/>
          <p:nvPr/>
        </p:nvSpPr>
        <p:spPr>
          <a:xfrm>
            <a:off x="6228522" y="4401620"/>
            <a:ext cx="1669774" cy="3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719514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D7EC23-A54E-4D1C-A475-82D1A23FBE0F}"/>
              </a:ext>
            </a:extLst>
          </p:cNvPr>
          <p:cNvSpPr/>
          <p:nvPr/>
        </p:nvSpPr>
        <p:spPr>
          <a:xfrm>
            <a:off x="870064" y="595667"/>
            <a:ext cx="10468495" cy="3662541"/>
          </a:xfrm>
          <a:prstGeom prst="rect">
            <a:avLst/>
          </a:prstGeom>
        </p:spPr>
        <p:txBody>
          <a:bodyPr wrap="square">
            <a:spAutoFit/>
          </a:bodyPr>
          <a:lstStyle/>
          <a:p>
            <a:pPr marL="457200" indent="-457200">
              <a:buFont typeface="Wingdings" panose="05000000000000000000" pitchFamily="2" charset="2"/>
              <a:buChar char="Ø"/>
            </a:pPr>
            <a:r>
              <a:rPr lang="en-US" sz="3200" dirty="0"/>
              <a:t>Change a Range of Item Values</a:t>
            </a:r>
          </a:p>
          <a:p>
            <a:pPr marL="457200" indent="-457200">
              <a:buFont typeface="Wingdings" panose="05000000000000000000" pitchFamily="2" charset="2"/>
              <a:buChar char="Ø"/>
            </a:pPr>
            <a:endParaRPr lang="en-US" sz="3200" dirty="0"/>
          </a:p>
          <a:p>
            <a:r>
              <a:rPr lang="en-US" sz="2400" dirty="0"/>
              <a:t>To change the value of items within a specific range, define a list with the new values, and refer to the range of index numbers where you want to insert the new values:</a:t>
            </a:r>
          </a:p>
          <a:p>
            <a:endParaRPr lang="en-US" sz="2400" dirty="0"/>
          </a:p>
          <a:p>
            <a:r>
              <a:rPr lang="en-US" sz="2400" dirty="0"/>
              <a:t>Example</a:t>
            </a:r>
          </a:p>
          <a:p>
            <a:r>
              <a:rPr lang="en-US" sz="2400" dirty="0"/>
              <a:t>Change the values “</a:t>
            </a:r>
            <a:r>
              <a:rPr lang="en-US" sz="2400" dirty="0">
                <a:solidFill>
                  <a:srgbClr val="FF0000"/>
                </a:solidFill>
              </a:rPr>
              <a:t>lily</a:t>
            </a:r>
            <a:r>
              <a:rPr lang="en-US" sz="2400" dirty="0"/>
              <a:t>" and “</a:t>
            </a:r>
            <a:r>
              <a:rPr lang="en-US" sz="2400" dirty="0">
                <a:solidFill>
                  <a:srgbClr val="FF0000"/>
                </a:solidFill>
              </a:rPr>
              <a:t>sunflower</a:t>
            </a:r>
            <a:r>
              <a:rPr lang="en-US" sz="2400" dirty="0"/>
              <a:t>" with the values “</a:t>
            </a:r>
            <a:r>
              <a:rPr lang="en-US" sz="2400" dirty="0">
                <a:solidFill>
                  <a:srgbClr val="FF0000"/>
                </a:solidFill>
              </a:rPr>
              <a:t>carnations</a:t>
            </a:r>
            <a:r>
              <a:rPr lang="en-US" sz="2400" dirty="0"/>
              <a:t>" and “</a:t>
            </a:r>
            <a:r>
              <a:rPr lang="en-US" sz="2400" dirty="0">
                <a:solidFill>
                  <a:srgbClr val="FF0000"/>
                </a:solidFill>
              </a:rPr>
              <a:t>marigold</a:t>
            </a:r>
            <a:r>
              <a:rPr lang="en-US" sz="2400" dirty="0"/>
              <a:t>":</a:t>
            </a:r>
            <a:endParaRPr lang="en-PH" sz="2400" dirty="0"/>
          </a:p>
        </p:txBody>
      </p:sp>
      <p:pic>
        <p:nvPicPr>
          <p:cNvPr id="3" name="Picture 2">
            <a:extLst>
              <a:ext uri="{FF2B5EF4-FFF2-40B4-BE49-F238E27FC236}">
                <a16:creationId xmlns:a16="http://schemas.microsoft.com/office/drawing/2014/main" id="{B28C5B25-3221-4F8A-8FC6-111F3C55101A}"/>
              </a:ext>
            </a:extLst>
          </p:cNvPr>
          <p:cNvPicPr>
            <a:picLocks noChangeAspect="1"/>
          </p:cNvPicPr>
          <p:nvPr/>
        </p:nvPicPr>
        <p:blipFill>
          <a:blip r:embed="rId2"/>
          <a:stretch>
            <a:fillRect/>
          </a:stretch>
        </p:blipFill>
        <p:spPr>
          <a:xfrm>
            <a:off x="1383179" y="4258208"/>
            <a:ext cx="9425641" cy="1808447"/>
          </a:xfrm>
          <a:prstGeom prst="rect">
            <a:avLst/>
          </a:prstGeom>
        </p:spPr>
      </p:pic>
      <p:cxnSp>
        <p:nvCxnSpPr>
          <p:cNvPr id="5" name="Straight Arrow Connector 4">
            <a:extLst>
              <a:ext uri="{FF2B5EF4-FFF2-40B4-BE49-F238E27FC236}">
                <a16:creationId xmlns:a16="http://schemas.microsoft.com/office/drawing/2014/main" id="{95F719BE-AB38-4B4C-8C75-318DB61600EF}"/>
              </a:ext>
            </a:extLst>
          </p:cNvPr>
          <p:cNvCxnSpPr/>
          <p:nvPr/>
        </p:nvCxnSpPr>
        <p:spPr>
          <a:xfrm>
            <a:off x="3737113" y="3790122"/>
            <a:ext cx="1073426" cy="596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970E69-2119-4EB2-8CF8-7E0827EDA6F2}"/>
              </a:ext>
            </a:extLst>
          </p:cNvPr>
          <p:cNvCxnSpPr>
            <a:cxnSpLocks/>
          </p:cNvCxnSpPr>
          <p:nvPr/>
        </p:nvCxnSpPr>
        <p:spPr>
          <a:xfrm>
            <a:off x="5323654" y="3790122"/>
            <a:ext cx="772345" cy="596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35C7FDB-DB3B-42BA-9A6A-AA061FC88B91}"/>
              </a:ext>
            </a:extLst>
          </p:cNvPr>
          <p:cNvCxnSpPr>
            <a:cxnSpLocks/>
          </p:cNvCxnSpPr>
          <p:nvPr/>
        </p:nvCxnSpPr>
        <p:spPr>
          <a:xfrm flipH="1">
            <a:off x="5194852" y="3790122"/>
            <a:ext cx="3810000" cy="936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B81793-E71B-492A-9BDF-123FD60AE883}"/>
              </a:ext>
            </a:extLst>
          </p:cNvPr>
          <p:cNvCxnSpPr>
            <a:cxnSpLocks/>
          </p:cNvCxnSpPr>
          <p:nvPr/>
        </p:nvCxnSpPr>
        <p:spPr>
          <a:xfrm>
            <a:off x="2599286" y="4024165"/>
            <a:ext cx="3364192" cy="702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649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4FBA5E-9182-4D22-8C38-7F4D52EBDB32}"/>
              </a:ext>
            </a:extLst>
          </p:cNvPr>
          <p:cNvSpPr/>
          <p:nvPr/>
        </p:nvSpPr>
        <p:spPr>
          <a:xfrm>
            <a:off x="720437" y="651040"/>
            <a:ext cx="10534996" cy="1631216"/>
          </a:xfrm>
          <a:prstGeom prst="rect">
            <a:avLst/>
          </a:prstGeom>
        </p:spPr>
        <p:txBody>
          <a:bodyPr wrap="square">
            <a:spAutoFit/>
          </a:bodyPr>
          <a:lstStyle/>
          <a:p>
            <a:r>
              <a:rPr lang="en-US" sz="2000" dirty="0"/>
              <a:t>If you insert more items than you replace, the new items will be inserted where you specified, and the remaining items will move accordingly:</a:t>
            </a:r>
          </a:p>
          <a:p>
            <a:endParaRPr lang="en-US" sz="2000" dirty="0"/>
          </a:p>
          <a:p>
            <a:r>
              <a:rPr lang="en-US" sz="2000" dirty="0"/>
              <a:t>Example</a:t>
            </a:r>
          </a:p>
          <a:p>
            <a:r>
              <a:rPr lang="en-US" sz="2000" dirty="0"/>
              <a:t>Change the second value by replacing it with two new values:</a:t>
            </a:r>
            <a:endParaRPr lang="en-PH" dirty="0"/>
          </a:p>
        </p:txBody>
      </p:sp>
      <p:pic>
        <p:nvPicPr>
          <p:cNvPr id="3" name="Picture 2">
            <a:extLst>
              <a:ext uri="{FF2B5EF4-FFF2-40B4-BE49-F238E27FC236}">
                <a16:creationId xmlns:a16="http://schemas.microsoft.com/office/drawing/2014/main" id="{EBF7D7B1-9C21-40A1-87A0-9CA4384B6AA2}"/>
              </a:ext>
            </a:extLst>
          </p:cNvPr>
          <p:cNvPicPr>
            <a:picLocks noChangeAspect="1"/>
          </p:cNvPicPr>
          <p:nvPr/>
        </p:nvPicPr>
        <p:blipFill>
          <a:blip r:embed="rId2"/>
          <a:stretch>
            <a:fillRect/>
          </a:stretch>
        </p:blipFill>
        <p:spPr>
          <a:xfrm>
            <a:off x="1003070" y="2527070"/>
            <a:ext cx="3924848" cy="1413164"/>
          </a:xfrm>
          <a:prstGeom prst="rect">
            <a:avLst/>
          </a:prstGeom>
        </p:spPr>
      </p:pic>
      <p:pic>
        <p:nvPicPr>
          <p:cNvPr id="4" name="Picture 3">
            <a:extLst>
              <a:ext uri="{FF2B5EF4-FFF2-40B4-BE49-F238E27FC236}">
                <a16:creationId xmlns:a16="http://schemas.microsoft.com/office/drawing/2014/main" id="{75F4B42B-DF54-4AA1-901C-F40C0D49DF8D}"/>
              </a:ext>
            </a:extLst>
          </p:cNvPr>
          <p:cNvPicPr>
            <a:picLocks noChangeAspect="1"/>
          </p:cNvPicPr>
          <p:nvPr/>
        </p:nvPicPr>
        <p:blipFill>
          <a:blip r:embed="rId3"/>
          <a:stretch>
            <a:fillRect/>
          </a:stretch>
        </p:blipFill>
        <p:spPr>
          <a:xfrm>
            <a:off x="5342779" y="2995550"/>
            <a:ext cx="5912654" cy="466790"/>
          </a:xfrm>
          <a:prstGeom prst="rect">
            <a:avLst/>
          </a:prstGeom>
        </p:spPr>
      </p:pic>
      <p:sp>
        <p:nvSpPr>
          <p:cNvPr id="5" name="Rectangle 4">
            <a:extLst>
              <a:ext uri="{FF2B5EF4-FFF2-40B4-BE49-F238E27FC236}">
                <a16:creationId xmlns:a16="http://schemas.microsoft.com/office/drawing/2014/main" id="{D6F6FD85-D2EE-4B27-8A86-969799B5BC81}"/>
              </a:ext>
            </a:extLst>
          </p:cNvPr>
          <p:cNvSpPr/>
          <p:nvPr/>
        </p:nvSpPr>
        <p:spPr>
          <a:xfrm>
            <a:off x="720437" y="4175635"/>
            <a:ext cx="5198225" cy="2031325"/>
          </a:xfrm>
          <a:prstGeom prst="rect">
            <a:avLst/>
          </a:prstGeom>
        </p:spPr>
        <p:txBody>
          <a:bodyPr wrap="square">
            <a:spAutoFit/>
          </a:bodyPr>
          <a:lstStyle/>
          <a:p>
            <a:r>
              <a:rPr lang="en-US" dirty="0"/>
              <a:t>If you insert less items than you replace, the new items will be inserted where you specified, and the remaining items will move accordingly:</a:t>
            </a:r>
          </a:p>
          <a:p>
            <a:endParaRPr lang="en-US" dirty="0"/>
          </a:p>
          <a:p>
            <a:r>
              <a:rPr lang="en-US" dirty="0"/>
              <a:t>Example</a:t>
            </a:r>
          </a:p>
          <a:p>
            <a:r>
              <a:rPr lang="en-US" dirty="0"/>
              <a:t>Change the second and third value by replacing it with one value:</a:t>
            </a:r>
            <a:endParaRPr lang="en-PH" dirty="0"/>
          </a:p>
        </p:txBody>
      </p:sp>
      <p:pic>
        <p:nvPicPr>
          <p:cNvPr id="6" name="Picture 5">
            <a:extLst>
              <a:ext uri="{FF2B5EF4-FFF2-40B4-BE49-F238E27FC236}">
                <a16:creationId xmlns:a16="http://schemas.microsoft.com/office/drawing/2014/main" id="{6E9F8737-660A-4796-BB4E-F22B89260D1F}"/>
              </a:ext>
            </a:extLst>
          </p:cNvPr>
          <p:cNvPicPr>
            <a:picLocks noChangeAspect="1"/>
          </p:cNvPicPr>
          <p:nvPr/>
        </p:nvPicPr>
        <p:blipFill>
          <a:blip r:embed="rId4"/>
          <a:stretch>
            <a:fillRect/>
          </a:stretch>
        </p:blipFill>
        <p:spPr>
          <a:xfrm>
            <a:off x="6273340" y="4507497"/>
            <a:ext cx="4982093" cy="1367600"/>
          </a:xfrm>
          <a:prstGeom prst="rect">
            <a:avLst/>
          </a:prstGeom>
        </p:spPr>
      </p:pic>
    </p:spTree>
    <p:extLst>
      <p:ext uri="{BB962C8B-B14F-4D97-AF65-F5344CB8AC3E}">
        <p14:creationId xmlns:p14="http://schemas.microsoft.com/office/powerpoint/2010/main" val="2421592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98A77B-EE00-49F7-892E-AF8A57F35D4C}"/>
              </a:ext>
            </a:extLst>
          </p:cNvPr>
          <p:cNvSpPr/>
          <p:nvPr/>
        </p:nvSpPr>
        <p:spPr>
          <a:xfrm>
            <a:off x="737061" y="579042"/>
            <a:ext cx="10568247" cy="3231654"/>
          </a:xfrm>
          <a:prstGeom prst="rect">
            <a:avLst/>
          </a:prstGeom>
        </p:spPr>
        <p:txBody>
          <a:bodyPr wrap="square">
            <a:spAutoFit/>
          </a:bodyPr>
          <a:lstStyle/>
          <a:p>
            <a:pPr marL="285750" indent="-285750">
              <a:buFont typeface="Wingdings" panose="05000000000000000000" pitchFamily="2" charset="2"/>
              <a:buChar char="Ø"/>
            </a:pPr>
            <a:r>
              <a:rPr lang="en-US" sz="3200" dirty="0"/>
              <a:t>Insert Items</a:t>
            </a:r>
          </a:p>
          <a:p>
            <a:pPr marL="285750" indent="-285750">
              <a:buFont typeface="Wingdings" panose="05000000000000000000" pitchFamily="2" charset="2"/>
              <a:buChar char="Ø"/>
            </a:pPr>
            <a:endParaRPr lang="en-US" sz="3200" dirty="0"/>
          </a:p>
          <a:p>
            <a:r>
              <a:rPr lang="en-US" sz="2000" dirty="0"/>
              <a:t>To insert a new list item, without replacing any of the existing values, we can use the insert() method.</a:t>
            </a:r>
          </a:p>
          <a:p>
            <a:endParaRPr lang="en-US" sz="2000" dirty="0"/>
          </a:p>
          <a:p>
            <a:r>
              <a:rPr lang="en-US" sz="2000" dirty="0"/>
              <a:t>The insert() method inserts an item at the specified index:</a:t>
            </a:r>
          </a:p>
          <a:p>
            <a:endParaRPr lang="en-US" sz="2000" dirty="0"/>
          </a:p>
          <a:p>
            <a:r>
              <a:rPr lang="en-US" sz="2000" dirty="0"/>
              <a:t>Example</a:t>
            </a:r>
          </a:p>
          <a:p>
            <a:r>
              <a:rPr lang="en-US" sz="2000" dirty="0"/>
              <a:t>Insert "watermelon" as the third item:</a:t>
            </a:r>
            <a:endParaRPr lang="en-PH" dirty="0"/>
          </a:p>
        </p:txBody>
      </p:sp>
      <p:pic>
        <p:nvPicPr>
          <p:cNvPr id="3" name="Picture 2">
            <a:extLst>
              <a:ext uri="{FF2B5EF4-FFF2-40B4-BE49-F238E27FC236}">
                <a16:creationId xmlns:a16="http://schemas.microsoft.com/office/drawing/2014/main" id="{770868B6-71FE-492B-A924-87CD24C9B8C1}"/>
              </a:ext>
            </a:extLst>
          </p:cNvPr>
          <p:cNvPicPr>
            <a:picLocks noChangeAspect="1"/>
          </p:cNvPicPr>
          <p:nvPr/>
        </p:nvPicPr>
        <p:blipFill>
          <a:blip r:embed="rId2"/>
          <a:stretch>
            <a:fillRect/>
          </a:stretch>
        </p:blipFill>
        <p:spPr>
          <a:xfrm>
            <a:off x="2977222" y="5781649"/>
            <a:ext cx="4620610" cy="497308"/>
          </a:xfrm>
          <a:prstGeom prst="rect">
            <a:avLst/>
          </a:prstGeom>
        </p:spPr>
      </p:pic>
      <p:pic>
        <p:nvPicPr>
          <p:cNvPr id="4" name="Picture 3">
            <a:extLst>
              <a:ext uri="{FF2B5EF4-FFF2-40B4-BE49-F238E27FC236}">
                <a16:creationId xmlns:a16="http://schemas.microsoft.com/office/drawing/2014/main" id="{4CDA6AC5-D478-4C1E-9717-4B0779C21EF3}"/>
              </a:ext>
            </a:extLst>
          </p:cNvPr>
          <p:cNvPicPr>
            <a:picLocks noChangeAspect="1"/>
          </p:cNvPicPr>
          <p:nvPr/>
        </p:nvPicPr>
        <p:blipFill>
          <a:blip r:embed="rId3"/>
          <a:stretch>
            <a:fillRect/>
          </a:stretch>
        </p:blipFill>
        <p:spPr>
          <a:xfrm>
            <a:off x="1945178" y="4155911"/>
            <a:ext cx="7863840" cy="1280523"/>
          </a:xfrm>
          <a:prstGeom prst="rect">
            <a:avLst/>
          </a:prstGeom>
        </p:spPr>
      </p:pic>
    </p:spTree>
    <p:extLst>
      <p:ext uri="{BB962C8B-B14F-4D97-AF65-F5344CB8AC3E}">
        <p14:creationId xmlns:p14="http://schemas.microsoft.com/office/powerpoint/2010/main" val="161817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C0887-AC31-4C7A-A3E9-5D876ACBB7FC}"/>
              </a:ext>
            </a:extLst>
          </p:cNvPr>
          <p:cNvSpPr/>
          <p:nvPr/>
        </p:nvSpPr>
        <p:spPr>
          <a:xfrm>
            <a:off x="808850" y="700640"/>
            <a:ext cx="5052986" cy="646331"/>
          </a:xfrm>
          <a:prstGeom prst="rect">
            <a:avLst/>
          </a:prstGeom>
        </p:spPr>
        <p:txBody>
          <a:bodyPr wrap="none">
            <a:spAutoFit/>
          </a:bodyPr>
          <a:lstStyle/>
          <a:p>
            <a:r>
              <a:rPr lang="en-PH" sz="3600" b="1" dirty="0">
                <a:solidFill>
                  <a:srgbClr val="DDDDDD"/>
                </a:solidFill>
              </a:rPr>
              <a:t>Python - Add List Items</a:t>
            </a:r>
            <a:endParaRPr lang="en-PH" sz="3600" b="1" i="0" dirty="0">
              <a:solidFill>
                <a:srgbClr val="DDDDDD"/>
              </a:solidFill>
              <a:effectLst/>
            </a:endParaRPr>
          </a:p>
        </p:txBody>
      </p:sp>
      <p:sp>
        <p:nvSpPr>
          <p:cNvPr id="3" name="Rectangle 2">
            <a:extLst>
              <a:ext uri="{FF2B5EF4-FFF2-40B4-BE49-F238E27FC236}">
                <a16:creationId xmlns:a16="http://schemas.microsoft.com/office/drawing/2014/main" id="{C626C944-DCEE-46D2-ABBD-A4A6155C4F17}"/>
              </a:ext>
            </a:extLst>
          </p:cNvPr>
          <p:cNvSpPr/>
          <p:nvPr/>
        </p:nvSpPr>
        <p:spPr>
          <a:xfrm>
            <a:off x="808850" y="1998022"/>
            <a:ext cx="10479834" cy="2431435"/>
          </a:xfrm>
          <a:prstGeom prst="rect">
            <a:avLst/>
          </a:prstGeom>
        </p:spPr>
        <p:txBody>
          <a:bodyPr wrap="square">
            <a:spAutoFit/>
          </a:bodyPr>
          <a:lstStyle/>
          <a:p>
            <a:pPr marL="285750" indent="-285750">
              <a:buFont typeface="Wingdings" panose="05000000000000000000" pitchFamily="2" charset="2"/>
              <a:buChar char="Ø"/>
            </a:pPr>
            <a:r>
              <a:rPr lang="en-US" sz="2800" dirty="0"/>
              <a:t>Append Items</a:t>
            </a:r>
          </a:p>
          <a:p>
            <a:pPr marL="285750" indent="-285750">
              <a:buFont typeface="Wingdings" panose="05000000000000000000" pitchFamily="2" charset="2"/>
              <a:buChar char="Ø"/>
            </a:pPr>
            <a:endParaRPr lang="en-US" sz="2800" dirty="0"/>
          </a:p>
          <a:p>
            <a:r>
              <a:rPr lang="en-US" sz="2400" dirty="0"/>
              <a:t>To add an item to the end of the list, use the </a:t>
            </a:r>
            <a:r>
              <a:rPr lang="en-US" sz="2400" dirty="0">
                <a:solidFill>
                  <a:srgbClr val="FF0000"/>
                </a:solidFill>
              </a:rPr>
              <a:t>append()</a:t>
            </a:r>
            <a:r>
              <a:rPr lang="en-US" sz="2400" dirty="0"/>
              <a:t> method:</a:t>
            </a:r>
          </a:p>
          <a:p>
            <a:endParaRPr lang="en-US" sz="2400" dirty="0"/>
          </a:p>
          <a:p>
            <a:r>
              <a:rPr lang="en-US" sz="2400" dirty="0"/>
              <a:t>Example</a:t>
            </a:r>
          </a:p>
          <a:p>
            <a:r>
              <a:rPr lang="en-US" sz="2400" dirty="0"/>
              <a:t>Using the </a:t>
            </a:r>
            <a:r>
              <a:rPr lang="en-US" sz="2400" dirty="0">
                <a:solidFill>
                  <a:srgbClr val="FF0000"/>
                </a:solidFill>
              </a:rPr>
              <a:t>append() </a:t>
            </a:r>
            <a:r>
              <a:rPr lang="en-US" sz="2400" dirty="0"/>
              <a:t>method to append an item:</a:t>
            </a:r>
            <a:endParaRPr lang="en-PH" sz="2000" dirty="0"/>
          </a:p>
        </p:txBody>
      </p:sp>
      <p:pic>
        <p:nvPicPr>
          <p:cNvPr id="4" name="Picture 3">
            <a:extLst>
              <a:ext uri="{FF2B5EF4-FFF2-40B4-BE49-F238E27FC236}">
                <a16:creationId xmlns:a16="http://schemas.microsoft.com/office/drawing/2014/main" id="{DBE37EDC-EF75-42E0-ADF4-DE4F6E64B570}"/>
              </a:ext>
            </a:extLst>
          </p:cNvPr>
          <p:cNvPicPr>
            <a:picLocks noChangeAspect="1"/>
          </p:cNvPicPr>
          <p:nvPr/>
        </p:nvPicPr>
        <p:blipFill>
          <a:blip r:embed="rId2"/>
          <a:stretch>
            <a:fillRect/>
          </a:stretch>
        </p:blipFill>
        <p:spPr>
          <a:xfrm>
            <a:off x="2311826" y="4807032"/>
            <a:ext cx="7473882" cy="1350328"/>
          </a:xfrm>
          <a:prstGeom prst="rect">
            <a:avLst/>
          </a:prstGeom>
        </p:spPr>
      </p:pic>
    </p:spTree>
    <p:extLst>
      <p:ext uri="{BB962C8B-B14F-4D97-AF65-F5344CB8AC3E}">
        <p14:creationId xmlns:p14="http://schemas.microsoft.com/office/powerpoint/2010/main" val="4072901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727C15-7DB3-4E34-93CA-11C97E020AEB}"/>
              </a:ext>
            </a:extLst>
          </p:cNvPr>
          <p:cNvSpPr/>
          <p:nvPr/>
        </p:nvSpPr>
        <p:spPr>
          <a:xfrm>
            <a:off x="936567" y="845049"/>
            <a:ext cx="10185862" cy="3293209"/>
          </a:xfrm>
          <a:prstGeom prst="rect">
            <a:avLst/>
          </a:prstGeom>
        </p:spPr>
        <p:txBody>
          <a:bodyPr wrap="square">
            <a:spAutoFit/>
          </a:bodyPr>
          <a:lstStyle/>
          <a:p>
            <a:pPr marL="457200" indent="-457200">
              <a:buFont typeface="Wingdings" panose="05000000000000000000" pitchFamily="2" charset="2"/>
              <a:buChar char="Ø"/>
            </a:pPr>
            <a:r>
              <a:rPr lang="en-US" sz="3200" dirty="0"/>
              <a:t>Insert Items</a:t>
            </a:r>
          </a:p>
          <a:p>
            <a:pPr marL="457200" indent="-457200">
              <a:buFont typeface="Wingdings" panose="05000000000000000000" pitchFamily="2" charset="2"/>
              <a:buChar char="Ø"/>
            </a:pPr>
            <a:endParaRPr lang="en-US" sz="3200" dirty="0"/>
          </a:p>
          <a:p>
            <a:r>
              <a:rPr lang="en-US" sz="2400" dirty="0"/>
              <a:t>To insert a list item at a specified index, use the insert() method.</a:t>
            </a:r>
          </a:p>
          <a:p>
            <a:endParaRPr lang="en-US" sz="2400" dirty="0"/>
          </a:p>
          <a:p>
            <a:r>
              <a:rPr lang="en-US" sz="2400" dirty="0"/>
              <a:t>The insert() method inserts an item at the specified index:</a:t>
            </a:r>
          </a:p>
          <a:p>
            <a:endParaRPr lang="en-US" sz="2400" dirty="0"/>
          </a:p>
          <a:p>
            <a:r>
              <a:rPr lang="en-US" sz="2400" dirty="0"/>
              <a:t>Example</a:t>
            </a:r>
          </a:p>
          <a:p>
            <a:r>
              <a:rPr lang="en-US" sz="2400" dirty="0"/>
              <a:t>Insert an item as the second position:</a:t>
            </a:r>
            <a:endParaRPr lang="en-PH" sz="2000" dirty="0"/>
          </a:p>
        </p:txBody>
      </p:sp>
      <p:pic>
        <p:nvPicPr>
          <p:cNvPr id="3" name="Picture 2">
            <a:extLst>
              <a:ext uri="{FF2B5EF4-FFF2-40B4-BE49-F238E27FC236}">
                <a16:creationId xmlns:a16="http://schemas.microsoft.com/office/drawing/2014/main" id="{D496327B-D486-4F07-8BE4-E0D0445560FC}"/>
              </a:ext>
            </a:extLst>
          </p:cNvPr>
          <p:cNvPicPr>
            <a:picLocks noChangeAspect="1"/>
          </p:cNvPicPr>
          <p:nvPr/>
        </p:nvPicPr>
        <p:blipFill>
          <a:blip r:embed="rId2"/>
          <a:stretch>
            <a:fillRect/>
          </a:stretch>
        </p:blipFill>
        <p:spPr>
          <a:xfrm>
            <a:off x="2047661" y="4282628"/>
            <a:ext cx="7963674" cy="1253649"/>
          </a:xfrm>
          <a:prstGeom prst="rect">
            <a:avLst/>
          </a:prstGeom>
        </p:spPr>
      </p:pic>
      <p:pic>
        <p:nvPicPr>
          <p:cNvPr id="4" name="Picture 3">
            <a:extLst>
              <a:ext uri="{FF2B5EF4-FFF2-40B4-BE49-F238E27FC236}">
                <a16:creationId xmlns:a16="http://schemas.microsoft.com/office/drawing/2014/main" id="{CBC9405E-3881-41B7-8C05-9BF2FB6FA6A1}"/>
              </a:ext>
            </a:extLst>
          </p:cNvPr>
          <p:cNvPicPr>
            <a:picLocks noChangeAspect="1"/>
          </p:cNvPicPr>
          <p:nvPr/>
        </p:nvPicPr>
        <p:blipFill>
          <a:blip r:embed="rId3"/>
          <a:stretch>
            <a:fillRect/>
          </a:stretch>
        </p:blipFill>
        <p:spPr>
          <a:xfrm>
            <a:off x="2629793" y="5828325"/>
            <a:ext cx="6932414" cy="369252"/>
          </a:xfrm>
          <a:prstGeom prst="rect">
            <a:avLst/>
          </a:prstGeom>
        </p:spPr>
      </p:pic>
    </p:spTree>
    <p:extLst>
      <p:ext uri="{BB962C8B-B14F-4D97-AF65-F5344CB8AC3E}">
        <p14:creationId xmlns:p14="http://schemas.microsoft.com/office/powerpoint/2010/main" val="340606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3D6979A-6101-40DF-A5F9-2598FD8FD5C4}"/>
              </a:ext>
            </a:extLst>
          </p:cNvPr>
          <p:cNvSpPr/>
          <p:nvPr/>
        </p:nvSpPr>
        <p:spPr>
          <a:xfrm>
            <a:off x="3604590" y="3750365"/>
            <a:ext cx="297649" cy="318052"/>
          </a:xfrm>
          <a:prstGeom prst="ellipse">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文字方塊 2">
            <a:extLst>
              <a:ext uri="{FF2B5EF4-FFF2-40B4-BE49-F238E27FC236}">
                <a16:creationId xmlns:a16="http://schemas.microsoft.com/office/drawing/2014/main" id="{4DEDC002-7612-4E75-919D-A33877870AA9}"/>
              </a:ext>
            </a:extLst>
          </p:cNvPr>
          <p:cNvSpPr txBox="1"/>
          <p:nvPr/>
        </p:nvSpPr>
        <p:spPr>
          <a:xfrm>
            <a:off x="1219200" y="876300"/>
            <a:ext cx="9690100" cy="3323987"/>
          </a:xfrm>
          <a:prstGeom prst="rect">
            <a:avLst/>
          </a:prstGeom>
          <a:noFill/>
        </p:spPr>
        <p:txBody>
          <a:bodyPr wrap="square" rtlCol="0">
            <a:spAutoFit/>
          </a:bodyPr>
          <a:lstStyle/>
          <a:p>
            <a:pPr marL="571500" indent="-571500">
              <a:buFont typeface="Wingdings" panose="05000000000000000000" pitchFamily="2" charset="2"/>
              <a:buChar char="v"/>
            </a:pPr>
            <a:r>
              <a:rPr lang="en-US" altLang="zh-TW" sz="3600" b="1" dirty="0"/>
              <a:t>Python Comments</a:t>
            </a:r>
          </a:p>
          <a:p>
            <a:endParaRPr lang="en-US" altLang="zh-TW" sz="2800" dirty="0"/>
          </a:p>
          <a:p>
            <a:pPr marL="285750" indent="-285750">
              <a:buFont typeface="Arial" panose="020B0604020202020204" pitchFamily="34" charset="0"/>
              <a:buChar char="•"/>
            </a:pPr>
            <a:r>
              <a:rPr lang="en-US" altLang="zh-TW" dirty="0"/>
              <a:t>Comments can be used to </a:t>
            </a:r>
            <a:r>
              <a:rPr lang="en-US" altLang="zh-TW" dirty="0">
                <a:solidFill>
                  <a:srgbClr val="FF0000"/>
                </a:solidFill>
              </a:rPr>
              <a:t>explain Python code</a:t>
            </a:r>
            <a:r>
              <a:rPr lang="en-US" altLang="zh-TW" dirty="0"/>
              <a:t>.</a:t>
            </a:r>
          </a:p>
          <a:p>
            <a:pPr marL="285750" indent="-285750">
              <a:buFont typeface="Arial" panose="020B0604020202020204" pitchFamily="34" charset="0"/>
              <a:buChar char="•"/>
            </a:pPr>
            <a:r>
              <a:rPr lang="en-US" altLang="zh-TW" dirty="0"/>
              <a:t>Comments can be used to </a:t>
            </a:r>
            <a:r>
              <a:rPr lang="en-US" altLang="zh-TW" dirty="0">
                <a:solidFill>
                  <a:srgbClr val="FF0000"/>
                </a:solidFill>
              </a:rPr>
              <a:t>make the code more readable</a:t>
            </a:r>
            <a:r>
              <a:rPr lang="en-US" altLang="zh-TW" dirty="0"/>
              <a:t>.</a:t>
            </a:r>
          </a:p>
          <a:p>
            <a:pPr marL="285750" indent="-285750">
              <a:buFont typeface="Arial" panose="020B0604020202020204" pitchFamily="34" charset="0"/>
              <a:buChar char="•"/>
            </a:pPr>
            <a:r>
              <a:rPr lang="en-US" altLang="zh-TW" dirty="0"/>
              <a:t>Comments can be used to </a:t>
            </a:r>
            <a:r>
              <a:rPr lang="en-US" altLang="zh-TW" dirty="0">
                <a:solidFill>
                  <a:srgbClr val="FF0000"/>
                </a:solidFill>
              </a:rPr>
              <a:t>prevent execution when testing code</a:t>
            </a:r>
            <a:r>
              <a:rPr lang="en-US" altLang="zh-TW" dirty="0"/>
              <a:t>.</a:t>
            </a:r>
          </a:p>
          <a:p>
            <a:endParaRPr lang="en-US" altLang="zh-TW" dirty="0"/>
          </a:p>
          <a:p>
            <a:r>
              <a:rPr lang="en-US" altLang="zh-TW" sz="2800" b="1" dirty="0"/>
              <a:t>Creating a Comment</a:t>
            </a:r>
          </a:p>
          <a:p>
            <a:endParaRPr lang="en-US" altLang="zh-TW" sz="2400" dirty="0"/>
          </a:p>
          <a:p>
            <a:r>
              <a:rPr lang="en-US" altLang="zh-TW" dirty="0"/>
              <a:t>Comments starts with a </a:t>
            </a:r>
            <a:r>
              <a:rPr lang="en-US" altLang="zh-TW" dirty="0">
                <a:solidFill>
                  <a:srgbClr val="FF0000"/>
                </a:solidFill>
              </a:rPr>
              <a:t>#</a:t>
            </a:r>
            <a:r>
              <a:rPr lang="en-US" altLang="zh-TW" dirty="0"/>
              <a:t>, and Python will ignore them:</a:t>
            </a:r>
            <a:endParaRPr lang="zh-TW" altLang="en-US" dirty="0"/>
          </a:p>
        </p:txBody>
      </p:sp>
      <p:pic>
        <p:nvPicPr>
          <p:cNvPr id="7" name="圖片 6">
            <a:extLst>
              <a:ext uri="{FF2B5EF4-FFF2-40B4-BE49-F238E27FC236}">
                <a16:creationId xmlns:a16="http://schemas.microsoft.com/office/drawing/2014/main" id="{C0B88A37-A818-40D0-AB4A-A1DA89B95AD4}"/>
              </a:ext>
            </a:extLst>
          </p:cNvPr>
          <p:cNvPicPr>
            <a:picLocks noChangeAspect="1"/>
          </p:cNvPicPr>
          <p:nvPr/>
        </p:nvPicPr>
        <p:blipFill>
          <a:blip r:embed="rId2"/>
          <a:stretch>
            <a:fillRect/>
          </a:stretch>
        </p:blipFill>
        <p:spPr>
          <a:xfrm>
            <a:off x="2214164" y="4200286"/>
            <a:ext cx="7145736" cy="1855957"/>
          </a:xfrm>
          <a:prstGeom prst="rect">
            <a:avLst/>
          </a:prstGeom>
        </p:spPr>
      </p:pic>
      <p:cxnSp>
        <p:nvCxnSpPr>
          <p:cNvPr id="4" name="Straight Arrow Connector 3">
            <a:extLst>
              <a:ext uri="{FF2B5EF4-FFF2-40B4-BE49-F238E27FC236}">
                <a16:creationId xmlns:a16="http://schemas.microsoft.com/office/drawing/2014/main" id="{04B1C087-E33E-4317-A998-82D9610CCD23}"/>
              </a:ext>
            </a:extLst>
          </p:cNvPr>
          <p:cNvCxnSpPr/>
          <p:nvPr/>
        </p:nvCxnSpPr>
        <p:spPr>
          <a:xfrm flipH="1">
            <a:off x="2597426" y="4068417"/>
            <a:ext cx="1113183" cy="11264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127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1AF0E8-9E96-4AD7-8881-93C05953EDAD}"/>
              </a:ext>
            </a:extLst>
          </p:cNvPr>
          <p:cNvSpPr/>
          <p:nvPr/>
        </p:nvSpPr>
        <p:spPr>
          <a:xfrm>
            <a:off x="953191" y="756287"/>
            <a:ext cx="10102735" cy="2923877"/>
          </a:xfrm>
          <a:prstGeom prst="rect">
            <a:avLst/>
          </a:prstGeom>
        </p:spPr>
        <p:txBody>
          <a:bodyPr wrap="square">
            <a:spAutoFit/>
          </a:bodyPr>
          <a:lstStyle/>
          <a:p>
            <a:pPr marL="285750" indent="-285750">
              <a:buFont typeface="Wingdings" panose="05000000000000000000" pitchFamily="2" charset="2"/>
              <a:buChar char="Ø"/>
            </a:pPr>
            <a:r>
              <a:rPr lang="en-US" sz="3200" dirty="0"/>
              <a:t>Extend List</a:t>
            </a:r>
          </a:p>
          <a:p>
            <a:pPr marL="285750" indent="-285750">
              <a:buFont typeface="Wingdings" panose="05000000000000000000" pitchFamily="2" charset="2"/>
              <a:buChar char="Ø"/>
            </a:pPr>
            <a:endParaRPr lang="en-US" sz="3200" dirty="0"/>
          </a:p>
          <a:p>
            <a:r>
              <a:rPr lang="en-US" sz="2400" dirty="0"/>
              <a:t>To append elements from another list to the current list, use the </a:t>
            </a:r>
            <a:r>
              <a:rPr lang="en-US" sz="2400" dirty="0">
                <a:solidFill>
                  <a:srgbClr val="FF0000"/>
                </a:solidFill>
              </a:rPr>
              <a:t>extend() </a:t>
            </a:r>
            <a:r>
              <a:rPr lang="en-US" sz="2400" dirty="0"/>
              <a:t>method.</a:t>
            </a:r>
          </a:p>
          <a:p>
            <a:endParaRPr lang="en-US" sz="2400" dirty="0"/>
          </a:p>
          <a:p>
            <a:r>
              <a:rPr lang="en-US" sz="2400" dirty="0"/>
              <a:t>Example</a:t>
            </a:r>
          </a:p>
          <a:p>
            <a:r>
              <a:rPr lang="en-US" sz="2400" dirty="0"/>
              <a:t>Add the elements of </a:t>
            </a:r>
            <a:r>
              <a:rPr lang="en-US" sz="2400" dirty="0">
                <a:solidFill>
                  <a:srgbClr val="FF0000"/>
                </a:solidFill>
              </a:rPr>
              <a:t>tropical</a:t>
            </a:r>
            <a:r>
              <a:rPr lang="en-US" sz="2400" dirty="0"/>
              <a:t> to </a:t>
            </a:r>
            <a:r>
              <a:rPr lang="en-US" sz="2400" dirty="0" err="1">
                <a:solidFill>
                  <a:srgbClr val="FF0000"/>
                </a:solidFill>
              </a:rPr>
              <a:t>thislist</a:t>
            </a:r>
            <a:r>
              <a:rPr lang="en-US" sz="2400" dirty="0"/>
              <a:t>:</a:t>
            </a:r>
            <a:endParaRPr lang="en-PH" dirty="0"/>
          </a:p>
        </p:txBody>
      </p:sp>
      <p:pic>
        <p:nvPicPr>
          <p:cNvPr id="3" name="Picture 2">
            <a:extLst>
              <a:ext uri="{FF2B5EF4-FFF2-40B4-BE49-F238E27FC236}">
                <a16:creationId xmlns:a16="http://schemas.microsoft.com/office/drawing/2014/main" id="{C43496E8-8E58-4FDB-BA31-1B5648409474}"/>
              </a:ext>
            </a:extLst>
          </p:cNvPr>
          <p:cNvPicPr>
            <a:picLocks noChangeAspect="1"/>
          </p:cNvPicPr>
          <p:nvPr/>
        </p:nvPicPr>
        <p:blipFill>
          <a:blip r:embed="rId2"/>
          <a:stretch>
            <a:fillRect/>
          </a:stretch>
        </p:blipFill>
        <p:spPr>
          <a:xfrm>
            <a:off x="1060393" y="3890534"/>
            <a:ext cx="9480145" cy="1662368"/>
          </a:xfrm>
          <a:prstGeom prst="rect">
            <a:avLst/>
          </a:prstGeom>
        </p:spPr>
      </p:pic>
      <p:sp>
        <p:nvSpPr>
          <p:cNvPr id="4" name="Rectangle 3">
            <a:extLst>
              <a:ext uri="{FF2B5EF4-FFF2-40B4-BE49-F238E27FC236}">
                <a16:creationId xmlns:a16="http://schemas.microsoft.com/office/drawing/2014/main" id="{CD9EAD33-5C44-4A96-84B4-5285D4F192AE}"/>
              </a:ext>
            </a:extLst>
          </p:cNvPr>
          <p:cNvSpPr/>
          <p:nvPr/>
        </p:nvSpPr>
        <p:spPr>
          <a:xfrm>
            <a:off x="953191" y="5870880"/>
            <a:ext cx="6514156" cy="461665"/>
          </a:xfrm>
          <a:prstGeom prst="rect">
            <a:avLst/>
          </a:prstGeom>
        </p:spPr>
        <p:txBody>
          <a:bodyPr wrap="none">
            <a:spAutoFit/>
          </a:bodyPr>
          <a:lstStyle/>
          <a:p>
            <a:r>
              <a:rPr lang="en-US" sz="2400" dirty="0"/>
              <a:t>The elements will be added to the end of the list.</a:t>
            </a:r>
            <a:endParaRPr lang="en-PH" sz="2400" dirty="0"/>
          </a:p>
        </p:txBody>
      </p:sp>
    </p:spTree>
    <p:extLst>
      <p:ext uri="{BB962C8B-B14F-4D97-AF65-F5344CB8AC3E}">
        <p14:creationId xmlns:p14="http://schemas.microsoft.com/office/powerpoint/2010/main" val="5554330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6B8893-816A-478F-AF88-4E597818D605}"/>
              </a:ext>
            </a:extLst>
          </p:cNvPr>
          <p:cNvSpPr/>
          <p:nvPr/>
        </p:nvSpPr>
        <p:spPr>
          <a:xfrm>
            <a:off x="803562" y="872666"/>
            <a:ext cx="10235739" cy="2923877"/>
          </a:xfrm>
          <a:prstGeom prst="rect">
            <a:avLst/>
          </a:prstGeom>
        </p:spPr>
        <p:txBody>
          <a:bodyPr wrap="square">
            <a:spAutoFit/>
          </a:bodyPr>
          <a:lstStyle/>
          <a:p>
            <a:pPr marL="285750" indent="-285750">
              <a:buFont typeface="Wingdings" panose="05000000000000000000" pitchFamily="2" charset="2"/>
              <a:buChar char="Ø"/>
            </a:pPr>
            <a:r>
              <a:rPr lang="en-US" sz="3200" dirty="0"/>
              <a:t>Add Any </a:t>
            </a:r>
            <a:r>
              <a:rPr lang="en-US" sz="3200" dirty="0" err="1"/>
              <a:t>Iterable</a:t>
            </a:r>
            <a:endParaRPr lang="en-US" sz="3200" dirty="0"/>
          </a:p>
          <a:p>
            <a:pPr marL="285750" indent="-285750">
              <a:buFont typeface="Wingdings" panose="05000000000000000000" pitchFamily="2" charset="2"/>
              <a:buChar char="Ø"/>
            </a:pPr>
            <a:endParaRPr lang="en-US" sz="3200" dirty="0"/>
          </a:p>
          <a:p>
            <a:r>
              <a:rPr lang="en-US" sz="2400" dirty="0"/>
              <a:t>The extend() method does not have to append lists, you can add any </a:t>
            </a:r>
            <a:r>
              <a:rPr lang="en-US" sz="2400" dirty="0" err="1"/>
              <a:t>iterable</a:t>
            </a:r>
            <a:r>
              <a:rPr lang="en-US" sz="2400" dirty="0"/>
              <a:t> object (tuples, sets, dictionaries etc.).</a:t>
            </a:r>
          </a:p>
          <a:p>
            <a:endParaRPr lang="en-US" sz="2400" dirty="0"/>
          </a:p>
          <a:p>
            <a:r>
              <a:rPr lang="en-US" sz="2400" dirty="0"/>
              <a:t>Example</a:t>
            </a:r>
          </a:p>
          <a:p>
            <a:r>
              <a:rPr lang="en-US" sz="2400" dirty="0"/>
              <a:t>Add elements of a tuple to a list:</a:t>
            </a:r>
            <a:endParaRPr lang="en-PH" dirty="0"/>
          </a:p>
        </p:txBody>
      </p:sp>
      <p:pic>
        <p:nvPicPr>
          <p:cNvPr id="3" name="Picture 2">
            <a:extLst>
              <a:ext uri="{FF2B5EF4-FFF2-40B4-BE49-F238E27FC236}">
                <a16:creationId xmlns:a16="http://schemas.microsoft.com/office/drawing/2014/main" id="{784C47A4-1018-471F-92DF-8473F9B7C396}"/>
              </a:ext>
            </a:extLst>
          </p:cNvPr>
          <p:cNvPicPr>
            <a:picLocks noChangeAspect="1"/>
          </p:cNvPicPr>
          <p:nvPr/>
        </p:nvPicPr>
        <p:blipFill>
          <a:blip r:embed="rId2"/>
          <a:stretch>
            <a:fillRect/>
          </a:stretch>
        </p:blipFill>
        <p:spPr>
          <a:xfrm>
            <a:off x="1996943" y="4192128"/>
            <a:ext cx="8198113" cy="1793206"/>
          </a:xfrm>
          <a:prstGeom prst="rect">
            <a:avLst/>
          </a:prstGeom>
        </p:spPr>
      </p:pic>
    </p:spTree>
    <p:extLst>
      <p:ext uri="{BB962C8B-B14F-4D97-AF65-F5344CB8AC3E}">
        <p14:creationId xmlns:p14="http://schemas.microsoft.com/office/powerpoint/2010/main" val="12267431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5F8700-DEC7-4AD7-AB6F-91B23999605E}"/>
              </a:ext>
            </a:extLst>
          </p:cNvPr>
          <p:cNvSpPr/>
          <p:nvPr/>
        </p:nvSpPr>
        <p:spPr>
          <a:xfrm>
            <a:off x="901573" y="650764"/>
            <a:ext cx="5813579" cy="646331"/>
          </a:xfrm>
          <a:prstGeom prst="rect">
            <a:avLst/>
          </a:prstGeom>
        </p:spPr>
        <p:txBody>
          <a:bodyPr wrap="none">
            <a:spAutoFit/>
          </a:bodyPr>
          <a:lstStyle/>
          <a:p>
            <a:r>
              <a:rPr lang="en-PH" sz="3600" b="1" dirty="0"/>
              <a:t>Python - Remove List Items</a:t>
            </a:r>
          </a:p>
        </p:txBody>
      </p:sp>
      <p:sp>
        <p:nvSpPr>
          <p:cNvPr id="3" name="Rectangle 2">
            <a:extLst>
              <a:ext uri="{FF2B5EF4-FFF2-40B4-BE49-F238E27FC236}">
                <a16:creationId xmlns:a16="http://schemas.microsoft.com/office/drawing/2014/main" id="{A637A169-80B9-4A4E-BAEB-95C233691B91}"/>
              </a:ext>
            </a:extLst>
          </p:cNvPr>
          <p:cNvSpPr/>
          <p:nvPr/>
        </p:nvSpPr>
        <p:spPr>
          <a:xfrm>
            <a:off x="901573" y="1712422"/>
            <a:ext cx="8242427" cy="2185214"/>
          </a:xfrm>
          <a:prstGeom prst="rect">
            <a:avLst/>
          </a:prstGeom>
        </p:spPr>
        <p:txBody>
          <a:bodyPr wrap="square">
            <a:spAutoFit/>
          </a:bodyPr>
          <a:lstStyle/>
          <a:p>
            <a:pPr marL="285750" indent="-285750">
              <a:buFont typeface="Wingdings" panose="05000000000000000000" pitchFamily="2" charset="2"/>
              <a:buChar char="Ø"/>
            </a:pPr>
            <a:r>
              <a:rPr lang="en-US" sz="2800" dirty="0"/>
              <a:t>Remove Specified Item</a:t>
            </a:r>
          </a:p>
          <a:p>
            <a:pPr marL="285750" indent="-285750">
              <a:buFont typeface="Wingdings" panose="05000000000000000000" pitchFamily="2" charset="2"/>
              <a:buChar char="Ø"/>
            </a:pPr>
            <a:endParaRPr lang="en-US" sz="2800" dirty="0"/>
          </a:p>
          <a:p>
            <a:r>
              <a:rPr lang="en-US" sz="2000" dirty="0"/>
              <a:t>The </a:t>
            </a:r>
            <a:r>
              <a:rPr lang="en-US" sz="2000" dirty="0">
                <a:solidFill>
                  <a:srgbClr val="FF0000"/>
                </a:solidFill>
              </a:rPr>
              <a:t>remove(</a:t>
            </a:r>
            <a:r>
              <a:rPr lang="en-US" sz="2000" dirty="0"/>
              <a:t>) method removes the specified item.</a:t>
            </a:r>
          </a:p>
          <a:p>
            <a:endParaRPr lang="en-US" sz="2000" dirty="0"/>
          </a:p>
          <a:p>
            <a:r>
              <a:rPr lang="en-US" sz="2000" dirty="0"/>
              <a:t>Example</a:t>
            </a:r>
          </a:p>
          <a:p>
            <a:r>
              <a:rPr lang="en-US" sz="2000" dirty="0"/>
              <a:t>Remove “</a:t>
            </a:r>
            <a:r>
              <a:rPr lang="en-US" sz="2000" dirty="0">
                <a:solidFill>
                  <a:srgbClr val="FF0000"/>
                </a:solidFill>
              </a:rPr>
              <a:t>lily</a:t>
            </a:r>
            <a:r>
              <a:rPr lang="en-US" sz="2000" dirty="0"/>
              <a:t>":</a:t>
            </a:r>
            <a:endParaRPr lang="en-US" dirty="0"/>
          </a:p>
        </p:txBody>
      </p:sp>
      <p:pic>
        <p:nvPicPr>
          <p:cNvPr id="4" name="Picture 3">
            <a:extLst>
              <a:ext uri="{FF2B5EF4-FFF2-40B4-BE49-F238E27FC236}">
                <a16:creationId xmlns:a16="http://schemas.microsoft.com/office/drawing/2014/main" id="{471FF234-BF95-4A45-8E27-57F7CC41FD25}"/>
              </a:ext>
            </a:extLst>
          </p:cNvPr>
          <p:cNvPicPr>
            <a:picLocks noChangeAspect="1"/>
          </p:cNvPicPr>
          <p:nvPr/>
        </p:nvPicPr>
        <p:blipFill>
          <a:blip r:embed="rId2"/>
          <a:stretch>
            <a:fillRect/>
          </a:stretch>
        </p:blipFill>
        <p:spPr>
          <a:xfrm>
            <a:off x="3325091" y="4178204"/>
            <a:ext cx="4539923" cy="2197658"/>
          </a:xfrm>
          <a:prstGeom prst="rect">
            <a:avLst/>
          </a:prstGeom>
        </p:spPr>
      </p:pic>
      <p:cxnSp>
        <p:nvCxnSpPr>
          <p:cNvPr id="6" name="Straight Arrow Connector 5">
            <a:extLst>
              <a:ext uri="{FF2B5EF4-FFF2-40B4-BE49-F238E27FC236}">
                <a16:creationId xmlns:a16="http://schemas.microsoft.com/office/drawing/2014/main" id="{DF3877CF-961E-4EFF-A08A-1CD1F589BC09}"/>
              </a:ext>
            </a:extLst>
          </p:cNvPr>
          <p:cNvCxnSpPr/>
          <p:nvPr/>
        </p:nvCxnSpPr>
        <p:spPr>
          <a:xfrm>
            <a:off x="2040835" y="2994991"/>
            <a:ext cx="2875722" cy="174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0082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FE38F2-1182-4FCF-BA70-A394086CA02C}"/>
              </a:ext>
            </a:extLst>
          </p:cNvPr>
          <p:cNvSpPr/>
          <p:nvPr/>
        </p:nvSpPr>
        <p:spPr>
          <a:xfrm>
            <a:off x="897775" y="781396"/>
            <a:ext cx="8246225" cy="2185214"/>
          </a:xfrm>
          <a:prstGeom prst="rect">
            <a:avLst/>
          </a:prstGeom>
        </p:spPr>
        <p:txBody>
          <a:bodyPr wrap="square">
            <a:spAutoFit/>
          </a:bodyPr>
          <a:lstStyle/>
          <a:p>
            <a:pPr marL="285750" indent="-285750">
              <a:buFont typeface="Wingdings" panose="05000000000000000000" pitchFamily="2" charset="2"/>
              <a:buChar char="Ø"/>
            </a:pPr>
            <a:r>
              <a:rPr lang="en-US" sz="2800" dirty="0"/>
              <a:t>Remove Specified Index</a:t>
            </a:r>
          </a:p>
          <a:p>
            <a:pPr marL="285750" indent="-285750">
              <a:buFont typeface="Wingdings" panose="05000000000000000000" pitchFamily="2" charset="2"/>
              <a:buChar char="Ø"/>
            </a:pPr>
            <a:endParaRPr lang="en-US" sz="2800" dirty="0"/>
          </a:p>
          <a:p>
            <a:r>
              <a:rPr lang="en-US" sz="2000" dirty="0"/>
              <a:t>The </a:t>
            </a:r>
            <a:r>
              <a:rPr lang="en-US" sz="2000" dirty="0">
                <a:solidFill>
                  <a:srgbClr val="FF0000"/>
                </a:solidFill>
              </a:rPr>
              <a:t>pop() </a:t>
            </a:r>
            <a:r>
              <a:rPr lang="en-US" sz="2000" dirty="0"/>
              <a:t>method removes the specified index.</a:t>
            </a:r>
          </a:p>
          <a:p>
            <a:endParaRPr lang="en-US" sz="2000" dirty="0"/>
          </a:p>
          <a:p>
            <a:r>
              <a:rPr lang="en-US" sz="2000" dirty="0"/>
              <a:t>Example</a:t>
            </a:r>
          </a:p>
          <a:p>
            <a:r>
              <a:rPr lang="en-US" sz="2000" dirty="0"/>
              <a:t>Remove the second item:</a:t>
            </a:r>
            <a:endParaRPr lang="en-PH" dirty="0"/>
          </a:p>
        </p:txBody>
      </p:sp>
      <p:sp>
        <p:nvSpPr>
          <p:cNvPr id="3" name="Rectangle 2">
            <a:extLst>
              <a:ext uri="{FF2B5EF4-FFF2-40B4-BE49-F238E27FC236}">
                <a16:creationId xmlns:a16="http://schemas.microsoft.com/office/drawing/2014/main" id="{72851EDB-E620-44CE-BECD-F57830837F80}"/>
              </a:ext>
            </a:extLst>
          </p:cNvPr>
          <p:cNvSpPr/>
          <p:nvPr/>
        </p:nvSpPr>
        <p:spPr>
          <a:xfrm>
            <a:off x="897775" y="4445388"/>
            <a:ext cx="6096000" cy="1631216"/>
          </a:xfrm>
          <a:prstGeom prst="rect">
            <a:avLst/>
          </a:prstGeom>
        </p:spPr>
        <p:txBody>
          <a:bodyPr>
            <a:spAutoFit/>
          </a:bodyPr>
          <a:lstStyle/>
          <a:p>
            <a:r>
              <a:rPr lang="en-US" sz="2000" dirty="0"/>
              <a:t>If you do not specify the index, the </a:t>
            </a:r>
            <a:r>
              <a:rPr lang="en-US" sz="2000" dirty="0">
                <a:solidFill>
                  <a:srgbClr val="FF0000"/>
                </a:solidFill>
              </a:rPr>
              <a:t>pop()</a:t>
            </a:r>
            <a:r>
              <a:rPr lang="en-US" sz="2000" dirty="0"/>
              <a:t> method removes the last item.</a:t>
            </a:r>
          </a:p>
          <a:p>
            <a:endParaRPr lang="en-US" sz="2000" dirty="0"/>
          </a:p>
          <a:p>
            <a:r>
              <a:rPr lang="en-US" sz="2000" dirty="0"/>
              <a:t>Example</a:t>
            </a:r>
          </a:p>
          <a:p>
            <a:r>
              <a:rPr lang="en-US" sz="2000" dirty="0"/>
              <a:t>Remove the last item:</a:t>
            </a:r>
            <a:endParaRPr lang="en-PH" dirty="0"/>
          </a:p>
        </p:txBody>
      </p:sp>
      <p:pic>
        <p:nvPicPr>
          <p:cNvPr id="4" name="Picture 3">
            <a:extLst>
              <a:ext uri="{FF2B5EF4-FFF2-40B4-BE49-F238E27FC236}">
                <a16:creationId xmlns:a16="http://schemas.microsoft.com/office/drawing/2014/main" id="{C822C397-D538-4590-873D-8A2325C121CA}"/>
              </a:ext>
            </a:extLst>
          </p:cNvPr>
          <p:cNvPicPr>
            <a:picLocks noChangeAspect="1"/>
          </p:cNvPicPr>
          <p:nvPr/>
        </p:nvPicPr>
        <p:blipFill>
          <a:blip r:embed="rId2"/>
          <a:stretch>
            <a:fillRect/>
          </a:stretch>
        </p:blipFill>
        <p:spPr>
          <a:xfrm>
            <a:off x="2463339" y="3054571"/>
            <a:ext cx="6497781" cy="1047896"/>
          </a:xfrm>
          <a:prstGeom prst="rect">
            <a:avLst/>
          </a:prstGeom>
        </p:spPr>
      </p:pic>
      <p:pic>
        <p:nvPicPr>
          <p:cNvPr id="5" name="Picture 4">
            <a:extLst>
              <a:ext uri="{FF2B5EF4-FFF2-40B4-BE49-F238E27FC236}">
                <a16:creationId xmlns:a16="http://schemas.microsoft.com/office/drawing/2014/main" id="{3754B6EA-F016-4AD2-9865-25D2AD786AF1}"/>
              </a:ext>
            </a:extLst>
          </p:cNvPr>
          <p:cNvPicPr>
            <a:picLocks noChangeAspect="1"/>
          </p:cNvPicPr>
          <p:nvPr/>
        </p:nvPicPr>
        <p:blipFill>
          <a:blip r:embed="rId3"/>
          <a:stretch>
            <a:fillRect/>
          </a:stretch>
        </p:blipFill>
        <p:spPr>
          <a:xfrm>
            <a:off x="5010005" y="5131231"/>
            <a:ext cx="5829792" cy="1252944"/>
          </a:xfrm>
          <a:prstGeom prst="rect">
            <a:avLst/>
          </a:prstGeom>
        </p:spPr>
      </p:pic>
    </p:spTree>
    <p:extLst>
      <p:ext uri="{BB962C8B-B14F-4D97-AF65-F5344CB8AC3E}">
        <p14:creationId xmlns:p14="http://schemas.microsoft.com/office/powerpoint/2010/main" val="2907468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5C95ED-7EEC-4475-BE93-D299191776CF}"/>
              </a:ext>
            </a:extLst>
          </p:cNvPr>
          <p:cNvSpPr/>
          <p:nvPr/>
        </p:nvSpPr>
        <p:spPr>
          <a:xfrm>
            <a:off x="1069570" y="767279"/>
            <a:ext cx="6096000" cy="1938992"/>
          </a:xfrm>
          <a:prstGeom prst="rect">
            <a:avLst/>
          </a:prstGeom>
        </p:spPr>
        <p:txBody>
          <a:bodyPr>
            <a:spAutoFit/>
          </a:bodyPr>
          <a:lstStyle/>
          <a:p>
            <a:r>
              <a:rPr lang="en-US" sz="2400" dirty="0"/>
              <a:t>The </a:t>
            </a:r>
            <a:r>
              <a:rPr lang="en-US" sz="2400" dirty="0">
                <a:solidFill>
                  <a:srgbClr val="FF0000"/>
                </a:solidFill>
              </a:rPr>
              <a:t>del</a:t>
            </a:r>
            <a:r>
              <a:rPr lang="en-US" sz="2400" dirty="0"/>
              <a:t> keyword also removes the specified index:</a:t>
            </a:r>
          </a:p>
          <a:p>
            <a:endParaRPr lang="en-US" sz="2400" dirty="0"/>
          </a:p>
          <a:p>
            <a:r>
              <a:rPr lang="en-US" sz="2400" dirty="0"/>
              <a:t>Example</a:t>
            </a:r>
          </a:p>
          <a:p>
            <a:r>
              <a:rPr lang="en-US" sz="2400" dirty="0"/>
              <a:t>Remove the first item:</a:t>
            </a:r>
            <a:endParaRPr lang="en-PH" dirty="0"/>
          </a:p>
        </p:txBody>
      </p:sp>
      <p:sp>
        <p:nvSpPr>
          <p:cNvPr id="4" name="Rectangle 3">
            <a:extLst>
              <a:ext uri="{FF2B5EF4-FFF2-40B4-BE49-F238E27FC236}">
                <a16:creationId xmlns:a16="http://schemas.microsoft.com/office/drawing/2014/main" id="{B722F5D2-44E9-4636-B100-AC1FB7269C15}"/>
              </a:ext>
            </a:extLst>
          </p:cNvPr>
          <p:cNvSpPr/>
          <p:nvPr/>
        </p:nvSpPr>
        <p:spPr>
          <a:xfrm>
            <a:off x="1069570" y="3948802"/>
            <a:ext cx="6096000" cy="1938992"/>
          </a:xfrm>
          <a:prstGeom prst="rect">
            <a:avLst/>
          </a:prstGeom>
        </p:spPr>
        <p:txBody>
          <a:bodyPr>
            <a:spAutoFit/>
          </a:bodyPr>
          <a:lstStyle/>
          <a:p>
            <a:r>
              <a:rPr lang="en-US" sz="2400" dirty="0"/>
              <a:t>The </a:t>
            </a:r>
            <a:r>
              <a:rPr lang="en-US" sz="2400" dirty="0">
                <a:solidFill>
                  <a:srgbClr val="FF0000"/>
                </a:solidFill>
              </a:rPr>
              <a:t>del</a:t>
            </a:r>
            <a:r>
              <a:rPr lang="en-US" sz="2400" dirty="0"/>
              <a:t> keyword can also delete the list completely.</a:t>
            </a:r>
          </a:p>
          <a:p>
            <a:endParaRPr lang="en-US" sz="2400" dirty="0"/>
          </a:p>
          <a:p>
            <a:r>
              <a:rPr lang="en-US" sz="2400" dirty="0"/>
              <a:t>Example</a:t>
            </a:r>
          </a:p>
          <a:p>
            <a:r>
              <a:rPr lang="en-US" sz="2400" dirty="0"/>
              <a:t>Delete the entire list:</a:t>
            </a:r>
            <a:endParaRPr lang="en-PH" sz="2400" dirty="0"/>
          </a:p>
        </p:txBody>
      </p:sp>
      <p:pic>
        <p:nvPicPr>
          <p:cNvPr id="5" name="Picture 4">
            <a:extLst>
              <a:ext uri="{FF2B5EF4-FFF2-40B4-BE49-F238E27FC236}">
                <a16:creationId xmlns:a16="http://schemas.microsoft.com/office/drawing/2014/main" id="{CDB096F3-D970-4C9C-BE29-52C7ECC8F747}"/>
              </a:ext>
            </a:extLst>
          </p:cNvPr>
          <p:cNvPicPr>
            <a:picLocks noChangeAspect="1"/>
          </p:cNvPicPr>
          <p:nvPr/>
        </p:nvPicPr>
        <p:blipFill>
          <a:blip r:embed="rId2"/>
          <a:stretch>
            <a:fillRect/>
          </a:stretch>
        </p:blipFill>
        <p:spPr>
          <a:xfrm>
            <a:off x="4327692" y="2067369"/>
            <a:ext cx="4699930" cy="1480614"/>
          </a:xfrm>
          <a:prstGeom prst="rect">
            <a:avLst/>
          </a:prstGeom>
        </p:spPr>
      </p:pic>
      <p:pic>
        <p:nvPicPr>
          <p:cNvPr id="6" name="Picture 5">
            <a:extLst>
              <a:ext uri="{FF2B5EF4-FFF2-40B4-BE49-F238E27FC236}">
                <a16:creationId xmlns:a16="http://schemas.microsoft.com/office/drawing/2014/main" id="{8E12D9DC-A3F3-4971-8F17-1CE1A051AA50}"/>
              </a:ext>
            </a:extLst>
          </p:cNvPr>
          <p:cNvPicPr>
            <a:picLocks noChangeAspect="1"/>
          </p:cNvPicPr>
          <p:nvPr/>
        </p:nvPicPr>
        <p:blipFill>
          <a:blip r:embed="rId3"/>
          <a:stretch>
            <a:fillRect/>
          </a:stretch>
        </p:blipFill>
        <p:spPr>
          <a:xfrm>
            <a:off x="4117570" y="5279600"/>
            <a:ext cx="3548717" cy="979797"/>
          </a:xfrm>
          <a:prstGeom prst="rect">
            <a:avLst/>
          </a:prstGeom>
        </p:spPr>
      </p:pic>
      <p:sp>
        <p:nvSpPr>
          <p:cNvPr id="7" name="Rectangle 6">
            <a:extLst>
              <a:ext uri="{FF2B5EF4-FFF2-40B4-BE49-F238E27FC236}">
                <a16:creationId xmlns:a16="http://schemas.microsoft.com/office/drawing/2014/main" id="{F4B647B9-93AF-447D-B4AC-2773767E1F82}"/>
              </a:ext>
            </a:extLst>
          </p:cNvPr>
          <p:cNvSpPr/>
          <p:nvPr/>
        </p:nvSpPr>
        <p:spPr>
          <a:xfrm rot="10490172" flipV="1">
            <a:off x="9402583" y="131969"/>
            <a:ext cx="2970028" cy="830997"/>
          </a:xfrm>
          <a:prstGeom prst="rect">
            <a:avLst/>
          </a:prstGeom>
        </p:spPr>
        <p:txBody>
          <a:bodyPr wrap="square">
            <a:spAutoFit/>
          </a:bodyPr>
          <a:lstStyle/>
          <a:p>
            <a:r>
              <a:rPr lang="en-US" sz="4800" dirty="0">
                <a:solidFill>
                  <a:srgbClr val="FF0000"/>
                </a:solidFill>
              </a:rPr>
              <a:t>DELETE</a:t>
            </a:r>
            <a:endParaRPr lang="en-PH" sz="3200" dirty="0"/>
          </a:p>
        </p:txBody>
      </p:sp>
    </p:spTree>
    <p:extLst>
      <p:ext uri="{BB962C8B-B14F-4D97-AF65-F5344CB8AC3E}">
        <p14:creationId xmlns:p14="http://schemas.microsoft.com/office/powerpoint/2010/main" val="33240060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BEF6B6-599E-47B2-89D2-848F825200E8}"/>
              </a:ext>
            </a:extLst>
          </p:cNvPr>
          <p:cNvSpPr/>
          <p:nvPr/>
        </p:nvSpPr>
        <p:spPr>
          <a:xfrm>
            <a:off x="676102" y="628233"/>
            <a:ext cx="10839796" cy="3293209"/>
          </a:xfrm>
          <a:prstGeom prst="rect">
            <a:avLst/>
          </a:prstGeom>
        </p:spPr>
        <p:txBody>
          <a:bodyPr wrap="square">
            <a:spAutoFit/>
          </a:bodyPr>
          <a:lstStyle/>
          <a:p>
            <a:pPr marL="457200" indent="-457200">
              <a:buFont typeface="Wingdings" panose="05000000000000000000" pitchFamily="2" charset="2"/>
              <a:buChar char="Ø"/>
            </a:pPr>
            <a:r>
              <a:rPr lang="en-US" sz="3200" dirty="0"/>
              <a:t>Clear the List</a:t>
            </a:r>
          </a:p>
          <a:p>
            <a:pPr marL="457200" indent="-457200">
              <a:buFont typeface="Wingdings" panose="05000000000000000000" pitchFamily="2" charset="2"/>
              <a:buChar char="Ø"/>
            </a:pPr>
            <a:endParaRPr lang="en-US" sz="3200" dirty="0"/>
          </a:p>
          <a:p>
            <a:r>
              <a:rPr lang="en-US" sz="2400" dirty="0"/>
              <a:t>The </a:t>
            </a:r>
            <a:r>
              <a:rPr lang="en-US" sz="2400" dirty="0">
                <a:solidFill>
                  <a:srgbClr val="FF0000"/>
                </a:solidFill>
              </a:rPr>
              <a:t>clear() </a:t>
            </a:r>
            <a:r>
              <a:rPr lang="en-US" sz="2400" dirty="0"/>
              <a:t>method empties the list.</a:t>
            </a:r>
          </a:p>
          <a:p>
            <a:endParaRPr lang="en-US" sz="2400" dirty="0"/>
          </a:p>
          <a:p>
            <a:r>
              <a:rPr lang="en-US" sz="2400" dirty="0"/>
              <a:t>The list still remains, but it has no content.</a:t>
            </a:r>
          </a:p>
          <a:p>
            <a:endParaRPr lang="en-US" sz="2400" dirty="0"/>
          </a:p>
          <a:p>
            <a:r>
              <a:rPr lang="en-US" sz="2400" dirty="0"/>
              <a:t>Example</a:t>
            </a:r>
          </a:p>
          <a:p>
            <a:r>
              <a:rPr lang="en-US" sz="2400" dirty="0"/>
              <a:t>Clear the list content:</a:t>
            </a:r>
            <a:endParaRPr lang="en-PH" dirty="0"/>
          </a:p>
        </p:txBody>
      </p:sp>
      <p:pic>
        <p:nvPicPr>
          <p:cNvPr id="3" name="Picture 2">
            <a:extLst>
              <a:ext uri="{FF2B5EF4-FFF2-40B4-BE49-F238E27FC236}">
                <a16:creationId xmlns:a16="http://schemas.microsoft.com/office/drawing/2014/main" id="{5242D2C2-4DAC-4AD8-8679-90CC4F1D15B4}"/>
              </a:ext>
            </a:extLst>
          </p:cNvPr>
          <p:cNvPicPr>
            <a:picLocks noChangeAspect="1"/>
          </p:cNvPicPr>
          <p:nvPr/>
        </p:nvPicPr>
        <p:blipFill>
          <a:blip r:embed="rId2"/>
          <a:stretch>
            <a:fillRect/>
          </a:stretch>
        </p:blipFill>
        <p:spPr>
          <a:xfrm>
            <a:off x="1038670" y="4106487"/>
            <a:ext cx="9717999" cy="1662546"/>
          </a:xfrm>
          <a:prstGeom prst="rect">
            <a:avLst/>
          </a:prstGeom>
        </p:spPr>
      </p:pic>
    </p:spTree>
    <p:extLst>
      <p:ext uri="{BB962C8B-B14F-4D97-AF65-F5344CB8AC3E}">
        <p14:creationId xmlns:p14="http://schemas.microsoft.com/office/powerpoint/2010/main" val="1784846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111CAD-A643-45A7-BAD6-205262896BAA}"/>
              </a:ext>
            </a:extLst>
          </p:cNvPr>
          <p:cNvSpPr/>
          <p:nvPr/>
        </p:nvSpPr>
        <p:spPr>
          <a:xfrm>
            <a:off x="813388" y="667388"/>
            <a:ext cx="4204997" cy="646331"/>
          </a:xfrm>
          <a:prstGeom prst="rect">
            <a:avLst/>
          </a:prstGeom>
        </p:spPr>
        <p:txBody>
          <a:bodyPr wrap="none">
            <a:spAutoFit/>
          </a:bodyPr>
          <a:lstStyle/>
          <a:p>
            <a:r>
              <a:rPr lang="en-PH" sz="3600" b="1" dirty="0"/>
              <a:t>Python - Loop Lists</a:t>
            </a:r>
          </a:p>
        </p:txBody>
      </p:sp>
      <p:sp>
        <p:nvSpPr>
          <p:cNvPr id="3" name="Rectangle 2">
            <a:extLst>
              <a:ext uri="{FF2B5EF4-FFF2-40B4-BE49-F238E27FC236}">
                <a16:creationId xmlns:a16="http://schemas.microsoft.com/office/drawing/2014/main" id="{F094A90D-0CD2-4678-84E9-9A9C19E9B311}"/>
              </a:ext>
            </a:extLst>
          </p:cNvPr>
          <p:cNvSpPr/>
          <p:nvPr/>
        </p:nvSpPr>
        <p:spPr>
          <a:xfrm>
            <a:off x="813387" y="1951672"/>
            <a:ext cx="10558423" cy="2554545"/>
          </a:xfrm>
          <a:prstGeom prst="rect">
            <a:avLst/>
          </a:prstGeom>
        </p:spPr>
        <p:txBody>
          <a:bodyPr wrap="square">
            <a:spAutoFit/>
          </a:bodyPr>
          <a:lstStyle/>
          <a:p>
            <a:pPr marL="285750" indent="-285750">
              <a:buFont typeface="Wingdings" panose="05000000000000000000" pitchFamily="2" charset="2"/>
              <a:buChar char="Ø"/>
            </a:pPr>
            <a:r>
              <a:rPr lang="en-US" sz="2800" dirty="0"/>
              <a:t>Loop Through a List</a:t>
            </a:r>
          </a:p>
          <a:p>
            <a:pPr marL="285750" indent="-285750">
              <a:buFont typeface="Wingdings" panose="05000000000000000000" pitchFamily="2" charset="2"/>
              <a:buChar char="Ø"/>
            </a:pPr>
            <a:endParaRPr lang="en-US" sz="3200" dirty="0"/>
          </a:p>
          <a:p>
            <a:r>
              <a:rPr lang="en-US" sz="2400" dirty="0"/>
              <a:t>You can loop through the list items by using a </a:t>
            </a:r>
            <a:r>
              <a:rPr lang="en-US" sz="2400" dirty="0">
                <a:solidFill>
                  <a:srgbClr val="FF0000"/>
                </a:solidFill>
              </a:rPr>
              <a:t>for</a:t>
            </a:r>
            <a:r>
              <a:rPr lang="en-US" sz="2400" dirty="0"/>
              <a:t> loop:</a:t>
            </a:r>
          </a:p>
          <a:p>
            <a:endParaRPr lang="en-US" sz="2400" dirty="0"/>
          </a:p>
          <a:p>
            <a:r>
              <a:rPr lang="en-US" sz="2400" dirty="0"/>
              <a:t>Example</a:t>
            </a:r>
          </a:p>
          <a:p>
            <a:r>
              <a:rPr lang="en-US" sz="2400" dirty="0"/>
              <a:t>Print all items in the list, one by one:</a:t>
            </a:r>
            <a:endParaRPr lang="en-PH" dirty="0"/>
          </a:p>
        </p:txBody>
      </p:sp>
      <p:pic>
        <p:nvPicPr>
          <p:cNvPr id="4" name="Picture 3">
            <a:extLst>
              <a:ext uri="{FF2B5EF4-FFF2-40B4-BE49-F238E27FC236}">
                <a16:creationId xmlns:a16="http://schemas.microsoft.com/office/drawing/2014/main" id="{F5F8D7D9-C0E0-41E1-97B8-41B742B21274}"/>
              </a:ext>
            </a:extLst>
          </p:cNvPr>
          <p:cNvPicPr>
            <a:picLocks noChangeAspect="1"/>
          </p:cNvPicPr>
          <p:nvPr/>
        </p:nvPicPr>
        <p:blipFill>
          <a:blip r:embed="rId2"/>
          <a:stretch>
            <a:fillRect/>
          </a:stretch>
        </p:blipFill>
        <p:spPr>
          <a:xfrm>
            <a:off x="2698380" y="4506217"/>
            <a:ext cx="6788436" cy="1811456"/>
          </a:xfrm>
          <a:prstGeom prst="rect">
            <a:avLst/>
          </a:prstGeom>
        </p:spPr>
      </p:pic>
    </p:spTree>
    <p:extLst>
      <p:ext uri="{BB962C8B-B14F-4D97-AF65-F5344CB8AC3E}">
        <p14:creationId xmlns:p14="http://schemas.microsoft.com/office/powerpoint/2010/main" val="1370355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D5775C-B948-4BC0-B647-D410808039F2}"/>
              </a:ext>
            </a:extLst>
          </p:cNvPr>
          <p:cNvSpPr/>
          <p:nvPr/>
        </p:nvSpPr>
        <p:spPr>
          <a:xfrm>
            <a:off x="687185" y="623423"/>
            <a:ext cx="10501746" cy="2923877"/>
          </a:xfrm>
          <a:prstGeom prst="rect">
            <a:avLst/>
          </a:prstGeom>
        </p:spPr>
        <p:txBody>
          <a:bodyPr wrap="square">
            <a:spAutoFit/>
          </a:bodyPr>
          <a:lstStyle/>
          <a:p>
            <a:pPr marL="285750" indent="-285750">
              <a:buFont typeface="Wingdings" panose="05000000000000000000" pitchFamily="2" charset="2"/>
              <a:buChar char="Ø"/>
            </a:pPr>
            <a:r>
              <a:rPr lang="en-US" sz="3200" dirty="0"/>
              <a:t>Loop Through the Index Numbers</a:t>
            </a:r>
          </a:p>
          <a:p>
            <a:pPr marL="285750" indent="-285750">
              <a:buFont typeface="Wingdings" panose="05000000000000000000" pitchFamily="2" charset="2"/>
              <a:buChar char="Ø"/>
            </a:pPr>
            <a:endParaRPr lang="en-US" sz="3200" dirty="0"/>
          </a:p>
          <a:p>
            <a:r>
              <a:rPr lang="en-US" sz="2000" dirty="0"/>
              <a:t>You can also loop through the list items by referring to their index number.</a:t>
            </a:r>
          </a:p>
          <a:p>
            <a:endParaRPr lang="en-US" sz="2000" dirty="0"/>
          </a:p>
          <a:p>
            <a:r>
              <a:rPr lang="en-US" sz="2000" dirty="0"/>
              <a:t>Use the </a:t>
            </a:r>
            <a:r>
              <a:rPr lang="en-US" sz="2000" dirty="0">
                <a:solidFill>
                  <a:srgbClr val="FF0000"/>
                </a:solidFill>
              </a:rPr>
              <a:t>range() </a:t>
            </a:r>
            <a:r>
              <a:rPr lang="en-US" sz="2000" dirty="0"/>
              <a:t>and </a:t>
            </a:r>
            <a:r>
              <a:rPr lang="en-US" sz="2000" dirty="0" err="1">
                <a:solidFill>
                  <a:srgbClr val="FF0000"/>
                </a:solidFill>
              </a:rPr>
              <a:t>len</a:t>
            </a:r>
            <a:r>
              <a:rPr lang="en-US" sz="2000" dirty="0">
                <a:solidFill>
                  <a:srgbClr val="FF0000"/>
                </a:solidFill>
              </a:rPr>
              <a:t>() </a:t>
            </a:r>
            <a:r>
              <a:rPr lang="en-US" sz="2000" dirty="0"/>
              <a:t>functions to create a suitable </a:t>
            </a:r>
            <a:r>
              <a:rPr lang="en-US" sz="2000" dirty="0" err="1"/>
              <a:t>iterable</a:t>
            </a:r>
            <a:r>
              <a:rPr lang="en-US" sz="2000" dirty="0"/>
              <a:t>.</a:t>
            </a:r>
          </a:p>
          <a:p>
            <a:endParaRPr lang="en-US" sz="2000" dirty="0"/>
          </a:p>
          <a:p>
            <a:r>
              <a:rPr lang="en-US" sz="2000" dirty="0"/>
              <a:t>Example</a:t>
            </a:r>
          </a:p>
          <a:p>
            <a:r>
              <a:rPr lang="en-US" sz="2000" dirty="0"/>
              <a:t>Print all items by referring to their index number:</a:t>
            </a:r>
            <a:endParaRPr lang="en-PH" dirty="0"/>
          </a:p>
        </p:txBody>
      </p:sp>
      <p:pic>
        <p:nvPicPr>
          <p:cNvPr id="3" name="Picture 2">
            <a:extLst>
              <a:ext uri="{FF2B5EF4-FFF2-40B4-BE49-F238E27FC236}">
                <a16:creationId xmlns:a16="http://schemas.microsoft.com/office/drawing/2014/main" id="{9DC861DD-36E6-40C0-8F28-B2CBE1A46B14}"/>
              </a:ext>
            </a:extLst>
          </p:cNvPr>
          <p:cNvPicPr>
            <a:picLocks noChangeAspect="1"/>
          </p:cNvPicPr>
          <p:nvPr/>
        </p:nvPicPr>
        <p:blipFill>
          <a:blip r:embed="rId2"/>
          <a:stretch>
            <a:fillRect/>
          </a:stretch>
        </p:blipFill>
        <p:spPr>
          <a:xfrm>
            <a:off x="1959340" y="3790603"/>
            <a:ext cx="7957436" cy="1749501"/>
          </a:xfrm>
          <a:prstGeom prst="rect">
            <a:avLst/>
          </a:prstGeom>
        </p:spPr>
      </p:pic>
      <p:sp>
        <p:nvSpPr>
          <p:cNvPr id="4" name="Rectangle 3">
            <a:extLst>
              <a:ext uri="{FF2B5EF4-FFF2-40B4-BE49-F238E27FC236}">
                <a16:creationId xmlns:a16="http://schemas.microsoft.com/office/drawing/2014/main" id="{9D15794B-E5AA-492C-A6B7-41A5B2D4599C}"/>
              </a:ext>
            </a:extLst>
          </p:cNvPr>
          <p:cNvSpPr/>
          <p:nvPr/>
        </p:nvSpPr>
        <p:spPr>
          <a:xfrm>
            <a:off x="687185" y="5865245"/>
            <a:ext cx="5885907" cy="400110"/>
          </a:xfrm>
          <a:prstGeom prst="rect">
            <a:avLst/>
          </a:prstGeom>
        </p:spPr>
        <p:txBody>
          <a:bodyPr wrap="none">
            <a:spAutoFit/>
          </a:bodyPr>
          <a:lstStyle/>
          <a:p>
            <a:r>
              <a:rPr lang="en-US" sz="2000" dirty="0"/>
              <a:t>The </a:t>
            </a:r>
            <a:r>
              <a:rPr lang="en-US" sz="2000" dirty="0" err="1"/>
              <a:t>iterable</a:t>
            </a:r>
            <a:r>
              <a:rPr lang="en-US" sz="2000" dirty="0"/>
              <a:t> created in the example above is </a:t>
            </a:r>
            <a:r>
              <a:rPr lang="en-US" sz="2000" dirty="0">
                <a:solidFill>
                  <a:srgbClr val="FF0000"/>
                </a:solidFill>
              </a:rPr>
              <a:t>[0, 1, 2].</a:t>
            </a:r>
            <a:endParaRPr lang="en-PH" sz="2000" dirty="0">
              <a:solidFill>
                <a:srgbClr val="FF0000"/>
              </a:solidFill>
            </a:endParaRPr>
          </a:p>
        </p:txBody>
      </p:sp>
    </p:spTree>
    <p:extLst>
      <p:ext uri="{BB962C8B-B14F-4D97-AF65-F5344CB8AC3E}">
        <p14:creationId xmlns:p14="http://schemas.microsoft.com/office/powerpoint/2010/main" val="1958320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BF55-040D-4265-AA89-450532ED9870}"/>
              </a:ext>
            </a:extLst>
          </p:cNvPr>
          <p:cNvSpPr/>
          <p:nvPr/>
        </p:nvSpPr>
        <p:spPr>
          <a:xfrm>
            <a:off x="1169323" y="773189"/>
            <a:ext cx="5813368" cy="5078313"/>
          </a:xfrm>
          <a:prstGeom prst="rect">
            <a:avLst/>
          </a:prstGeom>
        </p:spPr>
        <p:txBody>
          <a:bodyPr wrap="square">
            <a:spAutoFit/>
          </a:bodyPr>
          <a:lstStyle/>
          <a:p>
            <a:pPr marL="285750" indent="-285750">
              <a:buFont typeface="Wingdings" panose="05000000000000000000" pitchFamily="2" charset="2"/>
              <a:buChar char="Ø"/>
            </a:pPr>
            <a:r>
              <a:rPr lang="en-US" sz="3200" dirty="0"/>
              <a:t>Using a While Loop</a:t>
            </a:r>
          </a:p>
          <a:p>
            <a:pPr marL="285750" indent="-285750">
              <a:buFont typeface="Wingdings" panose="05000000000000000000" pitchFamily="2" charset="2"/>
              <a:buChar char="Ø"/>
            </a:pPr>
            <a:endParaRPr lang="en-US" sz="3200" dirty="0"/>
          </a:p>
          <a:p>
            <a:r>
              <a:rPr lang="en-US" sz="2000" dirty="0"/>
              <a:t>You can loop through the list items by using a </a:t>
            </a:r>
            <a:r>
              <a:rPr lang="en-US" sz="2000" dirty="0">
                <a:solidFill>
                  <a:srgbClr val="FF0000"/>
                </a:solidFill>
              </a:rPr>
              <a:t>while </a:t>
            </a:r>
            <a:r>
              <a:rPr lang="en-US" sz="2000" dirty="0"/>
              <a:t>loop.</a:t>
            </a:r>
          </a:p>
          <a:p>
            <a:endParaRPr lang="en-US" sz="2000" dirty="0"/>
          </a:p>
          <a:p>
            <a:r>
              <a:rPr lang="en-US" sz="2000" dirty="0"/>
              <a:t>Use the </a:t>
            </a:r>
            <a:r>
              <a:rPr lang="en-US" sz="2000" dirty="0" err="1">
                <a:solidFill>
                  <a:srgbClr val="FF0000"/>
                </a:solidFill>
              </a:rPr>
              <a:t>len</a:t>
            </a:r>
            <a:r>
              <a:rPr lang="en-US" sz="2000" dirty="0">
                <a:solidFill>
                  <a:srgbClr val="FF0000"/>
                </a:solidFill>
              </a:rPr>
              <a:t>() </a:t>
            </a:r>
            <a:r>
              <a:rPr lang="en-US" sz="2000" dirty="0"/>
              <a:t>function to determine the length of the list, then start at 0 and loop your way through the list items by referring to their indexes.</a:t>
            </a:r>
          </a:p>
          <a:p>
            <a:endParaRPr lang="en-US" sz="2000" dirty="0"/>
          </a:p>
          <a:p>
            <a:r>
              <a:rPr lang="en-US" sz="2000" dirty="0"/>
              <a:t>Remember to increase the index by 1 after each iteration.</a:t>
            </a:r>
          </a:p>
          <a:p>
            <a:endParaRPr lang="en-US" sz="2000" dirty="0"/>
          </a:p>
          <a:p>
            <a:r>
              <a:rPr lang="en-US" sz="2000" dirty="0"/>
              <a:t>Example</a:t>
            </a:r>
          </a:p>
          <a:p>
            <a:r>
              <a:rPr lang="en-US" sz="2000" dirty="0"/>
              <a:t>Print all items, using a </a:t>
            </a:r>
            <a:r>
              <a:rPr lang="en-US" sz="2000" dirty="0">
                <a:solidFill>
                  <a:srgbClr val="FF0000"/>
                </a:solidFill>
              </a:rPr>
              <a:t>while</a:t>
            </a:r>
            <a:r>
              <a:rPr lang="en-US" sz="2000" dirty="0"/>
              <a:t> loop to go through all the index numbers</a:t>
            </a:r>
            <a:endParaRPr lang="en-PH" sz="2000" dirty="0"/>
          </a:p>
        </p:txBody>
      </p:sp>
      <p:pic>
        <p:nvPicPr>
          <p:cNvPr id="4" name="Picture 3">
            <a:extLst>
              <a:ext uri="{FF2B5EF4-FFF2-40B4-BE49-F238E27FC236}">
                <a16:creationId xmlns:a16="http://schemas.microsoft.com/office/drawing/2014/main" id="{0B75CB58-B8E7-4E94-8DBF-A2E20CA6EC9D}"/>
              </a:ext>
            </a:extLst>
          </p:cNvPr>
          <p:cNvPicPr>
            <a:picLocks noChangeAspect="1"/>
          </p:cNvPicPr>
          <p:nvPr/>
        </p:nvPicPr>
        <p:blipFill>
          <a:blip r:embed="rId2"/>
          <a:stretch>
            <a:fillRect/>
          </a:stretch>
        </p:blipFill>
        <p:spPr>
          <a:xfrm>
            <a:off x="7582965" y="1044516"/>
            <a:ext cx="3788846" cy="4175877"/>
          </a:xfrm>
          <a:prstGeom prst="rect">
            <a:avLst/>
          </a:prstGeom>
        </p:spPr>
      </p:pic>
    </p:spTree>
    <p:extLst>
      <p:ext uri="{BB962C8B-B14F-4D97-AF65-F5344CB8AC3E}">
        <p14:creationId xmlns:p14="http://schemas.microsoft.com/office/powerpoint/2010/main" val="16085841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C81252-7E36-40C3-B1EA-51807851EC87}"/>
              </a:ext>
            </a:extLst>
          </p:cNvPr>
          <p:cNvSpPr/>
          <p:nvPr/>
        </p:nvSpPr>
        <p:spPr>
          <a:xfrm>
            <a:off x="1036320" y="856041"/>
            <a:ext cx="10169236" cy="2554545"/>
          </a:xfrm>
          <a:prstGeom prst="rect">
            <a:avLst/>
          </a:prstGeom>
        </p:spPr>
        <p:txBody>
          <a:bodyPr wrap="square">
            <a:spAutoFit/>
          </a:bodyPr>
          <a:lstStyle/>
          <a:p>
            <a:pPr marL="457200" indent="-457200">
              <a:buFont typeface="Wingdings" panose="05000000000000000000" pitchFamily="2" charset="2"/>
              <a:buChar char="Ø"/>
            </a:pPr>
            <a:r>
              <a:rPr lang="en-US" sz="3200" dirty="0"/>
              <a:t>Looping Using List Comprehension</a:t>
            </a:r>
          </a:p>
          <a:p>
            <a:pPr marL="457200" indent="-457200">
              <a:buFont typeface="Wingdings" panose="05000000000000000000" pitchFamily="2" charset="2"/>
              <a:buChar char="Ø"/>
            </a:pPr>
            <a:endParaRPr lang="en-US" sz="3200" dirty="0"/>
          </a:p>
          <a:p>
            <a:r>
              <a:rPr lang="en-US" sz="2400" dirty="0"/>
              <a:t>List Comprehension offers the shortest syntax for looping through lists:</a:t>
            </a:r>
          </a:p>
          <a:p>
            <a:endParaRPr lang="en-US" sz="2400" dirty="0"/>
          </a:p>
          <a:p>
            <a:r>
              <a:rPr lang="en-US" sz="2400" dirty="0"/>
              <a:t>Example</a:t>
            </a:r>
          </a:p>
          <a:p>
            <a:r>
              <a:rPr lang="en-US" sz="2400" dirty="0"/>
              <a:t>A short hand </a:t>
            </a:r>
            <a:r>
              <a:rPr lang="en-US" sz="2400" dirty="0">
                <a:solidFill>
                  <a:srgbClr val="FF0000"/>
                </a:solidFill>
              </a:rPr>
              <a:t>for</a:t>
            </a:r>
            <a:r>
              <a:rPr lang="en-US" sz="2400" dirty="0"/>
              <a:t> loop that will print all items in a list:</a:t>
            </a:r>
            <a:endParaRPr lang="en-PH" sz="2400" dirty="0"/>
          </a:p>
        </p:txBody>
      </p:sp>
      <p:pic>
        <p:nvPicPr>
          <p:cNvPr id="3" name="Picture 2">
            <a:extLst>
              <a:ext uri="{FF2B5EF4-FFF2-40B4-BE49-F238E27FC236}">
                <a16:creationId xmlns:a16="http://schemas.microsoft.com/office/drawing/2014/main" id="{C8E169FB-0EDA-4541-8D79-2D44A05340FB}"/>
              </a:ext>
            </a:extLst>
          </p:cNvPr>
          <p:cNvPicPr>
            <a:picLocks noChangeAspect="1"/>
          </p:cNvPicPr>
          <p:nvPr/>
        </p:nvPicPr>
        <p:blipFill>
          <a:blip r:embed="rId2"/>
          <a:stretch>
            <a:fillRect/>
          </a:stretch>
        </p:blipFill>
        <p:spPr>
          <a:xfrm>
            <a:off x="2571404" y="3842024"/>
            <a:ext cx="7049192" cy="2159935"/>
          </a:xfrm>
          <a:prstGeom prst="rect">
            <a:avLst/>
          </a:prstGeom>
        </p:spPr>
      </p:pic>
    </p:spTree>
    <p:extLst>
      <p:ext uri="{BB962C8B-B14F-4D97-AF65-F5344CB8AC3E}">
        <p14:creationId xmlns:p14="http://schemas.microsoft.com/office/powerpoint/2010/main" val="387302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9F28DB3A-8839-4894-8CFD-A8A913F5CBDE}"/>
              </a:ext>
            </a:extLst>
          </p:cNvPr>
          <p:cNvSpPr txBox="1"/>
          <p:nvPr/>
        </p:nvSpPr>
        <p:spPr>
          <a:xfrm>
            <a:off x="933450" y="774700"/>
            <a:ext cx="9283976" cy="3908762"/>
          </a:xfrm>
          <a:prstGeom prst="rect">
            <a:avLst/>
          </a:prstGeom>
          <a:noFill/>
        </p:spPr>
        <p:txBody>
          <a:bodyPr wrap="square" rtlCol="0">
            <a:spAutoFit/>
          </a:bodyPr>
          <a:lstStyle/>
          <a:p>
            <a:pPr marL="571500" indent="-571500">
              <a:buFont typeface="Wingdings" panose="05000000000000000000" pitchFamily="2" charset="2"/>
              <a:buChar char="v"/>
            </a:pPr>
            <a:r>
              <a:rPr lang="en-US" altLang="zh-TW" sz="3600" b="1" dirty="0" err="1"/>
              <a:t>PythonVariables</a:t>
            </a:r>
            <a:endParaRPr lang="en-US" altLang="zh-TW" sz="3600" b="1" dirty="0"/>
          </a:p>
          <a:p>
            <a:endParaRPr lang="en-US" altLang="zh-TW" sz="2800" b="1" u="sng" dirty="0"/>
          </a:p>
          <a:p>
            <a:r>
              <a:rPr lang="en-US" altLang="zh-TW" sz="2400" dirty="0">
                <a:solidFill>
                  <a:srgbClr val="FF0000"/>
                </a:solidFill>
              </a:rPr>
              <a:t>Variables are containers for storing data values</a:t>
            </a:r>
            <a:r>
              <a:rPr lang="en-US" altLang="zh-TW" i="1" dirty="0">
                <a:solidFill>
                  <a:schemeClr val="accent5">
                    <a:lumMod val="50000"/>
                  </a:schemeClr>
                </a:solidFill>
              </a:rPr>
              <a:t>.</a:t>
            </a:r>
          </a:p>
          <a:p>
            <a:endParaRPr lang="en-US" altLang="zh-TW" dirty="0"/>
          </a:p>
          <a:p>
            <a:endParaRPr lang="en-US" altLang="zh-TW" sz="2800" b="1" dirty="0"/>
          </a:p>
          <a:p>
            <a:pPr marL="457200" indent="-457200">
              <a:buFont typeface="Wingdings" panose="05000000000000000000" pitchFamily="2" charset="2"/>
              <a:buChar char="Ø"/>
            </a:pPr>
            <a:r>
              <a:rPr lang="en-US" altLang="zh-TW" sz="2800" b="1" dirty="0"/>
              <a:t>Creating Variables</a:t>
            </a:r>
          </a:p>
          <a:p>
            <a:endParaRPr lang="en-US" altLang="zh-TW" sz="2800" b="1" dirty="0"/>
          </a:p>
          <a:p>
            <a:pPr marL="285750" indent="-285750">
              <a:buFont typeface="Arial" panose="020B0604020202020204" pitchFamily="34" charset="0"/>
              <a:buChar char="•"/>
            </a:pPr>
            <a:r>
              <a:rPr lang="en-US" altLang="zh-TW" sz="2000" dirty="0">
                <a:solidFill>
                  <a:srgbClr val="FF0000"/>
                </a:solidFill>
              </a:rPr>
              <a:t>Python has no command for declaring a variable</a:t>
            </a:r>
            <a:r>
              <a:rPr lang="en-US" altLang="zh-TW" sz="2000" dirty="0">
                <a:solidFill>
                  <a:schemeClr val="accent5">
                    <a:lumMod val="50000"/>
                  </a:schemeClr>
                </a:solidFill>
              </a:rPr>
              <a:t>.</a:t>
            </a:r>
          </a:p>
          <a:p>
            <a:pPr marL="285750" indent="-285750">
              <a:buFont typeface="Arial" panose="020B0604020202020204" pitchFamily="34" charset="0"/>
              <a:buChar char="•"/>
            </a:pPr>
            <a:r>
              <a:rPr lang="en-US" altLang="zh-TW" sz="2000" dirty="0"/>
              <a:t>A variable is created the moment you first assign a value to it.</a:t>
            </a:r>
          </a:p>
          <a:p>
            <a:endParaRPr lang="zh-TW" altLang="en-US" dirty="0"/>
          </a:p>
        </p:txBody>
      </p:sp>
      <p:pic>
        <p:nvPicPr>
          <p:cNvPr id="6" name="圖片 5">
            <a:extLst>
              <a:ext uri="{FF2B5EF4-FFF2-40B4-BE49-F238E27FC236}">
                <a16:creationId xmlns:a16="http://schemas.microsoft.com/office/drawing/2014/main" id="{C4625E47-9CD3-4230-985D-C7B6F2BA593C}"/>
              </a:ext>
            </a:extLst>
          </p:cNvPr>
          <p:cNvPicPr>
            <a:picLocks noChangeAspect="1"/>
          </p:cNvPicPr>
          <p:nvPr/>
        </p:nvPicPr>
        <p:blipFill>
          <a:blip r:embed="rId2"/>
          <a:stretch>
            <a:fillRect/>
          </a:stretch>
        </p:blipFill>
        <p:spPr>
          <a:xfrm>
            <a:off x="1116426" y="4692456"/>
            <a:ext cx="8916644" cy="1390844"/>
          </a:xfrm>
          <a:prstGeom prst="rect">
            <a:avLst/>
          </a:prstGeom>
        </p:spPr>
      </p:pic>
    </p:spTree>
    <p:extLst>
      <p:ext uri="{BB962C8B-B14F-4D97-AF65-F5344CB8AC3E}">
        <p14:creationId xmlns:p14="http://schemas.microsoft.com/office/powerpoint/2010/main" val="13825179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3E9A91-B68D-4A4B-B06E-1862E5841458}"/>
              </a:ext>
            </a:extLst>
          </p:cNvPr>
          <p:cNvSpPr/>
          <p:nvPr/>
        </p:nvSpPr>
        <p:spPr>
          <a:xfrm>
            <a:off x="612370" y="412789"/>
            <a:ext cx="10967259" cy="6093976"/>
          </a:xfrm>
          <a:prstGeom prst="rect">
            <a:avLst/>
          </a:prstGeom>
        </p:spPr>
        <p:txBody>
          <a:bodyPr wrap="square">
            <a:spAutoFit/>
          </a:bodyPr>
          <a:lstStyle/>
          <a:p>
            <a:r>
              <a:rPr lang="en-US" sz="3600" b="1" dirty="0"/>
              <a:t>Python - List Comprehension</a:t>
            </a:r>
          </a:p>
          <a:p>
            <a:endParaRPr lang="en-US" sz="3200" b="1" dirty="0"/>
          </a:p>
          <a:p>
            <a:pPr marL="285750" indent="-285750">
              <a:buFont typeface="Wingdings" panose="05000000000000000000" pitchFamily="2" charset="2"/>
              <a:buChar char="Ø"/>
            </a:pPr>
            <a:r>
              <a:rPr lang="en-US" sz="3200" dirty="0"/>
              <a:t>List Comprehension</a:t>
            </a:r>
          </a:p>
          <a:p>
            <a:pPr marL="285750" indent="-285750">
              <a:buFont typeface="Wingdings" panose="05000000000000000000" pitchFamily="2" charset="2"/>
              <a:buChar char="Ø"/>
            </a:pPr>
            <a:endParaRPr lang="en-US" sz="3200" dirty="0"/>
          </a:p>
          <a:p>
            <a:r>
              <a:rPr lang="en-US" sz="2400" dirty="0"/>
              <a:t>List comprehension offers a shorter syntax when you want to create a new list based on the values of an existing list.</a:t>
            </a:r>
          </a:p>
          <a:p>
            <a:endParaRPr lang="en-US" sz="2400" dirty="0"/>
          </a:p>
          <a:p>
            <a:r>
              <a:rPr lang="en-US" sz="2400" dirty="0"/>
              <a:t>Example:</a:t>
            </a:r>
          </a:p>
          <a:p>
            <a:endParaRPr lang="en-US" sz="2400" dirty="0"/>
          </a:p>
          <a:p>
            <a:r>
              <a:rPr lang="en-US" sz="2400" dirty="0"/>
              <a:t>Based on a list of fruits, you want a new list, containing only the fruits with the letter "a" in the name.</a:t>
            </a:r>
          </a:p>
          <a:p>
            <a:endParaRPr lang="en-US" sz="2400" dirty="0"/>
          </a:p>
          <a:p>
            <a:r>
              <a:rPr lang="en-US" sz="2400" dirty="0"/>
              <a:t>Without list comprehension you will have to write a for statement with a conditional test inside:</a:t>
            </a:r>
          </a:p>
          <a:p>
            <a:endParaRPr lang="en-US" dirty="0"/>
          </a:p>
        </p:txBody>
      </p:sp>
    </p:spTree>
    <p:extLst>
      <p:ext uri="{BB962C8B-B14F-4D97-AF65-F5344CB8AC3E}">
        <p14:creationId xmlns:p14="http://schemas.microsoft.com/office/powerpoint/2010/main" val="22442178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2FBA1-EB87-47FB-9CFF-84979B142103}"/>
              </a:ext>
            </a:extLst>
          </p:cNvPr>
          <p:cNvPicPr>
            <a:picLocks noChangeAspect="1"/>
          </p:cNvPicPr>
          <p:nvPr/>
        </p:nvPicPr>
        <p:blipFill>
          <a:blip r:embed="rId2"/>
          <a:stretch>
            <a:fillRect/>
          </a:stretch>
        </p:blipFill>
        <p:spPr>
          <a:xfrm>
            <a:off x="2934301" y="1029300"/>
            <a:ext cx="8163098" cy="1905266"/>
          </a:xfrm>
          <a:prstGeom prst="rect">
            <a:avLst/>
          </a:prstGeom>
        </p:spPr>
      </p:pic>
      <p:sp>
        <p:nvSpPr>
          <p:cNvPr id="3" name="Rectangle 2">
            <a:extLst>
              <a:ext uri="{FF2B5EF4-FFF2-40B4-BE49-F238E27FC236}">
                <a16:creationId xmlns:a16="http://schemas.microsoft.com/office/drawing/2014/main" id="{59E08F87-7C80-4FCF-BE07-54F2F8F6F31E}"/>
              </a:ext>
            </a:extLst>
          </p:cNvPr>
          <p:cNvSpPr/>
          <p:nvPr/>
        </p:nvSpPr>
        <p:spPr>
          <a:xfrm>
            <a:off x="1094600" y="567635"/>
            <a:ext cx="1348446" cy="461665"/>
          </a:xfrm>
          <a:prstGeom prst="rect">
            <a:avLst/>
          </a:prstGeom>
        </p:spPr>
        <p:txBody>
          <a:bodyPr wrap="none">
            <a:spAutoFit/>
          </a:bodyPr>
          <a:lstStyle/>
          <a:p>
            <a:r>
              <a:rPr lang="en-PH" sz="2400" dirty="0"/>
              <a:t>Example</a:t>
            </a:r>
          </a:p>
        </p:txBody>
      </p:sp>
      <p:sp>
        <p:nvSpPr>
          <p:cNvPr id="4" name="Rectangle 3">
            <a:extLst>
              <a:ext uri="{FF2B5EF4-FFF2-40B4-BE49-F238E27FC236}">
                <a16:creationId xmlns:a16="http://schemas.microsoft.com/office/drawing/2014/main" id="{E85F65C7-5C59-4CDB-ACD4-1BEB52A100CA}"/>
              </a:ext>
            </a:extLst>
          </p:cNvPr>
          <p:cNvSpPr/>
          <p:nvPr/>
        </p:nvSpPr>
        <p:spPr>
          <a:xfrm>
            <a:off x="1034389" y="3264187"/>
            <a:ext cx="10387297" cy="400110"/>
          </a:xfrm>
          <a:prstGeom prst="rect">
            <a:avLst/>
          </a:prstGeom>
        </p:spPr>
        <p:txBody>
          <a:bodyPr wrap="square">
            <a:spAutoFit/>
          </a:bodyPr>
          <a:lstStyle/>
          <a:p>
            <a:r>
              <a:rPr lang="en-US" sz="2000" dirty="0"/>
              <a:t>With list comprehension you can do all that with only one line of code:</a:t>
            </a:r>
            <a:endParaRPr lang="en-PH" sz="2000" dirty="0"/>
          </a:p>
        </p:txBody>
      </p:sp>
      <p:pic>
        <p:nvPicPr>
          <p:cNvPr id="5" name="Picture 4">
            <a:extLst>
              <a:ext uri="{FF2B5EF4-FFF2-40B4-BE49-F238E27FC236}">
                <a16:creationId xmlns:a16="http://schemas.microsoft.com/office/drawing/2014/main" id="{523E33EB-47FC-407C-9814-1705168BF568}"/>
              </a:ext>
            </a:extLst>
          </p:cNvPr>
          <p:cNvPicPr>
            <a:picLocks noChangeAspect="1"/>
          </p:cNvPicPr>
          <p:nvPr/>
        </p:nvPicPr>
        <p:blipFill>
          <a:blip r:embed="rId3"/>
          <a:stretch>
            <a:fillRect/>
          </a:stretch>
        </p:blipFill>
        <p:spPr>
          <a:xfrm>
            <a:off x="2934301" y="4631666"/>
            <a:ext cx="8163099" cy="1564348"/>
          </a:xfrm>
          <a:prstGeom prst="rect">
            <a:avLst/>
          </a:prstGeom>
        </p:spPr>
      </p:pic>
      <p:sp>
        <p:nvSpPr>
          <p:cNvPr id="6" name="Rectangle 5">
            <a:extLst>
              <a:ext uri="{FF2B5EF4-FFF2-40B4-BE49-F238E27FC236}">
                <a16:creationId xmlns:a16="http://schemas.microsoft.com/office/drawing/2014/main" id="{ABD7764B-4F16-4400-BD73-FB89B1ACEDBF}"/>
              </a:ext>
            </a:extLst>
          </p:cNvPr>
          <p:cNvSpPr/>
          <p:nvPr/>
        </p:nvSpPr>
        <p:spPr>
          <a:xfrm>
            <a:off x="1094600" y="4170001"/>
            <a:ext cx="1348446" cy="461665"/>
          </a:xfrm>
          <a:prstGeom prst="rect">
            <a:avLst/>
          </a:prstGeom>
        </p:spPr>
        <p:txBody>
          <a:bodyPr wrap="none">
            <a:spAutoFit/>
          </a:bodyPr>
          <a:lstStyle/>
          <a:p>
            <a:r>
              <a:rPr lang="en-PH" sz="2400" dirty="0"/>
              <a:t>Example</a:t>
            </a:r>
            <a:endParaRPr lang="en-PH" dirty="0"/>
          </a:p>
        </p:txBody>
      </p:sp>
    </p:spTree>
    <p:extLst>
      <p:ext uri="{BB962C8B-B14F-4D97-AF65-F5344CB8AC3E}">
        <p14:creationId xmlns:p14="http://schemas.microsoft.com/office/powerpoint/2010/main" val="39606962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AB9373-D954-4E48-BA36-4DC5494EB96C}"/>
              </a:ext>
            </a:extLst>
          </p:cNvPr>
          <p:cNvSpPr/>
          <p:nvPr/>
        </p:nvSpPr>
        <p:spPr>
          <a:xfrm>
            <a:off x="790695" y="600887"/>
            <a:ext cx="2422458" cy="646331"/>
          </a:xfrm>
          <a:prstGeom prst="rect">
            <a:avLst/>
          </a:prstGeom>
        </p:spPr>
        <p:txBody>
          <a:bodyPr wrap="none">
            <a:spAutoFit/>
          </a:bodyPr>
          <a:lstStyle/>
          <a:p>
            <a:r>
              <a:rPr lang="en-PH" sz="3600" dirty="0"/>
              <a:t>The Syntax</a:t>
            </a:r>
          </a:p>
        </p:txBody>
      </p:sp>
      <p:pic>
        <p:nvPicPr>
          <p:cNvPr id="3" name="Picture 2">
            <a:extLst>
              <a:ext uri="{FF2B5EF4-FFF2-40B4-BE49-F238E27FC236}">
                <a16:creationId xmlns:a16="http://schemas.microsoft.com/office/drawing/2014/main" id="{C230DE5F-43FE-4202-8FE2-4029E3597B71}"/>
              </a:ext>
            </a:extLst>
          </p:cNvPr>
          <p:cNvPicPr>
            <a:picLocks noChangeAspect="1"/>
          </p:cNvPicPr>
          <p:nvPr/>
        </p:nvPicPr>
        <p:blipFill>
          <a:blip r:embed="rId2"/>
          <a:stretch>
            <a:fillRect/>
          </a:stretch>
        </p:blipFill>
        <p:spPr>
          <a:xfrm>
            <a:off x="1608503" y="1247218"/>
            <a:ext cx="8882160" cy="506930"/>
          </a:xfrm>
          <a:prstGeom prst="rect">
            <a:avLst/>
          </a:prstGeom>
        </p:spPr>
      </p:pic>
      <p:sp>
        <p:nvSpPr>
          <p:cNvPr id="4" name="Rectangle 3">
            <a:extLst>
              <a:ext uri="{FF2B5EF4-FFF2-40B4-BE49-F238E27FC236}">
                <a16:creationId xmlns:a16="http://schemas.microsoft.com/office/drawing/2014/main" id="{5C150F47-4B14-4700-9A03-B3A9B2C60A11}"/>
              </a:ext>
            </a:extLst>
          </p:cNvPr>
          <p:cNvSpPr/>
          <p:nvPr/>
        </p:nvSpPr>
        <p:spPr>
          <a:xfrm>
            <a:off x="790695" y="2091958"/>
            <a:ext cx="10610610" cy="2554545"/>
          </a:xfrm>
          <a:prstGeom prst="rect">
            <a:avLst/>
          </a:prstGeom>
        </p:spPr>
        <p:txBody>
          <a:bodyPr wrap="square">
            <a:spAutoFit/>
          </a:bodyPr>
          <a:lstStyle/>
          <a:p>
            <a:r>
              <a:rPr lang="en-US" sz="2400" dirty="0"/>
              <a:t>The return value is a new list, leaving the old list unchanged.</a:t>
            </a:r>
          </a:p>
          <a:p>
            <a:endParaRPr lang="en-US" sz="2400" dirty="0"/>
          </a:p>
          <a:p>
            <a:pPr marL="457200" indent="-457200">
              <a:buFont typeface="Wingdings" panose="05000000000000000000" pitchFamily="2" charset="2"/>
              <a:buChar char="Ø"/>
            </a:pPr>
            <a:r>
              <a:rPr lang="en-US" sz="3200" dirty="0"/>
              <a:t>Condition</a:t>
            </a:r>
          </a:p>
          <a:p>
            <a:r>
              <a:rPr lang="en-US" sz="2000" dirty="0"/>
              <a:t>The condition is like a filter that only accepts the items that valuate to True.</a:t>
            </a:r>
          </a:p>
          <a:p>
            <a:endParaRPr lang="en-US" sz="2000" dirty="0"/>
          </a:p>
          <a:p>
            <a:r>
              <a:rPr lang="en-US" sz="2000" dirty="0"/>
              <a:t>Example</a:t>
            </a:r>
          </a:p>
          <a:p>
            <a:r>
              <a:rPr lang="en-US" sz="2000" dirty="0"/>
              <a:t>Only accept items that are not “rose":</a:t>
            </a:r>
            <a:endParaRPr lang="en-PH" sz="2000" dirty="0"/>
          </a:p>
        </p:txBody>
      </p:sp>
      <p:pic>
        <p:nvPicPr>
          <p:cNvPr id="5" name="Picture 4">
            <a:extLst>
              <a:ext uri="{FF2B5EF4-FFF2-40B4-BE49-F238E27FC236}">
                <a16:creationId xmlns:a16="http://schemas.microsoft.com/office/drawing/2014/main" id="{829FCCE9-4F4D-440E-AFB4-5CA91DE293EC}"/>
              </a:ext>
            </a:extLst>
          </p:cNvPr>
          <p:cNvPicPr>
            <a:picLocks noChangeAspect="1"/>
          </p:cNvPicPr>
          <p:nvPr/>
        </p:nvPicPr>
        <p:blipFill>
          <a:blip r:embed="rId3"/>
          <a:stretch>
            <a:fillRect/>
          </a:stretch>
        </p:blipFill>
        <p:spPr>
          <a:xfrm>
            <a:off x="2506379" y="4823298"/>
            <a:ext cx="7086407" cy="1505160"/>
          </a:xfrm>
          <a:prstGeom prst="rect">
            <a:avLst/>
          </a:prstGeom>
        </p:spPr>
      </p:pic>
    </p:spTree>
    <p:extLst>
      <p:ext uri="{BB962C8B-B14F-4D97-AF65-F5344CB8AC3E}">
        <p14:creationId xmlns:p14="http://schemas.microsoft.com/office/powerpoint/2010/main" val="20073879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E0FCE4-F299-4306-B437-2CA3534A1E31}"/>
              </a:ext>
            </a:extLst>
          </p:cNvPr>
          <p:cNvSpPr/>
          <p:nvPr/>
        </p:nvSpPr>
        <p:spPr>
          <a:xfrm>
            <a:off x="786937" y="612292"/>
            <a:ext cx="10534997" cy="2677656"/>
          </a:xfrm>
          <a:prstGeom prst="rect">
            <a:avLst/>
          </a:prstGeom>
        </p:spPr>
        <p:txBody>
          <a:bodyPr wrap="square">
            <a:spAutoFit/>
          </a:bodyPr>
          <a:lstStyle/>
          <a:p>
            <a:r>
              <a:rPr lang="en-US" sz="2400" dirty="0"/>
              <a:t>The condition </a:t>
            </a:r>
            <a:r>
              <a:rPr lang="en-US" sz="2400" dirty="0">
                <a:solidFill>
                  <a:srgbClr val="FF0000"/>
                </a:solidFill>
              </a:rPr>
              <a:t>if x != "apple"  </a:t>
            </a:r>
            <a:r>
              <a:rPr lang="en-US" sz="2400" dirty="0"/>
              <a:t>will return True for all elements other than “rose", making the new list contain all fruits except “rose".</a:t>
            </a:r>
          </a:p>
          <a:p>
            <a:endParaRPr lang="en-US" sz="2400" dirty="0"/>
          </a:p>
          <a:p>
            <a:r>
              <a:rPr lang="en-US" sz="2400" dirty="0"/>
              <a:t>The condition is optional and can be omitted:</a:t>
            </a:r>
          </a:p>
          <a:p>
            <a:endParaRPr lang="en-US" sz="2400" dirty="0"/>
          </a:p>
          <a:p>
            <a:r>
              <a:rPr lang="en-US" sz="2400" dirty="0"/>
              <a:t>Example</a:t>
            </a:r>
          </a:p>
          <a:p>
            <a:r>
              <a:rPr lang="en-US" sz="2400" dirty="0"/>
              <a:t>With no </a:t>
            </a:r>
            <a:r>
              <a:rPr lang="en-US" sz="2400" dirty="0">
                <a:solidFill>
                  <a:srgbClr val="FF0000"/>
                </a:solidFill>
              </a:rPr>
              <a:t>if</a:t>
            </a:r>
            <a:r>
              <a:rPr lang="en-US" sz="2400" dirty="0"/>
              <a:t> statement:</a:t>
            </a:r>
            <a:endParaRPr lang="en-PH" dirty="0"/>
          </a:p>
        </p:txBody>
      </p:sp>
      <p:pic>
        <p:nvPicPr>
          <p:cNvPr id="3" name="Picture 2">
            <a:extLst>
              <a:ext uri="{FF2B5EF4-FFF2-40B4-BE49-F238E27FC236}">
                <a16:creationId xmlns:a16="http://schemas.microsoft.com/office/drawing/2014/main" id="{3ECB9274-47CC-4A19-8316-B8EEF694F22B}"/>
              </a:ext>
            </a:extLst>
          </p:cNvPr>
          <p:cNvPicPr>
            <a:picLocks noChangeAspect="1"/>
          </p:cNvPicPr>
          <p:nvPr/>
        </p:nvPicPr>
        <p:blipFill>
          <a:blip r:embed="rId2"/>
          <a:stretch>
            <a:fillRect/>
          </a:stretch>
        </p:blipFill>
        <p:spPr>
          <a:xfrm>
            <a:off x="2204019" y="3765640"/>
            <a:ext cx="7305741" cy="2480068"/>
          </a:xfrm>
          <a:prstGeom prst="rect">
            <a:avLst/>
          </a:prstGeom>
        </p:spPr>
      </p:pic>
    </p:spTree>
    <p:extLst>
      <p:ext uri="{BB962C8B-B14F-4D97-AF65-F5344CB8AC3E}">
        <p14:creationId xmlns:p14="http://schemas.microsoft.com/office/powerpoint/2010/main" val="2506879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416D46-6851-45D6-9414-02AD906FEB75}"/>
              </a:ext>
            </a:extLst>
          </p:cNvPr>
          <p:cNvSpPr/>
          <p:nvPr/>
        </p:nvSpPr>
        <p:spPr>
          <a:xfrm>
            <a:off x="720437" y="540157"/>
            <a:ext cx="5375563" cy="2862322"/>
          </a:xfrm>
          <a:prstGeom prst="rect">
            <a:avLst/>
          </a:prstGeom>
        </p:spPr>
        <p:txBody>
          <a:bodyPr wrap="square">
            <a:spAutoFit/>
          </a:bodyPr>
          <a:lstStyle/>
          <a:p>
            <a:pPr marL="457200" indent="-457200">
              <a:buFont typeface="Wingdings" panose="05000000000000000000" pitchFamily="2" charset="2"/>
              <a:buChar char="Ø"/>
            </a:pPr>
            <a:r>
              <a:rPr lang="en-US" sz="3200" dirty="0" err="1"/>
              <a:t>Iterable</a:t>
            </a:r>
            <a:endParaRPr lang="en-US" sz="3200" dirty="0"/>
          </a:p>
          <a:p>
            <a:pPr marL="457200" indent="-457200">
              <a:buFont typeface="Wingdings" panose="05000000000000000000" pitchFamily="2" charset="2"/>
              <a:buChar char="Ø"/>
            </a:pPr>
            <a:endParaRPr lang="en-US" sz="2800" dirty="0"/>
          </a:p>
          <a:p>
            <a:r>
              <a:rPr lang="en-US" sz="2000" dirty="0"/>
              <a:t>The </a:t>
            </a:r>
            <a:r>
              <a:rPr lang="en-US" sz="2000" dirty="0" err="1"/>
              <a:t>iterable</a:t>
            </a:r>
            <a:r>
              <a:rPr lang="en-US" sz="2000" dirty="0"/>
              <a:t> can be any </a:t>
            </a:r>
            <a:r>
              <a:rPr lang="en-US" sz="2000" dirty="0" err="1"/>
              <a:t>iterable</a:t>
            </a:r>
            <a:r>
              <a:rPr lang="en-US" sz="2000" dirty="0"/>
              <a:t> object, like a list, tuple, set etc.</a:t>
            </a:r>
          </a:p>
          <a:p>
            <a:endParaRPr lang="en-US" sz="2000" dirty="0"/>
          </a:p>
          <a:p>
            <a:r>
              <a:rPr lang="en-US" sz="2000" dirty="0"/>
              <a:t>Example</a:t>
            </a:r>
          </a:p>
          <a:p>
            <a:r>
              <a:rPr lang="en-US" sz="2000" dirty="0"/>
              <a:t>You can use the </a:t>
            </a:r>
            <a:r>
              <a:rPr lang="en-US" sz="2000" dirty="0">
                <a:solidFill>
                  <a:srgbClr val="FF0000"/>
                </a:solidFill>
              </a:rPr>
              <a:t>range() </a:t>
            </a:r>
            <a:r>
              <a:rPr lang="en-US" sz="2000" dirty="0"/>
              <a:t>function to create an </a:t>
            </a:r>
            <a:r>
              <a:rPr lang="en-US" sz="2000" dirty="0" err="1"/>
              <a:t>iterable</a:t>
            </a:r>
            <a:r>
              <a:rPr lang="en-US" sz="2000" dirty="0"/>
              <a:t>:</a:t>
            </a:r>
            <a:endParaRPr lang="en-PH" dirty="0"/>
          </a:p>
        </p:txBody>
      </p:sp>
      <p:pic>
        <p:nvPicPr>
          <p:cNvPr id="3" name="Picture 2">
            <a:extLst>
              <a:ext uri="{FF2B5EF4-FFF2-40B4-BE49-F238E27FC236}">
                <a16:creationId xmlns:a16="http://schemas.microsoft.com/office/drawing/2014/main" id="{7892F0BB-1FC0-4599-8D34-A3FE84C60D78}"/>
              </a:ext>
            </a:extLst>
          </p:cNvPr>
          <p:cNvPicPr>
            <a:picLocks noChangeAspect="1"/>
          </p:cNvPicPr>
          <p:nvPr/>
        </p:nvPicPr>
        <p:blipFill>
          <a:blip r:embed="rId2"/>
          <a:stretch>
            <a:fillRect/>
          </a:stretch>
        </p:blipFill>
        <p:spPr>
          <a:xfrm>
            <a:off x="5968539" y="2269850"/>
            <a:ext cx="4842873" cy="1159150"/>
          </a:xfrm>
          <a:prstGeom prst="rect">
            <a:avLst/>
          </a:prstGeom>
        </p:spPr>
      </p:pic>
      <p:sp>
        <p:nvSpPr>
          <p:cNvPr id="4" name="Rectangle 3">
            <a:extLst>
              <a:ext uri="{FF2B5EF4-FFF2-40B4-BE49-F238E27FC236}">
                <a16:creationId xmlns:a16="http://schemas.microsoft.com/office/drawing/2014/main" id="{218DB336-4760-4DC4-A5BA-7392F5841412}"/>
              </a:ext>
            </a:extLst>
          </p:cNvPr>
          <p:cNvSpPr/>
          <p:nvPr/>
        </p:nvSpPr>
        <p:spPr>
          <a:xfrm>
            <a:off x="720437" y="4075248"/>
            <a:ext cx="6096000" cy="1323439"/>
          </a:xfrm>
          <a:prstGeom prst="rect">
            <a:avLst/>
          </a:prstGeom>
        </p:spPr>
        <p:txBody>
          <a:bodyPr>
            <a:spAutoFit/>
          </a:bodyPr>
          <a:lstStyle/>
          <a:p>
            <a:r>
              <a:rPr lang="en-US" sz="2000" dirty="0"/>
              <a:t>Same example, but with a condition:</a:t>
            </a:r>
          </a:p>
          <a:p>
            <a:endParaRPr lang="en-US" sz="2000" dirty="0"/>
          </a:p>
          <a:p>
            <a:r>
              <a:rPr lang="en-US" sz="2000" dirty="0"/>
              <a:t>Example</a:t>
            </a:r>
          </a:p>
          <a:p>
            <a:r>
              <a:rPr lang="en-US" sz="2000" dirty="0"/>
              <a:t>Accept only numbers lower than 3:</a:t>
            </a:r>
            <a:endParaRPr lang="en-PH" sz="2000" dirty="0"/>
          </a:p>
        </p:txBody>
      </p:sp>
      <p:pic>
        <p:nvPicPr>
          <p:cNvPr id="5" name="Picture 4">
            <a:extLst>
              <a:ext uri="{FF2B5EF4-FFF2-40B4-BE49-F238E27FC236}">
                <a16:creationId xmlns:a16="http://schemas.microsoft.com/office/drawing/2014/main" id="{096A2C2A-9990-4364-A24A-425D877BCD44}"/>
              </a:ext>
            </a:extLst>
          </p:cNvPr>
          <p:cNvPicPr>
            <a:picLocks noChangeAspect="1"/>
          </p:cNvPicPr>
          <p:nvPr/>
        </p:nvPicPr>
        <p:blipFill>
          <a:blip r:embed="rId3"/>
          <a:stretch>
            <a:fillRect/>
          </a:stretch>
        </p:blipFill>
        <p:spPr>
          <a:xfrm>
            <a:off x="5148460" y="4771585"/>
            <a:ext cx="5791090" cy="1546258"/>
          </a:xfrm>
          <a:prstGeom prst="rect">
            <a:avLst/>
          </a:prstGeom>
        </p:spPr>
      </p:pic>
    </p:spTree>
    <p:extLst>
      <p:ext uri="{BB962C8B-B14F-4D97-AF65-F5344CB8AC3E}">
        <p14:creationId xmlns:p14="http://schemas.microsoft.com/office/powerpoint/2010/main" val="30978857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2733E-5CB4-43E5-8847-FDEDD6756EA0}"/>
              </a:ext>
            </a:extLst>
          </p:cNvPr>
          <p:cNvSpPr/>
          <p:nvPr/>
        </p:nvSpPr>
        <p:spPr>
          <a:xfrm>
            <a:off x="853439" y="584400"/>
            <a:ext cx="10568247" cy="1815882"/>
          </a:xfrm>
          <a:prstGeom prst="rect">
            <a:avLst/>
          </a:prstGeom>
        </p:spPr>
        <p:txBody>
          <a:bodyPr wrap="square">
            <a:spAutoFit/>
          </a:bodyPr>
          <a:lstStyle/>
          <a:p>
            <a:pPr marL="457200" indent="-457200">
              <a:buFont typeface="Wingdings" panose="05000000000000000000" pitchFamily="2" charset="2"/>
              <a:buChar char="Ø"/>
            </a:pPr>
            <a:r>
              <a:rPr lang="en-US" sz="3200" dirty="0"/>
              <a:t>Expression</a:t>
            </a:r>
          </a:p>
          <a:p>
            <a:pPr marL="457200" indent="-457200">
              <a:buFont typeface="Wingdings" panose="05000000000000000000" pitchFamily="2" charset="2"/>
              <a:buChar char="Ø"/>
            </a:pPr>
            <a:endParaRPr lang="en-US" sz="3200" dirty="0"/>
          </a:p>
          <a:p>
            <a:r>
              <a:rPr lang="en-US" sz="2400" dirty="0"/>
              <a:t>The expression is the current item in the iteration, but it is also the outcome, which you can manipulate before it ends up like a list item in the new list:</a:t>
            </a:r>
            <a:endParaRPr lang="en-PH" sz="2400" dirty="0"/>
          </a:p>
        </p:txBody>
      </p:sp>
      <p:pic>
        <p:nvPicPr>
          <p:cNvPr id="3" name="Picture 2">
            <a:extLst>
              <a:ext uri="{FF2B5EF4-FFF2-40B4-BE49-F238E27FC236}">
                <a16:creationId xmlns:a16="http://schemas.microsoft.com/office/drawing/2014/main" id="{711073E1-B77E-4DD4-BC8F-8996B19C78BE}"/>
              </a:ext>
            </a:extLst>
          </p:cNvPr>
          <p:cNvPicPr>
            <a:picLocks noChangeAspect="1"/>
          </p:cNvPicPr>
          <p:nvPr/>
        </p:nvPicPr>
        <p:blipFill>
          <a:blip r:embed="rId2"/>
          <a:stretch>
            <a:fillRect/>
          </a:stretch>
        </p:blipFill>
        <p:spPr>
          <a:xfrm>
            <a:off x="1758253" y="2763958"/>
            <a:ext cx="9181296" cy="2078502"/>
          </a:xfrm>
          <a:prstGeom prst="rect">
            <a:avLst/>
          </a:prstGeom>
        </p:spPr>
      </p:pic>
      <p:sp>
        <p:nvSpPr>
          <p:cNvPr id="4" name="Rectangle 3">
            <a:extLst>
              <a:ext uri="{FF2B5EF4-FFF2-40B4-BE49-F238E27FC236}">
                <a16:creationId xmlns:a16="http://schemas.microsoft.com/office/drawing/2014/main" id="{BAE14217-A97B-4B7A-B24D-9F7539F0FE49}"/>
              </a:ext>
            </a:extLst>
          </p:cNvPr>
          <p:cNvSpPr/>
          <p:nvPr/>
        </p:nvSpPr>
        <p:spPr>
          <a:xfrm>
            <a:off x="853439" y="5206136"/>
            <a:ext cx="8756074" cy="461665"/>
          </a:xfrm>
          <a:prstGeom prst="rect">
            <a:avLst/>
          </a:prstGeom>
        </p:spPr>
        <p:txBody>
          <a:bodyPr wrap="square">
            <a:spAutoFit/>
          </a:bodyPr>
          <a:lstStyle/>
          <a:p>
            <a:r>
              <a:rPr lang="en-US" sz="2400" dirty="0"/>
              <a:t>You can set the outcome to whatever you like:</a:t>
            </a:r>
            <a:endParaRPr lang="en-PH" sz="2400" dirty="0"/>
          </a:p>
        </p:txBody>
      </p:sp>
    </p:spTree>
    <p:extLst>
      <p:ext uri="{BB962C8B-B14F-4D97-AF65-F5344CB8AC3E}">
        <p14:creationId xmlns:p14="http://schemas.microsoft.com/office/powerpoint/2010/main" val="40601032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1E5ACF-3884-42F0-A6E8-7F7E72568B10}"/>
              </a:ext>
            </a:extLst>
          </p:cNvPr>
          <p:cNvPicPr>
            <a:picLocks noChangeAspect="1"/>
          </p:cNvPicPr>
          <p:nvPr/>
        </p:nvPicPr>
        <p:blipFill>
          <a:blip r:embed="rId2"/>
          <a:stretch>
            <a:fillRect/>
          </a:stretch>
        </p:blipFill>
        <p:spPr>
          <a:xfrm>
            <a:off x="2163751" y="582565"/>
            <a:ext cx="7864498" cy="1802549"/>
          </a:xfrm>
          <a:prstGeom prst="rect">
            <a:avLst/>
          </a:prstGeom>
        </p:spPr>
      </p:pic>
      <p:sp>
        <p:nvSpPr>
          <p:cNvPr id="3" name="Rectangle 2">
            <a:extLst>
              <a:ext uri="{FF2B5EF4-FFF2-40B4-BE49-F238E27FC236}">
                <a16:creationId xmlns:a16="http://schemas.microsoft.com/office/drawing/2014/main" id="{4A877261-9F2F-4E4B-87C9-CB3A1C4A6CC8}"/>
              </a:ext>
            </a:extLst>
          </p:cNvPr>
          <p:cNvSpPr/>
          <p:nvPr/>
        </p:nvSpPr>
        <p:spPr>
          <a:xfrm>
            <a:off x="3048000" y="2583891"/>
            <a:ext cx="6096000" cy="646331"/>
          </a:xfrm>
          <a:prstGeom prst="rect">
            <a:avLst/>
          </a:prstGeom>
        </p:spPr>
        <p:txBody>
          <a:bodyPr>
            <a:spAutoFit/>
          </a:bodyPr>
          <a:lstStyle/>
          <a:p>
            <a:r>
              <a:rPr lang="en-US" dirty="0"/>
              <a:t>The expression can also contain conditions, not like a filter, but as a way to manipulate the outcome:</a:t>
            </a:r>
            <a:endParaRPr lang="en-PH" dirty="0"/>
          </a:p>
        </p:txBody>
      </p:sp>
      <p:pic>
        <p:nvPicPr>
          <p:cNvPr id="4" name="Picture 3">
            <a:extLst>
              <a:ext uri="{FF2B5EF4-FFF2-40B4-BE49-F238E27FC236}">
                <a16:creationId xmlns:a16="http://schemas.microsoft.com/office/drawing/2014/main" id="{E6DF5B3C-A61D-48C5-9228-B130A00C9ACB}"/>
              </a:ext>
            </a:extLst>
          </p:cNvPr>
          <p:cNvPicPr>
            <a:picLocks noChangeAspect="1"/>
          </p:cNvPicPr>
          <p:nvPr/>
        </p:nvPicPr>
        <p:blipFill>
          <a:blip r:embed="rId3"/>
          <a:stretch>
            <a:fillRect/>
          </a:stretch>
        </p:blipFill>
        <p:spPr>
          <a:xfrm>
            <a:off x="2163752" y="3429000"/>
            <a:ext cx="7864498" cy="1458884"/>
          </a:xfrm>
          <a:prstGeom prst="rect">
            <a:avLst/>
          </a:prstGeom>
        </p:spPr>
      </p:pic>
      <p:sp>
        <p:nvSpPr>
          <p:cNvPr id="5" name="Rectangle 4">
            <a:extLst>
              <a:ext uri="{FF2B5EF4-FFF2-40B4-BE49-F238E27FC236}">
                <a16:creationId xmlns:a16="http://schemas.microsoft.com/office/drawing/2014/main" id="{B092625F-EFD5-4580-8E6D-F832482BC774}"/>
              </a:ext>
            </a:extLst>
          </p:cNvPr>
          <p:cNvSpPr/>
          <p:nvPr/>
        </p:nvSpPr>
        <p:spPr>
          <a:xfrm>
            <a:off x="3048000" y="5142530"/>
            <a:ext cx="6096000" cy="1200329"/>
          </a:xfrm>
          <a:prstGeom prst="rect">
            <a:avLst/>
          </a:prstGeom>
        </p:spPr>
        <p:txBody>
          <a:bodyPr>
            <a:spAutoFit/>
          </a:bodyPr>
          <a:lstStyle/>
          <a:p>
            <a:r>
              <a:rPr lang="en-US" dirty="0"/>
              <a:t>The expression in the example above says:</a:t>
            </a:r>
          </a:p>
          <a:p>
            <a:endParaRPr lang="en-US" dirty="0"/>
          </a:p>
          <a:p>
            <a:r>
              <a:rPr lang="en-US" dirty="0"/>
              <a:t>"Return the item if it is not banana, if it is banana return orange".</a:t>
            </a:r>
            <a:endParaRPr lang="en-PH" dirty="0"/>
          </a:p>
        </p:txBody>
      </p:sp>
    </p:spTree>
    <p:extLst>
      <p:ext uri="{BB962C8B-B14F-4D97-AF65-F5344CB8AC3E}">
        <p14:creationId xmlns:p14="http://schemas.microsoft.com/office/powerpoint/2010/main" val="21924910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A5D014-6BA7-487C-9237-8503ECF131FF}"/>
              </a:ext>
            </a:extLst>
          </p:cNvPr>
          <p:cNvSpPr/>
          <p:nvPr/>
        </p:nvSpPr>
        <p:spPr>
          <a:xfrm>
            <a:off x="854441" y="800392"/>
            <a:ext cx="3990323" cy="646331"/>
          </a:xfrm>
          <a:prstGeom prst="rect">
            <a:avLst/>
          </a:prstGeom>
        </p:spPr>
        <p:txBody>
          <a:bodyPr wrap="none">
            <a:spAutoFit/>
          </a:bodyPr>
          <a:lstStyle/>
          <a:p>
            <a:r>
              <a:rPr lang="en-PH" sz="3600" b="1" dirty="0"/>
              <a:t>Python - Sort Lists</a:t>
            </a:r>
          </a:p>
        </p:txBody>
      </p:sp>
      <p:sp>
        <p:nvSpPr>
          <p:cNvPr id="3" name="Rectangle 2">
            <a:extLst>
              <a:ext uri="{FF2B5EF4-FFF2-40B4-BE49-F238E27FC236}">
                <a16:creationId xmlns:a16="http://schemas.microsoft.com/office/drawing/2014/main" id="{AA9B3A46-1EF1-4839-82FD-E5A73B1341C4}"/>
              </a:ext>
            </a:extLst>
          </p:cNvPr>
          <p:cNvSpPr/>
          <p:nvPr/>
        </p:nvSpPr>
        <p:spPr>
          <a:xfrm>
            <a:off x="854441" y="1736229"/>
            <a:ext cx="10218112" cy="1692771"/>
          </a:xfrm>
          <a:prstGeom prst="rect">
            <a:avLst/>
          </a:prstGeom>
        </p:spPr>
        <p:txBody>
          <a:bodyPr wrap="square">
            <a:spAutoFit/>
          </a:bodyPr>
          <a:lstStyle/>
          <a:p>
            <a:pPr marL="285750" indent="-285750">
              <a:buFont typeface="Wingdings" panose="05000000000000000000" pitchFamily="2" charset="2"/>
              <a:buChar char="Ø"/>
            </a:pPr>
            <a:r>
              <a:rPr lang="en-US" sz="3200" dirty="0"/>
              <a:t>Sort List Alphanumerically</a:t>
            </a:r>
          </a:p>
          <a:p>
            <a:pPr marL="285750" indent="-285750">
              <a:buFont typeface="Wingdings" panose="05000000000000000000" pitchFamily="2" charset="2"/>
              <a:buChar char="Ø"/>
            </a:pPr>
            <a:endParaRPr lang="en-US" sz="3200" dirty="0"/>
          </a:p>
          <a:p>
            <a:r>
              <a:rPr lang="en-US" sz="2000" dirty="0"/>
              <a:t>List objects have a sort() method that will sort the list alphanumerically, ascending, by default:</a:t>
            </a:r>
            <a:endParaRPr lang="en-PH" sz="2000" dirty="0"/>
          </a:p>
        </p:txBody>
      </p:sp>
      <p:pic>
        <p:nvPicPr>
          <p:cNvPr id="4" name="Picture 3">
            <a:extLst>
              <a:ext uri="{FF2B5EF4-FFF2-40B4-BE49-F238E27FC236}">
                <a16:creationId xmlns:a16="http://schemas.microsoft.com/office/drawing/2014/main" id="{90150656-22B8-4C52-A8FD-F3D9FD345D73}"/>
              </a:ext>
            </a:extLst>
          </p:cNvPr>
          <p:cNvPicPr>
            <a:picLocks noChangeAspect="1"/>
          </p:cNvPicPr>
          <p:nvPr/>
        </p:nvPicPr>
        <p:blipFill>
          <a:blip r:embed="rId2"/>
          <a:stretch>
            <a:fillRect/>
          </a:stretch>
        </p:blipFill>
        <p:spPr>
          <a:xfrm>
            <a:off x="854441" y="3512949"/>
            <a:ext cx="5877745" cy="1743318"/>
          </a:xfrm>
          <a:prstGeom prst="rect">
            <a:avLst/>
          </a:prstGeom>
        </p:spPr>
      </p:pic>
      <p:pic>
        <p:nvPicPr>
          <p:cNvPr id="5" name="Picture 4">
            <a:extLst>
              <a:ext uri="{FF2B5EF4-FFF2-40B4-BE49-F238E27FC236}">
                <a16:creationId xmlns:a16="http://schemas.microsoft.com/office/drawing/2014/main" id="{EDD08DA2-F3D0-4E7A-817C-CFA6C3D7CF54}"/>
              </a:ext>
            </a:extLst>
          </p:cNvPr>
          <p:cNvPicPr>
            <a:picLocks noChangeAspect="1"/>
          </p:cNvPicPr>
          <p:nvPr/>
        </p:nvPicPr>
        <p:blipFill>
          <a:blip r:embed="rId3"/>
          <a:stretch>
            <a:fillRect/>
          </a:stretch>
        </p:blipFill>
        <p:spPr>
          <a:xfrm>
            <a:off x="5630923" y="4813638"/>
            <a:ext cx="5839640" cy="1752845"/>
          </a:xfrm>
          <a:prstGeom prst="rect">
            <a:avLst/>
          </a:prstGeom>
        </p:spPr>
      </p:pic>
    </p:spTree>
    <p:extLst>
      <p:ext uri="{BB962C8B-B14F-4D97-AF65-F5344CB8AC3E}">
        <p14:creationId xmlns:p14="http://schemas.microsoft.com/office/powerpoint/2010/main" val="2989996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1DBD4B-8D33-4418-ADEC-CB0F004A7BC5}"/>
              </a:ext>
            </a:extLst>
          </p:cNvPr>
          <p:cNvSpPr/>
          <p:nvPr/>
        </p:nvSpPr>
        <p:spPr>
          <a:xfrm>
            <a:off x="786939" y="806026"/>
            <a:ext cx="10468494" cy="1446550"/>
          </a:xfrm>
          <a:prstGeom prst="rect">
            <a:avLst/>
          </a:prstGeom>
        </p:spPr>
        <p:txBody>
          <a:bodyPr wrap="square">
            <a:spAutoFit/>
          </a:bodyPr>
          <a:lstStyle/>
          <a:p>
            <a:pPr marL="342900" indent="-342900">
              <a:buFont typeface="Wingdings" panose="05000000000000000000" pitchFamily="2" charset="2"/>
              <a:buChar char="Ø"/>
            </a:pPr>
            <a:r>
              <a:rPr lang="en-US" sz="3200" dirty="0"/>
              <a:t>Sort Descending</a:t>
            </a:r>
          </a:p>
          <a:p>
            <a:pPr marL="342900" indent="-342900">
              <a:buFont typeface="Wingdings" panose="05000000000000000000" pitchFamily="2" charset="2"/>
              <a:buChar char="Ø"/>
            </a:pPr>
            <a:endParaRPr lang="en-US" sz="3200" dirty="0"/>
          </a:p>
          <a:p>
            <a:r>
              <a:rPr lang="en-US" sz="2400" dirty="0"/>
              <a:t>To sort descending, use the keyword argument </a:t>
            </a:r>
            <a:r>
              <a:rPr lang="en-US" sz="2400" dirty="0">
                <a:solidFill>
                  <a:srgbClr val="FF0000"/>
                </a:solidFill>
              </a:rPr>
              <a:t>reverse = True:</a:t>
            </a:r>
            <a:endParaRPr lang="en-PH" sz="2400" dirty="0">
              <a:solidFill>
                <a:srgbClr val="FF0000"/>
              </a:solidFill>
            </a:endParaRPr>
          </a:p>
        </p:txBody>
      </p:sp>
      <p:pic>
        <p:nvPicPr>
          <p:cNvPr id="3" name="Picture 2">
            <a:extLst>
              <a:ext uri="{FF2B5EF4-FFF2-40B4-BE49-F238E27FC236}">
                <a16:creationId xmlns:a16="http://schemas.microsoft.com/office/drawing/2014/main" id="{ADA8B349-C69B-4EE7-A9FF-596B8C82DD78}"/>
              </a:ext>
            </a:extLst>
          </p:cNvPr>
          <p:cNvPicPr>
            <a:picLocks noChangeAspect="1"/>
          </p:cNvPicPr>
          <p:nvPr/>
        </p:nvPicPr>
        <p:blipFill>
          <a:blip r:embed="rId2"/>
          <a:stretch>
            <a:fillRect/>
          </a:stretch>
        </p:blipFill>
        <p:spPr>
          <a:xfrm>
            <a:off x="786939" y="2884344"/>
            <a:ext cx="7144187" cy="2086668"/>
          </a:xfrm>
          <a:prstGeom prst="rect">
            <a:avLst/>
          </a:prstGeom>
        </p:spPr>
      </p:pic>
      <p:pic>
        <p:nvPicPr>
          <p:cNvPr id="5" name="Picture 4">
            <a:extLst>
              <a:ext uri="{FF2B5EF4-FFF2-40B4-BE49-F238E27FC236}">
                <a16:creationId xmlns:a16="http://schemas.microsoft.com/office/drawing/2014/main" id="{7B26A5B6-FADD-4C6F-AB3F-422958DAB69B}"/>
              </a:ext>
            </a:extLst>
          </p:cNvPr>
          <p:cNvPicPr>
            <a:picLocks noChangeAspect="1"/>
          </p:cNvPicPr>
          <p:nvPr/>
        </p:nvPicPr>
        <p:blipFill>
          <a:blip r:embed="rId3"/>
          <a:stretch>
            <a:fillRect/>
          </a:stretch>
        </p:blipFill>
        <p:spPr>
          <a:xfrm>
            <a:off x="4952890" y="4605425"/>
            <a:ext cx="6768056" cy="1938533"/>
          </a:xfrm>
          <a:prstGeom prst="rect">
            <a:avLst/>
          </a:prstGeom>
        </p:spPr>
      </p:pic>
    </p:spTree>
    <p:extLst>
      <p:ext uri="{BB962C8B-B14F-4D97-AF65-F5344CB8AC3E}">
        <p14:creationId xmlns:p14="http://schemas.microsoft.com/office/powerpoint/2010/main" val="42236251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866E5A-2BA4-49F6-A541-28845E0AA9F4}"/>
              </a:ext>
            </a:extLst>
          </p:cNvPr>
          <p:cNvSpPr/>
          <p:nvPr/>
        </p:nvSpPr>
        <p:spPr>
          <a:xfrm>
            <a:off x="1352203" y="673161"/>
            <a:ext cx="9288088" cy="3046988"/>
          </a:xfrm>
          <a:prstGeom prst="rect">
            <a:avLst/>
          </a:prstGeom>
        </p:spPr>
        <p:txBody>
          <a:bodyPr wrap="square">
            <a:spAutoFit/>
          </a:bodyPr>
          <a:lstStyle/>
          <a:p>
            <a:pPr marL="285750" indent="-285750">
              <a:buFont typeface="Wingdings" panose="05000000000000000000" pitchFamily="2" charset="2"/>
              <a:buChar char="Ø"/>
            </a:pPr>
            <a:r>
              <a:rPr lang="en-US" sz="3600" dirty="0"/>
              <a:t>Customize Sort Function</a:t>
            </a:r>
          </a:p>
          <a:p>
            <a:pPr marL="285750" indent="-285750">
              <a:buFont typeface="Wingdings" panose="05000000000000000000" pitchFamily="2" charset="2"/>
              <a:buChar char="Ø"/>
            </a:pPr>
            <a:endParaRPr lang="en-US" sz="3600" dirty="0"/>
          </a:p>
          <a:p>
            <a:r>
              <a:rPr lang="en-US" sz="2400" dirty="0"/>
              <a:t>You can also customize your own function by using the keyword argument </a:t>
            </a:r>
            <a:r>
              <a:rPr lang="en-US" sz="2400" dirty="0">
                <a:solidFill>
                  <a:srgbClr val="FF0000"/>
                </a:solidFill>
              </a:rPr>
              <a:t>key = function.</a:t>
            </a:r>
          </a:p>
          <a:p>
            <a:endParaRPr lang="en-US" sz="2400" dirty="0"/>
          </a:p>
          <a:p>
            <a:r>
              <a:rPr lang="en-US" sz="2400" dirty="0"/>
              <a:t>The function will return a number that will be used to sort the list (the lowest number first):</a:t>
            </a:r>
            <a:endParaRPr lang="en-PH" sz="2400" dirty="0"/>
          </a:p>
        </p:txBody>
      </p:sp>
      <p:pic>
        <p:nvPicPr>
          <p:cNvPr id="3" name="Picture 2">
            <a:extLst>
              <a:ext uri="{FF2B5EF4-FFF2-40B4-BE49-F238E27FC236}">
                <a16:creationId xmlns:a16="http://schemas.microsoft.com/office/drawing/2014/main" id="{91F9E628-D080-4430-B09F-093A74FE7BE1}"/>
              </a:ext>
            </a:extLst>
          </p:cNvPr>
          <p:cNvPicPr>
            <a:picLocks noChangeAspect="1"/>
          </p:cNvPicPr>
          <p:nvPr/>
        </p:nvPicPr>
        <p:blipFill>
          <a:blip r:embed="rId2"/>
          <a:stretch>
            <a:fillRect/>
          </a:stretch>
        </p:blipFill>
        <p:spPr>
          <a:xfrm>
            <a:off x="1701460" y="3908046"/>
            <a:ext cx="8972082" cy="2276793"/>
          </a:xfrm>
          <a:prstGeom prst="rect">
            <a:avLst/>
          </a:prstGeom>
        </p:spPr>
      </p:pic>
    </p:spTree>
    <p:extLst>
      <p:ext uri="{BB962C8B-B14F-4D97-AF65-F5344CB8AC3E}">
        <p14:creationId xmlns:p14="http://schemas.microsoft.com/office/powerpoint/2010/main" val="397096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760</TotalTime>
  <Words>9462</Words>
  <Application>Microsoft Office PowerPoint</Application>
  <PresentationFormat>寬螢幕</PresentationFormat>
  <Paragraphs>1372</Paragraphs>
  <Slides>202</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202</vt:i4>
      </vt:variant>
    </vt:vector>
  </HeadingPairs>
  <TitlesOfParts>
    <vt:vector size="213" baseType="lpstr">
      <vt:lpstr>微軟正黑體</vt:lpstr>
      <vt:lpstr>Algerian</vt:lpstr>
      <vt:lpstr>Arial</vt:lpstr>
      <vt:lpstr>Calisto MT</vt:lpstr>
      <vt:lpstr>Consolas</vt:lpstr>
      <vt:lpstr>Segoe UI</vt:lpstr>
      <vt:lpstr>Trebuchet MS</vt:lpstr>
      <vt:lpstr>Verdana</vt:lpstr>
      <vt:lpstr>Wingdings</vt:lpstr>
      <vt:lpstr>Wingdings 2</vt:lpstr>
      <vt:lpstr>Slate</vt:lpstr>
      <vt:lpstr>My journal to python </vt:lpstr>
      <vt:lpstr>Agenda: learning python</vt:lpstr>
      <vt:lpstr>What is Python? </vt:lpstr>
      <vt:lpstr>PowerPoint 簡報</vt:lpstr>
      <vt:lpstr>Why Python?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My journal to python VER.2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owner</cp:lastModifiedBy>
  <cp:revision>68</cp:revision>
  <dcterms:created xsi:type="dcterms:W3CDTF">2022-11-23T00:31:50Z</dcterms:created>
  <dcterms:modified xsi:type="dcterms:W3CDTF">2023-01-04T01:10:10Z</dcterms:modified>
</cp:coreProperties>
</file>