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6" r:id="rId6"/>
    <p:sldId id="260" r:id="rId7"/>
    <p:sldId id="261" r:id="rId8"/>
    <p:sldId id="262"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10/15/2022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10/15/2022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10/15/2022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10/15/2022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17BE-A02D-44EE-8619-69EC156D7487}"/>
              </a:ext>
            </a:extLst>
          </p:cNvPr>
          <p:cNvSpPr>
            <a:spLocks noGrp="1"/>
          </p:cNvSpPr>
          <p:nvPr>
            <p:ph type="ctrTitle"/>
          </p:nvPr>
        </p:nvSpPr>
        <p:spPr>
          <a:solidFill>
            <a:schemeClr val="bg2">
              <a:lumMod val="50000"/>
            </a:schemeClr>
          </a:solidFill>
        </p:spPr>
        <p:txBody>
          <a:bodyPr>
            <a:normAutofit/>
          </a:bodyPr>
          <a:lstStyle/>
          <a:p>
            <a:r>
              <a:rPr lang="en-US" sz="5400" dirty="0">
                <a:solidFill>
                  <a:schemeClr val="tx1">
                    <a:lumMod val="85000"/>
                  </a:schemeClr>
                </a:solidFill>
                <a:latin typeface="Algerian" panose="04020705040A02060702" pitchFamily="82" charset="0"/>
              </a:rPr>
              <a:t>Learning python</a:t>
            </a:r>
            <a:endParaRPr lang="en-PH" sz="5400" dirty="0">
              <a:solidFill>
                <a:schemeClr val="tx1">
                  <a:lumMod val="8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AF287A16-4FE2-424F-98F4-9BEFAAAA93B5}"/>
              </a:ext>
            </a:extLst>
          </p:cNvPr>
          <p:cNvSpPr>
            <a:spLocks noGrp="1"/>
          </p:cNvSpPr>
          <p:nvPr>
            <p:ph type="subTitle" idx="1"/>
          </p:nvPr>
        </p:nvSpPr>
        <p:spPr/>
        <p:txBody>
          <a:bodyPr>
            <a:normAutofit fontScale="92500" lnSpcReduction="10000"/>
          </a:bodyPr>
          <a:lstStyle/>
          <a:p>
            <a:r>
              <a:rPr lang="en-US" sz="2400" dirty="0">
                <a:latin typeface="Algerian" panose="04020705040A02060702" pitchFamily="82" charset="0"/>
              </a:rPr>
              <a:t>20220928</a:t>
            </a:r>
          </a:p>
          <a:p>
            <a:endParaRPr lang="en-US" sz="2400" dirty="0">
              <a:latin typeface="Algerian" panose="04020705040A02060702" pitchFamily="82" charset="0"/>
            </a:endParaRPr>
          </a:p>
          <a:p>
            <a:r>
              <a:rPr lang="ja-JP" altLang="en-US" sz="1800" dirty="0">
                <a:latin typeface="Algerian" panose="04020705040A02060702" pitchFamily="82" charset="0"/>
              </a:rPr>
              <a:t>艾芮絲</a:t>
            </a:r>
            <a:r>
              <a:rPr lang="en-US" altLang="ja-JP" sz="1800" dirty="0">
                <a:latin typeface="Algerian" panose="04020705040A02060702" pitchFamily="82" charset="0"/>
              </a:rPr>
              <a:t> </a:t>
            </a:r>
            <a:r>
              <a:rPr lang="en-PH" sz="1800" dirty="0">
                <a:latin typeface="Algerian" panose="04020705040A02060702" pitchFamily="82" charset="0"/>
              </a:rPr>
              <a:t>IRISH DEYTO - 4110E214</a:t>
            </a:r>
          </a:p>
        </p:txBody>
      </p:sp>
    </p:spTree>
    <p:extLst>
      <p:ext uri="{BB962C8B-B14F-4D97-AF65-F5344CB8AC3E}">
        <p14:creationId xmlns:p14="http://schemas.microsoft.com/office/powerpoint/2010/main" val="211706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D67FB-74F1-496C-94F8-2735AA05A420}"/>
              </a:ext>
            </a:extLst>
          </p:cNvPr>
          <p:cNvSpPr>
            <a:spLocks noGrp="1"/>
          </p:cNvSpPr>
          <p:nvPr>
            <p:ph type="title"/>
          </p:nvPr>
        </p:nvSpPr>
        <p:spPr>
          <a:xfrm>
            <a:off x="0" y="964692"/>
            <a:ext cx="12192000" cy="1188720"/>
          </a:xfrm>
          <a:solidFill>
            <a:schemeClr val="tx2">
              <a:lumMod val="50000"/>
            </a:schemeClr>
          </a:solidFill>
        </p:spPr>
        <p:txBody>
          <a:bodyPr>
            <a:normAutofit/>
          </a:bodyPr>
          <a:lstStyle/>
          <a:p>
            <a:r>
              <a:rPr lang="en-US" sz="3600" dirty="0">
                <a:solidFill>
                  <a:schemeClr val="bg1">
                    <a:lumMod val="75000"/>
                  </a:schemeClr>
                </a:solidFill>
                <a:latin typeface="Algerian" panose="04020705040A02060702" pitchFamily="82" charset="0"/>
              </a:rPr>
              <a:t>What is python?</a:t>
            </a:r>
            <a:endParaRPr lang="en-PH" sz="3600" dirty="0">
              <a:solidFill>
                <a:schemeClr val="bg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CCAF92F-82D7-46BF-8623-7A6251D02818}"/>
              </a:ext>
            </a:extLst>
          </p:cNvPr>
          <p:cNvSpPr>
            <a:spLocks noGrp="1"/>
          </p:cNvSpPr>
          <p:nvPr>
            <p:ph idx="1"/>
          </p:nvPr>
        </p:nvSpPr>
        <p:spPr>
          <a:xfrm>
            <a:off x="1509485" y="2638044"/>
            <a:ext cx="9216571" cy="3255264"/>
          </a:xfrm>
        </p:spPr>
        <p:txBody>
          <a:bodyPr>
            <a:normAutofit/>
          </a:bodyPr>
          <a:lstStyle/>
          <a:p>
            <a:r>
              <a:rPr lang="en-US" sz="2000" b="1" dirty="0">
                <a:solidFill>
                  <a:schemeClr val="bg1">
                    <a:lumMod val="85000"/>
                  </a:schemeClr>
                </a:solidFill>
              </a:rPr>
              <a:t>Python </a:t>
            </a:r>
            <a:r>
              <a:rPr lang="en-US" sz="2000" dirty="0">
                <a:solidFill>
                  <a:schemeClr val="bg1">
                    <a:lumMod val="85000"/>
                  </a:schemeClr>
                </a:solidFill>
              </a:rPr>
              <a:t>is a very popular general-purpose interpreted, interactive, object-oriented, and high-level programming language. It was created by Guido van Rossum, and released in 1991.</a:t>
            </a:r>
          </a:p>
          <a:p>
            <a:r>
              <a:rPr lang="en-US" sz="2000" b="1" dirty="0">
                <a:solidFill>
                  <a:schemeClr val="bg1">
                    <a:lumMod val="85000"/>
                  </a:schemeClr>
                </a:solidFill>
              </a:rPr>
              <a:t>Python</a:t>
            </a:r>
            <a:r>
              <a:rPr lang="en-US" sz="2000" dirty="0">
                <a:solidFill>
                  <a:schemeClr val="bg1">
                    <a:lumMod val="85000"/>
                  </a:schemeClr>
                </a:solidFill>
              </a:rPr>
              <a:t> is a computer programming language often used to build websites and software, automate tasks, and conduct data analysis. Since it is a general-purpose language, it can be used to create a variety of different programs and isn't specialized for any specific problems.</a:t>
            </a:r>
          </a:p>
          <a:p>
            <a:r>
              <a:rPr lang="en-US" sz="2000" b="1" dirty="0">
                <a:solidFill>
                  <a:schemeClr val="bg1">
                    <a:lumMod val="85000"/>
                  </a:schemeClr>
                </a:solidFill>
              </a:rPr>
              <a:t>Python</a:t>
            </a:r>
            <a:r>
              <a:rPr lang="en-US" sz="2000" dirty="0">
                <a:solidFill>
                  <a:schemeClr val="bg1">
                    <a:lumMod val="85000"/>
                  </a:schemeClr>
                </a:solidFill>
              </a:rPr>
              <a:t> supports multiple programming paradigms, including Procedural, Object Oriented and Functional programming language</a:t>
            </a:r>
            <a:r>
              <a:rPr lang="en-US" sz="2000" dirty="0">
                <a:solidFill>
                  <a:schemeClr val="bg2">
                    <a:lumMod val="90000"/>
                  </a:schemeClr>
                </a:solidFill>
              </a:rPr>
              <a:t>.</a:t>
            </a:r>
            <a:endParaRPr lang="en-PH" sz="2000" dirty="0">
              <a:solidFill>
                <a:schemeClr val="bg2">
                  <a:lumMod val="90000"/>
                </a:schemeClr>
              </a:solidFill>
            </a:endParaRPr>
          </a:p>
        </p:txBody>
      </p:sp>
    </p:spTree>
    <p:extLst>
      <p:ext uri="{BB962C8B-B14F-4D97-AF65-F5344CB8AC3E}">
        <p14:creationId xmlns:p14="http://schemas.microsoft.com/office/powerpoint/2010/main" val="278220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6F1457-D601-4D2A-A6DD-C0BAE32C206D}"/>
              </a:ext>
            </a:extLst>
          </p:cNvPr>
          <p:cNvSpPr>
            <a:spLocks noGrp="1"/>
          </p:cNvSpPr>
          <p:nvPr>
            <p:ph idx="1"/>
          </p:nvPr>
        </p:nvSpPr>
        <p:spPr>
          <a:xfrm>
            <a:off x="2077865" y="989681"/>
            <a:ext cx="7729728" cy="4878637"/>
          </a:xfrm>
        </p:spPr>
        <p:txBody>
          <a:bodyPr>
            <a:normAutofit fontScale="92500" lnSpcReduction="20000"/>
          </a:bodyPr>
          <a:lstStyle/>
          <a:p>
            <a:pPr marL="0" indent="0" algn="ctr">
              <a:buNone/>
            </a:pPr>
            <a:r>
              <a:rPr lang="en-US" b="1" i="1" dirty="0">
                <a:solidFill>
                  <a:schemeClr val="bg1">
                    <a:lumMod val="85000"/>
                  </a:schemeClr>
                </a:solidFill>
              </a:rPr>
              <a:t>Python</a:t>
            </a:r>
            <a:r>
              <a:rPr lang="en-US" i="1" dirty="0">
                <a:solidFill>
                  <a:schemeClr val="bg1">
                    <a:lumMod val="85000"/>
                  </a:schemeClr>
                </a:solidFill>
              </a:rPr>
              <a:t> works on different platforms (Windows, Mac, Linux, Raspberry Pi, </a:t>
            </a:r>
            <a:r>
              <a:rPr lang="en-US" i="1" dirty="0" err="1">
                <a:solidFill>
                  <a:schemeClr val="bg1">
                    <a:lumMod val="85000"/>
                  </a:schemeClr>
                </a:solidFill>
              </a:rPr>
              <a:t>etc</a:t>
            </a:r>
            <a:r>
              <a:rPr lang="en-US" i="1" dirty="0">
                <a:solidFill>
                  <a:schemeClr val="bg1">
                    <a:lumMod val="85000"/>
                  </a:schemeClr>
                </a:solidFill>
              </a:rPr>
              <a:t>).</a:t>
            </a:r>
          </a:p>
          <a:p>
            <a:pPr algn="ctr"/>
            <a:endParaRPr lang="en-US" i="1" dirty="0">
              <a:solidFill>
                <a:schemeClr val="bg1">
                  <a:lumMod val="85000"/>
                </a:schemeClr>
              </a:solidFill>
            </a:endParaRPr>
          </a:p>
          <a:p>
            <a:pPr marL="0" indent="0">
              <a:buNone/>
            </a:pPr>
            <a:r>
              <a:rPr lang="en-US" sz="1900" b="1" u="sng" dirty="0">
                <a:solidFill>
                  <a:schemeClr val="bg1">
                    <a:lumMod val="85000"/>
                  </a:schemeClr>
                </a:solidFill>
              </a:rPr>
              <a:t>It is used for:</a:t>
            </a:r>
          </a:p>
          <a:p>
            <a:pPr marL="0" indent="0">
              <a:buNone/>
            </a:pPr>
            <a:r>
              <a:rPr lang="en-US" dirty="0">
                <a:solidFill>
                  <a:schemeClr val="bg1">
                    <a:lumMod val="85000"/>
                  </a:schemeClr>
                </a:solidFill>
              </a:rPr>
              <a:t>       web development (server-side),</a:t>
            </a:r>
          </a:p>
          <a:p>
            <a:pPr marL="0" indent="0">
              <a:buNone/>
            </a:pPr>
            <a:r>
              <a:rPr lang="en-US" dirty="0">
                <a:solidFill>
                  <a:schemeClr val="bg1">
                    <a:lumMod val="85000"/>
                  </a:schemeClr>
                </a:solidFill>
              </a:rPr>
              <a:t>       software development,</a:t>
            </a:r>
          </a:p>
          <a:p>
            <a:pPr marL="0" indent="0">
              <a:buNone/>
            </a:pPr>
            <a:r>
              <a:rPr lang="en-US" dirty="0">
                <a:solidFill>
                  <a:schemeClr val="bg1">
                    <a:lumMod val="85000"/>
                  </a:schemeClr>
                </a:solidFill>
              </a:rPr>
              <a:t>       mathematics,</a:t>
            </a:r>
          </a:p>
          <a:p>
            <a:pPr marL="0" indent="0">
              <a:buNone/>
            </a:pPr>
            <a:r>
              <a:rPr lang="en-US" dirty="0">
                <a:solidFill>
                  <a:schemeClr val="bg1">
                    <a:lumMod val="85000"/>
                  </a:schemeClr>
                </a:solidFill>
              </a:rPr>
              <a:t>       system scripting.</a:t>
            </a:r>
          </a:p>
          <a:p>
            <a:pPr marL="0" indent="0">
              <a:buNone/>
            </a:pPr>
            <a:endParaRPr lang="en-US" dirty="0">
              <a:solidFill>
                <a:schemeClr val="bg1">
                  <a:lumMod val="85000"/>
                </a:schemeClr>
              </a:solidFill>
            </a:endParaRPr>
          </a:p>
          <a:p>
            <a:pPr marL="0" indent="0">
              <a:buNone/>
            </a:pPr>
            <a:r>
              <a:rPr lang="en-US" sz="1900" b="1" u="sng" dirty="0">
                <a:solidFill>
                  <a:schemeClr val="bg1">
                    <a:lumMod val="85000"/>
                  </a:schemeClr>
                </a:solidFill>
              </a:rPr>
              <a:t>What can Python do?</a:t>
            </a:r>
          </a:p>
          <a:p>
            <a:r>
              <a:rPr lang="en-US" dirty="0">
                <a:solidFill>
                  <a:schemeClr val="bg1">
                    <a:lumMod val="85000"/>
                  </a:schemeClr>
                </a:solidFill>
              </a:rPr>
              <a:t>Python can be used on a server to create web applications.</a:t>
            </a:r>
          </a:p>
          <a:p>
            <a:r>
              <a:rPr lang="en-US" dirty="0">
                <a:solidFill>
                  <a:schemeClr val="bg1">
                    <a:lumMod val="85000"/>
                  </a:schemeClr>
                </a:solidFill>
              </a:rPr>
              <a:t>Python can be used alongside software to create workflows.</a:t>
            </a:r>
          </a:p>
          <a:p>
            <a:r>
              <a:rPr lang="en-US" dirty="0">
                <a:solidFill>
                  <a:schemeClr val="bg1">
                    <a:lumMod val="85000"/>
                  </a:schemeClr>
                </a:solidFill>
              </a:rPr>
              <a:t>Python can connect to database systems. It can also read and modify files.</a:t>
            </a:r>
          </a:p>
          <a:p>
            <a:r>
              <a:rPr lang="en-US" dirty="0">
                <a:solidFill>
                  <a:schemeClr val="bg1">
                    <a:lumMod val="85000"/>
                  </a:schemeClr>
                </a:solidFill>
              </a:rPr>
              <a:t>Python can be used to handle big data and perform complex mathematics.</a:t>
            </a:r>
          </a:p>
          <a:p>
            <a:r>
              <a:rPr lang="en-US" dirty="0">
                <a:solidFill>
                  <a:schemeClr val="bg1">
                    <a:lumMod val="85000"/>
                  </a:schemeClr>
                </a:solidFill>
              </a:rPr>
              <a:t>Python can be used for rapid prototyping, or for production-ready software      development.</a:t>
            </a:r>
            <a:endParaRPr lang="en-PH" dirty="0">
              <a:solidFill>
                <a:schemeClr val="bg1">
                  <a:lumMod val="85000"/>
                </a:schemeClr>
              </a:solidFill>
            </a:endParaRPr>
          </a:p>
        </p:txBody>
      </p:sp>
    </p:spTree>
    <p:extLst>
      <p:ext uri="{BB962C8B-B14F-4D97-AF65-F5344CB8AC3E}">
        <p14:creationId xmlns:p14="http://schemas.microsoft.com/office/powerpoint/2010/main" val="3373510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814A-3535-496E-ACD4-FDD47D8B3E79}"/>
              </a:ext>
            </a:extLst>
          </p:cNvPr>
          <p:cNvSpPr>
            <a:spLocks noGrp="1"/>
          </p:cNvSpPr>
          <p:nvPr>
            <p:ph type="title"/>
          </p:nvPr>
        </p:nvSpPr>
        <p:spPr>
          <a:xfrm>
            <a:off x="0" y="964692"/>
            <a:ext cx="12192000" cy="1188720"/>
          </a:xfrm>
          <a:solidFill>
            <a:schemeClr val="tx2">
              <a:lumMod val="50000"/>
            </a:schemeClr>
          </a:solidFill>
        </p:spPr>
        <p:txBody>
          <a:bodyPr>
            <a:normAutofit/>
          </a:bodyPr>
          <a:lstStyle/>
          <a:p>
            <a:r>
              <a:rPr lang="en-PH" sz="3600" dirty="0">
                <a:solidFill>
                  <a:schemeClr val="bg1">
                    <a:lumMod val="85000"/>
                  </a:schemeClr>
                </a:solidFill>
                <a:latin typeface="Algerian" panose="04020705040A02060702" pitchFamily="82" charset="0"/>
              </a:rPr>
              <a:t>Python Jobs</a:t>
            </a:r>
          </a:p>
        </p:txBody>
      </p:sp>
      <p:sp>
        <p:nvSpPr>
          <p:cNvPr id="3" name="Content Placeholder 2">
            <a:extLst>
              <a:ext uri="{FF2B5EF4-FFF2-40B4-BE49-F238E27FC236}">
                <a16:creationId xmlns:a16="http://schemas.microsoft.com/office/drawing/2014/main" id="{E59F85DD-3953-41E2-A85C-772DEAA8081C}"/>
              </a:ext>
            </a:extLst>
          </p:cNvPr>
          <p:cNvSpPr>
            <a:spLocks noGrp="1"/>
          </p:cNvSpPr>
          <p:nvPr>
            <p:ph idx="1"/>
          </p:nvPr>
        </p:nvSpPr>
        <p:spPr>
          <a:xfrm>
            <a:off x="2231136" y="2638045"/>
            <a:ext cx="7729728" cy="3385384"/>
          </a:xfrm>
        </p:spPr>
        <p:txBody>
          <a:bodyPr>
            <a:normAutofit fontScale="92500" lnSpcReduction="10000"/>
          </a:bodyPr>
          <a:lstStyle/>
          <a:p>
            <a:r>
              <a:rPr lang="en-US" sz="2400" dirty="0">
                <a:solidFill>
                  <a:schemeClr val="bg1">
                    <a:lumMod val="85000"/>
                  </a:schemeClr>
                </a:solidFill>
              </a:rPr>
              <a:t>Python is very high in demand and all the major companies are looking for great Python Programmers to develop websites, software components, and applications or to work with Data Science, AI, and ML technologies.</a:t>
            </a:r>
          </a:p>
          <a:p>
            <a:pPr marL="0" indent="0">
              <a:buNone/>
            </a:pPr>
            <a:endParaRPr lang="en-PH" dirty="0"/>
          </a:p>
          <a:p>
            <a:pPr lvl="8">
              <a:buFont typeface="Wingdings" panose="05000000000000000000" pitchFamily="2" charset="2"/>
              <a:buChar char="Ø"/>
            </a:pPr>
            <a:r>
              <a:rPr lang="en-PH" sz="2000" b="1" i="1" dirty="0">
                <a:solidFill>
                  <a:schemeClr val="bg1">
                    <a:lumMod val="85000"/>
                  </a:schemeClr>
                </a:solidFill>
              </a:rPr>
              <a:t>PYTHON DEVELOPER</a:t>
            </a:r>
          </a:p>
          <a:p>
            <a:pPr lvl="8">
              <a:buFont typeface="Wingdings" panose="05000000000000000000" pitchFamily="2" charset="2"/>
              <a:buChar char="Ø"/>
            </a:pPr>
            <a:r>
              <a:rPr lang="en-PH" sz="2000" b="1" i="1" dirty="0">
                <a:solidFill>
                  <a:schemeClr val="bg1">
                    <a:lumMod val="85000"/>
                  </a:schemeClr>
                </a:solidFill>
              </a:rPr>
              <a:t>SOFTWARE ENGINEER</a:t>
            </a:r>
          </a:p>
          <a:p>
            <a:pPr lvl="8">
              <a:buFont typeface="Wingdings" panose="05000000000000000000" pitchFamily="2" charset="2"/>
              <a:buChar char="Ø"/>
            </a:pPr>
            <a:r>
              <a:rPr lang="en-PH" sz="2000" b="1" i="1" dirty="0">
                <a:solidFill>
                  <a:schemeClr val="bg1">
                    <a:lumMod val="85000"/>
                  </a:schemeClr>
                </a:solidFill>
              </a:rPr>
              <a:t>PYTHON PROGRAMMER</a:t>
            </a:r>
          </a:p>
          <a:p>
            <a:pPr lvl="8">
              <a:buFont typeface="Wingdings" panose="05000000000000000000" pitchFamily="2" charset="2"/>
              <a:buChar char="Ø"/>
            </a:pPr>
            <a:r>
              <a:rPr lang="en-PH" sz="2000" b="1" i="1" dirty="0">
                <a:solidFill>
                  <a:schemeClr val="bg1">
                    <a:lumMod val="85000"/>
                  </a:schemeClr>
                </a:solidFill>
              </a:rPr>
              <a:t>PYTHON PROGRAMMER</a:t>
            </a:r>
          </a:p>
        </p:txBody>
      </p:sp>
    </p:spTree>
    <p:extLst>
      <p:ext uri="{BB962C8B-B14F-4D97-AF65-F5344CB8AC3E}">
        <p14:creationId xmlns:p14="http://schemas.microsoft.com/office/powerpoint/2010/main" val="135961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5037-53B8-41CD-85E4-FCC57FC9CCF2}"/>
              </a:ext>
            </a:extLst>
          </p:cNvPr>
          <p:cNvSpPr>
            <a:spLocks noGrp="1"/>
          </p:cNvSpPr>
          <p:nvPr>
            <p:ph type="title"/>
          </p:nvPr>
        </p:nvSpPr>
        <p:spPr>
          <a:xfrm>
            <a:off x="0" y="964692"/>
            <a:ext cx="12192000" cy="1188720"/>
          </a:xfrm>
          <a:solidFill>
            <a:schemeClr val="tx2">
              <a:lumMod val="50000"/>
            </a:schemeClr>
          </a:solidFill>
        </p:spPr>
        <p:txBody>
          <a:bodyPr/>
          <a:lstStyle/>
          <a:p>
            <a:r>
              <a:rPr lang="en-PH" dirty="0">
                <a:solidFill>
                  <a:schemeClr val="bg1">
                    <a:lumMod val="85000"/>
                  </a:schemeClr>
                </a:solidFill>
                <a:latin typeface="Algerian" panose="04020705040A02060702" pitchFamily="82" charset="0"/>
              </a:rPr>
              <a:t>Why learn python?</a:t>
            </a:r>
          </a:p>
        </p:txBody>
      </p:sp>
      <p:sp>
        <p:nvSpPr>
          <p:cNvPr id="3" name="Content Placeholder 2">
            <a:extLst>
              <a:ext uri="{FF2B5EF4-FFF2-40B4-BE49-F238E27FC236}">
                <a16:creationId xmlns:a16="http://schemas.microsoft.com/office/drawing/2014/main" id="{AC5AC881-8740-4D6A-B64E-19C998658205}"/>
              </a:ext>
            </a:extLst>
          </p:cNvPr>
          <p:cNvSpPr>
            <a:spLocks noGrp="1"/>
          </p:cNvSpPr>
          <p:nvPr>
            <p:ph idx="1"/>
          </p:nvPr>
        </p:nvSpPr>
        <p:spPr>
          <a:xfrm>
            <a:off x="1291770" y="2638044"/>
            <a:ext cx="9593943" cy="3255264"/>
          </a:xfrm>
        </p:spPr>
        <p:txBody>
          <a:bodyPr>
            <a:normAutofit fontScale="92500" lnSpcReduction="20000"/>
          </a:bodyPr>
          <a:lstStyle/>
          <a:p>
            <a:pPr marL="0" indent="0">
              <a:buNone/>
            </a:pPr>
            <a:r>
              <a:rPr lang="en-US" sz="2200" dirty="0">
                <a:solidFill>
                  <a:schemeClr val="bg1">
                    <a:lumMod val="85000"/>
                  </a:schemeClr>
                </a:solidFill>
              </a:rPr>
              <a:t>Python is an immensely popular and one of the most highly-demanded programming languages in the world. </a:t>
            </a:r>
            <a:r>
              <a:rPr lang="en-US" sz="2200" b="1" dirty="0">
                <a:solidFill>
                  <a:schemeClr val="bg1">
                    <a:lumMod val="85000"/>
                  </a:schemeClr>
                </a:solidFill>
              </a:rPr>
              <a:t>Why?</a:t>
            </a:r>
            <a:r>
              <a:rPr lang="en-US" sz="2200" dirty="0">
                <a:solidFill>
                  <a:schemeClr val="bg1">
                    <a:lumMod val="85000"/>
                  </a:schemeClr>
                </a:solidFill>
              </a:rPr>
              <a:t> </a:t>
            </a:r>
          </a:p>
          <a:p>
            <a:pPr marL="0" indent="0">
              <a:buNone/>
            </a:pPr>
            <a:endParaRPr lang="en-US" sz="2200" dirty="0">
              <a:solidFill>
                <a:schemeClr val="bg1">
                  <a:lumMod val="85000"/>
                </a:schemeClr>
              </a:solidFill>
            </a:endParaRPr>
          </a:p>
          <a:p>
            <a:pPr marL="0" indent="0">
              <a:buNone/>
            </a:pPr>
            <a:r>
              <a:rPr lang="en-US" sz="2200" dirty="0">
                <a:solidFill>
                  <a:schemeClr val="bg1">
                    <a:lumMod val="85000"/>
                  </a:schemeClr>
                </a:solidFill>
              </a:rPr>
              <a:t>Simply because of its universal appeal. Whether it is Data Science or Big Data, or be it for coding and app development, Python finds applications everywhere. That’s how versatile it is. The language has become so popular in recent times that aspirants are flocking to learn the language and acquire Python programming skills.</a:t>
            </a:r>
          </a:p>
          <a:p>
            <a:pPr marL="0" indent="0">
              <a:buNone/>
            </a:pPr>
            <a:endParaRPr lang="en-US" sz="2200" dirty="0">
              <a:solidFill>
                <a:schemeClr val="bg1">
                  <a:lumMod val="85000"/>
                </a:schemeClr>
              </a:solidFill>
            </a:endParaRPr>
          </a:p>
          <a:p>
            <a:pPr marL="0" indent="0">
              <a:buNone/>
            </a:pPr>
            <a:r>
              <a:rPr lang="en-US" sz="2200" dirty="0">
                <a:solidFill>
                  <a:schemeClr val="bg1">
                    <a:lumMod val="85000"/>
                  </a:schemeClr>
                </a:solidFill>
              </a:rPr>
              <a:t>Python is a good choice for rapid development of web applications. With many frameworks like Django, Pyramid, and Flask, Python allows you to build web apps with great speed.</a:t>
            </a:r>
          </a:p>
          <a:p>
            <a:pPr marL="0" indent="0">
              <a:buNone/>
            </a:pPr>
            <a:endParaRPr lang="en-US" sz="2200" dirty="0">
              <a:solidFill>
                <a:schemeClr val="bg1">
                  <a:lumMod val="85000"/>
                </a:schemeClr>
              </a:solidFill>
            </a:endParaRPr>
          </a:p>
          <a:p>
            <a:pPr marL="0" indent="0">
              <a:buNone/>
            </a:pPr>
            <a:endParaRPr lang="en-PH" sz="2000" dirty="0">
              <a:solidFill>
                <a:schemeClr val="bg1">
                  <a:lumMod val="85000"/>
                </a:schemeClr>
              </a:solidFill>
            </a:endParaRPr>
          </a:p>
        </p:txBody>
      </p:sp>
    </p:spTree>
    <p:extLst>
      <p:ext uri="{BB962C8B-B14F-4D97-AF65-F5344CB8AC3E}">
        <p14:creationId xmlns:p14="http://schemas.microsoft.com/office/powerpoint/2010/main" val="163221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2808-E782-4B81-98DF-BBCF2190315A}"/>
              </a:ext>
            </a:extLst>
          </p:cNvPr>
          <p:cNvSpPr>
            <a:spLocks noGrp="1"/>
          </p:cNvSpPr>
          <p:nvPr>
            <p:ph type="title"/>
          </p:nvPr>
        </p:nvSpPr>
        <p:spPr>
          <a:xfrm>
            <a:off x="0" y="964692"/>
            <a:ext cx="12192000" cy="1188720"/>
          </a:xfrm>
          <a:solidFill>
            <a:schemeClr val="tx2">
              <a:lumMod val="50000"/>
            </a:schemeClr>
          </a:solidFill>
        </p:spPr>
        <p:txBody>
          <a:bodyPr>
            <a:normAutofit/>
          </a:bodyPr>
          <a:lstStyle/>
          <a:p>
            <a:r>
              <a:rPr lang="en-PH" sz="3600" dirty="0">
                <a:solidFill>
                  <a:schemeClr val="bg1">
                    <a:lumMod val="75000"/>
                  </a:schemeClr>
                </a:solidFill>
                <a:latin typeface="Algerian" panose="04020705040A02060702" pitchFamily="82" charset="0"/>
              </a:rPr>
              <a:t>Interpreter 1</a:t>
            </a:r>
          </a:p>
        </p:txBody>
      </p:sp>
      <p:pic>
        <p:nvPicPr>
          <p:cNvPr id="6" name="Picture 5">
            <a:extLst>
              <a:ext uri="{FF2B5EF4-FFF2-40B4-BE49-F238E27FC236}">
                <a16:creationId xmlns:a16="http://schemas.microsoft.com/office/drawing/2014/main" id="{DDEA2D6D-A6B3-4EA6-A966-E5E5CD089F12}"/>
              </a:ext>
            </a:extLst>
          </p:cNvPr>
          <p:cNvPicPr>
            <a:picLocks noChangeAspect="1"/>
          </p:cNvPicPr>
          <p:nvPr/>
        </p:nvPicPr>
        <p:blipFill>
          <a:blip r:embed="rId2"/>
          <a:stretch>
            <a:fillRect/>
          </a:stretch>
        </p:blipFill>
        <p:spPr>
          <a:xfrm>
            <a:off x="772932" y="3169189"/>
            <a:ext cx="10952074" cy="2447840"/>
          </a:xfrm>
          <a:prstGeom prst="rect">
            <a:avLst/>
          </a:prstGeom>
        </p:spPr>
      </p:pic>
    </p:spTree>
    <p:extLst>
      <p:ext uri="{BB962C8B-B14F-4D97-AF65-F5344CB8AC3E}">
        <p14:creationId xmlns:p14="http://schemas.microsoft.com/office/powerpoint/2010/main" val="3648499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FDD6-6013-41BA-BD8A-91677B6850EB}"/>
              </a:ext>
            </a:extLst>
          </p:cNvPr>
          <p:cNvSpPr>
            <a:spLocks noGrp="1"/>
          </p:cNvSpPr>
          <p:nvPr>
            <p:ph type="title"/>
          </p:nvPr>
        </p:nvSpPr>
        <p:spPr>
          <a:xfrm>
            <a:off x="-1" y="776007"/>
            <a:ext cx="12192000" cy="1188720"/>
          </a:xfrm>
          <a:solidFill>
            <a:schemeClr val="tx2">
              <a:lumMod val="50000"/>
            </a:schemeClr>
          </a:solidFill>
        </p:spPr>
        <p:txBody>
          <a:bodyPr>
            <a:normAutofit/>
          </a:bodyPr>
          <a:lstStyle/>
          <a:p>
            <a:r>
              <a:rPr lang="en-PH" sz="3200" dirty="0">
                <a:solidFill>
                  <a:schemeClr val="tx1">
                    <a:lumMod val="50000"/>
                    <a:lumOff val="50000"/>
                  </a:schemeClr>
                </a:solidFill>
                <a:latin typeface="Algerian" panose="04020705040A02060702" pitchFamily="82" charset="0"/>
              </a:rPr>
              <a:t>Interpreter 2</a:t>
            </a:r>
          </a:p>
        </p:txBody>
      </p:sp>
      <p:pic>
        <p:nvPicPr>
          <p:cNvPr id="6" name="Content Placeholder 5">
            <a:extLst>
              <a:ext uri="{FF2B5EF4-FFF2-40B4-BE49-F238E27FC236}">
                <a16:creationId xmlns:a16="http://schemas.microsoft.com/office/drawing/2014/main" id="{F21D5995-CECA-49A3-A88E-2969BFDD436C}"/>
              </a:ext>
            </a:extLst>
          </p:cNvPr>
          <p:cNvPicPr>
            <a:picLocks noGrp="1" noChangeAspect="1"/>
          </p:cNvPicPr>
          <p:nvPr>
            <p:ph idx="1"/>
          </p:nvPr>
        </p:nvPicPr>
        <p:blipFill>
          <a:blip r:embed="rId2"/>
          <a:stretch>
            <a:fillRect/>
          </a:stretch>
        </p:blipFill>
        <p:spPr>
          <a:xfrm>
            <a:off x="2479465" y="2442950"/>
            <a:ext cx="7233069" cy="1972100"/>
          </a:xfrm>
          <a:prstGeom prst="rect">
            <a:avLst/>
          </a:prstGeom>
        </p:spPr>
      </p:pic>
      <p:pic>
        <p:nvPicPr>
          <p:cNvPr id="7" name="Picture 6">
            <a:extLst>
              <a:ext uri="{FF2B5EF4-FFF2-40B4-BE49-F238E27FC236}">
                <a16:creationId xmlns:a16="http://schemas.microsoft.com/office/drawing/2014/main" id="{C82BCAFF-B59A-4A58-BCDC-4FA5C5CD23AC}"/>
              </a:ext>
            </a:extLst>
          </p:cNvPr>
          <p:cNvPicPr>
            <a:picLocks noChangeAspect="1"/>
          </p:cNvPicPr>
          <p:nvPr/>
        </p:nvPicPr>
        <p:blipFill>
          <a:blip r:embed="rId3"/>
          <a:stretch>
            <a:fillRect/>
          </a:stretch>
        </p:blipFill>
        <p:spPr>
          <a:xfrm>
            <a:off x="2479466" y="4704588"/>
            <a:ext cx="7233068" cy="1762457"/>
          </a:xfrm>
          <a:prstGeom prst="rect">
            <a:avLst/>
          </a:prstGeom>
        </p:spPr>
      </p:pic>
    </p:spTree>
    <p:extLst>
      <p:ext uri="{BB962C8B-B14F-4D97-AF65-F5344CB8AC3E}">
        <p14:creationId xmlns:p14="http://schemas.microsoft.com/office/powerpoint/2010/main" val="56085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0DE7CCF-4A56-4D7B-B8A8-8B85E627293E}"/>
              </a:ext>
            </a:extLst>
          </p:cNvPr>
          <p:cNvPicPr>
            <a:picLocks noGrp="1" noChangeAspect="1"/>
          </p:cNvPicPr>
          <p:nvPr>
            <p:ph idx="1"/>
          </p:nvPr>
        </p:nvPicPr>
        <p:blipFill>
          <a:blip r:embed="rId2"/>
          <a:stretch>
            <a:fillRect/>
          </a:stretch>
        </p:blipFill>
        <p:spPr>
          <a:xfrm>
            <a:off x="5413829" y="1001486"/>
            <a:ext cx="6110514" cy="5210882"/>
          </a:xfrm>
          <a:prstGeom prst="rect">
            <a:avLst/>
          </a:prstGeom>
        </p:spPr>
      </p:pic>
      <p:sp>
        <p:nvSpPr>
          <p:cNvPr id="5" name="Rectangle 4">
            <a:extLst>
              <a:ext uri="{FF2B5EF4-FFF2-40B4-BE49-F238E27FC236}">
                <a16:creationId xmlns:a16="http://schemas.microsoft.com/office/drawing/2014/main" id="{CE1BABAB-C74B-48AA-91B7-9B9A549C19B7}"/>
              </a:ext>
            </a:extLst>
          </p:cNvPr>
          <p:cNvSpPr/>
          <p:nvPr/>
        </p:nvSpPr>
        <p:spPr>
          <a:xfrm>
            <a:off x="6960499" y="384022"/>
            <a:ext cx="3071675" cy="584775"/>
          </a:xfrm>
          <a:prstGeom prst="rect">
            <a:avLst/>
          </a:prstGeom>
        </p:spPr>
        <p:txBody>
          <a:bodyPr wrap="none">
            <a:spAutoFit/>
          </a:bodyPr>
          <a:lstStyle/>
          <a:p>
            <a:r>
              <a:rPr lang="en-PH" sz="3200" cap="all" spc="200" dirty="0">
                <a:solidFill>
                  <a:schemeClr val="tx1">
                    <a:lumMod val="85000"/>
                    <a:lumOff val="15000"/>
                  </a:schemeClr>
                </a:solidFill>
                <a:latin typeface="Algerian" panose="04020705040A02060702" pitchFamily="82" charset="0"/>
                <a:ea typeface="+mj-ea"/>
                <a:cs typeface="+mj-cs"/>
              </a:rPr>
              <a:t>Python code</a:t>
            </a:r>
            <a:endParaRPr lang="en-PH" sz="2000" dirty="0">
              <a:solidFill>
                <a:schemeClr val="tx1">
                  <a:lumMod val="85000"/>
                  <a:lumOff val="15000"/>
                </a:schemeClr>
              </a:solidFill>
              <a:latin typeface="Algerian" panose="04020705040A02060702" pitchFamily="82" charset="0"/>
            </a:endParaRPr>
          </a:p>
        </p:txBody>
      </p:sp>
      <p:pic>
        <p:nvPicPr>
          <p:cNvPr id="7" name="Picture 6">
            <a:extLst>
              <a:ext uri="{FF2B5EF4-FFF2-40B4-BE49-F238E27FC236}">
                <a16:creationId xmlns:a16="http://schemas.microsoft.com/office/drawing/2014/main" id="{624BB499-5A47-4416-804A-EF92B44B2135}"/>
              </a:ext>
            </a:extLst>
          </p:cNvPr>
          <p:cNvPicPr>
            <a:picLocks noChangeAspect="1"/>
          </p:cNvPicPr>
          <p:nvPr/>
        </p:nvPicPr>
        <p:blipFill>
          <a:blip r:embed="rId3"/>
          <a:stretch>
            <a:fillRect/>
          </a:stretch>
        </p:blipFill>
        <p:spPr>
          <a:xfrm>
            <a:off x="-1" y="2573131"/>
            <a:ext cx="5413829" cy="1711737"/>
          </a:xfrm>
          <a:prstGeom prst="rect">
            <a:avLst/>
          </a:prstGeom>
        </p:spPr>
      </p:pic>
      <p:pic>
        <p:nvPicPr>
          <p:cNvPr id="9" name="Picture 8">
            <a:extLst>
              <a:ext uri="{FF2B5EF4-FFF2-40B4-BE49-F238E27FC236}">
                <a16:creationId xmlns:a16="http://schemas.microsoft.com/office/drawing/2014/main" id="{3F5D557F-5597-428C-ABAC-1D1E83FFB9FC}"/>
              </a:ext>
            </a:extLst>
          </p:cNvPr>
          <p:cNvPicPr>
            <a:picLocks noChangeAspect="1"/>
          </p:cNvPicPr>
          <p:nvPr/>
        </p:nvPicPr>
        <p:blipFill rotWithShape="1">
          <a:blip r:embed="rId4"/>
          <a:srcRect l="87667"/>
          <a:stretch/>
        </p:blipFill>
        <p:spPr>
          <a:xfrm>
            <a:off x="11524343" y="2571744"/>
            <a:ext cx="667657" cy="1713124"/>
          </a:xfrm>
          <a:prstGeom prst="rect">
            <a:avLst/>
          </a:prstGeom>
        </p:spPr>
      </p:pic>
    </p:spTree>
    <p:extLst>
      <p:ext uri="{BB962C8B-B14F-4D97-AF65-F5344CB8AC3E}">
        <p14:creationId xmlns:p14="http://schemas.microsoft.com/office/powerpoint/2010/main" val="4174521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5037-53B8-41CD-85E4-FCC57FC9CCF2}"/>
              </a:ext>
            </a:extLst>
          </p:cNvPr>
          <p:cNvSpPr>
            <a:spLocks noGrp="1"/>
          </p:cNvSpPr>
          <p:nvPr>
            <p:ph type="title"/>
          </p:nvPr>
        </p:nvSpPr>
        <p:spPr>
          <a:xfrm>
            <a:off x="2231136" y="2677378"/>
            <a:ext cx="7729728" cy="1188720"/>
          </a:xfrm>
          <a:solidFill>
            <a:schemeClr val="tx2">
              <a:lumMod val="50000"/>
            </a:schemeClr>
          </a:solidFill>
        </p:spPr>
        <p:txBody>
          <a:bodyPr/>
          <a:lstStyle/>
          <a:p>
            <a:r>
              <a:rPr lang="en-PH" dirty="0">
                <a:solidFill>
                  <a:schemeClr val="bg1">
                    <a:lumMod val="85000"/>
                  </a:schemeClr>
                </a:solidFill>
                <a:latin typeface="Algerian" panose="04020705040A02060702" pitchFamily="82" charset="0"/>
              </a:rPr>
              <a:t>END</a:t>
            </a:r>
          </a:p>
        </p:txBody>
      </p:sp>
    </p:spTree>
    <p:extLst>
      <p:ext uri="{BB962C8B-B14F-4D97-AF65-F5344CB8AC3E}">
        <p14:creationId xmlns:p14="http://schemas.microsoft.com/office/powerpoint/2010/main" val="383265661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1436</TotalTime>
  <Words>393</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HGｺﾞｼｯｸE</vt:lpstr>
      <vt:lpstr>Algerian</vt:lpstr>
      <vt:lpstr>Arial</vt:lpstr>
      <vt:lpstr>Gill Sans MT</vt:lpstr>
      <vt:lpstr>Wingdings</vt:lpstr>
      <vt:lpstr>Parcel</vt:lpstr>
      <vt:lpstr>Learning python</vt:lpstr>
      <vt:lpstr>What is python?</vt:lpstr>
      <vt:lpstr>PowerPoint Presentation</vt:lpstr>
      <vt:lpstr>Python Jobs</vt:lpstr>
      <vt:lpstr>Why learn python?</vt:lpstr>
      <vt:lpstr>Interpreter 1</vt:lpstr>
      <vt:lpstr>Interpreter 2</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IRISH DEYTO</dc:creator>
  <cp:lastModifiedBy>IRISH DEYTO</cp:lastModifiedBy>
  <cp:revision>22</cp:revision>
  <dcterms:created xsi:type="dcterms:W3CDTF">2022-09-28T00:23:37Z</dcterms:created>
  <dcterms:modified xsi:type="dcterms:W3CDTF">2022-10-15T14:23:03Z</dcterms:modified>
</cp:coreProperties>
</file>