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0" r:id="rId1"/>
  </p:sldMasterIdLst>
  <p:sldIdLst>
    <p:sldId id="256" r:id="rId2"/>
    <p:sldId id="257" r:id="rId3"/>
    <p:sldId id="258" r:id="rId4"/>
    <p:sldId id="276" r:id="rId5"/>
    <p:sldId id="259" r:id="rId6"/>
    <p:sldId id="265" r:id="rId7"/>
    <p:sldId id="260" r:id="rId8"/>
    <p:sldId id="261" r:id="rId9"/>
    <p:sldId id="262" r:id="rId10"/>
    <p:sldId id="266" r:id="rId11"/>
    <p:sldId id="267" r:id="rId12"/>
    <p:sldId id="268" r:id="rId13"/>
    <p:sldId id="269" r:id="rId14"/>
    <p:sldId id="270" r:id="rId15"/>
    <p:sldId id="271" r:id="rId16"/>
    <p:sldId id="272" r:id="rId17"/>
    <p:sldId id="301" r:id="rId18"/>
    <p:sldId id="263" r:id="rId19"/>
    <p:sldId id="302" r:id="rId20"/>
    <p:sldId id="264" r:id="rId21"/>
    <p:sldId id="273" r:id="rId22"/>
    <p:sldId id="274" r:id="rId23"/>
    <p:sldId id="303" r:id="rId24"/>
    <p:sldId id="275" r:id="rId25"/>
    <p:sldId id="277" r:id="rId26"/>
    <p:sldId id="304"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7" r:id="rId102"/>
    <p:sldId id="356"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4" autoAdjust="0"/>
    <p:restoredTop sz="94660"/>
  </p:normalViewPr>
  <p:slideViewPr>
    <p:cSldViewPr snapToGrid="0">
      <p:cViewPr varScale="1">
        <p:scale>
          <a:sx n="72" d="100"/>
          <a:sy n="72"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660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914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597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6509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925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5791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2417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1203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4831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354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689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419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058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808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646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097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64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833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11/27/2022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2994971"/>
      </p:ext>
    </p:extLst>
  </p:cSld>
  <p:clrMap bg1="dk1" tx1="lt1" bg2="dk2" tx2="lt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7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917BF9-F314-47BE-9097-F87711F88565}"/>
              </a:ext>
            </a:extLst>
          </p:cNvPr>
          <p:cNvSpPr>
            <a:spLocks noGrp="1"/>
          </p:cNvSpPr>
          <p:nvPr>
            <p:ph type="ctrTitle"/>
          </p:nvPr>
        </p:nvSpPr>
        <p:spPr/>
        <p:txBody>
          <a:bodyPr>
            <a:normAutofit fontScale="90000"/>
          </a:bodyPr>
          <a:lstStyle/>
          <a:p>
            <a:r>
              <a:rPr lang="en-US" altLang="zh-TW" sz="8800" dirty="0">
                <a:latin typeface="Algerian" panose="04020705040A02060702" pitchFamily="82" charset="0"/>
              </a:rPr>
              <a:t>My journal to python </a:t>
            </a:r>
            <a:endParaRPr lang="zh-TW" altLang="en-US" sz="8800" dirty="0">
              <a:latin typeface="Algerian" panose="04020705040A02060702" pitchFamily="82" charset="0"/>
            </a:endParaRPr>
          </a:p>
        </p:txBody>
      </p:sp>
      <p:sp>
        <p:nvSpPr>
          <p:cNvPr id="3" name="副標題 2">
            <a:extLst>
              <a:ext uri="{FF2B5EF4-FFF2-40B4-BE49-F238E27FC236}">
                <a16:creationId xmlns:a16="http://schemas.microsoft.com/office/drawing/2014/main" id="{BC7749ED-8484-4DB1-A580-4212B96174F5}"/>
              </a:ext>
            </a:extLst>
          </p:cNvPr>
          <p:cNvSpPr>
            <a:spLocks noGrp="1"/>
          </p:cNvSpPr>
          <p:nvPr>
            <p:ph type="subTitle" idx="1"/>
          </p:nvPr>
        </p:nvSpPr>
        <p:spPr>
          <a:xfrm>
            <a:off x="1751012" y="4283765"/>
            <a:ext cx="8689976" cy="1371599"/>
          </a:xfrm>
        </p:spPr>
        <p:txBody>
          <a:bodyPr>
            <a:normAutofit/>
          </a:bodyPr>
          <a:lstStyle/>
          <a:p>
            <a:r>
              <a:rPr lang="en-US" altLang="zh-TW" dirty="0">
                <a:solidFill>
                  <a:schemeClr val="tx1">
                    <a:lumMod val="75000"/>
                    <a:lumOff val="25000"/>
                  </a:schemeClr>
                </a:solidFill>
              </a:rPr>
              <a:t>Irish d. </a:t>
            </a:r>
            <a:r>
              <a:rPr lang="en-US" altLang="zh-TW" dirty="0" err="1">
                <a:solidFill>
                  <a:schemeClr val="tx1">
                    <a:lumMod val="75000"/>
                    <a:lumOff val="25000"/>
                  </a:schemeClr>
                </a:solidFill>
              </a:rPr>
              <a:t>deyto</a:t>
            </a:r>
            <a:endParaRPr lang="en-US" altLang="zh-TW" dirty="0">
              <a:solidFill>
                <a:schemeClr val="tx1">
                  <a:lumMod val="75000"/>
                  <a:lumOff val="25000"/>
                </a:schemeClr>
              </a:solidFill>
            </a:endParaRPr>
          </a:p>
          <a:p>
            <a:r>
              <a:rPr lang="zh-TW" altLang="en-US" dirty="0">
                <a:solidFill>
                  <a:schemeClr val="tx1">
                    <a:lumMod val="75000"/>
                    <a:lumOff val="25000"/>
                  </a:schemeClr>
                </a:solidFill>
              </a:rPr>
              <a:t>艾芮絲</a:t>
            </a:r>
            <a:endParaRPr lang="en-US" altLang="zh-TW" dirty="0">
              <a:solidFill>
                <a:schemeClr val="tx1">
                  <a:lumMod val="75000"/>
                  <a:lumOff val="25000"/>
                </a:schemeClr>
              </a:solidFill>
            </a:endParaRPr>
          </a:p>
          <a:p>
            <a:r>
              <a:rPr lang="en-US" altLang="zh-TW" dirty="0">
                <a:solidFill>
                  <a:schemeClr val="tx1">
                    <a:lumMod val="75000"/>
                    <a:lumOff val="25000"/>
                  </a:schemeClr>
                </a:solidFill>
              </a:rPr>
              <a:t>4110e214</a:t>
            </a:r>
          </a:p>
          <a:p>
            <a:endParaRPr lang="zh-TW" altLang="en-US" dirty="0"/>
          </a:p>
        </p:txBody>
      </p:sp>
      <p:sp>
        <p:nvSpPr>
          <p:cNvPr id="5" name="TextBox 4">
            <a:extLst>
              <a:ext uri="{FF2B5EF4-FFF2-40B4-BE49-F238E27FC236}">
                <a16:creationId xmlns:a16="http://schemas.microsoft.com/office/drawing/2014/main" id="{DF23074A-C86F-49B8-8517-F06D4998BF68}"/>
              </a:ext>
            </a:extLst>
          </p:cNvPr>
          <p:cNvSpPr txBox="1"/>
          <p:nvPr/>
        </p:nvSpPr>
        <p:spPr>
          <a:xfrm flipH="1">
            <a:off x="8328323" y="2878603"/>
            <a:ext cx="1451780" cy="646331"/>
          </a:xfrm>
          <a:prstGeom prst="rect">
            <a:avLst/>
          </a:prstGeom>
          <a:noFill/>
        </p:spPr>
        <p:txBody>
          <a:bodyPr wrap="square" rtlCol="0">
            <a:spAutoFit/>
          </a:bodyPr>
          <a:lstStyle/>
          <a:p>
            <a:r>
              <a:rPr lang="en-US" sz="3600" dirty="0">
                <a:solidFill>
                  <a:schemeClr val="tx1">
                    <a:lumMod val="75000"/>
                  </a:schemeClr>
                </a:solidFill>
                <a:latin typeface="Algerian" panose="04020705040A02060702" pitchFamily="82" charset="0"/>
              </a:rPr>
              <a:t>VER.1</a:t>
            </a:r>
            <a:endParaRPr lang="en-PH" sz="3600" dirty="0">
              <a:solidFill>
                <a:schemeClr val="tx1">
                  <a:lumMod val="75000"/>
                </a:schemeClr>
              </a:solidFill>
              <a:latin typeface="Algerian" panose="04020705040A02060702" pitchFamily="82" charset="0"/>
            </a:endParaRPr>
          </a:p>
        </p:txBody>
      </p:sp>
    </p:spTree>
    <p:extLst>
      <p:ext uri="{BB962C8B-B14F-4D97-AF65-F5344CB8AC3E}">
        <p14:creationId xmlns:p14="http://schemas.microsoft.com/office/powerpoint/2010/main" val="354268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CCD11-5CAB-46C4-ADCE-9A502B68E598}"/>
              </a:ext>
            </a:extLst>
          </p:cNvPr>
          <p:cNvSpPr txBox="1"/>
          <p:nvPr/>
        </p:nvSpPr>
        <p:spPr>
          <a:xfrm>
            <a:off x="1050408" y="855810"/>
            <a:ext cx="2707703" cy="2092881"/>
          </a:xfrm>
          <a:prstGeom prst="rect">
            <a:avLst/>
          </a:prstGeom>
          <a:noFill/>
        </p:spPr>
        <p:txBody>
          <a:bodyPr wrap="square" rtlCol="0">
            <a:spAutoFit/>
          </a:bodyPr>
          <a:lstStyle/>
          <a:p>
            <a:r>
              <a:rPr lang="en-US" sz="3200" dirty="0"/>
              <a:t>Casting</a:t>
            </a:r>
          </a:p>
          <a:p>
            <a:pPr algn="just"/>
            <a:r>
              <a:rPr lang="en-US" sz="2000" dirty="0"/>
              <a:t>If you want to specify the data type of a variable, this can be done with casting.</a:t>
            </a:r>
          </a:p>
          <a:p>
            <a:endParaRPr lang="en-PH" dirty="0"/>
          </a:p>
        </p:txBody>
      </p:sp>
      <p:sp>
        <p:nvSpPr>
          <p:cNvPr id="6" name="TextBox 5">
            <a:extLst>
              <a:ext uri="{FF2B5EF4-FFF2-40B4-BE49-F238E27FC236}">
                <a16:creationId xmlns:a16="http://schemas.microsoft.com/office/drawing/2014/main" id="{D0C0F2D3-23E0-4687-9833-EEECE2A60EC4}"/>
              </a:ext>
            </a:extLst>
          </p:cNvPr>
          <p:cNvSpPr txBox="1"/>
          <p:nvPr/>
        </p:nvSpPr>
        <p:spPr>
          <a:xfrm flipH="1">
            <a:off x="4506084" y="840288"/>
            <a:ext cx="2723364" cy="1508105"/>
          </a:xfrm>
          <a:prstGeom prst="rect">
            <a:avLst/>
          </a:prstGeom>
          <a:noFill/>
        </p:spPr>
        <p:txBody>
          <a:bodyPr wrap="square" rtlCol="0">
            <a:spAutoFit/>
          </a:bodyPr>
          <a:lstStyle/>
          <a:p>
            <a:r>
              <a:rPr lang="en-US" sz="3200" dirty="0"/>
              <a:t>Get the Type</a:t>
            </a:r>
          </a:p>
          <a:p>
            <a:pPr algn="just"/>
            <a:r>
              <a:rPr lang="en-US" sz="2000" dirty="0"/>
              <a:t>You can get the data type of a variable with the type() function.</a:t>
            </a:r>
            <a:endParaRPr lang="en-PH" sz="2000" dirty="0"/>
          </a:p>
        </p:txBody>
      </p:sp>
      <p:pic>
        <p:nvPicPr>
          <p:cNvPr id="7" name="Picture 6">
            <a:extLst>
              <a:ext uri="{FF2B5EF4-FFF2-40B4-BE49-F238E27FC236}">
                <a16:creationId xmlns:a16="http://schemas.microsoft.com/office/drawing/2014/main" id="{597DB119-8B47-47FD-A0E8-EA19F302D4EC}"/>
              </a:ext>
            </a:extLst>
          </p:cNvPr>
          <p:cNvPicPr>
            <a:picLocks noChangeAspect="1"/>
          </p:cNvPicPr>
          <p:nvPr/>
        </p:nvPicPr>
        <p:blipFill>
          <a:blip r:embed="rId2"/>
          <a:stretch>
            <a:fillRect/>
          </a:stretch>
        </p:blipFill>
        <p:spPr>
          <a:xfrm>
            <a:off x="4658302" y="2849198"/>
            <a:ext cx="2333951" cy="1590897"/>
          </a:xfrm>
          <a:prstGeom prst="rect">
            <a:avLst/>
          </a:prstGeom>
        </p:spPr>
      </p:pic>
      <p:sp>
        <p:nvSpPr>
          <p:cNvPr id="8" name="TextBox 7">
            <a:extLst>
              <a:ext uri="{FF2B5EF4-FFF2-40B4-BE49-F238E27FC236}">
                <a16:creationId xmlns:a16="http://schemas.microsoft.com/office/drawing/2014/main" id="{4519DFE1-FBCD-4D00-B888-A70A1B0E8E80}"/>
              </a:ext>
            </a:extLst>
          </p:cNvPr>
          <p:cNvSpPr txBox="1"/>
          <p:nvPr/>
        </p:nvSpPr>
        <p:spPr>
          <a:xfrm flipH="1">
            <a:off x="1172549" y="4860445"/>
            <a:ext cx="4260842" cy="1692771"/>
          </a:xfrm>
          <a:prstGeom prst="rect">
            <a:avLst/>
          </a:prstGeom>
          <a:noFill/>
        </p:spPr>
        <p:txBody>
          <a:bodyPr wrap="square" rtlCol="0">
            <a:spAutoFit/>
          </a:bodyPr>
          <a:lstStyle/>
          <a:p>
            <a:r>
              <a:rPr lang="en-US" sz="3200" dirty="0"/>
              <a:t>Single or Double Quotes?</a:t>
            </a:r>
          </a:p>
          <a:p>
            <a:pPr algn="just"/>
            <a:r>
              <a:rPr lang="en-US" sz="2000" dirty="0"/>
              <a:t>String variables can be declared either by using single or double quotes:</a:t>
            </a:r>
            <a:endParaRPr lang="en-PH" sz="2000" dirty="0"/>
          </a:p>
        </p:txBody>
      </p:sp>
      <p:pic>
        <p:nvPicPr>
          <p:cNvPr id="9" name="Picture 8">
            <a:extLst>
              <a:ext uri="{FF2B5EF4-FFF2-40B4-BE49-F238E27FC236}">
                <a16:creationId xmlns:a16="http://schemas.microsoft.com/office/drawing/2014/main" id="{B022963E-2401-4C4D-97F7-6FD8EA88358F}"/>
              </a:ext>
            </a:extLst>
          </p:cNvPr>
          <p:cNvPicPr>
            <a:picLocks noChangeAspect="1"/>
          </p:cNvPicPr>
          <p:nvPr/>
        </p:nvPicPr>
        <p:blipFill>
          <a:blip r:embed="rId3"/>
          <a:stretch>
            <a:fillRect/>
          </a:stretch>
        </p:blipFill>
        <p:spPr>
          <a:xfrm>
            <a:off x="5973960" y="5090585"/>
            <a:ext cx="2333949" cy="1560202"/>
          </a:xfrm>
          <a:prstGeom prst="rect">
            <a:avLst/>
          </a:prstGeom>
        </p:spPr>
      </p:pic>
      <p:sp>
        <p:nvSpPr>
          <p:cNvPr id="10" name="TextBox 9">
            <a:extLst>
              <a:ext uri="{FF2B5EF4-FFF2-40B4-BE49-F238E27FC236}">
                <a16:creationId xmlns:a16="http://schemas.microsoft.com/office/drawing/2014/main" id="{C2AFC394-2497-4B8E-99F0-50E4732A303A}"/>
              </a:ext>
            </a:extLst>
          </p:cNvPr>
          <p:cNvSpPr txBox="1"/>
          <p:nvPr/>
        </p:nvSpPr>
        <p:spPr>
          <a:xfrm>
            <a:off x="8022608" y="785033"/>
            <a:ext cx="2751409" cy="1200329"/>
          </a:xfrm>
          <a:prstGeom prst="rect">
            <a:avLst/>
          </a:prstGeom>
          <a:noFill/>
        </p:spPr>
        <p:txBody>
          <a:bodyPr wrap="square" rtlCol="0">
            <a:spAutoFit/>
          </a:bodyPr>
          <a:lstStyle/>
          <a:p>
            <a:r>
              <a:rPr lang="en-US" sz="3200" dirty="0"/>
              <a:t>Case-Sensitive</a:t>
            </a:r>
          </a:p>
          <a:p>
            <a:pPr algn="just"/>
            <a:r>
              <a:rPr lang="en-US" sz="2000" dirty="0"/>
              <a:t>Variable names are case-sensitive.</a:t>
            </a:r>
          </a:p>
        </p:txBody>
      </p:sp>
      <p:pic>
        <p:nvPicPr>
          <p:cNvPr id="11" name="Picture 10">
            <a:extLst>
              <a:ext uri="{FF2B5EF4-FFF2-40B4-BE49-F238E27FC236}">
                <a16:creationId xmlns:a16="http://schemas.microsoft.com/office/drawing/2014/main" id="{FF215B9A-9228-4D8A-BA9D-6C32F415F0F2}"/>
              </a:ext>
            </a:extLst>
          </p:cNvPr>
          <p:cNvPicPr>
            <a:picLocks noChangeAspect="1"/>
          </p:cNvPicPr>
          <p:nvPr/>
        </p:nvPicPr>
        <p:blipFill>
          <a:blip r:embed="rId4"/>
          <a:stretch>
            <a:fillRect/>
          </a:stretch>
        </p:blipFill>
        <p:spPr>
          <a:xfrm>
            <a:off x="8335277" y="2821703"/>
            <a:ext cx="2306584" cy="1576767"/>
          </a:xfrm>
          <a:prstGeom prst="rect">
            <a:avLst/>
          </a:prstGeom>
        </p:spPr>
      </p:pic>
      <p:pic>
        <p:nvPicPr>
          <p:cNvPr id="12" name="Picture 11">
            <a:extLst>
              <a:ext uri="{FF2B5EF4-FFF2-40B4-BE49-F238E27FC236}">
                <a16:creationId xmlns:a16="http://schemas.microsoft.com/office/drawing/2014/main" id="{5D6E87BB-9278-44B7-80CB-D279457EC9D2}"/>
              </a:ext>
            </a:extLst>
          </p:cNvPr>
          <p:cNvPicPr>
            <a:picLocks noChangeAspect="1"/>
          </p:cNvPicPr>
          <p:nvPr/>
        </p:nvPicPr>
        <p:blipFill>
          <a:blip r:embed="rId5"/>
          <a:stretch>
            <a:fillRect/>
          </a:stretch>
        </p:blipFill>
        <p:spPr>
          <a:xfrm>
            <a:off x="1349235" y="3043502"/>
            <a:ext cx="2252515" cy="1493467"/>
          </a:xfrm>
          <a:prstGeom prst="rect">
            <a:avLst/>
          </a:prstGeom>
        </p:spPr>
      </p:pic>
      <p:sp>
        <p:nvSpPr>
          <p:cNvPr id="13" name="Rectangle 12">
            <a:extLst>
              <a:ext uri="{FF2B5EF4-FFF2-40B4-BE49-F238E27FC236}">
                <a16:creationId xmlns:a16="http://schemas.microsoft.com/office/drawing/2014/main" id="{EC0BFBAA-37DE-44B0-8D67-FC20A7D57D8E}"/>
              </a:ext>
            </a:extLst>
          </p:cNvPr>
          <p:cNvSpPr/>
          <p:nvPr/>
        </p:nvSpPr>
        <p:spPr>
          <a:xfrm>
            <a:off x="1022519" y="796237"/>
            <a:ext cx="2905948" cy="1923790"/>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4" name="Rectangle 13">
            <a:extLst>
              <a:ext uri="{FF2B5EF4-FFF2-40B4-BE49-F238E27FC236}">
                <a16:creationId xmlns:a16="http://schemas.microsoft.com/office/drawing/2014/main" id="{7BB5484E-930E-450E-A580-7BCAEFC6E3B1}"/>
              </a:ext>
            </a:extLst>
          </p:cNvPr>
          <p:cNvSpPr/>
          <p:nvPr/>
        </p:nvSpPr>
        <p:spPr>
          <a:xfrm>
            <a:off x="4387006" y="799575"/>
            <a:ext cx="2905948" cy="1778408"/>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5" name="Rectangle 14">
            <a:extLst>
              <a:ext uri="{FF2B5EF4-FFF2-40B4-BE49-F238E27FC236}">
                <a16:creationId xmlns:a16="http://schemas.microsoft.com/office/drawing/2014/main" id="{B2AC4A92-62F0-47E4-B057-8F57BCD5D1FE}"/>
              </a:ext>
            </a:extLst>
          </p:cNvPr>
          <p:cNvSpPr/>
          <p:nvPr/>
        </p:nvSpPr>
        <p:spPr>
          <a:xfrm>
            <a:off x="1076307" y="4860445"/>
            <a:ext cx="4516110" cy="1827580"/>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6" name="Rectangle 15">
            <a:extLst>
              <a:ext uri="{FF2B5EF4-FFF2-40B4-BE49-F238E27FC236}">
                <a16:creationId xmlns:a16="http://schemas.microsoft.com/office/drawing/2014/main" id="{A505A15C-0E95-4CEA-92AE-E52B3EE1CD42}"/>
              </a:ext>
            </a:extLst>
          </p:cNvPr>
          <p:cNvSpPr/>
          <p:nvPr/>
        </p:nvSpPr>
        <p:spPr>
          <a:xfrm>
            <a:off x="7886208" y="806809"/>
            <a:ext cx="3033584" cy="1541584"/>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7" name="Rectangle 16">
            <a:extLst>
              <a:ext uri="{FF2B5EF4-FFF2-40B4-BE49-F238E27FC236}">
                <a16:creationId xmlns:a16="http://schemas.microsoft.com/office/drawing/2014/main" id="{0E652A2F-6E44-4FA1-AF7A-D7979E911478}"/>
              </a:ext>
            </a:extLst>
          </p:cNvPr>
          <p:cNvSpPr/>
          <p:nvPr/>
        </p:nvSpPr>
        <p:spPr>
          <a:xfrm>
            <a:off x="1308516" y="2972481"/>
            <a:ext cx="2333951" cy="1493467"/>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8" name="Rectangle 17">
            <a:extLst>
              <a:ext uri="{FF2B5EF4-FFF2-40B4-BE49-F238E27FC236}">
                <a16:creationId xmlns:a16="http://schemas.microsoft.com/office/drawing/2014/main" id="{F419D99E-01C0-4B75-AD8A-2826EF99476F}"/>
              </a:ext>
            </a:extLst>
          </p:cNvPr>
          <p:cNvSpPr/>
          <p:nvPr/>
        </p:nvSpPr>
        <p:spPr>
          <a:xfrm>
            <a:off x="8307910" y="2809068"/>
            <a:ext cx="2333951" cy="1493467"/>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9" name="Rectangle 18">
            <a:extLst>
              <a:ext uri="{FF2B5EF4-FFF2-40B4-BE49-F238E27FC236}">
                <a16:creationId xmlns:a16="http://schemas.microsoft.com/office/drawing/2014/main" id="{C97F25A2-C84E-4B90-BA20-0F9022C29125}"/>
              </a:ext>
            </a:extLst>
          </p:cNvPr>
          <p:cNvSpPr/>
          <p:nvPr/>
        </p:nvSpPr>
        <p:spPr>
          <a:xfrm>
            <a:off x="4673004" y="2888953"/>
            <a:ext cx="2333951" cy="1493467"/>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0" name="Rectangle 19">
            <a:extLst>
              <a:ext uri="{FF2B5EF4-FFF2-40B4-BE49-F238E27FC236}">
                <a16:creationId xmlns:a16="http://schemas.microsoft.com/office/drawing/2014/main" id="{FBCF8984-FE2B-48B0-B029-80D5E3EBBF99}"/>
              </a:ext>
            </a:extLst>
          </p:cNvPr>
          <p:cNvSpPr/>
          <p:nvPr/>
        </p:nvSpPr>
        <p:spPr>
          <a:xfrm>
            <a:off x="5973961" y="4990263"/>
            <a:ext cx="2333949" cy="1660524"/>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42844066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02A554-560E-4AD4-81F3-4D5BC2B19728}"/>
              </a:ext>
            </a:extLst>
          </p:cNvPr>
          <p:cNvSpPr/>
          <p:nvPr/>
        </p:nvSpPr>
        <p:spPr>
          <a:xfrm>
            <a:off x="919941" y="473517"/>
            <a:ext cx="10451870" cy="1938992"/>
          </a:xfrm>
          <a:prstGeom prst="rect">
            <a:avLst/>
          </a:prstGeom>
        </p:spPr>
        <p:txBody>
          <a:bodyPr wrap="square">
            <a:spAutoFit/>
          </a:bodyPr>
          <a:lstStyle/>
          <a:p>
            <a:pPr marL="285750" indent="-285750">
              <a:buFont typeface="Wingdings" panose="05000000000000000000" pitchFamily="2" charset="2"/>
              <a:buChar char="Ø"/>
            </a:pPr>
            <a:r>
              <a:rPr lang="en-US" sz="3600" dirty="0"/>
              <a:t>Case Insensitive Sort</a:t>
            </a:r>
          </a:p>
          <a:p>
            <a:pPr marL="285750" indent="-285750">
              <a:buFont typeface="Wingdings" panose="05000000000000000000" pitchFamily="2" charset="2"/>
              <a:buChar char="Ø"/>
            </a:pPr>
            <a:endParaRPr lang="en-US" sz="3600" dirty="0"/>
          </a:p>
          <a:p>
            <a:r>
              <a:rPr lang="en-US" sz="2400" dirty="0"/>
              <a:t>By default the sort() method is case sensitive, resulting in all capital letters being sorted before lower case letters</a:t>
            </a:r>
            <a:r>
              <a:rPr lang="en-US" sz="2000" dirty="0"/>
              <a:t>:</a:t>
            </a:r>
            <a:endParaRPr lang="en-PH" sz="2000" dirty="0"/>
          </a:p>
        </p:txBody>
      </p:sp>
      <p:pic>
        <p:nvPicPr>
          <p:cNvPr id="3" name="Picture 2">
            <a:extLst>
              <a:ext uri="{FF2B5EF4-FFF2-40B4-BE49-F238E27FC236}">
                <a16:creationId xmlns:a16="http://schemas.microsoft.com/office/drawing/2014/main" id="{A3319DE7-22C0-4054-9A40-F41F877D14C8}"/>
              </a:ext>
            </a:extLst>
          </p:cNvPr>
          <p:cNvPicPr>
            <a:picLocks noChangeAspect="1"/>
          </p:cNvPicPr>
          <p:nvPr/>
        </p:nvPicPr>
        <p:blipFill>
          <a:blip r:embed="rId2"/>
          <a:stretch>
            <a:fillRect/>
          </a:stretch>
        </p:blipFill>
        <p:spPr>
          <a:xfrm>
            <a:off x="916138" y="2545386"/>
            <a:ext cx="5858693" cy="1657581"/>
          </a:xfrm>
          <a:prstGeom prst="rect">
            <a:avLst/>
          </a:prstGeom>
        </p:spPr>
      </p:pic>
      <p:sp>
        <p:nvSpPr>
          <p:cNvPr id="5" name="Rectangle 4">
            <a:extLst>
              <a:ext uri="{FF2B5EF4-FFF2-40B4-BE49-F238E27FC236}">
                <a16:creationId xmlns:a16="http://schemas.microsoft.com/office/drawing/2014/main" id="{749A6B29-28F6-4EAA-9E9C-13E8AE202F72}"/>
              </a:ext>
            </a:extLst>
          </p:cNvPr>
          <p:cNvSpPr/>
          <p:nvPr/>
        </p:nvSpPr>
        <p:spPr>
          <a:xfrm>
            <a:off x="916138" y="4452223"/>
            <a:ext cx="5584415" cy="1938992"/>
          </a:xfrm>
          <a:prstGeom prst="rect">
            <a:avLst/>
          </a:prstGeom>
        </p:spPr>
        <p:txBody>
          <a:bodyPr wrap="square">
            <a:spAutoFit/>
          </a:bodyPr>
          <a:lstStyle/>
          <a:p>
            <a:r>
              <a:rPr lang="en-US" sz="2400" dirty="0"/>
              <a:t>Luckily we can use built-in functions as key functions when sorting a list.</a:t>
            </a:r>
          </a:p>
          <a:p>
            <a:endParaRPr lang="en-US" sz="2400" dirty="0"/>
          </a:p>
          <a:p>
            <a:r>
              <a:rPr lang="en-US" sz="2400" dirty="0"/>
              <a:t>So if you want a case-insensitive sort function, use </a:t>
            </a:r>
            <a:r>
              <a:rPr lang="en-US" sz="2400" dirty="0" err="1"/>
              <a:t>str.lower</a:t>
            </a:r>
            <a:r>
              <a:rPr lang="en-US" sz="2400" dirty="0"/>
              <a:t> as a key function:</a:t>
            </a:r>
            <a:endParaRPr lang="en-PH" sz="2000" dirty="0"/>
          </a:p>
        </p:txBody>
      </p:sp>
      <p:pic>
        <p:nvPicPr>
          <p:cNvPr id="6" name="Picture 5">
            <a:extLst>
              <a:ext uri="{FF2B5EF4-FFF2-40B4-BE49-F238E27FC236}">
                <a16:creationId xmlns:a16="http://schemas.microsoft.com/office/drawing/2014/main" id="{26130273-388E-4966-8027-B5947C62B461}"/>
              </a:ext>
            </a:extLst>
          </p:cNvPr>
          <p:cNvPicPr>
            <a:picLocks noChangeAspect="1"/>
          </p:cNvPicPr>
          <p:nvPr/>
        </p:nvPicPr>
        <p:blipFill>
          <a:blip r:embed="rId3"/>
          <a:stretch>
            <a:fillRect/>
          </a:stretch>
        </p:blipFill>
        <p:spPr>
          <a:xfrm>
            <a:off x="6500553" y="4726902"/>
            <a:ext cx="4952647" cy="1657581"/>
          </a:xfrm>
          <a:prstGeom prst="rect">
            <a:avLst/>
          </a:prstGeom>
        </p:spPr>
      </p:pic>
    </p:spTree>
    <p:extLst>
      <p:ext uri="{BB962C8B-B14F-4D97-AF65-F5344CB8AC3E}">
        <p14:creationId xmlns:p14="http://schemas.microsoft.com/office/powerpoint/2010/main" val="489296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464E0F-C8AC-4201-B174-0C60A492DCCD}"/>
              </a:ext>
            </a:extLst>
          </p:cNvPr>
          <p:cNvSpPr/>
          <p:nvPr/>
        </p:nvSpPr>
        <p:spPr>
          <a:xfrm>
            <a:off x="786939" y="656535"/>
            <a:ext cx="10385366" cy="2185214"/>
          </a:xfrm>
          <a:prstGeom prst="rect">
            <a:avLst/>
          </a:prstGeom>
        </p:spPr>
        <p:txBody>
          <a:bodyPr wrap="square">
            <a:spAutoFit/>
          </a:bodyPr>
          <a:lstStyle/>
          <a:p>
            <a:pPr marL="285750" indent="-285750">
              <a:buFont typeface="Wingdings" panose="05000000000000000000" pitchFamily="2" charset="2"/>
              <a:buChar char="Ø"/>
            </a:pPr>
            <a:r>
              <a:rPr lang="en-US" sz="3200" dirty="0"/>
              <a:t>Reverse Order</a:t>
            </a:r>
          </a:p>
          <a:p>
            <a:pPr marL="285750" indent="-285750">
              <a:buFont typeface="Wingdings" panose="05000000000000000000" pitchFamily="2" charset="2"/>
              <a:buChar char="Ø"/>
            </a:pPr>
            <a:endParaRPr lang="en-US" sz="3200" dirty="0"/>
          </a:p>
          <a:p>
            <a:r>
              <a:rPr lang="en-US" sz="2400" dirty="0"/>
              <a:t>What if you want to reverse the order of a list, regardless of the alphabet?</a:t>
            </a:r>
          </a:p>
          <a:p>
            <a:endParaRPr lang="en-US" sz="2400" dirty="0"/>
          </a:p>
          <a:p>
            <a:r>
              <a:rPr lang="en-US" sz="2400" dirty="0"/>
              <a:t>The </a:t>
            </a:r>
            <a:r>
              <a:rPr lang="en-US" sz="2400" dirty="0">
                <a:solidFill>
                  <a:srgbClr val="FF0000"/>
                </a:solidFill>
              </a:rPr>
              <a:t>reverse() </a:t>
            </a:r>
            <a:r>
              <a:rPr lang="en-US" sz="2400" dirty="0"/>
              <a:t>method reverses the current sorting order of the elements.</a:t>
            </a:r>
            <a:endParaRPr lang="en-PH" sz="2400" dirty="0"/>
          </a:p>
        </p:txBody>
      </p:sp>
      <p:pic>
        <p:nvPicPr>
          <p:cNvPr id="3" name="Picture 2">
            <a:extLst>
              <a:ext uri="{FF2B5EF4-FFF2-40B4-BE49-F238E27FC236}">
                <a16:creationId xmlns:a16="http://schemas.microsoft.com/office/drawing/2014/main" id="{88B53713-7629-4654-A253-0111CAAB1211}"/>
              </a:ext>
            </a:extLst>
          </p:cNvPr>
          <p:cNvPicPr>
            <a:picLocks noChangeAspect="1"/>
          </p:cNvPicPr>
          <p:nvPr/>
        </p:nvPicPr>
        <p:blipFill>
          <a:blip r:embed="rId2"/>
          <a:stretch>
            <a:fillRect/>
          </a:stretch>
        </p:blipFill>
        <p:spPr>
          <a:xfrm>
            <a:off x="2138484" y="3213839"/>
            <a:ext cx="7454700" cy="2185214"/>
          </a:xfrm>
          <a:prstGeom prst="rect">
            <a:avLst/>
          </a:prstGeom>
        </p:spPr>
      </p:pic>
    </p:spTree>
    <p:extLst>
      <p:ext uri="{BB962C8B-B14F-4D97-AF65-F5344CB8AC3E}">
        <p14:creationId xmlns:p14="http://schemas.microsoft.com/office/powerpoint/2010/main" val="1417726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CE0C6-4CE8-4CE4-81DE-2168E753DF92}"/>
              </a:ext>
            </a:extLst>
          </p:cNvPr>
          <p:cNvSpPr txBox="1"/>
          <p:nvPr/>
        </p:nvSpPr>
        <p:spPr>
          <a:xfrm>
            <a:off x="3689956" y="3075057"/>
            <a:ext cx="4812087" cy="707886"/>
          </a:xfrm>
          <a:prstGeom prst="rect">
            <a:avLst/>
          </a:prstGeom>
          <a:noFill/>
        </p:spPr>
        <p:txBody>
          <a:bodyPr wrap="none" rtlCol="0">
            <a:spAutoFit/>
          </a:bodyPr>
          <a:lstStyle/>
          <a:p>
            <a:r>
              <a:rPr lang="en-US" sz="4000" b="1" i="1" dirty="0"/>
              <a:t>END OF VERSION 1</a:t>
            </a:r>
            <a:endParaRPr lang="en-PH" sz="4000" b="1" i="1" dirty="0"/>
          </a:p>
        </p:txBody>
      </p:sp>
    </p:spTree>
    <p:extLst>
      <p:ext uri="{BB962C8B-B14F-4D97-AF65-F5344CB8AC3E}">
        <p14:creationId xmlns:p14="http://schemas.microsoft.com/office/powerpoint/2010/main" val="232309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94B6345-1F6C-4B57-B56D-8F7526FEC92C}"/>
              </a:ext>
            </a:extLst>
          </p:cNvPr>
          <p:cNvSpPr/>
          <p:nvPr/>
        </p:nvSpPr>
        <p:spPr>
          <a:xfrm>
            <a:off x="6383867" y="2544328"/>
            <a:ext cx="5486400" cy="3602472"/>
          </a:xfrm>
          <a:prstGeom prst="rect">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extBox 2">
            <a:extLst>
              <a:ext uri="{FF2B5EF4-FFF2-40B4-BE49-F238E27FC236}">
                <a16:creationId xmlns:a16="http://schemas.microsoft.com/office/drawing/2014/main" id="{F8B31EA8-0998-4C62-839B-0A20E07F7506}"/>
              </a:ext>
            </a:extLst>
          </p:cNvPr>
          <p:cNvSpPr txBox="1"/>
          <p:nvPr/>
        </p:nvSpPr>
        <p:spPr>
          <a:xfrm flipH="1">
            <a:off x="2981444" y="520433"/>
            <a:ext cx="5692472" cy="646331"/>
          </a:xfrm>
          <a:prstGeom prst="rect">
            <a:avLst/>
          </a:prstGeom>
          <a:noFill/>
        </p:spPr>
        <p:txBody>
          <a:bodyPr wrap="square" rtlCol="0">
            <a:spAutoFit/>
          </a:bodyPr>
          <a:lstStyle/>
          <a:p>
            <a:r>
              <a:rPr lang="en-PH" sz="3600" b="1"/>
              <a:t>Python - Variable Names</a:t>
            </a:r>
            <a:endParaRPr lang="en-PH" sz="3600" b="1" dirty="0"/>
          </a:p>
        </p:txBody>
      </p:sp>
      <p:sp>
        <p:nvSpPr>
          <p:cNvPr id="5" name="TextBox 4">
            <a:extLst>
              <a:ext uri="{FF2B5EF4-FFF2-40B4-BE49-F238E27FC236}">
                <a16:creationId xmlns:a16="http://schemas.microsoft.com/office/drawing/2014/main" id="{5E1AE55B-A672-43FF-AEB8-4DC2C43EBAD8}"/>
              </a:ext>
            </a:extLst>
          </p:cNvPr>
          <p:cNvSpPr txBox="1"/>
          <p:nvPr/>
        </p:nvSpPr>
        <p:spPr>
          <a:xfrm>
            <a:off x="1105893" y="1405555"/>
            <a:ext cx="9900774" cy="1138773"/>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Variable Names</a:t>
            </a:r>
          </a:p>
          <a:p>
            <a:r>
              <a:rPr lang="en-US" sz="2000" dirty="0">
                <a:solidFill>
                  <a:srgbClr val="FF0000"/>
                </a:solidFill>
              </a:rPr>
              <a:t>A variable can have a short name</a:t>
            </a:r>
            <a:r>
              <a:rPr lang="en-US" sz="2000" dirty="0"/>
              <a:t> (like x and y) </a:t>
            </a:r>
            <a:r>
              <a:rPr lang="en-US" sz="2000" dirty="0">
                <a:solidFill>
                  <a:srgbClr val="FF0000"/>
                </a:solidFill>
              </a:rPr>
              <a:t>or a more descriptive name</a:t>
            </a:r>
            <a:r>
              <a:rPr lang="en-US" sz="2000" dirty="0"/>
              <a:t> (age, </a:t>
            </a:r>
            <a:r>
              <a:rPr lang="en-US" sz="2000" dirty="0" err="1"/>
              <a:t>carname</a:t>
            </a:r>
            <a:r>
              <a:rPr lang="en-US" sz="2000" dirty="0"/>
              <a:t>, </a:t>
            </a:r>
            <a:r>
              <a:rPr lang="en-US" sz="2000" dirty="0" err="1"/>
              <a:t>total_volume</a:t>
            </a:r>
            <a:r>
              <a:rPr lang="en-US" sz="2000" dirty="0"/>
              <a:t>). Rules for Python variables:</a:t>
            </a:r>
            <a:endParaRPr lang="en-PH" sz="2000" dirty="0"/>
          </a:p>
        </p:txBody>
      </p:sp>
      <p:sp>
        <p:nvSpPr>
          <p:cNvPr id="6" name="TextBox 5">
            <a:extLst>
              <a:ext uri="{FF2B5EF4-FFF2-40B4-BE49-F238E27FC236}">
                <a16:creationId xmlns:a16="http://schemas.microsoft.com/office/drawing/2014/main" id="{2CBBB281-E601-4A68-B99A-E15FF66CE9D3}"/>
              </a:ext>
            </a:extLst>
          </p:cNvPr>
          <p:cNvSpPr txBox="1"/>
          <p:nvPr/>
        </p:nvSpPr>
        <p:spPr>
          <a:xfrm>
            <a:off x="1514701" y="2790549"/>
            <a:ext cx="454157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A variable name </a:t>
            </a:r>
            <a:r>
              <a:rPr lang="en-US" sz="2000" dirty="0">
                <a:solidFill>
                  <a:srgbClr val="FF0000"/>
                </a:solidFill>
              </a:rPr>
              <a:t>must start with a letter or the underscore character</a:t>
            </a:r>
          </a:p>
          <a:p>
            <a:pPr marL="285750" indent="-285750">
              <a:buFont typeface="Arial" panose="020B0604020202020204" pitchFamily="34" charset="0"/>
              <a:buChar char="•"/>
            </a:pPr>
            <a:r>
              <a:rPr lang="en-US" sz="2000" dirty="0"/>
              <a:t>A variable name </a:t>
            </a:r>
            <a:r>
              <a:rPr lang="en-US" sz="2000" dirty="0">
                <a:solidFill>
                  <a:srgbClr val="FF0000"/>
                </a:solidFill>
              </a:rPr>
              <a:t>cannot start with a number</a:t>
            </a:r>
          </a:p>
          <a:p>
            <a:pPr marL="285750" indent="-285750">
              <a:buFont typeface="Arial" panose="020B0604020202020204" pitchFamily="34" charset="0"/>
              <a:buChar char="•"/>
            </a:pPr>
            <a:r>
              <a:rPr lang="en-US" sz="2000" dirty="0"/>
              <a:t>A variable name </a:t>
            </a:r>
            <a:r>
              <a:rPr lang="en-US" sz="2000" dirty="0">
                <a:solidFill>
                  <a:srgbClr val="FF0000"/>
                </a:solidFill>
              </a:rPr>
              <a:t>can only contain alpha-numeric characters and underscores (A-z, 0-9, and _ )</a:t>
            </a:r>
          </a:p>
          <a:p>
            <a:pPr marL="285750" indent="-285750">
              <a:buFont typeface="Arial" panose="020B0604020202020204" pitchFamily="34" charset="0"/>
              <a:buChar char="•"/>
            </a:pPr>
            <a:r>
              <a:rPr lang="en-US" sz="2000" dirty="0"/>
              <a:t>Variable names are </a:t>
            </a:r>
            <a:r>
              <a:rPr lang="en-US" sz="2000" dirty="0">
                <a:solidFill>
                  <a:srgbClr val="FF0000"/>
                </a:solidFill>
              </a:rPr>
              <a:t>case-sensitive</a:t>
            </a:r>
            <a:r>
              <a:rPr lang="en-US" sz="2000" dirty="0"/>
              <a:t> (age, Age and AGE are three different variables)</a:t>
            </a:r>
          </a:p>
        </p:txBody>
      </p:sp>
      <p:sp>
        <p:nvSpPr>
          <p:cNvPr id="10" name="Rectangle 9">
            <a:extLst>
              <a:ext uri="{FF2B5EF4-FFF2-40B4-BE49-F238E27FC236}">
                <a16:creationId xmlns:a16="http://schemas.microsoft.com/office/drawing/2014/main" id="{D5B1D7AF-A8D4-4C44-BAE8-608DCA887A6B}"/>
              </a:ext>
            </a:extLst>
          </p:cNvPr>
          <p:cNvSpPr/>
          <p:nvPr/>
        </p:nvSpPr>
        <p:spPr>
          <a:xfrm>
            <a:off x="6519333" y="2770470"/>
            <a:ext cx="2726267" cy="2339102"/>
          </a:xfrm>
          <a:prstGeom prst="rect">
            <a:avLst/>
          </a:prstGeom>
          <a:ln>
            <a:solidFill>
              <a:schemeClr val="bg1">
                <a:lumMod val="75000"/>
              </a:schemeClr>
            </a:solidFill>
          </a:ln>
        </p:spPr>
        <p:txBody>
          <a:bodyPr wrap="square">
            <a:spAutoFit/>
          </a:bodyPr>
          <a:lstStyle/>
          <a:p>
            <a:r>
              <a:rPr lang="en-US" b="1" dirty="0">
                <a:solidFill>
                  <a:srgbClr val="000000"/>
                </a:solidFill>
                <a:latin typeface="Segoe UI" panose="020B0502040204020203" pitchFamily="34" charset="0"/>
              </a:rPr>
              <a:t>Example</a:t>
            </a:r>
          </a:p>
          <a:p>
            <a:r>
              <a:rPr lang="en-US" sz="1600" dirty="0">
                <a:solidFill>
                  <a:srgbClr val="000000"/>
                </a:solidFill>
                <a:latin typeface="Verdana" panose="020B0604030504040204" pitchFamily="34" charset="0"/>
              </a:rPr>
              <a:t>Legal variable names:</a:t>
            </a:r>
          </a:p>
          <a:p>
            <a:endParaRPr lang="en-US" sz="1600" dirty="0">
              <a:solidFill>
                <a:srgbClr val="000000"/>
              </a:solidFill>
              <a:latin typeface="Verdana" panose="020B0604030504040204" pitchFamily="34" charset="0"/>
            </a:endParaRPr>
          </a:p>
          <a:p>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my_var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_</a:t>
            </a:r>
            <a:r>
              <a:rPr lang="en-US" sz="1600" dirty="0" err="1">
                <a:solidFill>
                  <a:srgbClr val="000000"/>
                </a:solidFill>
                <a:latin typeface="Consolas" panose="020B0609020204030204" pitchFamily="49" charset="0"/>
              </a:rPr>
              <a:t>my_var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MYVAR = </a:t>
            </a:r>
            <a:r>
              <a:rPr lang="en-US" sz="1600" dirty="0">
                <a:solidFill>
                  <a:srgbClr val="A52A2A"/>
                </a:solidFill>
                <a:latin typeface="Consolas" panose="020B0609020204030204" pitchFamily="49" charset="0"/>
              </a:rPr>
              <a:t>"John"</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myvar2 = </a:t>
            </a:r>
            <a:r>
              <a:rPr lang="en-US" sz="1600" dirty="0">
                <a:solidFill>
                  <a:srgbClr val="A52A2A"/>
                </a:solidFill>
                <a:latin typeface="Consolas" panose="020B0609020204030204" pitchFamily="49" charset="0"/>
              </a:rPr>
              <a:t>"John"</a:t>
            </a:r>
            <a:endParaRPr lang="en-US" sz="1600" dirty="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8D36781E-9C9A-40FA-A78F-DA247606C059}"/>
              </a:ext>
            </a:extLst>
          </p:cNvPr>
          <p:cNvSpPr/>
          <p:nvPr/>
        </p:nvSpPr>
        <p:spPr>
          <a:xfrm>
            <a:off x="9314166" y="2794447"/>
            <a:ext cx="2302102" cy="1877437"/>
          </a:xfrm>
          <a:prstGeom prst="rect">
            <a:avLst/>
          </a:prstGeom>
          <a:ln>
            <a:solidFill>
              <a:schemeClr val="bg1">
                <a:lumMod val="75000"/>
              </a:schemeClr>
            </a:solidFill>
          </a:ln>
        </p:spPr>
        <p:txBody>
          <a:bodyPr wrap="square">
            <a:spAutoFit/>
          </a:bodyPr>
          <a:lstStyle/>
          <a:p>
            <a:r>
              <a:rPr lang="en-US" sz="2000" b="1" dirty="0">
                <a:solidFill>
                  <a:srgbClr val="000000"/>
                </a:solidFill>
                <a:latin typeface="Segoe UI" panose="020B0502040204020203" pitchFamily="34" charset="0"/>
              </a:rPr>
              <a:t>Example</a:t>
            </a:r>
          </a:p>
          <a:p>
            <a:r>
              <a:rPr lang="en-US" sz="1600" dirty="0">
                <a:solidFill>
                  <a:srgbClr val="000000"/>
                </a:solidFill>
                <a:latin typeface="Verdana" panose="020B0604030504040204" pitchFamily="34" charset="0"/>
              </a:rPr>
              <a:t>Illegal variable names:</a:t>
            </a:r>
          </a:p>
          <a:p>
            <a:endParaRPr lang="en-US" sz="1600" dirty="0">
              <a:solidFill>
                <a:srgbClr val="000000"/>
              </a:solidFill>
              <a:latin typeface="Verdana" panose="020B0604030504040204" pitchFamily="34" charset="0"/>
            </a:endParaRPr>
          </a:p>
          <a:p>
            <a:r>
              <a:rPr lang="en-US" sz="1600" dirty="0">
                <a:solidFill>
                  <a:srgbClr val="000000"/>
                </a:solidFill>
                <a:latin typeface="Consolas" panose="020B0609020204030204" pitchFamily="49" charset="0"/>
              </a:rPr>
              <a:t>2myvar = </a:t>
            </a:r>
            <a:r>
              <a:rPr lang="en-US" sz="1600" dirty="0">
                <a:solidFill>
                  <a:srgbClr val="A52A2A"/>
                </a:solidFill>
                <a:latin typeface="Consolas" panose="020B0609020204030204" pitchFamily="49" charset="0"/>
              </a:rPr>
              <a:t>"John"</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my-var = </a:t>
            </a:r>
            <a:r>
              <a:rPr lang="en-US" sz="1600" dirty="0">
                <a:solidFill>
                  <a:srgbClr val="A52A2A"/>
                </a:solidFill>
                <a:latin typeface="Consolas" panose="020B0609020204030204" pitchFamily="49" charset="0"/>
              </a:rPr>
              <a:t>"John"</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 var = </a:t>
            </a:r>
            <a:r>
              <a:rPr lang="en-US" sz="1600" dirty="0">
                <a:solidFill>
                  <a:srgbClr val="A52A2A"/>
                </a:solidFill>
                <a:latin typeface="Consolas" panose="020B0609020204030204" pitchFamily="49" charset="0"/>
              </a:rPr>
              <a:t>"John"</a:t>
            </a:r>
            <a:endParaRPr lang="en-US" sz="1600" dirty="0">
              <a:solidFill>
                <a:srgbClr val="000000"/>
              </a:solidFill>
              <a:latin typeface="Consolas" panose="020B0609020204030204" pitchFamily="49" charset="0"/>
            </a:endParaRPr>
          </a:p>
        </p:txBody>
      </p:sp>
      <p:sp>
        <p:nvSpPr>
          <p:cNvPr id="13" name="Rectangle 12">
            <a:extLst>
              <a:ext uri="{FF2B5EF4-FFF2-40B4-BE49-F238E27FC236}">
                <a16:creationId xmlns:a16="http://schemas.microsoft.com/office/drawing/2014/main" id="{5E4F7104-B870-4EDD-A1ED-EA0DA8004273}"/>
              </a:ext>
            </a:extLst>
          </p:cNvPr>
          <p:cNvSpPr/>
          <p:nvPr/>
        </p:nvSpPr>
        <p:spPr>
          <a:xfrm>
            <a:off x="6769286" y="5314317"/>
            <a:ext cx="4846982" cy="707886"/>
          </a:xfrm>
          <a:prstGeom prst="rect">
            <a:avLst/>
          </a:prstGeom>
          <a:ln w="3175">
            <a:noFill/>
          </a:ln>
        </p:spPr>
        <p:txBody>
          <a:bodyPr wrap="square">
            <a:spAutoFit/>
          </a:bodyPr>
          <a:lstStyle/>
          <a:p>
            <a:r>
              <a:rPr lang="en-US" sz="2000" b="1" dirty="0">
                <a:solidFill>
                  <a:srgbClr val="000000"/>
                </a:solidFill>
                <a:latin typeface="Verdana" panose="020B0604030504040204" pitchFamily="34" charset="0"/>
              </a:rPr>
              <a:t>Remember that variable names are case-sensitive</a:t>
            </a:r>
            <a:endParaRPr lang="en-PH" sz="2000" b="1" dirty="0"/>
          </a:p>
        </p:txBody>
      </p:sp>
    </p:spTree>
    <p:extLst>
      <p:ext uri="{BB962C8B-B14F-4D97-AF65-F5344CB8AC3E}">
        <p14:creationId xmlns:p14="http://schemas.microsoft.com/office/powerpoint/2010/main" val="370552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E9C310-FAEC-47A1-8E89-77444B2D08DE}"/>
              </a:ext>
            </a:extLst>
          </p:cNvPr>
          <p:cNvSpPr/>
          <p:nvPr/>
        </p:nvSpPr>
        <p:spPr>
          <a:xfrm>
            <a:off x="1270000" y="510354"/>
            <a:ext cx="9652000" cy="1508105"/>
          </a:xfrm>
          <a:prstGeom prst="rect">
            <a:avLst/>
          </a:prstGeom>
        </p:spPr>
        <p:txBody>
          <a:bodyPr wrap="square">
            <a:spAutoFit/>
          </a:bodyPr>
          <a:lstStyle/>
          <a:p>
            <a:pPr marL="457200" indent="-457200">
              <a:buFont typeface="Wingdings" panose="05000000000000000000" pitchFamily="2" charset="2"/>
              <a:buChar char="Ø"/>
            </a:pPr>
            <a:r>
              <a:rPr lang="en-US" sz="3200" dirty="0"/>
              <a:t>Multi Words Variable Names</a:t>
            </a:r>
          </a:p>
          <a:p>
            <a:r>
              <a:rPr lang="en-US" sz="2000" dirty="0"/>
              <a:t>Variable names with more than one word can be difficult to read.</a:t>
            </a:r>
          </a:p>
          <a:p>
            <a:endParaRPr lang="en-US" sz="2000" dirty="0"/>
          </a:p>
          <a:p>
            <a:r>
              <a:rPr lang="en-US" sz="2000" dirty="0"/>
              <a:t>There are several techniques you can use to make them more readable:</a:t>
            </a:r>
            <a:endParaRPr lang="en-US" sz="2000" b="0" i="0" dirty="0">
              <a:effectLst/>
            </a:endParaRPr>
          </a:p>
        </p:txBody>
      </p:sp>
      <p:sp>
        <p:nvSpPr>
          <p:cNvPr id="12" name="Rectangle 11">
            <a:extLst>
              <a:ext uri="{FF2B5EF4-FFF2-40B4-BE49-F238E27FC236}">
                <a16:creationId xmlns:a16="http://schemas.microsoft.com/office/drawing/2014/main" id="{04249C59-1188-43E3-BED4-1DBA61B09495}"/>
              </a:ext>
            </a:extLst>
          </p:cNvPr>
          <p:cNvSpPr/>
          <p:nvPr/>
        </p:nvSpPr>
        <p:spPr>
          <a:xfrm>
            <a:off x="2026847" y="2135218"/>
            <a:ext cx="8138306" cy="4401205"/>
          </a:xfrm>
          <a:prstGeom prst="rect">
            <a:avLst/>
          </a:prstGeom>
          <a:ln>
            <a:solidFill>
              <a:schemeClr val="tx1">
                <a:lumMod val="50000"/>
              </a:schemeClr>
            </a:solidFill>
          </a:ln>
        </p:spPr>
        <p:txBody>
          <a:bodyPr wrap="square">
            <a:spAutoFit/>
          </a:bodyPr>
          <a:lstStyle/>
          <a:p>
            <a:pPr marL="342900" indent="-342900">
              <a:buFont typeface="Arial" panose="020B0604020202020204" pitchFamily="34" charset="0"/>
              <a:buChar char="•"/>
            </a:pPr>
            <a:r>
              <a:rPr lang="en-US" sz="2000" b="1" dirty="0"/>
              <a:t>Camel Case</a:t>
            </a:r>
          </a:p>
          <a:p>
            <a:r>
              <a:rPr lang="en-US" sz="2000" dirty="0"/>
              <a:t>     </a:t>
            </a:r>
            <a:r>
              <a:rPr lang="en-US" sz="2000" dirty="0">
                <a:solidFill>
                  <a:srgbClr val="FF0000"/>
                </a:solidFill>
              </a:rPr>
              <a:t>Each word, except the first, starts with a capital letter:</a:t>
            </a:r>
          </a:p>
          <a:p>
            <a:endParaRPr lang="en-US" sz="2000" dirty="0"/>
          </a:p>
          <a:p>
            <a:r>
              <a:rPr lang="en-US" sz="2000" dirty="0" err="1">
                <a:highlight>
                  <a:srgbClr val="000000"/>
                </a:highlight>
              </a:rPr>
              <a:t>my</a:t>
            </a:r>
            <a:r>
              <a:rPr lang="en-US" sz="2000" dirty="0" err="1">
                <a:solidFill>
                  <a:srgbClr val="FF0000"/>
                </a:solidFill>
                <a:highlight>
                  <a:srgbClr val="000000"/>
                </a:highlight>
              </a:rPr>
              <a:t>V</a:t>
            </a:r>
            <a:r>
              <a:rPr lang="en-US" sz="2000" dirty="0" err="1">
                <a:highlight>
                  <a:srgbClr val="000000"/>
                </a:highlight>
              </a:rPr>
              <a:t>ariable</a:t>
            </a:r>
            <a:r>
              <a:rPr lang="en-US" sz="2000" dirty="0" err="1">
                <a:solidFill>
                  <a:srgbClr val="FF0000"/>
                </a:solidFill>
                <a:highlight>
                  <a:srgbClr val="000000"/>
                </a:highlight>
              </a:rPr>
              <a:t>N</a:t>
            </a:r>
            <a:r>
              <a:rPr lang="en-US" sz="2000" dirty="0" err="1">
                <a:highlight>
                  <a:srgbClr val="000000"/>
                </a:highlight>
              </a:rPr>
              <a:t>ame</a:t>
            </a:r>
            <a:r>
              <a:rPr lang="en-US" sz="2000" dirty="0">
                <a:highlight>
                  <a:srgbClr val="000000"/>
                </a:highlight>
              </a:rPr>
              <a:t> = “Riri“</a:t>
            </a:r>
          </a:p>
          <a:p>
            <a:endParaRPr lang="en-US" sz="2000" dirty="0"/>
          </a:p>
          <a:p>
            <a:pPr marL="342900" indent="-342900">
              <a:buFont typeface="Arial" panose="020B0604020202020204" pitchFamily="34" charset="0"/>
              <a:buChar char="•"/>
            </a:pPr>
            <a:r>
              <a:rPr lang="en-US" sz="2000" b="1" dirty="0"/>
              <a:t>Pascal Case</a:t>
            </a:r>
          </a:p>
          <a:p>
            <a:r>
              <a:rPr lang="en-US" sz="2000" dirty="0">
                <a:solidFill>
                  <a:srgbClr val="FF0000"/>
                </a:solidFill>
              </a:rPr>
              <a:t>     Each word starts with a capital letter:</a:t>
            </a:r>
          </a:p>
          <a:p>
            <a:endParaRPr lang="en-US" sz="2000" dirty="0"/>
          </a:p>
          <a:p>
            <a:r>
              <a:rPr lang="en-US" sz="2000" dirty="0" err="1">
                <a:solidFill>
                  <a:srgbClr val="FF0000"/>
                </a:solidFill>
                <a:highlight>
                  <a:srgbClr val="000000"/>
                </a:highlight>
              </a:rPr>
              <a:t>M</a:t>
            </a:r>
            <a:r>
              <a:rPr lang="en-US" sz="2000" dirty="0" err="1">
                <a:highlight>
                  <a:srgbClr val="000000"/>
                </a:highlight>
              </a:rPr>
              <a:t>y</a:t>
            </a:r>
            <a:r>
              <a:rPr lang="en-US" sz="2000" dirty="0" err="1">
                <a:solidFill>
                  <a:srgbClr val="FF0000"/>
                </a:solidFill>
                <a:highlight>
                  <a:srgbClr val="000000"/>
                </a:highlight>
              </a:rPr>
              <a:t>V</a:t>
            </a:r>
            <a:r>
              <a:rPr lang="en-US" sz="2000" dirty="0" err="1">
                <a:highlight>
                  <a:srgbClr val="000000"/>
                </a:highlight>
              </a:rPr>
              <a:t>ariable</a:t>
            </a:r>
            <a:r>
              <a:rPr lang="en-US" sz="2000" dirty="0" err="1">
                <a:solidFill>
                  <a:srgbClr val="FF0000"/>
                </a:solidFill>
                <a:highlight>
                  <a:srgbClr val="000000"/>
                </a:highlight>
              </a:rPr>
              <a:t>N</a:t>
            </a:r>
            <a:r>
              <a:rPr lang="en-US" sz="2000" dirty="0" err="1">
                <a:highlight>
                  <a:srgbClr val="000000"/>
                </a:highlight>
              </a:rPr>
              <a:t>ame</a:t>
            </a:r>
            <a:r>
              <a:rPr lang="en-US" sz="2000" dirty="0">
                <a:highlight>
                  <a:srgbClr val="000000"/>
                </a:highlight>
              </a:rPr>
              <a:t> = “Riri“</a:t>
            </a:r>
          </a:p>
          <a:p>
            <a:endParaRPr lang="en-US" sz="2000" dirty="0"/>
          </a:p>
          <a:p>
            <a:pPr marL="342900" indent="-342900">
              <a:buFont typeface="Arial" panose="020B0604020202020204" pitchFamily="34" charset="0"/>
              <a:buChar char="•"/>
            </a:pPr>
            <a:r>
              <a:rPr lang="en-US" sz="2000" b="1" dirty="0"/>
              <a:t>Snake Case</a:t>
            </a:r>
          </a:p>
          <a:p>
            <a:r>
              <a:rPr lang="en-US" sz="2000" dirty="0"/>
              <a:t>     </a:t>
            </a:r>
            <a:r>
              <a:rPr lang="en-US" sz="2000" dirty="0">
                <a:solidFill>
                  <a:srgbClr val="FF0000"/>
                </a:solidFill>
              </a:rPr>
              <a:t>Each word is separated by an underscore character:</a:t>
            </a:r>
          </a:p>
          <a:p>
            <a:endParaRPr lang="en-US" sz="2000" dirty="0"/>
          </a:p>
          <a:p>
            <a:r>
              <a:rPr lang="en-US" sz="2000" dirty="0" err="1">
                <a:highlight>
                  <a:srgbClr val="000000"/>
                </a:highlight>
              </a:rPr>
              <a:t>my</a:t>
            </a:r>
            <a:r>
              <a:rPr lang="en-US" sz="2000" dirty="0" err="1">
                <a:solidFill>
                  <a:srgbClr val="FF0000"/>
                </a:solidFill>
                <a:highlight>
                  <a:srgbClr val="000000"/>
                </a:highlight>
              </a:rPr>
              <a:t>_</a:t>
            </a:r>
            <a:r>
              <a:rPr lang="en-US" sz="2000" dirty="0" err="1">
                <a:highlight>
                  <a:srgbClr val="000000"/>
                </a:highlight>
              </a:rPr>
              <a:t>variable</a:t>
            </a:r>
            <a:r>
              <a:rPr lang="en-US" sz="2000" dirty="0" err="1">
                <a:solidFill>
                  <a:srgbClr val="FF0000"/>
                </a:solidFill>
                <a:highlight>
                  <a:srgbClr val="000000"/>
                </a:highlight>
              </a:rPr>
              <a:t>_</a:t>
            </a:r>
            <a:r>
              <a:rPr lang="en-US" sz="2000" dirty="0" err="1">
                <a:highlight>
                  <a:srgbClr val="000000"/>
                </a:highlight>
              </a:rPr>
              <a:t>name</a:t>
            </a:r>
            <a:r>
              <a:rPr lang="en-US" sz="2000" dirty="0">
                <a:highlight>
                  <a:srgbClr val="000000"/>
                </a:highlight>
              </a:rPr>
              <a:t> = “Riri"</a:t>
            </a:r>
            <a:endParaRPr lang="en-PH" sz="2000" dirty="0">
              <a:highlight>
                <a:srgbClr val="000000"/>
              </a:highlight>
            </a:endParaRPr>
          </a:p>
        </p:txBody>
      </p:sp>
    </p:spTree>
    <p:extLst>
      <p:ext uri="{BB962C8B-B14F-4D97-AF65-F5344CB8AC3E}">
        <p14:creationId xmlns:p14="http://schemas.microsoft.com/office/powerpoint/2010/main" val="349347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D3BEAB-13B8-4915-B991-F6305680F573}"/>
              </a:ext>
            </a:extLst>
          </p:cNvPr>
          <p:cNvSpPr/>
          <p:nvPr/>
        </p:nvSpPr>
        <p:spPr>
          <a:xfrm>
            <a:off x="1220309" y="789000"/>
            <a:ext cx="8642174" cy="584775"/>
          </a:xfrm>
          <a:prstGeom prst="rect">
            <a:avLst/>
          </a:prstGeom>
        </p:spPr>
        <p:txBody>
          <a:bodyPr wrap="none">
            <a:spAutoFit/>
          </a:bodyPr>
          <a:lstStyle/>
          <a:p>
            <a:pPr marL="457200" indent="-457200">
              <a:buFont typeface="Wingdings" panose="05000000000000000000" pitchFamily="2" charset="2"/>
              <a:buChar char="Ø"/>
            </a:pPr>
            <a:r>
              <a:rPr lang="fr-FR" sz="3200" b="1" dirty="0">
                <a:latin typeface="Segoe UI" panose="020B0502040204020203" pitchFamily="34" charset="0"/>
              </a:rPr>
              <a:t>Python Variables - </a:t>
            </a:r>
            <a:r>
              <a:rPr lang="fr-FR" sz="3200" b="1" dirty="0" err="1">
                <a:latin typeface="Segoe UI" panose="020B0502040204020203" pitchFamily="34" charset="0"/>
              </a:rPr>
              <a:t>Assign</a:t>
            </a:r>
            <a:r>
              <a:rPr lang="fr-FR" sz="3200" b="1" dirty="0">
                <a:latin typeface="Segoe UI" panose="020B0502040204020203" pitchFamily="34" charset="0"/>
              </a:rPr>
              <a:t> Multiple Values</a:t>
            </a:r>
            <a:endParaRPr lang="fr-FR" sz="3200" b="1" i="0" dirty="0">
              <a:effectLst/>
              <a:latin typeface="Segoe UI" panose="020B0502040204020203" pitchFamily="34" charset="0"/>
            </a:endParaRPr>
          </a:p>
        </p:txBody>
      </p:sp>
      <p:sp>
        <p:nvSpPr>
          <p:cNvPr id="3" name="TextBox 2">
            <a:extLst>
              <a:ext uri="{FF2B5EF4-FFF2-40B4-BE49-F238E27FC236}">
                <a16:creationId xmlns:a16="http://schemas.microsoft.com/office/drawing/2014/main" id="{FC48B429-A554-42A4-B789-398740133722}"/>
              </a:ext>
            </a:extLst>
          </p:cNvPr>
          <p:cNvSpPr txBox="1"/>
          <p:nvPr/>
        </p:nvSpPr>
        <p:spPr>
          <a:xfrm>
            <a:off x="1220309" y="1761067"/>
            <a:ext cx="3185770" cy="2031325"/>
          </a:xfrm>
          <a:prstGeom prst="rect">
            <a:avLst/>
          </a:prstGeom>
          <a:noFill/>
        </p:spPr>
        <p:txBody>
          <a:bodyPr wrap="square" rtlCol="0">
            <a:spAutoFit/>
          </a:bodyPr>
          <a:lstStyle/>
          <a:p>
            <a:r>
              <a:rPr lang="en-US" sz="2400" dirty="0"/>
              <a:t>Many Values to Multiple Variables</a:t>
            </a:r>
          </a:p>
          <a:p>
            <a:endParaRPr lang="en-US" sz="2400" dirty="0"/>
          </a:p>
          <a:p>
            <a:r>
              <a:rPr lang="en-US" dirty="0"/>
              <a:t>Python allows you to assign values to multiple variables in one line:</a:t>
            </a:r>
          </a:p>
        </p:txBody>
      </p:sp>
      <p:pic>
        <p:nvPicPr>
          <p:cNvPr id="5" name="Picture 4">
            <a:extLst>
              <a:ext uri="{FF2B5EF4-FFF2-40B4-BE49-F238E27FC236}">
                <a16:creationId xmlns:a16="http://schemas.microsoft.com/office/drawing/2014/main" id="{E6E50683-1D94-4E8B-8618-206B0F7575FB}"/>
              </a:ext>
            </a:extLst>
          </p:cNvPr>
          <p:cNvPicPr>
            <a:picLocks noChangeAspect="1"/>
          </p:cNvPicPr>
          <p:nvPr/>
        </p:nvPicPr>
        <p:blipFill>
          <a:blip r:embed="rId2"/>
          <a:stretch>
            <a:fillRect/>
          </a:stretch>
        </p:blipFill>
        <p:spPr>
          <a:xfrm>
            <a:off x="1281539" y="3933461"/>
            <a:ext cx="2991267" cy="1657581"/>
          </a:xfrm>
          <a:prstGeom prst="rect">
            <a:avLst/>
          </a:prstGeom>
        </p:spPr>
      </p:pic>
      <p:sp>
        <p:nvSpPr>
          <p:cNvPr id="6" name="Rectangle 5">
            <a:extLst>
              <a:ext uri="{FF2B5EF4-FFF2-40B4-BE49-F238E27FC236}">
                <a16:creationId xmlns:a16="http://schemas.microsoft.com/office/drawing/2014/main" id="{5BA6BD73-0972-4DD8-B788-504E8EBE7DB9}"/>
              </a:ext>
            </a:extLst>
          </p:cNvPr>
          <p:cNvSpPr/>
          <p:nvPr/>
        </p:nvSpPr>
        <p:spPr>
          <a:xfrm>
            <a:off x="4858511" y="1710268"/>
            <a:ext cx="2610986" cy="2308324"/>
          </a:xfrm>
          <a:prstGeom prst="rect">
            <a:avLst/>
          </a:prstGeom>
        </p:spPr>
        <p:txBody>
          <a:bodyPr wrap="square">
            <a:spAutoFit/>
          </a:bodyPr>
          <a:lstStyle/>
          <a:p>
            <a:r>
              <a:rPr lang="en-US" sz="2400" dirty="0">
                <a:latin typeface="Segoe UI" panose="020B0502040204020203" pitchFamily="34" charset="0"/>
              </a:rPr>
              <a:t>One Value to Multiple Variables</a:t>
            </a:r>
          </a:p>
          <a:p>
            <a:endParaRPr lang="en-US" sz="2400" dirty="0">
              <a:latin typeface="Segoe UI" panose="020B0502040204020203" pitchFamily="34" charset="0"/>
            </a:endParaRPr>
          </a:p>
          <a:p>
            <a:r>
              <a:rPr lang="en-US" dirty="0"/>
              <a:t>And you can assign the </a:t>
            </a:r>
            <a:r>
              <a:rPr lang="en-US" i="1" dirty="0"/>
              <a:t>same</a:t>
            </a:r>
            <a:r>
              <a:rPr lang="en-US" dirty="0"/>
              <a:t> value to multiple variables in one line:</a:t>
            </a:r>
            <a:endParaRPr lang="en-US" b="0" i="0" dirty="0">
              <a:effectLst/>
            </a:endParaRPr>
          </a:p>
        </p:txBody>
      </p:sp>
      <p:pic>
        <p:nvPicPr>
          <p:cNvPr id="7" name="Picture 6">
            <a:extLst>
              <a:ext uri="{FF2B5EF4-FFF2-40B4-BE49-F238E27FC236}">
                <a16:creationId xmlns:a16="http://schemas.microsoft.com/office/drawing/2014/main" id="{FD0FDC16-447D-48E2-B022-56F1DC6C40DB}"/>
              </a:ext>
            </a:extLst>
          </p:cNvPr>
          <p:cNvPicPr>
            <a:picLocks noChangeAspect="1"/>
          </p:cNvPicPr>
          <p:nvPr/>
        </p:nvPicPr>
        <p:blipFill>
          <a:blip r:embed="rId3"/>
          <a:stretch>
            <a:fillRect/>
          </a:stretch>
        </p:blipFill>
        <p:spPr>
          <a:xfrm>
            <a:off x="5292004" y="4343163"/>
            <a:ext cx="1905266" cy="1486107"/>
          </a:xfrm>
          <a:prstGeom prst="rect">
            <a:avLst/>
          </a:prstGeom>
        </p:spPr>
      </p:pic>
      <p:sp>
        <p:nvSpPr>
          <p:cNvPr id="8" name="Rectangle 7">
            <a:extLst>
              <a:ext uri="{FF2B5EF4-FFF2-40B4-BE49-F238E27FC236}">
                <a16:creationId xmlns:a16="http://schemas.microsoft.com/office/drawing/2014/main" id="{70125C43-7633-4F0F-AB44-634EE0FEC2D1}"/>
              </a:ext>
            </a:extLst>
          </p:cNvPr>
          <p:cNvSpPr/>
          <p:nvPr/>
        </p:nvSpPr>
        <p:spPr>
          <a:xfrm>
            <a:off x="7919193" y="1717470"/>
            <a:ext cx="3657600" cy="1938992"/>
          </a:xfrm>
          <a:prstGeom prst="rect">
            <a:avLst/>
          </a:prstGeom>
        </p:spPr>
        <p:txBody>
          <a:bodyPr wrap="square">
            <a:spAutoFit/>
          </a:bodyPr>
          <a:lstStyle/>
          <a:p>
            <a:r>
              <a:rPr lang="en-US" sz="2400" dirty="0">
                <a:latin typeface="Segoe UI" panose="020B0502040204020203" pitchFamily="34" charset="0"/>
              </a:rPr>
              <a:t>Unpack a Collection</a:t>
            </a:r>
          </a:p>
          <a:p>
            <a:endParaRPr lang="en-US" sz="2400" dirty="0">
              <a:latin typeface="Segoe UI" panose="020B0502040204020203" pitchFamily="34" charset="0"/>
            </a:endParaRPr>
          </a:p>
          <a:p>
            <a:r>
              <a:rPr lang="en-US" dirty="0"/>
              <a:t>If you have a collection of values in a list, tuple etc. Python allows you to extract the values into variables. This is called </a:t>
            </a:r>
            <a:r>
              <a:rPr lang="en-US" i="1" dirty="0"/>
              <a:t>unpacking</a:t>
            </a:r>
            <a:r>
              <a:rPr lang="en-US" dirty="0"/>
              <a:t>.</a:t>
            </a:r>
            <a:endParaRPr lang="en-US" b="0" i="0" dirty="0">
              <a:effectLst/>
            </a:endParaRPr>
          </a:p>
        </p:txBody>
      </p:sp>
      <p:pic>
        <p:nvPicPr>
          <p:cNvPr id="9" name="Picture 8">
            <a:extLst>
              <a:ext uri="{FF2B5EF4-FFF2-40B4-BE49-F238E27FC236}">
                <a16:creationId xmlns:a16="http://schemas.microsoft.com/office/drawing/2014/main" id="{B89238AE-EBEC-4627-9D73-25377D5F9B11}"/>
              </a:ext>
            </a:extLst>
          </p:cNvPr>
          <p:cNvPicPr>
            <a:picLocks noChangeAspect="1"/>
          </p:cNvPicPr>
          <p:nvPr/>
        </p:nvPicPr>
        <p:blipFill>
          <a:blip r:embed="rId4"/>
          <a:stretch>
            <a:fillRect/>
          </a:stretch>
        </p:blipFill>
        <p:spPr>
          <a:xfrm>
            <a:off x="8450952" y="4000157"/>
            <a:ext cx="2896004" cy="1838582"/>
          </a:xfrm>
          <a:prstGeom prst="rect">
            <a:avLst/>
          </a:prstGeom>
        </p:spPr>
      </p:pic>
      <p:sp>
        <p:nvSpPr>
          <p:cNvPr id="10" name="Rectangle 9">
            <a:extLst>
              <a:ext uri="{FF2B5EF4-FFF2-40B4-BE49-F238E27FC236}">
                <a16:creationId xmlns:a16="http://schemas.microsoft.com/office/drawing/2014/main" id="{A141ADF9-625F-441C-976B-9F99705511D4}"/>
              </a:ext>
            </a:extLst>
          </p:cNvPr>
          <p:cNvSpPr/>
          <p:nvPr/>
        </p:nvSpPr>
        <p:spPr>
          <a:xfrm>
            <a:off x="1123475" y="1698347"/>
            <a:ext cx="3307394" cy="4334933"/>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28E3C333-55FC-4C44-813A-D4271CF7A755}"/>
              </a:ext>
            </a:extLst>
          </p:cNvPr>
          <p:cNvSpPr/>
          <p:nvPr/>
        </p:nvSpPr>
        <p:spPr>
          <a:xfrm>
            <a:off x="4781023" y="1698346"/>
            <a:ext cx="2932475" cy="4334933"/>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a:extLst>
              <a:ext uri="{FF2B5EF4-FFF2-40B4-BE49-F238E27FC236}">
                <a16:creationId xmlns:a16="http://schemas.microsoft.com/office/drawing/2014/main" id="{77337102-6737-45C9-BDD5-A29801914893}"/>
              </a:ext>
            </a:extLst>
          </p:cNvPr>
          <p:cNvSpPr/>
          <p:nvPr/>
        </p:nvSpPr>
        <p:spPr>
          <a:xfrm>
            <a:off x="7897139" y="1698345"/>
            <a:ext cx="3679654" cy="4334933"/>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08646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21457-DCC9-4BFE-BCEF-68E91A9DA278}"/>
              </a:ext>
            </a:extLst>
          </p:cNvPr>
          <p:cNvSpPr/>
          <p:nvPr/>
        </p:nvSpPr>
        <p:spPr>
          <a:xfrm>
            <a:off x="895239" y="484201"/>
            <a:ext cx="5846793" cy="646331"/>
          </a:xfrm>
          <a:prstGeom prst="rect">
            <a:avLst/>
          </a:prstGeom>
        </p:spPr>
        <p:txBody>
          <a:bodyPr wrap="none">
            <a:spAutoFit/>
          </a:bodyPr>
          <a:lstStyle/>
          <a:p>
            <a:pPr marL="571500" indent="-571500">
              <a:buFont typeface="Wingdings" panose="05000000000000000000" pitchFamily="2" charset="2"/>
              <a:buChar char="Ø"/>
            </a:pPr>
            <a:r>
              <a:rPr lang="en-PH" sz="3600" dirty="0"/>
              <a:t>Python - Output Variables</a:t>
            </a:r>
            <a:endParaRPr lang="en-PH" sz="3600" b="0" i="0" dirty="0">
              <a:effectLst/>
            </a:endParaRPr>
          </a:p>
        </p:txBody>
      </p:sp>
      <p:sp>
        <p:nvSpPr>
          <p:cNvPr id="4" name="Rectangle 3">
            <a:extLst>
              <a:ext uri="{FF2B5EF4-FFF2-40B4-BE49-F238E27FC236}">
                <a16:creationId xmlns:a16="http://schemas.microsoft.com/office/drawing/2014/main" id="{A6EC0DB6-27D6-41CB-9C3D-A60D18887EF5}"/>
              </a:ext>
            </a:extLst>
          </p:cNvPr>
          <p:cNvSpPr/>
          <p:nvPr/>
        </p:nvSpPr>
        <p:spPr>
          <a:xfrm>
            <a:off x="895239" y="1230339"/>
            <a:ext cx="4201694" cy="1384995"/>
          </a:xfrm>
          <a:prstGeom prst="rect">
            <a:avLst/>
          </a:prstGeom>
        </p:spPr>
        <p:txBody>
          <a:bodyPr wrap="square">
            <a:spAutoFit/>
          </a:bodyPr>
          <a:lstStyle/>
          <a:p>
            <a:r>
              <a:rPr lang="en-US" sz="2400" dirty="0"/>
              <a:t>Output Variables</a:t>
            </a:r>
          </a:p>
          <a:p>
            <a:endParaRPr lang="en-US" sz="2400" dirty="0"/>
          </a:p>
          <a:p>
            <a:pPr marL="285750" indent="-285750">
              <a:buFont typeface="Arial" panose="020B0604020202020204" pitchFamily="34" charset="0"/>
              <a:buChar char="•"/>
            </a:pPr>
            <a:r>
              <a:rPr lang="en-US" dirty="0"/>
              <a:t>The Python print() function is often used to output variables.</a:t>
            </a:r>
            <a:endParaRPr lang="en-PH" dirty="0"/>
          </a:p>
        </p:txBody>
      </p:sp>
      <p:pic>
        <p:nvPicPr>
          <p:cNvPr id="5" name="Picture 4">
            <a:extLst>
              <a:ext uri="{FF2B5EF4-FFF2-40B4-BE49-F238E27FC236}">
                <a16:creationId xmlns:a16="http://schemas.microsoft.com/office/drawing/2014/main" id="{28F3BC49-7EE6-4E38-8B86-7D8C137488DD}"/>
              </a:ext>
            </a:extLst>
          </p:cNvPr>
          <p:cNvPicPr>
            <a:picLocks noChangeAspect="1"/>
          </p:cNvPicPr>
          <p:nvPr/>
        </p:nvPicPr>
        <p:blipFill>
          <a:blip r:embed="rId2"/>
          <a:stretch>
            <a:fillRect/>
          </a:stretch>
        </p:blipFill>
        <p:spPr>
          <a:xfrm>
            <a:off x="1173512" y="3091232"/>
            <a:ext cx="2676899" cy="819264"/>
          </a:xfrm>
          <a:prstGeom prst="rect">
            <a:avLst/>
          </a:prstGeom>
        </p:spPr>
      </p:pic>
      <p:sp>
        <p:nvSpPr>
          <p:cNvPr id="7" name="Rectangle 6">
            <a:extLst>
              <a:ext uri="{FF2B5EF4-FFF2-40B4-BE49-F238E27FC236}">
                <a16:creationId xmlns:a16="http://schemas.microsoft.com/office/drawing/2014/main" id="{AE21F43C-9FF5-4543-B7E2-78E67D820F25}"/>
              </a:ext>
            </a:extLst>
          </p:cNvPr>
          <p:cNvSpPr/>
          <p:nvPr/>
        </p:nvSpPr>
        <p:spPr>
          <a:xfrm>
            <a:off x="895239" y="4132240"/>
            <a:ext cx="4201694" cy="923330"/>
          </a:xfrm>
          <a:prstGeom prst="rect">
            <a:avLst/>
          </a:prstGeom>
        </p:spPr>
        <p:txBody>
          <a:bodyPr wrap="square">
            <a:spAutoFit/>
          </a:bodyPr>
          <a:lstStyle/>
          <a:p>
            <a:pPr marL="285750" indent="-285750">
              <a:buFont typeface="Arial" panose="020B0604020202020204" pitchFamily="34" charset="0"/>
              <a:buChar char="•"/>
            </a:pPr>
            <a:r>
              <a:rPr lang="en-US" dirty="0"/>
              <a:t>In the print() function, you output multiple variables, separated by a comma:</a:t>
            </a:r>
            <a:endParaRPr lang="en-PH" dirty="0"/>
          </a:p>
        </p:txBody>
      </p:sp>
      <p:pic>
        <p:nvPicPr>
          <p:cNvPr id="8" name="Picture 7">
            <a:extLst>
              <a:ext uri="{FF2B5EF4-FFF2-40B4-BE49-F238E27FC236}">
                <a16:creationId xmlns:a16="http://schemas.microsoft.com/office/drawing/2014/main" id="{E7D1EAB1-8092-45D7-9C26-A6B2A44B2230}"/>
              </a:ext>
            </a:extLst>
          </p:cNvPr>
          <p:cNvPicPr>
            <a:picLocks noChangeAspect="1"/>
          </p:cNvPicPr>
          <p:nvPr/>
        </p:nvPicPr>
        <p:blipFill>
          <a:blip r:embed="rId3"/>
          <a:stretch>
            <a:fillRect/>
          </a:stretch>
        </p:blipFill>
        <p:spPr>
          <a:xfrm>
            <a:off x="1145465" y="5473813"/>
            <a:ext cx="2305372" cy="1080975"/>
          </a:xfrm>
          <a:prstGeom prst="rect">
            <a:avLst/>
          </a:prstGeom>
        </p:spPr>
      </p:pic>
      <p:sp>
        <p:nvSpPr>
          <p:cNvPr id="9" name="Rectangle 8">
            <a:extLst>
              <a:ext uri="{FF2B5EF4-FFF2-40B4-BE49-F238E27FC236}">
                <a16:creationId xmlns:a16="http://schemas.microsoft.com/office/drawing/2014/main" id="{DB650270-C26F-4CA1-91A5-5BA495B33346}"/>
              </a:ext>
            </a:extLst>
          </p:cNvPr>
          <p:cNvSpPr/>
          <p:nvPr/>
        </p:nvSpPr>
        <p:spPr>
          <a:xfrm>
            <a:off x="6839644" y="1886687"/>
            <a:ext cx="4201694" cy="646331"/>
          </a:xfrm>
          <a:prstGeom prst="rect">
            <a:avLst/>
          </a:prstGeom>
        </p:spPr>
        <p:txBody>
          <a:bodyPr wrap="square">
            <a:spAutoFit/>
          </a:bodyPr>
          <a:lstStyle/>
          <a:p>
            <a:pPr marL="285750" indent="-285750">
              <a:buFont typeface="Arial" panose="020B0604020202020204" pitchFamily="34" charset="0"/>
              <a:buChar char="•"/>
            </a:pPr>
            <a:r>
              <a:rPr lang="en-US" dirty="0"/>
              <a:t>You can also use the + operator to output multiple variables:</a:t>
            </a:r>
            <a:endParaRPr lang="en-PH" dirty="0"/>
          </a:p>
        </p:txBody>
      </p:sp>
      <p:pic>
        <p:nvPicPr>
          <p:cNvPr id="10" name="Picture 9">
            <a:extLst>
              <a:ext uri="{FF2B5EF4-FFF2-40B4-BE49-F238E27FC236}">
                <a16:creationId xmlns:a16="http://schemas.microsoft.com/office/drawing/2014/main" id="{645D3292-774A-4465-B779-6C4F3C5720C8}"/>
              </a:ext>
            </a:extLst>
          </p:cNvPr>
          <p:cNvPicPr>
            <a:picLocks noChangeAspect="1"/>
          </p:cNvPicPr>
          <p:nvPr/>
        </p:nvPicPr>
        <p:blipFill>
          <a:blip r:embed="rId4"/>
          <a:stretch>
            <a:fillRect/>
          </a:stretch>
        </p:blipFill>
        <p:spPr>
          <a:xfrm>
            <a:off x="7087689" y="3146537"/>
            <a:ext cx="3084567" cy="1591711"/>
          </a:xfrm>
          <a:prstGeom prst="rect">
            <a:avLst/>
          </a:prstGeom>
        </p:spPr>
      </p:pic>
      <p:sp>
        <p:nvSpPr>
          <p:cNvPr id="12" name="Rectangle 11">
            <a:extLst>
              <a:ext uri="{FF2B5EF4-FFF2-40B4-BE49-F238E27FC236}">
                <a16:creationId xmlns:a16="http://schemas.microsoft.com/office/drawing/2014/main" id="{3E67D2E9-1955-4521-BF27-BB964DBFBD74}"/>
              </a:ext>
            </a:extLst>
          </p:cNvPr>
          <p:cNvSpPr/>
          <p:nvPr/>
        </p:nvSpPr>
        <p:spPr>
          <a:xfrm>
            <a:off x="7072929" y="5148415"/>
            <a:ext cx="3975566" cy="923330"/>
          </a:xfrm>
          <a:prstGeom prst="rect">
            <a:avLst/>
          </a:prstGeom>
        </p:spPr>
        <p:txBody>
          <a:bodyPr wrap="square">
            <a:spAutoFit/>
          </a:bodyPr>
          <a:lstStyle/>
          <a:p>
            <a:r>
              <a:rPr lang="en-US" dirty="0"/>
              <a:t>Notice the space character after </a:t>
            </a:r>
            <a:r>
              <a:rPr lang="en-US" dirty="0">
                <a:solidFill>
                  <a:srgbClr val="FF0000"/>
                </a:solidFill>
              </a:rPr>
              <a:t>"Python " and "is ", </a:t>
            </a:r>
            <a:r>
              <a:rPr lang="en-US" dirty="0"/>
              <a:t>without them the result would be </a:t>
            </a:r>
            <a:r>
              <a:rPr lang="en-US" dirty="0">
                <a:solidFill>
                  <a:srgbClr val="FF0000"/>
                </a:solidFill>
              </a:rPr>
              <a:t>"</a:t>
            </a:r>
            <a:r>
              <a:rPr lang="en-US" dirty="0" err="1">
                <a:solidFill>
                  <a:srgbClr val="FF0000"/>
                </a:solidFill>
              </a:rPr>
              <a:t>Pythonisawesome</a:t>
            </a:r>
            <a:r>
              <a:rPr lang="en-US" dirty="0">
                <a:solidFill>
                  <a:srgbClr val="FF0000"/>
                </a:solidFill>
              </a:rPr>
              <a:t>".</a:t>
            </a:r>
            <a:endParaRPr lang="en-PH" dirty="0">
              <a:solidFill>
                <a:srgbClr val="FF0000"/>
              </a:solidFill>
            </a:endParaRPr>
          </a:p>
        </p:txBody>
      </p:sp>
      <p:sp>
        <p:nvSpPr>
          <p:cNvPr id="13" name="TextBox 12">
            <a:extLst>
              <a:ext uri="{FF2B5EF4-FFF2-40B4-BE49-F238E27FC236}">
                <a16:creationId xmlns:a16="http://schemas.microsoft.com/office/drawing/2014/main" id="{D54C8513-4562-45FF-AE58-83D6D925A746}"/>
              </a:ext>
            </a:extLst>
          </p:cNvPr>
          <p:cNvSpPr txBox="1"/>
          <p:nvPr/>
        </p:nvSpPr>
        <p:spPr>
          <a:xfrm flipH="1">
            <a:off x="1145465" y="2738516"/>
            <a:ext cx="1850621" cy="369332"/>
          </a:xfrm>
          <a:prstGeom prst="rect">
            <a:avLst/>
          </a:prstGeom>
          <a:noFill/>
        </p:spPr>
        <p:txBody>
          <a:bodyPr wrap="square" rtlCol="0">
            <a:spAutoFit/>
          </a:bodyPr>
          <a:lstStyle/>
          <a:p>
            <a:r>
              <a:rPr lang="en-US" dirty="0"/>
              <a:t>Example</a:t>
            </a:r>
            <a:endParaRPr lang="en-PH" dirty="0"/>
          </a:p>
        </p:txBody>
      </p:sp>
      <p:sp>
        <p:nvSpPr>
          <p:cNvPr id="14" name="TextBox 13">
            <a:extLst>
              <a:ext uri="{FF2B5EF4-FFF2-40B4-BE49-F238E27FC236}">
                <a16:creationId xmlns:a16="http://schemas.microsoft.com/office/drawing/2014/main" id="{634380AB-F8D8-4E38-A966-615D4AF8F459}"/>
              </a:ext>
            </a:extLst>
          </p:cNvPr>
          <p:cNvSpPr txBox="1"/>
          <p:nvPr/>
        </p:nvSpPr>
        <p:spPr>
          <a:xfrm flipH="1">
            <a:off x="1143505" y="5148415"/>
            <a:ext cx="1850621" cy="369332"/>
          </a:xfrm>
          <a:prstGeom prst="rect">
            <a:avLst/>
          </a:prstGeom>
          <a:noFill/>
        </p:spPr>
        <p:txBody>
          <a:bodyPr wrap="square" rtlCol="0">
            <a:spAutoFit/>
          </a:bodyPr>
          <a:lstStyle/>
          <a:p>
            <a:r>
              <a:rPr lang="en-US" dirty="0"/>
              <a:t>Example</a:t>
            </a:r>
            <a:endParaRPr lang="en-PH" dirty="0"/>
          </a:p>
        </p:txBody>
      </p:sp>
      <p:sp>
        <p:nvSpPr>
          <p:cNvPr id="15" name="TextBox 14">
            <a:extLst>
              <a:ext uri="{FF2B5EF4-FFF2-40B4-BE49-F238E27FC236}">
                <a16:creationId xmlns:a16="http://schemas.microsoft.com/office/drawing/2014/main" id="{D6EF6CB1-0978-46E4-A7D7-1F5D906E027D}"/>
              </a:ext>
            </a:extLst>
          </p:cNvPr>
          <p:cNvSpPr txBox="1"/>
          <p:nvPr/>
        </p:nvSpPr>
        <p:spPr>
          <a:xfrm flipH="1">
            <a:off x="7174538" y="2721900"/>
            <a:ext cx="1850621" cy="369332"/>
          </a:xfrm>
          <a:prstGeom prst="rect">
            <a:avLst/>
          </a:prstGeom>
          <a:noFill/>
        </p:spPr>
        <p:txBody>
          <a:bodyPr wrap="square" rtlCol="0">
            <a:spAutoFit/>
          </a:bodyPr>
          <a:lstStyle/>
          <a:p>
            <a:r>
              <a:rPr lang="en-US" dirty="0"/>
              <a:t>Example</a:t>
            </a:r>
            <a:endParaRPr lang="en-PH" dirty="0"/>
          </a:p>
        </p:txBody>
      </p:sp>
      <p:cxnSp>
        <p:nvCxnSpPr>
          <p:cNvPr id="32" name="Straight Connector 31">
            <a:extLst>
              <a:ext uri="{FF2B5EF4-FFF2-40B4-BE49-F238E27FC236}">
                <a16:creationId xmlns:a16="http://schemas.microsoft.com/office/drawing/2014/main" id="{49176EF0-75BB-403B-A542-F8219DF072AF}"/>
              </a:ext>
            </a:extLst>
          </p:cNvPr>
          <p:cNvCxnSpPr/>
          <p:nvPr/>
        </p:nvCxnSpPr>
        <p:spPr>
          <a:xfrm>
            <a:off x="7087689" y="5738191"/>
            <a:ext cx="18528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AFD258-5FBA-4181-B8A2-BE548F815BC6}"/>
              </a:ext>
            </a:extLst>
          </p:cNvPr>
          <p:cNvCxnSpPr/>
          <p:nvPr/>
        </p:nvCxnSpPr>
        <p:spPr>
          <a:xfrm flipV="1">
            <a:off x="8940491" y="3910496"/>
            <a:ext cx="1608239" cy="184094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54D3F80-0933-4A65-9C82-C066A1DAEE50}"/>
              </a:ext>
            </a:extLst>
          </p:cNvPr>
          <p:cNvCxnSpPr/>
          <p:nvPr/>
        </p:nvCxnSpPr>
        <p:spPr>
          <a:xfrm flipH="1" flipV="1">
            <a:off x="8786191" y="3286539"/>
            <a:ext cx="1762539" cy="62395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4F86D-BE65-4476-A181-00E0762FE7A5}"/>
              </a:ext>
            </a:extLst>
          </p:cNvPr>
          <p:cNvCxnSpPr/>
          <p:nvPr/>
        </p:nvCxnSpPr>
        <p:spPr>
          <a:xfrm flipH="1" flipV="1">
            <a:off x="8746435" y="3528738"/>
            <a:ext cx="1802295" cy="38175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0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614FE-0D46-4560-B5FB-AB62AE551B99}"/>
              </a:ext>
            </a:extLst>
          </p:cNvPr>
          <p:cNvSpPr/>
          <p:nvPr/>
        </p:nvSpPr>
        <p:spPr>
          <a:xfrm>
            <a:off x="883996" y="450333"/>
            <a:ext cx="5789085" cy="646331"/>
          </a:xfrm>
          <a:prstGeom prst="rect">
            <a:avLst/>
          </a:prstGeom>
        </p:spPr>
        <p:txBody>
          <a:bodyPr wrap="none">
            <a:spAutoFit/>
          </a:bodyPr>
          <a:lstStyle/>
          <a:p>
            <a:pPr marL="571500" indent="-571500">
              <a:buFont typeface="Wingdings" panose="05000000000000000000" pitchFamily="2" charset="2"/>
              <a:buChar char="Ø"/>
            </a:pPr>
            <a:r>
              <a:rPr lang="en-PH" sz="3600" dirty="0"/>
              <a:t>Python - Global Variables</a:t>
            </a:r>
          </a:p>
        </p:txBody>
      </p:sp>
      <p:sp>
        <p:nvSpPr>
          <p:cNvPr id="3" name="Rectangle 2">
            <a:extLst>
              <a:ext uri="{FF2B5EF4-FFF2-40B4-BE49-F238E27FC236}">
                <a16:creationId xmlns:a16="http://schemas.microsoft.com/office/drawing/2014/main" id="{7465C438-0E6A-4805-AF1D-67A6C73F77C7}"/>
              </a:ext>
            </a:extLst>
          </p:cNvPr>
          <p:cNvSpPr/>
          <p:nvPr/>
        </p:nvSpPr>
        <p:spPr>
          <a:xfrm>
            <a:off x="732325" y="1311530"/>
            <a:ext cx="5516075" cy="2123658"/>
          </a:xfrm>
          <a:prstGeom prst="rect">
            <a:avLst/>
          </a:prstGeom>
        </p:spPr>
        <p:txBody>
          <a:bodyPr wrap="square">
            <a:spAutoFit/>
          </a:bodyPr>
          <a:lstStyle/>
          <a:p>
            <a:r>
              <a:rPr lang="en-US" sz="2400" dirty="0"/>
              <a:t>Global Variables</a:t>
            </a:r>
          </a:p>
          <a:p>
            <a:r>
              <a:rPr lang="en-US" dirty="0"/>
              <a:t>Variables that are created outside of a function (as in all of the examples above) are known as global variables.</a:t>
            </a:r>
          </a:p>
          <a:p>
            <a:endParaRPr lang="en-US" dirty="0"/>
          </a:p>
          <a:p>
            <a:r>
              <a:rPr lang="en-US" dirty="0">
                <a:solidFill>
                  <a:srgbClr val="FF0000"/>
                </a:solidFill>
              </a:rPr>
              <a:t>Global variables can be used by everyone,</a:t>
            </a:r>
            <a:r>
              <a:rPr lang="en-US" dirty="0"/>
              <a:t> both inside of functions and outside.</a:t>
            </a:r>
            <a:endParaRPr lang="en-PH" dirty="0"/>
          </a:p>
        </p:txBody>
      </p:sp>
      <p:sp>
        <p:nvSpPr>
          <p:cNvPr id="4" name="Rectangle 3">
            <a:extLst>
              <a:ext uri="{FF2B5EF4-FFF2-40B4-BE49-F238E27FC236}">
                <a16:creationId xmlns:a16="http://schemas.microsoft.com/office/drawing/2014/main" id="{ED42C78E-BB4A-4E02-A0C7-A30124463138}"/>
              </a:ext>
            </a:extLst>
          </p:cNvPr>
          <p:cNvSpPr/>
          <p:nvPr/>
        </p:nvSpPr>
        <p:spPr>
          <a:xfrm>
            <a:off x="732325" y="3712572"/>
            <a:ext cx="5363675" cy="923330"/>
          </a:xfrm>
          <a:prstGeom prst="rect">
            <a:avLst/>
          </a:prstGeom>
        </p:spPr>
        <p:txBody>
          <a:bodyPr wrap="square">
            <a:spAutoFit/>
          </a:bodyPr>
          <a:lstStyle/>
          <a:p>
            <a:r>
              <a:rPr lang="en-US" dirty="0"/>
              <a:t>Example:</a:t>
            </a:r>
          </a:p>
          <a:p>
            <a:r>
              <a:rPr lang="en-US" dirty="0"/>
              <a:t>Create a variable outside of a function, and use it inside the function</a:t>
            </a:r>
            <a:endParaRPr lang="en-US" b="0" i="0" dirty="0">
              <a:effectLst/>
            </a:endParaRPr>
          </a:p>
        </p:txBody>
      </p:sp>
      <p:pic>
        <p:nvPicPr>
          <p:cNvPr id="5" name="Picture 4">
            <a:extLst>
              <a:ext uri="{FF2B5EF4-FFF2-40B4-BE49-F238E27FC236}">
                <a16:creationId xmlns:a16="http://schemas.microsoft.com/office/drawing/2014/main" id="{80313058-585D-4343-85A3-DC5579F9A969}"/>
              </a:ext>
            </a:extLst>
          </p:cNvPr>
          <p:cNvPicPr>
            <a:picLocks noChangeAspect="1"/>
          </p:cNvPicPr>
          <p:nvPr/>
        </p:nvPicPr>
        <p:blipFill>
          <a:blip r:embed="rId2"/>
          <a:stretch>
            <a:fillRect/>
          </a:stretch>
        </p:blipFill>
        <p:spPr>
          <a:xfrm>
            <a:off x="883996" y="4816176"/>
            <a:ext cx="3078404" cy="1486107"/>
          </a:xfrm>
          <a:prstGeom prst="rect">
            <a:avLst/>
          </a:prstGeom>
        </p:spPr>
      </p:pic>
      <p:sp>
        <p:nvSpPr>
          <p:cNvPr id="6" name="Rectangle 5">
            <a:extLst>
              <a:ext uri="{FF2B5EF4-FFF2-40B4-BE49-F238E27FC236}">
                <a16:creationId xmlns:a16="http://schemas.microsoft.com/office/drawing/2014/main" id="{788457A3-9591-4AF7-9C97-209FA5675ADD}"/>
              </a:ext>
            </a:extLst>
          </p:cNvPr>
          <p:cNvSpPr/>
          <p:nvPr/>
        </p:nvSpPr>
        <p:spPr>
          <a:xfrm>
            <a:off x="6620933" y="942391"/>
            <a:ext cx="4687071" cy="1754326"/>
          </a:xfrm>
          <a:prstGeom prst="rect">
            <a:avLst/>
          </a:prstGeom>
        </p:spPr>
        <p:txBody>
          <a:bodyPr wrap="square">
            <a:spAutoFit/>
          </a:bodyPr>
          <a:lstStyle/>
          <a:p>
            <a:r>
              <a:rPr lang="en-US" dirty="0"/>
              <a:t>If you create a variable with the same name inside a function, this variable will be local, and can only be used inside the function. The global variable with the same name will remain as it was, global and with the original value.</a:t>
            </a:r>
            <a:endParaRPr lang="en-PH" dirty="0"/>
          </a:p>
        </p:txBody>
      </p:sp>
      <p:sp>
        <p:nvSpPr>
          <p:cNvPr id="7" name="Rectangle 6">
            <a:extLst>
              <a:ext uri="{FF2B5EF4-FFF2-40B4-BE49-F238E27FC236}">
                <a16:creationId xmlns:a16="http://schemas.microsoft.com/office/drawing/2014/main" id="{D665C089-4968-4BCF-BEBF-8A974EEB1A04}"/>
              </a:ext>
            </a:extLst>
          </p:cNvPr>
          <p:cNvSpPr/>
          <p:nvPr/>
        </p:nvSpPr>
        <p:spPr>
          <a:xfrm>
            <a:off x="6620933" y="2696717"/>
            <a:ext cx="4687071" cy="923330"/>
          </a:xfrm>
          <a:prstGeom prst="rect">
            <a:avLst/>
          </a:prstGeom>
        </p:spPr>
        <p:txBody>
          <a:bodyPr wrap="square">
            <a:spAutoFit/>
          </a:bodyPr>
          <a:lstStyle/>
          <a:p>
            <a:r>
              <a:rPr lang="en-US" dirty="0"/>
              <a:t>Example:</a:t>
            </a:r>
          </a:p>
          <a:p>
            <a:r>
              <a:rPr lang="en-US" dirty="0"/>
              <a:t>Create a variable inside a function, with the same name as the global variable</a:t>
            </a:r>
            <a:endParaRPr lang="en-PH" dirty="0"/>
          </a:p>
        </p:txBody>
      </p:sp>
      <p:pic>
        <p:nvPicPr>
          <p:cNvPr id="8" name="Picture 7">
            <a:extLst>
              <a:ext uri="{FF2B5EF4-FFF2-40B4-BE49-F238E27FC236}">
                <a16:creationId xmlns:a16="http://schemas.microsoft.com/office/drawing/2014/main" id="{31AA8761-1841-4D25-B2CB-EE4052E1074A}"/>
              </a:ext>
            </a:extLst>
          </p:cNvPr>
          <p:cNvPicPr>
            <a:picLocks noChangeAspect="1"/>
          </p:cNvPicPr>
          <p:nvPr/>
        </p:nvPicPr>
        <p:blipFill>
          <a:blip r:embed="rId3"/>
          <a:stretch>
            <a:fillRect/>
          </a:stretch>
        </p:blipFill>
        <p:spPr>
          <a:xfrm>
            <a:off x="6807199" y="3892122"/>
            <a:ext cx="4097867" cy="2410161"/>
          </a:xfrm>
          <a:prstGeom prst="rect">
            <a:avLst/>
          </a:prstGeom>
        </p:spPr>
      </p:pic>
    </p:spTree>
    <p:extLst>
      <p:ext uri="{BB962C8B-B14F-4D97-AF65-F5344CB8AC3E}">
        <p14:creationId xmlns:p14="http://schemas.microsoft.com/office/powerpoint/2010/main" val="169343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194F6C-BD3A-42E0-9C50-D334BDEFF95D}"/>
              </a:ext>
            </a:extLst>
          </p:cNvPr>
          <p:cNvSpPr/>
          <p:nvPr/>
        </p:nvSpPr>
        <p:spPr>
          <a:xfrm>
            <a:off x="795869" y="640317"/>
            <a:ext cx="5198532" cy="4031873"/>
          </a:xfrm>
          <a:prstGeom prst="rect">
            <a:avLst/>
          </a:prstGeom>
        </p:spPr>
        <p:txBody>
          <a:bodyPr wrap="square">
            <a:spAutoFit/>
          </a:bodyPr>
          <a:lstStyle/>
          <a:p>
            <a:r>
              <a:rPr lang="en-US" sz="2800" dirty="0"/>
              <a:t>The global Keyword</a:t>
            </a:r>
          </a:p>
          <a:p>
            <a:r>
              <a:rPr lang="en-US" sz="2000" dirty="0"/>
              <a:t>Normally, when you create a variable inside a function, that variable is local, and can only be used inside that function.</a:t>
            </a:r>
          </a:p>
          <a:p>
            <a:endParaRPr lang="en-US" sz="2000" dirty="0"/>
          </a:p>
          <a:p>
            <a:r>
              <a:rPr lang="en-US" sz="2000" dirty="0"/>
              <a:t>To create a global variable inside a function, you can </a:t>
            </a:r>
            <a:r>
              <a:rPr lang="en-US" sz="2000" dirty="0">
                <a:solidFill>
                  <a:srgbClr val="FF0000"/>
                </a:solidFill>
              </a:rPr>
              <a:t>use the global keyword.</a:t>
            </a:r>
          </a:p>
          <a:p>
            <a:endParaRPr lang="en-US" dirty="0">
              <a:solidFill>
                <a:srgbClr val="FF0000"/>
              </a:solidFill>
            </a:endParaRPr>
          </a:p>
          <a:p>
            <a:endParaRPr lang="en-US" dirty="0"/>
          </a:p>
          <a:p>
            <a:endParaRPr lang="en-US" dirty="0"/>
          </a:p>
          <a:p>
            <a:r>
              <a:rPr lang="en-US" dirty="0"/>
              <a:t>Example</a:t>
            </a:r>
          </a:p>
          <a:p>
            <a:r>
              <a:rPr lang="en-US" dirty="0"/>
              <a:t>If you use the global keyword, the variable belongs to the global scope:</a:t>
            </a:r>
            <a:endParaRPr lang="en-PH" dirty="0"/>
          </a:p>
        </p:txBody>
      </p:sp>
      <p:pic>
        <p:nvPicPr>
          <p:cNvPr id="3" name="Picture 2">
            <a:extLst>
              <a:ext uri="{FF2B5EF4-FFF2-40B4-BE49-F238E27FC236}">
                <a16:creationId xmlns:a16="http://schemas.microsoft.com/office/drawing/2014/main" id="{998F4AA8-4FA8-4671-9DAB-DD15E6480C37}"/>
              </a:ext>
            </a:extLst>
          </p:cNvPr>
          <p:cNvPicPr>
            <a:picLocks noChangeAspect="1"/>
          </p:cNvPicPr>
          <p:nvPr/>
        </p:nvPicPr>
        <p:blipFill>
          <a:blip r:embed="rId2"/>
          <a:stretch>
            <a:fillRect/>
          </a:stretch>
        </p:blipFill>
        <p:spPr>
          <a:xfrm>
            <a:off x="965200" y="4788846"/>
            <a:ext cx="4030133" cy="1686160"/>
          </a:xfrm>
          <a:prstGeom prst="rect">
            <a:avLst/>
          </a:prstGeom>
        </p:spPr>
      </p:pic>
      <p:sp>
        <p:nvSpPr>
          <p:cNvPr id="4" name="Rectangle 3">
            <a:extLst>
              <a:ext uri="{FF2B5EF4-FFF2-40B4-BE49-F238E27FC236}">
                <a16:creationId xmlns:a16="http://schemas.microsoft.com/office/drawing/2014/main" id="{ACA8547E-D973-4295-9511-B033E2A55B56}"/>
              </a:ext>
            </a:extLst>
          </p:cNvPr>
          <p:cNvSpPr/>
          <p:nvPr/>
        </p:nvSpPr>
        <p:spPr>
          <a:xfrm>
            <a:off x="7044267" y="1208318"/>
            <a:ext cx="4182534" cy="2585323"/>
          </a:xfrm>
          <a:prstGeom prst="rect">
            <a:avLst/>
          </a:prstGeom>
        </p:spPr>
        <p:txBody>
          <a:bodyPr wrap="square">
            <a:spAutoFit/>
          </a:bodyPr>
          <a:lstStyle/>
          <a:p>
            <a:r>
              <a:rPr lang="en-US" dirty="0"/>
              <a:t>Also, use the global keyword if you want to change a global variable inside a function.</a:t>
            </a:r>
          </a:p>
          <a:p>
            <a:endParaRPr lang="en-US" dirty="0"/>
          </a:p>
          <a:p>
            <a:endParaRPr lang="en-US" dirty="0"/>
          </a:p>
          <a:p>
            <a:r>
              <a:rPr lang="en-US" dirty="0"/>
              <a:t>Example</a:t>
            </a:r>
          </a:p>
          <a:p>
            <a:r>
              <a:rPr lang="en-US" dirty="0"/>
              <a:t>To change the value of a global variable inside a function, refer to the variable by using the global keyword:</a:t>
            </a:r>
            <a:endParaRPr lang="en-PH" dirty="0"/>
          </a:p>
        </p:txBody>
      </p:sp>
      <p:pic>
        <p:nvPicPr>
          <p:cNvPr id="5" name="Picture 4">
            <a:extLst>
              <a:ext uri="{FF2B5EF4-FFF2-40B4-BE49-F238E27FC236}">
                <a16:creationId xmlns:a16="http://schemas.microsoft.com/office/drawing/2014/main" id="{95909C60-1E26-4A24-892C-4E0DBAB37964}"/>
              </a:ext>
            </a:extLst>
          </p:cNvPr>
          <p:cNvPicPr>
            <a:picLocks noChangeAspect="1"/>
          </p:cNvPicPr>
          <p:nvPr/>
        </p:nvPicPr>
        <p:blipFill>
          <a:blip r:embed="rId3"/>
          <a:stretch>
            <a:fillRect/>
          </a:stretch>
        </p:blipFill>
        <p:spPr>
          <a:xfrm>
            <a:off x="7044267" y="3996841"/>
            <a:ext cx="4182533" cy="2217692"/>
          </a:xfrm>
          <a:prstGeom prst="rect">
            <a:avLst/>
          </a:prstGeom>
        </p:spPr>
      </p:pic>
      <p:sp>
        <p:nvSpPr>
          <p:cNvPr id="6" name="Rectangle 5">
            <a:extLst>
              <a:ext uri="{FF2B5EF4-FFF2-40B4-BE49-F238E27FC236}">
                <a16:creationId xmlns:a16="http://schemas.microsoft.com/office/drawing/2014/main" id="{2575ABD4-7961-4D6E-8219-7ED47B384A0F}"/>
              </a:ext>
            </a:extLst>
          </p:cNvPr>
          <p:cNvSpPr/>
          <p:nvPr/>
        </p:nvSpPr>
        <p:spPr>
          <a:xfrm>
            <a:off x="491068" y="523661"/>
            <a:ext cx="5808134" cy="274447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836370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99FD9-3EEA-41E8-91AA-37262DB9EAC2}"/>
              </a:ext>
            </a:extLst>
          </p:cNvPr>
          <p:cNvSpPr/>
          <p:nvPr/>
        </p:nvSpPr>
        <p:spPr>
          <a:xfrm>
            <a:off x="3089407" y="2676493"/>
            <a:ext cx="6013185" cy="923330"/>
          </a:xfrm>
          <a:prstGeom prst="rect">
            <a:avLst/>
          </a:prstGeom>
        </p:spPr>
        <p:txBody>
          <a:bodyPr wrap="none">
            <a:spAutoFit/>
          </a:bodyPr>
          <a:lstStyle/>
          <a:p>
            <a:r>
              <a:rPr lang="en-PH" sz="5400" b="1" dirty="0"/>
              <a:t>Python Data Types</a:t>
            </a:r>
          </a:p>
        </p:txBody>
      </p:sp>
    </p:spTree>
    <p:extLst>
      <p:ext uri="{BB962C8B-B14F-4D97-AF65-F5344CB8AC3E}">
        <p14:creationId xmlns:p14="http://schemas.microsoft.com/office/powerpoint/2010/main" val="4670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25DFF45-0D66-4984-991F-6FD8DF61EC5E}"/>
              </a:ext>
            </a:extLst>
          </p:cNvPr>
          <p:cNvSpPr txBox="1"/>
          <p:nvPr/>
        </p:nvSpPr>
        <p:spPr>
          <a:xfrm>
            <a:off x="889000" y="444500"/>
            <a:ext cx="10110304" cy="5724644"/>
          </a:xfrm>
          <a:prstGeom prst="rect">
            <a:avLst/>
          </a:prstGeom>
          <a:noFill/>
        </p:spPr>
        <p:txBody>
          <a:bodyPr wrap="square" rtlCol="0">
            <a:spAutoFit/>
          </a:bodyPr>
          <a:lstStyle/>
          <a:p>
            <a:endParaRPr lang="en-US" altLang="zh-TW" sz="3200" b="1" dirty="0"/>
          </a:p>
          <a:p>
            <a:pPr marL="457200" indent="-457200">
              <a:buFont typeface="Wingdings" panose="05000000000000000000" pitchFamily="2" charset="2"/>
              <a:buChar char="Ø"/>
            </a:pPr>
            <a:r>
              <a:rPr lang="en-US" altLang="zh-TW" sz="2800" b="1" dirty="0"/>
              <a:t>Built-in Data Types</a:t>
            </a:r>
          </a:p>
          <a:p>
            <a:endParaRPr lang="en-US" altLang="zh-TW" sz="2400" b="1" dirty="0"/>
          </a:p>
          <a:p>
            <a:r>
              <a:rPr lang="en-US" altLang="zh-TW" sz="2000" dirty="0"/>
              <a:t>In programming, </a:t>
            </a:r>
            <a:r>
              <a:rPr lang="en-US" altLang="zh-TW" sz="2000" dirty="0">
                <a:solidFill>
                  <a:srgbClr val="FF0000"/>
                </a:solidFill>
              </a:rPr>
              <a:t>data type is an important concept.</a:t>
            </a:r>
          </a:p>
          <a:p>
            <a:endParaRPr lang="en-US" altLang="zh-TW" sz="2000" dirty="0"/>
          </a:p>
          <a:p>
            <a:r>
              <a:rPr lang="en-US" altLang="zh-TW" sz="2000" dirty="0"/>
              <a:t>Variables can store data of different types, and different types can do different things.</a:t>
            </a:r>
          </a:p>
          <a:p>
            <a:endParaRPr lang="en-US" altLang="zh-TW" sz="2000" dirty="0"/>
          </a:p>
          <a:p>
            <a:r>
              <a:rPr lang="en-US" altLang="zh-TW" sz="2000" dirty="0"/>
              <a:t>Python has the following data types built-in by default, in these categories:</a:t>
            </a:r>
          </a:p>
          <a:p>
            <a:endParaRPr lang="en-US" altLang="zh-TW" sz="2000" dirty="0"/>
          </a:p>
          <a:p>
            <a:r>
              <a:rPr lang="en-US" altLang="zh-TW" b="1" dirty="0"/>
              <a:t>Text Type:	           str</a:t>
            </a:r>
          </a:p>
          <a:p>
            <a:r>
              <a:rPr lang="en-US" altLang="zh-TW" b="1" dirty="0"/>
              <a:t>Numeric Types:	           int, float, complex</a:t>
            </a:r>
          </a:p>
          <a:p>
            <a:r>
              <a:rPr lang="en-US" altLang="zh-TW" b="1" dirty="0"/>
              <a:t>Sequence Types:         list, tuple, range</a:t>
            </a:r>
          </a:p>
          <a:p>
            <a:r>
              <a:rPr lang="en-US" altLang="zh-TW" b="1" dirty="0"/>
              <a:t>Mapping Type:	    </a:t>
            </a:r>
            <a:r>
              <a:rPr lang="en-US" altLang="zh-TW" b="1" dirty="0" err="1"/>
              <a:t>dict</a:t>
            </a:r>
            <a:endParaRPr lang="en-US" altLang="zh-TW" b="1" dirty="0"/>
          </a:p>
          <a:p>
            <a:r>
              <a:rPr lang="en-US" altLang="zh-TW" b="1" dirty="0"/>
              <a:t>Set Types:	           set, </a:t>
            </a:r>
            <a:r>
              <a:rPr lang="en-US" altLang="zh-TW" b="1" dirty="0" err="1"/>
              <a:t>frozenset</a:t>
            </a:r>
            <a:endParaRPr lang="en-US" altLang="zh-TW" b="1" dirty="0"/>
          </a:p>
          <a:p>
            <a:r>
              <a:rPr lang="en-US" altLang="zh-TW" b="1" dirty="0"/>
              <a:t>Boolean Type:	           bool</a:t>
            </a:r>
          </a:p>
          <a:p>
            <a:r>
              <a:rPr lang="en-US" altLang="zh-TW" b="1" dirty="0"/>
              <a:t>Binary Types:	           bytes, </a:t>
            </a:r>
            <a:r>
              <a:rPr lang="en-US" altLang="zh-TW" b="1" dirty="0" err="1"/>
              <a:t>bytearray</a:t>
            </a:r>
            <a:r>
              <a:rPr lang="en-US" altLang="zh-TW" b="1" dirty="0"/>
              <a:t>, </a:t>
            </a:r>
            <a:r>
              <a:rPr lang="en-US" altLang="zh-TW" b="1" dirty="0" err="1"/>
              <a:t>memoryview</a:t>
            </a:r>
            <a:endParaRPr lang="en-US" altLang="zh-TW" b="1" dirty="0"/>
          </a:p>
          <a:p>
            <a:r>
              <a:rPr lang="en-US" altLang="zh-TW" b="1" dirty="0"/>
              <a:t>None Type:	           </a:t>
            </a:r>
            <a:r>
              <a:rPr lang="en-US" altLang="zh-TW" b="1" dirty="0" err="1"/>
              <a:t>NoneType</a:t>
            </a:r>
            <a:endParaRPr lang="en-US" altLang="zh-TW" sz="1200" b="1" dirty="0"/>
          </a:p>
          <a:p>
            <a:endParaRPr lang="zh-TW" altLang="en-US" dirty="0"/>
          </a:p>
        </p:txBody>
      </p:sp>
    </p:spTree>
    <p:extLst>
      <p:ext uri="{BB962C8B-B14F-4D97-AF65-F5344CB8AC3E}">
        <p14:creationId xmlns:p14="http://schemas.microsoft.com/office/powerpoint/2010/main" val="333555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31EFE-67B0-4EF6-8B94-48D5537D7870}"/>
              </a:ext>
            </a:extLst>
          </p:cNvPr>
          <p:cNvSpPr/>
          <p:nvPr/>
        </p:nvSpPr>
        <p:spPr>
          <a:xfrm>
            <a:off x="3453289" y="2505670"/>
            <a:ext cx="5285421" cy="923330"/>
          </a:xfrm>
          <a:prstGeom prst="rect">
            <a:avLst/>
          </a:prstGeom>
        </p:spPr>
        <p:txBody>
          <a:bodyPr wrap="none">
            <a:spAutoFit/>
          </a:bodyPr>
          <a:lstStyle/>
          <a:p>
            <a:pPr lvl="0" algn="ctr"/>
            <a:r>
              <a:rPr lang="en-PH" sz="5400" b="1" dirty="0">
                <a:solidFill>
                  <a:prstClr val="white"/>
                </a:solidFill>
              </a:rPr>
              <a:t>Python Numbers</a:t>
            </a:r>
          </a:p>
        </p:txBody>
      </p:sp>
    </p:spTree>
    <p:extLst>
      <p:ext uri="{BB962C8B-B14F-4D97-AF65-F5344CB8AC3E}">
        <p14:creationId xmlns:p14="http://schemas.microsoft.com/office/powerpoint/2010/main" val="261158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A6800-8397-428B-85FB-A02A28AC913E}"/>
              </a:ext>
            </a:extLst>
          </p:cNvPr>
          <p:cNvSpPr>
            <a:spLocks noGrp="1"/>
          </p:cNvSpPr>
          <p:nvPr>
            <p:ph type="title"/>
          </p:nvPr>
        </p:nvSpPr>
        <p:spPr/>
        <p:txBody>
          <a:bodyPr>
            <a:normAutofit/>
          </a:bodyPr>
          <a:lstStyle/>
          <a:p>
            <a:pPr algn="l"/>
            <a:r>
              <a:rPr lang="en-US" altLang="zh-TW" sz="4800" dirty="0">
                <a:latin typeface="Algerian" panose="04020705040A02060702" pitchFamily="82" charset="0"/>
              </a:rPr>
              <a:t>Agenda: learning python</a:t>
            </a:r>
            <a:endParaRPr lang="zh-TW" altLang="en-US" sz="4800" dirty="0">
              <a:latin typeface="Algerian" panose="04020705040A02060702" pitchFamily="82" charset="0"/>
            </a:endParaRPr>
          </a:p>
        </p:txBody>
      </p:sp>
      <p:sp>
        <p:nvSpPr>
          <p:cNvPr id="3" name="直排文字版面配置區 2">
            <a:extLst>
              <a:ext uri="{FF2B5EF4-FFF2-40B4-BE49-F238E27FC236}">
                <a16:creationId xmlns:a16="http://schemas.microsoft.com/office/drawing/2014/main" id="{62B1C41A-E206-4AA8-93B2-0FAA1CA12C56}"/>
              </a:ext>
            </a:extLst>
          </p:cNvPr>
          <p:cNvSpPr>
            <a:spLocks noGrp="1"/>
          </p:cNvSpPr>
          <p:nvPr>
            <p:ph type="body" orient="vert" sz="quarter" idx="13"/>
          </p:nvPr>
        </p:nvSpPr>
        <p:spPr>
          <a:xfrm rot="16200000">
            <a:off x="3983272" y="-854802"/>
            <a:ext cx="3881305" cy="10020298"/>
          </a:xfrm>
        </p:spPr>
        <p:txBody>
          <a:bodyPr numCol="2">
            <a:normAutofit fontScale="92500" lnSpcReduction="10000"/>
          </a:bodyPr>
          <a:lstStyle/>
          <a:p>
            <a:r>
              <a:rPr lang="en-US" altLang="zh-TW" dirty="0"/>
              <a:t>Introduction to python</a:t>
            </a:r>
          </a:p>
          <a:p>
            <a:r>
              <a:rPr lang="en-US" altLang="zh-TW" dirty="0"/>
              <a:t>Python Syntax</a:t>
            </a:r>
          </a:p>
          <a:p>
            <a:r>
              <a:rPr lang="en-US" altLang="zh-TW" dirty="0"/>
              <a:t>Python Data Types</a:t>
            </a:r>
          </a:p>
          <a:p>
            <a:r>
              <a:rPr lang="en-US" altLang="zh-TW" dirty="0"/>
              <a:t>Python Numbers</a:t>
            </a:r>
          </a:p>
          <a:p>
            <a:r>
              <a:rPr lang="en-US" altLang="zh-TW" dirty="0"/>
              <a:t>Python Casting</a:t>
            </a:r>
          </a:p>
          <a:p>
            <a:r>
              <a:rPr lang="en-US" altLang="zh-TW" dirty="0"/>
              <a:t>Python Strings</a:t>
            </a:r>
          </a:p>
          <a:p>
            <a:r>
              <a:rPr lang="en-US" altLang="zh-TW" dirty="0"/>
              <a:t>Python Booleans</a:t>
            </a:r>
          </a:p>
          <a:p>
            <a:r>
              <a:rPr lang="en-US" altLang="zh-TW" dirty="0"/>
              <a:t>Python Operators</a:t>
            </a:r>
          </a:p>
          <a:p>
            <a:r>
              <a:rPr lang="en-US" altLang="zh-TW" dirty="0"/>
              <a:t>Python Lists</a:t>
            </a:r>
          </a:p>
          <a:p>
            <a:r>
              <a:rPr lang="en-US" altLang="zh-TW" dirty="0"/>
              <a:t>Python Tuples</a:t>
            </a:r>
          </a:p>
          <a:p>
            <a:r>
              <a:rPr lang="en-US" altLang="zh-TW" dirty="0"/>
              <a:t>Python Sets</a:t>
            </a:r>
          </a:p>
          <a:p>
            <a:r>
              <a:rPr lang="en-US" altLang="zh-TW" dirty="0"/>
              <a:t>Python Dictionaries</a:t>
            </a:r>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337172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79B304-719F-4652-8B81-7C1A2E2FD572}"/>
              </a:ext>
            </a:extLst>
          </p:cNvPr>
          <p:cNvSpPr/>
          <p:nvPr/>
        </p:nvSpPr>
        <p:spPr>
          <a:xfrm>
            <a:off x="914401" y="1386385"/>
            <a:ext cx="3911599" cy="4154984"/>
          </a:xfrm>
          <a:prstGeom prst="rect">
            <a:avLst/>
          </a:prstGeom>
        </p:spPr>
        <p:txBody>
          <a:bodyPr wrap="square">
            <a:spAutoFit/>
          </a:bodyPr>
          <a:lstStyle/>
          <a:p>
            <a:pPr marL="457200" indent="-457200">
              <a:buFont typeface="Wingdings" panose="05000000000000000000" pitchFamily="2" charset="2"/>
              <a:buChar char="Ø"/>
            </a:pPr>
            <a:r>
              <a:rPr lang="en-US" sz="3200" dirty="0"/>
              <a:t>Python Numbers</a:t>
            </a:r>
          </a:p>
          <a:p>
            <a:endParaRPr lang="en-US" sz="3200" dirty="0"/>
          </a:p>
          <a:p>
            <a:r>
              <a:rPr lang="en-US" sz="2000" dirty="0"/>
              <a:t>There are three numeric types in Python:</a:t>
            </a:r>
          </a:p>
          <a:p>
            <a:endParaRPr lang="en-US" sz="2000" dirty="0"/>
          </a:p>
          <a:p>
            <a:pPr marL="285750" indent="-285750">
              <a:buFont typeface="Arial" panose="020B0604020202020204" pitchFamily="34" charset="0"/>
              <a:buChar char="•"/>
            </a:pPr>
            <a:r>
              <a:rPr lang="en-US" sz="2000" dirty="0">
                <a:solidFill>
                  <a:srgbClr val="FF0000"/>
                </a:solidFill>
              </a:rPr>
              <a:t>int</a:t>
            </a:r>
          </a:p>
          <a:p>
            <a:pPr marL="285750" indent="-285750">
              <a:buFont typeface="Arial" panose="020B0604020202020204" pitchFamily="34" charset="0"/>
              <a:buChar char="•"/>
            </a:pPr>
            <a:r>
              <a:rPr lang="en-US" sz="2000" dirty="0">
                <a:solidFill>
                  <a:srgbClr val="FF0000"/>
                </a:solidFill>
              </a:rPr>
              <a:t>float</a:t>
            </a:r>
          </a:p>
          <a:p>
            <a:pPr marL="285750" indent="-285750">
              <a:buFont typeface="Arial" panose="020B0604020202020204" pitchFamily="34" charset="0"/>
              <a:buChar char="•"/>
            </a:pPr>
            <a:r>
              <a:rPr lang="en-US" sz="2000" dirty="0">
                <a:solidFill>
                  <a:srgbClr val="FF0000"/>
                </a:solidFill>
              </a:rPr>
              <a:t>Complex</a:t>
            </a:r>
          </a:p>
          <a:p>
            <a:endParaRPr lang="en-US" sz="2000" dirty="0"/>
          </a:p>
          <a:p>
            <a:r>
              <a:rPr lang="en-US" sz="2000" dirty="0"/>
              <a:t>Variables of numeric types are created when you assign a value to them:</a:t>
            </a:r>
          </a:p>
        </p:txBody>
      </p:sp>
      <p:pic>
        <p:nvPicPr>
          <p:cNvPr id="4" name="Picture 3">
            <a:extLst>
              <a:ext uri="{FF2B5EF4-FFF2-40B4-BE49-F238E27FC236}">
                <a16:creationId xmlns:a16="http://schemas.microsoft.com/office/drawing/2014/main" id="{741A41AF-5EB3-4B08-8FEE-B92E4AE168E5}"/>
              </a:ext>
            </a:extLst>
          </p:cNvPr>
          <p:cNvPicPr>
            <a:picLocks noChangeAspect="1"/>
          </p:cNvPicPr>
          <p:nvPr/>
        </p:nvPicPr>
        <p:blipFill>
          <a:blip r:embed="rId2"/>
          <a:stretch>
            <a:fillRect/>
          </a:stretch>
        </p:blipFill>
        <p:spPr>
          <a:xfrm>
            <a:off x="5960533" y="1927421"/>
            <a:ext cx="5164667" cy="3072911"/>
          </a:xfrm>
          <a:prstGeom prst="rect">
            <a:avLst/>
          </a:prstGeom>
        </p:spPr>
      </p:pic>
    </p:spTree>
    <p:extLst>
      <p:ext uri="{BB962C8B-B14F-4D97-AF65-F5344CB8AC3E}">
        <p14:creationId xmlns:p14="http://schemas.microsoft.com/office/powerpoint/2010/main" val="76476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6CC76F-86C0-4E78-80A8-5A028FFB4037}"/>
              </a:ext>
            </a:extLst>
          </p:cNvPr>
          <p:cNvPicPr>
            <a:picLocks noChangeAspect="1"/>
          </p:cNvPicPr>
          <p:nvPr/>
        </p:nvPicPr>
        <p:blipFill>
          <a:blip r:embed="rId2"/>
          <a:stretch>
            <a:fillRect/>
          </a:stretch>
        </p:blipFill>
        <p:spPr>
          <a:xfrm>
            <a:off x="4348279" y="2591984"/>
            <a:ext cx="1686160" cy="2191056"/>
          </a:xfrm>
          <a:prstGeom prst="rect">
            <a:avLst/>
          </a:prstGeom>
        </p:spPr>
      </p:pic>
      <p:pic>
        <p:nvPicPr>
          <p:cNvPr id="8" name="Picture 7">
            <a:extLst>
              <a:ext uri="{FF2B5EF4-FFF2-40B4-BE49-F238E27FC236}">
                <a16:creationId xmlns:a16="http://schemas.microsoft.com/office/drawing/2014/main" id="{EBA20CA1-E2BC-4372-8136-91971EB57BD5}"/>
              </a:ext>
            </a:extLst>
          </p:cNvPr>
          <p:cNvPicPr>
            <a:picLocks noChangeAspect="1"/>
          </p:cNvPicPr>
          <p:nvPr/>
        </p:nvPicPr>
        <p:blipFill>
          <a:blip r:embed="rId3"/>
          <a:stretch>
            <a:fillRect/>
          </a:stretch>
        </p:blipFill>
        <p:spPr>
          <a:xfrm>
            <a:off x="5222083" y="4451784"/>
            <a:ext cx="1743317" cy="1868515"/>
          </a:xfrm>
          <a:prstGeom prst="rect">
            <a:avLst/>
          </a:prstGeom>
        </p:spPr>
      </p:pic>
      <p:sp>
        <p:nvSpPr>
          <p:cNvPr id="2" name="Rectangle 1">
            <a:extLst>
              <a:ext uri="{FF2B5EF4-FFF2-40B4-BE49-F238E27FC236}">
                <a16:creationId xmlns:a16="http://schemas.microsoft.com/office/drawing/2014/main" id="{E2DA2BF7-B80A-410B-A267-045A008559A6}"/>
              </a:ext>
            </a:extLst>
          </p:cNvPr>
          <p:cNvSpPr/>
          <p:nvPr/>
        </p:nvSpPr>
        <p:spPr>
          <a:xfrm>
            <a:off x="1174277" y="840112"/>
            <a:ext cx="2319867" cy="2277547"/>
          </a:xfrm>
          <a:prstGeom prst="rect">
            <a:avLst/>
          </a:prstGeom>
        </p:spPr>
        <p:txBody>
          <a:bodyPr wrap="square">
            <a:spAutoFit/>
          </a:bodyPr>
          <a:lstStyle/>
          <a:p>
            <a:r>
              <a:rPr lang="en-US" sz="2800" b="1" dirty="0">
                <a:solidFill>
                  <a:srgbClr val="FF0000"/>
                </a:solidFill>
              </a:rPr>
              <a:t>Int</a:t>
            </a:r>
          </a:p>
          <a:p>
            <a:endParaRPr lang="en-US" sz="2400" b="1" dirty="0"/>
          </a:p>
          <a:p>
            <a:r>
              <a:rPr lang="en-US" dirty="0"/>
              <a:t>Int, or integer, is a whole number, positive or negative, without decimals, of unlimited length.</a:t>
            </a:r>
            <a:endParaRPr lang="en-PH" dirty="0"/>
          </a:p>
        </p:txBody>
      </p:sp>
      <p:sp>
        <p:nvSpPr>
          <p:cNvPr id="3" name="Rectangle 2">
            <a:extLst>
              <a:ext uri="{FF2B5EF4-FFF2-40B4-BE49-F238E27FC236}">
                <a16:creationId xmlns:a16="http://schemas.microsoft.com/office/drawing/2014/main" id="{76E4B117-82D4-4583-9262-6C33107A5AC4}"/>
              </a:ext>
            </a:extLst>
          </p:cNvPr>
          <p:cNvSpPr/>
          <p:nvPr/>
        </p:nvSpPr>
        <p:spPr>
          <a:xfrm>
            <a:off x="4156486" y="840112"/>
            <a:ext cx="3879027" cy="1723549"/>
          </a:xfrm>
          <a:prstGeom prst="rect">
            <a:avLst/>
          </a:prstGeom>
        </p:spPr>
        <p:txBody>
          <a:bodyPr wrap="square">
            <a:spAutoFit/>
          </a:bodyPr>
          <a:lstStyle/>
          <a:p>
            <a:r>
              <a:rPr lang="en-US" sz="2800" dirty="0">
                <a:solidFill>
                  <a:srgbClr val="FF0000"/>
                </a:solidFill>
              </a:rPr>
              <a:t>Float</a:t>
            </a:r>
          </a:p>
          <a:p>
            <a:endParaRPr lang="en-US" sz="2400" dirty="0"/>
          </a:p>
          <a:p>
            <a:r>
              <a:rPr lang="en-US" dirty="0"/>
              <a:t>Float, or "floating point number" is a number, positive or negative, containing one or more decimals.</a:t>
            </a:r>
            <a:endParaRPr lang="en-PH" dirty="0"/>
          </a:p>
        </p:txBody>
      </p:sp>
      <p:sp>
        <p:nvSpPr>
          <p:cNvPr id="4" name="Rectangle 3">
            <a:extLst>
              <a:ext uri="{FF2B5EF4-FFF2-40B4-BE49-F238E27FC236}">
                <a16:creationId xmlns:a16="http://schemas.microsoft.com/office/drawing/2014/main" id="{48A2D7DD-C1F2-4856-BA28-28E982F89CAD}"/>
              </a:ext>
            </a:extLst>
          </p:cNvPr>
          <p:cNvSpPr/>
          <p:nvPr/>
        </p:nvSpPr>
        <p:spPr>
          <a:xfrm>
            <a:off x="8305800" y="840113"/>
            <a:ext cx="2590800" cy="1723549"/>
          </a:xfrm>
          <a:prstGeom prst="rect">
            <a:avLst/>
          </a:prstGeom>
        </p:spPr>
        <p:txBody>
          <a:bodyPr wrap="square">
            <a:spAutoFit/>
          </a:bodyPr>
          <a:lstStyle/>
          <a:p>
            <a:r>
              <a:rPr lang="en-US" sz="2800" dirty="0">
                <a:solidFill>
                  <a:srgbClr val="FF0000"/>
                </a:solidFill>
              </a:rPr>
              <a:t>Complex</a:t>
            </a:r>
          </a:p>
          <a:p>
            <a:endParaRPr lang="en-US" sz="2400" dirty="0"/>
          </a:p>
          <a:p>
            <a:r>
              <a:rPr lang="en-US" dirty="0"/>
              <a:t>Complex numbers are written with a "j" as the imaginary part:</a:t>
            </a:r>
            <a:endParaRPr lang="en-PH" dirty="0"/>
          </a:p>
        </p:txBody>
      </p:sp>
      <p:pic>
        <p:nvPicPr>
          <p:cNvPr id="5" name="Picture 4">
            <a:extLst>
              <a:ext uri="{FF2B5EF4-FFF2-40B4-BE49-F238E27FC236}">
                <a16:creationId xmlns:a16="http://schemas.microsoft.com/office/drawing/2014/main" id="{65F6BCA8-4BD5-4EF0-B26D-23572F5439AD}"/>
              </a:ext>
            </a:extLst>
          </p:cNvPr>
          <p:cNvPicPr>
            <a:picLocks noChangeAspect="1"/>
          </p:cNvPicPr>
          <p:nvPr/>
        </p:nvPicPr>
        <p:blipFill>
          <a:blip r:embed="rId4"/>
          <a:stretch>
            <a:fillRect/>
          </a:stretch>
        </p:blipFill>
        <p:spPr>
          <a:xfrm>
            <a:off x="1504759" y="3515028"/>
            <a:ext cx="1562318" cy="2019582"/>
          </a:xfrm>
          <a:prstGeom prst="rect">
            <a:avLst/>
          </a:prstGeom>
        </p:spPr>
      </p:pic>
      <p:sp>
        <p:nvSpPr>
          <p:cNvPr id="7" name="Rectangle 6">
            <a:extLst>
              <a:ext uri="{FF2B5EF4-FFF2-40B4-BE49-F238E27FC236}">
                <a16:creationId xmlns:a16="http://schemas.microsoft.com/office/drawing/2014/main" id="{AA50ACF4-6E32-4637-803D-F0D1F98B3CAE}"/>
              </a:ext>
            </a:extLst>
          </p:cNvPr>
          <p:cNvSpPr/>
          <p:nvPr/>
        </p:nvSpPr>
        <p:spPr>
          <a:xfrm>
            <a:off x="6664197" y="2910276"/>
            <a:ext cx="1276910" cy="2062103"/>
          </a:xfrm>
          <a:prstGeom prst="rect">
            <a:avLst/>
          </a:prstGeom>
        </p:spPr>
        <p:txBody>
          <a:bodyPr wrap="square">
            <a:spAutoFit/>
          </a:bodyPr>
          <a:lstStyle/>
          <a:p>
            <a:r>
              <a:rPr lang="en-US" sz="1600" dirty="0">
                <a:solidFill>
                  <a:schemeClr val="tx1">
                    <a:lumMod val="75000"/>
                  </a:schemeClr>
                </a:solidFill>
              </a:rPr>
              <a:t>Float can also be scientific numbers with an "e" to indicate the power of 10.</a:t>
            </a:r>
            <a:endParaRPr lang="en-PH" sz="1600" dirty="0">
              <a:solidFill>
                <a:schemeClr val="tx1">
                  <a:lumMod val="75000"/>
                </a:schemeClr>
              </a:solidFill>
            </a:endParaRPr>
          </a:p>
        </p:txBody>
      </p:sp>
      <p:pic>
        <p:nvPicPr>
          <p:cNvPr id="9" name="Picture 8">
            <a:extLst>
              <a:ext uri="{FF2B5EF4-FFF2-40B4-BE49-F238E27FC236}">
                <a16:creationId xmlns:a16="http://schemas.microsoft.com/office/drawing/2014/main" id="{5B50C26D-C2E2-48AD-B105-3E8F90BF45EA}"/>
              </a:ext>
            </a:extLst>
          </p:cNvPr>
          <p:cNvPicPr>
            <a:picLocks noChangeAspect="1"/>
          </p:cNvPicPr>
          <p:nvPr/>
        </p:nvPicPr>
        <p:blipFill>
          <a:blip r:embed="rId5"/>
          <a:stretch>
            <a:fillRect/>
          </a:stretch>
        </p:blipFill>
        <p:spPr>
          <a:xfrm>
            <a:off x="8733917" y="2783419"/>
            <a:ext cx="1743318" cy="1971950"/>
          </a:xfrm>
          <a:prstGeom prst="rect">
            <a:avLst/>
          </a:prstGeom>
        </p:spPr>
      </p:pic>
      <p:sp>
        <p:nvSpPr>
          <p:cNvPr id="10" name="Rectangle 9">
            <a:extLst>
              <a:ext uri="{FF2B5EF4-FFF2-40B4-BE49-F238E27FC236}">
                <a16:creationId xmlns:a16="http://schemas.microsoft.com/office/drawing/2014/main" id="{1B0C25E4-D5F0-4F37-92A1-27A279CB4D72}"/>
              </a:ext>
            </a:extLst>
          </p:cNvPr>
          <p:cNvSpPr/>
          <p:nvPr/>
        </p:nvSpPr>
        <p:spPr>
          <a:xfrm>
            <a:off x="1049867" y="558800"/>
            <a:ext cx="9967856" cy="586962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2" name="Straight Connector 11">
            <a:extLst>
              <a:ext uri="{FF2B5EF4-FFF2-40B4-BE49-F238E27FC236}">
                <a16:creationId xmlns:a16="http://schemas.microsoft.com/office/drawing/2014/main" id="{F5919913-1237-43D0-9AA7-DEEA37EB9ECB}"/>
              </a:ext>
            </a:extLst>
          </p:cNvPr>
          <p:cNvCxnSpPr/>
          <p:nvPr/>
        </p:nvCxnSpPr>
        <p:spPr>
          <a:xfrm>
            <a:off x="3494144" y="558800"/>
            <a:ext cx="0" cy="586962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160478-DA4E-46E8-9A63-D4B79988F95F}"/>
              </a:ext>
            </a:extLst>
          </p:cNvPr>
          <p:cNvCxnSpPr/>
          <p:nvPr/>
        </p:nvCxnSpPr>
        <p:spPr>
          <a:xfrm>
            <a:off x="8035513" y="558800"/>
            <a:ext cx="0" cy="586962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5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1832A3-A171-480C-9B11-0E2B256273CE}"/>
              </a:ext>
            </a:extLst>
          </p:cNvPr>
          <p:cNvSpPr/>
          <p:nvPr/>
        </p:nvSpPr>
        <p:spPr>
          <a:xfrm>
            <a:off x="643464" y="689171"/>
            <a:ext cx="10989735" cy="1723549"/>
          </a:xfrm>
          <a:prstGeom prst="rect">
            <a:avLst/>
          </a:prstGeom>
        </p:spPr>
        <p:txBody>
          <a:bodyPr wrap="square">
            <a:spAutoFit/>
          </a:bodyPr>
          <a:lstStyle/>
          <a:p>
            <a:pPr marL="457200" indent="-457200">
              <a:buFont typeface="Wingdings" panose="05000000000000000000" pitchFamily="2" charset="2"/>
              <a:buChar char="Ø"/>
            </a:pPr>
            <a:r>
              <a:rPr lang="en-US" sz="3200" dirty="0"/>
              <a:t>Type Conversion</a:t>
            </a:r>
          </a:p>
          <a:p>
            <a:r>
              <a:rPr lang="en-US" sz="2000" dirty="0"/>
              <a:t>       You can convert from one type to another with the int(), float(), and complex() methods:</a:t>
            </a:r>
          </a:p>
          <a:p>
            <a:endParaRPr lang="en-US" dirty="0"/>
          </a:p>
          <a:p>
            <a:r>
              <a:rPr lang="en-US" dirty="0"/>
              <a:t>Example</a:t>
            </a:r>
          </a:p>
          <a:p>
            <a:r>
              <a:rPr lang="en-US" dirty="0"/>
              <a:t>Convert from one type to another:</a:t>
            </a:r>
            <a:endParaRPr lang="en-PH" dirty="0"/>
          </a:p>
        </p:txBody>
      </p:sp>
      <p:sp>
        <p:nvSpPr>
          <p:cNvPr id="4" name="Rectangle 3">
            <a:extLst>
              <a:ext uri="{FF2B5EF4-FFF2-40B4-BE49-F238E27FC236}">
                <a16:creationId xmlns:a16="http://schemas.microsoft.com/office/drawing/2014/main" id="{6036793E-3D74-4BE2-AB5D-B7527298885B}"/>
              </a:ext>
            </a:extLst>
          </p:cNvPr>
          <p:cNvSpPr/>
          <p:nvPr/>
        </p:nvSpPr>
        <p:spPr>
          <a:xfrm>
            <a:off x="5537199" y="2485514"/>
            <a:ext cx="6096000" cy="646331"/>
          </a:xfrm>
          <a:prstGeom prst="rect">
            <a:avLst/>
          </a:prstGeom>
        </p:spPr>
        <p:txBody>
          <a:bodyPr>
            <a:spAutoFit/>
          </a:bodyPr>
          <a:lstStyle/>
          <a:p>
            <a:r>
              <a:rPr lang="en-US" dirty="0">
                <a:highlight>
                  <a:srgbClr val="800000"/>
                </a:highlight>
              </a:rPr>
              <a:t>Note: You cannot convert complex numbers into another number type</a:t>
            </a:r>
            <a:endParaRPr lang="en-PH" dirty="0">
              <a:highlight>
                <a:srgbClr val="800000"/>
              </a:highlight>
            </a:endParaRPr>
          </a:p>
        </p:txBody>
      </p:sp>
      <p:sp>
        <p:nvSpPr>
          <p:cNvPr id="5" name="Rectangle 4">
            <a:extLst>
              <a:ext uri="{FF2B5EF4-FFF2-40B4-BE49-F238E27FC236}">
                <a16:creationId xmlns:a16="http://schemas.microsoft.com/office/drawing/2014/main" id="{183DD9F5-2E3E-4032-A8AE-90DD333E2AFB}"/>
              </a:ext>
            </a:extLst>
          </p:cNvPr>
          <p:cNvSpPr/>
          <p:nvPr/>
        </p:nvSpPr>
        <p:spPr>
          <a:xfrm>
            <a:off x="5452536" y="4186928"/>
            <a:ext cx="6096000" cy="1815882"/>
          </a:xfrm>
          <a:prstGeom prst="rect">
            <a:avLst/>
          </a:prstGeom>
        </p:spPr>
        <p:txBody>
          <a:bodyPr>
            <a:spAutoFit/>
          </a:bodyPr>
          <a:lstStyle/>
          <a:p>
            <a:pPr marL="457200" indent="-457200">
              <a:buFont typeface="Wingdings" panose="05000000000000000000" pitchFamily="2" charset="2"/>
              <a:buChar char="Ø"/>
            </a:pPr>
            <a:r>
              <a:rPr lang="en-US" sz="3200" dirty="0"/>
              <a:t>Random Number</a:t>
            </a:r>
          </a:p>
          <a:p>
            <a:r>
              <a:rPr lang="en-US" sz="2000" dirty="0"/>
              <a:t>Python does not have a random() function to make a random number, but Python has a built-in module called random that can be used to make random numbers.</a:t>
            </a:r>
          </a:p>
        </p:txBody>
      </p:sp>
      <p:pic>
        <p:nvPicPr>
          <p:cNvPr id="6" name="Picture 5">
            <a:extLst>
              <a:ext uri="{FF2B5EF4-FFF2-40B4-BE49-F238E27FC236}">
                <a16:creationId xmlns:a16="http://schemas.microsoft.com/office/drawing/2014/main" id="{492C7CF2-C45E-4F3B-BEB5-C276A9F64C86}"/>
              </a:ext>
            </a:extLst>
          </p:cNvPr>
          <p:cNvPicPr>
            <a:picLocks noChangeAspect="1"/>
          </p:cNvPicPr>
          <p:nvPr/>
        </p:nvPicPr>
        <p:blipFill>
          <a:blip r:embed="rId2"/>
          <a:stretch>
            <a:fillRect/>
          </a:stretch>
        </p:blipFill>
        <p:spPr>
          <a:xfrm>
            <a:off x="768690" y="2540000"/>
            <a:ext cx="3667843" cy="4064000"/>
          </a:xfrm>
          <a:prstGeom prst="rect">
            <a:avLst/>
          </a:prstGeom>
        </p:spPr>
      </p:pic>
      <p:sp>
        <p:nvSpPr>
          <p:cNvPr id="7" name="Arrow: Right 6">
            <a:extLst>
              <a:ext uri="{FF2B5EF4-FFF2-40B4-BE49-F238E27FC236}">
                <a16:creationId xmlns:a16="http://schemas.microsoft.com/office/drawing/2014/main" id="{1DD7C1FB-0AFF-4BC1-9424-20D1C0C89925}"/>
              </a:ext>
            </a:extLst>
          </p:cNvPr>
          <p:cNvSpPr/>
          <p:nvPr/>
        </p:nvSpPr>
        <p:spPr>
          <a:xfrm>
            <a:off x="4555067" y="2563108"/>
            <a:ext cx="897469" cy="491144"/>
          </a:xfrm>
          <a:prstGeom prst="rightArrow">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456078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83690A-C163-4959-B86B-37CC7C39E479}"/>
              </a:ext>
            </a:extLst>
          </p:cNvPr>
          <p:cNvSpPr/>
          <p:nvPr/>
        </p:nvSpPr>
        <p:spPr>
          <a:xfrm>
            <a:off x="3389169" y="2645818"/>
            <a:ext cx="5413661" cy="1015663"/>
          </a:xfrm>
          <a:prstGeom prst="rect">
            <a:avLst/>
          </a:prstGeom>
        </p:spPr>
        <p:txBody>
          <a:bodyPr wrap="none">
            <a:spAutoFit/>
          </a:bodyPr>
          <a:lstStyle/>
          <a:p>
            <a:r>
              <a:rPr lang="en-PH" sz="6000" b="1" dirty="0"/>
              <a:t>Python Casting</a:t>
            </a:r>
          </a:p>
        </p:txBody>
      </p:sp>
    </p:spTree>
    <p:extLst>
      <p:ext uri="{BB962C8B-B14F-4D97-AF65-F5344CB8AC3E}">
        <p14:creationId xmlns:p14="http://schemas.microsoft.com/office/powerpoint/2010/main" val="3490806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48F5BE-A2F1-4EEE-98AD-EB7774A858E0}"/>
              </a:ext>
            </a:extLst>
          </p:cNvPr>
          <p:cNvSpPr/>
          <p:nvPr/>
        </p:nvSpPr>
        <p:spPr>
          <a:xfrm>
            <a:off x="1016616" y="1012954"/>
            <a:ext cx="10430933" cy="4832092"/>
          </a:xfrm>
          <a:prstGeom prst="rect">
            <a:avLst/>
          </a:prstGeom>
        </p:spPr>
        <p:txBody>
          <a:bodyPr wrap="square">
            <a:spAutoFit/>
          </a:bodyPr>
          <a:lstStyle/>
          <a:p>
            <a:pPr marL="457200" indent="-457200">
              <a:buFont typeface="Wingdings" panose="05000000000000000000" pitchFamily="2" charset="2"/>
              <a:buChar char="Ø"/>
            </a:pPr>
            <a:r>
              <a:rPr lang="en-US" sz="2800" dirty="0"/>
              <a:t>Specify a Variable Type</a:t>
            </a:r>
          </a:p>
          <a:p>
            <a:r>
              <a:rPr lang="en-US" sz="2000" dirty="0"/>
              <a:t>There may be times when you want to specify a type on to a variable. This can be done with casting. Python is an object-orientated language, and as such it uses classes to define data types, including its primitive types.</a:t>
            </a:r>
          </a:p>
          <a:p>
            <a:endParaRPr lang="en-US" sz="2000" dirty="0"/>
          </a:p>
          <a:p>
            <a:r>
              <a:rPr lang="en-US" sz="2000" dirty="0"/>
              <a:t>Casting in python is therefore done using constructor functions:</a:t>
            </a:r>
          </a:p>
          <a:p>
            <a:endParaRPr lang="en-US" sz="2000" dirty="0"/>
          </a:p>
          <a:p>
            <a:pPr marL="342900" indent="-342900">
              <a:buFont typeface="Arial" panose="020B0604020202020204" pitchFamily="34" charset="0"/>
              <a:buChar char="•"/>
            </a:pPr>
            <a:r>
              <a:rPr lang="en-US" sz="2000" dirty="0">
                <a:solidFill>
                  <a:srgbClr val="C00000"/>
                </a:solidFill>
              </a:rPr>
              <a:t>int() </a:t>
            </a:r>
            <a:r>
              <a:rPr lang="en-US" sz="2000" dirty="0"/>
              <a:t>- constructs an integer number from an integer literal, a float literal (by removing all decimals), or a string literal (providing the string represents a whole number)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C00000"/>
                </a:solidFill>
              </a:rPr>
              <a:t>float() </a:t>
            </a:r>
            <a:r>
              <a:rPr lang="en-US" sz="2000" dirty="0"/>
              <a:t>- constructs a float number from an integer literal, a float literal or a string literal (providing the string represents a float or an integer)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C00000"/>
                </a:solidFill>
              </a:rPr>
              <a:t>str() </a:t>
            </a:r>
            <a:r>
              <a:rPr lang="en-US" sz="2000" dirty="0"/>
              <a:t>- constructs a string from a wide variety of data types, including strings, integer literals and float literals</a:t>
            </a:r>
            <a:endParaRPr lang="en-PH" sz="2000" dirty="0"/>
          </a:p>
        </p:txBody>
      </p:sp>
    </p:spTree>
    <p:extLst>
      <p:ext uri="{BB962C8B-B14F-4D97-AF65-F5344CB8AC3E}">
        <p14:creationId xmlns:p14="http://schemas.microsoft.com/office/powerpoint/2010/main" val="3734484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BF327-B25E-4480-833B-B006C39A7E2C}"/>
              </a:ext>
            </a:extLst>
          </p:cNvPr>
          <p:cNvSpPr/>
          <p:nvPr/>
        </p:nvSpPr>
        <p:spPr>
          <a:xfrm>
            <a:off x="859381" y="670467"/>
            <a:ext cx="2060179" cy="646331"/>
          </a:xfrm>
          <a:prstGeom prst="rect">
            <a:avLst/>
          </a:prstGeom>
        </p:spPr>
        <p:txBody>
          <a:bodyPr wrap="none">
            <a:spAutoFit/>
          </a:bodyPr>
          <a:lstStyle/>
          <a:p>
            <a:r>
              <a:rPr lang="en-PH" sz="3600" dirty="0"/>
              <a:t>Example:</a:t>
            </a:r>
          </a:p>
        </p:txBody>
      </p:sp>
      <p:pic>
        <p:nvPicPr>
          <p:cNvPr id="3" name="Picture 2">
            <a:extLst>
              <a:ext uri="{FF2B5EF4-FFF2-40B4-BE49-F238E27FC236}">
                <a16:creationId xmlns:a16="http://schemas.microsoft.com/office/drawing/2014/main" id="{21970814-56DD-4E0E-8671-066AAD551799}"/>
              </a:ext>
            </a:extLst>
          </p:cNvPr>
          <p:cNvPicPr>
            <a:picLocks noChangeAspect="1"/>
          </p:cNvPicPr>
          <p:nvPr/>
        </p:nvPicPr>
        <p:blipFill>
          <a:blip r:embed="rId2"/>
          <a:stretch>
            <a:fillRect/>
          </a:stretch>
        </p:blipFill>
        <p:spPr>
          <a:xfrm>
            <a:off x="859381" y="2258169"/>
            <a:ext cx="2486372" cy="3355539"/>
          </a:xfrm>
          <a:prstGeom prst="rect">
            <a:avLst/>
          </a:prstGeom>
        </p:spPr>
      </p:pic>
      <p:pic>
        <p:nvPicPr>
          <p:cNvPr id="4" name="Picture 3">
            <a:extLst>
              <a:ext uri="{FF2B5EF4-FFF2-40B4-BE49-F238E27FC236}">
                <a16:creationId xmlns:a16="http://schemas.microsoft.com/office/drawing/2014/main" id="{51C7609D-D2BC-4D2D-A770-C3AB34546DF5}"/>
              </a:ext>
            </a:extLst>
          </p:cNvPr>
          <p:cNvPicPr>
            <a:picLocks noChangeAspect="1"/>
          </p:cNvPicPr>
          <p:nvPr/>
        </p:nvPicPr>
        <p:blipFill>
          <a:blip r:embed="rId3"/>
          <a:stretch>
            <a:fillRect/>
          </a:stretch>
        </p:blipFill>
        <p:spPr>
          <a:xfrm>
            <a:off x="4388848" y="1854936"/>
            <a:ext cx="3414304" cy="4195870"/>
          </a:xfrm>
          <a:prstGeom prst="rect">
            <a:avLst/>
          </a:prstGeom>
        </p:spPr>
      </p:pic>
      <p:pic>
        <p:nvPicPr>
          <p:cNvPr id="5" name="Picture 4">
            <a:extLst>
              <a:ext uri="{FF2B5EF4-FFF2-40B4-BE49-F238E27FC236}">
                <a16:creationId xmlns:a16="http://schemas.microsoft.com/office/drawing/2014/main" id="{12F3B7F0-B89B-4A93-BBF8-648AC8E189FD}"/>
              </a:ext>
            </a:extLst>
          </p:cNvPr>
          <p:cNvPicPr>
            <a:picLocks noChangeAspect="1"/>
          </p:cNvPicPr>
          <p:nvPr/>
        </p:nvPicPr>
        <p:blipFill>
          <a:blip r:embed="rId4"/>
          <a:stretch>
            <a:fillRect/>
          </a:stretch>
        </p:blipFill>
        <p:spPr>
          <a:xfrm>
            <a:off x="8531878" y="2258169"/>
            <a:ext cx="2800741" cy="3355539"/>
          </a:xfrm>
          <a:prstGeom prst="rect">
            <a:avLst/>
          </a:prstGeom>
        </p:spPr>
      </p:pic>
    </p:spTree>
    <p:extLst>
      <p:ext uri="{BB962C8B-B14F-4D97-AF65-F5344CB8AC3E}">
        <p14:creationId xmlns:p14="http://schemas.microsoft.com/office/powerpoint/2010/main" val="326510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179DDE-E186-45CE-9C16-36406ACBA316}"/>
              </a:ext>
            </a:extLst>
          </p:cNvPr>
          <p:cNvSpPr/>
          <p:nvPr/>
        </p:nvSpPr>
        <p:spPr>
          <a:xfrm>
            <a:off x="3513401" y="2921168"/>
            <a:ext cx="5165197" cy="1015663"/>
          </a:xfrm>
          <a:prstGeom prst="rect">
            <a:avLst/>
          </a:prstGeom>
        </p:spPr>
        <p:txBody>
          <a:bodyPr wrap="none">
            <a:spAutoFit/>
          </a:bodyPr>
          <a:lstStyle/>
          <a:p>
            <a:r>
              <a:rPr lang="en-PH" sz="6000" b="1" dirty="0"/>
              <a:t>Python Strings</a:t>
            </a:r>
          </a:p>
        </p:txBody>
      </p:sp>
    </p:spTree>
    <p:extLst>
      <p:ext uri="{BB962C8B-B14F-4D97-AF65-F5344CB8AC3E}">
        <p14:creationId xmlns:p14="http://schemas.microsoft.com/office/powerpoint/2010/main" val="380647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3157CA-C472-4372-B4E1-1121C38CBBD9}"/>
              </a:ext>
            </a:extLst>
          </p:cNvPr>
          <p:cNvSpPr/>
          <p:nvPr/>
        </p:nvSpPr>
        <p:spPr>
          <a:xfrm>
            <a:off x="1527923" y="1081579"/>
            <a:ext cx="4634333" cy="2923877"/>
          </a:xfrm>
          <a:prstGeom prst="rect">
            <a:avLst/>
          </a:prstGeom>
        </p:spPr>
        <p:txBody>
          <a:bodyPr wrap="square">
            <a:spAutoFit/>
          </a:bodyPr>
          <a:lstStyle/>
          <a:p>
            <a:pPr marL="457200" indent="-457200">
              <a:buFont typeface="Wingdings" panose="05000000000000000000" pitchFamily="2" charset="2"/>
              <a:buChar char="Ø"/>
            </a:pPr>
            <a:r>
              <a:rPr lang="en-US" sz="2400" dirty="0"/>
              <a:t>Strings</a:t>
            </a:r>
          </a:p>
          <a:p>
            <a:r>
              <a:rPr lang="en-US" sz="2000" dirty="0"/>
              <a:t>Strings in python </a:t>
            </a:r>
            <a:r>
              <a:rPr lang="en-US" sz="2000" dirty="0">
                <a:solidFill>
                  <a:srgbClr val="C00000"/>
                </a:solidFill>
              </a:rPr>
              <a:t>are surrounded by either single quotation marks, or double quotation marks.</a:t>
            </a:r>
          </a:p>
          <a:p>
            <a:endParaRPr lang="en-US" sz="2000" dirty="0"/>
          </a:p>
          <a:p>
            <a:r>
              <a:rPr lang="en-US" sz="2000" dirty="0">
                <a:solidFill>
                  <a:srgbClr val="C00000"/>
                </a:solidFill>
              </a:rPr>
              <a:t>‘Mabuhay</a:t>
            </a:r>
            <a:r>
              <a:rPr lang="en-US" sz="2000" dirty="0"/>
              <a:t>' is the same as </a:t>
            </a:r>
            <a:r>
              <a:rPr lang="en-US" sz="2000" dirty="0">
                <a:solidFill>
                  <a:srgbClr val="C00000"/>
                </a:solidFill>
              </a:rPr>
              <a:t>“Mabuhay".</a:t>
            </a:r>
          </a:p>
          <a:p>
            <a:endParaRPr lang="en-US" sz="2000" dirty="0"/>
          </a:p>
          <a:p>
            <a:r>
              <a:rPr lang="en-US" sz="2000" dirty="0"/>
              <a:t>You can display a string literal with the print() function:</a:t>
            </a:r>
            <a:endParaRPr lang="en-PH" sz="2000" dirty="0"/>
          </a:p>
        </p:txBody>
      </p:sp>
      <p:pic>
        <p:nvPicPr>
          <p:cNvPr id="5" name="Picture 4">
            <a:extLst>
              <a:ext uri="{FF2B5EF4-FFF2-40B4-BE49-F238E27FC236}">
                <a16:creationId xmlns:a16="http://schemas.microsoft.com/office/drawing/2014/main" id="{37F5EB5E-94BA-4531-8411-11C7DD80E2E4}"/>
              </a:ext>
            </a:extLst>
          </p:cNvPr>
          <p:cNvPicPr>
            <a:picLocks noChangeAspect="1"/>
          </p:cNvPicPr>
          <p:nvPr/>
        </p:nvPicPr>
        <p:blipFill>
          <a:blip r:embed="rId2"/>
          <a:stretch>
            <a:fillRect/>
          </a:stretch>
        </p:blipFill>
        <p:spPr>
          <a:xfrm>
            <a:off x="1830025" y="5145349"/>
            <a:ext cx="4030131" cy="1124595"/>
          </a:xfrm>
          <a:prstGeom prst="rect">
            <a:avLst/>
          </a:prstGeom>
        </p:spPr>
      </p:pic>
      <p:cxnSp>
        <p:nvCxnSpPr>
          <p:cNvPr id="7" name="Straight Arrow Connector 6">
            <a:extLst>
              <a:ext uri="{FF2B5EF4-FFF2-40B4-BE49-F238E27FC236}">
                <a16:creationId xmlns:a16="http://schemas.microsoft.com/office/drawing/2014/main" id="{691B0259-7C76-44E3-9AF4-6953E4157ABB}"/>
              </a:ext>
            </a:extLst>
          </p:cNvPr>
          <p:cNvCxnSpPr>
            <a:cxnSpLocks/>
          </p:cNvCxnSpPr>
          <p:nvPr/>
        </p:nvCxnSpPr>
        <p:spPr>
          <a:xfrm>
            <a:off x="2186228" y="3167425"/>
            <a:ext cx="1658861" cy="23391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D85E7D-C701-4368-93E3-A66488600405}"/>
              </a:ext>
            </a:extLst>
          </p:cNvPr>
          <p:cNvCxnSpPr>
            <a:cxnSpLocks/>
          </p:cNvCxnSpPr>
          <p:nvPr/>
        </p:nvCxnSpPr>
        <p:spPr>
          <a:xfrm flipH="1">
            <a:off x="4669166" y="3077141"/>
            <a:ext cx="183457" cy="20682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5DDE79D-5B8E-4A72-8936-4460DFACBDB7}"/>
              </a:ext>
            </a:extLst>
          </p:cNvPr>
          <p:cNvSpPr/>
          <p:nvPr/>
        </p:nvSpPr>
        <p:spPr>
          <a:xfrm>
            <a:off x="7111997" y="1081579"/>
            <a:ext cx="3810001" cy="2062103"/>
          </a:xfrm>
          <a:prstGeom prst="rect">
            <a:avLst/>
          </a:prstGeom>
        </p:spPr>
        <p:txBody>
          <a:bodyPr wrap="square">
            <a:spAutoFit/>
          </a:bodyPr>
          <a:lstStyle/>
          <a:p>
            <a:pPr marL="285750" indent="-285750">
              <a:buFont typeface="Wingdings" panose="05000000000000000000" pitchFamily="2" charset="2"/>
              <a:buChar char="Ø"/>
            </a:pPr>
            <a:r>
              <a:rPr lang="en-US" sz="2400" dirty="0"/>
              <a:t>Assign String to a Variable</a:t>
            </a:r>
          </a:p>
          <a:p>
            <a:r>
              <a:rPr lang="en-US" sz="2000" dirty="0"/>
              <a:t>Assigning a string to a variable is </a:t>
            </a:r>
            <a:r>
              <a:rPr lang="en-US" sz="2000" dirty="0">
                <a:solidFill>
                  <a:srgbClr val="C00000"/>
                </a:solidFill>
              </a:rPr>
              <a:t>done with the variable name followed by an equal sign and the string:</a:t>
            </a:r>
          </a:p>
        </p:txBody>
      </p:sp>
      <p:pic>
        <p:nvPicPr>
          <p:cNvPr id="13" name="Picture 12">
            <a:extLst>
              <a:ext uri="{FF2B5EF4-FFF2-40B4-BE49-F238E27FC236}">
                <a16:creationId xmlns:a16="http://schemas.microsoft.com/office/drawing/2014/main" id="{19311DAE-7115-4E5C-AA0E-0A06C6EE0308}"/>
              </a:ext>
            </a:extLst>
          </p:cNvPr>
          <p:cNvPicPr>
            <a:picLocks noChangeAspect="1"/>
          </p:cNvPicPr>
          <p:nvPr/>
        </p:nvPicPr>
        <p:blipFill>
          <a:blip r:embed="rId3"/>
          <a:stretch>
            <a:fillRect/>
          </a:stretch>
        </p:blipFill>
        <p:spPr>
          <a:xfrm>
            <a:off x="7522835" y="4083949"/>
            <a:ext cx="2988327" cy="1422599"/>
          </a:xfrm>
          <a:prstGeom prst="rect">
            <a:avLst/>
          </a:prstGeom>
        </p:spPr>
      </p:pic>
    </p:spTree>
    <p:extLst>
      <p:ext uri="{BB962C8B-B14F-4D97-AF65-F5344CB8AC3E}">
        <p14:creationId xmlns:p14="http://schemas.microsoft.com/office/powerpoint/2010/main" val="228310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8201A6-8C7E-4BB6-92A5-8527935C264E}"/>
              </a:ext>
            </a:extLst>
          </p:cNvPr>
          <p:cNvSpPr/>
          <p:nvPr/>
        </p:nvSpPr>
        <p:spPr>
          <a:xfrm>
            <a:off x="982133" y="714216"/>
            <a:ext cx="9804400" cy="1323439"/>
          </a:xfrm>
          <a:prstGeom prst="rect">
            <a:avLst/>
          </a:prstGeom>
        </p:spPr>
        <p:txBody>
          <a:bodyPr wrap="square">
            <a:spAutoFit/>
          </a:bodyPr>
          <a:lstStyle/>
          <a:p>
            <a:pPr marL="285750" indent="-285750">
              <a:buFont typeface="Wingdings" panose="05000000000000000000" pitchFamily="2" charset="2"/>
              <a:buChar char="Ø"/>
            </a:pPr>
            <a:r>
              <a:rPr lang="en-US" sz="2800" dirty="0"/>
              <a:t>Multiline Strings</a:t>
            </a:r>
          </a:p>
          <a:p>
            <a:pPr marL="285750" indent="-285750">
              <a:buFont typeface="Wingdings" panose="05000000000000000000" pitchFamily="2" charset="2"/>
              <a:buChar char="Ø"/>
            </a:pPr>
            <a:endParaRPr lang="en-US" sz="2800" dirty="0"/>
          </a:p>
          <a:p>
            <a:r>
              <a:rPr lang="en-US" sz="2400" dirty="0"/>
              <a:t>You can assign a multiline string to a variable by using three quotes:</a:t>
            </a:r>
            <a:endParaRPr lang="en-PH" sz="2400" dirty="0"/>
          </a:p>
        </p:txBody>
      </p:sp>
      <p:pic>
        <p:nvPicPr>
          <p:cNvPr id="3" name="Picture 2">
            <a:extLst>
              <a:ext uri="{FF2B5EF4-FFF2-40B4-BE49-F238E27FC236}">
                <a16:creationId xmlns:a16="http://schemas.microsoft.com/office/drawing/2014/main" id="{1B154BD5-B659-4B42-B012-08F7E24B7B31}"/>
              </a:ext>
            </a:extLst>
          </p:cNvPr>
          <p:cNvPicPr>
            <a:picLocks noChangeAspect="1"/>
          </p:cNvPicPr>
          <p:nvPr/>
        </p:nvPicPr>
        <p:blipFill>
          <a:blip r:embed="rId2"/>
          <a:stretch>
            <a:fillRect/>
          </a:stretch>
        </p:blipFill>
        <p:spPr>
          <a:xfrm>
            <a:off x="1761067" y="2214706"/>
            <a:ext cx="6637866" cy="1143160"/>
          </a:xfrm>
          <a:prstGeom prst="rect">
            <a:avLst/>
          </a:prstGeom>
        </p:spPr>
      </p:pic>
      <p:sp>
        <p:nvSpPr>
          <p:cNvPr id="4" name="Rectangle 3">
            <a:extLst>
              <a:ext uri="{FF2B5EF4-FFF2-40B4-BE49-F238E27FC236}">
                <a16:creationId xmlns:a16="http://schemas.microsoft.com/office/drawing/2014/main" id="{E3E9DDB4-2A2F-482C-A4AF-F50A51372D33}"/>
              </a:ext>
            </a:extLst>
          </p:cNvPr>
          <p:cNvSpPr/>
          <p:nvPr/>
        </p:nvSpPr>
        <p:spPr>
          <a:xfrm>
            <a:off x="1049867" y="3738740"/>
            <a:ext cx="3113353" cy="461665"/>
          </a:xfrm>
          <a:prstGeom prst="rect">
            <a:avLst/>
          </a:prstGeom>
        </p:spPr>
        <p:txBody>
          <a:bodyPr wrap="none">
            <a:spAutoFit/>
          </a:bodyPr>
          <a:lstStyle/>
          <a:p>
            <a:r>
              <a:rPr lang="en-PH" sz="2400" dirty="0"/>
              <a:t>Or three single quotes:</a:t>
            </a:r>
          </a:p>
        </p:txBody>
      </p:sp>
      <p:sp>
        <p:nvSpPr>
          <p:cNvPr id="5" name="Rectangle 4">
            <a:extLst>
              <a:ext uri="{FF2B5EF4-FFF2-40B4-BE49-F238E27FC236}">
                <a16:creationId xmlns:a16="http://schemas.microsoft.com/office/drawing/2014/main" id="{BD3F52FC-FDA6-4799-AD01-2C58AB63AF0A}"/>
              </a:ext>
            </a:extLst>
          </p:cNvPr>
          <p:cNvSpPr/>
          <p:nvPr/>
        </p:nvSpPr>
        <p:spPr>
          <a:xfrm>
            <a:off x="5884333" y="5820618"/>
            <a:ext cx="6096000" cy="707886"/>
          </a:xfrm>
          <a:prstGeom prst="rect">
            <a:avLst/>
          </a:prstGeom>
        </p:spPr>
        <p:txBody>
          <a:bodyPr>
            <a:spAutoFit/>
          </a:bodyPr>
          <a:lstStyle/>
          <a:p>
            <a:r>
              <a:rPr lang="en-US" sz="2000" dirty="0">
                <a:solidFill>
                  <a:schemeClr val="tx1">
                    <a:lumMod val="85000"/>
                  </a:schemeClr>
                </a:solidFill>
                <a:highlight>
                  <a:srgbClr val="800000"/>
                </a:highlight>
              </a:rPr>
              <a:t>Note: in the result, the line breaks are inserted at the same position as in the code.</a:t>
            </a:r>
            <a:endParaRPr lang="en-PH" sz="2000" dirty="0">
              <a:solidFill>
                <a:schemeClr val="tx1">
                  <a:lumMod val="85000"/>
                </a:schemeClr>
              </a:solidFill>
              <a:highlight>
                <a:srgbClr val="800000"/>
              </a:highlight>
            </a:endParaRPr>
          </a:p>
        </p:txBody>
      </p:sp>
      <p:pic>
        <p:nvPicPr>
          <p:cNvPr id="6" name="Picture 5">
            <a:extLst>
              <a:ext uri="{FF2B5EF4-FFF2-40B4-BE49-F238E27FC236}">
                <a16:creationId xmlns:a16="http://schemas.microsoft.com/office/drawing/2014/main" id="{F1833E27-7375-4A77-9981-78CFA2E556CD}"/>
              </a:ext>
            </a:extLst>
          </p:cNvPr>
          <p:cNvPicPr>
            <a:picLocks noChangeAspect="1"/>
          </p:cNvPicPr>
          <p:nvPr/>
        </p:nvPicPr>
        <p:blipFill>
          <a:blip r:embed="rId3"/>
          <a:stretch>
            <a:fillRect/>
          </a:stretch>
        </p:blipFill>
        <p:spPr>
          <a:xfrm>
            <a:off x="1761067" y="4477845"/>
            <a:ext cx="6637866" cy="1162212"/>
          </a:xfrm>
          <a:prstGeom prst="rect">
            <a:avLst/>
          </a:prstGeom>
        </p:spPr>
      </p:pic>
      <p:sp>
        <p:nvSpPr>
          <p:cNvPr id="7" name="TextBox 6">
            <a:extLst>
              <a:ext uri="{FF2B5EF4-FFF2-40B4-BE49-F238E27FC236}">
                <a16:creationId xmlns:a16="http://schemas.microsoft.com/office/drawing/2014/main" id="{240529BC-14B8-497A-BBBD-C274A3DAF1E2}"/>
              </a:ext>
            </a:extLst>
          </p:cNvPr>
          <p:cNvSpPr txBox="1"/>
          <p:nvPr/>
        </p:nvSpPr>
        <p:spPr>
          <a:xfrm>
            <a:off x="9256644" y="2497975"/>
            <a:ext cx="1529890" cy="2862322"/>
          </a:xfrm>
          <a:prstGeom prst="rect">
            <a:avLst/>
          </a:prstGeom>
          <a:noFill/>
        </p:spPr>
        <p:txBody>
          <a:bodyPr wrap="square" rtlCol="0">
            <a:spAutoFit/>
          </a:bodyPr>
          <a:lstStyle/>
          <a:p>
            <a:r>
              <a:rPr lang="en-US" sz="3600" b="1" dirty="0">
                <a:solidFill>
                  <a:srgbClr val="C00000"/>
                </a:solidFill>
              </a:rPr>
              <a:t>” ” ”</a:t>
            </a:r>
          </a:p>
          <a:p>
            <a:endParaRPr lang="en-US" sz="3600" b="1" dirty="0">
              <a:solidFill>
                <a:srgbClr val="C00000"/>
              </a:solidFill>
            </a:endParaRPr>
          </a:p>
          <a:p>
            <a:endParaRPr lang="en-US" sz="3600" b="1" dirty="0">
              <a:solidFill>
                <a:srgbClr val="C00000"/>
              </a:solidFill>
            </a:endParaRPr>
          </a:p>
          <a:p>
            <a:endParaRPr lang="en-US" sz="3600" b="1" dirty="0">
              <a:solidFill>
                <a:srgbClr val="C00000"/>
              </a:solidFill>
            </a:endParaRPr>
          </a:p>
          <a:p>
            <a:r>
              <a:rPr lang="en-US" sz="3600" b="1" dirty="0">
                <a:solidFill>
                  <a:srgbClr val="C00000"/>
                </a:solidFill>
              </a:rPr>
              <a:t>’ ’ ’</a:t>
            </a:r>
            <a:endParaRPr lang="en-PH" b="1" dirty="0">
              <a:solidFill>
                <a:srgbClr val="C00000"/>
              </a:solidFill>
            </a:endParaRPr>
          </a:p>
        </p:txBody>
      </p:sp>
      <p:cxnSp>
        <p:nvCxnSpPr>
          <p:cNvPr id="10" name="Straight Arrow Connector 9">
            <a:extLst>
              <a:ext uri="{FF2B5EF4-FFF2-40B4-BE49-F238E27FC236}">
                <a16:creationId xmlns:a16="http://schemas.microsoft.com/office/drawing/2014/main" id="{FBE40945-18D1-4A20-BC67-B400A22CA85F}"/>
              </a:ext>
            </a:extLst>
          </p:cNvPr>
          <p:cNvCxnSpPr/>
          <p:nvPr/>
        </p:nvCxnSpPr>
        <p:spPr>
          <a:xfrm flipH="1" flipV="1">
            <a:off x="7129670" y="2623930"/>
            <a:ext cx="1987826" cy="162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74A2619-8C8C-4DD6-B0C6-55FE694FFB07}"/>
              </a:ext>
            </a:extLst>
          </p:cNvPr>
          <p:cNvCxnSpPr/>
          <p:nvPr/>
        </p:nvCxnSpPr>
        <p:spPr>
          <a:xfrm flipH="1" flipV="1">
            <a:off x="7036904" y="4823791"/>
            <a:ext cx="2080592" cy="1060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47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68E162-A0E8-4C22-871E-BE259D7F219F}"/>
              </a:ext>
            </a:extLst>
          </p:cNvPr>
          <p:cNvSpPr/>
          <p:nvPr/>
        </p:nvSpPr>
        <p:spPr>
          <a:xfrm>
            <a:off x="762000" y="569373"/>
            <a:ext cx="10363200" cy="4154984"/>
          </a:xfrm>
          <a:prstGeom prst="rect">
            <a:avLst/>
          </a:prstGeom>
        </p:spPr>
        <p:txBody>
          <a:bodyPr wrap="square">
            <a:spAutoFit/>
          </a:bodyPr>
          <a:lstStyle/>
          <a:p>
            <a:pPr marL="514350" indent="-514350">
              <a:buFont typeface="Wingdings" panose="05000000000000000000" pitchFamily="2" charset="2"/>
              <a:buChar char="Ø"/>
            </a:pPr>
            <a:r>
              <a:rPr lang="en-US" sz="3200" dirty="0"/>
              <a:t>Strings are Arrays</a:t>
            </a:r>
          </a:p>
          <a:p>
            <a:r>
              <a:rPr lang="en-US" sz="2400" dirty="0"/>
              <a:t>Like many other popular programming languages, strings in Python are </a:t>
            </a:r>
            <a:r>
              <a:rPr lang="en-US" sz="2400" dirty="0">
                <a:solidFill>
                  <a:srgbClr val="C00000"/>
                </a:solidFill>
              </a:rPr>
              <a:t>arrays of bytes representing </a:t>
            </a:r>
            <a:r>
              <a:rPr lang="en-US" sz="2400" dirty="0" err="1">
                <a:solidFill>
                  <a:srgbClr val="C00000"/>
                </a:solidFill>
              </a:rPr>
              <a:t>unicode</a:t>
            </a:r>
            <a:r>
              <a:rPr lang="en-US" sz="2400" dirty="0">
                <a:solidFill>
                  <a:srgbClr val="C00000"/>
                </a:solidFill>
              </a:rPr>
              <a:t> characters.</a:t>
            </a:r>
          </a:p>
          <a:p>
            <a:endParaRPr lang="en-US" sz="2400" dirty="0"/>
          </a:p>
          <a:p>
            <a:r>
              <a:rPr lang="en-US" sz="2400" dirty="0"/>
              <a:t>However, Python does not have a character data type, a single character is simply a string with a length of 1.</a:t>
            </a:r>
          </a:p>
          <a:p>
            <a:endParaRPr lang="en-US" sz="2400" dirty="0"/>
          </a:p>
          <a:p>
            <a:r>
              <a:rPr lang="en-US" sz="2400" dirty="0">
                <a:solidFill>
                  <a:srgbClr val="C00000"/>
                </a:solidFill>
              </a:rPr>
              <a:t>Square brackets can be used to access elements of the string.</a:t>
            </a:r>
          </a:p>
          <a:p>
            <a:endParaRPr lang="en-US" sz="2000" dirty="0"/>
          </a:p>
          <a:p>
            <a:r>
              <a:rPr lang="en-US" sz="2400" dirty="0"/>
              <a:t>Example:</a:t>
            </a:r>
          </a:p>
          <a:p>
            <a:r>
              <a:rPr lang="en-US" sz="2000" dirty="0"/>
              <a:t>Get the character at position 1 (remember that the first character has the position 0):</a:t>
            </a:r>
            <a:endParaRPr lang="en-PH" sz="2000" dirty="0"/>
          </a:p>
        </p:txBody>
      </p:sp>
      <p:pic>
        <p:nvPicPr>
          <p:cNvPr id="3" name="Picture 2">
            <a:extLst>
              <a:ext uri="{FF2B5EF4-FFF2-40B4-BE49-F238E27FC236}">
                <a16:creationId xmlns:a16="http://schemas.microsoft.com/office/drawing/2014/main" id="{4ACD85C9-94C6-413E-9F46-A5E989DC14B7}"/>
              </a:ext>
            </a:extLst>
          </p:cNvPr>
          <p:cNvPicPr>
            <a:picLocks noChangeAspect="1"/>
          </p:cNvPicPr>
          <p:nvPr/>
        </p:nvPicPr>
        <p:blipFill>
          <a:blip r:embed="rId2"/>
          <a:stretch>
            <a:fillRect/>
          </a:stretch>
        </p:blipFill>
        <p:spPr>
          <a:xfrm>
            <a:off x="3493479" y="5032133"/>
            <a:ext cx="5205041" cy="1256494"/>
          </a:xfrm>
          <a:prstGeom prst="rect">
            <a:avLst/>
          </a:prstGeom>
        </p:spPr>
      </p:pic>
    </p:spTree>
    <p:extLst>
      <p:ext uri="{BB962C8B-B14F-4D97-AF65-F5344CB8AC3E}">
        <p14:creationId xmlns:p14="http://schemas.microsoft.com/office/powerpoint/2010/main" val="221074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7E8C-9E25-4355-A35E-B67E84BF4D9B}"/>
              </a:ext>
            </a:extLst>
          </p:cNvPr>
          <p:cNvSpPr>
            <a:spLocks noGrp="1"/>
          </p:cNvSpPr>
          <p:nvPr>
            <p:ph type="title"/>
          </p:nvPr>
        </p:nvSpPr>
        <p:spPr>
          <a:xfrm>
            <a:off x="913774" y="618517"/>
            <a:ext cx="10364451" cy="1070583"/>
          </a:xfrm>
        </p:spPr>
        <p:txBody>
          <a:bodyPr>
            <a:normAutofit fontScale="90000"/>
          </a:bodyPr>
          <a:lstStyle/>
          <a:p>
            <a:r>
              <a:rPr lang="en-US" altLang="zh-TW" sz="4400" b="1" dirty="0">
                <a:latin typeface="+mn-lt"/>
              </a:rPr>
              <a:t>What is Python?</a:t>
            </a:r>
            <a:br>
              <a:rPr lang="en-US" altLang="zh-TW" dirty="0"/>
            </a:br>
            <a:endParaRPr lang="zh-TW" altLang="en-US" dirty="0"/>
          </a:p>
        </p:txBody>
      </p:sp>
      <p:sp>
        <p:nvSpPr>
          <p:cNvPr id="3" name="文字方塊 2">
            <a:extLst>
              <a:ext uri="{FF2B5EF4-FFF2-40B4-BE49-F238E27FC236}">
                <a16:creationId xmlns:a16="http://schemas.microsoft.com/office/drawing/2014/main" id="{8C7A5B6E-5C63-42AD-A2F6-436F27FDC004}"/>
              </a:ext>
            </a:extLst>
          </p:cNvPr>
          <p:cNvSpPr txBox="1"/>
          <p:nvPr/>
        </p:nvSpPr>
        <p:spPr>
          <a:xfrm>
            <a:off x="711200" y="1689100"/>
            <a:ext cx="10567025" cy="4678204"/>
          </a:xfrm>
          <a:prstGeom prst="rect">
            <a:avLst/>
          </a:prstGeom>
          <a:noFill/>
        </p:spPr>
        <p:txBody>
          <a:bodyPr wrap="square" rtlCol="0">
            <a:spAutoFit/>
          </a:bodyPr>
          <a:lstStyle/>
          <a:p>
            <a:r>
              <a:rPr lang="en-US" altLang="zh-TW" sz="2800" dirty="0"/>
              <a:t>Python is a </a:t>
            </a:r>
            <a:r>
              <a:rPr lang="en-US" altLang="zh-TW" sz="2800" dirty="0">
                <a:solidFill>
                  <a:srgbClr val="FF0000"/>
                </a:solidFill>
              </a:rPr>
              <a:t>popular programming language.</a:t>
            </a:r>
            <a:r>
              <a:rPr lang="en-US" altLang="zh-TW" sz="2800" dirty="0"/>
              <a:t> It was created by Guido van Rossum, and released in 1991.</a:t>
            </a:r>
          </a:p>
          <a:p>
            <a:endParaRPr lang="en-US" altLang="zh-TW" sz="2800" dirty="0"/>
          </a:p>
          <a:p>
            <a:r>
              <a:rPr lang="en-US" altLang="zh-TW" sz="2800" dirty="0"/>
              <a:t>It is used for:</a:t>
            </a:r>
          </a:p>
          <a:p>
            <a:endParaRPr lang="en-US" altLang="zh-TW" sz="2800" dirty="0"/>
          </a:p>
          <a:p>
            <a:pPr marL="285750" indent="-285750">
              <a:buFont typeface="Arial" panose="020B0604020202020204" pitchFamily="34" charset="0"/>
              <a:buChar char="•"/>
            </a:pPr>
            <a:r>
              <a:rPr lang="en-US" altLang="zh-TW" sz="2800" dirty="0"/>
              <a:t>web development (server-side),</a:t>
            </a:r>
          </a:p>
          <a:p>
            <a:pPr marL="285750" indent="-285750">
              <a:buFont typeface="Arial" panose="020B0604020202020204" pitchFamily="34" charset="0"/>
              <a:buChar char="•"/>
            </a:pPr>
            <a:r>
              <a:rPr lang="en-US" altLang="zh-TW" sz="2800" dirty="0"/>
              <a:t>software development,</a:t>
            </a:r>
          </a:p>
          <a:p>
            <a:pPr marL="285750" indent="-285750">
              <a:buFont typeface="Arial" panose="020B0604020202020204" pitchFamily="34" charset="0"/>
              <a:buChar char="•"/>
            </a:pPr>
            <a:r>
              <a:rPr lang="en-US" altLang="zh-TW" sz="2800" dirty="0"/>
              <a:t>mathematics,</a:t>
            </a:r>
          </a:p>
          <a:p>
            <a:pPr marL="285750" indent="-285750">
              <a:buFont typeface="Arial" panose="020B0604020202020204" pitchFamily="34" charset="0"/>
              <a:buChar char="•"/>
            </a:pPr>
            <a:r>
              <a:rPr lang="en-US" altLang="zh-TW" sz="2800" dirty="0"/>
              <a:t>system scripting.</a:t>
            </a:r>
          </a:p>
          <a:p>
            <a:pPr marL="285750" indent="-285750">
              <a:buFont typeface="Arial" panose="020B0604020202020204" pitchFamily="34" charset="0"/>
              <a:buChar char="•"/>
            </a:pPr>
            <a:endParaRPr lang="en-US" altLang="zh-TW" sz="2800" dirty="0"/>
          </a:p>
          <a:p>
            <a:endParaRPr lang="zh-TW" altLang="en-US" dirty="0"/>
          </a:p>
        </p:txBody>
      </p:sp>
      <p:pic>
        <p:nvPicPr>
          <p:cNvPr id="2050" name="Picture 2" descr="2048x1152, Python Programming - Python Az ™ Python For Data Science With  Real Exercises - 2048x1152 Wallpaper - teahub.io">
            <a:extLst>
              <a:ext uri="{FF2B5EF4-FFF2-40B4-BE49-F238E27FC236}">
                <a16:creationId xmlns:a16="http://schemas.microsoft.com/office/drawing/2014/main" id="{17625B79-6DDE-4D02-AC05-3E133D8FD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999" y="3097901"/>
            <a:ext cx="4639734"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15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9BAEB9-8AB8-4145-BBDC-A4229DB89CCB}"/>
              </a:ext>
            </a:extLst>
          </p:cNvPr>
          <p:cNvSpPr/>
          <p:nvPr/>
        </p:nvSpPr>
        <p:spPr>
          <a:xfrm>
            <a:off x="812800" y="756904"/>
            <a:ext cx="4995334" cy="2923877"/>
          </a:xfrm>
          <a:prstGeom prst="rect">
            <a:avLst/>
          </a:prstGeom>
        </p:spPr>
        <p:txBody>
          <a:bodyPr wrap="square">
            <a:spAutoFit/>
          </a:bodyPr>
          <a:lstStyle/>
          <a:p>
            <a:pPr marL="285750" indent="-285750">
              <a:buFont typeface="Wingdings" panose="05000000000000000000" pitchFamily="2" charset="2"/>
              <a:buChar char="Ø"/>
            </a:pPr>
            <a:r>
              <a:rPr lang="en-US" sz="3200" dirty="0"/>
              <a:t>Looping Through a String</a:t>
            </a:r>
          </a:p>
          <a:p>
            <a:r>
              <a:rPr lang="en-US" sz="2000" dirty="0"/>
              <a:t>Since strings are arrays, we can loop through the characters in a string, with a </a:t>
            </a:r>
            <a:r>
              <a:rPr lang="en-US" sz="2000" dirty="0">
                <a:solidFill>
                  <a:srgbClr val="C00000"/>
                </a:solidFill>
              </a:rPr>
              <a:t>for</a:t>
            </a:r>
            <a:r>
              <a:rPr lang="en-US" sz="2000" dirty="0"/>
              <a:t> loop.</a:t>
            </a:r>
          </a:p>
          <a:p>
            <a:endParaRPr lang="en-US" sz="2000" dirty="0"/>
          </a:p>
          <a:p>
            <a:r>
              <a:rPr lang="en-US" sz="2000" dirty="0"/>
              <a:t>Example</a:t>
            </a:r>
          </a:p>
          <a:p>
            <a:r>
              <a:rPr lang="en-US" sz="2000" dirty="0"/>
              <a:t>Loop through the letters in the word “mabuhay":</a:t>
            </a:r>
            <a:endParaRPr lang="en-PH" sz="2000" dirty="0"/>
          </a:p>
        </p:txBody>
      </p:sp>
      <p:sp>
        <p:nvSpPr>
          <p:cNvPr id="3" name="Rectangle 2">
            <a:extLst>
              <a:ext uri="{FF2B5EF4-FFF2-40B4-BE49-F238E27FC236}">
                <a16:creationId xmlns:a16="http://schemas.microsoft.com/office/drawing/2014/main" id="{31E30B82-B659-4692-A5BB-82EDDC40B352}"/>
              </a:ext>
            </a:extLst>
          </p:cNvPr>
          <p:cNvSpPr/>
          <p:nvPr/>
        </p:nvSpPr>
        <p:spPr>
          <a:xfrm>
            <a:off x="6383868" y="756904"/>
            <a:ext cx="5147733" cy="2431435"/>
          </a:xfrm>
          <a:prstGeom prst="rect">
            <a:avLst/>
          </a:prstGeom>
        </p:spPr>
        <p:txBody>
          <a:bodyPr wrap="square">
            <a:spAutoFit/>
          </a:bodyPr>
          <a:lstStyle/>
          <a:p>
            <a:pPr marL="285750" indent="-285750">
              <a:buFont typeface="Wingdings" panose="05000000000000000000" pitchFamily="2" charset="2"/>
              <a:buChar char="Ø"/>
            </a:pPr>
            <a:r>
              <a:rPr lang="en-US" sz="3200" dirty="0"/>
              <a:t>String Length</a:t>
            </a:r>
          </a:p>
          <a:p>
            <a:r>
              <a:rPr lang="en-US" sz="2000" dirty="0"/>
              <a:t>To get the length of a string, use the </a:t>
            </a:r>
            <a:r>
              <a:rPr lang="en-US" sz="2000" dirty="0" err="1">
                <a:solidFill>
                  <a:srgbClr val="C00000"/>
                </a:solidFill>
              </a:rPr>
              <a:t>len</a:t>
            </a:r>
            <a:r>
              <a:rPr lang="en-US" sz="2000" dirty="0">
                <a:solidFill>
                  <a:srgbClr val="C00000"/>
                </a:solidFill>
              </a:rPr>
              <a:t>() </a:t>
            </a:r>
            <a:r>
              <a:rPr lang="en-US" sz="2000" dirty="0"/>
              <a:t>function.</a:t>
            </a:r>
          </a:p>
          <a:p>
            <a:endParaRPr lang="en-US" sz="2000" dirty="0"/>
          </a:p>
          <a:p>
            <a:r>
              <a:rPr lang="en-US" sz="2000" dirty="0"/>
              <a:t>Example</a:t>
            </a:r>
          </a:p>
          <a:p>
            <a:r>
              <a:rPr lang="en-US" sz="2000" dirty="0"/>
              <a:t>The </a:t>
            </a:r>
            <a:r>
              <a:rPr lang="en-US" sz="2000" dirty="0" err="1">
                <a:solidFill>
                  <a:srgbClr val="C00000"/>
                </a:solidFill>
              </a:rPr>
              <a:t>len</a:t>
            </a:r>
            <a:r>
              <a:rPr lang="en-US" sz="2000" dirty="0">
                <a:solidFill>
                  <a:srgbClr val="C00000"/>
                </a:solidFill>
              </a:rPr>
              <a:t>() </a:t>
            </a:r>
            <a:r>
              <a:rPr lang="en-US" sz="2000" dirty="0"/>
              <a:t>function returns the length of a string:</a:t>
            </a:r>
            <a:endParaRPr lang="en-PH" sz="2000" dirty="0"/>
          </a:p>
        </p:txBody>
      </p:sp>
      <p:pic>
        <p:nvPicPr>
          <p:cNvPr id="4" name="Picture 3">
            <a:extLst>
              <a:ext uri="{FF2B5EF4-FFF2-40B4-BE49-F238E27FC236}">
                <a16:creationId xmlns:a16="http://schemas.microsoft.com/office/drawing/2014/main" id="{DDA57EE6-95B3-43F6-8005-B6336DDCEC42}"/>
              </a:ext>
            </a:extLst>
          </p:cNvPr>
          <p:cNvPicPr>
            <a:picLocks noChangeAspect="1"/>
          </p:cNvPicPr>
          <p:nvPr/>
        </p:nvPicPr>
        <p:blipFill>
          <a:blip r:embed="rId2"/>
          <a:stretch>
            <a:fillRect/>
          </a:stretch>
        </p:blipFill>
        <p:spPr>
          <a:xfrm>
            <a:off x="812800" y="3886473"/>
            <a:ext cx="4114801" cy="2375763"/>
          </a:xfrm>
          <a:prstGeom prst="rect">
            <a:avLst/>
          </a:prstGeom>
        </p:spPr>
      </p:pic>
      <p:pic>
        <p:nvPicPr>
          <p:cNvPr id="5" name="Picture 4">
            <a:extLst>
              <a:ext uri="{FF2B5EF4-FFF2-40B4-BE49-F238E27FC236}">
                <a16:creationId xmlns:a16="http://schemas.microsoft.com/office/drawing/2014/main" id="{E9AFFF9F-7D76-4A16-B165-F2B5706FDCFB}"/>
              </a:ext>
            </a:extLst>
          </p:cNvPr>
          <p:cNvPicPr>
            <a:picLocks noChangeAspect="1"/>
          </p:cNvPicPr>
          <p:nvPr/>
        </p:nvPicPr>
        <p:blipFill>
          <a:blip r:embed="rId3"/>
          <a:stretch>
            <a:fillRect/>
          </a:stretch>
        </p:blipFill>
        <p:spPr>
          <a:xfrm>
            <a:off x="6519333" y="3627602"/>
            <a:ext cx="4487333" cy="1645355"/>
          </a:xfrm>
          <a:prstGeom prst="rect">
            <a:avLst/>
          </a:prstGeom>
        </p:spPr>
      </p:pic>
    </p:spTree>
    <p:extLst>
      <p:ext uri="{BB962C8B-B14F-4D97-AF65-F5344CB8AC3E}">
        <p14:creationId xmlns:p14="http://schemas.microsoft.com/office/powerpoint/2010/main" val="1427710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CC0388-B7C8-4980-977E-E24612746AF0}"/>
              </a:ext>
            </a:extLst>
          </p:cNvPr>
          <p:cNvSpPr/>
          <p:nvPr/>
        </p:nvSpPr>
        <p:spPr>
          <a:xfrm>
            <a:off x="795866" y="638370"/>
            <a:ext cx="10634133" cy="1877437"/>
          </a:xfrm>
          <a:prstGeom prst="rect">
            <a:avLst/>
          </a:prstGeom>
        </p:spPr>
        <p:txBody>
          <a:bodyPr wrap="square">
            <a:spAutoFit/>
          </a:bodyPr>
          <a:lstStyle/>
          <a:p>
            <a:pPr marL="571500" indent="-571500">
              <a:buFont typeface="Wingdings" panose="05000000000000000000" pitchFamily="2" charset="2"/>
              <a:buChar char="Ø"/>
            </a:pPr>
            <a:r>
              <a:rPr lang="en-US" sz="3200" dirty="0"/>
              <a:t>Check String</a:t>
            </a:r>
          </a:p>
          <a:p>
            <a:r>
              <a:rPr lang="en-US" sz="2000" dirty="0"/>
              <a:t>To check if a certain phrase or character is present in a string, we can use the keyword in.</a:t>
            </a:r>
          </a:p>
          <a:p>
            <a:endParaRPr lang="en-US" sz="2000" dirty="0"/>
          </a:p>
          <a:p>
            <a:r>
              <a:rPr lang="en-US" sz="2000" dirty="0"/>
              <a:t>Example</a:t>
            </a:r>
          </a:p>
          <a:p>
            <a:r>
              <a:rPr lang="en-US" sz="2000" dirty="0"/>
              <a:t>Check if “live" is present in the following text:</a:t>
            </a:r>
            <a:endParaRPr lang="en-PH" sz="2000" dirty="0"/>
          </a:p>
        </p:txBody>
      </p:sp>
      <p:sp>
        <p:nvSpPr>
          <p:cNvPr id="3" name="Rectangle 2">
            <a:extLst>
              <a:ext uri="{FF2B5EF4-FFF2-40B4-BE49-F238E27FC236}">
                <a16:creationId xmlns:a16="http://schemas.microsoft.com/office/drawing/2014/main" id="{F0B598DF-5FA7-426F-BCA5-5D5058CCDE14}"/>
              </a:ext>
            </a:extLst>
          </p:cNvPr>
          <p:cNvSpPr/>
          <p:nvPr/>
        </p:nvSpPr>
        <p:spPr>
          <a:xfrm>
            <a:off x="795866" y="3740461"/>
            <a:ext cx="6096000" cy="1323439"/>
          </a:xfrm>
          <a:prstGeom prst="rect">
            <a:avLst/>
          </a:prstGeom>
        </p:spPr>
        <p:txBody>
          <a:bodyPr>
            <a:spAutoFit/>
          </a:bodyPr>
          <a:lstStyle/>
          <a:p>
            <a:r>
              <a:rPr lang="en-US" sz="2000" dirty="0"/>
              <a:t>Use it in an if statement:</a:t>
            </a:r>
          </a:p>
          <a:p>
            <a:endParaRPr lang="en-US" sz="2000" dirty="0"/>
          </a:p>
          <a:p>
            <a:r>
              <a:rPr lang="en-US" sz="2000" dirty="0"/>
              <a:t>Example</a:t>
            </a:r>
          </a:p>
          <a:p>
            <a:r>
              <a:rPr lang="en-US" sz="2000" dirty="0"/>
              <a:t>Print only if “live" is present:</a:t>
            </a:r>
            <a:endParaRPr lang="en-PH" dirty="0"/>
          </a:p>
        </p:txBody>
      </p:sp>
      <p:pic>
        <p:nvPicPr>
          <p:cNvPr id="4" name="Picture 3">
            <a:extLst>
              <a:ext uri="{FF2B5EF4-FFF2-40B4-BE49-F238E27FC236}">
                <a16:creationId xmlns:a16="http://schemas.microsoft.com/office/drawing/2014/main" id="{78000264-AC48-4603-BE03-106D17E119FA}"/>
              </a:ext>
            </a:extLst>
          </p:cNvPr>
          <p:cNvPicPr>
            <a:picLocks noChangeAspect="1"/>
          </p:cNvPicPr>
          <p:nvPr/>
        </p:nvPicPr>
        <p:blipFill>
          <a:blip r:embed="rId2"/>
          <a:stretch>
            <a:fillRect/>
          </a:stretch>
        </p:blipFill>
        <p:spPr>
          <a:xfrm>
            <a:off x="2582052" y="2624849"/>
            <a:ext cx="4123548" cy="838317"/>
          </a:xfrm>
          <a:prstGeom prst="rect">
            <a:avLst/>
          </a:prstGeom>
        </p:spPr>
      </p:pic>
      <p:pic>
        <p:nvPicPr>
          <p:cNvPr id="5" name="Picture 4">
            <a:extLst>
              <a:ext uri="{FF2B5EF4-FFF2-40B4-BE49-F238E27FC236}">
                <a16:creationId xmlns:a16="http://schemas.microsoft.com/office/drawing/2014/main" id="{C05CB9ED-C7FE-4144-A1DD-586D6B9105A0}"/>
              </a:ext>
            </a:extLst>
          </p:cNvPr>
          <p:cNvPicPr>
            <a:picLocks noChangeAspect="1"/>
          </p:cNvPicPr>
          <p:nvPr/>
        </p:nvPicPr>
        <p:blipFill>
          <a:blip r:embed="rId3"/>
          <a:stretch>
            <a:fillRect/>
          </a:stretch>
        </p:blipFill>
        <p:spPr>
          <a:xfrm>
            <a:off x="2582052" y="5250184"/>
            <a:ext cx="4123548" cy="1038370"/>
          </a:xfrm>
          <a:prstGeom prst="rect">
            <a:avLst/>
          </a:prstGeom>
        </p:spPr>
      </p:pic>
    </p:spTree>
    <p:extLst>
      <p:ext uri="{BB962C8B-B14F-4D97-AF65-F5344CB8AC3E}">
        <p14:creationId xmlns:p14="http://schemas.microsoft.com/office/powerpoint/2010/main" val="259919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D3ADEA-B655-4567-8A7C-73E1F4D44CEA}"/>
              </a:ext>
            </a:extLst>
          </p:cNvPr>
          <p:cNvSpPr/>
          <p:nvPr/>
        </p:nvSpPr>
        <p:spPr>
          <a:xfrm>
            <a:off x="880533" y="672237"/>
            <a:ext cx="10143066" cy="2123658"/>
          </a:xfrm>
          <a:prstGeom prst="rect">
            <a:avLst/>
          </a:prstGeom>
        </p:spPr>
        <p:txBody>
          <a:bodyPr wrap="square">
            <a:spAutoFit/>
          </a:bodyPr>
          <a:lstStyle/>
          <a:p>
            <a:pPr marL="457200" indent="-457200">
              <a:buFont typeface="Wingdings" panose="05000000000000000000" pitchFamily="2" charset="2"/>
              <a:buChar char="Ø"/>
            </a:pPr>
            <a:r>
              <a:rPr lang="en-US" sz="3200" dirty="0"/>
              <a:t>Check if NOT</a:t>
            </a:r>
          </a:p>
          <a:p>
            <a:r>
              <a:rPr lang="en-US" sz="2000" dirty="0"/>
              <a:t>To check if a certain phrase or character is NOT present in a string, we can use the keyword </a:t>
            </a:r>
            <a:r>
              <a:rPr lang="en-US" sz="2000" dirty="0">
                <a:solidFill>
                  <a:srgbClr val="C00000"/>
                </a:solidFill>
              </a:rPr>
              <a:t>not in.</a:t>
            </a:r>
          </a:p>
          <a:p>
            <a:endParaRPr lang="en-US" sz="2000" dirty="0"/>
          </a:p>
          <a:p>
            <a:r>
              <a:rPr lang="en-US" sz="2000" dirty="0"/>
              <a:t>Example</a:t>
            </a:r>
          </a:p>
          <a:p>
            <a:r>
              <a:rPr lang="en-US" sz="2000" dirty="0"/>
              <a:t>Check if "expensive" is NOT present in the following text:</a:t>
            </a:r>
            <a:endParaRPr lang="en-PH" sz="2000" dirty="0"/>
          </a:p>
        </p:txBody>
      </p:sp>
      <p:pic>
        <p:nvPicPr>
          <p:cNvPr id="4" name="Picture 3">
            <a:extLst>
              <a:ext uri="{FF2B5EF4-FFF2-40B4-BE49-F238E27FC236}">
                <a16:creationId xmlns:a16="http://schemas.microsoft.com/office/drawing/2014/main" id="{2F34AA56-F171-4643-BEB4-2CA2041806FD}"/>
              </a:ext>
            </a:extLst>
          </p:cNvPr>
          <p:cNvPicPr>
            <a:picLocks noChangeAspect="1"/>
          </p:cNvPicPr>
          <p:nvPr/>
        </p:nvPicPr>
        <p:blipFill>
          <a:blip r:embed="rId2"/>
          <a:stretch>
            <a:fillRect/>
          </a:stretch>
        </p:blipFill>
        <p:spPr>
          <a:xfrm>
            <a:off x="2164987" y="2997116"/>
            <a:ext cx="5488880" cy="838317"/>
          </a:xfrm>
          <a:prstGeom prst="rect">
            <a:avLst/>
          </a:prstGeom>
        </p:spPr>
      </p:pic>
      <p:sp>
        <p:nvSpPr>
          <p:cNvPr id="5" name="Rectangle 4">
            <a:extLst>
              <a:ext uri="{FF2B5EF4-FFF2-40B4-BE49-F238E27FC236}">
                <a16:creationId xmlns:a16="http://schemas.microsoft.com/office/drawing/2014/main" id="{C7928ED7-3416-445B-8E40-590529891657}"/>
              </a:ext>
            </a:extLst>
          </p:cNvPr>
          <p:cNvSpPr/>
          <p:nvPr/>
        </p:nvSpPr>
        <p:spPr>
          <a:xfrm>
            <a:off x="880533" y="4062106"/>
            <a:ext cx="7450378" cy="1323439"/>
          </a:xfrm>
          <a:prstGeom prst="rect">
            <a:avLst/>
          </a:prstGeom>
        </p:spPr>
        <p:txBody>
          <a:bodyPr wrap="square">
            <a:spAutoFit/>
          </a:bodyPr>
          <a:lstStyle/>
          <a:p>
            <a:r>
              <a:rPr lang="en-US" sz="2000" dirty="0"/>
              <a:t>Use it in an </a:t>
            </a:r>
            <a:r>
              <a:rPr lang="en-US" sz="2000" dirty="0">
                <a:solidFill>
                  <a:srgbClr val="C00000"/>
                </a:solidFill>
              </a:rPr>
              <a:t>if</a:t>
            </a:r>
            <a:r>
              <a:rPr lang="en-US" sz="2000" dirty="0"/>
              <a:t> statement:</a:t>
            </a:r>
          </a:p>
          <a:p>
            <a:endParaRPr lang="en-US" sz="2000" dirty="0"/>
          </a:p>
          <a:p>
            <a:r>
              <a:rPr lang="en-US" sz="2000" dirty="0"/>
              <a:t>Example</a:t>
            </a:r>
          </a:p>
          <a:p>
            <a:r>
              <a:rPr lang="en-US" sz="2000" dirty="0"/>
              <a:t>print only if "expensive" is NOT present:</a:t>
            </a:r>
            <a:endParaRPr lang="en-PH" sz="2000" dirty="0"/>
          </a:p>
        </p:txBody>
      </p:sp>
      <p:pic>
        <p:nvPicPr>
          <p:cNvPr id="6" name="Picture 5">
            <a:extLst>
              <a:ext uri="{FF2B5EF4-FFF2-40B4-BE49-F238E27FC236}">
                <a16:creationId xmlns:a16="http://schemas.microsoft.com/office/drawing/2014/main" id="{B88E6B18-FF4A-4DDD-A5E1-288719ED6B4B}"/>
              </a:ext>
            </a:extLst>
          </p:cNvPr>
          <p:cNvPicPr>
            <a:picLocks noChangeAspect="1"/>
          </p:cNvPicPr>
          <p:nvPr/>
        </p:nvPicPr>
        <p:blipFill>
          <a:blip r:embed="rId3"/>
          <a:stretch>
            <a:fillRect/>
          </a:stretch>
        </p:blipFill>
        <p:spPr>
          <a:xfrm>
            <a:off x="2164987" y="5499819"/>
            <a:ext cx="5488880" cy="971686"/>
          </a:xfrm>
          <a:prstGeom prst="rect">
            <a:avLst/>
          </a:prstGeom>
        </p:spPr>
      </p:pic>
    </p:spTree>
    <p:extLst>
      <p:ext uri="{BB962C8B-B14F-4D97-AF65-F5344CB8AC3E}">
        <p14:creationId xmlns:p14="http://schemas.microsoft.com/office/powerpoint/2010/main" val="1026808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EA941D-3BB4-468D-B249-2A8B6EBF7BF4}"/>
              </a:ext>
            </a:extLst>
          </p:cNvPr>
          <p:cNvSpPr/>
          <p:nvPr/>
        </p:nvSpPr>
        <p:spPr>
          <a:xfrm>
            <a:off x="1140797" y="636600"/>
            <a:ext cx="4955203" cy="646331"/>
          </a:xfrm>
          <a:prstGeom prst="rect">
            <a:avLst/>
          </a:prstGeom>
        </p:spPr>
        <p:txBody>
          <a:bodyPr wrap="none">
            <a:spAutoFit/>
          </a:bodyPr>
          <a:lstStyle/>
          <a:p>
            <a:r>
              <a:rPr lang="en-PH" sz="3600" b="1" dirty="0"/>
              <a:t>Python - Slicing Strings</a:t>
            </a:r>
          </a:p>
        </p:txBody>
      </p:sp>
      <p:sp>
        <p:nvSpPr>
          <p:cNvPr id="3" name="Rectangle 2">
            <a:extLst>
              <a:ext uri="{FF2B5EF4-FFF2-40B4-BE49-F238E27FC236}">
                <a16:creationId xmlns:a16="http://schemas.microsoft.com/office/drawing/2014/main" id="{40F2F92F-E270-488B-BF17-AD3961B38E34}"/>
              </a:ext>
            </a:extLst>
          </p:cNvPr>
          <p:cNvSpPr/>
          <p:nvPr/>
        </p:nvSpPr>
        <p:spPr>
          <a:xfrm>
            <a:off x="1140797" y="1674674"/>
            <a:ext cx="9950536" cy="1815882"/>
          </a:xfrm>
          <a:prstGeom prst="rect">
            <a:avLst/>
          </a:prstGeom>
        </p:spPr>
        <p:txBody>
          <a:bodyPr wrap="square">
            <a:spAutoFit/>
          </a:bodyPr>
          <a:lstStyle/>
          <a:p>
            <a:pPr marL="285750" indent="-285750">
              <a:buFont typeface="Wingdings" panose="05000000000000000000" pitchFamily="2" charset="2"/>
              <a:buChar char="Ø"/>
            </a:pPr>
            <a:r>
              <a:rPr lang="en-US" sz="3200" dirty="0"/>
              <a:t>Slicing</a:t>
            </a:r>
          </a:p>
          <a:p>
            <a:r>
              <a:rPr lang="en-US" sz="2000" dirty="0"/>
              <a:t>You can return a range of characters by using the </a:t>
            </a:r>
            <a:r>
              <a:rPr lang="en-US" sz="2000" dirty="0">
                <a:solidFill>
                  <a:srgbClr val="C00000"/>
                </a:solidFill>
              </a:rPr>
              <a:t>slice syntax.</a:t>
            </a:r>
          </a:p>
          <a:p>
            <a:endParaRPr lang="en-US" sz="2000" dirty="0"/>
          </a:p>
          <a:p>
            <a:r>
              <a:rPr lang="en-US" sz="2000" dirty="0"/>
              <a:t>Specify the start index and the end index, separated by a colon, to return a part of the string.</a:t>
            </a:r>
            <a:endParaRPr lang="en-PH" sz="2000" dirty="0"/>
          </a:p>
        </p:txBody>
      </p:sp>
      <p:sp>
        <p:nvSpPr>
          <p:cNvPr id="4" name="Rectangle 3">
            <a:extLst>
              <a:ext uri="{FF2B5EF4-FFF2-40B4-BE49-F238E27FC236}">
                <a16:creationId xmlns:a16="http://schemas.microsoft.com/office/drawing/2014/main" id="{CDF2BE0A-02FD-4418-8E95-FC55626FF6EE}"/>
              </a:ext>
            </a:extLst>
          </p:cNvPr>
          <p:cNvSpPr/>
          <p:nvPr/>
        </p:nvSpPr>
        <p:spPr>
          <a:xfrm>
            <a:off x="1140797" y="3882299"/>
            <a:ext cx="9950536" cy="707886"/>
          </a:xfrm>
          <a:prstGeom prst="rect">
            <a:avLst/>
          </a:prstGeom>
        </p:spPr>
        <p:txBody>
          <a:bodyPr wrap="square">
            <a:spAutoFit/>
          </a:bodyPr>
          <a:lstStyle/>
          <a:p>
            <a:r>
              <a:rPr lang="en-US" sz="2000" dirty="0"/>
              <a:t>Example:</a:t>
            </a:r>
          </a:p>
          <a:p>
            <a:r>
              <a:rPr lang="en-US" sz="2000" dirty="0"/>
              <a:t>Get the characters from position 2 to position 5 (not included):</a:t>
            </a:r>
            <a:endParaRPr lang="en-PH" sz="2000" dirty="0"/>
          </a:p>
        </p:txBody>
      </p:sp>
      <p:pic>
        <p:nvPicPr>
          <p:cNvPr id="5" name="Picture 4">
            <a:extLst>
              <a:ext uri="{FF2B5EF4-FFF2-40B4-BE49-F238E27FC236}">
                <a16:creationId xmlns:a16="http://schemas.microsoft.com/office/drawing/2014/main" id="{4C8ECF88-3A16-4557-B943-E03AB9B2B9E5}"/>
              </a:ext>
            </a:extLst>
          </p:cNvPr>
          <p:cNvPicPr>
            <a:picLocks noChangeAspect="1"/>
          </p:cNvPicPr>
          <p:nvPr/>
        </p:nvPicPr>
        <p:blipFill>
          <a:blip r:embed="rId2"/>
          <a:stretch>
            <a:fillRect/>
          </a:stretch>
        </p:blipFill>
        <p:spPr>
          <a:xfrm>
            <a:off x="2612936" y="4981928"/>
            <a:ext cx="6966128" cy="1298738"/>
          </a:xfrm>
          <a:prstGeom prst="rect">
            <a:avLst/>
          </a:prstGeom>
        </p:spPr>
      </p:pic>
    </p:spTree>
    <p:extLst>
      <p:ext uri="{BB962C8B-B14F-4D97-AF65-F5344CB8AC3E}">
        <p14:creationId xmlns:p14="http://schemas.microsoft.com/office/powerpoint/2010/main" val="1856268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7A596C-A61B-4FB5-B1B5-41482D885C10}"/>
              </a:ext>
            </a:extLst>
          </p:cNvPr>
          <p:cNvSpPr/>
          <p:nvPr/>
        </p:nvSpPr>
        <p:spPr>
          <a:xfrm>
            <a:off x="643467" y="655304"/>
            <a:ext cx="7061200" cy="1815882"/>
          </a:xfrm>
          <a:prstGeom prst="rect">
            <a:avLst/>
          </a:prstGeom>
        </p:spPr>
        <p:txBody>
          <a:bodyPr wrap="square">
            <a:spAutoFit/>
          </a:bodyPr>
          <a:lstStyle/>
          <a:p>
            <a:pPr marL="285750" indent="-285750">
              <a:buFont typeface="Wingdings" panose="05000000000000000000" pitchFamily="2" charset="2"/>
              <a:buChar char="Ø"/>
            </a:pPr>
            <a:r>
              <a:rPr lang="en-US" sz="3200" dirty="0"/>
              <a:t>Slice To the End</a:t>
            </a:r>
          </a:p>
          <a:p>
            <a:r>
              <a:rPr lang="en-US" sz="2000" dirty="0"/>
              <a:t>By leaving out the end index, the range will go to the end:</a:t>
            </a:r>
          </a:p>
          <a:p>
            <a:endParaRPr lang="en-US" sz="2000" dirty="0"/>
          </a:p>
          <a:p>
            <a:r>
              <a:rPr lang="en-US" sz="2000" dirty="0"/>
              <a:t>Example:</a:t>
            </a:r>
          </a:p>
          <a:p>
            <a:r>
              <a:rPr lang="en-US" sz="2000" dirty="0"/>
              <a:t>Get the characters from position 2, and all the way to the end:</a:t>
            </a:r>
            <a:endParaRPr lang="en-PH" sz="2000" dirty="0"/>
          </a:p>
        </p:txBody>
      </p:sp>
      <p:pic>
        <p:nvPicPr>
          <p:cNvPr id="3" name="Picture 2">
            <a:extLst>
              <a:ext uri="{FF2B5EF4-FFF2-40B4-BE49-F238E27FC236}">
                <a16:creationId xmlns:a16="http://schemas.microsoft.com/office/drawing/2014/main" id="{E4A7C445-BF96-44D6-AA53-3612BB3661E8}"/>
              </a:ext>
            </a:extLst>
          </p:cNvPr>
          <p:cNvPicPr>
            <a:picLocks noChangeAspect="1"/>
          </p:cNvPicPr>
          <p:nvPr/>
        </p:nvPicPr>
        <p:blipFill>
          <a:blip r:embed="rId2"/>
          <a:stretch>
            <a:fillRect/>
          </a:stretch>
        </p:blipFill>
        <p:spPr>
          <a:xfrm>
            <a:off x="7941733" y="892550"/>
            <a:ext cx="3148721" cy="1341389"/>
          </a:xfrm>
          <a:prstGeom prst="rect">
            <a:avLst/>
          </a:prstGeom>
        </p:spPr>
      </p:pic>
      <p:sp>
        <p:nvSpPr>
          <p:cNvPr id="4" name="Rectangle 3">
            <a:extLst>
              <a:ext uri="{FF2B5EF4-FFF2-40B4-BE49-F238E27FC236}">
                <a16:creationId xmlns:a16="http://schemas.microsoft.com/office/drawing/2014/main" id="{50AC4A53-E0A3-4E18-AC51-6557D6907240}"/>
              </a:ext>
            </a:extLst>
          </p:cNvPr>
          <p:cNvSpPr/>
          <p:nvPr/>
        </p:nvSpPr>
        <p:spPr>
          <a:xfrm>
            <a:off x="643467" y="3429000"/>
            <a:ext cx="7298266" cy="2739211"/>
          </a:xfrm>
          <a:prstGeom prst="rect">
            <a:avLst/>
          </a:prstGeom>
        </p:spPr>
        <p:txBody>
          <a:bodyPr wrap="square">
            <a:spAutoFit/>
          </a:bodyPr>
          <a:lstStyle/>
          <a:p>
            <a:pPr marL="285750" indent="-285750">
              <a:buFont typeface="Wingdings" panose="05000000000000000000" pitchFamily="2" charset="2"/>
              <a:buChar char="Ø"/>
            </a:pPr>
            <a:r>
              <a:rPr lang="en-US" sz="3200" dirty="0"/>
              <a:t>Negative Indexing</a:t>
            </a:r>
          </a:p>
          <a:p>
            <a:r>
              <a:rPr lang="en-US" sz="2000" dirty="0"/>
              <a:t>Use negative indexes to start the slice from the end of the string:</a:t>
            </a:r>
          </a:p>
          <a:p>
            <a:r>
              <a:rPr lang="en-US" sz="2000" dirty="0"/>
              <a:t>Example</a:t>
            </a:r>
          </a:p>
          <a:p>
            <a:r>
              <a:rPr lang="en-US" sz="2000" dirty="0"/>
              <a:t>Get the characters:</a:t>
            </a:r>
          </a:p>
          <a:p>
            <a:endParaRPr lang="en-US" sz="2000" dirty="0"/>
          </a:p>
          <a:p>
            <a:r>
              <a:rPr lang="en-US" sz="2000" dirty="0"/>
              <a:t>From: "o" in "World!" (position -5)</a:t>
            </a:r>
          </a:p>
          <a:p>
            <a:endParaRPr lang="en-US" sz="2000" dirty="0"/>
          </a:p>
          <a:p>
            <a:r>
              <a:rPr lang="en-US" sz="2000" dirty="0"/>
              <a:t>To, but not included: "d" in "World!" (position -2):</a:t>
            </a:r>
            <a:endParaRPr lang="en-PH" sz="2000" dirty="0"/>
          </a:p>
        </p:txBody>
      </p:sp>
      <p:pic>
        <p:nvPicPr>
          <p:cNvPr id="5" name="Picture 4">
            <a:extLst>
              <a:ext uri="{FF2B5EF4-FFF2-40B4-BE49-F238E27FC236}">
                <a16:creationId xmlns:a16="http://schemas.microsoft.com/office/drawing/2014/main" id="{EF6A2859-9DF9-4126-B973-9AFBB5B74C03}"/>
              </a:ext>
            </a:extLst>
          </p:cNvPr>
          <p:cNvPicPr>
            <a:picLocks noChangeAspect="1"/>
          </p:cNvPicPr>
          <p:nvPr/>
        </p:nvPicPr>
        <p:blipFill>
          <a:blip r:embed="rId3"/>
          <a:stretch>
            <a:fillRect/>
          </a:stretch>
        </p:blipFill>
        <p:spPr>
          <a:xfrm>
            <a:off x="7941733" y="3894668"/>
            <a:ext cx="3148720" cy="1625600"/>
          </a:xfrm>
          <a:prstGeom prst="rect">
            <a:avLst/>
          </a:prstGeom>
        </p:spPr>
      </p:pic>
    </p:spTree>
    <p:extLst>
      <p:ext uri="{BB962C8B-B14F-4D97-AF65-F5344CB8AC3E}">
        <p14:creationId xmlns:p14="http://schemas.microsoft.com/office/powerpoint/2010/main" val="270479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98DBC4-F3F6-4BAA-B139-391DFEE17BF1}"/>
              </a:ext>
            </a:extLst>
          </p:cNvPr>
          <p:cNvSpPr/>
          <p:nvPr/>
        </p:nvSpPr>
        <p:spPr>
          <a:xfrm>
            <a:off x="3565499" y="687400"/>
            <a:ext cx="5061001" cy="646331"/>
          </a:xfrm>
          <a:prstGeom prst="rect">
            <a:avLst/>
          </a:prstGeom>
        </p:spPr>
        <p:txBody>
          <a:bodyPr wrap="none">
            <a:spAutoFit/>
          </a:bodyPr>
          <a:lstStyle/>
          <a:p>
            <a:r>
              <a:rPr lang="en-PH" sz="3600" b="1" dirty="0"/>
              <a:t>Python - Modify Strings</a:t>
            </a:r>
          </a:p>
        </p:txBody>
      </p:sp>
      <p:sp>
        <p:nvSpPr>
          <p:cNvPr id="3" name="Rectangle 2">
            <a:extLst>
              <a:ext uri="{FF2B5EF4-FFF2-40B4-BE49-F238E27FC236}">
                <a16:creationId xmlns:a16="http://schemas.microsoft.com/office/drawing/2014/main" id="{8A671935-4373-447D-9C8E-9F3C17B5DE6B}"/>
              </a:ext>
            </a:extLst>
          </p:cNvPr>
          <p:cNvSpPr/>
          <p:nvPr/>
        </p:nvSpPr>
        <p:spPr>
          <a:xfrm>
            <a:off x="1049865" y="1333731"/>
            <a:ext cx="10092267" cy="400110"/>
          </a:xfrm>
          <a:prstGeom prst="rect">
            <a:avLst/>
          </a:prstGeom>
        </p:spPr>
        <p:txBody>
          <a:bodyPr wrap="square">
            <a:spAutoFit/>
          </a:bodyPr>
          <a:lstStyle/>
          <a:p>
            <a:pPr algn="ctr"/>
            <a:r>
              <a:rPr lang="en-US" sz="2000" dirty="0"/>
              <a:t>Python has a set of built-in methods that you can use on strings.</a:t>
            </a:r>
            <a:endParaRPr lang="en-PH" sz="2000" dirty="0"/>
          </a:p>
        </p:txBody>
      </p:sp>
      <p:sp>
        <p:nvSpPr>
          <p:cNvPr id="4" name="Rectangle 3">
            <a:extLst>
              <a:ext uri="{FF2B5EF4-FFF2-40B4-BE49-F238E27FC236}">
                <a16:creationId xmlns:a16="http://schemas.microsoft.com/office/drawing/2014/main" id="{F630F11E-2016-447F-88CA-83BBC4EE7F11}"/>
              </a:ext>
            </a:extLst>
          </p:cNvPr>
          <p:cNvSpPr/>
          <p:nvPr/>
        </p:nvSpPr>
        <p:spPr>
          <a:xfrm>
            <a:off x="829734" y="1980062"/>
            <a:ext cx="2735766" cy="1754326"/>
          </a:xfrm>
          <a:prstGeom prst="rect">
            <a:avLst/>
          </a:prstGeom>
        </p:spPr>
        <p:txBody>
          <a:bodyPr wrap="square">
            <a:spAutoFit/>
          </a:bodyPr>
          <a:lstStyle/>
          <a:p>
            <a:pPr marL="285750" indent="-285750">
              <a:buFont typeface="Wingdings" panose="05000000000000000000" pitchFamily="2" charset="2"/>
              <a:buChar char="Ø"/>
            </a:pPr>
            <a:r>
              <a:rPr lang="en-US" sz="2800" dirty="0"/>
              <a:t>Upper Case</a:t>
            </a:r>
          </a:p>
          <a:p>
            <a:r>
              <a:rPr lang="en-US" sz="2000" dirty="0"/>
              <a:t>Example:</a:t>
            </a:r>
          </a:p>
          <a:p>
            <a:r>
              <a:rPr lang="en-US" sz="2000" dirty="0"/>
              <a:t>The </a:t>
            </a:r>
            <a:r>
              <a:rPr lang="en-US" sz="2000" dirty="0">
                <a:solidFill>
                  <a:srgbClr val="C00000"/>
                </a:solidFill>
              </a:rPr>
              <a:t>upper() </a:t>
            </a:r>
            <a:r>
              <a:rPr lang="en-US" sz="2000" dirty="0"/>
              <a:t>method returns the string in upper case:</a:t>
            </a:r>
            <a:endParaRPr lang="en-PH" sz="2000" dirty="0"/>
          </a:p>
        </p:txBody>
      </p:sp>
      <p:sp>
        <p:nvSpPr>
          <p:cNvPr id="5" name="Rectangle 4">
            <a:extLst>
              <a:ext uri="{FF2B5EF4-FFF2-40B4-BE49-F238E27FC236}">
                <a16:creationId xmlns:a16="http://schemas.microsoft.com/office/drawing/2014/main" id="{C74E364B-2A71-42FF-BA23-3F85576A7DB7}"/>
              </a:ext>
            </a:extLst>
          </p:cNvPr>
          <p:cNvSpPr/>
          <p:nvPr/>
        </p:nvSpPr>
        <p:spPr>
          <a:xfrm>
            <a:off x="6321915" y="1980062"/>
            <a:ext cx="2500351" cy="1754326"/>
          </a:xfrm>
          <a:prstGeom prst="rect">
            <a:avLst/>
          </a:prstGeom>
        </p:spPr>
        <p:txBody>
          <a:bodyPr wrap="square">
            <a:spAutoFit/>
          </a:bodyPr>
          <a:lstStyle/>
          <a:p>
            <a:pPr marL="285750" indent="-285750">
              <a:buFont typeface="Wingdings" panose="05000000000000000000" pitchFamily="2" charset="2"/>
              <a:buChar char="Ø"/>
            </a:pPr>
            <a:r>
              <a:rPr lang="en-US" sz="2800" dirty="0"/>
              <a:t>Lower Case</a:t>
            </a:r>
          </a:p>
          <a:p>
            <a:r>
              <a:rPr lang="en-US" sz="2000" dirty="0"/>
              <a:t>Example</a:t>
            </a:r>
          </a:p>
          <a:p>
            <a:r>
              <a:rPr lang="en-US" sz="2000" dirty="0"/>
              <a:t>The lower() method returns the string in lower case</a:t>
            </a:r>
            <a:endParaRPr lang="en-PH" sz="2000" dirty="0"/>
          </a:p>
        </p:txBody>
      </p:sp>
      <p:sp>
        <p:nvSpPr>
          <p:cNvPr id="6" name="Rectangle 5">
            <a:extLst>
              <a:ext uri="{FF2B5EF4-FFF2-40B4-BE49-F238E27FC236}">
                <a16:creationId xmlns:a16="http://schemas.microsoft.com/office/drawing/2014/main" id="{2DB6C2D9-F1FC-491D-B594-70941B85BD8F}"/>
              </a:ext>
            </a:extLst>
          </p:cNvPr>
          <p:cNvSpPr/>
          <p:nvPr/>
        </p:nvSpPr>
        <p:spPr>
          <a:xfrm>
            <a:off x="829734" y="4024743"/>
            <a:ext cx="5266266" cy="1446550"/>
          </a:xfrm>
          <a:prstGeom prst="rect">
            <a:avLst/>
          </a:prstGeom>
        </p:spPr>
        <p:txBody>
          <a:bodyPr wrap="square">
            <a:spAutoFit/>
          </a:bodyPr>
          <a:lstStyle/>
          <a:p>
            <a:pPr marL="285750" indent="-285750">
              <a:buFont typeface="Wingdings" panose="05000000000000000000" pitchFamily="2" charset="2"/>
              <a:buChar char="Ø"/>
            </a:pPr>
            <a:r>
              <a:rPr lang="en-US" sz="2800" dirty="0"/>
              <a:t>Remove Whitespace</a:t>
            </a:r>
          </a:p>
          <a:p>
            <a:r>
              <a:rPr lang="en-US" sz="2000" dirty="0"/>
              <a:t>Whitespace is the space before and/or after the actual text, and very often you want to remove this space.</a:t>
            </a:r>
            <a:endParaRPr lang="en-PH" sz="2000" dirty="0"/>
          </a:p>
        </p:txBody>
      </p:sp>
      <p:pic>
        <p:nvPicPr>
          <p:cNvPr id="7" name="Picture 6">
            <a:extLst>
              <a:ext uri="{FF2B5EF4-FFF2-40B4-BE49-F238E27FC236}">
                <a16:creationId xmlns:a16="http://schemas.microsoft.com/office/drawing/2014/main" id="{03D92342-9BBC-4F3E-A173-4A00BCC8FFD6}"/>
              </a:ext>
            </a:extLst>
          </p:cNvPr>
          <p:cNvPicPr>
            <a:picLocks noChangeAspect="1"/>
          </p:cNvPicPr>
          <p:nvPr/>
        </p:nvPicPr>
        <p:blipFill>
          <a:blip r:embed="rId2"/>
          <a:stretch>
            <a:fillRect/>
          </a:stretch>
        </p:blipFill>
        <p:spPr>
          <a:xfrm>
            <a:off x="3565499" y="2424702"/>
            <a:ext cx="1853167" cy="1004298"/>
          </a:xfrm>
          <a:prstGeom prst="rect">
            <a:avLst/>
          </a:prstGeom>
        </p:spPr>
      </p:pic>
      <p:pic>
        <p:nvPicPr>
          <p:cNvPr id="8" name="Picture 7">
            <a:extLst>
              <a:ext uri="{FF2B5EF4-FFF2-40B4-BE49-F238E27FC236}">
                <a16:creationId xmlns:a16="http://schemas.microsoft.com/office/drawing/2014/main" id="{233A9EBE-3481-4BB5-9651-D297FB44DA92}"/>
              </a:ext>
            </a:extLst>
          </p:cNvPr>
          <p:cNvPicPr>
            <a:picLocks noChangeAspect="1"/>
          </p:cNvPicPr>
          <p:nvPr/>
        </p:nvPicPr>
        <p:blipFill>
          <a:blip r:embed="rId3"/>
          <a:stretch>
            <a:fillRect/>
          </a:stretch>
        </p:blipFill>
        <p:spPr>
          <a:xfrm>
            <a:off x="8822266" y="2399358"/>
            <a:ext cx="2019582" cy="1029642"/>
          </a:xfrm>
          <a:prstGeom prst="rect">
            <a:avLst/>
          </a:prstGeom>
        </p:spPr>
      </p:pic>
      <p:sp>
        <p:nvSpPr>
          <p:cNvPr id="9" name="Rectangle 8">
            <a:extLst>
              <a:ext uri="{FF2B5EF4-FFF2-40B4-BE49-F238E27FC236}">
                <a16:creationId xmlns:a16="http://schemas.microsoft.com/office/drawing/2014/main" id="{76771DA1-0F0A-4647-9E60-1F0DB8B761D9}"/>
              </a:ext>
            </a:extLst>
          </p:cNvPr>
          <p:cNvSpPr/>
          <p:nvPr/>
        </p:nvSpPr>
        <p:spPr>
          <a:xfrm>
            <a:off x="846667" y="5563625"/>
            <a:ext cx="6096000" cy="923330"/>
          </a:xfrm>
          <a:prstGeom prst="rect">
            <a:avLst/>
          </a:prstGeom>
        </p:spPr>
        <p:txBody>
          <a:bodyPr>
            <a:spAutoFit/>
          </a:bodyPr>
          <a:lstStyle/>
          <a:p>
            <a:r>
              <a:rPr lang="en-US" dirty="0"/>
              <a:t>Example</a:t>
            </a:r>
          </a:p>
          <a:p>
            <a:r>
              <a:rPr lang="en-US" dirty="0"/>
              <a:t>The strip() method removes any whitespace from the beginning or the end:</a:t>
            </a:r>
            <a:endParaRPr lang="en-PH" dirty="0"/>
          </a:p>
        </p:txBody>
      </p:sp>
      <p:pic>
        <p:nvPicPr>
          <p:cNvPr id="10" name="Picture 9">
            <a:extLst>
              <a:ext uri="{FF2B5EF4-FFF2-40B4-BE49-F238E27FC236}">
                <a16:creationId xmlns:a16="http://schemas.microsoft.com/office/drawing/2014/main" id="{2219AB58-9034-47B8-A06B-4D68B582F799}"/>
              </a:ext>
            </a:extLst>
          </p:cNvPr>
          <p:cNvPicPr>
            <a:picLocks noChangeAspect="1"/>
          </p:cNvPicPr>
          <p:nvPr/>
        </p:nvPicPr>
        <p:blipFill>
          <a:blip r:embed="rId4"/>
          <a:stretch>
            <a:fillRect/>
          </a:stretch>
        </p:blipFill>
        <p:spPr>
          <a:xfrm>
            <a:off x="6471472" y="4704086"/>
            <a:ext cx="3734321" cy="1321204"/>
          </a:xfrm>
          <a:prstGeom prst="rect">
            <a:avLst/>
          </a:prstGeom>
        </p:spPr>
      </p:pic>
    </p:spTree>
    <p:extLst>
      <p:ext uri="{BB962C8B-B14F-4D97-AF65-F5344CB8AC3E}">
        <p14:creationId xmlns:p14="http://schemas.microsoft.com/office/powerpoint/2010/main" val="1179604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0F5AA4-082B-47EF-90CA-3E88F67390D0}"/>
              </a:ext>
            </a:extLst>
          </p:cNvPr>
          <p:cNvSpPr/>
          <p:nvPr/>
        </p:nvSpPr>
        <p:spPr>
          <a:xfrm>
            <a:off x="965200" y="720003"/>
            <a:ext cx="10041467" cy="1138773"/>
          </a:xfrm>
          <a:prstGeom prst="rect">
            <a:avLst/>
          </a:prstGeom>
        </p:spPr>
        <p:txBody>
          <a:bodyPr wrap="square">
            <a:spAutoFit/>
          </a:bodyPr>
          <a:lstStyle/>
          <a:p>
            <a:pPr marL="285750" indent="-285750">
              <a:buFont typeface="Wingdings" panose="05000000000000000000" pitchFamily="2" charset="2"/>
              <a:buChar char="Ø"/>
            </a:pPr>
            <a:r>
              <a:rPr lang="en-US" sz="2800" dirty="0"/>
              <a:t>Replace String</a:t>
            </a:r>
          </a:p>
          <a:p>
            <a:r>
              <a:rPr lang="en-US" sz="2000" dirty="0"/>
              <a:t>Example:</a:t>
            </a:r>
          </a:p>
          <a:p>
            <a:r>
              <a:rPr lang="en-US" sz="2000" dirty="0"/>
              <a:t>The replace() method replaces a string with another string:</a:t>
            </a:r>
            <a:endParaRPr lang="en-PH" sz="2000" dirty="0"/>
          </a:p>
        </p:txBody>
      </p:sp>
      <p:sp>
        <p:nvSpPr>
          <p:cNvPr id="3" name="Rectangle 2">
            <a:extLst>
              <a:ext uri="{FF2B5EF4-FFF2-40B4-BE49-F238E27FC236}">
                <a16:creationId xmlns:a16="http://schemas.microsoft.com/office/drawing/2014/main" id="{26DB3F5D-D565-4545-918E-D19BAA39EA0F}"/>
              </a:ext>
            </a:extLst>
          </p:cNvPr>
          <p:cNvSpPr/>
          <p:nvPr/>
        </p:nvSpPr>
        <p:spPr>
          <a:xfrm>
            <a:off x="965200" y="2997549"/>
            <a:ext cx="10041467" cy="2062103"/>
          </a:xfrm>
          <a:prstGeom prst="rect">
            <a:avLst/>
          </a:prstGeom>
        </p:spPr>
        <p:txBody>
          <a:bodyPr wrap="square">
            <a:spAutoFit/>
          </a:bodyPr>
          <a:lstStyle/>
          <a:p>
            <a:pPr marL="342900" indent="-342900">
              <a:buFont typeface="Wingdings" panose="05000000000000000000" pitchFamily="2" charset="2"/>
              <a:buChar char="Ø"/>
            </a:pPr>
            <a:r>
              <a:rPr lang="en-US" sz="2800" dirty="0"/>
              <a:t>Split String</a:t>
            </a:r>
          </a:p>
          <a:p>
            <a:r>
              <a:rPr lang="en-US" sz="2000" dirty="0"/>
              <a:t>The split() method returns a list where the text between the specified separator becomes the list items.</a:t>
            </a:r>
          </a:p>
          <a:p>
            <a:endParaRPr lang="en-US" sz="2000" dirty="0"/>
          </a:p>
          <a:p>
            <a:r>
              <a:rPr lang="en-US" sz="2000" dirty="0"/>
              <a:t>Example:</a:t>
            </a:r>
          </a:p>
          <a:p>
            <a:r>
              <a:rPr lang="en-US" sz="2000" dirty="0"/>
              <a:t>The split() method splits the string into substrings if it finds instances of the separator:</a:t>
            </a:r>
            <a:endParaRPr lang="en-PH" sz="2000" dirty="0"/>
          </a:p>
        </p:txBody>
      </p:sp>
      <p:pic>
        <p:nvPicPr>
          <p:cNvPr id="4" name="Picture 3">
            <a:extLst>
              <a:ext uri="{FF2B5EF4-FFF2-40B4-BE49-F238E27FC236}">
                <a16:creationId xmlns:a16="http://schemas.microsoft.com/office/drawing/2014/main" id="{DF651794-8635-452E-B6F7-D0DB6FFD8D8F}"/>
              </a:ext>
            </a:extLst>
          </p:cNvPr>
          <p:cNvPicPr>
            <a:picLocks noChangeAspect="1"/>
          </p:cNvPicPr>
          <p:nvPr/>
        </p:nvPicPr>
        <p:blipFill>
          <a:blip r:embed="rId2"/>
          <a:stretch>
            <a:fillRect/>
          </a:stretch>
        </p:blipFill>
        <p:spPr>
          <a:xfrm>
            <a:off x="3132666" y="1858776"/>
            <a:ext cx="3979334" cy="847843"/>
          </a:xfrm>
          <a:prstGeom prst="rect">
            <a:avLst/>
          </a:prstGeom>
        </p:spPr>
      </p:pic>
      <p:pic>
        <p:nvPicPr>
          <p:cNvPr id="5" name="Picture 4">
            <a:extLst>
              <a:ext uri="{FF2B5EF4-FFF2-40B4-BE49-F238E27FC236}">
                <a16:creationId xmlns:a16="http://schemas.microsoft.com/office/drawing/2014/main" id="{E58F525D-C31F-47D4-A0E6-8877CB5FD4F6}"/>
              </a:ext>
            </a:extLst>
          </p:cNvPr>
          <p:cNvPicPr>
            <a:picLocks noChangeAspect="1"/>
          </p:cNvPicPr>
          <p:nvPr/>
        </p:nvPicPr>
        <p:blipFill>
          <a:blip r:embed="rId3"/>
          <a:stretch>
            <a:fillRect/>
          </a:stretch>
        </p:blipFill>
        <p:spPr>
          <a:xfrm>
            <a:off x="3132667" y="5182432"/>
            <a:ext cx="5096934" cy="1116767"/>
          </a:xfrm>
          <a:prstGeom prst="rect">
            <a:avLst/>
          </a:prstGeom>
        </p:spPr>
      </p:pic>
    </p:spTree>
    <p:extLst>
      <p:ext uri="{BB962C8B-B14F-4D97-AF65-F5344CB8AC3E}">
        <p14:creationId xmlns:p14="http://schemas.microsoft.com/office/powerpoint/2010/main" val="964100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024C83-88AF-494A-A4C4-7BE210BDD54A}"/>
              </a:ext>
            </a:extLst>
          </p:cNvPr>
          <p:cNvSpPr/>
          <p:nvPr/>
        </p:nvSpPr>
        <p:spPr>
          <a:xfrm>
            <a:off x="1083733" y="518067"/>
            <a:ext cx="7162800" cy="646331"/>
          </a:xfrm>
          <a:prstGeom prst="rect">
            <a:avLst/>
          </a:prstGeom>
        </p:spPr>
        <p:txBody>
          <a:bodyPr wrap="square">
            <a:spAutoFit/>
          </a:bodyPr>
          <a:lstStyle/>
          <a:p>
            <a:r>
              <a:rPr lang="en-PH" sz="3600" b="1" dirty="0"/>
              <a:t>Python - String Concatenation</a:t>
            </a:r>
          </a:p>
        </p:txBody>
      </p:sp>
      <p:sp>
        <p:nvSpPr>
          <p:cNvPr id="3" name="Rectangle 2">
            <a:extLst>
              <a:ext uri="{FF2B5EF4-FFF2-40B4-BE49-F238E27FC236}">
                <a16:creationId xmlns:a16="http://schemas.microsoft.com/office/drawing/2014/main" id="{D29F12E8-43CC-4756-B90C-BA5C5A86F5D7}"/>
              </a:ext>
            </a:extLst>
          </p:cNvPr>
          <p:cNvSpPr/>
          <p:nvPr/>
        </p:nvSpPr>
        <p:spPr>
          <a:xfrm>
            <a:off x="1083734" y="1547967"/>
            <a:ext cx="5333999" cy="2062103"/>
          </a:xfrm>
          <a:prstGeom prst="rect">
            <a:avLst/>
          </a:prstGeom>
        </p:spPr>
        <p:txBody>
          <a:bodyPr wrap="square">
            <a:spAutoFit/>
          </a:bodyPr>
          <a:lstStyle/>
          <a:p>
            <a:pPr marL="285750" indent="-285750">
              <a:buFont typeface="Wingdings" panose="05000000000000000000" pitchFamily="2" charset="2"/>
              <a:buChar char="Ø"/>
            </a:pPr>
            <a:r>
              <a:rPr lang="en-US" sz="2800" dirty="0"/>
              <a:t>String Concatenation</a:t>
            </a:r>
          </a:p>
          <a:p>
            <a:r>
              <a:rPr lang="en-US" sz="2000" dirty="0"/>
              <a:t>To concatenate, or combine, two strings you can use the </a:t>
            </a:r>
            <a:r>
              <a:rPr lang="en-US" sz="2000" dirty="0">
                <a:solidFill>
                  <a:srgbClr val="C00000"/>
                </a:solidFill>
              </a:rPr>
              <a:t>+</a:t>
            </a:r>
            <a:r>
              <a:rPr lang="en-US" sz="2000" dirty="0"/>
              <a:t> operator.</a:t>
            </a:r>
          </a:p>
          <a:p>
            <a:endParaRPr lang="en-US" sz="2000" dirty="0"/>
          </a:p>
          <a:p>
            <a:r>
              <a:rPr lang="en-US" sz="2000" dirty="0"/>
              <a:t>Example</a:t>
            </a:r>
          </a:p>
          <a:p>
            <a:r>
              <a:rPr lang="en-US" sz="2000" dirty="0"/>
              <a:t>Merge variable a with variable b into variable c:</a:t>
            </a:r>
            <a:endParaRPr lang="en-PH" dirty="0"/>
          </a:p>
        </p:txBody>
      </p:sp>
      <p:sp>
        <p:nvSpPr>
          <p:cNvPr id="4" name="Rectangle 3">
            <a:extLst>
              <a:ext uri="{FF2B5EF4-FFF2-40B4-BE49-F238E27FC236}">
                <a16:creationId xmlns:a16="http://schemas.microsoft.com/office/drawing/2014/main" id="{A9022851-F5E8-47EE-924D-F65CA0662434}"/>
              </a:ext>
            </a:extLst>
          </p:cNvPr>
          <p:cNvSpPr/>
          <p:nvPr/>
        </p:nvSpPr>
        <p:spPr>
          <a:xfrm>
            <a:off x="1217082" y="4881632"/>
            <a:ext cx="6096000" cy="707886"/>
          </a:xfrm>
          <a:prstGeom prst="rect">
            <a:avLst/>
          </a:prstGeom>
        </p:spPr>
        <p:txBody>
          <a:bodyPr>
            <a:spAutoFit/>
          </a:bodyPr>
          <a:lstStyle/>
          <a:p>
            <a:r>
              <a:rPr lang="en-US" sz="2000" dirty="0"/>
              <a:t>Example:</a:t>
            </a:r>
          </a:p>
          <a:p>
            <a:r>
              <a:rPr lang="en-US" sz="2000" dirty="0"/>
              <a:t>To add a space between them, add a " ":</a:t>
            </a:r>
            <a:endParaRPr lang="en-PH" dirty="0"/>
          </a:p>
        </p:txBody>
      </p:sp>
      <p:pic>
        <p:nvPicPr>
          <p:cNvPr id="5" name="Picture 4">
            <a:extLst>
              <a:ext uri="{FF2B5EF4-FFF2-40B4-BE49-F238E27FC236}">
                <a16:creationId xmlns:a16="http://schemas.microsoft.com/office/drawing/2014/main" id="{E567C6BD-D0A6-4B8A-8391-99D4F2CC8E3F}"/>
              </a:ext>
            </a:extLst>
          </p:cNvPr>
          <p:cNvPicPr>
            <a:picLocks noChangeAspect="1"/>
          </p:cNvPicPr>
          <p:nvPr/>
        </p:nvPicPr>
        <p:blipFill>
          <a:blip r:embed="rId2"/>
          <a:stretch>
            <a:fillRect/>
          </a:stretch>
        </p:blipFill>
        <p:spPr>
          <a:xfrm>
            <a:off x="7992533" y="1547966"/>
            <a:ext cx="2963334" cy="2062103"/>
          </a:xfrm>
          <a:prstGeom prst="rect">
            <a:avLst/>
          </a:prstGeom>
        </p:spPr>
      </p:pic>
      <p:pic>
        <p:nvPicPr>
          <p:cNvPr id="6" name="Picture 5">
            <a:extLst>
              <a:ext uri="{FF2B5EF4-FFF2-40B4-BE49-F238E27FC236}">
                <a16:creationId xmlns:a16="http://schemas.microsoft.com/office/drawing/2014/main" id="{45EDFEA9-6247-43AA-9D35-64A0F9002A71}"/>
              </a:ext>
            </a:extLst>
          </p:cNvPr>
          <p:cNvPicPr>
            <a:picLocks noChangeAspect="1"/>
          </p:cNvPicPr>
          <p:nvPr/>
        </p:nvPicPr>
        <p:blipFill>
          <a:blip r:embed="rId3"/>
          <a:stretch>
            <a:fillRect/>
          </a:stretch>
        </p:blipFill>
        <p:spPr>
          <a:xfrm>
            <a:off x="7992533" y="4216400"/>
            <a:ext cx="2982385" cy="1628860"/>
          </a:xfrm>
          <a:prstGeom prst="rect">
            <a:avLst/>
          </a:prstGeom>
        </p:spPr>
      </p:pic>
      <p:cxnSp>
        <p:nvCxnSpPr>
          <p:cNvPr id="8" name="Straight Arrow Connector 7">
            <a:extLst>
              <a:ext uri="{FF2B5EF4-FFF2-40B4-BE49-F238E27FC236}">
                <a16:creationId xmlns:a16="http://schemas.microsoft.com/office/drawing/2014/main" id="{57813C1F-3724-439A-95D2-82F05C8D19B0}"/>
              </a:ext>
            </a:extLst>
          </p:cNvPr>
          <p:cNvCxnSpPr>
            <a:cxnSpLocks/>
          </p:cNvCxnSpPr>
          <p:nvPr/>
        </p:nvCxnSpPr>
        <p:spPr>
          <a:xfrm flipV="1">
            <a:off x="2398643" y="4881632"/>
            <a:ext cx="5208105" cy="246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A4EB6B6-E298-4EE0-901A-C5BCE28BF1FE}"/>
              </a:ext>
            </a:extLst>
          </p:cNvPr>
          <p:cNvPicPr>
            <a:picLocks noChangeAspect="1"/>
          </p:cNvPicPr>
          <p:nvPr/>
        </p:nvPicPr>
        <p:blipFill>
          <a:blip r:embed="rId4"/>
          <a:stretch>
            <a:fillRect/>
          </a:stretch>
        </p:blipFill>
        <p:spPr>
          <a:xfrm>
            <a:off x="2314961" y="2855360"/>
            <a:ext cx="5291787" cy="335309"/>
          </a:xfrm>
          <a:prstGeom prst="rect">
            <a:avLst/>
          </a:prstGeom>
        </p:spPr>
      </p:pic>
    </p:spTree>
    <p:extLst>
      <p:ext uri="{BB962C8B-B14F-4D97-AF65-F5344CB8AC3E}">
        <p14:creationId xmlns:p14="http://schemas.microsoft.com/office/powerpoint/2010/main" val="180480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3AF5D1-23B1-4AF1-947B-7572E84934DE}"/>
              </a:ext>
            </a:extLst>
          </p:cNvPr>
          <p:cNvSpPr/>
          <p:nvPr/>
        </p:nvSpPr>
        <p:spPr>
          <a:xfrm>
            <a:off x="771613" y="551934"/>
            <a:ext cx="5342488" cy="646331"/>
          </a:xfrm>
          <a:prstGeom prst="rect">
            <a:avLst/>
          </a:prstGeom>
        </p:spPr>
        <p:txBody>
          <a:bodyPr wrap="none">
            <a:spAutoFit/>
          </a:bodyPr>
          <a:lstStyle/>
          <a:p>
            <a:r>
              <a:rPr lang="en-PH" sz="3600" b="1" dirty="0"/>
              <a:t>Python - Format - Strings</a:t>
            </a:r>
          </a:p>
        </p:txBody>
      </p:sp>
      <p:sp>
        <p:nvSpPr>
          <p:cNvPr id="3" name="Rectangle 2">
            <a:extLst>
              <a:ext uri="{FF2B5EF4-FFF2-40B4-BE49-F238E27FC236}">
                <a16:creationId xmlns:a16="http://schemas.microsoft.com/office/drawing/2014/main" id="{18028EE2-808A-410C-87A2-76B6AD62562A}"/>
              </a:ext>
            </a:extLst>
          </p:cNvPr>
          <p:cNvSpPr/>
          <p:nvPr/>
        </p:nvSpPr>
        <p:spPr>
          <a:xfrm>
            <a:off x="771613" y="1375601"/>
            <a:ext cx="10336654" cy="1138773"/>
          </a:xfrm>
          <a:prstGeom prst="rect">
            <a:avLst/>
          </a:prstGeom>
        </p:spPr>
        <p:txBody>
          <a:bodyPr wrap="square">
            <a:spAutoFit/>
          </a:bodyPr>
          <a:lstStyle/>
          <a:p>
            <a:pPr marL="457200" indent="-457200">
              <a:buFont typeface="Wingdings" panose="05000000000000000000" pitchFamily="2" charset="2"/>
              <a:buChar char="Ø"/>
            </a:pPr>
            <a:r>
              <a:rPr lang="en-US" sz="2800" dirty="0"/>
              <a:t>String Format</a:t>
            </a:r>
          </a:p>
          <a:p>
            <a:r>
              <a:rPr lang="en-US" sz="2000" dirty="0"/>
              <a:t>As we learned in the Python Variables chapter, we cannot combine strings and numbers like this:</a:t>
            </a:r>
            <a:endParaRPr lang="en-PH" sz="2000" dirty="0"/>
          </a:p>
        </p:txBody>
      </p:sp>
      <p:pic>
        <p:nvPicPr>
          <p:cNvPr id="4" name="Picture 3">
            <a:extLst>
              <a:ext uri="{FF2B5EF4-FFF2-40B4-BE49-F238E27FC236}">
                <a16:creationId xmlns:a16="http://schemas.microsoft.com/office/drawing/2014/main" id="{1EE4CDB3-FDD6-4ED2-9FB9-C19262A46253}"/>
              </a:ext>
            </a:extLst>
          </p:cNvPr>
          <p:cNvPicPr>
            <a:picLocks noChangeAspect="1"/>
          </p:cNvPicPr>
          <p:nvPr/>
        </p:nvPicPr>
        <p:blipFill>
          <a:blip r:embed="rId2"/>
          <a:stretch>
            <a:fillRect/>
          </a:stretch>
        </p:blipFill>
        <p:spPr>
          <a:xfrm>
            <a:off x="2967725" y="2691710"/>
            <a:ext cx="5944430" cy="1495634"/>
          </a:xfrm>
          <a:prstGeom prst="rect">
            <a:avLst/>
          </a:prstGeom>
        </p:spPr>
      </p:pic>
      <p:sp>
        <p:nvSpPr>
          <p:cNvPr id="5" name="Rectangle 4">
            <a:extLst>
              <a:ext uri="{FF2B5EF4-FFF2-40B4-BE49-F238E27FC236}">
                <a16:creationId xmlns:a16="http://schemas.microsoft.com/office/drawing/2014/main" id="{55593C7B-9757-4987-9D01-18606A4D4404}"/>
              </a:ext>
            </a:extLst>
          </p:cNvPr>
          <p:cNvSpPr/>
          <p:nvPr/>
        </p:nvSpPr>
        <p:spPr>
          <a:xfrm>
            <a:off x="771613" y="4653237"/>
            <a:ext cx="10336653" cy="1200329"/>
          </a:xfrm>
          <a:prstGeom prst="rect">
            <a:avLst/>
          </a:prstGeom>
        </p:spPr>
        <p:txBody>
          <a:bodyPr wrap="square">
            <a:spAutoFit/>
          </a:bodyPr>
          <a:lstStyle/>
          <a:p>
            <a:r>
              <a:rPr lang="en-US" dirty="0"/>
              <a:t>But we can combine strings and numbers by using the format() method!</a:t>
            </a:r>
          </a:p>
          <a:p>
            <a:endParaRPr lang="en-US" dirty="0"/>
          </a:p>
          <a:p>
            <a:r>
              <a:rPr lang="en-US" dirty="0"/>
              <a:t>The format() method takes the passed arguments, formats them, and places them in the string where the placeholders {} are:</a:t>
            </a:r>
            <a:endParaRPr lang="en-PH" dirty="0"/>
          </a:p>
        </p:txBody>
      </p:sp>
    </p:spTree>
    <p:extLst>
      <p:ext uri="{BB962C8B-B14F-4D97-AF65-F5344CB8AC3E}">
        <p14:creationId xmlns:p14="http://schemas.microsoft.com/office/powerpoint/2010/main" val="991998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B3C461-6C2E-4C45-BB14-7952B1D4CAED}"/>
              </a:ext>
            </a:extLst>
          </p:cNvPr>
          <p:cNvPicPr>
            <a:picLocks noChangeAspect="1"/>
          </p:cNvPicPr>
          <p:nvPr/>
        </p:nvPicPr>
        <p:blipFill>
          <a:blip r:embed="rId2"/>
          <a:stretch>
            <a:fillRect/>
          </a:stretch>
        </p:blipFill>
        <p:spPr>
          <a:xfrm>
            <a:off x="3157127" y="433792"/>
            <a:ext cx="5877745" cy="1790950"/>
          </a:xfrm>
          <a:prstGeom prst="rect">
            <a:avLst/>
          </a:prstGeom>
        </p:spPr>
      </p:pic>
      <p:sp>
        <p:nvSpPr>
          <p:cNvPr id="3" name="Rectangle 2">
            <a:extLst>
              <a:ext uri="{FF2B5EF4-FFF2-40B4-BE49-F238E27FC236}">
                <a16:creationId xmlns:a16="http://schemas.microsoft.com/office/drawing/2014/main" id="{04DFEA36-95C7-493A-BA22-DCEDF0257E67}"/>
              </a:ext>
            </a:extLst>
          </p:cNvPr>
          <p:cNvSpPr/>
          <p:nvPr/>
        </p:nvSpPr>
        <p:spPr>
          <a:xfrm>
            <a:off x="773644" y="2734398"/>
            <a:ext cx="10701867" cy="707886"/>
          </a:xfrm>
          <a:prstGeom prst="rect">
            <a:avLst/>
          </a:prstGeom>
        </p:spPr>
        <p:txBody>
          <a:bodyPr wrap="square">
            <a:spAutoFit/>
          </a:bodyPr>
          <a:lstStyle/>
          <a:p>
            <a:r>
              <a:rPr lang="en-US" sz="2000" dirty="0"/>
              <a:t>The format() method takes unlimited number of arguments, and are placed into the respective placeholders:</a:t>
            </a:r>
            <a:endParaRPr lang="en-PH" sz="2000" dirty="0"/>
          </a:p>
        </p:txBody>
      </p:sp>
      <p:pic>
        <p:nvPicPr>
          <p:cNvPr id="4" name="Picture 3">
            <a:extLst>
              <a:ext uri="{FF2B5EF4-FFF2-40B4-BE49-F238E27FC236}">
                <a16:creationId xmlns:a16="http://schemas.microsoft.com/office/drawing/2014/main" id="{CD1ACA05-FA9B-4E0A-9093-3176F7238199}"/>
              </a:ext>
            </a:extLst>
          </p:cNvPr>
          <p:cNvPicPr>
            <a:picLocks noChangeAspect="1"/>
          </p:cNvPicPr>
          <p:nvPr/>
        </p:nvPicPr>
        <p:blipFill>
          <a:blip r:embed="rId3"/>
          <a:stretch>
            <a:fillRect/>
          </a:stretch>
        </p:blipFill>
        <p:spPr>
          <a:xfrm>
            <a:off x="3214285" y="3769659"/>
            <a:ext cx="5820587" cy="1790950"/>
          </a:xfrm>
          <a:prstGeom prst="rect">
            <a:avLst/>
          </a:prstGeom>
        </p:spPr>
      </p:pic>
    </p:spTree>
    <p:extLst>
      <p:ext uri="{BB962C8B-B14F-4D97-AF65-F5344CB8AC3E}">
        <p14:creationId xmlns:p14="http://schemas.microsoft.com/office/powerpoint/2010/main" val="94004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045996-F5F2-456E-B80A-429301785989}"/>
              </a:ext>
            </a:extLst>
          </p:cNvPr>
          <p:cNvSpPr/>
          <p:nvPr/>
        </p:nvSpPr>
        <p:spPr>
          <a:xfrm>
            <a:off x="1236134" y="751344"/>
            <a:ext cx="10024533" cy="5355312"/>
          </a:xfrm>
          <a:prstGeom prst="rect">
            <a:avLst/>
          </a:prstGeom>
        </p:spPr>
        <p:txBody>
          <a:bodyPr wrap="square">
            <a:spAutoFit/>
          </a:bodyPr>
          <a:lstStyle/>
          <a:p>
            <a:pPr algn="ctr"/>
            <a:r>
              <a:rPr lang="en-US" sz="3600" b="1" dirty="0"/>
              <a:t>What can Python do?</a:t>
            </a:r>
          </a:p>
          <a:p>
            <a:endParaRPr lang="en-US" dirty="0"/>
          </a:p>
          <a:p>
            <a:pPr marL="342900" indent="-342900">
              <a:buFont typeface="Arial" panose="020B0604020202020204" pitchFamily="34" charset="0"/>
              <a:buChar char="•"/>
            </a:pPr>
            <a:r>
              <a:rPr lang="en-US" sz="2400" dirty="0"/>
              <a:t>Python </a:t>
            </a:r>
            <a:r>
              <a:rPr lang="en-US" sz="2400" dirty="0">
                <a:solidFill>
                  <a:srgbClr val="C00000"/>
                </a:solidFill>
              </a:rPr>
              <a:t>can be used on a server to create web applications.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be used alongside software to create workflows.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connect to database systems. It can also read and modify files.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be used to handle big data and perform complex mathematics.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be used for rapid prototyping, or for production-ready software development.</a:t>
            </a:r>
          </a:p>
        </p:txBody>
      </p:sp>
    </p:spTree>
    <p:extLst>
      <p:ext uri="{BB962C8B-B14F-4D97-AF65-F5344CB8AC3E}">
        <p14:creationId xmlns:p14="http://schemas.microsoft.com/office/powerpoint/2010/main" val="1161551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FE555B-2CDF-4627-94A4-143E59DDCD94}"/>
              </a:ext>
            </a:extLst>
          </p:cNvPr>
          <p:cNvSpPr/>
          <p:nvPr/>
        </p:nvSpPr>
        <p:spPr>
          <a:xfrm>
            <a:off x="956732" y="1056902"/>
            <a:ext cx="10278533" cy="707886"/>
          </a:xfrm>
          <a:prstGeom prst="rect">
            <a:avLst/>
          </a:prstGeom>
        </p:spPr>
        <p:txBody>
          <a:bodyPr wrap="square">
            <a:spAutoFit/>
          </a:bodyPr>
          <a:lstStyle/>
          <a:p>
            <a:r>
              <a:rPr lang="en-US" sz="2000" dirty="0"/>
              <a:t>You can use index numbers {0} to be sure the arguments are placed in the correct placeholders:</a:t>
            </a:r>
            <a:endParaRPr lang="en-PH" sz="2000" dirty="0"/>
          </a:p>
        </p:txBody>
      </p:sp>
      <p:pic>
        <p:nvPicPr>
          <p:cNvPr id="3" name="Picture 2">
            <a:extLst>
              <a:ext uri="{FF2B5EF4-FFF2-40B4-BE49-F238E27FC236}">
                <a16:creationId xmlns:a16="http://schemas.microsoft.com/office/drawing/2014/main" id="{814C2C04-6A56-4370-BFCF-2AF1B84095A9}"/>
              </a:ext>
            </a:extLst>
          </p:cNvPr>
          <p:cNvPicPr>
            <a:picLocks noChangeAspect="1"/>
          </p:cNvPicPr>
          <p:nvPr/>
        </p:nvPicPr>
        <p:blipFill>
          <a:blip r:embed="rId2"/>
          <a:stretch>
            <a:fillRect/>
          </a:stretch>
        </p:blipFill>
        <p:spPr>
          <a:xfrm>
            <a:off x="2404533" y="2481129"/>
            <a:ext cx="7382933" cy="2378737"/>
          </a:xfrm>
          <a:prstGeom prst="rect">
            <a:avLst/>
          </a:prstGeom>
        </p:spPr>
      </p:pic>
    </p:spTree>
    <p:extLst>
      <p:ext uri="{BB962C8B-B14F-4D97-AF65-F5344CB8AC3E}">
        <p14:creationId xmlns:p14="http://schemas.microsoft.com/office/powerpoint/2010/main" val="168234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965E44-19D1-4CEA-9BEF-40A602078A6C}"/>
              </a:ext>
            </a:extLst>
          </p:cNvPr>
          <p:cNvSpPr/>
          <p:nvPr/>
        </p:nvSpPr>
        <p:spPr>
          <a:xfrm>
            <a:off x="915679" y="653534"/>
            <a:ext cx="5748690" cy="646331"/>
          </a:xfrm>
          <a:prstGeom prst="rect">
            <a:avLst/>
          </a:prstGeom>
        </p:spPr>
        <p:txBody>
          <a:bodyPr wrap="none">
            <a:spAutoFit/>
          </a:bodyPr>
          <a:lstStyle/>
          <a:p>
            <a:r>
              <a:rPr lang="en-PH" sz="3600" b="1" dirty="0"/>
              <a:t>Python - Escape Characters</a:t>
            </a:r>
          </a:p>
        </p:txBody>
      </p:sp>
      <p:sp>
        <p:nvSpPr>
          <p:cNvPr id="3" name="Rectangle 2">
            <a:extLst>
              <a:ext uri="{FF2B5EF4-FFF2-40B4-BE49-F238E27FC236}">
                <a16:creationId xmlns:a16="http://schemas.microsoft.com/office/drawing/2014/main" id="{FEA2E37B-AD1F-4ECA-A1F8-FBC59E5595F8}"/>
              </a:ext>
            </a:extLst>
          </p:cNvPr>
          <p:cNvSpPr/>
          <p:nvPr/>
        </p:nvSpPr>
        <p:spPr>
          <a:xfrm>
            <a:off x="915678" y="1526739"/>
            <a:ext cx="10158721" cy="2369880"/>
          </a:xfrm>
          <a:prstGeom prst="rect">
            <a:avLst/>
          </a:prstGeom>
        </p:spPr>
        <p:txBody>
          <a:bodyPr wrap="square">
            <a:spAutoFit/>
          </a:bodyPr>
          <a:lstStyle/>
          <a:p>
            <a:pPr marL="457200" indent="-457200">
              <a:buFont typeface="Wingdings" panose="05000000000000000000" pitchFamily="2" charset="2"/>
              <a:buChar char="Ø"/>
            </a:pPr>
            <a:r>
              <a:rPr lang="en-US" sz="2800" dirty="0"/>
              <a:t>Escape Character</a:t>
            </a:r>
          </a:p>
          <a:p>
            <a:r>
              <a:rPr lang="en-US" sz="2000" dirty="0"/>
              <a:t>To insert characters that are illegal in a string, use an escape character.</a:t>
            </a:r>
          </a:p>
          <a:p>
            <a:endParaRPr lang="en-US" sz="2000" dirty="0"/>
          </a:p>
          <a:p>
            <a:r>
              <a:rPr lang="en-US" sz="2000" dirty="0"/>
              <a:t>An escape character is a backslash \ followed by the character you want to insert.</a:t>
            </a:r>
          </a:p>
          <a:p>
            <a:endParaRPr lang="en-US" sz="2000" dirty="0"/>
          </a:p>
          <a:p>
            <a:r>
              <a:rPr lang="en-US" sz="2000" dirty="0"/>
              <a:t>An example of an illegal character is a double quote inside a string that is surrounded by double quotes:</a:t>
            </a:r>
            <a:endParaRPr lang="en-PH" sz="2000" dirty="0"/>
          </a:p>
        </p:txBody>
      </p:sp>
      <p:pic>
        <p:nvPicPr>
          <p:cNvPr id="4" name="Picture 3">
            <a:extLst>
              <a:ext uri="{FF2B5EF4-FFF2-40B4-BE49-F238E27FC236}">
                <a16:creationId xmlns:a16="http://schemas.microsoft.com/office/drawing/2014/main" id="{FB06F278-F5A1-4451-A454-909AFDF725A1}"/>
              </a:ext>
            </a:extLst>
          </p:cNvPr>
          <p:cNvPicPr>
            <a:picLocks noChangeAspect="1"/>
          </p:cNvPicPr>
          <p:nvPr/>
        </p:nvPicPr>
        <p:blipFill>
          <a:blip r:embed="rId2"/>
          <a:stretch>
            <a:fillRect/>
          </a:stretch>
        </p:blipFill>
        <p:spPr>
          <a:xfrm>
            <a:off x="915678" y="4123493"/>
            <a:ext cx="4638455" cy="1471463"/>
          </a:xfrm>
          <a:prstGeom prst="rect">
            <a:avLst/>
          </a:prstGeom>
        </p:spPr>
      </p:pic>
      <p:sp>
        <p:nvSpPr>
          <p:cNvPr id="5" name="Rectangle 4">
            <a:extLst>
              <a:ext uri="{FF2B5EF4-FFF2-40B4-BE49-F238E27FC236}">
                <a16:creationId xmlns:a16="http://schemas.microsoft.com/office/drawing/2014/main" id="{A6D3DB61-4FCA-490E-AEB7-50D9DC3AB57D}"/>
              </a:ext>
            </a:extLst>
          </p:cNvPr>
          <p:cNvSpPr/>
          <p:nvPr/>
        </p:nvSpPr>
        <p:spPr>
          <a:xfrm>
            <a:off x="5719663" y="4370572"/>
            <a:ext cx="5354736" cy="400110"/>
          </a:xfrm>
          <a:prstGeom prst="rect">
            <a:avLst/>
          </a:prstGeom>
        </p:spPr>
        <p:txBody>
          <a:bodyPr wrap="none">
            <a:spAutoFit/>
          </a:bodyPr>
          <a:lstStyle/>
          <a:p>
            <a:r>
              <a:rPr lang="en-US" sz="2000" dirty="0">
                <a:highlight>
                  <a:srgbClr val="800000"/>
                </a:highlight>
              </a:rPr>
              <a:t>To fix this problem, use the escape character \":</a:t>
            </a:r>
            <a:endParaRPr lang="en-PH" sz="2000" dirty="0">
              <a:highlight>
                <a:srgbClr val="800000"/>
              </a:highlight>
            </a:endParaRPr>
          </a:p>
        </p:txBody>
      </p:sp>
      <p:pic>
        <p:nvPicPr>
          <p:cNvPr id="6" name="Picture 5">
            <a:extLst>
              <a:ext uri="{FF2B5EF4-FFF2-40B4-BE49-F238E27FC236}">
                <a16:creationId xmlns:a16="http://schemas.microsoft.com/office/drawing/2014/main" id="{335AC033-14FA-42E6-83D5-79FEF584A765}"/>
              </a:ext>
            </a:extLst>
          </p:cNvPr>
          <p:cNvPicPr>
            <a:picLocks noChangeAspect="1"/>
          </p:cNvPicPr>
          <p:nvPr/>
        </p:nvPicPr>
        <p:blipFill>
          <a:blip r:embed="rId3"/>
          <a:stretch>
            <a:fillRect/>
          </a:stretch>
        </p:blipFill>
        <p:spPr>
          <a:xfrm>
            <a:off x="4847591" y="5017761"/>
            <a:ext cx="6026135" cy="1520054"/>
          </a:xfrm>
          <a:prstGeom prst="rect">
            <a:avLst/>
          </a:prstGeom>
        </p:spPr>
      </p:pic>
    </p:spTree>
    <p:extLst>
      <p:ext uri="{BB962C8B-B14F-4D97-AF65-F5344CB8AC3E}">
        <p14:creationId xmlns:p14="http://schemas.microsoft.com/office/powerpoint/2010/main" val="2417397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5203E-10FC-4E63-8795-4B0687F693B5}"/>
              </a:ext>
            </a:extLst>
          </p:cNvPr>
          <p:cNvPicPr>
            <a:picLocks noChangeAspect="1"/>
          </p:cNvPicPr>
          <p:nvPr/>
        </p:nvPicPr>
        <p:blipFill>
          <a:blip r:embed="rId2"/>
          <a:stretch>
            <a:fillRect/>
          </a:stretch>
        </p:blipFill>
        <p:spPr>
          <a:xfrm>
            <a:off x="1049866" y="686935"/>
            <a:ext cx="10092267" cy="5484129"/>
          </a:xfrm>
          <a:prstGeom prst="rect">
            <a:avLst/>
          </a:prstGeom>
        </p:spPr>
      </p:pic>
    </p:spTree>
    <p:extLst>
      <p:ext uri="{BB962C8B-B14F-4D97-AF65-F5344CB8AC3E}">
        <p14:creationId xmlns:p14="http://schemas.microsoft.com/office/powerpoint/2010/main" val="4013892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0B31C6-A363-41A9-B99D-93575BCFA17D}"/>
              </a:ext>
            </a:extLst>
          </p:cNvPr>
          <p:cNvSpPr/>
          <p:nvPr/>
        </p:nvSpPr>
        <p:spPr>
          <a:xfrm>
            <a:off x="808354" y="670467"/>
            <a:ext cx="4988866" cy="646331"/>
          </a:xfrm>
          <a:prstGeom prst="rect">
            <a:avLst/>
          </a:prstGeom>
        </p:spPr>
        <p:txBody>
          <a:bodyPr wrap="none">
            <a:spAutoFit/>
          </a:bodyPr>
          <a:lstStyle/>
          <a:p>
            <a:r>
              <a:rPr lang="en-PH" sz="3600" dirty="0"/>
              <a:t>Python - String Methods</a:t>
            </a:r>
          </a:p>
        </p:txBody>
      </p:sp>
      <p:sp>
        <p:nvSpPr>
          <p:cNvPr id="3" name="Rectangle 2">
            <a:extLst>
              <a:ext uri="{FF2B5EF4-FFF2-40B4-BE49-F238E27FC236}">
                <a16:creationId xmlns:a16="http://schemas.microsoft.com/office/drawing/2014/main" id="{A10C4420-C9DB-4FAE-82C6-2A34F154EBC1}"/>
              </a:ext>
            </a:extLst>
          </p:cNvPr>
          <p:cNvSpPr/>
          <p:nvPr/>
        </p:nvSpPr>
        <p:spPr>
          <a:xfrm>
            <a:off x="808354" y="1528002"/>
            <a:ext cx="10113646" cy="830997"/>
          </a:xfrm>
          <a:prstGeom prst="rect">
            <a:avLst/>
          </a:prstGeom>
        </p:spPr>
        <p:txBody>
          <a:bodyPr wrap="square">
            <a:spAutoFit/>
          </a:bodyPr>
          <a:lstStyle/>
          <a:p>
            <a:pPr marL="285750" indent="-285750">
              <a:buFont typeface="Wingdings" panose="05000000000000000000" pitchFamily="2" charset="2"/>
              <a:buChar char="Ø"/>
            </a:pPr>
            <a:r>
              <a:rPr lang="en-US" sz="2800" dirty="0"/>
              <a:t>String Methods</a:t>
            </a:r>
          </a:p>
          <a:p>
            <a:r>
              <a:rPr lang="en-US" sz="2000" dirty="0"/>
              <a:t>Python has a set of built-in methods that you can use on strings.</a:t>
            </a:r>
            <a:endParaRPr lang="en-PH" sz="2000" dirty="0"/>
          </a:p>
        </p:txBody>
      </p:sp>
      <p:pic>
        <p:nvPicPr>
          <p:cNvPr id="4" name="Picture 3">
            <a:extLst>
              <a:ext uri="{FF2B5EF4-FFF2-40B4-BE49-F238E27FC236}">
                <a16:creationId xmlns:a16="http://schemas.microsoft.com/office/drawing/2014/main" id="{56C3D187-EF3B-4694-A982-6A1EEDF34EAC}"/>
              </a:ext>
            </a:extLst>
          </p:cNvPr>
          <p:cNvPicPr>
            <a:picLocks noChangeAspect="1"/>
          </p:cNvPicPr>
          <p:nvPr/>
        </p:nvPicPr>
        <p:blipFill>
          <a:blip r:embed="rId2"/>
          <a:stretch>
            <a:fillRect/>
          </a:stretch>
        </p:blipFill>
        <p:spPr>
          <a:xfrm>
            <a:off x="808354" y="2590683"/>
            <a:ext cx="10469246" cy="838317"/>
          </a:xfrm>
          <a:prstGeom prst="rect">
            <a:avLst/>
          </a:prstGeom>
        </p:spPr>
      </p:pic>
      <p:pic>
        <p:nvPicPr>
          <p:cNvPr id="6" name="Picture 5">
            <a:extLst>
              <a:ext uri="{FF2B5EF4-FFF2-40B4-BE49-F238E27FC236}">
                <a16:creationId xmlns:a16="http://schemas.microsoft.com/office/drawing/2014/main" id="{6EA1C3A8-70D2-4F9E-AC32-E49090893A19}"/>
              </a:ext>
            </a:extLst>
          </p:cNvPr>
          <p:cNvPicPr>
            <a:picLocks noChangeAspect="1"/>
          </p:cNvPicPr>
          <p:nvPr/>
        </p:nvPicPr>
        <p:blipFill>
          <a:blip r:embed="rId3"/>
          <a:stretch>
            <a:fillRect/>
          </a:stretch>
        </p:blipFill>
        <p:spPr>
          <a:xfrm>
            <a:off x="808354" y="3660684"/>
            <a:ext cx="10469246" cy="2740116"/>
          </a:xfrm>
          <a:prstGeom prst="rect">
            <a:avLst/>
          </a:prstGeom>
        </p:spPr>
      </p:pic>
    </p:spTree>
    <p:extLst>
      <p:ext uri="{BB962C8B-B14F-4D97-AF65-F5344CB8AC3E}">
        <p14:creationId xmlns:p14="http://schemas.microsoft.com/office/powerpoint/2010/main" val="385737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FDF2F-A2BD-4D50-B7CC-3D53F1976003}"/>
              </a:ext>
            </a:extLst>
          </p:cNvPr>
          <p:cNvPicPr>
            <a:picLocks noChangeAspect="1"/>
          </p:cNvPicPr>
          <p:nvPr/>
        </p:nvPicPr>
        <p:blipFill>
          <a:blip r:embed="rId2"/>
          <a:stretch>
            <a:fillRect/>
          </a:stretch>
        </p:blipFill>
        <p:spPr>
          <a:xfrm>
            <a:off x="770467" y="523163"/>
            <a:ext cx="10651065" cy="5811673"/>
          </a:xfrm>
          <a:prstGeom prst="rect">
            <a:avLst/>
          </a:prstGeom>
        </p:spPr>
      </p:pic>
    </p:spTree>
    <p:extLst>
      <p:ext uri="{BB962C8B-B14F-4D97-AF65-F5344CB8AC3E}">
        <p14:creationId xmlns:p14="http://schemas.microsoft.com/office/powerpoint/2010/main" val="1229739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DC4D43-F54A-4B8F-A03F-495AD87144F9}"/>
              </a:ext>
            </a:extLst>
          </p:cNvPr>
          <p:cNvPicPr>
            <a:picLocks noChangeAspect="1"/>
          </p:cNvPicPr>
          <p:nvPr/>
        </p:nvPicPr>
        <p:blipFill>
          <a:blip r:embed="rId2"/>
          <a:stretch>
            <a:fillRect/>
          </a:stretch>
        </p:blipFill>
        <p:spPr>
          <a:xfrm>
            <a:off x="855133" y="583751"/>
            <a:ext cx="10481733" cy="5690497"/>
          </a:xfrm>
          <a:prstGeom prst="rect">
            <a:avLst/>
          </a:prstGeom>
        </p:spPr>
      </p:pic>
    </p:spTree>
    <p:extLst>
      <p:ext uri="{BB962C8B-B14F-4D97-AF65-F5344CB8AC3E}">
        <p14:creationId xmlns:p14="http://schemas.microsoft.com/office/powerpoint/2010/main" val="2985997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439C3-68CD-41CE-87E2-A9B29DB9AA3E}"/>
              </a:ext>
            </a:extLst>
          </p:cNvPr>
          <p:cNvPicPr>
            <a:picLocks noChangeAspect="1"/>
          </p:cNvPicPr>
          <p:nvPr/>
        </p:nvPicPr>
        <p:blipFill>
          <a:blip r:embed="rId2"/>
          <a:stretch>
            <a:fillRect/>
          </a:stretch>
        </p:blipFill>
        <p:spPr>
          <a:xfrm>
            <a:off x="812800" y="778934"/>
            <a:ext cx="10346267" cy="4910666"/>
          </a:xfrm>
          <a:prstGeom prst="rect">
            <a:avLst/>
          </a:prstGeom>
        </p:spPr>
      </p:pic>
    </p:spTree>
    <p:extLst>
      <p:ext uri="{BB962C8B-B14F-4D97-AF65-F5344CB8AC3E}">
        <p14:creationId xmlns:p14="http://schemas.microsoft.com/office/powerpoint/2010/main" val="3368561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5B7742-6AAB-48CE-BE49-70E44E36044E}"/>
              </a:ext>
            </a:extLst>
          </p:cNvPr>
          <p:cNvSpPr/>
          <p:nvPr/>
        </p:nvSpPr>
        <p:spPr>
          <a:xfrm>
            <a:off x="3725800" y="1889667"/>
            <a:ext cx="4740400" cy="830997"/>
          </a:xfrm>
          <a:prstGeom prst="rect">
            <a:avLst/>
          </a:prstGeom>
        </p:spPr>
        <p:txBody>
          <a:bodyPr wrap="none">
            <a:spAutoFit/>
          </a:bodyPr>
          <a:lstStyle/>
          <a:p>
            <a:r>
              <a:rPr lang="en-PH" sz="4800" b="1" dirty="0"/>
              <a:t>Python Booleans</a:t>
            </a:r>
          </a:p>
        </p:txBody>
      </p:sp>
      <p:sp>
        <p:nvSpPr>
          <p:cNvPr id="4" name="Rectangle 3">
            <a:extLst>
              <a:ext uri="{FF2B5EF4-FFF2-40B4-BE49-F238E27FC236}">
                <a16:creationId xmlns:a16="http://schemas.microsoft.com/office/drawing/2014/main" id="{A084D149-1CC1-41A7-8F34-C5E6247DEE80}"/>
              </a:ext>
            </a:extLst>
          </p:cNvPr>
          <p:cNvSpPr/>
          <p:nvPr/>
        </p:nvSpPr>
        <p:spPr>
          <a:xfrm>
            <a:off x="1900766" y="3429000"/>
            <a:ext cx="8390467" cy="800219"/>
          </a:xfrm>
          <a:prstGeom prst="rect">
            <a:avLst/>
          </a:prstGeom>
        </p:spPr>
        <p:txBody>
          <a:bodyPr wrap="square">
            <a:spAutoFit/>
          </a:bodyPr>
          <a:lstStyle/>
          <a:p>
            <a:r>
              <a:rPr lang="en-US" sz="2800" dirty="0"/>
              <a:t>Booleans represent one of two values: </a:t>
            </a:r>
            <a:r>
              <a:rPr lang="en-US" sz="2800" u="sng" dirty="0">
                <a:solidFill>
                  <a:srgbClr val="FF0000"/>
                </a:solidFill>
              </a:rPr>
              <a:t>True or False</a:t>
            </a:r>
            <a:r>
              <a:rPr lang="en-US" sz="2800" dirty="0">
                <a:solidFill>
                  <a:srgbClr val="FF0000"/>
                </a:solidFill>
              </a:rPr>
              <a:t>.</a:t>
            </a:r>
          </a:p>
          <a:p>
            <a:endParaRPr lang="en-US" dirty="0"/>
          </a:p>
        </p:txBody>
      </p:sp>
    </p:spTree>
    <p:extLst>
      <p:ext uri="{BB962C8B-B14F-4D97-AF65-F5344CB8AC3E}">
        <p14:creationId xmlns:p14="http://schemas.microsoft.com/office/powerpoint/2010/main" val="3375793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E71EEC-A6E0-4C14-95F0-94FCFC9C9416}"/>
              </a:ext>
            </a:extLst>
          </p:cNvPr>
          <p:cNvSpPr/>
          <p:nvPr/>
        </p:nvSpPr>
        <p:spPr>
          <a:xfrm>
            <a:off x="886690" y="843677"/>
            <a:ext cx="10135985" cy="3046988"/>
          </a:xfrm>
          <a:prstGeom prst="rect">
            <a:avLst/>
          </a:prstGeom>
        </p:spPr>
        <p:txBody>
          <a:bodyPr wrap="square">
            <a:spAutoFit/>
          </a:bodyPr>
          <a:lstStyle/>
          <a:p>
            <a:pPr marL="457200" indent="-457200">
              <a:buFont typeface="Wingdings" panose="05000000000000000000" pitchFamily="2" charset="2"/>
              <a:buChar char="Ø"/>
            </a:pPr>
            <a:r>
              <a:rPr lang="en-US" sz="3200" dirty="0"/>
              <a:t>Boolean Values</a:t>
            </a:r>
          </a:p>
          <a:p>
            <a:r>
              <a:rPr lang="en-US" sz="2000" dirty="0"/>
              <a:t>In programming you often need to know if an expression is </a:t>
            </a:r>
            <a:r>
              <a:rPr lang="en-US" sz="2000" dirty="0">
                <a:solidFill>
                  <a:srgbClr val="FF0000"/>
                </a:solidFill>
              </a:rPr>
              <a:t>True</a:t>
            </a:r>
            <a:r>
              <a:rPr lang="en-US" sz="2000" dirty="0"/>
              <a:t> or </a:t>
            </a:r>
            <a:r>
              <a:rPr lang="en-US" sz="2000" dirty="0">
                <a:solidFill>
                  <a:srgbClr val="FF0000"/>
                </a:solidFill>
              </a:rPr>
              <a:t>False.</a:t>
            </a:r>
          </a:p>
          <a:p>
            <a:endParaRPr lang="en-US" sz="2000" dirty="0"/>
          </a:p>
          <a:p>
            <a:r>
              <a:rPr lang="en-US" sz="2000" dirty="0"/>
              <a:t>You can evaluate any expression in Python, and get one of two answers, </a:t>
            </a:r>
            <a:r>
              <a:rPr lang="en-US" sz="2000" dirty="0">
                <a:solidFill>
                  <a:srgbClr val="FF0000"/>
                </a:solidFill>
              </a:rPr>
              <a:t>True</a:t>
            </a:r>
            <a:r>
              <a:rPr lang="en-US" sz="2000" dirty="0"/>
              <a:t> or </a:t>
            </a:r>
            <a:r>
              <a:rPr lang="en-US" sz="2000" dirty="0">
                <a:solidFill>
                  <a:srgbClr val="FF0000"/>
                </a:solidFill>
              </a:rPr>
              <a:t>False.</a:t>
            </a:r>
          </a:p>
          <a:p>
            <a:endParaRPr lang="en-US" sz="2000" dirty="0"/>
          </a:p>
          <a:p>
            <a:r>
              <a:rPr lang="en-US" sz="2000" dirty="0"/>
              <a:t>When you compare two values, the expression is evaluated and Python returns the Boolean answer:</a:t>
            </a:r>
          </a:p>
          <a:p>
            <a:endParaRPr lang="en-US" sz="2000" dirty="0"/>
          </a:p>
          <a:p>
            <a:r>
              <a:rPr lang="en-US" sz="2000" dirty="0"/>
              <a:t>Example:</a:t>
            </a:r>
            <a:endParaRPr lang="en-PH" sz="2000" dirty="0"/>
          </a:p>
        </p:txBody>
      </p:sp>
      <p:pic>
        <p:nvPicPr>
          <p:cNvPr id="3" name="Picture 2">
            <a:extLst>
              <a:ext uri="{FF2B5EF4-FFF2-40B4-BE49-F238E27FC236}">
                <a16:creationId xmlns:a16="http://schemas.microsoft.com/office/drawing/2014/main" id="{5C12DBB7-812D-4B57-B684-8EC81C5B99B1}"/>
              </a:ext>
            </a:extLst>
          </p:cNvPr>
          <p:cNvPicPr>
            <a:picLocks noChangeAspect="1"/>
          </p:cNvPicPr>
          <p:nvPr/>
        </p:nvPicPr>
        <p:blipFill>
          <a:blip r:embed="rId2"/>
          <a:stretch>
            <a:fillRect/>
          </a:stretch>
        </p:blipFill>
        <p:spPr>
          <a:xfrm>
            <a:off x="886690" y="4201472"/>
            <a:ext cx="3136670" cy="2099575"/>
          </a:xfrm>
          <a:prstGeom prst="rect">
            <a:avLst/>
          </a:prstGeom>
        </p:spPr>
      </p:pic>
    </p:spTree>
    <p:extLst>
      <p:ext uri="{BB962C8B-B14F-4D97-AF65-F5344CB8AC3E}">
        <p14:creationId xmlns:p14="http://schemas.microsoft.com/office/powerpoint/2010/main" val="556016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35DDE5-B8C5-4181-A16F-89231A4A0124}"/>
              </a:ext>
            </a:extLst>
          </p:cNvPr>
          <p:cNvSpPr/>
          <p:nvPr/>
        </p:nvSpPr>
        <p:spPr>
          <a:xfrm>
            <a:off x="919942" y="1205175"/>
            <a:ext cx="10601498" cy="1323439"/>
          </a:xfrm>
          <a:prstGeom prst="rect">
            <a:avLst/>
          </a:prstGeom>
        </p:spPr>
        <p:txBody>
          <a:bodyPr wrap="square">
            <a:spAutoFit/>
          </a:bodyPr>
          <a:lstStyle/>
          <a:p>
            <a:r>
              <a:rPr lang="en-US" sz="2000" dirty="0"/>
              <a:t>When you run a condition in an if statement, Python returns </a:t>
            </a:r>
            <a:r>
              <a:rPr lang="en-US" sz="2000" dirty="0">
                <a:solidFill>
                  <a:srgbClr val="FF0000"/>
                </a:solidFill>
              </a:rPr>
              <a:t>True</a:t>
            </a:r>
            <a:r>
              <a:rPr lang="en-US" sz="2000" dirty="0"/>
              <a:t> or </a:t>
            </a:r>
            <a:r>
              <a:rPr lang="en-US" sz="2000" dirty="0">
                <a:solidFill>
                  <a:srgbClr val="FF0000"/>
                </a:solidFill>
              </a:rPr>
              <a:t>False</a:t>
            </a:r>
            <a:r>
              <a:rPr lang="en-US" sz="2000" dirty="0"/>
              <a:t>:</a:t>
            </a:r>
          </a:p>
          <a:p>
            <a:endParaRPr lang="en-US" sz="2000" dirty="0"/>
          </a:p>
          <a:p>
            <a:r>
              <a:rPr lang="en-US" sz="2000" dirty="0"/>
              <a:t>Example</a:t>
            </a:r>
          </a:p>
          <a:p>
            <a:r>
              <a:rPr lang="en-US" sz="2000" dirty="0"/>
              <a:t>Print a message based on whether the condition is </a:t>
            </a:r>
            <a:r>
              <a:rPr lang="en-US" sz="2000" dirty="0">
                <a:solidFill>
                  <a:srgbClr val="FF0000"/>
                </a:solidFill>
              </a:rPr>
              <a:t>True</a:t>
            </a:r>
            <a:r>
              <a:rPr lang="en-US" sz="2000" dirty="0"/>
              <a:t> or </a:t>
            </a:r>
            <a:r>
              <a:rPr lang="en-US" sz="2000" dirty="0">
                <a:solidFill>
                  <a:srgbClr val="FF0000"/>
                </a:solidFill>
              </a:rPr>
              <a:t>False</a:t>
            </a:r>
            <a:r>
              <a:rPr lang="en-US" sz="2000" dirty="0"/>
              <a:t>:</a:t>
            </a:r>
            <a:endParaRPr lang="en-PH" dirty="0"/>
          </a:p>
        </p:txBody>
      </p:sp>
      <p:pic>
        <p:nvPicPr>
          <p:cNvPr id="3" name="Picture 2">
            <a:extLst>
              <a:ext uri="{FF2B5EF4-FFF2-40B4-BE49-F238E27FC236}">
                <a16:creationId xmlns:a16="http://schemas.microsoft.com/office/drawing/2014/main" id="{3C50285E-FB1F-4CDB-82AB-1F5676590407}"/>
              </a:ext>
            </a:extLst>
          </p:cNvPr>
          <p:cNvPicPr>
            <a:picLocks noChangeAspect="1"/>
          </p:cNvPicPr>
          <p:nvPr/>
        </p:nvPicPr>
        <p:blipFill>
          <a:blip r:embed="rId2"/>
          <a:stretch>
            <a:fillRect/>
          </a:stretch>
        </p:blipFill>
        <p:spPr>
          <a:xfrm>
            <a:off x="1363287" y="3429000"/>
            <a:ext cx="9160625" cy="2522859"/>
          </a:xfrm>
          <a:prstGeom prst="rect">
            <a:avLst/>
          </a:prstGeom>
        </p:spPr>
      </p:pic>
    </p:spTree>
    <p:extLst>
      <p:ext uri="{BB962C8B-B14F-4D97-AF65-F5344CB8AC3E}">
        <p14:creationId xmlns:p14="http://schemas.microsoft.com/office/powerpoint/2010/main" val="236985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D2E2E9-FD70-40F9-A996-DCE49FC718AA}"/>
              </a:ext>
            </a:extLst>
          </p:cNvPr>
          <p:cNvSpPr>
            <a:spLocks noGrp="1"/>
          </p:cNvSpPr>
          <p:nvPr>
            <p:ph type="title"/>
          </p:nvPr>
        </p:nvSpPr>
        <p:spPr>
          <a:xfrm>
            <a:off x="1083328" y="2124613"/>
            <a:ext cx="4658948" cy="803883"/>
          </a:xfrm>
        </p:spPr>
        <p:txBody>
          <a:bodyPr>
            <a:noAutofit/>
          </a:bodyPr>
          <a:lstStyle/>
          <a:p>
            <a:pPr algn="l"/>
            <a:r>
              <a:rPr lang="en-US" altLang="zh-TW" sz="4800" dirty="0"/>
              <a:t>Why Python?</a:t>
            </a:r>
            <a:br>
              <a:rPr lang="en-US" altLang="zh-TW" sz="4800" dirty="0"/>
            </a:br>
            <a:br>
              <a:rPr lang="en-US" altLang="zh-TW" sz="3200" dirty="0"/>
            </a:br>
            <a:endParaRPr lang="zh-TW" altLang="en-US" sz="4000" dirty="0">
              <a:latin typeface="+mn-lt"/>
            </a:endParaRPr>
          </a:p>
        </p:txBody>
      </p:sp>
      <p:sp>
        <p:nvSpPr>
          <p:cNvPr id="3" name="文字方塊 2">
            <a:extLst>
              <a:ext uri="{FF2B5EF4-FFF2-40B4-BE49-F238E27FC236}">
                <a16:creationId xmlns:a16="http://schemas.microsoft.com/office/drawing/2014/main" id="{67D28D43-2363-4164-8956-DF6778C2CFAA}"/>
              </a:ext>
            </a:extLst>
          </p:cNvPr>
          <p:cNvSpPr txBox="1"/>
          <p:nvPr/>
        </p:nvSpPr>
        <p:spPr>
          <a:xfrm>
            <a:off x="831537" y="2859529"/>
            <a:ext cx="8537750" cy="2831544"/>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a:t>Python </a:t>
            </a:r>
            <a:r>
              <a:rPr lang="en-US" altLang="zh-TW" sz="2000" dirty="0">
                <a:solidFill>
                  <a:srgbClr val="FF0000"/>
                </a:solidFill>
              </a:rPr>
              <a:t>works on different platforms </a:t>
            </a:r>
            <a:r>
              <a:rPr lang="en-US" altLang="zh-TW" sz="2000" dirty="0"/>
              <a:t>(Windows, Mac, Linux, Raspberry Pi, </a:t>
            </a:r>
            <a:r>
              <a:rPr lang="en-US" altLang="zh-TW" sz="2000" dirty="0" err="1"/>
              <a:t>etc</a:t>
            </a:r>
            <a:r>
              <a:rPr lang="en-US" altLang="zh-TW" sz="2000" dirty="0"/>
              <a:t>).</a:t>
            </a:r>
          </a:p>
          <a:p>
            <a:pPr marL="285750" indent="-285750">
              <a:buFont typeface="Arial" panose="020B0604020202020204" pitchFamily="34" charset="0"/>
              <a:buChar char="•"/>
            </a:pPr>
            <a:r>
              <a:rPr lang="en-US" altLang="zh-TW" sz="2000" dirty="0"/>
              <a:t>Python </a:t>
            </a:r>
            <a:r>
              <a:rPr lang="en-US" altLang="zh-TW" sz="2000" dirty="0">
                <a:solidFill>
                  <a:srgbClr val="FF0000"/>
                </a:solidFill>
              </a:rPr>
              <a:t>has a simple syntax</a:t>
            </a:r>
            <a:r>
              <a:rPr lang="en-US" altLang="zh-TW" sz="2000" dirty="0"/>
              <a:t> similar to the English language.</a:t>
            </a:r>
          </a:p>
          <a:p>
            <a:pPr marL="285750" indent="-285750">
              <a:buFont typeface="Arial" panose="020B0604020202020204" pitchFamily="34" charset="0"/>
              <a:buChar char="•"/>
            </a:pPr>
            <a:r>
              <a:rPr lang="en-US" altLang="zh-TW" sz="2000" dirty="0"/>
              <a:t>Python has syntax that allows developers to </a:t>
            </a:r>
            <a:r>
              <a:rPr lang="en-US" altLang="zh-TW" sz="2000" dirty="0">
                <a:solidFill>
                  <a:srgbClr val="FF0000"/>
                </a:solidFill>
              </a:rPr>
              <a:t>write programs with fewer lines </a:t>
            </a:r>
            <a:r>
              <a:rPr lang="en-US" altLang="zh-TW" sz="2000" dirty="0"/>
              <a:t>than some other programming languages.</a:t>
            </a:r>
          </a:p>
          <a:p>
            <a:pPr marL="285750" indent="-285750">
              <a:buFont typeface="Arial" panose="020B0604020202020204" pitchFamily="34" charset="0"/>
              <a:buChar char="•"/>
            </a:pPr>
            <a:r>
              <a:rPr lang="en-US" altLang="zh-TW" sz="2000" dirty="0"/>
              <a:t>Python </a:t>
            </a:r>
            <a:r>
              <a:rPr lang="en-US" altLang="zh-TW" sz="2000" dirty="0">
                <a:solidFill>
                  <a:srgbClr val="FF0000"/>
                </a:solidFill>
              </a:rPr>
              <a:t>runs on an interpreter system</a:t>
            </a:r>
            <a:r>
              <a:rPr lang="en-US" altLang="zh-TW" sz="2000" dirty="0"/>
              <a:t>, meaning that code can be executed as soon as it is written. This means that </a:t>
            </a:r>
            <a:r>
              <a:rPr lang="en-US" altLang="zh-TW" sz="2000" dirty="0">
                <a:solidFill>
                  <a:srgbClr val="FF0000"/>
                </a:solidFill>
              </a:rPr>
              <a:t>prototyping can be very quick</a:t>
            </a:r>
            <a:r>
              <a:rPr lang="en-US" altLang="zh-TW" sz="2000" dirty="0"/>
              <a:t>.</a:t>
            </a:r>
          </a:p>
          <a:p>
            <a:pPr marL="285750" indent="-285750">
              <a:buFont typeface="Arial" panose="020B0604020202020204" pitchFamily="34" charset="0"/>
              <a:buChar char="•"/>
            </a:pPr>
            <a:r>
              <a:rPr lang="en-US" altLang="zh-TW" sz="2000" dirty="0"/>
              <a:t>Python can be treated in a </a:t>
            </a:r>
            <a:r>
              <a:rPr lang="en-US" altLang="zh-TW" sz="2000" dirty="0">
                <a:solidFill>
                  <a:srgbClr val="FF0000"/>
                </a:solidFill>
              </a:rPr>
              <a:t>procedural way</a:t>
            </a:r>
            <a:r>
              <a:rPr lang="en-US" altLang="zh-TW" sz="2000" dirty="0"/>
              <a:t>, an </a:t>
            </a:r>
            <a:r>
              <a:rPr lang="en-US" altLang="zh-TW" sz="2000" dirty="0">
                <a:solidFill>
                  <a:srgbClr val="FF0000"/>
                </a:solidFill>
              </a:rPr>
              <a:t>object-oriented way</a:t>
            </a:r>
            <a:r>
              <a:rPr lang="en-US" altLang="zh-TW" sz="2000" dirty="0"/>
              <a:t> or a </a:t>
            </a:r>
            <a:r>
              <a:rPr lang="en-US" altLang="zh-TW" sz="2000" dirty="0">
                <a:solidFill>
                  <a:srgbClr val="FF0000"/>
                </a:solidFill>
              </a:rPr>
              <a:t>functional way.</a:t>
            </a:r>
          </a:p>
          <a:p>
            <a:endParaRPr lang="zh-TW" altLang="en-US" dirty="0"/>
          </a:p>
        </p:txBody>
      </p:sp>
      <p:pic>
        <p:nvPicPr>
          <p:cNvPr id="5" name="Picture 4">
            <a:extLst>
              <a:ext uri="{FF2B5EF4-FFF2-40B4-BE49-F238E27FC236}">
                <a16:creationId xmlns:a16="http://schemas.microsoft.com/office/drawing/2014/main" id="{85BD0F92-E6EE-4E4D-93FA-0B4BB57E5700}"/>
              </a:ext>
            </a:extLst>
          </p:cNvPr>
          <p:cNvPicPr>
            <a:picLocks noChangeAspect="1"/>
          </p:cNvPicPr>
          <p:nvPr/>
        </p:nvPicPr>
        <p:blipFill>
          <a:blip r:embed="rId2"/>
          <a:stretch>
            <a:fillRect/>
          </a:stretch>
        </p:blipFill>
        <p:spPr>
          <a:xfrm>
            <a:off x="6096000" y="564888"/>
            <a:ext cx="4264216" cy="2005353"/>
          </a:xfrm>
          <a:prstGeom prst="rect">
            <a:avLst/>
          </a:prstGeom>
        </p:spPr>
      </p:pic>
    </p:spTree>
    <p:extLst>
      <p:ext uri="{BB962C8B-B14F-4D97-AF65-F5344CB8AC3E}">
        <p14:creationId xmlns:p14="http://schemas.microsoft.com/office/powerpoint/2010/main" val="283643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9D8CB0-82AD-441E-AEC4-A67FEB7A4883}"/>
              </a:ext>
            </a:extLst>
          </p:cNvPr>
          <p:cNvSpPr/>
          <p:nvPr/>
        </p:nvSpPr>
        <p:spPr>
          <a:xfrm>
            <a:off x="565265" y="581891"/>
            <a:ext cx="10656917" cy="1384995"/>
          </a:xfrm>
          <a:prstGeom prst="rect">
            <a:avLst/>
          </a:prstGeom>
        </p:spPr>
        <p:txBody>
          <a:bodyPr wrap="square">
            <a:spAutoFit/>
          </a:bodyPr>
          <a:lstStyle/>
          <a:p>
            <a:pPr marL="285750" indent="-285750">
              <a:buFont typeface="Wingdings" panose="05000000000000000000" pitchFamily="2" charset="2"/>
              <a:buChar char="Ø"/>
            </a:pPr>
            <a:r>
              <a:rPr lang="en-US" sz="3200" dirty="0"/>
              <a:t>Evaluate Values and Variables</a:t>
            </a:r>
          </a:p>
          <a:p>
            <a:pPr marL="285750" indent="-285750">
              <a:buFont typeface="Wingdings" panose="05000000000000000000" pitchFamily="2" charset="2"/>
              <a:buChar char="Ø"/>
            </a:pPr>
            <a:endParaRPr lang="en-US" sz="3200" dirty="0"/>
          </a:p>
          <a:p>
            <a:r>
              <a:rPr lang="en-US" sz="2000" dirty="0"/>
              <a:t>The </a:t>
            </a:r>
            <a:r>
              <a:rPr lang="en-US" sz="2000" dirty="0">
                <a:solidFill>
                  <a:srgbClr val="FF0000"/>
                </a:solidFill>
              </a:rPr>
              <a:t>bool(</a:t>
            </a:r>
            <a:r>
              <a:rPr lang="en-US" sz="2000" dirty="0"/>
              <a:t>) function allows you to evaluate any value, and give you </a:t>
            </a:r>
            <a:r>
              <a:rPr lang="en-US" sz="2000" dirty="0">
                <a:solidFill>
                  <a:srgbClr val="FF0000"/>
                </a:solidFill>
              </a:rPr>
              <a:t>True or False </a:t>
            </a:r>
            <a:r>
              <a:rPr lang="en-US" sz="2000" dirty="0"/>
              <a:t>in return,</a:t>
            </a:r>
          </a:p>
        </p:txBody>
      </p:sp>
      <p:pic>
        <p:nvPicPr>
          <p:cNvPr id="4" name="Picture 3">
            <a:extLst>
              <a:ext uri="{FF2B5EF4-FFF2-40B4-BE49-F238E27FC236}">
                <a16:creationId xmlns:a16="http://schemas.microsoft.com/office/drawing/2014/main" id="{5DEB112F-5C62-4539-9A2E-F75834974B62}"/>
              </a:ext>
            </a:extLst>
          </p:cNvPr>
          <p:cNvPicPr>
            <a:picLocks noChangeAspect="1"/>
          </p:cNvPicPr>
          <p:nvPr/>
        </p:nvPicPr>
        <p:blipFill>
          <a:blip r:embed="rId2"/>
          <a:stretch>
            <a:fillRect/>
          </a:stretch>
        </p:blipFill>
        <p:spPr>
          <a:xfrm>
            <a:off x="3138074" y="4037422"/>
            <a:ext cx="5915851" cy="2238687"/>
          </a:xfrm>
          <a:prstGeom prst="rect">
            <a:avLst/>
          </a:prstGeom>
        </p:spPr>
      </p:pic>
      <p:pic>
        <p:nvPicPr>
          <p:cNvPr id="5" name="Picture 4">
            <a:extLst>
              <a:ext uri="{FF2B5EF4-FFF2-40B4-BE49-F238E27FC236}">
                <a16:creationId xmlns:a16="http://schemas.microsoft.com/office/drawing/2014/main" id="{6E28338A-7C36-4EBD-BBEA-7237B6DC0353}"/>
              </a:ext>
            </a:extLst>
          </p:cNvPr>
          <p:cNvPicPr>
            <a:picLocks noChangeAspect="1"/>
          </p:cNvPicPr>
          <p:nvPr/>
        </p:nvPicPr>
        <p:blipFill>
          <a:blip r:embed="rId3"/>
          <a:stretch>
            <a:fillRect/>
          </a:stretch>
        </p:blipFill>
        <p:spPr>
          <a:xfrm>
            <a:off x="3147600" y="2206705"/>
            <a:ext cx="5896798" cy="1590897"/>
          </a:xfrm>
          <a:prstGeom prst="rect">
            <a:avLst/>
          </a:prstGeom>
        </p:spPr>
      </p:pic>
    </p:spTree>
    <p:extLst>
      <p:ext uri="{BB962C8B-B14F-4D97-AF65-F5344CB8AC3E}">
        <p14:creationId xmlns:p14="http://schemas.microsoft.com/office/powerpoint/2010/main" val="1073933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7B736-8B0B-4C7C-9F97-AAA663B69E0F}"/>
              </a:ext>
            </a:extLst>
          </p:cNvPr>
          <p:cNvSpPr/>
          <p:nvPr/>
        </p:nvSpPr>
        <p:spPr>
          <a:xfrm>
            <a:off x="698269" y="615142"/>
            <a:ext cx="10507287" cy="2677656"/>
          </a:xfrm>
          <a:prstGeom prst="rect">
            <a:avLst/>
          </a:prstGeom>
        </p:spPr>
        <p:txBody>
          <a:bodyPr wrap="square">
            <a:spAutoFit/>
          </a:bodyPr>
          <a:lstStyle/>
          <a:p>
            <a:pPr marL="285750" indent="-285750">
              <a:buFont typeface="Wingdings" panose="05000000000000000000" pitchFamily="2" charset="2"/>
              <a:buChar char="Ø"/>
            </a:pPr>
            <a:r>
              <a:rPr lang="en-US" sz="2800" dirty="0"/>
              <a:t>Most Values are True</a:t>
            </a:r>
          </a:p>
          <a:p>
            <a:r>
              <a:rPr lang="en-US" sz="2000" dirty="0"/>
              <a:t>Almost any value is evaluated to </a:t>
            </a:r>
            <a:r>
              <a:rPr lang="en-US" sz="2000" dirty="0">
                <a:solidFill>
                  <a:srgbClr val="FF0000"/>
                </a:solidFill>
              </a:rPr>
              <a:t>True</a:t>
            </a:r>
            <a:r>
              <a:rPr lang="en-US" sz="2000" dirty="0"/>
              <a:t> if it has some sort of content.</a:t>
            </a:r>
          </a:p>
          <a:p>
            <a:endParaRPr lang="en-US" sz="2000" dirty="0"/>
          </a:p>
          <a:p>
            <a:r>
              <a:rPr lang="en-US" sz="2000" dirty="0"/>
              <a:t>Any string is </a:t>
            </a:r>
            <a:r>
              <a:rPr lang="en-US" sz="2000" dirty="0">
                <a:solidFill>
                  <a:srgbClr val="FF0000"/>
                </a:solidFill>
              </a:rPr>
              <a:t>True,</a:t>
            </a:r>
            <a:r>
              <a:rPr lang="en-US" sz="2000" dirty="0"/>
              <a:t> except empty strings.</a:t>
            </a:r>
          </a:p>
          <a:p>
            <a:endParaRPr lang="en-US" sz="2000" dirty="0"/>
          </a:p>
          <a:p>
            <a:r>
              <a:rPr lang="en-US" sz="2000" dirty="0"/>
              <a:t>Any number is </a:t>
            </a:r>
            <a:r>
              <a:rPr lang="en-US" sz="2000" dirty="0">
                <a:solidFill>
                  <a:srgbClr val="FF0000"/>
                </a:solidFill>
              </a:rPr>
              <a:t>True</a:t>
            </a:r>
            <a:r>
              <a:rPr lang="en-US" sz="2000" dirty="0"/>
              <a:t>, except </a:t>
            </a:r>
            <a:r>
              <a:rPr lang="en-US" sz="2000" dirty="0">
                <a:solidFill>
                  <a:srgbClr val="FF0000"/>
                </a:solidFill>
              </a:rPr>
              <a:t>0</a:t>
            </a:r>
            <a:r>
              <a:rPr lang="en-US" sz="2000" dirty="0"/>
              <a:t>.</a:t>
            </a:r>
          </a:p>
          <a:p>
            <a:endParaRPr lang="en-US" sz="2000" dirty="0"/>
          </a:p>
          <a:p>
            <a:r>
              <a:rPr lang="en-US" sz="2000" dirty="0"/>
              <a:t>Any list, tuple, set, and dictionary are </a:t>
            </a:r>
            <a:r>
              <a:rPr lang="en-US" sz="2000" dirty="0">
                <a:solidFill>
                  <a:srgbClr val="FF0000"/>
                </a:solidFill>
              </a:rPr>
              <a:t>True</a:t>
            </a:r>
            <a:r>
              <a:rPr lang="en-US" sz="2000" dirty="0"/>
              <a:t>, except empty ones.</a:t>
            </a:r>
            <a:endParaRPr lang="en-PH" sz="2000" dirty="0"/>
          </a:p>
        </p:txBody>
      </p:sp>
      <p:sp>
        <p:nvSpPr>
          <p:cNvPr id="3" name="Rectangle 2">
            <a:extLst>
              <a:ext uri="{FF2B5EF4-FFF2-40B4-BE49-F238E27FC236}">
                <a16:creationId xmlns:a16="http://schemas.microsoft.com/office/drawing/2014/main" id="{415997A2-18FA-4D60-9DE1-87007C2C890C}"/>
              </a:ext>
            </a:extLst>
          </p:cNvPr>
          <p:cNvSpPr/>
          <p:nvPr/>
        </p:nvSpPr>
        <p:spPr>
          <a:xfrm>
            <a:off x="831273" y="3680511"/>
            <a:ext cx="6096000" cy="646331"/>
          </a:xfrm>
          <a:prstGeom prst="rect">
            <a:avLst/>
          </a:prstGeom>
        </p:spPr>
        <p:txBody>
          <a:bodyPr>
            <a:spAutoFit/>
          </a:bodyPr>
          <a:lstStyle/>
          <a:p>
            <a:r>
              <a:rPr lang="en-US" dirty="0"/>
              <a:t>Example</a:t>
            </a:r>
          </a:p>
          <a:p>
            <a:r>
              <a:rPr lang="en-US" dirty="0"/>
              <a:t>The following will return True:</a:t>
            </a:r>
            <a:endParaRPr lang="en-PH" dirty="0"/>
          </a:p>
        </p:txBody>
      </p:sp>
      <p:pic>
        <p:nvPicPr>
          <p:cNvPr id="4" name="Picture 3">
            <a:extLst>
              <a:ext uri="{FF2B5EF4-FFF2-40B4-BE49-F238E27FC236}">
                <a16:creationId xmlns:a16="http://schemas.microsoft.com/office/drawing/2014/main" id="{74C4F4C6-4D23-4B10-B68D-100DDC7F8CE1}"/>
              </a:ext>
            </a:extLst>
          </p:cNvPr>
          <p:cNvPicPr>
            <a:picLocks noChangeAspect="1"/>
          </p:cNvPicPr>
          <p:nvPr/>
        </p:nvPicPr>
        <p:blipFill>
          <a:blip r:embed="rId2"/>
          <a:stretch>
            <a:fillRect/>
          </a:stretch>
        </p:blipFill>
        <p:spPr>
          <a:xfrm>
            <a:off x="2809701" y="4714556"/>
            <a:ext cx="5996248" cy="1669619"/>
          </a:xfrm>
          <a:prstGeom prst="rect">
            <a:avLst/>
          </a:prstGeom>
        </p:spPr>
      </p:pic>
    </p:spTree>
    <p:extLst>
      <p:ext uri="{BB962C8B-B14F-4D97-AF65-F5344CB8AC3E}">
        <p14:creationId xmlns:p14="http://schemas.microsoft.com/office/powerpoint/2010/main" val="1071761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C8B0A5-91E9-442E-8B60-6E52E3923239}"/>
              </a:ext>
            </a:extLst>
          </p:cNvPr>
          <p:cNvSpPr/>
          <p:nvPr/>
        </p:nvSpPr>
        <p:spPr>
          <a:xfrm>
            <a:off x="831273" y="498764"/>
            <a:ext cx="10490662" cy="3293209"/>
          </a:xfrm>
          <a:prstGeom prst="rect">
            <a:avLst/>
          </a:prstGeom>
        </p:spPr>
        <p:txBody>
          <a:bodyPr wrap="square">
            <a:spAutoFit/>
          </a:bodyPr>
          <a:lstStyle/>
          <a:p>
            <a:pPr marL="285750" indent="-285750">
              <a:buFont typeface="Wingdings" panose="05000000000000000000" pitchFamily="2" charset="2"/>
              <a:buChar char="Ø"/>
            </a:pPr>
            <a:r>
              <a:rPr lang="en-US" sz="3200" dirty="0"/>
              <a:t>Some Values are False</a:t>
            </a:r>
          </a:p>
          <a:p>
            <a:pPr marL="285750" indent="-285750">
              <a:buFont typeface="Wingdings" panose="05000000000000000000" pitchFamily="2" charset="2"/>
              <a:buChar char="Ø"/>
            </a:pPr>
            <a:endParaRPr lang="en-US" sz="3200" dirty="0"/>
          </a:p>
          <a:p>
            <a:r>
              <a:rPr lang="en-US" sz="2400" dirty="0"/>
              <a:t>In fact, there are not many values that evaluate to </a:t>
            </a:r>
            <a:r>
              <a:rPr lang="en-US" sz="2400" dirty="0">
                <a:solidFill>
                  <a:srgbClr val="FF0000"/>
                </a:solidFill>
              </a:rPr>
              <a:t>False</a:t>
            </a:r>
            <a:r>
              <a:rPr lang="en-US" sz="2400" dirty="0"/>
              <a:t>, except empty values, such as </a:t>
            </a:r>
            <a:r>
              <a:rPr lang="en-US" sz="2400" dirty="0">
                <a:solidFill>
                  <a:srgbClr val="FF0000"/>
                </a:solidFill>
              </a:rPr>
              <a:t>(),</a:t>
            </a:r>
            <a:r>
              <a:rPr lang="en-US" sz="2400" dirty="0"/>
              <a:t> </a:t>
            </a:r>
            <a:r>
              <a:rPr lang="en-US" sz="2400" dirty="0">
                <a:solidFill>
                  <a:srgbClr val="FF0000"/>
                </a:solidFill>
              </a:rPr>
              <a:t>[],</a:t>
            </a:r>
            <a:r>
              <a:rPr lang="en-US" sz="2400" dirty="0"/>
              <a:t> </a:t>
            </a:r>
            <a:r>
              <a:rPr lang="en-US" sz="2400" dirty="0">
                <a:solidFill>
                  <a:srgbClr val="FF0000"/>
                </a:solidFill>
              </a:rPr>
              <a:t>{},</a:t>
            </a:r>
            <a:r>
              <a:rPr lang="en-US" sz="2400" dirty="0"/>
              <a:t> </a:t>
            </a:r>
            <a:r>
              <a:rPr lang="en-US" sz="2400" dirty="0">
                <a:solidFill>
                  <a:srgbClr val="FF0000"/>
                </a:solidFill>
              </a:rPr>
              <a:t>"",</a:t>
            </a:r>
            <a:r>
              <a:rPr lang="en-US" sz="2400" dirty="0"/>
              <a:t> the number </a:t>
            </a:r>
            <a:r>
              <a:rPr lang="en-US" sz="2400" dirty="0">
                <a:solidFill>
                  <a:srgbClr val="FF0000"/>
                </a:solidFill>
              </a:rPr>
              <a:t>0</a:t>
            </a:r>
            <a:r>
              <a:rPr lang="en-US" sz="2400" dirty="0"/>
              <a:t>, and the value </a:t>
            </a:r>
            <a:r>
              <a:rPr lang="en-US" sz="2400" dirty="0">
                <a:solidFill>
                  <a:srgbClr val="FF0000"/>
                </a:solidFill>
              </a:rPr>
              <a:t>None</a:t>
            </a:r>
            <a:r>
              <a:rPr lang="en-US" sz="2400" dirty="0"/>
              <a:t>. And of course the value </a:t>
            </a:r>
            <a:r>
              <a:rPr lang="en-US" sz="2400" dirty="0">
                <a:solidFill>
                  <a:srgbClr val="FF0000"/>
                </a:solidFill>
              </a:rPr>
              <a:t>False</a:t>
            </a:r>
            <a:r>
              <a:rPr lang="en-US" sz="2400" dirty="0"/>
              <a:t> evaluates to </a:t>
            </a:r>
            <a:r>
              <a:rPr lang="en-US" sz="2400" dirty="0">
                <a:solidFill>
                  <a:srgbClr val="FF0000"/>
                </a:solidFill>
              </a:rPr>
              <a:t>False</a:t>
            </a:r>
            <a:r>
              <a:rPr lang="en-US" sz="2400" dirty="0"/>
              <a:t>.</a:t>
            </a:r>
          </a:p>
          <a:p>
            <a:endParaRPr lang="en-US" sz="2400" dirty="0"/>
          </a:p>
          <a:p>
            <a:r>
              <a:rPr lang="en-US" sz="2400" dirty="0"/>
              <a:t>Example</a:t>
            </a:r>
          </a:p>
          <a:p>
            <a:r>
              <a:rPr lang="en-US" sz="2400" dirty="0"/>
              <a:t>The following will return False:</a:t>
            </a:r>
            <a:endParaRPr lang="en-PH" dirty="0"/>
          </a:p>
        </p:txBody>
      </p:sp>
      <p:pic>
        <p:nvPicPr>
          <p:cNvPr id="3" name="Picture 2">
            <a:extLst>
              <a:ext uri="{FF2B5EF4-FFF2-40B4-BE49-F238E27FC236}">
                <a16:creationId xmlns:a16="http://schemas.microsoft.com/office/drawing/2014/main" id="{8DE21F75-CFB0-4C51-B77C-C36DDB08AE56}"/>
              </a:ext>
            </a:extLst>
          </p:cNvPr>
          <p:cNvPicPr>
            <a:picLocks noChangeAspect="1"/>
          </p:cNvPicPr>
          <p:nvPr/>
        </p:nvPicPr>
        <p:blipFill>
          <a:blip r:embed="rId2"/>
          <a:stretch>
            <a:fillRect/>
          </a:stretch>
        </p:blipFill>
        <p:spPr>
          <a:xfrm>
            <a:off x="2941477" y="4181871"/>
            <a:ext cx="6309046" cy="1952922"/>
          </a:xfrm>
          <a:prstGeom prst="rect">
            <a:avLst/>
          </a:prstGeom>
        </p:spPr>
      </p:pic>
    </p:spTree>
    <p:extLst>
      <p:ext uri="{BB962C8B-B14F-4D97-AF65-F5344CB8AC3E}">
        <p14:creationId xmlns:p14="http://schemas.microsoft.com/office/powerpoint/2010/main" val="2544388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E3ED3-D849-41C0-BC30-7EAD1D4AD36C}"/>
              </a:ext>
            </a:extLst>
          </p:cNvPr>
          <p:cNvSpPr/>
          <p:nvPr/>
        </p:nvSpPr>
        <p:spPr>
          <a:xfrm>
            <a:off x="731520" y="831273"/>
            <a:ext cx="10490662" cy="1938992"/>
          </a:xfrm>
          <a:prstGeom prst="rect">
            <a:avLst/>
          </a:prstGeom>
        </p:spPr>
        <p:txBody>
          <a:bodyPr wrap="square">
            <a:spAutoFit/>
          </a:bodyPr>
          <a:lstStyle/>
          <a:p>
            <a:r>
              <a:rPr lang="en-US" sz="2400" dirty="0"/>
              <a:t>One more value, or object in this case, evaluates to </a:t>
            </a:r>
            <a:r>
              <a:rPr lang="en-US" sz="2400" dirty="0">
                <a:solidFill>
                  <a:srgbClr val="FF0000"/>
                </a:solidFill>
              </a:rPr>
              <a:t>False</a:t>
            </a:r>
            <a:r>
              <a:rPr lang="en-US" sz="2400" dirty="0"/>
              <a:t>, and that is if you have an object that is made from a class with a </a:t>
            </a:r>
            <a:r>
              <a:rPr lang="en-US" sz="2400" dirty="0">
                <a:solidFill>
                  <a:srgbClr val="FF0000"/>
                </a:solidFill>
              </a:rPr>
              <a:t>__</a:t>
            </a:r>
            <a:r>
              <a:rPr lang="en-US" sz="2400" dirty="0" err="1">
                <a:solidFill>
                  <a:srgbClr val="FF0000"/>
                </a:solidFill>
              </a:rPr>
              <a:t>len</a:t>
            </a:r>
            <a:r>
              <a:rPr lang="en-US" sz="2400" dirty="0">
                <a:solidFill>
                  <a:srgbClr val="FF0000"/>
                </a:solidFill>
              </a:rPr>
              <a:t>__ </a:t>
            </a:r>
            <a:r>
              <a:rPr lang="en-US" sz="2400" dirty="0"/>
              <a:t>function that returns </a:t>
            </a:r>
            <a:r>
              <a:rPr lang="en-US" sz="2400" dirty="0">
                <a:solidFill>
                  <a:srgbClr val="FF0000"/>
                </a:solidFill>
              </a:rPr>
              <a:t>0</a:t>
            </a:r>
            <a:r>
              <a:rPr lang="en-US" sz="2400" dirty="0"/>
              <a:t> or </a:t>
            </a:r>
            <a:r>
              <a:rPr lang="en-US" sz="2400" dirty="0">
                <a:solidFill>
                  <a:srgbClr val="FF0000"/>
                </a:solidFill>
              </a:rPr>
              <a:t>False</a:t>
            </a:r>
            <a:r>
              <a:rPr lang="en-US" sz="2400" dirty="0"/>
              <a:t>:</a:t>
            </a:r>
          </a:p>
          <a:p>
            <a:endParaRPr lang="en-US" sz="2400" dirty="0"/>
          </a:p>
          <a:p>
            <a:r>
              <a:rPr lang="en-US" sz="2400" dirty="0"/>
              <a:t>Example</a:t>
            </a:r>
            <a:endParaRPr lang="en-PH" sz="2400" dirty="0"/>
          </a:p>
        </p:txBody>
      </p:sp>
      <p:pic>
        <p:nvPicPr>
          <p:cNvPr id="3" name="Picture 2">
            <a:extLst>
              <a:ext uri="{FF2B5EF4-FFF2-40B4-BE49-F238E27FC236}">
                <a16:creationId xmlns:a16="http://schemas.microsoft.com/office/drawing/2014/main" id="{D52EB51B-5FE5-4D0D-92E4-F068AEEB72CF}"/>
              </a:ext>
            </a:extLst>
          </p:cNvPr>
          <p:cNvPicPr>
            <a:picLocks noChangeAspect="1"/>
          </p:cNvPicPr>
          <p:nvPr/>
        </p:nvPicPr>
        <p:blipFill>
          <a:blip r:embed="rId2"/>
          <a:stretch>
            <a:fillRect/>
          </a:stretch>
        </p:blipFill>
        <p:spPr>
          <a:xfrm>
            <a:off x="2111432" y="3335155"/>
            <a:ext cx="7631083" cy="2691571"/>
          </a:xfrm>
          <a:prstGeom prst="rect">
            <a:avLst/>
          </a:prstGeom>
        </p:spPr>
      </p:pic>
    </p:spTree>
    <p:extLst>
      <p:ext uri="{BB962C8B-B14F-4D97-AF65-F5344CB8AC3E}">
        <p14:creationId xmlns:p14="http://schemas.microsoft.com/office/powerpoint/2010/main" val="896076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2479E5-761E-4132-8BF1-47A498A8E03F}"/>
              </a:ext>
            </a:extLst>
          </p:cNvPr>
          <p:cNvSpPr/>
          <p:nvPr/>
        </p:nvSpPr>
        <p:spPr>
          <a:xfrm>
            <a:off x="725977" y="731520"/>
            <a:ext cx="10407535" cy="2308324"/>
          </a:xfrm>
          <a:prstGeom prst="rect">
            <a:avLst/>
          </a:prstGeom>
        </p:spPr>
        <p:txBody>
          <a:bodyPr wrap="square">
            <a:spAutoFit/>
          </a:bodyPr>
          <a:lstStyle/>
          <a:p>
            <a:pPr marL="285750" indent="-285750">
              <a:buFont typeface="Wingdings" panose="05000000000000000000" pitchFamily="2" charset="2"/>
              <a:buChar char="Ø"/>
            </a:pPr>
            <a:r>
              <a:rPr lang="en-US" sz="3200" dirty="0"/>
              <a:t>Functions can Return a Boolean</a:t>
            </a:r>
          </a:p>
          <a:p>
            <a:pPr marL="285750" indent="-285750">
              <a:buFont typeface="Wingdings" panose="05000000000000000000" pitchFamily="2" charset="2"/>
              <a:buChar char="Ø"/>
            </a:pPr>
            <a:endParaRPr lang="en-US" sz="3200" dirty="0"/>
          </a:p>
          <a:p>
            <a:r>
              <a:rPr lang="en-US" sz="2000" dirty="0"/>
              <a:t>You can create functions that returns a Boolean Value:</a:t>
            </a:r>
          </a:p>
          <a:p>
            <a:endParaRPr lang="en-US" sz="2000" dirty="0"/>
          </a:p>
          <a:p>
            <a:r>
              <a:rPr lang="en-US" sz="2000" dirty="0"/>
              <a:t>Example</a:t>
            </a:r>
          </a:p>
          <a:p>
            <a:r>
              <a:rPr lang="en-US" sz="2000" dirty="0"/>
              <a:t>Print the answer of a function:</a:t>
            </a:r>
            <a:endParaRPr lang="en-PH" sz="2000" dirty="0"/>
          </a:p>
        </p:txBody>
      </p:sp>
      <p:pic>
        <p:nvPicPr>
          <p:cNvPr id="3" name="Picture 2">
            <a:extLst>
              <a:ext uri="{FF2B5EF4-FFF2-40B4-BE49-F238E27FC236}">
                <a16:creationId xmlns:a16="http://schemas.microsoft.com/office/drawing/2014/main" id="{022D753B-ABC1-4674-A513-DB07278A8471}"/>
              </a:ext>
            </a:extLst>
          </p:cNvPr>
          <p:cNvPicPr>
            <a:picLocks noChangeAspect="1"/>
          </p:cNvPicPr>
          <p:nvPr/>
        </p:nvPicPr>
        <p:blipFill>
          <a:blip r:embed="rId2"/>
          <a:stretch>
            <a:fillRect/>
          </a:stretch>
        </p:blipFill>
        <p:spPr>
          <a:xfrm>
            <a:off x="2676698" y="3587727"/>
            <a:ext cx="5819444" cy="2538753"/>
          </a:xfrm>
          <a:prstGeom prst="rect">
            <a:avLst/>
          </a:prstGeom>
        </p:spPr>
      </p:pic>
    </p:spTree>
    <p:extLst>
      <p:ext uri="{BB962C8B-B14F-4D97-AF65-F5344CB8AC3E}">
        <p14:creationId xmlns:p14="http://schemas.microsoft.com/office/powerpoint/2010/main" val="4089339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7A8A98-83D1-46AD-8C16-90DB2A9CF373}"/>
              </a:ext>
            </a:extLst>
          </p:cNvPr>
          <p:cNvSpPr/>
          <p:nvPr/>
        </p:nvSpPr>
        <p:spPr>
          <a:xfrm>
            <a:off x="947651" y="881149"/>
            <a:ext cx="10025149" cy="1569660"/>
          </a:xfrm>
          <a:prstGeom prst="rect">
            <a:avLst/>
          </a:prstGeom>
        </p:spPr>
        <p:txBody>
          <a:bodyPr wrap="square">
            <a:spAutoFit/>
          </a:bodyPr>
          <a:lstStyle/>
          <a:p>
            <a:r>
              <a:rPr lang="en-US" sz="2400" dirty="0"/>
              <a:t>You can execute code based on the Boolean answer of a function:</a:t>
            </a:r>
          </a:p>
          <a:p>
            <a:endParaRPr lang="en-US" sz="2400" dirty="0"/>
          </a:p>
          <a:p>
            <a:r>
              <a:rPr lang="en-US" sz="2400" dirty="0"/>
              <a:t>Example</a:t>
            </a:r>
          </a:p>
          <a:p>
            <a:r>
              <a:rPr lang="en-US" sz="2400" dirty="0"/>
              <a:t>Print "YES!" if the function returns True, otherwise print "NO!":</a:t>
            </a:r>
            <a:endParaRPr lang="en-PH" sz="2400" dirty="0"/>
          </a:p>
        </p:txBody>
      </p:sp>
      <p:pic>
        <p:nvPicPr>
          <p:cNvPr id="3" name="Picture 2">
            <a:extLst>
              <a:ext uri="{FF2B5EF4-FFF2-40B4-BE49-F238E27FC236}">
                <a16:creationId xmlns:a16="http://schemas.microsoft.com/office/drawing/2014/main" id="{CB062BD5-F42F-467D-AF04-A14B46EA48E6}"/>
              </a:ext>
            </a:extLst>
          </p:cNvPr>
          <p:cNvPicPr>
            <a:picLocks noChangeAspect="1"/>
          </p:cNvPicPr>
          <p:nvPr/>
        </p:nvPicPr>
        <p:blipFill>
          <a:blip r:embed="rId2"/>
          <a:stretch>
            <a:fillRect/>
          </a:stretch>
        </p:blipFill>
        <p:spPr>
          <a:xfrm>
            <a:off x="3061706" y="3016968"/>
            <a:ext cx="6068587" cy="2959883"/>
          </a:xfrm>
          <a:prstGeom prst="rect">
            <a:avLst/>
          </a:prstGeom>
        </p:spPr>
      </p:pic>
    </p:spTree>
    <p:extLst>
      <p:ext uri="{BB962C8B-B14F-4D97-AF65-F5344CB8AC3E}">
        <p14:creationId xmlns:p14="http://schemas.microsoft.com/office/powerpoint/2010/main" val="2267314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3CB10-3904-458A-A184-2D2C12A32598}"/>
              </a:ext>
            </a:extLst>
          </p:cNvPr>
          <p:cNvSpPr/>
          <p:nvPr/>
        </p:nvSpPr>
        <p:spPr>
          <a:xfrm>
            <a:off x="1113905" y="897775"/>
            <a:ext cx="10008524" cy="2308324"/>
          </a:xfrm>
          <a:prstGeom prst="rect">
            <a:avLst/>
          </a:prstGeom>
        </p:spPr>
        <p:txBody>
          <a:bodyPr wrap="square">
            <a:spAutoFit/>
          </a:bodyPr>
          <a:lstStyle/>
          <a:p>
            <a:r>
              <a:rPr lang="en-US" sz="2400" dirty="0"/>
              <a:t>Python also has many built-in functions that return a </a:t>
            </a:r>
            <a:r>
              <a:rPr lang="en-US" sz="2400" dirty="0" err="1"/>
              <a:t>boolean</a:t>
            </a:r>
            <a:r>
              <a:rPr lang="en-US" sz="2400" dirty="0"/>
              <a:t> value, like the </a:t>
            </a:r>
            <a:r>
              <a:rPr lang="en-US" sz="2400" dirty="0" err="1">
                <a:solidFill>
                  <a:srgbClr val="FF0000"/>
                </a:solidFill>
              </a:rPr>
              <a:t>isinstance</a:t>
            </a:r>
            <a:r>
              <a:rPr lang="en-US" sz="2400" dirty="0"/>
              <a:t>() function, which can be used to determine if an object is of a certain data type:</a:t>
            </a:r>
          </a:p>
          <a:p>
            <a:endParaRPr lang="en-US" sz="2400" dirty="0"/>
          </a:p>
          <a:p>
            <a:r>
              <a:rPr lang="en-US" sz="2400" dirty="0"/>
              <a:t>Example</a:t>
            </a:r>
          </a:p>
          <a:p>
            <a:r>
              <a:rPr lang="en-US" sz="2400" dirty="0"/>
              <a:t>Check if an object is an integer or not:</a:t>
            </a:r>
            <a:endParaRPr lang="en-PH" sz="2000" dirty="0"/>
          </a:p>
        </p:txBody>
      </p:sp>
      <p:pic>
        <p:nvPicPr>
          <p:cNvPr id="3" name="Picture 2">
            <a:extLst>
              <a:ext uri="{FF2B5EF4-FFF2-40B4-BE49-F238E27FC236}">
                <a16:creationId xmlns:a16="http://schemas.microsoft.com/office/drawing/2014/main" id="{B3E1A3AD-D054-4941-9E08-B4F9CF27657B}"/>
              </a:ext>
            </a:extLst>
          </p:cNvPr>
          <p:cNvPicPr>
            <a:picLocks noChangeAspect="1"/>
          </p:cNvPicPr>
          <p:nvPr/>
        </p:nvPicPr>
        <p:blipFill>
          <a:blip r:embed="rId2"/>
          <a:stretch>
            <a:fillRect/>
          </a:stretch>
        </p:blipFill>
        <p:spPr>
          <a:xfrm>
            <a:off x="2188879" y="3761823"/>
            <a:ext cx="7634192" cy="2258001"/>
          </a:xfrm>
          <a:prstGeom prst="rect">
            <a:avLst/>
          </a:prstGeom>
        </p:spPr>
      </p:pic>
    </p:spTree>
    <p:extLst>
      <p:ext uri="{BB962C8B-B14F-4D97-AF65-F5344CB8AC3E}">
        <p14:creationId xmlns:p14="http://schemas.microsoft.com/office/powerpoint/2010/main" val="744098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6864C-F691-4544-9EB3-5AC03231C9CF}"/>
              </a:ext>
            </a:extLst>
          </p:cNvPr>
          <p:cNvSpPr/>
          <p:nvPr/>
        </p:nvSpPr>
        <p:spPr>
          <a:xfrm>
            <a:off x="3004448" y="3067087"/>
            <a:ext cx="6183103" cy="1015663"/>
          </a:xfrm>
          <a:prstGeom prst="rect">
            <a:avLst/>
          </a:prstGeom>
        </p:spPr>
        <p:txBody>
          <a:bodyPr wrap="none">
            <a:spAutoFit/>
          </a:bodyPr>
          <a:lstStyle/>
          <a:p>
            <a:r>
              <a:rPr lang="en-PH" sz="6000" b="1" dirty="0"/>
              <a:t>Python Operators</a:t>
            </a:r>
          </a:p>
        </p:txBody>
      </p:sp>
    </p:spTree>
    <p:extLst>
      <p:ext uri="{BB962C8B-B14F-4D97-AF65-F5344CB8AC3E}">
        <p14:creationId xmlns:p14="http://schemas.microsoft.com/office/powerpoint/2010/main" val="1721508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ED8310-801E-4359-9E1B-5031C5983144}"/>
              </a:ext>
            </a:extLst>
          </p:cNvPr>
          <p:cNvSpPr/>
          <p:nvPr/>
        </p:nvSpPr>
        <p:spPr>
          <a:xfrm>
            <a:off x="1026167" y="665018"/>
            <a:ext cx="4809368" cy="3293209"/>
          </a:xfrm>
          <a:prstGeom prst="rect">
            <a:avLst/>
          </a:prstGeom>
        </p:spPr>
        <p:txBody>
          <a:bodyPr wrap="square">
            <a:spAutoFit/>
          </a:bodyPr>
          <a:lstStyle/>
          <a:p>
            <a:pPr marL="285750" indent="-285750">
              <a:buFont typeface="Wingdings" panose="05000000000000000000" pitchFamily="2" charset="2"/>
              <a:buChar char="Ø"/>
            </a:pPr>
            <a:r>
              <a:rPr lang="en-US" sz="3200" dirty="0"/>
              <a:t>Python Operators</a:t>
            </a:r>
          </a:p>
          <a:p>
            <a:pPr marL="285750" indent="-285750">
              <a:buFont typeface="Wingdings" panose="05000000000000000000" pitchFamily="2" charset="2"/>
              <a:buChar char="Ø"/>
            </a:pPr>
            <a:endParaRPr lang="en-US" sz="3200" dirty="0"/>
          </a:p>
          <a:p>
            <a:r>
              <a:rPr lang="en-US" sz="2400" dirty="0"/>
              <a:t>Operators are used to perform operations on variables and values.</a:t>
            </a:r>
          </a:p>
          <a:p>
            <a:endParaRPr lang="en-US" sz="2400" dirty="0"/>
          </a:p>
          <a:p>
            <a:r>
              <a:rPr lang="en-US" sz="2400" dirty="0"/>
              <a:t>In the example below, we use the + operator to add together two values:</a:t>
            </a:r>
            <a:endParaRPr lang="en-PH" sz="2400" dirty="0"/>
          </a:p>
        </p:txBody>
      </p:sp>
      <p:pic>
        <p:nvPicPr>
          <p:cNvPr id="3" name="Picture 2">
            <a:extLst>
              <a:ext uri="{FF2B5EF4-FFF2-40B4-BE49-F238E27FC236}">
                <a16:creationId xmlns:a16="http://schemas.microsoft.com/office/drawing/2014/main" id="{8B4D0503-972E-4B94-906D-79C05A4F25C7}"/>
              </a:ext>
            </a:extLst>
          </p:cNvPr>
          <p:cNvPicPr>
            <a:picLocks noChangeAspect="1"/>
          </p:cNvPicPr>
          <p:nvPr/>
        </p:nvPicPr>
        <p:blipFill>
          <a:blip r:embed="rId2"/>
          <a:stretch>
            <a:fillRect/>
          </a:stretch>
        </p:blipFill>
        <p:spPr>
          <a:xfrm>
            <a:off x="1482203" y="4272360"/>
            <a:ext cx="2700261" cy="1920622"/>
          </a:xfrm>
          <a:prstGeom prst="rect">
            <a:avLst/>
          </a:prstGeom>
        </p:spPr>
      </p:pic>
      <p:sp>
        <p:nvSpPr>
          <p:cNvPr id="4" name="Rectangle 3">
            <a:extLst>
              <a:ext uri="{FF2B5EF4-FFF2-40B4-BE49-F238E27FC236}">
                <a16:creationId xmlns:a16="http://schemas.microsoft.com/office/drawing/2014/main" id="{66ECA3CF-591A-4CCD-ABC9-1DFABB7AD364}"/>
              </a:ext>
            </a:extLst>
          </p:cNvPr>
          <p:cNvSpPr/>
          <p:nvPr/>
        </p:nvSpPr>
        <p:spPr>
          <a:xfrm>
            <a:off x="6799810" y="1363287"/>
            <a:ext cx="4093565" cy="4401205"/>
          </a:xfrm>
          <a:prstGeom prst="rect">
            <a:avLst/>
          </a:prstGeom>
          <a:ln>
            <a:solidFill>
              <a:schemeClr val="tx1">
                <a:lumMod val="50000"/>
              </a:schemeClr>
            </a:solidFill>
          </a:ln>
        </p:spPr>
        <p:txBody>
          <a:bodyPr wrap="square">
            <a:spAutoFit/>
          </a:bodyPr>
          <a:lstStyle/>
          <a:p>
            <a:r>
              <a:rPr lang="en-US" sz="2800" b="1" dirty="0"/>
              <a:t>Python divides the operators in the following groups:</a:t>
            </a:r>
          </a:p>
          <a:p>
            <a:endParaRPr lang="en-US" sz="2800" b="1" dirty="0"/>
          </a:p>
          <a:p>
            <a:pPr marL="342900" indent="-342900">
              <a:buFont typeface="Arial" panose="020B0604020202020204" pitchFamily="34" charset="0"/>
              <a:buChar char="•"/>
            </a:pPr>
            <a:r>
              <a:rPr lang="en-US" sz="2400" dirty="0"/>
              <a:t>Arithmetic operators</a:t>
            </a:r>
          </a:p>
          <a:p>
            <a:pPr marL="342900" indent="-342900">
              <a:buFont typeface="Arial" panose="020B0604020202020204" pitchFamily="34" charset="0"/>
              <a:buChar char="•"/>
            </a:pPr>
            <a:r>
              <a:rPr lang="en-US" sz="2400" dirty="0"/>
              <a:t>Assignment operators</a:t>
            </a:r>
          </a:p>
          <a:p>
            <a:pPr marL="342900" indent="-342900">
              <a:buFont typeface="Arial" panose="020B0604020202020204" pitchFamily="34" charset="0"/>
              <a:buChar char="•"/>
            </a:pPr>
            <a:r>
              <a:rPr lang="en-US" sz="2400" dirty="0"/>
              <a:t>Comparison operators</a:t>
            </a:r>
          </a:p>
          <a:p>
            <a:pPr marL="342900" indent="-342900">
              <a:buFont typeface="Arial" panose="020B0604020202020204" pitchFamily="34" charset="0"/>
              <a:buChar char="•"/>
            </a:pPr>
            <a:r>
              <a:rPr lang="en-US" sz="2400" dirty="0"/>
              <a:t>Logical operators</a:t>
            </a:r>
          </a:p>
          <a:p>
            <a:pPr marL="342900" indent="-342900">
              <a:buFont typeface="Arial" panose="020B0604020202020204" pitchFamily="34" charset="0"/>
              <a:buChar char="•"/>
            </a:pPr>
            <a:r>
              <a:rPr lang="en-US" sz="2400" dirty="0"/>
              <a:t>Identity operators</a:t>
            </a:r>
          </a:p>
          <a:p>
            <a:pPr marL="342900" indent="-342900">
              <a:buFont typeface="Arial" panose="020B0604020202020204" pitchFamily="34" charset="0"/>
              <a:buChar char="•"/>
            </a:pPr>
            <a:r>
              <a:rPr lang="en-US" sz="2400" dirty="0"/>
              <a:t>Membership operators</a:t>
            </a:r>
          </a:p>
          <a:p>
            <a:pPr marL="342900" indent="-342900">
              <a:buFont typeface="Arial" panose="020B0604020202020204" pitchFamily="34" charset="0"/>
              <a:buChar char="•"/>
            </a:pPr>
            <a:r>
              <a:rPr lang="en-US" sz="2400" dirty="0"/>
              <a:t>Bitwise operators</a:t>
            </a:r>
            <a:endParaRPr lang="en-PH" dirty="0"/>
          </a:p>
        </p:txBody>
      </p:sp>
    </p:spTree>
    <p:extLst>
      <p:ext uri="{BB962C8B-B14F-4D97-AF65-F5344CB8AC3E}">
        <p14:creationId xmlns:p14="http://schemas.microsoft.com/office/powerpoint/2010/main" val="912752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3141D4-6574-4352-B130-BCE4FFD3DAD7}"/>
              </a:ext>
            </a:extLst>
          </p:cNvPr>
          <p:cNvSpPr/>
          <p:nvPr/>
        </p:nvSpPr>
        <p:spPr>
          <a:xfrm>
            <a:off x="1468582" y="889153"/>
            <a:ext cx="9387840" cy="1569660"/>
          </a:xfrm>
          <a:prstGeom prst="rect">
            <a:avLst/>
          </a:prstGeom>
        </p:spPr>
        <p:txBody>
          <a:bodyPr wrap="square">
            <a:spAutoFit/>
          </a:bodyPr>
          <a:lstStyle/>
          <a:p>
            <a:pPr marL="285750" indent="-285750">
              <a:buFont typeface="Wingdings" panose="05000000000000000000" pitchFamily="2" charset="2"/>
              <a:buChar char="Ø"/>
            </a:pPr>
            <a:r>
              <a:rPr lang="en-US" sz="2800" dirty="0"/>
              <a:t>Python Arithmetic Operators</a:t>
            </a:r>
          </a:p>
          <a:p>
            <a:pPr marL="285750" indent="-285750">
              <a:buFont typeface="Wingdings" panose="05000000000000000000" pitchFamily="2" charset="2"/>
              <a:buChar char="Ø"/>
            </a:pPr>
            <a:endParaRPr lang="en-US" sz="2800" dirty="0"/>
          </a:p>
          <a:p>
            <a:r>
              <a:rPr lang="en-US" sz="2000" dirty="0">
                <a:solidFill>
                  <a:srgbClr val="FF0000"/>
                </a:solidFill>
              </a:rPr>
              <a:t>Arithmetic operators are used with numeric values</a:t>
            </a:r>
            <a:r>
              <a:rPr lang="en-US" sz="2000" dirty="0"/>
              <a:t> to perform common mathematical operations:</a:t>
            </a:r>
            <a:endParaRPr lang="en-PH" sz="2000" dirty="0"/>
          </a:p>
        </p:txBody>
      </p:sp>
      <p:pic>
        <p:nvPicPr>
          <p:cNvPr id="3" name="Picture 2">
            <a:extLst>
              <a:ext uri="{FF2B5EF4-FFF2-40B4-BE49-F238E27FC236}">
                <a16:creationId xmlns:a16="http://schemas.microsoft.com/office/drawing/2014/main" id="{1B0DB4F2-58C0-45DF-9161-D299B1331F4E}"/>
              </a:ext>
            </a:extLst>
          </p:cNvPr>
          <p:cNvPicPr>
            <a:picLocks noChangeAspect="1"/>
          </p:cNvPicPr>
          <p:nvPr/>
        </p:nvPicPr>
        <p:blipFill>
          <a:blip r:embed="rId2"/>
          <a:stretch>
            <a:fillRect/>
          </a:stretch>
        </p:blipFill>
        <p:spPr>
          <a:xfrm>
            <a:off x="2666521" y="2720369"/>
            <a:ext cx="6858957" cy="3248478"/>
          </a:xfrm>
          <a:prstGeom prst="rect">
            <a:avLst/>
          </a:prstGeom>
        </p:spPr>
      </p:pic>
    </p:spTree>
    <p:extLst>
      <p:ext uri="{BB962C8B-B14F-4D97-AF65-F5344CB8AC3E}">
        <p14:creationId xmlns:p14="http://schemas.microsoft.com/office/powerpoint/2010/main" val="112362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9C51B7-EAE9-45E1-BA19-CD09A0525C59}"/>
              </a:ext>
            </a:extLst>
          </p:cNvPr>
          <p:cNvSpPr txBox="1"/>
          <p:nvPr/>
        </p:nvSpPr>
        <p:spPr>
          <a:xfrm>
            <a:off x="947531" y="1320730"/>
            <a:ext cx="9892747" cy="4524315"/>
          </a:xfrm>
          <a:prstGeom prst="rect">
            <a:avLst/>
          </a:prstGeom>
          <a:noFill/>
        </p:spPr>
        <p:txBody>
          <a:bodyPr wrap="square" rtlCol="0">
            <a:spAutoFit/>
          </a:bodyPr>
          <a:lstStyle/>
          <a:p>
            <a:pPr marL="571500" indent="-571500">
              <a:buFont typeface="Wingdings" panose="05000000000000000000" pitchFamily="2" charset="2"/>
              <a:buChar char="v"/>
            </a:pPr>
            <a:r>
              <a:rPr lang="en-US" altLang="zh-TW" sz="4000" dirty="0"/>
              <a:t>Python Syntax compared to other programming languages</a:t>
            </a:r>
          </a:p>
          <a:p>
            <a:endParaRPr lang="en-US" altLang="zh-TW" sz="2800" dirty="0"/>
          </a:p>
          <a:p>
            <a:pPr marL="285750" indent="-285750">
              <a:buFont typeface="Arial" panose="020B0604020202020204" pitchFamily="34" charset="0"/>
              <a:buChar char="•"/>
            </a:pPr>
            <a:r>
              <a:rPr lang="en-US" altLang="zh-TW" sz="2000" dirty="0"/>
              <a:t>Python </a:t>
            </a:r>
            <a:r>
              <a:rPr lang="en-US" altLang="zh-TW" sz="2000" dirty="0">
                <a:solidFill>
                  <a:srgbClr val="FF0000"/>
                </a:solidFill>
              </a:rPr>
              <a:t>was designed for readability</a:t>
            </a:r>
            <a:r>
              <a:rPr lang="en-US" altLang="zh-TW" sz="2000" dirty="0"/>
              <a:t>, and has some similarities to the English language with influence from mathematics.</a:t>
            </a:r>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000" dirty="0"/>
              <a:t>Python uses new lines to complete a command, as opposed to other programming languages which often use semicolons or parentheses.</a:t>
            </a:r>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000" dirty="0"/>
              <a:t>Python </a:t>
            </a:r>
            <a:r>
              <a:rPr lang="en-US" altLang="zh-TW" sz="2000" dirty="0">
                <a:solidFill>
                  <a:srgbClr val="FF0000"/>
                </a:solidFill>
              </a:rPr>
              <a:t>relies on indentation, using whitespace, to define scope; such as the scope of loops, functions and classes. </a:t>
            </a:r>
            <a:r>
              <a:rPr lang="en-US" altLang="zh-TW" sz="2000" dirty="0"/>
              <a:t>Other programming languages often use curly-brackets for this purpose.</a:t>
            </a:r>
          </a:p>
        </p:txBody>
      </p:sp>
    </p:spTree>
    <p:extLst>
      <p:ext uri="{BB962C8B-B14F-4D97-AF65-F5344CB8AC3E}">
        <p14:creationId xmlns:p14="http://schemas.microsoft.com/office/powerpoint/2010/main" val="2430978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8A5E10-C43A-48C2-A866-7DD432513E74}"/>
              </a:ext>
            </a:extLst>
          </p:cNvPr>
          <p:cNvSpPr/>
          <p:nvPr/>
        </p:nvSpPr>
        <p:spPr>
          <a:xfrm>
            <a:off x="1551710" y="1376788"/>
            <a:ext cx="2521528" cy="3847207"/>
          </a:xfrm>
          <a:prstGeom prst="rect">
            <a:avLst/>
          </a:prstGeom>
        </p:spPr>
        <p:txBody>
          <a:bodyPr wrap="square">
            <a:spAutoFit/>
          </a:bodyPr>
          <a:lstStyle/>
          <a:p>
            <a:pPr marL="285750" indent="-285750">
              <a:buFont typeface="Wingdings" panose="05000000000000000000" pitchFamily="2" charset="2"/>
              <a:buChar char="Ø"/>
            </a:pPr>
            <a:r>
              <a:rPr lang="en-US" sz="3200" dirty="0"/>
              <a:t>Python Assignment Operators</a:t>
            </a:r>
          </a:p>
          <a:p>
            <a:pPr marL="285750" indent="-285750">
              <a:buFont typeface="Wingdings" panose="05000000000000000000" pitchFamily="2" charset="2"/>
              <a:buChar char="Ø"/>
            </a:pPr>
            <a:endParaRPr lang="en-US" sz="2800" dirty="0"/>
          </a:p>
          <a:p>
            <a:r>
              <a:rPr lang="en-US" sz="2400" dirty="0"/>
              <a:t>Assignment operators are used to assign values to variables:</a:t>
            </a:r>
            <a:endParaRPr lang="en-PH" sz="2400" dirty="0"/>
          </a:p>
        </p:txBody>
      </p:sp>
      <p:pic>
        <p:nvPicPr>
          <p:cNvPr id="3" name="Picture 2">
            <a:extLst>
              <a:ext uri="{FF2B5EF4-FFF2-40B4-BE49-F238E27FC236}">
                <a16:creationId xmlns:a16="http://schemas.microsoft.com/office/drawing/2014/main" id="{6B3036BE-DB19-483C-92A1-118124ED3D83}"/>
              </a:ext>
            </a:extLst>
          </p:cNvPr>
          <p:cNvPicPr>
            <a:picLocks noChangeAspect="1"/>
          </p:cNvPicPr>
          <p:nvPr/>
        </p:nvPicPr>
        <p:blipFill>
          <a:blip r:embed="rId2"/>
          <a:stretch>
            <a:fillRect/>
          </a:stretch>
        </p:blipFill>
        <p:spPr>
          <a:xfrm>
            <a:off x="4994267" y="360134"/>
            <a:ext cx="6725589" cy="3677163"/>
          </a:xfrm>
          <a:prstGeom prst="rect">
            <a:avLst/>
          </a:prstGeom>
        </p:spPr>
      </p:pic>
      <p:pic>
        <p:nvPicPr>
          <p:cNvPr id="4" name="Picture 3">
            <a:extLst>
              <a:ext uri="{FF2B5EF4-FFF2-40B4-BE49-F238E27FC236}">
                <a16:creationId xmlns:a16="http://schemas.microsoft.com/office/drawing/2014/main" id="{3AB157E5-6B82-40EC-B6A5-8F2EAD1AA0AA}"/>
              </a:ext>
            </a:extLst>
          </p:cNvPr>
          <p:cNvPicPr>
            <a:picLocks noChangeAspect="1"/>
          </p:cNvPicPr>
          <p:nvPr/>
        </p:nvPicPr>
        <p:blipFill>
          <a:blip r:embed="rId3"/>
          <a:stretch>
            <a:fillRect/>
          </a:stretch>
        </p:blipFill>
        <p:spPr>
          <a:xfrm>
            <a:off x="4994267" y="4037297"/>
            <a:ext cx="6754168" cy="2029108"/>
          </a:xfrm>
          <a:prstGeom prst="rect">
            <a:avLst/>
          </a:prstGeom>
        </p:spPr>
      </p:pic>
    </p:spTree>
    <p:extLst>
      <p:ext uri="{BB962C8B-B14F-4D97-AF65-F5344CB8AC3E}">
        <p14:creationId xmlns:p14="http://schemas.microsoft.com/office/powerpoint/2010/main" val="731227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BBF9E-2E04-4EC7-B883-6F7AE49DEA17}"/>
              </a:ext>
            </a:extLst>
          </p:cNvPr>
          <p:cNvSpPr/>
          <p:nvPr/>
        </p:nvSpPr>
        <p:spPr>
          <a:xfrm>
            <a:off x="1086197" y="1094155"/>
            <a:ext cx="6096000" cy="1384995"/>
          </a:xfrm>
          <a:prstGeom prst="rect">
            <a:avLst/>
          </a:prstGeom>
        </p:spPr>
        <p:txBody>
          <a:bodyPr>
            <a:spAutoFit/>
          </a:bodyPr>
          <a:lstStyle/>
          <a:p>
            <a:pPr marL="285750" indent="-285750">
              <a:buFont typeface="Wingdings" panose="05000000000000000000" pitchFamily="2" charset="2"/>
              <a:buChar char="Ø"/>
            </a:pPr>
            <a:r>
              <a:rPr lang="en-US" sz="3200" dirty="0"/>
              <a:t>Python Comparison Operators</a:t>
            </a:r>
          </a:p>
          <a:p>
            <a:pPr marL="285750" indent="-285750">
              <a:buFont typeface="Wingdings" panose="05000000000000000000" pitchFamily="2" charset="2"/>
              <a:buChar char="Ø"/>
            </a:pPr>
            <a:endParaRPr lang="en-US" sz="3200" dirty="0"/>
          </a:p>
          <a:p>
            <a:r>
              <a:rPr lang="en-US" sz="2000" dirty="0"/>
              <a:t>Comparison operators are used to </a:t>
            </a:r>
            <a:r>
              <a:rPr lang="en-US" sz="2000" dirty="0">
                <a:solidFill>
                  <a:srgbClr val="FF0000"/>
                </a:solidFill>
              </a:rPr>
              <a:t>compare two values</a:t>
            </a:r>
            <a:r>
              <a:rPr lang="en-US" sz="2000" dirty="0"/>
              <a:t>:</a:t>
            </a:r>
            <a:endParaRPr lang="en-PH" sz="2000" dirty="0"/>
          </a:p>
        </p:txBody>
      </p:sp>
      <p:pic>
        <p:nvPicPr>
          <p:cNvPr id="3" name="Picture 2">
            <a:extLst>
              <a:ext uri="{FF2B5EF4-FFF2-40B4-BE49-F238E27FC236}">
                <a16:creationId xmlns:a16="http://schemas.microsoft.com/office/drawing/2014/main" id="{DA2EFC54-51FF-4BFF-BE5A-7EF22E816531}"/>
              </a:ext>
            </a:extLst>
          </p:cNvPr>
          <p:cNvPicPr>
            <a:picLocks noChangeAspect="1"/>
          </p:cNvPicPr>
          <p:nvPr/>
        </p:nvPicPr>
        <p:blipFill>
          <a:blip r:embed="rId2"/>
          <a:stretch>
            <a:fillRect/>
          </a:stretch>
        </p:blipFill>
        <p:spPr>
          <a:xfrm>
            <a:off x="2371205" y="2810683"/>
            <a:ext cx="7449590" cy="2953162"/>
          </a:xfrm>
          <a:prstGeom prst="rect">
            <a:avLst/>
          </a:prstGeom>
        </p:spPr>
      </p:pic>
    </p:spTree>
    <p:extLst>
      <p:ext uri="{BB962C8B-B14F-4D97-AF65-F5344CB8AC3E}">
        <p14:creationId xmlns:p14="http://schemas.microsoft.com/office/powerpoint/2010/main" val="3214056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90F4D7-7F30-430D-A198-FB03E45B5F03}"/>
              </a:ext>
            </a:extLst>
          </p:cNvPr>
          <p:cNvSpPr/>
          <p:nvPr/>
        </p:nvSpPr>
        <p:spPr>
          <a:xfrm>
            <a:off x="1130531" y="1064029"/>
            <a:ext cx="8013469" cy="1508105"/>
          </a:xfrm>
          <a:prstGeom prst="rect">
            <a:avLst/>
          </a:prstGeom>
        </p:spPr>
        <p:txBody>
          <a:bodyPr wrap="square">
            <a:spAutoFit/>
          </a:bodyPr>
          <a:lstStyle/>
          <a:p>
            <a:pPr marL="285750" indent="-285750">
              <a:buFont typeface="Wingdings" panose="05000000000000000000" pitchFamily="2" charset="2"/>
              <a:buChar char="Ø"/>
            </a:pPr>
            <a:r>
              <a:rPr lang="en-US" sz="3600" dirty="0"/>
              <a:t>Python Logical Operators</a:t>
            </a:r>
          </a:p>
          <a:p>
            <a:pPr marL="285750" indent="-285750">
              <a:buFont typeface="Wingdings" panose="05000000000000000000" pitchFamily="2" charset="2"/>
              <a:buChar char="Ø"/>
            </a:pPr>
            <a:endParaRPr lang="en-US" sz="3600" dirty="0"/>
          </a:p>
          <a:p>
            <a:r>
              <a:rPr lang="en-US" sz="2000" dirty="0"/>
              <a:t>Logical operators are used to combine conditional statements:</a:t>
            </a:r>
            <a:endParaRPr lang="en-PH" sz="2000" dirty="0"/>
          </a:p>
        </p:txBody>
      </p:sp>
      <p:pic>
        <p:nvPicPr>
          <p:cNvPr id="3" name="Picture 2">
            <a:extLst>
              <a:ext uri="{FF2B5EF4-FFF2-40B4-BE49-F238E27FC236}">
                <a16:creationId xmlns:a16="http://schemas.microsoft.com/office/drawing/2014/main" id="{4CF750C1-610E-481D-88D6-4B85C32598F8}"/>
              </a:ext>
            </a:extLst>
          </p:cNvPr>
          <p:cNvPicPr>
            <a:picLocks noChangeAspect="1"/>
          </p:cNvPicPr>
          <p:nvPr/>
        </p:nvPicPr>
        <p:blipFill>
          <a:blip r:embed="rId2"/>
          <a:stretch>
            <a:fillRect/>
          </a:stretch>
        </p:blipFill>
        <p:spPr>
          <a:xfrm>
            <a:off x="1803263" y="3018541"/>
            <a:ext cx="8585474" cy="2631781"/>
          </a:xfrm>
          <a:prstGeom prst="rect">
            <a:avLst/>
          </a:prstGeom>
        </p:spPr>
      </p:pic>
    </p:spTree>
    <p:extLst>
      <p:ext uri="{BB962C8B-B14F-4D97-AF65-F5344CB8AC3E}">
        <p14:creationId xmlns:p14="http://schemas.microsoft.com/office/powerpoint/2010/main" val="1801327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6436AF-9149-47DA-BCD4-8552ED80FCB8}"/>
              </a:ext>
            </a:extLst>
          </p:cNvPr>
          <p:cNvSpPr/>
          <p:nvPr/>
        </p:nvSpPr>
        <p:spPr>
          <a:xfrm>
            <a:off x="886690" y="833782"/>
            <a:ext cx="10518371" cy="1938992"/>
          </a:xfrm>
          <a:prstGeom prst="rect">
            <a:avLst/>
          </a:prstGeom>
        </p:spPr>
        <p:txBody>
          <a:bodyPr wrap="square">
            <a:spAutoFit/>
          </a:bodyPr>
          <a:lstStyle/>
          <a:p>
            <a:pPr marL="571500" indent="-571500">
              <a:buFont typeface="Wingdings" panose="05000000000000000000" pitchFamily="2" charset="2"/>
              <a:buChar char="Ø"/>
            </a:pPr>
            <a:r>
              <a:rPr lang="en-US" sz="3600" dirty="0"/>
              <a:t>Python Identity Operators</a:t>
            </a:r>
          </a:p>
          <a:p>
            <a:pPr marL="571500" indent="-571500">
              <a:buFont typeface="Wingdings" panose="05000000000000000000" pitchFamily="2" charset="2"/>
              <a:buChar char="Ø"/>
            </a:pPr>
            <a:endParaRPr lang="en-US" sz="3600" dirty="0"/>
          </a:p>
          <a:p>
            <a:r>
              <a:rPr lang="en-US" sz="2400" dirty="0"/>
              <a:t>Identity operators are </a:t>
            </a:r>
            <a:r>
              <a:rPr lang="en-US" sz="2400" dirty="0">
                <a:solidFill>
                  <a:srgbClr val="FF0000"/>
                </a:solidFill>
              </a:rPr>
              <a:t>used to compare the objects, not if they are equal, but if they are actually the same object, with the same memory location:</a:t>
            </a:r>
            <a:endParaRPr lang="en-PH" sz="2400" dirty="0">
              <a:solidFill>
                <a:srgbClr val="FF0000"/>
              </a:solidFill>
            </a:endParaRPr>
          </a:p>
        </p:txBody>
      </p:sp>
      <p:pic>
        <p:nvPicPr>
          <p:cNvPr id="3" name="Picture 2">
            <a:extLst>
              <a:ext uri="{FF2B5EF4-FFF2-40B4-BE49-F238E27FC236}">
                <a16:creationId xmlns:a16="http://schemas.microsoft.com/office/drawing/2014/main" id="{7ECB5D04-93BF-413D-A658-FFA373AE9B0A}"/>
              </a:ext>
            </a:extLst>
          </p:cNvPr>
          <p:cNvPicPr>
            <a:picLocks noChangeAspect="1"/>
          </p:cNvPicPr>
          <p:nvPr/>
        </p:nvPicPr>
        <p:blipFill>
          <a:blip r:embed="rId2"/>
          <a:stretch>
            <a:fillRect/>
          </a:stretch>
        </p:blipFill>
        <p:spPr>
          <a:xfrm>
            <a:off x="1997824" y="3208713"/>
            <a:ext cx="8296102" cy="2815505"/>
          </a:xfrm>
          <a:prstGeom prst="rect">
            <a:avLst/>
          </a:prstGeom>
        </p:spPr>
      </p:pic>
    </p:spTree>
    <p:extLst>
      <p:ext uri="{BB962C8B-B14F-4D97-AF65-F5344CB8AC3E}">
        <p14:creationId xmlns:p14="http://schemas.microsoft.com/office/powerpoint/2010/main" val="3607849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E1BF-B10E-4444-8D3A-714DE60D6DDB}"/>
              </a:ext>
            </a:extLst>
          </p:cNvPr>
          <p:cNvSpPr/>
          <p:nvPr/>
        </p:nvSpPr>
        <p:spPr>
          <a:xfrm>
            <a:off x="953192" y="822651"/>
            <a:ext cx="10252363" cy="1446550"/>
          </a:xfrm>
          <a:prstGeom prst="rect">
            <a:avLst/>
          </a:prstGeom>
        </p:spPr>
        <p:txBody>
          <a:bodyPr wrap="square">
            <a:spAutoFit/>
          </a:bodyPr>
          <a:lstStyle/>
          <a:p>
            <a:pPr marL="457200" indent="-457200">
              <a:buFont typeface="Wingdings" panose="05000000000000000000" pitchFamily="2" charset="2"/>
              <a:buChar char="Ø"/>
            </a:pPr>
            <a:r>
              <a:rPr lang="en-US" sz="3200" dirty="0"/>
              <a:t>Python Membership Operators</a:t>
            </a:r>
          </a:p>
          <a:p>
            <a:pPr marL="457200" indent="-457200">
              <a:buFont typeface="Wingdings" panose="05000000000000000000" pitchFamily="2" charset="2"/>
              <a:buChar char="Ø"/>
            </a:pPr>
            <a:endParaRPr lang="en-US" sz="3200" dirty="0"/>
          </a:p>
          <a:p>
            <a:r>
              <a:rPr lang="en-US" sz="2400" dirty="0"/>
              <a:t>Membership operators are used to test if a sequence is presented in an object:</a:t>
            </a:r>
            <a:endParaRPr lang="en-PH" sz="2400" dirty="0"/>
          </a:p>
        </p:txBody>
      </p:sp>
      <p:pic>
        <p:nvPicPr>
          <p:cNvPr id="3" name="Picture 2">
            <a:extLst>
              <a:ext uri="{FF2B5EF4-FFF2-40B4-BE49-F238E27FC236}">
                <a16:creationId xmlns:a16="http://schemas.microsoft.com/office/drawing/2014/main" id="{C87A0A2C-64FF-43E3-B069-A3C1DBD22AE3}"/>
              </a:ext>
            </a:extLst>
          </p:cNvPr>
          <p:cNvPicPr>
            <a:picLocks noChangeAspect="1"/>
          </p:cNvPicPr>
          <p:nvPr/>
        </p:nvPicPr>
        <p:blipFill>
          <a:blip r:embed="rId2"/>
          <a:stretch>
            <a:fillRect/>
          </a:stretch>
        </p:blipFill>
        <p:spPr>
          <a:xfrm>
            <a:off x="1924448" y="2649338"/>
            <a:ext cx="8309849" cy="3363931"/>
          </a:xfrm>
          <a:prstGeom prst="rect">
            <a:avLst/>
          </a:prstGeom>
        </p:spPr>
      </p:pic>
    </p:spTree>
    <p:extLst>
      <p:ext uri="{BB962C8B-B14F-4D97-AF65-F5344CB8AC3E}">
        <p14:creationId xmlns:p14="http://schemas.microsoft.com/office/powerpoint/2010/main" val="1681903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5437BC-B798-437E-A4B6-0796BD932602}"/>
              </a:ext>
            </a:extLst>
          </p:cNvPr>
          <p:cNvSpPr/>
          <p:nvPr/>
        </p:nvSpPr>
        <p:spPr>
          <a:xfrm>
            <a:off x="1069571" y="761645"/>
            <a:ext cx="9337964" cy="1446550"/>
          </a:xfrm>
          <a:prstGeom prst="rect">
            <a:avLst/>
          </a:prstGeom>
        </p:spPr>
        <p:txBody>
          <a:bodyPr wrap="square">
            <a:spAutoFit/>
          </a:bodyPr>
          <a:lstStyle/>
          <a:p>
            <a:pPr marL="285750" indent="-285750">
              <a:buFont typeface="Wingdings" panose="05000000000000000000" pitchFamily="2" charset="2"/>
              <a:buChar char="Ø"/>
            </a:pPr>
            <a:r>
              <a:rPr lang="en-US" sz="3200" dirty="0"/>
              <a:t>Python Bitwise Operators</a:t>
            </a:r>
          </a:p>
          <a:p>
            <a:pPr marL="285750" indent="-285750">
              <a:buFont typeface="Wingdings" panose="05000000000000000000" pitchFamily="2" charset="2"/>
              <a:buChar char="Ø"/>
            </a:pPr>
            <a:endParaRPr lang="en-US" sz="3200" dirty="0"/>
          </a:p>
          <a:p>
            <a:r>
              <a:rPr lang="en-US" sz="2400" dirty="0"/>
              <a:t>Bitwise operators are used to compare (binary) numbers:</a:t>
            </a:r>
            <a:endParaRPr lang="en-PH" sz="2400" dirty="0"/>
          </a:p>
        </p:txBody>
      </p:sp>
      <p:pic>
        <p:nvPicPr>
          <p:cNvPr id="3" name="Picture 2">
            <a:extLst>
              <a:ext uri="{FF2B5EF4-FFF2-40B4-BE49-F238E27FC236}">
                <a16:creationId xmlns:a16="http://schemas.microsoft.com/office/drawing/2014/main" id="{786CE947-D6CA-4FA8-8DD0-B683F32DCF8A}"/>
              </a:ext>
            </a:extLst>
          </p:cNvPr>
          <p:cNvPicPr>
            <a:picLocks noChangeAspect="1"/>
          </p:cNvPicPr>
          <p:nvPr/>
        </p:nvPicPr>
        <p:blipFill>
          <a:blip r:embed="rId2"/>
          <a:stretch>
            <a:fillRect/>
          </a:stretch>
        </p:blipFill>
        <p:spPr>
          <a:xfrm>
            <a:off x="1075112" y="2432266"/>
            <a:ext cx="10041775" cy="3664089"/>
          </a:xfrm>
          <a:prstGeom prst="rect">
            <a:avLst/>
          </a:prstGeom>
        </p:spPr>
      </p:pic>
    </p:spTree>
    <p:extLst>
      <p:ext uri="{BB962C8B-B14F-4D97-AF65-F5344CB8AC3E}">
        <p14:creationId xmlns:p14="http://schemas.microsoft.com/office/powerpoint/2010/main" val="3259090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69F-3F8E-41E3-BC9E-5C20EE3D76B2}"/>
              </a:ext>
            </a:extLst>
          </p:cNvPr>
          <p:cNvSpPr/>
          <p:nvPr/>
        </p:nvSpPr>
        <p:spPr>
          <a:xfrm>
            <a:off x="3950220" y="2921168"/>
            <a:ext cx="4291559" cy="1015663"/>
          </a:xfrm>
          <a:prstGeom prst="rect">
            <a:avLst/>
          </a:prstGeom>
        </p:spPr>
        <p:txBody>
          <a:bodyPr wrap="none">
            <a:spAutoFit/>
          </a:bodyPr>
          <a:lstStyle/>
          <a:p>
            <a:r>
              <a:rPr lang="en-PH" sz="6000" dirty="0"/>
              <a:t>Python Lists</a:t>
            </a:r>
          </a:p>
        </p:txBody>
      </p:sp>
      <p:pic>
        <p:nvPicPr>
          <p:cNvPr id="3" name="Picture 2">
            <a:extLst>
              <a:ext uri="{FF2B5EF4-FFF2-40B4-BE49-F238E27FC236}">
                <a16:creationId xmlns:a16="http://schemas.microsoft.com/office/drawing/2014/main" id="{93632FBF-C01E-44FB-9473-712D1AA48B9C}"/>
              </a:ext>
            </a:extLst>
          </p:cNvPr>
          <p:cNvPicPr>
            <a:picLocks noChangeAspect="1"/>
          </p:cNvPicPr>
          <p:nvPr/>
        </p:nvPicPr>
        <p:blipFill>
          <a:blip r:embed="rId2"/>
          <a:stretch>
            <a:fillRect/>
          </a:stretch>
        </p:blipFill>
        <p:spPr>
          <a:xfrm>
            <a:off x="1911926" y="4416973"/>
            <a:ext cx="8942429" cy="790367"/>
          </a:xfrm>
          <a:prstGeom prst="rect">
            <a:avLst/>
          </a:prstGeom>
        </p:spPr>
      </p:pic>
    </p:spTree>
    <p:extLst>
      <p:ext uri="{BB962C8B-B14F-4D97-AF65-F5344CB8AC3E}">
        <p14:creationId xmlns:p14="http://schemas.microsoft.com/office/powerpoint/2010/main" val="228079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2ABE-12A9-4946-861C-93A0A4779E6B}"/>
              </a:ext>
            </a:extLst>
          </p:cNvPr>
          <p:cNvSpPr/>
          <p:nvPr/>
        </p:nvSpPr>
        <p:spPr>
          <a:xfrm>
            <a:off x="1061258" y="646917"/>
            <a:ext cx="10069484" cy="4647426"/>
          </a:xfrm>
          <a:prstGeom prst="rect">
            <a:avLst/>
          </a:prstGeom>
        </p:spPr>
        <p:txBody>
          <a:bodyPr wrap="square">
            <a:spAutoFit/>
          </a:bodyPr>
          <a:lstStyle/>
          <a:p>
            <a:pPr marL="457200" indent="-457200">
              <a:buFont typeface="Wingdings" panose="05000000000000000000" pitchFamily="2" charset="2"/>
              <a:buChar char="Ø"/>
            </a:pPr>
            <a:r>
              <a:rPr lang="en-US" sz="3200" dirty="0"/>
              <a:t>List</a:t>
            </a:r>
          </a:p>
          <a:p>
            <a:r>
              <a:rPr lang="en-US" sz="2400" dirty="0"/>
              <a:t>Lists </a:t>
            </a:r>
            <a:r>
              <a:rPr lang="en-US" sz="2400" dirty="0">
                <a:solidFill>
                  <a:srgbClr val="FF0000"/>
                </a:solidFill>
              </a:rPr>
              <a:t>are used to store multiple items in a single variable.</a:t>
            </a:r>
          </a:p>
          <a:p>
            <a:endParaRPr lang="en-US" sz="2400" dirty="0"/>
          </a:p>
          <a:p>
            <a:r>
              <a:rPr lang="en-US" sz="2400" dirty="0"/>
              <a:t>Lists are one of 4 built-in data types in Python used to store collections of data, the other 3 are </a:t>
            </a:r>
            <a:r>
              <a:rPr lang="en-US" sz="2400" dirty="0">
                <a:solidFill>
                  <a:srgbClr val="FF0000"/>
                </a:solidFill>
              </a:rPr>
              <a:t>Tuple</a:t>
            </a:r>
            <a:r>
              <a:rPr lang="en-US" sz="2400" dirty="0"/>
              <a:t>, </a:t>
            </a:r>
            <a:r>
              <a:rPr lang="en-US" sz="2400" dirty="0">
                <a:solidFill>
                  <a:srgbClr val="FF0000"/>
                </a:solidFill>
              </a:rPr>
              <a:t>Set</a:t>
            </a:r>
            <a:r>
              <a:rPr lang="en-US" sz="2400" dirty="0"/>
              <a:t>, and </a:t>
            </a:r>
            <a:r>
              <a:rPr lang="en-US" sz="2400" dirty="0">
                <a:solidFill>
                  <a:srgbClr val="FF0000"/>
                </a:solidFill>
              </a:rPr>
              <a:t>Dictionary</a:t>
            </a:r>
            <a:r>
              <a:rPr lang="en-US" sz="2400" dirty="0"/>
              <a:t>, all with different qualities and usage.</a:t>
            </a:r>
          </a:p>
          <a:p>
            <a:endParaRPr lang="en-US" sz="2400" dirty="0"/>
          </a:p>
          <a:p>
            <a:r>
              <a:rPr lang="en-US" sz="2400" dirty="0"/>
              <a:t>Lists are created using square brackets:</a:t>
            </a:r>
          </a:p>
          <a:p>
            <a:endParaRPr lang="en-US" sz="2400" dirty="0"/>
          </a:p>
          <a:p>
            <a:r>
              <a:rPr lang="en-PH" sz="2000" dirty="0"/>
              <a:t>Example</a:t>
            </a:r>
          </a:p>
          <a:p>
            <a:r>
              <a:rPr lang="en-PH" sz="2000" dirty="0"/>
              <a:t>Create a List:</a:t>
            </a:r>
          </a:p>
          <a:p>
            <a:endParaRPr lang="en-PH" sz="2400" dirty="0"/>
          </a:p>
        </p:txBody>
      </p:sp>
      <p:pic>
        <p:nvPicPr>
          <p:cNvPr id="3" name="Picture 2">
            <a:extLst>
              <a:ext uri="{FF2B5EF4-FFF2-40B4-BE49-F238E27FC236}">
                <a16:creationId xmlns:a16="http://schemas.microsoft.com/office/drawing/2014/main" id="{B8BCE296-09BC-49A8-AC78-A537FD7B9558}"/>
              </a:ext>
            </a:extLst>
          </p:cNvPr>
          <p:cNvPicPr>
            <a:picLocks noChangeAspect="1"/>
          </p:cNvPicPr>
          <p:nvPr/>
        </p:nvPicPr>
        <p:blipFill>
          <a:blip r:embed="rId2"/>
          <a:stretch>
            <a:fillRect/>
          </a:stretch>
        </p:blipFill>
        <p:spPr>
          <a:xfrm>
            <a:off x="1061257" y="4937760"/>
            <a:ext cx="9146771" cy="1273323"/>
          </a:xfrm>
          <a:prstGeom prst="rect">
            <a:avLst/>
          </a:prstGeom>
        </p:spPr>
      </p:pic>
    </p:spTree>
    <p:extLst>
      <p:ext uri="{BB962C8B-B14F-4D97-AF65-F5344CB8AC3E}">
        <p14:creationId xmlns:p14="http://schemas.microsoft.com/office/powerpoint/2010/main" val="3814843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79F02F-DCE2-438F-9EC4-5FF9701A86EE}"/>
              </a:ext>
            </a:extLst>
          </p:cNvPr>
          <p:cNvSpPr/>
          <p:nvPr/>
        </p:nvSpPr>
        <p:spPr>
          <a:xfrm>
            <a:off x="886690" y="634690"/>
            <a:ext cx="10152611" cy="4801314"/>
          </a:xfrm>
          <a:prstGeom prst="rect">
            <a:avLst/>
          </a:prstGeom>
        </p:spPr>
        <p:txBody>
          <a:bodyPr wrap="square">
            <a:spAutoFit/>
          </a:bodyPr>
          <a:lstStyle/>
          <a:p>
            <a:pPr marL="285750" indent="-285750">
              <a:buFont typeface="Wingdings" panose="05000000000000000000" pitchFamily="2" charset="2"/>
              <a:buChar char="Ø"/>
            </a:pPr>
            <a:r>
              <a:rPr lang="en-US" sz="3200" dirty="0"/>
              <a:t>List Items</a:t>
            </a:r>
          </a:p>
          <a:p>
            <a:pPr marL="285750" indent="-285750">
              <a:buFont typeface="Wingdings" panose="05000000000000000000" pitchFamily="2" charset="2"/>
              <a:buChar char="Ø"/>
            </a:pPr>
            <a:endParaRPr lang="en-US" sz="3200" dirty="0"/>
          </a:p>
          <a:p>
            <a:r>
              <a:rPr lang="en-US" sz="2000" dirty="0"/>
              <a:t>List items are ordered, changeable, and allow duplicate values.</a:t>
            </a:r>
          </a:p>
          <a:p>
            <a:endParaRPr lang="en-US" sz="2000" dirty="0"/>
          </a:p>
          <a:p>
            <a:r>
              <a:rPr lang="en-US" sz="2000" dirty="0"/>
              <a:t>List items are indexed, the first item has index [0], the second item has index [1] etc.</a:t>
            </a:r>
          </a:p>
          <a:p>
            <a:endParaRPr lang="en-US" sz="2000" dirty="0"/>
          </a:p>
          <a:p>
            <a:endParaRPr lang="en-US" dirty="0"/>
          </a:p>
          <a:p>
            <a:pPr marL="285750" indent="-285750">
              <a:buFont typeface="Wingdings" panose="05000000000000000000" pitchFamily="2" charset="2"/>
              <a:buChar char="Ø"/>
            </a:pPr>
            <a:r>
              <a:rPr lang="en-US" sz="3200" dirty="0"/>
              <a:t>Ordered</a:t>
            </a:r>
          </a:p>
          <a:p>
            <a:pPr marL="285750" indent="-285750">
              <a:buFont typeface="Wingdings" panose="05000000000000000000" pitchFamily="2" charset="2"/>
              <a:buChar char="Ø"/>
            </a:pPr>
            <a:endParaRPr lang="en-US" sz="3200" dirty="0"/>
          </a:p>
          <a:p>
            <a:r>
              <a:rPr lang="en-US" sz="2000" dirty="0"/>
              <a:t>When we say that lists are ordered, it means that the items have a defined order, and that order will not change.</a:t>
            </a:r>
          </a:p>
          <a:p>
            <a:endParaRPr lang="en-US" sz="2000" dirty="0"/>
          </a:p>
          <a:p>
            <a:r>
              <a:rPr lang="en-US" sz="2000" dirty="0"/>
              <a:t>If you add new items to a list, the new items will be placed at the end of the list.</a:t>
            </a:r>
            <a:endParaRPr lang="en-PH" sz="2000" dirty="0"/>
          </a:p>
        </p:txBody>
      </p:sp>
      <p:pic>
        <p:nvPicPr>
          <p:cNvPr id="3" name="Picture 2">
            <a:extLst>
              <a:ext uri="{FF2B5EF4-FFF2-40B4-BE49-F238E27FC236}">
                <a16:creationId xmlns:a16="http://schemas.microsoft.com/office/drawing/2014/main" id="{8FC82912-23ED-4F76-88C6-0EA48C968FD7}"/>
              </a:ext>
            </a:extLst>
          </p:cNvPr>
          <p:cNvPicPr>
            <a:picLocks noChangeAspect="1"/>
          </p:cNvPicPr>
          <p:nvPr/>
        </p:nvPicPr>
        <p:blipFill>
          <a:blip r:embed="rId2"/>
          <a:stretch>
            <a:fillRect/>
          </a:stretch>
        </p:blipFill>
        <p:spPr>
          <a:xfrm>
            <a:off x="886690" y="5691016"/>
            <a:ext cx="10385367" cy="665577"/>
          </a:xfrm>
          <a:prstGeom prst="rect">
            <a:avLst/>
          </a:prstGeom>
        </p:spPr>
      </p:pic>
    </p:spTree>
    <p:extLst>
      <p:ext uri="{BB962C8B-B14F-4D97-AF65-F5344CB8AC3E}">
        <p14:creationId xmlns:p14="http://schemas.microsoft.com/office/powerpoint/2010/main" val="1593959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3689EE-2BB3-4726-B132-FD9F8B7A4B54}"/>
              </a:ext>
            </a:extLst>
          </p:cNvPr>
          <p:cNvSpPr/>
          <p:nvPr/>
        </p:nvSpPr>
        <p:spPr>
          <a:xfrm>
            <a:off x="573578" y="831273"/>
            <a:ext cx="11044844" cy="1323439"/>
          </a:xfrm>
          <a:prstGeom prst="rect">
            <a:avLst/>
          </a:prstGeom>
        </p:spPr>
        <p:txBody>
          <a:bodyPr wrap="square">
            <a:spAutoFit/>
          </a:bodyPr>
          <a:lstStyle/>
          <a:p>
            <a:pPr marL="285750" indent="-285750">
              <a:buFont typeface="Wingdings" panose="05000000000000000000" pitchFamily="2" charset="2"/>
              <a:buChar char="Ø"/>
            </a:pPr>
            <a:r>
              <a:rPr lang="en-US" sz="3200" dirty="0"/>
              <a:t>Changeable</a:t>
            </a:r>
          </a:p>
          <a:p>
            <a:r>
              <a:rPr lang="en-US" sz="2400" dirty="0"/>
              <a:t>The list is changeable, meaning that we can change, add, and remove items in a list after it has been created.</a:t>
            </a:r>
            <a:endParaRPr lang="en-PH" sz="2400" dirty="0"/>
          </a:p>
        </p:txBody>
      </p:sp>
      <p:sp>
        <p:nvSpPr>
          <p:cNvPr id="3" name="Rectangle 2">
            <a:extLst>
              <a:ext uri="{FF2B5EF4-FFF2-40B4-BE49-F238E27FC236}">
                <a16:creationId xmlns:a16="http://schemas.microsoft.com/office/drawing/2014/main" id="{18DD972B-83CC-444D-BE57-2CBA9DD39F94}"/>
              </a:ext>
            </a:extLst>
          </p:cNvPr>
          <p:cNvSpPr/>
          <p:nvPr/>
        </p:nvSpPr>
        <p:spPr>
          <a:xfrm>
            <a:off x="573578" y="2518586"/>
            <a:ext cx="8379229" cy="2062103"/>
          </a:xfrm>
          <a:prstGeom prst="rect">
            <a:avLst/>
          </a:prstGeom>
        </p:spPr>
        <p:txBody>
          <a:bodyPr wrap="square">
            <a:spAutoFit/>
          </a:bodyPr>
          <a:lstStyle/>
          <a:p>
            <a:pPr marL="457200" indent="-457200">
              <a:buFont typeface="Wingdings" panose="05000000000000000000" pitchFamily="2" charset="2"/>
              <a:buChar char="Ø"/>
            </a:pPr>
            <a:r>
              <a:rPr lang="en-US" sz="3200" dirty="0"/>
              <a:t>Allow Duplicates</a:t>
            </a:r>
          </a:p>
          <a:p>
            <a:r>
              <a:rPr lang="en-US" sz="2400" dirty="0"/>
              <a:t>Since lists are indexed, lists can have items with the same value:</a:t>
            </a:r>
          </a:p>
          <a:p>
            <a:endParaRPr lang="en-US" sz="2400" dirty="0"/>
          </a:p>
          <a:p>
            <a:r>
              <a:rPr lang="en-US" sz="2400" dirty="0"/>
              <a:t>Example</a:t>
            </a:r>
          </a:p>
          <a:p>
            <a:r>
              <a:rPr lang="en-US" sz="2400" dirty="0"/>
              <a:t>Lists allow duplicate values:</a:t>
            </a:r>
            <a:endParaRPr lang="en-PH" dirty="0"/>
          </a:p>
        </p:txBody>
      </p:sp>
      <p:pic>
        <p:nvPicPr>
          <p:cNvPr id="4" name="Picture 3">
            <a:extLst>
              <a:ext uri="{FF2B5EF4-FFF2-40B4-BE49-F238E27FC236}">
                <a16:creationId xmlns:a16="http://schemas.microsoft.com/office/drawing/2014/main" id="{8EC84D3B-8F16-48CC-B52E-EFBCCC520A5D}"/>
              </a:ext>
            </a:extLst>
          </p:cNvPr>
          <p:cNvPicPr>
            <a:picLocks noChangeAspect="1"/>
          </p:cNvPicPr>
          <p:nvPr/>
        </p:nvPicPr>
        <p:blipFill>
          <a:blip r:embed="rId2"/>
          <a:stretch>
            <a:fillRect/>
          </a:stretch>
        </p:blipFill>
        <p:spPr>
          <a:xfrm>
            <a:off x="573577" y="4944563"/>
            <a:ext cx="10681855" cy="1323439"/>
          </a:xfrm>
          <a:prstGeom prst="rect">
            <a:avLst/>
          </a:prstGeom>
        </p:spPr>
      </p:pic>
    </p:spTree>
    <p:extLst>
      <p:ext uri="{BB962C8B-B14F-4D97-AF65-F5344CB8AC3E}">
        <p14:creationId xmlns:p14="http://schemas.microsoft.com/office/powerpoint/2010/main" val="215198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0B4296A-F7EE-447A-8AC0-7A41CD472EC6}"/>
              </a:ext>
            </a:extLst>
          </p:cNvPr>
          <p:cNvSpPr txBox="1"/>
          <p:nvPr/>
        </p:nvSpPr>
        <p:spPr>
          <a:xfrm>
            <a:off x="927101" y="825500"/>
            <a:ext cx="10515600" cy="4031873"/>
          </a:xfrm>
          <a:prstGeom prst="rect">
            <a:avLst/>
          </a:prstGeom>
          <a:noFill/>
        </p:spPr>
        <p:txBody>
          <a:bodyPr wrap="square" rtlCol="0">
            <a:spAutoFit/>
          </a:bodyPr>
          <a:lstStyle/>
          <a:p>
            <a:pPr marL="742950" indent="-742950">
              <a:buFont typeface="Wingdings" panose="05000000000000000000" pitchFamily="2" charset="2"/>
              <a:buChar char="Ø"/>
            </a:pPr>
            <a:r>
              <a:rPr lang="en-US" altLang="zh-TW" sz="3600" b="1" dirty="0"/>
              <a:t>Python Indentation</a:t>
            </a:r>
          </a:p>
          <a:p>
            <a:endParaRPr lang="en-US" altLang="zh-TW" sz="2800" dirty="0"/>
          </a:p>
          <a:p>
            <a:r>
              <a:rPr lang="en-US" altLang="zh-TW" sz="2000" dirty="0"/>
              <a:t>Indentation refers to the </a:t>
            </a:r>
            <a:r>
              <a:rPr lang="en-US" altLang="zh-TW" sz="2000" u="sng" dirty="0">
                <a:solidFill>
                  <a:srgbClr val="FF0000"/>
                </a:solidFill>
              </a:rPr>
              <a:t>spaces at the beginning of a code line.</a:t>
            </a:r>
          </a:p>
          <a:p>
            <a:endParaRPr lang="en-US" altLang="zh-TW" sz="2000" u="sng" dirty="0">
              <a:solidFill>
                <a:srgbClr val="FF0000"/>
              </a:solidFill>
            </a:endParaRPr>
          </a:p>
          <a:p>
            <a:r>
              <a:rPr lang="en-US" altLang="zh-TW" sz="2000" dirty="0"/>
              <a:t>Where in other programming languages the indentation in code is for readability only, the indentation in Python is very important.</a:t>
            </a:r>
          </a:p>
          <a:p>
            <a:endParaRPr lang="en-US" altLang="zh-TW" sz="2000" dirty="0"/>
          </a:p>
          <a:p>
            <a:r>
              <a:rPr lang="en-US" altLang="zh-TW" sz="2000" dirty="0"/>
              <a:t>Python uses indentation to indicate a block of code.</a:t>
            </a:r>
          </a:p>
          <a:p>
            <a:endParaRPr lang="en-US" altLang="zh-TW" dirty="0"/>
          </a:p>
          <a:p>
            <a:endParaRPr lang="en-US" altLang="zh-TW" dirty="0"/>
          </a:p>
          <a:p>
            <a:r>
              <a:rPr lang="en-US" altLang="zh-TW" dirty="0"/>
              <a:t>Example:</a:t>
            </a:r>
          </a:p>
          <a:p>
            <a:endParaRPr lang="zh-TW" altLang="en-US" dirty="0"/>
          </a:p>
        </p:txBody>
      </p:sp>
      <p:pic>
        <p:nvPicPr>
          <p:cNvPr id="4" name="圖片 3">
            <a:extLst>
              <a:ext uri="{FF2B5EF4-FFF2-40B4-BE49-F238E27FC236}">
                <a16:creationId xmlns:a16="http://schemas.microsoft.com/office/drawing/2014/main" id="{DF466C63-B4AE-4491-A410-D0D57A1DBF4D}"/>
              </a:ext>
            </a:extLst>
          </p:cNvPr>
          <p:cNvPicPr>
            <a:picLocks noChangeAspect="1"/>
          </p:cNvPicPr>
          <p:nvPr/>
        </p:nvPicPr>
        <p:blipFill>
          <a:blip r:embed="rId2"/>
          <a:stretch>
            <a:fillRect/>
          </a:stretch>
        </p:blipFill>
        <p:spPr>
          <a:xfrm>
            <a:off x="1500425" y="4686838"/>
            <a:ext cx="3524742" cy="1352739"/>
          </a:xfrm>
          <a:prstGeom prst="rect">
            <a:avLst/>
          </a:prstGeom>
        </p:spPr>
      </p:pic>
      <p:pic>
        <p:nvPicPr>
          <p:cNvPr id="5" name="圖片 4">
            <a:extLst>
              <a:ext uri="{FF2B5EF4-FFF2-40B4-BE49-F238E27FC236}">
                <a16:creationId xmlns:a16="http://schemas.microsoft.com/office/drawing/2014/main" id="{1F99456D-CFB3-44A4-AB48-79847B99525C}"/>
              </a:ext>
            </a:extLst>
          </p:cNvPr>
          <p:cNvPicPr>
            <a:picLocks noChangeAspect="1"/>
          </p:cNvPicPr>
          <p:nvPr/>
        </p:nvPicPr>
        <p:blipFill>
          <a:blip r:embed="rId3"/>
          <a:stretch>
            <a:fillRect/>
          </a:stretch>
        </p:blipFill>
        <p:spPr>
          <a:xfrm>
            <a:off x="5156930" y="4857373"/>
            <a:ext cx="3077004" cy="933580"/>
          </a:xfrm>
          <a:prstGeom prst="rect">
            <a:avLst/>
          </a:prstGeom>
        </p:spPr>
      </p:pic>
    </p:spTree>
    <p:extLst>
      <p:ext uri="{BB962C8B-B14F-4D97-AF65-F5344CB8AC3E}">
        <p14:creationId xmlns:p14="http://schemas.microsoft.com/office/powerpoint/2010/main" val="1288315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7F4AA5-EF29-441D-A682-5070D21E8DC6}"/>
              </a:ext>
            </a:extLst>
          </p:cNvPr>
          <p:cNvSpPr/>
          <p:nvPr/>
        </p:nvSpPr>
        <p:spPr>
          <a:xfrm>
            <a:off x="1289876" y="684014"/>
            <a:ext cx="5379999" cy="646331"/>
          </a:xfrm>
          <a:prstGeom prst="rect">
            <a:avLst/>
          </a:prstGeom>
        </p:spPr>
        <p:txBody>
          <a:bodyPr wrap="none">
            <a:spAutoFit/>
          </a:bodyPr>
          <a:lstStyle/>
          <a:p>
            <a:r>
              <a:rPr lang="en-PH" sz="3600" dirty="0"/>
              <a:t>Python - Access List Items</a:t>
            </a:r>
          </a:p>
        </p:txBody>
      </p:sp>
      <p:sp>
        <p:nvSpPr>
          <p:cNvPr id="3" name="Rectangle 2">
            <a:extLst>
              <a:ext uri="{FF2B5EF4-FFF2-40B4-BE49-F238E27FC236}">
                <a16:creationId xmlns:a16="http://schemas.microsoft.com/office/drawing/2014/main" id="{48F8DD10-3A36-40FE-8528-EA1155E4450C}"/>
              </a:ext>
            </a:extLst>
          </p:cNvPr>
          <p:cNvSpPr/>
          <p:nvPr/>
        </p:nvSpPr>
        <p:spPr>
          <a:xfrm>
            <a:off x="1289876" y="1692105"/>
            <a:ext cx="10098560" cy="2800767"/>
          </a:xfrm>
          <a:prstGeom prst="rect">
            <a:avLst/>
          </a:prstGeom>
        </p:spPr>
        <p:txBody>
          <a:bodyPr wrap="square">
            <a:spAutoFit/>
          </a:bodyPr>
          <a:lstStyle/>
          <a:p>
            <a:pPr marL="285750" indent="-285750">
              <a:buFont typeface="Wingdings" panose="05000000000000000000" pitchFamily="2" charset="2"/>
              <a:buChar char="Ø"/>
            </a:pPr>
            <a:r>
              <a:rPr lang="en-US" sz="2800" dirty="0"/>
              <a:t>Access Items</a:t>
            </a:r>
          </a:p>
          <a:p>
            <a:pPr marL="285750" indent="-285750">
              <a:buFont typeface="Wingdings" panose="05000000000000000000" pitchFamily="2" charset="2"/>
              <a:buChar char="Ø"/>
            </a:pPr>
            <a:endParaRPr lang="en-US" sz="2800" dirty="0"/>
          </a:p>
          <a:p>
            <a:r>
              <a:rPr lang="en-US" sz="2400" dirty="0"/>
              <a:t>List items are indexed and you can access them by referring to the index number:</a:t>
            </a:r>
          </a:p>
          <a:p>
            <a:endParaRPr lang="en-US" sz="2400" dirty="0"/>
          </a:p>
          <a:p>
            <a:r>
              <a:rPr lang="en-US" sz="2400" dirty="0"/>
              <a:t>Example</a:t>
            </a:r>
          </a:p>
          <a:p>
            <a:r>
              <a:rPr lang="en-US" sz="2400" dirty="0"/>
              <a:t>Print the second item of the list:</a:t>
            </a:r>
            <a:endParaRPr lang="en-PH" dirty="0"/>
          </a:p>
        </p:txBody>
      </p:sp>
      <p:pic>
        <p:nvPicPr>
          <p:cNvPr id="4" name="Picture 3">
            <a:extLst>
              <a:ext uri="{FF2B5EF4-FFF2-40B4-BE49-F238E27FC236}">
                <a16:creationId xmlns:a16="http://schemas.microsoft.com/office/drawing/2014/main" id="{7E02747B-2AAD-4D22-8BC6-D78495ADD735}"/>
              </a:ext>
            </a:extLst>
          </p:cNvPr>
          <p:cNvPicPr>
            <a:picLocks noChangeAspect="1"/>
          </p:cNvPicPr>
          <p:nvPr/>
        </p:nvPicPr>
        <p:blipFill>
          <a:blip r:embed="rId2"/>
          <a:stretch>
            <a:fillRect/>
          </a:stretch>
        </p:blipFill>
        <p:spPr>
          <a:xfrm>
            <a:off x="2405149" y="4578005"/>
            <a:ext cx="7381701" cy="1024774"/>
          </a:xfrm>
          <a:prstGeom prst="rect">
            <a:avLst/>
          </a:prstGeom>
        </p:spPr>
      </p:pic>
      <p:pic>
        <p:nvPicPr>
          <p:cNvPr id="5" name="Picture 4">
            <a:extLst>
              <a:ext uri="{FF2B5EF4-FFF2-40B4-BE49-F238E27FC236}">
                <a16:creationId xmlns:a16="http://schemas.microsoft.com/office/drawing/2014/main" id="{2AB37AA6-5486-4EDC-A6E2-6F27FFC06E62}"/>
              </a:ext>
            </a:extLst>
          </p:cNvPr>
          <p:cNvPicPr>
            <a:picLocks noChangeAspect="1"/>
          </p:cNvPicPr>
          <p:nvPr/>
        </p:nvPicPr>
        <p:blipFill>
          <a:blip r:embed="rId3"/>
          <a:stretch>
            <a:fillRect/>
          </a:stretch>
        </p:blipFill>
        <p:spPr>
          <a:xfrm>
            <a:off x="3241962" y="5899699"/>
            <a:ext cx="5164143" cy="548573"/>
          </a:xfrm>
          <a:prstGeom prst="rect">
            <a:avLst/>
          </a:prstGeom>
        </p:spPr>
      </p:pic>
    </p:spTree>
    <p:extLst>
      <p:ext uri="{BB962C8B-B14F-4D97-AF65-F5344CB8AC3E}">
        <p14:creationId xmlns:p14="http://schemas.microsoft.com/office/powerpoint/2010/main" val="32254768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213940-D638-46DD-9D58-A8A3D05370BE}"/>
              </a:ext>
            </a:extLst>
          </p:cNvPr>
          <p:cNvSpPr/>
          <p:nvPr/>
        </p:nvSpPr>
        <p:spPr>
          <a:xfrm>
            <a:off x="781396" y="931026"/>
            <a:ext cx="10607040" cy="3293209"/>
          </a:xfrm>
          <a:prstGeom prst="rect">
            <a:avLst/>
          </a:prstGeom>
        </p:spPr>
        <p:txBody>
          <a:bodyPr wrap="square">
            <a:spAutoFit/>
          </a:bodyPr>
          <a:lstStyle/>
          <a:p>
            <a:pPr marL="285750" indent="-285750">
              <a:buFont typeface="Wingdings" panose="05000000000000000000" pitchFamily="2" charset="2"/>
              <a:buChar char="Ø"/>
            </a:pPr>
            <a:r>
              <a:rPr lang="en-US" sz="3200" dirty="0"/>
              <a:t>Negative Indexing</a:t>
            </a:r>
          </a:p>
          <a:p>
            <a:pPr marL="285750" indent="-285750">
              <a:buFont typeface="Wingdings" panose="05000000000000000000" pitchFamily="2" charset="2"/>
              <a:buChar char="Ø"/>
            </a:pPr>
            <a:endParaRPr lang="en-US" sz="3200" dirty="0"/>
          </a:p>
          <a:p>
            <a:r>
              <a:rPr lang="en-US" sz="2400" dirty="0"/>
              <a:t>Negative indexing </a:t>
            </a:r>
            <a:r>
              <a:rPr lang="en-US" sz="2400" dirty="0">
                <a:solidFill>
                  <a:srgbClr val="FF0000"/>
                </a:solidFill>
              </a:rPr>
              <a:t>means start from the end</a:t>
            </a:r>
          </a:p>
          <a:p>
            <a:endParaRPr lang="en-US" sz="2400" dirty="0"/>
          </a:p>
          <a:p>
            <a:r>
              <a:rPr lang="en-US" sz="2400" dirty="0"/>
              <a:t>-1 refers to the last item, -2 refers to the second last item etc.</a:t>
            </a:r>
          </a:p>
          <a:p>
            <a:endParaRPr lang="en-US" sz="2400" dirty="0"/>
          </a:p>
          <a:p>
            <a:r>
              <a:rPr lang="en-US" sz="2400" dirty="0"/>
              <a:t>Example</a:t>
            </a:r>
          </a:p>
          <a:p>
            <a:r>
              <a:rPr lang="en-US" sz="2400" dirty="0"/>
              <a:t>Print the last item of the list:</a:t>
            </a:r>
            <a:endParaRPr lang="en-PH" sz="2400" dirty="0"/>
          </a:p>
        </p:txBody>
      </p:sp>
      <p:pic>
        <p:nvPicPr>
          <p:cNvPr id="3" name="Picture 2">
            <a:extLst>
              <a:ext uri="{FF2B5EF4-FFF2-40B4-BE49-F238E27FC236}">
                <a16:creationId xmlns:a16="http://schemas.microsoft.com/office/drawing/2014/main" id="{937132CD-E1B4-4013-9F56-0FE103C7EFAC}"/>
              </a:ext>
            </a:extLst>
          </p:cNvPr>
          <p:cNvPicPr>
            <a:picLocks noChangeAspect="1"/>
          </p:cNvPicPr>
          <p:nvPr/>
        </p:nvPicPr>
        <p:blipFill>
          <a:blip r:embed="rId2"/>
          <a:stretch>
            <a:fillRect/>
          </a:stretch>
        </p:blipFill>
        <p:spPr>
          <a:xfrm>
            <a:off x="1191490" y="4688378"/>
            <a:ext cx="9809019" cy="1408888"/>
          </a:xfrm>
          <a:prstGeom prst="rect">
            <a:avLst/>
          </a:prstGeom>
        </p:spPr>
      </p:pic>
      <p:cxnSp>
        <p:nvCxnSpPr>
          <p:cNvPr id="5" name="Straight Arrow Connector 4">
            <a:extLst>
              <a:ext uri="{FF2B5EF4-FFF2-40B4-BE49-F238E27FC236}">
                <a16:creationId xmlns:a16="http://schemas.microsoft.com/office/drawing/2014/main" id="{161BCE0B-1C3A-422D-ACCD-E2044FF56B41}"/>
              </a:ext>
            </a:extLst>
          </p:cNvPr>
          <p:cNvCxnSpPr/>
          <p:nvPr/>
        </p:nvCxnSpPr>
        <p:spPr>
          <a:xfrm>
            <a:off x="6084916" y="2398643"/>
            <a:ext cx="3456649" cy="22897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282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333678-911D-4417-B2A6-E235F404B4CA}"/>
              </a:ext>
            </a:extLst>
          </p:cNvPr>
          <p:cNvSpPr/>
          <p:nvPr/>
        </p:nvSpPr>
        <p:spPr>
          <a:xfrm>
            <a:off x="994756" y="910179"/>
            <a:ext cx="10202488" cy="2431435"/>
          </a:xfrm>
          <a:prstGeom prst="rect">
            <a:avLst/>
          </a:prstGeom>
        </p:spPr>
        <p:txBody>
          <a:bodyPr wrap="square">
            <a:spAutoFit/>
          </a:bodyPr>
          <a:lstStyle/>
          <a:p>
            <a:pPr marL="457200" indent="-457200">
              <a:buFont typeface="Wingdings" panose="05000000000000000000" pitchFamily="2" charset="2"/>
              <a:buChar char="Ø"/>
            </a:pPr>
            <a:r>
              <a:rPr lang="en-US" sz="3200" dirty="0"/>
              <a:t>Range of Indexes</a:t>
            </a:r>
          </a:p>
          <a:p>
            <a:r>
              <a:rPr lang="en-US" sz="2000" dirty="0"/>
              <a:t>You can specify a range of indexes by </a:t>
            </a:r>
            <a:r>
              <a:rPr lang="en-US" sz="2000" dirty="0">
                <a:solidFill>
                  <a:srgbClr val="FF0000"/>
                </a:solidFill>
              </a:rPr>
              <a:t>specifying where to start and where to end the range.</a:t>
            </a:r>
          </a:p>
          <a:p>
            <a:endParaRPr lang="en-US" sz="2000" dirty="0"/>
          </a:p>
          <a:p>
            <a:r>
              <a:rPr lang="en-US" sz="2000" dirty="0"/>
              <a:t>When specifying a range, the return value will be a new list with the specified items.</a:t>
            </a:r>
          </a:p>
          <a:p>
            <a:endParaRPr lang="en-US" sz="2000" dirty="0"/>
          </a:p>
          <a:p>
            <a:r>
              <a:rPr lang="en-US" sz="2000" dirty="0"/>
              <a:t>Example</a:t>
            </a:r>
          </a:p>
          <a:p>
            <a:r>
              <a:rPr lang="en-US" sz="2000" dirty="0"/>
              <a:t>Return the third, fourth, and fifth item:</a:t>
            </a:r>
            <a:endParaRPr lang="en-PH" sz="2000" dirty="0"/>
          </a:p>
        </p:txBody>
      </p:sp>
      <p:pic>
        <p:nvPicPr>
          <p:cNvPr id="3" name="Picture 2">
            <a:extLst>
              <a:ext uri="{FF2B5EF4-FFF2-40B4-BE49-F238E27FC236}">
                <a16:creationId xmlns:a16="http://schemas.microsoft.com/office/drawing/2014/main" id="{C26D4368-E9F6-4A6F-BBA0-B983F4A147EA}"/>
              </a:ext>
            </a:extLst>
          </p:cNvPr>
          <p:cNvPicPr>
            <a:picLocks noChangeAspect="1"/>
          </p:cNvPicPr>
          <p:nvPr/>
        </p:nvPicPr>
        <p:blipFill>
          <a:blip r:embed="rId2"/>
          <a:stretch>
            <a:fillRect/>
          </a:stretch>
        </p:blipFill>
        <p:spPr>
          <a:xfrm>
            <a:off x="994756" y="3516387"/>
            <a:ext cx="9961419" cy="1072238"/>
          </a:xfrm>
          <a:prstGeom prst="rect">
            <a:avLst/>
          </a:prstGeom>
        </p:spPr>
      </p:pic>
      <p:sp>
        <p:nvSpPr>
          <p:cNvPr id="4" name="Rectangle 3">
            <a:extLst>
              <a:ext uri="{FF2B5EF4-FFF2-40B4-BE49-F238E27FC236}">
                <a16:creationId xmlns:a16="http://schemas.microsoft.com/office/drawing/2014/main" id="{1E08F7B3-0EC0-4A5D-87D3-277851408B12}"/>
              </a:ext>
            </a:extLst>
          </p:cNvPr>
          <p:cNvSpPr/>
          <p:nvPr/>
        </p:nvSpPr>
        <p:spPr>
          <a:xfrm>
            <a:off x="994756" y="5167391"/>
            <a:ext cx="6096000" cy="707886"/>
          </a:xfrm>
          <a:prstGeom prst="rect">
            <a:avLst/>
          </a:prstGeom>
          <a:ln>
            <a:solidFill>
              <a:schemeClr val="tx1">
                <a:lumMod val="95000"/>
              </a:schemeClr>
            </a:solidFill>
          </a:ln>
        </p:spPr>
        <p:txBody>
          <a:bodyPr>
            <a:spAutoFit/>
          </a:bodyPr>
          <a:lstStyle/>
          <a:p>
            <a:r>
              <a:rPr lang="en-US" sz="2000" dirty="0">
                <a:solidFill>
                  <a:srgbClr val="FF0000"/>
                </a:solidFill>
              </a:rPr>
              <a:t>Note: </a:t>
            </a:r>
            <a:r>
              <a:rPr lang="en-US" sz="2000" dirty="0"/>
              <a:t>The search will start at index 2 (included) and end at index 5 (not included).</a:t>
            </a:r>
            <a:endParaRPr lang="en-PH" sz="2000" dirty="0"/>
          </a:p>
        </p:txBody>
      </p:sp>
      <p:sp>
        <p:nvSpPr>
          <p:cNvPr id="5" name="Rectangle 4">
            <a:extLst>
              <a:ext uri="{FF2B5EF4-FFF2-40B4-BE49-F238E27FC236}">
                <a16:creationId xmlns:a16="http://schemas.microsoft.com/office/drawing/2014/main" id="{C2E8D59C-F387-48E0-A953-C7C149DFD1F8}"/>
              </a:ext>
            </a:extLst>
          </p:cNvPr>
          <p:cNvSpPr/>
          <p:nvPr/>
        </p:nvSpPr>
        <p:spPr>
          <a:xfrm>
            <a:off x="994756" y="6053933"/>
            <a:ext cx="4650825" cy="400110"/>
          </a:xfrm>
          <a:prstGeom prst="rect">
            <a:avLst/>
          </a:prstGeom>
          <a:ln>
            <a:solidFill>
              <a:schemeClr val="tx1"/>
            </a:solidFill>
          </a:ln>
        </p:spPr>
        <p:txBody>
          <a:bodyPr wrap="none">
            <a:spAutoFit/>
          </a:bodyPr>
          <a:lstStyle/>
          <a:p>
            <a:r>
              <a:rPr lang="en-US" sz="2000" dirty="0"/>
              <a:t>Remember that the first item has index 0.</a:t>
            </a:r>
            <a:endParaRPr lang="en-PH" sz="2000" dirty="0"/>
          </a:p>
        </p:txBody>
      </p:sp>
    </p:spTree>
    <p:extLst>
      <p:ext uri="{BB962C8B-B14F-4D97-AF65-F5344CB8AC3E}">
        <p14:creationId xmlns:p14="http://schemas.microsoft.com/office/powerpoint/2010/main" val="7771200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0C581-DA0B-4C39-990C-F4750F71B829}"/>
              </a:ext>
            </a:extLst>
          </p:cNvPr>
          <p:cNvSpPr/>
          <p:nvPr/>
        </p:nvSpPr>
        <p:spPr>
          <a:xfrm>
            <a:off x="737061" y="872666"/>
            <a:ext cx="10634749" cy="1323439"/>
          </a:xfrm>
          <a:prstGeom prst="rect">
            <a:avLst/>
          </a:prstGeom>
        </p:spPr>
        <p:txBody>
          <a:bodyPr wrap="square">
            <a:spAutoFit/>
          </a:bodyPr>
          <a:lstStyle/>
          <a:p>
            <a:r>
              <a:rPr lang="en-US" sz="2000" dirty="0"/>
              <a:t>By leaving out the start value, the range will start at the first item:</a:t>
            </a:r>
          </a:p>
          <a:p>
            <a:endParaRPr lang="en-US" sz="2000" dirty="0"/>
          </a:p>
          <a:p>
            <a:r>
              <a:rPr lang="en-US" sz="2000" dirty="0"/>
              <a:t>Example</a:t>
            </a:r>
          </a:p>
          <a:p>
            <a:r>
              <a:rPr lang="en-US" sz="2000" dirty="0"/>
              <a:t>This example returns the items from the beginning to, but NOT including, “rose":</a:t>
            </a:r>
            <a:endParaRPr lang="en-PH" sz="2000" dirty="0"/>
          </a:p>
        </p:txBody>
      </p:sp>
      <p:pic>
        <p:nvPicPr>
          <p:cNvPr id="3" name="Picture 2">
            <a:extLst>
              <a:ext uri="{FF2B5EF4-FFF2-40B4-BE49-F238E27FC236}">
                <a16:creationId xmlns:a16="http://schemas.microsoft.com/office/drawing/2014/main" id="{5AA5F7D0-5C12-4BFE-9397-F969E769170C}"/>
              </a:ext>
            </a:extLst>
          </p:cNvPr>
          <p:cNvPicPr>
            <a:picLocks noChangeAspect="1"/>
          </p:cNvPicPr>
          <p:nvPr/>
        </p:nvPicPr>
        <p:blipFill>
          <a:blip r:embed="rId2"/>
          <a:stretch>
            <a:fillRect/>
          </a:stretch>
        </p:blipFill>
        <p:spPr>
          <a:xfrm>
            <a:off x="2382981" y="2475050"/>
            <a:ext cx="6220693" cy="781159"/>
          </a:xfrm>
          <a:prstGeom prst="rect">
            <a:avLst/>
          </a:prstGeom>
        </p:spPr>
      </p:pic>
      <p:sp>
        <p:nvSpPr>
          <p:cNvPr id="4" name="Rectangle 3">
            <a:extLst>
              <a:ext uri="{FF2B5EF4-FFF2-40B4-BE49-F238E27FC236}">
                <a16:creationId xmlns:a16="http://schemas.microsoft.com/office/drawing/2014/main" id="{9A4BC1FD-87F9-4308-8281-F3B45AFFA204}"/>
              </a:ext>
            </a:extLst>
          </p:cNvPr>
          <p:cNvSpPr/>
          <p:nvPr/>
        </p:nvSpPr>
        <p:spPr>
          <a:xfrm>
            <a:off x="737061" y="3722794"/>
            <a:ext cx="10634748" cy="1323439"/>
          </a:xfrm>
          <a:prstGeom prst="rect">
            <a:avLst/>
          </a:prstGeom>
        </p:spPr>
        <p:txBody>
          <a:bodyPr wrap="square">
            <a:spAutoFit/>
          </a:bodyPr>
          <a:lstStyle/>
          <a:p>
            <a:r>
              <a:rPr lang="en-US" sz="2000" dirty="0"/>
              <a:t>By leaving out the end value, the range will go on to the end of the list:</a:t>
            </a:r>
          </a:p>
          <a:p>
            <a:endParaRPr lang="en-US" sz="2000" dirty="0"/>
          </a:p>
          <a:p>
            <a:r>
              <a:rPr lang="en-US" sz="2000" dirty="0"/>
              <a:t>Example</a:t>
            </a:r>
          </a:p>
          <a:p>
            <a:r>
              <a:rPr lang="en-US" sz="2000" dirty="0"/>
              <a:t>This example returns the items from “daisy" to the end:</a:t>
            </a:r>
            <a:endParaRPr lang="en-PH" sz="2000" dirty="0"/>
          </a:p>
        </p:txBody>
      </p:sp>
      <p:pic>
        <p:nvPicPr>
          <p:cNvPr id="5" name="Picture 4">
            <a:extLst>
              <a:ext uri="{FF2B5EF4-FFF2-40B4-BE49-F238E27FC236}">
                <a16:creationId xmlns:a16="http://schemas.microsoft.com/office/drawing/2014/main" id="{FC0E38E7-7CA6-4EBC-8948-95DADC305BF1}"/>
              </a:ext>
            </a:extLst>
          </p:cNvPr>
          <p:cNvPicPr>
            <a:picLocks noChangeAspect="1"/>
          </p:cNvPicPr>
          <p:nvPr/>
        </p:nvPicPr>
        <p:blipFill>
          <a:blip r:embed="rId3"/>
          <a:stretch>
            <a:fillRect/>
          </a:stretch>
        </p:blipFill>
        <p:spPr>
          <a:xfrm>
            <a:off x="2382980" y="5268420"/>
            <a:ext cx="6220693" cy="800212"/>
          </a:xfrm>
          <a:prstGeom prst="rect">
            <a:avLst/>
          </a:prstGeom>
        </p:spPr>
      </p:pic>
    </p:spTree>
    <p:extLst>
      <p:ext uri="{BB962C8B-B14F-4D97-AF65-F5344CB8AC3E}">
        <p14:creationId xmlns:p14="http://schemas.microsoft.com/office/powerpoint/2010/main" val="316434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42391-A89F-4FE4-A0CD-9D65AFA9340D}"/>
              </a:ext>
            </a:extLst>
          </p:cNvPr>
          <p:cNvSpPr/>
          <p:nvPr/>
        </p:nvSpPr>
        <p:spPr>
          <a:xfrm>
            <a:off x="1051674" y="767142"/>
            <a:ext cx="5551392" cy="646331"/>
          </a:xfrm>
          <a:prstGeom prst="rect">
            <a:avLst/>
          </a:prstGeom>
        </p:spPr>
        <p:txBody>
          <a:bodyPr wrap="none">
            <a:spAutoFit/>
          </a:bodyPr>
          <a:lstStyle/>
          <a:p>
            <a:r>
              <a:rPr lang="en-PH" sz="3600" b="1" dirty="0"/>
              <a:t>Python - Change List Item</a:t>
            </a:r>
          </a:p>
        </p:txBody>
      </p:sp>
      <p:sp>
        <p:nvSpPr>
          <p:cNvPr id="3" name="Rectangle 2">
            <a:extLst>
              <a:ext uri="{FF2B5EF4-FFF2-40B4-BE49-F238E27FC236}">
                <a16:creationId xmlns:a16="http://schemas.microsoft.com/office/drawing/2014/main" id="{1DE0B10D-940B-4CCE-974E-2AE3EF9D4120}"/>
              </a:ext>
            </a:extLst>
          </p:cNvPr>
          <p:cNvSpPr/>
          <p:nvPr/>
        </p:nvSpPr>
        <p:spPr>
          <a:xfrm>
            <a:off x="1051674" y="1814939"/>
            <a:ext cx="10120631" cy="2246769"/>
          </a:xfrm>
          <a:prstGeom prst="rect">
            <a:avLst/>
          </a:prstGeom>
        </p:spPr>
        <p:txBody>
          <a:bodyPr wrap="square">
            <a:spAutoFit/>
          </a:bodyPr>
          <a:lstStyle/>
          <a:p>
            <a:pPr marL="285750" indent="-285750">
              <a:buFont typeface="Wingdings" panose="05000000000000000000" pitchFamily="2" charset="2"/>
              <a:buChar char="Ø"/>
            </a:pPr>
            <a:r>
              <a:rPr lang="en-US" sz="3200" dirty="0"/>
              <a:t>Change Item Value</a:t>
            </a:r>
          </a:p>
          <a:p>
            <a:pPr marL="285750" indent="-285750">
              <a:buFont typeface="Wingdings" panose="05000000000000000000" pitchFamily="2" charset="2"/>
              <a:buChar char="Ø"/>
            </a:pPr>
            <a:endParaRPr lang="en-US" sz="2800" dirty="0"/>
          </a:p>
          <a:p>
            <a:r>
              <a:rPr lang="en-US" sz="2000" dirty="0"/>
              <a:t>To change the value of a specific item, refer to the index number:</a:t>
            </a:r>
          </a:p>
          <a:p>
            <a:endParaRPr lang="en-US" sz="2000" dirty="0"/>
          </a:p>
          <a:p>
            <a:r>
              <a:rPr lang="en-US" sz="2000" dirty="0"/>
              <a:t>Example</a:t>
            </a:r>
          </a:p>
          <a:p>
            <a:r>
              <a:rPr lang="en-US" sz="2000" dirty="0"/>
              <a:t>Change the </a:t>
            </a:r>
            <a:r>
              <a:rPr lang="en-US" sz="2000" dirty="0">
                <a:solidFill>
                  <a:srgbClr val="FF0000"/>
                </a:solidFill>
              </a:rPr>
              <a:t>second</a:t>
            </a:r>
            <a:r>
              <a:rPr lang="en-US" sz="2000" dirty="0"/>
              <a:t> item:</a:t>
            </a:r>
            <a:endParaRPr lang="en-PH" sz="2000" dirty="0"/>
          </a:p>
        </p:txBody>
      </p:sp>
      <p:pic>
        <p:nvPicPr>
          <p:cNvPr id="4" name="Picture 3">
            <a:extLst>
              <a:ext uri="{FF2B5EF4-FFF2-40B4-BE49-F238E27FC236}">
                <a16:creationId xmlns:a16="http://schemas.microsoft.com/office/drawing/2014/main" id="{81D5A1DA-63B7-463B-97B8-E3ACC65039DA}"/>
              </a:ext>
            </a:extLst>
          </p:cNvPr>
          <p:cNvPicPr>
            <a:picLocks noChangeAspect="1"/>
          </p:cNvPicPr>
          <p:nvPr/>
        </p:nvPicPr>
        <p:blipFill>
          <a:blip r:embed="rId2"/>
          <a:stretch>
            <a:fillRect/>
          </a:stretch>
        </p:blipFill>
        <p:spPr>
          <a:xfrm>
            <a:off x="1051674" y="4401620"/>
            <a:ext cx="9738246" cy="1689238"/>
          </a:xfrm>
          <a:prstGeom prst="rect">
            <a:avLst/>
          </a:prstGeom>
        </p:spPr>
      </p:pic>
      <p:sp>
        <p:nvSpPr>
          <p:cNvPr id="5" name="Oval 4">
            <a:extLst>
              <a:ext uri="{FF2B5EF4-FFF2-40B4-BE49-F238E27FC236}">
                <a16:creationId xmlns:a16="http://schemas.microsoft.com/office/drawing/2014/main" id="{26A31171-C9EF-469B-93D3-363AC322CE3D}"/>
              </a:ext>
            </a:extLst>
          </p:cNvPr>
          <p:cNvSpPr/>
          <p:nvPr/>
        </p:nvSpPr>
        <p:spPr>
          <a:xfrm>
            <a:off x="6228522" y="4401620"/>
            <a:ext cx="1669774" cy="3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719514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D7EC23-A54E-4D1C-A475-82D1A23FBE0F}"/>
              </a:ext>
            </a:extLst>
          </p:cNvPr>
          <p:cNvSpPr/>
          <p:nvPr/>
        </p:nvSpPr>
        <p:spPr>
          <a:xfrm>
            <a:off x="870064" y="595667"/>
            <a:ext cx="10468495" cy="3662541"/>
          </a:xfrm>
          <a:prstGeom prst="rect">
            <a:avLst/>
          </a:prstGeom>
        </p:spPr>
        <p:txBody>
          <a:bodyPr wrap="square">
            <a:spAutoFit/>
          </a:bodyPr>
          <a:lstStyle/>
          <a:p>
            <a:pPr marL="457200" indent="-457200">
              <a:buFont typeface="Wingdings" panose="05000000000000000000" pitchFamily="2" charset="2"/>
              <a:buChar char="Ø"/>
            </a:pPr>
            <a:r>
              <a:rPr lang="en-US" sz="3200" dirty="0"/>
              <a:t>Change a Range of Item Values</a:t>
            </a:r>
          </a:p>
          <a:p>
            <a:pPr marL="457200" indent="-457200">
              <a:buFont typeface="Wingdings" panose="05000000000000000000" pitchFamily="2" charset="2"/>
              <a:buChar char="Ø"/>
            </a:pPr>
            <a:endParaRPr lang="en-US" sz="3200" dirty="0"/>
          </a:p>
          <a:p>
            <a:r>
              <a:rPr lang="en-US" sz="2400" dirty="0"/>
              <a:t>To change the value of items within a specific range, define a list with the new values, and refer to the range of index numbers where you want to insert the new values:</a:t>
            </a:r>
          </a:p>
          <a:p>
            <a:endParaRPr lang="en-US" sz="2400" dirty="0"/>
          </a:p>
          <a:p>
            <a:r>
              <a:rPr lang="en-US" sz="2400" dirty="0"/>
              <a:t>Example</a:t>
            </a:r>
          </a:p>
          <a:p>
            <a:r>
              <a:rPr lang="en-US" sz="2400" dirty="0"/>
              <a:t>Change the values “</a:t>
            </a:r>
            <a:r>
              <a:rPr lang="en-US" sz="2400" dirty="0">
                <a:solidFill>
                  <a:srgbClr val="FF0000"/>
                </a:solidFill>
              </a:rPr>
              <a:t>lily</a:t>
            </a:r>
            <a:r>
              <a:rPr lang="en-US" sz="2400" dirty="0"/>
              <a:t>" and “</a:t>
            </a:r>
            <a:r>
              <a:rPr lang="en-US" sz="2400" dirty="0">
                <a:solidFill>
                  <a:srgbClr val="FF0000"/>
                </a:solidFill>
              </a:rPr>
              <a:t>sunflower</a:t>
            </a:r>
            <a:r>
              <a:rPr lang="en-US" sz="2400" dirty="0"/>
              <a:t>" with the values “</a:t>
            </a:r>
            <a:r>
              <a:rPr lang="en-US" sz="2400" dirty="0">
                <a:solidFill>
                  <a:srgbClr val="FF0000"/>
                </a:solidFill>
              </a:rPr>
              <a:t>carnations</a:t>
            </a:r>
            <a:r>
              <a:rPr lang="en-US" sz="2400" dirty="0"/>
              <a:t>" and “</a:t>
            </a:r>
            <a:r>
              <a:rPr lang="en-US" sz="2400" dirty="0">
                <a:solidFill>
                  <a:srgbClr val="FF0000"/>
                </a:solidFill>
              </a:rPr>
              <a:t>marigold</a:t>
            </a:r>
            <a:r>
              <a:rPr lang="en-US" sz="2400" dirty="0"/>
              <a:t>":</a:t>
            </a:r>
            <a:endParaRPr lang="en-PH" sz="2400" dirty="0"/>
          </a:p>
        </p:txBody>
      </p:sp>
      <p:pic>
        <p:nvPicPr>
          <p:cNvPr id="3" name="Picture 2">
            <a:extLst>
              <a:ext uri="{FF2B5EF4-FFF2-40B4-BE49-F238E27FC236}">
                <a16:creationId xmlns:a16="http://schemas.microsoft.com/office/drawing/2014/main" id="{B28C5B25-3221-4F8A-8FC6-111F3C55101A}"/>
              </a:ext>
            </a:extLst>
          </p:cNvPr>
          <p:cNvPicPr>
            <a:picLocks noChangeAspect="1"/>
          </p:cNvPicPr>
          <p:nvPr/>
        </p:nvPicPr>
        <p:blipFill>
          <a:blip r:embed="rId2"/>
          <a:stretch>
            <a:fillRect/>
          </a:stretch>
        </p:blipFill>
        <p:spPr>
          <a:xfrm>
            <a:off x="1383179" y="4258208"/>
            <a:ext cx="9425641" cy="1808447"/>
          </a:xfrm>
          <a:prstGeom prst="rect">
            <a:avLst/>
          </a:prstGeom>
        </p:spPr>
      </p:pic>
      <p:cxnSp>
        <p:nvCxnSpPr>
          <p:cNvPr id="5" name="Straight Arrow Connector 4">
            <a:extLst>
              <a:ext uri="{FF2B5EF4-FFF2-40B4-BE49-F238E27FC236}">
                <a16:creationId xmlns:a16="http://schemas.microsoft.com/office/drawing/2014/main" id="{95F719BE-AB38-4B4C-8C75-318DB61600EF}"/>
              </a:ext>
            </a:extLst>
          </p:cNvPr>
          <p:cNvCxnSpPr/>
          <p:nvPr/>
        </p:nvCxnSpPr>
        <p:spPr>
          <a:xfrm>
            <a:off x="3737113" y="3790122"/>
            <a:ext cx="1073426" cy="596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970E69-2119-4EB2-8CF8-7E0827EDA6F2}"/>
              </a:ext>
            </a:extLst>
          </p:cNvPr>
          <p:cNvCxnSpPr>
            <a:cxnSpLocks/>
          </p:cNvCxnSpPr>
          <p:nvPr/>
        </p:nvCxnSpPr>
        <p:spPr>
          <a:xfrm>
            <a:off x="5323654" y="3790122"/>
            <a:ext cx="772345" cy="596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35C7FDB-DB3B-42BA-9A6A-AA061FC88B91}"/>
              </a:ext>
            </a:extLst>
          </p:cNvPr>
          <p:cNvCxnSpPr>
            <a:cxnSpLocks/>
          </p:cNvCxnSpPr>
          <p:nvPr/>
        </p:nvCxnSpPr>
        <p:spPr>
          <a:xfrm flipH="1">
            <a:off x="5194852" y="3790122"/>
            <a:ext cx="3810000" cy="936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B81793-E71B-492A-9BDF-123FD60AE883}"/>
              </a:ext>
            </a:extLst>
          </p:cNvPr>
          <p:cNvCxnSpPr>
            <a:cxnSpLocks/>
          </p:cNvCxnSpPr>
          <p:nvPr/>
        </p:nvCxnSpPr>
        <p:spPr>
          <a:xfrm>
            <a:off x="2599286" y="4024165"/>
            <a:ext cx="3364192" cy="702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6490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4FBA5E-9182-4D22-8C38-7F4D52EBDB32}"/>
              </a:ext>
            </a:extLst>
          </p:cNvPr>
          <p:cNvSpPr/>
          <p:nvPr/>
        </p:nvSpPr>
        <p:spPr>
          <a:xfrm>
            <a:off x="720437" y="651040"/>
            <a:ext cx="10534996" cy="1631216"/>
          </a:xfrm>
          <a:prstGeom prst="rect">
            <a:avLst/>
          </a:prstGeom>
        </p:spPr>
        <p:txBody>
          <a:bodyPr wrap="square">
            <a:spAutoFit/>
          </a:bodyPr>
          <a:lstStyle/>
          <a:p>
            <a:r>
              <a:rPr lang="en-US" sz="2000" dirty="0"/>
              <a:t>If you insert more items than you replace, the new items will be inserted where you specified, and the remaining items will move accordingly:</a:t>
            </a:r>
          </a:p>
          <a:p>
            <a:endParaRPr lang="en-US" sz="2000" dirty="0"/>
          </a:p>
          <a:p>
            <a:r>
              <a:rPr lang="en-US" sz="2000" dirty="0"/>
              <a:t>Example</a:t>
            </a:r>
          </a:p>
          <a:p>
            <a:r>
              <a:rPr lang="en-US" sz="2000" dirty="0"/>
              <a:t>Change the second value by replacing it with two new values:</a:t>
            </a:r>
            <a:endParaRPr lang="en-PH" dirty="0"/>
          </a:p>
        </p:txBody>
      </p:sp>
      <p:pic>
        <p:nvPicPr>
          <p:cNvPr id="3" name="Picture 2">
            <a:extLst>
              <a:ext uri="{FF2B5EF4-FFF2-40B4-BE49-F238E27FC236}">
                <a16:creationId xmlns:a16="http://schemas.microsoft.com/office/drawing/2014/main" id="{EBF7D7B1-9C21-40A1-87A0-9CA4384B6AA2}"/>
              </a:ext>
            </a:extLst>
          </p:cNvPr>
          <p:cNvPicPr>
            <a:picLocks noChangeAspect="1"/>
          </p:cNvPicPr>
          <p:nvPr/>
        </p:nvPicPr>
        <p:blipFill>
          <a:blip r:embed="rId2"/>
          <a:stretch>
            <a:fillRect/>
          </a:stretch>
        </p:blipFill>
        <p:spPr>
          <a:xfrm>
            <a:off x="1003070" y="2527070"/>
            <a:ext cx="3924848" cy="1413164"/>
          </a:xfrm>
          <a:prstGeom prst="rect">
            <a:avLst/>
          </a:prstGeom>
        </p:spPr>
      </p:pic>
      <p:pic>
        <p:nvPicPr>
          <p:cNvPr id="4" name="Picture 3">
            <a:extLst>
              <a:ext uri="{FF2B5EF4-FFF2-40B4-BE49-F238E27FC236}">
                <a16:creationId xmlns:a16="http://schemas.microsoft.com/office/drawing/2014/main" id="{75F4B42B-DF54-4AA1-901C-F40C0D49DF8D}"/>
              </a:ext>
            </a:extLst>
          </p:cNvPr>
          <p:cNvPicPr>
            <a:picLocks noChangeAspect="1"/>
          </p:cNvPicPr>
          <p:nvPr/>
        </p:nvPicPr>
        <p:blipFill>
          <a:blip r:embed="rId3"/>
          <a:stretch>
            <a:fillRect/>
          </a:stretch>
        </p:blipFill>
        <p:spPr>
          <a:xfrm>
            <a:off x="5342779" y="2995550"/>
            <a:ext cx="5912654" cy="466790"/>
          </a:xfrm>
          <a:prstGeom prst="rect">
            <a:avLst/>
          </a:prstGeom>
        </p:spPr>
      </p:pic>
      <p:sp>
        <p:nvSpPr>
          <p:cNvPr id="5" name="Rectangle 4">
            <a:extLst>
              <a:ext uri="{FF2B5EF4-FFF2-40B4-BE49-F238E27FC236}">
                <a16:creationId xmlns:a16="http://schemas.microsoft.com/office/drawing/2014/main" id="{D6F6FD85-D2EE-4B27-8A86-969799B5BC81}"/>
              </a:ext>
            </a:extLst>
          </p:cNvPr>
          <p:cNvSpPr/>
          <p:nvPr/>
        </p:nvSpPr>
        <p:spPr>
          <a:xfrm>
            <a:off x="720437" y="4175635"/>
            <a:ext cx="5198225" cy="2031325"/>
          </a:xfrm>
          <a:prstGeom prst="rect">
            <a:avLst/>
          </a:prstGeom>
        </p:spPr>
        <p:txBody>
          <a:bodyPr wrap="square">
            <a:spAutoFit/>
          </a:bodyPr>
          <a:lstStyle/>
          <a:p>
            <a:r>
              <a:rPr lang="en-US" dirty="0"/>
              <a:t>If you insert less items than you replace, the new items will be inserted where you specified, and the remaining items will move accordingly:</a:t>
            </a:r>
          </a:p>
          <a:p>
            <a:endParaRPr lang="en-US" dirty="0"/>
          </a:p>
          <a:p>
            <a:r>
              <a:rPr lang="en-US" dirty="0"/>
              <a:t>Example</a:t>
            </a:r>
          </a:p>
          <a:p>
            <a:r>
              <a:rPr lang="en-US" dirty="0"/>
              <a:t>Change the second and third value by replacing it with one value:</a:t>
            </a:r>
            <a:endParaRPr lang="en-PH" dirty="0"/>
          </a:p>
        </p:txBody>
      </p:sp>
      <p:pic>
        <p:nvPicPr>
          <p:cNvPr id="6" name="Picture 5">
            <a:extLst>
              <a:ext uri="{FF2B5EF4-FFF2-40B4-BE49-F238E27FC236}">
                <a16:creationId xmlns:a16="http://schemas.microsoft.com/office/drawing/2014/main" id="{6E9F8737-660A-4796-BB4E-F22B89260D1F}"/>
              </a:ext>
            </a:extLst>
          </p:cNvPr>
          <p:cNvPicPr>
            <a:picLocks noChangeAspect="1"/>
          </p:cNvPicPr>
          <p:nvPr/>
        </p:nvPicPr>
        <p:blipFill>
          <a:blip r:embed="rId4"/>
          <a:stretch>
            <a:fillRect/>
          </a:stretch>
        </p:blipFill>
        <p:spPr>
          <a:xfrm>
            <a:off x="6273340" y="4507497"/>
            <a:ext cx="4982093" cy="1367600"/>
          </a:xfrm>
          <a:prstGeom prst="rect">
            <a:avLst/>
          </a:prstGeom>
        </p:spPr>
      </p:pic>
    </p:spTree>
    <p:extLst>
      <p:ext uri="{BB962C8B-B14F-4D97-AF65-F5344CB8AC3E}">
        <p14:creationId xmlns:p14="http://schemas.microsoft.com/office/powerpoint/2010/main" val="2421592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98A77B-EE00-49F7-892E-AF8A57F35D4C}"/>
              </a:ext>
            </a:extLst>
          </p:cNvPr>
          <p:cNvSpPr/>
          <p:nvPr/>
        </p:nvSpPr>
        <p:spPr>
          <a:xfrm>
            <a:off x="737061" y="579042"/>
            <a:ext cx="10568247" cy="3231654"/>
          </a:xfrm>
          <a:prstGeom prst="rect">
            <a:avLst/>
          </a:prstGeom>
        </p:spPr>
        <p:txBody>
          <a:bodyPr wrap="square">
            <a:spAutoFit/>
          </a:bodyPr>
          <a:lstStyle/>
          <a:p>
            <a:pPr marL="285750" indent="-285750">
              <a:buFont typeface="Wingdings" panose="05000000000000000000" pitchFamily="2" charset="2"/>
              <a:buChar char="Ø"/>
            </a:pPr>
            <a:r>
              <a:rPr lang="en-US" sz="3200" dirty="0"/>
              <a:t>Insert Items</a:t>
            </a:r>
          </a:p>
          <a:p>
            <a:pPr marL="285750" indent="-285750">
              <a:buFont typeface="Wingdings" panose="05000000000000000000" pitchFamily="2" charset="2"/>
              <a:buChar char="Ø"/>
            </a:pPr>
            <a:endParaRPr lang="en-US" sz="3200" dirty="0"/>
          </a:p>
          <a:p>
            <a:r>
              <a:rPr lang="en-US" sz="2000" dirty="0"/>
              <a:t>To insert a new list item, without replacing any of the existing values, we can use the insert() method.</a:t>
            </a:r>
          </a:p>
          <a:p>
            <a:endParaRPr lang="en-US" sz="2000" dirty="0"/>
          </a:p>
          <a:p>
            <a:r>
              <a:rPr lang="en-US" sz="2000" dirty="0"/>
              <a:t>The insert() method inserts an item at the specified index:</a:t>
            </a:r>
          </a:p>
          <a:p>
            <a:endParaRPr lang="en-US" sz="2000" dirty="0"/>
          </a:p>
          <a:p>
            <a:r>
              <a:rPr lang="en-US" sz="2000" dirty="0"/>
              <a:t>Example</a:t>
            </a:r>
          </a:p>
          <a:p>
            <a:r>
              <a:rPr lang="en-US" sz="2000" dirty="0"/>
              <a:t>Insert "watermelon" as the third item:</a:t>
            </a:r>
            <a:endParaRPr lang="en-PH" dirty="0"/>
          </a:p>
        </p:txBody>
      </p:sp>
      <p:pic>
        <p:nvPicPr>
          <p:cNvPr id="3" name="Picture 2">
            <a:extLst>
              <a:ext uri="{FF2B5EF4-FFF2-40B4-BE49-F238E27FC236}">
                <a16:creationId xmlns:a16="http://schemas.microsoft.com/office/drawing/2014/main" id="{770868B6-71FE-492B-A924-87CD24C9B8C1}"/>
              </a:ext>
            </a:extLst>
          </p:cNvPr>
          <p:cNvPicPr>
            <a:picLocks noChangeAspect="1"/>
          </p:cNvPicPr>
          <p:nvPr/>
        </p:nvPicPr>
        <p:blipFill>
          <a:blip r:embed="rId2"/>
          <a:stretch>
            <a:fillRect/>
          </a:stretch>
        </p:blipFill>
        <p:spPr>
          <a:xfrm>
            <a:off x="2977222" y="5781649"/>
            <a:ext cx="4620610" cy="497308"/>
          </a:xfrm>
          <a:prstGeom prst="rect">
            <a:avLst/>
          </a:prstGeom>
        </p:spPr>
      </p:pic>
      <p:pic>
        <p:nvPicPr>
          <p:cNvPr id="4" name="Picture 3">
            <a:extLst>
              <a:ext uri="{FF2B5EF4-FFF2-40B4-BE49-F238E27FC236}">
                <a16:creationId xmlns:a16="http://schemas.microsoft.com/office/drawing/2014/main" id="{4CDA6AC5-D478-4C1E-9717-4B0779C21EF3}"/>
              </a:ext>
            </a:extLst>
          </p:cNvPr>
          <p:cNvPicPr>
            <a:picLocks noChangeAspect="1"/>
          </p:cNvPicPr>
          <p:nvPr/>
        </p:nvPicPr>
        <p:blipFill>
          <a:blip r:embed="rId3"/>
          <a:stretch>
            <a:fillRect/>
          </a:stretch>
        </p:blipFill>
        <p:spPr>
          <a:xfrm>
            <a:off x="1945178" y="4155911"/>
            <a:ext cx="7863840" cy="1280523"/>
          </a:xfrm>
          <a:prstGeom prst="rect">
            <a:avLst/>
          </a:prstGeom>
        </p:spPr>
      </p:pic>
    </p:spTree>
    <p:extLst>
      <p:ext uri="{BB962C8B-B14F-4D97-AF65-F5344CB8AC3E}">
        <p14:creationId xmlns:p14="http://schemas.microsoft.com/office/powerpoint/2010/main" val="1618177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C0887-AC31-4C7A-A3E9-5D876ACBB7FC}"/>
              </a:ext>
            </a:extLst>
          </p:cNvPr>
          <p:cNvSpPr/>
          <p:nvPr/>
        </p:nvSpPr>
        <p:spPr>
          <a:xfrm>
            <a:off x="808850" y="700640"/>
            <a:ext cx="5052986" cy="646331"/>
          </a:xfrm>
          <a:prstGeom prst="rect">
            <a:avLst/>
          </a:prstGeom>
        </p:spPr>
        <p:txBody>
          <a:bodyPr wrap="none">
            <a:spAutoFit/>
          </a:bodyPr>
          <a:lstStyle/>
          <a:p>
            <a:r>
              <a:rPr lang="en-PH" sz="3600" b="1" dirty="0">
                <a:solidFill>
                  <a:srgbClr val="DDDDDD"/>
                </a:solidFill>
              </a:rPr>
              <a:t>Python - Add List Items</a:t>
            </a:r>
            <a:endParaRPr lang="en-PH" sz="3600" b="1" i="0" dirty="0">
              <a:solidFill>
                <a:srgbClr val="DDDDDD"/>
              </a:solidFill>
              <a:effectLst/>
            </a:endParaRPr>
          </a:p>
        </p:txBody>
      </p:sp>
      <p:sp>
        <p:nvSpPr>
          <p:cNvPr id="3" name="Rectangle 2">
            <a:extLst>
              <a:ext uri="{FF2B5EF4-FFF2-40B4-BE49-F238E27FC236}">
                <a16:creationId xmlns:a16="http://schemas.microsoft.com/office/drawing/2014/main" id="{C626C944-DCEE-46D2-ABBD-A4A6155C4F17}"/>
              </a:ext>
            </a:extLst>
          </p:cNvPr>
          <p:cNvSpPr/>
          <p:nvPr/>
        </p:nvSpPr>
        <p:spPr>
          <a:xfrm>
            <a:off x="808850" y="1998022"/>
            <a:ext cx="10479834" cy="2431435"/>
          </a:xfrm>
          <a:prstGeom prst="rect">
            <a:avLst/>
          </a:prstGeom>
        </p:spPr>
        <p:txBody>
          <a:bodyPr wrap="square">
            <a:spAutoFit/>
          </a:bodyPr>
          <a:lstStyle/>
          <a:p>
            <a:pPr marL="285750" indent="-285750">
              <a:buFont typeface="Wingdings" panose="05000000000000000000" pitchFamily="2" charset="2"/>
              <a:buChar char="Ø"/>
            </a:pPr>
            <a:r>
              <a:rPr lang="en-US" sz="2800" dirty="0"/>
              <a:t>Append Items</a:t>
            </a:r>
          </a:p>
          <a:p>
            <a:pPr marL="285750" indent="-285750">
              <a:buFont typeface="Wingdings" panose="05000000000000000000" pitchFamily="2" charset="2"/>
              <a:buChar char="Ø"/>
            </a:pPr>
            <a:endParaRPr lang="en-US" sz="2800" dirty="0"/>
          </a:p>
          <a:p>
            <a:r>
              <a:rPr lang="en-US" sz="2400" dirty="0"/>
              <a:t>To add an item to the end of the list, use the </a:t>
            </a:r>
            <a:r>
              <a:rPr lang="en-US" sz="2400" dirty="0">
                <a:solidFill>
                  <a:srgbClr val="FF0000"/>
                </a:solidFill>
              </a:rPr>
              <a:t>append()</a:t>
            </a:r>
            <a:r>
              <a:rPr lang="en-US" sz="2400" dirty="0"/>
              <a:t> method:</a:t>
            </a:r>
          </a:p>
          <a:p>
            <a:endParaRPr lang="en-US" sz="2400" dirty="0"/>
          </a:p>
          <a:p>
            <a:r>
              <a:rPr lang="en-US" sz="2400" dirty="0"/>
              <a:t>Example</a:t>
            </a:r>
          </a:p>
          <a:p>
            <a:r>
              <a:rPr lang="en-US" sz="2400" dirty="0"/>
              <a:t>Using the </a:t>
            </a:r>
            <a:r>
              <a:rPr lang="en-US" sz="2400" dirty="0">
                <a:solidFill>
                  <a:srgbClr val="FF0000"/>
                </a:solidFill>
              </a:rPr>
              <a:t>append() </a:t>
            </a:r>
            <a:r>
              <a:rPr lang="en-US" sz="2400" dirty="0"/>
              <a:t>method to append an item:</a:t>
            </a:r>
            <a:endParaRPr lang="en-PH" sz="2000" dirty="0"/>
          </a:p>
        </p:txBody>
      </p:sp>
      <p:pic>
        <p:nvPicPr>
          <p:cNvPr id="4" name="Picture 3">
            <a:extLst>
              <a:ext uri="{FF2B5EF4-FFF2-40B4-BE49-F238E27FC236}">
                <a16:creationId xmlns:a16="http://schemas.microsoft.com/office/drawing/2014/main" id="{DBE37EDC-EF75-42E0-ADF4-DE4F6E64B570}"/>
              </a:ext>
            </a:extLst>
          </p:cNvPr>
          <p:cNvPicPr>
            <a:picLocks noChangeAspect="1"/>
          </p:cNvPicPr>
          <p:nvPr/>
        </p:nvPicPr>
        <p:blipFill>
          <a:blip r:embed="rId2"/>
          <a:stretch>
            <a:fillRect/>
          </a:stretch>
        </p:blipFill>
        <p:spPr>
          <a:xfrm>
            <a:off x="2311826" y="4807032"/>
            <a:ext cx="7473882" cy="1350328"/>
          </a:xfrm>
          <a:prstGeom prst="rect">
            <a:avLst/>
          </a:prstGeom>
        </p:spPr>
      </p:pic>
    </p:spTree>
    <p:extLst>
      <p:ext uri="{BB962C8B-B14F-4D97-AF65-F5344CB8AC3E}">
        <p14:creationId xmlns:p14="http://schemas.microsoft.com/office/powerpoint/2010/main" val="4072901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727C15-7DB3-4E34-93CA-11C97E020AEB}"/>
              </a:ext>
            </a:extLst>
          </p:cNvPr>
          <p:cNvSpPr/>
          <p:nvPr/>
        </p:nvSpPr>
        <p:spPr>
          <a:xfrm>
            <a:off x="936567" y="845049"/>
            <a:ext cx="10185862" cy="3293209"/>
          </a:xfrm>
          <a:prstGeom prst="rect">
            <a:avLst/>
          </a:prstGeom>
        </p:spPr>
        <p:txBody>
          <a:bodyPr wrap="square">
            <a:spAutoFit/>
          </a:bodyPr>
          <a:lstStyle/>
          <a:p>
            <a:pPr marL="457200" indent="-457200">
              <a:buFont typeface="Wingdings" panose="05000000000000000000" pitchFamily="2" charset="2"/>
              <a:buChar char="Ø"/>
            </a:pPr>
            <a:r>
              <a:rPr lang="en-US" sz="3200" dirty="0"/>
              <a:t>Insert Items</a:t>
            </a:r>
          </a:p>
          <a:p>
            <a:pPr marL="457200" indent="-457200">
              <a:buFont typeface="Wingdings" panose="05000000000000000000" pitchFamily="2" charset="2"/>
              <a:buChar char="Ø"/>
            </a:pPr>
            <a:endParaRPr lang="en-US" sz="3200" dirty="0"/>
          </a:p>
          <a:p>
            <a:r>
              <a:rPr lang="en-US" sz="2400" dirty="0"/>
              <a:t>To insert a list item at a specified index, use the insert() method.</a:t>
            </a:r>
          </a:p>
          <a:p>
            <a:endParaRPr lang="en-US" sz="2400" dirty="0"/>
          </a:p>
          <a:p>
            <a:r>
              <a:rPr lang="en-US" sz="2400" dirty="0"/>
              <a:t>The insert() method inserts an item at the specified index:</a:t>
            </a:r>
          </a:p>
          <a:p>
            <a:endParaRPr lang="en-US" sz="2400" dirty="0"/>
          </a:p>
          <a:p>
            <a:r>
              <a:rPr lang="en-US" sz="2400" dirty="0"/>
              <a:t>Example</a:t>
            </a:r>
          </a:p>
          <a:p>
            <a:r>
              <a:rPr lang="en-US" sz="2400" dirty="0"/>
              <a:t>Insert an item as the second position:</a:t>
            </a:r>
            <a:endParaRPr lang="en-PH" sz="2000" dirty="0"/>
          </a:p>
        </p:txBody>
      </p:sp>
      <p:pic>
        <p:nvPicPr>
          <p:cNvPr id="3" name="Picture 2">
            <a:extLst>
              <a:ext uri="{FF2B5EF4-FFF2-40B4-BE49-F238E27FC236}">
                <a16:creationId xmlns:a16="http://schemas.microsoft.com/office/drawing/2014/main" id="{D496327B-D486-4F07-8BE4-E0D0445560FC}"/>
              </a:ext>
            </a:extLst>
          </p:cNvPr>
          <p:cNvPicPr>
            <a:picLocks noChangeAspect="1"/>
          </p:cNvPicPr>
          <p:nvPr/>
        </p:nvPicPr>
        <p:blipFill>
          <a:blip r:embed="rId2"/>
          <a:stretch>
            <a:fillRect/>
          </a:stretch>
        </p:blipFill>
        <p:spPr>
          <a:xfrm>
            <a:off x="2047661" y="4282628"/>
            <a:ext cx="7963674" cy="1253649"/>
          </a:xfrm>
          <a:prstGeom prst="rect">
            <a:avLst/>
          </a:prstGeom>
        </p:spPr>
      </p:pic>
      <p:pic>
        <p:nvPicPr>
          <p:cNvPr id="4" name="Picture 3">
            <a:extLst>
              <a:ext uri="{FF2B5EF4-FFF2-40B4-BE49-F238E27FC236}">
                <a16:creationId xmlns:a16="http://schemas.microsoft.com/office/drawing/2014/main" id="{CBC9405E-3881-41B7-8C05-9BF2FB6FA6A1}"/>
              </a:ext>
            </a:extLst>
          </p:cNvPr>
          <p:cNvPicPr>
            <a:picLocks noChangeAspect="1"/>
          </p:cNvPicPr>
          <p:nvPr/>
        </p:nvPicPr>
        <p:blipFill>
          <a:blip r:embed="rId3"/>
          <a:stretch>
            <a:fillRect/>
          </a:stretch>
        </p:blipFill>
        <p:spPr>
          <a:xfrm>
            <a:off x="2629793" y="5828325"/>
            <a:ext cx="6932414" cy="369252"/>
          </a:xfrm>
          <a:prstGeom prst="rect">
            <a:avLst/>
          </a:prstGeom>
        </p:spPr>
      </p:pic>
    </p:spTree>
    <p:extLst>
      <p:ext uri="{BB962C8B-B14F-4D97-AF65-F5344CB8AC3E}">
        <p14:creationId xmlns:p14="http://schemas.microsoft.com/office/powerpoint/2010/main" val="340606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3D6979A-6101-40DF-A5F9-2598FD8FD5C4}"/>
              </a:ext>
            </a:extLst>
          </p:cNvPr>
          <p:cNvSpPr/>
          <p:nvPr/>
        </p:nvSpPr>
        <p:spPr>
          <a:xfrm>
            <a:off x="3604590" y="3750365"/>
            <a:ext cx="297649" cy="318052"/>
          </a:xfrm>
          <a:prstGeom prst="ellipse">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文字方塊 2">
            <a:extLst>
              <a:ext uri="{FF2B5EF4-FFF2-40B4-BE49-F238E27FC236}">
                <a16:creationId xmlns:a16="http://schemas.microsoft.com/office/drawing/2014/main" id="{4DEDC002-7612-4E75-919D-A33877870AA9}"/>
              </a:ext>
            </a:extLst>
          </p:cNvPr>
          <p:cNvSpPr txBox="1"/>
          <p:nvPr/>
        </p:nvSpPr>
        <p:spPr>
          <a:xfrm>
            <a:off x="1219200" y="876300"/>
            <a:ext cx="9690100" cy="3323987"/>
          </a:xfrm>
          <a:prstGeom prst="rect">
            <a:avLst/>
          </a:prstGeom>
          <a:noFill/>
        </p:spPr>
        <p:txBody>
          <a:bodyPr wrap="square" rtlCol="0">
            <a:spAutoFit/>
          </a:bodyPr>
          <a:lstStyle/>
          <a:p>
            <a:pPr marL="571500" indent="-571500">
              <a:buFont typeface="Wingdings" panose="05000000000000000000" pitchFamily="2" charset="2"/>
              <a:buChar char="v"/>
            </a:pPr>
            <a:r>
              <a:rPr lang="en-US" altLang="zh-TW" sz="3600" b="1" dirty="0"/>
              <a:t>Python Comments</a:t>
            </a:r>
          </a:p>
          <a:p>
            <a:endParaRPr lang="en-US" altLang="zh-TW" sz="2800" dirty="0"/>
          </a:p>
          <a:p>
            <a:pPr marL="285750" indent="-285750">
              <a:buFont typeface="Arial" panose="020B0604020202020204" pitchFamily="34" charset="0"/>
              <a:buChar char="•"/>
            </a:pPr>
            <a:r>
              <a:rPr lang="en-US" altLang="zh-TW" dirty="0"/>
              <a:t>Comments can be used to </a:t>
            </a:r>
            <a:r>
              <a:rPr lang="en-US" altLang="zh-TW" dirty="0">
                <a:solidFill>
                  <a:srgbClr val="FF0000"/>
                </a:solidFill>
              </a:rPr>
              <a:t>explain Python code</a:t>
            </a:r>
            <a:r>
              <a:rPr lang="en-US" altLang="zh-TW" dirty="0"/>
              <a:t>.</a:t>
            </a:r>
          </a:p>
          <a:p>
            <a:pPr marL="285750" indent="-285750">
              <a:buFont typeface="Arial" panose="020B0604020202020204" pitchFamily="34" charset="0"/>
              <a:buChar char="•"/>
            </a:pPr>
            <a:r>
              <a:rPr lang="en-US" altLang="zh-TW" dirty="0"/>
              <a:t>Comments can be used to </a:t>
            </a:r>
            <a:r>
              <a:rPr lang="en-US" altLang="zh-TW" dirty="0">
                <a:solidFill>
                  <a:srgbClr val="FF0000"/>
                </a:solidFill>
              </a:rPr>
              <a:t>make the code more readable</a:t>
            </a:r>
            <a:r>
              <a:rPr lang="en-US" altLang="zh-TW" dirty="0"/>
              <a:t>.</a:t>
            </a:r>
          </a:p>
          <a:p>
            <a:pPr marL="285750" indent="-285750">
              <a:buFont typeface="Arial" panose="020B0604020202020204" pitchFamily="34" charset="0"/>
              <a:buChar char="•"/>
            </a:pPr>
            <a:r>
              <a:rPr lang="en-US" altLang="zh-TW" dirty="0"/>
              <a:t>Comments can be used to </a:t>
            </a:r>
            <a:r>
              <a:rPr lang="en-US" altLang="zh-TW" dirty="0">
                <a:solidFill>
                  <a:srgbClr val="FF0000"/>
                </a:solidFill>
              </a:rPr>
              <a:t>prevent execution when testing code</a:t>
            </a:r>
            <a:r>
              <a:rPr lang="en-US" altLang="zh-TW" dirty="0"/>
              <a:t>.</a:t>
            </a:r>
          </a:p>
          <a:p>
            <a:endParaRPr lang="en-US" altLang="zh-TW" dirty="0"/>
          </a:p>
          <a:p>
            <a:r>
              <a:rPr lang="en-US" altLang="zh-TW" sz="2800" b="1" dirty="0"/>
              <a:t>Creating a Comment</a:t>
            </a:r>
          </a:p>
          <a:p>
            <a:endParaRPr lang="en-US" altLang="zh-TW" sz="2400" dirty="0"/>
          </a:p>
          <a:p>
            <a:r>
              <a:rPr lang="en-US" altLang="zh-TW" dirty="0"/>
              <a:t>Comments starts with a </a:t>
            </a:r>
            <a:r>
              <a:rPr lang="en-US" altLang="zh-TW" dirty="0">
                <a:solidFill>
                  <a:srgbClr val="FF0000"/>
                </a:solidFill>
              </a:rPr>
              <a:t>#</a:t>
            </a:r>
            <a:r>
              <a:rPr lang="en-US" altLang="zh-TW" dirty="0"/>
              <a:t>, and Python will ignore them:</a:t>
            </a:r>
            <a:endParaRPr lang="zh-TW" altLang="en-US" dirty="0"/>
          </a:p>
        </p:txBody>
      </p:sp>
      <p:pic>
        <p:nvPicPr>
          <p:cNvPr id="7" name="圖片 6">
            <a:extLst>
              <a:ext uri="{FF2B5EF4-FFF2-40B4-BE49-F238E27FC236}">
                <a16:creationId xmlns:a16="http://schemas.microsoft.com/office/drawing/2014/main" id="{C0B88A37-A818-40D0-AB4A-A1DA89B95AD4}"/>
              </a:ext>
            </a:extLst>
          </p:cNvPr>
          <p:cNvPicPr>
            <a:picLocks noChangeAspect="1"/>
          </p:cNvPicPr>
          <p:nvPr/>
        </p:nvPicPr>
        <p:blipFill>
          <a:blip r:embed="rId2"/>
          <a:stretch>
            <a:fillRect/>
          </a:stretch>
        </p:blipFill>
        <p:spPr>
          <a:xfrm>
            <a:off x="2214164" y="4200286"/>
            <a:ext cx="7145736" cy="1855957"/>
          </a:xfrm>
          <a:prstGeom prst="rect">
            <a:avLst/>
          </a:prstGeom>
        </p:spPr>
      </p:pic>
      <p:cxnSp>
        <p:nvCxnSpPr>
          <p:cNvPr id="4" name="Straight Arrow Connector 3">
            <a:extLst>
              <a:ext uri="{FF2B5EF4-FFF2-40B4-BE49-F238E27FC236}">
                <a16:creationId xmlns:a16="http://schemas.microsoft.com/office/drawing/2014/main" id="{04B1C087-E33E-4317-A998-82D9610CCD23}"/>
              </a:ext>
            </a:extLst>
          </p:cNvPr>
          <p:cNvCxnSpPr/>
          <p:nvPr/>
        </p:nvCxnSpPr>
        <p:spPr>
          <a:xfrm flipH="1">
            <a:off x="2597426" y="4068417"/>
            <a:ext cx="1113183" cy="11264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1271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1AF0E8-9E96-4AD7-8881-93C05953EDAD}"/>
              </a:ext>
            </a:extLst>
          </p:cNvPr>
          <p:cNvSpPr/>
          <p:nvPr/>
        </p:nvSpPr>
        <p:spPr>
          <a:xfrm>
            <a:off x="953191" y="756287"/>
            <a:ext cx="10102735" cy="2923877"/>
          </a:xfrm>
          <a:prstGeom prst="rect">
            <a:avLst/>
          </a:prstGeom>
        </p:spPr>
        <p:txBody>
          <a:bodyPr wrap="square">
            <a:spAutoFit/>
          </a:bodyPr>
          <a:lstStyle/>
          <a:p>
            <a:pPr marL="285750" indent="-285750">
              <a:buFont typeface="Wingdings" panose="05000000000000000000" pitchFamily="2" charset="2"/>
              <a:buChar char="Ø"/>
            </a:pPr>
            <a:r>
              <a:rPr lang="en-US" sz="3200" dirty="0"/>
              <a:t>Extend List</a:t>
            </a:r>
          </a:p>
          <a:p>
            <a:pPr marL="285750" indent="-285750">
              <a:buFont typeface="Wingdings" panose="05000000000000000000" pitchFamily="2" charset="2"/>
              <a:buChar char="Ø"/>
            </a:pPr>
            <a:endParaRPr lang="en-US" sz="3200" dirty="0"/>
          </a:p>
          <a:p>
            <a:r>
              <a:rPr lang="en-US" sz="2400" dirty="0"/>
              <a:t>To append elements from another list to the current list, use the </a:t>
            </a:r>
            <a:r>
              <a:rPr lang="en-US" sz="2400" dirty="0">
                <a:solidFill>
                  <a:srgbClr val="FF0000"/>
                </a:solidFill>
              </a:rPr>
              <a:t>extend() </a:t>
            </a:r>
            <a:r>
              <a:rPr lang="en-US" sz="2400" dirty="0"/>
              <a:t>method.</a:t>
            </a:r>
          </a:p>
          <a:p>
            <a:endParaRPr lang="en-US" sz="2400" dirty="0"/>
          </a:p>
          <a:p>
            <a:r>
              <a:rPr lang="en-US" sz="2400" dirty="0"/>
              <a:t>Example</a:t>
            </a:r>
          </a:p>
          <a:p>
            <a:r>
              <a:rPr lang="en-US" sz="2400" dirty="0"/>
              <a:t>Add the elements of </a:t>
            </a:r>
            <a:r>
              <a:rPr lang="en-US" sz="2400" dirty="0">
                <a:solidFill>
                  <a:srgbClr val="FF0000"/>
                </a:solidFill>
              </a:rPr>
              <a:t>tropical</a:t>
            </a:r>
            <a:r>
              <a:rPr lang="en-US" sz="2400" dirty="0"/>
              <a:t> to </a:t>
            </a:r>
            <a:r>
              <a:rPr lang="en-US" sz="2400" dirty="0" err="1">
                <a:solidFill>
                  <a:srgbClr val="FF0000"/>
                </a:solidFill>
              </a:rPr>
              <a:t>thislist</a:t>
            </a:r>
            <a:r>
              <a:rPr lang="en-US" sz="2400" dirty="0"/>
              <a:t>:</a:t>
            </a:r>
            <a:endParaRPr lang="en-PH" dirty="0"/>
          </a:p>
        </p:txBody>
      </p:sp>
      <p:pic>
        <p:nvPicPr>
          <p:cNvPr id="3" name="Picture 2">
            <a:extLst>
              <a:ext uri="{FF2B5EF4-FFF2-40B4-BE49-F238E27FC236}">
                <a16:creationId xmlns:a16="http://schemas.microsoft.com/office/drawing/2014/main" id="{C43496E8-8E58-4FDB-BA31-1B5648409474}"/>
              </a:ext>
            </a:extLst>
          </p:cNvPr>
          <p:cNvPicPr>
            <a:picLocks noChangeAspect="1"/>
          </p:cNvPicPr>
          <p:nvPr/>
        </p:nvPicPr>
        <p:blipFill>
          <a:blip r:embed="rId2"/>
          <a:stretch>
            <a:fillRect/>
          </a:stretch>
        </p:blipFill>
        <p:spPr>
          <a:xfrm>
            <a:off x="1060393" y="3890534"/>
            <a:ext cx="9480145" cy="1662368"/>
          </a:xfrm>
          <a:prstGeom prst="rect">
            <a:avLst/>
          </a:prstGeom>
        </p:spPr>
      </p:pic>
      <p:sp>
        <p:nvSpPr>
          <p:cNvPr id="4" name="Rectangle 3">
            <a:extLst>
              <a:ext uri="{FF2B5EF4-FFF2-40B4-BE49-F238E27FC236}">
                <a16:creationId xmlns:a16="http://schemas.microsoft.com/office/drawing/2014/main" id="{CD9EAD33-5C44-4A96-84B4-5285D4F192AE}"/>
              </a:ext>
            </a:extLst>
          </p:cNvPr>
          <p:cNvSpPr/>
          <p:nvPr/>
        </p:nvSpPr>
        <p:spPr>
          <a:xfrm>
            <a:off x="953191" y="5870880"/>
            <a:ext cx="6514156" cy="461665"/>
          </a:xfrm>
          <a:prstGeom prst="rect">
            <a:avLst/>
          </a:prstGeom>
        </p:spPr>
        <p:txBody>
          <a:bodyPr wrap="none">
            <a:spAutoFit/>
          </a:bodyPr>
          <a:lstStyle/>
          <a:p>
            <a:r>
              <a:rPr lang="en-US" sz="2400" dirty="0"/>
              <a:t>The elements will be added to the end of the list.</a:t>
            </a:r>
            <a:endParaRPr lang="en-PH" sz="2400" dirty="0"/>
          </a:p>
        </p:txBody>
      </p:sp>
    </p:spTree>
    <p:extLst>
      <p:ext uri="{BB962C8B-B14F-4D97-AF65-F5344CB8AC3E}">
        <p14:creationId xmlns:p14="http://schemas.microsoft.com/office/powerpoint/2010/main" val="5554330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B8893-816A-478F-AF88-4E597818D605}"/>
              </a:ext>
            </a:extLst>
          </p:cNvPr>
          <p:cNvSpPr/>
          <p:nvPr/>
        </p:nvSpPr>
        <p:spPr>
          <a:xfrm>
            <a:off x="803562" y="872666"/>
            <a:ext cx="10235739" cy="2923877"/>
          </a:xfrm>
          <a:prstGeom prst="rect">
            <a:avLst/>
          </a:prstGeom>
        </p:spPr>
        <p:txBody>
          <a:bodyPr wrap="square">
            <a:spAutoFit/>
          </a:bodyPr>
          <a:lstStyle/>
          <a:p>
            <a:pPr marL="285750" indent="-285750">
              <a:buFont typeface="Wingdings" panose="05000000000000000000" pitchFamily="2" charset="2"/>
              <a:buChar char="Ø"/>
            </a:pPr>
            <a:r>
              <a:rPr lang="en-US" sz="3200" dirty="0"/>
              <a:t>Add Any </a:t>
            </a:r>
            <a:r>
              <a:rPr lang="en-US" sz="3200" dirty="0" err="1"/>
              <a:t>Iterable</a:t>
            </a:r>
            <a:endParaRPr lang="en-US" sz="3200" dirty="0"/>
          </a:p>
          <a:p>
            <a:pPr marL="285750" indent="-285750">
              <a:buFont typeface="Wingdings" panose="05000000000000000000" pitchFamily="2" charset="2"/>
              <a:buChar char="Ø"/>
            </a:pPr>
            <a:endParaRPr lang="en-US" sz="3200" dirty="0"/>
          </a:p>
          <a:p>
            <a:r>
              <a:rPr lang="en-US" sz="2400" dirty="0"/>
              <a:t>The extend() method does not have to append lists, you can add any </a:t>
            </a:r>
            <a:r>
              <a:rPr lang="en-US" sz="2400" dirty="0" err="1"/>
              <a:t>iterable</a:t>
            </a:r>
            <a:r>
              <a:rPr lang="en-US" sz="2400" dirty="0"/>
              <a:t> object (tuples, sets, dictionaries etc.).</a:t>
            </a:r>
          </a:p>
          <a:p>
            <a:endParaRPr lang="en-US" sz="2400" dirty="0"/>
          </a:p>
          <a:p>
            <a:r>
              <a:rPr lang="en-US" sz="2400" dirty="0"/>
              <a:t>Example</a:t>
            </a:r>
          </a:p>
          <a:p>
            <a:r>
              <a:rPr lang="en-US" sz="2400" dirty="0"/>
              <a:t>Add elements of a tuple to a list:</a:t>
            </a:r>
            <a:endParaRPr lang="en-PH" dirty="0"/>
          </a:p>
        </p:txBody>
      </p:sp>
      <p:pic>
        <p:nvPicPr>
          <p:cNvPr id="3" name="Picture 2">
            <a:extLst>
              <a:ext uri="{FF2B5EF4-FFF2-40B4-BE49-F238E27FC236}">
                <a16:creationId xmlns:a16="http://schemas.microsoft.com/office/drawing/2014/main" id="{784C47A4-1018-471F-92DF-8473F9B7C396}"/>
              </a:ext>
            </a:extLst>
          </p:cNvPr>
          <p:cNvPicPr>
            <a:picLocks noChangeAspect="1"/>
          </p:cNvPicPr>
          <p:nvPr/>
        </p:nvPicPr>
        <p:blipFill>
          <a:blip r:embed="rId2"/>
          <a:stretch>
            <a:fillRect/>
          </a:stretch>
        </p:blipFill>
        <p:spPr>
          <a:xfrm>
            <a:off x="1996943" y="4192128"/>
            <a:ext cx="8198113" cy="1793206"/>
          </a:xfrm>
          <a:prstGeom prst="rect">
            <a:avLst/>
          </a:prstGeom>
        </p:spPr>
      </p:pic>
    </p:spTree>
    <p:extLst>
      <p:ext uri="{BB962C8B-B14F-4D97-AF65-F5344CB8AC3E}">
        <p14:creationId xmlns:p14="http://schemas.microsoft.com/office/powerpoint/2010/main" val="12267431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5F8700-DEC7-4AD7-AB6F-91B23999605E}"/>
              </a:ext>
            </a:extLst>
          </p:cNvPr>
          <p:cNvSpPr/>
          <p:nvPr/>
        </p:nvSpPr>
        <p:spPr>
          <a:xfrm>
            <a:off x="901573" y="650764"/>
            <a:ext cx="5813579" cy="646331"/>
          </a:xfrm>
          <a:prstGeom prst="rect">
            <a:avLst/>
          </a:prstGeom>
        </p:spPr>
        <p:txBody>
          <a:bodyPr wrap="none">
            <a:spAutoFit/>
          </a:bodyPr>
          <a:lstStyle/>
          <a:p>
            <a:r>
              <a:rPr lang="en-PH" sz="3600" b="1" dirty="0"/>
              <a:t>Python - Remove List Items</a:t>
            </a:r>
          </a:p>
        </p:txBody>
      </p:sp>
      <p:sp>
        <p:nvSpPr>
          <p:cNvPr id="3" name="Rectangle 2">
            <a:extLst>
              <a:ext uri="{FF2B5EF4-FFF2-40B4-BE49-F238E27FC236}">
                <a16:creationId xmlns:a16="http://schemas.microsoft.com/office/drawing/2014/main" id="{A637A169-80B9-4A4E-BAEB-95C233691B91}"/>
              </a:ext>
            </a:extLst>
          </p:cNvPr>
          <p:cNvSpPr/>
          <p:nvPr/>
        </p:nvSpPr>
        <p:spPr>
          <a:xfrm>
            <a:off x="901573" y="1712422"/>
            <a:ext cx="8242427" cy="2185214"/>
          </a:xfrm>
          <a:prstGeom prst="rect">
            <a:avLst/>
          </a:prstGeom>
        </p:spPr>
        <p:txBody>
          <a:bodyPr wrap="square">
            <a:spAutoFit/>
          </a:bodyPr>
          <a:lstStyle/>
          <a:p>
            <a:pPr marL="285750" indent="-285750">
              <a:buFont typeface="Wingdings" panose="05000000000000000000" pitchFamily="2" charset="2"/>
              <a:buChar char="Ø"/>
            </a:pPr>
            <a:r>
              <a:rPr lang="en-US" sz="2800" dirty="0"/>
              <a:t>Remove Specified Item</a:t>
            </a:r>
          </a:p>
          <a:p>
            <a:pPr marL="285750" indent="-285750">
              <a:buFont typeface="Wingdings" panose="05000000000000000000" pitchFamily="2" charset="2"/>
              <a:buChar char="Ø"/>
            </a:pPr>
            <a:endParaRPr lang="en-US" sz="2800" dirty="0"/>
          </a:p>
          <a:p>
            <a:r>
              <a:rPr lang="en-US" sz="2000" dirty="0"/>
              <a:t>The </a:t>
            </a:r>
            <a:r>
              <a:rPr lang="en-US" sz="2000" dirty="0">
                <a:solidFill>
                  <a:srgbClr val="FF0000"/>
                </a:solidFill>
              </a:rPr>
              <a:t>remove(</a:t>
            </a:r>
            <a:r>
              <a:rPr lang="en-US" sz="2000" dirty="0"/>
              <a:t>) method removes the specified item.</a:t>
            </a:r>
          </a:p>
          <a:p>
            <a:endParaRPr lang="en-US" sz="2000" dirty="0"/>
          </a:p>
          <a:p>
            <a:r>
              <a:rPr lang="en-US" sz="2000" dirty="0"/>
              <a:t>Example</a:t>
            </a:r>
          </a:p>
          <a:p>
            <a:r>
              <a:rPr lang="en-US" sz="2000" dirty="0"/>
              <a:t>Remove “</a:t>
            </a:r>
            <a:r>
              <a:rPr lang="en-US" sz="2000" dirty="0">
                <a:solidFill>
                  <a:srgbClr val="FF0000"/>
                </a:solidFill>
              </a:rPr>
              <a:t>lily</a:t>
            </a:r>
            <a:r>
              <a:rPr lang="en-US" sz="2000" dirty="0"/>
              <a:t>":</a:t>
            </a:r>
            <a:endParaRPr lang="en-US" dirty="0"/>
          </a:p>
        </p:txBody>
      </p:sp>
      <p:pic>
        <p:nvPicPr>
          <p:cNvPr id="4" name="Picture 3">
            <a:extLst>
              <a:ext uri="{FF2B5EF4-FFF2-40B4-BE49-F238E27FC236}">
                <a16:creationId xmlns:a16="http://schemas.microsoft.com/office/drawing/2014/main" id="{471FF234-BF95-4A45-8E27-57F7CC41FD25}"/>
              </a:ext>
            </a:extLst>
          </p:cNvPr>
          <p:cNvPicPr>
            <a:picLocks noChangeAspect="1"/>
          </p:cNvPicPr>
          <p:nvPr/>
        </p:nvPicPr>
        <p:blipFill>
          <a:blip r:embed="rId2"/>
          <a:stretch>
            <a:fillRect/>
          </a:stretch>
        </p:blipFill>
        <p:spPr>
          <a:xfrm>
            <a:off x="3325091" y="4178204"/>
            <a:ext cx="4539923" cy="2197658"/>
          </a:xfrm>
          <a:prstGeom prst="rect">
            <a:avLst/>
          </a:prstGeom>
        </p:spPr>
      </p:pic>
      <p:cxnSp>
        <p:nvCxnSpPr>
          <p:cNvPr id="6" name="Straight Arrow Connector 5">
            <a:extLst>
              <a:ext uri="{FF2B5EF4-FFF2-40B4-BE49-F238E27FC236}">
                <a16:creationId xmlns:a16="http://schemas.microsoft.com/office/drawing/2014/main" id="{DF3877CF-961E-4EFF-A08A-1CD1F589BC09}"/>
              </a:ext>
            </a:extLst>
          </p:cNvPr>
          <p:cNvCxnSpPr/>
          <p:nvPr/>
        </p:nvCxnSpPr>
        <p:spPr>
          <a:xfrm>
            <a:off x="2040835" y="2994991"/>
            <a:ext cx="2875722" cy="174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0082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FE38F2-1182-4FCF-BA70-A394086CA02C}"/>
              </a:ext>
            </a:extLst>
          </p:cNvPr>
          <p:cNvSpPr/>
          <p:nvPr/>
        </p:nvSpPr>
        <p:spPr>
          <a:xfrm>
            <a:off x="897775" y="781396"/>
            <a:ext cx="8246225" cy="2185214"/>
          </a:xfrm>
          <a:prstGeom prst="rect">
            <a:avLst/>
          </a:prstGeom>
        </p:spPr>
        <p:txBody>
          <a:bodyPr wrap="square">
            <a:spAutoFit/>
          </a:bodyPr>
          <a:lstStyle/>
          <a:p>
            <a:pPr marL="285750" indent="-285750">
              <a:buFont typeface="Wingdings" panose="05000000000000000000" pitchFamily="2" charset="2"/>
              <a:buChar char="Ø"/>
            </a:pPr>
            <a:r>
              <a:rPr lang="en-US" sz="2800" dirty="0"/>
              <a:t>Remove Specified Index</a:t>
            </a:r>
          </a:p>
          <a:p>
            <a:pPr marL="285750" indent="-285750">
              <a:buFont typeface="Wingdings" panose="05000000000000000000" pitchFamily="2" charset="2"/>
              <a:buChar char="Ø"/>
            </a:pPr>
            <a:endParaRPr lang="en-US" sz="2800" dirty="0"/>
          </a:p>
          <a:p>
            <a:r>
              <a:rPr lang="en-US" sz="2000" dirty="0"/>
              <a:t>The </a:t>
            </a:r>
            <a:r>
              <a:rPr lang="en-US" sz="2000" dirty="0">
                <a:solidFill>
                  <a:srgbClr val="FF0000"/>
                </a:solidFill>
              </a:rPr>
              <a:t>pop() </a:t>
            </a:r>
            <a:r>
              <a:rPr lang="en-US" sz="2000" dirty="0"/>
              <a:t>method removes the specified index.</a:t>
            </a:r>
          </a:p>
          <a:p>
            <a:endParaRPr lang="en-US" sz="2000" dirty="0"/>
          </a:p>
          <a:p>
            <a:r>
              <a:rPr lang="en-US" sz="2000" dirty="0"/>
              <a:t>Example</a:t>
            </a:r>
          </a:p>
          <a:p>
            <a:r>
              <a:rPr lang="en-US" sz="2000" dirty="0"/>
              <a:t>Remove the second item:</a:t>
            </a:r>
            <a:endParaRPr lang="en-PH" dirty="0"/>
          </a:p>
        </p:txBody>
      </p:sp>
      <p:sp>
        <p:nvSpPr>
          <p:cNvPr id="3" name="Rectangle 2">
            <a:extLst>
              <a:ext uri="{FF2B5EF4-FFF2-40B4-BE49-F238E27FC236}">
                <a16:creationId xmlns:a16="http://schemas.microsoft.com/office/drawing/2014/main" id="{72851EDB-E620-44CE-BECD-F57830837F80}"/>
              </a:ext>
            </a:extLst>
          </p:cNvPr>
          <p:cNvSpPr/>
          <p:nvPr/>
        </p:nvSpPr>
        <p:spPr>
          <a:xfrm>
            <a:off x="897775" y="4445388"/>
            <a:ext cx="6096000" cy="1631216"/>
          </a:xfrm>
          <a:prstGeom prst="rect">
            <a:avLst/>
          </a:prstGeom>
        </p:spPr>
        <p:txBody>
          <a:bodyPr>
            <a:spAutoFit/>
          </a:bodyPr>
          <a:lstStyle/>
          <a:p>
            <a:r>
              <a:rPr lang="en-US" sz="2000" dirty="0"/>
              <a:t>If you do not specify the index, the </a:t>
            </a:r>
            <a:r>
              <a:rPr lang="en-US" sz="2000" dirty="0">
                <a:solidFill>
                  <a:srgbClr val="FF0000"/>
                </a:solidFill>
              </a:rPr>
              <a:t>pop()</a:t>
            </a:r>
            <a:r>
              <a:rPr lang="en-US" sz="2000" dirty="0"/>
              <a:t> method removes the last item.</a:t>
            </a:r>
          </a:p>
          <a:p>
            <a:endParaRPr lang="en-US" sz="2000" dirty="0"/>
          </a:p>
          <a:p>
            <a:r>
              <a:rPr lang="en-US" sz="2000" dirty="0"/>
              <a:t>Example</a:t>
            </a:r>
          </a:p>
          <a:p>
            <a:r>
              <a:rPr lang="en-US" sz="2000" dirty="0"/>
              <a:t>Remove the last item:</a:t>
            </a:r>
            <a:endParaRPr lang="en-PH" dirty="0"/>
          </a:p>
        </p:txBody>
      </p:sp>
      <p:pic>
        <p:nvPicPr>
          <p:cNvPr id="4" name="Picture 3">
            <a:extLst>
              <a:ext uri="{FF2B5EF4-FFF2-40B4-BE49-F238E27FC236}">
                <a16:creationId xmlns:a16="http://schemas.microsoft.com/office/drawing/2014/main" id="{C822C397-D538-4590-873D-8A2325C121CA}"/>
              </a:ext>
            </a:extLst>
          </p:cNvPr>
          <p:cNvPicPr>
            <a:picLocks noChangeAspect="1"/>
          </p:cNvPicPr>
          <p:nvPr/>
        </p:nvPicPr>
        <p:blipFill>
          <a:blip r:embed="rId2"/>
          <a:stretch>
            <a:fillRect/>
          </a:stretch>
        </p:blipFill>
        <p:spPr>
          <a:xfrm>
            <a:off x="2463339" y="3054571"/>
            <a:ext cx="6497781" cy="1047896"/>
          </a:xfrm>
          <a:prstGeom prst="rect">
            <a:avLst/>
          </a:prstGeom>
        </p:spPr>
      </p:pic>
      <p:pic>
        <p:nvPicPr>
          <p:cNvPr id="5" name="Picture 4">
            <a:extLst>
              <a:ext uri="{FF2B5EF4-FFF2-40B4-BE49-F238E27FC236}">
                <a16:creationId xmlns:a16="http://schemas.microsoft.com/office/drawing/2014/main" id="{3754B6EA-F016-4AD2-9865-25D2AD786AF1}"/>
              </a:ext>
            </a:extLst>
          </p:cNvPr>
          <p:cNvPicPr>
            <a:picLocks noChangeAspect="1"/>
          </p:cNvPicPr>
          <p:nvPr/>
        </p:nvPicPr>
        <p:blipFill>
          <a:blip r:embed="rId3"/>
          <a:stretch>
            <a:fillRect/>
          </a:stretch>
        </p:blipFill>
        <p:spPr>
          <a:xfrm>
            <a:off x="5010005" y="5131231"/>
            <a:ext cx="5829792" cy="1252944"/>
          </a:xfrm>
          <a:prstGeom prst="rect">
            <a:avLst/>
          </a:prstGeom>
        </p:spPr>
      </p:pic>
    </p:spTree>
    <p:extLst>
      <p:ext uri="{BB962C8B-B14F-4D97-AF65-F5344CB8AC3E}">
        <p14:creationId xmlns:p14="http://schemas.microsoft.com/office/powerpoint/2010/main" val="2907468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5C95ED-7EEC-4475-BE93-D299191776CF}"/>
              </a:ext>
            </a:extLst>
          </p:cNvPr>
          <p:cNvSpPr/>
          <p:nvPr/>
        </p:nvSpPr>
        <p:spPr>
          <a:xfrm>
            <a:off x="1069570" y="767279"/>
            <a:ext cx="6096000" cy="1938992"/>
          </a:xfrm>
          <a:prstGeom prst="rect">
            <a:avLst/>
          </a:prstGeom>
        </p:spPr>
        <p:txBody>
          <a:bodyPr>
            <a:spAutoFit/>
          </a:bodyPr>
          <a:lstStyle/>
          <a:p>
            <a:r>
              <a:rPr lang="en-US" sz="2400" dirty="0"/>
              <a:t>The </a:t>
            </a:r>
            <a:r>
              <a:rPr lang="en-US" sz="2400" dirty="0">
                <a:solidFill>
                  <a:srgbClr val="FF0000"/>
                </a:solidFill>
              </a:rPr>
              <a:t>del</a:t>
            </a:r>
            <a:r>
              <a:rPr lang="en-US" sz="2400" dirty="0"/>
              <a:t> keyword also removes the specified index:</a:t>
            </a:r>
          </a:p>
          <a:p>
            <a:endParaRPr lang="en-US" sz="2400" dirty="0"/>
          </a:p>
          <a:p>
            <a:r>
              <a:rPr lang="en-US" sz="2400" dirty="0"/>
              <a:t>Example</a:t>
            </a:r>
          </a:p>
          <a:p>
            <a:r>
              <a:rPr lang="en-US" sz="2400" dirty="0"/>
              <a:t>Remove the first item:</a:t>
            </a:r>
            <a:endParaRPr lang="en-PH" dirty="0"/>
          </a:p>
        </p:txBody>
      </p:sp>
      <p:sp>
        <p:nvSpPr>
          <p:cNvPr id="4" name="Rectangle 3">
            <a:extLst>
              <a:ext uri="{FF2B5EF4-FFF2-40B4-BE49-F238E27FC236}">
                <a16:creationId xmlns:a16="http://schemas.microsoft.com/office/drawing/2014/main" id="{B722F5D2-44E9-4636-B100-AC1FB7269C15}"/>
              </a:ext>
            </a:extLst>
          </p:cNvPr>
          <p:cNvSpPr/>
          <p:nvPr/>
        </p:nvSpPr>
        <p:spPr>
          <a:xfrm>
            <a:off x="1069570" y="3948802"/>
            <a:ext cx="6096000" cy="1938992"/>
          </a:xfrm>
          <a:prstGeom prst="rect">
            <a:avLst/>
          </a:prstGeom>
        </p:spPr>
        <p:txBody>
          <a:bodyPr>
            <a:spAutoFit/>
          </a:bodyPr>
          <a:lstStyle/>
          <a:p>
            <a:r>
              <a:rPr lang="en-US" sz="2400" dirty="0"/>
              <a:t>The </a:t>
            </a:r>
            <a:r>
              <a:rPr lang="en-US" sz="2400" dirty="0">
                <a:solidFill>
                  <a:srgbClr val="FF0000"/>
                </a:solidFill>
              </a:rPr>
              <a:t>del</a:t>
            </a:r>
            <a:r>
              <a:rPr lang="en-US" sz="2400" dirty="0"/>
              <a:t> keyword can also delete the list completely.</a:t>
            </a:r>
          </a:p>
          <a:p>
            <a:endParaRPr lang="en-US" sz="2400" dirty="0"/>
          </a:p>
          <a:p>
            <a:r>
              <a:rPr lang="en-US" sz="2400" dirty="0"/>
              <a:t>Example</a:t>
            </a:r>
          </a:p>
          <a:p>
            <a:r>
              <a:rPr lang="en-US" sz="2400" dirty="0"/>
              <a:t>Delete the entire list:</a:t>
            </a:r>
            <a:endParaRPr lang="en-PH" sz="2400" dirty="0"/>
          </a:p>
        </p:txBody>
      </p:sp>
      <p:pic>
        <p:nvPicPr>
          <p:cNvPr id="5" name="Picture 4">
            <a:extLst>
              <a:ext uri="{FF2B5EF4-FFF2-40B4-BE49-F238E27FC236}">
                <a16:creationId xmlns:a16="http://schemas.microsoft.com/office/drawing/2014/main" id="{CDB096F3-D970-4C9C-BE29-52C7ECC8F747}"/>
              </a:ext>
            </a:extLst>
          </p:cNvPr>
          <p:cNvPicPr>
            <a:picLocks noChangeAspect="1"/>
          </p:cNvPicPr>
          <p:nvPr/>
        </p:nvPicPr>
        <p:blipFill>
          <a:blip r:embed="rId2"/>
          <a:stretch>
            <a:fillRect/>
          </a:stretch>
        </p:blipFill>
        <p:spPr>
          <a:xfrm>
            <a:off x="4327692" y="2067369"/>
            <a:ext cx="4699930" cy="1480614"/>
          </a:xfrm>
          <a:prstGeom prst="rect">
            <a:avLst/>
          </a:prstGeom>
        </p:spPr>
      </p:pic>
      <p:pic>
        <p:nvPicPr>
          <p:cNvPr id="6" name="Picture 5">
            <a:extLst>
              <a:ext uri="{FF2B5EF4-FFF2-40B4-BE49-F238E27FC236}">
                <a16:creationId xmlns:a16="http://schemas.microsoft.com/office/drawing/2014/main" id="{8E12D9DC-A3F3-4971-8F17-1CE1A051AA50}"/>
              </a:ext>
            </a:extLst>
          </p:cNvPr>
          <p:cNvPicPr>
            <a:picLocks noChangeAspect="1"/>
          </p:cNvPicPr>
          <p:nvPr/>
        </p:nvPicPr>
        <p:blipFill>
          <a:blip r:embed="rId3"/>
          <a:stretch>
            <a:fillRect/>
          </a:stretch>
        </p:blipFill>
        <p:spPr>
          <a:xfrm>
            <a:off x="4117570" y="5279600"/>
            <a:ext cx="3548717" cy="979797"/>
          </a:xfrm>
          <a:prstGeom prst="rect">
            <a:avLst/>
          </a:prstGeom>
        </p:spPr>
      </p:pic>
      <p:sp>
        <p:nvSpPr>
          <p:cNvPr id="7" name="Rectangle 6">
            <a:extLst>
              <a:ext uri="{FF2B5EF4-FFF2-40B4-BE49-F238E27FC236}">
                <a16:creationId xmlns:a16="http://schemas.microsoft.com/office/drawing/2014/main" id="{F4B647B9-93AF-447D-B4AC-2773767E1F82}"/>
              </a:ext>
            </a:extLst>
          </p:cNvPr>
          <p:cNvSpPr/>
          <p:nvPr/>
        </p:nvSpPr>
        <p:spPr>
          <a:xfrm rot="10490172" flipV="1">
            <a:off x="9402583" y="131969"/>
            <a:ext cx="2970028" cy="830997"/>
          </a:xfrm>
          <a:prstGeom prst="rect">
            <a:avLst/>
          </a:prstGeom>
        </p:spPr>
        <p:txBody>
          <a:bodyPr wrap="square">
            <a:spAutoFit/>
          </a:bodyPr>
          <a:lstStyle/>
          <a:p>
            <a:r>
              <a:rPr lang="en-US" sz="4800" dirty="0">
                <a:solidFill>
                  <a:srgbClr val="FF0000"/>
                </a:solidFill>
              </a:rPr>
              <a:t>DELETE</a:t>
            </a:r>
            <a:endParaRPr lang="en-PH" sz="3200" dirty="0"/>
          </a:p>
        </p:txBody>
      </p:sp>
    </p:spTree>
    <p:extLst>
      <p:ext uri="{BB962C8B-B14F-4D97-AF65-F5344CB8AC3E}">
        <p14:creationId xmlns:p14="http://schemas.microsoft.com/office/powerpoint/2010/main" val="33240060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BEF6B6-599E-47B2-89D2-848F825200E8}"/>
              </a:ext>
            </a:extLst>
          </p:cNvPr>
          <p:cNvSpPr/>
          <p:nvPr/>
        </p:nvSpPr>
        <p:spPr>
          <a:xfrm>
            <a:off x="676102" y="628233"/>
            <a:ext cx="10839796" cy="3293209"/>
          </a:xfrm>
          <a:prstGeom prst="rect">
            <a:avLst/>
          </a:prstGeom>
        </p:spPr>
        <p:txBody>
          <a:bodyPr wrap="square">
            <a:spAutoFit/>
          </a:bodyPr>
          <a:lstStyle/>
          <a:p>
            <a:pPr marL="457200" indent="-457200">
              <a:buFont typeface="Wingdings" panose="05000000000000000000" pitchFamily="2" charset="2"/>
              <a:buChar char="Ø"/>
            </a:pPr>
            <a:r>
              <a:rPr lang="en-US" sz="3200" dirty="0"/>
              <a:t>Clear the List</a:t>
            </a:r>
          </a:p>
          <a:p>
            <a:pPr marL="457200" indent="-457200">
              <a:buFont typeface="Wingdings" panose="05000000000000000000" pitchFamily="2" charset="2"/>
              <a:buChar char="Ø"/>
            </a:pPr>
            <a:endParaRPr lang="en-US" sz="3200" dirty="0"/>
          </a:p>
          <a:p>
            <a:r>
              <a:rPr lang="en-US" sz="2400" dirty="0"/>
              <a:t>The </a:t>
            </a:r>
            <a:r>
              <a:rPr lang="en-US" sz="2400" dirty="0">
                <a:solidFill>
                  <a:srgbClr val="FF0000"/>
                </a:solidFill>
              </a:rPr>
              <a:t>clear() </a:t>
            </a:r>
            <a:r>
              <a:rPr lang="en-US" sz="2400" dirty="0"/>
              <a:t>method empties the list.</a:t>
            </a:r>
          </a:p>
          <a:p>
            <a:endParaRPr lang="en-US" sz="2400" dirty="0"/>
          </a:p>
          <a:p>
            <a:r>
              <a:rPr lang="en-US" sz="2400" dirty="0"/>
              <a:t>The list still remains, but it has no content.</a:t>
            </a:r>
          </a:p>
          <a:p>
            <a:endParaRPr lang="en-US" sz="2400" dirty="0"/>
          </a:p>
          <a:p>
            <a:r>
              <a:rPr lang="en-US" sz="2400" dirty="0"/>
              <a:t>Example</a:t>
            </a:r>
          </a:p>
          <a:p>
            <a:r>
              <a:rPr lang="en-US" sz="2400" dirty="0"/>
              <a:t>Clear the list content:</a:t>
            </a:r>
            <a:endParaRPr lang="en-PH" dirty="0"/>
          </a:p>
        </p:txBody>
      </p:sp>
      <p:pic>
        <p:nvPicPr>
          <p:cNvPr id="3" name="Picture 2">
            <a:extLst>
              <a:ext uri="{FF2B5EF4-FFF2-40B4-BE49-F238E27FC236}">
                <a16:creationId xmlns:a16="http://schemas.microsoft.com/office/drawing/2014/main" id="{5242D2C2-4DAC-4AD8-8679-90CC4F1D15B4}"/>
              </a:ext>
            </a:extLst>
          </p:cNvPr>
          <p:cNvPicPr>
            <a:picLocks noChangeAspect="1"/>
          </p:cNvPicPr>
          <p:nvPr/>
        </p:nvPicPr>
        <p:blipFill>
          <a:blip r:embed="rId2"/>
          <a:stretch>
            <a:fillRect/>
          </a:stretch>
        </p:blipFill>
        <p:spPr>
          <a:xfrm>
            <a:off x="1038670" y="4106487"/>
            <a:ext cx="9717999" cy="1662546"/>
          </a:xfrm>
          <a:prstGeom prst="rect">
            <a:avLst/>
          </a:prstGeom>
        </p:spPr>
      </p:pic>
    </p:spTree>
    <p:extLst>
      <p:ext uri="{BB962C8B-B14F-4D97-AF65-F5344CB8AC3E}">
        <p14:creationId xmlns:p14="http://schemas.microsoft.com/office/powerpoint/2010/main" val="17848468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111CAD-A643-45A7-BAD6-205262896BAA}"/>
              </a:ext>
            </a:extLst>
          </p:cNvPr>
          <p:cNvSpPr/>
          <p:nvPr/>
        </p:nvSpPr>
        <p:spPr>
          <a:xfrm>
            <a:off x="813388" y="667388"/>
            <a:ext cx="4204997" cy="646331"/>
          </a:xfrm>
          <a:prstGeom prst="rect">
            <a:avLst/>
          </a:prstGeom>
        </p:spPr>
        <p:txBody>
          <a:bodyPr wrap="none">
            <a:spAutoFit/>
          </a:bodyPr>
          <a:lstStyle/>
          <a:p>
            <a:r>
              <a:rPr lang="en-PH" sz="3600" b="1" dirty="0"/>
              <a:t>Python - Loop Lists</a:t>
            </a:r>
          </a:p>
        </p:txBody>
      </p:sp>
      <p:sp>
        <p:nvSpPr>
          <p:cNvPr id="3" name="Rectangle 2">
            <a:extLst>
              <a:ext uri="{FF2B5EF4-FFF2-40B4-BE49-F238E27FC236}">
                <a16:creationId xmlns:a16="http://schemas.microsoft.com/office/drawing/2014/main" id="{F094A90D-0CD2-4678-84E9-9A9C19E9B311}"/>
              </a:ext>
            </a:extLst>
          </p:cNvPr>
          <p:cNvSpPr/>
          <p:nvPr/>
        </p:nvSpPr>
        <p:spPr>
          <a:xfrm>
            <a:off x="813387" y="1951672"/>
            <a:ext cx="10558423" cy="2554545"/>
          </a:xfrm>
          <a:prstGeom prst="rect">
            <a:avLst/>
          </a:prstGeom>
        </p:spPr>
        <p:txBody>
          <a:bodyPr wrap="square">
            <a:spAutoFit/>
          </a:bodyPr>
          <a:lstStyle/>
          <a:p>
            <a:pPr marL="285750" indent="-285750">
              <a:buFont typeface="Wingdings" panose="05000000000000000000" pitchFamily="2" charset="2"/>
              <a:buChar char="Ø"/>
            </a:pPr>
            <a:r>
              <a:rPr lang="en-US" sz="2800" dirty="0"/>
              <a:t>Loop Through a List</a:t>
            </a:r>
          </a:p>
          <a:p>
            <a:pPr marL="285750" indent="-285750">
              <a:buFont typeface="Wingdings" panose="05000000000000000000" pitchFamily="2" charset="2"/>
              <a:buChar char="Ø"/>
            </a:pPr>
            <a:endParaRPr lang="en-US" sz="3200" dirty="0"/>
          </a:p>
          <a:p>
            <a:r>
              <a:rPr lang="en-US" sz="2400" dirty="0"/>
              <a:t>You can loop through the list items by using a </a:t>
            </a:r>
            <a:r>
              <a:rPr lang="en-US" sz="2400" dirty="0">
                <a:solidFill>
                  <a:srgbClr val="FF0000"/>
                </a:solidFill>
              </a:rPr>
              <a:t>for</a:t>
            </a:r>
            <a:r>
              <a:rPr lang="en-US" sz="2400" dirty="0"/>
              <a:t> loop:</a:t>
            </a:r>
          </a:p>
          <a:p>
            <a:endParaRPr lang="en-US" sz="2400" dirty="0"/>
          </a:p>
          <a:p>
            <a:r>
              <a:rPr lang="en-US" sz="2400" dirty="0"/>
              <a:t>Example</a:t>
            </a:r>
          </a:p>
          <a:p>
            <a:r>
              <a:rPr lang="en-US" sz="2400" dirty="0"/>
              <a:t>Print all items in the list, one by one:</a:t>
            </a:r>
            <a:endParaRPr lang="en-PH" dirty="0"/>
          </a:p>
        </p:txBody>
      </p:sp>
      <p:pic>
        <p:nvPicPr>
          <p:cNvPr id="4" name="Picture 3">
            <a:extLst>
              <a:ext uri="{FF2B5EF4-FFF2-40B4-BE49-F238E27FC236}">
                <a16:creationId xmlns:a16="http://schemas.microsoft.com/office/drawing/2014/main" id="{F5F8D7D9-C0E0-41E1-97B8-41B742B21274}"/>
              </a:ext>
            </a:extLst>
          </p:cNvPr>
          <p:cNvPicPr>
            <a:picLocks noChangeAspect="1"/>
          </p:cNvPicPr>
          <p:nvPr/>
        </p:nvPicPr>
        <p:blipFill>
          <a:blip r:embed="rId2"/>
          <a:stretch>
            <a:fillRect/>
          </a:stretch>
        </p:blipFill>
        <p:spPr>
          <a:xfrm>
            <a:off x="2698380" y="4506217"/>
            <a:ext cx="6788436" cy="1811456"/>
          </a:xfrm>
          <a:prstGeom prst="rect">
            <a:avLst/>
          </a:prstGeom>
        </p:spPr>
      </p:pic>
    </p:spTree>
    <p:extLst>
      <p:ext uri="{BB962C8B-B14F-4D97-AF65-F5344CB8AC3E}">
        <p14:creationId xmlns:p14="http://schemas.microsoft.com/office/powerpoint/2010/main" val="1370355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D5775C-B948-4BC0-B647-D410808039F2}"/>
              </a:ext>
            </a:extLst>
          </p:cNvPr>
          <p:cNvSpPr/>
          <p:nvPr/>
        </p:nvSpPr>
        <p:spPr>
          <a:xfrm>
            <a:off x="687185" y="623423"/>
            <a:ext cx="10501746" cy="2923877"/>
          </a:xfrm>
          <a:prstGeom prst="rect">
            <a:avLst/>
          </a:prstGeom>
        </p:spPr>
        <p:txBody>
          <a:bodyPr wrap="square">
            <a:spAutoFit/>
          </a:bodyPr>
          <a:lstStyle/>
          <a:p>
            <a:pPr marL="285750" indent="-285750">
              <a:buFont typeface="Wingdings" panose="05000000000000000000" pitchFamily="2" charset="2"/>
              <a:buChar char="Ø"/>
            </a:pPr>
            <a:r>
              <a:rPr lang="en-US" sz="3200" dirty="0"/>
              <a:t>Loop Through the Index Numbers</a:t>
            </a:r>
          </a:p>
          <a:p>
            <a:pPr marL="285750" indent="-285750">
              <a:buFont typeface="Wingdings" panose="05000000000000000000" pitchFamily="2" charset="2"/>
              <a:buChar char="Ø"/>
            </a:pPr>
            <a:endParaRPr lang="en-US" sz="3200" dirty="0"/>
          </a:p>
          <a:p>
            <a:r>
              <a:rPr lang="en-US" sz="2000" dirty="0"/>
              <a:t>You can also loop through the list items by referring to their index number.</a:t>
            </a:r>
          </a:p>
          <a:p>
            <a:endParaRPr lang="en-US" sz="2000" dirty="0"/>
          </a:p>
          <a:p>
            <a:r>
              <a:rPr lang="en-US" sz="2000" dirty="0"/>
              <a:t>Use the </a:t>
            </a:r>
            <a:r>
              <a:rPr lang="en-US" sz="2000" dirty="0">
                <a:solidFill>
                  <a:srgbClr val="FF0000"/>
                </a:solidFill>
              </a:rPr>
              <a:t>range() </a:t>
            </a:r>
            <a:r>
              <a:rPr lang="en-US" sz="2000" dirty="0"/>
              <a:t>and </a:t>
            </a:r>
            <a:r>
              <a:rPr lang="en-US" sz="2000" dirty="0" err="1">
                <a:solidFill>
                  <a:srgbClr val="FF0000"/>
                </a:solidFill>
              </a:rPr>
              <a:t>len</a:t>
            </a:r>
            <a:r>
              <a:rPr lang="en-US" sz="2000" dirty="0">
                <a:solidFill>
                  <a:srgbClr val="FF0000"/>
                </a:solidFill>
              </a:rPr>
              <a:t>() </a:t>
            </a:r>
            <a:r>
              <a:rPr lang="en-US" sz="2000" dirty="0"/>
              <a:t>functions to create a suitable </a:t>
            </a:r>
            <a:r>
              <a:rPr lang="en-US" sz="2000" dirty="0" err="1"/>
              <a:t>iterable</a:t>
            </a:r>
            <a:r>
              <a:rPr lang="en-US" sz="2000" dirty="0"/>
              <a:t>.</a:t>
            </a:r>
          </a:p>
          <a:p>
            <a:endParaRPr lang="en-US" sz="2000" dirty="0"/>
          </a:p>
          <a:p>
            <a:r>
              <a:rPr lang="en-US" sz="2000" dirty="0"/>
              <a:t>Example</a:t>
            </a:r>
          </a:p>
          <a:p>
            <a:r>
              <a:rPr lang="en-US" sz="2000" dirty="0"/>
              <a:t>Print all items by referring to their index number:</a:t>
            </a:r>
            <a:endParaRPr lang="en-PH" dirty="0"/>
          </a:p>
        </p:txBody>
      </p:sp>
      <p:pic>
        <p:nvPicPr>
          <p:cNvPr id="3" name="Picture 2">
            <a:extLst>
              <a:ext uri="{FF2B5EF4-FFF2-40B4-BE49-F238E27FC236}">
                <a16:creationId xmlns:a16="http://schemas.microsoft.com/office/drawing/2014/main" id="{9DC861DD-36E6-40C0-8F28-B2CBE1A46B14}"/>
              </a:ext>
            </a:extLst>
          </p:cNvPr>
          <p:cNvPicPr>
            <a:picLocks noChangeAspect="1"/>
          </p:cNvPicPr>
          <p:nvPr/>
        </p:nvPicPr>
        <p:blipFill>
          <a:blip r:embed="rId2"/>
          <a:stretch>
            <a:fillRect/>
          </a:stretch>
        </p:blipFill>
        <p:spPr>
          <a:xfrm>
            <a:off x="1959340" y="3790603"/>
            <a:ext cx="7957436" cy="1749501"/>
          </a:xfrm>
          <a:prstGeom prst="rect">
            <a:avLst/>
          </a:prstGeom>
        </p:spPr>
      </p:pic>
      <p:sp>
        <p:nvSpPr>
          <p:cNvPr id="4" name="Rectangle 3">
            <a:extLst>
              <a:ext uri="{FF2B5EF4-FFF2-40B4-BE49-F238E27FC236}">
                <a16:creationId xmlns:a16="http://schemas.microsoft.com/office/drawing/2014/main" id="{9D15794B-E5AA-492C-A6B7-41A5B2D4599C}"/>
              </a:ext>
            </a:extLst>
          </p:cNvPr>
          <p:cNvSpPr/>
          <p:nvPr/>
        </p:nvSpPr>
        <p:spPr>
          <a:xfrm>
            <a:off x="687185" y="5865245"/>
            <a:ext cx="5885907" cy="400110"/>
          </a:xfrm>
          <a:prstGeom prst="rect">
            <a:avLst/>
          </a:prstGeom>
        </p:spPr>
        <p:txBody>
          <a:bodyPr wrap="none">
            <a:spAutoFit/>
          </a:bodyPr>
          <a:lstStyle/>
          <a:p>
            <a:r>
              <a:rPr lang="en-US" sz="2000" dirty="0"/>
              <a:t>The </a:t>
            </a:r>
            <a:r>
              <a:rPr lang="en-US" sz="2000" dirty="0" err="1"/>
              <a:t>iterable</a:t>
            </a:r>
            <a:r>
              <a:rPr lang="en-US" sz="2000" dirty="0"/>
              <a:t> created in the example above is </a:t>
            </a:r>
            <a:r>
              <a:rPr lang="en-US" sz="2000" dirty="0">
                <a:solidFill>
                  <a:srgbClr val="FF0000"/>
                </a:solidFill>
              </a:rPr>
              <a:t>[0, 1, 2].</a:t>
            </a:r>
            <a:endParaRPr lang="en-PH" sz="2000" dirty="0">
              <a:solidFill>
                <a:srgbClr val="FF0000"/>
              </a:solidFill>
            </a:endParaRPr>
          </a:p>
        </p:txBody>
      </p:sp>
    </p:spTree>
    <p:extLst>
      <p:ext uri="{BB962C8B-B14F-4D97-AF65-F5344CB8AC3E}">
        <p14:creationId xmlns:p14="http://schemas.microsoft.com/office/powerpoint/2010/main" val="1958320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BF55-040D-4265-AA89-450532ED9870}"/>
              </a:ext>
            </a:extLst>
          </p:cNvPr>
          <p:cNvSpPr/>
          <p:nvPr/>
        </p:nvSpPr>
        <p:spPr>
          <a:xfrm>
            <a:off x="1169323" y="773189"/>
            <a:ext cx="5813368" cy="5078313"/>
          </a:xfrm>
          <a:prstGeom prst="rect">
            <a:avLst/>
          </a:prstGeom>
        </p:spPr>
        <p:txBody>
          <a:bodyPr wrap="square">
            <a:spAutoFit/>
          </a:bodyPr>
          <a:lstStyle/>
          <a:p>
            <a:pPr marL="285750" indent="-285750">
              <a:buFont typeface="Wingdings" panose="05000000000000000000" pitchFamily="2" charset="2"/>
              <a:buChar char="Ø"/>
            </a:pPr>
            <a:r>
              <a:rPr lang="en-US" sz="3200" dirty="0"/>
              <a:t>Using a While Loop</a:t>
            </a:r>
          </a:p>
          <a:p>
            <a:pPr marL="285750" indent="-285750">
              <a:buFont typeface="Wingdings" panose="05000000000000000000" pitchFamily="2" charset="2"/>
              <a:buChar char="Ø"/>
            </a:pPr>
            <a:endParaRPr lang="en-US" sz="3200" dirty="0"/>
          </a:p>
          <a:p>
            <a:r>
              <a:rPr lang="en-US" sz="2000" dirty="0"/>
              <a:t>You can loop through the list items by using a </a:t>
            </a:r>
            <a:r>
              <a:rPr lang="en-US" sz="2000" dirty="0">
                <a:solidFill>
                  <a:srgbClr val="FF0000"/>
                </a:solidFill>
              </a:rPr>
              <a:t>while </a:t>
            </a:r>
            <a:r>
              <a:rPr lang="en-US" sz="2000" dirty="0"/>
              <a:t>loop.</a:t>
            </a:r>
          </a:p>
          <a:p>
            <a:endParaRPr lang="en-US" sz="2000" dirty="0"/>
          </a:p>
          <a:p>
            <a:r>
              <a:rPr lang="en-US" sz="2000" dirty="0"/>
              <a:t>Use the </a:t>
            </a:r>
            <a:r>
              <a:rPr lang="en-US" sz="2000" dirty="0" err="1">
                <a:solidFill>
                  <a:srgbClr val="FF0000"/>
                </a:solidFill>
              </a:rPr>
              <a:t>len</a:t>
            </a:r>
            <a:r>
              <a:rPr lang="en-US" sz="2000" dirty="0">
                <a:solidFill>
                  <a:srgbClr val="FF0000"/>
                </a:solidFill>
              </a:rPr>
              <a:t>() </a:t>
            </a:r>
            <a:r>
              <a:rPr lang="en-US" sz="2000" dirty="0"/>
              <a:t>function to determine the length of the list, then start at 0 and loop your way through the list items by referring to their indexes.</a:t>
            </a:r>
          </a:p>
          <a:p>
            <a:endParaRPr lang="en-US" sz="2000" dirty="0"/>
          </a:p>
          <a:p>
            <a:r>
              <a:rPr lang="en-US" sz="2000" dirty="0"/>
              <a:t>Remember to increase the index by 1 after each iteration.</a:t>
            </a:r>
          </a:p>
          <a:p>
            <a:endParaRPr lang="en-US" sz="2000" dirty="0"/>
          </a:p>
          <a:p>
            <a:r>
              <a:rPr lang="en-US" sz="2000" dirty="0"/>
              <a:t>Example</a:t>
            </a:r>
          </a:p>
          <a:p>
            <a:r>
              <a:rPr lang="en-US" sz="2000" dirty="0"/>
              <a:t>Print all items, using a </a:t>
            </a:r>
            <a:r>
              <a:rPr lang="en-US" sz="2000" dirty="0">
                <a:solidFill>
                  <a:srgbClr val="FF0000"/>
                </a:solidFill>
              </a:rPr>
              <a:t>while</a:t>
            </a:r>
            <a:r>
              <a:rPr lang="en-US" sz="2000" dirty="0"/>
              <a:t> loop to go through all the index numbers</a:t>
            </a:r>
            <a:endParaRPr lang="en-PH" sz="2000" dirty="0"/>
          </a:p>
        </p:txBody>
      </p:sp>
      <p:pic>
        <p:nvPicPr>
          <p:cNvPr id="4" name="Picture 3">
            <a:extLst>
              <a:ext uri="{FF2B5EF4-FFF2-40B4-BE49-F238E27FC236}">
                <a16:creationId xmlns:a16="http://schemas.microsoft.com/office/drawing/2014/main" id="{0B75CB58-B8E7-4E94-8DBF-A2E20CA6EC9D}"/>
              </a:ext>
            </a:extLst>
          </p:cNvPr>
          <p:cNvPicPr>
            <a:picLocks noChangeAspect="1"/>
          </p:cNvPicPr>
          <p:nvPr/>
        </p:nvPicPr>
        <p:blipFill>
          <a:blip r:embed="rId2"/>
          <a:stretch>
            <a:fillRect/>
          </a:stretch>
        </p:blipFill>
        <p:spPr>
          <a:xfrm>
            <a:off x="7582965" y="1044516"/>
            <a:ext cx="3788846" cy="4175877"/>
          </a:xfrm>
          <a:prstGeom prst="rect">
            <a:avLst/>
          </a:prstGeom>
        </p:spPr>
      </p:pic>
    </p:spTree>
    <p:extLst>
      <p:ext uri="{BB962C8B-B14F-4D97-AF65-F5344CB8AC3E}">
        <p14:creationId xmlns:p14="http://schemas.microsoft.com/office/powerpoint/2010/main" val="16085841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C81252-7E36-40C3-B1EA-51807851EC87}"/>
              </a:ext>
            </a:extLst>
          </p:cNvPr>
          <p:cNvSpPr/>
          <p:nvPr/>
        </p:nvSpPr>
        <p:spPr>
          <a:xfrm>
            <a:off x="1036320" y="856041"/>
            <a:ext cx="10169236" cy="2554545"/>
          </a:xfrm>
          <a:prstGeom prst="rect">
            <a:avLst/>
          </a:prstGeom>
        </p:spPr>
        <p:txBody>
          <a:bodyPr wrap="square">
            <a:spAutoFit/>
          </a:bodyPr>
          <a:lstStyle/>
          <a:p>
            <a:pPr marL="457200" indent="-457200">
              <a:buFont typeface="Wingdings" panose="05000000000000000000" pitchFamily="2" charset="2"/>
              <a:buChar char="Ø"/>
            </a:pPr>
            <a:r>
              <a:rPr lang="en-US" sz="3200" dirty="0"/>
              <a:t>Looping Using List Comprehension</a:t>
            </a:r>
          </a:p>
          <a:p>
            <a:pPr marL="457200" indent="-457200">
              <a:buFont typeface="Wingdings" panose="05000000000000000000" pitchFamily="2" charset="2"/>
              <a:buChar char="Ø"/>
            </a:pPr>
            <a:endParaRPr lang="en-US" sz="3200" dirty="0"/>
          </a:p>
          <a:p>
            <a:r>
              <a:rPr lang="en-US" sz="2400" dirty="0"/>
              <a:t>List Comprehension offers the shortest syntax for looping through lists:</a:t>
            </a:r>
          </a:p>
          <a:p>
            <a:endParaRPr lang="en-US" sz="2400" dirty="0"/>
          </a:p>
          <a:p>
            <a:r>
              <a:rPr lang="en-US" sz="2400" dirty="0"/>
              <a:t>Example</a:t>
            </a:r>
          </a:p>
          <a:p>
            <a:r>
              <a:rPr lang="en-US" sz="2400" dirty="0"/>
              <a:t>A short hand </a:t>
            </a:r>
            <a:r>
              <a:rPr lang="en-US" sz="2400" dirty="0">
                <a:solidFill>
                  <a:srgbClr val="FF0000"/>
                </a:solidFill>
              </a:rPr>
              <a:t>for</a:t>
            </a:r>
            <a:r>
              <a:rPr lang="en-US" sz="2400" dirty="0"/>
              <a:t> loop that will print all items in a list:</a:t>
            </a:r>
            <a:endParaRPr lang="en-PH" sz="2400" dirty="0"/>
          </a:p>
        </p:txBody>
      </p:sp>
      <p:pic>
        <p:nvPicPr>
          <p:cNvPr id="3" name="Picture 2">
            <a:extLst>
              <a:ext uri="{FF2B5EF4-FFF2-40B4-BE49-F238E27FC236}">
                <a16:creationId xmlns:a16="http://schemas.microsoft.com/office/drawing/2014/main" id="{C8E169FB-0EDA-4541-8D79-2D44A05340FB}"/>
              </a:ext>
            </a:extLst>
          </p:cNvPr>
          <p:cNvPicPr>
            <a:picLocks noChangeAspect="1"/>
          </p:cNvPicPr>
          <p:nvPr/>
        </p:nvPicPr>
        <p:blipFill>
          <a:blip r:embed="rId2"/>
          <a:stretch>
            <a:fillRect/>
          </a:stretch>
        </p:blipFill>
        <p:spPr>
          <a:xfrm>
            <a:off x="2571404" y="3842024"/>
            <a:ext cx="7049192" cy="2159935"/>
          </a:xfrm>
          <a:prstGeom prst="rect">
            <a:avLst/>
          </a:prstGeom>
        </p:spPr>
      </p:pic>
    </p:spTree>
    <p:extLst>
      <p:ext uri="{BB962C8B-B14F-4D97-AF65-F5344CB8AC3E}">
        <p14:creationId xmlns:p14="http://schemas.microsoft.com/office/powerpoint/2010/main" val="387302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9F28DB3A-8839-4894-8CFD-A8A913F5CBDE}"/>
              </a:ext>
            </a:extLst>
          </p:cNvPr>
          <p:cNvSpPr txBox="1"/>
          <p:nvPr/>
        </p:nvSpPr>
        <p:spPr>
          <a:xfrm>
            <a:off x="933450" y="774700"/>
            <a:ext cx="9283976" cy="3908762"/>
          </a:xfrm>
          <a:prstGeom prst="rect">
            <a:avLst/>
          </a:prstGeom>
          <a:noFill/>
        </p:spPr>
        <p:txBody>
          <a:bodyPr wrap="square" rtlCol="0">
            <a:spAutoFit/>
          </a:bodyPr>
          <a:lstStyle/>
          <a:p>
            <a:pPr marL="571500" indent="-571500">
              <a:buFont typeface="Wingdings" panose="05000000000000000000" pitchFamily="2" charset="2"/>
              <a:buChar char="v"/>
            </a:pPr>
            <a:r>
              <a:rPr lang="en-US" altLang="zh-TW" sz="3600" b="1" dirty="0" err="1"/>
              <a:t>PythonVariables</a:t>
            </a:r>
            <a:endParaRPr lang="en-US" altLang="zh-TW" sz="3600" b="1" dirty="0"/>
          </a:p>
          <a:p>
            <a:endParaRPr lang="en-US" altLang="zh-TW" sz="2800" b="1" u="sng" dirty="0"/>
          </a:p>
          <a:p>
            <a:r>
              <a:rPr lang="en-US" altLang="zh-TW" sz="2400" dirty="0">
                <a:solidFill>
                  <a:srgbClr val="FF0000"/>
                </a:solidFill>
              </a:rPr>
              <a:t>Variables are containers for storing data values</a:t>
            </a:r>
            <a:r>
              <a:rPr lang="en-US" altLang="zh-TW" i="1" dirty="0">
                <a:solidFill>
                  <a:schemeClr val="accent5">
                    <a:lumMod val="50000"/>
                  </a:schemeClr>
                </a:solidFill>
              </a:rPr>
              <a:t>.</a:t>
            </a:r>
          </a:p>
          <a:p>
            <a:endParaRPr lang="en-US" altLang="zh-TW" dirty="0"/>
          </a:p>
          <a:p>
            <a:endParaRPr lang="en-US" altLang="zh-TW" sz="2800" b="1" dirty="0"/>
          </a:p>
          <a:p>
            <a:pPr marL="457200" indent="-457200">
              <a:buFont typeface="Wingdings" panose="05000000000000000000" pitchFamily="2" charset="2"/>
              <a:buChar char="Ø"/>
            </a:pPr>
            <a:r>
              <a:rPr lang="en-US" altLang="zh-TW" sz="2800" b="1" dirty="0"/>
              <a:t>Creating Variables</a:t>
            </a:r>
          </a:p>
          <a:p>
            <a:endParaRPr lang="en-US" altLang="zh-TW" sz="2800" b="1" dirty="0"/>
          </a:p>
          <a:p>
            <a:pPr marL="285750" indent="-285750">
              <a:buFont typeface="Arial" panose="020B0604020202020204" pitchFamily="34" charset="0"/>
              <a:buChar char="•"/>
            </a:pPr>
            <a:r>
              <a:rPr lang="en-US" altLang="zh-TW" sz="2000" dirty="0">
                <a:solidFill>
                  <a:srgbClr val="FF0000"/>
                </a:solidFill>
              </a:rPr>
              <a:t>Python has no command for declaring a variable</a:t>
            </a:r>
            <a:r>
              <a:rPr lang="en-US" altLang="zh-TW" sz="2000" dirty="0">
                <a:solidFill>
                  <a:schemeClr val="accent5">
                    <a:lumMod val="50000"/>
                  </a:schemeClr>
                </a:solidFill>
              </a:rPr>
              <a:t>.</a:t>
            </a:r>
          </a:p>
          <a:p>
            <a:pPr marL="285750" indent="-285750">
              <a:buFont typeface="Arial" panose="020B0604020202020204" pitchFamily="34" charset="0"/>
              <a:buChar char="•"/>
            </a:pPr>
            <a:r>
              <a:rPr lang="en-US" altLang="zh-TW" sz="2000" dirty="0"/>
              <a:t>A variable is created the moment you first assign a value to it.</a:t>
            </a:r>
          </a:p>
          <a:p>
            <a:endParaRPr lang="zh-TW" altLang="en-US" dirty="0"/>
          </a:p>
        </p:txBody>
      </p:sp>
      <p:pic>
        <p:nvPicPr>
          <p:cNvPr id="6" name="圖片 5">
            <a:extLst>
              <a:ext uri="{FF2B5EF4-FFF2-40B4-BE49-F238E27FC236}">
                <a16:creationId xmlns:a16="http://schemas.microsoft.com/office/drawing/2014/main" id="{C4625E47-9CD3-4230-985D-C7B6F2BA593C}"/>
              </a:ext>
            </a:extLst>
          </p:cNvPr>
          <p:cNvPicPr>
            <a:picLocks noChangeAspect="1"/>
          </p:cNvPicPr>
          <p:nvPr/>
        </p:nvPicPr>
        <p:blipFill>
          <a:blip r:embed="rId2"/>
          <a:stretch>
            <a:fillRect/>
          </a:stretch>
        </p:blipFill>
        <p:spPr>
          <a:xfrm>
            <a:off x="1116426" y="4692456"/>
            <a:ext cx="8916644" cy="1390844"/>
          </a:xfrm>
          <a:prstGeom prst="rect">
            <a:avLst/>
          </a:prstGeom>
        </p:spPr>
      </p:pic>
    </p:spTree>
    <p:extLst>
      <p:ext uri="{BB962C8B-B14F-4D97-AF65-F5344CB8AC3E}">
        <p14:creationId xmlns:p14="http://schemas.microsoft.com/office/powerpoint/2010/main" val="13825179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3E9A91-B68D-4A4B-B06E-1862E5841458}"/>
              </a:ext>
            </a:extLst>
          </p:cNvPr>
          <p:cNvSpPr/>
          <p:nvPr/>
        </p:nvSpPr>
        <p:spPr>
          <a:xfrm>
            <a:off x="612370" y="412789"/>
            <a:ext cx="10967259" cy="6093976"/>
          </a:xfrm>
          <a:prstGeom prst="rect">
            <a:avLst/>
          </a:prstGeom>
        </p:spPr>
        <p:txBody>
          <a:bodyPr wrap="square">
            <a:spAutoFit/>
          </a:bodyPr>
          <a:lstStyle/>
          <a:p>
            <a:r>
              <a:rPr lang="en-US" sz="3600" b="1" dirty="0"/>
              <a:t>Python - List Comprehension</a:t>
            </a:r>
          </a:p>
          <a:p>
            <a:endParaRPr lang="en-US" sz="3200" b="1" dirty="0"/>
          </a:p>
          <a:p>
            <a:pPr marL="285750" indent="-285750">
              <a:buFont typeface="Wingdings" panose="05000000000000000000" pitchFamily="2" charset="2"/>
              <a:buChar char="Ø"/>
            </a:pPr>
            <a:r>
              <a:rPr lang="en-US" sz="3200" dirty="0"/>
              <a:t>List Comprehension</a:t>
            </a:r>
          </a:p>
          <a:p>
            <a:pPr marL="285750" indent="-285750">
              <a:buFont typeface="Wingdings" panose="05000000000000000000" pitchFamily="2" charset="2"/>
              <a:buChar char="Ø"/>
            </a:pPr>
            <a:endParaRPr lang="en-US" sz="3200" dirty="0"/>
          </a:p>
          <a:p>
            <a:r>
              <a:rPr lang="en-US" sz="2400" dirty="0"/>
              <a:t>List comprehension offers a shorter syntax when you want to create a new list based on the values of an existing list.</a:t>
            </a:r>
          </a:p>
          <a:p>
            <a:endParaRPr lang="en-US" sz="2400" dirty="0"/>
          </a:p>
          <a:p>
            <a:r>
              <a:rPr lang="en-US" sz="2400" dirty="0"/>
              <a:t>Example:</a:t>
            </a:r>
          </a:p>
          <a:p>
            <a:endParaRPr lang="en-US" sz="2400" dirty="0"/>
          </a:p>
          <a:p>
            <a:r>
              <a:rPr lang="en-US" sz="2400" dirty="0"/>
              <a:t>Based on a list of fruits, you want a new list, containing only the fruits with the letter "a" in the name.</a:t>
            </a:r>
          </a:p>
          <a:p>
            <a:endParaRPr lang="en-US" sz="2400" dirty="0"/>
          </a:p>
          <a:p>
            <a:r>
              <a:rPr lang="en-US" sz="2400" dirty="0"/>
              <a:t>Without list comprehension you will have to write a for statement with a conditional test inside:</a:t>
            </a:r>
          </a:p>
          <a:p>
            <a:endParaRPr lang="en-US" dirty="0"/>
          </a:p>
        </p:txBody>
      </p:sp>
    </p:spTree>
    <p:extLst>
      <p:ext uri="{BB962C8B-B14F-4D97-AF65-F5344CB8AC3E}">
        <p14:creationId xmlns:p14="http://schemas.microsoft.com/office/powerpoint/2010/main" val="22442178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2FBA1-EB87-47FB-9CFF-84979B142103}"/>
              </a:ext>
            </a:extLst>
          </p:cNvPr>
          <p:cNvPicPr>
            <a:picLocks noChangeAspect="1"/>
          </p:cNvPicPr>
          <p:nvPr/>
        </p:nvPicPr>
        <p:blipFill>
          <a:blip r:embed="rId2"/>
          <a:stretch>
            <a:fillRect/>
          </a:stretch>
        </p:blipFill>
        <p:spPr>
          <a:xfrm>
            <a:off x="2934301" y="1029300"/>
            <a:ext cx="8163098" cy="1905266"/>
          </a:xfrm>
          <a:prstGeom prst="rect">
            <a:avLst/>
          </a:prstGeom>
        </p:spPr>
      </p:pic>
      <p:sp>
        <p:nvSpPr>
          <p:cNvPr id="3" name="Rectangle 2">
            <a:extLst>
              <a:ext uri="{FF2B5EF4-FFF2-40B4-BE49-F238E27FC236}">
                <a16:creationId xmlns:a16="http://schemas.microsoft.com/office/drawing/2014/main" id="{59E08F87-7C80-4FCF-BE07-54F2F8F6F31E}"/>
              </a:ext>
            </a:extLst>
          </p:cNvPr>
          <p:cNvSpPr/>
          <p:nvPr/>
        </p:nvSpPr>
        <p:spPr>
          <a:xfrm>
            <a:off x="1094600" y="567635"/>
            <a:ext cx="1348446" cy="461665"/>
          </a:xfrm>
          <a:prstGeom prst="rect">
            <a:avLst/>
          </a:prstGeom>
        </p:spPr>
        <p:txBody>
          <a:bodyPr wrap="none">
            <a:spAutoFit/>
          </a:bodyPr>
          <a:lstStyle/>
          <a:p>
            <a:r>
              <a:rPr lang="en-PH" sz="2400" dirty="0"/>
              <a:t>Example</a:t>
            </a:r>
          </a:p>
        </p:txBody>
      </p:sp>
      <p:sp>
        <p:nvSpPr>
          <p:cNvPr id="4" name="Rectangle 3">
            <a:extLst>
              <a:ext uri="{FF2B5EF4-FFF2-40B4-BE49-F238E27FC236}">
                <a16:creationId xmlns:a16="http://schemas.microsoft.com/office/drawing/2014/main" id="{E85F65C7-5C59-4CDB-ACD4-1BEB52A100CA}"/>
              </a:ext>
            </a:extLst>
          </p:cNvPr>
          <p:cNvSpPr/>
          <p:nvPr/>
        </p:nvSpPr>
        <p:spPr>
          <a:xfrm>
            <a:off x="1034389" y="3264187"/>
            <a:ext cx="10387297" cy="400110"/>
          </a:xfrm>
          <a:prstGeom prst="rect">
            <a:avLst/>
          </a:prstGeom>
        </p:spPr>
        <p:txBody>
          <a:bodyPr wrap="square">
            <a:spAutoFit/>
          </a:bodyPr>
          <a:lstStyle/>
          <a:p>
            <a:r>
              <a:rPr lang="en-US" sz="2000" dirty="0"/>
              <a:t>With list comprehension you can do all that with only one line of code:</a:t>
            </a:r>
            <a:endParaRPr lang="en-PH" sz="2000" dirty="0"/>
          </a:p>
        </p:txBody>
      </p:sp>
      <p:pic>
        <p:nvPicPr>
          <p:cNvPr id="5" name="Picture 4">
            <a:extLst>
              <a:ext uri="{FF2B5EF4-FFF2-40B4-BE49-F238E27FC236}">
                <a16:creationId xmlns:a16="http://schemas.microsoft.com/office/drawing/2014/main" id="{523E33EB-47FC-407C-9814-1705168BF568}"/>
              </a:ext>
            </a:extLst>
          </p:cNvPr>
          <p:cNvPicPr>
            <a:picLocks noChangeAspect="1"/>
          </p:cNvPicPr>
          <p:nvPr/>
        </p:nvPicPr>
        <p:blipFill>
          <a:blip r:embed="rId3"/>
          <a:stretch>
            <a:fillRect/>
          </a:stretch>
        </p:blipFill>
        <p:spPr>
          <a:xfrm>
            <a:off x="2934301" y="4631666"/>
            <a:ext cx="8163099" cy="1564348"/>
          </a:xfrm>
          <a:prstGeom prst="rect">
            <a:avLst/>
          </a:prstGeom>
        </p:spPr>
      </p:pic>
      <p:sp>
        <p:nvSpPr>
          <p:cNvPr id="6" name="Rectangle 5">
            <a:extLst>
              <a:ext uri="{FF2B5EF4-FFF2-40B4-BE49-F238E27FC236}">
                <a16:creationId xmlns:a16="http://schemas.microsoft.com/office/drawing/2014/main" id="{ABD7764B-4F16-4400-BD73-FB89B1ACEDBF}"/>
              </a:ext>
            </a:extLst>
          </p:cNvPr>
          <p:cNvSpPr/>
          <p:nvPr/>
        </p:nvSpPr>
        <p:spPr>
          <a:xfrm>
            <a:off x="1094600" y="4170001"/>
            <a:ext cx="1348446" cy="461665"/>
          </a:xfrm>
          <a:prstGeom prst="rect">
            <a:avLst/>
          </a:prstGeom>
        </p:spPr>
        <p:txBody>
          <a:bodyPr wrap="none">
            <a:spAutoFit/>
          </a:bodyPr>
          <a:lstStyle/>
          <a:p>
            <a:r>
              <a:rPr lang="en-PH" sz="2400" dirty="0"/>
              <a:t>Example</a:t>
            </a:r>
            <a:endParaRPr lang="en-PH" dirty="0"/>
          </a:p>
        </p:txBody>
      </p:sp>
    </p:spTree>
    <p:extLst>
      <p:ext uri="{BB962C8B-B14F-4D97-AF65-F5344CB8AC3E}">
        <p14:creationId xmlns:p14="http://schemas.microsoft.com/office/powerpoint/2010/main" val="39606962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AB9373-D954-4E48-BA36-4DC5494EB96C}"/>
              </a:ext>
            </a:extLst>
          </p:cNvPr>
          <p:cNvSpPr/>
          <p:nvPr/>
        </p:nvSpPr>
        <p:spPr>
          <a:xfrm>
            <a:off x="790695" y="600887"/>
            <a:ext cx="2422458" cy="646331"/>
          </a:xfrm>
          <a:prstGeom prst="rect">
            <a:avLst/>
          </a:prstGeom>
        </p:spPr>
        <p:txBody>
          <a:bodyPr wrap="none">
            <a:spAutoFit/>
          </a:bodyPr>
          <a:lstStyle/>
          <a:p>
            <a:r>
              <a:rPr lang="en-PH" sz="3600" dirty="0"/>
              <a:t>The Syntax</a:t>
            </a:r>
          </a:p>
        </p:txBody>
      </p:sp>
      <p:pic>
        <p:nvPicPr>
          <p:cNvPr id="3" name="Picture 2">
            <a:extLst>
              <a:ext uri="{FF2B5EF4-FFF2-40B4-BE49-F238E27FC236}">
                <a16:creationId xmlns:a16="http://schemas.microsoft.com/office/drawing/2014/main" id="{C230DE5F-43FE-4202-8FE2-4029E3597B71}"/>
              </a:ext>
            </a:extLst>
          </p:cNvPr>
          <p:cNvPicPr>
            <a:picLocks noChangeAspect="1"/>
          </p:cNvPicPr>
          <p:nvPr/>
        </p:nvPicPr>
        <p:blipFill>
          <a:blip r:embed="rId2"/>
          <a:stretch>
            <a:fillRect/>
          </a:stretch>
        </p:blipFill>
        <p:spPr>
          <a:xfrm>
            <a:off x="1608503" y="1247218"/>
            <a:ext cx="8882160" cy="506930"/>
          </a:xfrm>
          <a:prstGeom prst="rect">
            <a:avLst/>
          </a:prstGeom>
        </p:spPr>
      </p:pic>
      <p:sp>
        <p:nvSpPr>
          <p:cNvPr id="4" name="Rectangle 3">
            <a:extLst>
              <a:ext uri="{FF2B5EF4-FFF2-40B4-BE49-F238E27FC236}">
                <a16:creationId xmlns:a16="http://schemas.microsoft.com/office/drawing/2014/main" id="{5C150F47-4B14-4700-9A03-B3A9B2C60A11}"/>
              </a:ext>
            </a:extLst>
          </p:cNvPr>
          <p:cNvSpPr/>
          <p:nvPr/>
        </p:nvSpPr>
        <p:spPr>
          <a:xfrm>
            <a:off x="790695" y="2091958"/>
            <a:ext cx="10610610" cy="2554545"/>
          </a:xfrm>
          <a:prstGeom prst="rect">
            <a:avLst/>
          </a:prstGeom>
        </p:spPr>
        <p:txBody>
          <a:bodyPr wrap="square">
            <a:spAutoFit/>
          </a:bodyPr>
          <a:lstStyle/>
          <a:p>
            <a:r>
              <a:rPr lang="en-US" sz="2400" dirty="0"/>
              <a:t>The return value is a new list, leaving the old list unchanged.</a:t>
            </a:r>
          </a:p>
          <a:p>
            <a:endParaRPr lang="en-US" sz="2400" dirty="0"/>
          </a:p>
          <a:p>
            <a:pPr marL="457200" indent="-457200">
              <a:buFont typeface="Wingdings" panose="05000000000000000000" pitchFamily="2" charset="2"/>
              <a:buChar char="Ø"/>
            </a:pPr>
            <a:r>
              <a:rPr lang="en-US" sz="3200" dirty="0"/>
              <a:t>Condition</a:t>
            </a:r>
          </a:p>
          <a:p>
            <a:r>
              <a:rPr lang="en-US" sz="2000" dirty="0"/>
              <a:t>The condition is like a filter that only accepts the items that valuate to True.</a:t>
            </a:r>
          </a:p>
          <a:p>
            <a:endParaRPr lang="en-US" sz="2000" dirty="0"/>
          </a:p>
          <a:p>
            <a:r>
              <a:rPr lang="en-US" sz="2000" dirty="0"/>
              <a:t>Example</a:t>
            </a:r>
          </a:p>
          <a:p>
            <a:r>
              <a:rPr lang="en-US" sz="2000" dirty="0"/>
              <a:t>Only accept items that are not “rose":</a:t>
            </a:r>
            <a:endParaRPr lang="en-PH" sz="2000" dirty="0"/>
          </a:p>
        </p:txBody>
      </p:sp>
      <p:pic>
        <p:nvPicPr>
          <p:cNvPr id="5" name="Picture 4">
            <a:extLst>
              <a:ext uri="{FF2B5EF4-FFF2-40B4-BE49-F238E27FC236}">
                <a16:creationId xmlns:a16="http://schemas.microsoft.com/office/drawing/2014/main" id="{829FCCE9-4F4D-440E-AFB4-5CA91DE293EC}"/>
              </a:ext>
            </a:extLst>
          </p:cNvPr>
          <p:cNvPicPr>
            <a:picLocks noChangeAspect="1"/>
          </p:cNvPicPr>
          <p:nvPr/>
        </p:nvPicPr>
        <p:blipFill>
          <a:blip r:embed="rId3"/>
          <a:stretch>
            <a:fillRect/>
          </a:stretch>
        </p:blipFill>
        <p:spPr>
          <a:xfrm>
            <a:off x="2506379" y="4823298"/>
            <a:ext cx="7086407" cy="1505160"/>
          </a:xfrm>
          <a:prstGeom prst="rect">
            <a:avLst/>
          </a:prstGeom>
        </p:spPr>
      </p:pic>
    </p:spTree>
    <p:extLst>
      <p:ext uri="{BB962C8B-B14F-4D97-AF65-F5344CB8AC3E}">
        <p14:creationId xmlns:p14="http://schemas.microsoft.com/office/powerpoint/2010/main" val="20073879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E0FCE4-F299-4306-B437-2CA3534A1E31}"/>
              </a:ext>
            </a:extLst>
          </p:cNvPr>
          <p:cNvSpPr/>
          <p:nvPr/>
        </p:nvSpPr>
        <p:spPr>
          <a:xfrm>
            <a:off x="786937" y="612292"/>
            <a:ext cx="10534997" cy="2677656"/>
          </a:xfrm>
          <a:prstGeom prst="rect">
            <a:avLst/>
          </a:prstGeom>
        </p:spPr>
        <p:txBody>
          <a:bodyPr wrap="square">
            <a:spAutoFit/>
          </a:bodyPr>
          <a:lstStyle/>
          <a:p>
            <a:r>
              <a:rPr lang="en-US" sz="2400" dirty="0"/>
              <a:t>The condition </a:t>
            </a:r>
            <a:r>
              <a:rPr lang="en-US" sz="2400" dirty="0">
                <a:solidFill>
                  <a:srgbClr val="FF0000"/>
                </a:solidFill>
              </a:rPr>
              <a:t>if x != "apple"  </a:t>
            </a:r>
            <a:r>
              <a:rPr lang="en-US" sz="2400" dirty="0"/>
              <a:t>will return True for all elements other than “rose", making the new list contain all fruits except “rose".</a:t>
            </a:r>
          </a:p>
          <a:p>
            <a:endParaRPr lang="en-US" sz="2400" dirty="0"/>
          </a:p>
          <a:p>
            <a:r>
              <a:rPr lang="en-US" sz="2400" dirty="0"/>
              <a:t>The condition is optional and can be omitted:</a:t>
            </a:r>
          </a:p>
          <a:p>
            <a:endParaRPr lang="en-US" sz="2400" dirty="0"/>
          </a:p>
          <a:p>
            <a:r>
              <a:rPr lang="en-US" sz="2400" dirty="0"/>
              <a:t>Example</a:t>
            </a:r>
          </a:p>
          <a:p>
            <a:r>
              <a:rPr lang="en-US" sz="2400" dirty="0"/>
              <a:t>With no </a:t>
            </a:r>
            <a:r>
              <a:rPr lang="en-US" sz="2400" dirty="0">
                <a:solidFill>
                  <a:srgbClr val="FF0000"/>
                </a:solidFill>
              </a:rPr>
              <a:t>if</a:t>
            </a:r>
            <a:r>
              <a:rPr lang="en-US" sz="2400" dirty="0"/>
              <a:t> statement:</a:t>
            </a:r>
            <a:endParaRPr lang="en-PH" dirty="0"/>
          </a:p>
        </p:txBody>
      </p:sp>
      <p:pic>
        <p:nvPicPr>
          <p:cNvPr id="3" name="Picture 2">
            <a:extLst>
              <a:ext uri="{FF2B5EF4-FFF2-40B4-BE49-F238E27FC236}">
                <a16:creationId xmlns:a16="http://schemas.microsoft.com/office/drawing/2014/main" id="{3ECB9274-47CC-4A19-8316-B8EEF694F22B}"/>
              </a:ext>
            </a:extLst>
          </p:cNvPr>
          <p:cNvPicPr>
            <a:picLocks noChangeAspect="1"/>
          </p:cNvPicPr>
          <p:nvPr/>
        </p:nvPicPr>
        <p:blipFill>
          <a:blip r:embed="rId2"/>
          <a:stretch>
            <a:fillRect/>
          </a:stretch>
        </p:blipFill>
        <p:spPr>
          <a:xfrm>
            <a:off x="2204019" y="3765640"/>
            <a:ext cx="7305741" cy="2480068"/>
          </a:xfrm>
          <a:prstGeom prst="rect">
            <a:avLst/>
          </a:prstGeom>
        </p:spPr>
      </p:pic>
    </p:spTree>
    <p:extLst>
      <p:ext uri="{BB962C8B-B14F-4D97-AF65-F5344CB8AC3E}">
        <p14:creationId xmlns:p14="http://schemas.microsoft.com/office/powerpoint/2010/main" val="25068797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416D46-6851-45D6-9414-02AD906FEB75}"/>
              </a:ext>
            </a:extLst>
          </p:cNvPr>
          <p:cNvSpPr/>
          <p:nvPr/>
        </p:nvSpPr>
        <p:spPr>
          <a:xfrm>
            <a:off x="720437" y="540157"/>
            <a:ext cx="5375563" cy="2862322"/>
          </a:xfrm>
          <a:prstGeom prst="rect">
            <a:avLst/>
          </a:prstGeom>
        </p:spPr>
        <p:txBody>
          <a:bodyPr wrap="square">
            <a:spAutoFit/>
          </a:bodyPr>
          <a:lstStyle/>
          <a:p>
            <a:pPr marL="457200" indent="-457200">
              <a:buFont typeface="Wingdings" panose="05000000000000000000" pitchFamily="2" charset="2"/>
              <a:buChar char="Ø"/>
            </a:pPr>
            <a:r>
              <a:rPr lang="en-US" sz="3200" dirty="0" err="1"/>
              <a:t>Iterable</a:t>
            </a:r>
            <a:endParaRPr lang="en-US" sz="3200" dirty="0"/>
          </a:p>
          <a:p>
            <a:pPr marL="457200" indent="-457200">
              <a:buFont typeface="Wingdings" panose="05000000000000000000" pitchFamily="2" charset="2"/>
              <a:buChar char="Ø"/>
            </a:pPr>
            <a:endParaRPr lang="en-US" sz="2800" dirty="0"/>
          </a:p>
          <a:p>
            <a:r>
              <a:rPr lang="en-US" sz="2000" dirty="0"/>
              <a:t>The </a:t>
            </a:r>
            <a:r>
              <a:rPr lang="en-US" sz="2000" dirty="0" err="1"/>
              <a:t>iterable</a:t>
            </a:r>
            <a:r>
              <a:rPr lang="en-US" sz="2000" dirty="0"/>
              <a:t> can be any </a:t>
            </a:r>
            <a:r>
              <a:rPr lang="en-US" sz="2000" dirty="0" err="1"/>
              <a:t>iterable</a:t>
            </a:r>
            <a:r>
              <a:rPr lang="en-US" sz="2000" dirty="0"/>
              <a:t> object, like a list, tuple, set etc.</a:t>
            </a:r>
          </a:p>
          <a:p>
            <a:endParaRPr lang="en-US" sz="2000" dirty="0"/>
          </a:p>
          <a:p>
            <a:r>
              <a:rPr lang="en-US" sz="2000" dirty="0"/>
              <a:t>Example</a:t>
            </a:r>
          </a:p>
          <a:p>
            <a:r>
              <a:rPr lang="en-US" sz="2000" dirty="0"/>
              <a:t>You can use the </a:t>
            </a:r>
            <a:r>
              <a:rPr lang="en-US" sz="2000" dirty="0">
                <a:solidFill>
                  <a:srgbClr val="FF0000"/>
                </a:solidFill>
              </a:rPr>
              <a:t>range() </a:t>
            </a:r>
            <a:r>
              <a:rPr lang="en-US" sz="2000" dirty="0"/>
              <a:t>function to create an </a:t>
            </a:r>
            <a:r>
              <a:rPr lang="en-US" sz="2000" dirty="0" err="1"/>
              <a:t>iterable</a:t>
            </a:r>
            <a:r>
              <a:rPr lang="en-US" sz="2000" dirty="0"/>
              <a:t>:</a:t>
            </a:r>
            <a:endParaRPr lang="en-PH" dirty="0"/>
          </a:p>
        </p:txBody>
      </p:sp>
      <p:pic>
        <p:nvPicPr>
          <p:cNvPr id="3" name="Picture 2">
            <a:extLst>
              <a:ext uri="{FF2B5EF4-FFF2-40B4-BE49-F238E27FC236}">
                <a16:creationId xmlns:a16="http://schemas.microsoft.com/office/drawing/2014/main" id="{7892F0BB-1FC0-4599-8D34-A3FE84C60D78}"/>
              </a:ext>
            </a:extLst>
          </p:cNvPr>
          <p:cNvPicPr>
            <a:picLocks noChangeAspect="1"/>
          </p:cNvPicPr>
          <p:nvPr/>
        </p:nvPicPr>
        <p:blipFill>
          <a:blip r:embed="rId2"/>
          <a:stretch>
            <a:fillRect/>
          </a:stretch>
        </p:blipFill>
        <p:spPr>
          <a:xfrm>
            <a:off x="5968539" y="2269850"/>
            <a:ext cx="4842873" cy="1159150"/>
          </a:xfrm>
          <a:prstGeom prst="rect">
            <a:avLst/>
          </a:prstGeom>
        </p:spPr>
      </p:pic>
      <p:sp>
        <p:nvSpPr>
          <p:cNvPr id="4" name="Rectangle 3">
            <a:extLst>
              <a:ext uri="{FF2B5EF4-FFF2-40B4-BE49-F238E27FC236}">
                <a16:creationId xmlns:a16="http://schemas.microsoft.com/office/drawing/2014/main" id="{218DB336-4760-4DC4-A5BA-7392F5841412}"/>
              </a:ext>
            </a:extLst>
          </p:cNvPr>
          <p:cNvSpPr/>
          <p:nvPr/>
        </p:nvSpPr>
        <p:spPr>
          <a:xfrm>
            <a:off x="720437" y="4075248"/>
            <a:ext cx="6096000" cy="1323439"/>
          </a:xfrm>
          <a:prstGeom prst="rect">
            <a:avLst/>
          </a:prstGeom>
        </p:spPr>
        <p:txBody>
          <a:bodyPr>
            <a:spAutoFit/>
          </a:bodyPr>
          <a:lstStyle/>
          <a:p>
            <a:r>
              <a:rPr lang="en-US" sz="2000" dirty="0"/>
              <a:t>Same example, but with a condition:</a:t>
            </a:r>
          </a:p>
          <a:p>
            <a:endParaRPr lang="en-US" sz="2000" dirty="0"/>
          </a:p>
          <a:p>
            <a:r>
              <a:rPr lang="en-US" sz="2000" dirty="0"/>
              <a:t>Example</a:t>
            </a:r>
          </a:p>
          <a:p>
            <a:r>
              <a:rPr lang="en-US" sz="2000" dirty="0"/>
              <a:t>Accept only numbers lower than 3:</a:t>
            </a:r>
            <a:endParaRPr lang="en-PH" sz="2000" dirty="0"/>
          </a:p>
        </p:txBody>
      </p:sp>
      <p:pic>
        <p:nvPicPr>
          <p:cNvPr id="5" name="Picture 4">
            <a:extLst>
              <a:ext uri="{FF2B5EF4-FFF2-40B4-BE49-F238E27FC236}">
                <a16:creationId xmlns:a16="http://schemas.microsoft.com/office/drawing/2014/main" id="{096A2C2A-9990-4364-A24A-425D877BCD44}"/>
              </a:ext>
            </a:extLst>
          </p:cNvPr>
          <p:cNvPicPr>
            <a:picLocks noChangeAspect="1"/>
          </p:cNvPicPr>
          <p:nvPr/>
        </p:nvPicPr>
        <p:blipFill>
          <a:blip r:embed="rId3"/>
          <a:stretch>
            <a:fillRect/>
          </a:stretch>
        </p:blipFill>
        <p:spPr>
          <a:xfrm>
            <a:off x="5148460" y="4771585"/>
            <a:ext cx="5791090" cy="1546258"/>
          </a:xfrm>
          <a:prstGeom prst="rect">
            <a:avLst/>
          </a:prstGeom>
        </p:spPr>
      </p:pic>
    </p:spTree>
    <p:extLst>
      <p:ext uri="{BB962C8B-B14F-4D97-AF65-F5344CB8AC3E}">
        <p14:creationId xmlns:p14="http://schemas.microsoft.com/office/powerpoint/2010/main" val="30978857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2733E-5CB4-43E5-8847-FDEDD6756EA0}"/>
              </a:ext>
            </a:extLst>
          </p:cNvPr>
          <p:cNvSpPr/>
          <p:nvPr/>
        </p:nvSpPr>
        <p:spPr>
          <a:xfrm>
            <a:off x="853439" y="584400"/>
            <a:ext cx="10568247" cy="1815882"/>
          </a:xfrm>
          <a:prstGeom prst="rect">
            <a:avLst/>
          </a:prstGeom>
        </p:spPr>
        <p:txBody>
          <a:bodyPr wrap="square">
            <a:spAutoFit/>
          </a:bodyPr>
          <a:lstStyle/>
          <a:p>
            <a:pPr marL="457200" indent="-457200">
              <a:buFont typeface="Wingdings" panose="05000000000000000000" pitchFamily="2" charset="2"/>
              <a:buChar char="Ø"/>
            </a:pPr>
            <a:r>
              <a:rPr lang="en-US" sz="3200" dirty="0"/>
              <a:t>Expression</a:t>
            </a:r>
          </a:p>
          <a:p>
            <a:pPr marL="457200" indent="-457200">
              <a:buFont typeface="Wingdings" panose="05000000000000000000" pitchFamily="2" charset="2"/>
              <a:buChar char="Ø"/>
            </a:pPr>
            <a:endParaRPr lang="en-US" sz="3200" dirty="0"/>
          </a:p>
          <a:p>
            <a:r>
              <a:rPr lang="en-US" sz="2400" dirty="0"/>
              <a:t>The expression is the current item in the iteration, but it is also the outcome, which you can manipulate before it ends up like a list item in the new list:</a:t>
            </a:r>
            <a:endParaRPr lang="en-PH" sz="2400" dirty="0"/>
          </a:p>
        </p:txBody>
      </p:sp>
      <p:pic>
        <p:nvPicPr>
          <p:cNvPr id="3" name="Picture 2">
            <a:extLst>
              <a:ext uri="{FF2B5EF4-FFF2-40B4-BE49-F238E27FC236}">
                <a16:creationId xmlns:a16="http://schemas.microsoft.com/office/drawing/2014/main" id="{711073E1-B77E-4DD4-BC8F-8996B19C78BE}"/>
              </a:ext>
            </a:extLst>
          </p:cNvPr>
          <p:cNvPicPr>
            <a:picLocks noChangeAspect="1"/>
          </p:cNvPicPr>
          <p:nvPr/>
        </p:nvPicPr>
        <p:blipFill>
          <a:blip r:embed="rId2"/>
          <a:stretch>
            <a:fillRect/>
          </a:stretch>
        </p:blipFill>
        <p:spPr>
          <a:xfrm>
            <a:off x="1758253" y="2763958"/>
            <a:ext cx="9181296" cy="2078502"/>
          </a:xfrm>
          <a:prstGeom prst="rect">
            <a:avLst/>
          </a:prstGeom>
        </p:spPr>
      </p:pic>
      <p:sp>
        <p:nvSpPr>
          <p:cNvPr id="4" name="Rectangle 3">
            <a:extLst>
              <a:ext uri="{FF2B5EF4-FFF2-40B4-BE49-F238E27FC236}">
                <a16:creationId xmlns:a16="http://schemas.microsoft.com/office/drawing/2014/main" id="{BAE14217-A97B-4B7A-B24D-9F7539F0FE49}"/>
              </a:ext>
            </a:extLst>
          </p:cNvPr>
          <p:cNvSpPr/>
          <p:nvPr/>
        </p:nvSpPr>
        <p:spPr>
          <a:xfrm>
            <a:off x="853439" y="5206136"/>
            <a:ext cx="8756074" cy="461665"/>
          </a:xfrm>
          <a:prstGeom prst="rect">
            <a:avLst/>
          </a:prstGeom>
        </p:spPr>
        <p:txBody>
          <a:bodyPr wrap="square">
            <a:spAutoFit/>
          </a:bodyPr>
          <a:lstStyle/>
          <a:p>
            <a:r>
              <a:rPr lang="en-US" sz="2400" dirty="0"/>
              <a:t>You can set the outcome to whatever you like:</a:t>
            </a:r>
            <a:endParaRPr lang="en-PH" sz="2400" dirty="0"/>
          </a:p>
        </p:txBody>
      </p:sp>
    </p:spTree>
    <p:extLst>
      <p:ext uri="{BB962C8B-B14F-4D97-AF65-F5344CB8AC3E}">
        <p14:creationId xmlns:p14="http://schemas.microsoft.com/office/powerpoint/2010/main" val="40601032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1E5ACF-3884-42F0-A6E8-7F7E72568B10}"/>
              </a:ext>
            </a:extLst>
          </p:cNvPr>
          <p:cNvPicPr>
            <a:picLocks noChangeAspect="1"/>
          </p:cNvPicPr>
          <p:nvPr/>
        </p:nvPicPr>
        <p:blipFill>
          <a:blip r:embed="rId2"/>
          <a:stretch>
            <a:fillRect/>
          </a:stretch>
        </p:blipFill>
        <p:spPr>
          <a:xfrm>
            <a:off x="2163751" y="582565"/>
            <a:ext cx="7864498" cy="1802549"/>
          </a:xfrm>
          <a:prstGeom prst="rect">
            <a:avLst/>
          </a:prstGeom>
        </p:spPr>
      </p:pic>
      <p:sp>
        <p:nvSpPr>
          <p:cNvPr id="3" name="Rectangle 2">
            <a:extLst>
              <a:ext uri="{FF2B5EF4-FFF2-40B4-BE49-F238E27FC236}">
                <a16:creationId xmlns:a16="http://schemas.microsoft.com/office/drawing/2014/main" id="{4A877261-9F2F-4E4B-87C9-CB3A1C4A6CC8}"/>
              </a:ext>
            </a:extLst>
          </p:cNvPr>
          <p:cNvSpPr/>
          <p:nvPr/>
        </p:nvSpPr>
        <p:spPr>
          <a:xfrm>
            <a:off x="3048000" y="2583891"/>
            <a:ext cx="6096000" cy="646331"/>
          </a:xfrm>
          <a:prstGeom prst="rect">
            <a:avLst/>
          </a:prstGeom>
        </p:spPr>
        <p:txBody>
          <a:bodyPr>
            <a:spAutoFit/>
          </a:bodyPr>
          <a:lstStyle/>
          <a:p>
            <a:r>
              <a:rPr lang="en-US" dirty="0"/>
              <a:t>The expression can also contain conditions, not like a filter, but as a way to manipulate the outcome:</a:t>
            </a:r>
            <a:endParaRPr lang="en-PH" dirty="0"/>
          </a:p>
        </p:txBody>
      </p:sp>
      <p:pic>
        <p:nvPicPr>
          <p:cNvPr id="4" name="Picture 3">
            <a:extLst>
              <a:ext uri="{FF2B5EF4-FFF2-40B4-BE49-F238E27FC236}">
                <a16:creationId xmlns:a16="http://schemas.microsoft.com/office/drawing/2014/main" id="{E6DF5B3C-A61D-48C5-9228-B130A00C9ACB}"/>
              </a:ext>
            </a:extLst>
          </p:cNvPr>
          <p:cNvPicPr>
            <a:picLocks noChangeAspect="1"/>
          </p:cNvPicPr>
          <p:nvPr/>
        </p:nvPicPr>
        <p:blipFill>
          <a:blip r:embed="rId3"/>
          <a:stretch>
            <a:fillRect/>
          </a:stretch>
        </p:blipFill>
        <p:spPr>
          <a:xfrm>
            <a:off x="2163752" y="3429000"/>
            <a:ext cx="7864498" cy="1458884"/>
          </a:xfrm>
          <a:prstGeom prst="rect">
            <a:avLst/>
          </a:prstGeom>
        </p:spPr>
      </p:pic>
      <p:sp>
        <p:nvSpPr>
          <p:cNvPr id="5" name="Rectangle 4">
            <a:extLst>
              <a:ext uri="{FF2B5EF4-FFF2-40B4-BE49-F238E27FC236}">
                <a16:creationId xmlns:a16="http://schemas.microsoft.com/office/drawing/2014/main" id="{B092625F-EFD5-4580-8E6D-F832482BC774}"/>
              </a:ext>
            </a:extLst>
          </p:cNvPr>
          <p:cNvSpPr/>
          <p:nvPr/>
        </p:nvSpPr>
        <p:spPr>
          <a:xfrm>
            <a:off x="3048000" y="5142530"/>
            <a:ext cx="6096000" cy="1200329"/>
          </a:xfrm>
          <a:prstGeom prst="rect">
            <a:avLst/>
          </a:prstGeom>
        </p:spPr>
        <p:txBody>
          <a:bodyPr>
            <a:spAutoFit/>
          </a:bodyPr>
          <a:lstStyle/>
          <a:p>
            <a:r>
              <a:rPr lang="en-US" dirty="0"/>
              <a:t>The expression in the example above says:</a:t>
            </a:r>
          </a:p>
          <a:p>
            <a:endParaRPr lang="en-US" dirty="0"/>
          </a:p>
          <a:p>
            <a:r>
              <a:rPr lang="en-US" dirty="0"/>
              <a:t>"Return the item if it is not banana, if it is banana return orange".</a:t>
            </a:r>
            <a:endParaRPr lang="en-PH" dirty="0"/>
          </a:p>
        </p:txBody>
      </p:sp>
    </p:spTree>
    <p:extLst>
      <p:ext uri="{BB962C8B-B14F-4D97-AF65-F5344CB8AC3E}">
        <p14:creationId xmlns:p14="http://schemas.microsoft.com/office/powerpoint/2010/main" val="21924910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A5D014-6BA7-487C-9237-8503ECF131FF}"/>
              </a:ext>
            </a:extLst>
          </p:cNvPr>
          <p:cNvSpPr/>
          <p:nvPr/>
        </p:nvSpPr>
        <p:spPr>
          <a:xfrm>
            <a:off x="854441" y="800392"/>
            <a:ext cx="3990323" cy="646331"/>
          </a:xfrm>
          <a:prstGeom prst="rect">
            <a:avLst/>
          </a:prstGeom>
        </p:spPr>
        <p:txBody>
          <a:bodyPr wrap="none">
            <a:spAutoFit/>
          </a:bodyPr>
          <a:lstStyle/>
          <a:p>
            <a:r>
              <a:rPr lang="en-PH" sz="3600" b="1" dirty="0"/>
              <a:t>Python - Sort Lists</a:t>
            </a:r>
          </a:p>
        </p:txBody>
      </p:sp>
      <p:sp>
        <p:nvSpPr>
          <p:cNvPr id="3" name="Rectangle 2">
            <a:extLst>
              <a:ext uri="{FF2B5EF4-FFF2-40B4-BE49-F238E27FC236}">
                <a16:creationId xmlns:a16="http://schemas.microsoft.com/office/drawing/2014/main" id="{AA9B3A46-1EF1-4839-82FD-E5A73B1341C4}"/>
              </a:ext>
            </a:extLst>
          </p:cNvPr>
          <p:cNvSpPr/>
          <p:nvPr/>
        </p:nvSpPr>
        <p:spPr>
          <a:xfrm>
            <a:off x="854441" y="1736229"/>
            <a:ext cx="10218112" cy="1692771"/>
          </a:xfrm>
          <a:prstGeom prst="rect">
            <a:avLst/>
          </a:prstGeom>
        </p:spPr>
        <p:txBody>
          <a:bodyPr wrap="square">
            <a:spAutoFit/>
          </a:bodyPr>
          <a:lstStyle/>
          <a:p>
            <a:pPr marL="285750" indent="-285750">
              <a:buFont typeface="Wingdings" panose="05000000000000000000" pitchFamily="2" charset="2"/>
              <a:buChar char="Ø"/>
            </a:pPr>
            <a:r>
              <a:rPr lang="en-US" sz="3200" dirty="0"/>
              <a:t>Sort List Alphanumerically</a:t>
            </a:r>
          </a:p>
          <a:p>
            <a:pPr marL="285750" indent="-285750">
              <a:buFont typeface="Wingdings" panose="05000000000000000000" pitchFamily="2" charset="2"/>
              <a:buChar char="Ø"/>
            </a:pPr>
            <a:endParaRPr lang="en-US" sz="3200" dirty="0"/>
          </a:p>
          <a:p>
            <a:r>
              <a:rPr lang="en-US" sz="2000" dirty="0"/>
              <a:t>List objects have a sort() method that will sort the list alphanumerically, ascending, by default:</a:t>
            </a:r>
            <a:endParaRPr lang="en-PH" sz="2000" dirty="0"/>
          </a:p>
        </p:txBody>
      </p:sp>
      <p:pic>
        <p:nvPicPr>
          <p:cNvPr id="4" name="Picture 3">
            <a:extLst>
              <a:ext uri="{FF2B5EF4-FFF2-40B4-BE49-F238E27FC236}">
                <a16:creationId xmlns:a16="http://schemas.microsoft.com/office/drawing/2014/main" id="{90150656-22B8-4C52-A8FD-F3D9FD345D73}"/>
              </a:ext>
            </a:extLst>
          </p:cNvPr>
          <p:cNvPicPr>
            <a:picLocks noChangeAspect="1"/>
          </p:cNvPicPr>
          <p:nvPr/>
        </p:nvPicPr>
        <p:blipFill>
          <a:blip r:embed="rId2"/>
          <a:stretch>
            <a:fillRect/>
          </a:stretch>
        </p:blipFill>
        <p:spPr>
          <a:xfrm>
            <a:off x="854441" y="3512949"/>
            <a:ext cx="5877745" cy="1743318"/>
          </a:xfrm>
          <a:prstGeom prst="rect">
            <a:avLst/>
          </a:prstGeom>
        </p:spPr>
      </p:pic>
      <p:pic>
        <p:nvPicPr>
          <p:cNvPr id="5" name="Picture 4">
            <a:extLst>
              <a:ext uri="{FF2B5EF4-FFF2-40B4-BE49-F238E27FC236}">
                <a16:creationId xmlns:a16="http://schemas.microsoft.com/office/drawing/2014/main" id="{EDD08DA2-F3D0-4E7A-817C-CFA6C3D7CF54}"/>
              </a:ext>
            </a:extLst>
          </p:cNvPr>
          <p:cNvPicPr>
            <a:picLocks noChangeAspect="1"/>
          </p:cNvPicPr>
          <p:nvPr/>
        </p:nvPicPr>
        <p:blipFill>
          <a:blip r:embed="rId3"/>
          <a:stretch>
            <a:fillRect/>
          </a:stretch>
        </p:blipFill>
        <p:spPr>
          <a:xfrm>
            <a:off x="5630923" y="4813638"/>
            <a:ext cx="5839640" cy="1752845"/>
          </a:xfrm>
          <a:prstGeom prst="rect">
            <a:avLst/>
          </a:prstGeom>
        </p:spPr>
      </p:pic>
    </p:spTree>
    <p:extLst>
      <p:ext uri="{BB962C8B-B14F-4D97-AF65-F5344CB8AC3E}">
        <p14:creationId xmlns:p14="http://schemas.microsoft.com/office/powerpoint/2010/main" val="29899966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1DBD4B-8D33-4418-ADEC-CB0F004A7BC5}"/>
              </a:ext>
            </a:extLst>
          </p:cNvPr>
          <p:cNvSpPr/>
          <p:nvPr/>
        </p:nvSpPr>
        <p:spPr>
          <a:xfrm>
            <a:off x="786939" y="806026"/>
            <a:ext cx="10468494" cy="1446550"/>
          </a:xfrm>
          <a:prstGeom prst="rect">
            <a:avLst/>
          </a:prstGeom>
        </p:spPr>
        <p:txBody>
          <a:bodyPr wrap="square">
            <a:spAutoFit/>
          </a:bodyPr>
          <a:lstStyle/>
          <a:p>
            <a:pPr marL="342900" indent="-342900">
              <a:buFont typeface="Wingdings" panose="05000000000000000000" pitchFamily="2" charset="2"/>
              <a:buChar char="Ø"/>
            </a:pPr>
            <a:r>
              <a:rPr lang="en-US" sz="3200" dirty="0"/>
              <a:t>Sort Descending</a:t>
            </a:r>
          </a:p>
          <a:p>
            <a:pPr marL="342900" indent="-342900">
              <a:buFont typeface="Wingdings" panose="05000000000000000000" pitchFamily="2" charset="2"/>
              <a:buChar char="Ø"/>
            </a:pPr>
            <a:endParaRPr lang="en-US" sz="3200" dirty="0"/>
          </a:p>
          <a:p>
            <a:r>
              <a:rPr lang="en-US" sz="2400" dirty="0"/>
              <a:t>To sort descending, use the keyword argument </a:t>
            </a:r>
            <a:r>
              <a:rPr lang="en-US" sz="2400" dirty="0">
                <a:solidFill>
                  <a:srgbClr val="FF0000"/>
                </a:solidFill>
              </a:rPr>
              <a:t>reverse = True:</a:t>
            </a:r>
            <a:endParaRPr lang="en-PH" sz="2400" dirty="0">
              <a:solidFill>
                <a:srgbClr val="FF0000"/>
              </a:solidFill>
            </a:endParaRPr>
          </a:p>
        </p:txBody>
      </p:sp>
      <p:pic>
        <p:nvPicPr>
          <p:cNvPr id="3" name="Picture 2">
            <a:extLst>
              <a:ext uri="{FF2B5EF4-FFF2-40B4-BE49-F238E27FC236}">
                <a16:creationId xmlns:a16="http://schemas.microsoft.com/office/drawing/2014/main" id="{ADA8B349-C69B-4EE7-A9FF-596B8C82DD78}"/>
              </a:ext>
            </a:extLst>
          </p:cNvPr>
          <p:cNvPicPr>
            <a:picLocks noChangeAspect="1"/>
          </p:cNvPicPr>
          <p:nvPr/>
        </p:nvPicPr>
        <p:blipFill>
          <a:blip r:embed="rId2"/>
          <a:stretch>
            <a:fillRect/>
          </a:stretch>
        </p:blipFill>
        <p:spPr>
          <a:xfrm>
            <a:off x="786939" y="2884344"/>
            <a:ext cx="7144187" cy="2086668"/>
          </a:xfrm>
          <a:prstGeom prst="rect">
            <a:avLst/>
          </a:prstGeom>
        </p:spPr>
      </p:pic>
      <p:pic>
        <p:nvPicPr>
          <p:cNvPr id="5" name="Picture 4">
            <a:extLst>
              <a:ext uri="{FF2B5EF4-FFF2-40B4-BE49-F238E27FC236}">
                <a16:creationId xmlns:a16="http://schemas.microsoft.com/office/drawing/2014/main" id="{7B26A5B6-FADD-4C6F-AB3F-422958DAB69B}"/>
              </a:ext>
            </a:extLst>
          </p:cNvPr>
          <p:cNvPicPr>
            <a:picLocks noChangeAspect="1"/>
          </p:cNvPicPr>
          <p:nvPr/>
        </p:nvPicPr>
        <p:blipFill>
          <a:blip r:embed="rId3"/>
          <a:stretch>
            <a:fillRect/>
          </a:stretch>
        </p:blipFill>
        <p:spPr>
          <a:xfrm>
            <a:off x="4952890" y="4605425"/>
            <a:ext cx="6768056" cy="1938533"/>
          </a:xfrm>
          <a:prstGeom prst="rect">
            <a:avLst/>
          </a:prstGeom>
        </p:spPr>
      </p:pic>
    </p:spTree>
    <p:extLst>
      <p:ext uri="{BB962C8B-B14F-4D97-AF65-F5344CB8AC3E}">
        <p14:creationId xmlns:p14="http://schemas.microsoft.com/office/powerpoint/2010/main" val="42236251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866E5A-2BA4-49F6-A541-28845E0AA9F4}"/>
              </a:ext>
            </a:extLst>
          </p:cNvPr>
          <p:cNvSpPr/>
          <p:nvPr/>
        </p:nvSpPr>
        <p:spPr>
          <a:xfrm>
            <a:off x="1352203" y="673161"/>
            <a:ext cx="9288088" cy="3046988"/>
          </a:xfrm>
          <a:prstGeom prst="rect">
            <a:avLst/>
          </a:prstGeom>
        </p:spPr>
        <p:txBody>
          <a:bodyPr wrap="square">
            <a:spAutoFit/>
          </a:bodyPr>
          <a:lstStyle/>
          <a:p>
            <a:pPr marL="285750" indent="-285750">
              <a:buFont typeface="Wingdings" panose="05000000000000000000" pitchFamily="2" charset="2"/>
              <a:buChar char="Ø"/>
            </a:pPr>
            <a:r>
              <a:rPr lang="en-US" sz="3600" dirty="0"/>
              <a:t>Customize Sort Function</a:t>
            </a:r>
          </a:p>
          <a:p>
            <a:pPr marL="285750" indent="-285750">
              <a:buFont typeface="Wingdings" panose="05000000000000000000" pitchFamily="2" charset="2"/>
              <a:buChar char="Ø"/>
            </a:pPr>
            <a:endParaRPr lang="en-US" sz="3600" dirty="0"/>
          </a:p>
          <a:p>
            <a:r>
              <a:rPr lang="en-US" sz="2400" dirty="0"/>
              <a:t>You can also customize your own function by using the keyword argument </a:t>
            </a:r>
            <a:r>
              <a:rPr lang="en-US" sz="2400" dirty="0">
                <a:solidFill>
                  <a:srgbClr val="FF0000"/>
                </a:solidFill>
              </a:rPr>
              <a:t>key = function.</a:t>
            </a:r>
          </a:p>
          <a:p>
            <a:endParaRPr lang="en-US" sz="2400" dirty="0"/>
          </a:p>
          <a:p>
            <a:r>
              <a:rPr lang="en-US" sz="2400" dirty="0"/>
              <a:t>The function will return a number that will be used to sort the list (the lowest number first):</a:t>
            </a:r>
            <a:endParaRPr lang="en-PH" sz="2400" dirty="0"/>
          </a:p>
        </p:txBody>
      </p:sp>
      <p:pic>
        <p:nvPicPr>
          <p:cNvPr id="3" name="Picture 2">
            <a:extLst>
              <a:ext uri="{FF2B5EF4-FFF2-40B4-BE49-F238E27FC236}">
                <a16:creationId xmlns:a16="http://schemas.microsoft.com/office/drawing/2014/main" id="{91F9E628-D080-4430-B09F-093A74FE7BE1}"/>
              </a:ext>
            </a:extLst>
          </p:cNvPr>
          <p:cNvPicPr>
            <a:picLocks noChangeAspect="1"/>
          </p:cNvPicPr>
          <p:nvPr/>
        </p:nvPicPr>
        <p:blipFill>
          <a:blip r:embed="rId2"/>
          <a:stretch>
            <a:fillRect/>
          </a:stretch>
        </p:blipFill>
        <p:spPr>
          <a:xfrm>
            <a:off x="1701460" y="3908046"/>
            <a:ext cx="8972082" cy="2276793"/>
          </a:xfrm>
          <a:prstGeom prst="rect">
            <a:avLst/>
          </a:prstGeom>
        </p:spPr>
      </p:pic>
    </p:spTree>
    <p:extLst>
      <p:ext uri="{BB962C8B-B14F-4D97-AF65-F5344CB8AC3E}">
        <p14:creationId xmlns:p14="http://schemas.microsoft.com/office/powerpoint/2010/main" val="3970965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743</TotalTime>
  <Words>4636</Words>
  <Application>Microsoft Office PowerPoint</Application>
  <PresentationFormat>Widescreen</PresentationFormat>
  <Paragraphs>689</Paragraphs>
  <Slides>102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Microsoft JhengHei</vt:lpstr>
      <vt:lpstr>Algerian</vt:lpstr>
      <vt:lpstr>Arial</vt:lpstr>
      <vt:lpstr>Calisto MT</vt:lpstr>
      <vt:lpstr>Consolas</vt:lpstr>
      <vt:lpstr>Segoe UI</vt:lpstr>
      <vt:lpstr>Trebuchet MS</vt:lpstr>
      <vt:lpstr>Verdana</vt:lpstr>
      <vt:lpstr>Wingdings</vt:lpstr>
      <vt:lpstr>Wingdings 2</vt:lpstr>
      <vt:lpstr>Slate</vt:lpstr>
      <vt:lpstr>My journal to python </vt:lpstr>
      <vt:lpstr>Agenda: learning python</vt:lpstr>
      <vt:lpstr>What is Python? </vt:lpstr>
      <vt:lpstr>PowerPoint Presentation</vt:lpstr>
      <vt:lpstr>Why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owner</dc:creator>
  <cp:lastModifiedBy>IRISH DEYTO</cp:lastModifiedBy>
  <cp:revision>66</cp:revision>
  <dcterms:created xsi:type="dcterms:W3CDTF">2022-11-23T00:31:50Z</dcterms:created>
  <dcterms:modified xsi:type="dcterms:W3CDTF">2022-11-27T15:47:58Z</dcterms:modified>
</cp:coreProperties>
</file>